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5BF19"/>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72" d="100"/>
          <a:sy n="72" d="100"/>
        </p:scale>
        <p:origin x="6112" y="4032"/>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12/4/14</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973851" y="41989161"/>
            <a:ext cx="6424223" cy="297345"/>
          </a:xfrm>
          <a:prstGeom prst="rect">
            <a:avLst/>
          </a:prstGeom>
          <a:noFill/>
          <a:ln w="9525">
            <a:noFill/>
            <a:miter lim="800000"/>
            <a:headEnd/>
            <a:tailEnd/>
          </a:ln>
          <a:effectLst/>
        </p:spPr>
        <p:txBody>
          <a:bodyPr wrap="square" lIns="89381" tIns="44682" rIns="89381" bIns="44682">
            <a:spAutoFit/>
          </a:bodyPr>
          <a:lstStyle/>
          <a:p>
            <a:pPr marL="0" marR="0" indent="0" algn="l" defTabSz="4298410" rtl="0" eaLnBrk="0" fontAlgn="auto" latinLnBrk="0" hangingPunct="0">
              <a:lnSpc>
                <a:spcPct val="65000"/>
              </a:lnSpc>
              <a:spcBef>
                <a:spcPct val="50000"/>
              </a:spcBef>
              <a:spcAft>
                <a:spcPts val="0"/>
              </a:spcAft>
              <a:buClrTx/>
              <a:buSzTx/>
              <a:buFontTx/>
              <a:buNone/>
              <a:tabLst/>
              <a:defRPr/>
            </a:pPr>
            <a:r>
              <a:rPr kumimoji="0" lang="en-US" altLang="zh-CN" sz="1900" dirty="0" smtClean="0">
                <a:solidFill>
                  <a:schemeClr val="bg1"/>
                </a:solidFill>
                <a:latin typeface="Palatino"/>
                <a:ea typeface="楷体" charset="0"/>
                <a:cs typeface="Palatino"/>
              </a:rPr>
              <a:t>Confucius said, The</a:t>
            </a:r>
            <a:r>
              <a:rPr kumimoji="0" lang="zh-CN" altLang="en-US" sz="1900" dirty="0" smtClean="0">
                <a:solidFill>
                  <a:schemeClr val="bg1"/>
                </a:solidFill>
                <a:latin typeface="Palatino"/>
                <a:ea typeface="楷体" charset="0"/>
                <a:cs typeface="Palatino"/>
              </a:rPr>
              <a:t> </a:t>
            </a:r>
            <a:r>
              <a:rPr kumimoji="0" lang="en-US" altLang="zh-CN" sz="1900" dirty="0" smtClean="0">
                <a:solidFill>
                  <a:schemeClr val="bg1"/>
                </a:solidFill>
                <a:latin typeface="Palatino"/>
                <a:ea typeface="楷体" charset="0"/>
                <a:cs typeface="Palatino"/>
              </a:rPr>
              <a:t>accomplished scholar is  not a utensil.</a:t>
            </a:r>
            <a:endParaRPr kumimoji="0" lang="zh-CN" altLang="en-US" sz="1900" dirty="0" smtClean="0">
              <a:solidFill>
                <a:schemeClr val="bg1"/>
              </a:solidFill>
              <a:latin typeface="Palatino"/>
              <a:ea typeface="楷体" charset="0"/>
              <a:cs typeface="Palatino"/>
            </a:endParaRPr>
          </a:p>
        </p:txBody>
      </p:sp>
      <p:sp>
        <p:nvSpPr>
          <p:cNvPr id="16" name="Rectangle 33"/>
          <p:cNvSpPr>
            <a:spLocks noChangeArrowheads="1"/>
          </p:cNvSpPr>
          <p:nvPr/>
        </p:nvSpPr>
        <p:spPr bwMode="auto">
          <a:xfrm>
            <a:off x="634515" y="6446521"/>
            <a:ext cx="14291153" cy="35160496"/>
          </a:xfrm>
          <a:prstGeom prst="roundRect">
            <a:avLst>
              <a:gd name="adj" fmla="val 3215"/>
            </a:avLst>
          </a:prstGeom>
          <a:solidFill>
            <a:schemeClr val="bg1"/>
          </a:soli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solidFill>
            <a:schemeClr val="bg1"/>
          </a:soli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197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198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198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198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2999"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3000"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3001"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3002"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7.png"/><Relationship Id="rId20" Type="http://schemas.openxmlformats.org/officeDocument/2006/relationships/image" Target="../media/image28.emf"/><Relationship Id="rId21" Type="http://schemas.openxmlformats.org/officeDocument/2006/relationships/image" Target="../media/image29.png"/><Relationship Id="rId22" Type="http://schemas.openxmlformats.org/officeDocument/2006/relationships/image" Target="../media/image30.png"/><Relationship Id="rId10" Type="http://schemas.openxmlformats.org/officeDocument/2006/relationships/image" Target="../media/image18.emf"/><Relationship Id="rId11" Type="http://schemas.openxmlformats.org/officeDocument/2006/relationships/image" Target="../media/image19.emf"/><Relationship Id="rId12" Type="http://schemas.openxmlformats.org/officeDocument/2006/relationships/image" Target="../media/image20.emf"/><Relationship Id="rId13" Type="http://schemas.openxmlformats.org/officeDocument/2006/relationships/image" Target="../media/image21.emf"/><Relationship Id="rId14" Type="http://schemas.openxmlformats.org/officeDocument/2006/relationships/image" Target="../media/image22.png"/><Relationship Id="rId15" Type="http://schemas.openxmlformats.org/officeDocument/2006/relationships/image" Target="../media/image23.emf"/><Relationship Id="rId16" Type="http://schemas.openxmlformats.org/officeDocument/2006/relationships/image" Target="../media/image24.emf"/><Relationship Id="rId17" Type="http://schemas.openxmlformats.org/officeDocument/2006/relationships/image" Target="../media/image25.emf"/><Relationship Id="rId18" Type="http://schemas.openxmlformats.org/officeDocument/2006/relationships/image" Target="../media/image26.emf"/><Relationship Id="rId19" Type="http://schemas.openxmlformats.org/officeDocument/2006/relationships/image" Target="../media/image27.emf"/><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1419801" y="7585962"/>
            <a:ext cx="12395422" cy="2055642"/>
          </a:xfrm>
        </p:spPr>
        <p:txBody>
          <a:bodyPr/>
          <a:lstStyle/>
          <a:p>
            <a:pPr indent="-274320" eaLnBrk="0" hangingPunct="0">
              <a:buFont typeface="Arial" charset="0"/>
              <a:buChar char="•"/>
              <a:defRPr/>
            </a:pPr>
            <a:r>
              <a:rPr kumimoji="1" lang="en-US" altLang="zh-CN" sz="3600" dirty="0" smtClean="0">
                <a:solidFill>
                  <a:schemeClr val="tx1"/>
                </a:solidFill>
                <a:latin typeface="Arial"/>
                <a:cs typeface="Arial"/>
              </a:rPr>
              <a:t>Many cache </a:t>
            </a:r>
            <a:r>
              <a:rPr kumimoji="1" lang="en-US" altLang="zh-CN" sz="3600" dirty="0">
                <a:solidFill>
                  <a:schemeClr val="tx1"/>
                </a:solidFill>
                <a:latin typeface="Arial"/>
                <a:cs typeface="Arial"/>
              </a:rPr>
              <a:t>sensitive GPU applications have </a:t>
            </a:r>
            <a:r>
              <a:rPr kumimoji="1" lang="en-US" altLang="zh-CN" sz="3600" dirty="0" smtClean="0">
                <a:solidFill>
                  <a:schemeClr val="tx1"/>
                </a:solidFill>
                <a:latin typeface="Arial"/>
                <a:cs typeface="Arial"/>
              </a:rPr>
              <a:t>cache contention</a:t>
            </a:r>
            <a:r>
              <a:rPr kumimoji="1" lang="zh-CN" altLang="en-US" sz="3600" dirty="0" smtClean="0">
                <a:solidFill>
                  <a:schemeClr val="tx1"/>
                </a:solidFill>
                <a:latin typeface="Arial"/>
                <a:cs typeface="Arial"/>
              </a:rPr>
              <a:t> </a:t>
            </a:r>
            <a:r>
              <a:rPr kumimoji="1" lang="en-US" altLang="zh-CN" sz="3600" dirty="0" smtClean="0">
                <a:solidFill>
                  <a:schemeClr val="tx1"/>
                </a:solidFill>
                <a:latin typeface="Arial"/>
                <a:cs typeface="Arial"/>
              </a:rPr>
              <a:t>→</a:t>
            </a:r>
            <a:r>
              <a:rPr kumimoji="1" lang="zh-CN" altLang="en-US" sz="3600" dirty="0" smtClean="0">
                <a:solidFill>
                  <a:schemeClr val="tx1"/>
                </a:solidFill>
                <a:latin typeface="Arial"/>
                <a:cs typeface="Arial"/>
              </a:rPr>
              <a:t> </a:t>
            </a:r>
            <a:r>
              <a:rPr kumimoji="1" lang="en-US" altLang="zh-CN" sz="3600" dirty="0" smtClean="0">
                <a:solidFill>
                  <a:schemeClr val="tx1"/>
                </a:solidFill>
                <a:latin typeface="Arial"/>
                <a:cs typeface="Arial"/>
              </a:rPr>
              <a:t>low</a:t>
            </a:r>
            <a:r>
              <a:rPr kumimoji="1" lang="zh-CN" altLang="en-US" sz="3600" dirty="0" smtClean="0">
                <a:solidFill>
                  <a:schemeClr val="tx1"/>
                </a:solidFill>
                <a:latin typeface="Arial"/>
                <a:cs typeface="Arial"/>
              </a:rPr>
              <a:t> </a:t>
            </a:r>
            <a:r>
              <a:rPr kumimoji="1" lang="en-US" altLang="zh-CN" sz="3600" dirty="0" smtClean="0">
                <a:solidFill>
                  <a:schemeClr val="tx1"/>
                </a:solidFill>
                <a:latin typeface="Arial"/>
                <a:cs typeface="Arial"/>
              </a:rPr>
              <a:t>cache</a:t>
            </a:r>
            <a:r>
              <a:rPr kumimoji="1" lang="zh-CN" altLang="en-US" sz="3600" dirty="0" smtClean="0">
                <a:solidFill>
                  <a:schemeClr val="tx1"/>
                </a:solidFill>
                <a:latin typeface="Arial"/>
                <a:cs typeface="Arial"/>
              </a:rPr>
              <a:t> </a:t>
            </a:r>
            <a:r>
              <a:rPr kumimoji="1" lang="en-US" altLang="zh-CN" sz="3600" dirty="0" smtClean="0">
                <a:solidFill>
                  <a:schemeClr val="tx1"/>
                </a:solidFill>
                <a:latin typeface="Arial"/>
                <a:cs typeface="Arial"/>
              </a:rPr>
              <a:t>efficiency</a:t>
            </a:r>
            <a:r>
              <a:rPr kumimoji="1" lang="zh-CN" altLang="en-US" sz="3600" dirty="0" smtClean="0">
                <a:solidFill>
                  <a:schemeClr val="tx1"/>
                </a:solidFill>
                <a:latin typeface="Arial"/>
                <a:cs typeface="Arial"/>
              </a:rPr>
              <a:t> </a:t>
            </a:r>
            <a:r>
              <a:rPr kumimoji="1" lang="en-US" altLang="zh-CN" sz="3600" dirty="0" smtClean="0">
                <a:solidFill>
                  <a:schemeClr val="tx1"/>
                </a:solidFill>
                <a:latin typeface="Arial"/>
                <a:cs typeface="Arial"/>
              </a:rPr>
              <a:t>→</a:t>
            </a:r>
            <a:r>
              <a:rPr kumimoji="1" lang="zh-CN" altLang="en-US" sz="3600" dirty="0" smtClean="0">
                <a:solidFill>
                  <a:schemeClr val="tx1"/>
                </a:solidFill>
                <a:latin typeface="Arial"/>
                <a:cs typeface="Arial"/>
              </a:rPr>
              <a:t> </a:t>
            </a:r>
            <a:r>
              <a:rPr kumimoji="1" lang="en-US" altLang="zh-CN" sz="3600" dirty="0" smtClean="0">
                <a:solidFill>
                  <a:schemeClr val="tx1"/>
                </a:solidFill>
                <a:latin typeface="Arial"/>
                <a:cs typeface="Arial"/>
              </a:rPr>
              <a:t>poor</a:t>
            </a:r>
            <a:r>
              <a:rPr kumimoji="1" lang="zh-CN" altLang="en-US" sz="3600" dirty="0" smtClean="0">
                <a:solidFill>
                  <a:schemeClr val="tx1"/>
                </a:solidFill>
                <a:latin typeface="Arial"/>
                <a:cs typeface="Arial"/>
              </a:rPr>
              <a:t> </a:t>
            </a:r>
            <a:r>
              <a:rPr kumimoji="1" lang="en-US" altLang="zh-CN" sz="3600" dirty="0" smtClean="0">
                <a:solidFill>
                  <a:schemeClr val="tx1"/>
                </a:solidFill>
                <a:latin typeface="Arial"/>
                <a:cs typeface="Arial"/>
              </a:rPr>
              <a:t>performance</a:t>
            </a:r>
            <a:endParaRPr kumimoji="1" lang="en-US" altLang="zh-CN" sz="3600" dirty="0">
              <a:solidFill>
                <a:schemeClr val="tx1"/>
              </a:solidFill>
              <a:latin typeface="Arial"/>
              <a:cs typeface="Arial"/>
            </a:endParaRPr>
          </a:p>
          <a:p>
            <a:pPr marL="1097280" lvl="1" indent="-457200" eaLnBrk="0" hangingPunct="0">
              <a:spcBef>
                <a:spcPts val="24"/>
              </a:spcBef>
              <a:buFont typeface="Arial" charset="0"/>
              <a:buChar char="–"/>
              <a:defRPr/>
            </a:pPr>
            <a:r>
              <a:rPr lang="en-US" altLang="zh-CN" sz="3200" dirty="0" smtClean="0">
                <a:solidFill>
                  <a:srgbClr val="000000"/>
                </a:solidFill>
                <a:latin typeface="Trebuchet MS"/>
                <a:ea typeface="微软雅黑" charset="0"/>
                <a:cs typeface="Trebuchet MS"/>
              </a:rPr>
              <a:t>Smaller L1 cache capacity per thread</a:t>
            </a:r>
            <a:endParaRPr lang="en-US" altLang="zh-CN" sz="3200" dirty="0">
              <a:solidFill>
                <a:srgbClr val="000000"/>
              </a:solidFill>
              <a:latin typeface="Trebuchet MS"/>
              <a:ea typeface="微软雅黑" charset="0"/>
              <a:cs typeface="Trebuchet MS"/>
            </a:endParaRPr>
          </a:p>
        </p:txBody>
      </p:sp>
      <p:sp>
        <p:nvSpPr>
          <p:cNvPr id="335" name="Text Placeholder 334"/>
          <p:cNvSpPr>
            <a:spLocks noGrp="1"/>
          </p:cNvSpPr>
          <p:nvPr>
            <p:ph type="body" sz="quarter" idx="11"/>
          </p:nvPr>
        </p:nvSpPr>
        <p:spPr>
          <a:xfrm>
            <a:off x="636213" y="6810494"/>
            <a:ext cx="14287866" cy="873348"/>
          </a:xfrm>
        </p:spPr>
        <p:txBody>
          <a:bodyPr/>
          <a:lstStyle/>
          <a:p>
            <a:r>
              <a:rPr lang="en-US" altLang="zh-CN" sz="4500" dirty="0" smtClean="0">
                <a:solidFill>
                  <a:srgbClr val="000090"/>
                </a:solidFill>
                <a:latin typeface="Palatino"/>
                <a:cs typeface="Palatino"/>
              </a:rPr>
              <a:t>1.</a:t>
            </a:r>
            <a:r>
              <a:rPr lang="zh-CN" altLang="en-US" sz="4500" dirty="0" smtClean="0">
                <a:solidFill>
                  <a:srgbClr val="000090"/>
                </a:solidFill>
                <a:latin typeface="Palatino"/>
                <a:cs typeface="Palatino"/>
              </a:rPr>
              <a:t> </a:t>
            </a:r>
            <a:r>
              <a:rPr lang="en-US" sz="4500" dirty="0" smtClean="0">
                <a:solidFill>
                  <a:srgbClr val="000090"/>
                </a:solidFill>
                <a:latin typeface="Palatino"/>
                <a:cs typeface="Palatino"/>
              </a:rPr>
              <a:t>Cache</a:t>
            </a:r>
            <a:r>
              <a:rPr lang="zh-CN" altLang="en-US" sz="4500" dirty="0" smtClean="0">
                <a:solidFill>
                  <a:srgbClr val="000090"/>
                </a:solidFill>
                <a:latin typeface="Palatino"/>
                <a:cs typeface="Palatino"/>
              </a:rPr>
              <a:t> </a:t>
            </a:r>
            <a:r>
              <a:rPr lang="en-US" altLang="zh-CN" sz="4500" dirty="0" smtClean="0">
                <a:solidFill>
                  <a:srgbClr val="000090"/>
                </a:solidFill>
                <a:latin typeface="Palatino"/>
                <a:cs typeface="Palatino"/>
              </a:rPr>
              <a:t>Contention</a:t>
            </a:r>
            <a:r>
              <a:rPr lang="zh-CN" altLang="en-US" sz="4500" dirty="0" smtClean="0">
                <a:solidFill>
                  <a:srgbClr val="000090"/>
                </a:solidFill>
                <a:latin typeface="Palatino"/>
                <a:cs typeface="Palatino"/>
              </a:rPr>
              <a:t> </a:t>
            </a:r>
            <a:r>
              <a:rPr lang="en-US" altLang="zh-CN" sz="4500" dirty="0" smtClean="0">
                <a:solidFill>
                  <a:srgbClr val="000090"/>
                </a:solidFill>
                <a:latin typeface="Palatino"/>
                <a:cs typeface="Palatino"/>
              </a:rPr>
              <a:t>and</a:t>
            </a:r>
            <a:r>
              <a:rPr lang="zh-CN" altLang="en-US" sz="4500" dirty="0" smtClean="0">
                <a:solidFill>
                  <a:srgbClr val="000090"/>
                </a:solidFill>
                <a:latin typeface="Palatino"/>
                <a:cs typeface="Palatino"/>
              </a:rPr>
              <a:t> </a:t>
            </a:r>
            <a:r>
              <a:rPr lang="en-US" altLang="zh-CN" sz="4500" dirty="0" smtClean="0">
                <a:solidFill>
                  <a:srgbClr val="000090"/>
                </a:solidFill>
                <a:latin typeface="Palatino"/>
                <a:cs typeface="Palatino"/>
              </a:rPr>
              <a:t>Resource</a:t>
            </a:r>
            <a:r>
              <a:rPr lang="zh-CN" altLang="en-US" sz="4500" dirty="0" smtClean="0">
                <a:solidFill>
                  <a:srgbClr val="000090"/>
                </a:solidFill>
                <a:latin typeface="Palatino"/>
                <a:cs typeface="Palatino"/>
              </a:rPr>
              <a:t> </a:t>
            </a:r>
            <a:r>
              <a:rPr lang="en-US" altLang="zh-CN" sz="4500" dirty="0" smtClean="0">
                <a:solidFill>
                  <a:srgbClr val="000090"/>
                </a:solidFill>
                <a:latin typeface="Palatino"/>
                <a:cs typeface="Palatino"/>
              </a:rPr>
              <a:t>Congestion</a:t>
            </a:r>
            <a:endParaRPr lang="en-US" sz="4500" dirty="0">
              <a:solidFill>
                <a:srgbClr val="000090"/>
              </a:solidFill>
              <a:latin typeface="Palatino"/>
              <a:cs typeface="Palatino"/>
            </a:endParaRPr>
          </a:p>
        </p:txBody>
      </p:sp>
      <p:sp>
        <p:nvSpPr>
          <p:cNvPr id="338" name="Text Placeholder 337"/>
          <p:cNvSpPr>
            <a:spLocks noGrp="1"/>
          </p:cNvSpPr>
          <p:nvPr>
            <p:ph type="body" sz="quarter" idx="20"/>
          </p:nvPr>
        </p:nvSpPr>
        <p:spPr>
          <a:xfrm>
            <a:off x="644552" y="33646393"/>
            <a:ext cx="14291358" cy="873348"/>
          </a:xfrm>
        </p:spPr>
        <p:txBody>
          <a:bodyPr/>
          <a:lstStyle/>
          <a:p>
            <a:r>
              <a:rPr lang="en-US" altLang="zh-CN" sz="4500" dirty="0" smtClean="0">
                <a:solidFill>
                  <a:srgbClr val="000090"/>
                </a:solidFill>
                <a:latin typeface="Palatino"/>
                <a:cs typeface="Palatino"/>
              </a:rPr>
              <a:t>3.1.</a:t>
            </a:r>
            <a:r>
              <a:rPr lang="zh-CN" altLang="en-US" sz="4500" dirty="0" smtClean="0">
                <a:solidFill>
                  <a:srgbClr val="000090"/>
                </a:solidFill>
                <a:latin typeface="Palatino"/>
                <a:cs typeface="Palatino"/>
              </a:rPr>
              <a:t> </a:t>
            </a:r>
            <a:r>
              <a:rPr lang="en-US" altLang="zh-CN" sz="4500" dirty="0" smtClean="0">
                <a:solidFill>
                  <a:srgbClr val="000090"/>
                </a:solidFill>
                <a:latin typeface="Palatino"/>
                <a:cs typeface="Palatino"/>
              </a:rPr>
              <a:t>CBWT</a:t>
            </a:r>
            <a:r>
              <a:rPr lang="zh-CN" altLang="en-US" sz="4500" dirty="0" smtClean="0">
                <a:solidFill>
                  <a:srgbClr val="000090"/>
                </a:solidFill>
                <a:latin typeface="Palatino"/>
                <a:cs typeface="Palatino"/>
              </a:rPr>
              <a:t> </a:t>
            </a:r>
            <a:r>
              <a:rPr lang="en-US" altLang="zh-CN" sz="4500" dirty="0" smtClean="0">
                <a:solidFill>
                  <a:srgbClr val="000090"/>
                </a:solidFill>
                <a:latin typeface="Palatino"/>
                <a:cs typeface="Palatino"/>
              </a:rPr>
              <a:t>Design</a:t>
            </a:r>
            <a:r>
              <a:rPr lang="zh-CN" altLang="en-US" sz="4500" dirty="0" smtClean="0">
                <a:solidFill>
                  <a:srgbClr val="000090"/>
                </a:solidFill>
                <a:latin typeface="Palatino"/>
                <a:cs typeface="Palatino"/>
              </a:rPr>
              <a:t> </a:t>
            </a:r>
            <a:r>
              <a:rPr lang="en-US" altLang="zh-CN" sz="4500" dirty="0" smtClean="0">
                <a:solidFill>
                  <a:srgbClr val="000090"/>
                </a:solidFill>
                <a:latin typeface="Palatino"/>
                <a:cs typeface="Palatino"/>
              </a:rPr>
              <a:t>Overview</a:t>
            </a:r>
            <a:endParaRPr lang="en-US" sz="4500" dirty="0">
              <a:solidFill>
                <a:srgbClr val="000090"/>
              </a:solidFill>
              <a:latin typeface="Palatino"/>
              <a:cs typeface="Palatino"/>
            </a:endParaRPr>
          </a:p>
        </p:txBody>
      </p:sp>
      <p:sp>
        <p:nvSpPr>
          <p:cNvPr id="339" name="Text Placeholder 338"/>
          <p:cNvSpPr>
            <a:spLocks noGrp="1"/>
          </p:cNvSpPr>
          <p:nvPr>
            <p:ph type="body" sz="quarter" idx="25"/>
          </p:nvPr>
        </p:nvSpPr>
        <p:spPr>
          <a:xfrm>
            <a:off x="648228" y="19902630"/>
            <a:ext cx="14287682" cy="873348"/>
          </a:xfrm>
        </p:spPr>
        <p:txBody>
          <a:bodyPr/>
          <a:lstStyle/>
          <a:p>
            <a:r>
              <a:rPr lang="en-US" altLang="zh-CN" sz="4500" dirty="0" smtClean="0">
                <a:solidFill>
                  <a:srgbClr val="000090"/>
                </a:solidFill>
                <a:latin typeface="Palatino"/>
                <a:cs typeface="Palatino"/>
              </a:rPr>
              <a:t>2.</a:t>
            </a:r>
            <a:r>
              <a:rPr lang="zh-CN" altLang="en-US" sz="4500" dirty="0" smtClean="0">
                <a:solidFill>
                  <a:srgbClr val="000090"/>
                </a:solidFill>
                <a:latin typeface="Palatino"/>
                <a:cs typeface="Palatino"/>
              </a:rPr>
              <a:t> </a:t>
            </a:r>
            <a:r>
              <a:rPr lang="en-US" sz="4500" dirty="0" smtClean="0">
                <a:solidFill>
                  <a:srgbClr val="000090"/>
                </a:solidFill>
                <a:latin typeface="Palatino"/>
                <a:cs typeface="Palatino"/>
              </a:rPr>
              <a:t>Cache</a:t>
            </a:r>
            <a:r>
              <a:rPr lang="zh-CN" altLang="en-US" sz="4500" dirty="0" smtClean="0">
                <a:solidFill>
                  <a:srgbClr val="000090"/>
                </a:solidFill>
                <a:latin typeface="Palatino"/>
                <a:cs typeface="Palatino"/>
              </a:rPr>
              <a:t> </a:t>
            </a:r>
            <a:r>
              <a:rPr lang="en-US" sz="4500" dirty="0" smtClean="0">
                <a:solidFill>
                  <a:srgbClr val="000090"/>
                </a:solidFill>
                <a:latin typeface="Palatino"/>
                <a:cs typeface="Palatino"/>
              </a:rPr>
              <a:t>Management Schemes</a:t>
            </a:r>
            <a:endParaRPr lang="en-US" sz="4500" dirty="0">
              <a:solidFill>
                <a:srgbClr val="000090"/>
              </a:solidFill>
              <a:latin typeface="Palatino"/>
              <a:cs typeface="Palatino"/>
            </a:endParaRPr>
          </a:p>
        </p:txBody>
      </p:sp>
      <p:sp>
        <p:nvSpPr>
          <p:cNvPr id="340" name="Text Placeholder 339"/>
          <p:cNvSpPr>
            <a:spLocks noGrp="1"/>
          </p:cNvSpPr>
          <p:nvPr>
            <p:ph type="body" sz="quarter" idx="26"/>
          </p:nvPr>
        </p:nvSpPr>
        <p:spPr>
          <a:xfrm>
            <a:off x="1177405" y="20678098"/>
            <a:ext cx="13498994" cy="7297077"/>
          </a:xfrm>
        </p:spPr>
        <p:txBody>
          <a:bodyPr/>
          <a:lstStyle/>
          <a:p>
            <a:pPr indent="-274320" eaLnBrk="0" hangingPunct="0">
              <a:spcBef>
                <a:spcPts val="0"/>
              </a:spcBef>
              <a:buFont typeface="Arial" charset="0"/>
              <a:buChar char="•"/>
              <a:defRPr/>
            </a:pPr>
            <a:r>
              <a:rPr lang="en-US" sz="3600" b="1" i="1" dirty="0">
                <a:solidFill>
                  <a:srgbClr val="000000"/>
                </a:solidFill>
                <a:latin typeface="Arial"/>
                <a:cs typeface="Arial"/>
              </a:rPr>
              <a:t>Cache</a:t>
            </a:r>
            <a:r>
              <a:rPr lang="zh-CN" altLang="en-US" sz="3600" b="1" i="1" dirty="0">
                <a:solidFill>
                  <a:srgbClr val="000000"/>
                </a:solidFill>
                <a:latin typeface="Arial"/>
                <a:cs typeface="Arial"/>
              </a:rPr>
              <a:t> </a:t>
            </a:r>
            <a:r>
              <a:rPr lang="en-US" altLang="zh-CN" sz="3600" b="1" i="1" dirty="0" smtClean="0">
                <a:solidFill>
                  <a:srgbClr val="000000"/>
                </a:solidFill>
                <a:latin typeface="Arial"/>
                <a:cs typeface="Arial"/>
              </a:rPr>
              <a:t>b</a:t>
            </a:r>
            <a:r>
              <a:rPr lang="en-US" sz="3600" b="1" i="1" dirty="0" smtClean="0">
                <a:solidFill>
                  <a:srgbClr val="000000"/>
                </a:solidFill>
                <a:latin typeface="Arial"/>
                <a:cs typeface="Arial"/>
              </a:rPr>
              <a:t>ypassing</a:t>
            </a:r>
            <a:r>
              <a:rPr lang="zh-CN" altLang="en-US" sz="3600" b="1" i="1" dirty="0" smtClean="0">
                <a:solidFill>
                  <a:srgbClr val="000000"/>
                </a:solidFill>
                <a:latin typeface="Arial"/>
                <a:cs typeface="Arial"/>
              </a:rPr>
              <a:t> </a:t>
            </a:r>
            <a:r>
              <a:rPr lang="en-US" altLang="zh-CN" sz="3600" dirty="0" smtClean="0">
                <a:solidFill>
                  <a:srgbClr val="000000"/>
                </a:solidFill>
                <a:latin typeface="Arial"/>
                <a:cs typeface="Arial"/>
              </a:rPr>
              <a:t>retains </a:t>
            </a:r>
            <a:r>
              <a:rPr lang="en-US" altLang="zh-CN" sz="3600" dirty="0">
                <a:solidFill>
                  <a:srgbClr val="000000"/>
                </a:solidFill>
                <a:latin typeface="Arial"/>
                <a:cs typeface="Arial"/>
              </a:rPr>
              <a:t>useful cache lines instead of replacing upon cache miss</a:t>
            </a:r>
            <a:endParaRPr lang="en-US" sz="3600" dirty="0" smtClean="0">
              <a:solidFill>
                <a:srgbClr val="000000"/>
              </a:solidFill>
              <a:latin typeface="Arial"/>
              <a:cs typeface="Arial"/>
            </a:endParaRPr>
          </a:p>
          <a:p>
            <a:pPr marL="1097280" lvl="1" indent="-457200" eaLnBrk="0" hangingPunct="0">
              <a:spcBef>
                <a:spcPts val="24"/>
              </a:spcBef>
              <a:buClr>
                <a:srgbClr val="75BF19"/>
              </a:buClr>
              <a:buSzPct val="120000"/>
              <a:buFont typeface="Wingdings" charset="2"/>
              <a:buChar char="ü"/>
              <a:defRPr/>
            </a:pPr>
            <a:r>
              <a:rPr lang="en-US" altLang="zh-CN" sz="3100" dirty="0">
                <a:solidFill>
                  <a:srgbClr val="000000"/>
                </a:solidFill>
                <a:latin typeface="Trebuchet MS"/>
                <a:ea typeface="微软雅黑" charset="0"/>
                <a:cs typeface="Trebuchet MS"/>
              </a:rPr>
              <a:t>Retain useful data →</a:t>
            </a:r>
            <a:r>
              <a:rPr lang="en-US" altLang="zh-CN" sz="3100" dirty="0" smtClean="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fewer cache misses per thread </a:t>
            </a:r>
            <a:endParaRPr lang="en-US" altLang="zh-CN" sz="3100" dirty="0" smtClean="0">
              <a:solidFill>
                <a:srgbClr val="000000"/>
              </a:solidFill>
              <a:latin typeface="Trebuchet MS"/>
              <a:ea typeface="微软雅黑" charset="0"/>
              <a:cs typeface="Trebuchet MS"/>
            </a:endParaRPr>
          </a:p>
          <a:p>
            <a:pPr marL="1097280" lvl="1" indent="-457200" eaLnBrk="0" hangingPunct="0">
              <a:spcBef>
                <a:spcPts val="24"/>
              </a:spcBef>
              <a:buClr>
                <a:schemeClr val="accent6"/>
              </a:buClr>
              <a:buSzPct val="90000"/>
              <a:buFont typeface="Lucida Grande"/>
              <a:buChar char="X"/>
              <a:defRPr/>
            </a:pPr>
            <a:r>
              <a:rPr lang="en-US" altLang="zh-CN" sz="3100" dirty="0" smtClean="0">
                <a:solidFill>
                  <a:srgbClr val="000000"/>
                </a:solidFill>
                <a:latin typeface="Trebuchet MS"/>
                <a:ea typeface="微软雅黑" charset="0"/>
                <a:cs typeface="Trebuchet MS"/>
              </a:rPr>
              <a:t>Many </a:t>
            </a:r>
            <a:r>
              <a:rPr lang="en-US" altLang="zh-CN" sz="3100" dirty="0">
                <a:solidFill>
                  <a:srgbClr val="000000"/>
                </a:solidFill>
                <a:latin typeface="Trebuchet MS"/>
                <a:ea typeface="微软雅黑" charset="0"/>
                <a:cs typeface="Trebuchet MS"/>
              </a:rPr>
              <a:t>active threads →</a:t>
            </a:r>
            <a:r>
              <a:rPr lang="en-US" altLang="zh-CN" sz="3100" dirty="0" smtClean="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many misses →</a:t>
            </a:r>
            <a:r>
              <a:rPr lang="en-US" altLang="zh-CN" sz="3100" dirty="0" smtClean="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high demand on </a:t>
            </a:r>
            <a:r>
              <a:rPr lang="en-US" altLang="zh-CN" sz="3100" dirty="0" err="1">
                <a:solidFill>
                  <a:srgbClr val="000000"/>
                </a:solidFill>
                <a:latin typeface="Trebuchet MS"/>
                <a:ea typeface="微软雅黑" charset="0"/>
                <a:cs typeface="Trebuchet MS"/>
              </a:rPr>
              <a:t>NoC</a:t>
            </a:r>
            <a:r>
              <a:rPr lang="en-US" altLang="zh-CN" sz="3100" dirty="0">
                <a:solidFill>
                  <a:srgbClr val="000000"/>
                </a:solidFill>
                <a:latin typeface="Trebuchet MS"/>
                <a:ea typeface="微软雅黑" charset="0"/>
                <a:cs typeface="Trebuchet MS"/>
              </a:rPr>
              <a:t> to serve </a:t>
            </a:r>
            <a:r>
              <a:rPr lang="en-US" altLang="zh-CN" sz="3100" dirty="0" smtClean="0">
                <a:solidFill>
                  <a:srgbClr val="000000"/>
                </a:solidFill>
                <a:latin typeface="Trebuchet MS"/>
                <a:ea typeface="微软雅黑" charset="0"/>
                <a:cs typeface="Trebuchet MS"/>
              </a:rPr>
              <a:t>misses,</a:t>
            </a:r>
            <a:r>
              <a:rPr lang="zh-CN" altLang="en-US" sz="3100" dirty="0" smtClean="0">
                <a:solidFill>
                  <a:srgbClr val="000000"/>
                </a:solidFill>
                <a:latin typeface="Trebuchet MS"/>
                <a:ea typeface="微软雅黑" charset="0"/>
                <a:cs typeface="Trebuchet MS"/>
              </a:rPr>
              <a:t> </a:t>
            </a:r>
            <a:r>
              <a:rPr lang="en-US" altLang="zh-CN" sz="3100" dirty="0" smtClean="0">
                <a:solidFill>
                  <a:srgbClr val="000000"/>
                </a:solidFill>
                <a:latin typeface="Trebuchet MS"/>
                <a:ea typeface="微软雅黑" charset="0"/>
                <a:cs typeface="Trebuchet MS"/>
              </a:rPr>
              <a:t>i.e.</a:t>
            </a:r>
            <a:r>
              <a:rPr lang="zh-CN" altLang="en-US" sz="3100" dirty="0" smtClean="0">
                <a:solidFill>
                  <a:srgbClr val="000000"/>
                </a:solidFill>
                <a:latin typeface="Trebuchet MS"/>
                <a:ea typeface="微软雅黑" charset="0"/>
                <a:cs typeface="Trebuchet MS"/>
              </a:rPr>
              <a:t> </a:t>
            </a:r>
            <a:r>
              <a:rPr lang="en-US" altLang="zh-CN" sz="3100" b="1" i="1" u="sng" dirty="0">
                <a:solidFill>
                  <a:srgbClr val="000000"/>
                </a:solidFill>
                <a:latin typeface="Trebuchet MS"/>
                <a:ea typeface="微软雅黑" charset="0"/>
                <a:cs typeface="Trebuchet MS"/>
              </a:rPr>
              <a:t>congestion</a:t>
            </a:r>
            <a:endParaRPr lang="en-US" altLang="zh-CN" sz="3100" dirty="0" smtClean="0">
              <a:solidFill>
                <a:srgbClr val="000000"/>
              </a:solidFill>
              <a:latin typeface="Trebuchet MS"/>
              <a:ea typeface="微软雅黑" charset="0"/>
              <a:cs typeface="Trebuchet MS"/>
            </a:endParaRPr>
          </a:p>
          <a:p>
            <a:pPr marL="1656968" lvl="2" indent="-457200" eaLnBrk="0" hangingPunct="0">
              <a:spcBef>
                <a:spcPts val="24"/>
              </a:spcBef>
              <a:buFont typeface="Wingdings" charset="2"/>
              <a:buChar char="²"/>
              <a:defRPr/>
            </a:pPr>
            <a:r>
              <a:rPr lang="en-US" altLang="zh-CN" sz="2800" dirty="0" smtClean="0">
                <a:solidFill>
                  <a:srgbClr val="000000"/>
                </a:solidFill>
                <a:latin typeface="Trebuchet MS"/>
                <a:ea typeface="微软雅黑" charset="0"/>
                <a:cs typeface="Trebuchet MS"/>
              </a:rPr>
              <a:t>Cores </a:t>
            </a:r>
            <a:r>
              <a:rPr lang="en-US" altLang="zh-CN" sz="2800" dirty="0">
                <a:solidFill>
                  <a:srgbClr val="000000"/>
                </a:solidFill>
                <a:latin typeface="Trebuchet MS"/>
                <a:ea typeface="微软雅黑" charset="0"/>
                <a:cs typeface="Trebuchet MS"/>
              </a:rPr>
              <a:t>may be underutilized due to </a:t>
            </a:r>
            <a:r>
              <a:rPr lang="en-US" altLang="zh-CN" sz="2800" dirty="0" err="1">
                <a:solidFill>
                  <a:srgbClr val="000000"/>
                </a:solidFill>
                <a:latin typeface="Trebuchet MS"/>
                <a:ea typeface="微软雅黑" charset="0"/>
                <a:cs typeface="Trebuchet MS"/>
              </a:rPr>
              <a:t>NoC</a:t>
            </a:r>
            <a:r>
              <a:rPr lang="en-US" altLang="zh-CN" sz="2800" dirty="0">
                <a:solidFill>
                  <a:srgbClr val="000000"/>
                </a:solidFill>
                <a:latin typeface="Trebuchet MS"/>
                <a:ea typeface="微软雅黑" charset="0"/>
                <a:cs typeface="Trebuchet MS"/>
              </a:rPr>
              <a:t> </a:t>
            </a:r>
            <a:r>
              <a:rPr lang="en-US" altLang="zh-CN" sz="2800" dirty="0" smtClean="0">
                <a:solidFill>
                  <a:srgbClr val="000000"/>
                </a:solidFill>
                <a:latin typeface="Trebuchet MS"/>
                <a:ea typeface="微软雅黑" charset="0"/>
                <a:cs typeface="Trebuchet MS"/>
              </a:rPr>
              <a:t>congestion</a:t>
            </a:r>
          </a:p>
          <a:p>
            <a:pPr marL="1097280" lvl="1" indent="-457200" eaLnBrk="0" hangingPunct="0">
              <a:spcBef>
                <a:spcPts val="24"/>
              </a:spcBef>
              <a:buClr>
                <a:schemeClr val="accent6"/>
              </a:buClr>
              <a:buSzPct val="90000"/>
              <a:buFont typeface="Lucida Grande"/>
              <a:buChar char="X"/>
              <a:defRPr/>
            </a:pPr>
            <a:r>
              <a:rPr lang="en-US" altLang="zh-CN" sz="3100" dirty="0" smtClean="0">
                <a:solidFill>
                  <a:srgbClr val="000000"/>
                </a:solidFill>
                <a:latin typeface="Trebuchet MS"/>
                <a:ea typeface="微软雅黑" charset="0"/>
                <a:cs typeface="Trebuchet MS"/>
              </a:rPr>
              <a:t>Bypassing</a:t>
            </a:r>
            <a:r>
              <a:rPr lang="zh-CN" altLang="en-US" sz="3100" dirty="0" smtClean="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still</a:t>
            </a:r>
            <a:r>
              <a:rPr lang="zh-CN" altLang="en-US" sz="3100" dirty="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cannot</a:t>
            </a:r>
            <a:r>
              <a:rPr lang="zh-CN" altLang="en-US" sz="3100" dirty="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avoid</a:t>
            </a:r>
            <a:r>
              <a:rPr lang="zh-CN" altLang="en-US" sz="3100" dirty="0">
                <a:solidFill>
                  <a:srgbClr val="000000"/>
                </a:solidFill>
                <a:latin typeface="Trebuchet MS"/>
                <a:ea typeface="微软雅黑" charset="0"/>
                <a:cs typeface="Trebuchet MS"/>
              </a:rPr>
              <a:t> </a:t>
            </a:r>
            <a:r>
              <a:rPr lang="en-US" altLang="zh-CN" sz="3100" b="1" i="1" u="sng" dirty="0">
                <a:solidFill>
                  <a:srgbClr val="000000"/>
                </a:solidFill>
                <a:latin typeface="Trebuchet MS"/>
                <a:ea typeface="微软雅黑" charset="0"/>
                <a:cs typeface="Trebuchet MS"/>
              </a:rPr>
              <a:t>locality</a:t>
            </a:r>
            <a:r>
              <a:rPr lang="zh-CN" altLang="en-US" sz="3100" b="1" i="1" u="sng" dirty="0">
                <a:solidFill>
                  <a:srgbClr val="000000"/>
                </a:solidFill>
                <a:latin typeface="Trebuchet MS"/>
                <a:ea typeface="微软雅黑" charset="0"/>
                <a:cs typeface="Trebuchet MS"/>
              </a:rPr>
              <a:t> </a:t>
            </a:r>
            <a:r>
              <a:rPr lang="en-US" altLang="zh-CN" sz="3100" b="1" i="1" u="sng" dirty="0" smtClean="0">
                <a:solidFill>
                  <a:srgbClr val="000000"/>
                </a:solidFill>
                <a:latin typeface="Trebuchet MS"/>
                <a:ea typeface="微软雅黑" charset="0"/>
                <a:cs typeface="Trebuchet MS"/>
              </a:rPr>
              <a:t>loss</a:t>
            </a:r>
          </a:p>
          <a:p>
            <a:pPr marL="1097280" lvl="1" indent="-457200" eaLnBrk="0" hangingPunct="0">
              <a:spcBef>
                <a:spcPts val="24"/>
              </a:spcBef>
              <a:buClr>
                <a:schemeClr val="accent6"/>
              </a:buClr>
              <a:buFont typeface="Lucida Grande"/>
              <a:buChar char="X"/>
              <a:defRPr/>
            </a:pPr>
            <a:endParaRPr lang="en-US" altLang="zh-CN" sz="1300" dirty="0">
              <a:solidFill>
                <a:srgbClr val="000000"/>
              </a:solidFill>
              <a:latin typeface="Trebuchet MS"/>
              <a:ea typeface="微软雅黑" charset="0"/>
              <a:cs typeface="Trebuchet MS"/>
            </a:endParaRPr>
          </a:p>
          <a:p>
            <a:pPr indent="-274320" eaLnBrk="0" hangingPunct="0">
              <a:spcBef>
                <a:spcPts val="0"/>
              </a:spcBef>
              <a:buFont typeface="Arial" charset="0"/>
              <a:buChar char="•"/>
              <a:defRPr/>
            </a:pPr>
            <a:r>
              <a:rPr lang="en-US" altLang="zh-CN" sz="3600" b="1" i="1" dirty="0" smtClean="0">
                <a:solidFill>
                  <a:srgbClr val="000000"/>
                </a:solidFill>
                <a:latin typeface="Arial"/>
                <a:cs typeface="Arial"/>
              </a:rPr>
              <a:t>Warp</a:t>
            </a:r>
            <a:r>
              <a:rPr lang="zh-CN" altLang="en-US" sz="3600" b="1" i="1" dirty="0" smtClean="0">
                <a:solidFill>
                  <a:srgbClr val="000000"/>
                </a:solidFill>
                <a:latin typeface="Arial"/>
                <a:cs typeface="Arial"/>
              </a:rPr>
              <a:t> </a:t>
            </a:r>
            <a:r>
              <a:rPr lang="en-US" altLang="zh-CN" sz="3600" b="1" i="1" dirty="0" smtClean="0">
                <a:solidFill>
                  <a:srgbClr val="000000"/>
                </a:solidFill>
                <a:latin typeface="Arial"/>
                <a:cs typeface="Arial"/>
              </a:rPr>
              <a:t>throttling</a:t>
            </a:r>
            <a:r>
              <a:rPr lang="zh-CN" altLang="en-US" sz="3600" b="1" i="1" dirty="0" smtClean="0">
                <a:solidFill>
                  <a:srgbClr val="000000"/>
                </a:solidFill>
                <a:latin typeface="Arial"/>
                <a:cs typeface="Arial"/>
              </a:rPr>
              <a:t> </a:t>
            </a:r>
            <a:r>
              <a:rPr lang="en-US" altLang="zh-CN" sz="3600" dirty="0">
                <a:solidFill>
                  <a:srgbClr val="000000"/>
                </a:solidFill>
                <a:latin typeface="Arial"/>
                <a:cs typeface="Arial"/>
              </a:rPr>
              <a:t>temporarily deactivates some threads</a:t>
            </a:r>
            <a:endParaRPr lang="en-US" altLang="zh-CN" sz="3600" dirty="0" smtClean="0">
              <a:solidFill>
                <a:srgbClr val="000000"/>
              </a:solidFill>
              <a:latin typeface="Arial"/>
              <a:cs typeface="Arial"/>
            </a:endParaRPr>
          </a:p>
          <a:p>
            <a:pPr marL="1097280" lvl="1" indent="-457200" eaLnBrk="0" hangingPunct="0">
              <a:spcBef>
                <a:spcPts val="24"/>
              </a:spcBef>
              <a:buClr>
                <a:srgbClr val="75BF19"/>
              </a:buClr>
              <a:buSzPct val="120000"/>
              <a:buFont typeface="Wingdings" charset="2"/>
              <a:buChar char="ü"/>
              <a:defRPr/>
            </a:pPr>
            <a:r>
              <a:rPr lang="en-US" altLang="zh-CN" sz="3100" dirty="0" smtClean="0">
                <a:solidFill>
                  <a:srgbClr val="000000"/>
                </a:solidFill>
                <a:latin typeface="Trebuchet MS"/>
                <a:ea typeface="微软雅黑" charset="0"/>
                <a:cs typeface="Trebuchet MS"/>
              </a:rPr>
              <a:t>Fewer </a:t>
            </a:r>
            <a:r>
              <a:rPr lang="en-US" altLang="zh-CN" sz="3100" dirty="0">
                <a:solidFill>
                  <a:srgbClr val="000000"/>
                </a:solidFill>
                <a:latin typeface="Trebuchet MS"/>
                <a:ea typeface="微软雅黑" charset="0"/>
                <a:cs typeface="Trebuchet MS"/>
              </a:rPr>
              <a:t>threads sharing the cache →</a:t>
            </a:r>
            <a:r>
              <a:rPr lang="en-US" altLang="zh-CN" sz="3100" dirty="0" smtClean="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more cache per thread →</a:t>
            </a:r>
            <a:r>
              <a:rPr lang="en-US" altLang="zh-CN" sz="3100" dirty="0" smtClean="0">
                <a:solidFill>
                  <a:srgbClr val="000000"/>
                </a:solidFill>
                <a:latin typeface="Trebuchet MS"/>
                <a:ea typeface="微软雅黑" charset="0"/>
                <a:cs typeface="Trebuchet MS"/>
              </a:rPr>
              <a:t> </a:t>
            </a:r>
            <a:r>
              <a:rPr lang="en-US" altLang="zh-CN" sz="3100" dirty="0">
                <a:solidFill>
                  <a:srgbClr val="000000"/>
                </a:solidFill>
                <a:latin typeface="Trebuchet MS"/>
                <a:ea typeface="微软雅黑" charset="0"/>
                <a:cs typeface="Trebuchet MS"/>
              </a:rPr>
              <a:t>fewer cache misses</a:t>
            </a:r>
          </a:p>
          <a:p>
            <a:pPr marL="1097280" lvl="1" indent="-457200" eaLnBrk="0" hangingPunct="0">
              <a:spcBef>
                <a:spcPts val="24"/>
              </a:spcBef>
              <a:buClr>
                <a:schemeClr val="accent6"/>
              </a:buClr>
              <a:buSzPct val="90000"/>
              <a:buFont typeface="Lucida Grande"/>
              <a:buChar char="X"/>
              <a:defRPr/>
            </a:pPr>
            <a:r>
              <a:rPr lang="en-US" altLang="zh-CN" sz="3100" dirty="0" smtClean="0">
                <a:solidFill>
                  <a:srgbClr val="000000"/>
                </a:solidFill>
                <a:latin typeface="Trebuchet MS"/>
                <a:ea typeface="微软雅黑" charset="0"/>
                <a:cs typeface="Trebuchet MS"/>
              </a:rPr>
              <a:t>Few </a:t>
            </a:r>
            <a:r>
              <a:rPr lang="en-US" altLang="zh-CN" sz="3100" dirty="0">
                <a:solidFill>
                  <a:srgbClr val="000000"/>
                </a:solidFill>
                <a:latin typeface="Trebuchet MS"/>
                <a:ea typeface="微软雅黑" charset="0"/>
                <a:cs typeface="Trebuchet MS"/>
              </a:rPr>
              <a:t>active threads </a:t>
            </a:r>
            <a:r>
              <a:rPr lang="en-US" altLang="zh-CN" sz="3100" dirty="0" smtClean="0">
                <a:solidFill>
                  <a:srgbClr val="000000"/>
                </a:solidFill>
                <a:latin typeface="Trebuchet MS"/>
                <a:ea typeface="微软雅黑" charset="0"/>
                <a:cs typeface="Trebuchet MS"/>
              </a:rPr>
              <a:t>→ </a:t>
            </a:r>
            <a:r>
              <a:rPr lang="en-US" altLang="zh-CN" sz="3100" b="1" i="1" u="sng" dirty="0">
                <a:solidFill>
                  <a:srgbClr val="000000"/>
                </a:solidFill>
                <a:latin typeface="Trebuchet MS"/>
                <a:ea typeface="微软雅黑" charset="0"/>
                <a:cs typeface="Trebuchet MS"/>
              </a:rPr>
              <a:t>cannot hide latency </a:t>
            </a:r>
            <a:r>
              <a:rPr lang="en-US" altLang="zh-CN" sz="3100" dirty="0" smtClean="0">
                <a:solidFill>
                  <a:srgbClr val="000000"/>
                </a:solidFill>
                <a:latin typeface="Trebuchet MS"/>
                <a:ea typeface="微软雅黑" charset="0"/>
                <a:cs typeface="Trebuchet MS"/>
              </a:rPr>
              <a:t>through </a:t>
            </a:r>
            <a:r>
              <a:rPr lang="en-US" altLang="zh-CN" sz="3100" dirty="0">
                <a:solidFill>
                  <a:srgbClr val="000000"/>
                </a:solidFill>
                <a:latin typeface="Trebuchet MS"/>
                <a:ea typeface="微软雅黑" charset="0"/>
                <a:cs typeface="Trebuchet MS"/>
              </a:rPr>
              <a:t>multithreading</a:t>
            </a:r>
          </a:p>
          <a:p>
            <a:pPr marL="1656968" lvl="2" indent="-457200" eaLnBrk="0" hangingPunct="0">
              <a:spcBef>
                <a:spcPts val="24"/>
              </a:spcBef>
              <a:buFont typeface="Wingdings" charset="2"/>
              <a:buChar char="²"/>
              <a:defRPr/>
            </a:pPr>
            <a:r>
              <a:rPr lang="en-US" altLang="zh-CN" sz="2800" dirty="0">
                <a:solidFill>
                  <a:srgbClr val="000000"/>
                </a:solidFill>
                <a:latin typeface="Trebuchet MS"/>
                <a:ea typeface="微软雅黑" charset="0"/>
                <a:cs typeface="Trebuchet MS"/>
              </a:rPr>
              <a:t>Cores may be underutilized due to low thread parallelism</a:t>
            </a:r>
          </a:p>
          <a:p>
            <a:pPr marL="1097280" lvl="1" indent="-457200" eaLnBrk="0" hangingPunct="0">
              <a:spcBef>
                <a:spcPts val="24"/>
              </a:spcBef>
              <a:buClr>
                <a:schemeClr val="accent6"/>
              </a:buClr>
              <a:buSzPct val="90000"/>
              <a:buFont typeface="Lucida Grande"/>
              <a:buChar char="X"/>
              <a:defRPr/>
            </a:pPr>
            <a:r>
              <a:rPr lang="en-US" altLang="zh-CN" sz="3100" dirty="0" smtClean="0">
                <a:solidFill>
                  <a:srgbClr val="000000"/>
                </a:solidFill>
                <a:latin typeface="Trebuchet MS"/>
                <a:ea typeface="微软雅黑" charset="0"/>
                <a:cs typeface="Trebuchet MS"/>
              </a:rPr>
              <a:t>Resource</a:t>
            </a:r>
            <a:r>
              <a:rPr lang="zh-CN" altLang="en-US" sz="3100" dirty="0" smtClean="0">
                <a:solidFill>
                  <a:srgbClr val="000000"/>
                </a:solidFill>
                <a:latin typeface="Trebuchet MS"/>
                <a:ea typeface="微软雅黑" charset="0"/>
                <a:cs typeface="Trebuchet MS"/>
              </a:rPr>
              <a:t> </a:t>
            </a:r>
            <a:r>
              <a:rPr lang="en-US" altLang="zh-CN" sz="3100" dirty="0" smtClean="0">
                <a:solidFill>
                  <a:srgbClr val="000000"/>
                </a:solidFill>
                <a:latin typeface="Trebuchet MS"/>
                <a:ea typeface="微软雅黑" charset="0"/>
                <a:cs typeface="Trebuchet MS"/>
              </a:rPr>
              <a:t>(e.g.</a:t>
            </a:r>
            <a:r>
              <a:rPr lang="zh-CN" altLang="en-US" sz="3100" dirty="0" smtClean="0">
                <a:solidFill>
                  <a:srgbClr val="000000"/>
                </a:solidFill>
                <a:latin typeface="Trebuchet MS"/>
                <a:ea typeface="微软雅黑" charset="0"/>
                <a:cs typeface="Trebuchet MS"/>
              </a:rPr>
              <a:t> </a:t>
            </a:r>
            <a:r>
              <a:rPr lang="en-US" altLang="zh-CN" sz="3100" dirty="0" err="1" smtClean="0">
                <a:solidFill>
                  <a:srgbClr val="000000"/>
                </a:solidFill>
                <a:latin typeface="Trebuchet MS"/>
                <a:ea typeface="微软雅黑" charset="0"/>
                <a:cs typeface="Trebuchet MS"/>
              </a:rPr>
              <a:t>NoC</a:t>
            </a:r>
            <a:r>
              <a:rPr lang="zh-CN" altLang="en-US" sz="3100" dirty="0" smtClean="0">
                <a:solidFill>
                  <a:srgbClr val="000000"/>
                </a:solidFill>
                <a:latin typeface="Trebuchet MS"/>
                <a:ea typeface="微软雅黑" charset="0"/>
                <a:cs typeface="Trebuchet MS"/>
              </a:rPr>
              <a:t> </a:t>
            </a:r>
            <a:r>
              <a:rPr lang="en-US" altLang="zh-CN" sz="3100" dirty="0" smtClean="0">
                <a:solidFill>
                  <a:srgbClr val="000000"/>
                </a:solidFill>
                <a:latin typeface="Trebuchet MS"/>
                <a:ea typeface="微软雅黑" charset="0"/>
                <a:cs typeface="Trebuchet MS"/>
              </a:rPr>
              <a:t>bandwidth) </a:t>
            </a:r>
            <a:r>
              <a:rPr lang="en-US" altLang="zh-CN" sz="3100" b="1" i="1" u="sng" dirty="0">
                <a:solidFill>
                  <a:srgbClr val="000000"/>
                </a:solidFill>
                <a:latin typeface="Trebuchet MS"/>
                <a:ea typeface="微软雅黑" charset="0"/>
                <a:cs typeface="Trebuchet MS"/>
              </a:rPr>
              <a:t>under-</a:t>
            </a:r>
            <a:r>
              <a:rPr lang="en-US" altLang="zh-CN" sz="3100" b="1" i="1" u="sng" dirty="0" smtClean="0">
                <a:solidFill>
                  <a:srgbClr val="000000"/>
                </a:solidFill>
                <a:latin typeface="Trebuchet MS"/>
                <a:ea typeface="微软雅黑" charset="0"/>
                <a:cs typeface="Trebuchet MS"/>
              </a:rPr>
              <a:t>utilization</a:t>
            </a:r>
          </a:p>
        </p:txBody>
      </p:sp>
      <p:sp>
        <p:nvSpPr>
          <p:cNvPr id="341" name="Text Placeholder 340"/>
          <p:cNvSpPr>
            <a:spLocks noGrp="1"/>
          </p:cNvSpPr>
          <p:nvPr>
            <p:ph type="body" sz="quarter" idx="27"/>
          </p:nvPr>
        </p:nvSpPr>
        <p:spPr>
          <a:xfrm>
            <a:off x="15353329" y="6825882"/>
            <a:ext cx="14283756" cy="873348"/>
          </a:xfrm>
        </p:spPr>
        <p:txBody>
          <a:bodyPr/>
          <a:lstStyle/>
          <a:p>
            <a:r>
              <a:rPr lang="en-US" altLang="zh-CN" sz="4300" dirty="0" smtClean="0">
                <a:solidFill>
                  <a:srgbClr val="000090"/>
                </a:solidFill>
                <a:latin typeface="Palatino"/>
                <a:cs typeface="Palatino"/>
              </a:rPr>
              <a:t>3.2.</a:t>
            </a:r>
            <a:r>
              <a:rPr lang="zh-CN" altLang="en-US" sz="4300" dirty="0" smtClean="0">
                <a:solidFill>
                  <a:srgbClr val="000090"/>
                </a:solidFill>
                <a:latin typeface="Palatino"/>
                <a:cs typeface="Palatino"/>
              </a:rPr>
              <a:t> </a:t>
            </a:r>
            <a:r>
              <a:rPr lang="en-US" altLang="zh-CN" sz="4300" dirty="0" smtClean="0">
                <a:solidFill>
                  <a:srgbClr val="000090"/>
                </a:solidFill>
                <a:latin typeface="Palatino"/>
                <a:cs typeface="Palatino"/>
              </a:rPr>
              <a:t>Maximum Active Warps</a:t>
            </a:r>
            <a:r>
              <a:rPr lang="zh-CN" altLang="en-US" sz="4300" dirty="0" smtClean="0">
                <a:solidFill>
                  <a:srgbClr val="000090"/>
                </a:solidFill>
                <a:latin typeface="Palatino"/>
                <a:cs typeface="Palatino"/>
              </a:rPr>
              <a:t> </a:t>
            </a:r>
            <a:r>
              <a:rPr lang="en-US" altLang="zh-CN" sz="4300" dirty="0">
                <a:solidFill>
                  <a:srgbClr val="000090"/>
                </a:solidFill>
                <a:latin typeface="Palatino"/>
                <a:cs typeface="Palatino"/>
              </a:rPr>
              <a:t>Prediction</a:t>
            </a:r>
          </a:p>
        </p:txBody>
      </p:sp>
      <p:sp>
        <p:nvSpPr>
          <p:cNvPr id="342" name="Text Placeholder 341"/>
          <p:cNvSpPr>
            <a:spLocks noGrp="1"/>
          </p:cNvSpPr>
          <p:nvPr>
            <p:ph type="body" sz="quarter" idx="28"/>
          </p:nvPr>
        </p:nvSpPr>
        <p:spPr>
          <a:xfrm>
            <a:off x="16098436" y="7655705"/>
            <a:ext cx="12740338" cy="2661962"/>
          </a:xfrm>
        </p:spPr>
        <p:txBody>
          <a:bodyPr/>
          <a:lstStyle/>
          <a:p>
            <a:pPr indent="-274320" eaLnBrk="0" hangingPunct="0">
              <a:buFont typeface="Arial" charset="0"/>
              <a:buChar char="•"/>
              <a:defRPr/>
            </a:pPr>
            <a:r>
              <a:rPr kumimoji="1" lang="en-US" sz="3600" dirty="0">
                <a:solidFill>
                  <a:srgbClr val="FF0000"/>
                </a:solidFill>
                <a:latin typeface="Arial"/>
                <a:cs typeface="Arial"/>
              </a:rPr>
              <a:t>Cache</a:t>
            </a:r>
            <a:r>
              <a:rPr kumimoji="1" lang="zh-CN" altLang="en-US" sz="3600" dirty="0">
                <a:solidFill>
                  <a:srgbClr val="FF0000"/>
                </a:solidFill>
                <a:latin typeface="Arial"/>
                <a:cs typeface="Arial"/>
              </a:rPr>
              <a:t> </a:t>
            </a:r>
            <a:r>
              <a:rPr kumimoji="1" lang="en-US" altLang="zh-CN" sz="3600" dirty="0">
                <a:solidFill>
                  <a:srgbClr val="FF0000"/>
                </a:solidFill>
                <a:latin typeface="Arial"/>
                <a:cs typeface="Arial"/>
              </a:rPr>
              <a:t>c</a:t>
            </a:r>
            <a:r>
              <a:rPr kumimoji="1" lang="en-US" sz="3600" dirty="0">
                <a:solidFill>
                  <a:srgbClr val="FF0000"/>
                </a:solidFill>
                <a:latin typeface="Arial"/>
                <a:cs typeface="Arial"/>
              </a:rPr>
              <a:t>ontention</a:t>
            </a:r>
            <a:r>
              <a:rPr kumimoji="1" lang="zh-CN" altLang="en-US" sz="3600" dirty="0">
                <a:solidFill>
                  <a:srgbClr val="FF0000"/>
                </a:solidFill>
                <a:latin typeface="Arial"/>
                <a:cs typeface="Arial"/>
              </a:rPr>
              <a:t> </a:t>
            </a:r>
            <a:r>
              <a:rPr kumimoji="1" lang="en-US" altLang="zh-CN" sz="3600" dirty="0">
                <a:solidFill>
                  <a:srgbClr val="000000"/>
                </a:solidFill>
                <a:latin typeface="Arial"/>
                <a:cs typeface="Arial"/>
              </a:rPr>
              <a:t>information</a:t>
            </a:r>
            <a:r>
              <a:rPr kumimoji="1" lang="zh-CN" altLang="en-US" sz="3600" dirty="0">
                <a:solidFill>
                  <a:srgbClr val="000000"/>
                </a:solidFill>
                <a:latin typeface="Arial"/>
                <a:cs typeface="Arial"/>
              </a:rPr>
              <a:t> </a:t>
            </a:r>
            <a:r>
              <a:rPr kumimoji="1" lang="en-US" altLang="zh-CN" sz="3600" dirty="0">
                <a:solidFill>
                  <a:srgbClr val="000000"/>
                </a:solidFill>
                <a:latin typeface="Arial"/>
                <a:cs typeface="Arial"/>
              </a:rPr>
              <a:t>is</a:t>
            </a:r>
            <a:r>
              <a:rPr kumimoji="1" lang="zh-CN" altLang="en-US" sz="3600" dirty="0">
                <a:solidFill>
                  <a:srgbClr val="000000"/>
                </a:solidFill>
                <a:latin typeface="Arial"/>
                <a:cs typeface="Arial"/>
              </a:rPr>
              <a:t> </a:t>
            </a:r>
            <a:r>
              <a:rPr kumimoji="1" lang="en-US" altLang="zh-CN" sz="3600" dirty="0">
                <a:solidFill>
                  <a:srgbClr val="000000"/>
                </a:solidFill>
                <a:latin typeface="Arial"/>
                <a:cs typeface="Arial"/>
              </a:rPr>
              <a:t>collected</a:t>
            </a:r>
            <a:r>
              <a:rPr kumimoji="1" lang="zh-CN" altLang="en-US" sz="3600" dirty="0">
                <a:solidFill>
                  <a:srgbClr val="000000"/>
                </a:solidFill>
                <a:latin typeface="Arial"/>
                <a:cs typeface="Arial"/>
              </a:rPr>
              <a:t> </a:t>
            </a:r>
            <a:r>
              <a:rPr kumimoji="1" lang="en-US" altLang="zh-CN" sz="3600" dirty="0">
                <a:solidFill>
                  <a:srgbClr val="000000"/>
                </a:solidFill>
                <a:latin typeface="Arial"/>
                <a:cs typeface="Arial"/>
              </a:rPr>
              <a:t>by</a:t>
            </a:r>
            <a:r>
              <a:rPr kumimoji="1" lang="zh-CN" altLang="en-US" sz="3600" dirty="0">
                <a:solidFill>
                  <a:srgbClr val="000000"/>
                </a:solidFill>
                <a:latin typeface="Arial"/>
                <a:cs typeface="Arial"/>
              </a:rPr>
              <a:t> </a:t>
            </a:r>
            <a:r>
              <a:rPr kumimoji="1" lang="en-US" altLang="zh-CN" sz="3600" dirty="0">
                <a:solidFill>
                  <a:srgbClr val="000000"/>
                </a:solidFill>
                <a:latin typeface="Arial"/>
                <a:cs typeface="Arial"/>
              </a:rPr>
              <a:t>the</a:t>
            </a:r>
            <a:r>
              <a:rPr kumimoji="1" lang="zh-CN" altLang="en-US" sz="3600" dirty="0">
                <a:solidFill>
                  <a:srgbClr val="000000"/>
                </a:solidFill>
                <a:latin typeface="Arial"/>
                <a:cs typeface="Arial"/>
              </a:rPr>
              <a:t> </a:t>
            </a:r>
            <a:r>
              <a:rPr kumimoji="1" lang="en-US" altLang="zh-CN" sz="3600" dirty="0">
                <a:solidFill>
                  <a:srgbClr val="000000"/>
                </a:solidFill>
                <a:latin typeface="Arial"/>
                <a:cs typeface="Arial"/>
              </a:rPr>
              <a:t>L2</a:t>
            </a:r>
            <a:r>
              <a:rPr kumimoji="1" lang="zh-CN" altLang="en-US" sz="3600" dirty="0">
                <a:solidFill>
                  <a:srgbClr val="000000"/>
                </a:solidFill>
                <a:latin typeface="Arial"/>
                <a:cs typeface="Arial"/>
              </a:rPr>
              <a:t> </a:t>
            </a:r>
            <a:r>
              <a:rPr kumimoji="1" lang="en-US" altLang="zh-CN" sz="3600" dirty="0">
                <a:solidFill>
                  <a:srgbClr val="000000"/>
                </a:solidFill>
                <a:latin typeface="Arial"/>
                <a:cs typeface="Arial"/>
              </a:rPr>
              <a:t>cache</a:t>
            </a:r>
            <a:r>
              <a:rPr kumimoji="1" lang="zh-CN" altLang="en-US" sz="3600" dirty="0">
                <a:latin typeface="Arial"/>
                <a:cs typeface="Arial"/>
              </a:rPr>
              <a:t> </a:t>
            </a:r>
            <a:endParaRPr kumimoji="1" lang="en-US" altLang="zh-CN" sz="3600" dirty="0" smtClean="0">
              <a:latin typeface="Arial"/>
              <a:cs typeface="Arial"/>
            </a:endParaRPr>
          </a:p>
          <a:p>
            <a:pPr marL="1097280" lvl="1" indent="-457200" eaLnBrk="0" hangingPunct="0">
              <a:spcBef>
                <a:spcPts val="24"/>
              </a:spcBef>
              <a:buFont typeface="Arial" charset="0"/>
              <a:buChar char="–"/>
              <a:defRPr/>
            </a:pPr>
            <a:r>
              <a:rPr lang="en-US" altLang="zh-CN" sz="3200" dirty="0" smtClean="0">
                <a:solidFill>
                  <a:srgbClr val="000000"/>
                </a:solidFill>
                <a:latin typeface="Trebuchet MS"/>
                <a:ea typeface="微软雅黑" charset="0"/>
                <a:cs typeface="Trebuchet MS"/>
              </a:rPr>
              <a:t>Used</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by predictor to</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enable/disable</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bypassing</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and</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throttling</a:t>
            </a:r>
          </a:p>
          <a:p>
            <a:pPr indent="-274320" eaLnBrk="0" hangingPunct="0">
              <a:buFont typeface="Arial" charset="0"/>
              <a:buChar char="•"/>
              <a:defRPr/>
            </a:pPr>
            <a:r>
              <a:rPr kumimoji="1" lang="en-US" sz="3600" dirty="0" smtClean="0">
                <a:solidFill>
                  <a:srgbClr val="FF0000"/>
                </a:solidFill>
                <a:latin typeface="Arial"/>
                <a:cs typeface="Arial"/>
              </a:rPr>
              <a:t>Bypass</a:t>
            </a:r>
            <a:r>
              <a:rPr kumimoji="1" lang="zh-CN" altLang="en-US" sz="3600" dirty="0" smtClean="0">
                <a:solidFill>
                  <a:srgbClr val="FF0000"/>
                </a:solidFill>
                <a:latin typeface="Arial"/>
                <a:cs typeface="Arial"/>
              </a:rPr>
              <a:t> </a:t>
            </a:r>
            <a:r>
              <a:rPr kumimoji="1" lang="en-US" altLang="zh-CN" sz="3600" dirty="0">
                <a:solidFill>
                  <a:srgbClr val="FF0000"/>
                </a:solidFill>
                <a:latin typeface="Arial"/>
                <a:cs typeface="Arial"/>
              </a:rPr>
              <a:t>ratio</a:t>
            </a:r>
            <a:r>
              <a:rPr kumimoji="1" lang="zh-CN" altLang="en-US" sz="3600" dirty="0">
                <a:solidFill>
                  <a:srgbClr val="FF0000"/>
                </a:solidFill>
                <a:latin typeface="Arial"/>
                <a:cs typeface="Arial"/>
              </a:rPr>
              <a:t> </a:t>
            </a:r>
            <a:r>
              <a:rPr kumimoji="1" lang="en-US" altLang="zh-CN" sz="3600" dirty="0" smtClean="0">
                <a:solidFill>
                  <a:srgbClr val="000000"/>
                </a:solidFill>
                <a:latin typeface="Arial"/>
                <a:cs typeface="Arial"/>
              </a:rPr>
              <a:t>is</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used</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to</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quickly estimate the</a:t>
            </a:r>
            <a:r>
              <a:rPr kumimoji="1" lang="zh-CN" altLang="en-US" sz="3600" dirty="0" smtClean="0">
                <a:solidFill>
                  <a:srgbClr val="000000"/>
                </a:solidFill>
                <a:latin typeface="Arial"/>
                <a:cs typeface="Arial"/>
              </a:rPr>
              <a:t> </a:t>
            </a:r>
            <a:r>
              <a:rPr kumimoji="1" lang="en-US" altLang="zh-CN" sz="3600" dirty="0">
                <a:solidFill>
                  <a:srgbClr val="000000"/>
                </a:solidFill>
                <a:latin typeface="Arial"/>
                <a:cs typeface="Arial"/>
              </a:rPr>
              <a:t>optimal</a:t>
            </a:r>
            <a:r>
              <a:rPr kumimoji="1" lang="zh-CN" altLang="en-US" sz="3600" dirty="0">
                <a:solidFill>
                  <a:srgbClr val="000000"/>
                </a:solidFill>
                <a:latin typeface="Arial"/>
                <a:cs typeface="Arial"/>
              </a:rPr>
              <a:t> </a:t>
            </a:r>
            <a:r>
              <a:rPr kumimoji="1" lang="en-US" altLang="zh-CN" sz="3600" dirty="0">
                <a:solidFill>
                  <a:srgbClr val="000000"/>
                </a:solidFill>
                <a:latin typeface="Arial"/>
                <a:cs typeface="Arial"/>
              </a:rPr>
              <a:t>MAW</a:t>
            </a:r>
          </a:p>
          <a:p>
            <a:pPr marL="1097280" lvl="1" indent="-457200" eaLnBrk="0" hangingPunct="0">
              <a:spcBef>
                <a:spcPts val="24"/>
              </a:spcBef>
              <a:buFont typeface="Arial" charset="0"/>
              <a:buChar char="–"/>
              <a:defRPr/>
            </a:pPr>
            <a:r>
              <a:rPr lang="en-US" sz="3200" i="1" dirty="0">
                <a:solidFill>
                  <a:srgbClr val="000000"/>
                </a:solidFill>
                <a:latin typeface="Trebuchet MS"/>
                <a:ea typeface="微软雅黑" charset="0"/>
                <a:cs typeface="Trebuchet MS"/>
              </a:rPr>
              <a:t>Bypass</a:t>
            </a:r>
            <a:r>
              <a:rPr lang="zh-CN" altLang="en-US" sz="3200" i="1" dirty="0">
                <a:solidFill>
                  <a:srgbClr val="000000"/>
                </a:solidFill>
                <a:latin typeface="Trebuchet MS"/>
                <a:ea typeface="微软雅黑" charset="0"/>
                <a:cs typeface="Trebuchet MS"/>
              </a:rPr>
              <a:t> </a:t>
            </a:r>
            <a:r>
              <a:rPr lang="en-US" altLang="zh-CN" sz="3200" i="1" dirty="0">
                <a:solidFill>
                  <a:srgbClr val="000000"/>
                </a:solidFill>
                <a:latin typeface="Trebuchet MS"/>
                <a:ea typeface="微软雅黑" charset="0"/>
                <a:cs typeface="Trebuchet MS"/>
              </a:rPr>
              <a:t>ratio</a:t>
            </a:r>
            <a:r>
              <a:rPr lang="zh-CN" altLang="en-US" sz="3200" i="1" dirty="0">
                <a:solidFill>
                  <a:srgbClr val="000000"/>
                </a:solidFill>
                <a:latin typeface="Trebuchet MS"/>
                <a:ea typeface="微软雅黑" charset="0"/>
                <a:cs typeface="Trebuchet MS"/>
              </a:rPr>
              <a:t> </a:t>
            </a:r>
            <a:r>
              <a:rPr lang="en-US" altLang="zh-CN" sz="3200" dirty="0">
                <a:solidFill>
                  <a:srgbClr val="000000"/>
                </a:solidFill>
                <a:latin typeface="Trebuchet MS"/>
                <a:ea typeface="微软雅黑" charset="0"/>
                <a:cs typeface="Trebuchet MS"/>
              </a:rPr>
              <a:t>denotes</a:t>
            </a:r>
            <a:r>
              <a:rPr lang="zh-CN" altLang="en-US" sz="3200" dirty="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cache </a:t>
            </a:r>
            <a:r>
              <a:rPr lang="en-US" altLang="zh-CN" sz="3200" dirty="0">
                <a:solidFill>
                  <a:srgbClr val="000000"/>
                </a:solidFill>
                <a:latin typeface="Trebuchet MS"/>
                <a:ea typeface="微软雅黑" charset="0"/>
                <a:cs typeface="Trebuchet MS"/>
              </a:rPr>
              <a:t>bypass as a fraction of</a:t>
            </a:r>
            <a:r>
              <a:rPr lang="zh-CN" altLang="en-US" sz="3200" dirty="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accesses</a:t>
            </a:r>
          </a:p>
        </p:txBody>
      </p:sp>
      <p:sp>
        <p:nvSpPr>
          <p:cNvPr id="343" name="Text Placeholder 342"/>
          <p:cNvSpPr>
            <a:spLocks noGrp="1"/>
          </p:cNvSpPr>
          <p:nvPr>
            <p:ph type="body" sz="quarter" idx="29"/>
          </p:nvPr>
        </p:nvSpPr>
        <p:spPr>
          <a:xfrm>
            <a:off x="15356248" y="33930951"/>
            <a:ext cx="14276605" cy="873348"/>
          </a:xfrm>
        </p:spPr>
        <p:txBody>
          <a:bodyPr/>
          <a:lstStyle/>
          <a:p>
            <a:r>
              <a:rPr lang="en-US" altLang="zh-CN" sz="4300" dirty="0" smtClean="0">
                <a:solidFill>
                  <a:srgbClr val="000090"/>
                </a:solidFill>
                <a:latin typeface="Palatino"/>
                <a:cs typeface="Palatino"/>
              </a:rPr>
              <a:t>5. </a:t>
            </a:r>
            <a:r>
              <a:rPr lang="en-US" sz="4300" dirty="0" smtClean="0">
                <a:solidFill>
                  <a:srgbClr val="000090"/>
                </a:solidFill>
                <a:latin typeface="Palatino"/>
                <a:cs typeface="Palatino"/>
              </a:rPr>
              <a:t>Conclusion</a:t>
            </a:r>
            <a:endParaRPr lang="en-US" sz="4300" dirty="0">
              <a:solidFill>
                <a:srgbClr val="000090"/>
              </a:solidFill>
              <a:latin typeface="Palatino"/>
              <a:cs typeface="Palatino"/>
            </a:endParaRPr>
          </a:p>
        </p:txBody>
      </p:sp>
      <p:sp>
        <p:nvSpPr>
          <p:cNvPr id="344" name="Text Placeholder 343"/>
          <p:cNvSpPr>
            <a:spLocks noGrp="1"/>
          </p:cNvSpPr>
          <p:nvPr>
            <p:ph type="body" sz="quarter" idx="30"/>
          </p:nvPr>
        </p:nvSpPr>
        <p:spPr>
          <a:xfrm>
            <a:off x="16098436" y="34830406"/>
            <a:ext cx="12740337" cy="6616891"/>
          </a:xfrm>
        </p:spPr>
        <p:txBody>
          <a:bodyPr/>
          <a:lstStyle/>
          <a:p>
            <a:pPr indent="-274320" eaLnBrk="0" hangingPunct="0">
              <a:spcBef>
                <a:spcPts val="0"/>
              </a:spcBef>
              <a:buFont typeface="Arial" charset="0"/>
              <a:buChar char="•"/>
              <a:defRPr/>
            </a:pPr>
            <a:r>
              <a:rPr lang="en-US" altLang="zh-CN" sz="3600" dirty="0" smtClean="0">
                <a:solidFill>
                  <a:srgbClr val="000000"/>
                </a:solidFill>
                <a:latin typeface="Arial"/>
                <a:cs typeface="Arial"/>
              </a:rPr>
              <a:t>CBWT enables</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GPGPU</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for</a:t>
            </a:r>
            <a:r>
              <a:rPr lang="zh-CN" altLang="en-US" sz="3600" dirty="0" smtClean="0">
                <a:solidFill>
                  <a:srgbClr val="000000"/>
                </a:solidFill>
                <a:latin typeface="Arial"/>
                <a:cs typeface="Arial"/>
              </a:rPr>
              <a:t> </a:t>
            </a:r>
            <a:r>
              <a:rPr lang="en-US" altLang="zh-CN" sz="3600" dirty="0" smtClean="0">
                <a:solidFill>
                  <a:srgbClr val="FF0000"/>
                </a:solidFill>
                <a:latin typeface="Arial"/>
                <a:cs typeface="Arial"/>
              </a:rPr>
              <a:t>irregular</a:t>
            </a:r>
            <a:r>
              <a:rPr lang="zh-CN" altLang="en-US" sz="3600" dirty="0" smtClean="0">
                <a:solidFill>
                  <a:srgbClr val="FF0000"/>
                </a:solidFill>
                <a:latin typeface="Arial"/>
                <a:cs typeface="Arial"/>
              </a:rPr>
              <a:t> </a:t>
            </a:r>
            <a:r>
              <a:rPr lang="en-US" altLang="zh-CN" sz="3600" dirty="0" smtClean="0">
                <a:solidFill>
                  <a:srgbClr val="000000"/>
                </a:solidFill>
                <a:latin typeface="Arial"/>
                <a:cs typeface="Arial"/>
              </a:rPr>
              <a:t>applications</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from</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memory</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hierarchy’s</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point</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of</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view</a:t>
            </a:r>
          </a:p>
          <a:p>
            <a:pPr lvl="1" indent="-274320" eaLnBrk="0" hangingPunct="0">
              <a:spcBef>
                <a:spcPts val="0"/>
              </a:spcBef>
              <a:buFont typeface="Arial" charset="0"/>
              <a:buChar char="•"/>
              <a:defRPr/>
            </a:pPr>
            <a:endParaRPr lang="en-US" altLang="zh-CN" sz="1600" dirty="0" smtClean="0">
              <a:latin typeface="Arial"/>
              <a:cs typeface="Arial"/>
            </a:endParaRPr>
          </a:p>
          <a:p>
            <a:pPr indent="-274320" eaLnBrk="0" hangingPunct="0">
              <a:spcBef>
                <a:spcPts val="0"/>
              </a:spcBef>
              <a:buFont typeface="Arial" charset="0"/>
              <a:buChar char="•"/>
              <a:defRPr/>
            </a:pPr>
            <a:r>
              <a:rPr lang="en-US" altLang="zh-CN" sz="3600" dirty="0" smtClean="0">
                <a:solidFill>
                  <a:srgbClr val="000000"/>
                </a:solidFill>
                <a:latin typeface="Arial"/>
                <a:cs typeface="Arial"/>
              </a:rPr>
              <a:t>CBWT significantly</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outperforms</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existing</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management</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schemes</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in</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terms</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of</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performance</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and</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energy</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efficiency</a:t>
            </a:r>
            <a:endParaRPr lang="en-US" altLang="zh-CN" sz="3600" dirty="0">
              <a:solidFill>
                <a:srgbClr val="000000"/>
              </a:solidFill>
              <a:latin typeface="Arial"/>
              <a:cs typeface="Arial"/>
            </a:endParaRPr>
          </a:p>
          <a:p>
            <a:pPr marL="1097280" lvl="1" indent="-457200" eaLnBrk="0" hangingPunct="0">
              <a:spcBef>
                <a:spcPts val="24"/>
              </a:spcBef>
              <a:buFont typeface="Arial" charset="0"/>
              <a:buChar char="–"/>
              <a:defRPr/>
            </a:pPr>
            <a:endParaRPr lang="en-US" altLang="zh-CN" sz="1600" dirty="0" smtClean="0">
              <a:solidFill>
                <a:schemeClr val="accent1">
                  <a:lumMod val="50000"/>
                </a:schemeClr>
              </a:solidFill>
              <a:latin typeface="Arial"/>
              <a:ea typeface="微软雅黑" charset="0"/>
              <a:cs typeface="Arial"/>
            </a:endParaRPr>
          </a:p>
          <a:p>
            <a:pPr indent="-274320" eaLnBrk="0" hangingPunct="0">
              <a:spcBef>
                <a:spcPts val="0"/>
              </a:spcBef>
              <a:buFont typeface="Arial" charset="0"/>
              <a:buChar char="•"/>
              <a:defRPr/>
            </a:pPr>
            <a:r>
              <a:rPr lang="en-US" altLang="zh-CN" sz="3600" dirty="0" smtClean="0">
                <a:solidFill>
                  <a:srgbClr val="000000"/>
                </a:solidFill>
                <a:latin typeface="Arial"/>
                <a:cs typeface="Arial"/>
              </a:rPr>
              <a:t>The </a:t>
            </a:r>
            <a:r>
              <a:rPr lang="en-US" altLang="zh-CN" sz="3600" dirty="0">
                <a:solidFill>
                  <a:srgbClr val="000000"/>
                </a:solidFill>
                <a:latin typeface="Arial"/>
                <a:cs typeface="Arial"/>
              </a:rPr>
              <a:t>cost-effective CBWT design</a:t>
            </a:r>
            <a:r>
              <a:rPr lang="zh-CN" altLang="en-US" sz="3600" dirty="0">
                <a:solidFill>
                  <a:srgbClr val="000000"/>
                </a:solidFill>
                <a:latin typeface="Arial"/>
                <a:cs typeface="Arial"/>
              </a:rPr>
              <a:t> </a:t>
            </a:r>
            <a:r>
              <a:rPr lang="en-US" altLang="zh-CN" sz="3600" dirty="0" smtClean="0">
                <a:solidFill>
                  <a:srgbClr val="000000"/>
                </a:solidFill>
                <a:latin typeface="Arial"/>
                <a:cs typeface="Arial"/>
              </a:rPr>
              <a:t>is</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more</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practical</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to</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implement</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in</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real</a:t>
            </a:r>
            <a:r>
              <a:rPr lang="zh-CN" altLang="en-US" sz="3600" dirty="0" smtClean="0">
                <a:solidFill>
                  <a:srgbClr val="000000"/>
                </a:solidFill>
                <a:latin typeface="Arial"/>
                <a:cs typeface="Arial"/>
              </a:rPr>
              <a:t> </a:t>
            </a:r>
            <a:r>
              <a:rPr lang="en-US" altLang="zh-CN" sz="3600" dirty="0" smtClean="0">
                <a:solidFill>
                  <a:srgbClr val="000000"/>
                </a:solidFill>
                <a:latin typeface="Arial"/>
                <a:cs typeface="Arial"/>
              </a:rPr>
              <a:t>hardware</a:t>
            </a:r>
            <a:endParaRPr lang="en-US" altLang="zh-CN" sz="3600" dirty="0">
              <a:solidFill>
                <a:srgbClr val="000000"/>
              </a:solidFill>
              <a:latin typeface="Arial"/>
              <a:cs typeface="Arial"/>
            </a:endParaRPr>
          </a:p>
          <a:p>
            <a:pPr marL="1097280" lvl="1" indent="-457200" eaLnBrk="0" hangingPunct="0">
              <a:spcBef>
                <a:spcPts val="24"/>
              </a:spcBef>
              <a:buFont typeface="Arial" charset="0"/>
              <a:buChar char="–"/>
              <a:defRPr/>
            </a:pPr>
            <a:r>
              <a:rPr lang="en-US" altLang="zh-CN" sz="3200" dirty="0" smtClean="0">
                <a:solidFill>
                  <a:srgbClr val="000000"/>
                </a:solidFill>
                <a:latin typeface="Trebuchet MS"/>
                <a:ea typeface="微软雅黑" charset="0"/>
                <a:cs typeface="Trebuchet MS"/>
              </a:rPr>
              <a:t>A </a:t>
            </a:r>
            <a:r>
              <a:rPr lang="en-US" altLang="zh-CN" sz="3200" dirty="0">
                <a:solidFill>
                  <a:srgbClr val="000000"/>
                </a:solidFill>
                <a:latin typeface="Trebuchet MS"/>
                <a:ea typeface="微软雅黑" charset="0"/>
                <a:cs typeface="Trebuchet MS"/>
              </a:rPr>
              <a:t>novel cache contention detection mechanism </a:t>
            </a:r>
            <a:r>
              <a:rPr lang="en-US" altLang="zh-CN" sz="3200" dirty="0" smtClean="0">
                <a:solidFill>
                  <a:srgbClr val="000000"/>
                </a:solidFill>
                <a:latin typeface="Trebuchet MS"/>
                <a:ea typeface="微软雅黑" charset="0"/>
                <a:cs typeface="Trebuchet MS"/>
              </a:rPr>
              <a:t>(leveraging </a:t>
            </a:r>
            <a:r>
              <a:rPr lang="en-US" altLang="zh-CN" sz="3200" dirty="0">
                <a:solidFill>
                  <a:srgbClr val="000000"/>
                </a:solidFill>
                <a:latin typeface="Trebuchet MS"/>
                <a:ea typeface="微软雅黑" charset="0"/>
                <a:cs typeface="Trebuchet MS"/>
              </a:rPr>
              <a:t>L2 </a:t>
            </a:r>
            <a:r>
              <a:rPr lang="en-US" altLang="zh-CN" sz="3200" dirty="0" smtClean="0">
                <a:solidFill>
                  <a:srgbClr val="000000"/>
                </a:solidFill>
                <a:latin typeface="Trebuchet MS"/>
                <a:ea typeface="微软雅黑" charset="0"/>
                <a:cs typeface="Trebuchet MS"/>
              </a:rPr>
              <a:t>cache’s</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tag</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array)</a:t>
            </a:r>
          </a:p>
          <a:p>
            <a:pPr marL="1097280" lvl="1" indent="-457200" eaLnBrk="0" hangingPunct="0">
              <a:spcBef>
                <a:spcPts val="24"/>
              </a:spcBef>
              <a:buFont typeface="Arial" charset="0"/>
              <a:buChar char="–"/>
              <a:defRPr/>
            </a:pPr>
            <a:endParaRPr lang="en-US" altLang="zh-CN" sz="1600" dirty="0">
              <a:solidFill>
                <a:srgbClr val="000000"/>
              </a:solidFill>
              <a:latin typeface="Trebuchet MS"/>
              <a:ea typeface="微软雅黑" charset="0"/>
              <a:cs typeface="Trebuchet MS"/>
            </a:endParaRPr>
          </a:p>
          <a:p>
            <a:pPr indent="-274320" eaLnBrk="0" hangingPunct="0">
              <a:spcBef>
                <a:spcPts val="0"/>
              </a:spcBef>
              <a:buFont typeface="Arial" charset="0"/>
              <a:buChar char="•"/>
              <a:defRPr/>
            </a:pPr>
            <a:r>
              <a:rPr lang="en-US" altLang="zh-CN" sz="3600" dirty="0" smtClean="0">
                <a:solidFill>
                  <a:srgbClr val="000000"/>
                </a:solidFill>
                <a:latin typeface="Arial"/>
                <a:cs typeface="Arial"/>
              </a:rPr>
              <a:t>Come </a:t>
            </a:r>
            <a:r>
              <a:rPr lang="en-US" altLang="zh-CN" sz="3600" dirty="0">
                <a:solidFill>
                  <a:srgbClr val="000000"/>
                </a:solidFill>
                <a:latin typeface="Arial"/>
                <a:cs typeface="Arial"/>
              </a:rPr>
              <a:t>to </a:t>
            </a:r>
            <a:r>
              <a:rPr lang="en-US" altLang="zh-CN" sz="3600" dirty="0">
                <a:solidFill>
                  <a:srgbClr val="FF0000"/>
                </a:solidFill>
                <a:latin typeface="Arial"/>
                <a:cs typeface="Arial"/>
              </a:rPr>
              <a:t>Session 4A</a:t>
            </a:r>
            <a:r>
              <a:rPr lang="en-US" altLang="zh-CN" sz="3600" dirty="0">
                <a:latin typeface="Arial"/>
                <a:cs typeface="Arial"/>
              </a:rPr>
              <a:t> </a:t>
            </a:r>
            <a:r>
              <a:rPr lang="en-US" altLang="zh-CN" sz="3600" dirty="0">
                <a:solidFill>
                  <a:srgbClr val="000000"/>
                </a:solidFill>
                <a:latin typeface="Arial"/>
                <a:cs typeface="Arial"/>
              </a:rPr>
              <a:t>in</a:t>
            </a:r>
            <a:r>
              <a:rPr lang="en-US" altLang="zh-CN" sz="3600" dirty="0">
                <a:latin typeface="Arial"/>
                <a:cs typeface="Arial"/>
              </a:rPr>
              <a:t> </a:t>
            </a:r>
            <a:r>
              <a:rPr lang="en-US" altLang="zh-CN" sz="3600" dirty="0">
                <a:solidFill>
                  <a:srgbClr val="FF0000"/>
                </a:solidFill>
                <a:latin typeface="Arial"/>
                <a:cs typeface="Arial"/>
              </a:rPr>
              <a:t>Main Auditorium</a:t>
            </a:r>
            <a:r>
              <a:rPr lang="en-US" altLang="zh-CN" sz="3600" dirty="0">
                <a:latin typeface="Arial"/>
                <a:cs typeface="Arial"/>
              </a:rPr>
              <a:t> </a:t>
            </a:r>
            <a:r>
              <a:rPr lang="en-US" altLang="zh-CN" sz="3600" dirty="0">
                <a:solidFill>
                  <a:srgbClr val="000000"/>
                </a:solidFill>
                <a:latin typeface="Arial"/>
                <a:cs typeface="Arial"/>
              </a:rPr>
              <a:t>on</a:t>
            </a:r>
            <a:r>
              <a:rPr lang="en-US" altLang="zh-CN" sz="3600" dirty="0">
                <a:latin typeface="Arial"/>
                <a:cs typeface="Arial"/>
              </a:rPr>
              <a:t> </a:t>
            </a:r>
            <a:r>
              <a:rPr lang="en-US" altLang="zh-CN" sz="3600" dirty="0">
                <a:solidFill>
                  <a:srgbClr val="FF0000"/>
                </a:solidFill>
                <a:latin typeface="Arial"/>
                <a:cs typeface="Arial"/>
              </a:rPr>
              <a:t>Dec. 16</a:t>
            </a:r>
            <a:r>
              <a:rPr lang="en-US" altLang="zh-CN" sz="3600" dirty="0">
                <a:latin typeface="Arial"/>
                <a:cs typeface="Arial"/>
              </a:rPr>
              <a:t> </a:t>
            </a:r>
            <a:r>
              <a:rPr lang="en-US" altLang="zh-CN" sz="3600" dirty="0">
                <a:solidFill>
                  <a:srgbClr val="000000"/>
                </a:solidFill>
                <a:latin typeface="Arial"/>
                <a:cs typeface="Arial"/>
              </a:rPr>
              <a:t>(Tuesday) at </a:t>
            </a:r>
            <a:r>
              <a:rPr lang="en-US" altLang="zh-CN" sz="3600" dirty="0">
                <a:solidFill>
                  <a:srgbClr val="FF0000"/>
                </a:solidFill>
                <a:latin typeface="Arial"/>
                <a:cs typeface="Arial"/>
              </a:rPr>
              <a:t>11:10 AM</a:t>
            </a:r>
            <a:r>
              <a:rPr lang="en-US" altLang="zh-CN" sz="3600" dirty="0">
                <a:latin typeface="Arial"/>
                <a:cs typeface="Arial"/>
              </a:rPr>
              <a:t> </a:t>
            </a:r>
            <a:r>
              <a:rPr lang="en-US" altLang="zh-CN" sz="3600" dirty="0">
                <a:solidFill>
                  <a:srgbClr val="000000"/>
                </a:solidFill>
                <a:latin typeface="Arial"/>
                <a:cs typeface="Arial"/>
              </a:rPr>
              <a:t>for more </a:t>
            </a:r>
            <a:r>
              <a:rPr lang="en-US" altLang="zh-CN" sz="3600" dirty="0" smtClean="0">
                <a:solidFill>
                  <a:srgbClr val="000000"/>
                </a:solidFill>
                <a:latin typeface="Arial"/>
                <a:cs typeface="Arial"/>
              </a:rPr>
              <a:t>details</a:t>
            </a:r>
          </a:p>
        </p:txBody>
      </p:sp>
      <p:sp>
        <p:nvSpPr>
          <p:cNvPr id="346" name="Text Placeholder 345"/>
          <p:cNvSpPr>
            <a:spLocks noGrp="1"/>
          </p:cNvSpPr>
          <p:nvPr>
            <p:ph type="body" sz="quarter" idx="96"/>
          </p:nvPr>
        </p:nvSpPr>
        <p:spPr>
          <a:xfrm>
            <a:off x="1196349" y="34462587"/>
            <a:ext cx="7472455" cy="6038272"/>
          </a:xfrm>
        </p:spPr>
        <p:txBody>
          <a:bodyPr/>
          <a:lstStyle/>
          <a:p>
            <a:pPr indent="-274320" eaLnBrk="0" hangingPunct="0">
              <a:buFont typeface="Arial" charset="0"/>
              <a:buChar char="•"/>
              <a:defRPr/>
            </a:pPr>
            <a:r>
              <a:rPr lang="en-US" altLang="zh-CN" sz="3600" dirty="0">
                <a:solidFill>
                  <a:srgbClr val="000000"/>
                </a:solidFill>
                <a:latin typeface="Arial"/>
                <a:ea typeface="楷体" charset="0"/>
                <a:cs typeface="Arial"/>
              </a:rPr>
              <a:t>Extra sampling modules (yellow blocks) are added to monitor </a:t>
            </a:r>
            <a:r>
              <a:rPr lang="en-US" altLang="zh-CN" sz="3600" dirty="0">
                <a:solidFill>
                  <a:srgbClr val="FF0000"/>
                </a:solidFill>
                <a:latin typeface="Arial"/>
                <a:ea typeface="楷体" charset="0"/>
                <a:cs typeface="Arial"/>
              </a:rPr>
              <a:t>contention</a:t>
            </a:r>
            <a:r>
              <a:rPr lang="en-US" altLang="zh-CN" sz="3600" dirty="0">
                <a:latin typeface="Arial"/>
                <a:ea typeface="楷体" charset="0"/>
                <a:cs typeface="Arial"/>
              </a:rPr>
              <a:t> </a:t>
            </a:r>
            <a:r>
              <a:rPr lang="en-US" altLang="zh-CN" sz="3600" dirty="0">
                <a:solidFill>
                  <a:srgbClr val="000000"/>
                </a:solidFill>
                <a:latin typeface="Arial"/>
                <a:ea typeface="楷体" charset="0"/>
                <a:cs typeface="Arial"/>
              </a:rPr>
              <a:t>and</a:t>
            </a:r>
            <a:r>
              <a:rPr lang="en-US" altLang="zh-CN" sz="3600" dirty="0">
                <a:latin typeface="Arial"/>
                <a:ea typeface="楷体" charset="0"/>
                <a:cs typeface="Arial"/>
              </a:rPr>
              <a:t> </a:t>
            </a:r>
            <a:r>
              <a:rPr lang="en-US" altLang="zh-CN" sz="3600" dirty="0" smtClean="0">
                <a:solidFill>
                  <a:srgbClr val="FF0000"/>
                </a:solidFill>
                <a:latin typeface="Arial"/>
                <a:ea typeface="楷体" charset="0"/>
                <a:cs typeface="Arial"/>
              </a:rPr>
              <a:t>congestion</a:t>
            </a:r>
            <a:endParaRPr lang="en-US" altLang="zh-CN" sz="3600" dirty="0">
              <a:latin typeface="Arial"/>
              <a:ea typeface="楷体" charset="0"/>
              <a:cs typeface="Arial"/>
            </a:endParaRPr>
          </a:p>
          <a:p>
            <a:pPr indent="-274320" eaLnBrk="0" hangingPunct="0">
              <a:buFont typeface="Arial" charset="0"/>
              <a:buChar char="•"/>
              <a:defRPr/>
            </a:pPr>
            <a:r>
              <a:rPr lang="en-US" altLang="zh-CN" sz="3600" dirty="0" smtClean="0">
                <a:solidFill>
                  <a:srgbClr val="000000"/>
                </a:solidFill>
                <a:latin typeface="Arial"/>
                <a:ea typeface="楷体" charset="0"/>
                <a:cs typeface="Arial"/>
              </a:rPr>
              <a:t>CBWT components:</a:t>
            </a:r>
          </a:p>
          <a:p>
            <a:pPr marL="1097280" lvl="1" indent="-457200" eaLnBrk="0" hangingPunct="0">
              <a:spcBef>
                <a:spcPts val="24"/>
              </a:spcBef>
              <a:buFont typeface="Arial" charset="0"/>
              <a:buChar char="–"/>
              <a:defRPr/>
            </a:pPr>
            <a:r>
              <a:rPr lang="en-US" altLang="zh-CN" sz="3200" dirty="0">
                <a:solidFill>
                  <a:srgbClr val="000000"/>
                </a:solidFill>
                <a:latin typeface="Trebuchet MS"/>
                <a:ea typeface="微软雅黑" charset="0"/>
                <a:cs typeface="Trebuchet MS"/>
              </a:rPr>
              <a:t>Contention detector</a:t>
            </a:r>
          </a:p>
          <a:p>
            <a:pPr marL="1097280" lvl="1" indent="-457200" eaLnBrk="0" hangingPunct="0">
              <a:spcBef>
                <a:spcPts val="24"/>
              </a:spcBef>
              <a:buFont typeface="Arial" charset="0"/>
              <a:buChar char="–"/>
              <a:defRPr/>
            </a:pPr>
            <a:r>
              <a:rPr lang="en-US" altLang="zh-CN" sz="3200" dirty="0">
                <a:solidFill>
                  <a:srgbClr val="000000"/>
                </a:solidFill>
                <a:latin typeface="Trebuchet MS"/>
                <a:ea typeface="微软雅黑" charset="0"/>
                <a:cs typeface="Trebuchet MS"/>
              </a:rPr>
              <a:t>Congestion detector</a:t>
            </a:r>
          </a:p>
          <a:p>
            <a:pPr marL="1097280" lvl="1" indent="-457200" eaLnBrk="0" hangingPunct="0">
              <a:spcBef>
                <a:spcPts val="24"/>
              </a:spcBef>
              <a:buFont typeface="Arial" charset="0"/>
              <a:buChar char="–"/>
              <a:defRPr/>
            </a:pPr>
            <a:r>
              <a:rPr lang="en-US" altLang="zh-CN" sz="3200" dirty="0">
                <a:solidFill>
                  <a:srgbClr val="000000"/>
                </a:solidFill>
                <a:latin typeface="Trebuchet MS"/>
                <a:ea typeface="微软雅黑" charset="0"/>
                <a:cs typeface="Trebuchet MS"/>
              </a:rPr>
              <a:t>CBWT </a:t>
            </a:r>
            <a:r>
              <a:rPr lang="en-US" altLang="zh-CN" sz="3200" dirty="0" smtClean="0">
                <a:solidFill>
                  <a:srgbClr val="000000"/>
                </a:solidFill>
                <a:latin typeface="Trebuchet MS"/>
                <a:ea typeface="微软雅黑" charset="0"/>
                <a:cs typeface="Trebuchet MS"/>
              </a:rPr>
              <a:t>predictor</a:t>
            </a:r>
            <a:endParaRPr lang="en-US" altLang="zh-CN" sz="3200" dirty="0">
              <a:solidFill>
                <a:srgbClr val="000000"/>
              </a:solidFill>
              <a:latin typeface="Trebuchet MS"/>
              <a:ea typeface="微软雅黑" charset="0"/>
              <a:cs typeface="Trebuchet MS"/>
            </a:endParaRPr>
          </a:p>
          <a:p>
            <a:pPr indent="-274320" eaLnBrk="0" hangingPunct="0">
              <a:buFont typeface="Arial" charset="0"/>
              <a:buChar char="•"/>
              <a:defRPr/>
            </a:pPr>
            <a:r>
              <a:rPr lang="en-US" altLang="zh-CN" sz="3600" dirty="0">
                <a:solidFill>
                  <a:srgbClr val="000000"/>
                </a:solidFill>
                <a:latin typeface="Arial"/>
                <a:ea typeface="楷体" charset="0"/>
                <a:cs typeface="Arial"/>
              </a:rPr>
              <a:t>The</a:t>
            </a:r>
            <a:r>
              <a:rPr lang="en-US" altLang="zh-CN" sz="3600" dirty="0">
                <a:latin typeface="Arial"/>
                <a:ea typeface="楷体" charset="0"/>
                <a:cs typeface="Arial"/>
              </a:rPr>
              <a:t> </a:t>
            </a:r>
            <a:r>
              <a:rPr lang="en-US" altLang="zh-CN" sz="3600" dirty="0">
                <a:solidFill>
                  <a:srgbClr val="FF0000"/>
                </a:solidFill>
                <a:latin typeface="Arial"/>
                <a:ea typeface="楷体" charset="0"/>
                <a:cs typeface="Arial"/>
              </a:rPr>
              <a:t>victim bits </a:t>
            </a:r>
            <a:r>
              <a:rPr lang="en-US" altLang="zh-CN" sz="3600" dirty="0" smtClean="0">
                <a:solidFill>
                  <a:srgbClr val="000000"/>
                </a:solidFill>
                <a:latin typeface="Arial"/>
                <a:ea typeface="微软雅黑" charset="0"/>
                <a:cs typeface="Arial"/>
              </a:rPr>
              <a:t>records </a:t>
            </a:r>
            <a:r>
              <a:rPr lang="en-US" altLang="zh-CN" sz="3600" dirty="0">
                <a:solidFill>
                  <a:srgbClr val="000000"/>
                </a:solidFill>
                <a:latin typeface="Arial"/>
                <a:ea typeface="微软雅黑" charset="0"/>
                <a:cs typeface="Arial"/>
              </a:rPr>
              <a:t>the access history from a particular L1 cache before the line's </a:t>
            </a:r>
            <a:r>
              <a:rPr lang="en-US" altLang="zh-CN" sz="3600" dirty="0" smtClean="0">
                <a:solidFill>
                  <a:srgbClr val="000000"/>
                </a:solidFill>
                <a:latin typeface="Arial"/>
                <a:ea typeface="微软雅黑" charset="0"/>
                <a:cs typeface="Arial"/>
              </a:rPr>
              <a:t>eviction</a:t>
            </a:r>
            <a:endParaRPr lang="en-US" altLang="zh-CN" sz="3600" dirty="0">
              <a:solidFill>
                <a:srgbClr val="000000"/>
              </a:solidFill>
              <a:latin typeface="Arial"/>
              <a:ea typeface="微软雅黑" charset="0"/>
              <a:cs typeface="Arial"/>
            </a:endParaRPr>
          </a:p>
        </p:txBody>
      </p:sp>
      <p:sp>
        <p:nvSpPr>
          <p:cNvPr id="383" name="Text Placeholder 382"/>
          <p:cNvSpPr>
            <a:spLocks noGrp="1"/>
          </p:cNvSpPr>
          <p:nvPr>
            <p:ph type="body" sz="quarter" idx="150"/>
          </p:nvPr>
        </p:nvSpPr>
        <p:spPr>
          <a:xfrm>
            <a:off x="3981016" y="3156394"/>
            <a:ext cx="23106612" cy="1771859"/>
          </a:xfrm>
        </p:spPr>
        <p:txBody>
          <a:bodyPr>
            <a:normAutofit fontScale="62500" lnSpcReduction="20000"/>
          </a:bodyPr>
          <a:lstStyle/>
          <a:p>
            <a:pPr algn="l"/>
            <a:r>
              <a:rPr lang="en-US" altLang="zh-CN" dirty="0">
                <a:solidFill>
                  <a:srgbClr val="000090"/>
                </a:solidFill>
                <a:latin typeface="Arial"/>
                <a:ea typeface="Droid Sans" panose="020B0606030804020204" pitchFamily="34" charset="0"/>
                <a:cs typeface="Arial"/>
              </a:rPr>
              <a:t>[1]</a:t>
            </a:r>
            <a:r>
              <a:rPr lang="zh-CN" altLang="en-US" dirty="0">
                <a:solidFill>
                  <a:srgbClr val="000090"/>
                </a:solidFill>
                <a:latin typeface="Arial"/>
                <a:ea typeface="Droid Sans" panose="020B0606030804020204" pitchFamily="34" charset="0"/>
                <a:cs typeface="Arial"/>
              </a:rPr>
              <a:t> </a:t>
            </a:r>
            <a:r>
              <a:rPr lang="en-US" altLang="zh-CN" dirty="0">
                <a:solidFill>
                  <a:srgbClr val="000090"/>
                </a:solidFill>
                <a:latin typeface="Arial"/>
                <a:ea typeface="Droid Sans" panose="020B0606030804020204" pitchFamily="34" charset="0"/>
                <a:cs typeface="Arial"/>
              </a:rPr>
              <a:t>State Key Laboratory of High Performance Computing,</a:t>
            </a:r>
            <a:r>
              <a:rPr lang="zh-CN" altLang="en-US" dirty="0">
                <a:solidFill>
                  <a:srgbClr val="000090"/>
                </a:solidFill>
                <a:latin typeface="Arial"/>
                <a:ea typeface="Droid Sans" panose="020B0606030804020204" pitchFamily="34" charset="0"/>
                <a:cs typeface="Arial"/>
              </a:rPr>
              <a:t> </a:t>
            </a:r>
            <a:r>
              <a:rPr lang="en-US" altLang="zh-CN" dirty="0">
                <a:solidFill>
                  <a:srgbClr val="000090"/>
                </a:solidFill>
                <a:latin typeface="Arial"/>
                <a:ea typeface="Droid Sans" panose="020B0606030804020204" pitchFamily="34" charset="0"/>
                <a:cs typeface="Arial"/>
              </a:rPr>
              <a:t>National University of Defense Technology, Changsha, China</a:t>
            </a:r>
          </a:p>
          <a:p>
            <a:pPr algn="l"/>
            <a:r>
              <a:rPr lang="en-US" altLang="zh-CN" dirty="0">
                <a:solidFill>
                  <a:srgbClr val="000090"/>
                </a:solidFill>
                <a:latin typeface="Arial"/>
                <a:ea typeface="Droid Sans" panose="020B0606030804020204" pitchFamily="34" charset="0"/>
                <a:cs typeface="Arial"/>
              </a:rPr>
              <a:t>[2]</a:t>
            </a:r>
            <a:r>
              <a:rPr lang="zh-CN" altLang="en-US" dirty="0">
                <a:solidFill>
                  <a:srgbClr val="000090"/>
                </a:solidFill>
                <a:latin typeface="Arial"/>
                <a:ea typeface="Droid Sans" panose="020B0606030804020204" pitchFamily="34" charset="0"/>
                <a:cs typeface="Arial"/>
              </a:rPr>
              <a:t> </a:t>
            </a:r>
            <a:r>
              <a:rPr lang="en-US" altLang="zh-CN" dirty="0">
                <a:solidFill>
                  <a:srgbClr val="000090"/>
                </a:solidFill>
                <a:latin typeface="Arial"/>
                <a:ea typeface="Droid Sans" panose="020B0606030804020204" pitchFamily="34" charset="0"/>
                <a:cs typeface="Arial"/>
              </a:rPr>
              <a:t>School of Computer,</a:t>
            </a:r>
            <a:r>
              <a:rPr lang="zh-CN" altLang="en-US" dirty="0">
                <a:solidFill>
                  <a:srgbClr val="000090"/>
                </a:solidFill>
                <a:latin typeface="Arial"/>
                <a:ea typeface="Droid Sans" panose="020B0606030804020204" pitchFamily="34" charset="0"/>
                <a:cs typeface="Arial"/>
              </a:rPr>
              <a:t> </a:t>
            </a:r>
            <a:r>
              <a:rPr lang="en-US" altLang="zh-CN" dirty="0">
                <a:solidFill>
                  <a:srgbClr val="000090"/>
                </a:solidFill>
                <a:latin typeface="Arial"/>
                <a:ea typeface="Droid Sans" panose="020B0606030804020204" pitchFamily="34" charset="0"/>
                <a:cs typeface="Arial"/>
              </a:rPr>
              <a:t>National University of Defense Technology, Changsha, China</a:t>
            </a:r>
          </a:p>
          <a:p>
            <a:pPr algn="l"/>
            <a:r>
              <a:rPr lang="en-US" altLang="zh-CN" dirty="0">
                <a:solidFill>
                  <a:srgbClr val="000090"/>
                </a:solidFill>
                <a:latin typeface="Arial"/>
                <a:ea typeface="Droid Sans" panose="020B0606030804020204" pitchFamily="34" charset="0"/>
                <a:cs typeface="Arial"/>
              </a:rPr>
              <a:t>[3]</a:t>
            </a:r>
            <a:r>
              <a:rPr lang="zh-CN" altLang="en-US" dirty="0">
                <a:solidFill>
                  <a:srgbClr val="000090"/>
                </a:solidFill>
                <a:latin typeface="Arial"/>
                <a:ea typeface="Droid Sans" panose="020B0606030804020204" pitchFamily="34" charset="0"/>
                <a:cs typeface="Arial"/>
              </a:rPr>
              <a:t> </a:t>
            </a:r>
            <a:r>
              <a:rPr lang="en-US" altLang="zh-CN" dirty="0">
                <a:solidFill>
                  <a:srgbClr val="000090"/>
                </a:solidFill>
                <a:latin typeface="Arial"/>
                <a:ea typeface="Droid Sans" panose="020B0606030804020204" pitchFamily="34" charset="0"/>
                <a:cs typeface="Arial"/>
              </a:rPr>
              <a:t>Department of Electrical and Computer Engineering,</a:t>
            </a:r>
            <a:r>
              <a:rPr lang="zh-CN" altLang="en-US" dirty="0">
                <a:solidFill>
                  <a:srgbClr val="000090"/>
                </a:solidFill>
                <a:latin typeface="Arial"/>
                <a:ea typeface="Droid Sans" panose="020B0606030804020204" pitchFamily="34" charset="0"/>
                <a:cs typeface="Arial"/>
              </a:rPr>
              <a:t> </a:t>
            </a:r>
            <a:r>
              <a:rPr lang="en-US" altLang="zh-CN" dirty="0">
                <a:solidFill>
                  <a:srgbClr val="000090"/>
                </a:solidFill>
                <a:latin typeface="Arial"/>
                <a:ea typeface="Droid Sans" panose="020B0606030804020204" pitchFamily="34" charset="0"/>
                <a:cs typeface="Arial"/>
              </a:rPr>
              <a:t>University of Illinois at Urbana-Champaign, Urbana, </a:t>
            </a:r>
            <a:r>
              <a:rPr lang="en-US" altLang="zh-CN" dirty="0" smtClean="0">
                <a:solidFill>
                  <a:srgbClr val="000090"/>
                </a:solidFill>
                <a:latin typeface="Arial"/>
                <a:ea typeface="Droid Sans" panose="020B0606030804020204" pitchFamily="34" charset="0"/>
                <a:cs typeface="Arial"/>
              </a:rPr>
              <a:t>USA</a:t>
            </a:r>
            <a:endParaRPr lang="en-US" altLang="zh-CN" dirty="0">
              <a:solidFill>
                <a:srgbClr val="000090"/>
              </a:solidFill>
              <a:latin typeface="Arial"/>
              <a:ea typeface="Droid Sans" panose="020B0606030804020204" pitchFamily="34" charset="0"/>
              <a:cs typeface="Arial"/>
            </a:endParaRPr>
          </a:p>
        </p:txBody>
      </p:sp>
      <p:sp>
        <p:nvSpPr>
          <p:cNvPr id="384" name="Text Placeholder 383"/>
          <p:cNvSpPr>
            <a:spLocks noGrp="1"/>
          </p:cNvSpPr>
          <p:nvPr>
            <p:ph type="body" sz="quarter" idx="151"/>
          </p:nvPr>
        </p:nvSpPr>
        <p:spPr>
          <a:xfrm>
            <a:off x="2743055" y="2101281"/>
            <a:ext cx="24789101" cy="1262156"/>
          </a:xfrm>
        </p:spPr>
        <p:txBody>
          <a:bodyPr>
            <a:normAutofit fontScale="62500" lnSpcReduction="20000"/>
          </a:bodyPr>
          <a:lstStyle/>
          <a:p>
            <a:r>
              <a:rPr lang="en-US" altLang="zh-CN" dirty="0">
                <a:latin typeface="Arial"/>
                <a:ea typeface="Droid Sans" panose="020B0606030804020204" pitchFamily="34" charset="0"/>
                <a:cs typeface="Arial"/>
              </a:rPr>
              <a:t>Xuhao Chen</a:t>
            </a:r>
            <a:r>
              <a:rPr lang="en-US" altLang="zh-CN" baseline="30000" dirty="0">
                <a:latin typeface="Arial"/>
                <a:ea typeface="Droid Sans" panose="020B0606030804020204" pitchFamily="34" charset="0"/>
                <a:cs typeface="Arial"/>
              </a:rPr>
              <a:t>1,2,3</a:t>
            </a:r>
            <a:r>
              <a:rPr lang="en-US" altLang="zh-CN" dirty="0">
                <a:latin typeface="Arial"/>
                <a:ea typeface="Droid Sans" panose="020B0606030804020204" pitchFamily="34" charset="0"/>
                <a:cs typeface="Arial"/>
              </a:rPr>
              <a:t>,</a:t>
            </a:r>
            <a:r>
              <a:rPr lang="zh-CN" altLang="en-US"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Li-Wen</a:t>
            </a:r>
            <a:r>
              <a:rPr lang="zh-CN" altLang="en-US"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Chang</a:t>
            </a:r>
            <a:r>
              <a:rPr lang="en-US" altLang="zh-CN" baseline="30000" dirty="0">
                <a:latin typeface="Arial"/>
                <a:ea typeface="Droid Sans" panose="020B0606030804020204" pitchFamily="34" charset="0"/>
                <a:cs typeface="Arial"/>
              </a:rPr>
              <a:t>3</a:t>
            </a:r>
            <a:r>
              <a:rPr lang="en-US" altLang="zh-CN" dirty="0">
                <a:latin typeface="Arial"/>
                <a:ea typeface="Droid Sans" panose="020B0606030804020204" pitchFamily="34" charset="0"/>
                <a:cs typeface="Arial"/>
              </a:rPr>
              <a:t>,</a:t>
            </a:r>
            <a:r>
              <a:rPr lang="zh-CN" altLang="en-US"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Chris</a:t>
            </a:r>
            <a:r>
              <a:rPr lang="zh-CN" altLang="en-US"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Rodrigues</a:t>
            </a:r>
            <a:r>
              <a:rPr lang="en-US" altLang="zh-CN" baseline="30000" dirty="0">
                <a:latin typeface="Arial"/>
                <a:ea typeface="Droid Sans" panose="020B0606030804020204" pitchFamily="34" charset="0"/>
                <a:cs typeface="Arial"/>
              </a:rPr>
              <a:t>3</a:t>
            </a:r>
            <a:r>
              <a:rPr lang="en-US" altLang="zh-CN" dirty="0">
                <a:latin typeface="Arial"/>
                <a:ea typeface="Droid Sans" panose="020B0606030804020204" pitchFamily="34" charset="0"/>
                <a:cs typeface="Arial"/>
              </a:rPr>
              <a:t>,</a:t>
            </a:r>
            <a:r>
              <a:rPr lang="zh-CN" altLang="en-US" dirty="0">
                <a:latin typeface="Arial"/>
                <a:ea typeface="Droid Sans" panose="020B0606030804020204" pitchFamily="34" charset="0"/>
                <a:cs typeface="Arial"/>
              </a:rPr>
              <a:t> </a:t>
            </a:r>
            <a:r>
              <a:rPr lang="en-US" altLang="zh-CN" dirty="0" err="1">
                <a:latin typeface="Arial"/>
                <a:ea typeface="Droid Sans" panose="020B0606030804020204" pitchFamily="34" charset="0"/>
                <a:cs typeface="Arial"/>
              </a:rPr>
              <a:t>Jie</a:t>
            </a:r>
            <a:r>
              <a:rPr lang="zh-CN" altLang="en-US"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Lv</a:t>
            </a:r>
            <a:r>
              <a:rPr lang="en-US" altLang="zh-CN" baseline="30000" dirty="0">
                <a:latin typeface="Arial"/>
                <a:ea typeface="Droid Sans" panose="020B0606030804020204" pitchFamily="34" charset="0"/>
                <a:cs typeface="Arial"/>
              </a:rPr>
              <a:t>3</a:t>
            </a:r>
            <a:r>
              <a:rPr lang="en-US" altLang="zh-CN" dirty="0">
                <a:latin typeface="Arial"/>
                <a:ea typeface="Droid Sans" panose="020B0606030804020204" pitchFamily="34" charset="0"/>
                <a:cs typeface="Arial"/>
              </a:rPr>
              <a:t>,</a:t>
            </a:r>
            <a:r>
              <a:rPr lang="zh-CN" altLang="en-US" dirty="0">
                <a:latin typeface="Arial"/>
                <a:ea typeface="Droid Sans" panose="020B0606030804020204" pitchFamily="34" charset="0"/>
                <a:cs typeface="Arial"/>
              </a:rPr>
              <a:t> </a:t>
            </a:r>
            <a:r>
              <a:rPr lang="en-US" altLang="zh-CN" dirty="0" err="1">
                <a:latin typeface="Arial"/>
                <a:ea typeface="Droid Sans" panose="020B0606030804020204" pitchFamily="34" charset="0"/>
                <a:cs typeface="Arial"/>
              </a:rPr>
              <a:t>Zhiying</a:t>
            </a:r>
            <a:r>
              <a:rPr lang="zh-CN" altLang="zh-CN"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Wang</a:t>
            </a:r>
            <a:r>
              <a:rPr lang="en-US" altLang="zh-CN" baseline="30000" dirty="0">
                <a:latin typeface="Arial"/>
                <a:ea typeface="Droid Sans" panose="020B0606030804020204" pitchFamily="34" charset="0"/>
                <a:cs typeface="Arial"/>
              </a:rPr>
              <a:t>1,2</a:t>
            </a:r>
            <a:r>
              <a:rPr lang="en-US" altLang="zh-CN" dirty="0">
                <a:latin typeface="Arial"/>
                <a:ea typeface="Droid Sans" panose="020B0606030804020204" pitchFamily="34" charset="0"/>
                <a:cs typeface="Arial"/>
              </a:rPr>
              <a:t>,</a:t>
            </a:r>
            <a:r>
              <a:rPr lang="zh-CN" altLang="en-US"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Wen-Mei</a:t>
            </a:r>
            <a:r>
              <a:rPr lang="zh-CN" altLang="en-US" dirty="0">
                <a:latin typeface="Arial"/>
                <a:ea typeface="Droid Sans" panose="020B0606030804020204" pitchFamily="34" charset="0"/>
                <a:cs typeface="Arial"/>
              </a:rPr>
              <a:t> </a:t>
            </a:r>
            <a:r>
              <a:rPr lang="en-US" altLang="zh-CN" dirty="0">
                <a:latin typeface="Arial"/>
                <a:ea typeface="Droid Sans" panose="020B0606030804020204" pitchFamily="34" charset="0"/>
                <a:cs typeface="Arial"/>
              </a:rPr>
              <a:t>Hwu</a:t>
            </a:r>
            <a:r>
              <a:rPr lang="en-US" altLang="zh-CN" baseline="30000" dirty="0">
                <a:latin typeface="Arial"/>
                <a:ea typeface="Droid Sans" panose="020B0606030804020204" pitchFamily="34" charset="0"/>
                <a:cs typeface="Arial"/>
              </a:rPr>
              <a:t>3</a:t>
            </a:r>
          </a:p>
          <a:p>
            <a:endParaRPr lang="en-US" dirty="0"/>
          </a:p>
        </p:txBody>
      </p:sp>
      <p:sp>
        <p:nvSpPr>
          <p:cNvPr id="385" name="Text Placeholder 384"/>
          <p:cNvSpPr>
            <a:spLocks noGrp="1"/>
          </p:cNvSpPr>
          <p:nvPr>
            <p:ph type="body" sz="quarter" idx="153"/>
          </p:nvPr>
        </p:nvSpPr>
        <p:spPr>
          <a:xfrm>
            <a:off x="2743056" y="492940"/>
            <a:ext cx="24789100" cy="1775267"/>
          </a:xfrm>
        </p:spPr>
        <p:txBody>
          <a:bodyPr>
            <a:noAutofit/>
          </a:bodyPr>
          <a:lstStyle/>
          <a:p>
            <a:r>
              <a:rPr lang="en-US" sz="6300" b="1" dirty="0">
                <a:latin typeface="Palatino"/>
                <a:cs typeface="Palatino"/>
              </a:rPr>
              <a:t>Adaptive Cache Management for Energy-efficient GPU </a:t>
            </a:r>
            <a:r>
              <a:rPr lang="en-US" sz="6300" b="1" dirty="0" smtClean="0">
                <a:latin typeface="Palatino"/>
                <a:cs typeface="Palatino"/>
              </a:rPr>
              <a:t>Computing</a:t>
            </a:r>
            <a:endParaRPr lang="en-US" sz="6300" b="1" dirty="0">
              <a:latin typeface="Palatino"/>
              <a:cs typeface="Palatino"/>
            </a:endParaRPr>
          </a:p>
        </p:txBody>
      </p:sp>
      <p:sp>
        <p:nvSpPr>
          <p:cNvPr id="15" name="Text Placeholder 342"/>
          <p:cNvSpPr txBox="1">
            <a:spLocks/>
          </p:cNvSpPr>
          <p:nvPr/>
        </p:nvSpPr>
        <p:spPr>
          <a:xfrm>
            <a:off x="15364404" y="18917757"/>
            <a:ext cx="14276605" cy="873348"/>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tLang="zh-CN" sz="4300" smtClean="0">
                <a:solidFill>
                  <a:srgbClr val="000090"/>
                </a:solidFill>
                <a:latin typeface="Palatino"/>
                <a:cs typeface="Palatino"/>
              </a:rPr>
              <a:t>4.</a:t>
            </a:r>
            <a:r>
              <a:rPr lang="zh-CN" altLang="en-US" sz="4300" dirty="0" smtClean="0">
                <a:solidFill>
                  <a:srgbClr val="000090"/>
                </a:solidFill>
                <a:latin typeface="Palatino"/>
                <a:cs typeface="Palatino"/>
              </a:rPr>
              <a:t> </a:t>
            </a:r>
            <a:r>
              <a:rPr lang="en-US" sz="4300" dirty="0" smtClean="0">
                <a:solidFill>
                  <a:srgbClr val="000090"/>
                </a:solidFill>
                <a:latin typeface="Palatino"/>
                <a:cs typeface="Palatino"/>
              </a:rPr>
              <a:t>Experimental</a:t>
            </a:r>
            <a:r>
              <a:rPr lang="zh-CN" altLang="en-US" sz="4300" dirty="0" smtClean="0">
                <a:solidFill>
                  <a:srgbClr val="000090"/>
                </a:solidFill>
                <a:latin typeface="Palatino"/>
                <a:cs typeface="Palatino"/>
              </a:rPr>
              <a:t> </a:t>
            </a:r>
            <a:r>
              <a:rPr lang="en-US" sz="4300" dirty="0">
                <a:solidFill>
                  <a:srgbClr val="000090"/>
                </a:solidFill>
                <a:latin typeface="Palatino"/>
                <a:cs typeface="Palatino"/>
              </a:rPr>
              <a:t>Results</a:t>
            </a:r>
          </a:p>
        </p:txBody>
      </p:sp>
      <p:sp>
        <p:nvSpPr>
          <p:cNvPr id="16" name="Text Placeholder 343"/>
          <p:cNvSpPr txBox="1">
            <a:spLocks/>
          </p:cNvSpPr>
          <p:nvPr/>
        </p:nvSpPr>
        <p:spPr>
          <a:xfrm>
            <a:off x="16029972" y="24459166"/>
            <a:ext cx="13253004" cy="2551163"/>
          </a:xfrm>
          <a:prstGeom prst="rect">
            <a:avLst/>
          </a:prstGeom>
        </p:spPr>
        <p:txBody>
          <a:bodyPr wrap="square" lIns="223877" tIns="223877" rIns="223877" bIns="223877">
            <a:spAutoFit/>
          </a:bodyPr>
          <a:lstStyle>
            <a:defPPr>
              <a:defRPr lang="en-US"/>
            </a:defPPr>
            <a:lvl1pPr indent="-274320" eaLnBrk="0" hangingPunct="0">
              <a:spcBef>
                <a:spcPct val="20000"/>
              </a:spcBef>
              <a:buFont typeface="Arial" charset="0"/>
              <a:buChar char="•"/>
              <a:defRPr kumimoji="1" sz="3600">
                <a:solidFill>
                  <a:schemeClr val="accent5">
                    <a:lumMod val="50000"/>
                  </a:schemeClr>
                </a:solidFill>
                <a:latin typeface="Trebuchet MS" pitchFamily="34" charset="0"/>
              </a:defRPr>
            </a:lvl1pPr>
            <a:lvl2pPr marL="1097280" lvl="1" indent="-457200" eaLnBrk="0" hangingPunct="0">
              <a:spcBef>
                <a:spcPts val="24"/>
              </a:spcBef>
              <a:buFont typeface="Arial" charset="0"/>
              <a:buChar char="–"/>
              <a:defRPr sz="3200">
                <a:solidFill>
                  <a:schemeClr val="accent1">
                    <a:lumMod val="50000"/>
                  </a:schemeClr>
                </a:solidFill>
                <a:latin typeface="Trebuchet MS"/>
                <a:ea typeface="微软雅黑" charset="0"/>
                <a:cs typeface="Trebuchet MS"/>
              </a:defRPr>
            </a:lvl2pPr>
            <a:lvl3pPr marL="2014879" indent="-559688">
              <a:spcBef>
                <a:spcPct val="20000"/>
              </a:spcBef>
              <a:buFont typeface="Arial" pitchFamily="34" charset="0"/>
              <a:buChar char="•"/>
              <a:defRPr sz="2500">
                <a:latin typeface="Trebuchet MS" pitchFamily="34" charset="0"/>
              </a:defRPr>
            </a:lvl3pPr>
            <a:lvl4pPr marL="2630537" indent="-615658">
              <a:spcBef>
                <a:spcPct val="20000"/>
              </a:spcBef>
              <a:buFont typeface="Arial" pitchFamily="34" charset="0"/>
              <a:buChar char="–"/>
              <a:defRPr sz="2500">
                <a:latin typeface="Trebuchet MS" pitchFamily="34" charset="0"/>
              </a:defRPr>
            </a:lvl4pPr>
            <a:lvl5pPr marL="3078288" indent="-447751">
              <a:spcBef>
                <a:spcPct val="20000"/>
              </a:spcBef>
              <a:buFont typeface="Arial" pitchFamily="34" charset="0"/>
              <a:buChar char="»"/>
              <a:defRPr sz="2500">
                <a:latin typeface="Trebuchet MS" pitchFamily="34" charset="0"/>
              </a:defRPr>
            </a:lvl5pPr>
            <a:lvl6pPr marL="11820625" indent="-1074603">
              <a:spcBef>
                <a:spcPct val="20000"/>
              </a:spcBef>
              <a:buFont typeface="Arial" pitchFamily="34" charset="0"/>
              <a:buChar char="•"/>
              <a:defRPr sz="9500"/>
            </a:lvl6pPr>
            <a:lvl7pPr marL="13969828" indent="-1074603">
              <a:spcBef>
                <a:spcPct val="20000"/>
              </a:spcBef>
              <a:buFont typeface="Arial" pitchFamily="34" charset="0"/>
              <a:buChar char="•"/>
              <a:defRPr sz="9500"/>
            </a:lvl7pPr>
            <a:lvl8pPr marL="16119034" indent="-1074603">
              <a:spcBef>
                <a:spcPct val="20000"/>
              </a:spcBef>
              <a:buFont typeface="Arial" pitchFamily="34" charset="0"/>
              <a:buChar char="•"/>
              <a:defRPr sz="9500"/>
            </a:lvl8pPr>
            <a:lvl9pPr marL="18268238" indent="-1074603">
              <a:spcBef>
                <a:spcPct val="20000"/>
              </a:spcBef>
              <a:buFont typeface="Arial" pitchFamily="34" charset="0"/>
              <a:buChar char="•"/>
              <a:defRPr sz="9500"/>
            </a:lvl9pPr>
          </a:lstStyle>
          <a:p>
            <a:r>
              <a:rPr lang="en-US" altLang="zh-CN" dirty="0">
                <a:solidFill>
                  <a:srgbClr val="000000"/>
                </a:solidFill>
                <a:latin typeface="Arial"/>
                <a:cs typeface="Arial"/>
              </a:rPr>
              <a:t>CBWT achieves an average of </a:t>
            </a:r>
            <a:r>
              <a:rPr lang="en-US" altLang="zh-CN" b="1" dirty="0">
                <a:solidFill>
                  <a:srgbClr val="FF0000"/>
                </a:solidFill>
                <a:latin typeface="Arial"/>
                <a:cs typeface="Arial"/>
              </a:rPr>
              <a:t>74%</a:t>
            </a:r>
            <a:r>
              <a:rPr lang="en-US" altLang="zh-CN" dirty="0">
                <a:solidFill>
                  <a:srgbClr val="000000"/>
                </a:solidFill>
                <a:latin typeface="Arial"/>
                <a:cs typeface="Arial"/>
              </a:rPr>
              <a:t> (maximum </a:t>
            </a:r>
            <a:r>
              <a:rPr lang="en-US" altLang="zh-CN" b="1" dirty="0">
                <a:solidFill>
                  <a:srgbClr val="FF0000"/>
                </a:solidFill>
                <a:latin typeface="Arial"/>
                <a:cs typeface="Arial"/>
              </a:rPr>
              <a:t>661%</a:t>
            </a:r>
            <a:r>
              <a:rPr lang="en-US" altLang="zh-CN" dirty="0">
                <a:solidFill>
                  <a:srgbClr val="000000"/>
                </a:solidFill>
                <a:latin typeface="Arial"/>
                <a:cs typeface="Arial"/>
              </a:rPr>
              <a:t>) IPC improvement on HCS benchmarks over </a:t>
            </a:r>
            <a:r>
              <a:rPr lang="en-US" altLang="zh-CN" dirty="0" smtClean="0">
                <a:solidFill>
                  <a:srgbClr val="000000"/>
                </a:solidFill>
                <a:latin typeface="Arial"/>
                <a:cs typeface="Arial"/>
              </a:rPr>
              <a:t>baseline</a:t>
            </a:r>
            <a:endParaRPr lang="en-US" altLang="zh-CN" dirty="0">
              <a:solidFill>
                <a:srgbClr val="000000"/>
              </a:solidFill>
              <a:latin typeface="Arial"/>
              <a:cs typeface="Arial"/>
            </a:endParaRPr>
          </a:p>
          <a:p>
            <a:pPr lvl="1"/>
            <a:r>
              <a:rPr lang="en-US" altLang="zh-CN" dirty="0" smtClean="0">
                <a:solidFill>
                  <a:srgbClr val="000000"/>
                </a:solidFill>
              </a:rPr>
              <a:t>Significantly </a:t>
            </a:r>
            <a:r>
              <a:rPr lang="en-US" altLang="zh-CN" dirty="0">
                <a:solidFill>
                  <a:srgbClr val="000000"/>
                </a:solidFill>
              </a:rPr>
              <a:t>outperforms PDP bypass (42%) and Best-SWL (52%)</a:t>
            </a:r>
          </a:p>
          <a:p>
            <a:pPr lvl="1"/>
            <a:r>
              <a:rPr lang="en-US" altLang="zh-CN" dirty="0">
                <a:solidFill>
                  <a:srgbClr val="000000"/>
                </a:solidFill>
              </a:rPr>
              <a:t>Due</a:t>
            </a:r>
            <a:r>
              <a:rPr lang="zh-CN" altLang="en-US" dirty="0">
                <a:solidFill>
                  <a:srgbClr val="000000"/>
                </a:solidFill>
              </a:rPr>
              <a:t> </a:t>
            </a:r>
            <a:r>
              <a:rPr lang="en-US" altLang="zh-CN" dirty="0">
                <a:solidFill>
                  <a:srgbClr val="000000"/>
                </a:solidFill>
              </a:rPr>
              <a:t>to</a:t>
            </a:r>
            <a:r>
              <a:rPr lang="zh-CN" altLang="en-US" dirty="0">
                <a:solidFill>
                  <a:srgbClr val="000000"/>
                </a:solidFill>
              </a:rPr>
              <a:t> </a:t>
            </a:r>
            <a:r>
              <a:rPr lang="en-US" altLang="zh-CN" dirty="0">
                <a:solidFill>
                  <a:srgbClr val="000000"/>
                </a:solidFill>
              </a:rPr>
              <a:t>a</a:t>
            </a:r>
            <a:r>
              <a:rPr lang="zh-CN" altLang="en-US" dirty="0">
                <a:solidFill>
                  <a:srgbClr val="000000"/>
                </a:solidFill>
              </a:rPr>
              <a:t> </a:t>
            </a:r>
            <a:r>
              <a:rPr lang="en-US" altLang="zh-CN" dirty="0">
                <a:solidFill>
                  <a:srgbClr val="000000"/>
                </a:solidFill>
              </a:rPr>
              <a:t>sharp</a:t>
            </a:r>
            <a:r>
              <a:rPr lang="zh-CN" altLang="en-US" dirty="0">
                <a:solidFill>
                  <a:srgbClr val="000000"/>
                </a:solidFill>
              </a:rPr>
              <a:t> </a:t>
            </a:r>
            <a:r>
              <a:rPr lang="en-US" altLang="zh-CN" dirty="0">
                <a:solidFill>
                  <a:srgbClr val="000000"/>
                </a:solidFill>
              </a:rPr>
              <a:t>reduction</a:t>
            </a:r>
            <a:r>
              <a:rPr lang="zh-CN" altLang="en-US" dirty="0">
                <a:solidFill>
                  <a:srgbClr val="000000"/>
                </a:solidFill>
              </a:rPr>
              <a:t> </a:t>
            </a:r>
            <a:r>
              <a:rPr lang="en-US" altLang="zh-CN" dirty="0">
                <a:solidFill>
                  <a:srgbClr val="000000"/>
                </a:solidFill>
              </a:rPr>
              <a:t>in</a:t>
            </a:r>
            <a:r>
              <a:rPr lang="zh-CN" altLang="en-US" dirty="0">
                <a:solidFill>
                  <a:srgbClr val="000000"/>
                </a:solidFill>
              </a:rPr>
              <a:t> </a:t>
            </a:r>
            <a:r>
              <a:rPr lang="en-US" altLang="zh-CN" dirty="0">
                <a:solidFill>
                  <a:srgbClr val="000000"/>
                </a:solidFill>
              </a:rPr>
              <a:t>cache</a:t>
            </a:r>
            <a:r>
              <a:rPr lang="zh-CN" altLang="en-US" dirty="0">
                <a:solidFill>
                  <a:srgbClr val="000000"/>
                </a:solidFill>
              </a:rPr>
              <a:t> </a:t>
            </a:r>
            <a:r>
              <a:rPr lang="en-US" altLang="zh-CN" dirty="0">
                <a:solidFill>
                  <a:srgbClr val="000000"/>
                </a:solidFill>
              </a:rPr>
              <a:t>misses</a:t>
            </a: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0724" y="19659851"/>
            <a:ext cx="12685395" cy="2537079"/>
          </a:xfrm>
          <a:prstGeom prst="rect">
            <a:avLst/>
          </a:prstGeom>
        </p:spPr>
      </p:pic>
      <p:pic>
        <p:nvPicPr>
          <p:cNvPr id="22" name="图片 21" descr="l1_miss_a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80724" y="21740665"/>
            <a:ext cx="12685395" cy="2537079"/>
          </a:xfrm>
          <a:prstGeom prst="rect">
            <a:avLst/>
          </a:prstGeom>
        </p:spPr>
      </p:pic>
      <p:pic>
        <p:nvPicPr>
          <p:cNvPr id="23" name="图片 22"/>
          <p:cNvPicPr>
            <a:picLocks noChangeAspect="1"/>
          </p:cNvPicPr>
          <p:nvPr/>
        </p:nvPicPr>
        <p:blipFill>
          <a:blip r:embed="rId5"/>
          <a:stretch>
            <a:fillRect/>
          </a:stretch>
        </p:blipFill>
        <p:spPr>
          <a:xfrm>
            <a:off x="148675" y="2028736"/>
            <a:ext cx="3131496" cy="900103"/>
          </a:xfrm>
          <a:prstGeom prst="rect">
            <a:avLst/>
          </a:prstGeom>
        </p:spPr>
      </p:pic>
      <p:pic>
        <p:nvPicPr>
          <p:cNvPr id="24" name="图片 23"/>
          <p:cNvPicPr>
            <a:picLocks noChangeAspect="1"/>
          </p:cNvPicPr>
          <p:nvPr/>
        </p:nvPicPr>
        <p:blipFill>
          <a:blip r:embed="rId6"/>
          <a:stretch>
            <a:fillRect/>
          </a:stretch>
        </p:blipFill>
        <p:spPr>
          <a:xfrm>
            <a:off x="872627" y="3406946"/>
            <a:ext cx="1494585" cy="1815341"/>
          </a:xfrm>
          <a:prstGeom prst="rect">
            <a:avLst/>
          </a:prstGeom>
        </p:spPr>
      </p:pic>
      <p:pic>
        <p:nvPicPr>
          <p:cNvPr id="25" name="图片 24"/>
          <p:cNvPicPr>
            <a:picLocks noChangeAspect="1"/>
          </p:cNvPicPr>
          <p:nvPr/>
        </p:nvPicPr>
        <p:blipFill>
          <a:blip r:embed="rId7"/>
          <a:stretch>
            <a:fillRect/>
          </a:stretch>
        </p:blipFill>
        <p:spPr>
          <a:xfrm>
            <a:off x="27822774" y="404625"/>
            <a:ext cx="2032000" cy="2032000"/>
          </a:xfrm>
          <a:prstGeom prst="rect">
            <a:avLst/>
          </a:prstGeom>
        </p:spPr>
      </p:pic>
      <p:pic>
        <p:nvPicPr>
          <p:cNvPr id="26" name="图片 25"/>
          <p:cNvPicPr>
            <a:picLocks noChangeAspect="1"/>
          </p:cNvPicPr>
          <p:nvPr/>
        </p:nvPicPr>
        <p:blipFill>
          <a:blip r:embed="rId8"/>
          <a:stretch>
            <a:fillRect/>
          </a:stretch>
        </p:blipFill>
        <p:spPr>
          <a:xfrm>
            <a:off x="362598" y="404625"/>
            <a:ext cx="2325236" cy="1277373"/>
          </a:xfrm>
          <a:prstGeom prst="rect">
            <a:avLst/>
          </a:prstGeom>
        </p:spPr>
      </p:pic>
      <p:pic>
        <p:nvPicPr>
          <p:cNvPr id="27" name="Picture 147" descr="C:\Users\User\Desktop\impact-logo.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46393" y="4592598"/>
            <a:ext cx="2662265" cy="55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图片 28" descr="lls_rate.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07227" y="15248584"/>
            <a:ext cx="6074361" cy="3037181"/>
          </a:xfrm>
          <a:prstGeom prst="rect">
            <a:avLst/>
          </a:prstGeom>
        </p:spPr>
      </p:pic>
      <p:pic>
        <p:nvPicPr>
          <p:cNvPr id="30" name="图片 2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72212" y="9641605"/>
            <a:ext cx="8949640" cy="3579856"/>
          </a:xfrm>
          <a:prstGeom prst="rect">
            <a:avLst/>
          </a:prstGeom>
        </p:spPr>
      </p:pic>
      <p:pic>
        <p:nvPicPr>
          <p:cNvPr id="31" name="图片 30" descr="swl-noc.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86899" y="15181606"/>
            <a:ext cx="7289500" cy="2915800"/>
          </a:xfrm>
          <a:prstGeom prst="rect">
            <a:avLst/>
          </a:prstGeom>
        </p:spPr>
      </p:pic>
      <p:sp>
        <p:nvSpPr>
          <p:cNvPr id="32" name="Text Placeholder 333"/>
          <p:cNvSpPr txBox="1">
            <a:spLocks/>
          </p:cNvSpPr>
          <p:nvPr/>
        </p:nvSpPr>
        <p:spPr>
          <a:xfrm>
            <a:off x="1419801" y="13008614"/>
            <a:ext cx="12395421" cy="205564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0" lvl="1" indent="-274320" eaLnBrk="0" hangingPunct="0">
              <a:buFont typeface="Arial" charset="0"/>
              <a:buChar char="•"/>
              <a:defRPr/>
            </a:pPr>
            <a:r>
              <a:rPr lang="en-US" altLang="zh-CN" sz="3600" dirty="0" smtClean="0">
                <a:latin typeface="Arial"/>
                <a:ea typeface="楷体" charset="0"/>
                <a:cs typeface="Arial"/>
              </a:rPr>
              <a:t>We propose </a:t>
            </a:r>
            <a:r>
              <a:rPr lang="en-US" altLang="zh-CN" sz="3200" b="1" dirty="0">
                <a:solidFill>
                  <a:srgbClr val="FF0000"/>
                </a:solidFill>
                <a:latin typeface="Arial"/>
                <a:ea typeface="微软雅黑" charset="0"/>
                <a:cs typeface="Arial"/>
              </a:rPr>
              <a:t>Coordinated Bypassing and Warp Throttling</a:t>
            </a:r>
            <a:r>
              <a:rPr lang="zh-CN" altLang="en-US" sz="3200" b="1" dirty="0">
                <a:solidFill>
                  <a:srgbClr val="FF0000"/>
                </a:solidFill>
                <a:latin typeface="Arial"/>
                <a:ea typeface="微软雅黑" charset="0"/>
                <a:cs typeface="Arial"/>
              </a:rPr>
              <a:t> </a:t>
            </a:r>
            <a:r>
              <a:rPr lang="en-US" altLang="zh-CN" sz="3200" b="1" dirty="0">
                <a:solidFill>
                  <a:srgbClr val="FF0000"/>
                </a:solidFill>
                <a:latin typeface="Arial"/>
                <a:ea typeface="微软雅黑" charset="0"/>
                <a:cs typeface="Arial"/>
              </a:rPr>
              <a:t>(CBWT</a:t>
            </a:r>
            <a:r>
              <a:rPr lang="en-US" altLang="zh-CN" sz="3200" b="1" dirty="0" smtClean="0">
                <a:solidFill>
                  <a:srgbClr val="FF0000"/>
                </a:solidFill>
                <a:latin typeface="Arial"/>
                <a:ea typeface="微软雅黑" charset="0"/>
                <a:cs typeface="Arial"/>
              </a:rPr>
              <a:t>) </a:t>
            </a:r>
            <a:r>
              <a:rPr lang="en-US" altLang="zh-CN" sz="3600" dirty="0" smtClean="0">
                <a:latin typeface="Arial"/>
                <a:ea typeface="楷体" charset="0"/>
                <a:cs typeface="Arial"/>
              </a:rPr>
              <a:t>to</a:t>
            </a:r>
            <a:r>
              <a:rPr lang="zh-CN" altLang="en-US" sz="3600" dirty="0" smtClean="0">
                <a:latin typeface="Arial"/>
                <a:ea typeface="楷体" charset="0"/>
                <a:cs typeface="Arial"/>
              </a:rPr>
              <a:t> </a:t>
            </a:r>
            <a:r>
              <a:rPr lang="en-US" altLang="zh-CN" sz="3600" dirty="0" smtClean="0">
                <a:latin typeface="Arial"/>
                <a:ea typeface="楷体" charset="0"/>
                <a:cs typeface="Arial"/>
              </a:rPr>
              <a:t>improve</a:t>
            </a:r>
            <a:r>
              <a:rPr lang="zh-CN" altLang="en-US" sz="3600" dirty="0" smtClean="0">
                <a:latin typeface="Arial"/>
                <a:ea typeface="楷体" charset="0"/>
                <a:cs typeface="Arial"/>
              </a:rPr>
              <a:t> </a:t>
            </a:r>
            <a:r>
              <a:rPr lang="en-US" altLang="zh-CN" sz="3600" dirty="0" smtClean="0">
                <a:latin typeface="Arial"/>
                <a:ea typeface="楷体" charset="0"/>
                <a:cs typeface="Arial"/>
              </a:rPr>
              <a:t>GPU</a:t>
            </a:r>
            <a:r>
              <a:rPr lang="zh-CN" altLang="en-US" sz="3600" dirty="0" smtClean="0">
                <a:latin typeface="Arial"/>
                <a:ea typeface="楷体" charset="0"/>
                <a:cs typeface="Arial"/>
              </a:rPr>
              <a:t> </a:t>
            </a:r>
            <a:r>
              <a:rPr lang="en-US" altLang="zh-CN" sz="3600" dirty="0" smtClean="0">
                <a:latin typeface="Arial"/>
                <a:ea typeface="楷体" charset="0"/>
                <a:cs typeface="Arial"/>
              </a:rPr>
              <a:t>cache</a:t>
            </a:r>
            <a:r>
              <a:rPr lang="zh-CN" altLang="en-US" sz="3600" dirty="0" smtClean="0">
                <a:latin typeface="Arial"/>
                <a:ea typeface="楷体" charset="0"/>
                <a:cs typeface="Arial"/>
              </a:rPr>
              <a:t> </a:t>
            </a:r>
            <a:r>
              <a:rPr lang="en-US" altLang="zh-CN" sz="3600" dirty="0" smtClean="0">
                <a:latin typeface="Arial"/>
                <a:ea typeface="楷体" charset="0"/>
                <a:cs typeface="Arial"/>
              </a:rPr>
              <a:t>efficiency</a:t>
            </a:r>
            <a:endParaRPr lang="en-US" altLang="zh-CN" sz="3600" dirty="0">
              <a:latin typeface="Arial"/>
              <a:ea typeface="楷体" charset="0"/>
              <a:cs typeface="Arial"/>
            </a:endParaRPr>
          </a:p>
          <a:p>
            <a:pPr marL="1097280" lvl="1" indent="-457200" eaLnBrk="0" hangingPunct="0">
              <a:spcBef>
                <a:spcPts val="24"/>
              </a:spcBef>
              <a:buFont typeface="Arial" charset="0"/>
              <a:buChar char="–"/>
              <a:defRPr/>
            </a:pPr>
            <a:r>
              <a:rPr lang="en-US" altLang="zh-CN" sz="3200" dirty="0" smtClean="0">
                <a:solidFill>
                  <a:srgbClr val="000000"/>
                </a:solidFill>
                <a:latin typeface="Trebuchet MS"/>
                <a:ea typeface="微软雅黑" charset="0"/>
                <a:cs typeface="Trebuchet MS"/>
              </a:rPr>
              <a:t>Reduce cache contention rate and </a:t>
            </a:r>
            <a:r>
              <a:rPr lang="en-US" altLang="zh-CN" sz="3200" dirty="0" err="1" smtClean="0">
                <a:solidFill>
                  <a:srgbClr val="000000"/>
                </a:solidFill>
                <a:latin typeface="Trebuchet MS"/>
                <a:ea typeface="微软雅黑" charset="0"/>
                <a:cs typeface="Trebuchet MS"/>
              </a:rPr>
              <a:t>NoC</a:t>
            </a:r>
            <a:r>
              <a:rPr lang="en-US" altLang="zh-CN" sz="3200" dirty="0" smtClean="0">
                <a:solidFill>
                  <a:srgbClr val="000000"/>
                </a:solidFill>
                <a:latin typeface="Trebuchet MS"/>
                <a:ea typeface="微软雅黑" charset="0"/>
                <a:cs typeface="Trebuchet MS"/>
              </a:rPr>
              <a:t> latency </a:t>
            </a:r>
            <a:endParaRPr lang="zh-CN" altLang="en-US" sz="3200" dirty="0">
              <a:solidFill>
                <a:srgbClr val="000000"/>
              </a:solidFill>
              <a:latin typeface="Trebuchet MS"/>
              <a:ea typeface="微软雅黑" charset="0"/>
              <a:cs typeface="Trebuchet MS"/>
            </a:endParaRPr>
          </a:p>
        </p:txBody>
      </p:sp>
      <p:pic>
        <p:nvPicPr>
          <p:cNvPr id="42" name="图片 41" descr="swl-bfs.pd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05806" y="28639454"/>
            <a:ext cx="6286832" cy="3143416"/>
          </a:xfrm>
          <a:prstGeom prst="rect">
            <a:avLst/>
          </a:prstGeom>
        </p:spPr>
      </p:pic>
      <p:pic>
        <p:nvPicPr>
          <p:cNvPr id="35" name="图片 34"/>
          <p:cNvPicPr>
            <a:picLocks noChangeAspect="1"/>
          </p:cNvPicPr>
          <p:nvPr/>
        </p:nvPicPr>
        <p:blipFill>
          <a:blip r:embed="rId14"/>
          <a:stretch>
            <a:fillRect/>
          </a:stretch>
        </p:blipFill>
        <p:spPr>
          <a:xfrm>
            <a:off x="8967379" y="35077212"/>
            <a:ext cx="5281273" cy="5987066"/>
          </a:xfrm>
          <a:prstGeom prst="rect">
            <a:avLst/>
          </a:prstGeom>
        </p:spPr>
      </p:pic>
      <p:pic>
        <p:nvPicPr>
          <p:cNvPr id="40" name="图片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97410" y="10209952"/>
            <a:ext cx="8045389" cy="6550953"/>
          </a:xfrm>
          <a:prstGeom prst="rect">
            <a:avLst/>
          </a:prstGeom>
        </p:spPr>
      </p:pic>
      <p:pic>
        <p:nvPicPr>
          <p:cNvPr id="41" name="图片 40" descr="alg_illustrate.pdf"/>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638206" y="10864774"/>
            <a:ext cx="4841999" cy="2760173"/>
          </a:xfrm>
          <a:prstGeom prst="rect">
            <a:avLst/>
          </a:prstGeom>
        </p:spPr>
      </p:pic>
      <p:pic>
        <p:nvPicPr>
          <p:cNvPr id="45" name="图片 44" descr="dram_traffic.pdf"/>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5540790" y="27205828"/>
            <a:ext cx="6947332" cy="2778932"/>
          </a:xfrm>
          <a:prstGeom prst="rect">
            <a:avLst/>
          </a:prstGeom>
        </p:spPr>
      </p:pic>
      <p:pic>
        <p:nvPicPr>
          <p:cNvPr id="46" name="图片 45" descr="power.pdf"/>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665689" y="27205827"/>
            <a:ext cx="6947333" cy="2778933"/>
          </a:xfrm>
          <a:prstGeom prst="rect">
            <a:avLst/>
          </a:prstGeom>
        </p:spPr>
      </p:pic>
      <p:sp>
        <p:nvSpPr>
          <p:cNvPr id="47" name="Text Placeholder 343"/>
          <p:cNvSpPr txBox="1">
            <a:spLocks/>
          </p:cNvSpPr>
          <p:nvPr/>
        </p:nvSpPr>
        <p:spPr>
          <a:xfrm>
            <a:off x="16160514" y="29986207"/>
            <a:ext cx="13122462" cy="3739180"/>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indent="-274320" eaLnBrk="0" hangingPunct="0">
              <a:spcBef>
                <a:spcPts val="0"/>
              </a:spcBef>
              <a:buFont typeface="Arial" charset="0"/>
              <a:buChar char="•"/>
              <a:defRPr/>
            </a:pPr>
            <a:r>
              <a:rPr lang="en-US" altLang="zh-CN" sz="3500" dirty="0">
                <a:solidFill>
                  <a:srgbClr val="000000"/>
                </a:solidFill>
                <a:latin typeface="Arial"/>
                <a:cs typeface="Arial"/>
              </a:rPr>
              <a:t>CBWT outperforms the baseline with an average of </a:t>
            </a:r>
            <a:r>
              <a:rPr lang="en-US" altLang="zh-CN" sz="3500" b="1" dirty="0">
                <a:solidFill>
                  <a:srgbClr val="FF0000"/>
                </a:solidFill>
                <a:latin typeface="Arial"/>
                <a:cs typeface="Arial"/>
              </a:rPr>
              <a:t>58.6%</a:t>
            </a:r>
            <a:r>
              <a:rPr lang="en-US" altLang="zh-CN" sz="3500" dirty="0">
                <a:solidFill>
                  <a:srgbClr val="000000"/>
                </a:solidFill>
                <a:latin typeface="Arial"/>
                <a:cs typeface="Arial"/>
              </a:rPr>
              <a:t> </a:t>
            </a:r>
            <a:r>
              <a:rPr lang="en-US" altLang="zh-CN" sz="3500" dirty="0" err="1">
                <a:solidFill>
                  <a:srgbClr val="000000"/>
                </a:solidFill>
                <a:latin typeface="Arial"/>
                <a:cs typeface="Arial"/>
              </a:rPr>
              <a:t>Perf</a:t>
            </a:r>
            <a:r>
              <a:rPr lang="en-US" altLang="zh-CN" sz="3500" dirty="0">
                <a:solidFill>
                  <a:srgbClr val="000000"/>
                </a:solidFill>
                <a:latin typeface="Arial"/>
                <a:cs typeface="Arial"/>
              </a:rPr>
              <a:t>/Watt improvement</a:t>
            </a:r>
          </a:p>
          <a:p>
            <a:pPr marL="1097280" lvl="1" indent="-457200" eaLnBrk="0" hangingPunct="0">
              <a:spcBef>
                <a:spcPts val="24"/>
              </a:spcBef>
              <a:buFont typeface="Arial" charset="0"/>
              <a:buChar char="–"/>
              <a:defRPr/>
            </a:pPr>
            <a:r>
              <a:rPr lang="en-US" altLang="zh-CN" sz="3200" dirty="0">
                <a:solidFill>
                  <a:srgbClr val="000000"/>
                </a:solidFill>
                <a:latin typeface="Trebuchet MS"/>
                <a:ea typeface="微软雅黑" charset="0"/>
                <a:cs typeface="Trebuchet MS"/>
              </a:rPr>
              <a:t>On average, PDP bypassing can reduce </a:t>
            </a:r>
            <a:r>
              <a:rPr lang="en-US" altLang="zh-CN" sz="3200" dirty="0">
                <a:solidFill>
                  <a:srgbClr val="FF0000"/>
                </a:solidFill>
                <a:latin typeface="Trebuchet MS"/>
                <a:ea typeface="微软雅黑" charset="0"/>
                <a:cs typeface="Trebuchet MS"/>
              </a:rPr>
              <a:t>16.5%</a:t>
            </a:r>
            <a:r>
              <a:rPr lang="en-US" altLang="zh-CN" sz="3200" dirty="0">
                <a:solidFill>
                  <a:schemeClr val="accent1">
                    <a:lumMod val="50000"/>
                  </a:schemeClr>
                </a:solidFill>
                <a:latin typeface="Trebuchet MS"/>
                <a:ea typeface="微软雅黑" charset="0"/>
                <a:cs typeface="Trebuchet MS"/>
              </a:rPr>
              <a:t> </a:t>
            </a:r>
            <a:r>
              <a:rPr lang="en-US" altLang="zh-CN" sz="3200" dirty="0">
                <a:solidFill>
                  <a:srgbClr val="000000"/>
                </a:solidFill>
                <a:latin typeface="Trebuchet MS"/>
                <a:ea typeface="微软雅黑" charset="0"/>
                <a:cs typeface="Trebuchet MS"/>
              </a:rPr>
              <a:t>of DRAM traffic,</a:t>
            </a:r>
          </a:p>
          <a:p>
            <a:pPr marL="1097280" lvl="1" indent="-457200" eaLnBrk="0" hangingPunct="0">
              <a:spcBef>
                <a:spcPts val="24"/>
              </a:spcBef>
              <a:buFont typeface="Arial" charset="0"/>
              <a:buChar char="–"/>
              <a:defRPr/>
            </a:pPr>
            <a:r>
              <a:rPr lang="en-US" altLang="zh-CN" sz="3200" dirty="0">
                <a:solidFill>
                  <a:srgbClr val="000000"/>
                </a:solidFill>
                <a:latin typeface="Trebuchet MS"/>
                <a:ea typeface="微软雅黑" charset="0"/>
                <a:cs typeface="Trebuchet MS"/>
              </a:rPr>
              <a:t>CBWT reduces DRAM traffic by </a:t>
            </a:r>
            <a:r>
              <a:rPr lang="en-US" altLang="zh-CN" sz="3200" dirty="0">
                <a:solidFill>
                  <a:srgbClr val="FF0000"/>
                </a:solidFill>
                <a:latin typeface="Trebuchet MS"/>
                <a:ea typeface="微软雅黑" charset="0"/>
                <a:cs typeface="Trebuchet MS"/>
              </a:rPr>
              <a:t>54.9</a:t>
            </a:r>
            <a:r>
              <a:rPr lang="en-US" altLang="zh-CN" sz="3200" dirty="0" smtClean="0">
                <a:solidFill>
                  <a:srgbClr val="FF0000"/>
                </a:solidFill>
                <a:latin typeface="Trebuchet MS"/>
                <a:ea typeface="微软雅黑" charset="0"/>
                <a:cs typeface="Trebuchet MS"/>
              </a:rPr>
              <a:t>%</a:t>
            </a:r>
          </a:p>
          <a:p>
            <a:pPr marL="0" lvl="1" indent="-274320" eaLnBrk="0" hangingPunct="0">
              <a:buFont typeface="Arial" charset="0"/>
              <a:buChar char="•"/>
              <a:defRPr/>
            </a:pPr>
            <a:r>
              <a:rPr lang="en-US" altLang="zh-CN" sz="3500" dirty="0" smtClean="0">
                <a:solidFill>
                  <a:srgbClr val="000000"/>
                </a:solidFill>
                <a:latin typeface="Arial"/>
                <a:ea typeface="楷体" charset="0"/>
                <a:cs typeface="Arial"/>
              </a:rPr>
              <a:t>CBWT</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is</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still</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beneficial</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when</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advanced</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warp</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schedulers</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or</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larger</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L1</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caches</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are</a:t>
            </a:r>
            <a:r>
              <a:rPr lang="zh-CN" altLang="en-US" sz="3500" dirty="0" smtClean="0">
                <a:solidFill>
                  <a:srgbClr val="000000"/>
                </a:solidFill>
                <a:latin typeface="Arial"/>
                <a:ea typeface="楷体" charset="0"/>
                <a:cs typeface="Arial"/>
              </a:rPr>
              <a:t> </a:t>
            </a:r>
            <a:r>
              <a:rPr lang="en-US" altLang="zh-CN" sz="3500" dirty="0" smtClean="0">
                <a:solidFill>
                  <a:srgbClr val="000000"/>
                </a:solidFill>
                <a:latin typeface="Arial"/>
                <a:ea typeface="楷体" charset="0"/>
                <a:cs typeface="Arial"/>
              </a:rPr>
              <a:t>applied (</a:t>
            </a:r>
            <a:r>
              <a:rPr lang="en-US" altLang="zh-CN" sz="3500" dirty="0">
                <a:solidFill>
                  <a:srgbClr val="000000"/>
                </a:solidFill>
                <a:latin typeface="Arial"/>
                <a:ea typeface="楷体" charset="0"/>
                <a:cs typeface="Arial"/>
              </a:rPr>
              <a:t>s</a:t>
            </a:r>
            <a:r>
              <a:rPr lang="en-US" altLang="zh-CN" sz="3500" dirty="0" smtClean="0">
                <a:solidFill>
                  <a:srgbClr val="000000"/>
                </a:solidFill>
                <a:latin typeface="Arial"/>
                <a:ea typeface="楷体" charset="0"/>
                <a:cs typeface="Arial"/>
              </a:rPr>
              <a:t>ee paper)</a:t>
            </a:r>
            <a:endParaRPr lang="en-US" altLang="zh-CN" sz="3500" dirty="0">
              <a:solidFill>
                <a:srgbClr val="000000"/>
              </a:solidFill>
              <a:latin typeface="Arial"/>
              <a:ea typeface="楷体" charset="0"/>
              <a:cs typeface="Arial"/>
            </a:endParaRPr>
          </a:p>
        </p:txBody>
      </p:sp>
      <p:sp>
        <p:nvSpPr>
          <p:cNvPr id="48" name="文本占位符 2"/>
          <p:cNvSpPr txBox="1">
            <a:spLocks/>
          </p:cNvSpPr>
          <p:nvPr/>
        </p:nvSpPr>
        <p:spPr>
          <a:xfrm>
            <a:off x="10744362" y="9337218"/>
            <a:ext cx="4007121" cy="2233681"/>
          </a:xfrm>
          <a:prstGeom prst="rect">
            <a:avLst/>
          </a:prstGeom>
        </p:spPr>
        <p:txBody>
          <a:bodyPr vert="horz"/>
          <a:lstStyle>
            <a:lvl1pPr marL="382059" indent="-382059" algn="l" defTabSz="509412" rtl="0" eaLnBrk="1" latinLnBrk="0" hangingPunct="1">
              <a:spcBef>
                <a:spcPct val="20000"/>
              </a:spcBef>
              <a:buFont typeface="Wingdings" panose="05000000000000000000" pitchFamily="2" charset="2"/>
              <a:buChar char="§"/>
              <a:defRPr sz="24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1pPr>
            <a:lvl2pPr marL="827795" indent="-318383" algn="l" defTabSz="509412" rtl="0" eaLnBrk="1" latinLnBrk="0" hangingPunct="1">
              <a:spcBef>
                <a:spcPct val="20000"/>
              </a:spcBef>
              <a:buFont typeface="Arial"/>
              <a:buChar char="–"/>
              <a:defRPr sz="20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2pPr>
            <a:lvl3pPr marL="1273531" indent="-254706" algn="l" defTabSz="509412" rtl="0" eaLnBrk="1" latinLnBrk="0" hangingPunct="1">
              <a:spcBef>
                <a:spcPct val="20000"/>
              </a:spcBef>
              <a:buFont typeface="Arial"/>
              <a:buChar char="•"/>
              <a:defRPr sz="18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3pPr>
            <a:lvl4pPr marL="1782943" indent="-254706" algn="l" defTabSz="509412" rtl="0" eaLnBrk="1" latinLnBrk="0" hangingPunct="1">
              <a:spcBef>
                <a:spcPct val="20000"/>
              </a:spcBef>
              <a:buFont typeface="Arial"/>
              <a:buChar char="–"/>
              <a:defRPr sz="16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4pPr>
            <a:lvl5pPr marL="2292355" indent="-254706" algn="l" defTabSz="509412" rtl="0" eaLnBrk="1" latinLnBrk="0" hangingPunct="1">
              <a:spcBef>
                <a:spcPct val="20000"/>
              </a:spcBef>
              <a:buFont typeface="Arial"/>
              <a:buChar char="»"/>
              <a:defRPr sz="2200" b="0" i="0" kern="1200">
                <a:solidFill>
                  <a:srgbClr val="002060"/>
                </a:solidFill>
                <a:latin typeface="Droid Sans" panose="020B0606030804020204" pitchFamily="34" charset="0"/>
                <a:ea typeface="Droid Sans" panose="020B0606030804020204" pitchFamily="34" charset="0"/>
                <a:cs typeface="Droid Sans" panose="020B0606030804020204" pitchFamily="34" charset="0"/>
              </a:defRPr>
            </a:lvl5pPr>
            <a:lvl6pPr marL="2801767" indent="-254706" algn="l" defTabSz="509412" rtl="0" eaLnBrk="1" latinLnBrk="0" hangingPunct="1">
              <a:spcBef>
                <a:spcPct val="20000"/>
              </a:spcBef>
              <a:buFont typeface="Arial"/>
              <a:buChar char="•"/>
              <a:defRPr sz="2200" kern="1200">
                <a:solidFill>
                  <a:schemeClr val="tx1"/>
                </a:solidFill>
                <a:latin typeface="+mn-lt"/>
                <a:ea typeface="+mn-ea"/>
                <a:cs typeface="+mn-cs"/>
              </a:defRPr>
            </a:lvl6pPr>
            <a:lvl7pPr marL="3311180" indent="-254706" algn="l" defTabSz="509412" rtl="0" eaLnBrk="1" latinLnBrk="0" hangingPunct="1">
              <a:spcBef>
                <a:spcPct val="20000"/>
              </a:spcBef>
              <a:buFont typeface="Arial"/>
              <a:buChar char="•"/>
              <a:defRPr sz="2200" kern="1200">
                <a:solidFill>
                  <a:schemeClr val="tx1"/>
                </a:solidFill>
                <a:latin typeface="+mn-lt"/>
                <a:ea typeface="+mn-ea"/>
                <a:cs typeface="+mn-cs"/>
              </a:defRPr>
            </a:lvl7pPr>
            <a:lvl8pPr marL="3820592" indent="-254706" algn="l" defTabSz="509412" rtl="0" eaLnBrk="1" latinLnBrk="0" hangingPunct="1">
              <a:spcBef>
                <a:spcPct val="20000"/>
              </a:spcBef>
              <a:buFont typeface="Arial"/>
              <a:buChar char="•"/>
              <a:defRPr sz="2200" kern="1200">
                <a:solidFill>
                  <a:schemeClr val="tx1"/>
                </a:solidFill>
                <a:latin typeface="+mn-lt"/>
                <a:ea typeface="+mn-ea"/>
                <a:cs typeface="+mn-cs"/>
              </a:defRPr>
            </a:lvl8pPr>
            <a:lvl9pPr marL="4330004" indent="-254706" algn="l" defTabSz="509412" rtl="0" eaLnBrk="1" latinLnBrk="0" hangingPunct="1">
              <a:spcBef>
                <a:spcPct val="20000"/>
              </a:spcBef>
              <a:buFont typeface="Arial"/>
              <a:buChar char="•"/>
              <a:defRPr sz="2200" kern="1200">
                <a:solidFill>
                  <a:schemeClr val="tx1"/>
                </a:solidFill>
                <a:latin typeface="+mn-lt"/>
                <a:ea typeface="+mn-ea"/>
                <a:cs typeface="+mn-cs"/>
              </a:defRPr>
            </a:lvl9pPr>
          </a:lstStyle>
          <a:p>
            <a:r>
              <a:rPr kumimoji="1" lang="en-US" altLang="zh-CN" sz="2800" dirty="0" smtClean="0">
                <a:solidFill>
                  <a:schemeClr val="tx1"/>
                </a:solidFill>
                <a:latin typeface="Times New Roman"/>
                <a:cs typeface="Times New Roman"/>
              </a:rPr>
              <a:t>A</a:t>
            </a:r>
            <a:r>
              <a:rPr kumimoji="1" lang="zh-CN" altLang="en-US" sz="2800" dirty="0" smtClean="0">
                <a:solidFill>
                  <a:schemeClr val="tx1"/>
                </a:solidFill>
                <a:latin typeface="Times New Roman"/>
                <a:cs typeface="Times New Roman"/>
              </a:rPr>
              <a:t> </a:t>
            </a:r>
            <a:r>
              <a:rPr kumimoji="1" lang="en-US" altLang="zh-CN" sz="2800" b="1" dirty="0" smtClean="0">
                <a:solidFill>
                  <a:srgbClr val="FF0000"/>
                </a:solidFill>
                <a:latin typeface="Times New Roman"/>
                <a:cs typeface="Times New Roman"/>
              </a:rPr>
              <a:t>2.68x</a:t>
            </a:r>
            <a:r>
              <a:rPr kumimoji="1" lang="zh-CN" altLang="en-US" sz="2800" dirty="0" smtClean="0">
                <a:solidFill>
                  <a:srgbClr val="FF0000"/>
                </a:solidFill>
                <a:latin typeface="Times New Roman"/>
                <a:cs typeface="Times New Roman"/>
              </a:rPr>
              <a:t> </a:t>
            </a:r>
            <a:r>
              <a:rPr kumimoji="1" lang="en-US" altLang="zh-CN" sz="2800" dirty="0" smtClean="0">
                <a:solidFill>
                  <a:schemeClr val="tx1"/>
                </a:solidFill>
                <a:latin typeface="Times New Roman"/>
                <a:cs typeface="Times New Roman"/>
              </a:rPr>
              <a:t>speedup</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on</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average</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harmonic</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mean)</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for</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highly</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cache</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sensitive</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(HCS)</a:t>
            </a:r>
            <a:r>
              <a:rPr kumimoji="1" lang="zh-CN" altLang="en-US" sz="2800" dirty="0" smtClean="0">
                <a:solidFill>
                  <a:schemeClr val="tx1"/>
                </a:solidFill>
                <a:latin typeface="Times New Roman"/>
                <a:cs typeface="Times New Roman"/>
              </a:rPr>
              <a:t> </a:t>
            </a:r>
            <a:r>
              <a:rPr kumimoji="1" lang="en-US" altLang="zh-CN" sz="2800" dirty="0" smtClean="0">
                <a:solidFill>
                  <a:schemeClr val="tx1"/>
                </a:solidFill>
                <a:latin typeface="Times New Roman"/>
                <a:cs typeface="Times New Roman"/>
              </a:rPr>
              <a:t>benchmarks</a:t>
            </a:r>
          </a:p>
        </p:txBody>
      </p:sp>
      <p:pic>
        <p:nvPicPr>
          <p:cNvPr id="49" name="图片 48" descr="spdp-1.pdf"/>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107227" y="28185261"/>
            <a:ext cx="6448889" cy="3224445"/>
          </a:xfrm>
          <a:prstGeom prst="rect">
            <a:avLst/>
          </a:prstGeom>
        </p:spPr>
      </p:pic>
      <p:sp>
        <p:nvSpPr>
          <p:cNvPr id="50" name="Text Placeholder 333"/>
          <p:cNvSpPr txBox="1">
            <a:spLocks/>
          </p:cNvSpPr>
          <p:nvPr/>
        </p:nvSpPr>
        <p:spPr>
          <a:xfrm>
            <a:off x="862318" y="18206531"/>
            <a:ext cx="6693798" cy="883014"/>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eaLnBrk="0" hangingPunct="0">
              <a:defRPr/>
            </a:pPr>
            <a:r>
              <a:rPr lang="en-US" altLang="zh-CN" dirty="0" smtClean="0">
                <a:solidFill>
                  <a:schemeClr val="tx1"/>
                </a:solidFill>
                <a:latin typeface="Times New Roman"/>
                <a:ea typeface="楷体" charset="0"/>
                <a:cs typeface="Times New Roman"/>
              </a:rPr>
              <a:t>High Contention Rate</a:t>
            </a:r>
            <a:r>
              <a:rPr lang="zh-CN" altLang="en-US" dirty="0" smtClean="0">
                <a:solidFill>
                  <a:schemeClr val="tx1"/>
                </a:solidFill>
                <a:latin typeface="Times New Roman"/>
                <a:ea typeface="楷体" charset="0"/>
                <a:cs typeface="Times New Roman"/>
              </a:rPr>
              <a:t> </a:t>
            </a:r>
            <a:r>
              <a:rPr lang="en-US" altLang="zh-CN" dirty="0" smtClean="0">
                <a:solidFill>
                  <a:schemeClr val="tx1"/>
                </a:solidFill>
                <a:latin typeface="Times New Roman"/>
                <a:ea typeface="楷体" charset="0"/>
                <a:cs typeface="Times New Roman"/>
              </a:rPr>
              <a:t>for</a:t>
            </a:r>
            <a:r>
              <a:rPr lang="zh-CN" altLang="en-US" dirty="0" smtClean="0">
                <a:solidFill>
                  <a:schemeClr val="tx1"/>
                </a:solidFill>
                <a:latin typeface="Times New Roman"/>
                <a:ea typeface="楷体" charset="0"/>
                <a:cs typeface="Times New Roman"/>
              </a:rPr>
              <a:t> </a:t>
            </a:r>
            <a:r>
              <a:rPr lang="en-US" altLang="zh-CN" dirty="0" smtClean="0">
                <a:solidFill>
                  <a:schemeClr val="tx1"/>
                </a:solidFill>
                <a:latin typeface="Times New Roman"/>
                <a:ea typeface="楷体" charset="0"/>
                <a:cs typeface="Times New Roman"/>
              </a:rPr>
              <a:t>HCS</a:t>
            </a:r>
            <a:r>
              <a:rPr lang="zh-CN" altLang="en-US" dirty="0" smtClean="0">
                <a:solidFill>
                  <a:schemeClr val="tx1"/>
                </a:solidFill>
                <a:latin typeface="Times New Roman"/>
                <a:ea typeface="楷体" charset="0"/>
                <a:cs typeface="Times New Roman"/>
              </a:rPr>
              <a:t> </a:t>
            </a:r>
            <a:r>
              <a:rPr lang="en-US" altLang="zh-CN" dirty="0" smtClean="0">
                <a:solidFill>
                  <a:schemeClr val="tx1"/>
                </a:solidFill>
                <a:latin typeface="Times New Roman"/>
                <a:ea typeface="楷体" charset="0"/>
                <a:cs typeface="Times New Roman"/>
              </a:rPr>
              <a:t>benchmarks</a:t>
            </a:r>
            <a:endParaRPr lang="en-US" altLang="zh-CN" dirty="0">
              <a:solidFill>
                <a:schemeClr val="tx1"/>
              </a:solidFill>
              <a:latin typeface="Times New Roman"/>
              <a:ea typeface="楷体" charset="0"/>
              <a:cs typeface="Times New Roman"/>
            </a:endParaRPr>
          </a:p>
        </p:txBody>
      </p:sp>
      <p:sp>
        <p:nvSpPr>
          <p:cNvPr id="51" name="Text Placeholder 333"/>
          <p:cNvSpPr txBox="1">
            <a:spLocks/>
          </p:cNvSpPr>
          <p:nvPr/>
        </p:nvSpPr>
        <p:spPr>
          <a:xfrm>
            <a:off x="7181589" y="17821115"/>
            <a:ext cx="7494810" cy="131390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eaLnBrk="0" hangingPunct="0">
              <a:defRPr/>
            </a:pPr>
            <a:r>
              <a:rPr lang="en-US" altLang="zh-CN" dirty="0" err="1" smtClean="0">
                <a:solidFill>
                  <a:srgbClr val="000000"/>
                </a:solidFill>
                <a:latin typeface="Times New Roman"/>
                <a:ea typeface="楷体" charset="0"/>
                <a:cs typeface="Times New Roman"/>
              </a:rPr>
              <a:t>NoC</a:t>
            </a:r>
            <a:r>
              <a:rPr lang="en-US" altLang="zh-CN" dirty="0" smtClean="0">
                <a:solidFill>
                  <a:srgbClr val="000000"/>
                </a:solidFill>
                <a:latin typeface="Times New Roman"/>
                <a:ea typeface="楷体" charset="0"/>
                <a:cs typeface="Times New Roman"/>
              </a:rPr>
              <a:t> latency increases when Maximum Active Warps</a:t>
            </a:r>
            <a:r>
              <a:rPr lang="zh-CN" altLang="en-US" dirty="0" smtClean="0">
                <a:solidFill>
                  <a:srgbClr val="000000"/>
                </a:solidFill>
                <a:latin typeface="Times New Roman"/>
                <a:ea typeface="楷体" charset="0"/>
                <a:cs typeface="Times New Roman"/>
              </a:rPr>
              <a:t> </a:t>
            </a:r>
            <a:r>
              <a:rPr lang="en-US" altLang="zh-CN" dirty="0" smtClean="0">
                <a:solidFill>
                  <a:srgbClr val="000000"/>
                </a:solidFill>
                <a:latin typeface="Times New Roman"/>
                <a:ea typeface="楷体" charset="0"/>
                <a:cs typeface="Times New Roman"/>
              </a:rPr>
              <a:t>(MAW) increases</a:t>
            </a:r>
            <a:endParaRPr lang="zh-CN" altLang="en-US" dirty="0">
              <a:solidFill>
                <a:srgbClr val="000000"/>
              </a:solidFill>
              <a:latin typeface="Times New Roman"/>
              <a:ea typeface="楷体" charset="0"/>
              <a:cs typeface="Times New Roman"/>
            </a:endParaRPr>
          </a:p>
        </p:txBody>
      </p:sp>
      <p:sp>
        <p:nvSpPr>
          <p:cNvPr id="53" name="文本框 52"/>
          <p:cNvSpPr txBox="1"/>
          <p:nvPr/>
        </p:nvSpPr>
        <p:spPr>
          <a:xfrm>
            <a:off x="8022990" y="31793677"/>
            <a:ext cx="6228408" cy="1077218"/>
          </a:xfrm>
          <a:prstGeom prst="rect">
            <a:avLst/>
          </a:prstGeom>
          <a:noFill/>
        </p:spPr>
        <p:txBody>
          <a:bodyPr wrap="square" rtlCol="0">
            <a:spAutoFit/>
          </a:bodyPr>
          <a:lstStyle/>
          <a:p>
            <a:pPr marL="0" lvl="1" algn="ctr" eaLnBrk="0" hangingPunct="0">
              <a:defRPr/>
            </a:pPr>
            <a:r>
              <a:rPr lang="en-US" altLang="zh-CN" sz="3200" dirty="0">
                <a:solidFill>
                  <a:srgbClr val="000000"/>
                </a:solidFill>
                <a:latin typeface="Times New Roman"/>
                <a:ea typeface="微软雅黑" charset="0"/>
                <a:cs typeface="Times New Roman"/>
              </a:rPr>
              <a:t>SWL: Static </a:t>
            </a:r>
            <a:r>
              <a:rPr lang="en-US" altLang="zh-CN" sz="3200" dirty="0" err="1">
                <a:solidFill>
                  <a:srgbClr val="000000"/>
                </a:solidFill>
                <a:latin typeface="Times New Roman"/>
                <a:ea typeface="微软雅黑" charset="0"/>
                <a:cs typeface="Times New Roman"/>
              </a:rPr>
              <a:t>Wavefront</a:t>
            </a:r>
            <a:r>
              <a:rPr lang="en-US" altLang="zh-CN" sz="3200" dirty="0">
                <a:solidFill>
                  <a:srgbClr val="000000"/>
                </a:solidFill>
                <a:latin typeface="Times New Roman"/>
                <a:ea typeface="微软雅黑" charset="0"/>
                <a:cs typeface="Times New Roman"/>
              </a:rPr>
              <a:t> </a:t>
            </a:r>
            <a:r>
              <a:rPr lang="en-US" altLang="zh-CN" sz="3200" dirty="0" smtClean="0">
                <a:solidFill>
                  <a:srgbClr val="000000"/>
                </a:solidFill>
                <a:latin typeface="Times New Roman"/>
                <a:ea typeface="微软雅黑" charset="0"/>
                <a:cs typeface="Times New Roman"/>
              </a:rPr>
              <a:t>Limiting (warp throttling)</a:t>
            </a:r>
          </a:p>
        </p:txBody>
      </p:sp>
      <p:sp>
        <p:nvSpPr>
          <p:cNvPr id="55" name="文本框 54"/>
          <p:cNvSpPr txBox="1"/>
          <p:nvPr/>
        </p:nvSpPr>
        <p:spPr>
          <a:xfrm>
            <a:off x="1107227" y="31396637"/>
            <a:ext cx="6828181" cy="1569660"/>
          </a:xfrm>
          <a:prstGeom prst="rect">
            <a:avLst/>
          </a:prstGeom>
          <a:noFill/>
        </p:spPr>
        <p:txBody>
          <a:bodyPr wrap="square" rtlCol="0">
            <a:spAutoFit/>
          </a:bodyPr>
          <a:lstStyle/>
          <a:p>
            <a:pPr marL="0" lvl="1" algn="ctr" eaLnBrk="0" hangingPunct="0">
              <a:defRPr/>
            </a:pPr>
            <a:r>
              <a:rPr lang="en-US" altLang="zh-CN" sz="3200" dirty="0" smtClean="0">
                <a:solidFill>
                  <a:srgbClr val="000000"/>
                </a:solidFill>
                <a:latin typeface="Times New Roman"/>
                <a:ea typeface="楷体" charset="0"/>
                <a:cs typeface="Times New Roman"/>
              </a:rPr>
              <a:t>PDP (</a:t>
            </a:r>
            <a:r>
              <a:rPr lang="en-US" altLang="zh-CN" sz="3000" dirty="0" smtClean="0">
                <a:solidFill>
                  <a:srgbClr val="000000"/>
                </a:solidFill>
                <a:latin typeface="Times New Roman"/>
                <a:ea typeface="楷体" charset="0"/>
                <a:cs typeface="Times New Roman"/>
              </a:rPr>
              <a:t>Protection </a:t>
            </a:r>
            <a:r>
              <a:rPr lang="en-US" altLang="zh-CN" sz="3000" dirty="0">
                <a:solidFill>
                  <a:srgbClr val="000000"/>
                </a:solidFill>
                <a:latin typeface="Times New Roman"/>
                <a:ea typeface="楷体" charset="0"/>
                <a:cs typeface="Times New Roman"/>
              </a:rPr>
              <a:t>D</a:t>
            </a:r>
            <a:r>
              <a:rPr lang="en-US" altLang="zh-CN" sz="3000" dirty="0" smtClean="0">
                <a:solidFill>
                  <a:srgbClr val="000000"/>
                </a:solidFill>
                <a:latin typeface="Times New Roman"/>
                <a:ea typeface="楷体" charset="0"/>
                <a:cs typeface="Times New Roman"/>
              </a:rPr>
              <a:t>istance Prediction</a:t>
            </a:r>
            <a:r>
              <a:rPr lang="en-US" altLang="zh-CN" sz="3200" dirty="0" smtClean="0">
                <a:solidFill>
                  <a:srgbClr val="000000"/>
                </a:solidFill>
                <a:latin typeface="Times New Roman"/>
                <a:ea typeface="楷体" charset="0"/>
                <a:cs typeface="Times New Roman"/>
              </a:rPr>
              <a:t>)</a:t>
            </a:r>
            <a:r>
              <a:rPr lang="zh-CN" altLang="en-US" sz="3200" dirty="0" smtClean="0">
                <a:solidFill>
                  <a:srgbClr val="000000"/>
                </a:solidFill>
                <a:latin typeface="Times New Roman"/>
                <a:ea typeface="楷体" charset="0"/>
                <a:cs typeface="Times New Roman"/>
              </a:rPr>
              <a:t> </a:t>
            </a:r>
            <a:r>
              <a:rPr lang="en-US" altLang="zh-CN" sz="3200" dirty="0" smtClean="0">
                <a:solidFill>
                  <a:srgbClr val="000000"/>
                </a:solidFill>
                <a:latin typeface="Times New Roman"/>
                <a:ea typeface="楷体" charset="0"/>
                <a:cs typeface="Times New Roman"/>
              </a:rPr>
              <a:t>bypass </a:t>
            </a:r>
            <a:r>
              <a:rPr lang="en-US" altLang="zh-CN" sz="3200" dirty="0">
                <a:solidFill>
                  <a:srgbClr val="000000"/>
                </a:solidFill>
                <a:latin typeface="Times New Roman"/>
                <a:ea typeface="楷体" charset="0"/>
                <a:cs typeface="Times New Roman"/>
              </a:rPr>
              <a:t>policy </a:t>
            </a:r>
            <a:r>
              <a:rPr lang="en-US" altLang="zh-CN" sz="3200" dirty="0" smtClean="0">
                <a:solidFill>
                  <a:srgbClr val="000000"/>
                </a:solidFill>
                <a:latin typeface="Times New Roman"/>
                <a:ea typeface="楷体" charset="0"/>
                <a:cs typeface="Times New Roman"/>
              </a:rPr>
              <a:t>on GPU achieves </a:t>
            </a:r>
          </a:p>
          <a:p>
            <a:pPr marL="0" lvl="1" algn="ctr" eaLnBrk="0" hangingPunct="0">
              <a:defRPr/>
            </a:pPr>
            <a:r>
              <a:rPr lang="en-US" altLang="zh-CN" sz="3200" dirty="0" smtClean="0">
                <a:solidFill>
                  <a:srgbClr val="000000"/>
                </a:solidFill>
                <a:latin typeface="Times New Roman"/>
                <a:ea typeface="楷体" charset="0"/>
                <a:cs typeface="Times New Roman"/>
              </a:rPr>
              <a:t>an HCS speedup of </a:t>
            </a:r>
            <a:r>
              <a:rPr lang="en-US" altLang="zh-CN" sz="3200" b="1" dirty="0">
                <a:solidFill>
                  <a:srgbClr val="FF0000"/>
                </a:solidFill>
                <a:latin typeface="Times New Roman"/>
                <a:ea typeface="楷体" charset="0"/>
                <a:cs typeface="Times New Roman"/>
              </a:rPr>
              <a:t>1.57x</a:t>
            </a:r>
          </a:p>
        </p:txBody>
      </p:sp>
      <p:pic>
        <p:nvPicPr>
          <p:cNvPr id="57" name="图片 56" descr="design-L2.pdf"/>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642786" y="40377748"/>
            <a:ext cx="6327608" cy="586264"/>
          </a:xfrm>
          <a:prstGeom prst="rect">
            <a:avLst/>
          </a:prstGeom>
        </p:spPr>
      </p:pic>
      <p:sp>
        <p:nvSpPr>
          <p:cNvPr id="58" name="Text Placeholder 341"/>
          <p:cNvSpPr txBox="1">
            <a:spLocks/>
          </p:cNvSpPr>
          <p:nvPr/>
        </p:nvSpPr>
        <p:spPr>
          <a:xfrm>
            <a:off x="16214755" y="13701380"/>
            <a:ext cx="5798771" cy="273275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indent="-274320" eaLnBrk="0" hangingPunct="0">
              <a:buFont typeface="Arial" charset="0"/>
              <a:buChar char="•"/>
              <a:defRPr/>
            </a:pPr>
            <a:r>
              <a:rPr lang="en-US" sz="3200" dirty="0" err="1" smtClean="0">
                <a:solidFill>
                  <a:srgbClr val="000000"/>
                </a:solidFill>
                <a:latin typeface="Times New Roman"/>
                <a:ea typeface="楷体" charset="0"/>
                <a:cs typeface="Times New Roman"/>
              </a:rPr>
              <a:t>NoC</a:t>
            </a:r>
            <a:r>
              <a:rPr lang="zh-CN" altLang="en-US" sz="3200" dirty="0" smtClean="0">
                <a:solidFill>
                  <a:srgbClr val="000000"/>
                </a:solidFill>
                <a:latin typeface="Times New Roman"/>
                <a:ea typeface="楷体" charset="0"/>
                <a:cs typeface="Times New Roman"/>
              </a:rPr>
              <a:t> </a:t>
            </a:r>
            <a:r>
              <a:rPr lang="en-US" altLang="zh-CN" sz="3200" dirty="0" smtClean="0">
                <a:solidFill>
                  <a:srgbClr val="000000"/>
                </a:solidFill>
                <a:latin typeface="Times New Roman"/>
                <a:ea typeface="楷体" charset="0"/>
                <a:cs typeface="Times New Roman"/>
              </a:rPr>
              <a:t>latency</a:t>
            </a:r>
            <a:r>
              <a:rPr lang="zh-CN" altLang="en-US" sz="3200" dirty="0" smtClean="0">
                <a:solidFill>
                  <a:srgbClr val="000000"/>
                </a:solidFill>
                <a:latin typeface="Times New Roman"/>
                <a:ea typeface="楷体" charset="0"/>
                <a:cs typeface="Times New Roman"/>
              </a:rPr>
              <a:t> </a:t>
            </a:r>
            <a:r>
              <a:rPr kumimoji="1" lang="en-US" altLang="zh-CN" sz="3200" dirty="0" smtClean="0">
                <a:solidFill>
                  <a:srgbClr val="000000"/>
                </a:solidFill>
                <a:latin typeface="Times New Roman"/>
                <a:cs typeface="Times New Roman"/>
              </a:rPr>
              <a:t>feedback controls</a:t>
            </a:r>
            <a:r>
              <a:rPr lang="zh-CN" altLang="en-US" sz="3200" dirty="0" smtClean="0">
                <a:solidFill>
                  <a:srgbClr val="000000"/>
                </a:solidFill>
                <a:latin typeface="Times New Roman"/>
                <a:ea typeface="楷体" charset="0"/>
                <a:cs typeface="Times New Roman"/>
              </a:rPr>
              <a:t> </a:t>
            </a:r>
            <a:r>
              <a:rPr lang="en-US" altLang="zh-CN" sz="3200" dirty="0" smtClean="0">
                <a:solidFill>
                  <a:srgbClr val="000000"/>
                </a:solidFill>
                <a:latin typeface="Times New Roman"/>
                <a:ea typeface="楷体" charset="0"/>
                <a:cs typeface="Times New Roman"/>
              </a:rPr>
              <a:t>multithreading</a:t>
            </a:r>
          </a:p>
          <a:p>
            <a:pPr marL="1097280" lvl="1" indent="-457200" eaLnBrk="0" hangingPunct="0">
              <a:spcBef>
                <a:spcPts val="24"/>
              </a:spcBef>
              <a:buFont typeface="Arial" charset="0"/>
              <a:buChar char="–"/>
              <a:defRPr/>
            </a:pPr>
            <a:r>
              <a:rPr lang="en-US" altLang="zh-CN" sz="2800" dirty="0">
                <a:latin typeface="Times New Roman"/>
                <a:ea typeface="微软雅黑" charset="0"/>
                <a:cs typeface="Times New Roman"/>
              </a:rPr>
              <a:t>Adjust </a:t>
            </a:r>
            <a:r>
              <a:rPr lang="en-US" altLang="zh-CN" sz="2800" dirty="0" smtClean="0">
                <a:latin typeface="Times New Roman"/>
                <a:ea typeface="微软雅黑" charset="0"/>
                <a:cs typeface="Times New Roman"/>
              </a:rPr>
              <a:t>MAW </a:t>
            </a:r>
            <a:r>
              <a:rPr lang="en-US" altLang="zh-CN" sz="2800" dirty="0">
                <a:latin typeface="Times New Roman"/>
                <a:ea typeface="微软雅黑" charset="0"/>
                <a:cs typeface="Times New Roman"/>
              </a:rPr>
              <a:t>to keep the network in a </a:t>
            </a:r>
            <a:r>
              <a:rPr lang="en-US" altLang="zh-CN" sz="2800" dirty="0">
                <a:solidFill>
                  <a:srgbClr val="FF0000"/>
                </a:solidFill>
                <a:latin typeface="Times New Roman"/>
                <a:ea typeface="微软雅黑" charset="0"/>
                <a:cs typeface="Times New Roman"/>
              </a:rPr>
              <a:t>busy</a:t>
            </a:r>
            <a:r>
              <a:rPr lang="zh-CN" altLang="en-US" sz="2800" dirty="0">
                <a:solidFill>
                  <a:srgbClr val="FF0000"/>
                </a:solidFill>
                <a:latin typeface="Times New Roman"/>
                <a:ea typeface="微软雅黑" charset="0"/>
                <a:cs typeface="Times New Roman"/>
              </a:rPr>
              <a:t> </a:t>
            </a:r>
            <a:r>
              <a:rPr lang="en-US" altLang="zh-CN" sz="2800" dirty="0">
                <a:solidFill>
                  <a:srgbClr val="000000"/>
                </a:solidFill>
                <a:latin typeface="Times New Roman"/>
                <a:ea typeface="微软雅黑" charset="0"/>
                <a:cs typeface="Times New Roman"/>
              </a:rPr>
              <a:t>but</a:t>
            </a:r>
            <a:r>
              <a:rPr lang="en-US" altLang="zh-CN" sz="2800" dirty="0">
                <a:solidFill>
                  <a:schemeClr val="accent1">
                    <a:lumMod val="50000"/>
                  </a:schemeClr>
                </a:solidFill>
                <a:latin typeface="Times New Roman"/>
                <a:ea typeface="微软雅黑" charset="0"/>
                <a:cs typeface="Times New Roman"/>
              </a:rPr>
              <a:t> </a:t>
            </a:r>
            <a:r>
              <a:rPr lang="en-US" altLang="zh-CN" sz="2800" dirty="0">
                <a:solidFill>
                  <a:srgbClr val="FF0000"/>
                </a:solidFill>
                <a:latin typeface="Times New Roman"/>
                <a:ea typeface="微软雅黑" charset="0"/>
                <a:cs typeface="Times New Roman"/>
              </a:rPr>
              <a:t>low-congestion</a:t>
            </a:r>
            <a:r>
              <a:rPr lang="en-US" altLang="zh-CN" sz="2800" dirty="0">
                <a:solidFill>
                  <a:schemeClr val="accent1">
                    <a:lumMod val="50000"/>
                  </a:schemeClr>
                </a:solidFill>
                <a:latin typeface="Times New Roman"/>
                <a:ea typeface="微软雅黑" charset="0"/>
                <a:cs typeface="Times New Roman"/>
              </a:rPr>
              <a:t> </a:t>
            </a:r>
            <a:r>
              <a:rPr lang="en-US" altLang="zh-CN" sz="2800" dirty="0">
                <a:solidFill>
                  <a:srgbClr val="000000"/>
                </a:solidFill>
                <a:latin typeface="Times New Roman"/>
                <a:ea typeface="微软雅黑" charset="0"/>
                <a:cs typeface="Times New Roman"/>
              </a:rPr>
              <a:t>range</a:t>
            </a:r>
          </a:p>
        </p:txBody>
      </p:sp>
      <p:sp>
        <p:nvSpPr>
          <p:cNvPr id="59" name="Text Placeholder 341"/>
          <p:cNvSpPr txBox="1">
            <a:spLocks/>
          </p:cNvSpPr>
          <p:nvPr/>
        </p:nvSpPr>
        <p:spPr>
          <a:xfrm>
            <a:off x="16295520" y="16643006"/>
            <a:ext cx="13130806" cy="199716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indent="-274320" eaLnBrk="0" hangingPunct="0">
              <a:buFont typeface="Arial" charset="0"/>
              <a:buChar char="•"/>
              <a:defRPr/>
            </a:pPr>
            <a:r>
              <a:rPr kumimoji="1" lang="en-US" altLang="zh-CN" sz="3600" dirty="0" smtClean="0">
                <a:solidFill>
                  <a:srgbClr val="000000"/>
                </a:solidFill>
                <a:latin typeface="Arial"/>
                <a:cs typeface="Arial"/>
              </a:rPr>
              <a:t>Better</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than</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simply</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combining</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bypass</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and</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warp</a:t>
            </a:r>
            <a:r>
              <a:rPr kumimoji="1" lang="zh-CN" altLang="en-US" sz="3600" dirty="0" smtClean="0">
                <a:solidFill>
                  <a:srgbClr val="000000"/>
                </a:solidFill>
                <a:latin typeface="Arial"/>
                <a:cs typeface="Arial"/>
              </a:rPr>
              <a:t> </a:t>
            </a:r>
            <a:r>
              <a:rPr kumimoji="1" lang="en-US" altLang="zh-CN" sz="3600" dirty="0" smtClean="0">
                <a:solidFill>
                  <a:srgbClr val="000000"/>
                </a:solidFill>
                <a:latin typeface="Arial"/>
                <a:cs typeface="Arial"/>
              </a:rPr>
              <a:t>throttling</a:t>
            </a:r>
          </a:p>
          <a:p>
            <a:pPr marL="1097280" lvl="1" indent="-457200" eaLnBrk="0" hangingPunct="0">
              <a:spcBef>
                <a:spcPts val="24"/>
              </a:spcBef>
              <a:buFont typeface="Arial" charset="0"/>
              <a:buChar char="–"/>
              <a:defRPr/>
            </a:pPr>
            <a:r>
              <a:rPr lang="en-US" altLang="zh-CN" sz="3200" dirty="0" smtClean="0">
                <a:solidFill>
                  <a:srgbClr val="000000"/>
                </a:solidFill>
                <a:latin typeface="Trebuchet MS"/>
                <a:ea typeface="微软雅黑" charset="0"/>
                <a:cs typeface="Trebuchet MS"/>
              </a:rPr>
              <a:t>Feedback</a:t>
            </a:r>
            <a:r>
              <a:rPr lang="zh-CN" altLang="en-US" sz="3200" dirty="0" smtClean="0">
                <a:solidFill>
                  <a:srgbClr val="000000"/>
                </a:solidFill>
                <a:latin typeface="Trebuchet MS"/>
                <a:ea typeface="微软雅黑" charset="0"/>
                <a:cs typeface="Trebuchet MS"/>
              </a:rPr>
              <a:t>-</a:t>
            </a:r>
            <a:r>
              <a:rPr lang="en-US" altLang="zh-CN" sz="3200" dirty="0" smtClean="0">
                <a:solidFill>
                  <a:srgbClr val="000000"/>
                </a:solidFill>
                <a:latin typeface="Trebuchet MS"/>
                <a:ea typeface="微软雅黑" charset="0"/>
                <a:cs typeface="Trebuchet MS"/>
              </a:rPr>
              <a:t>driven</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control</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on</a:t>
            </a:r>
            <a:r>
              <a:rPr lang="zh-CN" altLang="en-US" sz="3200" dirty="0" smtClean="0">
                <a:solidFill>
                  <a:srgbClr val="000000"/>
                </a:solidFill>
                <a:latin typeface="Trebuchet MS"/>
                <a:ea typeface="微软雅黑" charset="0"/>
                <a:cs typeface="Trebuchet MS"/>
              </a:rPr>
              <a:t> </a:t>
            </a:r>
            <a:r>
              <a:rPr lang="en-US" altLang="zh-CN" sz="3200" dirty="0" err="1" smtClean="0">
                <a:solidFill>
                  <a:srgbClr val="000000"/>
                </a:solidFill>
                <a:latin typeface="Trebuchet MS"/>
                <a:ea typeface="微软雅黑" charset="0"/>
                <a:cs typeface="Trebuchet MS"/>
              </a:rPr>
              <a:t>NoC</a:t>
            </a:r>
            <a:r>
              <a:rPr lang="zh-CN" altLang="en-US" sz="3200" dirty="0" smtClean="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utilization</a:t>
            </a:r>
            <a:endParaRPr lang="en-US" altLang="zh-CN" sz="3200" dirty="0">
              <a:solidFill>
                <a:srgbClr val="000000"/>
              </a:solidFill>
              <a:latin typeface="Trebuchet MS"/>
              <a:ea typeface="微软雅黑" charset="0"/>
              <a:cs typeface="Trebuchet MS"/>
            </a:endParaRPr>
          </a:p>
          <a:p>
            <a:pPr marL="1097280" lvl="1" indent="-457200" eaLnBrk="0" hangingPunct="0">
              <a:spcBef>
                <a:spcPts val="24"/>
              </a:spcBef>
              <a:buFont typeface="Arial" charset="0"/>
              <a:buChar char="–"/>
              <a:defRPr/>
            </a:pPr>
            <a:r>
              <a:rPr lang="en-US" altLang="zh-CN" sz="3200" dirty="0">
                <a:solidFill>
                  <a:srgbClr val="000000"/>
                </a:solidFill>
                <a:latin typeface="Trebuchet MS"/>
                <a:ea typeface="微软雅黑" charset="0"/>
                <a:cs typeface="Trebuchet MS"/>
              </a:rPr>
              <a:t>Lower</a:t>
            </a:r>
            <a:r>
              <a:rPr lang="zh-CN" altLang="en-US" sz="3200" dirty="0">
                <a:solidFill>
                  <a:srgbClr val="000000"/>
                </a:solidFill>
                <a:latin typeface="Trebuchet MS"/>
                <a:ea typeface="微软雅黑" charset="0"/>
                <a:cs typeface="Trebuchet MS"/>
              </a:rPr>
              <a:t> </a:t>
            </a:r>
            <a:r>
              <a:rPr lang="en-US" altLang="zh-CN" sz="3200" dirty="0">
                <a:solidFill>
                  <a:srgbClr val="000000"/>
                </a:solidFill>
                <a:latin typeface="Trebuchet MS"/>
                <a:ea typeface="微软雅黑" charset="0"/>
                <a:cs typeface="Trebuchet MS"/>
              </a:rPr>
              <a:t>hardware</a:t>
            </a:r>
            <a:r>
              <a:rPr lang="zh-CN" altLang="en-US" sz="3200" dirty="0">
                <a:solidFill>
                  <a:srgbClr val="000000"/>
                </a:solidFill>
                <a:latin typeface="Trebuchet MS"/>
                <a:ea typeface="微软雅黑" charset="0"/>
                <a:cs typeface="Trebuchet MS"/>
              </a:rPr>
              <a:t> </a:t>
            </a:r>
            <a:r>
              <a:rPr lang="en-US" altLang="zh-CN" sz="3200" dirty="0" smtClean="0">
                <a:solidFill>
                  <a:srgbClr val="000000"/>
                </a:solidFill>
                <a:latin typeface="Trebuchet MS"/>
                <a:ea typeface="微软雅黑" charset="0"/>
                <a:cs typeface="Trebuchet MS"/>
              </a:rPr>
              <a:t>overhead</a:t>
            </a:r>
            <a:endParaRPr lang="en-US" altLang="zh-CN" sz="3200" dirty="0">
              <a:solidFill>
                <a:srgbClr val="000000"/>
              </a:solidFill>
              <a:latin typeface="Trebuchet MS"/>
              <a:ea typeface="微软雅黑" charset="0"/>
              <a:cs typeface="Trebuchet MS"/>
            </a:endParaRPr>
          </a:p>
        </p:txBody>
      </p:sp>
      <p:cxnSp>
        <p:nvCxnSpPr>
          <p:cNvPr id="60" name="直线连接符 59"/>
          <p:cNvCxnSpPr/>
          <p:nvPr/>
        </p:nvCxnSpPr>
        <p:spPr>
          <a:xfrm flipH="1">
            <a:off x="10176895" y="28023803"/>
            <a:ext cx="426355" cy="1192416"/>
          </a:xfrm>
          <a:prstGeom prst="line">
            <a:avLst/>
          </a:prstGeom>
          <a:ln w="63500">
            <a:solidFill>
              <a:schemeClr val="accent3">
                <a:lumMod val="75000"/>
              </a:schemeClr>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64" name="直线连接符 63"/>
          <p:cNvCxnSpPr/>
          <p:nvPr/>
        </p:nvCxnSpPr>
        <p:spPr>
          <a:xfrm>
            <a:off x="8884687" y="28520025"/>
            <a:ext cx="538840" cy="1091144"/>
          </a:xfrm>
          <a:prstGeom prst="line">
            <a:avLst/>
          </a:prstGeom>
          <a:ln w="63500">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33" name="文本框 32"/>
          <p:cNvSpPr txBox="1"/>
          <p:nvPr/>
        </p:nvSpPr>
        <p:spPr>
          <a:xfrm>
            <a:off x="9785835" y="27421090"/>
            <a:ext cx="3698649" cy="584776"/>
          </a:xfrm>
          <a:prstGeom prst="rect">
            <a:avLst/>
          </a:prstGeom>
          <a:noFill/>
        </p:spPr>
        <p:txBody>
          <a:bodyPr wrap="none" rtlCol="0">
            <a:spAutoFit/>
          </a:bodyPr>
          <a:lstStyle/>
          <a:p>
            <a:r>
              <a:rPr kumimoji="1" lang="en-US" altLang="zh-CN" sz="3200" b="1" dirty="0" smtClean="0">
                <a:solidFill>
                  <a:srgbClr val="FF0000"/>
                </a:solidFill>
                <a:latin typeface="Times New Roman"/>
                <a:cs typeface="Times New Roman"/>
              </a:rPr>
              <a:t>1.84x</a:t>
            </a:r>
            <a:r>
              <a:rPr kumimoji="1" lang="en-US" altLang="zh-CN" sz="3200" dirty="0" smtClean="0">
                <a:latin typeface="Times New Roman"/>
                <a:cs typeface="Times New Roman"/>
              </a:rPr>
              <a:t> (</a:t>
            </a:r>
            <a:r>
              <a:rPr kumimoji="1" lang="en-US" altLang="zh-CN" sz="3200" dirty="0" err="1" smtClean="0">
                <a:latin typeface="Times New Roman"/>
                <a:cs typeface="Times New Roman"/>
              </a:rPr>
              <a:t>SWL+bypass</a:t>
            </a:r>
            <a:r>
              <a:rPr kumimoji="1" lang="en-US" altLang="zh-CN" sz="3200" dirty="0" smtClean="0">
                <a:latin typeface="Times New Roman"/>
                <a:cs typeface="Times New Roman"/>
              </a:rPr>
              <a:t>)</a:t>
            </a:r>
            <a:endParaRPr kumimoji="1" lang="zh-CN" altLang="en-US" sz="3200" dirty="0">
              <a:latin typeface="Times New Roman"/>
              <a:cs typeface="Times New Roman"/>
            </a:endParaRPr>
          </a:p>
        </p:txBody>
      </p:sp>
      <p:sp>
        <p:nvSpPr>
          <p:cNvPr id="73" name="文本框 72"/>
          <p:cNvSpPr txBox="1"/>
          <p:nvPr/>
        </p:nvSpPr>
        <p:spPr>
          <a:xfrm>
            <a:off x="12329468" y="28023803"/>
            <a:ext cx="2600992" cy="584776"/>
          </a:xfrm>
          <a:prstGeom prst="rect">
            <a:avLst/>
          </a:prstGeom>
          <a:noFill/>
        </p:spPr>
        <p:txBody>
          <a:bodyPr wrap="none" rtlCol="0">
            <a:spAutoFit/>
          </a:bodyPr>
          <a:lstStyle/>
          <a:p>
            <a:r>
              <a:rPr kumimoji="1" lang="en-US" altLang="zh-CN" sz="3200" b="1" dirty="0" smtClean="0">
                <a:solidFill>
                  <a:srgbClr val="FF0000"/>
                </a:solidFill>
                <a:latin typeface="Times New Roman"/>
                <a:cs typeface="Times New Roman"/>
              </a:rPr>
              <a:t>1.38x</a:t>
            </a:r>
            <a:r>
              <a:rPr kumimoji="1" lang="en-US" altLang="zh-CN" sz="3200" dirty="0" smtClean="0">
                <a:latin typeface="Times New Roman"/>
                <a:cs typeface="Times New Roman"/>
              </a:rPr>
              <a:t> (bypass)</a:t>
            </a:r>
            <a:endParaRPr kumimoji="1" lang="zh-CN" altLang="en-US" sz="3200" dirty="0">
              <a:latin typeface="Times New Roman"/>
              <a:cs typeface="Times New Roman"/>
            </a:endParaRPr>
          </a:p>
        </p:txBody>
      </p:sp>
      <p:cxnSp>
        <p:nvCxnSpPr>
          <p:cNvPr id="74" name="直线连接符 73"/>
          <p:cNvCxnSpPr/>
          <p:nvPr/>
        </p:nvCxnSpPr>
        <p:spPr>
          <a:xfrm>
            <a:off x="13736372" y="28520025"/>
            <a:ext cx="0" cy="1237123"/>
          </a:xfrm>
          <a:prstGeom prst="line">
            <a:avLst/>
          </a:prstGeom>
          <a:ln w="63500">
            <a:solidFill>
              <a:srgbClr val="0000FF"/>
            </a:solidFill>
            <a:tailEnd type="stealth" w="lg" len="lg"/>
          </a:ln>
        </p:spPr>
        <p:style>
          <a:lnRef idx="2">
            <a:schemeClr val="accent1"/>
          </a:lnRef>
          <a:fillRef idx="0">
            <a:schemeClr val="accent1"/>
          </a:fillRef>
          <a:effectRef idx="1">
            <a:schemeClr val="accent1"/>
          </a:effectRef>
          <a:fontRef idx="minor">
            <a:schemeClr val="tx1"/>
          </a:fontRef>
        </p:style>
      </p:cxnSp>
      <p:sp>
        <p:nvSpPr>
          <p:cNvPr id="77" name="文本框 76"/>
          <p:cNvSpPr txBox="1"/>
          <p:nvPr/>
        </p:nvSpPr>
        <p:spPr>
          <a:xfrm>
            <a:off x="7805806" y="27942909"/>
            <a:ext cx="2350122" cy="584776"/>
          </a:xfrm>
          <a:prstGeom prst="rect">
            <a:avLst/>
          </a:prstGeom>
          <a:noFill/>
        </p:spPr>
        <p:txBody>
          <a:bodyPr wrap="none" rtlCol="0">
            <a:spAutoFit/>
          </a:bodyPr>
          <a:lstStyle/>
          <a:p>
            <a:r>
              <a:rPr kumimoji="1" lang="en-US" altLang="zh-CN" sz="3200" b="1" dirty="0" smtClean="0">
                <a:solidFill>
                  <a:srgbClr val="FF0000"/>
                </a:solidFill>
                <a:latin typeface="Times New Roman"/>
                <a:cs typeface="Times New Roman"/>
              </a:rPr>
              <a:t>1.46x</a:t>
            </a:r>
            <a:r>
              <a:rPr kumimoji="1" lang="en-US" altLang="zh-CN" sz="3200" dirty="0" smtClean="0">
                <a:latin typeface="Times New Roman"/>
                <a:cs typeface="Times New Roman"/>
              </a:rPr>
              <a:t> (SWL)</a:t>
            </a:r>
            <a:endParaRPr kumimoji="1" lang="zh-CN" altLang="en-US" sz="3200" dirty="0">
              <a:latin typeface="Times New Roman"/>
              <a:cs typeface="Times New Roman"/>
            </a:endParaRPr>
          </a:p>
        </p:txBody>
      </p:sp>
      <p:sp>
        <p:nvSpPr>
          <p:cNvPr id="19" name="TextBox 18"/>
          <p:cNvSpPr txBox="1"/>
          <p:nvPr/>
        </p:nvSpPr>
        <p:spPr>
          <a:xfrm>
            <a:off x="3278142" y="40985883"/>
            <a:ext cx="3522043" cy="523220"/>
          </a:xfrm>
          <a:prstGeom prst="rect">
            <a:avLst/>
          </a:prstGeom>
          <a:noFill/>
        </p:spPr>
        <p:txBody>
          <a:bodyPr wrap="none" rtlCol="0">
            <a:spAutoFit/>
          </a:bodyPr>
          <a:lstStyle/>
          <a:p>
            <a:r>
              <a:rPr lang="en-US" sz="2800" dirty="0" smtClean="0">
                <a:latin typeface="Times New Roman"/>
                <a:cs typeface="Times New Roman"/>
              </a:rPr>
              <a:t>Proposed L2 </a:t>
            </a:r>
            <a:r>
              <a:rPr lang="en-US" altLang="zh-CN" sz="2800" dirty="0" smtClean="0">
                <a:latin typeface="Times New Roman"/>
                <a:cs typeface="Times New Roman"/>
              </a:rPr>
              <a:t>cache</a:t>
            </a:r>
            <a:r>
              <a:rPr lang="zh-CN" altLang="en-US" sz="2800" dirty="0" smtClean="0">
                <a:latin typeface="Times New Roman"/>
                <a:cs typeface="Times New Roman"/>
              </a:rPr>
              <a:t> </a:t>
            </a:r>
            <a:r>
              <a:rPr lang="en-US" sz="2800" dirty="0" smtClean="0">
                <a:latin typeface="Times New Roman"/>
                <a:cs typeface="Times New Roman"/>
              </a:rPr>
              <a:t>line</a:t>
            </a:r>
            <a:endParaRPr lang="en-US" sz="2800" dirty="0">
              <a:latin typeface="Times New Roman"/>
              <a:cs typeface="Times New Roman"/>
            </a:endParaRPr>
          </a:p>
        </p:txBody>
      </p:sp>
      <p:sp>
        <p:nvSpPr>
          <p:cNvPr id="36" name="TextBox 35"/>
          <p:cNvSpPr txBox="1"/>
          <p:nvPr/>
        </p:nvSpPr>
        <p:spPr>
          <a:xfrm>
            <a:off x="18254450" y="24126910"/>
            <a:ext cx="7960040" cy="415498"/>
          </a:xfrm>
          <a:prstGeom prst="rect">
            <a:avLst/>
          </a:prstGeom>
          <a:noFill/>
        </p:spPr>
        <p:txBody>
          <a:bodyPr wrap="square" rtlCol="0">
            <a:spAutoFit/>
          </a:bodyPr>
          <a:lstStyle/>
          <a:p>
            <a:pPr indent="-1509125" eaLnBrk="0" hangingPunct="0">
              <a:spcBef>
                <a:spcPts val="24"/>
              </a:spcBef>
              <a:defRPr/>
            </a:pPr>
            <a:r>
              <a:rPr lang="en-US" altLang="zh-CN" sz="2100" dirty="0" smtClean="0">
                <a:latin typeface="Times New Roman"/>
                <a:ea typeface="微软雅黑" charset="0"/>
                <a:cs typeface="Times New Roman"/>
              </a:rPr>
              <a:t>PDP-S: </a:t>
            </a:r>
            <a:r>
              <a:rPr lang="en-US" altLang="zh-CN" sz="2100" dirty="0">
                <a:latin typeface="Times New Roman"/>
                <a:ea typeface="微软雅黑" charset="0"/>
                <a:cs typeface="Times New Roman"/>
              </a:rPr>
              <a:t>pure cache </a:t>
            </a:r>
            <a:r>
              <a:rPr lang="en-US" altLang="zh-CN" sz="2100" dirty="0" smtClean="0">
                <a:latin typeface="Times New Roman"/>
                <a:ea typeface="微软雅黑" charset="0"/>
                <a:cs typeface="Times New Roman"/>
              </a:rPr>
              <a:t>bypassing              Best</a:t>
            </a:r>
            <a:r>
              <a:rPr lang="en-US" altLang="zh-CN" sz="2100" dirty="0">
                <a:latin typeface="Times New Roman"/>
                <a:ea typeface="微软雅黑" charset="0"/>
                <a:cs typeface="Times New Roman"/>
              </a:rPr>
              <a:t>-SWL: pure warp </a:t>
            </a:r>
            <a:r>
              <a:rPr lang="en-US" altLang="zh-CN" sz="2100" dirty="0" smtClean="0">
                <a:latin typeface="Times New Roman"/>
                <a:ea typeface="微软雅黑" charset="0"/>
                <a:cs typeface="Times New Roman"/>
              </a:rPr>
              <a:t>throttling</a:t>
            </a:r>
            <a:endParaRPr lang="en-US" altLang="zh-CN" sz="2100" dirty="0">
              <a:latin typeface="Times New Roman"/>
              <a:ea typeface="微软雅黑" charset="0"/>
              <a:cs typeface="Times New Roman"/>
            </a:endParaRPr>
          </a:p>
        </p:txBody>
      </p:sp>
      <p:sp>
        <p:nvSpPr>
          <p:cNvPr id="61" name="Text Placeholder 333"/>
          <p:cNvSpPr txBox="1">
            <a:spLocks/>
          </p:cNvSpPr>
          <p:nvPr/>
        </p:nvSpPr>
        <p:spPr>
          <a:xfrm>
            <a:off x="10661934" y="15345242"/>
            <a:ext cx="1672114" cy="69834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eaLnBrk="0" hangingPunct="0">
              <a:defRPr/>
            </a:pPr>
            <a:r>
              <a:rPr lang="en-US" altLang="zh-CN" sz="1600" dirty="0" smtClean="0">
                <a:solidFill>
                  <a:schemeClr val="tx1"/>
                </a:solidFill>
                <a:latin typeface="Droid Sans"/>
                <a:ea typeface="楷体" charset="0"/>
                <a:cs typeface="Droid Sans"/>
              </a:rPr>
              <a:t>MAW=</a:t>
            </a:r>
            <a:endParaRPr lang="en-US" altLang="zh-CN" sz="1600" dirty="0">
              <a:solidFill>
                <a:schemeClr val="tx1"/>
              </a:solidFill>
              <a:latin typeface="Droid Sans"/>
              <a:ea typeface="楷体" charset="0"/>
              <a:cs typeface="Droid Sans"/>
            </a:endParaRPr>
          </a:p>
        </p:txBody>
      </p:sp>
      <p:cxnSp>
        <p:nvCxnSpPr>
          <p:cNvPr id="54" name="直线连接符 53"/>
          <p:cNvCxnSpPr/>
          <p:nvPr/>
        </p:nvCxnSpPr>
        <p:spPr>
          <a:xfrm flipH="1">
            <a:off x="10104681" y="9796964"/>
            <a:ext cx="1017171" cy="1067810"/>
          </a:xfrm>
          <a:prstGeom prst="line">
            <a:avLst/>
          </a:prstGeom>
          <a:ln w="63500">
            <a:solidFill>
              <a:srgbClr val="FF0000"/>
            </a:solidFill>
            <a:tailEnd type="stealth" w="lg" len="lg"/>
          </a:ln>
        </p:spPr>
        <p:style>
          <a:lnRef idx="2">
            <a:schemeClr val="accent1"/>
          </a:lnRef>
          <a:fillRef idx="0">
            <a:schemeClr val="accent1"/>
          </a:fillRef>
          <a:effectRef idx="1">
            <a:schemeClr val="accent1"/>
          </a:effectRef>
          <a:fontRef idx="minor">
            <a:schemeClr val="tx1"/>
          </a:fontRef>
        </p:style>
      </p:cxnSp>
      <p:sp>
        <p:nvSpPr>
          <p:cNvPr id="62" name="Text Placeholder 333"/>
          <p:cNvSpPr txBox="1">
            <a:spLocks/>
          </p:cNvSpPr>
          <p:nvPr/>
        </p:nvSpPr>
        <p:spPr>
          <a:xfrm>
            <a:off x="4852021" y="9867700"/>
            <a:ext cx="1672114" cy="698348"/>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eaLnBrk="0" hangingPunct="0">
              <a:defRPr/>
            </a:pPr>
            <a:r>
              <a:rPr lang="en-US" altLang="zh-CN" sz="1600" dirty="0" smtClean="0">
                <a:solidFill>
                  <a:schemeClr val="tx1"/>
                </a:solidFill>
                <a:latin typeface="Times New Roman"/>
                <a:ea typeface="楷体" charset="0"/>
                <a:cs typeface="Times New Roman"/>
              </a:rPr>
              <a:t>L1D</a:t>
            </a:r>
            <a:r>
              <a:rPr lang="zh-CN" altLang="en-US" sz="1600" dirty="0">
                <a:solidFill>
                  <a:schemeClr val="tx1"/>
                </a:solidFill>
                <a:latin typeface="Times New Roman"/>
                <a:ea typeface="楷体" charset="0"/>
                <a:cs typeface="Times New Roman"/>
              </a:rPr>
              <a:t> </a:t>
            </a:r>
            <a:r>
              <a:rPr lang="en-US" altLang="zh-CN" sz="1600" dirty="0" smtClean="0">
                <a:solidFill>
                  <a:schemeClr val="tx1"/>
                </a:solidFill>
                <a:latin typeface="Times New Roman"/>
                <a:ea typeface="楷体" charset="0"/>
                <a:cs typeface="Times New Roman"/>
              </a:rPr>
              <a:t>$</a:t>
            </a:r>
            <a:r>
              <a:rPr lang="zh-CN" altLang="en-US" sz="1600" dirty="0" smtClean="0">
                <a:solidFill>
                  <a:schemeClr val="tx1"/>
                </a:solidFill>
                <a:latin typeface="Times New Roman"/>
                <a:ea typeface="楷体" charset="0"/>
                <a:cs typeface="Times New Roman"/>
              </a:rPr>
              <a:t> </a:t>
            </a:r>
            <a:r>
              <a:rPr lang="en-US" altLang="zh-CN" sz="1600" dirty="0" smtClean="0">
                <a:solidFill>
                  <a:schemeClr val="tx1"/>
                </a:solidFill>
                <a:latin typeface="Times New Roman"/>
                <a:ea typeface="楷体" charset="0"/>
                <a:cs typeface="Times New Roman"/>
              </a:rPr>
              <a:t>size=</a:t>
            </a:r>
            <a:endParaRPr lang="en-US" altLang="zh-CN" sz="1600" dirty="0">
              <a:solidFill>
                <a:schemeClr val="tx1"/>
              </a:solidFill>
              <a:latin typeface="Times New Roman"/>
              <a:ea typeface="楷体" charset="0"/>
              <a:cs typeface="Times New Roman"/>
            </a:endParaRPr>
          </a:p>
        </p:txBody>
      </p:sp>
      <p:pic>
        <p:nvPicPr>
          <p:cNvPr id="63" name="Picture 17"/>
          <p:cNvPicPr>
            <a:picLocks noChangeAspect="1"/>
          </p:cNvPicPr>
          <p:nvPr/>
        </p:nvPicPr>
        <p:blipFill>
          <a:blip r:embed="rId21"/>
          <a:stretch>
            <a:fillRect/>
          </a:stretch>
        </p:blipFill>
        <p:spPr>
          <a:xfrm>
            <a:off x="25081293" y="41854595"/>
            <a:ext cx="4344859" cy="720711"/>
          </a:xfrm>
          <a:prstGeom prst="rect">
            <a:avLst/>
          </a:prstGeom>
        </p:spPr>
      </p:pic>
      <p:pic>
        <p:nvPicPr>
          <p:cNvPr id="5" name="图片 4"/>
          <p:cNvPicPr>
            <a:picLocks noChangeAspect="1"/>
          </p:cNvPicPr>
          <p:nvPr/>
        </p:nvPicPr>
        <p:blipFill>
          <a:blip r:embed="rId22"/>
          <a:stretch>
            <a:fillRect/>
          </a:stretch>
        </p:blipFill>
        <p:spPr>
          <a:xfrm>
            <a:off x="27822774" y="2523154"/>
            <a:ext cx="2032000" cy="1946313"/>
          </a:xfrm>
          <a:prstGeom prst="rect">
            <a:avLst/>
          </a:prstGeom>
        </p:spPr>
      </p:pic>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900</TotalTime>
  <Words>643</Words>
  <Application>Microsoft Macintosh PowerPoint</Application>
  <PresentationFormat>自定义</PresentationFormat>
  <Paragraphs>70</Paragraphs>
  <Slides>1</Slides>
  <Notes>1</Notes>
  <HiddenSlides>0</HiddenSlides>
  <MMClips>0</MMClips>
  <ScaleCrop>false</ScaleCrop>
  <HeadingPairs>
    <vt:vector size="6" baseType="variant">
      <vt:variant>
        <vt:lpstr>主题</vt:lpstr>
      </vt:variant>
      <vt:variant>
        <vt:i4>2</vt:i4>
      </vt:variant>
      <vt:variant>
        <vt:lpstr>嵌入的 OLE 服务器</vt:lpstr>
      </vt:variant>
      <vt:variant>
        <vt:i4>1</vt:i4>
      </vt:variant>
      <vt:variant>
        <vt:lpstr>幻灯片标题</vt:lpstr>
      </vt:variant>
      <vt:variant>
        <vt:i4>1</vt:i4>
      </vt:variant>
    </vt:vector>
  </HeadingPairs>
  <TitlesOfParts>
    <vt:vector size="4" baseType="lpstr">
      <vt:lpstr>PosterPresentations.com-100CMx140CM</vt:lpstr>
      <vt:lpstr>Classic - Wide Center</vt:lpstr>
      <vt:lpstr>Image</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Xuhao Chen</cp:lastModifiedBy>
  <cp:revision>250</cp:revision>
  <dcterms:created xsi:type="dcterms:W3CDTF">2012-02-10T00:21:22Z</dcterms:created>
  <dcterms:modified xsi:type="dcterms:W3CDTF">2014-12-04T02:30:07Z</dcterms:modified>
</cp:coreProperties>
</file>