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5" r:id="rId2"/>
  </p:sldMasterIdLst>
  <p:notesMasterIdLst>
    <p:notesMasterId r:id="rId39"/>
  </p:notesMasterIdLst>
  <p:handoutMasterIdLst>
    <p:handoutMasterId r:id="rId40"/>
  </p:handoutMasterIdLst>
  <p:sldIdLst>
    <p:sldId id="260" r:id="rId3"/>
    <p:sldId id="332" r:id="rId4"/>
    <p:sldId id="333" r:id="rId5"/>
    <p:sldId id="326" r:id="rId6"/>
    <p:sldId id="320" r:id="rId7"/>
    <p:sldId id="299" r:id="rId8"/>
    <p:sldId id="301" r:id="rId9"/>
    <p:sldId id="322" r:id="rId10"/>
    <p:sldId id="336" r:id="rId11"/>
    <p:sldId id="327" r:id="rId12"/>
    <p:sldId id="323" r:id="rId13"/>
    <p:sldId id="329" r:id="rId14"/>
    <p:sldId id="340" r:id="rId15"/>
    <p:sldId id="330" r:id="rId16"/>
    <p:sldId id="337" r:id="rId17"/>
    <p:sldId id="313" r:id="rId18"/>
    <p:sldId id="318" r:id="rId19"/>
    <p:sldId id="341" r:id="rId20"/>
    <p:sldId id="338" r:id="rId21"/>
    <p:sldId id="314" r:id="rId22"/>
    <p:sldId id="331" r:id="rId23"/>
    <p:sldId id="317" r:id="rId24"/>
    <p:sldId id="343" r:id="rId25"/>
    <p:sldId id="342" r:id="rId26"/>
    <p:sldId id="303" r:id="rId27"/>
    <p:sldId id="319" r:id="rId28"/>
    <p:sldId id="305" r:id="rId29"/>
    <p:sldId id="307" r:id="rId30"/>
    <p:sldId id="312" r:id="rId31"/>
    <p:sldId id="311" r:id="rId32"/>
    <p:sldId id="324" r:id="rId33"/>
    <p:sldId id="325" r:id="rId34"/>
    <p:sldId id="321" r:id="rId35"/>
    <p:sldId id="302" r:id="rId36"/>
    <p:sldId id="335" r:id="rId37"/>
    <p:sldId id="328" r:id="rId38"/>
  </p:sldIdLst>
  <p:sldSz cx="10058400" cy="7772400"/>
  <p:notesSz cx="6858000" cy="9144000"/>
  <p:defaultText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48">
          <p15:clr>
            <a:srgbClr val="A4A3A4"/>
          </p15:clr>
        </p15:guide>
        <p15:guide id="2" pos="316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D13F"/>
    <a:srgbClr val="F16322"/>
    <a:srgbClr val="1429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57" autoAdjust="0"/>
  </p:normalViewPr>
  <p:slideViewPr>
    <p:cSldViewPr snapToGrid="0" snapToObjects="1">
      <p:cViewPr varScale="1">
        <p:scale>
          <a:sx n="60" d="100"/>
          <a:sy n="60" d="100"/>
        </p:scale>
        <p:origin x="-2320" y="-112"/>
      </p:cViewPr>
      <p:guideLst>
        <p:guide orient="horz" pos="2448"/>
        <p:guide pos="316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1" d="100"/>
          <a:sy n="91" d="100"/>
        </p:scale>
        <p:origin x="-4280" y="-3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emf"/></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 y="8450729"/>
            <a:ext cx="6858000" cy="705971"/>
          </a:xfrm>
          <a:prstGeom prst="rect">
            <a:avLst/>
          </a:prstGeom>
        </p:spPr>
      </p:pic>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solidFill>
                <a:srgbClr val="142958"/>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7356FF-FEF1-EF48-BD73-4B95B2E46E83}" type="datetimeFigureOut">
              <a:rPr lang="en-US" smtClean="0">
                <a:solidFill>
                  <a:srgbClr val="F16322"/>
                </a:solidFill>
              </a:rPr>
              <a:t>12/16/14</a:t>
            </a:fld>
            <a:endParaRPr lang="en-US" dirty="0">
              <a:solidFill>
                <a:srgbClr val="F16322"/>
              </a:solidFill>
            </a:endParaRPr>
          </a:p>
        </p:txBody>
      </p:sp>
      <p:sp>
        <p:nvSpPr>
          <p:cNvPr id="5" name="Slide Number Placeholder 4"/>
          <p:cNvSpPr>
            <a:spLocks noGrp="1"/>
          </p:cNvSpPr>
          <p:nvPr>
            <p:ph type="sldNum" sz="quarter" idx="3"/>
          </p:nvPr>
        </p:nvSpPr>
        <p:spPr>
          <a:xfrm>
            <a:off x="6476999" y="8889999"/>
            <a:ext cx="379413" cy="252413"/>
          </a:xfrm>
          <a:prstGeom prst="rect">
            <a:avLst/>
          </a:prstGeom>
        </p:spPr>
        <p:txBody>
          <a:bodyPr vert="horz" lIns="91440" tIns="45720" rIns="91440" bIns="45720" rtlCol="0" anchor="b"/>
          <a:lstStyle>
            <a:lvl1pPr algn="r">
              <a:defRPr sz="1200"/>
            </a:lvl1pPr>
          </a:lstStyle>
          <a:p>
            <a:fld id="{D3CEFB91-0E46-0049-83A0-416CE6334971}" type="slidenum">
              <a:rPr lang="en-US" smtClean="0">
                <a:solidFill>
                  <a:schemeClr val="bg1"/>
                </a:solidFill>
                <a:latin typeface="OfficinaSansITCStd Book"/>
                <a:cs typeface="OfficinaSansITCStd Book"/>
              </a:r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004881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emf"/></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rgbClr val="142958"/>
                </a:solidFil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F16322"/>
                </a:solidFill>
              </a:defRPr>
            </a:lvl1pPr>
          </a:lstStyle>
          <a:p>
            <a:fld id="{DBF7D493-8EEB-7E45-916B-5FBC49ABC710}" type="datetimeFigureOut">
              <a:rPr lang="en-US" smtClean="0"/>
              <a:pPr/>
              <a:t>12/16/14</a:t>
            </a:fld>
            <a:endParaRPr lang="en-US" dirty="0"/>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ECE_handoutmaster.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 y="8450729"/>
            <a:ext cx="6858000" cy="705971"/>
          </a:xfrm>
          <a:prstGeom prst="rect">
            <a:avLst/>
          </a:prstGeom>
        </p:spPr>
      </p:pic>
      <p:sp>
        <p:nvSpPr>
          <p:cNvPr id="9" name="Slide Number Placeholder 4"/>
          <p:cNvSpPr>
            <a:spLocks noGrp="1"/>
          </p:cNvSpPr>
          <p:nvPr>
            <p:ph type="sldNum" sz="quarter" idx="5"/>
          </p:nvPr>
        </p:nvSpPr>
        <p:spPr>
          <a:xfrm>
            <a:off x="6476999" y="8889999"/>
            <a:ext cx="379413" cy="252413"/>
          </a:xfrm>
          <a:prstGeom prst="rect">
            <a:avLst/>
          </a:prstGeom>
        </p:spPr>
        <p:txBody>
          <a:bodyPr vert="horz" lIns="91440" tIns="45720" rIns="91440" bIns="45720" rtlCol="0" anchor="b"/>
          <a:lstStyle>
            <a:lvl1pPr algn="r">
              <a:defRPr sz="1200"/>
            </a:lvl1pPr>
          </a:lstStyle>
          <a:p>
            <a:fld id="{D3CEFB91-0E46-0049-83A0-416CE6334971}" type="slidenum">
              <a:rPr lang="en-US" smtClean="0">
                <a:solidFill>
                  <a:schemeClr val="bg1"/>
                </a:solidFill>
                <a:latin typeface="OfficinaSansITCStd Book"/>
                <a:cs typeface="OfficinaSansITCStd Book"/>
              </a:rPr>
              <a:t>‹#›</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56410833"/>
      </p:ext>
    </p:extLst>
  </p:cSld>
  <p:clrMap bg1="lt1" tx1="dk1" bg2="lt2" tx2="dk2" accent1="accent1" accent2="accent2" accent3="accent3" accent4="accent4" accent5="accent5" accent6="accent6" hlink="hlink" folHlink="folHlink"/>
  <p:notesStyle>
    <a:lvl1pPr marL="0" algn="l" defTabSz="509412" rtl="0" eaLnBrk="1" latinLnBrk="0" hangingPunct="1">
      <a:defRPr sz="1300" kern="1200">
        <a:solidFill>
          <a:schemeClr val="tx1"/>
        </a:solidFill>
        <a:latin typeface="+mn-lt"/>
        <a:ea typeface="+mn-ea"/>
        <a:cs typeface="+mn-cs"/>
      </a:defRPr>
    </a:lvl1pPr>
    <a:lvl2pPr marL="509412" algn="l" defTabSz="509412" rtl="0" eaLnBrk="1" latinLnBrk="0" hangingPunct="1">
      <a:defRPr sz="1300" kern="1200">
        <a:solidFill>
          <a:schemeClr val="tx1"/>
        </a:solidFill>
        <a:latin typeface="+mn-lt"/>
        <a:ea typeface="+mn-ea"/>
        <a:cs typeface="+mn-cs"/>
      </a:defRPr>
    </a:lvl2pPr>
    <a:lvl3pPr marL="1018824" algn="l" defTabSz="509412" rtl="0" eaLnBrk="1" latinLnBrk="0" hangingPunct="1">
      <a:defRPr sz="1300" kern="1200">
        <a:solidFill>
          <a:schemeClr val="tx1"/>
        </a:solidFill>
        <a:latin typeface="+mn-lt"/>
        <a:ea typeface="+mn-ea"/>
        <a:cs typeface="+mn-cs"/>
      </a:defRPr>
    </a:lvl3pPr>
    <a:lvl4pPr marL="1528237" algn="l" defTabSz="509412" rtl="0" eaLnBrk="1" latinLnBrk="0" hangingPunct="1">
      <a:defRPr sz="1300" kern="1200">
        <a:solidFill>
          <a:schemeClr val="tx1"/>
        </a:solidFill>
        <a:latin typeface="+mn-lt"/>
        <a:ea typeface="+mn-ea"/>
        <a:cs typeface="+mn-cs"/>
      </a:defRPr>
    </a:lvl4pPr>
    <a:lvl5pPr marL="2037649" algn="l" defTabSz="509412" rtl="0" eaLnBrk="1" latinLnBrk="0" hangingPunct="1">
      <a:defRPr sz="1300" kern="1200">
        <a:solidFill>
          <a:schemeClr val="tx1"/>
        </a:solidFill>
        <a:latin typeface="+mn-lt"/>
        <a:ea typeface="+mn-ea"/>
        <a:cs typeface="+mn-cs"/>
      </a:defRPr>
    </a:lvl5pPr>
    <a:lvl6pPr marL="2547061" algn="l" defTabSz="509412" rtl="0" eaLnBrk="1" latinLnBrk="0" hangingPunct="1">
      <a:defRPr sz="1300" kern="1200">
        <a:solidFill>
          <a:schemeClr val="tx1"/>
        </a:solidFill>
        <a:latin typeface="+mn-lt"/>
        <a:ea typeface="+mn-ea"/>
        <a:cs typeface="+mn-cs"/>
      </a:defRPr>
    </a:lvl6pPr>
    <a:lvl7pPr marL="3056473" algn="l" defTabSz="509412" rtl="0" eaLnBrk="1" latinLnBrk="0" hangingPunct="1">
      <a:defRPr sz="1300" kern="1200">
        <a:solidFill>
          <a:schemeClr val="tx1"/>
        </a:solidFill>
        <a:latin typeface="+mn-lt"/>
        <a:ea typeface="+mn-ea"/>
        <a:cs typeface="+mn-cs"/>
      </a:defRPr>
    </a:lvl7pPr>
    <a:lvl8pPr marL="3565886" algn="l" defTabSz="509412" rtl="0" eaLnBrk="1" latinLnBrk="0" hangingPunct="1">
      <a:defRPr sz="1300" kern="1200">
        <a:solidFill>
          <a:schemeClr val="tx1"/>
        </a:solidFill>
        <a:latin typeface="+mn-lt"/>
        <a:ea typeface="+mn-ea"/>
        <a:cs typeface="+mn-cs"/>
      </a:defRPr>
    </a:lvl8pPr>
    <a:lvl9pPr marL="4075298" algn="l" defTabSz="5094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509412" rtl="0" eaLnBrk="1" fontAlgn="auto" latinLnBrk="0" hangingPunct="1">
              <a:lnSpc>
                <a:spcPct val="100000"/>
              </a:lnSpc>
              <a:spcBef>
                <a:spcPts val="0"/>
              </a:spcBef>
              <a:spcAft>
                <a:spcPts val="0"/>
              </a:spcAft>
              <a:buClrTx/>
              <a:buSzTx/>
              <a:buFontTx/>
              <a:buNone/>
              <a:tabLst/>
              <a:defRPr/>
            </a:pPr>
            <a:r>
              <a:rPr lang="en-US" dirty="0" smtClean="0"/>
              <a:t>Good morning everyone.</a:t>
            </a:r>
            <a:r>
              <a:rPr lang="en-US" baseline="0" dirty="0" smtClean="0"/>
              <a:t> </a:t>
            </a:r>
            <a:r>
              <a:rPr lang="en-US" dirty="0" smtClean="0"/>
              <a:t>Thanks</a:t>
            </a:r>
            <a:r>
              <a:rPr lang="zh-CN" altLang="en-US" dirty="0" smtClean="0"/>
              <a:t> </a:t>
            </a:r>
            <a:r>
              <a:rPr lang="en-US" altLang="zh-CN" dirty="0" smtClean="0"/>
              <a:t>for</a:t>
            </a:r>
            <a:r>
              <a:rPr lang="zh-CN" altLang="en-US" dirty="0" smtClean="0"/>
              <a:t> </a:t>
            </a:r>
            <a:r>
              <a:rPr lang="en-US" altLang="zh-CN" dirty="0" smtClean="0"/>
              <a:t>coming.</a:t>
            </a:r>
            <a:r>
              <a:rPr lang="zh-CN" altLang="en-US" dirty="0" smtClean="0"/>
              <a:t> </a:t>
            </a:r>
            <a:r>
              <a:rPr lang="en-US" altLang="zh-CN" dirty="0" smtClean="0"/>
              <a:t>My</a:t>
            </a:r>
            <a:r>
              <a:rPr lang="zh-CN" altLang="en-US" dirty="0" smtClean="0"/>
              <a:t> </a:t>
            </a:r>
            <a:r>
              <a:rPr lang="en-US" altLang="zh-CN" dirty="0" smtClean="0"/>
              <a:t>talk</a:t>
            </a:r>
            <a:r>
              <a:rPr lang="zh-CN" altLang="en-US" dirty="0" smtClean="0"/>
              <a:t> </a:t>
            </a:r>
            <a:r>
              <a:rPr lang="en-US" altLang="zh-CN" dirty="0" smtClean="0"/>
              <a:t>is</a:t>
            </a:r>
            <a:r>
              <a:rPr lang="zh-CN" altLang="en-US" dirty="0" smtClean="0"/>
              <a:t> </a:t>
            </a:r>
            <a:r>
              <a:rPr lang="en-US" altLang="zh-CN" dirty="0" smtClean="0"/>
              <a:t>xxx.</a:t>
            </a:r>
            <a:r>
              <a:rPr lang="zh-CN" altLang="en-US" dirty="0" smtClean="0"/>
              <a:t> </a:t>
            </a:r>
            <a:r>
              <a:rPr lang="en-US" altLang="zh-CN" dirty="0" smtClean="0"/>
              <a:t>My</a:t>
            </a:r>
            <a:r>
              <a:rPr lang="zh-CN" altLang="en-US" dirty="0" smtClean="0"/>
              <a:t> </a:t>
            </a:r>
            <a:r>
              <a:rPr lang="en-US" altLang="zh-CN" dirty="0" smtClean="0"/>
              <a:t>name</a:t>
            </a:r>
            <a:r>
              <a:rPr lang="zh-CN" altLang="en-US" dirty="0" smtClean="0"/>
              <a:t> </a:t>
            </a:r>
            <a:r>
              <a:rPr lang="en-US" altLang="zh-CN" dirty="0" smtClean="0"/>
              <a:t>is</a:t>
            </a:r>
            <a:r>
              <a:rPr lang="zh-CN" altLang="en-US" dirty="0" smtClean="0"/>
              <a:t> </a:t>
            </a:r>
            <a:r>
              <a:rPr lang="en-US" altLang="zh-CN" dirty="0" smtClean="0"/>
              <a:t>Xuhao</a:t>
            </a:r>
            <a:r>
              <a:rPr lang="zh-CN" altLang="en-US" dirty="0" smtClean="0"/>
              <a:t> </a:t>
            </a:r>
            <a:r>
              <a:rPr lang="en-US" altLang="zh-CN" dirty="0" smtClean="0"/>
              <a:t>Chen.</a:t>
            </a:r>
            <a:r>
              <a:rPr lang="zh-CN" altLang="en-US" dirty="0" smtClean="0"/>
              <a:t> </a:t>
            </a:r>
            <a:r>
              <a:rPr lang="en-US" altLang="zh-CN" dirty="0" smtClean="0"/>
              <a:t>I</a:t>
            </a:r>
            <a:r>
              <a:rPr lang="zh-CN" altLang="en-US" dirty="0" smtClean="0"/>
              <a:t> </a:t>
            </a:r>
            <a:r>
              <a:rPr lang="en-US" altLang="zh-CN" dirty="0" smtClean="0"/>
              <a:t>am</a:t>
            </a:r>
            <a:r>
              <a:rPr lang="zh-CN" altLang="en-US" dirty="0" smtClean="0"/>
              <a:t> </a:t>
            </a:r>
            <a:r>
              <a:rPr lang="en-US" altLang="zh-CN" dirty="0" smtClean="0"/>
              <a:t>from</a:t>
            </a:r>
            <a:r>
              <a:rPr lang="zh-CN" altLang="en-US" dirty="0" smtClean="0"/>
              <a:t> </a:t>
            </a:r>
            <a:r>
              <a:rPr lang="en-US" altLang="zh-CN" dirty="0" smtClean="0"/>
              <a:t>National University of Defense Technology.</a:t>
            </a:r>
          </a:p>
          <a:p>
            <a:pPr marL="0" marR="0" indent="0" algn="l" defTabSz="509412" rtl="0" eaLnBrk="1" fontAlgn="auto" latinLnBrk="0" hangingPunct="1">
              <a:lnSpc>
                <a:spcPct val="100000"/>
              </a:lnSpc>
              <a:spcBef>
                <a:spcPts val="0"/>
              </a:spcBef>
              <a:spcAft>
                <a:spcPts val="0"/>
              </a:spcAft>
              <a:buClrTx/>
              <a:buSzTx/>
              <a:buFontTx/>
              <a:buNone/>
              <a:tabLst/>
              <a:defRPr/>
            </a:pPr>
            <a:r>
              <a:rPr lang="en-US" dirty="0" smtClean="0"/>
              <a:t>This</a:t>
            </a:r>
            <a:r>
              <a:rPr lang="zh-CN" altLang="en-US" dirty="0" smtClean="0"/>
              <a:t> </a:t>
            </a:r>
            <a:r>
              <a:rPr lang="en-US" altLang="zh-CN" dirty="0" smtClean="0"/>
              <a:t>work</a:t>
            </a:r>
            <a:r>
              <a:rPr lang="zh-CN" altLang="en-US" dirty="0" smtClean="0"/>
              <a:t> </a:t>
            </a:r>
            <a:r>
              <a:rPr lang="en-US" altLang="zh-CN" dirty="0" smtClean="0"/>
              <a:t>was</a:t>
            </a:r>
            <a:r>
              <a:rPr lang="zh-CN" altLang="en-US" dirty="0" smtClean="0"/>
              <a:t> </a:t>
            </a:r>
            <a:r>
              <a:rPr lang="en-US" altLang="zh-CN" dirty="0" smtClean="0"/>
              <a:t>done</a:t>
            </a:r>
            <a:r>
              <a:rPr lang="zh-CN" altLang="en-US" dirty="0" smtClean="0"/>
              <a:t> </a:t>
            </a:r>
            <a:r>
              <a:rPr lang="en-US" altLang="zh-CN" dirty="0" smtClean="0"/>
              <a:t>when</a:t>
            </a:r>
            <a:r>
              <a:rPr lang="zh-CN" altLang="en-US" dirty="0" smtClean="0"/>
              <a:t> </a:t>
            </a:r>
            <a:r>
              <a:rPr lang="en-US" altLang="zh-CN" dirty="0" smtClean="0"/>
              <a:t>I</a:t>
            </a:r>
            <a:r>
              <a:rPr lang="zh-CN" altLang="en-US" dirty="0" smtClean="0"/>
              <a:t> </a:t>
            </a:r>
            <a:r>
              <a:rPr lang="en-US" altLang="zh-CN" dirty="0" smtClean="0"/>
              <a:t>was</a:t>
            </a:r>
            <a:r>
              <a:rPr lang="zh-CN" altLang="en-US" dirty="0" smtClean="0"/>
              <a:t> </a:t>
            </a:r>
            <a:r>
              <a:rPr lang="en-US" altLang="zh-CN" dirty="0" smtClean="0"/>
              <a:t>visiting</a:t>
            </a:r>
            <a:r>
              <a:rPr lang="zh-CN" altLang="en-US" dirty="0" smtClean="0"/>
              <a:t> </a:t>
            </a:r>
            <a:r>
              <a:rPr lang="en-US" altLang="zh-CN" dirty="0" smtClean="0"/>
              <a:t>UIUC.</a:t>
            </a:r>
            <a:endParaRPr lang="en-US" dirty="0"/>
          </a:p>
        </p:txBody>
      </p:sp>
      <p:sp>
        <p:nvSpPr>
          <p:cNvPr id="4" name="Slide Number Placeholder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124632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The first one is cache bypassing. The state-of-the-art bypass policy is called protection distance prediction (a.k.a.</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PDP), </a:t>
            </a:r>
          </a:p>
          <a:p>
            <a:r>
              <a:rPr lang="en-US" altLang="zh-CN" sz="1300" b="0" i="0" u="none" strike="noStrike" kern="1200" baseline="0" dirty="0" smtClean="0">
                <a:solidFill>
                  <a:schemeClr val="tx1"/>
                </a:solidFill>
                <a:latin typeface="+mn-lt"/>
                <a:ea typeface="+mn-ea"/>
                <a:cs typeface="+mn-cs"/>
              </a:rPr>
              <a:t>Each line is assigned a counter called protection distance to indicate how many accesses this line will be protected from.</a:t>
            </a:r>
          </a:p>
          <a:p>
            <a:r>
              <a:rPr lang="en-US" altLang="zh-CN" sz="1300" b="0" i="0" u="none" strike="noStrike" kern="1200" baseline="0" dirty="0" smtClean="0">
                <a:solidFill>
                  <a:schemeClr val="tx1"/>
                </a:solidFill>
                <a:latin typeface="+mn-lt"/>
                <a:ea typeface="+mn-ea"/>
                <a:cs typeface="+mn-cs"/>
              </a:rPr>
              <a:t>The counter is decremented for each access to the target set. A line is protected only if this counter is larger than 0.</a:t>
            </a:r>
          </a:p>
          <a:p>
            <a:r>
              <a:rPr lang="en-US" altLang="zh-CN" sz="1300" b="0" i="0" u="none" strike="noStrike" kern="1200" baseline="0" dirty="0" smtClean="0">
                <a:solidFill>
                  <a:schemeClr val="tx1"/>
                </a:solidFill>
                <a:latin typeface="+mn-lt"/>
                <a:ea typeface="+mn-ea"/>
                <a:cs typeface="+mn-cs"/>
              </a:rPr>
              <a:t>An unprotected line can be replaced by the incoming requests. The cache is bypassed if no unprotected lines are found.</a:t>
            </a:r>
          </a:p>
          <a:p>
            <a:r>
              <a:rPr lang="en-US" altLang="zh-CN" sz="1300" b="0" i="0" u="none" strike="noStrike" kern="1200" baseline="0" dirty="0" smtClean="0">
                <a:solidFill>
                  <a:schemeClr val="tx1"/>
                </a:solidFill>
                <a:latin typeface="+mn-lt"/>
                <a:ea typeface="+mn-ea"/>
                <a:cs typeface="+mn-cs"/>
              </a:rPr>
              <a:t>Two schemes are introduced: static PDP bypass (SPDP-B) and dynamic PDP. SPDP-B uses a statically determined PD.</a:t>
            </a:r>
          </a:p>
          <a:p>
            <a:r>
              <a:rPr lang="en-US" altLang="zh-CN" sz="1300" b="0" i="0" u="none" strike="noStrike" kern="1200" baseline="0" dirty="0" smtClean="0">
                <a:solidFill>
                  <a:schemeClr val="tx1"/>
                </a:solidFill>
                <a:latin typeface="+mn-lt"/>
                <a:ea typeface="+mn-ea"/>
                <a:cs typeface="+mn-cs"/>
              </a:rPr>
              <a:t>Dynamic PDP predicts reuse distance (RD) by hardware sampling, and periodically estimates the optimal PD (which maximizes the hit rate) based on the sampling.</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10</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437700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Our work is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first</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implementation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and</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evaluation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of</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PDP</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cache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GPU.</a:t>
            </a:r>
          </a:p>
          <a:p>
            <a:r>
              <a:rPr lang="en-US" altLang="zh-CN" sz="1300" b="0" i="0" u="none" strike="noStrike" kern="1200" baseline="0" dirty="0" smtClean="0">
                <a:solidFill>
                  <a:schemeClr val="tx1"/>
                </a:solidFill>
                <a:latin typeface="+mn-lt"/>
                <a:ea typeface="+mn-ea"/>
                <a:cs typeface="+mn-cs"/>
              </a:rPr>
              <a:t>The figure shows the performance of SPDP-B for GPU L1 caches in response to different PDs</a:t>
            </a:r>
          </a:p>
          <a:p>
            <a:r>
              <a:rPr lang="en-US" altLang="zh-CN" sz="1300" b="0" i="0" u="none" strike="noStrike" kern="1200" baseline="0" dirty="0" smtClean="0">
                <a:solidFill>
                  <a:schemeClr val="tx1"/>
                </a:solidFill>
                <a:latin typeface="+mn-lt"/>
                <a:ea typeface="+mn-ea"/>
                <a:cs typeface="+mn-cs"/>
              </a:rPr>
              <a:t>In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this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static</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study</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we enumerate the PD from 4 to 64 (i.e. associativity to maximum PD). </a:t>
            </a:r>
          </a:p>
          <a:p>
            <a:r>
              <a:rPr lang="en-US" altLang="zh-CN" sz="1300" b="0" i="0" u="none" strike="noStrike" kern="1200" baseline="0" dirty="0" smtClean="0">
                <a:solidFill>
                  <a:schemeClr val="tx1"/>
                </a:solidFill>
                <a:latin typeface="+mn-lt"/>
                <a:ea typeface="+mn-ea"/>
                <a:cs typeface="+mn-cs"/>
              </a:rPr>
              <a:t>We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can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observe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that</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optimal PD (if we can predict them accurately) </a:t>
            </a:r>
          </a:p>
          <a:p>
            <a:r>
              <a:rPr lang="en-US" altLang="zh-CN" sz="1300" b="0" i="0" u="none" strike="noStrike" kern="1200" baseline="0" dirty="0" smtClean="0">
                <a:solidFill>
                  <a:schemeClr val="tx1"/>
                </a:solidFill>
                <a:latin typeface="+mn-lt"/>
                <a:ea typeface="+mn-ea"/>
                <a:cs typeface="+mn-cs"/>
              </a:rPr>
              <a:t>can lead to significant speedups</a:t>
            </a:r>
            <a:r>
              <a:rPr lang="zh-CN" altLang="zh-CN" sz="1300" b="0" i="0" u="none" strike="noStrike" kern="1200" baseline="0" dirty="0" smtClean="0">
                <a:solidFill>
                  <a:schemeClr val="tx1"/>
                </a:solidFill>
                <a:latin typeface="+mn-lt"/>
                <a:ea typeface="+mn-ea"/>
                <a:cs typeface="+mn-cs"/>
              </a:rPr>
              <a:t>,</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which</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is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average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speedup</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of</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1.57</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times for HCS benchmarks.</a:t>
            </a:r>
          </a:p>
          <a:p>
            <a:endParaRPr lang="en-US" altLang="zh-CN" sz="1300" b="0" i="0" u="none" strike="noStrike" kern="1200" baseline="0" dirty="0" smtClean="0">
              <a:solidFill>
                <a:schemeClr val="tx1"/>
              </a:solidFill>
              <a:latin typeface="+mn-lt"/>
              <a:ea typeface="+mn-ea"/>
              <a:cs typeface="+mn-cs"/>
            </a:endParaRPr>
          </a:p>
          <a:p>
            <a:endParaRPr lang="en-US" altLang="zh-CN" sz="1300" b="0" i="0" u="none" strike="noStrike" kern="1200" baseline="0" dirty="0" smtClean="0">
              <a:solidFill>
                <a:schemeClr val="tx1"/>
              </a:solidFill>
              <a:latin typeface="+mn-lt"/>
              <a:ea typeface="+mn-ea"/>
              <a:cs typeface="+mn-cs"/>
            </a:endParaRPr>
          </a:p>
          <a:p>
            <a:r>
              <a:rPr lang="en-US" altLang="zh-CN" sz="1300" b="0" i="0" u="none" strike="noStrike" kern="1200" baseline="0" dirty="0" smtClean="0">
                <a:solidFill>
                  <a:schemeClr val="tx1"/>
                </a:solidFill>
                <a:latin typeface="+mn-lt"/>
                <a:ea typeface="+mn-ea"/>
                <a:cs typeface="+mn-cs"/>
              </a:rPr>
              <a:t>However, the curves are flatter than those observed in CPUs [11]. </a:t>
            </a:r>
          </a:p>
          <a:p>
            <a:r>
              <a:rPr lang="en-US" altLang="zh-CN" sz="1300" b="0" i="0" u="none" strike="noStrike" kern="1200" baseline="0" dirty="0" smtClean="0">
                <a:solidFill>
                  <a:schemeClr val="tx1"/>
                </a:solidFill>
                <a:latin typeface="+mn-lt"/>
                <a:ea typeface="+mn-ea"/>
                <a:cs typeface="+mn-cs"/>
              </a:rPr>
              <a:t>This is because GPU warp interleaving makes the memory behavior much less predictable, </a:t>
            </a:r>
          </a:p>
          <a:p>
            <a:r>
              <a:rPr lang="en-US" altLang="zh-CN" sz="1300" b="0" i="0" u="none" strike="noStrike" kern="1200" baseline="0" dirty="0" smtClean="0">
                <a:solidFill>
                  <a:schemeClr val="tx1"/>
                </a:solidFill>
                <a:latin typeface="+mn-lt"/>
                <a:ea typeface="+mn-ea"/>
                <a:cs typeface="+mn-cs"/>
              </a:rPr>
              <a:t>and thus the RD is relatively unstable in such a massive multithreading environment. </a:t>
            </a:r>
          </a:p>
          <a:p>
            <a:r>
              <a:rPr lang="en-US" altLang="zh-CN" sz="1300" b="0" i="0" u="none" strike="noStrike" kern="1200" baseline="0" dirty="0" smtClean="0">
                <a:solidFill>
                  <a:schemeClr val="tx1"/>
                </a:solidFill>
                <a:latin typeface="+mn-lt"/>
                <a:ea typeface="+mn-ea"/>
                <a:cs typeface="+mn-cs"/>
              </a:rPr>
              <a:t>But the RD-based protection mechanism is still beneficial for GPUs, </a:t>
            </a:r>
          </a:p>
          <a:p>
            <a:r>
              <a:rPr lang="en-US" altLang="zh-CN" sz="1300" b="0" i="0" u="none" strike="noStrike" kern="1200" baseline="0" dirty="0" smtClean="0">
                <a:solidFill>
                  <a:schemeClr val="tx1"/>
                </a:solidFill>
                <a:latin typeface="+mn-lt"/>
                <a:ea typeface="+mn-ea"/>
                <a:cs typeface="+mn-cs"/>
              </a:rPr>
              <a:t>because statistically, GPU memory behavior is still predictable [3]. </a:t>
            </a:r>
          </a:p>
          <a:p>
            <a:r>
              <a:rPr lang="en-US" altLang="zh-CN" sz="1300" b="0" i="0" u="none" strike="noStrike" kern="1200" baseline="0" dirty="0" smtClean="0">
                <a:solidFill>
                  <a:schemeClr val="tx1"/>
                </a:solidFill>
                <a:latin typeface="+mn-lt"/>
                <a:ea typeface="+mn-ea"/>
                <a:cs typeface="+mn-cs"/>
              </a:rPr>
              <a:t>The relatively flat curve implies that a suboptimal prediction may not lose too much benefit,</a:t>
            </a:r>
          </a:p>
          <a:p>
            <a:r>
              <a:rPr lang="en-US" altLang="zh-CN" sz="1300" b="0" i="0" u="none" strike="noStrike" kern="1200" baseline="0" dirty="0" smtClean="0">
                <a:solidFill>
                  <a:schemeClr val="tx1"/>
                </a:solidFill>
                <a:latin typeface="+mn-lt"/>
                <a:ea typeface="+mn-ea"/>
                <a:cs typeface="+mn-cs"/>
              </a:rPr>
              <a:t>which is an opportunity to reduce hardware overhead. </a:t>
            </a:r>
          </a:p>
          <a:p>
            <a:r>
              <a:rPr lang="en-US" altLang="zh-CN" sz="1300" b="0" i="0" u="none" strike="noStrike" kern="1200" baseline="0" dirty="0" smtClean="0">
                <a:solidFill>
                  <a:schemeClr val="tx1"/>
                </a:solidFill>
                <a:latin typeface="+mn-lt"/>
                <a:ea typeface="+mn-ea"/>
                <a:cs typeface="+mn-cs"/>
              </a:rPr>
              <a:t>Note that STL  and SD1  have short RDs, and thus need small PDs.</a:t>
            </a:r>
          </a:p>
          <a:p>
            <a:r>
              <a:rPr lang="en-US" altLang="zh-CN" sz="1300" b="0" i="0" u="none" strike="noStrike" kern="1200" baseline="0" dirty="0" smtClean="0">
                <a:solidFill>
                  <a:schemeClr val="tx1"/>
                </a:solidFill>
                <a:latin typeface="+mn-lt"/>
                <a:ea typeface="+mn-ea"/>
                <a:cs typeface="+mn-cs"/>
              </a:rPr>
              <a:t>A large PD leads to poor performance for them because it protects some cache lines beyond their lifetime, delaying their replacement with useful data.</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11</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48652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The second management scheme is warp throttling.</a:t>
            </a:r>
          </a:p>
          <a:p>
            <a:r>
              <a:rPr lang="en-US" altLang="zh-CN" sz="1300" b="0" i="0" u="none" strike="noStrike" kern="1200" baseline="0" dirty="0" smtClean="0">
                <a:solidFill>
                  <a:schemeClr val="tx1"/>
                </a:solidFill>
                <a:latin typeface="+mn-lt"/>
                <a:ea typeface="+mn-ea"/>
                <a:cs typeface="+mn-cs"/>
              </a:rPr>
              <a:t>Cache-conscious </a:t>
            </a:r>
            <a:r>
              <a:rPr lang="en-US" altLang="zh-CN" sz="1300" b="0" i="0" u="none" strike="noStrike" kern="1200" baseline="0" dirty="0" err="1" smtClean="0">
                <a:solidFill>
                  <a:schemeClr val="tx1"/>
                </a:solidFill>
                <a:latin typeface="+mn-lt"/>
                <a:ea typeface="+mn-ea"/>
                <a:cs typeface="+mn-cs"/>
              </a:rPr>
              <a:t>wavefront</a:t>
            </a:r>
            <a:r>
              <a:rPr lang="en-US" altLang="zh-CN" sz="1300" b="0" i="0" u="none" strike="noStrike" kern="1200" baseline="0" dirty="0" smtClean="0">
                <a:solidFill>
                  <a:schemeClr val="tx1"/>
                </a:solidFill>
                <a:latin typeface="+mn-lt"/>
                <a:ea typeface="+mn-ea"/>
                <a:cs typeface="+mn-cs"/>
              </a:rPr>
              <a:t> scheduling (a.k.a. CCWS) as been proposed to alleviate inter-warp contention and improve the L1 cache hit rate in GPUs.</a:t>
            </a:r>
          </a:p>
          <a:p>
            <a:r>
              <a:rPr lang="en-US" altLang="zh-CN" sz="1300" b="0" i="0" u="none" strike="noStrike" kern="1200" baseline="0" dirty="0" smtClean="0">
                <a:solidFill>
                  <a:schemeClr val="tx1"/>
                </a:solidFill>
                <a:latin typeface="+mn-lt"/>
                <a:ea typeface="+mn-ea"/>
                <a:cs typeface="+mn-cs"/>
              </a:rPr>
              <a:t>Its basic idea is: when severe cache contention is detected (some warps lose too much locality),</a:t>
            </a:r>
          </a:p>
          <a:p>
            <a:r>
              <a:rPr lang="en-US" altLang="zh-CN" sz="1300" b="0" i="0" u="none" strike="noStrike" kern="1200" baseline="0" dirty="0" smtClean="0">
                <a:solidFill>
                  <a:schemeClr val="tx1"/>
                </a:solidFill>
                <a:latin typeface="+mn-lt"/>
                <a:ea typeface="+mn-ea"/>
                <a:cs typeface="+mn-cs"/>
              </a:rPr>
              <a:t>the scheduler suspends some of the warps (not allowed to issue requests and stalled) to avoid inter-warp contention.</a:t>
            </a:r>
          </a:p>
          <a:p>
            <a:r>
              <a:rPr lang="en-US" altLang="zh-CN" sz="1300" b="0" i="0" u="none" strike="noStrike" kern="1200" baseline="0" dirty="0" smtClean="0">
                <a:solidFill>
                  <a:schemeClr val="tx1"/>
                </a:solidFill>
                <a:latin typeface="+mn-lt"/>
                <a:ea typeface="+mn-ea"/>
                <a:cs typeface="+mn-cs"/>
              </a:rPr>
              <a:t>Two schemes have been proposed: static scheme uses statically determined  maximum active warps (MAW) on each warp scheduler, </a:t>
            </a: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And dynamic scheme calculates Lost Locality Score at runtime to control warp concurrency.</a:t>
            </a:r>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12</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392711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Both techniques can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alleviate contention and improve </a:t>
            </a:r>
            <a:r>
              <a:rPr lang="en-US" altLang="zh-CN" sz="1300" b="0" i="0" u="none" strike="noStrike" kern="1200" baseline="0" dirty="0" err="1" smtClean="0">
                <a:solidFill>
                  <a:schemeClr val="tx1"/>
                </a:solidFill>
                <a:latin typeface="+mn-lt"/>
                <a:ea typeface="+mn-ea"/>
                <a:cs typeface="+mn-cs"/>
              </a:rPr>
              <a:t>performance.But</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they</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also</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have their</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own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limitations.</a:t>
            </a: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Pure cache bypassing cannot avoid locality loss, since it is unable to control the working set.</a:t>
            </a:r>
          </a:p>
          <a:p>
            <a:r>
              <a:rPr lang="en-US" altLang="zh-CN" sz="1300" b="0" i="0" u="none" strike="noStrike" kern="1200" baseline="0" dirty="0" smtClean="0">
                <a:solidFill>
                  <a:schemeClr val="tx1"/>
                </a:solidFill>
                <a:latin typeface="+mn-lt"/>
                <a:ea typeface="+mn-ea"/>
                <a:cs typeface="+mn-cs"/>
              </a:rPr>
              <a:t>It may also generate too many bypassed requests that cause congestion in the lower level memory subsystem.</a:t>
            </a: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pure warp throttling may cause the n-chip network to be underutilized.</a:t>
            </a:r>
            <a:endParaRPr kumimoji="1" lang="zh-CN" altLang="en-US" dirty="0" smtClean="0"/>
          </a:p>
          <a:p>
            <a:r>
              <a:rPr lang="en-US" altLang="zh-CN" sz="1300" b="0" i="0" u="none" strike="noStrike" kern="1200" baseline="0" dirty="0" smtClean="0">
                <a:solidFill>
                  <a:schemeClr val="tx1"/>
                </a:solidFill>
                <a:latin typeface="+mn-lt"/>
                <a:ea typeface="+mn-ea"/>
                <a:cs typeface="+mn-cs"/>
              </a:rPr>
              <a:t>Also, it may</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leads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to too</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few</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warps and therefore </a:t>
            </a:r>
            <a:r>
              <a:rPr kumimoji="1" lang="en-US" altLang="zh-CN" dirty="0" smtClean="0">
                <a:solidFill>
                  <a:srgbClr val="FF0000"/>
                </a:solidFill>
              </a:rPr>
              <a:t>cannot hide memory access latency </a:t>
            </a:r>
            <a:r>
              <a:rPr kumimoji="1" lang="en-US" altLang="zh-CN" dirty="0" smtClean="0"/>
              <a:t>through multithreading</a:t>
            </a:r>
            <a:endParaRPr lang="en-US" altLang="zh-CN" sz="1300" b="0" i="0" u="none" strike="noStrike"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13</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537172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Given the limitations, we find </a:t>
            </a:r>
            <a:r>
              <a:rPr lang="en-US" altLang="zh-CN" sz="1300" b="0" i="0" u="none" strike="noStrike" kern="1200" baseline="0" smtClean="0">
                <a:solidFill>
                  <a:schemeClr val="tx1"/>
                </a:solidFill>
                <a:latin typeface="+mn-lt"/>
                <a:ea typeface="+mn-ea"/>
                <a:cs typeface="+mn-cs"/>
              </a:rPr>
              <a:t>a possible complementary </a:t>
            </a:r>
            <a:r>
              <a:rPr lang="en-US" altLang="zh-CN" sz="1300" b="0" i="0" u="none" strike="noStrike" kern="1200" baseline="0" dirty="0" smtClean="0">
                <a:solidFill>
                  <a:schemeClr val="tx1"/>
                </a:solidFill>
                <a:latin typeface="+mn-lt"/>
                <a:ea typeface="+mn-ea"/>
                <a:cs typeface="+mn-cs"/>
              </a:rPr>
              <a:t>approach by static study.</a:t>
            </a:r>
          </a:p>
          <a:p>
            <a:r>
              <a:rPr lang="en-US" altLang="zh-CN" sz="1300" b="0" i="0" u="none" strike="noStrike" kern="1200" baseline="0" dirty="0" smtClean="0">
                <a:solidFill>
                  <a:schemeClr val="tx1"/>
                </a:solidFill>
                <a:latin typeface="+mn-lt"/>
                <a:ea typeface="+mn-ea"/>
                <a:cs typeface="+mn-cs"/>
              </a:rPr>
              <a:t>This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experiment</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shows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 we change the MAW from 1 to 24. </a:t>
            </a:r>
          </a:p>
          <a:p>
            <a:r>
              <a:rPr lang="en-US" altLang="zh-CN" sz="1300" b="0" i="0" u="none" strike="noStrike" kern="1200" baseline="0" dirty="0" smtClean="0">
                <a:solidFill>
                  <a:schemeClr val="tx1"/>
                </a:solidFill>
                <a:latin typeface="+mn-lt"/>
                <a:ea typeface="+mn-ea"/>
                <a:cs typeface="+mn-cs"/>
              </a:rPr>
              <a:t>The figure illustrates that bypassing improves system performance for any MAW that is larger than 2. </a:t>
            </a:r>
          </a:p>
          <a:p>
            <a:r>
              <a:rPr lang="en-US" altLang="zh-CN" sz="1300" b="0" i="0" u="none" strike="noStrike" kern="1200" baseline="0" dirty="0" smtClean="0">
                <a:solidFill>
                  <a:schemeClr val="tx1"/>
                </a:solidFill>
                <a:latin typeface="+mn-lt"/>
                <a:ea typeface="+mn-ea"/>
                <a:cs typeface="+mn-cs"/>
              </a:rPr>
              <a:t>We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can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also</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observe that pure bypassing achieves 1.38 times speedup, pure warp throttling get 1.46, </a:t>
            </a:r>
          </a:p>
          <a:p>
            <a:r>
              <a:rPr lang="en-US" altLang="zh-CN" sz="1300" b="0" i="0" u="none" strike="noStrike" kern="1200" baseline="0" dirty="0" smtClean="0">
                <a:solidFill>
                  <a:schemeClr val="tx1"/>
                </a:solidFill>
                <a:latin typeface="+mn-lt"/>
                <a:ea typeface="+mn-ea"/>
                <a:cs typeface="+mn-cs"/>
              </a:rPr>
              <a:t>however when we combine bypassing and warp throttling together, we can get up to 1.84 times speedup.</a:t>
            </a:r>
          </a:p>
          <a:p>
            <a:r>
              <a:rPr lang="en-US" altLang="zh-CN" sz="1300" b="0" i="0" u="none" strike="noStrike" kern="1200" baseline="0" dirty="0" smtClean="0">
                <a:solidFill>
                  <a:schemeClr val="tx1"/>
                </a:solidFill>
                <a:latin typeface="+mn-lt"/>
                <a:ea typeface="+mn-ea"/>
                <a:cs typeface="+mn-cs"/>
              </a:rPr>
              <a:t>This implies that </a:t>
            </a:r>
            <a:r>
              <a:rPr kumimoji="1" lang="en-US" altLang="zh-CN" sz="1400" b="0" i="0" u="none" strike="noStrike" kern="1200" baseline="0" dirty="0" smtClean="0">
                <a:solidFill>
                  <a:schemeClr val="tx1"/>
                </a:solidFill>
                <a:latin typeface="+mn-lt"/>
                <a:ea typeface="+mn-ea"/>
                <a:cs typeface="+mn-cs"/>
              </a:rPr>
              <a:t>c</a:t>
            </a:r>
            <a:r>
              <a:rPr kumimoji="1" lang="en-US" altLang="zh-CN" sz="1400" dirty="0" smtClean="0"/>
              <a:t>ooperatively</a:t>
            </a:r>
            <a:r>
              <a:rPr kumimoji="1" lang="zh-CN" altLang="en-US" sz="1400" dirty="0" smtClean="0"/>
              <a:t> </a:t>
            </a:r>
            <a:r>
              <a:rPr kumimoji="1" lang="en-US" altLang="zh-CN" sz="1400" dirty="0" smtClean="0"/>
              <a:t>combining these</a:t>
            </a:r>
            <a:r>
              <a:rPr kumimoji="1" lang="zh-CN" altLang="en-US" sz="1400" dirty="0" smtClean="0"/>
              <a:t> </a:t>
            </a:r>
            <a:r>
              <a:rPr kumimoji="1" lang="en-US" altLang="zh-CN" sz="1400" dirty="0" smtClean="0"/>
              <a:t>two</a:t>
            </a:r>
            <a:r>
              <a:rPr kumimoji="1" lang="zh-CN" altLang="en-US" sz="1400" dirty="0" smtClean="0"/>
              <a:t> </a:t>
            </a:r>
            <a:r>
              <a:rPr kumimoji="1" lang="en-US" altLang="zh-CN" sz="1400" dirty="0" smtClean="0"/>
              <a:t>techniques</a:t>
            </a:r>
            <a:r>
              <a:rPr kumimoji="1" lang="zh-CN" altLang="en-US" sz="1400" dirty="0" smtClean="0"/>
              <a:t> </a:t>
            </a:r>
            <a:r>
              <a:rPr kumimoji="1" lang="en-US" altLang="zh-CN" sz="1400" dirty="0" smtClean="0"/>
              <a:t>could</a:t>
            </a:r>
            <a:r>
              <a:rPr kumimoji="1" lang="zh-CN" altLang="en-US" sz="1400" dirty="0" smtClean="0"/>
              <a:t> </a:t>
            </a:r>
            <a:r>
              <a:rPr kumimoji="1" lang="en-US" altLang="zh-CN" sz="1400" dirty="0" smtClean="0"/>
              <a:t>outperform</a:t>
            </a:r>
            <a:r>
              <a:rPr kumimoji="1" lang="zh-CN" altLang="en-US" sz="1400" dirty="0" smtClean="0"/>
              <a:t> </a:t>
            </a:r>
            <a:r>
              <a:rPr kumimoji="1" lang="en-US" altLang="zh-CN" sz="1400" dirty="0" smtClean="0"/>
              <a:t>either</a:t>
            </a:r>
            <a:r>
              <a:rPr kumimoji="1" lang="zh-CN" altLang="en-US" sz="1400" dirty="0" smtClean="0"/>
              <a:t> </a:t>
            </a:r>
            <a:r>
              <a:rPr kumimoji="1" lang="en-US" altLang="zh-CN" sz="1400" dirty="0" smtClean="0"/>
              <a:t>of</a:t>
            </a:r>
            <a:r>
              <a:rPr kumimoji="1" lang="zh-CN" altLang="en-US" sz="1400" dirty="0" smtClean="0"/>
              <a:t> </a:t>
            </a:r>
            <a:r>
              <a:rPr kumimoji="1" lang="en-US" altLang="zh-CN" sz="1400" dirty="0" smtClean="0"/>
              <a:t>them.</a:t>
            </a:r>
          </a:p>
          <a:p>
            <a:r>
              <a:rPr kumimoji="1" lang="en-US" altLang="zh-CN" sz="1400" dirty="0" smtClean="0"/>
              <a:t>Because on one hand, …,</a:t>
            </a:r>
            <a:r>
              <a:rPr kumimoji="1" lang="en-US" altLang="zh-CN" sz="1400" baseline="0" dirty="0" smtClean="0"/>
              <a:t> on the other hand, …</a:t>
            </a:r>
            <a:endParaRPr kumimoji="1" lang="en-US" altLang="zh-CN" sz="1400" dirty="0" smtClean="0"/>
          </a:p>
          <a:p>
            <a:endParaRPr kumimoji="1" lang="en-US" altLang="zh-CN" sz="1300" b="0" i="0" u="none" strike="noStrike" kern="1200" baseline="0" dirty="0" smtClean="0">
              <a:solidFill>
                <a:schemeClr val="tx1"/>
              </a:solidFill>
              <a:latin typeface="+mn-lt"/>
              <a:ea typeface="+mn-ea"/>
              <a:cs typeface="+mn-cs"/>
            </a:endParaRPr>
          </a:p>
          <a:p>
            <a:r>
              <a:rPr lang="en-US" altLang="zh-CN" sz="1300" b="0" i="0" u="none" strike="noStrike" kern="1200" baseline="0" dirty="0" smtClean="0">
                <a:solidFill>
                  <a:schemeClr val="tx1"/>
                </a:solidFill>
                <a:latin typeface="+mn-lt"/>
                <a:ea typeface="+mn-ea"/>
                <a:cs typeface="+mn-cs"/>
              </a:rPr>
              <a:t>Compared to SWL with bypassing disabled, we find that the optimal MAW is increased when bypassing is enabled (from 3 to 7). </a:t>
            </a:r>
          </a:p>
          <a:p>
            <a:r>
              <a:rPr lang="en-US" altLang="zh-CN" sz="1300" b="0" i="0" u="none" strike="noStrike" kern="1200" baseline="0" dirty="0" smtClean="0">
                <a:solidFill>
                  <a:schemeClr val="tx1"/>
                </a:solidFill>
                <a:latin typeface="+mn-lt"/>
                <a:ea typeface="+mn-ea"/>
                <a:cs typeface="+mn-cs"/>
              </a:rPr>
              <a:t>This is because when bypassing is enabled, it is possible to issue more warps without degrading cache performance, since caches are protected by the bypass policy. </a:t>
            </a:r>
          </a:p>
          <a:p>
            <a:r>
              <a:rPr lang="en-US" altLang="zh-CN" sz="1300" b="0" i="0" u="none" strike="noStrike" kern="1200" baseline="0" dirty="0" smtClean="0">
                <a:solidFill>
                  <a:schemeClr val="tx1"/>
                </a:solidFill>
                <a:latin typeface="+mn-lt"/>
                <a:ea typeface="+mn-ea"/>
                <a:cs typeface="+mn-cs"/>
              </a:rPr>
              <a:t>The extra warps can take advantage of the underutilized </a:t>
            </a:r>
            <a:r>
              <a:rPr lang="en-US" altLang="zh-CN" sz="1300" b="0" i="0" u="none" strike="noStrike" kern="1200" baseline="0" dirty="0" err="1" smtClean="0">
                <a:solidFill>
                  <a:schemeClr val="tx1"/>
                </a:solidFill>
                <a:latin typeface="+mn-lt"/>
                <a:ea typeface="+mn-ea"/>
                <a:cs typeface="+mn-cs"/>
              </a:rPr>
              <a:t>NoC</a:t>
            </a:r>
            <a:r>
              <a:rPr lang="en-US" altLang="zh-CN" sz="1300" b="0" i="0" u="none" strike="noStrike" kern="1200" baseline="0" dirty="0" smtClean="0">
                <a:solidFill>
                  <a:schemeClr val="tx1"/>
                </a:solidFill>
                <a:latin typeface="+mn-lt"/>
                <a:ea typeface="+mn-ea"/>
                <a:cs typeface="+mn-cs"/>
              </a:rPr>
              <a:t> and/or DRAM bandwidth, which can potentially improve system performance. </a:t>
            </a:r>
          </a:p>
          <a:p>
            <a:endParaRPr kumimoji="1" lang="en-US" altLang="zh-CN" sz="1300" b="0" i="0" u="none" strike="noStrike" kern="1200" baseline="0" dirty="0" smtClean="0">
              <a:solidFill>
                <a:schemeClr val="tx1"/>
              </a:solidFill>
              <a:latin typeface="+mn-lt"/>
              <a:ea typeface="+mn-ea"/>
              <a:cs typeface="+mn-cs"/>
            </a:endParaRP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dirty="0" smtClean="0"/>
              <a:t>Optimal MAW is different for different benchmarks and inputs, which means a dynamic approach</a:t>
            </a:r>
            <a:r>
              <a:rPr lang="en-US" altLang="zh-CN" baseline="0" dirty="0" smtClean="0"/>
              <a:t> is required.</a:t>
            </a:r>
            <a:endParaRPr kumimoji="1" lang="zh-CN" altLang="en-US" dirty="0" smtClean="0"/>
          </a:p>
          <a:p>
            <a:endParaRPr kumimoji="1" lang="en-US" altLang="zh-CN" sz="1300" b="0" i="0" u="none" strike="noStrike" kern="1200" baseline="0" dirty="0" smtClean="0">
              <a:solidFill>
                <a:schemeClr val="tx1"/>
              </a:solidFill>
              <a:latin typeface="+mn-lt"/>
              <a:ea typeface="+mn-ea"/>
              <a:cs typeface="+mn-cs"/>
            </a:endParaRPr>
          </a:p>
          <a:p>
            <a:endParaRPr kumimoji="1" lang="en-US" altLang="zh-CN" sz="1300" b="0" i="0" u="none" strike="noStrike" kern="1200" baseline="0" dirty="0" smtClean="0">
              <a:solidFill>
                <a:schemeClr val="tx1"/>
              </a:solidFill>
              <a:latin typeface="+mn-lt"/>
              <a:ea typeface="+mn-ea"/>
              <a:cs typeface="+mn-cs"/>
            </a:endParaRPr>
          </a:p>
          <a:p>
            <a:r>
              <a:rPr lang="en-US" altLang="zh-CN" sz="1300" b="0" i="0" u="none" strike="noStrike" kern="1200" baseline="0" dirty="0" smtClean="0">
                <a:solidFill>
                  <a:schemeClr val="tx1"/>
                </a:solidFill>
                <a:latin typeface="+mn-lt"/>
                <a:ea typeface="+mn-ea"/>
                <a:cs typeface="+mn-cs"/>
              </a:rPr>
              <a:t>BFS has memory divergence because its access behavior depends on input data, and can not be well coalesced at programming or compile time.</a:t>
            </a:r>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14</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875795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We propose coordinated bypassing and warp throttling</a:t>
            </a:r>
            <a:r>
              <a:rPr kumimoji="1" lang="en-US" altLang="zh-CN" dirty="0" smtClean="0"/>
              <a:t>,</a:t>
            </a:r>
            <a:r>
              <a:rPr kumimoji="1" lang="zh-CN" altLang="en-US" dirty="0" smtClean="0"/>
              <a:t> </a:t>
            </a:r>
            <a:r>
              <a:rPr kumimoji="1" lang="en-US" altLang="zh-CN" dirty="0" smtClean="0"/>
              <a:t>which</a:t>
            </a:r>
            <a:r>
              <a:rPr kumimoji="1" lang="zh-CN" altLang="en-US" dirty="0" smtClean="0"/>
              <a:t> </a:t>
            </a:r>
            <a:r>
              <a:rPr kumimoji="1" lang="en-US" altLang="zh-CN" sz="1400" dirty="0" smtClean="0"/>
              <a:t>cooperatively</a:t>
            </a:r>
            <a:r>
              <a:rPr kumimoji="1" lang="zh-CN" altLang="en-US" sz="1400" dirty="0" smtClean="0"/>
              <a:t> </a:t>
            </a:r>
            <a:r>
              <a:rPr kumimoji="1" lang="en-US" altLang="zh-CN" sz="1400" dirty="0" smtClean="0"/>
              <a:t>combines</a:t>
            </a:r>
            <a:r>
              <a:rPr kumimoji="1" lang="zh-CN" altLang="en-US" sz="1400" dirty="0" smtClean="0"/>
              <a:t> </a:t>
            </a:r>
            <a:r>
              <a:rPr kumimoji="1" lang="en-US" altLang="zh-CN" sz="1400" dirty="0" smtClean="0"/>
              <a:t>cache</a:t>
            </a:r>
            <a:r>
              <a:rPr kumimoji="1" lang="zh-CN" altLang="en-US" sz="1400" dirty="0" smtClean="0"/>
              <a:t> </a:t>
            </a:r>
            <a:r>
              <a:rPr kumimoji="1" lang="en-US" altLang="zh-CN" sz="1400" dirty="0" smtClean="0"/>
              <a:t>bypassing</a:t>
            </a:r>
            <a:r>
              <a:rPr kumimoji="1" lang="zh-CN" altLang="en-US" sz="1400" dirty="0" smtClean="0"/>
              <a:t> </a:t>
            </a:r>
            <a:r>
              <a:rPr kumimoji="1" lang="en-US" altLang="zh-CN" sz="1400" dirty="0" smtClean="0"/>
              <a:t>and</a:t>
            </a:r>
            <a:r>
              <a:rPr kumimoji="1" lang="zh-CN" altLang="en-US" sz="1400" dirty="0" smtClean="0"/>
              <a:t> </a:t>
            </a:r>
            <a:r>
              <a:rPr kumimoji="1" lang="en-US" altLang="zh-CN" sz="1400" dirty="0" smtClean="0"/>
              <a:t>warp</a:t>
            </a:r>
            <a:r>
              <a:rPr kumimoji="1" lang="zh-CN" altLang="en-US" sz="1400" dirty="0" smtClean="0"/>
              <a:t> </a:t>
            </a:r>
            <a:r>
              <a:rPr kumimoji="1" lang="en-US" altLang="zh-CN" sz="1400" dirty="0" smtClean="0"/>
              <a:t>throttling.</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15</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968973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The figure shows the CBWT architecture overview.</a:t>
            </a:r>
          </a:p>
          <a:p>
            <a:r>
              <a:rPr lang="en-US" altLang="zh-CN" sz="1300" b="0" i="0" u="none" strike="noStrike" kern="1200" baseline="0" dirty="0" smtClean="0">
                <a:solidFill>
                  <a:schemeClr val="tx1"/>
                </a:solidFill>
                <a:latin typeface="+mn-lt"/>
                <a:ea typeface="+mn-ea"/>
                <a:cs typeface="+mn-cs"/>
              </a:rPr>
              <a:t>Extra sampling modules (yellow blocks) are added to monitor contention and congestion. </a:t>
            </a:r>
          </a:p>
          <a:p>
            <a:r>
              <a:rPr lang="en-US" altLang="zh-CN" sz="1300" b="0" i="0" u="none" strike="noStrike" kern="1200" baseline="0" dirty="0" smtClean="0">
                <a:solidFill>
                  <a:schemeClr val="tx1"/>
                </a:solidFill>
                <a:latin typeface="+mn-lt"/>
                <a:ea typeface="+mn-ea"/>
                <a:cs typeface="+mn-cs"/>
              </a:rPr>
              <a:t>The CBWT design basically contains three components:…</a:t>
            </a: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For contention detection , we proposed a novel mechanism, the victim bits. </a:t>
            </a: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They </a:t>
            </a:r>
            <a:r>
              <a:rPr kumimoji="1" lang="en-US" altLang="zh-CN" dirty="0" smtClean="0"/>
              <a:t>records the access history from a particular L1 cache before the line's eviction.</a:t>
            </a:r>
          </a:p>
          <a:p>
            <a:r>
              <a:rPr lang="en-US" altLang="zh-CN" sz="1300" b="0" i="0" u="none" strike="noStrike" kern="1200" baseline="0" dirty="0" smtClean="0">
                <a:solidFill>
                  <a:schemeClr val="tx1"/>
                </a:solidFill>
                <a:latin typeface="+mn-lt"/>
                <a:ea typeface="+mn-ea"/>
                <a:cs typeface="+mn-cs"/>
              </a:rPr>
              <a:t>Based on this the L2 cache can detect L1 cache contention.</a:t>
            </a:r>
          </a:p>
          <a:p>
            <a:endParaRPr lang="en-US" altLang="zh-CN" sz="1300" b="0" i="0" u="none" strike="noStrike" kern="1200" baseline="0" dirty="0" smtClean="0">
              <a:solidFill>
                <a:schemeClr val="tx1"/>
              </a:solidFill>
              <a:latin typeface="+mn-lt"/>
              <a:ea typeface="+mn-ea"/>
              <a:cs typeface="+mn-cs"/>
            </a:endParaRPr>
          </a:p>
          <a:p>
            <a:endParaRPr lang="en-US" altLang="zh-CN" sz="1300" b="0" i="0" u="none" strike="noStrike" kern="1200" baseline="0" dirty="0" smtClean="0">
              <a:solidFill>
                <a:schemeClr val="tx1"/>
              </a:solidFill>
              <a:latin typeface="+mn-lt"/>
              <a:ea typeface="+mn-ea"/>
              <a:cs typeface="+mn-cs"/>
            </a:endParaRPr>
          </a:p>
          <a:p>
            <a:r>
              <a:rPr lang="en-US" altLang="zh-CN" sz="1300" b="0" i="0" u="none" strike="noStrike" kern="1200" baseline="0" dirty="0" smtClean="0">
                <a:solidFill>
                  <a:schemeClr val="tx1"/>
                </a:solidFill>
                <a:latin typeface="+mn-lt"/>
                <a:ea typeface="+mn-ea"/>
                <a:cs typeface="+mn-cs"/>
              </a:rPr>
              <a:t>Memory requests consist of hits, misses and bypasses. Caches are protected by the PDP bypass policy. </a:t>
            </a: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The feedback paths are illustrated in the figure.</a:t>
            </a:r>
          </a:p>
          <a:p>
            <a:r>
              <a:rPr lang="en-US" altLang="zh-CN" sz="1300" b="0" i="0" u="none" strike="noStrike" kern="1200" baseline="0" dirty="0" smtClean="0">
                <a:solidFill>
                  <a:schemeClr val="tx1"/>
                </a:solidFill>
                <a:latin typeface="+mn-lt"/>
                <a:ea typeface="+mn-ea"/>
                <a:cs typeface="+mn-cs"/>
              </a:rPr>
              <a:t>To overcome the limitations of bypassing, CBWT adaptively controls the number of active warps to take full advantage of the cache capacity and other on-chip resources.</a:t>
            </a:r>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16</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245766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Our proposed method for dynamic CBWT uses the runtime observed L1 cache bypass rate, </a:t>
            </a:r>
            <a:r>
              <a:rPr lang="en-US" altLang="zh-CN" sz="1300" b="0" i="0" u="none" strike="noStrike" kern="1200" baseline="0" dirty="0" err="1" smtClean="0">
                <a:solidFill>
                  <a:schemeClr val="tx1"/>
                </a:solidFill>
                <a:latin typeface="+mn-lt"/>
                <a:ea typeface="+mn-ea"/>
                <a:cs typeface="+mn-cs"/>
              </a:rPr>
              <a:t>NoC</a:t>
            </a:r>
            <a:r>
              <a:rPr lang="en-US" altLang="zh-CN" sz="1300" b="0" i="0" u="none" strike="noStrike" kern="1200" baseline="0" dirty="0" smtClean="0">
                <a:solidFill>
                  <a:schemeClr val="tx1"/>
                </a:solidFill>
                <a:latin typeface="+mn-lt"/>
                <a:ea typeface="+mn-ea"/>
                <a:cs typeface="+mn-cs"/>
              </a:rPr>
              <a:t> congestion, and L1 contention to adjust the maximum active warps (MAW) to avoid overburdening the memory system. </a:t>
            </a:r>
          </a:p>
          <a:p>
            <a:pPr marL="0" marR="0" lvl="1" indent="0" algn="l" defTabSz="509412" rtl="0" eaLnBrk="1" fontAlgn="auto" latinLnBrk="0" hangingPunct="1">
              <a:lnSpc>
                <a:spcPct val="100000"/>
              </a:lnSpc>
              <a:spcBef>
                <a:spcPts val="0"/>
              </a:spcBef>
              <a:spcAft>
                <a:spcPts val="0"/>
              </a:spcAft>
              <a:buClrTx/>
              <a:buSzTx/>
              <a:buFontTx/>
              <a:buNone/>
              <a:tabLst/>
              <a:defRPr/>
            </a:pPr>
            <a:r>
              <a:rPr kumimoji="1" lang="en-US" altLang="zh-CN" dirty="0" smtClean="0"/>
              <a:t>Cache contention information is collected by the L2 cache,</a:t>
            </a:r>
            <a:r>
              <a:rPr kumimoji="1" lang="en-US" altLang="zh-CN" baseline="0" dirty="0" smtClean="0"/>
              <a:t> and is u</a:t>
            </a:r>
            <a:r>
              <a:rPr kumimoji="1" lang="en-US" altLang="zh-CN" dirty="0" smtClean="0"/>
              <a:t>sed by predictor to enable/disable bypassing and throttling.</a:t>
            </a:r>
          </a:p>
          <a:p>
            <a:pPr marL="0" indent="0" defTabSz="509412">
              <a:buFont typeface="Wingdings" panose="05000000000000000000" pitchFamily="2" charset="2"/>
              <a:buNone/>
              <a:defRPr/>
            </a:pPr>
            <a:r>
              <a:rPr kumimoji="1" lang="en-US" altLang="zh-CN" sz="2400" dirty="0" err="1" smtClean="0">
                <a:solidFill>
                  <a:srgbClr val="002060"/>
                </a:solidFill>
                <a:latin typeface="Arial"/>
                <a:ea typeface="Droid Sans" panose="020B0606030804020204" pitchFamily="34" charset="0"/>
                <a:cs typeface="Arial"/>
              </a:rPr>
              <a:t>NoC</a:t>
            </a:r>
            <a:r>
              <a:rPr kumimoji="1" lang="zh-CN" altLang="en-US" sz="2400" dirty="0" smtClean="0">
                <a:solidFill>
                  <a:srgbClr val="002060"/>
                </a:solidFill>
                <a:latin typeface="Arial"/>
                <a:ea typeface="Droid Sans" panose="020B0606030804020204" pitchFamily="34" charset="0"/>
                <a:cs typeface="Arial"/>
              </a:rPr>
              <a:t> </a:t>
            </a:r>
            <a:r>
              <a:rPr kumimoji="1" lang="en-US" altLang="zh-CN" sz="2400" dirty="0" smtClean="0">
                <a:solidFill>
                  <a:srgbClr val="002060"/>
                </a:solidFill>
                <a:latin typeface="Arial"/>
                <a:ea typeface="Droid Sans" panose="020B0606030804020204" pitchFamily="34" charset="0"/>
                <a:cs typeface="Arial"/>
              </a:rPr>
              <a:t>latency</a:t>
            </a:r>
            <a:r>
              <a:rPr kumimoji="1" lang="zh-CN" altLang="en-US" sz="2400" dirty="0" smtClean="0">
                <a:solidFill>
                  <a:srgbClr val="002060"/>
                </a:solidFill>
                <a:latin typeface="Arial"/>
                <a:ea typeface="Droid Sans" panose="020B0606030804020204" pitchFamily="34" charset="0"/>
                <a:cs typeface="Arial"/>
              </a:rPr>
              <a:t> </a:t>
            </a:r>
            <a:r>
              <a:rPr kumimoji="1" lang="en-US" altLang="zh-CN" sz="2400" dirty="0" smtClean="0">
                <a:solidFill>
                  <a:srgbClr val="002060"/>
                </a:solidFill>
                <a:latin typeface="Arial"/>
                <a:ea typeface="Droid Sans" panose="020B0606030804020204" pitchFamily="34" charset="0"/>
                <a:cs typeface="Arial"/>
              </a:rPr>
              <a:t>feedback controls</a:t>
            </a:r>
            <a:r>
              <a:rPr kumimoji="1" lang="zh-CN" altLang="en-US" sz="2400" dirty="0" smtClean="0">
                <a:solidFill>
                  <a:srgbClr val="002060"/>
                </a:solidFill>
                <a:latin typeface="Arial"/>
                <a:ea typeface="Droid Sans" panose="020B0606030804020204" pitchFamily="34" charset="0"/>
                <a:cs typeface="Arial"/>
              </a:rPr>
              <a:t> </a:t>
            </a:r>
            <a:r>
              <a:rPr kumimoji="1" lang="en-US" altLang="zh-CN" sz="2400" dirty="0" smtClean="0">
                <a:solidFill>
                  <a:srgbClr val="002060"/>
                </a:solidFill>
                <a:latin typeface="Arial"/>
                <a:ea typeface="Droid Sans" panose="020B0606030804020204" pitchFamily="34" charset="0"/>
                <a:cs typeface="Arial"/>
              </a:rPr>
              <a:t>multithreading</a:t>
            </a:r>
            <a:r>
              <a:rPr kumimoji="1" lang="en-US" altLang="zh-CN" sz="2400" baseline="0" dirty="0" smtClean="0">
                <a:solidFill>
                  <a:srgbClr val="002060"/>
                </a:solidFill>
                <a:latin typeface="Arial"/>
                <a:ea typeface="Droid Sans" panose="020B0606030804020204" pitchFamily="34" charset="0"/>
                <a:cs typeface="Arial"/>
              </a:rPr>
              <a:t>. It </a:t>
            </a:r>
            <a:r>
              <a:rPr kumimoji="1" lang="en-US" altLang="zh-CN" sz="2000" baseline="0" dirty="0" smtClean="0">
                <a:solidFill>
                  <a:srgbClr val="002060"/>
                </a:solidFill>
                <a:latin typeface="Palatino"/>
                <a:ea typeface="Droid Sans" panose="020B0606030804020204" pitchFamily="34" charset="0"/>
                <a:cs typeface="Palatino"/>
              </a:rPr>
              <a:t>ad</a:t>
            </a:r>
            <a:r>
              <a:rPr kumimoji="1" lang="en-US" altLang="zh-CN" sz="2000" dirty="0" smtClean="0">
                <a:solidFill>
                  <a:srgbClr val="002060"/>
                </a:solidFill>
                <a:latin typeface="Palatino"/>
                <a:ea typeface="Droid Sans" panose="020B0606030804020204" pitchFamily="34" charset="0"/>
                <a:cs typeface="Palatino"/>
              </a:rPr>
              <a:t>justs MAW to keep the network in a </a:t>
            </a:r>
            <a:r>
              <a:rPr kumimoji="1" lang="en-US" altLang="zh-CN" sz="2000" dirty="0" smtClean="0">
                <a:solidFill>
                  <a:srgbClr val="FF0000"/>
                </a:solidFill>
                <a:latin typeface="Palatino"/>
                <a:ea typeface="Droid Sans" panose="020B0606030804020204" pitchFamily="34" charset="0"/>
                <a:cs typeface="Palatino"/>
              </a:rPr>
              <a:t>busy</a:t>
            </a:r>
            <a:r>
              <a:rPr kumimoji="1" lang="zh-CN" altLang="en-US" sz="2000" dirty="0" smtClean="0">
                <a:solidFill>
                  <a:srgbClr val="FF0000"/>
                </a:solidFill>
                <a:latin typeface="Palatino"/>
                <a:ea typeface="Droid Sans" panose="020B0606030804020204" pitchFamily="34" charset="0"/>
                <a:cs typeface="Palatino"/>
              </a:rPr>
              <a:t> </a:t>
            </a:r>
            <a:r>
              <a:rPr kumimoji="1" lang="en-US" altLang="zh-CN" sz="2000" dirty="0" smtClean="0">
                <a:solidFill>
                  <a:srgbClr val="002060"/>
                </a:solidFill>
                <a:latin typeface="Palatino"/>
                <a:ea typeface="Droid Sans" panose="020B0606030804020204" pitchFamily="34" charset="0"/>
                <a:cs typeface="Palatino"/>
              </a:rPr>
              <a:t>but </a:t>
            </a:r>
            <a:r>
              <a:rPr kumimoji="1" lang="en-US" altLang="zh-CN" sz="2000" dirty="0" smtClean="0">
                <a:solidFill>
                  <a:srgbClr val="FF0000"/>
                </a:solidFill>
                <a:latin typeface="Palatino"/>
                <a:ea typeface="Droid Sans" panose="020B0606030804020204" pitchFamily="34" charset="0"/>
                <a:cs typeface="Palatino"/>
              </a:rPr>
              <a:t>low-congestion </a:t>
            </a:r>
            <a:r>
              <a:rPr kumimoji="1" lang="en-US" altLang="zh-CN" sz="2000" dirty="0" smtClean="0">
                <a:solidFill>
                  <a:srgbClr val="002060"/>
                </a:solidFill>
                <a:latin typeface="Palatino"/>
                <a:ea typeface="Droid Sans" panose="020B0606030804020204" pitchFamily="34" charset="0"/>
                <a:cs typeface="Palatino"/>
              </a:rPr>
              <a:t>range</a:t>
            </a:r>
            <a:r>
              <a:rPr kumimoji="1" lang="en-US" altLang="zh-CN" sz="1300" dirty="0" smtClean="0">
                <a:solidFill>
                  <a:schemeClr val="tx1"/>
                </a:solidFill>
                <a:latin typeface="+mn-lt"/>
                <a:ea typeface="+mn-ea"/>
                <a:cs typeface="+mn-cs"/>
              </a:rPr>
              <a:t>.</a:t>
            </a:r>
            <a:endParaRPr kumimoji="1" lang="en-US" altLang="zh-CN" sz="2000" dirty="0" smtClean="0">
              <a:solidFill>
                <a:srgbClr val="002060"/>
              </a:solidFill>
              <a:latin typeface="Palatino"/>
              <a:ea typeface="Droid Sans" panose="020B0606030804020204" pitchFamily="34" charset="0"/>
              <a:cs typeface="Palatino"/>
            </a:endParaRPr>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17</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782124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a:t>
            </a:r>
            <a:r>
              <a:rPr kumimoji="1" lang="en-US" altLang="zh-CN" baseline="0" dirty="0" smtClean="0"/>
              <a:t> t</a:t>
            </a:r>
            <a:r>
              <a:rPr kumimoji="1" lang="en-US" altLang="zh-CN" dirty="0" smtClean="0"/>
              <a:t>he runtime MAW prediction algorithm, we use bypass ratio to quickly estimate the optimal MAW.</a:t>
            </a:r>
          </a:p>
          <a:p>
            <a:pPr marL="0" marR="0" lvl="1" indent="0" algn="l" defTabSz="509412" rtl="0" eaLnBrk="1" fontAlgn="auto" latinLnBrk="0" hangingPunct="1">
              <a:lnSpc>
                <a:spcPct val="100000"/>
              </a:lnSpc>
              <a:spcBef>
                <a:spcPts val="0"/>
              </a:spcBef>
              <a:spcAft>
                <a:spcPts val="0"/>
              </a:spcAft>
              <a:buClrTx/>
              <a:buSzTx/>
              <a:buFontTx/>
              <a:buNone/>
              <a:tabLst/>
              <a:defRPr/>
            </a:pPr>
            <a:r>
              <a:rPr kumimoji="1" lang="en-US" altLang="zh-CN" dirty="0" smtClean="0"/>
              <a:t>Our design is better than … because,</a:t>
            </a:r>
            <a:r>
              <a:rPr kumimoji="1" lang="en-US" altLang="zh-CN" baseline="0" dirty="0" smtClean="0"/>
              <a:t> first we put f</a:t>
            </a:r>
            <a:r>
              <a:rPr kumimoji="1" lang="en-US" altLang="zh-CN" dirty="0" smtClean="0"/>
              <a:t>eedback-driven control on </a:t>
            </a:r>
            <a:r>
              <a:rPr kumimoji="1" lang="en-US" altLang="zh-CN" dirty="0" err="1" smtClean="0"/>
              <a:t>NoC</a:t>
            </a:r>
            <a:r>
              <a:rPr kumimoji="1" lang="en-US" altLang="zh-CN" dirty="0" smtClean="0"/>
              <a:t> utilization, and second we proposed</a:t>
            </a:r>
            <a:r>
              <a:rPr kumimoji="1" lang="en-US" altLang="zh-CN" baseline="0" dirty="0" smtClean="0"/>
              <a:t> a low-overhead hardware design.</a:t>
            </a:r>
          </a:p>
          <a:p>
            <a:pPr marL="0" marR="0" lvl="1" indent="0" algn="l" defTabSz="509412" rtl="0" eaLnBrk="1" fontAlgn="auto" latinLnBrk="0" hangingPunct="1">
              <a:lnSpc>
                <a:spcPct val="100000"/>
              </a:lnSpc>
              <a:spcBef>
                <a:spcPts val="0"/>
              </a:spcBef>
              <a:spcAft>
                <a:spcPts val="0"/>
              </a:spcAft>
              <a:buClrTx/>
              <a:buSzTx/>
              <a:buFontTx/>
              <a:buNone/>
              <a:tabLst/>
              <a:defRPr/>
            </a:pPr>
            <a:r>
              <a:rPr kumimoji="1" lang="en-US" altLang="zh-CN" baseline="0" dirty="0" smtClean="0"/>
              <a:t>Thinking about the contention detection overhead,</a:t>
            </a:r>
          </a:p>
          <a:p>
            <a:pPr marL="0" marR="0" lvl="1" indent="0" algn="l" defTabSz="509412" rtl="0" eaLnBrk="1" fontAlgn="auto" latinLnBrk="0" hangingPunct="1">
              <a:lnSpc>
                <a:spcPct val="100000"/>
              </a:lnSpc>
              <a:spcBef>
                <a:spcPts val="0"/>
              </a:spcBef>
              <a:spcAft>
                <a:spcPts val="0"/>
              </a:spcAft>
              <a:buClrTx/>
              <a:buSzTx/>
              <a:buFontTx/>
              <a:buNone/>
              <a:tabLst/>
              <a:defRPr/>
            </a:pPr>
            <a:r>
              <a:rPr lang="en-US" altLang="zh-CN" dirty="0" smtClean="0"/>
              <a:t>for </a:t>
            </a:r>
            <a:r>
              <a:rPr kumimoji="1" lang="en-US" altLang="zh-CN" dirty="0" smtClean="0"/>
              <a:t>a</a:t>
            </a:r>
            <a:r>
              <a:rPr lang="en-US" altLang="zh-CN" dirty="0" smtClean="0"/>
              <a:t> 16-core GPU with a </a:t>
            </a:r>
            <a:r>
              <a:rPr kumimoji="1" lang="en-US" altLang="zh-CN" dirty="0" smtClean="0"/>
              <a:t>16-way 1MB L2 cache,</a:t>
            </a:r>
            <a:r>
              <a:rPr kumimoji="1" lang="en-US" altLang="zh-CN" baseline="0" dirty="0" smtClean="0"/>
              <a:t> CBWT requires 256B extra storage, while CCWS requires 60KB on-chip storage.</a:t>
            </a:r>
            <a:endParaRPr kumimoji="1" lang="en-US" altLang="zh-CN" dirty="0" smtClean="0"/>
          </a:p>
          <a:p>
            <a:pPr marL="0" marR="0" lvl="1" indent="0" algn="l" defTabSz="509412"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lvl="1" indent="0" algn="l" defTabSz="509412"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lvl="1" indent="0" algn="l" defTabSz="509412"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dirty="0" err="1" smtClean="0"/>
              <a:t>NoC</a:t>
            </a:r>
            <a:r>
              <a:rPr lang="en-US" altLang="zh-CN" dirty="0" smtClean="0"/>
              <a:t> latency sampler, the predictor, the</a:t>
            </a:r>
            <a:r>
              <a:rPr lang="zh-CN" altLang="en-US" dirty="0" smtClean="0"/>
              <a:t> </a:t>
            </a:r>
            <a:r>
              <a:rPr kumimoji="1" lang="en-US" altLang="zh-CN" dirty="0" smtClean="0"/>
              <a:t>PDP components</a:t>
            </a:r>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18</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3006478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We use GPGPU-</a:t>
            </a:r>
            <a:r>
              <a:rPr lang="en-US" altLang="zh-CN" sz="1300" b="0" i="0" u="none" strike="noStrike" kern="1200" baseline="0" dirty="0" err="1" smtClean="0">
                <a:solidFill>
                  <a:schemeClr val="tx1"/>
                </a:solidFill>
                <a:latin typeface="+mn-lt"/>
                <a:ea typeface="+mn-ea"/>
                <a:cs typeface="+mn-cs"/>
              </a:rPr>
              <a:t>Sim</a:t>
            </a:r>
            <a:r>
              <a:rPr lang="en-US" altLang="zh-CN" sz="1300" b="0" i="0" u="none" strike="noStrike" kern="1200" baseline="0" dirty="0" smtClean="0">
                <a:solidFill>
                  <a:schemeClr val="tx1"/>
                </a:solidFill>
                <a:latin typeface="+mn-lt"/>
                <a:ea typeface="+mn-ea"/>
                <a:cs typeface="+mn-cs"/>
              </a:rPr>
              <a:t> to model the baseline architecture which mimics a generic NVIDIA Fermi GPU.</a:t>
            </a:r>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19</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192753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Our</a:t>
            </a:r>
            <a:r>
              <a:rPr kumimoji="1" lang="en-US" altLang="zh-CN" baseline="0" dirty="0" smtClean="0"/>
              <a:t> work</a:t>
            </a:r>
            <a:r>
              <a:rPr kumimoji="1" lang="en-US" altLang="zh-CN" dirty="0" smtClean="0"/>
              <a:t> focuses</a:t>
            </a:r>
            <a:r>
              <a:rPr kumimoji="1" lang="zh-CN" altLang="en-US" dirty="0" smtClean="0"/>
              <a:t> </a:t>
            </a:r>
            <a:r>
              <a:rPr kumimoji="1" lang="en-US" altLang="zh-CN" dirty="0" smtClean="0"/>
              <a:t>on</a:t>
            </a:r>
            <a:r>
              <a:rPr kumimoji="1" lang="zh-CN" altLang="en-US" dirty="0" smtClean="0"/>
              <a:t> </a:t>
            </a:r>
            <a:r>
              <a:rPr kumimoji="1" lang="en-US" altLang="zh-CN" dirty="0" smtClean="0"/>
              <a:t>cache</a:t>
            </a:r>
            <a:r>
              <a:rPr kumimoji="1" lang="zh-CN" altLang="en-US" dirty="0" smtClean="0"/>
              <a:t> </a:t>
            </a:r>
            <a:r>
              <a:rPr kumimoji="1" lang="en-US" altLang="zh-CN" dirty="0" smtClean="0"/>
              <a:t>management</a:t>
            </a:r>
            <a:r>
              <a:rPr kumimoji="1" lang="zh-CN" altLang="en-US" dirty="0" smtClean="0"/>
              <a:t> </a:t>
            </a:r>
            <a:r>
              <a:rPr kumimoji="1" lang="en-US" altLang="zh-CN" dirty="0" smtClean="0"/>
              <a:t>scheme</a:t>
            </a:r>
            <a:r>
              <a:rPr kumimoji="1" lang="zh-CN" altLang="en-US" dirty="0" smtClean="0"/>
              <a:t> </a:t>
            </a:r>
            <a:r>
              <a:rPr kumimoji="1" lang="en-US" altLang="zh-CN" dirty="0" smtClean="0"/>
              <a:t>for</a:t>
            </a:r>
            <a:r>
              <a:rPr kumimoji="1" lang="zh-CN" altLang="en-US" dirty="0" smtClean="0"/>
              <a:t> </a:t>
            </a:r>
            <a:r>
              <a:rPr kumimoji="1" lang="en-US" altLang="zh-CN" dirty="0" smtClean="0"/>
              <a:t>GPGPUs.</a:t>
            </a:r>
          </a:p>
          <a:p>
            <a:pPr marL="0" marR="0" indent="0" algn="l" defTabSz="509412" rtl="0" eaLnBrk="1" fontAlgn="auto" latinLnBrk="0" hangingPunct="1">
              <a:lnSpc>
                <a:spcPct val="100000"/>
              </a:lnSpc>
              <a:spcBef>
                <a:spcPts val="0"/>
              </a:spcBef>
              <a:spcAft>
                <a:spcPts val="0"/>
              </a:spcAft>
              <a:buClrTx/>
              <a:buSzTx/>
              <a:buFontTx/>
              <a:buNone/>
              <a:tabLst/>
              <a:defRPr/>
            </a:pPr>
            <a:r>
              <a:rPr kumimoji="1" lang="en-US" altLang="zh-CN" dirty="0" smtClean="0"/>
              <a:t>We</a:t>
            </a:r>
            <a:r>
              <a:rPr kumimoji="1" lang="zh-CN" altLang="en-US" dirty="0" smtClean="0"/>
              <a:t> </a:t>
            </a:r>
            <a:r>
              <a:rPr kumimoji="1" lang="en-US" altLang="zh-CN" dirty="0" smtClean="0"/>
              <a:t>aim</a:t>
            </a:r>
            <a:r>
              <a:rPr kumimoji="1" lang="zh-CN" altLang="en-US" dirty="0" smtClean="0"/>
              <a:t> </a:t>
            </a:r>
            <a:r>
              <a:rPr kumimoji="1" lang="en-US" altLang="zh-CN" dirty="0" smtClean="0"/>
              <a:t>to</a:t>
            </a:r>
            <a:r>
              <a:rPr kumimoji="1" lang="zh-CN" altLang="en-US" dirty="0" smtClean="0"/>
              <a:t> </a:t>
            </a:r>
            <a:r>
              <a:rPr kumimoji="1" lang="en-US" altLang="zh-CN" dirty="0" smtClean="0"/>
              <a:t>enable</a:t>
            </a:r>
            <a:r>
              <a:rPr kumimoji="1" lang="zh-CN" altLang="en-US" dirty="0" smtClean="0"/>
              <a:t> </a:t>
            </a:r>
            <a:r>
              <a:rPr kumimoji="1" lang="en-US" altLang="zh-CN" dirty="0" smtClean="0"/>
              <a:t>GPUs</a:t>
            </a:r>
            <a:r>
              <a:rPr kumimoji="1" lang="zh-CN" altLang="en-US" dirty="0" smtClean="0"/>
              <a:t> </a:t>
            </a:r>
            <a:r>
              <a:rPr kumimoji="1" lang="en-US" altLang="zh-CN" dirty="0" smtClean="0"/>
              <a:t>for</a:t>
            </a:r>
            <a:r>
              <a:rPr kumimoji="1" lang="zh-CN" altLang="en-US" dirty="0" smtClean="0"/>
              <a:t> </a:t>
            </a:r>
            <a:r>
              <a:rPr kumimoji="1" lang="en-US" altLang="zh-CN" dirty="0" smtClean="0"/>
              <a:t>accelerating</a:t>
            </a:r>
            <a:r>
              <a:rPr kumimoji="1" lang="zh-CN" altLang="en-US" dirty="0" smtClean="0"/>
              <a:t> </a:t>
            </a:r>
            <a:r>
              <a:rPr kumimoji="1" lang="en-US" altLang="zh-CN" dirty="0" smtClean="0"/>
              <a:t>irregular</a:t>
            </a:r>
            <a:r>
              <a:rPr kumimoji="1" lang="zh-CN" altLang="en-US" dirty="0" smtClean="0"/>
              <a:t> </a:t>
            </a:r>
            <a:r>
              <a:rPr kumimoji="1" lang="en-US" altLang="zh-CN" dirty="0" smtClean="0"/>
              <a:t>applications</a:t>
            </a:r>
            <a:r>
              <a:rPr kumimoji="1" lang="en-US" altLang="zh-CN" baseline="0" dirty="0" smtClean="0"/>
              <a:t> that could potentially benefit from </a:t>
            </a:r>
            <a:r>
              <a:rPr kumimoji="1" lang="en-US" altLang="zh-CN" dirty="0" smtClean="0"/>
              <a:t>caches.</a:t>
            </a:r>
          </a:p>
          <a:p>
            <a:pPr marL="0" marR="0" indent="0" algn="l" defTabSz="509412" rtl="0" eaLnBrk="1" fontAlgn="auto" latinLnBrk="0" hangingPunct="1">
              <a:lnSpc>
                <a:spcPct val="100000"/>
              </a:lnSpc>
              <a:spcBef>
                <a:spcPts val="0"/>
              </a:spcBef>
              <a:spcAft>
                <a:spcPts val="0"/>
              </a:spcAft>
              <a:buClrTx/>
              <a:buSzTx/>
              <a:buFontTx/>
              <a:buNone/>
              <a:tabLst/>
              <a:defRPr/>
            </a:pPr>
            <a:r>
              <a:rPr kumimoji="1" lang="en-US" altLang="zh-CN" dirty="0" smtClean="0"/>
              <a:t>Executed</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massive</a:t>
            </a:r>
            <a:r>
              <a:rPr kumimoji="1" lang="zh-CN" altLang="en-US" dirty="0" smtClean="0"/>
              <a:t> </a:t>
            </a:r>
            <a:r>
              <a:rPr kumimoji="1" lang="en-US" altLang="zh-CN" dirty="0" smtClean="0"/>
              <a:t>multithreading</a:t>
            </a:r>
            <a:r>
              <a:rPr kumimoji="1" lang="zh-CN" altLang="en-US" dirty="0" smtClean="0"/>
              <a:t> </a:t>
            </a:r>
            <a:r>
              <a:rPr kumimoji="1" lang="en-US" altLang="zh-CN" dirty="0" smtClean="0"/>
              <a:t>environment,</a:t>
            </a:r>
            <a:r>
              <a:rPr kumimoji="1" lang="en-US" altLang="zh-CN" baseline="0" dirty="0" smtClean="0"/>
              <a:t> these applications could be …</a:t>
            </a:r>
          </a:p>
          <a:p>
            <a:pPr marL="0" marR="0" indent="0" algn="l" defTabSz="509412" rtl="0" eaLnBrk="1" fontAlgn="auto" latinLnBrk="0" hangingPunct="1">
              <a:lnSpc>
                <a:spcPct val="100000"/>
              </a:lnSpc>
              <a:spcBef>
                <a:spcPts val="0"/>
              </a:spcBef>
              <a:spcAft>
                <a:spcPts val="0"/>
              </a:spcAft>
              <a:buClrTx/>
              <a:buSzTx/>
              <a:buFontTx/>
              <a:buNone/>
              <a:tabLst/>
              <a:defRPr/>
            </a:pPr>
            <a:r>
              <a:rPr kumimoji="1" lang="en-US" altLang="zh-CN" baseline="0" dirty="0" smtClean="0"/>
              <a:t>The main problems are  …</a:t>
            </a:r>
          </a:p>
          <a:p>
            <a:pPr marL="0" marR="0" indent="0" algn="l" defTabSz="509412" rtl="0" eaLnBrk="1" fontAlgn="auto" latinLnBrk="0" hangingPunct="1">
              <a:lnSpc>
                <a:spcPct val="100000"/>
              </a:lnSpc>
              <a:spcBef>
                <a:spcPts val="0"/>
              </a:spcBef>
              <a:spcAft>
                <a:spcPts val="0"/>
              </a:spcAft>
              <a:buClrTx/>
              <a:buSzTx/>
              <a:buFontTx/>
              <a:buNone/>
              <a:tabLst/>
              <a:defRPr/>
            </a:pPr>
            <a:r>
              <a:rPr kumimoji="1" lang="en-US" altLang="zh-CN" dirty="0" smtClean="0"/>
              <a:t>Existing management schemes include</a:t>
            </a:r>
            <a:r>
              <a:rPr kumimoji="1" lang="en-US" altLang="zh-CN" baseline="0" dirty="0" smtClean="0"/>
              <a:t> xxx and xxx.</a:t>
            </a:r>
          </a:p>
          <a:p>
            <a:pPr marL="0" marR="0" indent="0" algn="l" defTabSz="509412" rtl="0" eaLnBrk="1" fontAlgn="auto" latinLnBrk="0" hangingPunct="1">
              <a:lnSpc>
                <a:spcPct val="100000"/>
              </a:lnSpc>
              <a:spcBef>
                <a:spcPts val="0"/>
              </a:spcBef>
              <a:spcAft>
                <a:spcPts val="0"/>
              </a:spcAft>
              <a:buClrTx/>
              <a:buSzTx/>
              <a:buFontTx/>
              <a:buNone/>
              <a:tabLst/>
              <a:defRPr/>
            </a:pPr>
            <a:r>
              <a:rPr kumimoji="1" lang="en-US" altLang="zh-CN" baseline="0" dirty="0" smtClean="0"/>
              <a:t>They can alleviate contention and resource congestion, but they both have limitations.</a:t>
            </a:r>
          </a:p>
          <a:p>
            <a:pPr marL="0" marR="0" indent="0" algn="l" defTabSz="509412" rtl="0" eaLnBrk="1" fontAlgn="auto" latinLnBrk="0" hangingPunct="1">
              <a:lnSpc>
                <a:spcPct val="100000"/>
              </a:lnSpc>
              <a:spcBef>
                <a:spcPts val="0"/>
              </a:spcBef>
              <a:spcAft>
                <a:spcPts val="0"/>
              </a:spcAft>
              <a:buClrTx/>
              <a:buSzTx/>
              <a:buFontTx/>
              <a:buNone/>
              <a:tabLst/>
              <a:defRPr/>
            </a:pPr>
            <a:r>
              <a:rPr kumimoji="1" lang="en-US" altLang="zh-CN" baseline="0" dirty="0" smtClean="0"/>
              <a:t>We propose … to … and therefore improve …</a:t>
            </a:r>
            <a:endParaRPr kumimoji="1" lang="en-US" altLang="zh-CN" dirty="0" smtClean="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2</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259405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The figure above illustrates normalized performance (IPC) improvement of PDP-S, CBWT and Best-CBWT on all benchmarks, with respect to baseline.</a:t>
            </a:r>
          </a:p>
          <a:p>
            <a:r>
              <a:rPr lang="en-US" altLang="zh-CN" sz="1300" b="0" i="0" u="none" strike="noStrike" kern="1200" baseline="0" dirty="0" smtClean="0">
                <a:solidFill>
                  <a:schemeClr val="tx1"/>
                </a:solidFill>
                <a:latin typeface="+mn-lt"/>
                <a:ea typeface="+mn-ea"/>
                <a:cs typeface="+mn-cs"/>
              </a:rPr>
              <a:t>Best-CBWT is the best static warp throttling (SWL) with PDP bypassing enabled.</a:t>
            </a:r>
          </a:p>
          <a:p>
            <a:r>
              <a:rPr lang="en-US" altLang="zh-CN" sz="1300" b="0" i="0" u="none" strike="noStrike" kern="1200" baseline="0" dirty="0" smtClean="0">
                <a:solidFill>
                  <a:schemeClr val="tx1"/>
                </a:solidFill>
                <a:latin typeface="+mn-lt"/>
                <a:ea typeface="+mn-ea"/>
                <a:cs typeface="+mn-cs"/>
              </a:rPr>
              <a:t>The figure shows that CBWT achieves an average of 74% IPC improvement on HCS benchmarks over baseline, </a:t>
            </a:r>
          </a:p>
          <a:p>
            <a:r>
              <a:rPr lang="en-US" altLang="zh-CN" sz="1300" b="0" i="0" u="none" strike="noStrike" kern="1200" baseline="0" dirty="0" smtClean="0">
                <a:solidFill>
                  <a:schemeClr val="tx1"/>
                </a:solidFill>
                <a:latin typeface="+mn-lt"/>
                <a:ea typeface="+mn-ea"/>
                <a:cs typeface="+mn-cs"/>
              </a:rPr>
              <a:t>which significantly outperforms PDP</a:t>
            </a:r>
            <a:r>
              <a:rPr lang="zh-CN" altLang="zh-CN"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bypassing (42% improvement over baseline). </a:t>
            </a:r>
          </a:p>
          <a:p>
            <a:r>
              <a:rPr lang="en-US" altLang="zh-CN" sz="1300" b="0" i="0" u="none" strike="noStrike" kern="1200" baseline="0" dirty="0" smtClean="0">
                <a:solidFill>
                  <a:schemeClr val="tx1"/>
                </a:solidFill>
                <a:latin typeface="+mn-lt"/>
                <a:ea typeface="+mn-ea"/>
                <a:cs typeface="+mn-cs"/>
              </a:rPr>
              <a:t>This is mainly because CBWT reduces MAWs when contention and congestion are detected.</a:t>
            </a: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Compared to Best-CBWT, CBWT only loses 9% performance for HCS benchmarks on average.</a:t>
            </a: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This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indicates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that</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our</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prediction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is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effective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enough</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to</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capture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most</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of</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performance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benefit</a:t>
            </a:r>
            <a:r>
              <a:rPr lang="zh-CN" altLang="en-US" sz="1300" b="0" i="0" u="none" strike="noStrike" kern="1200" baseline="0" dirty="0" smtClean="0">
                <a:solidFill>
                  <a:schemeClr val="tx1"/>
                </a:solidFill>
                <a:latin typeface="+mn-lt"/>
                <a:ea typeface="+mn-ea"/>
                <a:cs typeface="+mn-cs"/>
              </a:rPr>
              <a:t>.</a:t>
            </a:r>
            <a:endParaRPr lang="en-US" altLang="zh-CN" sz="1300" b="0" i="0" u="none" strike="noStrike" kern="1200" baseline="0" dirty="0" smtClean="0">
              <a:solidFill>
                <a:schemeClr val="tx1"/>
              </a:solidFill>
              <a:latin typeface="+mn-lt"/>
              <a:ea typeface="+mn-ea"/>
              <a:cs typeface="+mn-cs"/>
            </a:endParaRP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The lower figure illustrates that the reason for the performance improvement for PDP</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bypassing and CBWT on HCS benchmarks is a sharp reduction in cache misses.</a:t>
            </a:r>
            <a:endParaRPr kumimoji="1" lang="zh-CN" altLang="en-US" dirty="0" smtClean="0"/>
          </a:p>
          <a:p>
            <a:endParaRPr lang="en-US" altLang="zh-CN" sz="1300" b="0" i="0" u="none" strike="noStrike" kern="1200" baseline="0" dirty="0" smtClean="0">
              <a:solidFill>
                <a:schemeClr val="tx1"/>
              </a:solidFill>
              <a:latin typeface="+mn-lt"/>
              <a:ea typeface="+mn-ea"/>
              <a:cs typeface="+mn-cs"/>
            </a:endParaRPr>
          </a:p>
          <a:p>
            <a:endParaRPr lang="en-US" altLang="zh-CN" sz="1300" b="0" i="0" u="none" strike="noStrike" kern="1200" baseline="0" dirty="0" smtClean="0">
              <a:solidFill>
                <a:schemeClr val="tx1"/>
              </a:solidFill>
              <a:latin typeface="+mn-lt"/>
              <a:ea typeface="+mn-ea"/>
              <a:cs typeface="+mn-cs"/>
            </a:endParaRPr>
          </a:p>
          <a:p>
            <a:r>
              <a:rPr lang="en-US" altLang="zh-CN" sz="1300" b="0" i="0" u="none" strike="noStrike" kern="1200" baseline="0" dirty="0" smtClean="0">
                <a:solidFill>
                  <a:schemeClr val="tx1"/>
                </a:solidFill>
                <a:latin typeface="+mn-lt"/>
                <a:ea typeface="+mn-ea"/>
                <a:cs typeface="+mn-cs"/>
              </a:rPr>
              <a:t>For HCS benchmarks, CBWT reduces 18.3% of the average </a:t>
            </a:r>
            <a:r>
              <a:rPr lang="en-US" altLang="zh-CN" sz="1300" b="0" i="0" u="none" strike="noStrike" kern="1200" baseline="0" dirty="0" err="1" smtClean="0">
                <a:solidFill>
                  <a:schemeClr val="tx1"/>
                </a:solidFill>
                <a:latin typeface="+mn-lt"/>
                <a:ea typeface="+mn-ea"/>
                <a:cs typeface="+mn-cs"/>
              </a:rPr>
              <a:t>NoC</a:t>
            </a:r>
            <a:r>
              <a:rPr lang="en-US" altLang="zh-CN" sz="1300" b="0" i="0" u="none" strike="noStrike" kern="1200" baseline="0" dirty="0" smtClean="0">
                <a:solidFill>
                  <a:schemeClr val="tx1"/>
                </a:solidFill>
                <a:latin typeface="+mn-lt"/>
                <a:ea typeface="+mn-ea"/>
                <a:cs typeface="+mn-cs"/>
              </a:rPr>
              <a:t> latency compared to PDP-S.</a:t>
            </a:r>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20</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1445560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We also evaluated the system energy efficiency.</a:t>
            </a:r>
          </a:p>
          <a:p>
            <a:r>
              <a:rPr lang="en-US" altLang="zh-CN" sz="1300" b="0" i="0" u="none" strike="noStrike" kern="1200" baseline="0" dirty="0" smtClean="0">
                <a:solidFill>
                  <a:schemeClr val="tx1"/>
                </a:solidFill>
                <a:latin typeface="+mn-lt"/>
                <a:ea typeface="+mn-ea"/>
                <a:cs typeface="+mn-cs"/>
              </a:rPr>
              <a:t>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left figure shows DRAM requests generated by HCS benchmarks.</a:t>
            </a:r>
          </a:p>
          <a:p>
            <a:r>
              <a:rPr lang="en-US" altLang="zh-CN" sz="1300" b="0" i="0" u="none" strike="noStrike" kern="1200" baseline="0" dirty="0" smtClean="0">
                <a:solidFill>
                  <a:schemeClr val="tx1"/>
                </a:solidFill>
                <a:latin typeface="+mn-lt"/>
                <a:ea typeface="+mn-ea"/>
                <a:cs typeface="+mn-cs"/>
              </a:rPr>
              <a:t>On average, PDP bypassing can reduce 17% of DRAM traffic, while CBWT reduces DRAM traffic by 55%.</a:t>
            </a:r>
          </a:p>
          <a:p>
            <a:r>
              <a:rPr lang="en-US" altLang="zh-CN" sz="1300" b="0" i="0" u="none" strike="noStrike" kern="1200" baseline="0" dirty="0" smtClean="0">
                <a:solidFill>
                  <a:schemeClr val="tx1"/>
                </a:solidFill>
                <a:latin typeface="+mn-lt"/>
                <a:ea typeface="+mn-ea"/>
                <a:cs typeface="+mn-cs"/>
              </a:rPr>
              <a:t>This DRAM traffic reduction leads to 14% </a:t>
            </a:r>
            <a:r>
              <a:rPr kumimoji="1" lang="en-US" altLang="zh-CN" dirty="0" smtClean="0"/>
              <a:t>DRAM power reduction, and overall</a:t>
            </a:r>
            <a:r>
              <a:rPr kumimoji="1" lang="en-US" altLang="zh-CN" baseline="0" dirty="0" smtClean="0"/>
              <a:t> the system energy efficiency is improved by 59%.</a:t>
            </a:r>
            <a:endParaRPr lang="en-US" altLang="zh-CN" sz="1300" b="0" i="0" u="none" strike="noStrike" kern="1200" baseline="0" dirty="0" smtClean="0">
              <a:solidFill>
                <a:schemeClr val="tx1"/>
              </a:solidFill>
              <a:latin typeface="+mn-lt"/>
              <a:ea typeface="+mn-ea"/>
              <a:cs typeface="+mn-cs"/>
            </a:endParaRPr>
          </a:p>
          <a:p>
            <a:endParaRPr lang="en-US" altLang="zh-CN" sz="1300" b="0" i="0" u="none" strike="noStrike" kern="1200" baseline="0" dirty="0" smtClean="0">
              <a:solidFill>
                <a:schemeClr val="tx1"/>
              </a:solidFill>
              <a:latin typeface="+mn-lt"/>
              <a:ea typeface="+mn-ea"/>
              <a:cs typeface="+mn-cs"/>
            </a:endParaRPr>
          </a:p>
          <a:p>
            <a:endParaRPr lang="en-US" altLang="zh-CN" sz="1300" b="0" i="0" u="none" strike="noStrike" kern="1200" baseline="0" dirty="0" smtClean="0">
              <a:solidFill>
                <a:schemeClr val="tx1"/>
              </a:solidFill>
              <a:latin typeface="+mn-lt"/>
              <a:ea typeface="+mn-ea"/>
              <a:cs typeface="+mn-cs"/>
            </a:endParaRPr>
          </a:p>
          <a:p>
            <a:r>
              <a:rPr lang="en-US" altLang="zh-CN" sz="1300" b="0" i="0" u="none" strike="noStrike" kern="1200" baseline="0" dirty="0" smtClean="0">
                <a:solidFill>
                  <a:schemeClr val="tx1"/>
                </a:solidFill>
                <a:latin typeface="+mn-lt"/>
                <a:ea typeface="+mn-ea"/>
                <a:cs typeface="+mn-cs"/>
              </a:rPr>
              <a:t>The dramatic reduction of DRAM traffic leads to an average DRAM power reduction of 14.4%. </a:t>
            </a:r>
          </a:p>
          <a:p>
            <a:r>
              <a:rPr lang="en-US" altLang="zh-CN" sz="1300" b="0" i="0" u="none" strike="noStrike" kern="1200" baseline="0" dirty="0" smtClean="0">
                <a:solidFill>
                  <a:schemeClr val="tx1"/>
                </a:solidFill>
                <a:latin typeface="+mn-lt"/>
                <a:ea typeface="+mn-ea"/>
                <a:cs typeface="+mn-cs"/>
              </a:rPr>
              <a:t>Fig. 16 shows the system energy efficiency (</a:t>
            </a:r>
            <a:r>
              <a:rPr lang="en-US" altLang="zh-CN" sz="1300" b="0" i="0" u="none" strike="noStrike" kern="1200" baseline="0" dirty="0" err="1" smtClean="0">
                <a:solidFill>
                  <a:schemeClr val="tx1"/>
                </a:solidFill>
                <a:latin typeface="+mn-lt"/>
                <a:ea typeface="+mn-ea"/>
                <a:cs typeface="+mn-cs"/>
              </a:rPr>
              <a:t>Perf</a:t>
            </a:r>
            <a:r>
              <a:rPr lang="en-US" altLang="zh-CN" sz="1300" b="0" i="0" u="none" strike="noStrike" kern="1200" baseline="0" dirty="0" smtClean="0">
                <a:solidFill>
                  <a:schemeClr val="tx1"/>
                </a:solidFill>
                <a:latin typeface="+mn-lt"/>
                <a:ea typeface="+mn-ea"/>
                <a:cs typeface="+mn-cs"/>
              </a:rPr>
              <a:t>/Watt) for HCS benchmarks. </a:t>
            </a:r>
          </a:p>
          <a:p>
            <a:r>
              <a:rPr lang="en-US" altLang="zh-CN" sz="1300" b="0" i="0" u="none" strike="noStrike" kern="1200" baseline="0" dirty="0" smtClean="0">
                <a:solidFill>
                  <a:schemeClr val="tx1"/>
                </a:solidFill>
                <a:latin typeface="+mn-lt"/>
                <a:ea typeface="+mn-ea"/>
                <a:cs typeface="+mn-cs"/>
              </a:rPr>
              <a:t>Overall, CBWT outperforms the baseline GPU with an average of 59% system energy efficiency improvement in terms of </a:t>
            </a:r>
            <a:r>
              <a:rPr lang="en-US" altLang="zh-CN" sz="1300" b="0" i="0" u="none" strike="noStrike" kern="1200" baseline="0" dirty="0" err="1" smtClean="0">
                <a:solidFill>
                  <a:schemeClr val="tx1"/>
                </a:solidFill>
                <a:latin typeface="+mn-lt"/>
                <a:ea typeface="+mn-ea"/>
                <a:cs typeface="+mn-cs"/>
              </a:rPr>
              <a:t>Perf</a:t>
            </a:r>
            <a:r>
              <a:rPr lang="en-US" altLang="zh-CN" sz="1300" b="0" i="0" u="none" strike="noStrike" kern="1200" baseline="0" dirty="0" smtClean="0">
                <a:solidFill>
                  <a:schemeClr val="tx1"/>
                </a:solidFill>
                <a:latin typeface="+mn-lt"/>
                <a:ea typeface="+mn-ea"/>
                <a:cs typeface="+mn-cs"/>
              </a:rPr>
              <a:t>/Watt. </a:t>
            </a:r>
          </a:p>
          <a:p>
            <a:r>
              <a:rPr lang="en-US" altLang="zh-CN" sz="1300" b="0" i="0" u="none" strike="noStrike" kern="1200" baseline="0" dirty="0" smtClean="0">
                <a:solidFill>
                  <a:schemeClr val="tx1"/>
                </a:solidFill>
                <a:latin typeface="+mn-lt"/>
                <a:ea typeface="+mn-ea"/>
                <a:cs typeface="+mn-cs"/>
              </a:rPr>
              <a:t>For all evaluated benchmarks, including HCS, MCS and CI benchmarks, CBWT has an average of 25.4% system energy efficiency improvement over the baseline.</a:t>
            </a:r>
          </a:p>
          <a:p>
            <a:r>
              <a:rPr lang="en-US" altLang="zh-CN" sz="1300" b="0" i="0" u="none" strike="noStrike" kern="1200" baseline="0" dirty="0" smtClean="0">
                <a:solidFill>
                  <a:schemeClr val="tx1"/>
                </a:solidFill>
                <a:latin typeface="+mn-lt"/>
                <a:ea typeface="+mn-ea"/>
                <a:cs typeface="+mn-cs"/>
              </a:rPr>
              <a:t>Considering only the effect on DRAM energy efficiency, although not shown in the figure, CBWT provides an average of 111% (2.11 ) </a:t>
            </a:r>
            <a:r>
              <a:rPr lang="en-US" altLang="zh-CN" sz="1300" b="0" i="0" u="none" strike="noStrike" kern="1200" baseline="0" dirty="0" err="1" smtClean="0">
                <a:solidFill>
                  <a:schemeClr val="tx1"/>
                </a:solidFill>
                <a:latin typeface="+mn-lt"/>
                <a:ea typeface="+mn-ea"/>
                <a:cs typeface="+mn-cs"/>
              </a:rPr>
              <a:t>Perf</a:t>
            </a:r>
            <a:r>
              <a:rPr lang="en-US" altLang="zh-CN" sz="1300" b="0" i="0" u="none" strike="noStrike" kern="1200" baseline="0" dirty="0" smtClean="0">
                <a:solidFill>
                  <a:schemeClr val="tx1"/>
                </a:solidFill>
                <a:latin typeface="+mn-lt"/>
                <a:ea typeface="+mn-ea"/>
                <a:cs typeface="+mn-cs"/>
              </a:rPr>
              <a:t>/Watt improvement over the baseline.</a:t>
            </a:r>
          </a:p>
          <a:p>
            <a:r>
              <a:rPr lang="en-US" altLang="zh-CN" sz="1300" b="0" i="0" u="none" strike="noStrike" kern="1200" baseline="0" dirty="0" smtClean="0">
                <a:solidFill>
                  <a:schemeClr val="tx1"/>
                </a:solidFill>
                <a:latin typeface="+mn-lt"/>
                <a:ea typeface="+mn-ea"/>
                <a:cs typeface="+mn-cs"/>
              </a:rPr>
              <a:t>Overall, CBWT gives an average of 76.7% DRAM energy efficiency improvement.</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21</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169196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Comparing</a:t>
            </a:r>
            <a:r>
              <a:rPr kumimoji="1" lang="zh-CN" altLang="en-US" dirty="0" smtClean="0"/>
              <a:t> </a:t>
            </a:r>
            <a:r>
              <a:rPr kumimoji="1" lang="en-US" altLang="zh-CN" dirty="0" smtClean="0"/>
              <a:t>CBWT</a:t>
            </a:r>
            <a:r>
              <a:rPr kumimoji="1" lang="zh-CN" altLang="en-US" dirty="0" smtClean="0"/>
              <a:t> </a:t>
            </a:r>
            <a:r>
              <a:rPr kumimoji="1" lang="en-US" altLang="zh-CN" dirty="0" smtClean="0"/>
              <a:t>with</a:t>
            </a:r>
            <a:r>
              <a:rPr kumimoji="1" lang="zh-CN" altLang="en-US" dirty="0" smtClean="0"/>
              <a:t> </a:t>
            </a:r>
            <a:r>
              <a:rPr kumimoji="1" lang="en-US" altLang="zh-CN" dirty="0" smtClean="0"/>
              <a:t>CCWS</a:t>
            </a:r>
            <a:r>
              <a:rPr kumimoji="1" lang="zh-CN" altLang="en-US" dirty="0" smtClean="0"/>
              <a:t> </a:t>
            </a:r>
            <a:r>
              <a:rPr kumimoji="1" lang="en-US" altLang="zh-CN" dirty="0" smtClean="0"/>
              <a:t>and</a:t>
            </a:r>
            <a:r>
              <a:rPr kumimoji="1" lang="zh-CN" altLang="en-US" dirty="0" smtClean="0"/>
              <a:t> </a:t>
            </a:r>
            <a:r>
              <a:rPr kumimoji="1" lang="en-US" altLang="zh-CN" dirty="0" smtClean="0"/>
              <a:t>MRPB, we can see in the figure that CBWT also outperforms</a:t>
            </a:r>
            <a:r>
              <a:rPr kumimoji="1" lang="en-US" altLang="zh-CN" baseline="0" dirty="0" smtClean="0"/>
              <a:t> CCWS and MRPB.</a:t>
            </a:r>
          </a:p>
          <a:p>
            <a:r>
              <a:rPr kumimoji="1" lang="en-US" altLang="zh-CN" baseline="0" dirty="0" smtClean="0"/>
              <a:t>This is due to the benefit of bypass policy and the heuristic control on </a:t>
            </a:r>
            <a:r>
              <a:rPr kumimoji="1" lang="en-US" altLang="zh-CN" baseline="0" dirty="0" err="1" smtClean="0"/>
              <a:t>NoC</a:t>
            </a:r>
            <a:r>
              <a:rPr kumimoji="1" lang="en-US" altLang="zh-CN" baseline="0" dirty="0" smtClean="0"/>
              <a:t> utilization.</a:t>
            </a:r>
          </a:p>
          <a:p>
            <a:r>
              <a:rPr kumimoji="1" lang="en-US" altLang="zh-CN" baseline="0" dirty="0" smtClean="0"/>
              <a:t>When we change the warp scheduling policy from LRR to GTO, it shows increased performance benefit (from 17% to 38%).</a:t>
            </a:r>
          </a:p>
          <a:p>
            <a:endParaRPr kumimoji="1" lang="en-US" altLang="zh-CN" baseline="0" dirty="0" smtClean="0"/>
          </a:p>
          <a:p>
            <a:r>
              <a:rPr lang="en-US" altLang="zh-CN" sz="1300" b="0" i="0" u="none" strike="noStrike" kern="1200" baseline="0" dirty="0" smtClean="0">
                <a:solidFill>
                  <a:schemeClr val="tx1"/>
                </a:solidFill>
                <a:latin typeface="+mn-lt"/>
                <a:ea typeface="+mn-ea"/>
                <a:cs typeface="+mn-cs"/>
              </a:rPr>
              <a:t>CBWT provides more improvement when GTO is applied because GTO shrinks the performance benefit of Best-SWL and MRPB, since they both only focus on cache performance. </a:t>
            </a:r>
          </a:p>
          <a:p>
            <a:r>
              <a:rPr lang="en-US" altLang="zh-CN" sz="1300" b="0" i="0" u="none" strike="noStrike" kern="1200" baseline="0" dirty="0" smtClean="0">
                <a:solidFill>
                  <a:schemeClr val="tx1"/>
                </a:solidFill>
                <a:latin typeface="+mn-lt"/>
                <a:ea typeface="+mn-ea"/>
                <a:cs typeface="+mn-cs"/>
              </a:rPr>
              <a:t>However CBWT monitors </a:t>
            </a:r>
            <a:r>
              <a:rPr lang="en-US" altLang="zh-CN" sz="1300" b="0" i="0" u="none" strike="noStrike" kern="1200" baseline="0" dirty="0" err="1" smtClean="0">
                <a:solidFill>
                  <a:schemeClr val="tx1"/>
                </a:solidFill>
                <a:latin typeface="+mn-lt"/>
                <a:ea typeface="+mn-ea"/>
                <a:cs typeface="+mn-cs"/>
              </a:rPr>
              <a:t>NoC</a:t>
            </a:r>
            <a:r>
              <a:rPr lang="en-US" altLang="zh-CN" sz="1300" b="0" i="0" u="none" strike="noStrike" kern="1200" baseline="0" dirty="0" smtClean="0">
                <a:solidFill>
                  <a:schemeClr val="tx1"/>
                </a:solidFill>
                <a:latin typeface="+mn-lt"/>
                <a:ea typeface="+mn-ea"/>
                <a:cs typeface="+mn-cs"/>
              </a:rPr>
              <a:t> congestion and properly controls the request flow through bypassing and throttling, thus it is still beneficial even if GTO improves the cache behavior.</a:t>
            </a:r>
            <a:endParaRPr kumimoji="1" lang="en-US" altLang="zh-CN" baseline="0" dirty="0" smtClean="0"/>
          </a:p>
          <a:p>
            <a:endParaRPr kumimoji="1" lang="en-US" altLang="zh-CN" baseline="0" dirty="0" smtClean="0"/>
          </a:p>
          <a:p>
            <a:endParaRPr kumimoji="1" lang="en-US" altLang="zh-CN" baseline="0" dirty="0" smtClean="0"/>
          </a:p>
          <a:p>
            <a:r>
              <a:rPr lang="en-US" altLang="zh-CN" sz="1300" b="0" i="0" u="none" strike="noStrike" kern="1200" baseline="0" dirty="0" smtClean="0">
                <a:solidFill>
                  <a:schemeClr val="tx1"/>
                </a:solidFill>
                <a:latin typeface="+mn-lt"/>
                <a:ea typeface="+mn-ea"/>
                <a:cs typeface="+mn-cs"/>
              </a:rPr>
              <a:t>LRR Loose round-robin scheduling. </a:t>
            </a:r>
            <a:r>
              <a:rPr lang="en-US" altLang="zh-CN" sz="1300" b="0" i="0" u="none" strike="noStrike" kern="1200" baseline="0" dirty="0" err="1" smtClean="0">
                <a:solidFill>
                  <a:schemeClr val="tx1"/>
                </a:solidFill>
                <a:latin typeface="+mn-lt"/>
                <a:ea typeface="+mn-ea"/>
                <a:cs typeface="+mn-cs"/>
              </a:rPr>
              <a:t>Wavefronts</a:t>
            </a:r>
            <a:r>
              <a:rPr lang="en-US" altLang="zh-CN" sz="1300" b="0" i="0" u="none" strike="noStrike" kern="1200" baseline="0" dirty="0" smtClean="0">
                <a:solidFill>
                  <a:schemeClr val="tx1"/>
                </a:solidFill>
                <a:latin typeface="+mn-lt"/>
                <a:ea typeface="+mn-ea"/>
                <a:cs typeface="+mn-cs"/>
              </a:rPr>
              <a:t> are prioritized for scheduling in round-robin order. However, if a </a:t>
            </a:r>
            <a:r>
              <a:rPr lang="en-US" altLang="zh-CN" sz="1300" b="0" i="0" u="none" strike="noStrike" kern="1200" baseline="0" dirty="0" err="1" smtClean="0">
                <a:solidFill>
                  <a:schemeClr val="tx1"/>
                </a:solidFill>
                <a:latin typeface="+mn-lt"/>
                <a:ea typeface="+mn-ea"/>
                <a:cs typeface="+mn-cs"/>
              </a:rPr>
              <a:t>wavefront</a:t>
            </a:r>
            <a:r>
              <a:rPr lang="en-US" altLang="zh-CN" sz="1300" b="0" i="0" u="none" strike="noStrike" kern="1200" baseline="0" dirty="0" smtClean="0">
                <a:solidFill>
                  <a:schemeClr val="tx1"/>
                </a:solidFill>
                <a:latin typeface="+mn-lt"/>
                <a:ea typeface="+mn-ea"/>
                <a:cs typeface="+mn-cs"/>
              </a:rPr>
              <a:t> cannot issue during its turn, the next </a:t>
            </a:r>
            <a:r>
              <a:rPr lang="en-US" altLang="zh-CN" sz="1300" b="0" i="0" u="none" strike="noStrike" kern="1200" baseline="0" dirty="0" err="1" smtClean="0">
                <a:solidFill>
                  <a:schemeClr val="tx1"/>
                </a:solidFill>
                <a:latin typeface="+mn-lt"/>
                <a:ea typeface="+mn-ea"/>
                <a:cs typeface="+mn-cs"/>
              </a:rPr>
              <a:t>wavefront</a:t>
            </a:r>
            <a:r>
              <a:rPr lang="en-US" altLang="zh-CN" sz="1300" b="0" i="0" u="none" strike="noStrike" kern="1200" baseline="0" dirty="0" smtClean="0">
                <a:solidFill>
                  <a:schemeClr val="tx1"/>
                </a:solidFill>
                <a:latin typeface="+mn-lt"/>
                <a:ea typeface="+mn-ea"/>
                <a:cs typeface="+mn-cs"/>
              </a:rPr>
              <a:t> in round-robin order is given the chance to issue.</a:t>
            </a:r>
          </a:p>
          <a:p>
            <a:r>
              <a:rPr lang="en-US" altLang="zh-CN" sz="1300" b="0" i="0" u="none" strike="noStrike" kern="1200" baseline="0" dirty="0" smtClean="0">
                <a:solidFill>
                  <a:schemeClr val="tx1"/>
                </a:solidFill>
                <a:latin typeface="+mn-lt"/>
                <a:ea typeface="+mn-ea"/>
                <a:cs typeface="+mn-cs"/>
              </a:rPr>
              <a:t>GTO A greedy-then-oldest scheduler. GTO runs a single </a:t>
            </a:r>
            <a:r>
              <a:rPr lang="en-US" altLang="zh-CN" sz="1300" b="0" i="0" u="none" strike="noStrike" kern="1200" baseline="0" dirty="0" err="1" smtClean="0">
                <a:solidFill>
                  <a:schemeClr val="tx1"/>
                </a:solidFill>
                <a:latin typeface="+mn-lt"/>
                <a:ea typeface="+mn-ea"/>
                <a:cs typeface="+mn-cs"/>
              </a:rPr>
              <a:t>wavefront</a:t>
            </a:r>
            <a:r>
              <a:rPr lang="en-US" altLang="zh-CN" sz="1300" b="0" i="0" u="none" strike="noStrike" kern="1200" baseline="0" dirty="0" smtClean="0">
                <a:solidFill>
                  <a:schemeClr val="tx1"/>
                </a:solidFill>
                <a:latin typeface="+mn-lt"/>
                <a:ea typeface="+mn-ea"/>
                <a:cs typeface="+mn-cs"/>
              </a:rPr>
              <a:t> until it stalls then picks the oldest ready </a:t>
            </a:r>
            <a:r>
              <a:rPr lang="en-US" altLang="zh-CN" sz="1300" b="0" i="0" u="none" strike="noStrike" kern="1200" baseline="0" dirty="0" err="1" smtClean="0">
                <a:solidFill>
                  <a:schemeClr val="tx1"/>
                </a:solidFill>
                <a:latin typeface="+mn-lt"/>
                <a:ea typeface="+mn-ea"/>
                <a:cs typeface="+mn-cs"/>
              </a:rPr>
              <a:t>wavefront</a:t>
            </a:r>
            <a:r>
              <a:rPr lang="en-US" altLang="zh-CN" sz="1300" b="0" i="0" u="none" strike="noStrike" kern="1200" baseline="0" dirty="0" smtClean="0">
                <a:solidFill>
                  <a:schemeClr val="tx1"/>
                </a:solidFill>
                <a:latin typeface="+mn-lt"/>
                <a:ea typeface="+mn-ea"/>
                <a:cs typeface="+mn-cs"/>
              </a:rPr>
              <a:t>. The age of a </a:t>
            </a:r>
            <a:r>
              <a:rPr lang="en-US" altLang="zh-CN" sz="1300" b="0" i="0" u="none" strike="noStrike" kern="1200" baseline="0" dirty="0" err="1" smtClean="0">
                <a:solidFill>
                  <a:schemeClr val="tx1"/>
                </a:solidFill>
                <a:latin typeface="+mn-lt"/>
                <a:ea typeface="+mn-ea"/>
                <a:cs typeface="+mn-cs"/>
              </a:rPr>
              <a:t>wavefront</a:t>
            </a:r>
            <a:r>
              <a:rPr lang="en-US" altLang="zh-CN" sz="1300" b="0" i="0" u="none" strike="noStrike" kern="1200" baseline="0" dirty="0" smtClean="0">
                <a:solidFill>
                  <a:schemeClr val="tx1"/>
                </a:solidFill>
                <a:latin typeface="+mn-lt"/>
                <a:ea typeface="+mn-ea"/>
                <a:cs typeface="+mn-cs"/>
              </a:rPr>
              <a:t> is determined by the time it is assigned to the core. For </a:t>
            </a:r>
            <a:r>
              <a:rPr lang="en-US" altLang="zh-CN" sz="1300" b="0" i="0" u="none" strike="noStrike" kern="1200" baseline="0" dirty="0" err="1" smtClean="0">
                <a:solidFill>
                  <a:schemeClr val="tx1"/>
                </a:solidFill>
                <a:latin typeface="+mn-lt"/>
                <a:ea typeface="+mn-ea"/>
                <a:cs typeface="+mn-cs"/>
              </a:rPr>
              <a:t>wavefronts</a:t>
            </a:r>
            <a:r>
              <a:rPr lang="en-US" altLang="zh-CN" sz="1300" b="0" i="0" u="none" strike="noStrike" kern="1200" baseline="0" dirty="0" smtClean="0">
                <a:solidFill>
                  <a:schemeClr val="tx1"/>
                </a:solidFill>
                <a:latin typeface="+mn-lt"/>
                <a:ea typeface="+mn-ea"/>
                <a:cs typeface="+mn-cs"/>
              </a:rPr>
              <a:t> that are assigned to a core at the same time (i.e. they are in the same workgroup), </a:t>
            </a:r>
            <a:r>
              <a:rPr lang="en-US" altLang="zh-CN" sz="1300" b="0" i="0" u="none" strike="noStrike" kern="1200" baseline="0" dirty="0" err="1" smtClean="0">
                <a:solidFill>
                  <a:schemeClr val="tx1"/>
                </a:solidFill>
                <a:latin typeface="+mn-lt"/>
                <a:ea typeface="+mn-ea"/>
                <a:cs typeface="+mn-cs"/>
              </a:rPr>
              <a:t>wavefronts</a:t>
            </a:r>
            <a:r>
              <a:rPr lang="en-US" altLang="zh-CN" sz="1300" b="0" i="0" u="none" strike="noStrike" kern="1200" baseline="0" dirty="0" smtClean="0">
                <a:solidFill>
                  <a:schemeClr val="tx1"/>
                </a:solidFill>
                <a:latin typeface="+mn-lt"/>
                <a:ea typeface="+mn-ea"/>
                <a:cs typeface="+mn-cs"/>
              </a:rPr>
              <a:t> with the smallest threads IDs are prioritized. Other greedy schemes (such as greedy-then-round-robin and oldest-first) were implemented and GTO scheduling had the best results.</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22</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451464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25</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202857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We use GPGPU-</a:t>
            </a:r>
            <a:r>
              <a:rPr lang="en-US" altLang="zh-CN" sz="1300" b="0" i="0" u="none" strike="noStrike" kern="1200" baseline="0" dirty="0" err="1" smtClean="0">
                <a:solidFill>
                  <a:schemeClr val="tx1"/>
                </a:solidFill>
                <a:latin typeface="+mn-lt"/>
                <a:ea typeface="+mn-ea"/>
                <a:cs typeface="+mn-cs"/>
              </a:rPr>
              <a:t>Sim</a:t>
            </a:r>
            <a:r>
              <a:rPr lang="en-US" altLang="zh-CN" sz="1300" b="0" i="0" u="none" strike="noStrike" kern="1200" baseline="0" dirty="0" smtClean="0">
                <a:solidFill>
                  <a:schemeClr val="tx1"/>
                </a:solidFill>
                <a:latin typeface="+mn-lt"/>
                <a:ea typeface="+mn-ea"/>
                <a:cs typeface="+mn-cs"/>
              </a:rPr>
              <a:t> to model the baseline architecture which mimics a generic NVIDIA Fermi GPU. </a:t>
            </a:r>
          </a:p>
          <a:p>
            <a:r>
              <a:rPr lang="en-US" altLang="zh-CN" sz="1300" b="0" i="0" u="none" strike="noStrike" kern="1200" baseline="0" dirty="0" err="1" smtClean="0">
                <a:solidFill>
                  <a:schemeClr val="tx1"/>
                </a:solidFill>
                <a:latin typeface="+mn-lt"/>
                <a:ea typeface="+mn-ea"/>
                <a:cs typeface="+mn-cs"/>
              </a:rPr>
              <a:t>GPUWattch</a:t>
            </a:r>
            <a:r>
              <a:rPr lang="en-US" altLang="zh-CN" sz="1300" b="0" i="0" u="none" strike="noStrike" kern="1200" baseline="0" dirty="0" smtClean="0">
                <a:solidFill>
                  <a:schemeClr val="tx1"/>
                </a:solidFill>
                <a:latin typeface="+mn-lt"/>
                <a:ea typeface="+mn-ea"/>
                <a:cs typeface="+mn-cs"/>
              </a:rPr>
              <a:t> is used to estimate the power consumption.</a:t>
            </a:r>
          </a:p>
          <a:p>
            <a:r>
              <a:rPr lang="en-US" altLang="zh-CN" sz="1300" b="0" i="0" u="none" strike="noStrike" kern="1200" baseline="0" dirty="0" smtClean="0">
                <a:solidFill>
                  <a:schemeClr val="tx1"/>
                </a:solidFill>
                <a:latin typeface="+mn-lt"/>
                <a:ea typeface="+mn-ea"/>
                <a:cs typeface="+mn-cs"/>
              </a:rPr>
              <a:t>The table lists the major configuration parameters.</a:t>
            </a:r>
          </a:p>
          <a:p>
            <a:endParaRPr lang="en-US" altLang="zh-CN" sz="1300" b="0" i="0" u="none" strike="noStrike" kern="1200" baseline="0" dirty="0" smtClean="0">
              <a:solidFill>
                <a:schemeClr val="tx1"/>
              </a:solidFill>
              <a:latin typeface="+mn-lt"/>
              <a:ea typeface="+mn-ea"/>
              <a:cs typeface="+mn-cs"/>
            </a:endParaRPr>
          </a:p>
          <a:p>
            <a:endParaRPr lang="en-US" altLang="zh-CN" sz="1300" b="0" i="0" u="none" strike="noStrike" kern="1200" baseline="0" dirty="0" smtClean="0">
              <a:solidFill>
                <a:schemeClr val="tx1"/>
              </a:solidFill>
              <a:latin typeface="+mn-lt"/>
              <a:ea typeface="+mn-ea"/>
              <a:cs typeface="+mn-cs"/>
            </a:endParaRPr>
          </a:p>
          <a:p>
            <a:r>
              <a:rPr lang="en-US" altLang="zh-CN" sz="1300" b="0" i="0" u="none" strike="noStrike" kern="1200" baseline="0" dirty="0" smtClean="0">
                <a:solidFill>
                  <a:schemeClr val="tx1"/>
                </a:solidFill>
                <a:latin typeface="+mn-lt"/>
                <a:ea typeface="+mn-ea"/>
                <a:cs typeface="+mn-cs"/>
              </a:rPr>
              <a:t>The baseline architecture uses a detailed GDDR5 DRAM model. </a:t>
            </a:r>
          </a:p>
          <a:p>
            <a:r>
              <a:rPr lang="en-US" altLang="zh-CN" sz="1300" b="0" i="0" u="none" strike="noStrike" kern="1200" baseline="0" dirty="0" err="1" smtClean="0">
                <a:solidFill>
                  <a:schemeClr val="tx1"/>
                </a:solidFill>
                <a:latin typeface="+mn-lt"/>
                <a:ea typeface="+mn-ea"/>
                <a:cs typeface="+mn-cs"/>
              </a:rPr>
              <a:t>NoC</a:t>
            </a:r>
            <a:r>
              <a:rPr lang="en-US" altLang="zh-CN" sz="1300" b="0" i="0" u="none" strike="noStrike" kern="1200" baseline="0" dirty="0" smtClean="0">
                <a:solidFill>
                  <a:schemeClr val="tx1"/>
                </a:solidFill>
                <a:latin typeface="+mn-lt"/>
                <a:ea typeface="+mn-ea"/>
                <a:cs typeface="+mn-cs"/>
              </a:rPr>
              <a:t> traffic in each direction between the SIMT cores and the memory partitions are serviced by two separate networks </a:t>
            </a:r>
          </a:p>
          <a:p>
            <a:r>
              <a:rPr lang="en-US" altLang="zh-CN" sz="1300" b="0" i="0" u="none" strike="noStrike" kern="1200" baseline="0" dirty="0" smtClean="0">
                <a:solidFill>
                  <a:schemeClr val="tx1"/>
                </a:solidFill>
                <a:latin typeface="+mn-lt"/>
                <a:ea typeface="+mn-ea"/>
                <a:cs typeface="+mn-cs"/>
              </a:rPr>
              <a:t>which can transfer a 32-byte flit per interconnect cycle to/from each memory partition. </a:t>
            </a:r>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26</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9236968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Example of the PDP cache operation</a:t>
            </a:r>
          </a:p>
          <a:p>
            <a:r>
              <a:rPr kumimoji="1" lang="en-US" altLang="zh-CN" dirty="0" smtClean="0"/>
              <a:t>Bypass MSHR: lose locality and cause </a:t>
            </a:r>
            <a:r>
              <a:rPr kumimoji="1" lang="en-US" altLang="zh-CN" dirty="0" err="1" smtClean="0"/>
              <a:t>NoC</a:t>
            </a:r>
            <a:r>
              <a:rPr kumimoji="1" lang="en-US" altLang="zh-CN" dirty="0" smtClean="0"/>
              <a:t> congestion</a:t>
            </a:r>
          </a:p>
          <a:p>
            <a:r>
              <a:rPr kumimoji="1" lang="en-US" altLang="zh-CN" dirty="0" smtClean="0"/>
              <a:t>Not</a:t>
            </a:r>
            <a:r>
              <a:rPr kumimoji="1" lang="zh-CN" altLang="en-US" dirty="0" smtClean="0"/>
              <a:t> </a:t>
            </a:r>
            <a:r>
              <a:rPr kumimoji="1" lang="en-US" altLang="zh-CN" dirty="0" smtClean="0"/>
              <a:t>bypass</a:t>
            </a:r>
            <a:r>
              <a:rPr kumimoji="1" lang="zh-CN" altLang="en-US" dirty="0" smtClean="0"/>
              <a:t> </a:t>
            </a:r>
            <a:r>
              <a:rPr kumimoji="1" lang="en-US" altLang="zh-CN" dirty="0" smtClean="0"/>
              <a:t>MSHR:</a:t>
            </a:r>
            <a:r>
              <a:rPr kumimoji="1" lang="zh-CN" altLang="en-US" dirty="0" smtClean="0"/>
              <a:t> </a:t>
            </a:r>
            <a:r>
              <a:rPr kumimoji="1" lang="en-US" altLang="zh-CN" dirty="0" smtClean="0"/>
              <a:t>lose locality and cause MSHR congestion (need</a:t>
            </a:r>
            <a:r>
              <a:rPr kumimoji="1" lang="zh-CN" altLang="en-US" dirty="0" smtClean="0"/>
              <a:t> </a:t>
            </a: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implemented)</a:t>
            </a:r>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27</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1769655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Reordering and bypassing are two request prioritization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techniques that reduce cache footprints of</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active warps. A box’s color and the number after</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W</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both</a:t>
            </a:r>
            <a:r>
              <a:rPr lang="zh-CN" altLang="zh-CN"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indicate which warp a request comes from.</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29</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490951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a:t>
            </a:r>
            <a:r>
              <a:rPr kumimoji="1" lang="zh-CN" altLang="en-US" dirty="0" smtClean="0"/>
              <a:t> </a:t>
            </a:r>
            <a:r>
              <a:rPr kumimoji="1" lang="en-US" altLang="zh-CN" dirty="0" smtClean="0"/>
              <a:t>PCAL</a:t>
            </a:r>
            <a:r>
              <a:rPr kumimoji="1" lang="zh-CN" altLang="en-US" dirty="0" smtClean="0"/>
              <a:t> </a:t>
            </a:r>
            <a:r>
              <a:rPr kumimoji="1" lang="en-US" altLang="zh-CN" dirty="0" smtClean="0"/>
              <a:t>Architecture</a:t>
            </a:r>
            <a:r>
              <a:rPr kumimoji="1" lang="zh-CN" altLang="en-US" dirty="0" smtClean="0"/>
              <a:t> </a:t>
            </a:r>
            <a:r>
              <a:rPr kumimoji="1" lang="en-US" altLang="zh-CN" dirty="0" smtClean="0"/>
              <a:t>Overview.</a:t>
            </a:r>
            <a:r>
              <a:rPr kumimoji="1" lang="zh-CN" altLang="en-US" dirty="0" smtClean="0"/>
              <a:t> </a:t>
            </a:r>
            <a:r>
              <a:rPr kumimoji="1" lang="en-US" altLang="zh-CN" dirty="0" smtClean="0"/>
              <a:t>Paths</a:t>
            </a:r>
            <a:r>
              <a:rPr kumimoji="1" lang="zh-CN" altLang="en-US" dirty="0" smtClean="0"/>
              <a:t> </a:t>
            </a:r>
            <a:r>
              <a:rPr kumimoji="1" lang="en-US" altLang="zh-CN" dirty="0" smtClean="0"/>
              <a:t>potentially</a:t>
            </a:r>
            <a:r>
              <a:rPr kumimoji="1" lang="zh-CN" altLang="en-US" dirty="0" smtClean="0"/>
              <a:t> </a:t>
            </a:r>
            <a:r>
              <a:rPr kumimoji="1" lang="en-US" altLang="zh-CN" dirty="0" smtClean="0"/>
              <a:t>effected</a:t>
            </a:r>
            <a:r>
              <a:rPr kumimoji="1" lang="zh-CN" altLang="en-US" dirty="0" smtClean="0"/>
              <a:t> </a:t>
            </a:r>
            <a:r>
              <a:rPr kumimoji="1" lang="en-US" altLang="zh-CN" dirty="0" smtClean="0"/>
              <a:t>by</a:t>
            </a:r>
            <a:r>
              <a:rPr kumimoji="1" lang="zh-CN" altLang="en-US" dirty="0" smtClean="0"/>
              <a:t> </a:t>
            </a:r>
            <a:r>
              <a:rPr kumimoji="1" lang="en-US" altLang="zh-CN" dirty="0" smtClean="0"/>
              <a:t>token</a:t>
            </a:r>
            <a:r>
              <a:rPr kumimoji="1" lang="zh-CN" altLang="en-US" dirty="0" smtClean="0"/>
              <a:t> </a:t>
            </a:r>
            <a:r>
              <a:rPr kumimoji="1" lang="en-US" altLang="zh-CN" dirty="0" smtClean="0"/>
              <a:t>priorities</a:t>
            </a:r>
            <a:r>
              <a:rPr kumimoji="1" lang="zh-CN" altLang="en-US" dirty="0" smtClean="0"/>
              <a:t> </a:t>
            </a:r>
            <a:r>
              <a:rPr kumimoji="1" lang="en-US" altLang="zh-CN" dirty="0" smtClean="0"/>
              <a:t>are</a:t>
            </a:r>
            <a:r>
              <a:rPr kumimoji="1" lang="zh-CN" altLang="en-US" dirty="0" smtClean="0"/>
              <a:t> </a:t>
            </a:r>
            <a:r>
              <a:rPr kumimoji="1" lang="en-US" altLang="zh-CN" dirty="0" smtClean="0"/>
              <a:t>shown</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30</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1813364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Average </a:t>
            </a:r>
            <a:r>
              <a:rPr kumimoji="1" lang="en-US" altLang="zh-CN" dirty="0" err="1" smtClean="0"/>
              <a:t>NoC</a:t>
            </a:r>
            <a:r>
              <a:rPr kumimoji="1" lang="en-US" altLang="zh-CN" dirty="0" smtClean="0"/>
              <a:t> latencies of different</a:t>
            </a:r>
            <a:r>
              <a:rPr kumimoji="1" lang="zh-CN" altLang="en-US" dirty="0" smtClean="0"/>
              <a:t> </a:t>
            </a:r>
            <a:r>
              <a:rPr kumimoji="1" lang="en-US" altLang="zh-CN" dirty="0" smtClean="0"/>
              <a:t>schemes</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32</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631473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When bypassing is enabled together with SWL, there is an opportunity to further improve performance</a:t>
            </a:r>
          </a:p>
          <a:p>
            <a:r>
              <a:rPr lang="en-US" altLang="zh-CN" sz="1300" b="0" i="0" u="none" strike="noStrike" kern="1200" baseline="0" dirty="0" smtClean="0">
                <a:solidFill>
                  <a:schemeClr val="tx1"/>
                </a:solidFill>
                <a:latin typeface="+mn-lt"/>
                <a:ea typeface="+mn-ea"/>
                <a:cs typeface="+mn-cs"/>
              </a:rPr>
              <a:t>because pure warp throttling may lead to under-utilization of on-chip resources, but cache bypassing can enable more multithreading without degrading cache performance.</a:t>
            </a:r>
          </a:p>
          <a:p>
            <a:r>
              <a:rPr lang="en-US" altLang="zh-CN" sz="1300" b="0" i="0" u="none" strike="noStrike" kern="1200" baseline="0" dirty="0" smtClean="0">
                <a:solidFill>
                  <a:schemeClr val="tx1"/>
                </a:solidFill>
                <a:latin typeface="+mn-lt"/>
                <a:ea typeface="+mn-ea"/>
                <a:cs typeface="+mn-cs"/>
              </a:rPr>
              <a:t>Figure shows the speedups over baseline on HCS benchmarks as the MAW increases, when PDP bypassing is enabled for L1 caches. </a:t>
            </a:r>
          </a:p>
          <a:p>
            <a:r>
              <a:rPr lang="en-US" altLang="zh-CN" sz="1300" b="0" i="0" u="none" strike="noStrike" kern="1200" baseline="0" dirty="0" smtClean="0">
                <a:solidFill>
                  <a:schemeClr val="tx1"/>
                </a:solidFill>
                <a:latin typeface="+mn-lt"/>
                <a:ea typeface="+mn-ea"/>
                <a:cs typeface="+mn-cs"/>
              </a:rPr>
              <a:t>The scheme that picks the optimal MAW is called Best-CBWT in Section VI. </a:t>
            </a:r>
          </a:p>
          <a:p>
            <a:r>
              <a:rPr lang="en-US" altLang="zh-CN" sz="1300" b="0" i="0" u="none" strike="noStrike" kern="1200" baseline="0" dirty="0" smtClean="0">
                <a:solidFill>
                  <a:schemeClr val="tx1"/>
                </a:solidFill>
                <a:latin typeface="+mn-lt"/>
                <a:ea typeface="+mn-ea"/>
                <a:cs typeface="+mn-cs"/>
              </a:rPr>
              <a:t>In the figure, we observe that the optimal MAWs for HCS benchmarks are always smaller than 24, because too many concurrent warps cause contention and congestion. </a:t>
            </a:r>
          </a:p>
          <a:p>
            <a:r>
              <a:rPr lang="en-US" altLang="zh-CN" sz="1300" b="0" i="0" u="none" strike="noStrike" kern="1200" baseline="0" dirty="0" smtClean="0">
                <a:solidFill>
                  <a:schemeClr val="tx1"/>
                </a:solidFill>
                <a:latin typeface="+mn-lt"/>
                <a:ea typeface="+mn-ea"/>
                <a:cs typeface="+mn-cs"/>
              </a:rPr>
              <a:t>However, the performance is also not satisfactory when MAW is too small, due to resource under-utilization. </a:t>
            </a:r>
          </a:p>
          <a:p>
            <a:r>
              <a:rPr lang="en-US" altLang="zh-CN" sz="1300" b="0" i="0" u="none" strike="noStrike" kern="1200" baseline="0" dirty="0" smtClean="0">
                <a:solidFill>
                  <a:schemeClr val="tx1"/>
                </a:solidFill>
                <a:latin typeface="+mn-lt"/>
                <a:ea typeface="+mn-ea"/>
                <a:cs typeface="+mn-cs"/>
              </a:rPr>
              <a:t>Compared to SWL with bypassing disabled (not shown in the figure), for most of the HCS benchmarks, we find that the optimal MAW is increased when bypassing is enabled. </a:t>
            </a:r>
          </a:p>
          <a:p>
            <a:r>
              <a:rPr lang="en-US" altLang="zh-CN" sz="1300" b="0" i="0" u="none" strike="noStrike" kern="1200" baseline="0" dirty="0" smtClean="0">
                <a:solidFill>
                  <a:schemeClr val="tx1"/>
                </a:solidFill>
                <a:latin typeface="+mn-lt"/>
                <a:ea typeface="+mn-ea"/>
                <a:cs typeface="+mn-cs"/>
              </a:rPr>
              <a:t>This is because when bypassing is enabled, it is possible to issue more warps without degrading cache performance, since caches are protected by the bypass policy. </a:t>
            </a:r>
          </a:p>
          <a:p>
            <a:r>
              <a:rPr lang="en-US" altLang="zh-CN" sz="1300" b="0" i="0" u="none" strike="noStrike" kern="1200" baseline="0" dirty="0" smtClean="0">
                <a:solidFill>
                  <a:schemeClr val="tx1"/>
                </a:solidFill>
                <a:latin typeface="+mn-lt"/>
                <a:ea typeface="+mn-ea"/>
                <a:cs typeface="+mn-cs"/>
              </a:rPr>
              <a:t>The extra warps can take advantage of the underutilized </a:t>
            </a:r>
            <a:r>
              <a:rPr lang="en-US" altLang="zh-CN" sz="1300" b="0" i="0" u="none" strike="noStrike" kern="1200" baseline="0" dirty="0" err="1" smtClean="0">
                <a:solidFill>
                  <a:schemeClr val="tx1"/>
                </a:solidFill>
                <a:latin typeface="+mn-lt"/>
                <a:ea typeface="+mn-ea"/>
                <a:cs typeface="+mn-cs"/>
              </a:rPr>
              <a:t>NoC</a:t>
            </a:r>
            <a:r>
              <a:rPr lang="en-US" altLang="zh-CN" sz="1300" b="0" i="0" u="none" strike="noStrike" kern="1200" baseline="0" dirty="0" smtClean="0">
                <a:solidFill>
                  <a:schemeClr val="tx1"/>
                </a:solidFill>
                <a:latin typeface="+mn-lt"/>
                <a:ea typeface="+mn-ea"/>
                <a:cs typeface="+mn-cs"/>
              </a:rPr>
              <a:t> and/or DRAM bandwidth, which can potentially improve system performance. </a:t>
            </a:r>
          </a:p>
          <a:p>
            <a:r>
              <a:rPr lang="en-US" altLang="zh-CN" sz="1300" b="0" i="0" u="none" strike="noStrike" kern="1200" baseline="0" dirty="0" smtClean="0">
                <a:solidFill>
                  <a:schemeClr val="tx1"/>
                </a:solidFill>
                <a:latin typeface="+mn-lt"/>
                <a:ea typeface="+mn-ea"/>
                <a:cs typeface="+mn-cs"/>
              </a:rPr>
              <a:t>Likewise, the new optimal MAW is different for different benchmarks and inputs. This motivates us to find the optimal MAW dynamically.</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33</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4175034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This</a:t>
            </a:r>
            <a:r>
              <a:rPr kumimoji="1" lang="zh-CN" altLang="en-US" dirty="0" smtClean="0"/>
              <a:t> </a:t>
            </a:r>
            <a:r>
              <a:rPr kumimoji="1" lang="en-US" altLang="zh-CN" dirty="0" smtClean="0"/>
              <a:t>talk</a:t>
            </a:r>
            <a:r>
              <a:rPr kumimoji="1" lang="zh-CN" altLang="en-US" dirty="0" smtClean="0"/>
              <a:t> </a:t>
            </a:r>
            <a:r>
              <a:rPr kumimoji="1" lang="en-US" altLang="zh-CN" dirty="0" smtClean="0"/>
              <a:t>will</a:t>
            </a:r>
            <a:r>
              <a:rPr kumimoji="1" lang="zh-CN" altLang="en-US" dirty="0" smtClean="0"/>
              <a:t> </a:t>
            </a:r>
            <a:r>
              <a:rPr kumimoji="1" lang="en-US" altLang="zh-CN" dirty="0" smtClean="0"/>
              <a:t>be</a:t>
            </a:r>
            <a:r>
              <a:rPr kumimoji="1" lang="zh-CN" altLang="en-US" dirty="0" smtClean="0"/>
              <a:t> </a:t>
            </a:r>
            <a:r>
              <a:rPr kumimoji="1" lang="en-US" altLang="zh-CN" dirty="0" smtClean="0"/>
              <a:t>organized in</a:t>
            </a:r>
            <a:r>
              <a:rPr kumimoji="1" lang="zh-CN" altLang="en-US" dirty="0" smtClean="0"/>
              <a:t> </a:t>
            </a:r>
            <a:r>
              <a:rPr kumimoji="1" lang="en-US" altLang="zh-CN" dirty="0" smtClean="0"/>
              <a:t>this</a:t>
            </a:r>
            <a:r>
              <a:rPr kumimoji="1" lang="zh-CN" altLang="en-US" dirty="0" smtClean="0"/>
              <a:t> </a:t>
            </a:r>
            <a:r>
              <a:rPr kumimoji="1" lang="en-US" altLang="zh-CN" dirty="0" smtClean="0"/>
              <a:t>way.</a:t>
            </a:r>
          </a:p>
          <a:p>
            <a:r>
              <a:rPr kumimoji="1" lang="en-US" altLang="zh-CN" dirty="0" smtClean="0"/>
              <a:t>First</a:t>
            </a:r>
            <a:r>
              <a:rPr kumimoji="1" lang="zh-CN" altLang="en-US" dirty="0" smtClean="0"/>
              <a:t> </a:t>
            </a:r>
            <a:r>
              <a:rPr kumimoji="1" lang="en-US" altLang="zh-CN" dirty="0" smtClean="0"/>
              <a:t>I</a:t>
            </a:r>
            <a:r>
              <a:rPr kumimoji="1" lang="zh-CN" altLang="en-US" dirty="0" smtClean="0"/>
              <a:t> </a:t>
            </a:r>
            <a:r>
              <a:rPr kumimoji="1" lang="en-US" altLang="zh-CN" dirty="0" smtClean="0"/>
              <a:t>will</a:t>
            </a:r>
            <a:r>
              <a:rPr kumimoji="1" lang="zh-CN" altLang="en-US" dirty="0" smtClean="0"/>
              <a:t> </a:t>
            </a:r>
            <a:r>
              <a:rPr kumimoji="1" lang="en-US" altLang="zh-CN" dirty="0" smtClean="0"/>
              <a:t>briefly</a:t>
            </a:r>
            <a:r>
              <a:rPr kumimoji="1" lang="zh-CN" altLang="en-US" dirty="0" smtClean="0"/>
              <a:t> </a:t>
            </a:r>
            <a:r>
              <a:rPr kumimoji="1" lang="en-US" altLang="zh-CN" dirty="0" smtClean="0"/>
              <a:t>introduce</a:t>
            </a:r>
            <a:r>
              <a:rPr kumimoji="1" lang="zh-CN" altLang="en-US" dirty="0" smtClean="0"/>
              <a:t> </a:t>
            </a:r>
            <a:r>
              <a:rPr kumimoji="1" lang="en-US" altLang="zh-CN" dirty="0" smtClean="0"/>
              <a:t>the</a:t>
            </a:r>
            <a:r>
              <a:rPr kumimoji="1" lang="zh-CN" altLang="en-US" dirty="0" smtClean="0"/>
              <a:t> </a:t>
            </a:r>
            <a:r>
              <a:rPr kumimoji="1" lang="en-US" altLang="zh-CN" dirty="0" smtClean="0"/>
              <a:t>background.</a:t>
            </a:r>
          </a:p>
          <a:p>
            <a:r>
              <a:rPr kumimoji="1" lang="en-US" altLang="zh-CN" dirty="0" smtClean="0"/>
              <a:t>Then the</a:t>
            </a:r>
            <a:r>
              <a:rPr kumimoji="1" lang="zh-CN" altLang="en-US" dirty="0" smtClean="0"/>
              <a:t> </a:t>
            </a:r>
            <a:r>
              <a:rPr kumimoji="1" lang="en-US" altLang="zh-CN" dirty="0" smtClean="0"/>
              <a:t>existing</a:t>
            </a:r>
            <a:r>
              <a:rPr kumimoji="1" lang="zh-CN" altLang="en-US" dirty="0" smtClean="0"/>
              <a:t> </a:t>
            </a:r>
            <a:r>
              <a:rPr kumimoji="1" lang="en-US" altLang="zh-CN" dirty="0" smtClean="0"/>
              <a:t>approaches</a:t>
            </a:r>
            <a:r>
              <a:rPr kumimoji="1" lang="zh-CN" altLang="en-US" dirty="0" smtClean="0"/>
              <a:t> </a:t>
            </a:r>
            <a:r>
              <a:rPr kumimoji="1" lang="en-US" altLang="zh-CN" dirty="0" smtClean="0"/>
              <a:t>will</a:t>
            </a:r>
            <a:r>
              <a:rPr kumimoji="1" lang="zh-CN" altLang="en-US" dirty="0" smtClean="0"/>
              <a:t> </a:t>
            </a:r>
            <a:r>
              <a:rPr kumimoji="1" lang="en-US" altLang="zh-CN" dirty="0" smtClean="0"/>
              <a:t>be</a:t>
            </a:r>
            <a:r>
              <a:rPr kumimoji="1" lang="zh-CN" altLang="en-US" dirty="0" smtClean="0"/>
              <a:t> </a:t>
            </a:r>
            <a:r>
              <a:rPr kumimoji="1" lang="en-US" altLang="zh-CN" dirty="0" smtClean="0"/>
              <a:t>discussed.</a:t>
            </a:r>
          </a:p>
          <a:p>
            <a:r>
              <a:rPr kumimoji="1" lang="en-US" altLang="zh-CN" dirty="0" smtClean="0"/>
              <a:t>Based</a:t>
            </a:r>
            <a:r>
              <a:rPr kumimoji="1" lang="zh-CN" altLang="en-US" dirty="0" smtClean="0"/>
              <a:t> </a:t>
            </a:r>
            <a:r>
              <a:rPr kumimoji="1" lang="en-US" altLang="zh-CN" dirty="0" smtClean="0"/>
              <a:t>on</a:t>
            </a:r>
            <a:r>
              <a:rPr kumimoji="1" lang="zh-CN" altLang="en-US" dirty="0" smtClean="0"/>
              <a:t> </a:t>
            </a:r>
            <a:r>
              <a:rPr kumimoji="1" lang="en-US" altLang="zh-CN" dirty="0" smtClean="0"/>
              <a:t>that,</a:t>
            </a:r>
            <a:r>
              <a:rPr kumimoji="1" lang="zh-CN" altLang="en-US" dirty="0" smtClean="0"/>
              <a:t> </a:t>
            </a:r>
            <a:r>
              <a:rPr kumimoji="1" lang="en-US" altLang="zh-CN" dirty="0" smtClean="0"/>
              <a:t>I</a:t>
            </a:r>
            <a:r>
              <a:rPr kumimoji="1" lang="zh-CN" altLang="en-US" dirty="0" smtClean="0"/>
              <a:t> </a:t>
            </a:r>
            <a:r>
              <a:rPr kumimoji="1" lang="en-US" altLang="zh-CN" dirty="0" smtClean="0"/>
              <a:t>will</a:t>
            </a:r>
            <a:r>
              <a:rPr kumimoji="1" lang="zh-CN" altLang="en-US" dirty="0" smtClean="0"/>
              <a:t> </a:t>
            </a:r>
            <a:r>
              <a:rPr kumimoji="1" lang="en-US" altLang="zh-CN" dirty="0" smtClean="0"/>
              <a:t>introduce</a:t>
            </a:r>
            <a:r>
              <a:rPr kumimoji="1" lang="zh-CN" altLang="en-US" dirty="0" smtClean="0"/>
              <a:t> </a:t>
            </a:r>
            <a:r>
              <a:rPr kumimoji="1" lang="en-US" altLang="zh-CN" dirty="0" smtClean="0"/>
              <a:t>our</a:t>
            </a:r>
            <a:r>
              <a:rPr kumimoji="1" lang="zh-CN" altLang="en-US" dirty="0" smtClean="0"/>
              <a:t> </a:t>
            </a:r>
            <a:r>
              <a:rPr kumimoji="1" lang="en-US" altLang="zh-CN" dirty="0" smtClean="0"/>
              <a:t>proposal,</a:t>
            </a:r>
            <a:r>
              <a:rPr kumimoji="1" lang="zh-CN" altLang="en-US" dirty="0" smtClean="0"/>
              <a:t> </a:t>
            </a:r>
            <a:r>
              <a:rPr kumimoji="1" lang="en-US" altLang="zh-CN" dirty="0" smtClean="0"/>
              <a:t>the</a:t>
            </a:r>
            <a:r>
              <a:rPr kumimoji="1" lang="zh-CN" altLang="en-US" dirty="0" smtClean="0"/>
              <a:t> </a:t>
            </a:r>
            <a:r>
              <a:rPr kumimoji="1" lang="en-US" altLang="zh-CN" dirty="0" smtClean="0"/>
              <a:t>CBWT</a:t>
            </a:r>
            <a:r>
              <a:rPr kumimoji="1" lang="zh-CN" altLang="en-US" dirty="0" smtClean="0"/>
              <a:t> </a:t>
            </a:r>
            <a:r>
              <a:rPr kumimoji="1" lang="en-US" altLang="zh-CN" dirty="0" smtClean="0"/>
              <a:t>design</a:t>
            </a:r>
            <a:r>
              <a:rPr kumimoji="1" lang="zh-CN" altLang="en-US" dirty="0" smtClean="0"/>
              <a:t>.</a:t>
            </a:r>
            <a:endParaRPr kumimoji="1" lang="en-US" altLang="zh-CN" dirty="0" smtClean="0"/>
          </a:p>
          <a:p>
            <a:r>
              <a:rPr kumimoji="1" lang="en-US" altLang="zh-CN" dirty="0" smtClean="0"/>
              <a:t>And</a:t>
            </a:r>
            <a:r>
              <a:rPr kumimoji="1" lang="zh-CN" altLang="en-US" dirty="0" smtClean="0"/>
              <a:t> </a:t>
            </a:r>
            <a:r>
              <a:rPr kumimoji="1" lang="en-US" altLang="zh-CN" dirty="0" smtClean="0"/>
              <a:t>then</a:t>
            </a:r>
            <a:r>
              <a:rPr kumimoji="1" lang="zh-CN" altLang="en-US" dirty="0" smtClean="0"/>
              <a:t> </a:t>
            </a:r>
            <a:r>
              <a:rPr kumimoji="1" lang="en-US" altLang="zh-CN" dirty="0" smtClean="0"/>
              <a:t>I</a:t>
            </a:r>
            <a:r>
              <a:rPr kumimoji="1" lang="zh-CN" altLang="en-US" dirty="0" smtClean="0"/>
              <a:t> </a:t>
            </a:r>
            <a:r>
              <a:rPr kumimoji="1" lang="en-US" altLang="zh-CN" dirty="0" smtClean="0"/>
              <a:t>will</a:t>
            </a:r>
            <a:r>
              <a:rPr kumimoji="1" lang="zh-CN" altLang="en-US" dirty="0" smtClean="0"/>
              <a:t> </a:t>
            </a:r>
            <a:r>
              <a:rPr kumimoji="1" lang="en-US" altLang="zh-CN" dirty="0" smtClean="0"/>
              <a:t>show</a:t>
            </a:r>
            <a:r>
              <a:rPr kumimoji="1" lang="zh-CN" altLang="en-US" dirty="0" smtClean="0"/>
              <a:t> </a:t>
            </a:r>
            <a:r>
              <a:rPr kumimoji="1" lang="en-US" altLang="zh-CN" dirty="0" smtClean="0"/>
              <a:t>some</a:t>
            </a:r>
            <a:r>
              <a:rPr kumimoji="1" lang="zh-CN" altLang="en-US" dirty="0" smtClean="0"/>
              <a:t> </a:t>
            </a:r>
            <a:r>
              <a:rPr kumimoji="1" lang="en-US" altLang="zh-CN" dirty="0" smtClean="0"/>
              <a:t>experimental</a:t>
            </a:r>
            <a:r>
              <a:rPr kumimoji="1" lang="zh-CN" altLang="en-US" dirty="0" smtClean="0"/>
              <a:t> </a:t>
            </a:r>
            <a:r>
              <a:rPr kumimoji="1" lang="en-US" altLang="zh-CN" dirty="0" smtClean="0"/>
              <a:t>results</a:t>
            </a:r>
            <a:r>
              <a:rPr kumimoji="1" lang="zh-CN" altLang="en-US" dirty="0" smtClean="0"/>
              <a:t>, </a:t>
            </a:r>
            <a:r>
              <a:rPr kumimoji="1" lang="en-US" altLang="zh-CN" dirty="0" smtClean="0"/>
              <a:t>and</a:t>
            </a:r>
            <a:r>
              <a:rPr kumimoji="1" lang="zh-CN" altLang="en-US" dirty="0" smtClean="0"/>
              <a:t> </a:t>
            </a:r>
            <a:r>
              <a:rPr kumimoji="1" lang="en-US" altLang="zh-CN" dirty="0" smtClean="0"/>
              <a:t>finally</a:t>
            </a:r>
            <a:r>
              <a:rPr kumimoji="1" lang="zh-CN" altLang="en-US" dirty="0" smtClean="0"/>
              <a:t> </a:t>
            </a:r>
            <a:r>
              <a:rPr kumimoji="1" lang="en-US" altLang="zh-CN" dirty="0" smtClean="0"/>
              <a:t>concludes.</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3</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190534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The victim bits are added to record the lost locality. They are bit masks associated with a cache line where each bit records the access history from a particular L1 cache before the line’s eviction. The bit is set when the L2 cache fulfills a request from the corresponding L1 cache, and reset when the line is evicted from L2 cache. Using the victim bits, early eviction in an L1 cache can be detected when the L1 cache sends a second request for a cache line that was requested recently. In this case, the LLS is incremented to indicate that a reuse opportunity is lost. When the LLS rate (LLS over total number of accesses) is high enough, the L2 cache notifies the L1 cache indicating that contention is detected.</a:t>
            </a:r>
            <a:endParaRPr kumimoji="1" lang="zh-CN" altLang="en-US" dirty="0" smtClean="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34</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1899931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Behavior of LRU, NRU, and SRRIP for a Mixed Access Pattern.</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36</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4276069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a:t>
            </a:r>
            <a:r>
              <a:rPr kumimoji="1" lang="zh-CN" altLang="en-US" dirty="0" smtClean="0"/>
              <a:t> </a:t>
            </a:r>
            <a:r>
              <a:rPr kumimoji="1" lang="en-US" altLang="zh-CN" dirty="0" smtClean="0"/>
              <a:t>figure shows the baseline GPU architecture, similar to NVIDIA Fermi GPU.</a:t>
            </a:r>
          </a:p>
          <a:p>
            <a:pPr marL="0" marR="0" indent="0" algn="l" defTabSz="509412" rtl="0" eaLnBrk="1" fontAlgn="auto" latinLnBrk="0" hangingPunct="1">
              <a:lnSpc>
                <a:spcPct val="100000"/>
              </a:lnSpc>
              <a:spcBef>
                <a:spcPts val="0"/>
              </a:spcBef>
              <a:spcAft>
                <a:spcPts val="0"/>
              </a:spcAft>
              <a:buClrTx/>
              <a:buSzTx/>
              <a:buFontTx/>
              <a:buNone/>
              <a:tabLst/>
              <a:defRPr/>
            </a:pPr>
            <a:r>
              <a:rPr kumimoji="1" lang="en-US" altLang="zh-CN" dirty="0" smtClean="0"/>
              <a:t>With</a:t>
            </a:r>
            <a:r>
              <a:rPr kumimoji="1" lang="zh-CN" altLang="en-US" dirty="0" smtClean="0"/>
              <a:t> </a:t>
            </a:r>
            <a:r>
              <a:rPr kumimoji="1" lang="en-US" altLang="zh-CN" dirty="0" smtClean="0"/>
              <a:t>SIMT</a:t>
            </a:r>
            <a:r>
              <a:rPr kumimoji="1" lang="zh-CN" altLang="en-US" dirty="0" smtClean="0"/>
              <a:t> </a:t>
            </a:r>
            <a:r>
              <a:rPr kumimoji="1" lang="en-US" altLang="zh-CN" dirty="0" smtClean="0"/>
              <a:t>execution</a:t>
            </a:r>
            <a:r>
              <a:rPr kumimoji="1" lang="zh-CN" altLang="en-US" dirty="0" smtClean="0"/>
              <a:t> </a:t>
            </a:r>
            <a:r>
              <a:rPr kumimoji="1" lang="en-US" altLang="zh-CN" dirty="0" smtClean="0"/>
              <a:t>model,</a:t>
            </a:r>
            <a:r>
              <a:rPr kumimoji="1" lang="zh-CN" altLang="en-US" dirty="0" smtClean="0"/>
              <a:t> </a:t>
            </a:r>
            <a:r>
              <a:rPr kumimoji="1" lang="en-US" altLang="zh-CN" dirty="0" smtClean="0"/>
              <a:t>GPUs are good at dealing</a:t>
            </a:r>
            <a:r>
              <a:rPr kumimoji="1" lang="zh-CN" altLang="en-US" dirty="0" smtClean="0"/>
              <a:t> </a:t>
            </a:r>
            <a:r>
              <a:rPr kumimoji="1" lang="en-US" altLang="zh-CN" dirty="0" smtClean="0"/>
              <a:t>with</a:t>
            </a:r>
            <a:r>
              <a:rPr kumimoji="1" lang="zh-CN" altLang="en-US" dirty="0" smtClean="0"/>
              <a:t> </a:t>
            </a:r>
            <a:r>
              <a:rPr kumimoji="1" lang="en-US" altLang="zh-CN" dirty="0" smtClean="0"/>
              <a:t>data-parallel</a:t>
            </a:r>
            <a:r>
              <a:rPr kumimoji="1" lang="zh-CN" altLang="en-US" dirty="0" smtClean="0"/>
              <a:t> </a:t>
            </a:r>
            <a:r>
              <a:rPr kumimoji="1" lang="en-US" altLang="zh-CN" dirty="0" smtClean="0"/>
              <a:t>kernels with regular memory</a:t>
            </a:r>
            <a:r>
              <a:rPr kumimoji="1" lang="zh-CN" altLang="en-US" dirty="0" smtClean="0"/>
              <a:t> </a:t>
            </a:r>
            <a:r>
              <a:rPr kumimoji="1" lang="en-US" altLang="zh-CN" dirty="0" smtClean="0"/>
              <a:t>access behavior.</a:t>
            </a:r>
          </a:p>
          <a:p>
            <a:r>
              <a:rPr kumimoji="1" lang="en-US" altLang="zh-CN" dirty="0" smtClean="0"/>
              <a:t>And</a:t>
            </a:r>
            <a:r>
              <a:rPr kumimoji="1" lang="zh-CN" altLang="en-US" dirty="0" smtClean="0"/>
              <a:t> </a:t>
            </a:r>
            <a:r>
              <a:rPr kumimoji="1" lang="en-US" altLang="zh-CN" dirty="0" smtClean="0"/>
              <a:t>GPUs</a:t>
            </a:r>
            <a:r>
              <a:rPr kumimoji="1" lang="zh-CN" altLang="en-US" dirty="0" smtClean="0"/>
              <a:t> </a:t>
            </a:r>
            <a:r>
              <a:rPr kumimoji="1" lang="en-US" altLang="zh-CN" dirty="0" smtClean="0"/>
              <a:t>can</a:t>
            </a:r>
            <a:r>
              <a:rPr kumimoji="1" lang="zh-CN" altLang="en-US" dirty="0" smtClean="0"/>
              <a:t> </a:t>
            </a:r>
            <a:r>
              <a:rPr kumimoji="1" lang="en-US" altLang="zh-CN" dirty="0" smtClean="0"/>
              <a:t>hide</a:t>
            </a:r>
            <a:r>
              <a:rPr kumimoji="1" lang="zh-CN" altLang="en-US" dirty="0" smtClean="0"/>
              <a:t> </a:t>
            </a:r>
            <a:r>
              <a:rPr kumimoji="1" lang="en-US" altLang="zh-CN" dirty="0" smtClean="0"/>
              <a:t>memory</a:t>
            </a:r>
            <a:r>
              <a:rPr kumimoji="1" lang="zh-CN" altLang="en-US" dirty="0" smtClean="0"/>
              <a:t> </a:t>
            </a:r>
            <a:r>
              <a:rPr kumimoji="1" lang="en-US" altLang="zh-CN" dirty="0" smtClean="0"/>
              <a:t>latency</a:t>
            </a:r>
            <a:r>
              <a:rPr kumimoji="1" lang="zh-CN" altLang="en-US" dirty="0" smtClean="0"/>
              <a:t> </a:t>
            </a:r>
            <a:r>
              <a:rPr kumimoji="1" lang="en-US" altLang="zh-CN" dirty="0" smtClean="0"/>
              <a:t>through</a:t>
            </a:r>
            <a:r>
              <a:rPr kumimoji="1" lang="zh-CN" altLang="en-US" dirty="0" smtClean="0"/>
              <a:t> </a:t>
            </a:r>
            <a:r>
              <a:rPr kumimoji="1" lang="en-US" altLang="zh-CN" dirty="0" smtClean="0"/>
              <a:t>massive</a:t>
            </a:r>
            <a:r>
              <a:rPr kumimoji="1" lang="zh-CN" altLang="en-US" dirty="0" smtClean="0"/>
              <a:t> </a:t>
            </a:r>
            <a:r>
              <a:rPr kumimoji="1" lang="en-US" altLang="zh-CN" dirty="0" smtClean="0"/>
              <a:t>multithreading.</a:t>
            </a:r>
          </a:p>
          <a:p>
            <a:r>
              <a:rPr lang="en-US" altLang="zh-CN" sz="1300" b="0" i="0" u="none" strike="noStrike" kern="1200" baseline="0" dirty="0" smtClean="0">
                <a:solidFill>
                  <a:schemeClr val="tx1"/>
                </a:solidFill>
                <a:latin typeface="+mn-lt"/>
                <a:ea typeface="+mn-ea"/>
                <a:cs typeface="+mn-cs"/>
              </a:rPr>
              <a:t>To</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support applications with irregular memory access patterns,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cache hierarchy has been introduced to 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GPU architecture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to mitigate the effect of</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irregular accesses.</a:t>
            </a:r>
          </a:p>
          <a:p>
            <a:r>
              <a:rPr lang="en-US" altLang="zh-CN" sz="1300" b="0" i="0" u="none" strike="noStrike" kern="1200" baseline="0" dirty="0" smtClean="0">
                <a:solidFill>
                  <a:schemeClr val="tx1"/>
                </a:solidFill>
                <a:latin typeface="+mn-lt"/>
                <a:ea typeface="+mn-ea"/>
                <a:cs typeface="+mn-cs"/>
              </a:rPr>
              <a:t>However, GPU caches exhibit poor efficiency</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due to the mismatch of the high</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thread</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counts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and limited</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on-chip</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resources, which limits system</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performance and energy-efficiency.</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4</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652943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To</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evaluate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GPU</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system,</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we selected</a:t>
            </a:r>
            <a:r>
              <a:rPr lang="zh-CN" altLang="en-US" sz="1300" b="0" i="0" u="none" strike="noStrike" kern="1200" baseline="0" dirty="0" smtClean="0">
                <a:solidFill>
                  <a:schemeClr val="tx1"/>
                </a:solidFill>
                <a:latin typeface="+mn-lt"/>
                <a:ea typeface="+mn-ea"/>
                <a:cs typeface="+mn-cs"/>
              </a:rPr>
              <a:t> </a:t>
            </a:r>
            <a:r>
              <a:rPr lang="zh-CN" altLang="zh-CN" sz="1300" b="0" i="0" u="none" strike="noStrike" kern="1200" baseline="0" dirty="0" smtClean="0">
                <a:solidFill>
                  <a:schemeClr val="tx1"/>
                </a:solidFill>
                <a:latin typeface="+mn-lt"/>
                <a:ea typeface="+mn-ea"/>
                <a:cs typeface="+mn-cs"/>
              </a:rPr>
              <a:t>1</a:t>
            </a:r>
            <a:r>
              <a:rPr lang="en-US" altLang="zh-CN" sz="1300" b="0" i="0" u="none" strike="noStrike" kern="1200" baseline="0" dirty="0" smtClean="0">
                <a:solidFill>
                  <a:schemeClr val="tx1"/>
                </a:solidFill>
                <a:latin typeface="+mn-lt"/>
                <a:ea typeface="+mn-ea"/>
                <a:cs typeface="+mn-cs"/>
              </a:rPr>
              <a:t>7 memory intensive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GPU benchmarks.</a:t>
            </a:r>
          </a:p>
          <a:p>
            <a:r>
              <a:rPr lang="en-US" altLang="zh-CN" sz="1300" b="0" i="0" u="none" strike="noStrike" kern="1200" baseline="0" dirty="0" smtClean="0">
                <a:solidFill>
                  <a:schemeClr val="tx1"/>
                </a:solidFill>
                <a:latin typeface="+mn-lt"/>
                <a:ea typeface="+mn-ea"/>
                <a:cs typeface="+mn-cs"/>
              </a:rPr>
              <a:t>We categorize the benchmarks into highly cache sensitive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(HCS), moderately cache sensitive (MCS) and cache insensitive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(CI) ones.</a:t>
            </a:r>
          </a:p>
          <a:p>
            <a:r>
              <a:rPr lang="en-US" altLang="zh-CN" sz="1300" b="0" i="0" u="none" strike="noStrike" kern="1200" baseline="0" dirty="0" smtClean="0">
                <a:solidFill>
                  <a:schemeClr val="tx1"/>
                </a:solidFill>
                <a:latin typeface="+mn-lt"/>
                <a:ea typeface="+mn-ea"/>
                <a:cs typeface="+mn-cs"/>
              </a:rPr>
              <a:t>HCS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benchmarks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are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ones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we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mostly</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care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about.</a:t>
            </a:r>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5</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1439471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In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order</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to</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illustrate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cache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inefficiency,</a:t>
            </a:r>
            <a:r>
              <a:rPr lang="zh-CN" altLang="en-US" sz="1300" b="0" i="0" u="none" strike="noStrike" kern="1200" baseline="0" dirty="0" smtClean="0">
                <a:solidFill>
                  <a:schemeClr val="tx1"/>
                </a:solidFill>
                <a:latin typeface="+mn-lt"/>
                <a:ea typeface="+mn-ea"/>
                <a:cs typeface="+mn-cs"/>
              </a:rPr>
              <a:t> </a:t>
            </a:r>
            <a:endParaRPr lang="en-US" altLang="zh-CN" sz="1300" b="0" i="0" u="none" strike="noStrike" kern="1200" baseline="0" dirty="0" smtClean="0">
              <a:solidFill>
                <a:schemeClr val="tx1"/>
              </a:solidFill>
              <a:latin typeface="+mn-lt"/>
              <a:ea typeface="+mn-ea"/>
              <a:cs typeface="+mn-cs"/>
            </a:endParaRPr>
          </a:p>
          <a:p>
            <a:r>
              <a:rPr lang="en-US" altLang="zh-CN" sz="1300" b="0" i="0" u="none" strike="noStrike" kern="1200" baseline="0" dirty="0" smtClean="0">
                <a:solidFill>
                  <a:schemeClr val="tx1"/>
                </a:solidFill>
                <a:latin typeface="+mn-lt"/>
                <a:ea typeface="+mn-ea"/>
                <a:cs typeface="+mn-cs"/>
              </a:rPr>
              <a:t>we measured 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reuse count distribution for a GPU with 32KB L1 caches. As the figure shows,</a:t>
            </a:r>
          </a:p>
          <a:p>
            <a:r>
              <a:rPr lang="en-US" altLang="zh-CN" sz="1300" b="0" i="0" u="none" strike="noStrike" kern="1200" baseline="0" dirty="0" smtClean="0">
                <a:solidFill>
                  <a:schemeClr val="tx1"/>
                </a:solidFill>
                <a:latin typeface="+mn-lt"/>
                <a:ea typeface="+mn-ea"/>
                <a:cs typeface="+mn-cs"/>
              </a:rPr>
              <a:t>most of the cache lines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inserted into the L1 caches are never reused (see the zero</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reuse count). </a:t>
            </a:r>
          </a:p>
          <a:p>
            <a:pPr marL="0" marR="0" indent="0" algn="l" defTabSz="509412" rtl="0" eaLnBrk="1" fontAlgn="auto" latinLnBrk="0" hangingPunct="1">
              <a:lnSpc>
                <a:spcPct val="100000"/>
              </a:lnSpc>
              <a:spcBef>
                <a:spcPts val="0"/>
              </a:spcBef>
              <a:spcAft>
                <a:spcPts val="0"/>
              </a:spcAft>
              <a:buClrTx/>
              <a:buSzTx/>
              <a:buFontTx/>
              <a:buNone/>
              <a:tabLst/>
              <a:defRPr/>
            </a:pPr>
            <a:r>
              <a:rPr kumimoji="1" lang="en-US" altLang="zh-CN" sz="1300" b="0" i="0" u="none" strike="noStrike" kern="1200" baseline="0" dirty="0" smtClean="0">
                <a:solidFill>
                  <a:schemeClr val="tx1"/>
                </a:solidFill>
                <a:latin typeface="+mn-lt"/>
                <a:ea typeface="+mn-ea"/>
                <a:cs typeface="+mn-cs"/>
              </a:rPr>
              <a:t>Take BFS as an example, …</a:t>
            </a:r>
          </a:p>
          <a:p>
            <a:pPr marL="0" marR="0" indent="0" algn="l" defTabSz="509412" rtl="0" eaLnBrk="1" fontAlgn="auto" latinLnBrk="0" hangingPunct="1">
              <a:lnSpc>
                <a:spcPct val="100000"/>
              </a:lnSpc>
              <a:spcBef>
                <a:spcPts val="0"/>
              </a:spcBef>
              <a:spcAft>
                <a:spcPts val="0"/>
              </a:spcAft>
              <a:buClrTx/>
              <a:buSzTx/>
              <a:buFontTx/>
              <a:buNone/>
              <a:tabLst/>
              <a:defRPr/>
            </a:pPr>
            <a:r>
              <a:rPr kumimoji="1" lang="en-US" altLang="zh-CN" sz="1300" b="0" i="0" u="none" strike="noStrike" kern="1200" baseline="0" dirty="0" smtClean="0">
                <a:solidFill>
                  <a:schemeClr val="tx1"/>
                </a:solidFill>
                <a:latin typeface="+mn-lt"/>
                <a:ea typeface="+mn-ea"/>
                <a:cs typeface="+mn-cs"/>
              </a:rPr>
              <a:t>This</a:t>
            </a:r>
            <a:r>
              <a:rPr kumimoji="1" lang="zh-CN" altLang="en-US" sz="1300" b="0" i="0" u="none" strike="noStrike" kern="1200" baseline="0" dirty="0" smtClean="0">
                <a:solidFill>
                  <a:schemeClr val="tx1"/>
                </a:solidFill>
                <a:latin typeface="+mn-lt"/>
                <a:ea typeface="+mn-ea"/>
                <a:cs typeface="+mn-cs"/>
              </a:rPr>
              <a:t> </a:t>
            </a:r>
            <a:r>
              <a:rPr kumimoji="1" lang="en-US" altLang="zh-CN" sz="1300" b="0" i="0" u="none" strike="noStrike" kern="1200" baseline="0" dirty="0" smtClean="0">
                <a:solidFill>
                  <a:schemeClr val="tx1"/>
                </a:solidFill>
                <a:latin typeface="+mn-lt"/>
                <a:ea typeface="+mn-ea"/>
                <a:cs typeface="+mn-cs"/>
              </a:rPr>
              <a:t>c</a:t>
            </a:r>
            <a:r>
              <a:rPr kumimoji="1" lang="en-US" altLang="zh-CN" dirty="0" smtClean="0"/>
              <a:t>ache</a:t>
            </a:r>
            <a:r>
              <a:rPr kumimoji="1" lang="zh-CN" altLang="en-US" dirty="0" smtClean="0"/>
              <a:t> </a:t>
            </a:r>
            <a:r>
              <a:rPr kumimoji="1" lang="en-US" altLang="zh-CN" dirty="0" smtClean="0"/>
              <a:t>inefficiency</a:t>
            </a:r>
            <a:r>
              <a:rPr kumimoji="1" lang="zh-CN" altLang="en-US" dirty="0" smtClean="0"/>
              <a:t> </a:t>
            </a:r>
            <a:r>
              <a:rPr kumimoji="1" lang="en-US" altLang="zh-CN" dirty="0" smtClean="0"/>
              <a:t>problem</a:t>
            </a:r>
            <a:r>
              <a:rPr kumimoji="1" lang="zh-CN" altLang="en-US" dirty="0" smtClean="0"/>
              <a:t> </a:t>
            </a:r>
            <a:r>
              <a:rPr kumimoji="1" lang="en-US" altLang="zh-CN" dirty="0" smtClean="0"/>
              <a:t>may</a:t>
            </a:r>
            <a:r>
              <a:rPr kumimoji="1" lang="zh-CN" altLang="en-US" dirty="0" smtClean="0"/>
              <a:t> </a:t>
            </a:r>
            <a:r>
              <a:rPr kumimoji="1" lang="en-US" altLang="zh-CN" dirty="0" smtClean="0"/>
              <a:t>lead</a:t>
            </a:r>
            <a:r>
              <a:rPr kumimoji="1" lang="zh-CN" altLang="en-US" dirty="0" smtClean="0"/>
              <a:t> </a:t>
            </a:r>
            <a:r>
              <a:rPr kumimoji="1" lang="en-US" altLang="zh-CN" dirty="0" smtClean="0"/>
              <a:t>to</a:t>
            </a:r>
            <a:r>
              <a:rPr kumimoji="1" lang="zh-CN" altLang="en-US" dirty="0" smtClean="0"/>
              <a:t> </a:t>
            </a:r>
            <a:r>
              <a:rPr kumimoji="1" lang="en-US" altLang="zh-CN" dirty="0" smtClean="0"/>
              <a:t>poor</a:t>
            </a:r>
            <a:r>
              <a:rPr kumimoji="1" lang="zh-CN" altLang="en-US" dirty="0" smtClean="0"/>
              <a:t> </a:t>
            </a:r>
            <a:r>
              <a:rPr kumimoji="1" lang="en-US" altLang="zh-CN" dirty="0" smtClean="0"/>
              <a:t>system</a:t>
            </a:r>
            <a:r>
              <a:rPr kumimoji="1" lang="zh-CN" altLang="en-US" dirty="0" smtClean="0"/>
              <a:t> </a:t>
            </a:r>
            <a:r>
              <a:rPr kumimoji="1" lang="en-US" altLang="zh-CN" dirty="0" smtClean="0"/>
              <a:t>performance</a:t>
            </a:r>
            <a:r>
              <a:rPr kumimoji="1" lang="zh-CN" altLang="en-US" dirty="0" smtClean="0"/>
              <a:t> </a:t>
            </a:r>
            <a:r>
              <a:rPr kumimoji="1" lang="en-US" altLang="zh-CN" dirty="0" smtClean="0"/>
              <a:t>and</a:t>
            </a:r>
            <a:r>
              <a:rPr kumimoji="1" lang="zh-CN" altLang="en-US" dirty="0" smtClean="0"/>
              <a:t> </a:t>
            </a:r>
            <a:r>
              <a:rPr kumimoji="1" lang="en-US" altLang="zh-CN" dirty="0" smtClean="0"/>
              <a:t>energy</a:t>
            </a:r>
            <a:r>
              <a:rPr kumimoji="1" lang="zh-CN" altLang="en-US" dirty="0" smtClean="0"/>
              <a:t>-</a:t>
            </a:r>
            <a:r>
              <a:rPr kumimoji="1" lang="en-US" altLang="zh-CN" dirty="0" smtClean="0"/>
              <a:t>efficiency.</a:t>
            </a:r>
          </a:p>
          <a:p>
            <a:pPr marL="0" marR="0" indent="0" algn="l" defTabSz="509412"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indent="0" algn="l" defTabSz="509412" rtl="0" eaLnBrk="1" fontAlgn="auto" latinLnBrk="0" hangingPunct="1">
              <a:lnSpc>
                <a:spcPct val="100000"/>
              </a:lnSpc>
              <a:spcBef>
                <a:spcPts val="0"/>
              </a:spcBef>
              <a:spcAft>
                <a:spcPts val="0"/>
              </a:spcAft>
              <a:buClrTx/>
              <a:buSzTx/>
              <a:buFontTx/>
              <a:buNone/>
              <a:tabLst/>
              <a:defRPr/>
            </a:pPr>
            <a:endParaRPr lang="en-US" altLang="zh-CN" sz="1300" b="0" i="0" u="none" strike="noStrike" kern="1200" baseline="0" dirty="0" smtClean="0">
              <a:solidFill>
                <a:schemeClr val="tx1"/>
              </a:solidFill>
              <a:latin typeface="+mn-lt"/>
              <a:ea typeface="+mn-ea"/>
              <a:cs typeface="+mn-cs"/>
            </a:endParaRPr>
          </a:p>
          <a:p>
            <a:pPr marL="0" marR="0" indent="0" algn="l" defTabSz="509412" rtl="0" eaLnBrk="1" fontAlgn="auto" latinLnBrk="0" hangingPunct="1">
              <a:lnSpc>
                <a:spcPct val="100000"/>
              </a:lnSpc>
              <a:spcBef>
                <a:spcPts val="0"/>
              </a:spcBef>
              <a:spcAft>
                <a:spcPts val="0"/>
              </a:spcAft>
              <a:buClrTx/>
              <a:buSzTx/>
              <a:buFontTx/>
              <a:buNone/>
              <a:tabLst/>
              <a:defRPr/>
            </a:pPr>
            <a:endParaRPr lang="en-US" altLang="zh-CN" sz="1300" b="0" i="0" u="none" strike="noStrike" kern="1200" baseline="0" dirty="0" smtClean="0">
              <a:solidFill>
                <a:schemeClr val="tx1"/>
              </a:solidFill>
              <a:latin typeface="+mn-lt"/>
              <a:ea typeface="+mn-ea"/>
              <a:cs typeface="+mn-cs"/>
            </a:endParaRP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The zero-reuse cache lines are either streaming</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accesses or victims of early eviction.</a:t>
            </a:r>
          </a:p>
          <a:p>
            <a:pPr marL="0" marR="0" indent="0" algn="l" defTabSz="509412" rtl="0" eaLnBrk="1" fontAlgn="auto" latinLnBrk="0" hangingPunct="1">
              <a:lnSpc>
                <a:spcPct val="100000"/>
              </a:lnSpc>
              <a:spcBef>
                <a:spcPts val="0"/>
              </a:spcBef>
              <a:spcAft>
                <a:spcPts val="0"/>
              </a:spcAft>
              <a:buClrTx/>
              <a:buSzTx/>
              <a:buFontTx/>
              <a:buNone/>
              <a:tabLst/>
              <a:defRPr/>
            </a:pPr>
            <a:endParaRPr kumimoji="1" lang="en-US" altLang="zh-CN" dirty="0" smtClean="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6</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77128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To illustrate how contention affects the performance of HCS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applications, </a:t>
            </a:r>
          </a:p>
          <a:p>
            <a:r>
              <a:rPr lang="en-US" altLang="zh-CN" sz="1300" b="0" i="0" u="none" strike="noStrike" kern="1200" baseline="0" dirty="0" smtClean="0">
                <a:solidFill>
                  <a:schemeClr val="tx1"/>
                </a:solidFill>
                <a:latin typeface="+mn-lt"/>
                <a:ea typeface="+mn-ea"/>
                <a:cs typeface="+mn-cs"/>
              </a:rPr>
              <a:t>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figure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shows the performance speedup of HCS benchmarks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with increasing L1 cache size (from</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32KB to</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512KB).</a:t>
            </a:r>
          </a:p>
          <a:p>
            <a:r>
              <a:rPr lang="en-US" altLang="zh-CN" sz="1300" b="0" i="0" u="none" strike="noStrike" kern="1200" baseline="0" dirty="0" smtClean="0">
                <a:solidFill>
                  <a:schemeClr val="tx1"/>
                </a:solidFill>
                <a:latin typeface="+mn-lt"/>
                <a:ea typeface="+mn-ea"/>
                <a:cs typeface="+mn-cs"/>
              </a:rPr>
              <a:t>For these benchmarks, larger L1 caches reduce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contention and improve performance. </a:t>
            </a:r>
          </a:p>
          <a:p>
            <a:r>
              <a:rPr lang="en-US" altLang="zh-CN" sz="1300" b="0" i="0" u="none" strike="noStrike" kern="1200" baseline="0" dirty="0" smtClean="0">
                <a:solidFill>
                  <a:schemeClr val="tx1"/>
                </a:solidFill>
                <a:latin typeface="+mn-lt"/>
                <a:ea typeface="+mn-ea"/>
                <a:cs typeface="+mn-cs"/>
              </a:rPr>
              <a:t>We can observe a 2.68 speedup on average for HCS benchmarks.</a:t>
            </a:r>
          </a:p>
          <a:p>
            <a:r>
              <a:rPr lang="en-US" altLang="zh-CN" sz="1300" b="0" i="0" u="none" strike="noStrike" kern="1200" baseline="0" dirty="0" smtClean="0">
                <a:solidFill>
                  <a:schemeClr val="tx1"/>
                </a:solidFill>
                <a:latin typeface="+mn-lt"/>
                <a:ea typeface="+mn-ea"/>
                <a:cs typeface="+mn-cs"/>
              </a:rPr>
              <a:t>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figure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right presents the L1</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contention rate detected by the L2 cache. </a:t>
            </a:r>
          </a:p>
          <a:p>
            <a:pPr marL="0" marR="0" indent="0" algn="l" defTabSz="509412" rtl="0" eaLnBrk="1" fontAlgn="auto" latinLnBrk="0" hangingPunct="1">
              <a:lnSpc>
                <a:spcPct val="100000"/>
              </a:lnSpc>
              <a:spcBef>
                <a:spcPts val="0"/>
              </a:spcBef>
              <a:spcAft>
                <a:spcPts val="0"/>
              </a:spcAft>
              <a:buClrTx/>
              <a:buSzTx/>
              <a:buFontTx/>
              <a:buNone/>
              <a:tabLst/>
              <a:defRPr/>
            </a:pPr>
            <a:r>
              <a:rPr lang="en-US" altLang="zh-CN" sz="1300" b="0" i="0" u="none" strike="noStrike" kern="1200" baseline="0" dirty="0" smtClean="0">
                <a:solidFill>
                  <a:schemeClr val="tx1"/>
                </a:solidFill>
                <a:latin typeface="+mn-lt"/>
                <a:ea typeface="+mn-ea"/>
                <a:cs typeface="+mn-cs"/>
              </a:rPr>
              <a:t>Contention rate is calculated as the number of repeated accesses (from a particular L1 cache) divided by the total number of accesses to the L2 cache.</a:t>
            </a:r>
          </a:p>
          <a:p>
            <a:r>
              <a:rPr lang="en-US" altLang="zh-CN" sz="1300" b="0" i="0" u="none" strike="noStrike" kern="1200" baseline="0" dirty="0" smtClean="0">
                <a:solidFill>
                  <a:schemeClr val="tx1"/>
                </a:solidFill>
                <a:latin typeface="+mn-lt"/>
                <a:ea typeface="+mn-ea"/>
                <a:cs typeface="+mn-cs"/>
              </a:rPr>
              <a:t>It shows very high contention rates for HCS benchmarks.</a:t>
            </a:r>
            <a:endParaRPr kumimoji="1" lang="en-US" altLang="zh-CN" dirty="0" smtClean="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7</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293584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b="0" i="0" u="none" strike="noStrike" kern="1200" baseline="0" dirty="0" smtClean="0">
                <a:solidFill>
                  <a:schemeClr val="tx1"/>
                </a:solidFill>
                <a:latin typeface="+mn-lt"/>
                <a:ea typeface="+mn-ea"/>
                <a:cs typeface="+mn-cs"/>
              </a:rPr>
              <a:t>The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massive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amount</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of</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memory</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requests</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may</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also</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cause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resource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congestion as observed in the HPCA’14 paper.</a:t>
            </a:r>
          </a:p>
          <a:p>
            <a:r>
              <a:rPr lang="en-US" altLang="zh-CN" sz="1300" b="0" i="0" u="none" strike="noStrike" kern="1200" baseline="0" dirty="0" smtClean="0">
                <a:solidFill>
                  <a:schemeClr val="tx1"/>
                </a:solidFill>
                <a:latin typeface="+mn-lt"/>
                <a:ea typeface="+mn-ea"/>
                <a:cs typeface="+mn-cs"/>
              </a:rPr>
              <a:t>In our work, we focus on network congestion.</a:t>
            </a:r>
          </a:p>
          <a:p>
            <a:r>
              <a:rPr lang="en-US" altLang="zh-CN" sz="1300" b="0" i="0" u="none" strike="noStrike" kern="1200" baseline="0" dirty="0" smtClean="0">
                <a:solidFill>
                  <a:schemeClr val="tx1"/>
                </a:solidFill>
                <a:latin typeface="+mn-lt"/>
                <a:ea typeface="+mn-ea"/>
                <a:cs typeface="+mn-cs"/>
              </a:rPr>
              <a:t>This figure shows that the average </a:t>
            </a:r>
            <a:r>
              <a:rPr lang="en-US" altLang="zh-CN" sz="1300" b="0" i="0" u="none" strike="noStrike" kern="1200" baseline="0" dirty="0" err="1" smtClean="0">
                <a:solidFill>
                  <a:schemeClr val="tx1"/>
                </a:solidFill>
                <a:latin typeface="+mn-lt"/>
                <a:ea typeface="+mn-ea"/>
                <a:cs typeface="+mn-cs"/>
              </a:rPr>
              <a:t>NoC</a:t>
            </a:r>
            <a:r>
              <a:rPr lang="en-US" altLang="zh-CN" sz="1300" b="0" i="0" u="none" strike="noStrike" kern="1200" baseline="0" dirty="0" smtClean="0">
                <a:solidFill>
                  <a:schemeClr val="tx1"/>
                </a:solidFill>
                <a:latin typeface="+mn-lt"/>
                <a:ea typeface="+mn-ea"/>
                <a:cs typeface="+mn-cs"/>
              </a:rPr>
              <a:t> latencies of</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HCS benchmarks increase as their Maximum Active Warps (MAWs) increase from 1</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to 24.</a:t>
            </a:r>
          </a:p>
          <a:p>
            <a:r>
              <a:rPr lang="en-US" altLang="zh-CN" sz="1300" b="0" i="0" u="none" strike="noStrike" kern="1200" baseline="0" dirty="0" smtClean="0">
                <a:solidFill>
                  <a:schemeClr val="tx1"/>
                </a:solidFill>
                <a:latin typeface="+mn-lt"/>
                <a:ea typeface="+mn-ea"/>
                <a:cs typeface="+mn-cs"/>
              </a:rPr>
              <a:t>MAW here is a runtime tunable hardware parameter that is used to control warp concurrency.</a:t>
            </a:r>
          </a:p>
          <a:p>
            <a:r>
              <a:rPr lang="en-US" altLang="zh-CN" sz="1300" b="0" i="0" u="none" strike="noStrike" kern="1200" baseline="0" dirty="0" smtClean="0">
                <a:solidFill>
                  <a:schemeClr val="tx1"/>
                </a:solidFill>
                <a:latin typeface="+mn-lt"/>
                <a:ea typeface="+mn-ea"/>
                <a:cs typeface="+mn-cs"/>
              </a:rPr>
              <a:t>When there are too many active warps, they might </a:t>
            </a:r>
            <a:r>
              <a:rPr kumimoji="1" lang="en-US" altLang="zh-CN" sz="1300" b="0" i="0" u="none" strike="noStrike" kern="1200" baseline="0" dirty="0" smtClean="0">
                <a:solidFill>
                  <a:schemeClr val="tx1"/>
                </a:solidFill>
                <a:latin typeface="+mn-lt"/>
                <a:ea typeface="+mn-ea"/>
                <a:cs typeface="+mn-cs"/>
              </a:rPr>
              <a:t>o</a:t>
            </a:r>
            <a:r>
              <a:rPr kumimoji="1" lang="en-US" altLang="zh-CN" dirty="0" smtClean="0"/>
              <a:t>ver-saturate</a:t>
            </a:r>
            <a:r>
              <a:rPr kumimoji="1" lang="en-US" altLang="zh-CN" baseline="0" dirty="0" smtClean="0"/>
              <a:t> </a:t>
            </a:r>
            <a:r>
              <a:rPr lang="en-US" altLang="zh-CN" sz="1300" b="0" i="0" u="none" strike="noStrike" kern="1200" baseline="0" dirty="0" smtClean="0">
                <a:solidFill>
                  <a:schemeClr val="tx1"/>
                </a:solidFill>
                <a:latin typeface="+mn-lt"/>
                <a:ea typeface="+mn-ea"/>
                <a:cs typeface="+mn-cs"/>
              </a:rPr>
              <a:t>the network.</a:t>
            </a:r>
          </a:p>
          <a:p>
            <a:r>
              <a:rPr lang="en-US" altLang="zh-CN" sz="1300" b="0" i="0" u="none" strike="noStrike" kern="1200" baseline="0" dirty="0" smtClean="0">
                <a:solidFill>
                  <a:schemeClr val="tx1"/>
                </a:solidFill>
                <a:latin typeface="+mn-lt"/>
                <a:ea typeface="+mn-ea"/>
                <a:cs typeface="+mn-cs"/>
              </a:rPr>
              <a:t>But, if too few active warps, it might lead to </a:t>
            </a:r>
            <a:r>
              <a:rPr lang="en-US" altLang="zh-CN" sz="1300" b="0" i="0" u="none" strike="noStrike" kern="1200" baseline="0" dirty="0" err="1" smtClean="0">
                <a:solidFill>
                  <a:schemeClr val="tx1"/>
                </a:solidFill>
                <a:latin typeface="+mn-lt"/>
                <a:ea typeface="+mn-ea"/>
                <a:cs typeface="+mn-cs"/>
              </a:rPr>
              <a:t>NoC</a:t>
            </a:r>
            <a:r>
              <a:rPr lang="en-US" altLang="zh-CN" sz="1300" b="0" i="0" u="none" strike="noStrike" kern="1200" baseline="0" dirty="0" smtClean="0">
                <a:solidFill>
                  <a:schemeClr val="tx1"/>
                </a:solidFill>
                <a:latin typeface="+mn-lt"/>
                <a:ea typeface="+mn-ea"/>
                <a:cs typeface="+mn-cs"/>
              </a:rPr>
              <a:t> bandwidth underutilization.</a:t>
            </a:r>
          </a:p>
          <a:p>
            <a:endParaRPr lang="en-US" altLang="zh-CN" sz="1300" b="0" i="0" u="none" strike="noStrike" kern="1200" baseline="0" dirty="0" smtClean="0">
              <a:solidFill>
                <a:schemeClr val="tx1"/>
              </a:solidFill>
              <a:latin typeface="+mn-lt"/>
              <a:ea typeface="+mn-ea"/>
              <a:cs typeface="+mn-cs"/>
            </a:endParaRPr>
          </a:p>
          <a:p>
            <a:endParaRPr lang="en-US" altLang="zh-CN" sz="1300" b="0" i="0" u="none" strike="noStrike" kern="1200" baseline="0" dirty="0" smtClean="0">
              <a:solidFill>
                <a:schemeClr val="tx1"/>
              </a:solidFill>
              <a:latin typeface="+mn-lt"/>
              <a:ea typeface="+mn-ea"/>
              <a:cs typeface="+mn-cs"/>
            </a:endParaRPr>
          </a:p>
          <a:p>
            <a:endParaRPr lang="en-US" altLang="zh-CN" sz="1300" b="0" i="0" u="none" strike="noStrike" kern="1200" baseline="0" dirty="0" smtClean="0">
              <a:solidFill>
                <a:schemeClr val="tx1"/>
              </a:solidFill>
              <a:latin typeface="+mn-lt"/>
              <a:ea typeface="+mn-ea"/>
              <a:cs typeface="+mn-cs"/>
            </a:endParaRPr>
          </a:p>
          <a:p>
            <a:r>
              <a:rPr lang="en-US" altLang="zh-CN" sz="1300" b="0" i="0" u="none" strike="noStrike" kern="1200" baseline="0" dirty="0" smtClean="0">
                <a:solidFill>
                  <a:schemeClr val="tx1"/>
                </a:solidFill>
                <a:latin typeface="+mn-lt"/>
                <a:ea typeface="+mn-ea"/>
                <a:cs typeface="+mn-cs"/>
              </a:rPr>
              <a:t>The </a:t>
            </a:r>
            <a:r>
              <a:rPr lang="en-US" altLang="zh-CN" sz="1300" b="0" i="0" u="none" strike="noStrike" kern="1200" baseline="0" dirty="0" err="1" smtClean="0">
                <a:solidFill>
                  <a:schemeClr val="tx1"/>
                </a:solidFill>
                <a:latin typeface="+mn-lt"/>
                <a:ea typeface="+mn-ea"/>
                <a:cs typeface="+mn-cs"/>
              </a:rPr>
              <a:t>NoC</a:t>
            </a:r>
            <a:r>
              <a:rPr lang="en-US" altLang="zh-CN" sz="1300" b="0" i="0" u="none" strike="noStrike" kern="1200" baseline="0" dirty="0" smtClean="0">
                <a:solidFill>
                  <a:schemeClr val="tx1"/>
                </a:solidFill>
                <a:latin typeface="+mn-lt"/>
                <a:ea typeface="+mn-ea"/>
                <a:cs typeface="+mn-cs"/>
              </a:rPr>
              <a:t> latency becomes dramatically high when</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MAW is larger than 5 for most of the benchmarks, </a:t>
            </a:r>
          </a:p>
          <a:p>
            <a:r>
              <a:rPr lang="en-US" altLang="zh-CN" sz="1300" b="0" i="0" u="none" strike="noStrike" kern="1200" baseline="0" dirty="0" smtClean="0">
                <a:solidFill>
                  <a:schemeClr val="tx1"/>
                </a:solidFill>
                <a:latin typeface="+mn-lt"/>
                <a:ea typeface="+mn-ea"/>
                <a:cs typeface="+mn-cs"/>
              </a:rPr>
              <a:t>because</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more concurrent warps generate more requests and quickly</a:t>
            </a:r>
            <a:r>
              <a:rPr lang="zh-CN" altLang="en-US" sz="1300" b="0" i="0" u="none" strike="noStrike" kern="1200" baseline="0" dirty="0" smtClean="0">
                <a:solidFill>
                  <a:schemeClr val="tx1"/>
                </a:solidFill>
                <a:latin typeface="+mn-lt"/>
                <a:ea typeface="+mn-ea"/>
                <a:cs typeface="+mn-cs"/>
              </a:rPr>
              <a:t> </a:t>
            </a:r>
            <a:r>
              <a:rPr lang="en-US" altLang="zh-CN" sz="1300" b="0" i="0" u="none" strike="noStrike" kern="1200" baseline="0" dirty="0" smtClean="0">
                <a:solidFill>
                  <a:schemeClr val="tx1"/>
                </a:solidFill>
                <a:latin typeface="+mn-lt"/>
                <a:ea typeface="+mn-ea"/>
                <a:cs typeface="+mn-cs"/>
              </a:rPr>
              <a:t>saturate the network.</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8</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752484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There are basically tow</a:t>
            </a:r>
            <a:r>
              <a:rPr kumimoji="1" lang="en-US" altLang="zh-CN" baseline="0" dirty="0" smtClean="0"/>
              <a:t> types of existing management schemes that can alleviate contention and improve GPU performance.</a:t>
            </a:r>
            <a:endParaRPr kumimoji="1" lang="zh-CN" altLang="en-US" dirty="0"/>
          </a:p>
        </p:txBody>
      </p:sp>
      <p:sp>
        <p:nvSpPr>
          <p:cNvPr id="4" name="幻灯片编号占位符 3"/>
          <p:cNvSpPr>
            <a:spLocks noGrp="1"/>
          </p:cNvSpPr>
          <p:nvPr>
            <p:ph type="sldNum" sz="quarter" idx="10"/>
          </p:nvPr>
        </p:nvSpPr>
        <p:spPr/>
        <p:txBody>
          <a:bodyPr/>
          <a:lstStyle/>
          <a:p>
            <a:fld id="{D3CEFB91-0E46-0049-83A0-416CE6334971}" type="slidenum">
              <a:rPr lang="en-US" smtClean="0">
                <a:solidFill>
                  <a:schemeClr val="bg1"/>
                </a:solidFill>
                <a:latin typeface="OfficinaSansITCStd Book"/>
                <a:cs typeface="OfficinaSansITCStd Book"/>
              </a:rPr>
              <a:t>9</a:t>
            </a:fld>
            <a:endParaRPr lang="en-US" dirty="0">
              <a:solidFill>
                <a:schemeClr val="bg1"/>
              </a:solidFill>
              <a:latin typeface="OfficinaSansITCStd Book"/>
              <a:cs typeface="OfficinaSansITCStd Book"/>
            </a:endParaRPr>
          </a:p>
        </p:txBody>
      </p:sp>
    </p:spTree>
    <p:extLst>
      <p:ext uri="{BB962C8B-B14F-4D97-AF65-F5344CB8AC3E}">
        <p14:creationId xmlns:p14="http://schemas.microsoft.com/office/powerpoint/2010/main" val="1890085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 Tex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444500" y="619125"/>
            <a:ext cx="4673600" cy="742950"/>
          </a:xfrm>
          <a:prstGeom prst="rect">
            <a:avLst/>
          </a:prstGeom>
        </p:spPr>
        <p:txBody>
          <a:bodyPr vert="horz"/>
          <a:lstStyle>
            <a:lvl1pPr marL="0" indent="0">
              <a:buNone/>
              <a:defRPr sz="4000" b="1" baseline="0">
                <a:solidFill>
                  <a:srgbClr val="142958"/>
                </a:solidFill>
                <a:latin typeface="Arial Narrow" panose="020B0606020202030204" pitchFamily="34" charset="0"/>
                <a:cs typeface="Arial Narrow" panose="020B0606020202030204" pitchFamily="34" charset="0"/>
              </a:defRPr>
            </a:lvl1pPr>
          </a:lstStyle>
          <a:p>
            <a:pPr lvl="0"/>
            <a:r>
              <a:rPr lang="en-US" dirty="0" smtClean="0"/>
              <a:t>ECE OVERVIEW</a:t>
            </a:r>
            <a:endParaRPr lang="en-US" dirty="0"/>
          </a:p>
        </p:txBody>
      </p:sp>
      <p:sp>
        <p:nvSpPr>
          <p:cNvPr id="5" name="Text Placeholder 4"/>
          <p:cNvSpPr>
            <a:spLocks noGrp="1"/>
          </p:cNvSpPr>
          <p:nvPr>
            <p:ph type="body" sz="quarter" idx="11" hasCustomPrompt="1"/>
          </p:nvPr>
        </p:nvSpPr>
        <p:spPr>
          <a:xfrm>
            <a:off x="444500" y="1387191"/>
            <a:ext cx="4673600" cy="327310"/>
          </a:xfrm>
          <a:prstGeom prst="rect">
            <a:avLst/>
          </a:prstGeom>
        </p:spPr>
        <p:txBody>
          <a:bodyPr vert="horz"/>
          <a:lstStyle>
            <a:lvl1pPr marL="0" indent="0">
              <a:buNone/>
              <a:defRPr sz="1700" baseline="0">
                <a:solidFill>
                  <a:srgbClr val="F16322"/>
                </a:solidFill>
                <a:latin typeface="Arial"/>
                <a:ea typeface="Droid Sans" panose="020B0606030804020204" pitchFamily="34" charset="0"/>
                <a:cs typeface="Arial"/>
              </a:defRPr>
            </a:lvl1pPr>
          </a:lstStyle>
          <a:p>
            <a:pPr lvl="0"/>
            <a:r>
              <a:rPr lang="en-US" dirty="0" smtClean="0"/>
              <a:t>Brad Petersen</a:t>
            </a:r>
          </a:p>
        </p:txBody>
      </p:sp>
      <p:sp>
        <p:nvSpPr>
          <p:cNvPr id="8" name="Text Placeholder 7"/>
          <p:cNvSpPr>
            <a:spLocks noGrp="1"/>
          </p:cNvSpPr>
          <p:nvPr>
            <p:ph type="body" sz="quarter" idx="12" hasCustomPrompt="1"/>
          </p:nvPr>
        </p:nvSpPr>
        <p:spPr>
          <a:xfrm>
            <a:off x="444500" y="1620796"/>
            <a:ext cx="4673600" cy="250908"/>
          </a:xfrm>
          <a:prstGeom prst="rect">
            <a:avLst/>
          </a:prstGeom>
        </p:spPr>
        <p:txBody>
          <a:bodyPr vert="horz"/>
          <a:lstStyle>
            <a:lvl1pPr marL="0" indent="0">
              <a:buNone/>
              <a:defRPr sz="1200" b="0" i="0" baseline="0">
                <a:solidFill>
                  <a:srgbClr val="F16322"/>
                </a:solidFill>
                <a:latin typeface="Arial"/>
                <a:ea typeface="Droid Sans" panose="020B0606030804020204" pitchFamily="34" charset="0"/>
                <a:cs typeface="Arial"/>
              </a:defRPr>
            </a:lvl1pPr>
          </a:lstStyle>
          <a:p>
            <a:pPr lvl="0"/>
            <a:r>
              <a:rPr lang="en-US" dirty="0" smtClean="0"/>
              <a:t>Director of Communications</a:t>
            </a:r>
            <a:endParaRPr lang="en-US" dirty="0"/>
          </a:p>
        </p:txBody>
      </p:sp>
    </p:spTree>
    <p:extLst>
      <p:ext uri="{BB962C8B-B14F-4D97-AF65-F5344CB8AC3E}">
        <p14:creationId xmlns:p14="http://schemas.microsoft.com/office/powerpoint/2010/main" val="17974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ver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592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ondary Slide w/Text">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538619"/>
            <a:ext cx="9194800" cy="763479"/>
          </a:xfrm>
          <a:prstGeom prst="rect">
            <a:avLst/>
          </a:prstGeom>
        </p:spPr>
        <p:txBody>
          <a:bodyPr vert="horz"/>
          <a:lstStyle>
            <a:lvl1pPr marL="0" indent="0">
              <a:buNone/>
              <a:defRPr sz="3200" b="1" i="0" baseline="0">
                <a:solidFill>
                  <a:srgbClr val="142958"/>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4" name="Text Placeholder 7"/>
          <p:cNvSpPr>
            <a:spLocks noGrp="1"/>
          </p:cNvSpPr>
          <p:nvPr>
            <p:ph type="body" sz="quarter" idx="12" hasCustomPrompt="1"/>
          </p:nvPr>
        </p:nvSpPr>
        <p:spPr>
          <a:xfrm>
            <a:off x="444500" y="1591452"/>
            <a:ext cx="9194800" cy="5111941"/>
          </a:xfrm>
          <a:prstGeom prst="rect">
            <a:avLst/>
          </a:prstGeom>
        </p:spPr>
        <p:txBody>
          <a:bodyPr vert="horz"/>
          <a:lstStyle>
            <a:lvl1pPr marL="0" indent="0">
              <a:buNone/>
              <a:defRPr sz="2400" b="0" i="0" baseline="0">
                <a:solidFill>
                  <a:srgbClr val="002060"/>
                </a:solidFill>
                <a:latin typeface="Arial"/>
                <a:ea typeface="Droid Sans" panose="020B0606030804020204" pitchFamily="34" charset="0"/>
                <a:cs typeface="Arial"/>
              </a:defRPr>
            </a:lvl1pPr>
          </a:lstStyle>
          <a:p>
            <a:pPr lvl="0"/>
            <a:r>
              <a:rPr lang="en-US" dirty="0" smtClean="0"/>
              <a:t>Body text</a:t>
            </a:r>
            <a:endParaRPr lang="en-US" dirty="0"/>
          </a:p>
        </p:txBody>
      </p:sp>
    </p:spTree>
    <p:extLst>
      <p:ext uri="{BB962C8B-B14F-4D97-AF65-F5344CB8AC3E}">
        <p14:creationId xmlns:p14="http://schemas.microsoft.com/office/powerpoint/2010/main" val="127834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ondary Slide w/Bullets">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556575"/>
            <a:ext cx="9245600" cy="742950"/>
          </a:xfrm>
          <a:prstGeom prst="rect">
            <a:avLst/>
          </a:prstGeom>
        </p:spPr>
        <p:txBody>
          <a:bodyPr vert="horz"/>
          <a:lstStyle>
            <a:lvl1pPr marL="0" indent="0">
              <a:buNone/>
              <a:defRPr sz="3200" b="1" baseline="0">
                <a:solidFill>
                  <a:srgbClr val="142958"/>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11" name="Text Placeholder 10"/>
          <p:cNvSpPr>
            <a:spLocks noGrp="1"/>
          </p:cNvSpPr>
          <p:nvPr>
            <p:ph type="body" sz="quarter" idx="12"/>
          </p:nvPr>
        </p:nvSpPr>
        <p:spPr>
          <a:xfrm>
            <a:off x="444500" y="1607528"/>
            <a:ext cx="9245600" cy="5136172"/>
          </a:xfrm>
          <a:prstGeom prst="rect">
            <a:avLst/>
          </a:prstGeom>
        </p:spPr>
        <p:txBody>
          <a:bodyPr vert="horz"/>
          <a:lstStyle>
            <a:lvl1pPr marL="382059" indent="-382059">
              <a:buFont typeface="Wingdings" panose="05000000000000000000" pitchFamily="2" charset="2"/>
              <a:buChar char="§"/>
              <a:defRPr sz="2400" b="0" i="0">
                <a:solidFill>
                  <a:srgbClr val="002060"/>
                </a:solidFill>
                <a:latin typeface="Arial"/>
                <a:ea typeface="Droid Sans" panose="020B0606030804020204" pitchFamily="34" charset="0"/>
                <a:cs typeface="Arial"/>
              </a:defRPr>
            </a:lvl1pPr>
            <a:lvl2pPr>
              <a:defRPr sz="2000" b="0" i="0">
                <a:solidFill>
                  <a:srgbClr val="002060"/>
                </a:solidFill>
                <a:latin typeface="Palatino"/>
                <a:ea typeface="Droid Sans" panose="020B0606030804020204" pitchFamily="34" charset="0"/>
                <a:cs typeface="Palatino"/>
              </a:defRPr>
            </a:lvl2pPr>
            <a:lvl3pPr>
              <a:defRPr sz="1800" b="0" i="0">
                <a:solidFill>
                  <a:srgbClr val="002060"/>
                </a:solidFill>
                <a:latin typeface="Palatino"/>
                <a:ea typeface="Droid Sans" panose="020B0606030804020204" pitchFamily="34" charset="0"/>
                <a:cs typeface="Palatino"/>
              </a:defRPr>
            </a:lvl3pPr>
            <a:lvl4pPr>
              <a:defRPr sz="1600" b="0" i="0">
                <a:solidFill>
                  <a:srgbClr val="002060"/>
                </a:solidFill>
                <a:latin typeface="Palatino"/>
                <a:ea typeface="Droid Sans" panose="020B0606030804020204" pitchFamily="34" charset="0"/>
                <a:cs typeface="Palatino"/>
              </a:defRPr>
            </a:lvl4pPr>
            <a:lvl5pPr>
              <a:defRPr b="0" i="0">
                <a:solidFill>
                  <a:srgbClr val="002060"/>
                </a:solidFill>
                <a:latin typeface="Droid Sans" panose="020B0606030804020204" pitchFamily="34" charset="0"/>
                <a:ea typeface="Droid Sans" panose="020B0606030804020204" pitchFamily="34" charset="0"/>
                <a:cs typeface="Droid Sans" panose="020B06060308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93774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ondary Slide w/Text &amp; Media">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444500" y="619125"/>
            <a:ext cx="9160048" cy="742950"/>
          </a:xfrm>
          <a:prstGeom prst="rect">
            <a:avLst/>
          </a:prstGeom>
        </p:spPr>
        <p:txBody>
          <a:bodyPr vert="horz"/>
          <a:lstStyle>
            <a:lvl1pPr marL="0" indent="0">
              <a:buNone/>
              <a:defRPr sz="3200" b="1" baseline="0">
                <a:solidFill>
                  <a:srgbClr val="142958"/>
                </a:solidFill>
                <a:latin typeface="Arial Narrow" panose="020B0606020202030204" pitchFamily="34" charset="0"/>
                <a:cs typeface="Arial Narrow" panose="020B0606020202030204" pitchFamily="34" charset="0"/>
              </a:defRPr>
            </a:lvl1pPr>
          </a:lstStyle>
          <a:p>
            <a:pPr lvl="0"/>
            <a:r>
              <a:rPr lang="en-US" dirty="0" smtClean="0"/>
              <a:t>TITLE OF SLIDE</a:t>
            </a:r>
            <a:endParaRPr lang="en-US" dirty="0"/>
          </a:p>
        </p:txBody>
      </p:sp>
      <p:sp>
        <p:nvSpPr>
          <p:cNvPr id="4" name="Text Placeholder 7"/>
          <p:cNvSpPr>
            <a:spLocks noGrp="1"/>
          </p:cNvSpPr>
          <p:nvPr>
            <p:ph type="body" sz="quarter" idx="12" hasCustomPrompt="1"/>
          </p:nvPr>
        </p:nvSpPr>
        <p:spPr>
          <a:xfrm>
            <a:off x="444500" y="1608096"/>
            <a:ext cx="5956300" cy="4602204"/>
          </a:xfrm>
          <a:prstGeom prst="rect">
            <a:avLst/>
          </a:prstGeom>
        </p:spPr>
        <p:txBody>
          <a:bodyPr vert="horz"/>
          <a:lstStyle>
            <a:lvl1pPr marL="0" indent="0">
              <a:buNone/>
              <a:defRPr sz="2000" b="0" i="0" baseline="0">
                <a:solidFill>
                  <a:srgbClr val="002060"/>
                </a:solidFill>
                <a:latin typeface="Arial"/>
                <a:ea typeface="Droid Sans" panose="020B0606030804020204" pitchFamily="34" charset="0"/>
                <a:cs typeface="Arial"/>
              </a:defRPr>
            </a:lvl1pPr>
          </a:lstStyle>
          <a:p>
            <a:pPr lvl="0"/>
            <a:r>
              <a:rPr lang="en-US" dirty="0" smtClean="0"/>
              <a:t>Body Text</a:t>
            </a:r>
            <a:endParaRPr lang="en-US" dirty="0"/>
          </a:p>
        </p:txBody>
      </p:sp>
      <p:sp>
        <p:nvSpPr>
          <p:cNvPr id="10" name="Content Placeholder 9"/>
          <p:cNvSpPr>
            <a:spLocks noGrp="1"/>
          </p:cNvSpPr>
          <p:nvPr>
            <p:ph sz="quarter" idx="13" hasCustomPrompt="1"/>
          </p:nvPr>
        </p:nvSpPr>
        <p:spPr>
          <a:xfrm>
            <a:off x="6642100" y="1608096"/>
            <a:ext cx="2962448" cy="4602204"/>
          </a:xfrm>
          <a:prstGeom prst="rect">
            <a:avLst/>
          </a:prstGeom>
        </p:spPr>
        <p:txBody>
          <a:bodyPr vert="horz"/>
          <a:lstStyle>
            <a:lvl1pPr marL="0" indent="0" algn="ctr">
              <a:buNone/>
              <a:defRPr sz="1800" baseline="0"/>
            </a:lvl1pPr>
          </a:lstStyle>
          <a:p>
            <a:pPr lvl="0"/>
            <a:r>
              <a:rPr lang="en-US" dirty="0" smtClean="0"/>
              <a:t>Click proper below image </a:t>
            </a:r>
          </a:p>
          <a:p>
            <a:pPr lvl="0"/>
            <a:r>
              <a:rPr lang="en-US" dirty="0" smtClean="0"/>
              <a:t>to insert media</a:t>
            </a:r>
            <a:endParaRPr lang="en-US" dirty="0"/>
          </a:p>
        </p:txBody>
      </p:sp>
    </p:spTree>
    <p:extLst>
      <p:ext uri="{BB962C8B-B14F-4D97-AF65-F5344CB8AC3E}">
        <p14:creationId xmlns:p14="http://schemas.microsoft.com/office/powerpoint/2010/main" val="353166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ondary Slid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3220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emf"/><Relationship Id="rId5" Type="http://schemas.openxmlformats.org/officeDocument/2006/relationships/image" Target="../media/image2.emf"/><Relationship Id="rId6"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theme" Target="../theme/theme2.xml"/><Relationship Id="rId6" Type="http://schemas.openxmlformats.org/officeDocument/2006/relationships/image" Target="../media/image4.emf"/><Relationship Id="rId7"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descr="master_bluesidebar.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pic>
        <p:nvPicPr>
          <p:cNvPr id="6" name="Picture 5" descr="master_bottom2.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7" name="Picture 6" descr="Cover_BuildingCrop.jp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2550756441"/>
      </p:ext>
    </p:extLst>
  </p:cSld>
  <p:clrMap bg1="lt1" tx1="dk1" bg2="lt2" tx2="dk2" accent1="accent1" accent2="accent2" accent3="accent3" accent4="accent4" accent5="accent5" accent6="accent6" hlink="hlink" folHlink="folHlink"/>
  <p:sldLayoutIdLst>
    <p:sldLayoutId id="2147483663" r:id="rId1"/>
    <p:sldLayoutId id="2147483667" r:id="rId2"/>
  </p:sldLayoutIdLst>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2nd_bottom.eps"/>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6985000"/>
            <a:ext cx="10058400" cy="800100"/>
          </a:xfrm>
          <a:prstGeom prst="rect">
            <a:avLst/>
          </a:prstGeom>
        </p:spPr>
      </p:pic>
      <p:pic>
        <p:nvPicPr>
          <p:cNvPr id="3" name="图片 2"/>
          <p:cNvPicPr>
            <a:picLocks noChangeAspect="1"/>
          </p:cNvPicPr>
          <p:nvPr userDrawn="1"/>
        </p:nvPicPr>
        <p:blipFill>
          <a:blip r:embed="rId7"/>
          <a:stretch>
            <a:fillRect/>
          </a:stretch>
        </p:blipFill>
        <p:spPr>
          <a:xfrm>
            <a:off x="9067633" y="13087"/>
            <a:ext cx="990767" cy="990767"/>
          </a:xfrm>
          <a:prstGeom prst="rect">
            <a:avLst/>
          </a:prstGeom>
        </p:spPr>
      </p:pic>
    </p:spTree>
    <p:extLst>
      <p:ext uri="{BB962C8B-B14F-4D97-AF65-F5344CB8AC3E}">
        <p14:creationId xmlns:p14="http://schemas.microsoft.com/office/powerpoint/2010/main" val="3527328028"/>
      </p:ext>
    </p:extLst>
  </p:cSld>
  <p:clrMap bg1="lt1" tx1="dk1" bg2="lt2" tx2="dk2" accent1="accent1" accent2="accent2" accent3="accent3" accent4="accent4" accent5="accent5" accent6="accent6" hlink="hlink" folHlink="folHlink"/>
  <p:sldLayoutIdLst>
    <p:sldLayoutId id="2147483670" r:id="rId1"/>
    <p:sldLayoutId id="2147483666" r:id="rId2"/>
    <p:sldLayoutId id="2147483669" r:id="rId3"/>
    <p:sldLayoutId id="2147483668" r:id="rId4"/>
  </p:sldLayoutIdLst>
  <p:txStyles>
    <p:titleStyle>
      <a:lvl1pPr algn="ctr" defTabSz="509412" rtl="0" eaLnBrk="1" latinLnBrk="0" hangingPunct="1">
        <a:spcBef>
          <a:spcPct val="0"/>
        </a:spcBef>
        <a:buNone/>
        <a:defRPr sz="4900" kern="1200">
          <a:solidFill>
            <a:schemeClr val="tx1"/>
          </a:solidFill>
          <a:latin typeface="+mj-lt"/>
          <a:ea typeface="+mj-ea"/>
          <a:cs typeface="+mj-cs"/>
        </a:defRPr>
      </a:lvl1pPr>
    </p:titleStyle>
    <p:bodyStyle>
      <a:lvl1pPr marL="382059" indent="-382059" algn="l" defTabSz="509412" rtl="0" eaLnBrk="1" latinLnBrk="0" hangingPunct="1">
        <a:spcBef>
          <a:spcPct val="20000"/>
        </a:spcBef>
        <a:buFont typeface="Arial"/>
        <a:buChar char="•"/>
        <a:defRPr sz="3600" kern="1200">
          <a:solidFill>
            <a:schemeClr val="tx1"/>
          </a:solidFill>
          <a:latin typeface="+mn-lt"/>
          <a:ea typeface="+mn-ea"/>
          <a:cs typeface="+mn-cs"/>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9412" rtl="0" eaLnBrk="1" latinLnBrk="0" hangingPunct="1">
        <a:defRPr sz="2000" kern="1200">
          <a:solidFill>
            <a:schemeClr val="tx1"/>
          </a:solidFill>
          <a:latin typeface="+mn-lt"/>
          <a:ea typeface="+mn-ea"/>
          <a:cs typeface="+mn-cs"/>
        </a:defRPr>
      </a:lvl1pPr>
      <a:lvl2pPr marL="509412" algn="l" defTabSz="509412" rtl="0" eaLnBrk="1" latinLnBrk="0" hangingPunct="1">
        <a:defRPr sz="2000" kern="1200">
          <a:solidFill>
            <a:schemeClr val="tx1"/>
          </a:solidFill>
          <a:latin typeface="+mn-lt"/>
          <a:ea typeface="+mn-ea"/>
          <a:cs typeface="+mn-cs"/>
        </a:defRPr>
      </a:lvl2pPr>
      <a:lvl3pPr marL="1018824" algn="l" defTabSz="509412" rtl="0" eaLnBrk="1" latinLnBrk="0" hangingPunct="1">
        <a:defRPr sz="2000" kern="1200">
          <a:solidFill>
            <a:schemeClr val="tx1"/>
          </a:solidFill>
          <a:latin typeface="+mn-lt"/>
          <a:ea typeface="+mn-ea"/>
          <a:cs typeface="+mn-cs"/>
        </a:defRPr>
      </a:lvl3pPr>
      <a:lvl4pPr marL="1528237" algn="l" defTabSz="509412" rtl="0" eaLnBrk="1" latinLnBrk="0" hangingPunct="1">
        <a:defRPr sz="2000" kern="1200">
          <a:solidFill>
            <a:schemeClr val="tx1"/>
          </a:solidFill>
          <a:latin typeface="+mn-lt"/>
          <a:ea typeface="+mn-ea"/>
          <a:cs typeface="+mn-cs"/>
        </a:defRPr>
      </a:lvl4pPr>
      <a:lvl5pPr marL="2037649" algn="l" defTabSz="509412" rtl="0" eaLnBrk="1" latinLnBrk="0" hangingPunct="1">
        <a:defRPr sz="2000" kern="1200">
          <a:solidFill>
            <a:schemeClr val="tx1"/>
          </a:solidFill>
          <a:latin typeface="+mn-lt"/>
          <a:ea typeface="+mn-ea"/>
          <a:cs typeface="+mn-cs"/>
        </a:defRPr>
      </a:lvl5pPr>
      <a:lvl6pPr marL="2547061" algn="l" defTabSz="509412" rtl="0" eaLnBrk="1" latinLnBrk="0" hangingPunct="1">
        <a:defRPr sz="2000" kern="1200">
          <a:solidFill>
            <a:schemeClr val="tx1"/>
          </a:solidFill>
          <a:latin typeface="+mn-lt"/>
          <a:ea typeface="+mn-ea"/>
          <a:cs typeface="+mn-cs"/>
        </a:defRPr>
      </a:lvl6pPr>
      <a:lvl7pPr marL="3056473" algn="l" defTabSz="509412" rtl="0" eaLnBrk="1" latinLnBrk="0" hangingPunct="1">
        <a:defRPr sz="2000" kern="1200">
          <a:solidFill>
            <a:schemeClr val="tx1"/>
          </a:solidFill>
          <a:latin typeface="+mn-lt"/>
          <a:ea typeface="+mn-ea"/>
          <a:cs typeface="+mn-cs"/>
        </a:defRPr>
      </a:lvl7pPr>
      <a:lvl8pPr marL="3565886" algn="l" defTabSz="509412" rtl="0" eaLnBrk="1" latinLnBrk="0" hangingPunct="1">
        <a:defRPr sz="2000" kern="1200">
          <a:solidFill>
            <a:schemeClr val="tx1"/>
          </a:solidFill>
          <a:latin typeface="+mn-lt"/>
          <a:ea typeface="+mn-ea"/>
          <a:cs typeface="+mn-cs"/>
        </a:defRPr>
      </a:lvl8pPr>
      <a:lvl9pPr marL="4075298" algn="l" defTabSz="509412"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emf"/><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4.emf"/><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jpeg"/><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a:xfrm>
            <a:off x="444500" y="619125"/>
            <a:ext cx="9383836" cy="742950"/>
          </a:xfrm>
          <a:prstGeom prst="rect">
            <a:avLst/>
          </a:prstGeom>
        </p:spPr>
        <p:txBody>
          <a:bodyPr vert="horz"/>
          <a:lstStyle>
            <a:lvl1pPr marL="0" indent="0" algn="l" defTabSz="509412" rtl="0" eaLnBrk="1" latinLnBrk="0" hangingPunct="1">
              <a:spcBef>
                <a:spcPct val="20000"/>
              </a:spcBef>
              <a:buFont typeface="Arial"/>
              <a:buNone/>
              <a:defRPr sz="4000" kern="1200" baseline="0">
                <a:solidFill>
                  <a:srgbClr val="142958"/>
                </a:solidFill>
                <a:latin typeface="Vinyl OT Regular"/>
                <a:ea typeface="+mn-ea"/>
                <a:cs typeface="Vinyl OT Regular"/>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sz="2800" b="1" dirty="0" smtClean="0">
                <a:latin typeface="Arial Narrow" panose="020B0606020202030204" pitchFamily="34" charset="0"/>
              </a:rPr>
              <a:t>Adaptive </a:t>
            </a:r>
            <a:r>
              <a:rPr lang="en-US" sz="2800" b="1" dirty="0">
                <a:latin typeface="Arial Narrow" panose="020B0606020202030204" pitchFamily="34" charset="0"/>
              </a:rPr>
              <a:t>Cache Management for Energy-efficient GPU </a:t>
            </a:r>
            <a:r>
              <a:rPr lang="en-US" sz="2800" b="1" dirty="0" smtClean="0">
                <a:latin typeface="Arial Narrow" panose="020B0606020202030204" pitchFamily="34" charset="0"/>
              </a:rPr>
              <a:t>Computing</a:t>
            </a:r>
            <a:endParaRPr lang="en-US" sz="2800" b="1" dirty="0">
              <a:latin typeface="Arial Narrow" panose="020B0606020202030204" pitchFamily="34" charset="0"/>
            </a:endParaRPr>
          </a:p>
        </p:txBody>
      </p:sp>
      <p:sp>
        <p:nvSpPr>
          <p:cNvPr id="9" name="Text Placeholder 4"/>
          <p:cNvSpPr txBox="1">
            <a:spLocks/>
          </p:cNvSpPr>
          <p:nvPr/>
        </p:nvSpPr>
        <p:spPr>
          <a:xfrm>
            <a:off x="444498" y="1387191"/>
            <a:ext cx="9144571" cy="1134582"/>
          </a:xfrm>
          <a:prstGeom prst="rect">
            <a:avLst/>
          </a:prstGeom>
        </p:spPr>
        <p:txBody>
          <a:bodyPr vert="horz"/>
          <a:lstStyle>
            <a:lvl1pPr marL="0" indent="0" algn="l" defTabSz="509412" rtl="0" eaLnBrk="1" latinLnBrk="0" hangingPunct="1">
              <a:spcBef>
                <a:spcPct val="20000"/>
              </a:spcBef>
              <a:buFont typeface="Arial"/>
              <a:buNone/>
              <a:defRPr sz="1700" kern="1200" baseline="0">
                <a:solidFill>
                  <a:srgbClr val="F16322"/>
                </a:solidFill>
                <a:latin typeface="OfficinaSansITCStd Bold"/>
                <a:ea typeface="+mn-ea"/>
                <a:cs typeface="OfficinaSansITCStd Bold"/>
              </a:defRPr>
            </a:lvl1pPr>
            <a:lvl2pPr marL="827795" indent="-318383" algn="l" defTabSz="509412" rtl="0" eaLnBrk="1" latinLnBrk="0" hangingPunct="1">
              <a:spcBef>
                <a:spcPct val="20000"/>
              </a:spcBef>
              <a:buFont typeface="Arial"/>
              <a:buChar char="–"/>
              <a:defRPr sz="3100" kern="1200">
                <a:solidFill>
                  <a:schemeClr val="tx1"/>
                </a:solidFill>
                <a:latin typeface="+mn-lt"/>
                <a:ea typeface="+mn-ea"/>
                <a:cs typeface="+mn-cs"/>
              </a:defRPr>
            </a:lvl2pPr>
            <a:lvl3pPr marL="1273531" indent="-254706" algn="l" defTabSz="509412" rtl="0" eaLnBrk="1" latinLnBrk="0" hangingPunct="1">
              <a:spcBef>
                <a:spcPct val="20000"/>
              </a:spcBef>
              <a:buFont typeface="Arial"/>
              <a:buChar char="•"/>
              <a:defRPr sz="2700" kern="1200">
                <a:solidFill>
                  <a:schemeClr val="tx1"/>
                </a:solidFill>
                <a:latin typeface="+mn-lt"/>
                <a:ea typeface="+mn-ea"/>
                <a:cs typeface="+mn-cs"/>
              </a:defRPr>
            </a:lvl3pPr>
            <a:lvl4pPr marL="1782943" indent="-254706" algn="l" defTabSz="509412" rtl="0" eaLnBrk="1" latinLnBrk="0" hangingPunct="1">
              <a:spcBef>
                <a:spcPct val="20000"/>
              </a:spcBef>
              <a:buFont typeface="Arial"/>
              <a:buChar char="–"/>
              <a:defRPr sz="2200" kern="1200">
                <a:solidFill>
                  <a:schemeClr val="tx1"/>
                </a:solidFill>
                <a:latin typeface="+mn-lt"/>
                <a:ea typeface="+mn-ea"/>
                <a:cs typeface="+mn-cs"/>
              </a:defRPr>
            </a:lvl4pPr>
            <a:lvl5pPr marL="2292355" indent="-254706" algn="l" defTabSz="509412" rtl="0" eaLnBrk="1" latinLnBrk="0" hangingPunct="1">
              <a:spcBef>
                <a:spcPct val="20000"/>
              </a:spcBef>
              <a:buFont typeface="Arial"/>
              <a:buChar char="»"/>
              <a:defRPr sz="2200" kern="1200">
                <a:solidFill>
                  <a:schemeClr val="tx1"/>
                </a:solidFill>
                <a:latin typeface="+mn-lt"/>
                <a:ea typeface="+mn-ea"/>
                <a:cs typeface="+mn-cs"/>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lang="en-US" dirty="0" smtClean="0">
                <a:latin typeface="Arial"/>
                <a:ea typeface="Droid Sans" panose="020B0606030804020204" pitchFamily="34" charset="0"/>
                <a:cs typeface="Arial"/>
              </a:rPr>
              <a:t>Xuhao Chen</a:t>
            </a:r>
            <a:r>
              <a:rPr lang="en-US" altLang="zh-CN" baseline="30000" dirty="0" smtClean="0">
                <a:latin typeface="Arial"/>
                <a:ea typeface="Droid Sans" panose="020B0606030804020204" pitchFamily="34" charset="0"/>
                <a:cs typeface="Arial"/>
              </a:rPr>
              <a:t>1,2,3</a:t>
            </a:r>
            <a:r>
              <a:rPr lang="en-US" altLang="zh-CN" dirty="0" smtClean="0">
                <a:latin typeface="Arial"/>
                <a:ea typeface="Droid Sans" panose="020B0606030804020204" pitchFamily="34" charset="0"/>
                <a:cs typeface="Arial"/>
              </a:rPr>
              <a:t>,</a:t>
            </a:r>
            <a:r>
              <a:rPr lang="zh-CN" altLang="en-US" dirty="0" smtClean="0">
                <a:latin typeface="Arial"/>
                <a:ea typeface="Droid Sans" panose="020B0606030804020204" pitchFamily="34" charset="0"/>
                <a:cs typeface="Arial"/>
              </a:rPr>
              <a:t> </a:t>
            </a:r>
            <a:r>
              <a:rPr lang="en-US" altLang="zh-CN" dirty="0" smtClean="0">
                <a:latin typeface="Arial"/>
                <a:ea typeface="Droid Sans" panose="020B0606030804020204" pitchFamily="34" charset="0"/>
                <a:cs typeface="Arial"/>
              </a:rPr>
              <a:t>Li-Wen</a:t>
            </a:r>
            <a:r>
              <a:rPr lang="zh-CN" altLang="en-US" dirty="0" smtClean="0">
                <a:latin typeface="Arial"/>
                <a:ea typeface="Droid Sans" panose="020B0606030804020204" pitchFamily="34" charset="0"/>
                <a:cs typeface="Arial"/>
              </a:rPr>
              <a:t> </a:t>
            </a:r>
            <a:r>
              <a:rPr lang="en-US" altLang="zh-CN" dirty="0" smtClean="0">
                <a:latin typeface="Arial"/>
                <a:ea typeface="Droid Sans" panose="020B0606030804020204" pitchFamily="34" charset="0"/>
                <a:cs typeface="Arial"/>
              </a:rPr>
              <a:t>Chang</a:t>
            </a:r>
            <a:r>
              <a:rPr lang="en-US" altLang="zh-CN" baseline="30000" dirty="0" smtClean="0">
                <a:latin typeface="Arial"/>
                <a:ea typeface="Droid Sans" panose="020B0606030804020204" pitchFamily="34" charset="0"/>
                <a:cs typeface="Arial"/>
              </a:rPr>
              <a:t>3</a:t>
            </a:r>
            <a:r>
              <a:rPr lang="en-US" altLang="zh-CN" dirty="0" smtClean="0">
                <a:latin typeface="Arial"/>
                <a:ea typeface="Droid Sans" panose="020B0606030804020204" pitchFamily="34" charset="0"/>
                <a:cs typeface="Arial"/>
              </a:rPr>
              <a:t>,</a:t>
            </a:r>
            <a:r>
              <a:rPr lang="zh-CN" altLang="en-US" dirty="0" smtClean="0">
                <a:latin typeface="Arial"/>
                <a:ea typeface="Droid Sans" panose="020B0606030804020204" pitchFamily="34" charset="0"/>
                <a:cs typeface="Arial"/>
              </a:rPr>
              <a:t> </a:t>
            </a:r>
            <a:r>
              <a:rPr lang="en-US" altLang="zh-CN" dirty="0" smtClean="0">
                <a:latin typeface="Arial"/>
                <a:ea typeface="Droid Sans" panose="020B0606030804020204" pitchFamily="34" charset="0"/>
                <a:cs typeface="Arial"/>
              </a:rPr>
              <a:t>Chris</a:t>
            </a:r>
            <a:r>
              <a:rPr lang="zh-CN" altLang="en-US" dirty="0" smtClean="0">
                <a:latin typeface="Arial"/>
                <a:ea typeface="Droid Sans" panose="020B0606030804020204" pitchFamily="34" charset="0"/>
                <a:cs typeface="Arial"/>
              </a:rPr>
              <a:t> </a:t>
            </a:r>
            <a:r>
              <a:rPr lang="en-US" altLang="zh-CN" dirty="0" smtClean="0">
                <a:latin typeface="Arial"/>
                <a:ea typeface="Droid Sans" panose="020B0606030804020204" pitchFamily="34" charset="0"/>
                <a:cs typeface="Arial"/>
              </a:rPr>
              <a:t>Rodrigues</a:t>
            </a:r>
            <a:r>
              <a:rPr lang="en-US" altLang="zh-CN" baseline="30000" dirty="0" smtClean="0">
                <a:latin typeface="Arial"/>
                <a:ea typeface="Droid Sans" panose="020B0606030804020204" pitchFamily="34" charset="0"/>
                <a:cs typeface="Arial"/>
              </a:rPr>
              <a:t>3</a:t>
            </a:r>
            <a:r>
              <a:rPr lang="en-US" altLang="zh-CN" dirty="0" smtClean="0">
                <a:latin typeface="Arial"/>
                <a:ea typeface="Droid Sans" panose="020B0606030804020204" pitchFamily="34" charset="0"/>
                <a:cs typeface="Arial"/>
              </a:rPr>
              <a:t>,</a:t>
            </a:r>
            <a:r>
              <a:rPr lang="zh-CN" altLang="en-US" dirty="0" smtClean="0">
                <a:latin typeface="Arial"/>
                <a:ea typeface="Droid Sans" panose="020B0606030804020204" pitchFamily="34" charset="0"/>
                <a:cs typeface="Arial"/>
              </a:rPr>
              <a:t> </a:t>
            </a:r>
            <a:r>
              <a:rPr lang="en-US" altLang="zh-CN" dirty="0" err="1" smtClean="0">
                <a:latin typeface="Arial"/>
                <a:ea typeface="Droid Sans" panose="020B0606030804020204" pitchFamily="34" charset="0"/>
                <a:cs typeface="Arial"/>
              </a:rPr>
              <a:t>Jie</a:t>
            </a:r>
            <a:r>
              <a:rPr lang="zh-CN" altLang="en-US" dirty="0" smtClean="0">
                <a:latin typeface="Arial"/>
                <a:ea typeface="Droid Sans" panose="020B0606030804020204" pitchFamily="34" charset="0"/>
                <a:cs typeface="Arial"/>
              </a:rPr>
              <a:t> </a:t>
            </a:r>
            <a:r>
              <a:rPr lang="en-US" altLang="zh-CN" dirty="0" smtClean="0">
                <a:latin typeface="Arial"/>
                <a:ea typeface="Droid Sans" panose="020B0606030804020204" pitchFamily="34" charset="0"/>
                <a:cs typeface="Arial"/>
              </a:rPr>
              <a:t>Lv</a:t>
            </a:r>
            <a:r>
              <a:rPr lang="en-US" altLang="zh-CN" baseline="30000" dirty="0" smtClean="0">
                <a:latin typeface="Arial"/>
                <a:ea typeface="Droid Sans" panose="020B0606030804020204" pitchFamily="34" charset="0"/>
                <a:cs typeface="Arial"/>
              </a:rPr>
              <a:t>3</a:t>
            </a:r>
            <a:r>
              <a:rPr lang="en-US" altLang="zh-CN" dirty="0" smtClean="0">
                <a:latin typeface="Arial"/>
                <a:ea typeface="Droid Sans" panose="020B0606030804020204" pitchFamily="34" charset="0"/>
                <a:cs typeface="Arial"/>
              </a:rPr>
              <a:t>,</a:t>
            </a:r>
            <a:r>
              <a:rPr lang="zh-CN" altLang="en-US" dirty="0" smtClean="0">
                <a:latin typeface="Arial"/>
                <a:ea typeface="Droid Sans" panose="020B0606030804020204" pitchFamily="34" charset="0"/>
                <a:cs typeface="Arial"/>
              </a:rPr>
              <a:t> </a:t>
            </a:r>
            <a:r>
              <a:rPr lang="en-US" altLang="zh-CN" dirty="0" err="1" smtClean="0">
                <a:latin typeface="Arial"/>
                <a:ea typeface="Droid Sans" panose="020B0606030804020204" pitchFamily="34" charset="0"/>
                <a:cs typeface="Arial"/>
              </a:rPr>
              <a:t>Zhiying</a:t>
            </a:r>
            <a:r>
              <a:rPr lang="zh-CN" altLang="zh-CN" dirty="0">
                <a:latin typeface="Arial"/>
                <a:ea typeface="Droid Sans" panose="020B0606030804020204" pitchFamily="34" charset="0"/>
                <a:cs typeface="Arial"/>
              </a:rPr>
              <a:t> </a:t>
            </a:r>
            <a:r>
              <a:rPr lang="en-US" altLang="zh-CN" dirty="0" smtClean="0">
                <a:latin typeface="Arial"/>
                <a:ea typeface="Droid Sans" panose="020B0606030804020204" pitchFamily="34" charset="0"/>
                <a:cs typeface="Arial"/>
              </a:rPr>
              <a:t>Wang</a:t>
            </a:r>
            <a:r>
              <a:rPr lang="en-US" altLang="zh-CN" baseline="30000" dirty="0" smtClean="0">
                <a:latin typeface="Arial"/>
                <a:ea typeface="Droid Sans" panose="020B0606030804020204" pitchFamily="34" charset="0"/>
                <a:cs typeface="Arial"/>
              </a:rPr>
              <a:t>1,2</a:t>
            </a:r>
            <a:r>
              <a:rPr lang="en-US" altLang="zh-CN" dirty="0" smtClean="0">
                <a:latin typeface="Arial"/>
                <a:ea typeface="Droid Sans" panose="020B0606030804020204" pitchFamily="34" charset="0"/>
                <a:cs typeface="Arial"/>
              </a:rPr>
              <a:t>,</a:t>
            </a:r>
            <a:r>
              <a:rPr lang="zh-CN" altLang="en-US" dirty="0" smtClean="0">
                <a:latin typeface="Arial"/>
                <a:ea typeface="Droid Sans" panose="020B0606030804020204" pitchFamily="34" charset="0"/>
                <a:cs typeface="Arial"/>
              </a:rPr>
              <a:t> </a:t>
            </a:r>
            <a:r>
              <a:rPr lang="en-US" altLang="zh-CN" dirty="0" smtClean="0">
                <a:latin typeface="Arial"/>
                <a:ea typeface="Droid Sans" panose="020B0606030804020204" pitchFamily="34" charset="0"/>
                <a:cs typeface="Arial"/>
              </a:rPr>
              <a:t>Wen-</a:t>
            </a:r>
            <a:r>
              <a:rPr lang="en-US" altLang="zh-CN" dirty="0">
                <a:latin typeface="Arial"/>
                <a:ea typeface="Droid Sans" panose="020B0606030804020204" pitchFamily="34" charset="0"/>
                <a:cs typeface="Arial"/>
              </a:rPr>
              <a:t>M</a:t>
            </a:r>
            <a:r>
              <a:rPr lang="en-US" altLang="zh-CN" dirty="0" smtClean="0">
                <a:latin typeface="Arial"/>
                <a:ea typeface="Droid Sans" panose="020B0606030804020204" pitchFamily="34" charset="0"/>
                <a:cs typeface="Arial"/>
              </a:rPr>
              <a:t>ei</a:t>
            </a:r>
            <a:r>
              <a:rPr lang="zh-CN" altLang="en-US" dirty="0" smtClean="0">
                <a:latin typeface="Arial"/>
                <a:ea typeface="Droid Sans" panose="020B0606030804020204" pitchFamily="34" charset="0"/>
                <a:cs typeface="Arial"/>
              </a:rPr>
              <a:t> </a:t>
            </a:r>
            <a:r>
              <a:rPr lang="en-US" altLang="zh-CN" dirty="0" smtClean="0">
                <a:latin typeface="Arial"/>
                <a:ea typeface="Droid Sans" panose="020B0606030804020204" pitchFamily="34" charset="0"/>
                <a:cs typeface="Arial"/>
              </a:rPr>
              <a:t>Hwu</a:t>
            </a:r>
            <a:r>
              <a:rPr lang="en-US" altLang="zh-CN" baseline="30000" dirty="0" smtClean="0">
                <a:latin typeface="Arial"/>
                <a:ea typeface="Droid Sans" panose="020B0606030804020204" pitchFamily="34" charset="0"/>
                <a:cs typeface="Arial"/>
              </a:rPr>
              <a:t>3</a:t>
            </a:r>
          </a:p>
          <a:p>
            <a:r>
              <a:rPr lang="en-US" altLang="zh-CN" sz="1300" dirty="0" smtClean="0">
                <a:solidFill>
                  <a:srgbClr val="000090"/>
                </a:solidFill>
                <a:latin typeface="Arial"/>
                <a:ea typeface="Droid Sans" panose="020B0606030804020204" pitchFamily="34" charset="0"/>
                <a:cs typeface="Arial"/>
              </a:rPr>
              <a:t>[1]</a:t>
            </a:r>
            <a:r>
              <a:rPr lang="zh-CN" altLang="en-US" sz="1300" dirty="0" smtClean="0">
                <a:solidFill>
                  <a:srgbClr val="000090"/>
                </a:solidFill>
                <a:latin typeface="Arial"/>
                <a:ea typeface="Droid Sans" panose="020B0606030804020204" pitchFamily="34" charset="0"/>
                <a:cs typeface="Arial"/>
              </a:rPr>
              <a:t> </a:t>
            </a:r>
            <a:r>
              <a:rPr lang="en-US" sz="1300" dirty="0" smtClean="0">
                <a:solidFill>
                  <a:srgbClr val="000090"/>
                </a:solidFill>
                <a:latin typeface="Arial"/>
                <a:ea typeface="Droid Sans" panose="020B0606030804020204" pitchFamily="34" charset="0"/>
                <a:cs typeface="Arial"/>
              </a:rPr>
              <a:t>State </a:t>
            </a:r>
            <a:r>
              <a:rPr lang="en-US" sz="1300" dirty="0">
                <a:solidFill>
                  <a:srgbClr val="000090"/>
                </a:solidFill>
                <a:latin typeface="Arial"/>
                <a:ea typeface="Droid Sans" panose="020B0606030804020204" pitchFamily="34" charset="0"/>
                <a:cs typeface="Arial"/>
              </a:rPr>
              <a:t>Key Laboratory of High Performance </a:t>
            </a:r>
            <a:r>
              <a:rPr lang="en-US" sz="1300" dirty="0" smtClean="0">
                <a:solidFill>
                  <a:srgbClr val="000090"/>
                </a:solidFill>
                <a:latin typeface="Arial"/>
                <a:ea typeface="Droid Sans" panose="020B0606030804020204" pitchFamily="34" charset="0"/>
                <a:cs typeface="Arial"/>
              </a:rPr>
              <a:t>Computing</a:t>
            </a:r>
            <a:r>
              <a:rPr lang="en-US" altLang="zh-CN" sz="1300" dirty="0" smtClean="0">
                <a:solidFill>
                  <a:srgbClr val="000090"/>
                </a:solidFill>
                <a:latin typeface="Arial"/>
                <a:ea typeface="Droid Sans" panose="020B0606030804020204" pitchFamily="34" charset="0"/>
                <a:cs typeface="Arial"/>
              </a:rPr>
              <a:t>,</a:t>
            </a:r>
            <a:r>
              <a:rPr lang="zh-CN" altLang="en-US" sz="1300" dirty="0" smtClean="0">
                <a:solidFill>
                  <a:srgbClr val="000090"/>
                </a:solidFill>
                <a:latin typeface="Arial"/>
                <a:ea typeface="Droid Sans" panose="020B0606030804020204" pitchFamily="34" charset="0"/>
                <a:cs typeface="Arial"/>
              </a:rPr>
              <a:t> </a:t>
            </a:r>
            <a:r>
              <a:rPr lang="en-US" altLang="zh-CN" sz="1300" dirty="0">
                <a:solidFill>
                  <a:srgbClr val="000090"/>
                </a:solidFill>
                <a:latin typeface="Arial"/>
                <a:ea typeface="Droid Sans" panose="020B0606030804020204" pitchFamily="34" charset="0"/>
                <a:cs typeface="Arial"/>
              </a:rPr>
              <a:t>National University of Defense Technology, Changsha, China</a:t>
            </a:r>
            <a:endParaRPr lang="en-US" altLang="zh-CN" sz="1300" dirty="0" smtClean="0">
              <a:solidFill>
                <a:srgbClr val="000090"/>
              </a:solidFill>
              <a:latin typeface="Arial"/>
              <a:ea typeface="Droid Sans" panose="020B0606030804020204" pitchFamily="34" charset="0"/>
              <a:cs typeface="Arial"/>
            </a:endParaRPr>
          </a:p>
          <a:p>
            <a:r>
              <a:rPr lang="en-US" altLang="zh-CN" sz="1300" dirty="0" smtClean="0">
                <a:solidFill>
                  <a:srgbClr val="000090"/>
                </a:solidFill>
                <a:latin typeface="Arial"/>
                <a:ea typeface="Droid Sans" panose="020B0606030804020204" pitchFamily="34" charset="0"/>
                <a:cs typeface="Arial"/>
              </a:rPr>
              <a:t>[2]</a:t>
            </a:r>
            <a:r>
              <a:rPr lang="zh-CN" altLang="en-US" sz="1300" dirty="0" smtClean="0">
                <a:solidFill>
                  <a:srgbClr val="000090"/>
                </a:solidFill>
                <a:latin typeface="Arial"/>
                <a:ea typeface="Droid Sans" panose="020B0606030804020204" pitchFamily="34" charset="0"/>
                <a:cs typeface="Arial"/>
              </a:rPr>
              <a:t> </a:t>
            </a:r>
            <a:r>
              <a:rPr lang="en-US" sz="1300" dirty="0" smtClean="0">
                <a:solidFill>
                  <a:srgbClr val="000090"/>
                </a:solidFill>
                <a:latin typeface="Arial"/>
                <a:ea typeface="Droid Sans" panose="020B0606030804020204" pitchFamily="34" charset="0"/>
                <a:cs typeface="Arial"/>
              </a:rPr>
              <a:t>School </a:t>
            </a:r>
            <a:r>
              <a:rPr lang="en-US" sz="1300" dirty="0">
                <a:solidFill>
                  <a:srgbClr val="000090"/>
                </a:solidFill>
                <a:latin typeface="Arial"/>
                <a:ea typeface="Droid Sans" panose="020B0606030804020204" pitchFamily="34" charset="0"/>
                <a:cs typeface="Arial"/>
              </a:rPr>
              <a:t>of Computer</a:t>
            </a:r>
            <a:r>
              <a:rPr lang="en-US" sz="1300" dirty="0" smtClean="0">
                <a:solidFill>
                  <a:srgbClr val="000090"/>
                </a:solidFill>
                <a:latin typeface="Arial"/>
                <a:ea typeface="Droid Sans" panose="020B0606030804020204" pitchFamily="34" charset="0"/>
                <a:cs typeface="Arial"/>
              </a:rPr>
              <a:t>,</a:t>
            </a:r>
            <a:r>
              <a:rPr lang="zh-CN" altLang="en-US" sz="1300" dirty="0" smtClean="0">
                <a:solidFill>
                  <a:srgbClr val="000090"/>
                </a:solidFill>
                <a:latin typeface="Arial"/>
                <a:ea typeface="Droid Sans" panose="020B0606030804020204" pitchFamily="34" charset="0"/>
                <a:cs typeface="Arial"/>
              </a:rPr>
              <a:t> </a:t>
            </a:r>
            <a:r>
              <a:rPr lang="en-US" sz="1300" dirty="0" smtClean="0">
                <a:solidFill>
                  <a:srgbClr val="000090"/>
                </a:solidFill>
                <a:latin typeface="Arial"/>
                <a:ea typeface="Droid Sans" panose="020B0606030804020204" pitchFamily="34" charset="0"/>
                <a:cs typeface="Arial"/>
              </a:rPr>
              <a:t>National </a:t>
            </a:r>
            <a:r>
              <a:rPr lang="en-US" sz="1300" dirty="0">
                <a:solidFill>
                  <a:srgbClr val="000090"/>
                </a:solidFill>
                <a:latin typeface="Arial"/>
                <a:ea typeface="Droid Sans" panose="020B0606030804020204" pitchFamily="34" charset="0"/>
                <a:cs typeface="Arial"/>
              </a:rPr>
              <a:t>University of Defense Technology, Changsha, China</a:t>
            </a:r>
            <a:endParaRPr lang="en-US" sz="1300" dirty="0" smtClean="0">
              <a:solidFill>
                <a:srgbClr val="000090"/>
              </a:solidFill>
              <a:latin typeface="Arial"/>
              <a:ea typeface="Droid Sans" panose="020B0606030804020204" pitchFamily="34" charset="0"/>
              <a:cs typeface="Arial"/>
            </a:endParaRPr>
          </a:p>
          <a:p>
            <a:r>
              <a:rPr lang="en-US" altLang="zh-CN" sz="1300" dirty="0" smtClean="0">
                <a:solidFill>
                  <a:srgbClr val="000090"/>
                </a:solidFill>
                <a:latin typeface="Arial"/>
                <a:ea typeface="Droid Sans" panose="020B0606030804020204" pitchFamily="34" charset="0"/>
                <a:cs typeface="Arial"/>
              </a:rPr>
              <a:t>[3]</a:t>
            </a:r>
            <a:r>
              <a:rPr lang="zh-CN" altLang="en-US" sz="1300" dirty="0" smtClean="0">
                <a:solidFill>
                  <a:srgbClr val="000090"/>
                </a:solidFill>
                <a:latin typeface="Arial"/>
                <a:ea typeface="Droid Sans" panose="020B0606030804020204" pitchFamily="34" charset="0"/>
                <a:cs typeface="Arial"/>
              </a:rPr>
              <a:t> </a:t>
            </a:r>
            <a:r>
              <a:rPr lang="en-US" sz="1300" dirty="0" smtClean="0">
                <a:solidFill>
                  <a:srgbClr val="000090"/>
                </a:solidFill>
                <a:latin typeface="Arial"/>
                <a:ea typeface="Droid Sans" panose="020B0606030804020204" pitchFamily="34" charset="0"/>
                <a:cs typeface="Arial"/>
              </a:rPr>
              <a:t>Department </a:t>
            </a:r>
            <a:r>
              <a:rPr lang="en-US" sz="1300" dirty="0">
                <a:solidFill>
                  <a:srgbClr val="000090"/>
                </a:solidFill>
                <a:latin typeface="Arial"/>
                <a:ea typeface="Droid Sans" panose="020B0606030804020204" pitchFamily="34" charset="0"/>
                <a:cs typeface="Arial"/>
              </a:rPr>
              <a:t>of Electrical and Computer </a:t>
            </a:r>
            <a:r>
              <a:rPr lang="en-US" sz="1300" dirty="0" smtClean="0">
                <a:solidFill>
                  <a:srgbClr val="000090"/>
                </a:solidFill>
                <a:latin typeface="Arial"/>
                <a:ea typeface="Droid Sans" panose="020B0606030804020204" pitchFamily="34" charset="0"/>
                <a:cs typeface="Arial"/>
              </a:rPr>
              <a:t>Engineering</a:t>
            </a:r>
            <a:r>
              <a:rPr lang="en-US" altLang="zh-CN" sz="1300" dirty="0" smtClean="0">
                <a:solidFill>
                  <a:srgbClr val="000090"/>
                </a:solidFill>
                <a:latin typeface="Arial"/>
                <a:ea typeface="Droid Sans" panose="020B0606030804020204" pitchFamily="34" charset="0"/>
                <a:cs typeface="Arial"/>
              </a:rPr>
              <a:t>,</a:t>
            </a:r>
            <a:r>
              <a:rPr lang="zh-CN" altLang="en-US" sz="1300" dirty="0" smtClean="0">
                <a:solidFill>
                  <a:srgbClr val="000090"/>
                </a:solidFill>
                <a:latin typeface="Arial"/>
                <a:ea typeface="Droid Sans" panose="020B0606030804020204" pitchFamily="34" charset="0"/>
                <a:cs typeface="Arial"/>
              </a:rPr>
              <a:t> </a:t>
            </a:r>
            <a:r>
              <a:rPr lang="en-US" altLang="zh-CN" sz="1300" dirty="0">
                <a:solidFill>
                  <a:srgbClr val="000090"/>
                </a:solidFill>
                <a:latin typeface="Arial"/>
                <a:ea typeface="Droid Sans" panose="020B0606030804020204" pitchFamily="34" charset="0"/>
                <a:cs typeface="Arial"/>
              </a:rPr>
              <a:t>University of Illinois at Urbana-Champaign, Urbana, USA</a:t>
            </a:r>
            <a:endParaRPr lang="en-US" sz="1300" dirty="0" smtClean="0">
              <a:solidFill>
                <a:srgbClr val="000090"/>
              </a:solidFill>
              <a:latin typeface="Arial"/>
              <a:ea typeface="Droid Sans" panose="020B0606030804020204" pitchFamily="34" charset="0"/>
              <a:cs typeface="Arial"/>
            </a:endParaRPr>
          </a:p>
        </p:txBody>
      </p:sp>
      <p:pic>
        <p:nvPicPr>
          <p:cNvPr id="4" name="图片 3"/>
          <p:cNvPicPr>
            <a:picLocks noChangeAspect="1"/>
          </p:cNvPicPr>
          <p:nvPr/>
        </p:nvPicPr>
        <p:blipFill>
          <a:blip r:embed="rId3"/>
          <a:stretch>
            <a:fillRect/>
          </a:stretch>
        </p:blipFill>
        <p:spPr>
          <a:xfrm>
            <a:off x="2326686" y="4865194"/>
            <a:ext cx="3131496" cy="900103"/>
          </a:xfrm>
          <a:prstGeom prst="rect">
            <a:avLst/>
          </a:prstGeom>
        </p:spPr>
      </p:pic>
      <p:pic>
        <p:nvPicPr>
          <p:cNvPr id="5" name="图片 4"/>
          <p:cNvPicPr>
            <a:picLocks noChangeAspect="1"/>
          </p:cNvPicPr>
          <p:nvPr/>
        </p:nvPicPr>
        <p:blipFill>
          <a:blip r:embed="rId4"/>
          <a:stretch>
            <a:fillRect/>
          </a:stretch>
        </p:blipFill>
        <p:spPr>
          <a:xfrm>
            <a:off x="8563815" y="4390828"/>
            <a:ext cx="1494585" cy="1815341"/>
          </a:xfrm>
          <a:prstGeom prst="rect">
            <a:avLst/>
          </a:prstGeom>
        </p:spPr>
      </p:pic>
      <p:pic>
        <p:nvPicPr>
          <p:cNvPr id="6" name="图片 5"/>
          <p:cNvPicPr>
            <a:picLocks noChangeAspect="1"/>
          </p:cNvPicPr>
          <p:nvPr/>
        </p:nvPicPr>
        <p:blipFill>
          <a:blip r:embed="rId5"/>
          <a:stretch>
            <a:fillRect/>
          </a:stretch>
        </p:blipFill>
        <p:spPr>
          <a:xfrm>
            <a:off x="0" y="4390828"/>
            <a:ext cx="1832511" cy="1832511"/>
          </a:xfrm>
          <a:prstGeom prst="rect">
            <a:avLst/>
          </a:prstGeom>
        </p:spPr>
      </p:pic>
      <p:pic>
        <p:nvPicPr>
          <p:cNvPr id="10" name="图片 9"/>
          <p:cNvPicPr>
            <a:picLocks noChangeAspect="1"/>
          </p:cNvPicPr>
          <p:nvPr/>
        </p:nvPicPr>
        <p:blipFill>
          <a:blip r:embed="rId6"/>
          <a:stretch>
            <a:fillRect/>
          </a:stretch>
        </p:blipFill>
        <p:spPr>
          <a:xfrm>
            <a:off x="5737861" y="4829418"/>
            <a:ext cx="2325236" cy="1277373"/>
          </a:xfrm>
          <a:prstGeom prst="rect">
            <a:avLst/>
          </a:prstGeom>
        </p:spPr>
      </p:pic>
      <p:pic>
        <p:nvPicPr>
          <p:cNvPr id="11" name="Picture 147" descr="C:\Users\User\Desktop\impact-logo.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3574" y="7085555"/>
            <a:ext cx="3312103" cy="68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594810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6"/>
          <p:cNvPicPr>
            <a:picLocks noChangeAspect="1"/>
          </p:cNvPicPr>
          <p:nvPr/>
        </p:nvPicPr>
        <p:blipFill rotWithShape="1">
          <a:blip r:embed="rId3">
            <a:extLst>
              <a:ext uri="{28A0092B-C50C-407E-A947-70E740481C1C}">
                <a14:useLocalDpi xmlns:a14="http://schemas.microsoft.com/office/drawing/2010/main" val="0"/>
              </a:ext>
            </a:extLst>
          </a:blip>
          <a:srcRect l="-9752" r="-9752" b="12445"/>
          <a:stretch/>
        </p:blipFill>
        <p:spPr>
          <a:xfrm>
            <a:off x="1102018" y="1278502"/>
            <a:ext cx="7091198" cy="3414561"/>
          </a:xfrm>
          <a:prstGeom prst="rect">
            <a:avLst/>
          </a:prstGeom>
        </p:spPr>
      </p:pic>
      <p:sp>
        <p:nvSpPr>
          <p:cNvPr id="2" name="文本占位符 1"/>
          <p:cNvSpPr>
            <a:spLocks noGrp="1"/>
          </p:cNvSpPr>
          <p:nvPr>
            <p:ph type="body" sz="quarter" idx="10"/>
          </p:nvPr>
        </p:nvSpPr>
        <p:spPr>
          <a:xfrm>
            <a:off x="444500" y="556575"/>
            <a:ext cx="9245600" cy="742950"/>
          </a:xfrm>
        </p:spPr>
        <p:txBody>
          <a:bodyPr/>
          <a:lstStyle/>
          <a:p>
            <a:r>
              <a:rPr kumimoji="1" lang="en-US" altLang="zh-CN" dirty="0" smtClean="0"/>
              <a:t>Cache Bypassing</a:t>
            </a:r>
            <a:endParaRPr kumimoji="1" lang="zh-CN" altLang="en-US" dirty="0"/>
          </a:p>
          <a:p>
            <a:endParaRPr kumimoji="1" lang="zh-CN" altLang="en-US" dirty="0"/>
          </a:p>
        </p:txBody>
      </p:sp>
      <p:sp>
        <p:nvSpPr>
          <p:cNvPr id="3" name="文本占位符 2"/>
          <p:cNvSpPr>
            <a:spLocks noGrp="1"/>
          </p:cNvSpPr>
          <p:nvPr>
            <p:ph type="body" sz="quarter" idx="12"/>
          </p:nvPr>
        </p:nvSpPr>
        <p:spPr>
          <a:xfrm>
            <a:off x="444500" y="4933181"/>
            <a:ext cx="9245600" cy="1842477"/>
          </a:xfrm>
        </p:spPr>
        <p:txBody>
          <a:bodyPr/>
          <a:lstStyle/>
          <a:p>
            <a:r>
              <a:rPr kumimoji="1" lang="en-US" altLang="zh-CN" dirty="0" smtClean="0"/>
              <a:t>[MICRO ‘12] Protection Distance Prediction (PDP)</a:t>
            </a:r>
          </a:p>
          <a:p>
            <a:pPr lvl="1"/>
            <a:r>
              <a:rPr kumimoji="1" lang="en-US" altLang="zh-CN" dirty="0" smtClean="0"/>
              <a:t>Each </a:t>
            </a:r>
            <a:r>
              <a:rPr kumimoji="1" lang="en-US" altLang="zh-CN" dirty="0"/>
              <a:t>c</a:t>
            </a:r>
            <a:r>
              <a:rPr kumimoji="1" lang="en-US" altLang="zh-CN" dirty="0" smtClean="0"/>
              <a:t>ache line is assigned a </a:t>
            </a:r>
            <a:r>
              <a:rPr kumimoji="1" lang="en-US" altLang="zh-CN" b="1" dirty="0" smtClean="0">
                <a:solidFill>
                  <a:srgbClr val="FF0000"/>
                </a:solidFill>
              </a:rPr>
              <a:t>protection distance</a:t>
            </a:r>
            <a:r>
              <a:rPr kumimoji="1" lang="zh-CN" altLang="en-US" b="1" dirty="0" smtClean="0">
                <a:solidFill>
                  <a:srgbClr val="FF0000"/>
                </a:solidFill>
              </a:rPr>
              <a:t> </a:t>
            </a:r>
            <a:r>
              <a:rPr kumimoji="1" lang="en-US" altLang="zh-CN" b="1" dirty="0" smtClean="0">
                <a:solidFill>
                  <a:srgbClr val="FF0000"/>
                </a:solidFill>
              </a:rPr>
              <a:t>(PD) </a:t>
            </a:r>
            <a:r>
              <a:rPr kumimoji="1" lang="en-US" altLang="zh-CN" dirty="0"/>
              <a:t>(&gt;0)</a:t>
            </a:r>
          </a:p>
          <a:p>
            <a:pPr lvl="1"/>
            <a:r>
              <a:rPr kumimoji="1" lang="en-US" altLang="zh-CN" dirty="0" smtClean="0"/>
              <a:t>Decrement</a:t>
            </a:r>
            <a:r>
              <a:rPr kumimoji="1" lang="zh-CN" altLang="en-US" dirty="0" smtClean="0"/>
              <a:t> </a:t>
            </a:r>
            <a:r>
              <a:rPr kumimoji="1" lang="en-US" altLang="zh-CN" dirty="0" smtClean="0"/>
              <a:t>PD for each access to the set</a:t>
            </a:r>
          </a:p>
          <a:p>
            <a:pPr lvl="1"/>
            <a:r>
              <a:rPr kumimoji="1" lang="en-US" altLang="zh-CN" b="1" dirty="0" smtClean="0">
                <a:solidFill>
                  <a:srgbClr val="FF0000"/>
                </a:solidFill>
              </a:rPr>
              <a:t>Bypass </a:t>
            </a:r>
            <a:r>
              <a:rPr kumimoji="1" lang="en-US" altLang="zh-CN" dirty="0"/>
              <a:t>an incoming request </a:t>
            </a:r>
            <a:r>
              <a:rPr kumimoji="1" lang="en-US" altLang="zh-CN" b="1" dirty="0" smtClean="0">
                <a:solidFill>
                  <a:srgbClr val="FF0000"/>
                </a:solidFill>
              </a:rPr>
              <a:t>when </a:t>
            </a:r>
            <a:r>
              <a:rPr kumimoji="1" lang="en-US" altLang="zh-CN" b="1" dirty="0">
                <a:solidFill>
                  <a:srgbClr val="FF0000"/>
                </a:solidFill>
              </a:rPr>
              <a:t>no PD=</a:t>
            </a:r>
            <a:r>
              <a:rPr kumimoji="1" lang="en-US" altLang="zh-CN" b="1" dirty="0" smtClean="0">
                <a:solidFill>
                  <a:srgbClr val="FF0000"/>
                </a:solidFill>
              </a:rPr>
              <a:t>0 line </a:t>
            </a:r>
            <a:r>
              <a:rPr kumimoji="1" lang="en-US" altLang="zh-CN" b="1" dirty="0">
                <a:solidFill>
                  <a:srgbClr val="FF0000"/>
                </a:solidFill>
              </a:rPr>
              <a:t>found</a:t>
            </a:r>
            <a:endParaRPr kumimoji="1" lang="en-US" altLang="zh-CN" b="1" dirty="0" smtClean="0">
              <a:solidFill>
                <a:srgbClr val="FF0000"/>
              </a:solidFill>
            </a:endParaRPr>
          </a:p>
          <a:p>
            <a:pPr lvl="1"/>
            <a:r>
              <a:rPr kumimoji="1" lang="en-US" altLang="zh-CN" dirty="0" smtClean="0"/>
              <a:t>SPDP-B</a:t>
            </a:r>
            <a:r>
              <a:rPr kumimoji="1" lang="zh-CN" altLang="en-US" dirty="0" smtClean="0"/>
              <a:t> </a:t>
            </a:r>
            <a:r>
              <a:rPr kumimoji="1" lang="en-US" altLang="zh-CN" dirty="0" smtClean="0"/>
              <a:t>and</a:t>
            </a:r>
            <a:r>
              <a:rPr kumimoji="1" lang="zh-CN" altLang="en-US" dirty="0" smtClean="0"/>
              <a:t> </a:t>
            </a:r>
            <a:r>
              <a:rPr kumimoji="1" lang="en-US" altLang="zh-CN" dirty="0" smtClean="0"/>
              <a:t>Dynamic PDP</a:t>
            </a:r>
            <a:r>
              <a:rPr kumimoji="1" lang="zh-CN" altLang="en-US" dirty="0" smtClean="0"/>
              <a:t> </a:t>
            </a:r>
            <a:r>
              <a:rPr kumimoji="1" lang="en-US" altLang="zh-CN" dirty="0" smtClean="0"/>
              <a:t>(PDs are estimated at runtime by sampling)</a:t>
            </a:r>
            <a:endParaRPr kumimoji="1" lang="zh-CN" altLang="en-US" dirty="0"/>
          </a:p>
        </p:txBody>
      </p:sp>
      <p:sp>
        <p:nvSpPr>
          <p:cNvPr id="5" name="矩形 4"/>
          <p:cNvSpPr/>
          <p:nvPr/>
        </p:nvSpPr>
        <p:spPr>
          <a:xfrm>
            <a:off x="3362147" y="4315514"/>
            <a:ext cx="4053238" cy="400110"/>
          </a:xfrm>
          <a:prstGeom prst="rect">
            <a:avLst/>
          </a:prstGeom>
        </p:spPr>
        <p:txBody>
          <a:bodyPr wrap="square">
            <a:spAutoFit/>
          </a:bodyPr>
          <a:lstStyle/>
          <a:p>
            <a:r>
              <a:rPr kumimoji="1" lang="en-US" altLang="zh-CN" dirty="0" smtClean="0">
                <a:solidFill>
                  <a:srgbClr val="002060"/>
                </a:solidFill>
                <a:latin typeface="Palatino"/>
                <a:ea typeface="Droid Sans" panose="020B0606030804020204" pitchFamily="34" charset="0"/>
                <a:cs typeface="Palatino"/>
              </a:rPr>
              <a:t>The</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PDP</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a:solidFill>
                  <a:srgbClr val="002060"/>
                </a:solidFill>
                <a:latin typeface="Palatino"/>
                <a:ea typeface="Droid Sans" panose="020B0606030804020204" pitchFamily="34" charset="0"/>
                <a:cs typeface="Palatino"/>
              </a:rPr>
              <a:t>C</a:t>
            </a:r>
            <a:r>
              <a:rPr kumimoji="1" lang="en-US" altLang="zh-CN" dirty="0" smtClean="0">
                <a:solidFill>
                  <a:srgbClr val="002060"/>
                </a:solidFill>
                <a:latin typeface="Palatino"/>
                <a:ea typeface="Droid Sans" panose="020B0606030804020204" pitchFamily="34" charset="0"/>
                <a:cs typeface="Palatino"/>
              </a:rPr>
              <a:t>ache</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a:solidFill>
                  <a:srgbClr val="002060"/>
                </a:solidFill>
                <a:latin typeface="Palatino"/>
                <a:ea typeface="Droid Sans" panose="020B0606030804020204" pitchFamily="34" charset="0"/>
                <a:cs typeface="Palatino"/>
              </a:rPr>
              <a:t>O</a:t>
            </a:r>
            <a:r>
              <a:rPr kumimoji="1" lang="en-US" altLang="zh-CN" dirty="0" smtClean="0">
                <a:solidFill>
                  <a:srgbClr val="002060"/>
                </a:solidFill>
                <a:latin typeface="Palatino"/>
                <a:ea typeface="Droid Sans" panose="020B0606030804020204" pitchFamily="34" charset="0"/>
                <a:cs typeface="Palatino"/>
              </a:rPr>
              <a:t>rganization</a:t>
            </a:r>
            <a:endParaRPr kumimoji="1" lang="zh-CN" altLang="en-US" dirty="0">
              <a:solidFill>
                <a:srgbClr val="002060"/>
              </a:solidFill>
              <a:latin typeface="Palatino"/>
              <a:ea typeface="Droid Sans" panose="020B0606030804020204" pitchFamily="34" charset="0"/>
              <a:cs typeface="Palatino"/>
            </a:endParaRPr>
          </a:p>
        </p:txBody>
      </p:sp>
    </p:spTree>
    <p:extLst>
      <p:ext uri="{BB962C8B-B14F-4D97-AF65-F5344CB8AC3E}">
        <p14:creationId xmlns:p14="http://schemas.microsoft.com/office/powerpoint/2010/main" val="19975599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Bypassing in GPUs</a:t>
            </a:r>
            <a:endParaRPr kumimoji="1" lang="zh-CN" altLang="en-US" dirty="0"/>
          </a:p>
        </p:txBody>
      </p:sp>
      <p:sp>
        <p:nvSpPr>
          <p:cNvPr id="3" name="文本占位符 2"/>
          <p:cNvSpPr>
            <a:spLocks noGrp="1"/>
          </p:cNvSpPr>
          <p:nvPr>
            <p:ph type="body" sz="quarter" idx="12"/>
          </p:nvPr>
        </p:nvSpPr>
        <p:spPr>
          <a:xfrm>
            <a:off x="444500" y="4725543"/>
            <a:ext cx="9245600" cy="2018155"/>
          </a:xfrm>
        </p:spPr>
        <p:txBody>
          <a:bodyPr/>
          <a:lstStyle/>
          <a:p>
            <a:r>
              <a:rPr kumimoji="1" lang="en-US" altLang="zh-CN" dirty="0" smtClean="0"/>
              <a:t>The </a:t>
            </a:r>
            <a:r>
              <a:rPr kumimoji="1" lang="en-US" altLang="zh-CN" b="1" dirty="0" smtClean="0">
                <a:solidFill>
                  <a:srgbClr val="FF0000"/>
                </a:solidFill>
              </a:rPr>
              <a:t>first to implement</a:t>
            </a:r>
            <a:r>
              <a:rPr kumimoji="1" lang="zh-CN" altLang="en-US" b="1" dirty="0" smtClean="0">
                <a:solidFill>
                  <a:srgbClr val="FF0000"/>
                </a:solidFill>
              </a:rPr>
              <a:t> </a:t>
            </a:r>
            <a:r>
              <a:rPr kumimoji="1" lang="en-US" altLang="zh-CN" b="1" dirty="0" smtClean="0">
                <a:solidFill>
                  <a:srgbClr val="FF0000"/>
                </a:solidFill>
              </a:rPr>
              <a:t>and</a:t>
            </a:r>
            <a:r>
              <a:rPr kumimoji="1" lang="zh-CN" altLang="en-US" b="1" dirty="0" smtClean="0">
                <a:solidFill>
                  <a:srgbClr val="FF0000"/>
                </a:solidFill>
              </a:rPr>
              <a:t> </a:t>
            </a:r>
            <a:r>
              <a:rPr kumimoji="1" lang="en-US" altLang="zh-CN" b="1" dirty="0" smtClean="0">
                <a:solidFill>
                  <a:srgbClr val="FF0000"/>
                </a:solidFill>
              </a:rPr>
              <a:t>evaluate </a:t>
            </a:r>
            <a:r>
              <a:rPr kumimoji="1" lang="en-US" altLang="zh-CN" dirty="0" smtClean="0"/>
              <a:t>PDP bypass policy in GPUs (both static and dynamic PDP policies)</a:t>
            </a:r>
          </a:p>
          <a:p>
            <a:endParaRPr kumimoji="1" lang="en-US" altLang="zh-CN" sz="1600" dirty="0" smtClean="0"/>
          </a:p>
          <a:p>
            <a:r>
              <a:rPr kumimoji="1" lang="en-US" altLang="zh-CN" dirty="0" smtClean="0"/>
              <a:t>PDP</a:t>
            </a:r>
            <a:r>
              <a:rPr kumimoji="1" lang="zh-CN" altLang="en-US" dirty="0" smtClean="0"/>
              <a:t> </a:t>
            </a:r>
            <a:r>
              <a:rPr kumimoji="1" lang="en-US" altLang="zh-CN" dirty="0" smtClean="0"/>
              <a:t>bypass </a:t>
            </a:r>
            <a:r>
              <a:rPr kumimoji="1" lang="en-US" altLang="zh-CN" dirty="0"/>
              <a:t>policy </a:t>
            </a:r>
            <a:r>
              <a:rPr kumimoji="1" lang="en-US" altLang="zh-CN" dirty="0" smtClean="0"/>
              <a:t>is</a:t>
            </a:r>
            <a:r>
              <a:rPr kumimoji="1" lang="zh-CN" altLang="en-US" dirty="0" smtClean="0"/>
              <a:t> </a:t>
            </a:r>
            <a:r>
              <a:rPr kumimoji="1" lang="en-US" altLang="zh-CN" dirty="0" smtClean="0"/>
              <a:t>beneficial</a:t>
            </a:r>
            <a:r>
              <a:rPr kumimoji="1" lang="zh-CN" altLang="en-US" dirty="0" smtClean="0"/>
              <a:t> </a:t>
            </a:r>
            <a:r>
              <a:rPr kumimoji="1" lang="en-US" altLang="zh-CN" dirty="0" smtClean="0"/>
              <a:t>for</a:t>
            </a:r>
            <a:r>
              <a:rPr kumimoji="1" lang="zh-CN" altLang="en-US" dirty="0" smtClean="0"/>
              <a:t> </a:t>
            </a:r>
            <a:r>
              <a:rPr kumimoji="1" lang="en-US" altLang="zh-CN" dirty="0" smtClean="0"/>
              <a:t>GPUs</a:t>
            </a:r>
          </a:p>
          <a:p>
            <a:pPr lvl="1"/>
            <a:r>
              <a:rPr kumimoji="1" lang="en-US" altLang="zh-CN" dirty="0" smtClean="0"/>
              <a:t>It </a:t>
            </a:r>
            <a:r>
              <a:rPr kumimoji="1" lang="en-US" altLang="zh-CN" dirty="0"/>
              <a:t>achieves </a:t>
            </a:r>
            <a:r>
              <a:rPr kumimoji="1" lang="en-US" altLang="zh-CN" dirty="0" smtClean="0"/>
              <a:t>an average</a:t>
            </a:r>
            <a:r>
              <a:rPr kumimoji="1" lang="zh-CN" altLang="en-US" dirty="0" smtClean="0"/>
              <a:t> </a:t>
            </a:r>
            <a:r>
              <a:rPr kumimoji="1" lang="en-US" altLang="zh-CN" dirty="0" smtClean="0"/>
              <a:t>speedup </a:t>
            </a:r>
            <a:r>
              <a:rPr kumimoji="1" lang="en-US" altLang="zh-CN" dirty="0"/>
              <a:t>of </a:t>
            </a:r>
            <a:r>
              <a:rPr kumimoji="1" lang="en-US" altLang="zh-CN" b="1" dirty="0" smtClean="0">
                <a:solidFill>
                  <a:srgbClr val="FF0000"/>
                </a:solidFill>
              </a:rPr>
              <a:t>1.57x</a:t>
            </a:r>
            <a:r>
              <a:rPr kumimoji="1" lang="zh-CN" altLang="en-US" b="1" dirty="0" smtClean="0">
                <a:solidFill>
                  <a:srgbClr val="FF0000"/>
                </a:solidFill>
              </a:rPr>
              <a:t> </a:t>
            </a:r>
            <a:r>
              <a:rPr kumimoji="1" lang="en-US" altLang="zh-CN" dirty="0" smtClean="0"/>
              <a:t>for</a:t>
            </a:r>
            <a:r>
              <a:rPr kumimoji="1" lang="zh-CN" altLang="en-US" dirty="0" smtClean="0"/>
              <a:t> </a:t>
            </a:r>
            <a:r>
              <a:rPr kumimoji="1" lang="en-US" altLang="zh-CN" dirty="0" smtClean="0"/>
              <a:t>HCS benchmarks</a:t>
            </a:r>
            <a:endParaRPr kumimoji="1" lang="en-US" altLang="zh-CN" b="1" dirty="0" smtClean="0">
              <a:solidFill>
                <a:srgbClr val="FF0000"/>
              </a:solidFill>
            </a:endParaRPr>
          </a:p>
        </p:txBody>
      </p:sp>
      <p:pic>
        <p:nvPicPr>
          <p:cNvPr id="6" name="图片 5" descr="spdp-1.pdf"/>
          <p:cNvPicPr>
            <a:picLocks noChangeAspect="1"/>
          </p:cNvPicPr>
          <p:nvPr/>
        </p:nvPicPr>
        <p:blipFill rotWithShape="1">
          <a:blip r:embed="rId3">
            <a:extLst>
              <a:ext uri="{28A0092B-C50C-407E-A947-70E740481C1C}">
                <a14:useLocalDpi xmlns:a14="http://schemas.microsoft.com/office/drawing/2010/main" val="0"/>
              </a:ext>
            </a:extLst>
          </a:blip>
          <a:srcRect b="8053"/>
          <a:stretch/>
        </p:blipFill>
        <p:spPr>
          <a:xfrm>
            <a:off x="2192412" y="1299524"/>
            <a:ext cx="6030206" cy="2772289"/>
          </a:xfrm>
          <a:prstGeom prst="rect">
            <a:avLst/>
          </a:prstGeom>
        </p:spPr>
      </p:pic>
      <p:sp>
        <p:nvSpPr>
          <p:cNvPr id="5" name="矩形 4"/>
          <p:cNvSpPr/>
          <p:nvPr/>
        </p:nvSpPr>
        <p:spPr>
          <a:xfrm>
            <a:off x="444501" y="4071813"/>
            <a:ext cx="9245600" cy="400110"/>
          </a:xfrm>
          <a:prstGeom prst="rect">
            <a:avLst/>
          </a:prstGeom>
        </p:spPr>
        <p:txBody>
          <a:bodyPr wrap="square">
            <a:spAutoFit/>
          </a:bodyPr>
          <a:lstStyle/>
          <a:p>
            <a:r>
              <a:rPr kumimoji="1" lang="en-US" altLang="zh-CN" dirty="0" smtClean="0">
                <a:solidFill>
                  <a:srgbClr val="002060"/>
                </a:solidFill>
                <a:latin typeface="Palatino"/>
                <a:ea typeface="Droid Sans" panose="020B0606030804020204" pitchFamily="34" charset="0"/>
                <a:cs typeface="Palatino"/>
              </a:rPr>
              <a:t>HCS Performance of Static PDP bypass (SPDP-B) </a:t>
            </a:r>
            <a:r>
              <a:rPr kumimoji="1" lang="en-US" altLang="zh-CN" dirty="0">
                <a:solidFill>
                  <a:srgbClr val="002060"/>
                </a:solidFill>
                <a:latin typeface="Palatino"/>
                <a:ea typeface="Droid Sans" panose="020B0606030804020204" pitchFamily="34" charset="0"/>
                <a:cs typeface="Palatino"/>
              </a:rPr>
              <a:t>for GPU L1 caches </a:t>
            </a:r>
            <a:r>
              <a:rPr kumimoji="1" lang="en-US" altLang="zh-CN" dirty="0" smtClean="0">
                <a:solidFill>
                  <a:srgbClr val="002060"/>
                </a:solidFill>
                <a:latin typeface="Palatino"/>
                <a:ea typeface="Droid Sans" panose="020B0606030804020204" pitchFamily="34" charset="0"/>
                <a:cs typeface="Palatino"/>
              </a:rPr>
              <a:t>(PD=4~64)</a:t>
            </a:r>
            <a:endParaRPr kumimoji="1" lang="en-US" altLang="zh-CN" dirty="0">
              <a:solidFill>
                <a:srgbClr val="002060"/>
              </a:solidFill>
              <a:latin typeface="Palatino"/>
              <a:ea typeface="Droid Sans" panose="020B0606030804020204" pitchFamily="34" charset="0"/>
              <a:cs typeface="Palatino"/>
            </a:endParaRPr>
          </a:p>
        </p:txBody>
      </p:sp>
    </p:spTree>
    <p:extLst>
      <p:ext uri="{BB962C8B-B14F-4D97-AF65-F5344CB8AC3E}">
        <p14:creationId xmlns:p14="http://schemas.microsoft.com/office/powerpoint/2010/main" val="11577821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Warp Throttling</a:t>
            </a:r>
            <a:endParaRPr kumimoji="1" lang="zh-CN" altLang="en-US" dirty="0"/>
          </a:p>
        </p:txBody>
      </p:sp>
      <p:sp>
        <p:nvSpPr>
          <p:cNvPr id="3" name="文本占位符 2"/>
          <p:cNvSpPr>
            <a:spLocks noGrp="1"/>
          </p:cNvSpPr>
          <p:nvPr>
            <p:ph type="body" sz="quarter" idx="12"/>
          </p:nvPr>
        </p:nvSpPr>
        <p:spPr>
          <a:xfrm>
            <a:off x="444500" y="5267177"/>
            <a:ext cx="9245600" cy="1574156"/>
          </a:xfrm>
        </p:spPr>
        <p:txBody>
          <a:bodyPr/>
          <a:lstStyle/>
          <a:p>
            <a:r>
              <a:rPr kumimoji="1" lang="en-US" altLang="zh-CN" dirty="0" smtClean="0"/>
              <a:t>[MICRO’ 12] Cache Conscious </a:t>
            </a:r>
            <a:r>
              <a:rPr kumimoji="1" lang="en-US" altLang="zh-CN" dirty="0" err="1" smtClean="0"/>
              <a:t>Wavefront</a:t>
            </a:r>
            <a:r>
              <a:rPr kumimoji="1" lang="en-US" altLang="zh-CN" dirty="0" smtClean="0"/>
              <a:t> Scheduling (CCWS)</a:t>
            </a:r>
          </a:p>
          <a:p>
            <a:pPr lvl="1"/>
            <a:r>
              <a:rPr kumimoji="1" lang="en-US" altLang="zh-CN" dirty="0" smtClean="0"/>
              <a:t>Aims</a:t>
            </a:r>
            <a:r>
              <a:rPr kumimoji="1" lang="zh-CN" altLang="en-US" dirty="0" smtClean="0"/>
              <a:t> </a:t>
            </a:r>
            <a:r>
              <a:rPr kumimoji="1" lang="en-US" altLang="zh-CN" dirty="0" smtClean="0"/>
              <a:t>to</a:t>
            </a:r>
            <a:r>
              <a:rPr kumimoji="1" lang="zh-CN" altLang="en-US" dirty="0" smtClean="0"/>
              <a:t> </a:t>
            </a:r>
            <a:r>
              <a:rPr kumimoji="1" lang="en-US" altLang="zh-CN" dirty="0"/>
              <a:t>alleviate inter-warp cache contention </a:t>
            </a:r>
            <a:r>
              <a:rPr kumimoji="1" lang="en-US" altLang="zh-CN" dirty="0" smtClean="0"/>
              <a:t>and improve</a:t>
            </a:r>
            <a:r>
              <a:rPr kumimoji="1" lang="zh-CN" altLang="en-US" dirty="0" smtClean="0"/>
              <a:t> </a:t>
            </a:r>
            <a:r>
              <a:rPr kumimoji="1" lang="en-US" altLang="zh-CN" dirty="0" smtClean="0"/>
              <a:t>cache</a:t>
            </a:r>
            <a:r>
              <a:rPr kumimoji="1" lang="zh-CN" altLang="en-US" dirty="0" smtClean="0"/>
              <a:t> </a:t>
            </a:r>
            <a:r>
              <a:rPr kumimoji="1" lang="en-US" altLang="zh-CN" dirty="0" smtClean="0"/>
              <a:t>hit rate</a:t>
            </a:r>
          </a:p>
          <a:p>
            <a:pPr lvl="1"/>
            <a:r>
              <a:rPr kumimoji="1" lang="en-US" altLang="zh-CN" dirty="0"/>
              <a:t>Basic idea: suspend warps when severe </a:t>
            </a:r>
            <a:r>
              <a:rPr kumimoji="1" lang="en-US" altLang="zh-CN" dirty="0" smtClean="0"/>
              <a:t>contention </a:t>
            </a:r>
            <a:r>
              <a:rPr kumimoji="1" lang="en-US" altLang="zh-CN" dirty="0"/>
              <a:t>is </a:t>
            </a:r>
            <a:r>
              <a:rPr kumimoji="1" lang="en-US" altLang="zh-CN" dirty="0" smtClean="0"/>
              <a:t>detected</a:t>
            </a:r>
            <a:endParaRPr kumimoji="1" lang="zh-CN" altLang="en-US" dirty="0"/>
          </a:p>
          <a:p>
            <a:pPr lvl="1"/>
            <a:r>
              <a:rPr kumimoji="1" lang="en-US" altLang="zh-CN" b="1" dirty="0" smtClean="0">
                <a:latin typeface="Arial"/>
                <a:cs typeface="Arial"/>
              </a:rPr>
              <a:t>Static</a:t>
            </a:r>
            <a:r>
              <a:rPr kumimoji="1" lang="en-US" altLang="zh-CN" dirty="0" smtClean="0"/>
              <a:t> and </a:t>
            </a:r>
            <a:r>
              <a:rPr kumimoji="1" lang="en-US" altLang="zh-CN" b="1" dirty="0" smtClean="0">
                <a:latin typeface="Arial"/>
                <a:cs typeface="Arial"/>
              </a:rPr>
              <a:t>dynamic</a:t>
            </a:r>
            <a:r>
              <a:rPr kumimoji="1" lang="en-US" altLang="zh-CN" dirty="0" smtClean="0"/>
              <a:t> CCWS (calculates </a:t>
            </a:r>
            <a:r>
              <a:rPr kumimoji="1" lang="en-US" altLang="zh-CN" b="1" dirty="0" smtClean="0">
                <a:solidFill>
                  <a:srgbClr val="FF0000"/>
                </a:solidFill>
              </a:rPr>
              <a:t>Lost Locality Score </a:t>
            </a:r>
            <a:r>
              <a:rPr kumimoji="1" lang="en-US" altLang="zh-CN" dirty="0" smtClean="0"/>
              <a:t>at runtime)</a:t>
            </a:r>
          </a:p>
        </p:txBody>
      </p:sp>
      <p:pic>
        <p:nvPicPr>
          <p:cNvPr id="4" name="内容占位符 6"/>
          <p:cNvPicPr>
            <a:picLocks noChangeAspect="1"/>
          </p:cNvPicPr>
          <p:nvPr/>
        </p:nvPicPr>
        <p:blipFill rotWithShape="1">
          <a:blip r:embed="rId3">
            <a:extLst>
              <a:ext uri="{28A0092B-C50C-407E-A947-70E740481C1C}">
                <a14:useLocalDpi xmlns:a14="http://schemas.microsoft.com/office/drawing/2010/main" val="0"/>
              </a:ext>
            </a:extLst>
          </a:blip>
          <a:srcRect l="-14655" r="-14655" b="13525"/>
          <a:stretch/>
        </p:blipFill>
        <p:spPr>
          <a:xfrm>
            <a:off x="457200" y="1353345"/>
            <a:ext cx="8229600" cy="3913832"/>
          </a:xfrm>
          <a:prstGeom prst="rect">
            <a:avLst/>
          </a:prstGeom>
        </p:spPr>
      </p:pic>
    </p:spTree>
    <p:extLst>
      <p:ext uri="{BB962C8B-B14F-4D97-AF65-F5344CB8AC3E}">
        <p14:creationId xmlns:p14="http://schemas.microsoft.com/office/powerpoint/2010/main" val="112167097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Approaches to GPU Cache </a:t>
            </a:r>
            <a:r>
              <a:rPr kumimoji="1" lang="en-US" altLang="zh-CN" dirty="0" smtClean="0"/>
              <a:t>Management</a:t>
            </a:r>
            <a:endParaRPr kumimoji="1" lang="zh-CN" altLang="en-US" dirty="0"/>
          </a:p>
        </p:txBody>
      </p:sp>
      <p:sp>
        <p:nvSpPr>
          <p:cNvPr id="3" name="文本占位符 2"/>
          <p:cNvSpPr>
            <a:spLocks noGrp="1"/>
          </p:cNvSpPr>
          <p:nvPr>
            <p:ph type="body" sz="quarter" idx="12"/>
          </p:nvPr>
        </p:nvSpPr>
        <p:spPr/>
        <p:txBody>
          <a:bodyPr/>
          <a:lstStyle/>
          <a:p>
            <a:r>
              <a:rPr kumimoji="1" lang="en-US" altLang="zh-CN" b="1" dirty="0"/>
              <a:t>Cache bypassing </a:t>
            </a:r>
            <a:r>
              <a:rPr kumimoji="1" lang="en-US" altLang="zh-CN" dirty="0"/>
              <a:t>retains useful cache lines instead of replacing upon cache </a:t>
            </a:r>
            <a:r>
              <a:rPr kumimoji="1" lang="en-US" altLang="zh-CN" dirty="0" smtClean="0"/>
              <a:t>miss</a:t>
            </a:r>
          </a:p>
          <a:p>
            <a:pPr marL="832104" lvl="1" indent="-320040" eaLnBrk="0" hangingPunct="0">
              <a:spcBef>
                <a:spcPts val="24"/>
              </a:spcBef>
              <a:buClr>
                <a:srgbClr val="75BF19"/>
              </a:buClr>
              <a:buSzPct val="120000"/>
              <a:buFont typeface="Wingdings" charset="2"/>
              <a:buChar char="ü"/>
              <a:defRPr/>
            </a:pPr>
            <a:r>
              <a:rPr kumimoji="1" lang="en-US" altLang="zh-CN" dirty="0" smtClean="0"/>
              <a:t>Retain </a:t>
            </a:r>
            <a:r>
              <a:rPr kumimoji="1" lang="en-US" altLang="zh-CN" dirty="0"/>
              <a:t>useful data → fewer cache misses per thread</a:t>
            </a:r>
            <a:r>
              <a:rPr lang="en-US" altLang="zh-CN" dirty="0">
                <a:solidFill>
                  <a:srgbClr val="000000"/>
                </a:solidFill>
                <a:ea typeface="微软雅黑" charset="0"/>
              </a:rPr>
              <a:t> </a:t>
            </a:r>
          </a:p>
          <a:p>
            <a:pPr marL="832104" lvl="1" indent="-320040" eaLnBrk="0" hangingPunct="0">
              <a:spcBef>
                <a:spcPts val="24"/>
              </a:spcBef>
              <a:buClr>
                <a:srgbClr val="FF0000"/>
              </a:buClr>
              <a:buSzPct val="90000"/>
              <a:buFont typeface="Lucida Grande"/>
              <a:buChar char="X"/>
              <a:defRPr/>
            </a:pPr>
            <a:r>
              <a:rPr kumimoji="1" lang="en-US" altLang="zh-CN" dirty="0" smtClean="0"/>
              <a:t>Still</a:t>
            </a:r>
            <a:r>
              <a:rPr kumimoji="1" lang="zh-CN" altLang="en-US" dirty="0" smtClean="0"/>
              <a:t> </a:t>
            </a:r>
            <a:r>
              <a:rPr kumimoji="1" lang="en-US" altLang="zh-CN" dirty="0"/>
              <a:t>cannot</a:t>
            </a:r>
            <a:r>
              <a:rPr kumimoji="1" lang="zh-CN" altLang="en-US" dirty="0"/>
              <a:t> </a:t>
            </a:r>
            <a:r>
              <a:rPr kumimoji="1" lang="en-US" altLang="zh-CN" dirty="0"/>
              <a:t>avoid</a:t>
            </a:r>
            <a:r>
              <a:rPr kumimoji="1" lang="zh-CN" altLang="en-US" dirty="0"/>
              <a:t> </a:t>
            </a:r>
            <a:r>
              <a:rPr kumimoji="1" lang="en-US" altLang="zh-CN" dirty="0">
                <a:solidFill>
                  <a:srgbClr val="FF0000"/>
                </a:solidFill>
              </a:rPr>
              <a:t>locality</a:t>
            </a:r>
            <a:r>
              <a:rPr kumimoji="1" lang="zh-CN" altLang="en-US" dirty="0">
                <a:solidFill>
                  <a:srgbClr val="FF0000"/>
                </a:solidFill>
              </a:rPr>
              <a:t> </a:t>
            </a:r>
            <a:r>
              <a:rPr kumimoji="1" lang="en-US" altLang="zh-CN" dirty="0" smtClean="0">
                <a:solidFill>
                  <a:srgbClr val="FF0000"/>
                </a:solidFill>
              </a:rPr>
              <a:t>loss</a:t>
            </a:r>
            <a:r>
              <a:rPr kumimoji="1" lang="zh-CN" altLang="en-US" dirty="0" smtClean="0">
                <a:solidFill>
                  <a:srgbClr val="FF0000"/>
                </a:solidFill>
              </a:rPr>
              <a:t> </a:t>
            </a:r>
            <a:r>
              <a:rPr kumimoji="1" lang="en-US" altLang="zh-CN" dirty="0" smtClean="0"/>
              <a:t>(unable</a:t>
            </a:r>
            <a:r>
              <a:rPr kumimoji="1" lang="zh-CN" altLang="en-US" dirty="0" smtClean="0"/>
              <a:t> </a:t>
            </a:r>
            <a:r>
              <a:rPr kumimoji="1" lang="en-US" altLang="zh-CN" dirty="0" smtClean="0"/>
              <a:t>to</a:t>
            </a:r>
            <a:r>
              <a:rPr kumimoji="1" lang="zh-CN" altLang="en-US" dirty="0" smtClean="0"/>
              <a:t> </a:t>
            </a:r>
            <a:r>
              <a:rPr kumimoji="1" lang="en-US" altLang="zh-CN" dirty="0" smtClean="0"/>
              <a:t>control</a:t>
            </a:r>
            <a:r>
              <a:rPr kumimoji="1" lang="zh-CN" altLang="en-US" dirty="0" smtClean="0"/>
              <a:t> </a:t>
            </a:r>
            <a:r>
              <a:rPr kumimoji="1" lang="en-US" altLang="zh-CN" dirty="0" smtClean="0"/>
              <a:t>the</a:t>
            </a:r>
            <a:r>
              <a:rPr kumimoji="1" lang="zh-CN" altLang="en-US" dirty="0" smtClean="0"/>
              <a:t> </a:t>
            </a:r>
            <a:r>
              <a:rPr kumimoji="1" lang="en-US" altLang="zh-CN" dirty="0" smtClean="0"/>
              <a:t>working</a:t>
            </a:r>
            <a:r>
              <a:rPr kumimoji="1" lang="zh-CN" altLang="en-US" dirty="0" smtClean="0"/>
              <a:t> </a:t>
            </a:r>
            <a:r>
              <a:rPr kumimoji="1" lang="en-US" altLang="zh-CN" dirty="0" smtClean="0"/>
              <a:t>set)</a:t>
            </a:r>
            <a:endParaRPr kumimoji="1" lang="en-US" altLang="zh-CN" dirty="0"/>
          </a:p>
          <a:p>
            <a:pPr marL="832104" lvl="1" indent="-320040" eaLnBrk="0" hangingPunct="0">
              <a:spcBef>
                <a:spcPts val="24"/>
              </a:spcBef>
              <a:buClr>
                <a:srgbClr val="FF0000"/>
              </a:buClr>
              <a:buSzPct val="90000"/>
              <a:buFont typeface="Lucida Grande"/>
              <a:buChar char="X"/>
              <a:defRPr/>
            </a:pPr>
            <a:r>
              <a:rPr kumimoji="1" lang="en-US" altLang="zh-CN" dirty="0" smtClean="0"/>
              <a:t>Many </a:t>
            </a:r>
            <a:r>
              <a:rPr kumimoji="1" lang="en-US" altLang="zh-CN" dirty="0"/>
              <a:t>active threads → many misses → high demand on </a:t>
            </a:r>
            <a:r>
              <a:rPr kumimoji="1" lang="en-US" altLang="zh-CN" dirty="0" err="1"/>
              <a:t>NoC</a:t>
            </a:r>
            <a:r>
              <a:rPr kumimoji="1" lang="en-US" altLang="zh-CN" dirty="0"/>
              <a:t> to serve misses,</a:t>
            </a:r>
            <a:r>
              <a:rPr kumimoji="1" lang="zh-CN" altLang="en-US" dirty="0"/>
              <a:t> </a:t>
            </a:r>
            <a:r>
              <a:rPr kumimoji="1" lang="en-US" altLang="zh-CN" dirty="0"/>
              <a:t>i.e.</a:t>
            </a:r>
            <a:r>
              <a:rPr kumimoji="1" lang="zh-CN" altLang="en-US" dirty="0"/>
              <a:t> </a:t>
            </a:r>
            <a:r>
              <a:rPr kumimoji="1" lang="en-US" altLang="zh-CN" dirty="0" smtClean="0">
                <a:solidFill>
                  <a:srgbClr val="FF0000"/>
                </a:solidFill>
              </a:rPr>
              <a:t>congestion</a:t>
            </a:r>
          </a:p>
          <a:p>
            <a:pPr marL="1277840" lvl="2" indent="-320040" eaLnBrk="0" hangingPunct="0">
              <a:spcBef>
                <a:spcPts val="24"/>
              </a:spcBef>
              <a:buSzPct val="90000"/>
              <a:buFont typeface="Wingdings" charset="2"/>
              <a:buChar char="Ø"/>
              <a:defRPr/>
            </a:pPr>
            <a:r>
              <a:rPr kumimoji="1" lang="en-US" altLang="zh-CN" dirty="0" smtClean="0"/>
              <a:t>Cores </a:t>
            </a:r>
            <a:r>
              <a:rPr kumimoji="1" lang="en-US" altLang="zh-CN" dirty="0"/>
              <a:t>may be underutilized due to </a:t>
            </a:r>
            <a:r>
              <a:rPr kumimoji="1" lang="en-US" altLang="zh-CN" dirty="0" err="1"/>
              <a:t>NoC</a:t>
            </a:r>
            <a:r>
              <a:rPr kumimoji="1" lang="en-US" altLang="zh-CN" dirty="0"/>
              <a:t> congestion</a:t>
            </a:r>
          </a:p>
          <a:p>
            <a:endParaRPr kumimoji="1" lang="en-US" altLang="zh-CN" dirty="0" smtClean="0"/>
          </a:p>
          <a:p>
            <a:r>
              <a:rPr kumimoji="1" lang="en-US" altLang="zh-CN" b="1" dirty="0" smtClean="0"/>
              <a:t>Warp </a:t>
            </a:r>
            <a:r>
              <a:rPr kumimoji="1" lang="en-US" altLang="zh-CN" b="1" dirty="0"/>
              <a:t>throttling </a:t>
            </a:r>
            <a:r>
              <a:rPr kumimoji="1" lang="en-US" altLang="zh-CN" dirty="0"/>
              <a:t>temporarily deactivates some </a:t>
            </a:r>
            <a:r>
              <a:rPr kumimoji="1" lang="en-US" altLang="zh-CN" dirty="0" smtClean="0"/>
              <a:t>threads</a:t>
            </a:r>
          </a:p>
          <a:p>
            <a:pPr marL="832104" lvl="1" indent="-320040" eaLnBrk="0" hangingPunct="0">
              <a:spcBef>
                <a:spcPts val="24"/>
              </a:spcBef>
              <a:buClr>
                <a:srgbClr val="75BF19"/>
              </a:buClr>
              <a:buSzPct val="120000"/>
              <a:buFont typeface="Wingdings" charset="2"/>
              <a:buChar char="ü"/>
              <a:defRPr/>
            </a:pPr>
            <a:r>
              <a:rPr kumimoji="1" lang="en-US" altLang="zh-CN" dirty="0"/>
              <a:t>Fewer threads sharing the cache → more cache per thread → fewer cache misses</a:t>
            </a:r>
          </a:p>
          <a:p>
            <a:pPr marL="832104" lvl="1" indent="-320040" eaLnBrk="0" hangingPunct="0">
              <a:spcBef>
                <a:spcPts val="24"/>
              </a:spcBef>
              <a:buClr>
                <a:srgbClr val="FF0000"/>
              </a:buClr>
              <a:buSzPct val="90000"/>
              <a:buFont typeface="Lucida Grande"/>
              <a:buChar char="X"/>
              <a:defRPr/>
            </a:pPr>
            <a:r>
              <a:rPr kumimoji="1" lang="en-US" altLang="zh-CN" dirty="0"/>
              <a:t>Resource</a:t>
            </a:r>
            <a:r>
              <a:rPr kumimoji="1" lang="zh-CN" altLang="en-US" dirty="0"/>
              <a:t> </a:t>
            </a:r>
            <a:r>
              <a:rPr kumimoji="1" lang="en-US" altLang="zh-CN" dirty="0"/>
              <a:t>(e.g.</a:t>
            </a:r>
            <a:r>
              <a:rPr kumimoji="1" lang="zh-CN" altLang="en-US" dirty="0"/>
              <a:t> </a:t>
            </a:r>
            <a:r>
              <a:rPr kumimoji="1" lang="en-US" altLang="zh-CN" dirty="0" err="1"/>
              <a:t>NoC</a:t>
            </a:r>
            <a:r>
              <a:rPr kumimoji="1" lang="zh-CN" altLang="en-US" dirty="0"/>
              <a:t> </a:t>
            </a:r>
            <a:r>
              <a:rPr kumimoji="1" lang="en-US" altLang="zh-CN" dirty="0"/>
              <a:t>bandwidth) </a:t>
            </a:r>
            <a:r>
              <a:rPr kumimoji="1" lang="en-US" altLang="zh-CN" dirty="0">
                <a:solidFill>
                  <a:srgbClr val="FF0000"/>
                </a:solidFill>
              </a:rPr>
              <a:t>under-utilization</a:t>
            </a:r>
          </a:p>
          <a:p>
            <a:pPr marL="832104" lvl="1" indent="-320040" eaLnBrk="0" hangingPunct="0">
              <a:spcBef>
                <a:spcPts val="24"/>
              </a:spcBef>
              <a:buClr>
                <a:srgbClr val="FF0000"/>
              </a:buClr>
              <a:buSzPct val="90000"/>
              <a:buFont typeface="Lucida Grande"/>
              <a:buChar char="X"/>
              <a:defRPr/>
            </a:pPr>
            <a:r>
              <a:rPr kumimoji="1" lang="en-US" altLang="zh-CN" dirty="0" smtClean="0"/>
              <a:t>Few </a:t>
            </a:r>
            <a:r>
              <a:rPr kumimoji="1" lang="en-US" altLang="zh-CN" dirty="0"/>
              <a:t>active threads → </a:t>
            </a:r>
            <a:r>
              <a:rPr kumimoji="1" lang="en-US" altLang="zh-CN" dirty="0">
                <a:solidFill>
                  <a:srgbClr val="FF0000"/>
                </a:solidFill>
              </a:rPr>
              <a:t>cannot hide latency </a:t>
            </a:r>
            <a:r>
              <a:rPr kumimoji="1" lang="en-US" altLang="zh-CN" dirty="0"/>
              <a:t>through multithreading</a:t>
            </a:r>
          </a:p>
          <a:p>
            <a:pPr marL="1277840" lvl="2" indent="-320040" eaLnBrk="0" hangingPunct="0">
              <a:spcBef>
                <a:spcPts val="24"/>
              </a:spcBef>
              <a:buSzPct val="90000"/>
              <a:buFont typeface="Wingdings" charset="2"/>
              <a:buChar char="Ø"/>
              <a:defRPr/>
            </a:pPr>
            <a:r>
              <a:rPr kumimoji="1" lang="en-US" altLang="zh-CN" dirty="0"/>
              <a:t>Cores may be underutilized due to low thread parallelism</a:t>
            </a:r>
          </a:p>
          <a:p>
            <a:endParaRPr kumimoji="1" lang="zh-CN" altLang="en-US" dirty="0"/>
          </a:p>
        </p:txBody>
      </p:sp>
    </p:spTree>
    <p:extLst>
      <p:ext uri="{BB962C8B-B14F-4D97-AF65-F5344CB8AC3E}">
        <p14:creationId xmlns:p14="http://schemas.microsoft.com/office/powerpoint/2010/main" val="1714848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A Complementary</a:t>
            </a:r>
            <a:r>
              <a:rPr kumimoji="1" lang="zh-CN" altLang="en-US" dirty="0" smtClean="0"/>
              <a:t> </a:t>
            </a:r>
            <a:r>
              <a:rPr kumimoji="1" lang="en-US" altLang="zh-CN" dirty="0" smtClean="0"/>
              <a:t>Approach</a:t>
            </a:r>
            <a:endParaRPr kumimoji="1" lang="zh-CN" altLang="en-US" dirty="0"/>
          </a:p>
        </p:txBody>
      </p:sp>
      <p:sp>
        <p:nvSpPr>
          <p:cNvPr id="3" name="文本占位符 2"/>
          <p:cNvSpPr>
            <a:spLocks noGrp="1"/>
          </p:cNvSpPr>
          <p:nvPr>
            <p:ph type="body" sz="quarter" idx="12"/>
          </p:nvPr>
        </p:nvSpPr>
        <p:spPr>
          <a:xfrm>
            <a:off x="444500" y="5052112"/>
            <a:ext cx="9245600" cy="1896119"/>
          </a:xfrm>
        </p:spPr>
        <p:txBody>
          <a:bodyPr/>
          <a:lstStyle/>
          <a:p>
            <a:r>
              <a:rPr kumimoji="1" lang="en-US" altLang="zh-CN" sz="2100" dirty="0" smtClean="0"/>
              <a:t>Pure</a:t>
            </a:r>
            <a:r>
              <a:rPr kumimoji="1" lang="zh-CN" altLang="en-US" sz="2100" dirty="0" smtClean="0"/>
              <a:t> </a:t>
            </a:r>
            <a:r>
              <a:rPr kumimoji="1" lang="en-US" altLang="zh-CN" sz="2100" dirty="0"/>
              <a:t>bypassing</a:t>
            </a:r>
            <a:r>
              <a:rPr kumimoji="1" lang="zh-CN" altLang="en-US" sz="2100" dirty="0"/>
              <a:t> </a:t>
            </a:r>
            <a:r>
              <a:rPr kumimoji="1" lang="en-US" altLang="zh-CN" sz="2100" dirty="0" smtClean="0"/>
              <a:t>or</a:t>
            </a:r>
            <a:r>
              <a:rPr kumimoji="1" lang="zh-CN" altLang="en-US" sz="2100" dirty="0" smtClean="0"/>
              <a:t> </a:t>
            </a:r>
            <a:r>
              <a:rPr kumimoji="1" lang="en-US" altLang="zh-CN" sz="2100" dirty="0" smtClean="0"/>
              <a:t>pure</a:t>
            </a:r>
            <a:r>
              <a:rPr kumimoji="1" lang="zh-CN" altLang="en-US" sz="2100" dirty="0" smtClean="0"/>
              <a:t> </a:t>
            </a:r>
            <a:r>
              <a:rPr kumimoji="1" lang="en-US" altLang="zh-CN" sz="2100" dirty="0" smtClean="0"/>
              <a:t>warp</a:t>
            </a:r>
            <a:r>
              <a:rPr kumimoji="1" lang="zh-CN" altLang="en-US" sz="2100" dirty="0" smtClean="0"/>
              <a:t> </a:t>
            </a:r>
            <a:r>
              <a:rPr kumimoji="1" lang="en-US" altLang="zh-CN" sz="2100" dirty="0" smtClean="0"/>
              <a:t>throttling</a:t>
            </a:r>
            <a:r>
              <a:rPr kumimoji="1" lang="zh-CN" altLang="en-US" sz="2100" dirty="0" smtClean="0"/>
              <a:t> </a:t>
            </a:r>
            <a:r>
              <a:rPr kumimoji="1" lang="en-US" altLang="zh-CN" sz="2100" dirty="0" smtClean="0"/>
              <a:t>may</a:t>
            </a:r>
            <a:r>
              <a:rPr kumimoji="1" lang="zh-CN" altLang="en-US" sz="2100" dirty="0" smtClean="0"/>
              <a:t> </a:t>
            </a:r>
            <a:r>
              <a:rPr kumimoji="1" lang="en-US" altLang="zh-CN" sz="2100" dirty="0" smtClean="0"/>
              <a:t>not be</a:t>
            </a:r>
            <a:r>
              <a:rPr kumimoji="1" lang="zh-CN" altLang="en-US" sz="2100" dirty="0" smtClean="0"/>
              <a:t> </a:t>
            </a:r>
            <a:r>
              <a:rPr kumimoji="1" lang="en-US" altLang="zh-CN" sz="2100" dirty="0" smtClean="0"/>
              <a:t>optimal</a:t>
            </a:r>
            <a:endParaRPr kumimoji="1" lang="en-US" altLang="zh-CN" sz="2100" dirty="0"/>
          </a:p>
          <a:p>
            <a:r>
              <a:rPr kumimoji="1" lang="en-US" altLang="zh-CN" sz="2100" dirty="0" smtClean="0"/>
              <a:t>Cooperatively</a:t>
            </a:r>
            <a:r>
              <a:rPr kumimoji="1" lang="zh-CN" altLang="en-US" sz="2100" dirty="0" smtClean="0"/>
              <a:t> </a:t>
            </a:r>
            <a:r>
              <a:rPr kumimoji="1" lang="en-US" altLang="zh-CN" sz="2100" dirty="0" smtClean="0"/>
              <a:t>combining</a:t>
            </a:r>
            <a:r>
              <a:rPr kumimoji="1" lang="zh-CN" altLang="en-US" sz="2100" dirty="0" smtClean="0"/>
              <a:t> </a:t>
            </a:r>
            <a:r>
              <a:rPr kumimoji="1" lang="en-US" altLang="zh-CN" sz="2100" dirty="0" smtClean="0"/>
              <a:t>two</a:t>
            </a:r>
            <a:r>
              <a:rPr kumimoji="1" lang="zh-CN" altLang="en-US" sz="2100" dirty="0" smtClean="0"/>
              <a:t> </a:t>
            </a:r>
            <a:r>
              <a:rPr kumimoji="1" lang="en-US" altLang="zh-CN" sz="2100" dirty="0" smtClean="0"/>
              <a:t>techniques</a:t>
            </a:r>
            <a:r>
              <a:rPr kumimoji="1" lang="zh-CN" altLang="en-US" sz="2100" dirty="0" smtClean="0"/>
              <a:t> </a:t>
            </a:r>
            <a:r>
              <a:rPr kumimoji="1" lang="en-US" altLang="zh-CN" sz="2100" dirty="0" smtClean="0"/>
              <a:t>could</a:t>
            </a:r>
            <a:r>
              <a:rPr kumimoji="1" lang="zh-CN" altLang="en-US" sz="2100" dirty="0" smtClean="0"/>
              <a:t> </a:t>
            </a:r>
            <a:r>
              <a:rPr kumimoji="1" lang="en-US" altLang="zh-CN" sz="2100" dirty="0" smtClean="0"/>
              <a:t>outperform</a:t>
            </a:r>
            <a:r>
              <a:rPr kumimoji="1" lang="zh-CN" altLang="en-US" sz="2100" dirty="0" smtClean="0"/>
              <a:t> </a:t>
            </a:r>
            <a:r>
              <a:rPr kumimoji="1" lang="en-US" altLang="zh-CN" sz="2100" dirty="0" smtClean="0"/>
              <a:t>either</a:t>
            </a:r>
            <a:r>
              <a:rPr kumimoji="1" lang="zh-CN" altLang="en-US" sz="2100" dirty="0" smtClean="0"/>
              <a:t> </a:t>
            </a:r>
            <a:r>
              <a:rPr kumimoji="1" lang="en-US" altLang="zh-CN" sz="2100" dirty="0" smtClean="0"/>
              <a:t>of</a:t>
            </a:r>
            <a:r>
              <a:rPr kumimoji="1" lang="zh-CN" altLang="en-US" sz="2100" dirty="0" smtClean="0"/>
              <a:t> </a:t>
            </a:r>
            <a:r>
              <a:rPr kumimoji="1" lang="en-US" altLang="zh-CN" sz="2100" dirty="0" smtClean="0"/>
              <a:t>them</a:t>
            </a:r>
          </a:p>
          <a:p>
            <a:pPr lvl="1"/>
            <a:r>
              <a:rPr kumimoji="1" lang="en-US" altLang="zh-CN" sz="1800" dirty="0" smtClean="0"/>
              <a:t>Warp</a:t>
            </a:r>
            <a:r>
              <a:rPr kumimoji="1" lang="zh-CN" altLang="en-US" sz="1800" dirty="0" smtClean="0"/>
              <a:t> </a:t>
            </a:r>
            <a:r>
              <a:rPr kumimoji="1" lang="en-US" altLang="zh-CN" sz="1800" dirty="0" smtClean="0"/>
              <a:t>throttling</a:t>
            </a:r>
            <a:r>
              <a:rPr kumimoji="1" lang="zh-CN" altLang="en-US" sz="1800" dirty="0" smtClean="0"/>
              <a:t> </a:t>
            </a:r>
            <a:r>
              <a:rPr kumimoji="1" lang="en-US" altLang="zh-CN" sz="1800" dirty="0" smtClean="0"/>
              <a:t>can</a:t>
            </a:r>
            <a:r>
              <a:rPr kumimoji="1" lang="zh-CN" altLang="en-US" sz="1800" dirty="0" smtClean="0"/>
              <a:t> </a:t>
            </a:r>
            <a:r>
              <a:rPr kumimoji="1" lang="en-US" altLang="zh-CN" sz="1800" dirty="0" smtClean="0"/>
              <a:t>help</a:t>
            </a:r>
            <a:r>
              <a:rPr kumimoji="1" lang="zh-CN" altLang="en-US" sz="1800" dirty="0" smtClean="0"/>
              <a:t> </a:t>
            </a:r>
            <a:r>
              <a:rPr kumimoji="1" lang="en-US" altLang="zh-CN" sz="1800" dirty="0" smtClean="0"/>
              <a:t>bypassing</a:t>
            </a:r>
            <a:r>
              <a:rPr kumimoji="1" lang="zh-CN" altLang="en-US" sz="1800" dirty="0" smtClean="0"/>
              <a:t> </a:t>
            </a:r>
            <a:r>
              <a:rPr kumimoji="1" lang="en-US" altLang="zh-CN" sz="1800" dirty="0" smtClean="0"/>
              <a:t>to</a:t>
            </a:r>
            <a:r>
              <a:rPr kumimoji="1" lang="zh-CN" altLang="en-US" sz="1800" dirty="0" smtClean="0"/>
              <a:t> </a:t>
            </a:r>
            <a:r>
              <a:rPr kumimoji="1" lang="en-US" altLang="zh-CN" sz="1800" dirty="0" smtClean="0"/>
              <a:t>control</a:t>
            </a:r>
            <a:r>
              <a:rPr kumimoji="1" lang="zh-CN" altLang="en-US" sz="1800" dirty="0" smtClean="0"/>
              <a:t> </a:t>
            </a:r>
            <a:r>
              <a:rPr kumimoji="1" lang="en-US" altLang="zh-CN" sz="1800" dirty="0" smtClean="0"/>
              <a:t>the</a:t>
            </a:r>
            <a:r>
              <a:rPr kumimoji="1" lang="zh-CN" altLang="en-US" sz="1800" dirty="0" smtClean="0"/>
              <a:t> </a:t>
            </a:r>
            <a:r>
              <a:rPr kumimoji="1" lang="en-US" altLang="zh-CN" sz="1800" dirty="0" smtClean="0"/>
              <a:t>working</a:t>
            </a:r>
            <a:r>
              <a:rPr kumimoji="1" lang="zh-CN" altLang="en-US" sz="1800" dirty="0" smtClean="0"/>
              <a:t> </a:t>
            </a:r>
            <a:r>
              <a:rPr kumimoji="1" lang="en-US" altLang="zh-CN" sz="1800" dirty="0" smtClean="0"/>
              <a:t>set</a:t>
            </a:r>
          </a:p>
          <a:p>
            <a:pPr lvl="1"/>
            <a:r>
              <a:rPr kumimoji="1" lang="en-US" altLang="zh-CN" sz="1800" dirty="0" smtClean="0"/>
              <a:t>Bypassing</a:t>
            </a:r>
            <a:r>
              <a:rPr kumimoji="1" lang="zh-CN" altLang="en-US" sz="1800" dirty="0" smtClean="0"/>
              <a:t> </a:t>
            </a:r>
            <a:r>
              <a:rPr kumimoji="1" lang="en-US" altLang="zh-CN" sz="1800" dirty="0" smtClean="0"/>
              <a:t>can</a:t>
            </a:r>
            <a:r>
              <a:rPr kumimoji="1" lang="zh-CN" altLang="en-US" sz="1800" dirty="0" smtClean="0"/>
              <a:t> </a:t>
            </a:r>
            <a:r>
              <a:rPr kumimoji="1" lang="en-US" altLang="zh-CN" sz="1800" dirty="0" smtClean="0"/>
              <a:t>enable</a:t>
            </a:r>
            <a:r>
              <a:rPr kumimoji="1" lang="zh-CN" altLang="en-US" sz="1800" dirty="0" smtClean="0"/>
              <a:t> </a:t>
            </a:r>
            <a:r>
              <a:rPr kumimoji="1" lang="en-US" altLang="zh-CN" sz="1800" dirty="0" smtClean="0"/>
              <a:t>more</a:t>
            </a:r>
            <a:r>
              <a:rPr kumimoji="1" lang="zh-CN" altLang="en-US" sz="1800" dirty="0" smtClean="0"/>
              <a:t> </a:t>
            </a:r>
            <a:r>
              <a:rPr kumimoji="1" lang="en-US" altLang="zh-CN" sz="1800" dirty="0" smtClean="0"/>
              <a:t>active</a:t>
            </a:r>
            <a:r>
              <a:rPr kumimoji="1" lang="zh-CN" altLang="en-US" sz="1800" dirty="0" smtClean="0"/>
              <a:t> </a:t>
            </a:r>
            <a:r>
              <a:rPr kumimoji="1" lang="en-US" altLang="zh-CN" sz="1800" dirty="0" smtClean="0"/>
              <a:t>warps</a:t>
            </a:r>
            <a:r>
              <a:rPr kumimoji="1" lang="zh-CN" altLang="en-US" sz="1800" dirty="0" smtClean="0"/>
              <a:t> </a:t>
            </a:r>
            <a:r>
              <a:rPr kumimoji="1" lang="en-US" altLang="zh-CN" sz="1800" dirty="0" smtClean="0"/>
              <a:t>with</a:t>
            </a:r>
            <a:r>
              <a:rPr kumimoji="1" lang="zh-CN" altLang="en-US" sz="1800" dirty="0" smtClean="0"/>
              <a:t> </a:t>
            </a:r>
            <a:r>
              <a:rPr kumimoji="1" lang="en-US" altLang="zh-CN" sz="1800" dirty="0" smtClean="0"/>
              <a:t>trivial</a:t>
            </a:r>
            <a:r>
              <a:rPr kumimoji="1" lang="zh-CN" altLang="en-US" sz="1800" dirty="0" smtClean="0"/>
              <a:t> </a:t>
            </a:r>
            <a:r>
              <a:rPr kumimoji="1" lang="en-US" altLang="zh-CN" sz="1800" dirty="0" smtClean="0"/>
              <a:t>cache</a:t>
            </a:r>
            <a:r>
              <a:rPr kumimoji="1" lang="zh-CN" altLang="en-US" sz="1800" dirty="0" smtClean="0"/>
              <a:t> </a:t>
            </a:r>
            <a:r>
              <a:rPr kumimoji="1" lang="en-US" altLang="zh-CN" sz="1800" dirty="0" smtClean="0"/>
              <a:t>performance</a:t>
            </a:r>
            <a:r>
              <a:rPr kumimoji="1" lang="zh-CN" altLang="en-US" sz="1800" dirty="0" smtClean="0"/>
              <a:t> </a:t>
            </a:r>
            <a:r>
              <a:rPr kumimoji="1" lang="en-US" altLang="zh-CN" sz="1800" dirty="0" smtClean="0"/>
              <a:t>loss</a:t>
            </a:r>
          </a:p>
          <a:p>
            <a:r>
              <a:rPr kumimoji="1" lang="en-US" altLang="zh-CN" sz="2100" dirty="0" smtClean="0"/>
              <a:t>Optimal MAW is increased </a:t>
            </a:r>
            <a:r>
              <a:rPr kumimoji="1" lang="en-US" altLang="zh-CN" sz="2100" dirty="0"/>
              <a:t>(from 3 to 7</a:t>
            </a:r>
            <a:r>
              <a:rPr kumimoji="1" lang="en-US" altLang="zh-CN" sz="2100" dirty="0" smtClean="0"/>
              <a:t>) when bypassing is enabled</a:t>
            </a:r>
          </a:p>
        </p:txBody>
      </p:sp>
      <p:pic>
        <p:nvPicPr>
          <p:cNvPr id="4" name="图片 3" descr="swl-bf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37" y="1797522"/>
            <a:ext cx="6509180" cy="3254590"/>
          </a:xfrm>
          <a:prstGeom prst="rect">
            <a:avLst/>
          </a:prstGeom>
        </p:spPr>
      </p:pic>
      <p:cxnSp>
        <p:nvCxnSpPr>
          <p:cNvPr id="5" name="直线连接符 4"/>
          <p:cNvCxnSpPr/>
          <p:nvPr/>
        </p:nvCxnSpPr>
        <p:spPr>
          <a:xfrm flipH="1">
            <a:off x="3121175" y="1477268"/>
            <a:ext cx="1281028" cy="988233"/>
          </a:xfrm>
          <a:prstGeom prst="line">
            <a:avLst/>
          </a:prstGeom>
          <a:ln w="38100">
            <a:solidFill>
              <a:srgbClr val="80D13F"/>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 name="直线连接符 5"/>
          <p:cNvCxnSpPr/>
          <p:nvPr/>
        </p:nvCxnSpPr>
        <p:spPr>
          <a:xfrm>
            <a:off x="1726197" y="1881425"/>
            <a:ext cx="538840" cy="925255"/>
          </a:xfrm>
          <a:prstGeom prst="line">
            <a:avLst/>
          </a:prstGeom>
          <a:ln w="38100">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sp>
        <p:nvSpPr>
          <p:cNvPr id="7" name="文本框 6"/>
          <p:cNvSpPr txBox="1"/>
          <p:nvPr/>
        </p:nvSpPr>
        <p:spPr>
          <a:xfrm>
            <a:off x="2601555" y="1015603"/>
            <a:ext cx="4401566" cy="461665"/>
          </a:xfrm>
          <a:prstGeom prst="rect">
            <a:avLst/>
          </a:prstGeom>
          <a:noFill/>
        </p:spPr>
        <p:txBody>
          <a:bodyPr wrap="none" rtlCol="0">
            <a:spAutoFit/>
          </a:bodyPr>
          <a:lstStyle/>
          <a:p>
            <a:r>
              <a:rPr kumimoji="1" lang="en-US" altLang="zh-CN" sz="2400" b="1" dirty="0" smtClean="0">
                <a:solidFill>
                  <a:srgbClr val="FF0000"/>
                </a:solidFill>
                <a:latin typeface="Times New Roman"/>
                <a:cs typeface="Times New Roman"/>
              </a:rPr>
              <a:t>1.84x</a:t>
            </a:r>
            <a:r>
              <a:rPr kumimoji="1" lang="en-US" altLang="zh-CN" sz="2400" dirty="0" smtClean="0">
                <a:latin typeface="Times New Roman"/>
                <a:cs typeface="Times New Roman"/>
              </a:rPr>
              <a:t> (warp </a:t>
            </a:r>
            <a:r>
              <a:rPr kumimoji="1" lang="en-US" altLang="zh-CN" sz="2400" dirty="0" err="1" smtClean="0">
                <a:latin typeface="Times New Roman"/>
                <a:cs typeface="Times New Roman"/>
              </a:rPr>
              <a:t>throttling+bypassing</a:t>
            </a:r>
            <a:r>
              <a:rPr kumimoji="1" lang="en-US" altLang="zh-CN" sz="2400" dirty="0" smtClean="0">
                <a:latin typeface="Times New Roman"/>
                <a:cs typeface="Times New Roman"/>
              </a:rPr>
              <a:t>)</a:t>
            </a:r>
            <a:endParaRPr kumimoji="1" lang="zh-CN" altLang="en-US" sz="2400" dirty="0">
              <a:latin typeface="Times New Roman"/>
              <a:cs typeface="Times New Roman"/>
            </a:endParaRPr>
          </a:p>
        </p:txBody>
      </p:sp>
      <p:sp>
        <p:nvSpPr>
          <p:cNvPr id="8" name="文本框 7"/>
          <p:cNvSpPr txBox="1"/>
          <p:nvPr/>
        </p:nvSpPr>
        <p:spPr>
          <a:xfrm>
            <a:off x="5959500" y="1347261"/>
            <a:ext cx="2390198" cy="461665"/>
          </a:xfrm>
          <a:prstGeom prst="rect">
            <a:avLst/>
          </a:prstGeom>
          <a:noFill/>
        </p:spPr>
        <p:txBody>
          <a:bodyPr wrap="none" rtlCol="0">
            <a:spAutoFit/>
          </a:bodyPr>
          <a:lstStyle/>
          <a:p>
            <a:r>
              <a:rPr kumimoji="1" lang="en-US" altLang="zh-CN" sz="2400" b="1" dirty="0" smtClean="0">
                <a:solidFill>
                  <a:srgbClr val="FF0000"/>
                </a:solidFill>
                <a:latin typeface="Times New Roman"/>
                <a:cs typeface="Times New Roman"/>
              </a:rPr>
              <a:t>1.38x</a:t>
            </a:r>
            <a:r>
              <a:rPr kumimoji="1" lang="en-US" altLang="zh-CN" sz="2400" dirty="0" smtClean="0">
                <a:latin typeface="Times New Roman"/>
                <a:cs typeface="Times New Roman"/>
              </a:rPr>
              <a:t> (bypassing)</a:t>
            </a:r>
            <a:endParaRPr kumimoji="1" lang="zh-CN" altLang="en-US" sz="2400" dirty="0">
              <a:latin typeface="Times New Roman"/>
              <a:cs typeface="Times New Roman"/>
            </a:endParaRPr>
          </a:p>
        </p:txBody>
      </p:sp>
      <p:cxnSp>
        <p:nvCxnSpPr>
          <p:cNvPr id="9" name="直线连接符 8"/>
          <p:cNvCxnSpPr/>
          <p:nvPr/>
        </p:nvCxnSpPr>
        <p:spPr>
          <a:xfrm flipH="1">
            <a:off x="6811787" y="1808926"/>
            <a:ext cx="369788" cy="1151007"/>
          </a:xfrm>
          <a:prstGeom prst="line">
            <a:avLst/>
          </a:prstGeom>
          <a:ln w="38100">
            <a:solidFill>
              <a:srgbClr val="0000FF"/>
            </a:solidFill>
            <a:tailEnd type="stealth" w="lg" len="lg"/>
          </a:ln>
        </p:spPr>
        <p:style>
          <a:lnRef idx="2">
            <a:schemeClr val="accent1"/>
          </a:lnRef>
          <a:fillRef idx="0">
            <a:schemeClr val="accent1"/>
          </a:fillRef>
          <a:effectRef idx="1">
            <a:schemeClr val="accent1"/>
          </a:effectRef>
          <a:fontRef idx="minor">
            <a:schemeClr val="tx1"/>
          </a:fontRef>
        </p:style>
      </p:cxnSp>
      <p:sp>
        <p:nvSpPr>
          <p:cNvPr id="10" name="文本框 9"/>
          <p:cNvSpPr txBox="1"/>
          <p:nvPr/>
        </p:nvSpPr>
        <p:spPr>
          <a:xfrm>
            <a:off x="429686" y="1419760"/>
            <a:ext cx="2996884" cy="461665"/>
          </a:xfrm>
          <a:prstGeom prst="rect">
            <a:avLst/>
          </a:prstGeom>
          <a:noFill/>
        </p:spPr>
        <p:txBody>
          <a:bodyPr wrap="none" rtlCol="0">
            <a:spAutoFit/>
          </a:bodyPr>
          <a:lstStyle/>
          <a:p>
            <a:r>
              <a:rPr kumimoji="1" lang="en-US" altLang="zh-CN" sz="2400" b="1" dirty="0" smtClean="0">
                <a:solidFill>
                  <a:srgbClr val="FF0000"/>
                </a:solidFill>
                <a:latin typeface="Times New Roman"/>
                <a:cs typeface="Times New Roman"/>
              </a:rPr>
              <a:t>1.46x</a:t>
            </a:r>
            <a:r>
              <a:rPr kumimoji="1" lang="en-US" altLang="zh-CN" sz="2400" dirty="0" smtClean="0">
                <a:latin typeface="Times New Roman"/>
                <a:cs typeface="Times New Roman"/>
              </a:rPr>
              <a:t> (warp throttling)</a:t>
            </a:r>
            <a:endParaRPr kumimoji="1" lang="zh-CN" altLang="en-US" sz="2400" dirty="0">
              <a:latin typeface="Times New Roman"/>
              <a:cs typeface="Times New Roman"/>
            </a:endParaRPr>
          </a:p>
        </p:txBody>
      </p:sp>
      <p:sp>
        <p:nvSpPr>
          <p:cNvPr id="11" name="矩形 10"/>
          <p:cNvSpPr/>
          <p:nvPr/>
        </p:nvSpPr>
        <p:spPr>
          <a:xfrm>
            <a:off x="7209921" y="1921448"/>
            <a:ext cx="2848479" cy="2708434"/>
          </a:xfrm>
          <a:prstGeom prst="rect">
            <a:avLst/>
          </a:prstGeom>
        </p:spPr>
        <p:txBody>
          <a:bodyPr wrap="square">
            <a:spAutoFit/>
          </a:bodyPr>
          <a:lstStyle/>
          <a:p>
            <a:r>
              <a:rPr kumimoji="1" lang="en-US" altLang="zh-CN" dirty="0" smtClean="0">
                <a:solidFill>
                  <a:srgbClr val="002060"/>
                </a:solidFill>
                <a:latin typeface="Palatino"/>
                <a:ea typeface="Droid Sans" panose="020B0606030804020204" pitchFamily="34" charset="0"/>
                <a:cs typeface="Palatino"/>
              </a:rPr>
              <a:t>Performance of </a:t>
            </a:r>
            <a:r>
              <a:rPr kumimoji="1" lang="en-US" altLang="zh-CN" dirty="0">
                <a:solidFill>
                  <a:srgbClr val="002060"/>
                </a:solidFill>
                <a:latin typeface="Palatino"/>
                <a:ea typeface="Droid Sans" panose="020B0606030804020204" pitchFamily="34" charset="0"/>
                <a:cs typeface="Palatino"/>
              </a:rPr>
              <a:t>BFS </a:t>
            </a:r>
            <a:r>
              <a:rPr kumimoji="1" lang="en-US" altLang="zh-CN" dirty="0" smtClean="0">
                <a:solidFill>
                  <a:srgbClr val="002060"/>
                </a:solidFill>
                <a:latin typeface="Palatino"/>
                <a:ea typeface="Droid Sans" panose="020B0606030804020204" pitchFamily="34" charset="0"/>
                <a:cs typeface="Palatino"/>
              </a:rPr>
              <a:t>under </a:t>
            </a:r>
            <a:r>
              <a:rPr kumimoji="1" lang="en-US" altLang="zh-CN" dirty="0">
                <a:solidFill>
                  <a:srgbClr val="002060"/>
                </a:solidFill>
                <a:latin typeface="Palatino"/>
                <a:ea typeface="Droid Sans" panose="020B0606030804020204" pitchFamily="34" charset="0"/>
                <a:cs typeface="Palatino"/>
              </a:rPr>
              <a:t>two schemes: </a:t>
            </a:r>
            <a:r>
              <a:rPr kumimoji="1" lang="en-US" altLang="zh-CN" b="1" dirty="0" smtClean="0">
                <a:solidFill>
                  <a:srgbClr val="FF0000"/>
                </a:solidFill>
                <a:latin typeface="Palatino"/>
                <a:ea typeface="Droid Sans" panose="020B0606030804020204" pitchFamily="34" charset="0"/>
                <a:cs typeface="Palatino"/>
              </a:rPr>
              <a:t>static</a:t>
            </a:r>
            <a:r>
              <a:rPr kumimoji="1" lang="en-US" altLang="zh-CN" dirty="0" smtClean="0">
                <a:solidFill>
                  <a:srgbClr val="002060"/>
                </a:solidFill>
                <a:latin typeface="Palatino"/>
                <a:ea typeface="Droid Sans" panose="020B0606030804020204" pitchFamily="34" charset="0"/>
                <a:cs typeface="Palatino"/>
              </a:rPr>
              <a:t> warp throttling </a:t>
            </a:r>
            <a:r>
              <a:rPr kumimoji="1" lang="en-US" altLang="zh-CN" dirty="0">
                <a:solidFill>
                  <a:srgbClr val="002060"/>
                </a:solidFill>
                <a:latin typeface="Palatino"/>
                <a:ea typeface="Droid Sans" panose="020B0606030804020204" pitchFamily="34" charset="0"/>
                <a:cs typeface="Palatino"/>
              </a:rPr>
              <a:t>with bypass-disabled </a:t>
            </a:r>
            <a:r>
              <a:rPr kumimoji="1" lang="en-US" altLang="zh-CN" dirty="0" smtClean="0">
                <a:solidFill>
                  <a:srgbClr val="002060"/>
                </a:solidFill>
                <a:latin typeface="Palatino"/>
                <a:ea typeface="Droid Sans" panose="020B0606030804020204" pitchFamily="34" charset="0"/>
                <a:cs typeface="Palatino"/>
              </a:rPr>
              <a:t>(</a:t>
            </a:r>
            <a:r>
              <a:rPr kumimoji="1" lang="en-US" altLang="zh-CN" dirty="0" smtClean="0">
                <a:solidFill>
                  <a:srgbClr val="002060"/>
                </a:solidFill>
                <a:latin typeface="Arial"/>
                <a:ea typeface="Droid Sans" panose="020B0606030804020204" pitchFamily="34" charset="0"/>
                <a:cs typeface="Arial"/>
              </a:rPr>
              <a:t>red line</a:t>
            </a:r>
            <a:r>
              <a:rPr kumimoji="1" lang="en-US" altLang="zh-CN" dirty="0" smtClean="0">
                <a:solidFill>
                  <a:srgbClr val="002060"/>
                </a:solidFill>
                <a:latin typeface="Palatino"/>
                <a:ea typeface="Droid Sans" panose="020B0606030804020204" pitchFamily="34" charset="0"/>
                <a:cs typeface="Palatino"/>
              </a:rPr>
              <a:t>) </a:t>
            </a:r>
            <a:r>
              <a:rPr kumimoji="1" lang="en-US" altLang="zh-CN" dirty="0">
                <a:solidFill>
                  <a:srgbClr val="002060"/>
                </a:solidFill>
                <a:latin typeface="Palatino"/>
                <a:ea typeface="Droid Sans" panose="020B0606030804020204" pitchFamily="34" charset="0"/>
                <a:cs typeface="Palatino"/>
              </a:rPr>
              <a:t>and bypass-enabled </a:t>
            </a:r>
            <a:r>
              <a:rPr kumimoji="1" lang="en-US" altLang="zh-CN" dirty="0" smtClean="0">
                <a:solidFill>
                  <a:srgbClr val="002060"/>
                </a:solidFill>
                <a:latin typeface="Palatino"/>
                <a:ea typeface="Droid Sans" panose="020B0606030804020204" pitchFamily="34" charset="0"/>
                <a:cs typeface="Palatino"/>
              </a:rPr>
              <a:t>(</a:t>
            </a:r>
            <a:r>
              <a:rPr kumimoji="1" lang="en-US" altLang="zh-CN" dirty="0" smtClean="0">
                <a:solidFill>
                  <a:srgbClr val="002060"/>
                </a:solidFill>
                <a:latin typeface="Arial"/>
                <a:ea typeface="Droid Sans" panose="020B0606030804020204" pitchFamily="34" charset="0"/>
                <a:cs typeface="Arial"/>
              </a:rPr>
              <a:t>green line</a:t>
            </a:r>
            <a:r>
              <a:rPr kumimoji="1" lang="en-US" altLang="zh-CN" dirty="0" smtClean="0">
                <a:solidFill>
                  <a:srgbClr val="002060"/>
                </a:solidFill>
                <a:latin typeface="Palatino"/>
                <a:ea typeface="Droid Sans" panose="020B0606030804020204" pitchFamily="34" charset="0"/>
                <a:cs typeface="Palatino"/>
              </a:rPr>
              <a:t>)</a:t>
            </a:r>
            <a:r>
              <a:rPr kumimoji="1" lang="en-US" altLang="zh-CN" dirty="0">
                <a:solidFill>
                  <a:srgbClr val="002060"/>
                </a:solidFill>
                <a:latin typeface="Palatino"/>
                <a:ea typeface="Droid Sans" panose="020B0606030804020204" pitchFamily="34" charset="0"/>
                <a:cs typeface="Palatino"/>
              </a:rPr>
              <a:t>. </a:t>
            </a:r>
            <a:endParaRPr kumimoji="1" lang="en-US" altLang="zh-CN" dirty="0" smtClean="0">
              <a:solidFill>
                <a:srgbClr val="002060"/>
              </a:solidFill>
              <a:latin typeface="Palatino"/>
              <a:ea typeface="Droid Sans" panose="020B0606030804020204" pitchFamily="34" charset="0"/>
              <a:cs typeface="Palatino"/>
            </a:endParaRPr>
          </a:p>
          <a:p>
            <a:endParaRPr kumimoji="1" lang="en-US" altLang="zh-CN" sz="1000" dirty="0" smtClean="0">
              <a:solidFill>
                <a:srgbClr val="002060"/>
              </a:solidFill>
              <a:latin typeface="Palatino"/>
              <a:ea typeface="Droid Sans" panose="020B0606030804020204" pitchFamily="34" charset="0"/>
              <a:cs typeface="Palatino"/>
            </a:endParaRPr>
          </a:p>
          <a:p>
            <a:r>
              <a:rPr kumimoji="1" lang="en-US" altLang="zh-CN" dirty="0" smtClean="0">
                <a:solidFill>
                  <a:srgbClr val="FF0000"/>
                </a:solidFill>
                <a:latin typeface="Palatino"/>
                <a:ea typeface="Droid Sans" panose="020B0606030804020204" pitchFamily="34" charset="0"/>
                <a:cs typeface="Palatino"/>
              </a:rPr>
              <a:t>SWL</a:t>
            </a:r>
            <a:r>
              <a:rPr kumimoji="1" lang="en-US" altLang="zh-CN" dirty="0" smtClean="0">
                <a:solidFill>
                  <a:srgbClr val="002060"/>
                </a:solidFill>
                <a:latin typeface="Palatino"/>
                <a:ea typeface="Droid Sans" panose="020B0606030804020204" pitchFamily="34" charset="0"/>
                <a:cs typeface="Palatino"/>
              </a:rPr>
              <a:t>: </a:t>
            </a:r>
            <a:r>
              <a:rPr kumimoji="1" lang="en-US" altLang="zh-CN" dirty="0">
                <a:solidFill>
                  <a:srgbClr val="002060"/>
                </a:solidFill>
                <a:latin typeface="Palatino"/>
                <a:ea typeface="Droid Sans" panose="020B0606030804020204" pitchFamily="34" charset="0"/>
                <a:cs typeface="Palatino"/>
              </a:rPr>
              <a:t>Static </a:t>
            </a:r>
            <a:r>
              <a:rPr kumimoji="1" lang="en-US" altLang="zh-CN" dirty="0" smtClean="0">
                <a:solidFill>
                  <a:srgbClr val="002060"/>
                </a:solidFill>
                <a:latin typeface="Palatino"/>
                <a:ea typeface="Droid Sans" panose="020B0606030804020204" pitchFamily="34" charset="0"/>
                <a:cs typeface="Palatino"/>
              </a:rPr>
              <a:t>Warp Limiting (Throttling)</a:t>
            </a:r>
            <a:endParaRPr kumimoji="1" lang="en-US" altLang="zh-CN" dirty="0">
              <a:solidFill>
                <a:srgbClr val="002060"/>
              </a:solidFill>
              <a:latin typeface="Palatino"/>
              <a:ea typeface="Droid Sans" panose="020B0606030804020204" pitchFamily="34" charset="0"/>
              <a:cs typeface="Palatino"/>
            </a:endParaRPr>
          </a:p>
        </p:txBody>
      </p:sp>
      <p:cxnSp>
        <p:nvCxnSpPr>
          <p:cNvPr id="13" name="直线连接符 12"/>
          <p:cNvCxnSpPr/>
          <p:nvPr/>
        </p:nvCxnSpPr>
        <p:spPr>
          <a:xfrm>
            <a:off x="2265037" y="2806680"/>
            <a:ext cx="0" cy="154530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4" name="直线连接符 13"/>
          <p:cNvCxnSpPr/>
          <p:nvPr/>
        </p:nvCxnSpPr>
        <p:spPr>
          <a:xfrm>
            <a:off x="3121175" y="2465501"/>
            <a:ext cx="0" cy="1886483"/>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6" name="矩形 15"/>
          <p:cNvSpPr/>
          <p:nvPr/>
        </p:nvSpPr>
        <p:spPr>
          <a:xfrm>
            <a:off x="2107707" y="4395911"/>
            <a:ext cx="288661" cy="338554"/>
          </a:xfrm>
          <a:prstGeom prst="rect">
            <a:avLst/>
          </a:prstGeom>
        </p:spPr>
        <p:txBody>
          <a:bodyPr wrap="none">
            <a:spAutoFit/>
          </a:bodyPr>
          <a:lstStyle/>
          <a:p>
            <a:r>
              <a:rPr lang="en-US" altLang="zh-CN" sz="1600" dirty="0">
                <a:solidFill>
                  <a:srgbClr val="FF0000"/>
                </a:solidFill>
              </a:rPr>
              <a:t>3</a:t>
            </a:r>
            <a:endParaRPr lang="zh-CN" altLang="en-US" sz="1600" dirty="0">
              <a:solidFill>
                <a:srgbClr val="FF0000"/>
              </a:solidFill>
            </a:endParaRPr>
          </a:p>
        </p:txBody>
      </p:sp>
      <p:sp>
        <p:nvSpPr>
          <p:cNvPr id="17" name="矩形 16"/>
          <p:cNvSpPr/>
          <p:nvPr/>
        </p:nvSpPr>
        <p:spPr>
          <a:xfrm>
            <a:off x="2976844" y="4395911"/>
            <a:ext cx="288661" cy="338554"/>
          </a:xfrm>
          <a:prstGeom prst="rect">
            <a:avLst/>
          </a:prstGeom>
        </p:spPr>
        <p:txBody>
          <a:bodyPr wrap="none">
            <a:spAutoFit/>
          </a:bodyPr>
          <a:lstStyle/>
          <a:p>
            <a:r>
              <a:rPr lang="en-US" altLang="zh-CN" sz="1600" dirty="0" smtClean="0">
                <a:solidFill>
                  <a:srgbClr val="FF0000"/>
                </a:solidFill>
              </a:rPr>
              <a:t>7</a:t>
            </a:r>
            <a:endParaRPr lang="zh-CN" altLang="en-US" sz="1600" dirty="0">
              <a:solidFill>
                <a:srgbClr val="FF0000"/>
              </a:solidFill>
            </a:endParaRPr>
          </a:p>
        </p:txBody>
      </p:sp>
    </p:spTree>
    <p:extLst>
      <p:ext uri="{BB962C8B-B14F-4D97-AF65-F5344CB8AC3E}">
        <p14:creationId xmlns:p14="http://schemas.microsoft.com/office/powerpoint/2010/main" val="176249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Outline</a:t>
            </a:r>
            <a:endParaRPr kumimoji="1" lang="zh-CN" altLang="en-US" dirty="0"/>
          </a:p>
        </p:txBody>
      </p:sp>
      <p:sp>
        <p:nvSpPr>
          <p:cNvPr id="3" name="文本占位符 2"/>
          <p:cNvSpPr>
            <a:spLocks noGrp="1"/>
          </p:cNvSpPr>
          <p:nvPr>
            <p:ph type="body" sz="quarter" idx="12"/>
          </p:nvPr>
        </p:nvSpPr>
        <p:spPr/>
        <p:txBody>
          <a:bodyPr/>
          <a:lstStyle/>
          <a:p>
            <a:r>
              <a:rPr kumimoji="1" lang="en-US" altLang="zh-CN" sz="2800" dirty="0"/>
              <a:t>Introduction</a:t>
            </a:r>
          </a:p>
          <a:p>
            <a:endParaRPr kumimoji="1" lang="en-US" altLang="zh-CN" sz="2800" dirty="0"/>
          </a:p>
          <a:p>
            <a:r>
              <a:rPr kumimoji="1" lang="en-US" altLang="zh-CN" sz="2800" dirty="0"/>
              <a:t>Existing Work</a:t>
            </a:r>
          </a:p>
          <a:p>
            <a:endParaRPr kumimoji="1" lang="en-US" altLang="zh-CN" sz="2800" dirty="0"/>
          </a:p>
          <a:p>
            <a:r>
              <a:rPr kumimoji="1" lang="en-US" altLang="zh-CN" sz="2800" dirty="0">
                <a:solidFill>
                  <a:srgbClr val="FF0000"/>
                </a:solidFill>
              </a:rPr>
              <a:t>CBWT</a:t>
            </a:r>
            <a:r>
              <a:rPr kumimoji="1" lang="zh-CN" altLang="zh-CN" sz="2800" dirty="0">
                <a:solidFill>
                  <a:srgbClr val="FF0000"/>
                </a:solidFill>
              </a:rPr>
              <a:t> </a:t>
            </a:r>
            <a:r>
              <a:rPr kumimoji="1" lang="en-US" altLang="zh-CN" sz="2800" dirty="0">
                <a:solidFill>
                  <a:srgbClr val="FF0000"/>
                </a:solidFill>
              </a:rPr>
              <a:t>Design</a:t>
            </a:r>
          </a:p>
          <a:p>
            <a:endParaRPr kumimoji="1" lang="en-US" altLang="zh-CN" sz="2800" dirty="0"/>
          </a:p>
          <a:p>
            <a:r>
              <a:rPr kumimoji="1" lang="en-US" altLang="zh-CN" sz="2800" dirty="0"/>
              <a:t>Evaluation</a:t>
            </a:r>
          </a:p>
          <a:p>
            <a:endParaRPr kumimoji="1" lang="en-US" altLang="zh-CN" sz="2800" dirty="0"/>
          </a:p>
          <a:p>
            <a:r>
              <a:rPr kumimoji="1" lang="en-US" altLang="zh-CN" sz="2800" dirty="0"/>
              <a:t>Conclusion</a:t>
            </a:r>
            <a:endParaRPr kumimoji="1" lang="zh-CN" altLang="en-US" sz="2800" dirty="0"/>
          </a:p>
        </p:txBody>
      </p:sp>
    </p:spTree>
    <p:extLst>
      <p:ext uri="{BB962C8B-B14F-4D97-AF65-F5344CB8AC3E}">
        <p14:creationId xmlns:p14="http://schemas.microsoft.com/office/powerpoint/2010/main" val="11901775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244477" y="1009595"/>
            <a:ext cx="4830301" cy="5475826"/>
          </a:xfrm>
          <a:prstGeom prst="rect">
            <a:avLst/>
          </a:prstGeom>
        </p:spPr>
      </p:pic>
      <p:sp>
        <p:nvSpPr>
          <p:cNvPr id="2" name="文本占位符 1"/>
          <p:cNvSpPr>
            <a:spLocks noGrp="1"/>
          </p:cNvSpPr>
          <p:nvPr>
            <p:ph type="body" sz="quarter" idx="10"/>
          </p:nvPr>
        </p:nvSpPr>
        <p:spPr/>
        <p:txBody>
          <a:bodyPr/>
          <a:lstStyle/>
          <a:p>
            <a:r>
              <a:rPr kumimoji="1" lang="en-US" altLang="zh-CN" dirty="0" smtClean="0"/>
              <a:t>Architecture Overview</a:t>
            </a:r>
            <a:endParaRPr kumimoji="1" lang="zh-CN" altLang="en-US" dirty="0"/>
          </a:p>
        </p:txBody>
      </p:sp>
      <p:sp>
        <p:nvSpPr>
          <p:cNvPr id="3" name="文本占位符 2"/>
          <p:cNvSpPr>
            <a:spLocks noGrp="1"/>
          </p:cNvSpPr>
          <p:nvPr>
            <p:ph type="body" sz="quarter" idx="12"/>
          </p:nvPr>
        </p:nvSpPr>
        <p:spPr>
          <a:xfrm>
            <a:off x="444499" y="1607528"/>
            <a:ext cx="5231689" cy="5136172"/>
          </a:xfrm>
        </p:spPr>
        <p:txBody>
          <a:bodyPr/>
          <a:lstStyle/>
          <a:p>
            <a:r>
              <a:rPr kumimoji="1" lang="en-US" altLang="zh-CN" dirty="0"/>
              <a:t>Extra sampling modules (</a:t>
            </a:r>
            <a:r>
              <a:rPr kumimoji="1" lang="en-US" altLang="zh-CN"/>
              <a:t>yellow </a:t>
            </a:r>
            <a:r>
              <a:rPr kumimoji="1" lang="en-US" altLang="zh-CN" smtClean="0"/>
              <a:t>boxes</a:t>
            </a:r>
            <a:r>
              <a:rPr kumimoji="1" lang="en-US" altLang="zh-CN" dirty="0"/>
              <a:t>) are added to monitor </a:t>
            </a:r>
            <a:r>
              <a:rPr kumimoji="1" lang="en-US" altLang="zh-CN" dirty="0">
                <a:solidFill>
                  <a:srgbClr val="FF0000"/>
                </a:solidFill>
              </a:rPr>
              <a:t>contention</a:t>
            </a:r>
            <a:r>
              <a:rPr kumimoji="1" lang="en-US" altLang="zh-CN" dirty="0"/>
              <a:t> and </a:t>
            </a:r>
            <a:r>
              <a:rPr kumimoji="1" lang="en-US" altLang="zh-CN" dirty="0" smtClean="0">
                <a:solidFill>
                  <a:srgbClr val="FF0000"/>
                </a:solidFill>
              </a:rPr>
              <a:t>congestion</a:t>
            </a:r>
          </a:p>
          <a:p>
            <a:r>
              <a:rPr kumimoji="1" lang="en-US" altLang="zh-CN" dirty="0"/>
              <a:t>CBWT components:</a:t>
            </a:r>
          </a:p>
          <a:p>
            <a:pPr lvl="1"/>
            <a:r>
              <a:rPr kumimoji="1" lang="en-US" altLang="zh-CN" dirty="0"/>
              <a:t>Contention detector</a:t>
            </a:r>
          </a:p>
          <a:p>
            <a:pPr lvl="1"/>
            <a:r>
              <a:rPr kumimoji="1" lang="en-US" altLang="zh-CN" dirty="0"/>
              <a:t>Congestion detector</a:t>
            </a:r>
          </a:p>
          <a:p>
            <a:pPr lvl="1"/>
            <a:r>
              <a:rPr kumimoji="1" lang="en-US" altLang="zh-CN" dirty="0"/>
              <a:t>CBWT </a:t>
            </a:r>
            <a:r>
              <a:rPr kumimoji="1" lang="en-US" altLang="zh-CN" dirty="0" smtClean="0"/>
              <a:t>predictor</a:t>
            </a:r>
          </a:p>
          <a:p>
            <a:pPr lvl="1"/>
            <a:endParaRPr kumimoji="1" lang="en-US" altLang="zh-CN" sz="1000" dirty="0"/>
          </a:p>
          <a:p>
            <a:r>
              <a:rPr kumimoji="1" lang="en-US" altLang="zh-CN" dirty="0"/>
              <a:t>The </a:t>
            </a:r>
            <a:r>
              <a:rPr kumimoji="1" lang="en-US" altLang="zh-CN" dirty="0">
                <a:solidFill>
                  <a:srgbClr val="FF0000"/>
                </a:solidFill>
              </a:rPr>
              <a:t>victim bits </a:t>
            </a:r>
            <a:r>
              <a:rPr kumimoji="1" lang="en-US" altLang="zh-CN" dirty="0"/>
              <a:t>records the access history from a particular L1 cache before the line's eviction</a:t>
            </a:r>
          </a:p>
          <a:p>
            <a:endParaRPr kumimoji="1" lang="en-US" altLang="zh-CN" dirty="0"/>
          </a:p>
          <a:p>
            <a:endParaRPr kumimoji="1" lang="en-US" altLang="zh-CN" sz="1600" dirty="0" smtClean="0"/>
          </a:p>
          <a:p>
            <a:pPr marL="0" indent="0">
              <a:buNone/>
            </a:pPr>
            <a:r>
              <a:rPr lang="zh-CN" altLang="en-US" dirty="0" smtClean="0">
                <a:latin typeface="Times New Roman"/>
                <a:cs typeface="Times New Roman"/>
              </a:rPr>
              <a:t>          </a:t>
            </a:r>
            <a:r>
              <a:rPr lang="en-US" altLang="zh-CN" dirty="0" smtClean="0">
                <a:latin typeface="Times New Roman"/>
                <a:cs typeface="Times New Roman"/>
              </a:rPr>
              <a:t>Proposed </a:t>
            </a:r>
            <a:r>
              <a:rPr lang="en-US" altLang="zh-CN" dirty="0">
                <a:latin typeface="Times New Roman"/>
                <a:cs typeface="Times New Roman"/>
              </a:rPr>
              <a:t>L2 cache</a:t>
            </a:r>
            <a:r>
              <a:rPr lang="zh-CN" altLang="en-US" dirty="0">
                <a:latin typeface="Times New Roman"/>
                <a:cs typeface="Times New Roman"/>
              </a:rPr>
              <a:t> </a:t>
            </a:r>
            <a:r>
              <a:rPr lang="en-US" altLang="zh-CN" dirty="0" smtClean="0">
                <a:latin typeface="Times New Roman"/>
                <a:cs typeface="Times New Roman"/>
              </a:rPr>
              <a:t>line</a:t>
            </a:r>
            <a:endParaRPr lang="en-US" altLang="zh-CN" dirty="0">
              <a:latin typeface="Times New Roman"/>
              <a:cs typeface="Times New Roman"/>
            </a:endParaRPr>
          </a:p>
        </p:txBody>
      </p:sp>
      <p:pic>
        <p:nvPicPr>
          <p:cNvPr id="6" name="图片 5" descr="design-L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500" y="5940187"/>
            <a:ext cx="4500519" cy="416981"/>
          </a:xfrm>
          <a:prstGeom prst="rect">
            <a:avLst/>
          </a:prstGeom>
        </p:spPr>
      </p:pic>
      <p:sp>
        <p:nvSpPr>
          <p:cNvPr id="4" name="矩形 3"/>
          <p:cNvSpPr/>
          <p:nvPr/>
        </p:nvSpPr>
        <p:spPr>
          <a:xfrm>
            <a:off x="6321593" y="6448065"/>
            <a:ext cx="2351926" cy="461665"/>
          </a:xfrm>
          <a:prstGeom prst="rect">
            <a:avLst/>
          </a:prstGeom>
        </p:spPr>
        <p:txBody>
          <a:bodyPr wrap="none">
            <a:spAutoFit/>
          </a:bodyPr>
          <a:lstStyle/>
          <a:p>
            <a:r>
              <a:rPr lang="en-US" altLang="zh-CN" sz="2400" dirty="0">
                <a:solidFill>
                  <a:srgbClr val="002060"/>
                </a:solidFill>
                <a:latin typeface="Times New Roman"/>
                <a:ea typeface="Droid Sans" panose="020B0606030804020204" pitchFamily="34" charset="0"/>
                <a:cs typeface="Times New Roman"/>
              </a:rPr>
              <a:t>CBWT</a:t>
            </a:r>
            <a:r>
              <a:rPr lang="zh-CN" altLang="en-US" dirty="0" smtClean="0">
                <a:latin typeface="Times New Roman"/>
                <a:cs typeface="Times New Roman"/>
              </a:rPr>
              <a:t> </a:t>
            </a:r>
            <a:r>
              <a:rPr lang="en-US" altLang="zh-CN" sz="2400" dirty="0">
                <a:solidFill>
                  <a:srgbClr val="002060"/>
                </a:solidFill>
                <a:latin typeface="Times New Roman"/>
                <a:ea typeface="Droid Sans" panose="020B0606030804020204" pitchFamily="34" charset="0"/>
                <a:cs typeface="Times New Roman"/>
              </a:rPr>
              <a:t>Overview</a:t>
            </a:r>
            <a:endParaRPr lang="zh-CN" altLang="en-US" sz="2400" dirty="0">
              <a:solidFill>
                <a:srgbClr val="002060"/>
              </a:solidFill>
              <a:latin typeface="Times New Roman"/>
              <a:ea typeface="Droid Sans" panose="020B0606030804020204" pitchFamily="34" charset="0"/>
              <a:cs typeface="Times New Roman"/>
            </a:endParaRPr>
          </a:p>
        </p:txBody>
      </p:sp>
    </p:spTree>
    <p:extLst>
      <p:ext uri="{BB962C8B-B14F-4D97-AF65-F5344CB8AC3E}">
        <p14:creationId xmlns:p14="http://schemas.microsoft.com/office/powerpoint/2010/main" val="12523932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Runtime MAW Prediction</a:t>
            </a:r>
            <a:endParaRPr kumimoji="1"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809" y="242055"/>
            <a:ext cx="6173746" cy="5026969"/>
          </a:xfrm>
          <a:prstGeom prst="rect">
            <a:avLst/>
          </a:prstGeom>
        </p:spPr>
      </p:pic>
      <p:pic>
        <p:nvPicPr>
          <p:cNvPr id="5" name="图片 4" descr="alg_illustrat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064" y="1529590"/>
            <a:ext cx="3593301" cy="2048355"/>
          </a:xfrm>
          <a:prstGeom prst="rect">
            <a:avLst/>
          </a:prstGeom>
        </p:spPr>
      </p:pic>
      <p:sp>
        <p:nvSpPr>
          <p:cNvPr id="6" name="Text Placeholder 341"/>
          <p:cNvSpPr txBox="1">
            <a:spLocks/>
          </p:cNvSpPr>
          <p:nvPr/>
        </p:nvSpPr>
        <p:spPr>
          <a:xfrm>
            <a:off x="173169" y="3494507"/>
            <a:ext cx="4071737" cy="217567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82059" indent="-382059" defTabSz="509412">
              <a:buFont typeface="Wingdings" panose="05000000000000000000" pitchFamily="2" charset="2"/>
              <a:buChar char="§"/>
              <a:defRPr/>
            </a:pPr>
            <a:r>
              <a:rPr kumimoji="1" lang="en-US" sz="2400" dirty="0" err="1">
                <a:solidFill>
                  <a:srgbClr val="002060"/>
                </a:solidFill>
                <a:latin typeface="Arial"/>
                <a:ea typeface="Droid Sans" panose="020B0606030804020204" pitchFamily="34" charset="0"/>
                <a:cs typeface="Arial"/>
              </a:rPr>
              <a:t>NoC</a:t>
            </a:r>
            <a:r>
              <a:rPr kumimoji="1" lang="zh-CN" altLang="en-US" sz="2400" dirty="0">
                <a:solidFill>
                  <a:srgbClr val="002060"/>
                </a:solidFill>
                <a:latin typeface="Arial"/>
                <a:ea typeface="Droid Sans" panose="020B0606030804020204" pitchFamily="34" charset="0"/>
                <a:cs typeface="Arial"/>
              </a:rPr>
              <a:t> </a:t>
            </a:r>
            <a:r>
              <a:rPr kumimoji="1" lang="en-US" altLang="zh-CN" sz="2400" dirty="0">
                <a:solidFill>
                  <a:srgbClr val="002060"/>
                </a:solidFill>
                <a:latin typeface="Arial"/>
                <a:ea typeface="Droid Sans" panose="020B0606030804020204" pitchFamily="34" charset="0"/>
                <a:cs typeface="Arial"/>
              </a:rPr>
              <a:t>latency</a:t>
            </a:r>
            <a:r>
              <a:rPr kumimoji="1" lang="zh-CN" altLang="en-US" sz="2400" dirty="0">
                <a:solidFill>
                  <a:srgbClr val="002060"/>
                </a:solidFill>
                <a:latin typeface="Arial"/>
                <a:ea typeface="Droid Sans" panose="020B0606030804020204" pitchFamily="34" charset="0"/>
                <a:cs typeface="Arial"/>
              </a:rPr>
              <a:t> </a:t>
            </a:r>
            <a:r>
              <a:rPr kumimoji="1" lang="en-US" altLang="zh-CN" sz="2400" dirty="0">
                <a:solidFill>
                  <a:srgbClr val="002060"/>
                </a:solidFill>
                <a:latin typeface="Arial"/>
                <a:ea typeface="Droid Sans" panose="020B0606030804020204" pitchFamily="34" charset="0"/>
                <a:cs typeface="Arial"/>
              </a:rPr>
              <a:t>feedback controls</a:t>
            </a:r>
            <a:r>
              <a:rPr kumimoji="1" lang="zh-CN" altLang="en-US" sz="2400" dirty="0">
                <a:solidFill>
                  <a:srgbClr val="002060"/>
                </a:solidFill>
                <a:latin typeface="Arial"/>
                <a:ea typeface="Droid Sans" panose="020B0606030804020204" pitchFamily="34" charset="0"/>
                <a:cs typeface="Arial"/>
              </a:rPr>
              <a:t> </a:t>
            </a:r>
            <a:r>
              <a:rPr kumimoji="1" lang="en-US" altLang="zh-CN" sz="2400" dirty="0">
                <a:solidFill>
                  <a:srgbClr val="002060"/>
                </a:solidFill>
                <a:latin typeface="Arial"/>
                <a:ea typeface="Droid Sans" panose="020B0606030804020204" pitchFamily="34" charset="0"/>
                <a:cs typeface="Arial"/>
              </a:rPr>
              <a:t>multithreading</a:t>
            </a:r>
          </a:p>
          <a:p>
            <a:pPr marL="827795" lvl="1" indent="-318383" defTabSz="509412">
              <a:buFont typeface="Arial"/>
              <a:buChar char="–"/>
              <a:defRPr/>
            </a:pPr>
            <a:r>
              <a:rPr kumimoji="1" lang="en-US" altLang="zh-CN" sz="2000" dirty="0">
                <a:solidFill>
                  <a:srgbClr val="002060"/>
                </a:solidFill>
                <a:latin typeface="Palatino"/>
                <a:ea typeface="Droid Sans" panose="020B0606030804020204" pitchFamily="34" charset="0"/>
                <a:cs typeface="Palatino"/>
              </a:rPr>
              <a:t>Adjust MAW to keep the network in a </a:t>
            </a:r>
            <a:r>
              <a:rPr kumimoji="1" lang="en-US" altLang="zh-CN" sz="2000" dirty="0">
                <a:solidFill>
                  <a:srgbClr val="FF0000"/>
                </a:solidFill>
                <a:latin typeface="Palatino"/>
                <a:ea typeface="Droid Sans" panose="020B0606030804020204" pitchFamily="34" charset="0"/>
                <a:cs typeface="Palatino"/>
              </a:rPr>
              <a:t>busy</a:t>
            </a:r>
            <a:r>
              <a:rPr kumimoji="1" lang="zh-CN" altLang="en-US" sz="2000" dirty="0">
                <a:solidFill>
                  <a:srgbClr val="FF0000"/>
                </a:solidFill>
                <a:latin typeface="Palatino"/>
                <a:ea typeface="Droid Sans" panose="020B0606030804020204" pitchFamily="34" charset="0"/>
                <a:cs typeface="Palatino"/>
              </a:rPr>
              <a:t> </a:t>
            </a:r>
            <a:r>
              <a:rPr kumimoji="1" lang="en-US" altLang="zh-CN" sz="2000" dirty="0">
                <a:solidFill>
                  <a:srgbClr val="002060"/>
                </a:solidFill>
                <a:latin typeface="Palatino"/>
                <a:ea typeface="Droid Sans" panose="020B0606030804020204" pitchFamily="34" charset="0"/>
                <a:cs typeface="Palatino"/>
              </a:rPr>
              <a:t>but </a:t>
            </a:r>
            <a:r>
              <a:rPr kumimoji="1" lang="en-US" altLang="zh-CN" sz="2000" dirty="0">
                <a:solidFill>
                  <a:srgbClr val="FF0000"/>
                </a:solidFill>
                <a:latin typeface="Palatino"/>
                <a:ea typeface="Droid Sans" panose="020B0606030804020204" pitchFamily="34" charset="0"/>
                <a:cs typeface="Palatino"/>
              </a:rPr>
              <a:t>low-congestion </a:t>
            </a:r>
            <a:r>
              <a:rPr kumimoji="1" lang="en-US" altLang="zh-CN" sz="2000" dirty="0">
                <a:solidFill>
                  <a:srgbClr val="002060"/>
                </a:solidFill>
                <a:latin typeface="Palatino"/>
                <a:ea typeface="Droid Sans" panose="020B0606030804020204" pitchFamily="34" charset="0"/>
                <a:cs typeface="Palatino"/>
              </a:rPr>
              <a:t>range</a:t>
            </a:r>
          </a:p>
        </p:txBody>
      </p:sp>
      <p:sp>
        <p:nvSpPr>
          <p:cNvPr id="7" name="文本占位符 2"/>
          <p:cNvSpPr>
            <a:spLocks noGrp="1"/>
          </p:cNvSpPr>
          <p:nvPr>
            <p:ph type="body" sz="quarter" idx="12"/>
          </p:nvPr>
        </p:nvSpPr>
        <p:spPr>
          <a:xfrm>
            <a:off x="444500" y="5823345"/>
            <a:ext cx="9245600" cy="1131995"/>
          </a:xfrm>
        </p:spPr>
        <p:txBody>
          <a:bodyPr/>
          <a:lstStyle/>
          <a:p>
            <a:r>
              <a:rPr kumimoji="1" lang="en-US" altLang="zh-CN" dirty="0"/>
              <a:t>Cache contention information is collected by the L2 cache </a:t>
            </a:r>
          </a:p>
          <a:p>
            <a:pPr lvl="1"/>
            <a:r>
              <a:rPr kumimoji="1" lang="en-US" altLang="zh-CN" dirty="0"/>
              <a:t>Used by predictor to enable/disable bypassing and </a:t>
            </a:r>
            <a:r>
              <a:rPr kumimoji="1" lang="en-US" altLang="zh-CN" dirty="0" smtClean="0"/>
              <a:t>throttling</a:t>
            </a:r>
            <a:endParaRPr kumimoji="1" lang="en-US" altLang="zh-CN" dirty="0"/>
          </a:p>
        </p:txBody>
      </p:sp>
      <p:sp>
        <p:nvSpPr>
          <p:cNvPr id="3" name="矩形 2"/>
          <p:cNvSpPr/>
          <p:nvPr/>
        </p:nvSpPr>
        <p:spPr>
          <a:xfrm>
            <a:off x="4855341" y="5189062"/>
            <a:ext cx="4442242" cy="400110"/>
          </a:xfrm>
          <a:prstGeom prst="rect">
            <a:avLst/>
          </a:prstGeom>
        </p:spPr>
        <p:txBody>
          <a:bodyPr wrap="none">
            <a:spAutoFit/>
          </a:bodyPr>
          <a:lstStyle/>
          <a:p>
            <a:r>
              <a:rPr kumimoji="1" lang="en-US" altLang="zh-CN" dirty="0" smtClean="0">
                <a:latin typeface="Palatino"/>
                <a:cs typeface="Palatino"/>
              </a:rPr>
              <a:t>Dynamic MAW Prediction Algorithm</a:t>
            </a:r>
            <a:endParaRPr kumimoji="1" lang="zh-CN" altLang="en-US" dirty="0">
              <a:latin typeface="Palatino"/>
              <a:cs typeface="Palatino"/>
            </a:endParaRPr>
          </a:p>
        </p:txBody>
      </p:sp>
    </p:spTree>
    <p:extLst>
      <p:ext uri="{BB962C8B-B14F-4D97-AF65-F5344CB8AC3E}">
        <p14:creationId xmlns:p14="http://schemas.microsoft.com/office/powerpoint/2010/main" val="31917203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Implementation Details</a:t>
            </a:r>
            <a:endParaRPr kumimoji="1" lang="zh-CN" altLang="en-US" dirty="0"/>
          </a:p>
        </p:txBody>
      </p:sp>
      <p:sp>
        <p:nvSpPr>
          <p:cNvPr id="3" name="文本占位符 2"/>
          <p:cNvSpPr>
            <a:spLocks noGrp="1"/>
          </p:cNvSpPr>
          <p:nvPr>
            <p:ph type="body" sz="quarter" idx="12"/>
          </p:nvPr>
        </p:nvSpPr>
        <p:spPr>
          <a:xfrm>
            <a:off x="444500" y="1607528"/>
            <a:ext cx="4846610" cy="1736350"/>
          </a:xfrm>
        </p:spPr>
        <p:txBody>
          <a:bodyPr/>
          <a:lstStyle/>
          <a:p>
            <a:pPr marL="457200" indent="-457200">
              <a:buFont typeface="Wingdings" charset="2"/>
              <a:buAutoNum type="circleNumWdBlackPlain"/>
            </a:pPr>
            <a:r>
              <a:rPr kumimoji="1" lang="en-US" altLang="zh-CN" dirty="0" smtClean="0"/>
              <a:t>Bypass </a:t>
            </a:r>
            <a:r>
              <a:rPr kumimoji="1" lang="en-US" altLang="zh-CN" dirty="0"/>
              <a:t>ratio is used to quickly estimate the optimal </a:t>
            </a:r>
            <a:r>
              <a:rPr kumimoji="1" lang="en-US" altLang="zh-CN" dirty="0" smtClean="0"/>
              <a:t>MAW</a:t>
            </a:r>
            <a:endParaRPr kumimoji="1" lang="en-US" altLang="zh-CN" dirty="0"/>
          </a:p>
          <a:p>
            <a:pPr lvl="1"/>
            <a:r>
              <a:rPr kumimoji="1" lang="en-US" altLang="zh-CN" dirty="0"/>
              <a:t>Bypass ratio denotes cache bypass as a fraction of </a:t>
            </a:r>
            <a:r>
              <a:rPr kumimoji="1" lang="en-US" altLang="zh-CN" dirty="0" smtClean="0"/>
              <a:t>accesses</a:t>
            </a:r>
          </a:p>
          <a:p>
            <a:pPr lvl="1"/>
            <a:endParaRPr kumimoji="1" lang="en-US" altLang="zh-CN" sz="1200" dirty="0"/>
          </a:p>
          <a:p>
            <a:pPr lvl="1"/>
            <a:endParaRPr kumimoji="1" lang="en-US" altLang="zh-CN" sz="1200" dirty="0"/>
          </a:p>
        </p:txBody>
      </p:sp>
      <p:sp>
        <p:nvSpPr>
          <p:cNvPr id="4" name="文本占位符 2"/>
          <p:cNvSpPr txBox="1">
            <a:spLocks/>
          </p:cNvSpPr>
          <p:nvPr/>
        </p:nvSpPr>
        <p:spPr>
          <a:xfrm>
            <a:off x="444500" y="3343878"/>
            <a:ext cx="9245600" cy="3446403"/>
          </a:xfrm>
          <a:prstGeom prst="rect">
            <a:avLst/>
          </a:prstGeom>
        </p:spPr>
        <p:txBody>
          <a:bodyPr vert="horz"/>
          <a:lstStyle>
            <a:lvl1pPr marL="382059" indent="-382059" algn="l" defTabSz="509412" rtl="0" eaLnBrk="1" latinLnBrk="0" hangingPunct="1">
              <a:spcBef>
                <a:spcPct val="20000"/>
              </a:spcBef>
              <a:buFont typeface="Wingdings" panose="05000000000000000000" pitchFamily="2" charset="2"/>
              <a:buChar char="§"/>
              <a:defRPr sz="2400" b="0" i="0" kern="1200">
                <a:solidFill>
                  <a:srgbClr val="002060"/>
                </a:solidFill>
                <a:latin typeface="Arial"/>
                <a:ea typeface="Droid Sans" panose="020B0606030804020204" pitchFamily="34" charset="0"/>
                <a:cs typeface="Arial"/>
              </a:defRPr>
            </a:lvl1pPr>
            <a:lvl2pPr marL="827795" indent="-318383" algn="l" defTabSz="509412" rtl="0" eaLnBrk="1" latinLnBrk="0" hangingPunct="1">
              <a:spcBef>
                <a:spcPct val="20000"/>
              </a:spcBef>
              <a:buFont typeface="Arial"/>
              <a:buChar char="–"/>
              <a:defRPr sz="2000" b="0" i="0" kern="1200">
                <a:solidFill>
                  <a:srgbClr val="002060"/>
                </a:solidFill>
                <a:latin typeface="Palatino"/>
                <a:ea typeface="Droid Sans" panose="020B0606030804020204" pitchFamily="34" charset="0"/>
                <a:cs typeface="Palatino"/>
              </a:defRPr>
            </a:lvl2pPr>
            <a:lvl3pPr marL="1273531" indent="-254706" algn="l" defTabSz="509412" rtl="0" eaLnBrk="1" latinLnBrk="0" hangingPunct="1">
              <a:spcBef>
                <a:spcPct val="20000"/>
              </a:spcBef>
              <a:buFont typeface="Arial"/>
              <a:buChar char="•"/>
              <a:defRPr sz="1800" b="0" i="0" kern="1200">
                <a:solidFill>
                  <a:srgbClr val="002060"/>
                </a:solidFill>
                <a:latin typeface="Palatino"/>
                <a:ea typeface="Droid Sans" panose="020B0606030804020204" pitchFamily="34" charset="0"/>
                <a:cs typeface="Palatino"/>
              </a:defRPr>
            </a:lvl3pPr>
            <a:lvl4pPr marL="1782943" indent="-254706" algn="l" defTabSz="509412" rtl="0" eaLnBrk="1" latinLnBrk="0" hangingPunct="1">
              <a:spcBef>
                <a:spcPct val="20000"/>
              </a:spcBef>
              <a:buFont typeface="Arial"/>
              <a:buChar char="–"/>
              <a:defRPr sz="1600" b="0" i="0" kern="1200">
                <a:solidFill>
                  <a:srgbClr val="002060"/>
                </a:solidFill>
                <a:latin typeface="Palatino"/>
                <a:ea typeface="Droid Sans" panose="020B0606030804020204" pitchFamily="34" charset="0"/>
                <a:cs typeface="Palatino"/>
              </a:defRPr>
            </a:lvl4pPr>
            <a:lvl5pPr marL="2292355" indent="-254706" algn="l" defTabSz="509412" rtl="0" eaLnBrk="1" latinLnBrk="0" hangingPunct="1">
              <a:spcBef>
                <a:spcPct val="20000"/>
              </a:spcBef>
              <a:buFont typeface="Arial"/>
              <a:buChar char="»"/>
              <a:defRPr sz="22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lvl="1"/>
            <a:endParaRPr kumimoji="1" lang="en-US" altLang="zh-CN" sz="1200" dirty="0" smtClean="0"/>
          </a:p>
          <a:p>
            <a:r>
              <a:rPr kumimoji="1" lang="en-US" altLang="zh-CN" dirty="0"/>
              <a:t>Better than simply combining bypass and warp throttling</a:t>
            </a:r>
          </a:p>
          <a:p>
            <a:pPr lvl="1"/>
            <a:r>
              <a:rPr kumimoji="1" lang="en-US" altLang="zh-CN" dirty="0"/>
              <a:t>Feedback-driven control on </a:t>
            </a:r>
            <a:r>
              <a:rPr kumimoji="1" lang="en-US" altLang="zh-CN" dirty="0" err="1"/>
              <a:t>NoC</a:t>
            </a:r>
            <a:r>
              <a:rPr kumimoji="1" lang="en-US" altLang="zh-CN" dirty="0"/>
              <a:t> utilization</a:t>
            </a:r>
          </a:p>
          <a:p>
            <a:pPr lvl="1"/>
            <a:r>
              <a:rPr kumimoji="1" lang="en-US" altLang="zh-CN" dirty="0"/>
              <a:t>Lower hardware </a:t>
            </a:r>
            <a:r>
              <a:rPr kumimoji="1" lang="en-US" altLang="zh-CN" dirty="0" smtClean="0"/>
              <a:t>overhead</a:t>
            </a:r>
          </a:p>
          <a:p>
            <a:pPr lvl="1"/>
            <a:endParaRPr kumimoji="1" lang="en-US" altLang="zh-CN" sz="1000" dirty="0"/>
          </a:p>
          <a:p>
            <a:r>
              <a:rPr kumimoji="1" lang="en-US" altLang="zh-CN" dirty="0" smtClean="0"/>
              <a:t>Contention detection</a:t>
            </a:r>
            <a:r>
              <a:rPr kumimoji="1" lang="zh-CN" altLang="en-US" dirty="0" smtClean="0"/>
              <a:t> </a:t>
            </a:r>
            <a:r>
              <a:rPr kumimoji="1" lang="en-US" altLang="zh-CN" dirty="0" smtClean="0"/>
              <a:t>overhead</a:t>
            </a:r>
          </a:p>
          <a:p>
            <a:pPr lvl="1"/>
            <a:r>
              <a:rPr kumimoji="1" lang="en-US" altLang="zh-CN" b="1" dirty="0" smtClean="0">
                <a:latin typeface="Arial"/>
                <a:cs typeface="Arial"/>
              </a:rPr>
              <a:t>Victim bits </a:t>
            </a:r>
            <a:r>
              <a:rPr kumimoji="1" lang="en-US" altLang="zh-CN" dirty="0" smtClean="0"/>
              <a:t>in the L2 cache (no extra tag arrays):  </a:t>
            </a:r>
            <a:r>
              <a:rPr lang="zh-CN" altLang="en-US" dirty="0" smtClean="0"/>
              <a:t> </a:t>
            </a:r>
            <a:r>
              <a:rPr lang="en-US" altLang="zh-CN" dirty="0" smtClean="0">
                <a:solidFill>
                  <a:srgbClr val="FF0000"/>
                </a:solidFill>
              </a:rPr>
              <a:t>256B</a:t>
            </a:r>
            <a:r>
              <a:rPr lang="en-US" altLang="zh-CN" dirty="0" smtClean="0"/>
              <a:t> for a </a:t>
            </a:r>
            <a:r>
              <a:rPr kumimoji="1" lang="en-US" altLang="zh-CN" dirty="0" smtClean="0"/>
              <a:t>16-way 1MB L2 cache in a</a:t>
            </a:r>
            <a:r>
              <a:rPr lang="en-US" altLang="zh-CN" dirty="0" smtClean="0"/>
              <a:t> 16-core GPU</a:t>
            </a:r>
            <a:endParaRPr kumimoji="1" lang="en-US" altLang="zh-CN" dirty="0" smtClean="0"/>
          </a:p>
          <a:p>
            <a:pPr lvl="1"/>
            <a:r>
              <a:rPr kumimoji="1" lang="en-US" altLang="zh-CN" b="1" dirty="0" smtClean="0">
                <a:latin typeface="Arial"/>
                <a:cs typeface="Arial"/>
              </a:rPr>
              <a:t>Victim Tag Array </a:t>
            </a:r>
            <a:r>
              <a:rPr kumimoji="1" lang="en-US" altLang="zh-CN" dirty="0" smtClean="0"/>
              <a:t>(VTA) in CCWS: 40 bits/entry x 16 entries/warp x 48 warps/core x 16 cores = </a:t>
            </a:r>
            <a:r>
              <a:rPr kumimoji="1" lang="en-US" altLang="zh-CN" dirty="0" smtClean="0">
                <a:solidFill>
                  <a:srgbClr val="FF0000"/>
                </a:solidFill>
              </a:rPr>
              <a:t>60 KB</a:t>
            </a:r>
          </a:p>
          <a:p>
            <a:pPr lvl="1"/>
            <a:endParaRPr kumimoji="1" lang="en-US" altLang="zh-CN" sz="1200" dirty="0"/>
          </a:p>
        </p:txBody>
      </p:sp>
      <p:pic>
        <p:nvPicPr>
          <p:cNvPr id="5" name="图片 4" descr="alg_illustra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238" y="1189703"/>
            <a:ext cx="3593301" cy="2048355"/>
          </a:xfrm>
          <a:prstGeom prst="rect">
            <a:avLst/>
          </a:prstGeom>
        </p:spPr>
      </p:pic>
    </p:spTree>
    <p:extLst>
      <p:ext uri="{BB962C8B-B14F-4D97-AF65-F5344CB8AC3E}">
        <p14:creationId xmlns:p14="http://schemas.microsoft.com/office/powerpoint/2010/main" val="604479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Outline</a:t>
            </a:r>
            <a:endParaRPr kumimoji="1" lang="zh-CN" altLang="en-US" dirty="0"/>
          </a:p>
        </p:txBody>
      </p:sp>
      <p:sp>
        <p:nvSpPr>
          <p:cNvPr id="3" name="文本占位符 2"/>
          <p:cNvSpPr>
            <a:spLocks noGrp="1"/>
          </p:cNvSpPr>
          <p:nvPr>
            <p:ph type="body" sz="quarter" idx="12"/>
          </p:nvPr>
        </p:nvSpPr>
        <p:spPr/>
        <p:txBody>
          <a:bodyPr/>
          <a:lstStyle/>
          <a:p>
            <a:r>
              <a:rPr kumimoji="1" lang="en-US" altLang="zh-CN" sz="2800" dirty="0"/>
              <a:t>Introduction</a:t>
            </a:r>
          </a:p>
          <a:p>
            <a:endParaRPr kumimoji="1" lang="en-US" altLang="zh-CN" sz="2800" dirty="0"/>
          </a:p>
          <a:p>
            <a:r>
              <a:rPr kumimoji="1" lang="en-US" altLang="zh-CN" sz="2800" dirty="0"/>
              <a:t>Existing Work</a:t>
            </a:r>
          </a:p>
          <a:p>
            <a:endParaRPr kumimoji="1" lang="en-US" altLang="zh-CN" sz="2800" dirty="0"/>
          </a:p>
          <a:p>
            <a:r>
              <a:rPr kumimoji="1" lang="en-US" altLang="zh-CN" sz="2800" dirty="0"/>
              <a:t>CBWT</a:t>
            </a:r>
            <a:r>
              <a:rPr kumimoji="1" lang="zh-CN" altLang="zh-CN" sz="2800" dirty="0"/>
              <a:t> </a:t>
            </a:r>
            <a:r>
              <a:rPr kumimoji="1" lang="en-US" altLang="zh-CN" sz="2800" dirty="0"/>
              <a:t>Design</a:t>
            </a:r>
          </a:p>
          <a:p>
            <a:endParaRPr kumimoji="1" lang="en-US" altLang="zh-CN" sz="2800" dirty="0"/>
          </a:p>
          <a:p>
            <a:r>
              <a:rPr kumimoji="1" lang="en-US" altLang="zh-CN" sz="2800" dirty="0">
                <a:solidFill>
                  <a:srgbClr val="FF0000"/>
                </a:solidFill>
              </a:rPr>
              <a:t>Evaluation</a:t>
            </a:r>
          </a:p>
          <a:p>
            <a:endParaRPr kumimoji="1" lang="en-US" altLang="zh-CN" sz="2800" dirty="0"/>
          </a:p>
          <a:p>
            <a:r>
              <a:rPr kumimoji="1" lang="en-US" altLang="zh-CN" sz="2800" dirty="0"/>
              <a:t>Conclusion</a:t>
            </a:r>
            <a:endParaRPr kumimoji="1" lang="zh-CN" altLang="en-US" sz="2800" dirty="0"/>
          </a:p>
        </p:txBody>
      </p:sp>
    </p:spTree>
    <p:extLst>
      <p:ext uri="{BB962C8B-B14F-4D97-AF65-F5344CB8AC3E}">
        <p14:creationId xmlns:p14="http://schemas.microsoft.com/office/powerpoint/2010/main" val="119017756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Overview</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a:t>Our focus</a:t>
            </a:r>
            <a:r>
              <a:rPr kumimoji="1" lang="en-US" altLang="zh-CN" dirty="0" smtClean="0"/>
              <a:t>: cache management scheme for GPGPUs</a:t>
            </a:r>
          </a:p>
          <a:p>
            <a:pPr lvl="1"/>
            <a:r>
              <a:rPr kumimoji="1" lang="en-US" altLang="zh-CN" dirty="0" smtClean="0"/>
              <a:t>Enable GPUs for</a:t>
            </a:r>
            <a:r>
              <a:rPr kumimoji="1" lang="en-US" altLang="zh-CN" dirty="0" smtClean="0">
                <a:solidFill>
                  <a:srgbClr val="FF0000"/>
                </a:solidFill>
              </a:rPr>
              <a:t> Irregular</a:t>
            </a:r>
            <a:r>
              <a:rPr kumimoji="1" lang="zh-CN" altLang="en-US" dirty="0" smtClean="0">
                <a:solidFill>
                  <a:srgbClr val="FF0000"/>
                </a:solidFill>
              </a:rPr>
              <a:t> </a:t>
            </a:r>
            <a:r>
              <a:rPr kumimoji="1" lang="en-US" altLang="zh-CN" dirty="0"/>
              <a:t>applications</a:t>
            </a:r>
            <a:r>
              <a:rPr kumimoji="1" lang="zh-CN" altLang="en-US" dirty="0"/>
              <a:t> </a:t>
            </a:r>
            <a:r>
              <a:rPr kumimoji="1" lang="en-US" altLang="zh-CN" dirty="0" smtClean="0"/>
              <a:t>that</a:t>
            </a:r>
            <a:r>
              <a:rPr kumimoji="1" lang="zh-CN" altLang="en-US" dirty="0" smtClean="0"/>
              <a:t> </a:t>
            </a:r>
            <a:r>
              <a:rPr kumimoji="1" lang="en-US" altLang="zh-CN" dirty="0" smtClean="0"/>
              <a:t>is</a:t>
            </a:r>
            <a:r>
              <a:rPr kumimoji="1" lang="zh-CN" altLang="en-US" dirty="0" smtClean="0"/>
              <a:t> </a:t>
            </a:r>
            <a:r>
              <a:rPr kumimoji="1" lang="en-US" altLang="zh-CN" dirty="0" smtClean="0"/>
              <a:t>highly</a:t>
            </a:r>
            <a:r>
              <a:rPr kumimoji="1" lang="zh-CN" altLang="en-US" dirty="0" smtClean="0"/>
              <a:t> </a:t>
            </a:r>
            <a:r>
              <a:rPr kumimoji="1" lang="en-US" altLang="zh-CN" dirty="0" smtClean="0"/>
              <a:t>cache</a:t>
            </a:r>
            <a:r>
              <a:rPr kumimoji="1" lang="zh-CN" altLang="en-US" dirty="0" smtClean="0"/>
              <a:t> </a:t>
            </a:r>
            <a:r>
              <a:rPr kumimoji="1" lang="en-US" altLang="zh-CN" dirty="0" smtClean="0"/>
              <a:t>sensitive</a:t>
            </a:r>
          </a:p>
          <a:p>
            <a:pPr lvl="1"/>
            <a:r>
              <a:rPr kumimoji="1" lang="en-US" altLang="zh-CN" dirty="0" smtClean="0"/>
              <a:t>Could</a:t>
            </a:r>
            <a:r>
              <a:rPr kumimoji="1" lang="zh-CN" altLang="en-US" dirty="0" smtClean="0"/>
              <a:t> </a:t>
            </a:r>
            <a:r>
              <a:rPr kumimoji="1" lang="en-US" altLang="zh-CN" dirty="0" smtClean="0"/>
              <a:t>be</a:t>
            </a:r>
            <a:r>
              <a:rPr kumimoji="1" lang="zh-CN" altLang="en-US" dirty="0" smtClean="0"/>
              <a:t> </a:t>
            </a:r>
            <a:r>
              <a:rPr kumimoji="1" lang="en-US" altLang="zh-CN" dirty="0" smtClean="0"/>
              <a:t>very</a:t>
            </a:r>
            <a:r>
              <a:rPr kumimoji="1" lang="zh-CN" altLang="en-US" dirty="0" smtClean="0"/>
              <a:t> </a:t>
            </a:r>
            <a:r>
              <a:rPr kumimoji="1" lang="en-US" altLang="zh-CN" dirty="0" smtClean="0"/>
              <a:t>inefficient</a:t>
            </a:r>
            <a:r>
              <a:rPr kumimoji="1" lang="zh-CN" altLang="en-US" dirty="0" smtClean="0"/>
              <a:t> </a:t>
            </a:r>
            <a:r>
              <a:rPr kumimoji="1" lang="en-US" altLang="zh-CN" dirty="0" smtClean="0"/>
              <a:t>due</a:t>
            </a:r>
            <a:r>
              <a:rPr kumimoji="1" lang="zh-CN" altLang="en-US" dirty="0" smtClean="0"/>
              <a:t> </a:t>
            </a:r>
            <a:r>
              <a:rPr kumimoji="1" lang="en-US" altLang="zh-CN" dirty="0" smtClean="0"/>
              <a:t>to</a:t>
            </a:r>
            <a:r>
              <a:rPr kumimoji="1" lang="zh-CN" altLang="en-US" dirty="0" smtClean="0"/>
              <a:t> </a:t>
            </a:r>
            <a:r>
              <a:rPr kumimoji="1" lang="en-US" altLang="zh-CN" dirty="0" smtClean="0">
                <a:solidFill>
                  <a:srgbClr val="FF0000"/>
                </a:solidFill>
              </a:rPr>
              <a:t>massive</a:t>
            </a:r>
            <a:r>
              <a:rPr kumimoji="1" lang="zh-CN" altLang="en-US" dirty="0" smtClean="0">
                <a:solidFill>
                  <a:srgbClr val="FF0000"/>
                </a:solidFill>
              </a:rPr>
              <a:t> </a:t>
            </a:r>
            <a:r>
              <a:rPr kumimoji="1" lang="en-US" altLang="zh-CN" dirty="0" smtClean="0">
                <a:solidFill>
                  <a:srgbClr val="FF0000"/>
                </a:solidFill>
              </a:rPr>
              <a:t>multithreading</a:t>
            </a:r>
            <a:endParaRPr kumimoji="1" lang="en-US" altLang="zh-CN" dirty="0" smtClean="0"/>
          </a:p>
          <a:p>
            <a:pPr lvl="1"/>
            <a:r>
              <a:rPr kumimoji="1" lang="en-US" altLang="zh-CN" dirty="0" smtClean="0"/>
              <a:t>Cache contention</a:t>
            </a:r>
            <a:r>
              <a:rPr kumimoji="1" lang="zh-CN" altLang="en-US" dirty="0" smtClean="0"/>
              <a:t> </a:t>
            </a:r>
            <a:r>
              <a:rPr kumimoji="1" lang="en-US" altLang="zh-CN" dirty="0" smtClean="0"/>
              <a:t>&amp;</a:t>
            </a:r>
            <a:r>
              <a:rPr kumimoji="1" lang="zh-CN" altLang="en-US" dirty="0" smtClean="0"/>
              <a:t> </a:t>
            </a:r>
            <a:r>
              <a:rPr kumimoji="1" lang="en-US" altLang="zh-CN" dirty="0" smtClean="0"/>
              <a:t>resource congestion</a:t>
            </a:r>
          </a:p>
          <a:p>
            <a:pPr lvl="1"/>
            <a:endParaRPr kumimoji="1" lang="en-US" altLang="zh-CN" sz="1100" dirty="0" smtClean="0"/>
          </a:p>
          <a:p>
            <a:r>
              <a:rPr kumimoji="1" lang="en-US" altLang="zh-CN" dirty="0" smtClean="0"/>
              <a:t>Existing management schemes have limitations</a:t>
            </a:r>
          </a:p>
          <a:p>
            <a:pPr lvl="1"/>
            <a:r>
              <a:rPr kumimoji="1" lang="en-US" altLang="zh-CN" dirty="0" smtClean="0"/>
              <a:t>Cache bypassing</a:t>
            </a:r>
            <a:r>
              <a:rPr kumimoji="1" lang="zh-CN" altLang="en-US" dirty="0" smtClean="0"/>
              <a:t> </a:t>
            </a:r>
            <a:r>
              <a:rPr kumimoji="1" lang="en-US" altLang="zh-CN" dirty="0" smtClean="0"/>
              <a:t>(retain</a:t>
            </a:r>
            <a:r>
              <a:rPr kumimoji="1" lang="zh-CN" altLang="en-US" dirty="0" smtClean="0"/>
              <a:t> </a:t>
            </a:r>
            <a:r>
              <a:rPr kumimoji="1" lang="en-US" altLang="zh-CN" dirty="0" smtClean="0"/>
              <a:t>some</a:t>
            </a:r>
            <a:r>
              <a:rPr kumimoji="1" lang="zh-CN" altLang="en-US" dirty="0" smtClean="0"/>
              <a:t> </a:t>
            </a:r>
            <a:r>
              <a:rPr kumimoji="1" lang="en-US" altLang="zh-CN" dirty="0" smtClean="0"/>
              <a:t>useful</a:t>
            </a:r>
            <a:r>
              <a:rPr kumimoji="1" lang="zh-CN" altLang="en-US" dirty="0" smtClean="0"/>
              <a:t> </a:t>
            </a:r>
            <a:r>
              <a:rPr kumimoji="1" lang="en-US" altLang="zh-CN" dirty="0" smtClean="0"/>
              <a:t>lines</a:t>
            </a:r>
            <a:r>
              <a:rPr kumimoji="1" lang="zh-CN" altLang="en-US" dirty="0" smtClean="0"/>
              <a:t> </a:t>
            </a:r>
            <a:r>
              <a:rPr kumimoji="1" lang="en-US" altLang="zh-CN" dirty="0" smtClean="0"/>
              <a:t>instead</a:t>
            </a:r>
            <a:r>
              <a:rPr kumimoji="1" lang="zh-CN" altLang="en-US" dirty="0" smtClean="0"/>
              <a:t> </a:t>
            </a:r>
            <a:r>
              <a:rPr kumimoji="1" lang="en-US" altLang="zh-CN" dirty="0" smtClean="0"/>
              <a:t>of</a:t>
            </a:r>
            <a:r>
              <a:rPr kumimoji="1" lang="zh-CN" altLang="en-US" dirty="0" smtClean="0"/>
              <a:t> </a:t>
            </a:r>
            <a:r>
              <a:rPr kumimoji="1" lang="en-US" altLang="zh-CN" dirty="0" smtClean="0"/>
              <a:t>always</a:t>
            </a:r>
            <a:r>
              <a:rPr kumimoji="1" lang="zh-CN" altLang="en-US" dirty="0" smtClean="0"/>
              <a:t> </a:t>
            </a:r>
            <a:r>
              <a:rPr kumimoji="1" lang="en-US" altLang="zh-CN" dirty="0" smtClean="0"/>
              <a:t>replacing)</a:t>
            </a:r>
          </a:p>
          <a:p>
            <a:pPr lvl="1"/>
            <a:r>
              <a:rPr kumimoji="1" lang="en-US" altLang="zh-CN" dirty="0" smtClean="0"/>
              <a:t>Warp throttling</a:t>
            </a:r>
            <a:r>
              <a:rPr kumimoji="1" lang="zh-CN" altLang="en-US" dirty="0" smtClean="0"/>
              <a:t> </a:t>
            </a:r>
            <a:r>
              <a:rPr kumimoji="1" lang="en-US" altLang="zh-CN" dirty="0" smtClean="0"/>
              <a:t>(adjust</a:t>
            </a:r>
            <a:r>
              <a:rPr kumimoji="1" lang="zh-CN" altLang="en-US" dirty="0" smtClean="0"/>
              <a:t> </a:t>
            </a:r>
            <a:r>
              <a:rPr kumimoji="1" lang="en-US" altLang="zh-CN" dirty="0" smtClean="0"/>
              <a:t>thread</a:t>
            </a:r>
            <a:r>
              <a:rPr kumimoji="1" lang="zh-CN" altLang="en-US" dirty="0" smtClean="0"/>
              <a:t> </a:t>
            </a:r>
            <a:r>
              <a:rPr kumimoji="1" lang="en-US" altLang="zh-CN" dirty="0" smtClean="0"/>
              <a:t>counts</a:t>
            </a:r>
            <a:r>
              <a:rPr kumimoji="1" lang="en-US" altLang="zh-CN" dirty="0"/>
              <a:t> </a:t>
            </a:r>
            <a:r>
              <a:rPr kumimoji="1" lang="en-US" altLang="zh-CN" dirty="0" smtClean="0"/>
              <a:t>to avoid over-saturating resources)</a:t>
            </a:r>
          </a:p>
          <a:p>
            <a:pPr lvl="1"/>
            <a:endParaRPr kumimoji="1" lang="en-US" altLang="zh-CN" sz="1100" dirty="0" smtClean="0"/>
          </a:p>
          <a:p>
            <a:r>
              <a:rPr kumimoji="1" lang="en-US" altLang="zh-CN" dirty="0" smtClean="0"/>
              <a:t>We propose</a:t>
            </a:r>
            <a:r>
              <a:rPr kumimoji="1" lang="en-US" altLang="zh-CN" dirty="0"/>
              <a:t> </a:t>
            </a:r>
            <a:r>
              <a:rPr kumimoji="1" lang="en-US" altLang="zh-CN" dirty="0">
                <a:solidFill>
                  <a:srgbClr val="FF0000"/>
                </a:solidFill>
              </a:rPr>
              <a:t>c</a:t>
            </a:r>
            <a:r>
              <a:rPr kumimoji="1" lang="en-US" altLang="zh-CN" dirty="0" smtClean="0">
                <a:solidFill>
                  <a:srgbClr val="FF0000"/>
                </a:solidFill>
              </a:rPr>
              <a:t>oordinated </a:t>
            </a:r>
            <a:r>
              <a:rPr kumimoji="1" lang="en-US" altLang="zh-CN" dirty="0">
                <a:solidFill>
                  <a:srgbClr val="FF0000"/>
                </a:solidFill>
              </a:rPr>
              <a:t>b</a:t>
            </a:r>
            <a:r>
              <a:rPr kumimoji="1" lang="en-US" altLang="zh-CN" dirty="0" smtClean="0">
                <a:solidFill>
                  <a:srgbClr val="FF0000"/>
                </a:solidFill>
              </a:rPr>
              <a:t>ypassing and warp </a:t>
            </a:r>
            <a:r>
              <a:rPr kumimoji="1" lang="en-US" altLang="zh-CN" dirty="0">
                <a:solidFill>
                  <a:srgbClr val="FF0000"/>
                </a:solidFill>
              </a:rPr>
              <a:t>t</a:t>
            </a:r>
            <a:r>
              <a:rPr kumimoji="1" lang="en-US" altLang="zh-CN" dirty="0" smtClean="0">
                <a:solidFill>
                  <a:srgbClr val="FF0000"/>
                </a:solidFill>
              </a:rPr>
              <a:t>hrottling</a:t>
            </a:r>
            <a:r>
              <a:rPr kumimoji="1" lang="zh-CN" altLang="en-US" dirty="0" smtClean="0"/>
              <a:t> </a:t>
            </a:r>
            <a:r>
              <a:rPr kumimoji="1" lang="en-US" altLang="zh-CN" dirty="0" smtClean="0"/>
              <a:t>(</a:t>
            </a:r>
            <a:r>
              <a:rPr kumimoji="1" lang="en-US" altLang="zh-CN" dirty="0" smtClean="0">
                <a:solidFill>
                  <a:srgbClr val="FF0000"/>
                </a:solidFill>
              </a:rPr>
              <a:t>CBWT</a:t>
            </a:r>
            <a:r>
              <a:rPr kumimoji="1" lang="en-US" altLang="zh-CN" dirty="0" smtClean="0"/>
              <a:t>)</a:t>
            </a:r>
          </a:p>
          <a:p>
            <a:pPr lvl="1"/>
            <a:r>
              <a:rPr kumimoji="1" lang="en-US" altLang="zh-CN" dirty="0" smtClean="0"/>
              <a:t>Take</a:t>
            </a:r>
            <a:r>
              <a:rPr kumimoji="1" lang="zh-CN" altLang="en-US" dirty="0" smtClean="0"/>
              <a:t> </a:t>
            </a:r>
            <a:r>
              <a:rPr kumimoji="1" lang="en-US" altLang="zh-CN" dirty="0" smtClean="0"/>
              <a:t>full</a:t>
            </a:r>
            <a:r>
              <a:rPr kumimoji="1" lang="zh-CN" altLang="en-US" dirty="0" smtClean="0"/>
              <a:t> </a:t>
            </a:r>
            <a:r>
              <a:rPr kumimoji="1" lang="en-US" altLang="zh-CN" dirty="0" smtClean="0"/>
              <a:t>advantage</a:t>
            </a:r>
            <a:r>
              <a:rPr kumimoji="1" lang="zh-CN" altLang="en-US" dirty="0" smtClean="0"/>
              <a:t> </a:t>
            </a:r>
            <a:r>
              <a:rPr kumimoji="1" lang="en-US" altLang="zh-CN" dirty="0" smtClean="0"/>
              <a:t>of</a:t>
            </a:r>
            <a:r>
              <a:rPr kumimoji="1" lang="zh-CN" altLang="en-US" dirty="0" smtClean="0"/>
              <a:t> </a:t>
            </a:r>
            <a:r>
              <a:rPr kumimoji="1" lang="en-US" altLang="zh-CN" dirty="0" smtClean="0"/>
              <a:t>cache</a:t>
            </a:r>
            <a:r>
              <a:rPr kumimoji="1" lang="zh-CN" altLang="en-US" dirty="0" smtClean="0"/>
              <a:t> </a:t>
            </a:r>
            <a:r>
              <a:rPr kumimoji="1" lang="en-US" altLang="zh-CN" dirty="0" smtClean="0"/>
              <a:t>capacity</a:t>
            </a:r>
            <a:r>
              <a:rPr kumimoji="1" lang="zh-CN" altLang="en-US" dirty="0" smtClean="0"/>
              <a:t> </a:t>
            </a:r>
            <a:r>
              <a:rPr kumimoji="1" lang="en-US" altLang="zh-CN" dirty="0" smtClean="0"/>
              <a:t>&amp;</a:t>
            </a:r>
            <a:r>
              <a:rPr kumimoji="1" lang="zh-CN" altLang="zh-CN" dirty="0"/>
              <a:t> </a:t>
            </a:r>
            <a:r>
              <a:rPr kumimoji="1" lang="en-US" altLang="zh-CN" dirty="0" smtClean="0"/>
              <a:t>other</a:t>
            </a:r>
            <a:r>
              <a:rPr kumimoji="1" lang="zh-CN" altLang="en-US" dirty="0" smtClean="0"/>
              <a:t> </a:t>
            </a:r>
            <a:r>
              <a:rPr kumimoji="1" lang="en-US" altLang="zh-CN" dirty="0" smtClean="0"/>
              <a:t>on-chip</a:t>
            </a:r>
            <a:r>
              <a:rPr kumimoji="1" lang="zh-CN" altLang="en-US" dirty="0" smtClean="0"/>
              <a:t> </a:t>
            </a:r>
            <a:r>
              <a:rPr kumimoji="1" lang="en-US" altLang="zh-CN" dirty="0" smtClean="0"/>
              <a:t>resources</a:t>
            </a:r>
          </a:p>
          <a:p>
            <a:pPr lvl="1"/>
            <a:r>
              <a:rPr kumimoji="1" lang="en-US" altLang="zh-CN" dirty="0" smtClean="0"/>
              <a:t>Improve GPU performance and energy efficiency</a:t>
            </a:r>
            <a:endParaRPr kumimoji="1" lang="zh-CN" altLang="en-US" dirty="0"/>
          </a:p>
        </p:txBody>
      </p:sp>
    </p:spTree>
    <p:extLst>
      <p:ext uri="{BB962C8B-B14F-4D97-AF65-F5344CB8AC3E}">
        <p14:creationId xmlns:p14="http://schemas.microsoft.com/office/powerpoint/2010/main" val="23696421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IPC and Miss Rates</a:t>
            </a:r>
            <a:endParaRPr kumimoji="1" lang="zh-CN" altLang="en-US" dirty="0"/>
          </a:p>
        </p:txBody>
      </p:sp>
      <p:sp>
        <p:nvSpPr>
          <p:cNvPr id="3" name="文本占位符 2"/>
          <p:cNvSpPr>
            <a:spLocks noGrp="1"/>
          </p:cNvSpPr>
          <p:nvPr>
            <p:ph type="body" sz="quarter" idx="12"/>
          </p:nvPr>
        </p:nvSpPr>
        <p:spPr>
          <a:xfrm>
            <a:off x="444500" y="5232004"/>
            <a:ext cx="9245600" cy="1641515"/>
          </a:xfrm>
        </p:spPr>
        <p:txBody>
          <a:bodyPr/>
          <a:lstStyle/>
          <a:p>
            <a:r>
              <a:rPr lang="en-US" altLang="zh-CN" dirty="0"/>
              <a:t>CBWT achieves an average of </a:t>
            </a:r>
            <a:r>
              <a:rPr lang="en-US" altLang="zh-CN" b="1" dirty="0">
                <a:solidFill>
                  <a:srgbClr val="FF0000"/>
                </a:solidFill>
              </a:rPr>
              <a:t>74%</a:t>
            </a:r>
            <a:r>
              <a:rPr lang="en-US" altLang="zh-CN" dirty="0"/>
              <a:t> (maximum </a:t>
            </a:r>
            <a:r>
              <a:rPr lang="en-US" altLang="zh-CN" b="1" dirty="0">
                <a:solidFill>
                  <a:srgbClr val="FF0000"/>
                </a:solidFill>
              </a:rPr>
              <a:t>661%</a:t>
            </a:r>
            <a:r>
              <a:rPr lang="en-US" altLang="zh-CN" dirty="0"/>
              <a:t>) IPC improvement on HCS benchmarks over baseline</a:t>
            </a:r>
          </a:p>
          <a:p>
            <a:pPr lvl="1"/>
            <a:r>
              <a:rPr lang="en-US" altLang="zh-CN" dirty="0" smtClean="0"/>
              <a:t>Also significantly </a:t>
            </a:r>
            <a:r>
              <a:rPr lang="en-US" altLang="zh-CN" dirty="0"/>
              <a:t>outperforms PDP bypass (42%) </a:t>
            </a:r>
          </a:p>
          <a:p>
            <a:pPr lvl="1"/>
            <a:r>
              <a:rPr lang="en-US" altLang="zh-CN" dirty="0"/>
              <a:t>Due to a sharp reduction in cache misses</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5" y="1358015"/>
            <a:ext cx="10069875" cy="2013975"/>
          </a:xfrm>
          <a:prstGeom prst="rect">
            <a:avLst/>
          </a:prstGeom>
        </p:spPr>
      </p:pic>
      <p:pic>
        <p:nvPicPr>
          <p:cNvPr id="8" name="图片 7" descr="l1_miss_all.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76" y="3218029"/>
            <a:ext cx="10069875" cy="2013975"/>
          </a:xfrm>
          <a:prstGeom prst="rect">
            <a:avLst/>
          </a:prstGeom>
        </p:spPr>
      </p:pic>
      <p:cxnSp>
        <p:nvCxnSpPr>
          <p:cNvPr id="6" name="直线连接符 5"/>
          <p:cNvCxnSpPr/>
          <p:nvPr/>
        </p:nvCxnSpPr>
        <p:spPr>
          <a:xfrm flipH="1">
            <a:off x="3752144" y="1319561"/>
            <a:ext cx="673360" cy="829548"/>
          </a:xfrm>
          <a:prstGeom prst="line">
            <a:avLst/>
          </a:prstGeom>
          <a:ln w="38100">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sp>
        <p:nvSpPr>
          <p:cNvPr id="9" name="文本框 8"/>
          <p:cNvSpPr txBox="1"/>
          <p:nvPr/>
        </p:nvSpPr>
        <p:spPr>
          <a:xfrm>
            <a:off x="3707576" y="880997"/>
            <a:ext cx="2162277" cy="477054"/>
          </a:xfrm>
          <a:prstGeom prst="rect">
            <a:avLst/>
          </a:prstGeom>
          <a:noFill/>
        </p:spPr>
        <p:txBody>
          <a:bodyPr wrap="none" rtlCol="0">
            <a:spAutoFit/>
          </a:bodyPr>
          <a:lstStyle/>
          <a:p>
            <a:r>
              <a:rPr kumimoji="1" lang="en-US" altLang="zh-CN" sz="2500" b="1" dirty="0" smtClean="0">
                <a:solidFill>
                  <a:srgbClr val="FF0000"/>
                </a:solidFill>
                <a:latin typeface="Times New Roman"/>
                <a:cs typeface="Times New Roman"/>
              </a:rPr>
              <a:t>1.74x</a:t>
            </a:r>
            <a:r>
              <a:rPr kumimoji="1" lang="zh-CN" altLang="en-US" sz="2500" b="1" dirty="0" smtClean="0">
                <a:solidFill>
                  <a:srgbClr val="FF0000"/>
                </a:solidFill>
                <a:latin typeface="Times New Roman"/>
                <a:cs typeface="Times New Roman"/>
              </a:rPr>
              <a:t> </a:t>
            </a:r>
            <a:r>
              <a:rPr kumimoji="1" lang="en-US" altLang="zh-CN" sz="2500" b="1" dirty="0">
                <a:solidFill>
                  <a:srgbClr val="FF0000"/>
                </a:solidFill>
                <a:latin typeface="Times New Roman"/>
                <a:cs typeface="Times New Roman"/>
              </a:rPr>
              <a:t>S</a:t>
            </a:r>
            <a:r>
              <a:rPr kumimoji="1" lang="en-US" altLang="zh-CN" sz="2500" b="1" dirty="0" smtClean="0">
                <a:solidFill>
                  <a:srgbClr val="FF0000"/>
                </a:solidFill>
                <a:latin typeface="Times New Roman"/>
                <a:cs typeface="Times New Roman"/>
              </a:rPr>
              <a:t>peedup</a:t>
            </a:r>
            <a:endParaRPr kumimoji="1" lang="zh-CN" altLang="en-US" sz="2500" dirty="0">
              <a:latin typeface="Times New Roman"/>
              <a:cs typeface="Times New Roman"/>
            </a:endParaRPr>
          </a:p>
        </p:txBody>
      </p:sp>
      <p:sp>
        <p:nvSpPr>
          <p:cNvPr id="11" name="文本框 10"/>
          <p:cNvSpPr txBox="1"/>
          <p:nvPr/>
        </p:nvSpPr>
        <p:spPr>
          <a:xfrm>
            <a:off x="1176749" y="3428024"/>
            <a:ext cx="2857924" cy="1785104"/>
          </a:xfrm>
          <a:prstGeom prst="rect">
            <a:avLst/>
          </a:prstGeom>
          <a:noFill/>
          <a:ln w="25400" cmpd="sng">
            <a:solidFill>
              <a:srgbClr val="FF0000"/>
            </a:solidFill>
          </a:ln>
        </p:spPr>
        <p:txBody>
          <a:bodyPr wrap="square" rtlCol="0">
            <a:spAutoFit/>
          </a:bodyPr>
          <a:lstStyle/>
          <a:p>
            <a:r>
              <a:rPr kumimoji="1" lang="zh-CN" altLang="en-US" sz="2200" dirty="0" smtClean="0"/>
              <a:t> </a:t>
            </a:r>
            <a:endParaRPr kumimoji="1" lang="en-US" altLang="zh-CN" sz="2200" dirty="0" smtClean="0"/>
          </a:p>
          <a:p>
            <a:endParaRPr kumimoji="1" lang="en-US" altLang="zh-CN" sz="2200" dirty="0"/>
          </a:p>
          <a:p>
            <a:endParaRPr kumimoji="1" lang="en-US" altLang="zh-CN" sz="2200" dirty="0" smtClean="0"/>
          </a:p>
          <a:p>
            <a:r>
              <a:rPr kumimoji="1" lang="zh-CN" altLang="en-US" sz="2200" dirty="0" smtClean="0"/>
              <a:t> </a:t>
            </a:r>
            <a:endParaRPr kumimoji="1" lang="en-US" altLang="zh-CN" sz="2200" dirty="0" smtClean="0"/>
          </a:p>
          <a:p>
            <a:r>
              <a:rPr kumimoji="1" lang="zh-CN" altLang="zh-CN" sz="2200" dirty="0"/>
              <a:t> </a:t>
            </a:r>
            <a:r>
              <a:rPr kumimoji="1" lang="zh-CN" altLang="en-US" sz="2200" dirty="0" smtClean="0"/>
              <a:t> </a:t>
            </a:r>
            <a:endParaRPr kumimoji="1" lang="zh-CN" altLang="en-US" sz="2200" dirty="0"/>
          </a:p>
        </p:txBody>
      </p:sp>
    </p:spTree>
    <p:extLst>
      <p:ext uri="{BB962C8B-B14F-4D97-AF65-F5344CB8AC3E}">
        <p14:creationId xmlns:p14="http://schemas.microsoft.com/office/powerpoint/2010/main" val="42208423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DRAM and Energy-</a:t>
            </a:r>
            <a:r>
              <a:rPr kumimoji="1" lang="en-US" altLang="zh-CN" dirty="0" smtClean="0"/>
              <a:t>efficiency</a:t>
            </a:r>
            <a:endParaRPr kumimoji="1" lang="zh-CN" altLang="en-US" dirty="0"/>
          </a:p>
        </p:txBody>
      </p:sp>
      <p:sp>
        <p:nvSpPr>
          <p:cNvPr id="3" name="文本占位符 2"/>
          <p:cNvSpPr>
            <a:spLocks noGrp="1"/>
          </p:cNvSpPr>
          <p:nvPr>
            <p:ph type="body" sz="quarter" idx="12"/>
          </p:nvPr>
        </p:nvSpPr>
        <p:spPr>
          <a:xfrm>
            <a:off x="444500" y="4176072"/>
            <a:ext cx="9245600" cy="2567628"/>
          </a:xfrm>
        </p:spPr>
        <p:txBody>
          <a:bodyPr/>
          <a:lstStyle/>
          <a:p>
            <a:r>
              <a:rPr kumimoji="1" lang="en-US" altLang="zh-CN" dirty="0"/>
              <a:t>CBWT outperforms the baseline with an average of </a:t>
            </a:r>
            <a:r>
              <a:rPr kumimoji="1" lang="en-US" altLang="zh-CN" b="1" dirty="0" smtClean="0">
                <a:solidFill>
                  <a:srgbClr val="FF0000"/>
                </a:solidFill>
              </a:rPr>
              <a:t>59%</a:t>
            </a:r>
            <a:r>
              <a:rPr kumimoji="1" lang="en-US" altLang="zh-CN" dirty="0" smtClean="0"/>
              <a:t> </a:t>
            </a:r>
            <a:r>
              <a:rPr kumimoji="1" lang="en-US" altLang="zh-CN" dirty="0" err="1"/>
              <a:t>Perf</a:t>
            </a:r>
            <a:r>
              <a:rPr kumimoji="1" lang="en-US" altLang="zh-CN" dirty="0"/>
              <a:t>/Watt improvement </a:t>
            </a:r>
            <a:endParaRPr kumimoji="1" lang="en-US" altLang="zh-CN" dirty="0" smtClean="0"/>
          </a:p>
          <a:p>
            <a:pPr lvl="1"/>
            <a:r>
              <a:rPr kumimoji="1" lang="en-US" altLang="zh-CN" dirty="0" smtClean="0"/>
              <a:t>On </a:t>
            </a:r>
            <a:r>
              <a:rPr kumimoji="1" lang="en-US" altLang="zh-CN" dirty="0"/>
              <a:t>average, PDP bypassing can reduce </a:t>
            </a:r>
            <a:r>
              <a:rPr kumimoji="1" lang="en-US" altLang="zh-CN" dirty="0" smtClean="0">
                <a:solidFill>
                  <a:srgbClr val="FF0000"/>
                </a:solidFill>
              </a:rPr>
              <a:t>17% </a:t>
            </a:r>
            <a:r>
              <a:rPr kumimoji="1" lang="en-US" altLang="zh-CN" dirty="0"/>
              <a:t>of DRAM traffic, </a:t>
            </a:r>
            <a:endParaRPr kumimoji="1" lang="en-US" altLang="zh-CN" dirty="0" smtClean="0"/>
          </a:p>
          <a:p>
            <a:pPr lvl="1"/>
            <a:r>
              <a:rPr kumimoji="1" lang="en-US" altLang="zh-CN" dirty="0" smtClean="0"/>
              <a:t>CBWT </a:t>
            </a:r>
            <a:r>
              <a:rPr kumimoji="1" lang="en-US" altLang="zh-CN" dirty="0"/>
              <a:t>reduces DRAM traffic by </a:t>
            </a:r>
            <a:r>
              <a:rPr kumimoji="1" lang="en-US" altLang="zh-CN" b="1" dirty="0" smtClean="0">
                <a:solidFill>
                  <a:srgbClr val="FF0000"/>
                </a:solidFill>
              </a:rPr>
              <a:t>55%</a:t>
            </a:r>
            <a:r>
              <a:rPr kumimoji="1" lang="en-US" altLang="zh-CN" dirty="0"/>
              <a:t> </a:t>
            </a:r>
            <a:r>
              <a:rPr kumimoji="1" lang="en-US" altLang="zh-CN" dirty="0" smtClean="0"/>
              <a:t>(</a:t>
            </a:r>
            <a:r>
              <a:rPr kumimoji="1" lang="en-US" altLang="zh-CN" dirty="0"/>
              <a:t>14</a:t>
            </a:r>
            <a:r>
              <a:rPr kumimoji="1" lang="en-US" altLang="zh-CN" dirty="0" smtClean="0"/>
              <a:t>% DRAM </a:t>
            </a:r>
            <a:r>
              <a:rPr kumimoji="1" lang="en-US" altLang="zh-CN" dirty="0"/>
              <a:t>power </a:t>
            </a:r>
            <a:r>
              <a:rPr kumimoji="1" lang="en-US" altLang="zh-CN" dirty="0" smtClean="0"/>
              <a:t>reduction)</a:t>
            </a:r>
          </a:p>
          <a:p>
            <a:pPr lvl="1"/>
            <a:endParaRPr kumimoji="1" lang="en-US" altLang="zh-CN" sz="1100" dirty="0" smtClean="0"/>
          </a:p>
          <a:p>
            <a:pPr marL="382059" lvl="1" indent="-382059">
              <a:buFont typeface="Wingdings" panose="05000000000000000000" pitchFamily="2" charset="2"/>
              <a:buChar char="§"/>
            </a:pPr>
            <a:r>
              <a:rPr kumimoji="1" lang="en-US" altLang="zh-CN" sz="2400" dirty="0">
                <a:latin typeface="Arial"/>
                <a:cs typeface="Arial"/>
              </a:rPr>
              <a:t>CBWT is still beneficial when larger L1 caches are applied (see paper)</a:t>
            </a:r>
          </a:p>
          <a:p>
            <a:pPr marL="382059" lvl="1" indent="-382059">
              <a:buFont typeface="Wingdings" panose="05000000000000000000" pitchFamily="2" charset="2"/>
              <a:buChar char="§"/>
            </a:pPr>
            <a:endParaRPr kumimoji="1" lang="en-US" altLang="zh-CN" dirty="0" smtClean="0"/>
          </a:p>
        </p:txBody>
      </p:sp>
      <p:pic>
        <p:nvPicPr>
          <p:cNvPr id="4" name="图片 3" descr="dram_traffic.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0978"/>
            <a:ext cx="5211111" cy="2084444"/>
          </a:xfrm>
          <a:prstGeom prst="rect">
            <a:avLst/>
          </a:prstGeom>
        </p:spPr>
      </p:pic>
      <p:pic>
        <p:nvPicPr>
          <p:cNvPr id="5" name="图片 4" descr="powe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5408" y="1620978"/>
            <a:ext cx="5211110" cy="2084444"/>
          </a:xfrm>
          <a:prstGeom prst="rect">
            <a:avLst/>
          </a:prstGeom>
        </p:spPr>
      </p:pic>
      <p:sp>
        <p:nvSpPr>
          <p:cNvPr id="6" name="矩形 5"/>
          <p:cNvSpPr/>
          <p:nvPr/>
        </p:nvSpPr>
        <p:spPr>
          <a:xfrm>
            <a:off x="131825" y="3575907"/>
            <a:ext cx="4968027" cy="400110"/>
          </a:xfrm>
          <a:prstGeom prst="rect">
            <a:avLst/>
          </a:prstGeom>
        </p:spPr>
        <p:txBody>
          <a:bodyPr wrap="none">
            <a:spAutoFit/>
          </a:bodyPr>
          <a:lstStyle/>
          <a:p>
            <a:pPr algn="ctr"/>
            <a:r>
              <a:rPr kumimoji="1" lang="en-US" altLang="zh-CN" dirty="0" smtClean="0">
                <a:solidFill>
                  <a:srgbClr val="002060"/>
                </a:solidFill>
                <a:latin typeface="Palatino"/>
                <a:ea typeface="Droid Sans" panose="020B0606030804020204" pitchFamily="34" charset="0"/>
                <a:cs typeface="Palatino"/>
              </a:rPr>
              <a:t>DRAM</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traffic</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of</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baseline</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PDP</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and</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CBWT</a:t>
            </a:r>
            <a:endParaRPr kumimoji="1" lang="zh-CN" altLang="en-US" dirty="0">
              <a:solidFill>
                <a:srgbClr val="002060"/>
              </a:solidFill>
              <a:latin typeface="Palatino"/>
              <a:ea typeface="Droid Sans" panose="020B0606030804020204" pitchFamily="34" charset="0"/>
              <a:cs typeface="Palatino"/>
            </a:endParaRPr>
          </a:p>
        </p:txBody>
      </p:sp>
      <p:sp>
        <p:nvSpPr>
          <p:cNvPr id="7" name="矩形 6"/>
          <p:cNvSpPr/>
          <p:nvPr/>
        </p:nvSpPr>
        <p:spPr>
          <a:xfrm>
            <a:off x="6163705" y="3588480"/>
            <a:ext cx="3544835" cy="400110"/>
          </a:xfrm>
          <a:prstGeom prst="rect">
            <a:avLst/>
          </a:prstGeom>
        </p:spPr>
        <p:txBody>
          <a:bodyPr wrap="none">
            <a:spAutoFit/>
          </a:bodyPr>
          <a:lstStyle/>
          <a:p>
            <a:r>
              <a:rPr kumimoji="1" lang="en-US" altLang="zh-CN" dirty="0" smtClean="0">
                <a:solidFill>
                  <a:srgbClr val="002060"/>
                </a:solidFill>
                <a:latin typeface="Palatino"/>
                <a:ea typeface="Droid Sans" panose="020B0606030804020204" pitchFamily="34" charset="0"/>
                <a:cs typeface="Palatino"/>
              </a:rPr>
              <a:t>Energy-</a:t>
            </a:r>
            <a:r>
              <a:rPr kumimoji="1" lang="en-US" altLang="zh-CN" dirty="0">
                <a:solidFill>
                  <a:srgbClr val="002060"/>
                </a:solidFill>
                <a:latin typeface="Palatino"/>
                <a:ea typeface="Droid Sans" panose="020B0606030804020204" pitchFamily="34" charset="0"/>
                <a:cs typeface="Palatino"/>
              </a:rPr>
              <a:t>efficiency (</a:t>
            </a:r>
            <a:r>
              <a:rPr kumimoji="1" lang="en-US" altLang="zh-CN" dirty="0" err="1">
                <a:solidFill>
                  <a:srgbClr val="002060"/>
                </a:solidFill>
                <a:latin typeface="Palatino"/>
                <a:ea typeface="Droid Sans" panose="020B0606030804020204" pitchFamily="34" charset="0"/>
                <a:cs typeface="Palatino"/>
              </a:rPr>
              <a:t>Perf</a:t>
            </a:r>
            <a:r>
              <a:rPr kumimoji="1" lang="en-US" altLang="zh-CN" dirty="0">
                <a:solidFill>
                  <a:srgbClr val="002060"/>
                </a:solidFill>
                <a:latin typeface="Palatino"/>
                <a:ea typeface="Droid Sans" panose="020B0606030804020204" pitchFamily="34" charset="0"/>
                <a:cs typeface="Palatino"/>
              </a:rPr>
              <a:t>/Watt)</a:t>
            </a:r>
            <a:endParaRPr kumimoji="1" lang="zh-CN" altLang="en-US" dirty="0">
              <a:solidFill>
                <a:srgbClr val="002060"/>
              </a:solidFill>
              <a:latin typeface="Palatino"/>
              <a:ea typeface="Droid Sans" panose="020B0606030804020204" pitchFamily="34" charset="0"/>
              <a:cs typeface="Palatino"/>
            </a:endParaRPr>
          </a:p>
        </p:txBody>
      </p:sp>
      <p:cxnSp>
        <p:nvCxnSpPr>
          <p:cNvPr id="8" name="直线连接符 7"/>
          <p:cNvCxnSpPr/>
          <p:nvPr/>
        </p:nvCxnSpPr>
        <p:spPr>
          <a:xfrm>
            <a:off x="4563023" y="2409467"/>
            <a:ext cx="0" cy="579020"/>
          </a:xfrm>
          <a:prstGeom prst="line">
            <a:avLst/>
          </a:prstGeom>
          <a:ln w="38100">
            <a:solidFill>
              <a:srgbClr val="FF0000"/>
            </a:solidFill>
            <a:headEnd type="stealth"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11" name="直线连接符 10"/>
          <p:cNvCxnSpPr/>
          <p:nvPr/>
        </p:nvCxnSpPr>
        <p:spPr>
          <a:xfrm flipH="1">
            <a:off x="4183994" y="2409467"/>
            <a:ext cx="691110" cy="0"/>
          </a:xfrm>
          <a:prstGeom prst="line">
            <a:avLst/>
          </a:prstGeom>
          <a:ln w="38100">
            <a:solidFill>
              <a:srgbClr val="FF0000"/>
            </a:solidFill>
            <a:prstDash val="dash"/>
            <a:tailEnd type="none" w="lg" len="lg"/>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4688099" y="1198587"/>
            <a:ext cx="1887481" cy="400110"/>
          </a:xfrm>
          <a:prstGeom prst="rect">
            <a:avLst/>
          </a:prstGeom>
          <a:noFill/>
        </p:spPr>
        <p:txBody>
          <a:bodyPr wrap="none" rtlCol="0">
            <a:spAutoFit/>
          </a:bodyPr>
          <a:lstStyle/>
          <a:p>
            <a:r>
              <a:rPr kumimoji="1" lang="en-US" altLang="zh-CN" b="1" dirty="0" smtClean="0">
                <a:solidFill>
                  <a:srgbClr val="FF0000"/>
                </a:solidFill>
                <a:latin typeface="Times New Roman"/>
                <a:cs typeface="Times New Roman"/>
              </a:rPr>
              <a:t>55%</a:t>
            </a:r>
            <a:r>
              <a:rPr kumimoji="1" lang="zh-CN" altLang="en-US" b="1" dirty="0" smtClean="0">
                <a:solidFill>
                  <a:srgbClr val="FF0000"/>
                </a:solidFill>
                <a:latin typeface="Times New Roman"/>
                <a:cs typeface="Times New Roman"/>
              </a:rPr>
              <a:t> </a:t>
            </a:r>
            <a:r>
              <a:rPr kumimoji="1" lang="en-US" altLang="zh-CN" b="1" dirty="0" smtClean="0">
                <a:solidFill>
                  <a:srgbClr val="FF0000"/>
                </a:solidFill>
                <a:latin typeface="Times New Roman"/>
                <a:cs typeface="Times New Roman"/>
              </a:rPr>
              <a:t>Reduction</a:t>
            </a:r>
            <a:endParaRPr kumimoji="1" lang="zh-CN" altLang="en-US" b="1" dirty="0">
              <a:solidFill>
                <a:srgbClr val="FF0000"/>
              </a:solidFill>
              <a:latin typeface="Times New Roman"/>
              <a:cs typeface="Times New Roman"/>
            </a:endParaRPr>
          </a:p>
        </p:txBody>
      </p:sp>
      <p:cxnSp>
        <p:nvCxnSpPr>
          <p:cNvPr id="24" name="直线箭头连接符 23"/>
          <p:cNvCxnSpPr>
            <a:stCxn id="16" idx="2"/>
          </p:cNvCxnSpPr>
          <p:nvPr/>
        </p:nvCxnSpPr>
        <p:spPr>
          <a:xfrm flipH="1">
            <a:off x="4688102" y="1598697"/>
            <a:ext cx="943738" cy="1090941"/>
          </a:xfrm>
          <a:prstGeom prst="straightConnector1">
            <a:avLst/>
          </a:prstGeom>
          <a:ln w="38100">
            <a:solidFill>
              <a:srgbClr val="0000FF"/>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5" name="直线连接符 24"/>
          <p:cNvCxnSpPr/>
          <p:nvPr/>
        </p:nvCxnSpPr>
        <p:spPr>
          <a:xfrm>
            <a:off x="8848211" y="1620978"/>
            <a:ext cx="733886" cy="893980"/>
          </a:xfrm>
          <a:prstGeom prst="line">
            <a:avLst/>
          </a:prstGeom>
          <a:ln w="38100">
            <a:solidFill>
              <a:srgbClr val="0000FF"/>
            </a:solidFill>
            <a:tailEnd type="stealth" w="lg" len="lg"/>
          </a:ln>
        </p:spPr>
        <p:style>
          <a:lnRef idx="2">
            <a:schemeClr val="accent1"/>
          </a:lnRef>
          <a:fillRef idx="0">
            <a:schemeClr val="accent1"/>
          </a:fillRef>
          <a:effectRef idx="1">
            <a:schemeClr val="accent1"/>
          </a:effectRef>
          <a:fontRef idx="minor">
            <a:schemeClr val="tx1"/>
          </a:fontRef>
        </p:style>
      </p:cxnSp>
      <p:sp>
        <p:nvSpPr>
          <p:cNvPr id="26" name="文本框 25"/>
          <p:cNvSpPr txBox="1"/>
          <p:nvPr/>
        </p:nvSpPr>
        <p:spPr>
          <a:xfrm>
            <a:off x="7301456" y="934515"/>
            <a:ext cx="2685351" cy="707886"/>
          </a:xfrm>
          <a:prstGeom prst="rect">
            <a:avLst/>
          </a:prstGeom>
          <a:noFill/>
        </p:spPr>
        <p:txBody>
          <a:bodyPr wrap="none" rtlCol="0">
            <a:spAutoFit/>
          </a:bodyPr>
          <a:lstStyle/>
          <a:p>
            <a:pPr algn="ctr"/>
            <a:r>
              <a:rPr kumimoji="1" lang="en-US" altLang="zh-CN" b="1" dirty="0" smtClean="0">
                <a:solidFill>
                  <a:srgbClr val="FF0000"/>
                </a:solidFill>
                <a:latin typeface="Times New Roman"/>
                <a:cs typeface="Times New Roman"/>
              </a:rPr>
              <a:t>59%</a:t>
            </a:r>
            <a:r>
              <a:rPr kumimoji="1" lang="zh-CN" altLang="en-US" b="1" dirty="0" smtClean="0">
                <a:solidFill>
                  <a:srgbClr val="FF0000"/>
                </a:solidFill>
                <a:latin typeface="Times New Roman"/>
                <a:cs typeface="Times New Roman"/>
              </a:rPr>
              <a:t> </a:t>
            </a:r>
            <a:r>
              <a:rPr kumimoji="1" lang="en-US" altLang="zh-CN" b="1" dirty="0" smtClean="0">
                <a:solidFill>
                  <a:srgbClr val="FF0000"/>
                </a:solidFill>
                <a:latin typeface="Times New Roman"/>
                <a:cs typeface="Times New Roman"/>
              </a:rPr>
              <a:t>Energy-efficiency</a:t>
            </a:r>
          </a:p>
          <a:p>
            <a:pPr algn="ctr"/>
            <a:r>
              <a:rPr kumimoji="1" lang="en-US" altLang="zh-CN" b="1" dirty="0" smtClean="0">
                <a:solidFill>
                  <a:srgbClr val="FF0000"/>
                </a:solidFill>
                <a:latin typeface="Times New Roman"/>
                <a:cs typeface="Times New Roman"/>
              </a:rPr>
              <a:t>improvement</a:t>
            </a:r>
            <a:endParaRPr kumimoji="1" lang="zh-CN" altLang="en-US" dirty="0">
              <a:latin typeface="Times New Roman"/>
              <a:cs typeface="Times New Roman"/>
            </a:endParaRPr>
          </a:p>
        </p:txBody>
      </p:sp>
    </p:spTree>
    <p:extLst>
      <p:ext uri="{BB962C8B-B14F-4D97-AF65-F5344CB8AC3E}">
        <p14:creationId xmlns:p14="http://schemas.microsoft.com/office/powerpoint/2010/main" val="5908956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CBWT vs. CCWS</a:t>
            </a:r>
            <a:r>
              <a:rPr kumimoji="1" lang="zh-CN" altLang="en-US" dirty="0" smtClean="0"/>
              <a:t> </a:t>
            </a:r>
            <a:r>
              <a:rPr kumimoji="1" lang="en-US" altLang="zh-CN" dirty="0" smtClean="0"/>
              <a:t>&amp;</a:t>
            </a:r>
            <a:r>
              <a:rPr kumimoji="1" lang="zh-CN" altLang="en-US" dirty="0" smtClean="0"/>
              <a:t> </a:t>
            </a:r>
            <a:r>
              <a:rPr kumimoji="1" lang="en-US" altLang="zh-CN" dirty="0" smtClean="0"/>
              <a:t>MRPB</a:t>
            </a:r>
            <a:endParaRPr kumimoji="1" lang="zh-CN" altLang="en-US" dirty="0"/>
          </a:p>
        </p:txBody>
      </p:sp>
      <p:sp>
        <p:nvSpPr>
          <p:cNvPr id="3" name="文本占位符 2"/>
          <p:cNvSpPr>
            <a:spLocks noGrp="1"/>
          </p:cNvSpPr>
          <p:nvPr>
            <p:ph type="body" sz="quarter" idx="12"/>
          </p:nvPr>
        </p:nvSpPr>
        <p:spPr>
          <a:xfrm>
            <a:off x="444500" y="4046953"/>
            <a:ext cx="9245600" cy="2540213"/>
          </a:xfrm>
        </p:spPr>
        <p:txBody>
          <a:bodyPr/>
          <a:lstStyle/>
          <a:p>
            <a:r>
              <a:rPr lang="en-US" altLang="zh-CN" dirty="0" smtClean="0"/>
              <a:t>CBWT </a:t>
            </a:r>
            <a:r>
              <a:rPr lang="en-US" altLang="zh-CN" dirty="0"/>
              <a:t>shows an average IPC </a:t>
            </a:r>
            <a:r>
              <a:rPr lang="en-US" altLang="zh-CN" dirty="0" smtClean="0"/>
              <a:t>improvement of </a:t>
            </a:r>
            <a:r>
              <a:rPr lang="en-US" altLang="zh-CN" b="1" dirty="0" smtClean="0">
                <a:solidFill>
                  <a:srgbClr val="FF0000"/>
                </a:solidFill>
              </a:rPr>
              <a:t>1.74</a:t>
            </a:r>
            <a:r>
              <a:rPr lang="en-US" altLang="zh-CN" dirty="0" smtClean="0"/>
              <a:t>, </a:t>
            </a:r>
            <a:r>
              <a:rPr lang="en-US" altLang="zh-CN" dirty="0"/>
              <a:t>which outperforms Best-SWL and MRPB (</a:t>
            </a:r>
            <a:r>
              <a:rPr lang="en-US" altLang="zh-CN" dirty="0" smtClean="0">
                <a:solidFill>
                  <a:srgbClr val="FF0000"/>
                </a:solidFill>
              </a:rPr>
              <a:t>1.52</a:t>
            </a:r>
            <a:r>
              <a:rPr lang="en-US" altLang="zh-CN" dirty="0" smtClean="0"/>
              <a:t> and </a:t>
            </a:r>
            <a:r>
              <a:rPr lang="en-US" altLang="zh-CN" dirty="0" smtClean="0">
                <a:solidFill>
                  <a:srgbClr val="FF0000"/>
                </a:solidFill>
              </a:rPr>
              <a:t>1.57</a:t>
            </a:r>
            <a:r>
              <a:rPr lang="en-US" altLang="zh-CN" dirty="0" smtClean="0"/>
              <a:t> </a:t>
            </a:r>
            <a:r>
              <a:rPr lang="en-US" altLang="zh-CN" dirty="0"/>
              <a:t>respectively</a:t>
            </a:r>
            <a:r>
              <a:rPr lang="en-US" altLang="zh-CN" dirty="0" smtClean="0"/>
              <a:t>)</a:t>
            </a:r>
          </a:p>
          <a:p>
            <a:pPr lvl="1"/>
            <a:r>
              <a:rPr lang="en-US" altLang="zh-CN" dirty="0"/>
              <a:t>Best-SWL </a:t>
            </a:r>
            <a:r>
              <a:rPr lang="en-US" altLang="zh-CN" dirty="0" smtClean="0"/>
              <a:t>: optimal static warp throttling</a:t>
            </a:r>
          </a:p>
          <a:p>
            <a:pPr lvl="1"/>
            <a:endParaRPr kumimoji="1" lang="en-US" altLang="zh-CN" sz="1000" dirty="0" smtClean="0"/>
          </a:p>
          <a:p>
            <a:r>
              <a:rPr lang="en-US" altLang="zh-CN" dirty="0" smtClean="0"/>
              <a:t>Normalized </a:t>
            </a:r>
            <a:r>
              <a:rPr lang="en-US" altLang="zh-CN" dirty="0"/>
              <a:t>to Best-</a:t>
            </a:r>
            <a:r>
              <a:rPr lang="en-US" altLang="zh-CN" dirty="0" smtClean="0"/>
              <a:t>SWL, </a:t>
            </a:r>
            <a:r>
              <a:rPr kumimoji="1" lang="en-US" altLang="zh-CN" dirty="0" smtClean="0"/>
              <a:t>CBWT improves performance by </a:t>
            </a:r>
            <a:r>
              <a:rPr kumimoji="1" lang="en-US" altLang="zh-CN" b="1" dirty="0" smtClean="0">
                <a:solidFill>
                  <a:srgbClr val="FF0000"/>
                </a:solidFill>
              </a:rPr>
              <a:t>17%</a:t>
            </a:r>
            <a:r>
              <a:rPr kumimoji="1" lang="en-US" altLang="zh-CN" dirty="0" smtClean="0">
                <a:solidFill>
                  <a:srgbClr val="FF0000"/>
                </a:solidFill>
              </a:rPr>
              <a:t> </a:t>
            </a:r>
            <a:r>
              <a:rPr kumimoji="1" lang="en-US" altLang="zh-CN" dirty="0"/>
              <a:t>and </a:t>
            </a:r>
            <a:r>
              <a:rPr kumimoji="1" lang="en-US" altLang="zh-CN" b="1" dirty="0" smtClean="0">
                <a:solidFill>
                  <a:srgbClr val="FF0000"/>
                </a:solidFill>
              </a:rPr>
              <a:t>38%</a:t>
            </a:r>
            <a:r>
              <a:rPr kumimoji="1" lang="en-US" altLang="zh-CN" dirty="0" smtClean="0"/>
              <a:t> with LRR </a:t>
            </a:r>
            <a:r>
              <a:rPr kumimoji="1" lang="en-US" altLang="zh-CN" dirty="0"/>
              <a:t>and GTO scheduler </a:t>
            </a:r>
            <a:r>
              <a:rPr kumimoji="1" lang="en-US" altLang="zh-CN" dirty="0" smtClean="0"/>
              <a:t>respectively</a:t>
            </a:r>
          </a:p>
          <a:p>
            <a:pPr lvl="1"/>
            <a:r>
              <a:rPr kumimoji="1" lang="en-US" altLang="zh-CN" dirty="0"/>
              <a:t>GTO (Greedy Then Old) which runs a single warp until it stalls then picks the oldest ready warp</a:t>
            </a:r>
          </a:p>
          <a:p>
            <a:endParaRPr kumimoji="1" lang="zh-CN" altLang="en-US" dirty="0"/>
          </a:p>
        </p:txBody>
      </p:sp>
      <p:pic>
        <p:nvPicPr>
          <p:cNvPr id="4" name="图片 3" descr="compa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00" y="1612890"/>
            <a:ext cx="4572000" cy="18288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8006" y="1612890"/>
            <a:ext cx="4572000" cy="1828800"/>
          </a:xfrm>
          <a:prstGeom prst="rect">
            <a:avLst/>
          </a:prstGeom>
        </p:spPr>
      </p:pic>
      <p:sp>
        <p:nvSpPr>
          <p:cNvPr id="6" name="文本框 5"/>
          <p:cNvSpPr txBox="1"/>
          <p:nvPr/>
        </p:nvSpPr>
        <p:spPr>
          <a:xfrm>
            <a:off x="10684131" y="3007165"/>
            <a:ext cx="184666" cy="400110"/>
          </a:xfrm>
          <a:prstGeom prst="rect">
            <a:avLst/>
          </a:prstGeom>
          <a:noFill/>
        </p:spPr>
        <p:txBody>
          <a:bodyPr wrap="none" rtlCol="0">
            <a:spAutoFit/>
          </a:bodyPr>
          <a:lstStyle/>
          <a:p>
            <a:endParaRPr kumimoji="1" lang="zh-CN" altLang="en-US" dirty="0"/>
          </a:p>
        </p:txBody>
      </p:sp>
      <p:sp>
        <p:nvSpPr>
          <p:cNvPr id="7" name="矩形 6"/>
          <p:cNvSpPr/>
          <p:nvPr/>
        </p:nvSpPr>
        <p:spPr>
          <a:xfrm>
            <a:off x="382746" y="3410905"/>
            <a:ext cx="4985785" cy="400110"/>
          </a:xfrm>
          <a:prstGeom prst="rect">
            <a:avLst/>
          </a:prstGeom>
        </p:spPr>
        <p:txBody>
          <a:bodyPr wrap="none">
            <a:spAutoFit/>
          </a:bodyPr>
          <a:lstStyle/>
          <a:p>
            <a:r>
              <a:rPr kumimoji="1" lang="en-US" altLang="zh-CN" dirty="0" smtClean="0">
                <a:solidFill>
                  <a:srgbClr val="002060"/>
                </a:solidFill>
                <a:latin typeface="Palatino"/>
                <a:ea typeface="Droid Sans" panose="020B0606030804020204" pitchFamily="34" charset="0"/>
                <a:cs typeface="Palatino"/>
              </a:rPr>
              <a:t>Comparing</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CBWT</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a:solidFill>
                  <a:srgbClr val="002060"/>
                </a:solidFill>
                <a:latin typeface="Palatino"/>
                <a:ea typeface="Droid Sans" panose="020B0606030804020204" pitchFamily="34" charset="0"/>
                <a:cs typeface="Palatino"/>
              </a:rPr>
              <a:t>with</a:t>
            </a:r>
            <a:r>
              <a:rPr kumimoji="1" lang="zh-CN" altLang="en-US" dirty="0">
                <a:solidFill>
                  <a:srgbClr val="002060"/>
                </a:solidFill>
                <a:latin typeface="Palatino"/>
                <a:ea typeface="Droid Sans" panose="020B0606030804020204" pitchFamily="34" charset="0"/>
                <a:cs typeface="Palatino"/>
              </a:rPr>
              <a:t> </a:t>
            </a:r>
            <a:r>
              <a:rPr kumimoji="1" lang="en-US" altLang="zh-CN" dirty="0">
                <a:solidFill>
                  <a:srgbClr val="002060"/>
                </a:solidFill>
                <a:latin typeface="Palatino"/>
                <a:ea typeface="Droid Sans" panose="020B0606030804020204" pitchFamily="34" charset="0"/>
                <a:cs typeface="Palatino"/>
              </a:rPr>
              <a:t>CCWS</a:t>
            </a:r>
            <a:r>
              <a:rPr kumimoji="1" lang="zh-CN" altLang="en-US" dirty="0">
                <a:solidFill>
                  <a:srgbClr val="002060"/>
                </a:solidFill>
                <a:latin typeface="Palatino"/>
                <a:ea typeface="Droid Sans" panose="020B0606030804020204" pitchFamily="34" charset="0"/>
                <a:cs typeface="Palatino"/>
              </a:rPr>
              <a:t> </a:t>
            </a:r>
            <a:r>
              <a:rPr kumimoji="1" lang="en-US" altLang="zh-CN" dirty="0">
                <a:solidFill>
                  <a:srgbClr val="002060"/>
                </a:solidFill>
                <a:latin typeface="Palatino"/>
                <a:ea typeface="Droid Sans" panose="020B0606030804020204" pitchFamily="34" charset="0"/>
                <a:cs typeface="Palatino"/>
              </a:rPr>
              <a:t>and</a:t>
            </a:r>
            <a:r>
              <a:rPr kumimoji="1" lang="zh-CN" altLang="en-US" dirty="0">
                <a:solidFill>
                  <a:srgbClr val="002060"/>
                </a:solidFill>
                <a:latin typeface="Palatino"/>
                <a:ea typeface="Droid Sans" panose="020B0606030804020204" pitchFamily="34" charset="0"/>
                <a:cs typeface="Palatino"/>
              </a:rPr>
              <a:t> </a:t>
            </a:r>
            <a:r>
              <a:rPr kumimoji="1" lang="en-US" altLang="zh-CN" dirty="0">
                <a:solidFill>
                  <a:srgbClr val="002060"/>
                </a:solidFill>
                <a:latin typeface="Palatino"/>
                <a:ea typeface="Droid Sans" panose="020B0606030804020204" pitchFamily="34" charset="0"/>
                <a:cs typeface="Palatino"/>
              </a:rPr>
              <a:t>MRPB</a:t>
            </a:r>
            <a:endParaRPr kumimoji="1" lang="zh-CN" altLang="en-US" dirty="0">
              <a:solidFill>
                <a:srgbClr val="002060"/>
              </a:solidFill>
              <a:latin typeface="Palatino"/>
              <a:ea typeface="Droid Sans" panose="020B0606030804020204" pitchFamily="34" charset="0"/>
              <a:cs typeface="Palatino"/>
            </a:endParaRPr>
          </a:p>
        </p:txBody>
      </p:sp>
      <p:sp>
        <p:nvSpPr>
          <p:cNvPr id="8" name="矩形 7"/>
          <p:cNvSpPr/>
          <p:nvPr/>
        </p:nvSpPr>
        <p:spPr>
          <a:xfrm>
            <a:off x="5595549" y="3415049"/>
            <a:ext cx="4018222" cy="400110"/>
          </a:xfrm>
          <a:prstGeom prst="rect">
            <a:avLst/>
          </a:prstGeom>
        </p:spPr>
        <p:txBody>
          <a:bodyPr wrap="none">
            <a:spAutoFit/>
          </a:bodyPr>
          <a:lstStyle/>
          <a:p>
            <a:r>
              <a:rPr kumimoji="1" lang="en-US" altLang="zh-CN" dirty="0" smtClean="0">
                <a:solidFill>
                  <a:srgbClr val="002060"/>
                </a:solidFill>
                <a:latin typeface="Palatino"/>
                <a:ea typeface="Droid Sans" panose="020B0606030804020204" pitchFamily="34" charset="0"/>
                <a:cs typeface="Palatino"/>
              </a:rPr>
              <a:t>Effect</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of</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warp</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scheduling</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policies</a:t>
            </a:r>
            <a:endParaRPr kumimoji="1" lang="zh-CN" altLang="en-US" dirty="0">
              <a:solidFill>
                <a:srgbClr val="002060"/>
              </a:solidFill>
              <a:latin typeface="Palatino"/>
              <a:ea typeface="Droid Sans" panose="020B0606030804020204" pitchFamily="34" charset="0"/>
              <a:cs typeface="Palatino"/>
            </a:endParaRPr>
          </a:p>
        </p:txBody>
      </p:sp>
    </p:spTree>
    <p:extLst>
      <p:ext uri="{BB962C8B-B14F-4D97-AF65-F5344CB8AC3E}">
        <p14:creationId xmlns:p14="http://schemas.microsoft.com/office/powerpoint/2010/main" val="170867469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Outline</a:t>
            </a:r>
            <a:endParaRPr kumimoji="1" lang="zh-CN" altLang="en-US" dirty="0"/>
          </a:p>
        </p:txBody>
      </p:sp>
      <p:sp>
        <p:nvSpPr>
          <p:cNvPr id="3" name="文本占位符 2"/>
          <p:cNvSpPr>
            <a:spLocks noGrp="1"/>
          </p:cNvSpPr>
          <p:nvPr>
            <p:ph type="body" sz="quarter" idx="12"/>
          </p:nvPr>
        </p:nvSpPr>
        <p:spPr/>
        <p:txBody>
          <a:bodyPr/>
          <a:lstStyle/>
          <a:p>
            <a:r>
              <a:rPr kumimoji="1" lang="en-US" altLang="zh-CN" sz="2800" dirty="0"/>
              <a:t>Introduction</a:t>
            </a:r>
          </a:p>
          <a:p>
            <a:endParaRPr kumimoji="1" lang="en-US" altLang="zh-CN" sz="2800" dirty="0"/>
          </a:p>
          <a:p>
            <a:r>
              <a:rPr kumimoji="1" lang="en-US" altLang="zh-CN" sz="2800" dirty="0"/>
              <a:t>Existing Work</a:t>
            </a:r>
          </a:p>
          <a:p>
            <a:endParaRPr kumimoji="1" lang="en-US" altLang="zh-CN" sz="2800" dirty="0"/>
          </a:p>
          <a:p>
            <a:r>
              <a:rPr kumimoji="1" lang="en-US" altLang="zh-CN" sz="2800" dirty="0"/>
              <a:t>CBWT Design</a:t>
            </a:r>
          </a:p>
          <a:p>
            <a:endParaRPr kumimoji="1" lang="en-US" altLang="zh-CN" sz="2800" dirty="0"/>
          </a:p>
          <a:p>
            <a:r>
              <a:rPr kumimoji="1" lang="en-US" altLang="zh-CN" sz="2800" dirty="0"/>
              <a:t>Evaluation</a:t>
            </a:r>
          </a:p>
          <a:p>
            <a:endParaRPr kumimoji="1" lang="en-US" altLang="zh-CN" sz="2800" dirty="0"/>
          </a:p>
          <a:p>
            <a:r>
              <a:rPr kumimoji="1" lang="en-US" altLang="zh-CN" sz="2800" dirty="0" smtClean="0">
                <a:solidFill>
                  <a:srgbClr val="FF0000"/>
                </a:solidFill>
              </a:rPr>
              <a:t>Conclusion</a:t>
            </a:r>
            <a:endParaRPr kumimoji="1" lang="en-US" altLang="zh-CN" sz="2800" dirty="0">
              <a:solidFill>
                <a:srgbClr val="FF0000"/>
              </a:solidFill>
            </a:endParaRPr>
          </a:p>
        </p:txBody>
      </p:sp>
    </p:spTree>
    <p:extLst>
      <p:ext uri="{BB962C8B-B14F-4D97-AF65-F5344CB8AC3E}">
        <p14:creationId xmlns:p14="http://schemas.microsoft.com/office/powerpoint/2010/main" val="129283332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Conclusion</a:t>
            </a:r>
            <a:endParaRPr kumimoji="1" lang="zh-CN" altLang="en-US" dirty="0"/>
          </a:p>
        </p:txBody>
      </p:sp>
      <p:sp>
        <p:nvSpPr>
          <p:cNvPr id="3" name="文本占位符 2"/>
          <p:cNvSpPr>
            <a:spLocks noGrp="1"/>
          </p:cNvSpPr>
          <p:nvPr>
            <p:ph type="body" sz="quarter" idx="12"/>
          </p:nvPr>
        </p:nvSpPr>
        <p:spPr/>
        <p:txBody>
          <a:bodyPr/>
          <a:lstStyle/>
          <a:p>
            <a:pPr marL="0" indent="0">
              <a:buNone/>
            </a:pPr>
            <a:r>
              <a:rPr kumimoji="1" lang="en-US" altLang="zh-CN" sz="2500" dirty="0" smtClean="0"/>
              <a:t>This</a:t>
            </a:r>
            <a:r>
              <a:rPr kumimoji="1" lang="zh-CN" altLang="en-US" sz="2500" dirty="0" smtClean="0"/>
              <a:t> </a:t>
            </a:r>
            <a:r>
              <a:rPr kumimoji="1" lang="en-US" altLang="zh-CN" sz="2500" dirty="0" smtClean="0"/>
              <a:t>work</a:t>
            </a:r>
            <a:r>
              <a:rPr kumimoji="1" lang="zh-CN" altLang="en-US" sz="2500" dirty="0" smtClean="0"/>
              <a:t> </a:t>
            </a:r>
            <a:r>
              <a:rPr kumimoji="1" lang="en-US" altLang="zh-CN" sz="2500" dirty="0" smtClean="0"/>
              <a:t>aims</a:t>
            </a:r>
            <a:r>
              <a:rPr kumimoji="1" lang="zh-CN" altLang="en-US" sz="2500" dirty="0" smtClean="0"/>
              <a:t> </a:t>
            </a:r>
            <a:r>
              <a:rPr kumimoji="1" lang="en-US" altLang="zh-CN" sz="2500" dirty="0" smtClean="0"/>
              <a:t>to</a:t>
            </a:r>
            <a:r>
              <a:rPr kumimoji="1" lang="zh-CN" altLang="en-US" sz="2500" dirty="0" smtClean="0"/>
              <a:t> </a:t>
            </a:r>
            <a:r>
              <a:rPr kumimoji="1" lang="en-US" altLang="zh-CN" sz="2500" dirty="0" smtClean="0"/>
              <a:t>enable GPGPUs </a:t>
            </a:r>
            <a:r>
              <a:rPr kumimoji="1" lang="en-US" altLang="zh-CN" sz="2500" dirty="0"/>
              <a:t>for </a:t>
            </a:r>
            <a:r>
              <a:rPr kumimoji="1" lang="en-US" altLang="zh-CN" sz="2500" dirty="0">
                <a:solidFill>
                  <a:srgbClr val="FF0000"/>
                </a:solidFill>
              </a:rPr>
              <a:t>irregular</a:t>
            </a:r>
            <a:r>
              <a:rPr kumimoji="1" lang="en-US" altLang="zh-CN" sz="2500" dirty="0"/>
              <a:t> applications from memory hierarchy’s point of </a:t>
            </a:r>
            <a:r>
              <a:rPr kumimoji="1" lang="en-US" altLang="zh-CN" sz="2500" dirty="0" smtClean="0"/>
              <a:t>view</a:t>
            </a:r>
          </a:p>
          <a:p>
            <a:pPr lvl="1"/>
            <a:endParaRPr kumimoji="1" lang="en-US" altLang="zh-CN" sz="800" dirty="0" smtClean="0"/>
          </a:p>
          <a:p>
            <a:r>
              <a:rPr kumimoji="1" lang="en-US" altLang="zh-CN" dirty="0" smtClean="0"/>
              <a:t>Evaluation </a:t>
            </a:r>
            <a:r>
              <a:rPr kumimoji="1" lang="en-US" altLang="zh-CN" dirty="0"/>
              <a:t>and analysis on the</a:t>
            </a:r>
            <a:r>
              <a:rPr kumimoji="1" lang="zh-CN" altLang="en-US" dirty="0"/>
              <a:t> </a:t>
            </a:r>
            <a:r>
              <a:rPr kumimoji="1" lang="en-US" altLang="zh-CN" dirty="0"/>
              <a:t>current</a:t>
            </a:r>
            <a:r>
              <a:rPr kumimoji="1" lang="zh-CN" altLang="en-US" dirty="0"/>
              <a:t> </a:t>
            </a:r>
            <a:r>
              <a:rPr kumimoji="1" lang="en-US" altLang="zh-CN" dirty="0"/>
              <a:t>GPU</a:t>
            </a:r>
            <a:r>
              <a:rPr kumimoji="1" lang="zh-CN" altLang="en-US" dirty="0"/>
              <a:t> </a:t>
            </a:r>
            <a:r>
              <a:rPr kumimoji="1" lang="en-US" altLang="zh-CN" dirty="0"/>
              <a:t>cache</a:t>
            </a:r>
            <a:r>
              <a:rPr kumimoji="1" lang="zh-CN" altLang="en-US" dirty="0"/>
              <a:t> </a:t>
            </a:r>
            <a:r>
              <a:rPr kumimoji="1" lang="en-US" altLang="zh-CN" dirty="0"/>
              <a:t>design</a:t>
            </a:r>
            <a:r>
              <a:rPr kumimoji="1" lang="zh-CN" altLang="en-US" dirty="0"/>
              <a:t> </a:t>
            </a:r>
            <a:r>
              <a:rPr kumimoji="1" lang="en-US" altLang="zh-CN" dirty="0"/>
              <a:t>and</a:t>
            </a:r>
            <a:r>
              <a:rPr kumimoji="1" lang="zh-CN" altLang="en-US" dirty="0"/>
              <a:t> </a:t>
            </a:r>
            <a:r>
              <a:rPr kumimoji="1" lang="en-US" altLang="zh-CN" dirty="0" smtClean="0"/>
              <a:t>state-of-the-art</a:t>
            </a:r>
            <a:r>
              <a:rPr kumimoji="1" lang="zh-CN" altLang="en-US" dirty="0" smtClean="0"/>
              <a:t> </a:t>
            </a:r>
            <a:r>
              <a:rPr kumimoji="1" lang="en-US" altLang="zh-CN" dirty="0" smtClean="0"/>
              <a:t>management</a:t>
            </a:r>
            <a:r>
              <a:rPr kumimoji="1" lang="zh-CN" altLang="en-US" dirty="0" smtClean="0"/>
              <a:t> </a:t>
            </a:r>
            <a:r>
              <a:rPr kumimoji="1" lang="en-US" altLang="zh-CN" dirty="0"/>
              <a:t>schemes</a:t>
            </a:r>
          </a:p>
          <a:p>
            <a:pPr lvl="1"/>
            <a:r>
              <a:rPr kumimoji="1" lang="en-US" altLang="zh-CN" dirty="0" smtClean="0"/>
              <a:t>Further</a:t>
            </a:r>
            <a:r>
              <a:rPr kumimoji="1" lang="zh-CN" altLang="en-US" dirty="0" smtClean="0"/>
              <a:t> </a:t>
            </a:r>
            <a:r>
              <a:rPr kumimoji="1" lang="en-US" altLang="zh-CN" dirty="0" smtClean="0"/>
              <a:t>understanding</a:t>
            </a:r>
            <a:r>
              <a:rPr kumimoji="1" lang="zh-CN" altLang="en-US" dirty="0" smtClean="0"/>
              <a:t> </a:t>
            </a:r>
            <a:r>
              <a:rPr kumimoji="1" lang="en-US" altLang="zh-CN" dirty="0"/>
              <a:t>memory</a:t>
            </a:r>
            <a:r>
              <a:rPr kumimoji="1" lang="zh-CN" altLang="en-US" dirty="0"/>
              <a:t> </a:t>
            </a:r>
            <a:r>
              <a:rPr kumimoji="1" lang="en-US" altLang="zh-CN" dirty="0"/>
              <a:t>access</a:t>
            </a:r>
            <a:r>
              <a:rPr kumimoji="1" lang="zh-CN" altLang="en-US" dirty="0"/>
              <a:t> </a:t>
            </a:r>
            <a:r>
              <a:rPr kumimoji="1" lang="en-US" altLang="zh-CN" dirty="0"/>
              <a:t>behavior</a:t>
            </a:r>
            <a:r>
              <a:rPr kumimoji="1" lang="zh-CN" altLang="en-US" dirty="0"/>
              <a:t> </a:t>
            </a:r>
            <a:r>
              <a:rPr kumimoji="1" lang="en-US" altLang="zh-CN" dirty="0"/>
              <a:t>of</a:t>
            </a:r>
            <a:r>
              <a:rPr kumimoji="1" lang="zh-CN" altLang="en-US" dirty="0"/>
              <a:t> </a:t>
            </a:r>
            <a:r>
              <a:rPr kumimoji="1" lang="en-US" altLang="zh-CN" dirty="0"/>
              <a:t>GPU</a:t>
            </a:r>
            <a:r>
              <a:rPr kumimoji="1" lang="zh-CN" altLang="en-US" dirty="0"/>
              <a:t> </a:t>
            </a:r>
            <a:r>
              <a:rPr kumimoji="1" lang="en-US" altLang="zh-CN" dirty="0"/>
              <a:t>applications</a:t>
            </a:r>
          </a:p>
          <a:p>
            <a:pPr lvl="1"/>
            <a:r>
              <a:rPr kumimoji="1" lang="en-US" altLang="zh-CN" dirty="0"/>
              <a:t>Understanding</a:t>
            </a:r>
            <a:r>
              <a:rPr kumimoji="1" lang="zh-CN" altLang="en-US" dirty="0"/>
              <a:t> </a:t>
            </a:r>
            <a:r>
              <a:rPr kumimoji="1" lang="en-US" altLang="zh-CN" dirty="0"/>
              <a:t>the</a:t>
            </a:r>
            <a:r>
              <a:rPr kumimoji="1" lang="zh-CN" altLang="en-US" dirty="0"/>
              <a:t> </a:t>
            </a:r>
            <a:r>
              <a:rPr kumimoji="1" lang="en-US" altLang="zh-CN" dirty="0"/>
              <a:t>limitations</a:t>
            </a:r>
            <a:r>
              <a:rPr kumimoji="1" lang="zh-CN" altLang="en-US" dirty="0"/>
              <a:t> </a:t>
            </a:r>
            <a:r>
              <a:rPr kumimoji="1" lang="en-US" altLang="zh-CN" dirty="0"/>
              <a:t>of</a:t>
            </a:r>
            <a:r>
              <a:rPr kumimoji="1" lang="zh-CN" altLang="en-US" dirty="0"/>
              <a:t> </a:t>
            </a:r>
            <a:r>
              <a:rPr kumimoji="1" lang="en-US" altLang="zh-CN" dirty="0"/>
              <a:t>existing</a:t>
            </a:r>
            <a:r>
              <a:rPr kumimoji="1" lang="zh-CN" altLang="en-US" dirty="0"/>
              <a:t> </a:t>
            </a:r>
            <a:r>
              <a:rPr kumimoji="1" lang="en-US" altLang="zh-CN" dirty="0"/>
              <a:t>approaches</a:t>
            </a:r>
          </a:p>
          <a:p>
            <a:pPr lvl="1"/>
            <a:endParaRPr kumimoji="1" lang="en-US" altLang="zh-CN" sz="800" dirty="0"/>
          </a:p>
          <a:p>
            <a:r>
              <a:rPr kumimoji="1" lang="en-US" altLang="zh-CN" dirty="0"/>
              <a:t>CBWT significantly </a:t>
            </a:r>
            <a:r>
              <a:rPr kumimoji="1" lang="en-US" altLang="zh-CN" dirty="0">
                <a:solidFill>
                  <a:srgbClr val="FF0000"/>
                </a:solidFill>
              </a:rPr>
              <a:t>outperforms</a:t>
            </a:r>
            <a:r>
              <a:rPr kumimoji="1" lang="en-US" altLang="zh-CN" dirty="0"/>
              <a:t> existing management schemes in terms of performance and energy </a:t>
            </a:r>
            <a:r>
              <a:rPr kumimoji="1" lang="en-US" altLang="zh-CN" dirty="0" smtClean="0"/>
              <a:t>efficiency</a:t>
            </a:r>
          </a:p>
          <a:p>
            <a:pPr lvl="1"/>
            <a:r>
              <a:rPr kumimoji="1" lang="en-US" altLang="zh-CN" dirty="0"/>
              <a:t>Demonstrating the benefit of </a:t>
            </a:r>
            <a:r>
              <a:rPr kumimoji="1" lang="en-US" altLang="zh-CN" dirty="0" smtClean="0"/>
              <a:t>cooperatively</a:t>
            </a:r>
            <a:r>
              <a:rPr kumimoji="1" lang="zh-CN" altLang="en-US" dirty="0" smtClean="0"/>
              <a:t> </a:t>
            </a:r>
            <a:r>
              <a:rPr kumimoji="1" lang="en-US" altLang="zh-CN" dirty="0" smtClean="0"/>
              <a:t>combining </a:t>
            </a:r>
            <a:r>
              <a:rPr kumimoji="1" lang="en-US" altLang="zh-CN" dirty="0"/>
              <a:t>two techniques</a:t>
            </a:r>
          </a:p>
          <a:p>
            <a:pPr lvl="1"/>
            <a:endParaRPr kumimoji="1" lang="en-US" altLang="zh-CN" sz="800" dirty="0"/>
          </a:p>
          <a:p>
            <a:r>
              <a:rPr kumimoji="1" lang="en-US" altLang="zh-CN" dirty="0"/>
              <a:t>The cost-effective CBWT design is more </a:t>
            </a:r>
            <a:r>
              <a:rPr kumimoji="1" lang="en-US" altLang="zh-CN" dirty="0">
                <a:solidFill>
                  <a:srgbClr val="FF0000"/>
                </a:solidFill>
              </a:rPr>
              <a:t>practical</a:t>
            </a:r>
            <a:r>
              <a:rPr kumimoji="1" lang="en-US" altLang="zh-CN" dirty="0"/>
              <a:t> to implement in real hardware</a:t>
            </a:r>
          </a:p>
          <a:p>
            <a:pPr lvl="1"/>
            <a:r>
              <a:rPr kumimoji="1" lang="en-US" altLang="zh-CN" dirty="0"/>
              <a:t>A novel cache contention detection mechanism (</a:t>
            </a:r>
            <a:r>
              <a:rPr kumimoji="1" lang="en-US" altLang="zh-CN" dirty="0" smtClean="0"/>
              <a:t>leveraging</a:t>
            </a:r>
            <a:r>
              <a:rPr kumimoji="1" lang="zh-CN" altLang="en-US" dirty="0" smtClean="0"/>
              <a:t> </a:t>
            </a:r>
            <a:r>
              <a:rPr kumimoji="1" lang="en-US" altLang="zh-CN" dirty="0" smtClean="0"/>
              <a:t>the </a:t>
            </a:r>
            <a:r>
              <a:rPr kumimoji="1" lang="en-US" altLang="zh-CN" dirty="0"/>
              <a:t>L2 </a:t>
            </a:r>
            <a:r>
              <a:rPr kumimoji="1" lang="en-US" altLang="zh-CN" dirty="0" smtClean="0"/>
              <a:t>cache)</a:t>
            </a:r>
          </a:p>
          <a:p>
            <a:pPr lvl="2"/>
            <a:endParaRPr kumimoji="1" lang="en-US" altLang="zh-CN" sz="1000" dirty="0"/>
          </a:p>
          <a:p>
            <a:endParaRPr kumimoji="1" lang="en-US" altLang="zh-CN" dirty="0"/>
          </a:p>
          <a:p>
            <a:endParaRPr kumimoji="1" lang="zh-CN" altLang="en-US" dirty="0"/>
          </a:p>
        </p:txBody>
      </p:sp>
    </p:spTree>
    <p:extLst>
      <p:ext uri="{BB962C8B-B14F-4D97-AF65-F5344CB8AC3E}">
        <p14:creationId xmlns:p14="http://schemas.microsoft.com/office/powerpoint/2010/main" val="11834225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a:xfrm>
            <a:off x="444500" y="549756"/>
            <a:ext cx="9245600" cy="2330318"/>
          </a:xfrm>
        </p:spPr>
        <p:txBody>
          <a:bodyPr/>
          <a:lstStyle/>
          <a:p>
            <a:pPr marL="0" indent="0" algn="ctr">
              <a:buNone/>
            </a:pPr>
            <a:r>
              <a:rPr kumimoji="1" lang="en-US" altLang="zh-CN" sz="4800" dirty="0" smtClean="0"/>
              <a:t>Thanks!</a:t>
            </a:r>
          </a:p>
          <a:p>
            <a:pPr marL="0" indent="0" algn="ctr">
              <a:buNone/>
            </a:pPr>
            <a:r>
              <a:rPr kumimoji="1" lang="en-US" altLang="zh-CN" sz="4800" dirty="0" smtClean="0"/>
              <a:t>Q &amp; A</a:t>
            </a:r>
            <a:endParaRPr kumimoji="1" lang="zh-CN" altLang="en-US" sz="4800" dirty="0"/>
          </a:p>
        </p:txBody>
      </p:sp>
      <p:pic>
        <p:nvPicPr>
          <p:cNvPr id="4" name="Picture 5" descr="master_bottom2.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19600"/>
            <a:ext cx="10058400" cy="3352800"/>
          </a:xfrm>
          <a:prstGeom prst="rect">
            <a:avLst/>
          </a:prstGeom>
        </p:spPr>
      </p:pic>
      <p:pic>
        <p:nvPicPr>
          <p:cNvPr id="5" name="Picture 6" descr="Cover_BuildingCrop.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23" y="2880073"/>
            <a:ext cx="10100798" cy="1501652"/>
          </a:xfrm>
          <a:prstGeom prst="rect">
            <a:avLst/>
          </a:prstGeom>
        </p:spPr>
      </p:pic>
    </p:spTree>
    <p:extLst>
      <p:ext uri="{BB962C8B-B14F-4D97-AF65-F5344CB8AC3E}">
        <p14:creationId xmlns:p14="http://schemas.microsoft.com/office/powerpoint/2010/main" val="344794478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Evaluation</a:t>
            </a:r>
            <a:endParaRPr kumimoji="1" lang="zh-CN" altLang="en-US" dirty="0"/>
          </a:p>
        </p:txBody>
      </p:sp>
      <p:sp>
        <p:nvSpPr>
          <p:cNvPr id="3" name="文本占位符 2"/>
          <p:cNvSpPr>
            <a:spLocks noGrp="1"/>
          </p:cNvSpPr>
          <p:nvPr>
            <p:ph type="body" sz="quarter" idx="12"/>
          </p:nvPr>
        </p:nvSpPr>
        <p:spPr>
          <a:xfrm>
            <a:off x="6332029" y="1917700"/>
            <a:ext cx="3358071" cy="4826000"/>
          </a:xfrm>
        </p:spPr>
        <p:txBody>
          <a:bodyPr/>
          <a:lstStyle/>
          <a:p>
            <a:r>
              <a:rPr kumimoji="1" lang="en-US" altLang="zh-CN" dirty="0" smtClean="0"/>
              <a:t>GPGPU-</a:t>
            </a:r>
            <a:r>
              <a:rPr kumimoji="1" lang="en-US" altLang="zh-CN" dirty="0" err="1" smtClean="0"/>
              <a:t>Sim</a:t>
            </a:r>
            <a:r>
              <a:rPr kumimoji="1" lang="en-US" altLang="zh-CN" dirty="0" smtClean="0"/>
              <a:t> v3.2.0</a:t>
            </a:r>
          </a:p>
          <a:p>
            <a:pPr lvl="1"/>
            <a:r>
              <a:rPr lang="en-US" altLang="zh-CN" dirty="0" smtClean="0"/>
              <a:t>NVIDIA </a:t>
            </a:r>
            <a:r>
              <a:rPr lang="en-US" altLang="zh-CN" dirty="0"/>
              <a:t>Fermi GPU</a:t>
            </a:r>
            <a:endParaRPr kumimoji="1" lang="en-US" altLang="zh-CN" dirty="0" smtClean="0"/>
          </a:p>
          <a:p>
            <a:r>
              <a:rPr kumimoji="1" lang="en-US" altLang="zh-CN" dirty="0" err="1" smtClean="0"/>
              <a:t>GPUWattch</a:t>
            </a:r>
            <a:endParaRPr kumimoji="1" lang="en-US" altLang="zh-CN" dirty="0" smtClean="0"/>
          </a:p>
          <a:p>
            <a:pPr lvl="1"/>
            <a:r>
              <a:rPr kumimoji="1" lang="en-US" altLang="zh-CN" dirty="0" smtClean="0"/>
              <a:t>Power model</a:t>
            </a:r>
            <a:endParaRPr kumimoji="1" lang="zh-CN" altLang="en-US" dirty="0"/>
          </a:p>
        </p:txBody>
      </p:sp>
      <p:pic>
        <p:nvPicPr>
          <p:cNvPr id="4" name="图片 3"/>
          <p:cNvPicPr>
            <a:picLocks noChangeAspect="1"/>
          </p:cNvPicPr>
          <p:nvPr/>
        </p:nvPicPr>
        <p:blipFill rotWithShape="1">
          <a:blip r:embed="rId3"/>
          <a:srcRect b="12791"/>
          <a:stretch/>
        </p:blipFill>
        <p:spPr>
          <a:xfrm>
            <a:off x="444500" y="1917700"/>
            <a:ext cx="5588730" cy="4208698"/>
          </a:xfrm>
          <a:prstGeom prst="rect">
            <a:avLst/>
          </a:prstGeom>
        </p:spPr>
      </p:pic>
      <p:sp>
        <p:nvSpPr>
          <p:cNvPr id="5" name="文本框 4"/>
          <p:cNvSpPr txBox="1"/>
          <p:nvPr/>
        </p:nvSpPr>
        <p:spPr>
          <a:xfrm>
            <a:off x="1475601" y="6126398"/>
            <a:ext cx="3736920" cy="477054"/>
          </a:xfrm>
          <a:prstGeom prst="rect">
            <a:avLst/>
          </a:prstGeom>
          <a:noFill/>
        </p:spPr>
        <p:txBody>
          <a:bodyPr wrap="none" rtlCol="0">
            <a:spAutoFit/>
          </a:bodyPr>
          <a:lstStyle/>
          <a:p>
            <a:r>
              <a:rPr lang="en-US" altLang="zh-CN" sz="2500" dirty="0">
                <a:solidFill>
                  <a:srgbClr val="002060"/>
                </a:solidFill>
                <a:latin typeface="Palatino"/>
                <a:ea typeface="Droid Sans" panose="020B0606030804020204" pitchFamily="34" charset="0"/>
                <a:cs typeface="Palatino"/>
              </a:rPr>
              <a:t>Simulation</a:t>
            </a:r>
            <a:r>
              <a:rPr kumimoji="1" lang="zh-CN" altLang="en-US" sz="2500" dirty="0">
                <a:latin typeface="Palatino"/>
                <a:cs typeface="Palatino"/>
              </a:rPr>
              <a:t> </a:t>
            </a:r>
            <a:r>
              <a:rPr lang="en-US" altLang="zh-CN" sz="2500" dirty="0">
                <a:solidFill>
                  <a:srgbClr val="002060"/>
                </a:solidFill>
                <a:latin typeface="Palatino"/>
                <a:ea typeface="Droid Sans" panose="020B0606030804020204" pitchFamily="34" charset="0"/>
                <a:cs typeface="Palatino"/>
              </a:rPr>
              <a:t>configuration</a:t>
            </a:r>
            <a:endParaRPr lang="zh-CN" altLang="en-US" sz="2500" dirty="0">
              <a:solidFill>
                <a:srgbClr val="002060"/>
              </a:solidFill>
              <a:latin typeface="Palatino"/>
              <a:ea typeface="Droid Sans" panose="020B0606030804020204" pitchFamily="34" charset="0"/>
              <a:cs typeface="Palatino"/>
            </a:endParaRPr>
          </a:p>
        </p:txBody>
      </p:sp>
    </p:spTree>
    <p:extLst>
      <p:ext uri="{BB962C8B-B14F-4D97-AF65-F5344CB8AC3E}">
        <p14:creationId xmlns:p14="http://schemas.microsoft.com/office/powerpoint/2010/main" val="29933860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pl-PL" altLang="zh-CN" dirty="0"/>
              <a:t>CPU </a:t>
            </a:r>
            <a:r>
              <a:rPr kumimoji="1" lang="en-US" altLang="zh-CN" dirty="0" smtClean="0"/>
              <a:t>Bypassing</a:t>
            </a:r>
            <a:r>
              <a:rPr kumimoji="1" lang="zh-CN" altLang="en-US" dirty="0" smtClean="0"/>
              <a:t> </a:t>
            </a:r>
            <a:r>
              <a:rPr kumimoji="1" lang="pl-PL" altLang="zh-CN" dirty="0" smtClean="0"/>
              <a:t>– P</a:t>
            </a:r>
            <a:r>
              <a:rPr kumimoji="1" lang="en-US" altLang="zh-CN" dirty="0" err="1" smtClean="0"/>
              <a:t>rotection</a:t>
            </a:r>
            <a:r>
              <a:rPr kumimoji="1" lang="zh-CN" altLang="en-US" dirty="0" smtClean="0"/>
              <a:t> </a:t>
            </a:r>
            <a:r>
              <a:rPr kumimoji="1" lang="pl-PL" altLang="zh-CN" dirty="0" err="1" smtClean="0"/>
              <a:t>Distance</a:t>
            </a:r>
            <a:r>
              <a:rPr kumimoji="1" lang="zh-CN" altLang="en-US" dirty="0" smtClean="0"/>
              <a:t> </a:t>
            </a:r>
            <a:r>
              <a:rPr kumimoji="1" lang="pl-PL" altLang="zh-CN" dirty="0" err="1" smtClean="0"/>
              <a:t>Prediction</a:t>
            </a:r>
            <a:endParaRPr kumimoji="1" lang="zh-CN" altLang="en-US" dirty="0"/>
          </a:p>
        </p:txBody>
      </p:sp>
      <p:pic>
        <p:nvPicPr>
          <p:cNvPr id="4" name="内容占位符 6"/>
          <p:cNvPicPr>
            <a:picLocks noChangeAspect="1"/>
          </p:cNvPicPr>
          <p:nvPr/>
        </p:nvPicPr>
        <p:blipFill rotWithShape="1">
          <a:blip r:embed="rId3">
            <a:extLst>
              <a:ext uri="{28A0092B-C50C-407E-A947-70E740481C1C}">
                <a14:useLocalDpi xmlns:a14="http://schemas.microsoft.com/office/drawing/2010/main" val="0"/>
              </a:ext>
            </a:extLst>
          </a:blip>
          <a:srcRect t="-339" b="19668"/>
          <a:stretch/>
        </p:blipFill>
        <p:spPr>
          <a:xfrm>
            <a:off x="457200" y="1747184"/>
            <a:ext cx="8717374" cy="3841517"/>
          </a:xfrm>
          <a:prstGeom prst="rect">
            <a:avLst/>
          </a:prstGeom>
        </p:spPr>
      </p:pic>
      <p:sp>
        <p:nvSpPr>
          <p:cNvPr id="5" name="文本占位符 2"/>
          <p:cNvSpPr>
            <a:spLocks noGrp="1"/>
          </p:cNvSpPr>
          <p:nvPr>
            <p:ph type="body" sz="quarter" idx="12"/>
          </p:nvPr>
        </p:nvSpPr>
        <p:spPr>
          <a:xfrm>
            <a:off x="444500" y="5940439"/>
            <a:ext cx="9245600" cy="803260"/>
          </a:xfrm>
        </p:spPr>
        <p:txBody>
          <a:bodyPr/>
          <a:lstStyle/>
          <a:p>
            <a:r>
              <a:rPr kumimoji="1" lang="en-US" altLang="zh-CN" dirty="0"/>
              <a:t>Example of the PDP cache operation</a:t>
            </a:r>
            <a:endParaRPr kumimoji="1" lang="zh-CN" altLang="en-US" dirty="0"/>
          </a:p>
        </p:txBody>
      </p:sp>
    </p:spTree>
    <p:extLst>
      <p:ext uri="{BB962C8B-B14F-4D97-AF65-F5344CB8AC3E}">
        <p14:creationId xmlns:p14="http://schemas.microsoft.com/office/powerpoint/2010/main" val="95088401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PDP Hit Rate Model</a:t>
            </a:r>
            <a:endParaRPr kumimoji="1" lang="zh-CN" altLang="en-US" dirty="0"/>
          </a:p>
        </p:txBody>
      </p:sp>
      <p:sp>
        <p:nvSpPr>
          <p:cNvPr id="3" name="文本占位符 2"/>
          <p:cNvSpPr>
            <a:spLocks noGrp="1"/>
          </p:cNvSpPr>
          <p:nvPr>
            <p:ph type="body" sz="quarter" idx="12"/>
          </p:nvPr>
        </p:nvSpPr>
        <p:spPr>
          <a:xfrm>
            <a:off x="444500" y="4263820"/>
            <a:ext cx="9245600" cy="2479880"/>
          </a:xfrm>
        </p:spPr>
        <p:txBody>
          <a:bodyPr/>
          <a:lstStyle/>
          <a:p>
            <a:r>
              <a:rPr kumimoji="1" lang="en-US" altLang="zh-CN" sz="2000" dirty="0"/>
              <a:t>E(</a:t>
            </a:r>
            <a:r>
              <a:rPr kumimoji="1" lang="en-US" altLang="zh-CN" sz="2000" dirty="0" err="1"/>
              <a:t>d</a:t>
            </a:r>
            <a:r>
              <a:rPr kumimoji="1" lang="en-US" altLang="zh-CN" sz="2000" baseline="-25000" dirty="0" err="1"/>
              <a:t>p</a:t>
            </a:r>
            <a:r>
              <a:rPr kumimoji="1" lang="en-US" altLang="zh-CN" sz="2000" dirty="0"/>
              <a:t>) = HR(</a:t>
            </a:r>
            <a:r>
              <a:rPr kumimoji="1" lang="en-US" altLang="zh-CN" sz="2000" dirty="0" err="1"/>
              <a:t>d</a:t>
            </a:r>
            <a:r>
              <a:rPr kumimoji="1" lang="en-US" altLang="zh-CN" sz="2000" baseline="-25000" dirty="0" err="1"/>
              <a:t>p</a:t>
            </a:r>
            <a:r>
              <a:rPr kumimoji="1" lang="en-US" altLang="zh-CN" sz="2000" dirty="0"/>
              <a:t>)/W. HR(</a:t>
            </a:r>
            <a:r>
              <a:rPr kumimoji="1" lang="en-US" altLang="zh-CN" sz="2000" dirty="0" err="1"/>
              <a:t>d</a:t>
            </a:r>
            <a:r>
              <a:rPr kumimoji="1" lang="en-US" altLang="zh-CN" sz="2000" baseline="-25000" dirty="0" err="1"/>
              <a:t>p</a:t>
            </a:r>
            <a:r>
              <a:rPr kumimoji="1" lang="en-US" altLang="zh-CN" sz="2000" dirty="0"/>
              <a:t>) is the hit rate. W is the set associativity.</a:t>
            </a:r>
          </a:p>
          <a:p>
            <a:r>
              <a:rPr kumimoji="1" lang="en-US" altLang="zh-CN" sz="2000" dirty="0" err="1"/>
              <a:t>d</a:t>
            </a:r>
            <a:r>
              <a:rPr kumimoji="1" lang="en-US" altLang="zh-CN" sz="2000" baseline="-25000" dirty="0" err="1"/>
              <a:t>p</a:t>
            </a:r>
            <a:r>
              <a:rPr kumimoji="1" lang="en-US" altLang="zh-CN" sz="2000" dirty="0"/>
              <a:t> is a value of the PD</a:t>
            </a:r>
          </a:p>
          <a:p>
            <a:r>
              <a:rPr kumimoji="1" lang="en-US" altLang="zh-CN" sz="2000" dirty="0"/>
              <a:t>N</a:t>
            </a:r>
            <a:r>
              <a:rPr kumimoji="1" lang="en-US" altLang="zh-CN" sz="2000" baseline="-25000" dirty="0"/>
              <a:t>i</a:t>
            </a:r>
            <a:r>
              <a:rPr kumimoji="1" lang="en-US" altLang="zh-CN" sz="2000" dirty="0"/>
              <a:t> is the hit count for reuse distance </a:t>
            </a:r>
            <a:r>
              <a:rPr kumimoji="1" lang="en-US" altLang="zh-CN" sz="2000" dirty="0" err="1"/>
              <a:t>i</a:t>
            </a:r>
            <a:r>
              <a:rPr kumimoji="1" lang="en-US" altLang="zh-CN" sz="2000" dirty="0"/>
              <a:t>.</a:t>
            </a:r>
          </a:p>
          <a:p>
            <a:r>
              <a:rPr kumimoji="1" lang="en-US" altLang="zh-CN" sz="2000" dirty="0" err="1"/>
              <a:t>N</a:t>
            </a:r>
            <a:r>
              <a:rPr kumimoji="1" lang="en-US" altLang="zh-CN" sz="2000" baseline="-25000" dirty="0" err="1"/>
              <a:t>t</a:t>
            </a:r>
            <a:r>
              <a:rPr kumimoji="1" lang="en-US" altLang="zh-CN" sz="2000" dirty="0"/>
              <a:t> is the total number of cache accesses. </a:t>
            </a:r>
          </a:p>
          <a:p>
            <a:r>
              <a:rPr kumimoji="1" lang="en-US" altLang="zh-CN" sz="2000" dirty="0"/>
              <a:t>d</a:t>
            </a:r>
            <a:r>
              <a:rPr kumimoji="1" lang="en-US" altLang="zh-CN" sz="2000" baseline="-25000" dirty="0"/>
              <a:t>e</a:t>
            </a:r>
            <a:r>
              <a:rPr kumimoji="1" lang="en-US" altLang="zh-CN" sz="2000" dirty="0"/>
              <a:t> is a function of cache associativity and program behavior. </a:t>
            </a:r>
          </a:p>
          <a:p>
            <a:pPr lvl="1"/>
            <a:r>
              <a:rPr kumimoji="1" lang="en-US" altLang="zh-CN" sz="1800" dirty="0"/>
              <a:t>It has been experimentally determined that it can be set to a constant equal to W</a:t>
            </a:r>
          </a:p>
          <a:p>
            <a:endParaRPr kumimoji="1" lang="zh-CN" altLang="en-US" sz="2000" dirty="0"/>
          </a:p>
        </p:txBody>
      </p:sp>
      <p:pic>
        <p:nvPicPr>
          <p:cNvPr id="4" name="内容占位符 6"/>
          <p:cNvPicPr>
            <a:picLocks noChangeAspect="1"/>
          </p:cNvPicPr>
          <p:nvPr/>
        </p:nvPicPr>
        <p:blipFill>
          <a:blip r:embed="rId2">
            <a:extLst>
              <a:ext uri="{28A0092B-C50C-407E-A947-70E740481C1C}">
                <a14:useLocalDpi xmlns:a14="http://schemas.microsoft.com/office/drawing/2010/main" val="0"/>
              </a:ext>
            </a:extLst>
          </a:blip>
          <a:srcRect l="-3467" r="-3467"/>
          <a:stretch>
            <a:fillRect/>
          </a:stretch>
        </p:blipFill>
        <p:spPr>
          <a:xfrm>
            <a:off x="457200" y="1799784"/>
            <a:ext cx="8229600" cy="1900238"/>
          </a:xfrm>
          <a:prstGeom prst="rect">
            <a:avLst/>
          </a:prstGeom>
        </p:spPr>
      </p:pic>
    </p:spTree>
    <p:extLst>
      <p:ext uri="{BB962C8B-B14F-4D97-AF65-F5344CB8AC3E}">
        <p14:creationId xmlns:p14="http://schemas.microsoft.com/office/powerpoint/2010/main" val="270880603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 </a:t>
            </a:r>
            <a:r>
              <a:rPr kumimoji="1" lang="en-US" altLang="zh-CN" dirty="0" smtClean="0"/>
              <a:t>Memory Request Prioritization Buffer</a:t>
            </a:r>
            <a:r>
              <a:rPr kumimoji="1" lang="zh-CN" altLang="en-US" dirty="0" smtClean="0"/>
              <a:t> </a:t>
            </a:r>
            <a:r>
              <a:rPr kumimoji="1" lang="en-US" altLang="zh-CN" dirty="0" smtClean="0"/>
              <a:t>-</a:t>
            </a:r>
            <a:r>
              <a:rPr kumimoji="1" lang="zh-CN" altLang="en-US" dirty="0" smtClean="0"/>
              <a:t> </a:t>
            </a:r>
            <a:r>
              <a:rPr kumimoji="1" lang="en-US" altLang="zh-CN" dirty="0" smtClean="0"/>
              <a:t>MRPB</a:t>
            </a:r>
            <a:endParaRPr kumimoji="1" lang="zh-CN" altLang="en-US" dirty="0"/>
          </a:p>
        </p:txBody>
      </p:sp>
      <p:sp>
        <p:nvSpPr>
          <p:cNvPr id="5" name="文本占位符 2"/>
          <p:cNvSpPr>
            <a:spLocks noGrp="1"/>
          </p:cNvSpPr>
          <p:nvPr>
            <p:ph type="body" sz="quarter" idx="12"/>
          </p:nvPr>
        </p:nvSpPr>
        <p:spPr>
          <a:xfrm>
            <a:off x="5557152" y="3633236"/>
            <a:ext cx="4132948" cy="3221605"/>
          </a:xfrm>
        </p:spPr>
        <p:txBody>
          <a:bodyPr/>
          <a:lstStyle/>
          <a:p>
            <a:r>
              <a:rPr kumimoji="1" lang="en-US" altLang="zh-CN" sz="2100" dirty="0"/>
              <a:t>Reordering </a:t>
            </a:r>
            <a:r>
              <a:rPr kumimoji="1" lang="en-US" altLang="zh-CN" sz="2100" dirty="0" smtClean="0"/>
              <a:t>can</a:t>
            </a:r>
            <a:r>
              <a:rPr kumimoji="1" lang="zh-CN" altLang="en-US" sz="2100" dirty="0" smtClean="0"/>
              <a:t> </a:t>
            </a:r>
            <a:r>
              <a:rPr kumimoji="1" lang="en-US" altLang="zh-CN" sz="2100" dirty="0" smtClean="0"/>
              <a:t>not</a:t>
            </a:r>
            <a:r>
              <a:rPr kumimoji="1" lang="zh-CN" altLang="en-US" sz="2100" dirty="0" smtClean="0"/>
              <a:t> </a:t>
            </a:r>
            <a:r>
              <a:rPr kumimoji="1" lang="en-US" altLang="zh-CN" sz="2100" dirty="0" smtClean="0"/>
              <a:t>avoid</a:t>
            </a:r>
            <a:r>
              <a:rPr kumimoji="1" lang="zh-CN" altLang="en-US" sz="2100" dirty="0" smtClean="0"/>
              <a:t> </a:t>
            </a:r>
            <a:r>
              <a:rPr kumimoji="1" lang="en-US" altLang="zh-CN" sz="2100" dirty="0" smtClean="0"/>
              <a:t>locality</a:t>
            </a:r>
            <a:r>
              <a:rPr kumimoji="1" lang="zh-CN" altLang="en-US" sz="2100" dirty="0" smtClean="0"/>
              <a:t> </a:t>
            </a:r>
            <a:r>
              <a:rPr kumimoji="1" lang="en-US" altLang="zh-CN" sz="2100" dirty="0" smtClean="0"/>
              <a:t>loss</a:t>
            </a:r>
            <a:r>
              <a:rPr kumimoji="1" lang="zh-CN" altLang="en-US" sz="2100" dirty="0" smtClean="0"/>
              <a:t> </a:t>
            </a:r>
            <a:r>
              <a:rPr kumimoji="1" lang="en-US" altLang="zh-CN" sz="2100" dirty="0" smtClean="0"/>
              <a:t>in some</a:t>
            </a:r>
            <a:r>
              <a:rPr kumimoji="1" lang="zh-CN" altLang="en-US" sz="2100" dirty="0" smtClean="0"/>
              <a:t> </a:t>
            </a:r>
            <a:r>
              <a:rPr kumimoji="1" lang="en-US" altLang="zh-CN" sz="2100" dirty="0" smtClean="0"/>
              <a:t>cases</a:t>
            </a:r>
            <a:r>
              <a:rPr kumimoji="1" lang="zh-CN" altLang="en-US" sz="2100" dirty="0" smtClean="0"/>
              <a:t> </a:t>
            </a:r>
            <a:r>
              <a:rPr kumimoji="1" lang="en-US" altLang="zh-CN" sz="2100" dirty="0" smtClean="0"/>
              <a:t>(e.g.</a:t>
            </a:r>
            <a:r>
              <a:rPr kumimoji="1" lang="zh-CN" altLang="en-US" sz="2100" dirty="0" smtClean="0"/>
              <a:t> </a:t>
            </a:r>
            <a:r>
              <a:rPr kumimoji="1" lang="en-US" altLang="zh-CN" sz="2100" dirty="0" smtClean="0"/>
              <a:t>KMN)</a:t>
            </a:r>
            <a:r>
              <a:rPr kumimoji="1" lang="zh-CN" altLang="en-US" sz="2100" dirty="0" smtClean="0"/>
              <a:t> </a:t>
            </a:r>
            <a:r>
              <a:rPr kumimoji="1" lang="en-US" altLang="zh-CN" sz="2100" dirty="0" smtClean="0"/>
              <a:t>with</a:t>
            </a:r>
            <a:r>
              <a:rPr kumimoji="1" lang="zh-CN" altLang="en-US" sz="2100" dirty="0" smtClean="0"/>
              <a:t> </a:t>
            </a:r>
            <a:r>
              <a:rPr kumimoji="1" lang="en-US" altLang="zh-CN" sz="2100" dirty="0" smtClean="0"/>
              <a:t>a</a:t>
            </a:r>
            <a:r>
              <a:rPr kumimoji="1" lang="zh-CN" altLang="en-US" sz="2100" dirty="0" smtClean="0"/>
              <a:t> </a:t>
            </a:r>
            <a:r>
              <a:rPr kumimoji="1" lang="en-US" altLang="zh-CN" sz="2100" dirty="0" smtClean="0"/>
              <a:t>reasonable</a:t>
            </a:r>
            <a:r>
              <a:rPr kumimoji="1" lang="zh-CN" altLang="en-US" sz="2100" dirty="0" smtClean="0"/>
              <a:t> </a:t>
            </a:r>
            <a:r>
              <a:rPr kumimoji="1" lang="en-US" altLang="zh-CN" sz="2100" dirty="0" smtClean="0"/>
              <a:t>number</a:t>
            </a:r>
            <a:r>
              <a:rPr kumimoji="1" lang="zh-CN" altLang="en-US" sz="2100" dirty="0" smtClean="0"/>
              <a:t> </a:t>
            </a:r>
            <a:r>
              <a:rPr kumimoji="1" lang="en-US" altLang="zh-CN" sz="2100" dirty="0" smtClean="0"/>
              <a:t>of</a:t>
            </a:r>
            <a:r>
              <a:rPr kumimoji="1" lang="zh-CN" altLang="en-US" sz="2100" dirty="0" smtClean="0"/>
              <a:t> </a:t>
            </a:r>
            <a:r>
              <a:rPr kumimoji="1" lang="en-US" altLang="zh-CN" sz="2100" dirty="0" smtClean="0"/>
              <a:t>request</a:t>
            </a:r>
            <a:r>
              <a:rPr kumimoji="1" lang="zh-CN" altLang="en-US" sz="2100" dirty="0" smtClean="0"/>
              <a:t> </a:t>
            </a:r>
            <a:r>
              <a:rPr kumimoji="1" lang="en-US" altLang="zh-CN" sz="2100" dirty="0" smtClean="0"/>
              <a:t>buffers</a:t>
            </a:r>
            <a:endParaRPr kumimoji="1" lang="en-US" altLang="zh-CN" sz="2100" dirty="0"/>
          </a:p>
          <a:p>
            <a:r>
              <a:rPr kumimoji="1" lang="en-US" altLang="zh-CN" sz="2100" dirty="0" smtClean="0"/>
              <a:t>Reordering</a:t>
            </a:r>
            <a:r>
              <a:rPr kumimoji="1" lang="zh-CN" altLang="en-US" sz="2100" dirty="0" smtClean="0"/>
              <a:t> </a:t>
            </a:r>
            <a:r>
              <a:rPr kumimoji="1" lang="en-US" altLang="zh-CN" sz="2100" dirty="0" smtClean="0"/>
              <a:t>has</a:t>
            </a:r>
            <a:r>
              <a:rPr kumimoji="1" lang="zh-CN" altLang="en-US" sz="2100" dirty="0" smtClean="0"/>
              <a:t> </a:t>
            </a:r>
            <a:r>
              <a:rPr kumimoji="1" lang="en-US" altLang="zh-CN" sz="2100" dirty="0" smtClean="0"/>
              <a:t>no</a:t>
            </a:r>
            <a:r>
              <a:rPr kumimoji="1" lang="zh-CN" altLang="en-US" sz="2100" dirty="0" smtClean="0"/>
              <a:t> </a:t>
            </a:r>
            <a:r>
              <a:rPr kumimoji="1" lang="en-US" altLang="zh-CN" sz="2100" dirty="0" smtClean="0"/>
              <a:t>control</a:t>
            </a:r>
            <a:r>
              <a:rPr kumimoji="1" lang="zh-CN" altLang="en-US" sz="2100" dirty="0" smtClean="0"/>
              <a:t> </a:t>
            </a:r>
            <a:r>
              <a:rPr kumimoji="1" lang="en-US" altLang="zh-CN" sz="2100" dirty="0" smtClean="0"/>
              <a:t>on</a:t>
            </a:r>
            <a:r>
              <a:rPr kumimoji="1" lang="zh-CN" altLang="en-US" sz="2100" dirty="0" smtClean="0"/>
              <a:t> </a:t>
            </a:r>
            <a:r>
              <a:rPr kumimoji="1" lang="en-US" altLang="zh-CN" sz="2100" dirty="0" err="1" smtClean="0"/>
              <a:t>NoC</a:t>
            </a:r>
            <a:r>
              <a:rPr kumimoji="1" lang="zh-CN" altLang="en-US" sz="2100" dirty="0" smtClean="0"/>
              <a:t> </a:t>
            </a:r>
            <a:r>
              <a:rPr kumimoji="1" lang="en-US" altLang="zh-CN" sz="2100" dirty="0" smtClean="0"/>
              <a:t>traffic</a:t>
            </a:r>
          </a:p>
          <a:p>
            <a:r>
              <a:rPr kumimoji="1" lang="en-US" altLang="zh-CN" sz="2100" dirty="0" smtClean="0"/>
              <a:t>MRPB</a:t>
            </a:r>
            <a:r>
              <a:rPr kumimoji="1" lang="zh-CN" altLang="en-US" sz="2100" dirty="0" smtClean="0"/>
              <a:t> </a:t>
            </a:r>
            <a:r>
              <a:rPr kumimoji="1" lang="en-US" altLang="zh-CN" sz="2100" dirty="0" smtClean="0"/>
              <a:t>bypassing</a:t>
            </a:r>
            <a:r>
              <a:rPr kumimoji="1" lang="zh-CN" altLang="en-US" sz="2100" dirty="0" smtClean="0"/>
              <a:t> </a:t>
            </a:r>
            <a:r>
              <a:rPr kumimoji="1" lang="en-US" altLang="zh-CN" sz="2100" dirty="0" smtClean="0"/>
              <a:t>only</a:t>
            </a:r>
            <a:r>
              <a:rPr kumimoji="1" lang="zh-CN" altLang="en-US" sz="2100" dirty="0" smtClean="0"/>
              <a:t> </a:t>
            </a:r>
            <a:r>
              <a:rPr kumimoji="1" lang="en-US" altLang="zh-CN" sz="2100" dirty="0" smtClean="0"/>
              <a:t>deals</a:t>
            </a:r>
            <a:r>
              <a:rPr kumimoji="1" lang="zh-CN" altLang="en-US" sz="2100" dirty="0" smtClean="0"/>
              <a:t> </a:t>
            </a:r>
            <a:r>
              <a:rPr kumimoji="1" lang="en-US" altLang="zh-CN" sz="2100" dirty="0" smtClean="0"/>
              <a:t>with</a:t>
            </a:r>
            <a:r>
              <a:rPr kumimoji="1" lang="zh-CN" altLang="en-US" sz="2100" dirty="0" smtClean="0"/>
              <a:t> </a:t>
            </a:r>
            <a:r>
              <a:rPr kumimoji="1" lang="en-US" altLang="zh-CN" sz="2100" dirty="0" smtClean="0"/>
              <a:t>resource</a:t>
            </a:r>
            <a:r>
              <a:rPr kumimoji="1" lang="zh-CN" altLang="en-US" sz="2100" dirty="0" smtClean="0"/>
              <a:t> </a:t>
            </a:r>
            <a:r>
              <a:rPr kumimoji="1" lang="en-US" altLang="zh-CN" sz="2100" dirty="0" smtClean="0"/>
              <a:t>(cache</a:t>
            </a:r>
            <a:r>
              <a:rPr kumimoji="1" lang="zh-CN" altLang="en-US" sz="2100" dirty="0" smtClean="0"/>
              <a:t> </a:t>
            </a:r>
            <a:r>
              <a:rPr kumimoji="1" lang="en-US" altLang="zh-CN" sz="2100" dirty="0" smtClean="0"/>
              <a:t>blocks</a:t>
            </a:r>
            <a:r>
              <a:rPr kumimoji="1" lang="zh-CN" altLang="en-US" sz="2100" dirty="0" smtClean="0"/>
              <a:t> </a:t>
            </a:r>
            <a:r>
              <a:rPr kumimoji="1" lang="en-US" altLang="zh-CN" sz="2100" dirty="0" smtClean="0"/>
              <a:t>etc.)</a:t>
            </a:r>
            <a:r>
              <a:rPr kumimoji="1" lang="zh-CN" altLang="en-US" sz="2100" dirty="0" smtClean="0"/>
              <a:t> </a:t>
            </a:r>
            <a:r>
              <a:rPr kumimoji="1" lang="en-US" altLang="zh-CN" sz="2100" dirty="0" smtClean="0"/>
              <a:t>congestion</a:t>
            </a:r>
            <a:endParaRPr kumimoji="1" lang="en-US" altLang="zh-CN" sz="2100" dirty="0"/>
          </a:p>
        </p:txBody>
      </p:sp>
      <p:sp>
        <p:nvSpPr>
          <p:cNvPr id="6" name="文本占位符 2"/>
          <p:cNvSpPr txBox="1">
            <a:spLocks/>
          </p:cNvSpPr>
          <p:nvPr/>
        </p:nvSpPr>
        <p:spPr>
          <a:xfrm>
            <a:off x="5522260" y="1393663"/>
            <a:ext cx="3843454" cy="2239573"/>
          </a:xfrm>
          <a:prstGeom prst="rect">
            <a:avLst/>
          </a:prstGeom>
        </p:spPr>
        <p:txBody>
          <a:bodyPr vert="horz"/>
          <a:lstStyle>
            <a:lvl1pPr marL="382059" indent="-382059" algn="l" defTabSz="509412" rtl="0" eaLnBrk="1" latinLnBrk="0" hangingPunct="1">
              <a:spcBef>
                <a:spcPct val="20000"/>
              </a:spcBef>
              <a:buFont typeface="Wingdings" panose="05000000000000000000" pitchFamily="2" charset="2"/>
              <a:buChar char="§"/>
              <a:defRPr sz="2400" b="0" i="0" kern="1200">
                <a:solidFill>
                  <a:srgbClr val="002060"/>
                </a:solidFill>
                <a:latin typeface="Arial"/>
                <a:ea typeface="Droid Sans" panose="020B0606030804020204" pitchFamily="34" charset="0"/>
                <a:cs typeface="Arial"/>
              </a:defRPr>
            </a:lvl1pPr>
            <a:lvl2pPr marL="827795" indent="-318383" algn="l" defTabSz="509412" rtl="0" eaLnBrk="1" latinLnBrk="0" hangingPunct="1">
              <a:spcBef>
                <a:spcPct val="20000"/>
              </a:spcBef>
              <a:buFont typeface="Arial"/>
              <a:buChar char="–"/>
              <a:defRPr sz="2000" b="0" i="0" kern="1200">
                <a:solidFill>
                  <a:srgbClr val="002060"/>
                </a:solidFill>
                <a:latin typeface="Palatino"/>
                <a:ea typeface="Droid Sans" panose="020B0606030804020204" pitchFamily="34" charset="0"/>
                <a:cs typeface="Palatino"/>
              </a:defRPr>
            </a:lvl2pPr>
            <a:lvl3pPr marL="1273531" indent="-254706" algn="l" defTabSz="509412" rtl="0" eaLnBrk="1" latinLnBrk="0" hangingPunct="1">
              <a:spcBef>
                <a:spcPct val="20000"/>
              </a:spcBef>
              <a:buFont typeface="Arial"/>
              <a:buChar char="•"/>
              <a:defRPr sz="1800" b="0" i="0" kern="1200">
                <a:solidFill>
                  <a:srgbClr val="002060"/>
                </a:solidFill>
                <a:latin typeface="Palatino"/>
                <a:ea typeface="Droid Sans" panose="020B0606030804020204" pitchFamily="34" charset="0"/>
                <a:cs typeface="Palatino"/>
              </a:defRPr>
            </a:lvl3pPr>
            <a:lvl4pPr marL="1782943" indent="-254706" algn="l" defTabSz="509412" rtl="0" eaLnBrk="1" latinLnBrk="0" hangingPunct="1">
              <a:spcBef>
                <a:spcPct val="20000"/>
              </a:spcBef>
              <a:buFont typeface="Arial"/>
              <a:buChar char="–"/>
              <a:defRPr sz="1600" b="0" i="0" kern="1200">
                <a:solidFill>
                  <a:srgbClr val="002060"/>
                </a:solidFill>
                <a:latin typeface="Palatino"/>
                <a:ea typeface="Droid Sans" panose="020B0606030804020204" pitchFamily="34" charset="0"/>
                <a:cs typeface="Palatino"/>
              </a:defRPr>
            </a:lvl4pPr>
            <a:lvl5pPr marL="2292355" indent="-254706" algn="l" defTabSz="509412" rtl="0" eaLnBrk="1" latinLnBrk="0" hangingPunct="1">
              <a:spcBef>
                <a:spcPct val="20000"/>
              </a:spcBef>
              <a:buFont typeface="Arial"/>
              <a:buChar char="»"/>
              <a:defRPr sz="22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buNone/>
            </a:pPr>
            <a:r>
              <a:rPr kumimoji="1" lang="en-US" altLang="zh-CN" sz="1800" dirty="0" smtClean="0">
                <a:latin typeface="Palatino"/>
                <a:cs typeface="Palatino"/>
              </a:rPr>
              <a:t>Reordering and bypassing are two request prioritization techniques that reduce cache footprints of active warps. </a:t>
            </a:r>
          </a:p>
          <a:p>
            <a:pPr marL="0" indent="0">
              <a:buNone/>
            </a:pPr>
            <a:r>
              <a:rPr kumimoji="1" lang="en-US" altLang="zh-CN" sz="1800" dirty="0" smtClean="0">
                <a:latin typeface="Palatino"/>
                <a:cs typeface="Palatino"/>
              </a:rPr>
              <a:t>A box’s color and the number after W both indicate which warp a request comes from</a:t>
            </a:r>
            <a:endParaRPr kumimoji="1" lang="en-US" altLang="zh-CN" sz="1800" dirty="0">
              <a:latin typeface="Palatino"/>
              <a:cs typeface="Palatino"/>
            </a:endParaRPr>
          </a:p>
        </p:txBody>
      </p:sp>
      <p:pic>
        <p:nvPicPr>
          <p:cNvPr id="3" name="图片 2"/>
          <p:cNvPicPr>
            <a:picLocks noChangeAspect="1"/>
          </p:cNvPicPr>
          <p:nvPr/>
        </p:nvPicPr>
        <p:blipFill rotWithShape="1">
          <a:blip r:embed="rId3"/>
          <a:srcRect l="45911" t="7520" r="14108" b="11902"/>
          <a:stretch/>
        </p:blipFill>
        <p:spPr>
          <a:xfrm>
            <a:off x="556846" y="1424100"/>
            <a:ext cx="4888445" cy="5099813"/>
          </a:xfrm>
          <a:prstGeom prst="rect">
            <a:avLst/>
          </a:prstGeom>
        </p:spPr>
      </p:pic>
    </p:spTree>
    <p:extLst>
      <p:ext uri="{BB962C8B-B14F-4D97-AF65-F5344CB8AC3E}">
        <p14:creationId xmlns:p14="http://schemas.microsoft.com/office/powerpoint/2010/main" val="19405267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Outline</a:t>
            </a:r>
            <a:endParaRPr kumimoji="1" lang="zh-CN" altLang="en-US" dirty="0"/>
          </a:p>
        </p:txBody>
      </p:sp>
      <p:sp>
        <p:nvSpPr>
          <p:cNvPr id="3" name="文本占位符 2"/>
          <p:cNvSpPr>
            <a:spLocks noGrp="1"/>
          </p:cNvSpPr>
          <p:nvPr>
            <p:ph type="body" sz="quarter" idx="12"/>
          </p:nvPr>
        </p:nvSpPr>
        <p:spPr/>
        <p:txBody>
          <a:bodyPr/>
          <a:lstStyle/>
          <a:p>
            <a:r>
              <a:rPr kumimoji="1" lang="en-US" altLang="zh-CN" sz="2800" dirty="0" smtClean="0">
                <a:solidFill>
                  <a:srgbClr val="FF0000"/>
                </a:solidFill>
              </a:rPr>
              <a:t>Introduction</a:t>
            </a:r>
          </a:p>
          <a:p>
            <a:endParaRPr kumimoji="1" lang="en-US" altLang="zh-CN" sz="2800" dirty="0" smtClean="0"/>
          </a:p>
          <a:p>
            <a:r>
              <a:rPr kumimoji="1" lang="en-US" altLang="zh-CN" sz="2800" dirty="0" smtClean="0"/>
              <a:t>Existing Work</a:t>
            </a:r>
          </a:p>
          <a:p>
            <a:endParaRPr kumimoji="1" lang="en-US" altLang="zh-CN" sz="2800" dirty="0" smtClean="0"/>
          </a:p>
          <a:p>
            <a:r>
              <a:rPr kumimoji="1" lang="en-US" altLang="zh-CN" sz="2800" dirty="0" smtClean="0"/>
              <a:t>CBWT</a:t>
            </a:r>
            <a:r>
              <a:rPr kumimoji="1" lang="zh-CN" altLang="zh-CN" sz="2800" dirty="0"/>
              <a:t> </a:t>
            </a:r>
            <a:r>
              <a:rPr kumimoji="1" lang="en-US" altLang="zh-CN" sz="2800" dirty="0"/>
              <a:t>D</a:t>
            </a:r>
            <a:r>
              <a:rPr kumimoji="1" lang="en-US" altLang="zh-CN" sz="2800" dirty="0" smtClean="0"/>
              <a:t>esign</a:t>
            </a:r>
            <a:endParaRPr kumimoji="1" lang="en-US" altLang="zh-CN" sz="2800" dirty="0"/>
          </a:p>
          <a:p>
            <a:endParaRPr kumimoji="1" lang="en-US" altLang="zh-CN" sz="2800" dirty="0" smtClean="0"/>
          </a:p>
          <a:p>
            <a:r>
              <a:rPr kumimoji="1" lang="en-US" altLang="zh-CN" sz="2800" dirty="0" smtClean="0"/>
              <a:t>Evaluation</a:t>
            </a:r>
          </a:p>
          <a:p>
            <a:endParaRPr kumimoji="1" lang="en-US" altLang="zh-CN" sz="2800" dirty="0"/>
          </a:p>
          <a:p>
            <a:r>
              <a:rPr kumimoji="1" lang="en-US" altLang="zh-CN" sz="2800" dirty="0" smtClean="0"/>
              <a:t>Conclusion</a:t>
            </a:r>
            <a:endParaRPr kumimoji="1" lang="zh-CN" altLang="en-US" sz="2800" dirty="0"/>
          </a:p>
        </p:txBody>
      </p:sp>
    </p:spTree>
    <p:extLst>
      <p:ext uri="{BB962C8B-B14F-4D97-AF65-F5344CB8AC3E}">
        <p14:creationId xmlns:p14="http://schemas.microsoft.com/office/powerpoint/2010/main" val="177978587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3"/>
          <a:srcRect l="18942" t="9775" r="16434" b="17814"/>
          <a:stretch/>
        </p:blipFill>
        <p:spPr>
          <a:xfrm>
            <a:off x="1158062" y="1176548"/>
            <a:ext cx="5939779" cy="4240084"/>
          </a:xfrm>
          <a:prstGeom prst="rect">
            <a:avLst/>
          </a:prstGeom>
        </p:spPr>
      </p:pic>
      <p:sp>
        <p:nvSpPr>
          <p:cNvPr id="2" name="文本占位符 1"/>
          <p:cNvSpPr>
            <a:spLocks noGrp="1"/>
          </p:cNvSpPr>
          <p:nvPr>
            <p:ph type="body" sz="quarter" idx="10"/>
          </p:nvPr>
        </p:nvSpPr>
        <p:spPr/>
        <p:txBody>
          <a:bodyPr/>
          <a:lstStyle/>
          <a:p>
            <a:r>
              <a:rPr kumimoji="1" lang="en-US" altLang="zh-CN" dirty="0"/>
              <a:t> Priority-based Cache </a:t>
            </a:r>
            <a:r>
              <a:rPr kumimoji="1" lang="en-US" altLang="zh-CN" dirty="0" smtClean="0"/>
              <a:t>Allocation</a:t>
            </a:r>
            <a:r>
              <a:rPr kumimoji="1" lang="zh-CN" altLang="en-US" dirty="0" smtClean="0"/>
              <a:t> </a:t>
            </a:r>
            <a:r>
              <a:rPr kumimoji="1" lang="en-US" altLang="zh-CN" dirty="0" smtClean="0"/>
              <a:t>-</a:t>
            </a:r>
            <a:r>
              <a:rPr kumimoji="1" lang="zh-CN" altLang="en-US" dirty="0" smtClean="0"/>
              <a:t> </a:t>
            </a:r>
            <a:r>
              <a:rPr kumimoji="1" lang="en-US" altLang="zh-CN" dirty="0" smtClean="0"/>
              <a:t>PCAL</a:t>
            </a:r>
            <a:endParaRPr kumimoji="1" lang="zh-CN" altLang="en-US" dirty="0"/>
          </a:p>
        </p:txBody>
      </p:sp>
      <p:sp>
        <p:nvSpPr>
          <p:cNvPr id="5" name="文本占位符 2"/>
          <p:cNvSpPr>
            <a:spLocks noGrp="1"/>
          </p:cNvSpPr>
          <p:nvPr>
            <p:ph type="body" sz="quarter" idx="12"/>
          </p:nvPr>
        </p:nvSpPr>
        <p:spPr>
          <a:xfrm>
            <a:off x="444500" y="5397954"/>
            <a:ext cx="9245600" cy="934829"/>
          </a:xfrm>
        </p:spPr>
        <p:txBody>
          <a:bodyPr/>
          <a:lstStyle/>
          <a:p>
            <a:r>
              <a:rPr lang="en-US" altLang="zh-CN" dirty="0" smtClean="0"/>
              <a:t>Warp</a:t>
            </a:r>
            <a:r>
              <a:rPr lang="zh-CN" altLang="en-US" dirty="0" smtClean="0"/>
              <a:t>-</a:t>
            </a:r>
            <a:r>
              <a:rPr lang="en-US" altLang="zh-CN" dirty="0" smtClean="0"/>
              <a:t>level</a:t>
            </a:r>
            <a:r>
              <a:rPr lang="zh-CN" altLang="en-US" dirty="0" smtClean="0"/>
              <a:t> </a:t>
            </a:r>
            <a:r>
              <a:rPr lang="en-US" altLang="zh-CN" dirty="0" smtClean="0"/>
              <a:t>bypassing</a:t>
            </a:r>
            <a:r>
              <a:rPr lang="zh-CN" altLang="en-US" dirty="0" smtClean="0"/>
              <a:t>: </a:t>
            </a:r>
            <a:r>
              <a:rPr lang="en-US" altLang="zh-CN" dirty="0" smtClean="0"/>
              <a:t>PCAL </a:t>
            </a:r>
            <a:r>
              <a:rPr lang="en-US" altLang="zh-CN" dirty="0"/>
              <a:t>bypasses all the requests </a:t>
            </a:r>
            <a:r>
              <a:rPr lang="en-US" altLang="zh-CN" dirty="0" smtClean="0"/>
              <a:t>issued</a:t>
            </a:r>
            <a:r>
              <a:rPr lang="zh-CN" altLang="en-US" dirty="0" smtClean="0"/>
              <a:t> </a:t>
            </a:r>
            <a:r>
              <a:rPr lang="en-US" altLang="zh-CN" dirty="0"/>
              <a:t> by the warps with lower </a:t>
            </a:r>
            <a:r>
              <a:rPr lang="en-US" altLang="zh-CN" dirty="0" smtClean="0"/>
              <a:t>priority</a:t>
            </a:r>
          </a:p>
          <a:p>
            <a:r>
              <a:rPr lang="en-US" altLang="zh-CN" dirty="0" smtClean="0"/>
              <a:t>Based</a:t>
            </a:r>
            <a:r>
              <a:rPr lang="zh-CN" altLang="en-US" dirty="0" smtClean="0"/>
              <a:t> </a:t>
            </a:r>
            <a:r>
              <a:rPr lang="en-US" altLang="zh-CN" dirty="0" smtClean="0"/>
              <a:t>on</a:t>
            </a:r>
            <a:r>
              <a:rPr lang="zh-CN" altLang="en-US" dirty="0" smtClean="0"/>
              <a:t> </a:t>
            </a:r>
            <a:r>
              <a:rPr lang="en-US" altLang="zh-CN" dirty="0" smtClean="0"/>
              <a:t>CCWS:</a:t>
            </a:r>
            <a:r>
              <a:rPr lang="zh-CN" altLang="en-US" dirty="0" smtClean="0"/>
              <a:t> </a:t>
            </a:r>
            <a:r>
              <a:rPr lang="en-US" altLang="zh-CN" dirty="0" smtClean="0"/>
              <a:t>requires</a:t>
            </a:r>
            <a:r>
              <a:rPr lang="zh-CN" altLang="en-US" dirty="0" smtClean="0"/>
              <a:t> </a:t>
            </a:r>
            <a:r>
              <a:rPr lang="en-US" altLang="zh-CN" dirty="0" smtClean="0"/>
              <a:t>all</a:t>
            </a:r>
            <a:r>
              <a:rPr lang="zh-CN" altLang="en-US" dirty="0" smtClean="0"/>
              <a:t> </a:t>
            </a:r>
            <a:r>
              <a:rPr lang="en-US" altLang="zh-CN" dirty="0" smtClean="0"/>
              <a:t>the</a:t>
            </a:r>
            <a:r>
              <a:rPr lang="zh-CN" altLang="en-US" dirty="0" smtClean="0"/>
              <a:t> </a:t>
            </a:r>
            <a:r>
              <a:rPr lang="en-US" altLang="zh-CN" dirty="0" smtClean="0"/>
              <a:t>CCWS</a:t>
            </a:r>
            <a:r>
              <a:rPr lang="zh-CN" altLang="en-US" dirty="0" smtClean="0"/>
              <a:t> </a:t>
            </a:r>
            <a:r>
              <a:rPr lang="en-US" altLang="zh-CN" dirty="0" smtClean="0"/>
              <a:t>components</a:t>
            </a:r>
          </a:p>
          <a:p>
            <a:endParaRPr kumimoji="1" lang="zh-CN" altLang="en-US" dirty="0"/>
          </a:p>
        </p:txBody>
      </p:sp>
      <p:sp>
        <p:nvSpPr>
          <p:cNvPr id="3" name="矩形 2"/>
          <p:cNvSpPr/>
          <p:nvPr/>
        </p:nvSpPr>
        <p:spPr>
          <a:xfrm>
            <a:off x="7359343" y="1678666"/>
            <a:ext cx="2493587" cy="2923878"/>
          </a:xfrm>
          <a:prstGeom prst="rect">
            <a:avLst/>
          </a:prstGeom>
        </p:spPr>
        <p:txBody>
          <a:bodyPr wrap="square">
            <a:spAutoFit/>
          </a:bodyPr>
          <a:lstStyle/>
          <a:p>
            <a:r>
              <a:rPr lang="en-US" altLang="zh-CN" sz="2300" dirty="0">
                <a:solidFill>
                  <a:srgbClr val="002060"/>
                </a:solidFill>
                <a:latin typeface="Palatino"/>
                <a:ea typeface="Droid Sans" panose="020B0606030804020204" pitchFamily="34" charset="0"/>
                <a:cs typeface="Palatino"/>
              </a:rPr>
              <a:t>The</a:t>
            </a:r>
            <a:r>
              <a:rPr lang="zh-CN" altLang="en-US" sz="2300" dirty="0">
                <a:solidFill>
                  <a:srgbClr val="002060"/>
                </a:solidFill>
                <a:latin typeface="Palatino"/>
                <a:ea typeface="Droid Sans" panose="020B0606030804020204" pitchFamily="34" charset="0"/>
                <a:cs typeface="Palatino"/>
              </a:rPr>
              <a:t> </a:t>
            </a:r>
            <a:r>
              <a:rPr lang="en-US" altLang="zh-CN" sz="2300" dirty="0">
                <a:solidFill>
                  <a:srgbClr val="002060"/>
                </a:solidFill>
                <a:latin typeface="Palatino"/>
                <a:ea typeface="Droid Sans" panose="020B0606030804020204" pitchFamily="34" charset="0"/>
                <a:cs typeface="Palatino"/>
              </a:rPr>
              <a:t>PCAL</a:t>
            </a:r>
            <a:r>
              <a:rPr lang="zh-CN" altLang="en-US" sz="2300" dirty="0">
                <a:solidFill>
                  <a:srgbClr val="002060"/>
                </a:solidFill>
                <a:latin typeface="Palatino"/>
                <a:ea typeface="Droid Sans" panose="020B0606030804020204" pitchFamily="34" charset="0"/>
                <a:cs typeface="Palatino"/>
              </a:rPr>
              <a:t> </a:t>
            </a:r>
            <a:r>
              <a:rPr lang="en-US" altLang="zh-CN" sz="2300" dirty="0">
                <a:solidFill>
                  <a:srgbClr val="002060"/>
                </a:solidFill>
                <a:latin typeface="Palatino"/>
                <a:ea typeface="Droid Sans" panose="020B0606030804020204" pitchFamily="34" charset="0"/>
                <a:cs typeface="Palatino"/>
              </a:rPr>
              <a:t>Architecture</a:t>
            </a:r>
            <a:r>
              <a:rPr lang="zh-CN" altLang="en-US" sz="2300" dirty="0">
                <a:solidFill>
                  <a:srgbClr val="002060"/>
                </a:solidFill>
                <a:latin typeface="Palatino"/>
                <a:ea typeface="Droid Sans" panose="020B0606030804020204" pitchFamily="34" charset="0"/>
                <a:cs typeface="Palatino"/>
              </a:rPr>
              <a:t> </a:t>
            </a:r>
            <a:r>
              <a:rPr lang="en-US" altLang="zh-CN" sz="2300" dirty="0" smtClean="0">
                <a:solidFill>
                  <a:srgbClr val="002060"/>
                </a:solidFill>
                <a:latin typeface="Palatino"/>
                <a:ea typeface="Droid Sans" panose="020B0606030804020204" pitchFamily="34" charset="0"/>
                <a:cs typeface="Palatino"/>
              </a:rPr>
              <a:t>Overview.</a:t>
            </a:r>
          </a:p>
          <a:p>
            <a:endParaRPr lang="en-US" altLang="zh-CN" sz="2300" dirty="0">
              <a:solidFill>
                <a:srgbClr val="002060"/>
              </a:solidFill>
              <a:latin typeface="Palatino"/>
              <a:ea typeface="Droid Sans" panose="020B0606030804020204" pitchFamily="34" charset="0"/>
              <a:cs typeface="Palatino"/>
            </a:endParaRPr>
          </a:p>
          <a:p>
            <a:r>
              <a:rPr lang="en-US" altLang="zh-CN" sz="2300" dirty="0" smtClean="0">
                <a:solidFill>
                  <a:srgbClr val="002060"/>
                </a:solidFill>
                <a:latin typeface="Palatino"/>
                <a:ea typeface="Droid Sans" panose="020B0606030804020204" pitchFamily="34" charset="0"/>
                <a:cs typeface="Palatino"/>
              </a:rPr>
              <a:t>Paths</a:t>
            </a:r>
            <a:r>
              <a:rPr lang="zh-CN" altLang="en-US" sz="2300" dirty="0" smtClean="0">
                <a:solidFill>
                  <a:srgbClr val="002060"/>
                </a:solidFill>
                <a:latin typeface="Palatino"/>
                <a:ea typeface="Droid Sans" panose="020B0606030804020204" pitchFamily="34" charset="0"/>
                <a:cs typeface="Palatino"/>
              </a:rPr>
              <a:t> </a:t>
            </a:r>
            <a:r>
              <a:rPr lang="en-US" altLang="zh-CN" sz="2300" dirty="0">
                <a:solidFill>
                  <a:srgbClr val="002060"/>
                </a:solidFill>
                <a:latin typeface="Palatino"/>
                <a:ea typeface="Droid Sans" panose="020B0606030804020204" pitchFamily="34" charset="0"/>
                <a:cs typeface="Palatino"/>
              </a:rPr>
              <a:t>potentially</a:t>
            </a:r>
            <a:r>
              <a:rPr lang="zh-CN" altLang="en-US" sz="2300" dirty="0">
                <a:solidFill>
                  <a:srgbClr val="002060"/>
                </a:solidFill>
                <a:latin typeface="Palatino"/>
                <a:ea typeface="Droid Sans" panose="020B0606030804020204" pitchFamily="34" charset="0"/>
                <a:cs typeface="Palatino"/>
              </a:rPr>
              <a:t> </a:t>
            </a:r>
            <a:r>
              <a:rPr lang="en-US" altLang="zh-CN" sz="2300" dirty="0">
                <a:solidFill>
                  <a:srgbClr val="002060"/>
                </a:solidFill>
                <a:latin typeface="Palatino"/>
                <a:ea typeface="Droid Sans" panose="020B0606030804020204" pitchFamily="34" charset="0"/>
                <a:cs typeface="Palatino"/>
              </a:rPr>
              <a:t>effected</a:t>
            </a:r>
            <a:r>
              <a:rPr lang="zh-CN" altLang="en-US" sz="2300" dirty="0">
                <a:solidFill>
                  <a:srgbClr val="002060"/>
                </a:solidFill>
                <a:latin typeface="Palatino"/>
                <a:ea typeface="Droid Sans" panose="020B0606030804020204" pitchFamily="34" charset="0"/>
                <a:cs typeface="Palatino"/>
              </a:rPr>
              <a:t> </a:t>
            </a:r>
            <a:r>
              <a:rPr lang="en-US" altLang="zh-CN" sz="2300" dirty="0">
                <a:solidFill>
                  <a:srgbClr val="002060"/>
                </a:solidFill>
                <a:latin typeface="Palatino"/>
                <a:ea typeface="Droid Sans" panose="020B0606030804020204" pitchFamily="34" charset="0"/>
                <a:cs typeface="Palatino"/>
              </a:rPr>
              <a:t>by</a:t>
            </a:r>
            <a:r>
              <a:rPr lang="zh-CN" altLang="en-US" sz="2300" dirty="0">
                <a:solidFill>
                  <a:srgbClr val="002060"/>
                </a:solidFill>
                <a:latin typeface="Palatino"/>
                <a:ea typeface="Droid Sans" panose="020B0606030804020204" pitchFamily="34" charset="0"/>
                <a:cs typeface="Palatino"/>
              </a:rPr>
              <a:t> </a:t>
            </a:r>
            <a:r>
              <a:rPr lang="en-US" altLang="zh-CN" sz="2300" dirty="0">
                <a:solidFill>
                  <a:srgbClr val="002060"/>
                </a:solidFill>
                <a:latin typeface="Palatino"/>
                <a:ea typeface="Droid Sans" panose="020B0606030804020204" pitchFamily="34" charset="0"/>
                <a:cs typeface="Palatino"/>
              </a:rPr>
              <a:t>token</a:t>
            </a:r>
            <a:r>
              <a:rPr lang="zh-CN" altLang="en-US" sz="2300" dirty="0">
                <a:solidFill>
                  <a:srgbClr val="002060"/>
                </a:solidFill>
                <a:latin typeface="Palatino"/>
                <a:ea typeface="Droid Sans" panose="020B0606030804020204" pitchFamily="34" charset="0"/>
                <a:cs typeface="Palatino"/>
              </a:rPr>
              <a:t> </a:t>
            </a:r>
            <a:r>
              <a:rPr lang="en-US" altLang="zh-CN" sz="2300" dirty="0">
                <a:solidFill>
                  <a:srgbClr val="002060"/>
                </a:solidFill>
                <a:latin typeface="Palatino"/>
                <a:ea typeface="Droid Sans" panose="020B0606030804020204" pitchFamily="34" charset="0"/>
                <a:cs typeface="Palatino"/>
              </a:rPr>
              <a:t>priorities</a:t>
            </a:r>
            <a:r>
              <a:rPr lang="zh-CN" altLang="en-US" sz="2300" dirty="0">
                <a:solidFill>
                  <a:srgbClr val="002060"/>
                </a:solidFill>
                <a:latin typeface="Palatino"/>
                <a:ea typeface="Droid Sans" panose="020B0606030804020204" pitchFamily="34" charset="0"/>
                <a:cs typeface="Palatino"/>
              </a:rPr>
              <a:t> </a:t>
            </a:r>
            <a:r>
              <a:rPr lang="en-US" altLang="zh-CN" sz="2300" dirty="0">
                <a:solidFill>
                  <a:srgbClr val="002060"/>
                </a:solidFill>
                <a:latin typeface="Palatino"/>
                <a:ea typeface="Droid Sans" panose="020B0606030804020204" pitchFamily="34" charset="0"/>
                <a:cs typeface="Palatino"/>
              </a:rPr>
              <a:t>are</a:t>
            </a:r>
            <a:r>
              <a:rPr lang="zh-CN" altLang="en-US" sz="2300" dirty="0">
                <a:solidFill>
                  <a:srgbClr val="002060"/>
                </a:solidFill>
                <a:latin typeface="Palatino"/>
                <a:ea typeface="Droid Sans" panose="020B0606030804020204" pitchFamily="34" charset="0"/>
                <a:cs typeface="Palatino"/>
              </a:rPr>
              <a:t> </a:t>
            </a:r>
            <a:r>
              <a:rPr lang="en-US" altLang="zh-CN" sz="2300" dirty="0">
                <a:solidFill>
                  <a:srgbClr val="002060"/>
                </a:solidFill>
                <a:latin typeface="Palatino"/>
                <a:ea typeface="Droid Sans" panose="020B0606030804020204" pitchFamily="34" charset="0"/>
                <a:cs typeface="Palatino"/>
              </a:rPr>
              <a:t>shown</a:t>
            </a:r>
          </a:p>
        </p:txBody>
      </p:sp>
    </p:spTree>
    <p:extLst>
      <p:ext uri="{BB962C8B-B14F-4D97-AF65-F5344CB8AC3E}">
        <p14:creationId xmlns:p14="http://schemas.microsoft.com/office/powerpoint/2010/main" val="54963190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Pure</a:t>
            </a:r>
            <a:r>
              <a:rPr kumimoji="1" lang="zh-CN" altLang="en-US" dirty="0" smtClean="0"/>
              <a:t> </a:t>
            </a:r>
            <a:r>
              <a:rPr kumimoji="1" lang="en-US" altLang="zh-CN" dirty="0" smtClean="0"/>
              <a:t>SWL (without bypassing)</a:t>
            </a:r>
            <a:endParaRPr kumimoji="1" lang="zh-CN" altLang="en-US" dirty="0"/>
          </a:p>
        </p:txBody>
      </p:sp>
      <p:sp>
        <p:nvSpPr>
          <p:cNvPr id="3" name="文本占位符 2"/>
          <p:cNvSpPr>
            <a:spLocks noGrp="1"/>
          </p:cNvSpPr>
          <p:nvPr>
            <p:ph type="body" sz="quarter" idx="12"/>
          </p:nvPr>
        </p:nvSpPr>
        <p:spPr>
          <a:xfrm>
            <a:off x="444500" y="5574079"/>
            <a:ext cx="9245600" cy="1169620"/>
          </a:xfrm>
        </p:spPr>
        <p:txBody>
          <a:bodyPr/>
          <a:lstStyle/>
          <a:p>
            <a:r>
              <a:rPr kumimoji="1" lang="en-US" altLang="zh-CN" dirty="0" smtClean="0"/>
              <a:t>SWL</a:t>
            </a:r>
            <a:r>
              <a:rPr kumimoji="1" lang="zh-CN" altLang="en-US" dirty="0" smtClean="0"/>
              <a:t> </a:t>
            </a:r>
            <a:r>
              <a:rPr kumimoji="1" lang="en-US" altLang="zh-CN" dirty="0" smtClean="0"/>
              <a:t>without</a:t>
            </a:r>
            <a:r>
              <a:rPr kumimoji="1" lang="zh-CN" altLang="en-US" dirty="0" smtClean="0"/>
              <a:t> </a:t>
            </a:r>
            <a:r>
              <a:rPr kumimoji="1" lang="en-US" altLang="zh-CN" dirty="0" smtClean="0"/>
              <a:t>bypassing</a:t>
            </a:r>
            <a:endParaRPr kumimoji="1" lang="zh-CN" altLang="en-US" dirty="0"/>
          </a:p>
        </p:txBody>
      </p:sp>
      <p:pic>
        <p:nvPicPr>
          <p:cNvPr id="4" name="图片 3" descr="sw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53" y="2304901"/>
            <a:ext cx="7514035" cy="3005614"/>
          </a:xfrm>
          <a:prstGeom prst="rect">
            <a:avLst/>
          </a:prstGeom>
        </p:spPr>
      </p:pic>
    </p:spTree>
    <p:extLst>
      <p:ext uri="{BB962C8B-B14F-4D97-AF65-F5344CB8AC3E}">
        <p14:creationId xmlns:p14="http://schemas.microsoft.com/office/powerpoint/2010/main" val="178758209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err="1" smtClean="0"/>
              <a:t>NoC</a:t>
            </a:r>
            <a:r>
              <a:rPr kumimoji="1" lang="en-US" altLang="zh-CN" dirty="0" smtClean="0"/>
              <a:t> Latency</a:t>
            </a:r>
            <a:endParaRPr kumimoji="1" lang="zh-CN" altLang="en-US" dirty="0"/>
          </a:p>
        </p:txBody>
      </p:sp>
      <p:sp>
        <p:nvSpPr>
          <p:cNvPr id="3" name="文本占位符 2"/>
          <p:cNvSpPr>
            <a:spLocks noGrp="1"/>
          </p:cNvSpPr>
          <p:nvPr>
            <p:ph type="body" sz="quarter" idx="12"/>
          </p:nvPr>
        </p:nvSpPr>
        <p:spPr>
          <a:xfrm>
            <a:off x="444500" y="5379276"/>
            <a:ext cx="9613900" cy="1308389"/>
          </a:xfrm>
        </p:spPr>
        <p:txBody>
          <a:bodyPr/>
          <a:lstStyle/>
          <a:p>
            <a:r>
              <a:rPr kumimoji="1" lang="en-US" altLang="zh-CN" dirty="0" smtClean="0"/>
              <a:t>Cache</a:t>
            </a:r>
            <a:r>
              <a:rPr kumimoji="1" lang="zh-CN" altLang="en-US" dirty="0" smtClean="0"/>
              <a:t> </a:t>
            </a:r>
            <a:r>
              <a:rPr kumimoji="1" lang="en-US" altLang="zh-CN" dirty="0" smtClean="0"/>
              <a:t>bypassing</a:t>
            </a:r>
            <a:r>
              <a:rPr kumimoji="1" lang="zh-CN" altLang="en-US" dirty="0" smtClean="0"/>
              <a:t> </a:t>
            </a:r>
            <a:r>
              <a:rPr kumimoji="1" lang="en-US" altLang="zh-CN" dirty="0" smtClean="0"/>
              <a:t>may</a:t>
            </a:r>
            <a:r>
              <a:rPr kumimoji="1" lang="zh-CN" altLang="en-US" dirty="0" smtClean="0"/>
              <a:t> </a:t>
            </a:r>
            <a:r>
              <a:rPr kumimoji="1" lang="en-US" altLang="zh-CN" dirty="0" smtClean="0"/>
              <a:t>cause</a:t>
            </a:r>
            <a:r>
              <a:rPr kumimoji="1" lang="zh-CN" altLang="en-US" dirty="0" smtClean="0"/>
              <a:t> </a:t>
            </a:r>
            <a:r>
              <a:rPr kumimoji="1" lang="en-US" altLang="zh-CN" dirty="0" err="1" smtClean="0"/>
              <a:t>NoC</a:t>
            </a:r>
            <a:r>
              <a:rPr kumimoji="1" lang="zh-CN" altLang="en-US" dirty="0" smtClean="0"/>
              <a:t> </a:t>
            </a:r>
            <a:r>
              <a:rPr kumimoji="1" lang="en-US" altLang="zh-CN" dirty="0" smtClean="0"/>
              <a:t>congestion</a:t>
            </a:r>
          </a:p>
          <a:p>
            <a:r>
              <a:rPr kumimoji="1" lang="en-US" altLang="zh-CN" dirty="0" smtClean="0"/>
              <a:t>Warp</a:t>
            </a:r>
            <a:r>
              <a:rPr kumimoji="1" lang="zh-CN" altLang="en-US" dirty="0" smtClean="0"/>
              <a:t> </a:t>
            </a:r>
            <a:r>
              <a:rPr kumimoji="1" lang="en-US" altLang="zh-CN" dirty="0" smtClean="0"/>
              <a:t>throttling</a:t>
            </a:r>
            <a:r>
              <a:rPr kumimoji="1" lang="zh-CN" altLang="en-US" dirty="0" smtClean="0"/>
              <a:t> </a:t>
            </a:r>
            <a:r>
              <a:rPr kumimoji="1" lang="en-US" altLang="zh-CN" dirty="0" smtClean="0"/>
              <a:t>may</a:t>
            </a:r>
            <a:r>
              <a:rPr kumimoji="1" lang="zh-CN" altLang="en-US" dirty="0" smtClean="0"/>
              <a:t> </a:t>
            </a:r>
            <a:r>
              <a:rPr kumimoji="1" lang="en-US" altLang="zh-CN" dirty="0" smtClean="0"/>
              <a:t>cause</a:t>
            </a:r>
            <a:r>
              <a:rPr kumimoji="1" lang="zh-CN" altLang="en-US" dirty="0" smtClean="0"/>
              <a:t> </a:t>
            </a:r>
            <a:r>
              <a:rPr kumimoji="1" lang="en-US" altLang="zh-CN" dirty="0" err="1" smtClean="0"/>
              <a:t>NoC</a:t>
            </a:r>
            <a:r>
              <a:rPr kumimoji="1" lang="zh-CN" altLang="en-US" dirty="0" smtClean="0"/>
              <a:t> </a:t>
            </a:r>
            <a:r>
              <a:rPr kumimoji="1" lang="en-US" altLang="zh-CN" dirty="0" smtClean="0"/>
              <a:t>under-utilization</a:t>
            </a:r>
          </a:p>
          <a:p>
            <a:r>
              <a:rPr kumimoji="1" lang="en-US" altLang="zh-CN" dirty="0" smtClean="0"/>
              <a:t>CBWT</a:t>
            </a:r>
            <a:r>
              <a:rPr kumimoji="1" lang="zh-CN" altLang="en-US" dirty="0" smtClean="0"/>
              <a:t> </a:t>
            </a:r>
            <a:r>
              <a:rPr kumimoji="1" lang="en-US" altLang="zh-CN" dirty="0" smtClean="0"/>
              <a:t>controls</a:t>
            </a:r>
            <a:r>
              <a:rPr kumimoji="1" lang="zh-CN" altLang="en-US" dirty="0" smtClean="0"/>
              <a:t> </a:t>
            </a:r>
            <a:r>
              <a:rPr kumimoji="1" lang="en-US" altLang="zh-CN" dirty="0" smtClean="0"/>
              <a:t>the</a:t>
            </a:r>
            <a:r>
              <a:rPr kumimoji="1" lang="zh-CN" altLang="en-US" dirty="0" smtClean="0"/>
              <a:t> </a:t>
            </a:r>
            <a:r>
              <a:rPr kumimoji="1" lang="en-US" altLang="zh-CN" dirty="0" err="1" smtClean="0"/>
              <a:t>NoC</a:t>
            </a:r>
            <a:r>
              <a:rPr kumimoji="1" lang="zh-CN" altLang="en-US" dirty="0" smtClean="0"/>
              <a:t> </a:t>
            </a:r>
            <a:r>
              <a:rPr kumimoji="1" lang="en-US" altLang="zh-CN" dirty="0" smtClean="0"/>
              <a:t>traffic</a:t>
            </a:r>
            <a:r>
              <a:rPr kumimoji="1" lang="zh-CN" altLang="en-US" dirty="0" smtClean="0"/>
              <a:t> </a:t>
            </a:r>
            <a:r>
              <a:rPr kumimoji="1" lang="en-US" altLang="zh-CN" dirty="0" smtClean="0"/>
              <a:t>in</a:t>
            </a:r>
            <a:r>
              <a:rPr kumimoji="1" lang="zh-CN" altLang="en-US" dirty="0" smtClean="0"/>
              <a:t> </a:t>
            </a:r>
            <a:r>
              <a:rPr kumimoji="1" lang="en-US" altLang="zh-CN" dirty="0" smtClean="0"/>
              <a:t>a</a:t>
            </a:r>
            <a:r>
              <a:rPr kumimoji="1" lang="zh-CN" altLang="en-US" dirty="0" smtClean="0"/>
              <a:t> </a:t>
            </a:r>
            <a:r>
              <a:rPr kumimoji="1" lang="en-US" altLang="zh-CN" dirty="0" smtClean="0"/>
              <a:t>busy</a:t>
            </a:r>
            <a:r>
              <a:rPr kumimoji="1" lang="zh-CN" altLang="en-US" dirty="0" smtClean="0"/>
              <a:t> </a:t>
            </a:r>
            <a:r>
              <a:rPr kumimoji="1" lang="en-US" altLang="zh-CN" dirty="0" smtClean="0"/>
              <a:t>but</a:t>
            </a:r>
            <a:r>
              <a:rPr kumimoji="1" lang="zh-CN" altLang="en-US" dirty="0" smtClean="0"/>
              <a:t> </a:t>
            </a:r>
            <a:r>
              <a:rPr kumimoji="1" lang="en-US" altLang="zh-CN" dirty="0" smtClean="0"/>
              <a:t>low-congestion</a:t>
            </a:r>
            <a:r>
              <a:rPr kumimoji="1" lang="zh-CN" altLang="en-US" dirty="0" smtClean="0"/>
              <a:t> </a:t>
            </a:r>
            <a:r>
              <a:rPr kumimoji="1" lang="en-US" altLang="zh-CN" dirty="0" smtClean="0"/>
              <a:t>range</a:t>
            </a:r>
            <a:endParaRPr kumimoji="1" lang="zh-CN" altLang="en-US" dirty="0"/>
          </a:p>
        </p:txBody>
      </p:sp>
      <p:pic>
        <p:nvPicPr>
          <p:cNvPr id="4" name="图片 3" descr="noc.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25" y="1393919"/>
            <a:ext cx="7016029" cy="3508015"/>
          </a:xfrm>
          <a:prstGeom prst="rect">
            <a:avLst/>
          </a:prstGeom>
        </p:spPr>
      </p:pic>
      <p:sp>
        <p:nvSpPr>
          <p:cNvPr id="5" name="矩形 4"/>
          <p:cNvSpPr/>
          <p:nvPr/>
        </p:nvSpPr>
        <p:spPr>
          <a:xfrm>
            <a:off x="2503137" y="4844181"/>
            <a:ext cx="5192096" cy="400110"/>
          </a:xfrm>
          <a:prstGeom prst="rect">
            <a:avLst/>
          </a:prstGeom>
        </p:spPr>
        <p:txBody>
          <a:bodyPr wrap="none">
            <a:spAutoFit/>
          </a:bodyPr>
          <a:lstStyle/>
          <a:p>
            <a:pPr>
              <a:spcBef>
                <a:spcPct val="20000"/>
              </a:spcBef>
            </a:pPr>
            <a:r>
              <a:rPr kumimoji="1" lang="en-US" altLang="zh-CN" dirty="0">
                <a:solidFill>
                  <a:srgbClr val="002060"/>
                </a:solidFill>
                <a:latin typeface="Palatino"/>
                <a:ea typeface="Droid Sans" panose="020B0606030804020204" pitchFamily="34" charset="0"/>
                <a:cs typeface="Palatino"/>
              </a:rPr>
              <a:t>Average </a:t>
            </a:r>
            <a:r>
              <a:rPr kumimoji="1" lang="en-US" altLang="zh-CN" dirty="0" err="1">
                <a:solidFill>
                  <a:srgbClr val="002060"/>
                </a:solidFill>
                <a:latin typeface="Palatino"/>
                <a:ea typeface="Droid Sans" panose="020B0606030804020204" pitchFamily="34" charset="0"/>
                <a:cs typeface="Palatino"/>
              </a:rPr>
              <a:t>NoC</a:t>
            </a:r>
            <a:r>
              <a:rPr kumimoji="1" lang="en-US" altLang="zh-CN" dirty="0">
                <a:solidFill>
                  <a:srgbClr val="002060"/>
                </a:solidFill>
                <a:latin typeface="Palatino"/>
                <a:ea typeface="Droid Sans" panose="020B0606030804020204" pitchFamily="34" charset="0"/>
                <a:cs typeface="Palatino"/>
              </a:rPr>
              <a:t> latencies of different</a:t>
            </a:r>
            <a:r>
              <a:rPr kumimoji="1" lang="zh-CN" altLang="en-US" dirty="0">
                <a:solidFill>
                  <a:srgbClr val="002060"/>
                </a:solidFill>
                <a:latin typeface="Palatino"/>
                <a:ea typeface="Droid Sans" panose="020B0606030804020204" pitchFamily="34" charset="0"/>
                <a:cs typeface="Palatino"/>
              </a:rPr>
              <a:t> </a:t>
            </a:r>
            <a:r>
              <a:rPr kumimoji="1" lang="en-US" altLang="zh-CN" dirty="0">
                <a:solidFill>
                  <a:srgbClr val="002060"/>
                </a:solidFill>
                <a:latin typeface="Palatino"/>
                <a:ea typeface="Droid Sans" panose="020B0606030804020204" pitchFamily="34" charset="0"/>
                <a:cs typeface="Palatino"/>
              </a:rPr>
              <a:t>schemes</a:t>
            </a:r>
            <a:endParaRPr kumimoji="1" lang="zh-CN" altLang="en-US" dirty="0">
              <a:solidFill>
                <a:srgbClr val="002060"/>
              </a:solidFill>
              <a:latin typeface="Palatino"/>
              <a:ea typeface="Droid Sans" panose="020B0606030804020204" pitchFamily="34" charset="0"/>
              <a:cs typeface="Palatino"/>
            </a:endParaRPr>
          </a:p>
        </p:txBody>
      </p:sp>
    </p:spTree>
    <p:extLst>
      <p:ext uri="{BB962C8B-B14F-4D97-AF65-F5344CB8AC3E}">
        <p14:creationId xmlns:p14="http://schemas.microsoft.com/office/powerpoint/2010/main" val="427158837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Static</a:t>
            </a:r>
            <a:r>
              <a:rPr kumimoji="1" lang="zh-CN" altLang="en-US" dirty="0" smtClean="0"/>
              <a:t> </a:t>
            </a:r>
            <a:r>
              <a:rPr kumimoji="1" lang="en-US" altLang="zh-CN" dirty="0" smtClean="0"/>
              <a:t>Warp</a:t>
            </a:r>
            <a:r>
              <a:rPr kumimoji="1" lang="zh-CN" altLang="en-US" dirty="0" smtClean="0"/>
              <a:t> </a:t>
            </a:r>
            <a:r>
              <a:rPr kumimoji="1" lang="en-US" altLang="zh-CN" dirty="0" smtClean="0"/>
              <a:t>Throttling</a:t>
            </a:r>
            <a:r>
              <a:rPr kumimoji="1" lang="zh-CN" altLang="en-US" dirty="0" smtClean="0"/>
              <a:t> </a:t>
            </a:r>
            <a:r>
              <a:rPr kumimoji="1" lang="en-US" altLang="zh-CN" dirty="0" smtClean="0"/>
              <a:t>+</a:t>
            </a:r>
            <a:r>
              <a:rPr kumimoji="1" lang="zh-CN" altLang="en-US" dirty="0" smtClean="0"/>
              <a:t> </a:t>
            </a:r>
            <a:r>
              <a:rPr kumimoji="1" lang="en-US" altLang="zh-CN" dirty="0" smtClean="0"/>
              <a:t>Bypassing</a:t>
            </a:r>
            <a:endParaRPr kumimoji="1" lang="zh-CN" altLang="en-US" dirty="0"/>
          </a:p>
        </p:txBody>
      </p:sp>
      <p:pic>
        <p:nvPicPr>
          <p:cNvPr id="4" name="图片 3" descr="swl-bypas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900" y="1640334"/>
            <a:ext cx="7295626" cy="2918250"/>
          </a:xfrm>
          <a:prstGeom prst="rect">
            <a:avLst/>
          </a:prstGeom>
        </p:spPr>
      </p:pic>
      <p:sp>
        <p:nvSpPr>
          <p:cNvPr id="5" name="文本占位符 2"/>
          <p:cNvSpPr>
            <a:spLocks noGrp="1"/>
          </p:cNvSpPr>
          <p:nvPr>
            <p:ph type="body" sz="quarter" idx="12"/>
          </p:nvPr>
        </p:nvSpPr>
        <p:spPr>
          <a:xfrm>
            <a:off x="444500" y="5058215"/>
            <a:ext cx="9245600" cy="1759269"/>
          </a:xfrm>
        </p:spPr>
        <p:txBody>
          <a:bodyPr/>
          <a:lstStyle/>
          <a:p>
            <a:r>
              <a:rPr lang="en-US" altLang="zh-CN" dirty="0" smtClean="0"/>
              <a:t>Optimal </a:t>
            </a:r>
            <a:r>
              <a:rPr lang="en-US" altLang="zh-CN" dirty="0"/>
              <a:t>MAWs for HCS benchmarks </a:t>
            </a:r>
            <a:r>
              <a:rPr lang="en-US" altLang="zh-CN" dirty="0" smtClean="0"/>
              <a:t>are always </a:t>
            </a:r>
            <a:r>
              <a:rPr lang="en-US" altLang="zh-CN" dirty="0"/>
              <a:t>smaller than </a:t>
            </a:r>
            <a:r>
              <a:rPr lang="en-US" altLang="zh-CN" dirty="0" smtClean="0"/>
              <a:t>24</a:t>
            </a:r>
          </a:p>
          <a:p>
            <a:r>
              <a:rPr lang="en-US" altLang="zh-CN" dirty="0" smtClean="0"/>
              <a:t>Performance is not </a:t>
            </a:r>
            <a:r>
              <a:rPr lang="en-US" altLang="zh-CN" dirty="0"/>
              <a:t>satisfactory when MAW is too </a:t>
            </a:r>
            <a:r>
              <a:rPr lang="en-US" altLang="zh-CN" dirty="0" smtClean="0"/>
              <a:t>small</a:t>
            </a:r>
          </a:p>
          <a:p>
            <a:r>
              <a:rPr lang="en-US" altLang="zh-CN" dirty="0" smtClean="0"/>
              <a:t>Optimal </a:t>
            </a:r>
            <a:r>
              <a:rPr lang="en-US" altLang="zh-CN" dirty="0"/>
              <a:t>MAW is </a:t>
            </a:r>
            <a:r>
              <a:rPr lang="en-US" altLang="zh-CN" dirty="0" smtClean="0"/>
              <a:t>increased when </a:t>
            </a:r>
            <a:r>
              <a:rPr lang="en-US" altLang="zh-CN" dirty="0"/>
              <a:t>bypassing is </a:t>
            </a:r>
            <a:r>
              <a:rPr lang="en-US" altLang="zh-CN" dirty="0" smtClean="0"/>
              <a:t>enabled</a:t>
            </a:r>
          </a:p>
          <a:p>
            <a:r>
              <a:rPr lang="en-US" altLang="zh-CN" dirty="0" smtClean="0"/>
              <a:t>Optimal </a:t>
            </a:r>
            <a:r>
              <a:rPr lang="en-US" altLang="zh-CN" dirty="0"/>
              <a:t>MAW is different for different </a:t>
            </a:r>
            <a:r>
              <a:rPr lang="en-US" altLang="zh-CN" dirty="0" smtClean="0"/>
              <a:t>benchmarks and </a:t>
            </a:r>
            <a:r>
              <a:rPr lang="en-US" altLang="zh-CN" dirty="0"/>
              <a:t>inputs</a:t>
            </a:r>
            <a:endParaRPr kumimoji="1" lang="zh-CN" altLang="en-US" dirty="0"/>
          </a:p>
        </p:txBody>
      </p:sp>
      <p:sp>
        <p:nvSpPr>
          <p:cNvPr id="6" name="矩形 5"/>
          <p:cNvSpPr/>
          <p:nvPr/>
        </p:nvSpPr>
        <p:spPr>
          <a:xfrm>
            <a:off x="1259147" y="4395885"/>
            <a:ext cx="7482412" cy="400110"/>
          </a:xfrm>
          <a:prstGeom prst="rect">
            <a:avLst/>
          </a:prstGeom>
        </p:spPr>
        <p:txBody>
          <a:bodyPr wrap="square">
            <a:spAutoFit/>
          </a:bodyPr>
          <a:lstStyle/>
          <a:p>
            <a:pPr algn="ctr"/>
            <a:r>
              <a:rPr kumimoji="1" lang="en-US" altLang="zh-CN" dirty="0" smtClean="0">
                <a:solidFill>
                  <a:srgbClr val="002060"/>
                </a:solidFill>
                <a:latin typeface="Palatino"/>
                <a:ea typeface="Droid Sans" panose="020B0606030804020204" pitchFamily="34" charset="0"/>
                <a:cs typeface="Palatino"/>
              </a:rPr>
              <a:t>Performance</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under</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different</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MAWs</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when</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bypassing</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is</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enabled</a:t>
            </a:r>
            <a:r>
              <a:rPr kumimoji="1" lang="zh-CN" altLang="en-US" dirty="0" smtClean="0">
                <a:solidFill>
                  <a:srgbClr val="002060"/>
                </a:solidFill>
                <a:latin typeface="Palatino"/>
                <a:ea typeface="Droid Sans" panose="020B0606030804020204" pitchFamily="34" charset="0"/>
                <a:cs typeface="Palatino"/>
              </a:rPr>
              <a:t> </a:t>
            </a:r>
            <a:endParaRPr kumimoji="1" lang="zh-CN" altLang="en-US" dirty="0">
              <a:solidFill>
                <a:srgbClr val="002060"/>
              </a:solidFill>
              <a:latin typeface="Palatino"/>
              <a:ea typeface="Droid Sans" panose="020B0606030804020204" pitchFamily="34" charset="0"/>
              <a:cs typeface="Palatino"/>
            </a:endParaRPr>
          </a:p>
        </p:txBody>
      </p:sp>
      <p:sp>
        <p:nvSpPr>
          <p:cNvPr id="7" name="矩形 6"/>
          <p:cNvSpPr/>
          <p:nvPr/>
        </p:nvSpPr>
        <p:spPr>
          <a:xfrm>
            <a:off x="5024551" y="1911739"/>
            <a:ext cx="1064677" cy="338554"/>
          </a:xfrm>
          <a:prstGeom prst="rect">
            <a:avLst/>
          </a:prstGeom>
        </p:spPr>
        <p:txBody>
          <a:bodyPr wrap="square">
            <a:spAutoFit/>
          </a:bodyPr>
          <a:lstStyle/>
          <a:p>
            <a:r>
              <a:rPr kumimoji="1" lang="en-US" altLang="zh-CN" sz="1600" dirty="0" smtClean="0">
                <a:solidFill>
                  <a:srgbClr val="002060"/>
                </a:solidFill>
                <a:latin typeface="Palatino"/>
                <a:ea typeface="Droid Sans" panose="020B0606030804020204" pitchFamily="34" charset="0"/>
                <a:cs typeface="Palatino"/>
              </a:rPr>
              <a:t>MAW=</a:t>
            </a:r>
            <a:endParaRPr kumimoji="1" lang="zh-CN" altLang="en-US" sz="1600" dirty="0">
              <a:solidFill>
                <a:srgbClr val="002060"/>
              </a:solidFill>
              <a:latin typeface="Palatino"/>
              <a:ea typeface="Droid Sans" panose="020B0606030804020204" pitchFamily="34" charset="0"/>
              <a:cs typeface="Palatino"/>
            </a:endParaRPr>
          </a:p>
        </p:txBody>
      </p:sp>
    </p:spTree>
    <p:extLst>
      <p:ext uri="{BB962C8B-B14F-4D97-AF65-F5344CB8AC3E}">
        <p14:creationId xmlns:p14="http://schemas.microsoft.com/office/powerpoint/2010/main" val="4103566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Hardware Extension</a:t>
            </a:r>
            <a:endParaRPr kumimoji="1" lang="zh-CN" altLang="en-US" dirty="0"/>
          </a:p>
        </p:txBody>
      </p:sp>
      <p:sp>
        <p:nvSpPr>
          <p:cNvPr id="3" name="文本占位符 2"/>
          <p:cNvSpPr>
            <a:spLocks noGrp="1"/>
          </p:cNvSpPr>
          <p:nvPr>
            <p:ph type="body" sz="quarter" idx="12"/>
          </p:nvPr>
        </p:nvSpPr>
        <p:spPr>
          <a:xfrm>
            <a:off x="444500" y="4300108"/>
            <a:ext cx="9245600" cy="2443592"/>
          </a:xfrm>
        </p:spPr>
        <p:txBody>
          <a:bodyPr/>
          <a:lstStyle/>
          <a:p>
            <a:r>
              <a:rPr kumimoji="1" lang="en-US" altLang="zh-CN" dirty="0"/>
              <a:t>The victim bits are bitmasks where each bit records the access history from a particular L1 cache before the line's </a:t>
            </a:r>
            <a:r>
              <a:rPr kumimoji="1" lang="en-US" altLang="zh-CN" dirty="0" smtClean="0"/>
              <a:t>eviction</a:t>
            </a:r>
          </a:p>
          <a:p>
            <a:r>
              <a:rPr kumimoji="1" lang="en-US" altLang="zh-CN" dirty="0" smtClean="0"/>
              <a:t>Contentions </a:t>
            </a:r>
            <a:r>
              <a:rPr kumimoji="1" lang="en-US" altLang="zh-CN" dirty="0"/>
              <a:t>in L1 caches </a:t>
            </a:r>
            <a:r>
              <a:rPr kumimoji="1" lang="en-US" altLang="zh-CN" dirty="0" smtClean="0"/>
              <a:t>is </a:t>
            </a:r>
            <a:r>
              <a:rPr kumimoji="1" lang="en-US" altLang="zh-CN" dirty="0"/>
              <a:t>detected when the L1 cache sends a second request to the </a:t>
            </a:r>
            <a:r>
              <a:rPr kumimoji="1" lang="en-US" altLang="zh-CN" dirty="0" smtClean="0"/>
              <a:t>line </a:t>
            </a:r>
            <a:r>
              <a:rPr kumimoji="1" lang="en-US" altLang="zh-CN" dirty="0"/>
              <a:t>that was requested </a:t>
            </a:r>
            <a:r>
              <a:rPr kumimoji="1" lang="en-US" altLang="zh-CN" dirty="0" smtClean="0"/>
              <a:t>before</a:t>
            </a:r>
            <a:endParaRPr kumimoji="1" lang="zh-CN" altLang="en-US" dirty="0"/>
          </a:p>
        </p:txBody>
      </p:sp>
      <p:pic>
        <p:nvPicPr>
          <p:cNvPr id="4" name="图片 3" descr="design-L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4296" y="2625209"/>
            <a:ext cx="6327608" cy="586264"/>
          </a:xfrm>
          <a:prstGeom prst="rect">
            <a:avLst/>
          </a:prstGeom>
        </p:spPr>
      </p:pic>
    </p:spTree>
    <p:extLst>
      <p:ext uri="{BB962C8B-B14F-4D97-AF65-F5344CB8AC3E}">
        <p14:creationId xmlns:p14="http://schemas.microsoft.com/office/powerpoint/2010/main" val="1479440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Hardware Overhead</a:t>
            </a:r>
            <a:endParaRPr kumimoji="1" lang="zh-CN" altLang="en-US" dirty="0"/>
          </a:p>
        </p:txBody>
      </p:sp>
      <p:sp>
        <p:nvSpPr>
          <p:cNvPr id="3" name="文本占位符 2"/>
          <p:cNvSpPr>
            <a:spLocks noGrp="1"/>
          </p:cNvSpPr>
          <p:nvPr>
            <p:ph type="body" sz="quarter" idx="12"/>
          </p:nvPr>
        </p:nvSpPr>
        <p:spPr/>
        <p:txBody>
          <a:bodyPr/>
          <a:lstStyle/>
          <a:p>
            <a:r>
              <a:rPr kumimoji="1" lang="en-US" altLang="zh-CN" dirty="0" smtClean="0"/>
              <a:t>Contention Detection</a:t>
            </a:r>
          </a:p>
          <a:p>
            <a:pPr lvl="1"/>
            <a:r>
              <a:rPr kumimoji="1" lang="en-US" altLang="zh-CN" dirty="0" smtClean="0"/>
              <a:t>LLS sampling in the L2 cache</a:t>
            </a:r>
            <a:r>
              <a:rPr kumimoji="1" lang="en-US" altLang="zh-CN" dirty="0"/>
              <a:t>:  </a:t>
            </a:r>
            <a:r>
              <a:rPr lang="zh-CN" altLang="en-US" dirty="0"/>
              <a:t> </a:t>
            </a:r>
            <a:r>
              <a:rPr lang="en-US" altLang="zh-CN" dirty="0" smtClean="0"/>
              <a:t>256B for a </a:t>
            </a:r>
            <a:r>
              <a:rPr kumimoji="1" lang="en-US" altLang="zh-CN" dirty="0" smtClean="0"/>
              <a:t>16</a:t>
            </a:r>
            <a:r>
              <a:rPr kumimoji="1" lang="en-US" altLang="zh-CN" dirty="0"/>
              <a:t>-way </a:t>
            </a:r>
            <a:r>
              <a:rPr kumimoji="1" lang="en-US" altLang="zh-CN" dirty="0" smtClean="0"/>
              <a:t>1MB L2 cache in a</a:t>
            </a:r>
            <a:r>
              <a:rPr lang="en-US" altLang="zh-CN" dirty="0" smtClean="0"/>
              <a:t> </a:t>
            </a:r>
            <a:r>
              <a:rPr lang="en-US" altLang="zh-CN" dirty="0"/>
              <a:t>16-core GPU</a:t>
            </a:r>
            <a:endParaRPr kumimoji="1" lang="en-US" altLang="zh-CN" dirty="0" smtClean="0"/>
          </a:p>
          <a:p>
            <a:pPr lvl="1"/>
            <a:r>
              <a:rPr kumimoji="1" lang="en-US" altLang="zh-CN" dirty="0" smtClean="0"/>
              <a:t>Victim Tag Array (VTA) in </a:t>
            </a:r>
            <a:r>
              <a:rPr kumimoji="1" lang="en-US" altLang="zh-CN" dirty="0"/>
              <a:t>CCWS: </a:t>
            </a:r>
            <a:r>
              <a:rPr kumimoji="1" lang="en-US" altLang="zh-CN" dirty="0" smtClean="0"/>
              <a:t>40 bits/entry x 16 entries/warp x 48 warps/core x 16 cores = 60 KB</a:t>
            </a:r>
          </a:p>
          <a:p>
            <a:endParaRPr lang="en-US" altLang="zh-CN" dirty="0" smtClean="0"/>
          </a:p>
          <a:p>
            <a:r>
              <a:rPr lang="en-US" altLang="zh-CN" dirty="0"/>
              <a:t> </a:t>
            </a:r>
            <a:r>
              <a:rPr lang="en-US" altLang="zh-CN" dirty="0" err="1"/>
              <a:t>NoC</a:t>
            </a:r>
            <a:r>
              <a:rPr lang="en-US" altLang="zh-CN" dirty="0"/>
              <a:t> latency </a:t>
            </a:r>
            <a:r>
              <a:rPr lang="en-US" altLang="zh-CN" dirty="0" smtClean="0"/>
              <a:t>sampler</a:t>
            </a:r>
          </a:p>
          <a:p>
            <a:endParaRPr lang="en-US" altLang="zh-CN" dirty="0"/>
          </a:p>
          <a:p>
            <a:r>
              <a:rPr lang="en-US" altLang="zh-CN" dirty="0" smtClean="0"/>
              <a:t>The predictor</a:t>
            </a:r>
          </a:p>
          <a:p>
            <a:endParaRPr kumimoji="1" lang="en-US" altLang="zh-CN" dirty="0"/>
          </a:p>
          <a:p>
            <a:r>
              <a:rPr kumimoji="1" lang="en-US" altLang="zh-CN" dirty="0" smtClean="0"/>
              <a:t>PDP components</a:t>
            </a:r>
          </a:p>
          <a:p>
            <a:pPr lvl="1"/>
            <a:r>
              <a:rPr kumimoji="1" lang="en-US" altLang="zh-CN" dirty="0" smtClean="0"/>
              <a:t>Minimized with the PDP-Share design</a:t>
            </a:r>
            <a:endParaRPr kumimoji="1" lang="zh-CN" altLang="en-US" dirty="0"/>
          </a:p>
        </p:txBody>
      </p:sp>
      <p:pic>
        <p:nvPicPr>
          <p:cNvPr id="5" name="图片 4"/>
          <p:cNvPicPr>
            <a:picLocks noChangeAspect="1"/>
          </p:cNvPicPr>
          <p:nvPr/>
        </p:nvPicPr>
        <p:blipFill>
          <a:blip r:embed="rId2"/>
          <a:stretch>
            <a:fillRect/>
          </a:stretch>
        </p:blipFill>
        <p:spPr>
          <a:xfrm>
            <a:off x="6294660" y="4946256"/>
            <a:ext cx="3170506" cy="1899044"/>
          </a:xfrm>
          <a:prstGeom prst="rect">
            <a:avLst/>
          </a:prstGeom>
        </p:spPr>
      </p:pic>
    </p:spTree>
    <p:extLst>
      <p:ext uri="{BB962C8B-B14F-4D97-AF65-F5344CB8AC3E}">
        <p14:creationId xmlns:p14="http://schemas.microsoft.com/office/powerpoint/2010/main" val="1007881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Re-Reference Interval Prediction - </a:t>
            </a:r>
            <a:r>
              <a:rPr kumimoji="1" lang="en-US" altLang="zh-CN" dirty="0" smtClean="0"/>
              <a:t>RRIP</a:t>
            </a:r>
            <a:endParaRPr kumimoji="1" lang="zh-CN" altLang="en-US" dirty="0"/>
          </a:p>
        </p:txBody>
      </p:sp>
      <p:pic>
        <p:nvPicPr>
          <p:cNvPr id="4" name="内容占位符 6"/>
          <p:cNvPicPr>
            <a:picLocks noChangeAspect="1"/>
          </p:cNvPicPr>
          <p:nvPr/>
        </p:nvPicPr>
        <p:blipFill rotWithShape="1">
          <a:blip r:embed="rId3">
            <a:extLst>
              <a:ext uri="{28A0092B-C50C-407E-A947-70E740481C1C}">
                <a14:useLocalDpi xmlns:a14="http://schemas.microsoft.com/office/drawing/2010/main" val="0"/>
              </a:ext>
            </a:extLst>
          </a:blip>
          <a:srcRect l="-23665" r="-23665" b="3186"/>
          <a:stretch/>
        </p:blipFill>
        <p:spPr>
          <a:xfrm>
            <a:off x="457200" y="1282234"/>
            <a:ext cx="8758628" cy="4663423"/>
          </a:xfrm>
          <a:prstGeom prst="rect">
            <a:avLst/>
          </a:prstGeom>
        </p:spPr>
      </p:pic>
      <p:sp>
        <p:nvSpPr>
          <p:cNvPr id="5" name="文本占位符 2"/>
          <p:cNvSpPr>
            <a:spLocks noGrp="1"/>
          </p:cNvSpPr>
          <p:nvPr>
            <p:ph type="body" sz="quarter" idx="12"/>
          </p:nvPr>
        </p:nvSpPr>
        <p:spPr>
          <a:xfrm>
            <a:off x="444500" y="6155389"/>
            <a:ext cx="9245600" cy="588310"/>
          </a:xfrm>
        </p:spPr>
        <p:txBody>
          <a:bodyPr/>
          <a:lstStyle/>
          <a:p>
            <a:r>
              <a:rPr kumimoji="1" lang="en-US" altLang="zh-CN" dirty="0"/>
              <a:t>Behavior of LRU, NRU, and SRRIP for a Mixed Access </a:t>
            </a:r>
            <a:r>
              <a:rPr kumimoji="1" lang="en-US" altLang="zh-CN" dirty="0" smtClean="0"/>
              <a:t>Pattern</a:t>
            </a:r>
            <a:endParaRPr kumimoji="1" lang="en-US" altLang="zh-CN" dirty="0"/>
          </a:p>
        </p:txBody>
      </p:sp>
    </p:spTree>
    <p:extLst>
      <p:ext uri="{BB962C8B-B14F-4D97-AF65-F5344CB8AC3E}">
        <p14:creationId xmlns:p14="http://schemas.microsoft.com/office/powerpoint/2010/main" val="366768863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44499" y="556575"/>
            <a:ext cx="6137391" cy="742950"/>
          </a:xfrm>
        </p:spPr>
        <p:txBody>
          <a:bodyPr/>
          <a:lstStyle/>
          <a:p>
            <a:r>
              <a:rPr kumimoji="1" lang="en-US" altLang="zh-CN" dirty="0" smtClean="0"/>
              <a:t>Design</a:t>
            </a:r>
            <a:r>
              <a:rPr kumimoji="1" lang="zh-CN" altLang="en-US" dirty="0" smtClean="0"/>
              <a:t> </a:t>
            </a:r>
            <a:r>
              <a:rPr kumimoji="1" lang="en-US" altLang="zh-CN" dirty="0" smtClean="0"/>
              <a:t>Trade-offs</a:t>
            </a:r>
            <a:r>
              <a:rPr kumimoji="1" lang="zh-CN" altLang="en-US" dirty="0" smtClean="0"/>
              <a:t> </a:t>
            </a:r>
            <a:r>
              <a:rPr kumimoji="1" lang="en-US" altLang="zh-CN" dirty="0" smtClean="0"/>
              <a:t>in</a:t>
            </a:r>
            <a:r>
              <a:rPr kumimoji="1" lang="zh-CN" altLang="en-US" dirty="0" smtClean="0"/>
              <a:t> </a:t>
            </a:r>
            <a:r>
              <a:rPr kumimoji="1" lang="en-US" altLang="zh-CN" dirty="0" smtClean="0"/>
              <a:t>GPGPUs</a:t>
            </a:r>
            <a:endParaRPr kumimoji="1" lang="zh-CN" altLang="en-US" dirty="0"/>
          </a:p>
          <a:p>
            <a:endParaRPr kumimoji="1" lang="zh-CN" altLang="en-US" dirty="0"/>
          </a:p>
        </p:txBody>
      </p:sp>
      <p:sp>
        <p:nvSpPr>
          <p:cNvPr id="3" name="文本占位符 2"/>
          <p:cNvSpPr>
            <a:spLocks noGrp="1"/>
          </p:cNvSpPr>
          <p:nvPr>
            <p:ph type="body" sz="quarter" idx="12"/>
          </p:nvPr>
        </p:nvSpPr>
        <p:spPr>
          <a:xfrm>
            <a:off x="444500" y="5285886"/>
            <a:ext cx="9245600" cy="1457813"/>
          </a:xfrm>
        </p:spPr>
        <p:txBody>
          <a:bodyPr/>
          <a:lstStyle/>
          <a:p>
            <a:r>
              <a:rPr kumimoji="1" lang="en-US" altLang="zh-CN" dirty="0" smtClean="0"/>
              <a:t>Poor cache efficiency</a:t>
            </a:r>
            <a:r>
              <a:rPr kumimoji="1" lang="zh-CN" altLang="en-US" dirty="0" smtClean="0"/>
              <a:t> </a:t>
            </a:r>
            <a:r>
              <a:rPr kumimoji="1" lang="en-US" altLang="zh-CN" dirty="0" smtClean="0"/>
              <a:t>for</a:t>
            </a:r>
            <a:r>
              <a:rPr kumimoji="1" lang="zh-CN" altLang="en-US" dirty="0" smtClean="0"/>
              <a:t> </a:t>
            </a:r>
            <a:r>
              <a:rPr kumimoji="1" lang="en-US" altLang="zh-CN" dirty="0" smtClean="0"/>
              <a:t>irregular</a:t>
            </a:r>
            <a:r>
              <a:rPr kumimoji="1" lang="zh-CN" altLang="en-US" dirty="0" smtClean="0"/>
              <a:t> </a:t>
            </a:r>
            <a:r>
              <a:rPr kumimoji="1" lang="en-US" altLang="zh-CN" dirty="0" smtClean="0"/>
              <a:t>applications</a:t>
            </a:r>
          </a:p>
          <a:p>
            <a:pPr lvl="1"/>
            <a:r>
              <a:rPr kumimoji="1" lang="en-US" altLang="zh-CN" dirty="0" smtClean="0"/>
              <a:t>Cache</a:t>
            </a:r>
            <a:r>
              <a:rPr kumimoji="1" lang="zh-CN" altLang="en-US" dirty="0" smtClean="0"/>
              <a:t> </a:t>
            </a:r>
            <a:r>
              <a:rPr kumimoji="1" lang="en-US" altLang="zh-CN" dirty="0" smtClean="0"/>
              <a:t>thrashing</a:t>
            </a:r>
            <a:r>
              <a:rPr kumimoji="1" lang="zh-CN" altLang="en-US" dirty="0" smtClean="0"/>
              <a:t>, </a:t>
            </a:r>
            <a:r>
              <a:rPr kumimoji="1" lang="en-US" altLang="zh-CN" dirty="0" err="1" smtClean="0"/>
              <a:t>a.k.a</a:t>
            </a:r>
            <a:r>
              <a:rPr kumimoji="1" lang="zh-CN" altLang="en-US" dirty="0" smtClean="0"/>
              <a:t>  </a:t>
            </a:r>
            <a:r>
              <a:rPr kumimoji="1" lang="en-US" altLang="zh-CN" dirty="0" smtClean="0"/>
              <a:t>cache</a:t>
            </a:r>
            <a:r>
              <a:rPr kumimoji="1" lang="zh-CN" altLang="en-US" dirty="0" smtClean="0"/>
              <a:t> </a:t>
            </a:r>
            <a:r>
              <a:rPr kumimoji="1" lang="en-US" altLang="zh-CN" dirty="0" smtClean="0"/>
              <a:t>contention</a:t>
            </a:r>
          </a:p>
          <a:p>
            <a:pPr lvl="1"/>
            <a:r>
              <a:rPr kumimoji="1" lang="en-US" altLang="zh-CN" dirty="0" smtClean="0"/>
              <a:t>Worse</a:t>
            </a:r>
            <a:r>
              <a:rPr kumimoji="1" lang="zh-CN" altLang="en-US" dirty="0" smtClean="0"/>
              <a:t> </a:t>
            </a:r>
            <a:r>
              <a:rPr kumimoji="1" lang="en-US" altLang="zh-CN" dirty="0" smtClean="0"/>
              <a:t>due</a:t>
            </a:r>
            <a:r>
              <a:rPr kumimoji="1" lang="zh-CN" altLang="en-US" dirty="0" smtClean="0"/>
              <a:t> </a:t>
            </a:r>
            <a:r>
              <a:rPr kumimoji="1" lang="en-US" altLang="zh-CN" dirty="0" smtClean="0"/>
              <a:t>to</a:t>
            </a:r>
            <a:r>
              <a:rPr kumimoji="1" lang="zh-CN" altLang="en-US" dirty="0" smtClean="0"/>
              <a:t> </a:t>
            </a:r>
            <a:r>
              <a:rPr kumimoji="1" lang="en-US" altLang="zh-CN" dirty="0" smtClean="0"/>
              <a:t>massive multithreading</a:t>
            </a:r>
            <a:r>
              <a:rPr kumimoji="1" lang="zh-CN" altLang="en-US" dirty="0" smtClean="0"/>
              <a:t> </a:t>
            </a:r>
            <a:r>
              <a:rPr kumimoji="1" lang="en-US" altLang="zh-CN" dirty="0" smtClean="0"/>
              <a:t>(few</a:t>
            </a:r>
            <a:r>
              <a:rPr kumimoji="1" lang="zh-CN" altLang="en-US" dirty="0" smtClean="0"/>
              <a:t> </a:t>
            </a:r>
            <a:r>
              <a:rPr kumimoji="1" lang="en-US" altLang="zh-CN" dirty="0" smtClean="0"/>
              <a:t>resources</a:t>
            </a:r>
            <a:r>
              <a:rPr kumimoji="1" lang="zh-CN" altLang="en-US" dirty="0" smtClean="0"/>
              <a:t> </a:t>
            </a:r>
            <a:r>
              <a:rPr kumimoji="1" lang="en-US" altLang="zh-CN" dirty="0" smtClean="0"/>
              <a:t>per</a:t>
            </a:r>
            <a:r>
              <a:rPr kumimoji="1" lang="zh-CN" altLang="en-US" dirty="0" smtClean="0"/>
              <a:t> </a:t>
            </a:r>
            <a:r>
              <a:rPr kumimoji="1" lang="en-US" altLang="zh-CN" dirty="0" smtClean="0"/>
              <a:t>thread)</a:t>
            </a:r>
            <a:endParaRPr kumimoji="1" lang="zh-CN" altLang="en-US" dirty="0" smtClean="0"/>
          </a:p>
          <a:p>
            <a:endParaRPr kumimoji="1" lang="zh-CN" altLang="en-US" dirty="0"/>
          </a:p>
        </p:txBody>
      </p:sp>
      <p:pic>
        <p:nvPicPr>
          <p:cNvPr id="4" name="图片 3" descr="baselin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2103" y="1442289"/>
            <a:ext cx="5593907" cy="2849573"/>
          </a:xfrm>
          <a:prstGeom prst="rect">
            <a:avLst/>
          </a:prstGeom>
        </p:spPr>
      </p:pic>
      <p:sp>
        <p:nvSpPr>
          <p:cNvPr id="5" name="文本占位符 2"/>
          <p:cNvSpPr txBox="1">
            <a:spLocks/>
          </p:cNvSpPr>
          <p:nvPr/>
        </p:nvSpPr>
        <p:spPr>
          <a:xfrm>
            <a:off x="444501" y="1274188"/>
            <a:ext cx="4374566" cy="3507391"/>
          </a:xfrm>
          <a:prstGeom prst="rect">
            <a:avLst/>
          </a:prstGeom>
        </p:spPr>
        <p:txBody>
          <a:bodyPr vert="horz"/>
          <a:lstStyle>
            <a:lvl1pPr marL="382059" indent="-382059" algn="l" defTabSz="509412" rtl="0" eaLnBrk="1" latinLnBrk="0" hangingPunct="1">
              <a:spcBef>
                <a:spcPct val="20000"/>
              </a:spcBef>
              <a:buFont typeface="Wingdings" panose="05000000000000000000" pitchFamily="2" charset="2"/>
              <a:buChar char="§"/>
              <a:defRPr sz="2400" b="0" i="0" kern="1200">
                <a:solidFill>
                  <a:srgbClr val="002060"/>
                </a:solidFill>
                <a:latin typeface="Arial"/>
                <a:ea typeface="Droid Sans" panose="020B0606030804020204" pitchFamily="34" charset="0"/>
                <a:cs typeface="Arial"/>
              </a:defRPr>
            </a:lvl1pPr>
            <a:lvl2pPr marL="827795" indent="-318383" algn="l" defTabSz="509412" rtl="0" eaLnBrk="1" latinLnBrk="0" hangingPunct="1">
              <a:spcBef>
                <a:spcPct val="20000"/>
              </a:spcBef>
              <a:buFont typeface="Arial"/>
              <a:buChar char="–"/>
              <a:defRPr sz="2000" b="0" i="0" kern="1200">
                <a:solidFill>
                  <a:srgbClr val="002060"/>
                </a:solidFill>
                <a:latin typeface="Palatino"/>
                <a:ea typeface="Droid Sans" panose="020B0606030804020204" pitchFamily="34" charset="0"/>
                <a:cs typeface="Palatino"/>
              </a:defRPr>
            </a:lvl2pPr>
            <a:lvl3pPr marL="1273531" indent="-254706" algn="l" defTabSz="509412" rtl="0" eaLnBrk="1" latinLnBrk="0" hangingPunct="1">
              <a:spcBef>
                <a:spcPct val="20000"/>
              </a:spcBef>
              <a:buFont typeface="Arial"/>
              <a:buChar char="•"/>
              <a:defRPr sz="1800" b="0" i="0" kern="1200">
                <a:solidFill>
                  <a:srgbClr val="002060"/>
                </a:solidFill>
                <a:latin typeface="Palatino"/>
                <a:ea typeface="Droid Sans" panose="020B0606030804020204" pitchFamily="34" charset="0"/>
                <a:cs typeface="Palatino"/>
              </a:defRPr>
            </a:lvl3pPr>
            <a:lvl4pPr marL="1782943" indent="-254706" algn="l" defTabSz="509412" rtl="0" eaLnBrk="1" latinLnBrk="0" hangingPunct="1">
              <a:spcBef>
                <a:spcPct val="20000"/>
              </a:spcBef>
              <a:buFont typeface="Arial"/>
              <a:buChar char="–"/>
              <a:defRPr sz="1600" b="0" i="0" kern="1200">
                <a:solidFill>
                  <a:srgbClr val="002060"/>
                </a:solidFill>
                <a:latin typeface="Palatino"/>
                <a:ea typeface="Droid Sans" panose="020B0606030804020204" pitchFamily="34" charset="0"/>
                <a:cs typeface="Palatino"/>
              </a:defRPr>
            </a:lvl4pPr>
            <a:lvl5pPr marL="2292355" indent="-254706" algn="l" defTabSz="509412" rtl="0" eaLnBrk="1" latinLnBrk="0" hangingPunct="1">
              <a:spcBef>
                <a:spcPct val="20000"/>
              </a:spcBef>
              <a:buFont typeface="Arial"/>
              <a:buChar char="»"/>
              <a:defRPr sz="22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kumimoji="1" lang="en-US" altLang="zh-CN" sz="2000" dirty="0" smtClean="0"/>
              <a:t>Massive Multithreading</a:t>
            </a:r>
          </a:p>
          <a:p>
            <a:pPr lvl="1"/>
            <a:r>
              <a:rPr kumimoji="1" lang="en-US" altLang="zh-CN" sz="1800" dirty="0" smtClean="0"/>
              <a:t>SIMT</a:t>
            </a:r>
            <a:r>
              <a:rPr kumimoji="1" lang="zh-CN" altLang="en-US" sz="1800" dirty="0" smtClean="0"/>
              <a:t> </a:t>
            </a:r>
            <a:r>
              <a:rPr kumimoji="1" lang="en-US" altLang="zh-CN" sz="1800" dirty="0" smtClean="0"/>
              <a:t>execution</a:t>
            </a:r>
          </a:p>
          <a:p>
            <a:pPr lvl="1"/>
            <a:r>
              <a:rPr kumimoji="1" lang="en-US" altLang="zh-CN" sz="1800" dirty="0" smtClean="0"/>
              <a:t>Warp interleaving</a:t>
            </a:r>
            <a:r>
              <a:rPr kumimoji="1" lang="zh-CN" altLang="en-US" sz="1800" dirty="0" smtClean="0"/>
              <a:t> </a:t>
            </a:r>
            <a:r>
              <a:rPr kumimoji="1" lang="en-US" altLang="zh-CN" sz="1800" dirty="0" smtClean="0"/>
              <a:t>to</a:t>
            </a:r>
            <a:r>
              <a:rPr kumimoji="1" lang="zh-CN" altLang="en-US" sz="1800" dirty="0" smtClean="0"/>
              <a:t> </a:t>
            </a:r>
            <a:r>
              <a:rPr kumimoji="1" lang="en-US" altLang="zh-CN" sz="1800" dirty="0" smtClean="0"/>
              <a:t>hide</a:t>
            </a:r>
            <a:r>
              <a:rPr kumimoji="1" lang="zh-CN" altLang="en-US" sz="1800" dirty="0" smtClean="0"/>
              <a:t> </a:t>
            </a:r>
            <a:r>
              <a:rPr kumimoji="1" lang="en-US" altLang="zh-CN" sz="1800" dirty="0" smtClean="0"/>
              <a:t>memory latency</a:t>
            </a:r>
          </a:p>
          <a:p>
            <a:pPr lvl="1"/>
            <a:endParaRPr kumimoji="1" lang="en-US" altLang="zh-CN" sz="1100" dirty="0" smtClean="0"/>
          </a:p>
          <a:p>
            <a:r>
              <a:rPr kumimoji="1" lang="en-US" altLang="zh-CN" sz="2000" dirty="0" smtClean="0"/>
              <a:t>Throughput</a:t>
            </a:r>
            <a:r>
              <a:rPr kumimoji="1" lang="zh-CN" altLang="en-US" sz="2000" dirty="0" smtClean="0"/>
              <a:t>-</a:t>
            </a:r>
            <a:r>
              <a:rPr kumimoji="1" lang="en-US" altLang="zh-CN" sz="2000" dirty="0" smtClean="0"/>
              <a:t>oriented</a:t>
            </a:r>
            <a:r>
              <a:rPr kumimoji="1" lang="zh-CN" altLang="en-US" sz="2000" dirty="0" smtClean="0"/>
              <a:t> </a:t>
            </a:r>
            <a:r>
              <a:rPr kumimoji="1" lang="en-US" altLang="zh-CN" sz="2000" dirty="0" smtClean="0"/>
              <a:t>cache hierarchy in GPUs</a:t>
            </a:r>
          </a:p>
          <a:p>
            <a:pPr lvl="1"/>
            <a:r>
              <a:rPr kumimoji="1" lang="en-US" altLang="zh-CN" sz="1800" dirty="0" smtClean="0"/>
              <a:t>Memory</a:t>
            </a:r>
            <a:r>
              <a:rPr kumimoji="1" lang="zh-CN" altLang="en-US" sz="1800" dirty="0" smtClean="0"/>
              <a:t> </a:t>
            </a:r>
            <a:r>
              <a:rPr kumimoji="1" lang="en-US" altLang="zh-CN" sz="1800" dirty="0" smtClean="0"/>
              <a:t>coalescing</a:t>
            </a:r>
            <a:r>
              <a:rPr kumimoji="1" lang="zh-CN" altLang="en-US" sz="1800" dirty="0" smtClean="0"/>
              <a:t> </a:t>
            </a:r>
            <a:endParaRPr kumimoji="1" lang="en-US" altLang="zh-CN" sz="1800" dirty="0" smtClean="0"/>
          </a:p>
          <a:p>
            <a:pPr lvl="1"/>
            <a:r>
              <a:rPr kumimoji="1" lang="en-US" altLang="zh-CN" sz="1800" dirty="0" smtClean="0"/>
              <a:t>Private L1 data cache</a:t>
            </a:r>
            <a:r>
              <a:rPr kumimoji="1" lang="zh-CN" altLang="en-US" sz="1800" dirty="0" smtClean="0"/>
              <a:t> </a:t>
            </a:r>
            <a:r>
              <a:rPr kumimoji="1" lang="en-US" altLang="zh-CN" sz="1800" dirty="0" smtClean="0"/>
              <a:t>(write-through,</a:t>
            </a:r>
            <a:r>
              <a:rPr kumimoji="1" lang="zh-CN" altLang="en-US" sz="1800" dirty="0" smtClean="0"/>
              <a:t> </a:t>
            </a:r>
            <a:r>
              <a:rPr kumimoji="1" lang="en-US" altLang="zh-CN" sz="1800" dirty="0" smtClean="0"/>
              <a:t>non-</a:t>
            </a:r>
            <a:r>
              <a:rPr kumimoji="1" lang="en-US" altLang="zh-CN" sz="1800" dirty="0" err="1" smtClean="0"/>
              <a:t>cohenrent</a:t>
            </a:r>
            <a:r>
              <a:rPr kumimoji="1" lang="en-US" altLang="zh-CN" sz="1800" dirty="0" smtClean="0"/>
              <a:t>)</a:t>
            </a:r>
          </a:p>
          <a:p>
            <a:pPr lvl="1"/>
            <a:r>
              <a:rPr kumimoji="1" lang="en-US" altLang="zh-CN" sz="1800" dirty="0" smtClean="0"/>
              <a:t>Shared L2 cache (non-inclusive)</a:t>
            </a:r>
          </a:p>
        </p:txBody>
      </p:sp>
      <p:sp>
        <p:nvSpPr>
          <p:cNvPr id="6" name="矩形 5"/>
          <p:cNvSpPr/>
          <p:nvPr/>
        </p:nvSpPr>
        <p:spPr>
          <a:xfrm>
            <a:off x="4916810" y="4291862"/>
            <a:ext cx="5029200" cy="707886"/>
          </a:xfrm>
          <a:prstGeom prst="rect">
            <a:avLst/>
          </a:prstGeom>
        </p:spPr>
        <p:txBody>
          <a:bodyPr>
            <a:spAutoFit/>
          </a:bodyPr>
          <a:lstStyle/>
          <a:p>
            <a:pPr algn="ctr"/>
            <a:r>
              <a:rPr kumimoji="1" lang="en-US" altLang="zh-CN" dirty="0" smtClean="0">
                <a:solidFill>
                  <a:srgbClr val="002060"/>
                </a:solidFill>
                <a:latin typeface="Palatino"/>
                <a:ea typeface="Droid Sans" panose="020B0606030804020204" pitchFamily="34" charset="0"/>
                <a:cs typeface="Palatino"/>
              </a:rPr>
              <a:t>The </a:t>
            </a:r>
            <a:r>
              <a:rPr kumimoji="1" lang="en-US" altLang="zh-CN" dirty="0">
                <a:solidFill>
                  <a:srgbClr val="002060"/>
                </a:solidFill>
                <a:latin typeface="Palatino"/>
                <a:ea typeface="Droid Sans" panose="020B0606030804020204" pitchFamily="34" charset="0"/>
                <a:cs typeface="Palatino"/>
              </a:rPr>
              <a:t>baseline GPU </a:t>
            </a:r>
            <a:r>
              <a:rPr kumimoji="1" lang="en-US" altLang="zh-CN" dirty="0" smtClean="0">
                <a:solidFill>
                  <a:srgbClr val="002060"/>
                </a:solidFill>
                <a:latin typeface="Palatino"/>
                <a:ea typeface="Droid Sans" panose="020B0606030804020204" pitchFamily="34" charset="0"/>
                <a:cs typeface="Palatino"/>
              </a:rPr>
              <a:t>architecture</a:t>
            </a:r>
            <a:endParaRPr kumimoji="1" lang="en-US" altLang="zh-CN" dirty="0">
              <a:solidFill>
                <a:srgbClr val="002060"/>
              </a:solidFill>
              <a:latin typeface="Palatino"/>
              <a:ea typeface="Droid Sans" panose="020B0606030804020204" pitchFamily="34" charset="0"/>
              <a:cs typeface="Palatino"/>
            </a:endParaRPr>
          </a:p>
          <a:p>
            <a:pPr algn="ctr"/>
            <a:r>
              <a:rPr kumimoji="1" lang="en-US" altLang="zh-CN" dirty="0" smtClean="0">
                <a:solidFill>
                  <a:srgbClr val="002060"/>
                </a:solidFill>
                <a:latin typeface="Palatino"/>
                <a:ea typeface="Droid Sans" panose="020B0606030804020204" pitchFamily="34" charset="0"/>
                <a:cs typeface="Palatino"/>
              </a:rPr>
              <a:t>Similar </a:t>
            </a:r>
            <a:r>
              <a:rPr kumimoji="1" lang="en-US" altLang="zh-CN" dirty="0">
                <a:solidFill>
                  <a:srgbClr val="002060"/>
                </a:solidFill>
                <a:latin typeface="Palatino"/>
                <a:ea typeface="Droid Sans" panose="020B0606030804020204" pitchFamily="34" charset="0"/>
                <a:cs typeface="Palatino"/>
              </a:rPr>
              <a:t>to NVIDIA Fermi GPU</a:t>
            </a:r>
            <a:endParaRPr kumimoji="1" lang="zh-CN" altLang="en-US" dirty="0">
              <a:solidFill>
                <a:srgbClr val="002060"/>
              </a:solidFill>
              <a:latin typeface="Palatino"/>
              <a:ea typeface="Droid Sans" panose="020B0606030804020204" pitchFamily="34" charset="0"/>
              <a:cs typeface="Palatino"/>
            </a:endParaRPr>
          </a:p>
        </p:txBody>
      </p:sp>
    </p:spTree>
    <p:extLst>
      <p:ext uri="{BB962C8B-B14F-4D97-AF65-F5344CB8AC3E}">
        <p14:creationId xmlns:p14="http://schemas.microsoft.com/office/powerpoint/2010/main" val="4197596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Benchmarks</a:t>
            </a:r>
            <a:endParaRPr kumimoji="1" lang="zh-CN" altLang="en-US" dirty="0"/>
          </a:p>
        </p:txBody>
      </p:sp>
      <p:pic>
        <p:nvPicPr>
          <p:cNvPr id="4" name="图片 3"/>
          <p:cNvPicPr>
            <a:picLocks noChangeAspect="1"/>
          </p:cNvPicPr>
          <p:nvPr/>
        </p:nvPicPr>
        <p:blipFill rotWithShape="1">
          <a:blip r:embed="rId3"/>
          <a:srcRect b="11015"/>
          <a:stretch/>
        </p:blipFill>
        <p:spPr>
          <a:xfrm>
            <a:off x="4209061" y="1358026"/>
            <a:ext cx="5294096" cy="4936701"/>
          </a:xfrm>
          <a:prstGeom prst="rect">
            <a:avLst/>
          </a:prstGeom>
        </p:spPr>
      </p:pic>
      <p:sp>
        <p:nvSpPr>
          <p:cNvPr id="5" name="文本占位符 2"/>
          <p:cNvSpPr>
            <a:spLocks noGrp="1"/>
          </p:cNvSpPr>
          <p:nvPr>
            <p:ph type="body" sz="quarter" idx="12"/>
          </p:nvPr>
        </p:nvSpPr>
        <p:spPr>
          <a:xfrm>
            <a:off x="915249" y="1628752"/>
            <a:ext cx="3586282" cy="4461218"/>
          </a:xfrm>
        </p:spPr>
        <p:txBody>
          <a:bodyPr/>
          <a:lstStyle/>
          <a:p>
            <a:r>
              <a:rPr kumimoji="1" lang="en-US" altLang="zh-CN" dirty="0" smtClean="0"/>
              <a:t>[7]</a:t>
            </a:r>
            <a:r>
              <a:rPr kumimoji="1" lang="zh-CN" altLang="zh-CN" dirty="0"/>
              <a:t> </a:t>
            </a:r>
            <a:r>
              <a:rPr kumimoji="1" lang="en-US" altLang="zh-CN" dirty="0" smtClean="0"/>
              <a:t>Rodinia </a:t>
            </a:r>
            <a:endParaRPr kumimoji="1" lang="en-US" altLang="zh-CN" dirty="0"/>
          </a:p>
          <a:p>
            <a:r>
              <a:rPr kumimoji="1" lang="en-US" altLang="zh-CN" dirty="0" smtClean="0"/>
              <a:t>[15]</a:t>
            </a:r>
            <a:r>
              <a:rPr kumimoji="1" lang="zh-CN" altLang="en-US" dirty="0" smtClean="0"/>
              <a:t> </a:t>
            </a:r>
            <a:r>
              <a:rPr kumimoji="1" lang="en-US" altLang="zh-CN" dirty="0" smtClean="0"/>
              <a:t>Mars</a:t>
            </a:r>
          </a:p>
          <a:p>
            <a:r>
              <a:rPr kumimoji="1" lang="zh-CN" altLang="zh-CN" dirty="0" smtClean="0"/>
              <a:t>[</a:t>
            </a:r>
            <a:r>
              <a:rPr kumimoji="1" lang="en-US" altLang="zh-CN" dirty="0" smtClean="0"/>
              <a:t>34]</a:t>
            </a:r>
            <a:r>
              <a:rPr kumimoji="1" lang="zh-CN" altLang="en-US" dirty="0" smtClean="0"/>
              <a:t> </a:t>
            </a:r>
            <a:r>
              <a:rPr kumimoji="1" lang="en-US" altLang="zh-CN" dirty="0" smtClean="0"/>
              <a:t>CUDA</a:t>
            </a:r>
            <a:r>
              <a:rPr kumimoji="1" lang="zh-CN" altLang="en-US" dirty="0" smtClean="0"/>
              <a:t> </a:t>
            </a:r>
            <a:r>
              <a:rPr kumimoji="1" lang="en-US" altLang="zh-CN" dirty="0" smtClean="0"/>
              <a:t>SDK</a:t>
            </a:r>
          </a:p>
          <a:p>
            <a:r>
              <a:rPr kumimoji="1" lang="zh-CN" altLang="zh-CN" dirty="0" smtClean="0"/>
              <a:t>[</a:t>
            </a:r>
            <a:r>
              <a:rPr kumimoji="1" lang="en-US" altLang="zh-CN" dirty="0" smtClean="0"/>
              <a:t>42]</a:t>
            </a:r>
            <a:r>
              <a:rPr kumimoji="1" lang="zh-CN" altLang="en-US" dirty="0" smtClean="0"/>
              <a:t> </a:t>
            </a:r>
            <a:r>
              <a:rPr kumimoji="1" lang="en-US" altLang="zh-CN" dirty="0" smtClean="0"/>
              <a:t>Parboil</a:t>
            </a:r>
          </a:p>
          <a:p>
            <a:endParaRPr kumimoji="1" lang="en-US" altLang="zh-CN" dirty="0"/>
          </a:p>
          <a:p>
            <a:r>
              <a:rPr kumimoji="1" lang="en-US" altLang="zh-CN" dirty="0" smtClean="0">
                <a:solidFill>
                  <a:srgbClr val="FF0000"/>
                </a:solidFill>
              </a:rPr>
              <a:t>HCS</a:t>
            </a:r>
            <a:r>
              <a:rPr kumimoji="1" lang="zh-CN" altLang="en-US" dirty="0" smtClean="0">
                <a:solidFill>
                  <a:srgbClr val="FF0000"/>
                </a:solidFill>
              </a:rPr>
              <a:t> </a:t>
            </a:r>
            <a:r>
              <a:rPr kumimoji="1" lang="en-US" altLang="zh-CN" dirty="0" smtClean="0"/>
              <a:t>(</a:t>
            </a:r>
            <a:r>
              <a:rPr kumimoji="1" lang="en-US" altLang="zh-CN" dirty="0" smtClean="0">
                <a:latin typeface="Courier"/>
                <a:cs typeface="Courier"/>
              </a:rPr>
              <a:t>Highly</a:t>
            </a:r>
            <a:r>
              <a:rPr kumimoji="1" lang="zh-CN" altLang="en-US" dirty="0" smtClean="0">
                <a:latin typeface="Courier"/>
                <a:cs typeface="Courier"/>
              </a:rPr>
              <a:t> </a:t>
            </a:r>
            <a:r>
              <a:rPr kumimoji="1" lang="en-US" altLang="zh-CN" dirty="0" smtClean="0">
                <a:latin typeface="Courier"/>
                <a:cs typeface="Courier"/>
              </a:rPr>
              <a:t>Cache</a:t>
            </a:r>
            <a:r>
              <a:rPr kumimoji="1" lang="zh-CN" altLang="en-US" dirty="0" smtClean="0">
                <a:latin typeface="Courier"/>
                <a:cs typeface="Courier"/>
              </a:rPr>
              <a:t> </a:t>
            </a:r>
            <a:r>
              <a:rPr kumimoji="1" lang="en-US" altLang="zh-CN" dirty="0" smtClean="0">
                <a:latin typeface="Courier"/>
                <a:cs typeface="Courier"/>
              </a:rPr>
              <a:t>Sensitive</a:t>
            </a:r>
            <a:r>
              <a:rPr kumimoji="1" lang="en-US" altLang="zh-CN" dirty="0" smtClean="0"/>
              <a:t>)</a:t>
            </a:r>
          </a:p>
          <a:p>
            <a:r>
              <a:rPr kumimoji="1" lang="en-US" altLang="zh-CN" dirty="0" smtClean="0"/>
              <a:t>MCS</a:t>
            </a:r>
            <a:r>
              <a:rPr kumimoji="1" lang="zh-CN" altLang="en-US" dirty="0" smtClean="0"/>
              <a:t> </a:t>
            </a:r>
            <a:r>
              <a:rPr kumimoji="1" lang="en-US" altLang="zh-CN" dirty="0" smtClean="0"/>
              <a:t>(</a:t>
            </a:r>
            <a:r>
              <a:rPr kumimoji="1" lang="en-US" altLang="zh-CN" dirty="0" smtClean="0">
                <a:latin typeface="Courier"/>
                <a:cs typeface="Courier"/>
              </a:rPr>
              <a:t>Moderately</a:t>
            </a:r>
            <a:r>
              <a:rPr kumimoji="1" lang="zh-CN" altLang="en-US" dirty="0" smtClean="0">
                <a:latin typeface="Courier"/>
                <a:cs typeface="Courier"/>
              </a:rPr>
              <a:t> </a:t>
            </a:r>
            <a:r>
              <a:rPr kumimoji="1" lang="en-US" altLang="zh-CN" dirty="0">
                <a:latin typeface="Courier"/>
                <a:cs typeface="Courier"/>
              </a:rPr>
              <a:t>Cache</a:t>
            </a:r>
            <a:r>
              <a:rPr kumimoji="1" lang="zh-CN" altLang="en-US" dirty="0">
                <a:latin typeface="Courier"/>
                <a:cs typeface="Courier"/>
              </a:rPr>
              <a:t> </a:t>
            </a:r>
            <a:r>
              <a:rPr kumimoji="1" lang="en-US" altLang="zh-CN" dirty="0">
                <a:latin typeface="Courier"/>
                <a:cs typeface="Courier"/>
              </a:rPr>
              <a:t>Sensitive</a:t>
            </a:r>
            <a:r>
              <a:rPr kumimoji="1" lang="en-US" altLang="zh-CN" dirty="0"/>
              <a:t>)</a:t>
            </a:r>
          </a:p>
          <a:p>
            <a:r>
              <a:rPr kumimoji="1" lang="en-US" altLang="zh-CN" dirty="0" smtClean="0"/>
              <a:t>CI</a:t>
            </a:r>
            <a:r>
              <a:rPr kumimoji="1" lang="zh-CN" altLang="en-US" dirty="0" smtClean="0"/>
              <a:t> </a:t>
            </a:r>
            <a:r>
              <a:rPr kumimoji="1" lang="en-US" altLang="zh-CN" dirty="0" smtClean="0"/>
              <a:t>(</a:t>
            </a:r>
            <a:r>
              <a:rPr kumimoji="1" lang="en-US" altLang="zh-CN" dirty="0" smtClean="0">
                <a:latin typeface="Courier"/>
                <a:cs typeface="Courier"/>
              </a:rPr>
              <a:t>Cache</a:t>
            </a:r>
            <a:r>
              <a:rPr kumimoji="1" lang="zh-CN" altLang="en-US" dirty="0" smtClean="0">
                <a:latin typeface="Courier"/>
                <a:cs typeface="Courier"/>
              </a:rPr>
              <a:t> </a:t>
            </a:r>
            <a:r>
              <a:rPr kumimoji="1" lang="en-US" altLang="zh-CN" dirty="0" smtClean="0">
                <a:latin typeface="Courier"/>
                <a:cs typeface="Courier"/>
              </a:rPr>
              <a:t>In</a:t>
            </a:r>
            <a:r>
              <a:rPr kumimoji="1" lang="en-US" altLang="zh-CN" dirty="0">
                <a:latin typeface="Courier"/>
                <a:cs typeface="Courier"/>
              </a:rPr>
              <a:t>s</a:t>
            </a:r>
            <a:r>
              <a:rPr kumimoji="1" lang="en-US" altLang="zh-CN" dirty="0" smtClean="0">
                <a:latin typeface="Courier"/>
                <a:cs typeface="Courier"/>
              </a:rPr>
              <a:t>ensitive</a:t>
            </a:r>
            <a:r>
              <a:rPr kumimoji="1" lang="en-US" altLang="zh-CN" dirty="0"/>
              <a:t>)</a:t>
            </a:r>
          </a:p>
          <a:p>
            <a:endParaRPr kumimoji="1" lang="en-US" altLang="zh-CN" dirty="0" smtClean="0"/>
          </a:p>
        </p:txBody>
      </p:sp>
      <p:sp>
        <p:nvSpPr>
          <p:cNvPr id="3" name="矩形 2"/>
          <p:cNvSpPr/>
          <p:nvPr/>
        </p:nvSpPr>
        <p:spPr>
          <a:xfrm>
            <a:off x="4501526" y="6165621"/>
            <a:ext cx="4763038" cy="769441"/>
          </a:xfrm>
          <a:prstGeom prst="rect">
            <a:avLst/>
          </a:prstGeom>
        </p:spPr>
        <p:txBody>
          <a:bodyPr wrap="square">
            <a:spAutoFit/>
          </a:bodyPr>
          <a:lstStyle/>
          <a:p>
            <a:pPr algn="ctr"/>
            <a:r>
              <a:rPr kumimoji="1" lang="en-US" altLang="zh-CN" dirty="0">
                <a:solidFill>
                  <a:srgbClr val="002060"/>
                </a:solidFill>
                <a:latin typeface="Palatino"/>
                <a:ea typeface="Droid Sans" panose="020B0606030804020204" pitchFamily="34" charset="0"/>
                <a:cs typeface="Palatino"/>
              </a:rPr>
              <a:t>GPGPU</a:t>
            </a:r>
            <a:r>
              <a:rPr lang="en-US" altLang="zh-CN" dirty="0">
                <a:latin typeface="Palatino"/>
                <a:cs typeface="Palatino"/>
              </a:rPr>
              <a:t> </a:t>
            </a:r>
            <a:r>
              <a:rPr kumimoji="1" lang="en-US" altLang="zh-CN" dirty="0">
                <a:solidFill>
                  <a:srgbClr val="002060"/>
                </a:solidFill>
                <a:latin typeface="Palatino"/>
                <a:ea typeface="Droid Sans" panose="020B0606030804020204" pitchFamily="34" charset="0"/>
                <a:cs typeface="Palatino"/>
              </a:rPr>
              <a:t>benchmarks</a:t>
            </a:r>
          </a:p>
          <a:p>
            <a:pPr algn="ctr">
              <a:spcBef>
                <a:spcPct val="20000"/>
              </a:spcBef>
            </a:pPr>
            <a:r>
              <a:rPr kumimoji="1" lang="en-US" altLang="zh-CN" dirty="0">
                <a:solidFill>
                  <a:srgbClr val="002060"/>
                </a:solidFill>
                <a:latin typeface="Palatino"/>
                <a:ea typeface="Droid Sans" panose="020B0606030804020204" pitchFamily="34" charset="0"/>
                <a:cs typeface="Palatino"/>
              </a:rPr>
              <a:t>Categorized by their cache sensitivity</a:t>
            </a:r>
          </a:p>
        </p:txBody>
      </p:sp>
    </p:spTree>
    <p:extLst>
      <p:ext uri="{BB962C8B-B14F-4D97-AF65-F5344CB8AC3E}">
        <p14:creationId xmlns:p14="http://schemas.microsoft.com/office/powerpoint/2010/main" val="267474164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GPU Cache Inefficiency</a:t>
            </a:r>
            <a:endParaRPr kumimoji="1" lang="zh-CN" altLang="en-US" dirty="0"/>
          </a:p>
        </p:txBody>
      </p:sp>
      <p:sp>
        <p:nvSpPr>
          <p:cNvPr id="3" name="文本占位符 2"/>
          <p:cNvSpPr>
            <a:spLocks noGrp="1"/>
          </p:cNvSpPr>
          <p:nvPr>
            <p:ph type="body" sz="quarter" idx="12"/>
          </p:nvPr>
        </p:nvSpPr>
        <p:spPr>
          <a:xfrm>
            <a:off x="444500" y="4629518"/>
            <a:ext cx="9245600" cy="1957853"/>
          </a:xfrm>
        </p:spPr>
        <p:txBody>
          <a:bodyPr/>
          <a:lstStyle/>
          <a:p>
            <a:r>
              <a:rPr kumimoji="1" lang="en-US" altLang="zh-CN" dirty="0" smtClean="0"/>
              <a:t>Most</a:t>
            </a:r>
            <a:r>
              <a:rPr kumimoji="1" lang="zh-CN" altLang="en-US" dirty="0" smtClean="0"/>
              <a:t> </a:t>
            </a:r>
            <a:r>
              <a:rPr kumimoji="1" lang="en-US" altLang="zh-CN" dirty="0" smtClean="0"/>
              <a:t>of</a:t>
            </a:r>
            <a:r>
              <a:rPr kumimoji="1" lang="zh-CN" altLang="en-US" dirty="0" smtClean="0"/>
              <a:t> </a:t>
            </a:r>
            <a:r>
              <a:rPr kumimoji="1" lang="en-US" altLang="zh-CN" dirty="0" smtClean="0"/>
              <a:t>the</a:t>
            </a:r>
            <a:r>
              <a:rPr kumimoji="1" lang="zh-CN" altLang="en-US" dirty="0" smtClean="0"/>
              <a:t> </a:t>
            </a:r>
            <a:r>
              <a:rPr kumimoji="1" lang="en-US" altLang="zh-CN" dirty="0" smtClean="0"/>
              <a:t>L1</a:t>
            </a:r>
            <a:r>
              <a:rPr kumimoji="1" lang="zh-CN" altLang="en-US" dirty="0" smtClean="0"/>
              <a:t> </a:t>
            </a:r>
            <a:r>
              <a:rPr kumimoji="1" lang="en-US" altLang="zh-CN" dirty="0" smtClean="0"/>
              <a:t>cache</a:t>
            </a:r>
            <a:r>
              <a:rPr kumimoji="1" lang="zh-CN" altLang="en-US" dirty="0" smtClean="0"/>
              <a:t> </a:t>
            </a:r>
            <a:r>
              <a:rPr kumimoji="1" lang="en-US" altLang="zh-CN" dirty="0" smtClean="0"/>
              <a:t>lines</a:t>
            </a:r>
            <a:r>
              <a:rPr kumimoji="1" lang="zh-CN" altLang="en-US" dirty="0" smtClean="0"/>
              <a:t> </a:t>
            </a:r>
            <a:r>
              <a:rPr kumimoji="1" lang="en-US" altLang="zh-CN" dirty="0" smtClean="0"/>
              <a:t>are</a:t>
            </a:r>
            <a:r>
              <a:rPr kumimoji="1" lang="zh-CN" altLang="en-US" dirty="0" smtClean="0"/>
              <a:t> </a:t>
            </a:r>
            <a:r>
              <a:rPr kumimoji="1" lang="en-US" altLang="zh-CN" dirty="0" smtClean="0"/>
              <a:t>zero-reuse</a:t>
            </a:r>
            <a:r>
              <a:rPr kumimoji="1" lang="zh-CN" altLang="en-US" dirty="0" smtClean="0"/>
              <a:t> </a:t>
            </a:r>
            <a:r>
              <a:rPr kumimoji="1" lang="en-US" altLang="zh-CN" dirty="0" smtClean="0"/>
              <a:t>lines</a:t>
            </a:r>
          </a:p>
          <a:p>
            <a:pPr lvl="1"/>
            <a:r>
              <a:rPr kumimoji="1" lang="en-US" altLang="zh-CN" dirty="0" smtClean="0"/>
              <a:t>Cache </a:t>
            </a:r>
            <a:r>
              <a:rPr kumimoji="1" lang="en-US" altLang="zh-CN" dirty="0"/>
              <a:t>reuse count is the number of times cache lines are reused during their lifetimes, throughout the entire program </a:t>
            </a:r>
            <a:r>
              <a:rPr kumimoji="1" lang="en-US" altLang="zh-CN" dirty="0" smtClean="0"/>
              <a:t>execution</a:t>
            </a:r>
          </a:p>
          <a:p>
            <a:r>
              <a:rPr kumimoji="1" lang="en-US" altLang="zh-CN" dirty="0" smtClean="0"/>
              <a:t>Cache</a:t>
            </a:r>
            <a:r>
              <a:rPr kumimoji="1" lang="zh-CN" altLang="en-US" dirty="0" smtClean="0"/>
              <a:t> </a:t>
            </a:r>
            <a:r>
              <a:rPr kumimoji="1" lang="en-US" altLang="zh-CN" dirty="0" smtClean="0"/>
              <a:t>inefficiency</a:t>
            </a:r>
            <a:r>
              <a:rPr kumimoji="1" lang="zh-CN" altLang="en-US" dirty="0" smtClean="0"/>
              <a:t> </a:t>
            </a:r>
            <a:r>
              <a:rPr kumimoji="1" lang="en-US" altLang="zh-CN" dirty="0" smtClean="0"/>
              <a:t>may</a:t>
            </a:r>
            <a:r>
              <a:rPr kumimoji="1" lang="zh-CN" altLang="en-US" dirty="0" smtClean="0"/>
              <a:t> </a:t>
            </a:r>
            <a:r>
              <a:rPr kumimoji="1" lang="en-US" altLang="zh-CN" dirty="0" smtClean="0"/>
              <a:t>degrade</a:t>
            </a:r>
            <a:r>
              <a:rPr kumimoji="1" lang="zh-CN" altLang="en-US" dirty="0" smtClean="0"/>
              <a:t> </a:t>
            </a:r>
            <a:r>
              <a:rPr kumimoji="1" lang="en-US" altLang="zh-CN" dirty="0" smtClean="0"/>
              <a:t>the</a:t>
            </a:r>
            <a:r>
              <a:rPr kumimoji="1" lang="zh-CN" altLang="en-US" dirty="0" smtClean="0"/>
              <a:t> </a:t>
            </a:r>
            <a:r>
              <a:rPr kumimoji="1" lang="en-US" altLang="zh-CN" dirty="0" smtClean="0"/>
              <a:t>system</a:t>
            </a:r>
            <a:r>
              <a:rPr kumimoji="1" lang="zh-CN" altLang="en-US" dirty="0" smtClean="0"/>
              <a:t> </a:t>
            </a:r>
            <a:r>
              <a:rPr kumimoji="1" lang="en-US" altLang="zh-CN" dirty="0" smtClean="0"/>
              <a:t>performance</a:t>
            </a:r>
            <a:r>
              <a:rPr kumimoji="1" lang="zh-CN" altLang="en-US" dirty="0" smtClean="0"/>
              <a:t> </a:t>
            </a:r>
            <a:r>
              <a:rPr kumimoji="1" lang="en-US" altLang="zh-CN" dirty="0" smtClean="0"/>
              <a:t>and</a:t>
            </a:r>
            <a:r>
              <a:rPr kumimoji="1" lang="zh-CN" altLang="en-US" dirty="0" smtClean="0"/>
              <a:t> </a:t>
            </a:r>
            <a:r>
              <a:rPr kumimoji="1" lang="en-US" altLang="zh-CN" dirty="0" smtClean="0"/>
              <a:t>energy</a:t>
            </a:r>
            <a:r>
              <a:rPr kumimoji="1" lang="zh-CN" altLang="en-US" dirty="0" smtClean="0"/>
              <a:t>-</a:t>
            </a:r>
            <a:r>
              <a:rPr kumimoji="1" lang="en-US" altLang="zh-CN" dirty="0" smtClean="0"/>
              <a:t>efficiency</a:t>
            </a:r>
            <a:endParaRPr kumimoji="1" lang="en-US" altLang="zh-CN" dirty="0"/>
          </a:p>
        </p:txBody>
      </p:sp>
      <p:pic>
        <p:nvPicPr>
          <p:cNvPr id="4" name="图片 3" descr="l1_reus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996229"/>
            <a:ext cx="9144000" cy="1828800"/>
          </a:xfrm>
          <a:prstGeom prst="rect">
            <a:avLst/>
          </a:prstGeom>
        </p:spPr>
      </p:pic>
      <p:sp>
        <p:nvSpPr>
          <p:cNvPr id="5" name="文本占位符 2"/>
          <p:cNvSpPr txBox="1">
            <a:spLocks/>
          </p:cNvSpPr>
          <p:nvPr/>
        </p:nvSpPr>
        <p:spPr>
          <a:xfrm>
            <a:off x="444499" y="3761245"/>
            <a:ext cx="9349109" cy="511050"/>
          </a:xfrm>
          <a:prstGeom prst="rect">
            <a:avLst/>
          </a:prstGeom>
        </p:spPr>
        <p:txBody>
          <a:bodyPr vert="horz"/>
          <a:lstStyle>
            <a:lvl1pPr marL="382059" indent="-382059" algn="l" defTabSz="509412" rtl="0" eaLnBrk="1" latinLnBrk="0" hangingPunct="1">
              <a:spcBef>
                <a:spcPct val="20000"/>
              </a:spcBef>
              <a:buFont typeface="Wingdings" panose="05000000000000000000" pitchFamily="2" charset="2"/>
              <a:buChar char="§"/>
              <a:defRPr sz="2400" b="0" i="0" kern="1200">
                <a:solidFill>
                  <a:srgbClr val="002060"/>
                </a:solidFill>
                <a:latin typeface="Arial"/>
                <a:ea typeface="Droid Sans" panose="020B0606030804020204" pitchFamily="34" charset="0"/>
                <a:cs typeface="Arial"/>
              </a:defRPr>
            </a:lvl1pPr>
            <a:lvl2pPr marL="827795" indent="-318383" algn="l" defTabSz="509412" rtl="0" eaLnBrk="1" latinLnBrk="0" hangingPunct="1">
              <a:spcBef>
                <a:spcPct val="20000"/>
              </a:spcBef>
              <a:buFont typeface="Arial"/>
              <a:buChar char="–"/>
              <a:defRPr sz="2000" b="0" i="0" kern="1200">
                <a:solidFill>
                  <a:srgbClr val="002060"/>
                </a:solidFill>
                <a:latin typeface="Trebuchet MS"/>
                <a:ea typeface="Droid Sans" panose="020B0606030804020204" pitchFamily="34" charset="0"/>
                <a:cs typeface="Trebuchet MS"/>
              </a:defRPr>
            </a:lvl2pPr>
            <a:lvl3pPr marL="1273531" indent="-254706" algn="l" defTabSz="509412" rtl="0" eaLnBrk="1" latinLnBrk="0" hangingPunct="1">
              <a:spcBef>
                <a:spcPct val="20000"/>
              </a:spcBef>
              <a:buFont typeface="Arial"/>
              <a:buChar char="•"/>
              <a:defRPr sz="1800" b="0" i="0" kern="1200">
                <a:solidFill>
                  <a:srgbClr val="002060"/>
                </a:solidFill>
                <a:latin typeface="Trebuchet MS"/>
                <a:ea typeface="Droid Sans" panose="020B0606030804020204" pitchFamily="34" charset="0"/>
                <a:cs typeface="Trebuchet MS"/>
              </a:defRPr>
            </a:lvl3pPr>
            <a:lvl4pPr marL="1782943" indent="-254706" algn="l" defTabSz="509412" rtl="0" eaLnBrk="1" latinLnBrk="0" hangingPunct="1">
              <a:spcBef>
                <a:spcPct val="20000"/>
              </a:spcBef>
              <a:buFont typeface="Arial"/>
              <a:buChar char="–"/>
              <a:defRPr sz="1600" b="0" i="0" kern="1200">
                <a:solidFill>
                  <a:srgbClr val="002060"/>
                </a:solidFill>
                <a:latin typeface="Trebuchet MS"/>
                <a:ea typeface="Droid Sans" panose="020B0606030804020204" pitchFamily="34" charset="0"/>
                <a:cs typeface="Trebuchet MS"/>
              </a:defRPr>
            </a:lvl4pPr>
            <a:lvl5pPr marL="2292355" indent="-254706" algn="l" defTabSz="509412" rtl="0" eaLnBrk="1" latinLnBrk="0" hangingPunct="1">
              <a:spcBef>
                <a:spcPct val="20000"/>
              </a:spcBef>
              <a:buFont typeface="Arial"/>
              <a:buChar char="»"/>
              <a:defRPr sz="22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lgn="ctr">
              <a:buNone/>
            </a:pPr>
            <a:r>
              <a:rPr kumimoji="1" lang="en-US" altLang="zh-CN" sz="2200" dirty="0" smtClean="0">
                <a:latin typeface="Palatino"/>
                <a:cs typeface="Palatino"/>
              </a:rPr>
              <a:t>L1 Cache Reuse Count </a:t>
            </a:r>
            <a:r>
              <a:rPr kumimoji="1" lang="en-US" altLang="zh-CN" sz="2200" dirty="0">
                <a:latin typeface="Palatino"/>
                <a:cs typeface="Palatino"/>
              </a:rPr>
              <a:t>Distribution for a GPU with 32KB L1 caches</a:t>
            </a:r>
            <a:endParaRPr kumimoji="1" lang="en-US" altLang="zh-CN" sz="2200" dirty="0" smtClean="0">
              <a:latin typeface="Palatino"/>
              <a:cs typeface="Palatino"/>
            </a:endParaRPr>
          </a:p>
        </p:txBody>
      </p:sp>
      <p:sp>
        <p:nvSpPr>
          <p:cNvPr id="6" name="文本占位符 2"/>
          <p:cNvSpPr txBox="1">
            <a:spLocks/>
          </p:cNvSpPr>
          <p:nvPr/>
        </p:nvSpPr>
        <p:spPr>
          <a:xfrm>
            <a:off x="3903818" y="1309909"/>
            <a:ext cx="3492888" cy="688641"/>
          </a:xfrm>
          <a:prstGeom prst="rect">
            <a:avLst/>
          </a:prstGeom>
          <a:ln>
            <a:solidFill>
              <a:schemeClr val="tx1"/>
            </a:solidFill>
          </a:ln>
        </p:spPr>
        <p:txBody>
          <a:bodyPr vert="horz"/>
          <a:lstStyle>
            <a:lvl1pPr marL="382059" indent="-382059" algn="l" defTabSz="509412" rtl="0" eaLnBrk="1" latinLnBrk="0" hangingPunct="1">
              <a:spcBef>
                <a:spcPct val="20000"/>
              </a:spcBef>
              <a:buFont typeface="Wingdings" panose="05000000000000000000" pitchFamily="2" charset="2"/>
              <a:buChar char="§"/>
              <a:defRPr sz="24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vl2pPr marL="827795" indent="-318383" algn="l" defTabSz="509412" rtl="0" eaLnBrk="1" latinLnBrk="0" hangingPunct="1">
              <a:spcBef>
                <a:spcPct val="20000"/>
              </a:spcBef>
              <a:buFont typeface="Arial"/>
              <a:buChar char="–"/>
              <a:defRPr sz="20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2pPr>
            <a:lvl3pPr marL="1273531" indent="-254706" algn="l" defTabSz="509412" rtl="0" eaLnBrk="1" latinLnBrk="0" hangingPunct="1">
              <a:spcBef>
                <a:spcPct val="20000"/>
              </a:spcBef>
              <a:buFont typeface="Arial"/>
              <a:buChar char="•"/>
              <a:defRPr sz="18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3pPr>
            <a:lvl4pPr marL="1782943" indent="-254706" algn="l" defTabSz="509412" rtl="0" eaLnBrk="1" latinLnBrk="0" hangingPunct="1">
              <a:spcBef>
                <a:spcPct val="20000"/>
              </a:spcBef>
              <a:buFont typeface="Arial"/>
              <a:buChar char="–"/>
              <a:defRPr sz="16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4pPr>
            <a:lvl5pPr marL="2292355" indent="-254706" algn="l" defTabSz="509412" rtl="0" eaLnBrk="1" latinLnBrk="0" hangingPunct="1">
              <a:spcBef>
                <a:spcPct val="20000"/>
              </a:spcBef>
              <a:buFont typeface="Arial"/>
              <a:buChar char="»"/>
              <a:defRPr sz="22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buNone/>
            </a:pPr>
            <a:r>
              <a:rPr kumimoji="1" lang="en-US" altLang="zh-CN" sz="2000" dirty="0" smtClean="0">
                <a:solidFill>
                  <a:schemeClr val="tx1"/>
                </a:solidFill>
                <a:latin typeface="Times New Roman"/>
                <a:cs typeface="Times New Roman"/>
              </a:rPr>
              <a:t>Nearly</a:t>
            </a:r>
            <a:r>
              <a:rPr kumimoji="1" lang="zh-CN" altLang="en-US" sz="2000" dirty="0" smtClean="0">
                <a:solidFill>
                  <a:schemeClr val="tx1"/>
                </a:solidFill>
                <a:latin typeface="Times New Roman"/>
                <a:cs typeface="Times New Roman"/>
              </a:rPr>
              <a:t> </a:t>
            </a:r>
            <a:r>
              <a:rPr kumimoji="1" lang="en-US" altLang="zh-CN" sz="2000" b="1" dirty="0" smtClean="0">
                <a:solidFill>
                  <a:srgbClr val="FF0000"/>
                </a:solidFill>
                <a:latin typeface="Times New Roman"/>
                <a:cs typeface="Times New Roman"/>
              </a:rPr>
              <a:t>80%</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inserted</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cache</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lines</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are</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never</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reused</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before</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eviction</a:t>
            </a:r>
          </a:p>
        </p:txBody>
      </p:sp>
      <p:cxnSp>
        <p:nvCxnSpPr>
          <p:cNvPr id="7" name="直线连接符 6"/>
          <p:cNvCxnSpPr>
            <a:stCxn id="6" idx="1"/>
          </p:cNvCxnSpPr>
          <p:nvPr/>
        </p:nvCxnSpPr>
        <p:spPr>
          <a:xfrm flipH="1">
            <a:off x="1666920" y="1654230"/>
            <a:ext cx="2236898" cy="835887"/>
          </a:xfrm>
          <a:prstGeom prst="line">
            <a:avLst/>
          </a:prstGeom>
          <a:ln w="38100">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sp>
        <p:nvSpPr>
          <p:cNvPr id="8" name="矩形 7"/>
          <p:cNvSpPr/>
          <p:nvPr/>
        </p:nvSpPr>
        <p:spPr>
          <a:xfrm>
            <a:off x="8467605" y="1859666"/>
            <a:ext cx="1326004" cy="338554"/>
          </a:xfrm>
          <a:prstGeom prst="rect">
            <a:avLst/>
          </a:prstGeom>
        </p:spPr>
        <p:txBody>
          <a:bodyPr wrap="none">
            <a:spAutoFit/>
          </a:bodyPr>
          <a:lstStyle/>
          <a:p>
            <a:r>
              <a:rPr lang="en-US" altLang="zh-CN" sz="1600" dirty="0"/>
              <a:t>reuse </a:t>
            </a:r>
            <a:r>
              <a:rPr lang="en-US" altLang="zh-CN" sz="1600" dirty="0" smtClean="0"/>
              <a:t>count =</a:t>
            </a:r>
            <a:endParaRPr lang="zh-CN" altLang="en-US" sz="1600" dirty="0"/>
          </a:p>
        </p:txBody>
      </p:sp>
    </p:spTree>
    <p:extLst>
      <p:ext uri="{BB962C8B-B14F-4D97-AF65-F5344CB8AC3E}">
        <p14:creationId xmlns:p14="http://schemas.microsoft.com/office/powerpoint/2010/main" val="2687620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Cache Contention</a:t>
            </a:r>
            <a:endParaRPr kumimoji="1" lang="zh-CN" altLang="en-US" dirty="0"/>
          </a:p>
        </p:txBody>
      </p:sp>
      <p:sp>
        <p:nvSpPr>
          <p:cNvPr id="3" name="文本占位符 2"/>
          <p:cNvSpPr>
            <a:spLocks noGrp="1"/>
          </p:cNvSpPr>
          <p:nvPr>
            <p:ph type="body" sz="quarter" idx="12"/>
          </p:nvPr>
        </p:nvSpPr>
        <p:spPr>
          <a:xfrm>
            <a:off x="444500" y="4576736"/>
            <a:ext cx="9245600" cy="2166963"/>
          </a:xfrm>
        </p:spPr>
        <p:txBody>
          <a:bodyPr/>
          <a:lstStyle/>
          <a:p>
            <a:r>
              <a:rPr kumimoji="1" lang="en-US" altLang="zh-CN" dirty="0"/>
              <a:t>Many cache sensitive GPU applications have </a:t>
            </a:r>
            <a:r>
              <a:rPr kumimoji="1" lang="en-US" altLang="zh-CN" dirty="0" smtClean="0"/>
              <a:t>severe</a:t>
            </a:r>
            <a:r>
              <a:rPr kumimoji="1" lang="zh-CN" altLang="en-US" dirty="0" smtClean="0"/>
              <a:t> </a:t>
            </a:r>
            <a:r>
              <a:rPr kumimoji="1" lang="en-US" altLang="zh-CN" dirty="0" smtClean="0"/>
              <a:t>cache</a:t>
            </a:r>
            <a:r>
              <a:rPr kumimoji="1" lang="zh-CN" altLang="en-US" dirty="0" smtClean="0"/>
              <a:t> </a:t>
            </a:r>
            <a:r>
              <a:rPr kumimoji="1" lang="en-US" altLang="zh-CN" dirty="0" smtClean="0"/>
              <a:t>contention</a:t>
            </a:r>
            <a:r>
              <a:rPr kumimoji="1" lang="zh-CN" altLang="en-US" dirty="0" smtClean="0"/>
              <a:t> </a:t>
            </a:r>
            <a:r>
              <a:rPr kumimoji="1" lang="en-US" altLang="zh-CN" dirty="0" smtClean="0"/>
              <a:t>→ </a:t>
            </a:r>
            <a:r>
              <a:rPr kumimoji="1" lang="en-US" altLang="zh-CN" dirty="0"/>
              <a:t>low cache efficiency → poor </a:t>
            </a:r>
            <a:r>
              <a:rPr kumimoji="1" lang="en-US" altLang="zh-CN" dirty="0" smtClean="0"/>
              <a:t>performance</a:t>
            </a:r>
          </a:p>
          <a:p>
            <a:pPr lvl="1"/>
            <a:r>
              <a:rPr kumimoji="1" lang="en-US" altLang="zh-CN" dirty="0"/>
              <a:t>Smaller L1 cache capacity per thread</a:t>
            </a:r>
          </a:p>
          <a:p>
            <a:pPr>
              <a:defRPr/>
            </a:pPr>
            <a:r>
              <a:rPr kumimoji="1" lang="en-US" altLang="zh-CN" dirty="0"/>
              <a:t>High contention rate for HCS benchmarks</a:t>
            </a:r>
          </a:p>
          <a:p>
            <a:pPr lvl="1" eaLnBrk="0" hangingPunct="0">
              <a:buFont typeface="Arial" charset="0"/>
              <a:buChar char="–"/>
              <a:defRPr/>
            </a:pPr>
            <a:r>
              <a:rPr lang="en-US" altLang="zh-CN" dirty="0" err="1" smtClean="0">
                <a:latin typeface="Courier"/>
                <a:ea typeface="微软雅黑" charset="0"/>
                <a:cs typeface="Courier"/>
              </a:rPr>
              <a:t>num_repeated_accesses</a:t>
            </a:r>
            <a:r>
              <a:rPr lang="en-US" altLang="zh-CN" dirty="0" smtClean="0">
                <a:latin typeface="微软雅黑" charset="0"/>
                <a:ea typeface="微软雅黑" charset="0"/>
                <a:cs typeface="微软雅黑" charset="0"/>
              </a:rPr>
              <a:t> / </a:t>
            </a:r>
            <a:r>
              <a:rPr lang="en-US" altLang="zh-CN" dirty="0" err="1" smtClean="0">
                <a:latin typeface="Courier"/>
                <a:ea typeface="微软雅黑" charset="0"/>
                <a:cs typeface="Courier"/>
              </a:rPr>
              <a:t>num_accesses</a:t>
            </a:r>
            <a:r>
              <a:rPr lang="en-US" altLang="zh-CN" dirty="0" smtClean="0">
                <a:latin typeface="Courier"/>
                <a:ea typeface="微软雅黑" charset="0"/>
                <a:cs typeface="Courier"/>
              </a:rPr>
              <a:t> </a:t>
            </a:r>
            <a:r>
              <a:rPr kumimoji="1" lang="en-US" altLang="zh-CN" dirty="0"/>
              <a:t>to L2 cache</a:t>
            </a:r>
          </a:p>
          <a:p>
            <a:endParaRPr kumimoji="1" lang="zh-CN" altLang="en-US" sz="2000" dirty="0">
              <a:latin typeface="Trebuchet MS"/>
              <a:cs typeface="Trebuchet MS"/>
            </a:endParaRPr>
          </a:p>
        </p:txBody>
      </p:sp>
      <p:pic>
        <p:nvPicPr>
          <p:cNvPr id="4" name="图片 3" descr="lls_ra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0755" y="1865208"/>
            <a:ext cx="4572000" cy="22860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665" y="2161887"/>
            <a:ext cx="5024737" cy="2009895"/>
          </a:xfrm>
          <a:prstGeom prst="rect">
            <a:avLst/>
          </a:prstGeom>
        </p:spPr>
      </p:pic>
      <p:sp>
        <p:nvSpPr>
          <p:cNvPr id="8" name="文本占位符 2"/>
          <p:cNvSpPr txBox="1">
            <a:spLocks/>
          </p:cNvSpPr>
          <p:nvPr/>
        </p:nvSpPr>
        <p:spPr>
          <a:xfrm>
            <a:off x="4154198" y="394686"/>
            <a:ext cx="2922781" cy="1347786"/>
          </a:xfrm>
          <a:prstGeom prst="rect">
            <a:avLst/>
          </a:prstGeom>
          <a:ln>
            <a:solidFill>
              <a:schemeClr val="tx1"/>
            </a:solidFill>
          </a:ln>
        </p:spPr>
        <p:txBody>
          <a:bodyPr vert="horz"/>
          <a:lstStyle>
            <a:lvl1pPr marL="382059" indent="-382059" algn="l" defTabSz="509412" rtl="0" eaLnBrk="1" latinLnBrk="0" hangingPunct="1">
              <a:spcBef>
                <a:spcPct val="20000"/>
              </a:spcBef>
              <a:buFont typeface="Wingdings" panose="05000000000000000000" pitchFamily="2" charset="2"/>
              <a:buChar char="§"/>
              <a:defRPr sz="24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vl2pPr marL="827795" indent="-318383" algn="l" defTabSz="509412" rtl="0" eaLnBrk="1" latinLnBrk="0" hangingPunct="1">
              <a:spcBef>
                <a:spcPct val="20000"/>
              </a:spcBef>
              <a:buFont typeface="Arial"/>
              <a:buChar char="–"/>
              <a:defRPr sz="20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2pPr>
            <a:lvl3pPr marL="1273531" indent="-254706" algn="l" defTabSz="509412" rtl="0" eaLnBrk="1" latinLnBrk="0" hangingPunct="1">
              <a:spcBef>
                <a:spcPct val="20000"/>
              </a:spcBef>
              <a:buFont typeface="Arial"/>
              <a:buChar char="•"/>
              <a:defRPr sz="18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3pPr>
            <a:lvl4pPr marL="1782943" indent="-254706" algn="l" defTabSz="509412" rtl="0" eaLnBrk="1" latinLnBrk="0" hangingPunct="1">
              <a:spcBef>
                <a:spcPct val="20000"/>
              </a:spcBef>
              <a:buFont typeface="Arial"/>
              <a:buChar char="–"/>
              <a:defRPr sz="16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4pPr>
            <a:lvl5pPr marL="2292355" indent="-254706" algn="l" defTabSz="509412" rtl="0" eaLnBrk="1" latinLnBrk="0" hangingPunct="1">
              <a:spcBef>
                <a:spcPct val="20000"/>
              </a:spcBef>
              <a:buFont typeface="Arial"/>
              <a:buChar char="»"/>
              <a:defRPr sz="22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pPr marL="0" indent="0">
              <a:buNone/>
            </a:pPr>
            <a:r>
              <a:rPr kumimoji="1" lang="en-US" altLang="zh-CN" sz="2000" dirty="0" smtClean="0">
                <a:solidFill>
                  <a:schemeClr val="tx1"/>
                </a:solidFill>
                <a:latin typeface="Times New Roman"/>
                <a:cs typeface="Times New Roman"/>
              </a:rPr>
              <a:t>A</a:t>
            </a:r>
            <a:r>
              <a:rPr kumimoji="1" lang="zh-CN" altLang="en-US" sz="2000" dirty="0" smtClean="0">
                <a:solidFill>
                  <a:schemeClr val="tx1"/>
                </a:solidFill>
                <a:latin typeface="Times New Roman"/>
                <a:cs typeface="Times New Roman"/>
              </a:rPr>
              <a:t> </a:t>
            </a:r>
            <a:r>
              <a:rPr kumimoji="1" lang="en-US" altLang="zh-CN" sz="2000" b="1" dirty="0" smtClean="0">
                <a:solidFill>
                  <a:srgbClr val="FF0000"/>
                </a:solidFill>
                <a:latin typeface="Times New Roman"/>
                <a:cs typeface="Times New Roman"/>
              </a:rPr>
              <a:t>2.68x</a:t>
            </a:r>
            <a:r>
              <a:rPr kumimoji="1" lang="zh-CN" altLang="en-US" sz="2000" dirty="0" smtClean="0">
                <a:solidFill>
                  <a:srgbClr val="FF0000"/>
                </a:solidFill>
                <a:latin typeface="Times New Roman"/>
                <a:cs typeface="Times New Roman"/>
              </a:rPr>
              <a:t> </a:t>
            </a:r>
            <a:r>
              <a:rPr kumimoji="1" lang="en-US" altLang="zh-CN" sz="2000" dirty="0" smtClean="0">
                <a:solidFill>
                  <a:schemeClr val="tx1"/>
                </a:solidFill>
                <a:latin typeface="Times New Roman"/>
                <a:cs typeface="Times New Roman"/>
              </a:rPr>
              <a:t>speedup</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on</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average</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harmonic</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mean)</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for</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highly</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cache</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sensitive</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(HCS)</a:t>
            </a:r>
            <a:r>
              <a:rPr kumimoji="1" lang="zh-CN" altLang="en-US" sz="2000" dirty="0" smtClean="0">
                <a:solidFill>
                  <a:schemeClr val="tx1"/>
                </a:solidFill>
                <a:latin typeface="Times New Roman"/>
                <a:cs typeface="Times New Roman"/>
              </a:rPr>
              <a:t> </a:t>
            </a:r>
            <a:r>
              <a:rPr kumimoji="1" lang="en-US" altLang="zh-CN" sz="2000" dirty="0" smtClean="0">
                <a:solidFill>
                  <a:schemeClr val="tx1"/>
                </a:solidFill>
                <a:latin typeface="Times New Roman"/>
                <a:cs typeface="Times New Roman"/>
              </a:rPr>
              <a:t>benchmarks</a:t>
            </a:r>
          </a:p>
        </p:txBody>
      </p:sp>
      <p:cxnSp>
        <p:nvCxnSpPr>
          <p:cNvPr id="9" name="直线连接符 8"/>
          <p:cNvCxnSpPr>
            <a:stCxn id="8" idx="2"/>
          </p:cNvCxnSpPr>
          <p:nvPr/>
        </p:nvCxnSpPr>
        <p:spPr>
          <a:xfrm flipH="1">
            <a:off x="4718597" y="1742472"/>
            <a:ext cx="896992" cy="1100351"/>
          </a:xfrm>
          <a:prstGeom prst="line">
            <a:avLst/>
          </a:prstGeom>
          <a:ln w="63500">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sp>
        <p:nvSpPr>
          <p:cNvPr id="6" name="矩形 5"/>
          <p:cNvSpPr/>
          <p:nvPr/>
        </p:nvSpPr>
        <p:spPr>
          <a:xfrm>
            <a:off x="168107" y="4059714"/>
            <a:ext cx="5305593" cy="400110"/>
          </a:xfrm>
          <a:prstGeom prst="rect">
            <a:avLst/>
          </a:prstGeom>
        </p:spPr>
        <p:txBody>
          <a:bodyPr wrap="square">
            <a:spAutoFit/>
          </a:bodyPr>
          <a:lstStyle/>
          <a:p>
            <a:pPr algn="ctr"/>
            <a:r>
              <a:rPr kumimoji="1" lang="en-US" altLang="zh-CN" dirty="0" err="1" smtClean="0">
                <a:solidFill>
                  <a:srgbClr val="002060"/>
                </a:solidFill>
                <a:latin typeface="Palatino"/>
                <a:ea typeface="Droid Sans" panose="020B0606030804020204" pitchFamily="34" charset="0"/>
                <a:cs typeface="Palatino"/>
              </a:rPr>
              <a:t>Perf</a:t>
            </a:r>
            <a:r>
              <a:rPr kumimoji="1" lang="en-US" altLang="zh-CN" dirty="0" smtClean="0">
                <a:solidFill>
                  <a:srgbClr val="002060"/>
                </a:solidFill>
                <a:latin typeface="Palatino"/>
                <a:ea typeface="Droid Sans" panose="020B0606030804020204" pitchFamily="34" charset="0"/>
                <a:cs typeface="Palatino"/>
              </a:rPr>
              <a:t>.</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speedup when </a:t>
            </a:r>
            <a:r>
              <a:rPr kumimoji="1" lang="en-US" altLang="zh-CN" dirty="0">
                <a:solidFill>
                  <a:srgbClr val="002060"/>
                </a:solidFill>
                <a:latin typeface="Palatino"/>
                <a:ea typeface="Droid Sans" panose="020B0606030804020204" pitchFamily="34" charset="0"/>
                <a:cs typeface="Palatino"/>
              </a:rPr>
              <a:t>increasing L1 cache size </a:t>
            </a:r>
            <a:endParaRPr kumimoji="1" lang="zh-CN" altLang="en-US" dirty="0">
              <a:solidFill>
                <a:srgbClr val="002060"/>
              </a:solidFill>
              <a:latin typeface="Palatino"/>
              <a:ea typeface="Droid Sans" panose="020B0606030804020204" pitchFamily="34" charset="0"/>
              <a:cs typeface="Palatino"/>
            </a:endParaRPr>
          </a:p>
        </p:txBody>
      </p:sp>
      <p:sp>
        <p:nvSpPr>
          <p:cNvPr id="10" name="矩形 9"/>
          <p:cNvSpPr/>
          <p:nvPr/>
        </p:nvSpPr>
        <p:spPr>
          <a:xfrm>
            <a:off x="5320755" y="4059714"/>
            <a:ext cx="4737645" cy="400110"/>
          </a:xfrm>
          <a:prstGeom prst="rect">
            <a:avLst/>
          </a:prstGeom>
        </p:spPr>
        <p:txBody>
          <a:bodyPr wrap="square">
            <a:spAutoFit/>
          </a:bodyPr>
          <a:lstStyle/>
          <a:p>
            <a:pPr algn="ctr"/>
            <a:r>
              <a:rPr kumimoji="1" lang="en-US" altLang="zh-CN" dirty="0" smtClean="0">
                <a:solidFill>
                  <a:srgbClr val="002060"/>
                </a:solidFill>
                <a:latin typeface="Palatino"/>
                <a:ea typeface="Droid Sans" panose="020B0606030804020204" pitchFamily="34" charset="0"/>
                <a:cs typeface="Palatino"/>
              </a:rPr>
              <a:t>L1</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Cache</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Contention</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Rate</a:t>
            </a:r>
            <a:endParaRPr kumimoji="1" lang="zh-CN" altLang="en-US" dirty="0">
              <a:solidFill>
                <a:srgbClr val="002060"/>
              </a:solidFill>
              <a:latin typeface="Palatino"/>
              <a:ea typeface="Droid Sans" panose="020B0606030804020204" pitchFamily="34" charset="0"/>
              <a:cs typeface="Palatino"/>
            </a:endParaRPr>
          </a:p>
        </p:txBody>
      </p:sp>
      <p:sp>
        <p:nvSpPr>
          <p:cNvPr id="11" name="矩形 10"/>
          <p:cNvSpPr/>
          <p:nvPr/>
        </p:nvSpPr>
        <p:spPr>
          <a:xfrm>
            <a:off x="1867865" y="2341334"/>
            <a:ext cx="1064677" cy="276999"/>
          </a:xfrm>
          <a:prstGeom prst="rect">
            <a:avLst/>
          </a:prstGeom>
        </p:spPr>
        <p:txBody>
          <a:bodyPr wrap="square">
            <a:spAutoFit/>
          </a:bodyPr>
          <a:lstStyle/>
          <a:p>
            <a:r>
              <a:rPr kumimoji="1" lang="en-US" altLang="zh-CN" sz="1200" dirty="0" smtClean="0">
                <a:solidFill>
                  <a:srgbClr val="002060"/>
                </a:solidFill>
                <a:latin typeface="Palatino"/>
                <a:ea typeface="Droid Sans" panose="020B0606030804020204" pitchFamily="34" charset="0"/>
                <a:cs typeface="Palatino"/>
              </a:rPr>
              <a:t>L1$</a:t>
            </a:r>
            <a:r>
              <a:rPr kumimoji="1" lang="zh-CN" altLang="en-US" sz="1200" dirty="0" smtClean="0">
                <a:solidFill>
                  <a:srgbClr val="002060"/>
                </a:solidFill>
                <a:latin typeface="Palatino"/>
                <a:ea typeface="Droid Sans" panose="020B0606030804020204" pitchFamily="34" charset="0"/>
                <a:cs typeface="Palatino"/>
              </a:rPr>
              <a:t> </a:t>
            </a:r>
            <a:r>
              <a:rPr kumimoji="1" lang="en-US" altLang="zh-CN" sz="1200" dirty="0" smtClean="0">
                <a:solidFill>
                  <a:srgbClr val="002060"/>
                </a:solidFill>
                <a:latin typeface="Palatino"/>
                <a:ea typeface="Droid Sans" panose="020B0606030804020204" pitchFamily="34" charset="0"/>
                <a:cs typeface="Palatino"/>
              </a:rPr>
              <a:t>size=</a:t>
            </a:r>
            <a:endParaRPr kumimoji="1" lang="zh-CN" altLang="en-US" sz="1200" dirty="0">
              <a:solidFill>
                <a:srgbClr val="002060"/>
              </a:solidFill>
              <a:latin typeface="Palatino"/>
              <a:ea typeface="Droid Sans" panose="020B0606030804020204" pitchFamily="34" charset="0"/>
              <a:cs typeface="Palatino"/>
            </a:endParaRPr>
          </a:p>
        </p:txBody>
      </p:sp>
    </p:spTree>
    <p:extLst>
      <p:ext uri="{BB962C8B-B14F-4D97-AF65-F5344CB8AC3E}">
        <p14:creationId xmlns:p14="http://schemas.microsoft.com/office/powerpoint/2010/main" val="9310178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Resource Congestion</a:t>
            </a:r>
            <a:endParaRPr kumimoji="1" lang="zh-CN" altLang="en-US" dirty="0"/>
          </a:p>
        </p:txBody>
      </p:sp>
      <p:sp>
        <p:nvSpPr>
          <p:cNvPr id="3" name="文本占位符 2"/>
          <p:cNvSpPr>
            <a:spLocks noGrp="1"/>
          </p:cNvSpPr>
          <p:nvPr>
            <p:ph type="body" sz="quarter" idx="12"/>
          </p:nvPr>
        </p:nvSpPr>
        <p:spPr>
          <a:xfrm>
            <a:off x="444500" y="4744223"/>
            <a:ext cx="9245600" cy="2035905"/>
          </a:xfrm>
        </p:spPr>
        <p:txBody>
          <a:bodyPr/>
          <a:lstStyle/>
          <a:p>
            <a:r>
              <a:rPr lang="en-US" altLang="zh-CN" dirty="0" smtClean="0"/>
              <a:t>[HPCA</a:t>
            </a:r>
            <a:r>
              <a:rPr kumimoji="1" lang="en-US" altLang="zh-CN" dirty="0" smtClean="0"/>
              <a:t> </a:t>
            </a:r>
            <a:r>
              <a:rPr kumimoji="1" lang="en-US" altLang="zh-CN" dirty="0"/>
              <a:t>‘</a:t>
            </a:r>
            <a:r>
              <a:rPr kumimoji="1" lang="en-US" altLang="zh-CN" dirty="0" smtClean="0"/>
              <a:t>14] </a:t>
            </a:r>
            <a:r>
              <a:rPr kumimoji="1" lang="en-US" altLang="zh-CN" dirty="0"/>
              <a:t>Memory Request Prioritization Buffer</a:t>
            </a:r>
            <a:r>
              <a:rPr kumimoji="1" lang="zh-CN" altLang="en-US" dirty="0"/>
              <a:t> </a:t>
            </a:r>
            <a:r>
              <a:rPr kumimoji="1" lang="en-US" altLang="zh-CN" dirty="0" smtClean="0"/>
              <a:t>–</a:t>
            </a:r>
            <a:r>
              <a:rPr kumimoji="1" lang="zh-CN" altLang="en-US" dirty="0" smtClean="0"/>
              <a:t> </a:t>
            </a:r>
            <a:r>
              <a:rPr kumimoji="1" lang="en-US" altLang="zh-CN" dirty="0" smtClean="0"/>
              <a:t>MRPB</a:t>
            </a:r>
          </a:p>
          <a:p>
            <a:pPr lvl="1"/>
            <a:r>
              <a:rPr kumimoji="1" lang="en-US" altLang="zh-CN" dirty="0" smtClean="0"/>
              <a:t>Cache</a:t>
            </a:r>
            <a:r>
              <a:rPr kumimoji="1" lang="zh-CN" altLang="en-US" dirty="0" smtClean="0"/>
              <a:t> </a:t>
            </a:r>
            <a:r>
              <a:rPr kumimoji="1" lang="en-US" altLang="zh-CN" dirty="0" smtClean="0"/>
              <a:t>blocks,</a:t>
            </a:r>
            <a:r>
              <a:rPr kumimoji="1" lang="zh-CN" altLang="en-US" dirty="0" smtClean="0"/>
              <a:t> </a:t>
            </a:r>
            <a:r>
              <a:rPr kumimoji="1" lang="en-US" altLang="zh-CN" dirty="0" smtClean="0"/>
              <a:t>MSHR,</a:t>
            </a:r>
            <a:r>
              <a:rPr kumimoji="1" lang="zh-CN" altLang="en-US" dirty="0" smtClean="0"/>
              <a:t> </a:t>
            </a:r>
            <a:r>
              <a:rPr lang="en-US" altLang="zh-CN" dirty="0"/>
              <a:t>miss </a:t>
            </a:r>
            <a:r>
              <a:rPr lang="en-US" altLang="zh-CN" dirty="0" smtClean="0"/>
              <a:t>queues</a:t>
            </a:r>
            <a:r>
              <a:rPr lang="zh-CN" altLang="en-US" dirty="0" smtClean="0"/>
              <a:t> </a:t>
            </a:r>
            <a:r>
              <a:rPr lang="en-US" altLang="zh-CN" dirty="0" smtClean="0"/>
              <a:t>are</a:t>
            </a:r>
            <a:r>
              <a:rPr lang="zh-CN" altLang="en-US" dirty="0" smtClean="0"/>
              <a:t> </a:t>
            </a:r>
            <a:r>
              <a:rPr lang="en-US" altLang="zh-CN" dirty="0" smtClean="0"/>
              <a:t>not</a:t>
            </a:r>
            <a:r>
              <a:rPr lang="zh-CN" altLang="en-US" dirty="0" smtClean="0"/>
              <a:t> </a:t>
            </a:r>
            <a:r>
              <a:rPr lang="en-US" altLang="zh-CN" dirty="0" smtClean="0"/>
              <a:t>available</a:t>
            </a:r>
          </a:p>
          <a:p>
            <a:r>
              <a:rPr lang="en-US" altLang="zh-CN" dirty="0" smtClean="0"/>
              <a:t>Average </a:t>
            </a:r>
            <a:r>
              <a:rPr lang="en-US" altLang="zh-CN" dirty="0" err="1"/>
              <a:t>NoC</a:t>
            </a:r>
            <a:r>
              <a:rPr lang="en-US" altLang="zh-CN" dirty="0"/>
              <a:t> </a:t>
            </a:r>
            <a:r>
              <a:rPr lang="en-US" altLang="zh-CN" dirty="0" smtClean="0"/>
              <a:t>latency </a:t>
            </a:r>
            <a:r>
              <a:rPr lang="en-US" altLang="zh-CN" dirty="0"/>
              <a:t>increases </a:t>
            </a:r>
            <a:r>
              <a:rPr lang="en-US" altLang="zh-CN" dirty="0" smtClean="0"/>
              <a:t>when</a:t>
            </a:r>
            <a:r>
              <a:rPr lang="zh-CN" altLang="en-US" dirty="0" smtClean="0"/>
              <a:t> </a:t>
            </a:r>
            <a:r>
              <a:rPr lang="en-US" altLang="zh-CN" dirty="0" smtClean="0"/>
              <a:t>MAW increases</a:t>
            </a:r>
          </a:p>
          <a:p>
            <a:pPr lvl="1"/>
            <a:r>
              <a:rPr kumimoji="1" lang="en-US" altLang="zh-CN" dirty="0" smtClean="0"/>
              <a:t>Over-saturated when too many active warps</a:t>
            </a:r>
          </a:p>
          <a:p>
            <a:pPr lvl="1"/>
            <a:r>
              <a:rPr kumimoji="1" lang="en-US" altLang="zh-CN" dirty="0" smtClean="0"/>
              <a:t>Underutilized when too few active warps</a:t>
            </a:r>
            <a:endParaRPr kumimoji="1" lang="zh-CN" altLang="en-US" dirty="0"/>
          </a:p>
        </p:txBody>
      </p:sp>
      <p:pic>
        <p:nvPicPr>
          <p:cNvPr id="4" name="图片 3" descr="swl-noc.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158" y="1361158"/>
            <a:ext cx="6231844" cy="2492738"/>
          </a:xfrm>
          <a:prstGeom prst="rect">
            <a:avLst/>
          </a:prstGeom>
        </p:spPr>
      </p:pic>
      <p:sp>
        <p:nvSpPr>
          <p:cNvPr id="5" name="矩形 4"/>
          <p:cNvSpPr/>
          <p:nvPr/>
        </p:nvSpPr>
        <p:spPr>
          <a:xfrm>
            <a:off x="896565" y="3803625"/>
            <a:ext cx="8214485" cy="400110"/>
          </a:xfrm>
          <a:prstGeom prst="rect">
            <a:avLst/>
          </a:prstGeom>
        </p:spPr>
        <p:txBody>
          <a:bodyPr wrap="square">
            <a:spAutoFit/>
          </a:bodyPr>
          <a:lstStyle/>
          <a:p>
            <a:pPr algn="ctr"/>
            <a:r>
              <a:rPr kumimoji="1" lang="en-US" altLang="zh-CN" dirty="0" smtClean="0">
                <a:solidFill>
                  <a:srgbClr val="002060"/>
                </a:solidFill>
                <a:latin typeface="Palatino"/>
                <a:ea typeface="Droid Sans" panose="020B0606030804020204" pitchFamily="34" charset="0"/>
                <a:cs typeface="Palatino"/>
              </a:rPr>
              <a:t>Average</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err="1" smtClean="0">
                <a:solidFill>
                  <a:srgbClr val="002060"/>
                </a:solidFill>
                <a:latin typeface="Palatino"/>
                <a:ea typeface="Droid Sans" panose="020B0606030804020204" pitchFamily="34" charset="0"/>
                <a:cs typeface="Palatino"/>
              </a:rPr>
              <a:t>NoC</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latency</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under</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002060"/>
                </a:solidFill>
                <a:latin typeface="Palatino"/>
                <a:ea typeface="Droid Sans" panose="020B0606030804020204" pitchFamily="34" charset="0"/>
                <a:cs typeface="Palatino"/>
              </a:rPr>
              <a:t>different</a:t>
            </a:r>
            <a:r>
              <a:rPr kumimoji="1" lang="zh-CN" altLang="en-US" dirty="0" smtClean="0">
                <a:solidFill>
                  <a:srgbClr val="002060"/>
                </a:solidFill>
                <a:latin typeface="Palatino"/>
                <a:ea typeface="Droid Sans" panose="020B0606030804020204" pitchFamily="34" charset="0"/>
                <a:cs typeface="Palatino"/>
              </a:rPr>
              <a:t> </a:t>
            </a:r>
            <a:r>
              <a:rPr kumimoji="1" lang="en-US" altLang="zh-CN" dirty="0" smtClean="0">
                <a:solidFill>
                  <a:srgbClr val="FF0000"/>
                </a:solidFill>
                <a:latin typeface="Palatino"/>
                <a:ea typeface="Droid Sans" panose="020B0606030804020204" pitchFamily="34" charset="0"/>
                <a:cs typeface="Palatino"/>
              </a:rPr>
              <a:t>MAWs</a:t>
            </a:r>
            <a:r>
              <a:rPr kumimoji="1" lang="zh-CN" altLang="en-US" dirty="0" smtClean="0">
                <a:solidFill>
                  <a:srgbClr val="FF0000"/>
                </a:solidFill>
                <a:latin typeface="Palatino"/>
                <a:ea typeface="Droid Sans" panose="020B0606030804020204" pitchFamily="34" charset="0"/>
                <a:cs typeface="Palatino"/>
              </a:rPr>
              <a:t> </a:t>
            </a:r>
            <a:r>
              <a:rPr kumimoji="1" lang="en-US" altLang="zh-CN" dirty="0">
                <a:solidFill>
                  <a:srgbClr val="002060"/>
                </a:solidFill>
                <a:latin typeface="Palatino"/>
                <a:ea typeface="Droid Sans" panose="020B0606030804020204" pitchFamily="34" charset="0"/>
                <a:cs typeface="Palatino"/>
              </a:rPr>
              <a:t>(Maximum Active Warps) </a:t>
            </a:r>
            <a:endParaRPr kumimoji="1" lang="en-US" altLang="zh-CN" dirty="0" smtClean="0">
              <a:solidFill>
                <a:srgbClr val="002060"/>
              </a:solidFill>
              <a:latin typeface="Palatino"/>
              <a:ea typeface="Droid Sans" panose="020B0606030804020204" pitchFamily="34" charset="0"/>
              <a:cs typeface="Palatino"/>
            </a:endParaRPr>
          </a:p>
        </p:txBody>
      </p:sp>
      <p:sp>
        <p:nvSpPr>
          <p:cNvPr id="6" name="矩形 5"/>
          <p:cNvSpPr/>
          <p:nvPr/>
        </p:nvSpPr>
        <p:spPr>
          <a:xfrm>
            <a:off x="4819082" y="1556857"/>
            <a:ext cx="1064677" cy="338554"/>
          </a:xfrm>
          <a:prstGeom prst="rect">
            <a:avLst/>
          </a:prstGeom>
        </p:spPr>
        <p:txBody>
          <a:bodyPr wrap="square">
            <a:spAutoFit/>
          </a:bodyPr>
          <a:lstStyle/>
          <a:p>
            <a:r>
              <a:rPr kumimoji="1" lang="en-US" altLang="zh-CN" sz="1600" dirty="0" smtClean="0">
                <a:solidFill>
                  <a:srgbClr val="002060"/>
                </a:solidFill>
                <a:latin typeface="Palatino"/>
                <a:ea typeface="Droid Sans" panose="020B0606030804020204" pitchFamily="34" charset="0"/>
                <a:cs typeface="Palatino"/>
              </a:rPr>
              <a:t>MAW=</a:t>
            </a:r>
            <a:endParaRPr kumimoji="1" lang="zh-CN" altLang="en-US" sz="1600" dirty="0">
              <a:solidFill>
                <a:srgbClr val="002060"/>
              </a:solidFill>
              <a:latin typeface="Palatino"/>
              <a:ea typeface="Droid Sans" panose="020B0606030804020204" pitchFamily="34" charset="0"/>
              <a:cs typeface="Palatino"/>
            </a:endParaRPr>
          </a:p>
        </p:txBody>
      </p:sp>
      <p:sp>
        <p:nvSpPr>
          <p:cNvPr id="7" name="矩形 6"/>
          <p:cNvSpPr/>
          <p:nvPr/>
        </p:nvSpPr>
        <p:spPr>
          <a:xfrm>
            <a:off x="952602" y="4103178"/>
            <a:ext cx="8573461" cy="369332"/>
          </a:xfrm>
          <a:prstGeom prst="rect">
            <a:avLst/>
          </a:prstGeom>
        </p:spPr>
        <p:txBody>
          <a:bodyPr wrap="square">
            <a:spAutoFit/>
          </a:bodyPr>
          <a:lstStyle/>
          <a:p>
            <a:r>
              <a:rPr kumimoji="1" lang="en-US" altLang="zh-CN" sz="1800" dirty="0" err="1" smtClean="0">
                <a:solidFill>
                  <a:srgbClr val="FF0000"/>
                </a:solidFill>
                <a:latin typeface="Arial"/>
                <a:ea typeface="Droid Sans" panose="020B0606030804020204" pitchFamily="34" charset="0"/>
                <a:cs typeface="Arial"/>
              </a:rPr>
              <a:t>NoC</a:t>
            </a:r>
            <a:r>
              <a:rPr kumimoji="1" lang="en-US" altLang="zh-CN" sz="1800" dirty="0" smtClean="0">
                <a:solidFill>
                  <a:srgbClr val="FF0000"/>
                </a:solidFill>
                <a:latin typeface="Arial"/>
                <a:ea typeface="Droid Sans" panose="020B0606030804020204" pitchFamily="34" charset="0"/>
                <a:cs typeface="Arial"/>
              </a:rPr>
              <a:t> </a:t>
            </a:r>
            <a:r>
              <a:rPr kumimoji="1" lang="en-US" altLang="zh-CN" sz="1800" dirty="0">
                <a:solidFill>
                  <a:srgbClr val="FF0000"/>
                </a:solidFill>
                <a:latin typeface="Arial"/>
                <a:ea typeface="Droid Sans" panose="020B0606030804020204" pitchFamily="34" charset="0"/>
                <a:cs typeface="Arial"/>
              </a:rPr>
              <a:t>latency</a:t>
            </a:r>
            <a:r>
              <a:rPr kumimoji="1" lang="en-US" altLang="zh-CN" sz="1800" dirty="0">
                <a:solidFill>
                  <a:srgbClr val="002060"/>
                </a:solidFill>
                <a:latin typeface="Arial"/>
                <a:ea typeface="Droid Sans" panose="020B0606030804020204" pitchFamily="34" charset="0"/>
                <a:cs typeface="Arial"/>
              </a:rPr>
              <a:t>: number of cycles that a packet takes to walk through the </a:t>
            </a:r>
            <a:r>
              <a:rPr kumimoji="1" lang="en-US" altLang="zh-CN" sz="1800" dirty="0" smtClean="0">
                <a:solidFill>
                  <a:srgbClr val="002060"/>
                </a:solidFill>
                <a:latin typeface="Arial"/>
                <a:ea typeface="Droid Sans" panose="020B0606030804020204" pitchFamily="34" charset="0"/>
                <a:cs typeface="Arial"/>
              </a:rPr>
              <a:t>network</a:t>
            </a:r>
          </a:p>
        </p:txBody>
      </p:sp>
    </p:spTree>
    <p:extLst>
      <p:ext uri="{BB962C8B-B14F-4D97-AF65-F5344CB8AC3E}">
        <p14:creationId xmlns:p14="http://schemas.microsoft.com/office/powerpoint/2010/main" val="35446966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smtClean="0"/>
              <a:t>Outline</a:t>
            </a:r>
            <a:endParaRPr kumimoji="1" lang="zh-CN" altLang="en-US" dirty="0"/>
          </a:p>
        </p:txBody>
      </p:sp>
      <p:sp>
        <p:nvSpPr>
          <p:cNvPr id="3" name="文本占位符 2"/>
          <p:cNvSpPr>
            <a:spLocks noGrp="1"/>
          </p:cNvSpPr>
          <p:nvPr>
            <p:ph type="body" sz="quarter" idx="12"/>
          </p:nvPr>
        </p:nvSpPr>
        <p:spPr/>
        <p:txBody>
          <a:bodyPr/>
          <a:lstStyle/>
          <a:p>
            <a:r>
              <a:rPr kumimoji="1" lang="en-US" altLang="zh-CN" sz="2800" dirty="0"/>
              <a:t>Introduction</a:t>
            </a:r>
          </a:p>
          <a:p>
            <a:endParaRPr kumimoji="1" lang="en-US" altLang="zh-CN" sz="2800" dirty="0"/>
          </a:p>
          <a:p>
            <a:r>
              <a:rPr kumimoji="1" lang="en-US" altLang="zh-CN" sz="2800" dirty="0">
                <a:solidFill>
                  <a:srgbClr val="FF0000"/>
                </a:solidFill>
              </a:rPr>
              <a:t>Existing Work</a:t>
            </a:r>
          </a:p>
          <a:p>
            <a:endParaRPr kumimoji="1" lang="en-US" altLang="zh-CN" sz="2800" dirty="0"/>
          </a:p>
          <a:p>
            <a:r>
              <a:rPr kumimoji="1" lang="en-US" altLang="zh-CN" sz="2800" dirty="0"/>
              <a:t>CBWT</a:t>
            </a:r>
            <a:r>
              <a:rPr kumimoji="1" lang="zh-CN" altLang="zh-CN" sz="2800" dirty="0"/>
              <a:t> </a:t>
            </a:r>
            <a:r>
              <a:rPr kumimoji="1" lang="en-US" altLang="zh-CN" sz="2800" dirty="0"/>
              <a:t>Design</a:t>
            </a:r>
          </a:p>
          <a:p>
            <a:endParaRPr kumimoji="1" lang="en-US" altLang="zh-CN" sz="2800" dirty="0"/>
          </a:p>
          <a:p>
            <a:r>
              <a:rPr kumimoji="1" lang="en-US" altLang="zh-CN" sz="2800" dirty="0"/>
              <a:t>Evaluation</a:t>
            </a:r>
          </a:p>
          <a:p>
            <a:endParaRPr kumimoji="1" lang="en-US" altLang="zh-CN" sz="2800" dirty="0"/>
          </a:p>
          <a:p>
            <a:r>
              <a:rPr kumimoji="1" lang="en-US" altLang="zh-CN" sz="2800" dirty="0"/>
              <a:t>Conclusion</a:t>
            </a:r>
            <a:endParaRPr kumimoji="1" lang="zh-CN" altLang="en-US" sz="2800" dirty="0"/>
          </a:p>
        </p:txBody>
      </p:sp>
    </p:spTree>
    <p:extLst>
      <p:ext uri="{BB962C8B-B14F-4D97-AF65-F5344CB8AC3E}">
        <p14:creationId xmlns:p14="http://schemas.microsoft.com/office/powerpoint/2010/main" val="11901775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over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ondar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3557</TotalTime>
  <Words>4976</Words>
  <Application>Microsoft Macintosh PowerPoint</Application>
  <PresentationFormat>自定义</PresentationFormat>
  <Paragraphs>505</Paragraphs>
  <Slides>36</Slides>
  <Notes>31</Notes>
  <HiddenSlides>0</HiddenSlides>
  <MMClips>0</MMClips>
  <ScaleCrop>false</ScaleCrop>
  <HeadingPairs>
    <vt:vector size="4" baseType="variant">
      <vt:variant>
        <vt:lpstr>主题</vt:lpstr>
      </vt:variant>
      <vt:variant>
        <vt:i4>2</vt:i4>
      </vt:variant>
      <vt:variant>
        <vt:lpstr>幻灯片标题</vt:lpstr>
      </vt:variant>
      <vt:variant>
        <vt:i4>36</vt:i4>
      </vt:variant>
    </vt:vector>
  </HeadingPairs>
  <TitlesOfParts>
    <vt:vector size="38" baseType="lpstr">
      <vt:lpstr>Cover Slide</vt:lpstr>
      <vt:lpstr>Secondary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WINTERAVEN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Debby Winter</dc:creator>
  <cp:lastModifiedBy>Xuhao Chen</cp:lastModifiedBy>
  <cp:revision>846</cp:revision>
  <dcterms:created xsi:type="dcterms:W3CDTF">2013-03-29T19:51:49Z</dcterms:created>
  <dcterms:modified xsi:type="dcterms:W3CDTF">2014-12-16T11:09:52Z</dcterms:modified>
</cp:coreProperties>
</file>