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6" r:id="rId6"/>
    <p:sldId id="260" r:id="rId7"/>
    <p:sldId id="275" r:id="rId8"/>
    <p:sldId id="265" r:id="rId9"/>
    <p:sldId id="262" r:id="rId10"/>
    <p:sldId id="263" r:id="rId11"/>
    <p:sldId id="280" r:id="rId12"/>
    <p:sldId id="277" r:id="rId13"/>
    <p:sldId id="278" r:id="rId14"/>
    <p:sldId id="269" r:id="rId15"/>
    <p:sldId id="270" r:id="rId16"/>
    <p:sldId id="268" r:id="rId17"/>
    <p:sldId id="271" r:id="rId18"/>
    <p:sldId id="272" r:id="rId19"/>
    <p:sldId id="279" r:id="rId20"/>
    <p:sldId id="274" r:id="rId21"/>
    <p:sldId id="26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 autoAdjust="0"/>
    <p:restoredTop sz="86574" autoAdjust="0"/>
  </p:normalViewPr>
  <p:slideViewPr>
    <p:cSldViewPr snapToGrid="0">
      <p:cViewPr>
        <p:scale>
          <a:sx n="103" d="100"/>
          <a:sy n="103" d="100"/>
        </p:scale>
        <p:origin x="1992" y="-96"/>
      </p:cViewPr>
      <p:guideLst/>
    </p:cSldViewPr>
  </p:slideViewPr>
  <p:outlineViewPr>
    <p:cViewPr>
      <p:scale>
        <a:sx n="33" d="100"/>
        <a:sy n="33" d="100"/>
      </p:scale>
      <p:origin x="0" y="-13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FS\HPCL\axj936\PhD_Research\revive\results_final\Graph_HPC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699343112277"/>
          <c:y val="0.0362827440687562"/>
          <c:w val="0.812800913596955"/>
          <c:h val="0.74905743399722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[Graph_HPCA.xlsx]HPCA!$C$4</c:f>
              <c:strCache>
                <c:ptCount val="1"/>
                <c:pt idx="0">
                  <c:v>10 years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[Graph_HPCA.xlsx]HPCA!$B$5:$B$14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xVal>
          <c:yVal>
            <c:numRef>
              <c:f>[Graph_HPCA.xlsx]HPCA!$C$5:$C$14</c:f>
              <c:numCache>
                <c:formatCode>0.0</c:formatCode>
                <c:ptCount val="10"/>
                <c:pt idx="0">
                  <c:v>248.2681632184242</c:v>
                </c:pt>
                <c:pt idx="1">
                  <c:v>173.787714252897</c:v>
                </c:pt>
                <c:pt idx="2">
                  <c:v>148.9608979310546</c:v>
                </c:pt>
                <c:pt idx="3">
                  <c:v>136.5474897701334</c:v>
                </c:pt>
                <c:pt idx="4">
                  <c:v>129.0994448735806</c:v>
                </c:pt>
                <c:pt idx="5">
                  <c:v>124.1340816092125</c:v>
                </c:pt>
                <c:pt idx="6">
                  <c:v>120.5873935632346</c:v>
                </c:pt>
                <c:pt idx="7">
                  <c:v>117.927377528751</c:v>
                </c:pt>
                <c:pt idx="8">
                  <c:v>115.8584761685972</c:v>
                </c:pt>
                <c:pt idx="9">
                  <c:v>114.2033550804751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1F1-4B4D-AF06-8F089CCC51F4}"/>
            </c:ext>
          </c:extLst>
        </c:ser>
        <c:ser>
          <c:idx val="1"/>
          <c:order val="1"/>
          <c:tx>
            <c:strRef>
              <c:f>[Graph_HPCA.xlsx]HPCA!$D$4</c:f>
              <c:strCache>
                <c:ptCount val="1"/>
                <c:pt idx="0">
                  <c:v>1sec</c:v>
                </c:pt>
              </c:strCache>
            </c:strRef>
          </c:tx>
          <c:spPr>
            <a:ln w="38100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[Graph_HPCA.xlsx]HPCA!$B$5:$B$14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xVal>
          <c:yVal>
            <c:numRef>
              <c:f>[Graph_HPCA.xlsx]HPCA!$D$5:$D$14</c:f>
              <c:numCache>
                <c:formatCode>0.0</c:formatCode>
                <c:ptCount val="10"/>
                <c:pt idx="0">
                  <c:v>158.51363832894</c:v>
                </c:pt>
                <c:pt idx="1">
                  <c:v>110.9595468302579</c:v>
                </c:pt>
                <c:pt idx="2">
                  <c:v>95.10818299736336</c:v>
                </c:pt>
                <c:pt idx="3">
                  <c:v>87.18250108091688</c:v>
                </c:pt>
                <c:pt idx="4">
                  <c:v>82.42709193104873</c:v>
                </c:pt>
                <c:pt idx="5">
                  <c:v>79.25681916446968</c:v>
                </c:pt>
                <c:pt idx="6">
                  <c:v>76.99233861691317</c:v>
                </c:pt>
                <c:pt idx="7">
                  <c:v>75.29397820624641</c:v>
                </c:pt>
                <c:pt idx="8">
                  <c:v>73.97303122017185</c:v>
                </c:pt>
                <c:pt idx="9">
                  <c:v>72.9162736313132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1F1-4B4D-AF06-8F089CCC51F4}"/>
            </c:ext>
          </c:extLst>
        </c:ser>
        <c:ser>
          <c:idx val="2"/>
          <c:order val="2"/>
          <c:tx>
            <c:strRef>
              <c:f>[Graph_HPCA.xlsx]HPCA!$E$4</c:f>
              <c:strCache>
                <c:ptCount val="1"/>
                <c:pt idx="0">
                  <c:v> 10ms</c:v>
                </c:pt>
              </c:strCache>
            </c:strRef>
          </c:tx>
          <c:spPr>
            <a:ln w="3810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[Graph_HPCA.xlsx]HPCA!$B$5:$B$14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xVal>
          <c:yVal>
            <c:numRef>
              <c:f>[Graph_HPCA.xlsx]HPCA!$E$5:$E$14</c:f>
              <c:numCache>
                <c:formatCode>0.0</c:formatCode>
                <c:ptCount val="10"/>
                <c:pt idx="0">
                  <c:v>87.69259687207847</c:v>
                </c:pt>
                <c:pt idx="1">
                  <c:v>61.3848178104554</c:v>
                </c:pt>
                <c:pt idx="2">
                  <c:v>52.61555812324755</c:v>
                </c:pt>
                <c:pt idx="3">
                  <c:v>48.23092827964339</c:v>
                </c:pt>
                <c:pt idx="4">
                  <c:v>45.60015037348126</c:v>
                </c:pt>
                <c:pt idx="5">
                  <c:v>43.8462984360396</c:v>
                </c:pt>
                <c:pt idx="6">
                  <c:v>42.59354705215278</c:v>
                </c:pt>
                <c:pt idx="7">
                  <c:v>41.65398351423724</c:v>
                </c:pt>
                <c:pt idx="8">
                  <c:v>40.92321187363689</c:v>
                </c:pt>
                <c:pt idx="9">
                  <c:v>40.33859456115619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1F1-4B4D-AF06-8F089CCC5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2788480"/>
        <c:axId val="2137460416"/>
      </c:scatterChart>
      <c:valAx>
        <c:axId val="2142788480"/>
        <c:scaling>
          <c:orientation val="minMax"/>
          <c:max val="1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/>
                  <a:t>Write Pulse Width (ns)</a:t>
                </a:r>
              </a:p>
            </c:rich>
          </c:tx>
          <c:layout>
            <c:manualLayout>
              <c:xMode val="edge"/>
              <c:yMode val="edge"/>
              <c:x val="0.289293218321185"/>
              <c:y val="0.88571428571428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2137460416"/>
        <c:crosses val="autoZero"/>
        <c:crossBetween val="midCat"/>
        <c:majorUnit val="1.0"/>
      </c:valAx>
      <c:valAx>
        <c:axId val="2137460416"/>
        <c:scaling>
          <c:orientation val="minMax"/>
          <c:max val="300.0"/>
          <c:min val="0.0"/>
        </c:scaling>
        <c:delete val="0"/>
        <c:axPos val="l"/>
        <c:majorGridlines>
          <c:spPr>
            <a:ln w="0"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</a:ln>
          </c:spPr>
        </c:majorGridlines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 dirty="0"/>
                  <a:t>Write Current (</a:t>
                </a:r>
                <a:r>
                  <a:rPr lang="en-US" sz="2000" b="0" dirty="0" err="1"/>
                  <a:t>uA</a:t>
                </a:r>
                <a:r>
                  <a:rPr lang="en-US" sz="2000" b="0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2142788480"/>
        <c:crosses val="autoZero"/>
        <c:crossBetween val="midCat"/>
      </c:valAx>
      <c:spPr>
        <a:ln w="19050"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213021366361035"/>
          <c:y val="0.16759020507052"/>
          <c:w val="0.728018964472942"/>
          <c:h val="0.109672752444406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2000">
              <a:latin typeface="Arial" pitchFamily="34" charset="0"/>
              <a:cs typeface="Arial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D271C-352D-4CAD-B906-3CBED421147B}" type="datetimeFigureOut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574DA-FECD-461B-9E18-DC6F3F06C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6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The GPGPU have been widely employed</a:t>
            </a:r>
            <a:r>
              <a:rPr lang="en-US" altLang="zh-CN" baseline="0" dirty="0"/>
              <a:t> in computing system, thanks to its high throughput and high energy-efficiency for Watt per float point operations, </a:t>
            </a:r>
          </a:p>
          <a:p>
            <a:pPr marL="0" indent="0">
              <a:buNone/>
            </a:pPr>
            <a:r>
              <a:rPr lang="en-US" altLang="zh-CN" baseline="0" dirty="0"/>
              <a:t>   including deep learning, datacenter, and supercomputer. </a:t>
            </a:r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 Google have used 176 GPUs to train the </a:t>
            </a:r>
            <a:r>
              <a:rPr lang="en-US" altLang="zh-CN" baseline="0" dirty="0" err="1" smtClean="0"/>
              <a:t>AlphaGO</a:t>
            </a:r>
            <a:r>
              <a:rPr lang="en-US" altLang="zh-CN" baseline="0" dirty="0" smtClean="0"/>
              <a:t> algorithm to beat human GO players. </a:t>
            </a:r>
          </a:p>
          <a:p>
            <a:pPr marL="0" indent="0">
              <a:buNone/>
            </a:pPr>
            <a:endParaRPr lang="en-US" altLang="zh-CN" baseline="0" dirty="0"/>
          </a:p>
          <a:p>
            <a:pPr marL="0" indent="0">
              <a:buNone/>
            </a:pPr>
            <a:r>
              <a:rPr lang="en-US" altLang="zh-CN" baseline="0" dirty="0"/>
              <a:t>2. The energy-efficiency of GPU becomes critical for future computing </a:t>
            </a:r>
            <a:r>
              <a:rPr lang="en-US" altLang="zh-CN" baseline="0" dirty="0" smtClean="0"/>
              <a:t>system</a:t>
            </a:r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.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574DA-FECD-461B-9E18-DC6F3F06CF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The</a:t>
            </a:r>
            <a:r>
              <a:rPr lang="en-US" altLang="zh-CN" baseline="0" dirty="0"/>
              <a:t> write driver is redesigned to enable a fine-grained access control on how many of STT-RAM bits can be read/write at the same time.</a:t>
            </a:r>
          </a:p>
          <a:p>
            <a:r>
              <a:rPr lang="en-US" altLang="zh-CN" baseline="0" dirty="0"/>
              <a:t>2. To minimize the control complexity, a bits group of 32-bit is controlled together as a unit. </a:t>
            </a:r>
          </a:p>
          <a:p>
            <a:r>
              <a:rPr lang="en-US" altLang="zh-CN" baseline="0" dirty="0"/>
              <a:t>3. The signals from the compression engine are fed in as the control enabler.</a:t>
            </a:r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574DA-FECD-461B-9E18-DC6F3F06CF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8FD-4810-4F75-855F-CC80D866E0AA}" type="datetime1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7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ED03-F437-45C3-943F-4523BF91DF5B}" type="datetime1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23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024-13D6-454F-999B-E213E25AB395}" type="datetime1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1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6590"/>
          </a:xfrm>
        </p:spPr>
        <p:txBody>
          <a:bodyPr>
            <a:normAutofit/>
          </a:bodyPr>
          <a:lstStyle>
            <a:lvl1pPr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1105"/>
            <a:ext cx="7886700" cy="460585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u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8468-B600-4F30-8020-DC631E9FD0D1}" type="datetime1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8697A6-3D32-4AE2-8A24-FFFF79AA42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264275" y="1230285"/>
            <a:ext cx="8615450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9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A27A-E7BD-4556-9A56-CCA0D3D3B46E}" type="datetime1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6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D171-AC69-4E54-B2CB-4B71B928064B}" type="datetime1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F92-6469-429A-A32B-F58BE5B2E146}" type="datetime1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3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41B-4461-42C2-A8A2-3ADEE9AE1073}" type="datetime1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2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555-47CA-488C-A0FD-8D67740B9F4B}" type="datetime1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4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DF2A-CF9D-4C4F-BB36-2E20A1026A6F}" type="datetime1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8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FB9F-1900-4F15-9BC4-246BB19C5C5F}" type="datetime1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5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94B1-AAD2-4EB9-8486-6CBA3141C7B3}" type="datetime1">
              <a:rPr lang="zh-CN" altLang="en-US" smtClean="0"/>
              <a:t>16/6/8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6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幻灯片封面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>
                <a:latin typeface="Helvetica" panose="020B0604020202030204" pitchFamily="34" charset="0"/>
              </a:rPr>
              <a:t>Architecting Energy-efficient </a:t>
            </a:r>
            <a:br>
              <a:rPr lang="en-US" altLang="zh-CN" sz="2800" b="1" dirty="0">
                <a:latin typeface="Helvetica" panose="020B0604020202030204" pitchFamily="34" charset="0"/>
              </a:rPr>
            </a:br>
            <a:r>
              <a:rPr lang="en-US" altLang="zh-CN" sz="2800" b="1" dirty="0">
                <a:latin typeface="Helvetica" panose="020B0604020202030204" pitchFamily="34" charset="0"/>
              </a:rPr>
              <a:t>STT-RAM Based Register File on GPGPUs via Delta Compression</a:t>
            </a:r>
            <a:endParaRPr lang="zh-CN" altLang="en-US" sz="2800" b="1" dirty="0">
              <a:latin typeface="Helvetica" panose="020B0604020202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9608" y="4050996"/>
            <a:ext cx="740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Hang Zhang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Xuhao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Chen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Xiao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1,2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Fang Liu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4310" y="4530508"/>
            <a:ext cx="8949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State Key Laboratory of High Performance Computing, College of Computer,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National University of Defense Technology, China</a:t>
            </a:r>
          </a:p>
          <a:p>
            <a:pPr algn="ctr"/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 of Data and Computer Science, Sun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Yat-sen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1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driver enhancement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Fine grained write driver control</a:t>
            </a:r>
          </a:p>
          <a:p>
            <a:pPr lvl="1"/>
            <a:r>
              <a:rPr lang="en-US" altLang="zh-CN" dirty="0"/>
              <a:t>32 groups for 1024-bit register </a:t>
            </a:r>
            <a:r>
              <a:rPr lang="en-US" altLang="zh-CN" dirty="0" smtClean="0"/>
              <a:t>entry</a:t>
            </a:r>
          </a:p>
          <a:p>
            <a:pPr lvl="1"/>
            <a:r>
              <a:rPr lang="en-US" altLang="zh-CN" dirty="0" smtClean="0"/>
              <a:t>32-bits per group are controlled together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en-US" altLang="zh-CN" dirty="0" smtClean="0"/>
              <a:t>nable signals are </a:t>
            </a:r>
            <a:r>
              <a:rPr lang="en-US" altLang="zh-CN" dirty="0"/>
              <a:t>from the compression </a:t>
            </a:r>
            <a:r>
              <a:rPr lang="en-US" altLang="zh-CN" dirty="0" smtClean="0"/>
              <a:t>engine</a:t>
            </a:r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ontrol which part of the groups are read/write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49" y="3311611"/>
            <a:ext cx="5929121" cy="354638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628650" y="1571105"/>
            <a:ext cx="7886700" cy="4605858"/>
          </a:xfrm>
        </p:spPr>
        <p:txBody>
          <a:bodyPr/>
          <a:lstStyle/>
          <a:p>
            <a:r>
              <a:rPr lang="en-US" altLang="zh-CN" dirty="0" smtClean="0"/>
              <a:t>Prior SRAM buffer design</a:t>
            </a:r>
          </a:p>
          <a:p>
            <a:pPr lvl="1"/>
            <a:r>
              <a:rPr lang="en-US" altLang="zh-CN" dirty="0" smtClean="0"/>
              <a:t>Each bank has its own write buffer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648779" y="3249657"/>
            <a:ext cx="809171" cy="2839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</a:t>
            </a: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Centralized Write 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36080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Bank1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48779" y="3249657"/>
            <a:ext cx="809171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Buffer1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6617155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Bank2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29854" y="3249657"/>
            <a:ext cx="809171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Buffer2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7610929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Bank3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623628" y="3249657"/>
            <a:ext cx="809171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Buffer3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548619" y="3384595"/>
            <a:ext cx="533400" cy="295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48619" y="2868657"/>
            <a:ext cx="533400" cy="295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364015" y="2705712"/>
            <a:ext cx="0" cy="135776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82018" y="2868657"/>
            <a:ext cx="791483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Bank1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82018" y="3384594"/>
            <a:ext cx="804181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Bank1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636080" y="276606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Helvetica" panose="020B0604020202030204" pitchFamily="34" charset="0"/>
              </a:rPr>
              <a:t>Conflict!</a:t>
            </a:r>
            <a:endParaRPr lang="zh-CN" altLang="en-US" dirty="0">
              <a:solidFill>
                <a:srgbClr val="FF0000"/>
              </a:solidFill>
              <a:latin typeface="Helvetica" panose="020B0604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40857" y="2885900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Helvetica" panose="020B0604020202030204" pitchFamily="34" charset="0"/>
              </a:rPr>
              <a:t>Register  Requests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23101" y="2615910"/>
            <a:ext cx="184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  <a:latin typeface="Helvetica" panose="020B0604020202030204" pitchFamily="34" charset="0"/>
              </a:rPr>
              <a:t>Under utilization</a:t>
            </a:r>
            <a:endParaRPr lang="zh-CN" altLang="en-US" dirty="0">
              <a:solidFill>
                <a:schemeClr val="accent5"/>
              </a:solidFill>
              <a:latin typeface="Helvetica" panose="020B0604020202030204" pitchFamily="34" charset="0"/>
            </a:endParaRPr>
          </a:p>
        </p:txBody>
      </p:sp>
      <p:cxnSp>
        <p:nvCxnSpPr>
          <p:cNvPr id="34" name="直接箭头连接符 33"/>
          <p:cNvCxnSpPr>
            <a:endCxn id="17" idx="0"/>
          </p:cNvCxnSpPr>
          <p:nvPr/>
        </p:nvCxnSpPr>
        <p:spPr>
          <a:xfrm flipH="1">
            <a:off x="7034440" y="2933700"/>
            <a:ext cx="347435" cy="3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9" idx="0"/>
          </p:cNvCxnSpPr>
          <p:nvPr/>
        </p:nvCxnSpPr>
        <p:spPr>
          <a:xfrm>
            <a:off x="7834313" y="2933700"/>
            <a:ext cx="193901" cy="3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2.5E-6 0.00023 L 0.01736 -0.00116 L 0.04983 -0.00232 C 0.05122 -0.00255 0.05261 -0.00324 0.054 -0.00348 C 0.05591 -0.00394 0.05799 -0.0044 0.0599 -0.00463 C 0.06493 -0.0051 0.06979 -0.00533 0.07483 -0.00579 L 0.10243 -0.00348 C 0.10625 -0.00324 0.11007 -0.00278 0.11407 -0.00232 C 0.11788 -0.00186 0.12032 -0.00116 0.12396 3.7037E-6 C 0.13264 -0.00047 0.14115 -0.0007 0.14983 -0.00116 C 0.15174 -0.00139 0.15365 -0.00209 0.15573 -0.00232 C 0.15955 -0.00278 0.16337 -0.00301 0.16736 -0.00348 C 0.17222 -0.00417 0.17726 -0.0051 0.18229 -0.00579 C 0.20157 -0.00857 0.17795 -0.0051 0.20226 -0.00811 C 0.20452 -0.00834 0.20903 -0.00903 0.20903 -0.0088 " pathEditMode="relative" rAng="0" ptsTypes="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1" y="-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00023 L 0.01736 -0.00116 L 0.04983 -0.00232 C 0.05122 -0.00255 0.05261 -0.00324 0.054 -0.00348 C 0.05591 -0.00394 0.05799 -0.0044 0.0599 -0.00463 C 0.06493 -0.0051 0.06979 -0.00533 0.07483 -0.00579 L 0.10243 -0.00348 C 0.10625 -0.00324 0.11007 -0.00278 0.11407 -0.00232 C 0.11788 -0.00186 0.12032 -0.00116 0.12396 3.7037E-6 C 0.13264 -0.00047 0.14115 -0.0007 0.14983 -0.00116 C 0.15174 -0.00139 0.15365 -0.00209 0.15573 -0.00232 C 0.15955 -0.00278 0.16337 -0.00301 0.16736 -0.00348 C 0.17223 -0.00417 0.17726 -0.0051 0.18229 -0.00579 C 0.20157 -0.00857 0.17795 -0.0051 0.20226 -0.00811 C 0.20452 -0.00834 0.20903 -0.00903 0.20903 -0.0088 " pathEditMode="relative" rAng="0" ptsTypes="AAAAAAAAAAA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1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0024 C 0.00243 0.0007 0.00486 0.00163 0.00747 0.00209 C 0.02327 0.0051 0.01285 0.0007 0.03247 0.00533 C 0.03542 0.00625 0.03854 0.00718 0.04167 0.00764 C 0.0474 0.00857 0.0533 0.0088 0.05903 0.00996 C 0.06302 0.01065 0.06684 0.01158 0.07084 0.01204 C 0.07691 0.01297 0.08299 0.0132 0.08907 0.01436 L 0.10087 0.01644 C 0.10278 0.0169 0.10469 0.0169 0.1066 0.0176 C 0.11302 0.01968 0.10677 0.01783 0.11493 0.01991 C 0.11823 0.02061 0.12448 0.02246 0.1283 0.02315 C 0.13785 0.02477 0.14341 0.02477 0.15417 0.02547 L 0.16667 0.02755 C 0.17327 0.02871 0.17205 0.02917 0.18004 0.02987 C 0.18802 0.03033 0.19618 0.03056 0.20417 0.03079 C 0.20695 0.03125 0.20972 0.03149 0.2125 0.03195 C 0.2158 0.03264 0.2191 0.03357 0.22257 0.03426 C 0.22483 0.0345 0.22691 0.03473 0.22917 0.03542 C 0.23038 0.03565 0.23143 0.03612 0.23247 0.03635 C 0.23386 0.03681 0.23525 0.03727 0.23663 0.0375 C 0.23872 0.03797 0.24063 0.0382 0.24254 0.03866 C 0.24393 0.03889 0.24532 0.03936 0.2467 0.03982 C 0.24775 0.04005 0.24896 0.04051 0.25 0.04075 C 0.25226 0.04144 0.25452 0.04167 0.25677 0.0419 C 0.25868 0.04237 0.26059 0.04283 0.2625 0.04306 C 0.2665 0.04329 0.27032 0.04306 0.27431 0.04306 " pathEditMode="relative" rAng="0" ptsTypes="AAAAAAAAAAAAAAAAAAAAAAAAA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15" y="215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1.66667E-6 0.00024 C 0.00243 0.0007 0.00486 0.00163 0.00746 0.00209 C 0.02326 0.0051 0.01285 0.0007 0.03246 0.00533 C 0.03542 0.00625 0.03854 0.00718 0.04167 0.00764 C 0.04739 0.00857 0.0533 0.0088 0.05903 0.00996 C 0.06302 0.01065 0.06684 0.01158 0.07083 0.01204 C 0.07691 0.01297 0.08298 0.0132 0.08906 0.01436 L 0.10087 0.01644 C 0.10278 0.0169 0.10469 0.0169 0.1066 0.0176 C 0.11302 0.01968 0.10677 0.01783 0.11493 0.01991 C 0.11823 0.02061 0.12448 0.02246 0.1283 0.02315 C 0.13785 0.02477 0.1434 0.02477 0.15417 0.02547 L 0.16667 0.02755 C 0.17326 0.02871 0.17205 0.02917 0.18003 0.02987 C 0.18802 0.03033 0.19618 0.03056 0.20417 0.03079 C 0.20694 0.03125 0.20972 0.03149 0.2125 0.03195 C 0.2158 0.03264 0.2191 0.03357 0.22257 0.03426 C 0.22482 0.0345 0.22691 0.03473 0.22917 0.03542 C 0.23038 0.03565 0.23142 0.03612 0.23246 0.03635 C 0.23385 0.03681 0.23524 0.03727 0.23663 0.0375 C 0.23871 0.03797 0.24062 0.0382 0.24253 0.03866 C 0.24392 0.03889 0.24531 0.03936 0.2467 0.03982 C 0.24774 0.04005 0.24896 0.04051 0.25 0.04075 C 0.25226 0.04144 0.25451 0.04167 0.25677 0.0419 C 0.25868 0.04237 0.26059 0.04283 0.2625 0.04306 C 0.26649 0.04329 0.27031 0.04306 0.2743 0.04306 " pathEditMode="relative" rAng="0" ptsTypes="AAAAAAAAAAAAAAAAAAAAAAAAAAA">
                                      <p:cBhvr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15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0" grpId="1" animBg="1"/>
      <p:bldP spid="21" grpId="0" animBg="1"/>
      <p:bldP spid="25" grpId="0" animBg="1"/>
      <p:bldP spid="26" grpId="0" animBg="1"/>
      <p:bldP spid="26" grpId="1" animBg="1"/>
      <p:bldP spid="29" grpId="0"/>
      <p:bldP spid="32" grpId="0"/>
      <p:bldP spid="3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Centralized Write 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36080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36080" y="3249657"/>
            <a:ext cx="809171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Buffer1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6617155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29854" y="3249657"/>
            <a:ext cx="809171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Buffer2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7610929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623628" y="3249657"/>
            <a:ext cx="809171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Buffer2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548619" y="3384595"/>
            <a:ext cx="533400" cy="295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48619" y="2868657"/>
            <a:ext cx="533400" cy="295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364015" y="2705712"/>
            <a:ext cx="0" cy="135776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82018" y="2868657"/>
            <a:ext cx="791483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82018" y="3384594"/>
            <a:ext cx="804181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040857" y="2885900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anose="020B0604020202030204" pitchFamily="34" charset="0"/>
              </a:rPr>
              <a:t>Register  Requests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29730" y="3249657"/>
            <a:ext cx="2796720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Buffer</a:t>
            </a:r>
            <a:endParaRPr lang="zh-CN" altLang="en-US" sz="1600" dirty="0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628650" y="1571105"/>
            <a:ext cx="7886700" cy="4605858"/>
          </a:xfrm>
        </p:spPr>
        <p:txBody>
          <a:bodyPr/>
          <a:lstStyle/>
          <a:p>
            <a:r>
              <a:rPr lang="en-US" altLang="zh-CN" dirty="0"/>
              <a:t>Our proposed design</a:t>
            </a:r>
          </a:p>
          <a:p>
            <a:pPr lvl="1"/>
            <a:r>
              <a:rPr lang="en-US" altLang="zh-CN" dirty="0"/>
              <a:t>A centralized write buffer shared by banks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8 -0.00348 0 -0.00695 0.0007 -0.01019 C 0.00104 -0.01158 0.00261 -0.01204 0.0033 -0.01343 C 0.00382 -0.01436 0.00365 -0.01575 0.00417 -0.01667 C 0.00452 -0.01806 0.00521 -0.01899 0.00573 -0.02014 C 0.00608 -0.02153 0.00625 -0.02315 0.0066 -0.02454 C 0.00729 -0.02825 0.00834 -0.03218 0.0125 -0.03218 L 0.01337 -0.03218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69 -0.00347 0.00139 -0.00694 0.00243 -0.01018 L 0.00746 -0.02338 C 0.01111 -0.03333 0.00903 -0.02662 0.01076 -0.03449 C 0.01111 -0.03564 0.01163 -0.0368 0.01163 -0.03796 C 0.0118 -0.04189 0.01163 -0.04606 0.01163 -0.05 " pathEditMode="relative" ptsTypes="AAAAA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26 -0.00116 -0.00469 -0.00208 -0.00677 -0.00347 C -0.00903 -0.00509 -0.01337 -0.00903 -0.01337 -0.00903 C -0.01459 -0.01088 -0.01563 -0.01273 -0.01667 -0.01458 C -0.01754 -0.01574 -0.0184 -0.01667 -0.01927 -0.01783 C -0.02049 -0.01968 -0.02136 -0.02176 -0.02257 -0.02338 C -0.02465 -0.02593 -0.02691 -0.02801 -0.02917 -0.03009 C -0.03247 -0.03658 -0.03177 -0.03704 -0.03681 -0.04005 C -0.03837 -0.04097 -0.04167 -0.04213 -0.04167 -0.04213 L -0.02761 -0.03449 " pathEditMode="relative" ptsTypes="AAAAAA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7" grpId="0" animBg="1"/>
      <p:bldP spid="17" grpId="1" animBg="1"/>
      <p:bldP spid="19" grpId="0" animBg="1"/>
      <p:bldP spid="19" grpId="1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623381" y="3286035"/>
            <a:ext cx="2796720" cy="257669"/>
            <a:chOff x="5623381" y="2490660"/>
            <a:chExt cx="2796720" cy="283436"/>
          </a:xfrm>
        </p:grpSpPr>
        <p:sp>
          <p:nvSpPr>
            <p:cNvPr id="33" name="矩形 32"/>
            <p:cNvSpPr/>
            <p:nvPr/>
          </p:nvSpPr>
          <p:spPr>
            <a:xfrm>
              <a:off x="7254423" y="2490660"/>
              <a:ext cx="1165678" cy="283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Buffer</a:t>
              </a:r>
              <a:endParaRPr lang="zh-CN" altLang="en-US" sz="16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623381" y="2490661"/>
              <a:ext cx="815521" cy="283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438902" y="2490661"/>
              <a:ext cx="815521" cy="2834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628650" y="1571105"/>
            <a:ext cx="7886700" cy="1076889"/>
          </a:xfrm>
        </p:spPr>
        <p:txBody>
          <a:bodyPr/>
          <a:lstStyle/>
          <a:p>
            <a:r>
              <a:rPr lang="en-US" altLang="zh-CN" dirty="0"/>
              <a:t>Our proposed design</a:t>
            </a:r>
          </a:p>
          <a:p>
            <a:pPr lvl="1"/>
            <a:r>
              <a:rPr lang="en-US" altLang="zh-CN" dirty="0"/>
              <a:t>A centralized write buffer shared by banks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623381" y="3286036"/>
            <a:ext cx="2796720" cy="257669"/>
            <a:chOff x="5629730" y="2727509"/>
            <a:chExt cx="2796720" cy="283436"/>
          </a:xfrm>
        </p:grpSpPr>
        <p:sp>
          <p:nvSpPr>
            <p:cNvPr id="22" name="矩形 21"/>
            <p:cNvSpPr/>
            <p:nvPr/>
          </p:nvSpPr>
          <p:spPr>
            <a:xfrm>
              <a:off x="6445251" y="2727509"/>
              <a:ext cx="1981199" cy="283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Buffer</a:t>
              </a:r>
              <a:endParaRPr lang="zh-CN" altLang="en-US" sz="16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29730" y="2727510"/>
              <a:ext cx="815521" cy="283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Centralized Write 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36080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17155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610929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Bank3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48619" y="3384595"/>
            <a:ext cx="533400" cy="295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48619" y="2868657"/>
            <a:ext cx="533400" cy="295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364015" y="2705712"/>
            <a:ext cx="0" cy="135776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82018" y="2868657"/>
            <a:ext cx="791483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82018" y="3384594"/>
            <a:ext cx="804181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040857" y="2885900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anose="020B0604020202030204" pitchFamily="34" charset="0"/>
              </a:rPr>
              <a:t>Register  Requests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29730" y="3267494"/>
            <a:ext cx="2796720" cy="27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Buffer</a:t>
            </a:r>
            <a:endParaRPr lang="zh-CN" altLang="en-US" sz="1600" dirty="0"/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628650" y="4946172"/>
            <a:ext cx="7886700" cy="10768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Centralized writer buffer</a:t>
            </a:r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etter </a:t>
            </a:r>
            <a:r>
              <a:rPr lang="en-US" altLang="zh-CN" dirty="0"/>
              <a:t>utilization</a:t>
            </a:r>
          </a:p>
          <a:p>
            <a:pPr lvl="1"/>
            <a:r>
              <a:rPr lang="en-US" altLang="zh-CN" dirty="0" smtClean="0"/>
              <a:t>smaller </a:t>
            </a:r>
            <a:r>
              <a:rPr lang="en-US" altLang="zh-CN" dirty="0"/>
              <a:t>total capacity (SRAM)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57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232 -0.0037 0.00625 -0.00255 0.01805 -0.0037 C 0.02309 -0.00532 0.02812 -0.00741 0.03333 -0.00833 C 0.03663 -0.00926 0.04027 -0.0088 0.04375 -0.00926 C 0.04444 -0.00949 0.04496 -0.01018 0.04583 -0.01018 C 0.05052 -0.01088 0.05555 -0.01088 0.06041 -0.01111 C 0.06684 -0.01088 0.07326 -0.01111 0.07986 -0.01018 C 0.14461 -0.00324 0.08663 -0.00718 0.12639 -0.00463 C 0.13003 -0.00509 0.13368 -0.00509 0.1375 -0.00556 C 0.15208 -0.00787 0.13819 -0.00741 0.15208 -0.00833 C 0.16163 -0.00926 0.17152 -0.00972 0.18125 -0.01018 L 0.1875 -0.01111 C 0.19271 -0.01204 0.19809 -0.01319 0.20347 -0.01389 C 0.20573 -0.01435 0.20798 -0.01458 0.21041 -0.01481 C 0.21319 -0.01551 0.2158 -0.0162 0.21875 -0.01667 C 0.22309 -0.01759 0.22743 -0.01806 0.23194 -0.01852 C 0.23906 -0.01968 0.23507 -0.01944 0.24027 -0.01944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232 -0.0037 0.00625 -0.00255 0.01805 -0.0037 C 0.02309 -0.00532 0.02812 -0.00741 0.03333 -0.00833 C 0.03663 -0.00926 0.04027 -0.0088 0.04375 -0.00926 C 0.04444 -0.00949 0.04496 -0.01018 0.04583 -0.01018 C 0.05052 -0.01088 0.05555 -0.01088 0.06041 -0.01111 C 0.06684 -0.01088 0.07326 -0.01111 0.07986 -0.01018 C 0.14461 -0.00324 0.08663 -0.00718 0.12639 -0.00463 C 0.13003 -0.00509 0.13368 -0.00509 0.1375 -0.00556 C 0.15208 -0.00787 0.13819 -0.00741 0.15208 -0.00833 C 0.16163 -0.00926 0.17152 -0.00972 0.18125 -0.01018 L 0.1875 -0.01111 C 0.19271 -0.01204 0.19809 -0.01319 0.20347 -0.01389 C 0.20573 -0.01435 0.20798 -0.01458 0.21041 -0.01481 C 0.21319 -0.01551 0.2158 -0.0162 0.21875 -0.01667 C 0.22309 -0.01759 0.22743 -0.01806 0.23194 -0.01852 C 0.23906 -0.01968 0.23507 -0.01944 0.24027 -0.01944 " pathEditMode="relative" ptsTypes="AAAAAAAAAAAAA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712 0.00185 0.01424 0.00416 0.02153 0.00555 L 0.03125 0.0074 C 0.03507 0.00787 0.03907 0.00833 0.04306 0.00926 C 0.04688 0.00995 0.05087 0.01134 0.05487 0.01203 C 0.05886 0.0125 0.0632 0.0125 0.06737 0.01296 L 0.07848 0.01389 C 0.08698 0.01527 0.11667 0.0206 0.12084 0.02222 C 0.12587 0.02407 0.13091 0.02639 0.13612 0.02777 C 0.1408 0.02916 0.14584 0.02939 0.1507 0.03055 C 0.17483 0.03541 0.15157 0.03194 0.18681 0.03611 C 0.18994 0.03703 0.20973 0.04305 0.21667 0.04352 C 0.22622 0.04421 0.23612 0.04421 0.24584 0.04444 C 0.26893 0.04583 0.26997 0.04537 0.28889 0.04814 C 0.29254 0.04861 0.29619 0.0493 0.3 0.05 C 0.30244 0.05046 0.30504 0.05139 0.30764 0.05185 C 0.30955 0.05208 0.31181 0.05185 0.31389 0.05185 " pathEditMode="relative" ptsTypes="AAAAAAAAAAAAAAAA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712 0.00185 0.01424 0.00416 0.02153 0.00555 L 0.03125 0.0074 C 0.03507 0.00787 0.03907 0.00833 0.04306 0.00926 C 0.04688 0.00995 0.05087 0.01134 0.05487 0.01203 C 0.05886 0.0125 0.0632 0.0125 0.06737 0.01296 L 0.07848 0.01389 C 0.08698 0.01527 0.11667 0.0206 0.12084 0.02222 C 0.12587 0.02407 0.13091 0.02639 0.13612 0.02777 C 0.1408 0.02916 0.14584 0.02939 0.1507 0.03055 C 0.17483 0.03541 0.15157 0.03194 0.18681 0.03611 C 0.18994 0.03703 0.20973 0.04305 0.21667 0.04352 C 0.22622 0.04421 0.23612 0.04421 0.24584 0.04444 C 0.26893 0.04583 0.26997 0.04537 0.28889 0.04814 C 0.29254 0.04861 0.29619 0.0493 0.3 0.05 C 0.30244 0.05046 0.30504 0.05139 0.30764 0.05185 C 0.30955 0.05208 0.31181 0.05185 0.31389 0.05185 " pathEditMode="relative" ptsTypes="AAAAAAAAAAAAAAAA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Relaxed retention time STT-RAM cells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14</a:t>
            </a:fld>
            <a:endParaRPr lang="zh-CN" altLang="en-US" dirty="0"/>
          </a:p>
        </p:txBody>
      </p:sp>
      <p:graphicFrame>
        <p:nvGraphicFramePr>
          <p:cNvPr id="5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23226"/>
              </p:ext>
            </p:extLst>
          </p:nvPr>
        </p:nvGraphicFramePr>
        <p:xfrm>
          <a:off x="952466" y="1391717"/>
          <a:ext cx="5319889" cy="321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12"/>
          <p:cNvCxnSpPr/>
          <p:nvPr/>
        </p:nvCxnSpPr>
        <p:spPr bwMode="auto">
          <a:xfrm rot="16200000" flipH="1">
            <a:off x="5709428" y="3350156"/>
            <a:ext cx="1263062" cy="12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14"/>
          <p:cNvSpPr/>
          <p:nvPr/>
        </p:nvSpPr>
        <p:spPr bwMode="auto">
          <a:xfrm>
            <a:off x="6509347" y="2675475"/>
            <a:ext cx="2321278" cy="13336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r>
              <a:rPr lang="en-US" sz="2222" dirty="0">
                <a:latin typeface="+mj-lt"/>
              </a:rPr>
              <a:t>Write current goes down with reduction in retention time</a:t>
            </a:r>
          </a:p>
        </p:txBody>
      </p:sp>
      <p:cxnSp>
        <p:nvCxnSpPr>
          <p:cNvPr id="10" name="Straight Arrow Connector 19"/>
          <p:cNvCxnSpPr/>
          <p:nvPr/>
        </p:nvCxnSpPr>
        <p:spPr bwMode="auto">
          <a:xfrm rot="10800000" flipV="1">
            <a:off x="2291132" y="2625078"/>
            <a:ext cx="3831167" cy="51505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2604"/>
              </p:ext>
            </p:extLst>
          </p:nvPr>
        </p:nvGraphicFramePr>
        <p:xfrm>
          <a:off x="1311466" y="4766014"/>
          <a:ext cx="3051584" cy="15601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5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5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8382">
                <a:tc>
                  <a:txBody>
                    <a:bodyPr/>
                    <a:lstStyle/>
                    <a:p>
                      <a:r>
                        <a:rPr lang="en-US" sz="1400" dirty="0"/>
                        <a:t>Retention</a:t>
                      </a:r>
                      <a:r>
                        <a:rPr lang="en-US" sz="1400" baseline="0" dirty="0"/>
                        <a:t> Time of </a:t>
                      </a:r>
                    </a:p>
                    <a:p>
                      <a:r>
                        <a:rPr lang="en-US" sz="1400" baseline="0" dirty="0"/>
                        <a:t>STT-RAM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Latency </a:t>
                      </a:r>
                    </a:p>
                    <a:p>
                      <a:r>
                        <a:rPr lang="en-US" sz="1400" dirty="0"/>
                        <a:t>@ 700Hz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242">
                <a:tc>
                  <a:txBody>
                    <a:bodyPr/>
                    <a:lstStyle/>
                    <a:p>
                      <a:r>
                        <a:rPr lang="en-US" sz="1400" dirty="0"/>
                        <a:t>10 Years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       5.5 cycles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24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r>
                        <a:rPr lang="en-US" sz="1400" baseline="0" dirty="0"/>
                        <a:t> second</a:t>
                      </a:r>
                      <a:endParaRPr lang="en-US" sz="1400" dirty="0"/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        3 cycles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242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r>
                        <a:rPr lang="en-US" sz="1400" baseline="0" dirty="0"/>
                        <a:t> millisecond</a:t>
                      </a:r>
                      <a:endParaRPr lang="en-US" sz="1400" dirty="0"/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         1.5 cycles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Down Arrow 13"/>
          <p:cNvSpPr/>
          <p:nvPr/>
        </p:nvSpPr>
        <p:spPr bwMode="auto">
          <a:xfrm>
            <a:off x="704638" y="5347026"/>
            <a:ext cx="322540" cy="398087"/>
          </a:xfrm>
          <a:prstGeom prst="downArrow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endParaRPr lang="en-US" sz="1556" dirty="0"/>
          </a:p>
        </p:txBody>
      </p:sp>
      <p:sp>
        <p:nvSpPr>
          <p:cNvPr id="13" name="Down Arrow 15"/>
          <p:cNvSpPr/>
          <p:nvPr/>
        </p:nvSpPr>
        <p:spPr bwMode="auto">
          <a:xfrm>
            <a:off x="4572000" y="5280524"/>
            <a:ext cx="322540" cy="398087"/>
          </a:xfrm>
          <a:prstGeom prst="downArrow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endParaRPr lang="en-US" sz="1556"/>
          </a:p>
        </p:txBody>
      </p:sp>
      <p:sp>
        <p:nvSpPr>
          <p:cNvPr id="14" name="Oval 20"/>
          <p:cNvSpPr/>
          <p:nvPr/>
        </p:nvSpPr>
        <p:spPr bwMode="auto">
          <a:xfrm>
            <a:off x="5986231" y="2415525"/>
            <a:ext cx="249968" cy="447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endParaRPr lang="en-US" sz="1556"/>
          </a:p>
        </p:txBody>
      </p:sp>
      <p:sp>
        <p:nvSpPr>
          <p:cNvPr id="15" name="Oval 21"/>
          <p:cNvSpPr/>
          <p:nvPr/>
        </p:nvSpPr>
        <p:spPr bwMode="auto">
          <a:xfrm>
            <a:off x="2220580" y="2915462"/>
            <a:ext cx="249968" cy="447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endParaRPr lang="en-US" sz="1556"/>
          </a:p>
        </p:txBody>
      </p:sp>
      <p:sp>
        <p:nvSpPr>
          <p:cNvPr id="16" name="Oval 26"/>
          <p:cNvSpPr/>
          <p:nvPr/>
        </p:nvSpPr>
        <p:spPr bwMode="auto">
          <a:xfrm>
            <a:off x="3591375" y="2681622"/>
            <a:ext cx="249968" cy="447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endParaRPr lang="en-US" sz="1556"/>
          </a:p>
        </p:txBody>
      </p:sp>
      <p:sp>
        <p:nvSpPr>
          <p:cNvPr id="17" name="Rectangle 18"/>
          <p:cNvSpPr/>
          <p:nvPr/>
        </p:nvSpPr>
        <p:spPr bwMode="auto">
          <a:xfrm>
            <a:off x="2220580" y="1179414"/>
            <a:ext cx="3185082" cy="41036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r>
              <a:rPr lang="en-US" sz="2222" dirty="0"/>
              <a:t>Retention Time</a:t>
            </a:r>
          </a:p>
        </p:txBody>
      </p:sp>
      <p:sp>
        <p:nvSpPr>
          <p:cNvPr id="18" name="矩形 17"/>
          <p:cNvSpPr/>
          <p:nvPr/>
        </p:nvSpPr>
        <p:spPr>
          <a:xfrm>
            <a:off x="5103491" y="5144829"/>
            <a:ext cx="3727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979602" y="4998128"/>
            <a:ext cx="3974912" cy="93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10ms retention time equals</a:t>
            </a:r>
            <a:r>
              <a:rPr lang="zh-CN" altLang="en-US" dirty="0"/>
              <a:t> </a:t>
            </a:r>
            <a:r>
              <a:rPr lang="zh-CN" altLang="en-US" dirty="0" smtClean="0"/>
              <a:t>7</a:t>
            </a:r>
            <a:r>
              <a:rPr lang="en-US" altLang="zh-CN" dirty="0" smtClean="0"/>
              <a:t>,</a:t>
            </a:r>
            <a:r>
              <a:rPr lang="zh-CN" altLang="en-US" dirty="0" smtClean="0"/>
              <a:t>000</a:t>
            </a:r>
            <a:r>
              <a:rPr lang="en-US" altLang="zh-CN" dirty="0" smtClean="0"/>
              <a:t>,</a:t>
            </a:r>
            <a:r>
              <a:rPr lang="zh-CN" altLang="en-US" dirty="0" smtClean="0"/>
              <a:t>000 </a:t>
            </a:r>
            <a:r>
              <a:rPr lang="zh-CN" altLang="en-US" dirty="0"/>
              <a:t>cycles on GPUs and is far more than 789 cycles </a:t>
            </a:r>
            <a:r>
              <a:rPr lang="en-US" altLang="zh-CN" dirty="0" smtClean="0"/>
              <a:t>(the average inter-access </a:t>
            </a:r>
            <a:r>
              <a:rPr lang="en-US" altLang="zh-CN" dirty="0"/>
              <a:t>distance)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0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Hardware Setup</a:t>
            </a:r>
          </a:p>
          <a:p>
            <a:pPr lvl="1"/>
            <a:r>
              <a:rPr lang="en-US" altLang="zh-CN" dirty="0" err="1"/>
              <a:t>GPGPUSim</a:t>
            </a:r>
            <a:r>
              <a:rPr lang="en-US" altLang="zh-CN" dirty="0"/>
              <a:t> simulator</a:t>
            </a:r>
          </a:p>
          <a:p>
            <a:pPr lvl="1"/>
            <a:r>
              <a:rPr lang="en-US" altLang="zh-CN" dirty="0" err="1" smtClean="0"/>
              <a:t>Nvsim</a:t>
            </a:r>
            <a:r>
              <a:rPr lang="en-US" altLang="zh-CN" dirty="0" smtClean="0"/>
              <a:t>: model STT-RAM</a:t>
            </a:r>
            <a:endParaRPr lang="en-US" altLang="zh-CN" dirty="0"/>
          </a:p>
          <a:p>
            <a:pPr lvl="1"/>
            <a:r>
              <a:rPr lang="en-US" altLang="zh-CN" dirty="0"/>
              <a:t>NVIDIA GTX 480 </a:t>
            </a:r>
            <a:r>
              <a:rPr lang="en-US" altLang="zh-CN" dirty="0" smtClean="0"/>
              <a:t>architecture (Fermi)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89" y="3750630"/>
            <a:ext cx="3695311" cy="2426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039" y="3999153"/>
            <a:ext cx="4048125" cy="17526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Register </a:t>
            </a:r>
            <a:r>
              <a:rPr lang="en-US" altLang="zh-CN" sz="3200" dirty="0"/>
              <a:t>File </a:t>
            </a:r>
            <a:r>
              <a:rPr lang="en-US" altLang="zh-CN" sz="3200" dirty="0" smtClean="0"/>
              <a:t>Energy Consumption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145946"/>
            <a:ext cx="7143750" cy="248956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0755" y="5071856"/>
            <a:ext cx="58858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Helvetica" panose="020B0604020202030204" pitchFamily="34" charset="0"/>
              </a:rPr>
              <a:t> </a:t>
            </a:r>
            <a:r>
              <a:rPr lang="en-US" altLang="zh-CN" dirty="0">
                <a:latin typeface="Helvetica" panose="020B0604020202030204" pitchFamily="34" charset="0"/>
              </a:rPr>
              <a:t>Our proposed design </a:t>
            </a:r>
            <a:r>
              <a:rPr lang="zh-CN" altLang="en-US" dirty="0">
                <a:latin typeface="Helvetica" panose="020B0604020202030204" pitchFamily="34" charset="0"/>
              </a:rPr>
              <a:t>consum</a:t>
            </a:r>
            <a:r>
              <a:rPr lang="en-US" altLang="zh-CN" dirty="0" err="1" smtClean="0">
                <a:latin typeface="Helvetica" panose="020B0604020202030204" pitchFamily="34" charset="0"/>
              </a:rPr>
              <a:t>es</a:t>
            </a:r>
            <a:r>
              <a:rPr lang="zh-CN" altLang="en-US" dirty="0" smtClean="0">
                <a:latin typeface="Helvetica" panose="020B0604020202030204" pitchFamily="34" charset="0"/>
              </a:rPr>
              <a:t> </a:t>
            </a:r>
            <a:r>
              <a:rPr lang="zh-CN" altLang="en-US" dirty="0">
                <a:latin typeface="Helvetica" panose="020B0604020202030204" pitchFamily="34" charset="0"/>
              </a:rPr>
              <a:t>only </a:t>
            </a:r>
            <a:r>
              <a:rPr lang="zh-CN" altLang="en-US" dirty="0" smtClean="0">
                <a:latin typeface="Helvetica" panose="020B0604020202030204" pitchFamily="34" charset="0"/>
              </a:rPr>
              <a:t>37.4% </a:t>
            </a:r>
            <a:r>
              <a:rPr lang="en-US" altLang="zh-CN" dirty="0">
                <a:latin typeface="Helvetica" panose="020B0604020202030204" pitchFamily="34" charset="0"/>
              </a:rPr>
              <a:t>register file </a:t>
            </a:r>
            <a:r>
              <a:rPr lang="zh-CN" altLang="en-US" dirty="0">
                <a:latin typeface="Helvetica" panose="020B0604020202030204" pitchFamily="34" charset="0"/>
              </a:rPr>
              <a:t>energy compared to the baseline on average.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486650" y="3551068"/>
            <a:ext cx="512131" cy="15207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0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Energy Breakdown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Bar 1 is Base, Bar 2 is WB, Bar 3 is STT+BDI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3" y="1979674"/>
            <a:ext cx="7545140" cy="271179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1033" y="4980373"/>
            <a:ext cx="7048870" cy="100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1.STT-RAM can effectively cut off leakage energy</a:t>
            </a:r>
          </a:p>
          <a:p>
            <a:pPr algn="ctr"/>
            <a:r>
              <a:rPr lang="en-US" altLang="zh-CN" dirty="0">
                <a:latin typeface="Helvetica" panose="020B0604020202030204" pitchFamily="34" charset="0"/>
              </a:rPr>
              <a:t>2. d</a:t>
            </a:r>
            <a:r>
              <a:rPr lang="en-US" altLang="zh-CN" dirty="0" smtClean="0">
                <a:latin typeface="Helvetica" panose="020B0604020202030204" pitchFamily="34" charset="0"/>
              </a:rPr>
              <a:t>elta compression </a:t>
            </a:r>
            <a:r>
              <a:rPr lang="en-US" altLang="zh-CN" dirty="0">
                <a:latin typeface="Helvetica" panose="020B0604020202030204" pitchFamily="34" charset="0"/>
              </a:rPr>
              <a:t>is good at reducing dynamic energy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77375" y="2095130"/>
            <a:ext cx="257453" cy="19264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46050" y="3454343"/>
            <a:ext cx="217504" cy="5672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09188" y="2400707"/>
            <a:ext cx="136177" cy="19264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585352" y="3851331"/>
            <a:ext cx="204926" cy="632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2" y="2186403"/>
            <a:ext cx="8248696" cy="264296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2107" y="5045964"/>
            <a:ext cx="83997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Helvetica" panose="020B0604020202030204" pitchFamily="34" charset="0"/>
              </a:rPr>
              <a:t>Our scheme can achieve near 99% performance of the SRAM baseline</a:t>
            </a:r>
            <a:endParaRPr lang="zh-CN" altLang="en-US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he energy-efficiency of the register file plays a vital role for GPGPU architecture</a:t>
            </a:r>
          </a:p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eakage problem can be solved by STT-RAM, however, the dynamic energy consumption should be minimized</a:t>
            </a:r>
          </a:p>
          <a:p>
            <a:r>
              <a:rPr kumimoji="1" lang="en-US" altLang="zh-CN" dirty="0" smtClean="0"/>
              <a:t>Delta compression is effective to optimize dynamic energy consumption of STT-RAM based register file. </a:t>
            </a:r>
          </a:p>
          <a:p>
            <a:r>
              <a:rPr kumimoji="1" lang="en-US" altLang="zh-CN" dirty="0" smtClean="0"/>
              <a:t>Centralized write buffer design can improve the utilization of SRAM buffer. </a:t>
            </a:r>
            <a:endParaRPr kumimoji="1" lang="en-US" altLang="zh-CN" dirty="0"/>
          </a:p>
          <a:p>
            <a:r>
              <a:rPr kumimoji="1" lang="en-US" altLang="zh-CN" dirty="0" smtClean="0"/>
              <a:t>The STT-RAM based register file is promising for future GPU architectures.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1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smtClean="0"/>
              <a:t>GPGPU, STT-RAM</a:t>
            </a:r>
            <a:endParaRPr lang="en-US" altLang="zh-CN" dirty="0"/>
          </a:p>
          <a:p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Register value similarity on SIMT</a:t>
            </a:r>
            <a:endParaRPr lang="en-US" altLang="zh-CN" dirty="0"/>
          </a:p>
          <a:p>
            <a:r>
              <a:rPr lang="en-US" altLang="zh-CN" dirty="0"/>
              <a:t>Design </a:t>
            </a:r>
            <a:r>
              <a:rPr lang="en-US" altLang="zh-CN" dirty="0" smtClean="0"/>
              <a:t>Details</a:t>
            </a:r>
          </a:p>
          <a:p>
            <a:pPr lvl="1"/>
            <a:r>
              <a:rPr lang="en-US" altLang="zh-CN" dirty="0" smtClean="0"/>
              <a:t>delta compression engine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entralized write buffer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elaxed retention time </a:t>
            </a:r>
            <a:endParaRPr lang="en-US" altLang="zh-CN" dirty="0"/>
          </a:p>
          <a:p>
            <a:r>
              <a:rPr lang="en-US" altLang="zh-CN" dirty="0"/>
              <a:t>Experimental </a:t>
            </a:r>
            <a:r>
              <a:rPr lang="en-US" altLang="zh-CN" dirty="0" smtClean="0"/>
              <a:t>Evaluation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erformance and energy consumption</a:t>
            </a:r>
            <a:endParaRPr lang="en-US" altLang="zh-CN" dirty="0"/>
          </a:p>
          <a:p>
            <a:r>
              <a:rPr lang="en-US" altLang="zh-CN" dirty="0"/>
              <a:t>Conclusion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9599" y="2289154"/>
            <a:ext cx="344830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!</a:t>
            </a:r>
          </a:p>
          <a:p>
            <a:pPr algn="ctr"/>
            <a:r>
              <a:rPr lang="en-US" altLang="zh-CN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Q&amp;A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2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GPGPU Architecture (GTX 480)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413" y="1569028"/>
            <a:ext cx="4544997" cy="221352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" name="图片 7" descr="base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29" y="3977597"/>
            <a:ext cx="4849242" cy="2470236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4021585" y="3695211"/>
            <a:ext cx="1017048" cy="4060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825908" y="3752362"/>
            <a:ext cx="901700" cy="348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93" y="2111175"/>
            <a:ext cx="3645116" cy="1762859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3912109" y="3035300"/>
            <a:ext cx="1174241" cy="8044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912109" y="2147888"/>
            <a:ext cx="1174241" cy="6099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3400" y="6488668"/>
            <a:ext cx="873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ISCA’15 Warped-compression: enabling power efficient GPUs through register compression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5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Processing Engine in Big Data Era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105"/>
            <a:ext cx="4662441" cy="274192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GPGPUs (</a:t>
            </a:r>
            <a:r>
              <a:rPr lang="en-US" altLang="zh-CN" sz="2000" i="1" dirty="0"/>
              <a:t>General Purpose Graphic Processing Unit</a:t>
            </a:r>
            <a:r>
              <a:rPr lang="en-US" altLang="zh-CN" sz="2000" dirty="0"/>
              <a:t>) have been widely </a:t>
            </a:r>
            <a:r>
              <a:rPr lang="en-US" altLang="zh-CN" sz="2000" dirty="0" smtClean="0"/>
              <a:t>employed</a:t>
            </a:r>
            <a:endParaRPr lang="en-US" altLang="zh-CN" sz="2000" dirty="0"/>
          </a:p>
          <a:p>
            <a:pPr lvl="1"/>
            <a:r>
              <a:rPr lang="en-US" altLang="zh-CN" b="1" i="1" dirty="0"/>
              <a:t>Deep Learning</a:t>
            </a:r>
          </a:p>
          <a:p>
            <a:pPr lvl="1"/>
            <a:r>
              <a:rPr lang="en-US" altLang="zh-CN" dirty="0"/>
              <a:t>Datacenter </a:t>
            </a:r>
          </a:p>
          <a:p>
            <a:pPr lvl="1"/>
            <a:r>
              <a:rPr lang="en-US" altLang="zh-CN" dirty="0"/>
              <a:t>Supercomputer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090" y="4375616"/>
            <a:ext cx="2972383" cy="8059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70990" y="5181561"/>
            <a:ext cx="3643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“We also implemented a distributed version of </a:t>
            </a:r>
            <a:r>
              <a:rPr lang="en-US" altLang="zh-CN" dirty="0" err="1"/>
              <a:t>AlphaGo</a:t>
            </a:r>
            <a:r>
              <a:rPr lang="en-US" altLang="zh-CN" dirty="0"/>
              <a:t> that exploited multiple machines, 40 search threads, 1,202 CPUs and 176 GPUs” – Nature, 2016</a:t>
            </a:r>
          </a:p>
        </p:txBody>
      </p:sp>
      <p:sp>
        <p:nvSpPr>
          <p:cNvPr id="8" name="矩形 7"/>
          <p:cNvSpPr/>
          <p:nvPr/>
        </p:nvSpPr>
        <p:spPr>
          <a:xfrm>
            <a:off x="1753340" y="47357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28650" y="4116076"/>
            <a:ext cx="4662441" cy="1951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However, energy-efficiency of GPUs</a:t>
            </a:r>
            <a:r>
              <a:rPr lang="zh-CN" altLang="en-US" dirty="0"/>
              <a:t> </a:t>
            </a:r>
            <a:r>
              <a:rPr lang="en-US" altLang="zh-CN" dirty="0"/>
              <a:t>becomes critical</a:t>
            </a:r>
          </a:p>
          <a:p>
            <a:pPr lvl="1"/>
            <a:r>
              <a:rPr lang="en-US" altLang="zh-CN" dirty="0"/>
              <a:t>NVIDIA Tesla P100, 300W</a:t>
            </a:r>
          </a:p>
          <a:p>
            <a:pPr lvl="1"/>
            <a:r>
              <a:rPr lang="en-US" altLang="zh-CN" dirty="0" smtClean="0"/>
              <a:t>Intel Core </a:t>
            </a:r>
            <a:r>
              <a:rPr lang="en-US" altLang="zh-CN" dirty="0"/>
              <a:t>i7-980X Extreme Edition, </a:t>
            </a:r>
            <a:r>
              <a:rPr lang="en-US" altLang="zh-CN" dirty="0" smtClean="0"/>
              <a:t>130W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05" y="1935928"/>
            <a:ext cx="3400168" cy="188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9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8141"/>
            <a:ext cx="7886700" cy="481373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SIMT architecture: Single Instruction Multiple Threads</a:t>
            </a:r>
          </a:p>
          <a:p>
            <a:pPr lvl="1"/>
            <a:r>
              <a:rPr lang="en-US" altLang="zh-CN" dirty="0"/>
              <a:t>thousands of threads running together</a:t>
            </a:r>
          </a:p>
          <a:p>
            <a:pPr lvl="1"/>
            <a:r>
              <a:rPr lang="en-US" altLang="zh-CN" dirty="0"/>
              <a:t>threads operates on different data</a:t>
            </a:r>
          </a:p>
          <a:p>
            <a:pPr lvl="1"/>
            <a:r>
              <a:rPr lang="en-US" altLang="zh-CN" dirty="0"/>
              <a:t>hiding long memory access latency</a:t>
            </a:r>
          </a:p>
          <a:p>
            <a:pPr lvl="1"/>
            <a:r>
              <a:rPr lang="en-US" altLang="zh-CN" dirty="0"/>
              <a:t>h</a:t>
            </a:r>
            <a:r>
              <a:rPr lang="en-US" altLang="zh-CN" dirty="0" smtClean="0"/>
              <a:t>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throughput can be achieved 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Register </a:t>
            </a:r>
            <a:r>
              <a:rPr lang="en-US" altLang="zh-CN" dirty="0"/>
              <a:t>file with large capacity</a:t>
            </a:r>
          </a:p>
          <a:p>
            <a:pPr lvl="1"/>
            <a:r>
              <a:rPr lang="en-US" altLang="zh-CN" dirty="0"/>
              <a:t>save the contexts of threads</a:t>
            </a:r>
          </a:p>
          <a:p>
            <a:pPr lvl="1"/>
            <a:r>
              <a:rPr lang="en-US" altLang="zh-CN" dirty="0"/>
              <a:t>512KB per SM (streaming multiprocessor) on NVIDIA </a:t>
            </a:r>
            <a:r>
              <a:rPr lang="en-US" altLang="zh-CN" dirty="0" smtClean="0"/>
              <a:t>K80</a:t>
            </a:r>
            <a:r>
              <a:rPr lang="zh-CN" altLang="en-US" dirty="0" smtClean="0"/>
              <a:t> </a:t>
            </a:r>
            <a:r>
              <a:rPr lang="en-US" altLang="zh-CN" dirty="0" smtClean="0"/>
              <a:t>GPU</a:t>
            </a:r>
            <a:endParaRPr lang="en-US" altLang="zh-CN" dirty="0"/>
          </a:p>
          <a:p>
            <a:pPr lvl="1"/>
            <a:r>
              <a:rPr lang="en-US" altLang="zh-CN" dirty="0"/>
              <a:t>constrain how many threads concurrently running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register read/write operation from a warp</a:t>
            </a:r>
          </a:p>
          <a:p>
            <a:pPr lvl="1"/>
            <a:r>
              <a:rPr lang="en-US" altLang="zh-CN" dirty="0"/>
              <a:t>32 threads / warp </a:t>
            </a:r>
          </a:p>
          <a:p>
            <a:pPr lvl="1"/>
            <a:r>
              <a:rPr lang="en-US" altLang="zh-CN" dirty="0"/>
              <a:t>32 * 32 bit = 1024 bit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SRAM </a:t>
            </a:r>
            <a:r>
              <a:rPr lang="en-US" altLang="zh-CN" sz="2800" dirty="0" smtClean="0"/>
              <a:t>becomes the energy bottleneck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105"/>
            <a:ext cx="7886700" cy="4113003"/>
          </a:xfrm>
        </p:spPr>
        <p:txBody>
          <a:bodyPr/>
          <a:lstStyle/>
          <a:p>
            <a:r>
              <a:rPr lang="en-US" altLang="zh-CN" dirty="0"/>
              <a:t>High </a:t>
            </a:r>
            <a:r>
              <a:rPr lang="en-US" altLang="zh-CN" dirty="0" smtClean="0"/>
              <a:t>leakage SRAM cell</a:t>
            </a:r>
            <a:endParaRPr lang="en-US" altLang="zh-CN" dirty="0"/>
          </a:p>
          <a:p>
            <a:pPr lvl="1"/>
            <a:r>
              <a:rPr lang="en-US" altLang="zh-CN" dirty="0"/>
              <a:t>high leakage power consumption</a:t>
            </a:r>
          </a:p>
          <a:p>
            <a:pPr lvl="2"/>
            <a:r>
              <a:rPr lang="en-US" altLang="zh-CN" dirty="0"/>
              <a:t>escalated leakage power as technology scales</a:t>
            </a:r>
          </a:p>
          <a:p>
            <a:pPr lvl="1"/>
            <a:r>
              <a:rPr lang="en-US" altLang="zh-CN" dirty="0"/>
              <a:t>low density, e.g. </a:t>
            </a:r>
            <a:r>
              <a:rPr lang="en-US" altLang="zh-CN" dirty="0" smtClean="0"/>
              <a:t>137F</a:t>
            </a:r>
            <a:r>
              <a:rPr lang="en-US" altLang="zh-CN" baseline="30000" dirty="0" smtClean="0"/>
              <a:t>2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Energy-efficiency </a:t>
            </a:r>
            <a:r>
              <a:rPr lang="en-US" altLang="zh-CN" dirty="0"/>
              <a:t>of the register file</a:t>
            </a:r>
          </a:p>
          <a:p>
            <a:pPr lvl="1"/>
            <a:r>
              <a:rPr lang="en-US" altLang="zh-CN" dirty="0"/>
              <a:t>conventionally built with high leakage SRAM</a:t>
            </a:r>
          </a:p>
          <a:p>
            <a:pPr lvl="1"/>
            <a:r>
              <a:rPr lang="en-US" altLang="zh-CN" dirty="0" smtClean="0"/>
              <a:t>consume a great portion of GPU total power, 15-20%</a:t>
            </a:r>
          </a:p>
          <a:p>
            <a:pPr lvl="1"/>
            <a:r>
              <a:rPr lang="en-US" altLang="zh-CN" dirty="0" smtClean="0"/>
              <a:t>impediment for scaling up GPUs in future generation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925" y="1391717"/>
            <a:ext cx="2741449" cy="2281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08952" y="38466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" panose="020B0604020202030204" pitchFamily="34" charset="0"/>
              </a:rPr>
              <a:t>6T SRAM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01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69" y="2006125"/>
            <a:ext cx="3939087" cy="13642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combat SRAM leakage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STT-RAM (Spin Transfer Torque magnetic RAM)</a:t>
            </a:r>
          </a:p>
          <a:p>
            <a:pPr lvl="1"/>
            <a:r>
              <a:rPr lang="en-US" altLang="zh-CN" dirty="0"/>
              <a:t>near zero leakage power</a:t>
            </a:r>
          </a:p>
          <a:p>
            <a:pPr lvl="1"/>
            <a:r>
              <a:rPr lang="en-US" altLang="zh-CN" dirty="0"/>
              <a:t>high density, 6-37 F</a:t>
            </a:r>
            <a:r>
              <a:rPr lang="en-US" altLang="zh-CN" baseline="30000" dirty="0"/>
              <a:t>2</a:t>
            </a:r>
          </a:p>
          <a:p>
            <a:pPr lvl="1"/>
            <a:r>
              <a:rPr lang="en-US" altLang="zh-CN" dirty="0"/>
              <a:t>good scalability, 1x nm</a:t>
            </a:r>
          </a:p>
          <a:p>
            <a:pPr lvl="1"/>
            <a:r>
              <a:rPr lang="en-US" altLang="zh-CN" dirty="0"/>
              <a:t>good endurance, 10^15 </a:t>
            </a:r>
          </a:p>
          <a:p>
            <a:endParaRPr lang="en-US" altLang="zh-CN" dirty="0"/>
          </a:p>
          <a:p>
            <a:r>
              <a:rPr lang="en-US" altLang="zh-CN" dirty="0"/>
              <a:t>Building STT-RAM GPU Register File</a:t>
            </a:r>
          </a:p>
          <a:p>
            <a:pPr lvl="1"/>
            <a:r>
              <a:rPr lang="en-US" altLang="zh-CN" sz="1900" dirty="0"/>
              <a:t>R.F. and shared memory [HPCA’13], distributed buffer[DAC’15] , MLC STT-RAM [ASP-DAC’15]</a:t>
            </a:r>
          </a:p>
          <a:p>
            <a:pPr lvl="1"/>
            <a:r>
              <a:rPr lang="en-US" altLang="zh-CN" sz="1900" dirty="0" smtClean="0"/>
              <a:t>Goal:  make use of near-z</a:t>
            </a:r>
            <a:r>
              <a:rPr lang="en-US" altLang="zh-CN" dirty="0" smtClean="0"/>
              <a:t>ero leakage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sz="2300" dirty="0"/>
              <a:t>However, </a:t>
            </a:r>
            <a:r>
              <a:rPr lang="en-US" altLang="zh-CN" sz="2300" dirty="0" smtClean="0"/>
              <a:t>now writing </a:t>
            </a:r>
            <a:r>
              <a:rPr lang="en-US" altLang="zh-CN" sz="2300" dirty="0"/>
              <a:t>STT-RAM cells becomes a problem</a:t>
            </a:r>
          </a:p>
          <a:p>
            <a:pPr lvl="1"/>
            <a:r>
              <a:rPr lang="en-US" altLang="zh-CN" dirty="0"/>
              <a:t>high write energy consumption </a:t>
            </a:r>
          </a:p>
          <a:p>
            <a:pPr lvl="1"/>
            <a:r>
              <a:rPr lang="en-US" altLang="zh-CN" dirty="0"/>
              <a:t>long write latency </a:t>
            </a:r>
          </a:p>
          <a:p>
            <a:pPr lvl="1"/>
            <a:endParaRPr lang="en-US" altLang="zh-CN" sz="1900" dirty="0"/>
          </a:p>
          <a:p>
            <a:pPr lvl="1"/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Design </a:t>
            </a:r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rior </a:t>
            </a:r>
            <a:r>
              <a:rPr lang="en-US" altLang="zh-CN" dirty="0"/>
              <a:t>proposals still suffer from</a:t>
            </a:r>
          </a:p>
          <a:p>
            <a:pPr lvl="1"/>
            <a:r>
              <a:rPr lang="en-US" altLang="zh-CN" dirty="0"/>
              <a:t>performance degradation</a:t>
            </a:r>
          </a:p>
          <a:p>
            <a:pPr lvl="1"/>
            <a:r>
              <a:rPr lang="en-US" altLang="zh-CN" dirty="0"/>
              <a:t>high dynamic energy consumption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Our </a:t>
            </a:r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leverage value similarity in SIMT architecture</a:t>
            </a:r>
          </a:p>
          <a:p>
            <a:pPr lvl="1"/>
            <a:r>
              <a:rPr lang="en-US" altLang="zh-CN" dirty="0"/>
              <a:t>propose a lightweight compression framework to mitigate STT-RAM writes  </a:t>
            </a:r>
          </a:p>
          <a:p>
            <a:pPr lvl="1"/>
            <a:r>
              <a:rPr lang="en-US" altLang="zh-CN" dirty="0"/>
              <a:t>redesign a centralized write buffer for better utilization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Motivation: Register </a:t>
            </a:r>
            <a:r>
              <a:rPr lang="en-US" altLang="zh-CN" dirty="0"/>
              <a:t>Value Similarity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104"/>
            <a:ext cx="7886700" cy="142314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Value similarity between successive register requests</a:t>
            </a:r>
          </a:p>
          <a:p>
            <a:pPr lvl="1"/>
            <a:r>
              <a:rPr lang="en-US" altLang="zh-CN" dirty="0"/>
              <a:t>many thread-specific local variables, </a:t>
            </a:r>
            <a:r>
              <a:rPr lang="en-US" altLang="zh-CN" dirty="0" err="1"/>
              <a:t>threadID</a:t>
            </a:r>
            <a:endParaRPr lang="en-US" altLang="zh-CN" dirty="0"/>
          </a:p>
          <a:p>
            <a:pPr lvl="1"/>
            <a:r>
              <a:rPr lang="en-US" altLang="zh-CN" dirty="0"/>
              <a:t>some local variables are assigned similar</a:t>
            </a:r>
          </a:p>
          <a:p>
            <a:pPr lvl="1"/>
            <a:r>
              <a:rPr lang="en-US" altLang="zh-CN" dirty="0"/>
              <a:t>input data arrays has a very narrow dynamic range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4154507"/>
            <a:ext cx="7886700" cy="113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8650" y="3496599"/>
            <a:ext cx="7886700" cy="113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650" y="3381002"/>
            <a:ext cx="7886700" cy="113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Register value similarity profiling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3771026"/>
            <a:ext cx="6398262" cy="20198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13255" y="5616426"/>
            <a:ext cx="69344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 79% of the registers are categorized as not random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during non-divergent execution phase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Similarity-aware compression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will be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4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531" y="3058487"/>
            <a:ext cx="3698213" cy="25514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 lightweight </a:t>
            </a:r>
            <a:r>
              <a:rPr lang="en-US" altLang="zh-CN" sz="3200"/>
              <a:t>compression </a:t>
            </a:r>
            <a:r>
              <a:rPr lang="en-US" altLang="zh-CN" sz="3200" smtClean="0"/>
              <a:t>framework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590" y="1608176"/>
            <a:ext cx="6933686" cy="460585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Base-Delta-Intermediate (BDI) </a:t>
            </a:r>
            <a:r>
              <a:rPr lang="en-US" altLang="zh-CN" dirty="0" smtClean="0"/>
              <a:t>compression</a:t>
            </a:r>
          </a:p>
          <a:p>
            <a:pPr lvl="1"/>
            <a:r>
              <a:rPr lang="en-US" altLang="zh-CN" dirty="0" smtClean="0"/>
              <a:t>lightweight</a:t>
            </a:r>
            <a:r>
              <a:rPr lang="en-US" altLang="zh-CN" dirty="0"/>
              <a:t>: 1 cycle </a:t>
            </a:r>
            <a:r>
              <a:rPr lang="en-US" altLang="zh-CN" dirty="0" smtClean="0"/>
              <a:t>compress/decompression latency</a:t>
            </a:r>
            <a:endParaRPr lang="en-US" altLang="zh-CN" dirty="0"/>
          </a:p>
          <a:p>
            <a:pPr lvl="1"/>
            <a:r>
              <a:rPr lang="en-US" altLang="zh-CN" dirty="0"/>
              <a:t>high compression ratio: when data are similar </a:t>
            </a:r>
          </a:p>
          <a:p>
            <a:pPr lvl="2"/>
            <a:r>
              <a:rPr lang="en-US" altLang="zh-CN" dirty="0"/>
              <a:t>Value similarity on SIMT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The compressed process</a:t>
            </a:r>
          </a:p>
          <a:p>
            <a:pPr lvl="1"/>
            <a:r>
              <a:rPr lang="en-US" altLang="zh-CN" dirty="0" smtClean="0"/>
              <a:t>A register value is divided into chunks</a:t>
            </a:r>
            <a:endParaRPr lang="en-US" altLang="zh-CN" dirty="0"/>
          </a:p>
          <a:p>
            <a:pPr lvl="1"/>
            <a:r>
              <a:rPr lang="en-US" altLang="zh-CN" dirty="0"/>
              <a:t>Base: first data chunk </a:t>
            </a:r>
          </a:p>
          <a:p>
            <a:pPr lvl="1"/>
            <a:r>
              <a:rPr lang="en-US" altLang="zh-CN" dirty="0"/>
              <a:t>Delta: difference with base</a:t>
            </a:r>
          </a:p>
          <a:p>
            <a:pPr lvl="1"/>
            <a:r>
              <a:rPr lang="en-US" altLang="zh-CN" dirty="0" smtClean="0"/>
              <a:t>Intermediate: chunk data width (2, 4, 8)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STT-RAM writes is reduced</a:t>
            </a:r>
          </a:p>
          <a:p>
            <a:pPr lvl="1"/>
            <a:r>
              <a:rPr lang="en-US" altLang="zh-CN" dirty="0" smtClean="0"/>
              <a:t> the number of writes is reduced,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62642" y="5752833"/>
            <a:ext cx="30909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when data is compressed</a:t>
            </a:r>
            <a:endParaRPr lang="zh-CN" altLang="en-US" sz="2000" dirty="0">
              <a:latin typeface="Arial" charset="0"/>
              <a:ea typeface="Arial" charset="0"/>
              <a:cs typeface="Arial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85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1789</TotalTime>
  <Words>1055</Words>
  <Application>Microsoft Macintosh PowerPoint</Application>
  <PresentationFormat>全屏显示(4:3)</PresentationFormat>
  <Paragraphs>236</Paragraphs>
  <Slides>21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Times New Roman</vt:lpstr>
      <vt:lpstr>Wingdings</vt:lpstr>
      <vt:lpstr>等线</vt:lpstr>
      <vt:lpstr>等线 Light</vt:lpstr>
      <vt:lpstr>微软雅黑</vt:lpstr>
      <vt:lpstr>Office 主题​​</vt:lpstr>
      <vt:lpstr>Architecting Energy-efficient  STT-RAM Based Register File on GPGPUs via Delta Compression</vt:lpstr>
      <vt:lpstr>Overview</vt:lpstr>
      <vt:lpstr>The Processing Engine in Big Data Era</vt:lpstr>
      <vt:lpstr>GPU Architecture</vt:lpstr>
      <vt:lpstr>SRAM becomes the energy bottleneck </vt:lpstr>
      <vt:lpstr>To combat SRAM leakage</vt:lpstr>
      <vt:lpstr>Our Design Goal</vt:lpstr>
      <vt:lpstr>Motivation: Register Value Similarity</vt:lpstr>
      <vt:lpstr>A lightweight compression framework</vt:lpstr>
      <vt:lpstr>Write driver enhancement</vt:lpstr>
      <vt:lpstr>Centralized Write Buffer</vt:lpstr>
      <vt:lpstr>Centralized Write Buffer</vt:lpstr>
      <vt:lpstr>Centralized Write Buffer</vt:lpstr>
      <vt:lpstr>Relaxed retention time STT-RAM cells</vt:lpstr>
      <vt:lpstr>Experimental Evaluation</vt:lpstr>
      <vt:lpstr>Register File Energy Consumption</vt:lpstr>
      <vt:lpstr>Energy Breakdown</vt:lpstr>
      <vt:lpstr>GPU Performance</vt:lpstr>
      <vt:lpstr>Conclusion</vt:lpstr>
      <vt:lpstr>PowerPoint 演示文稿</vt:lpstr>
      <vt:lpstr>GPGPU Architecture (GTX 480)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Hang Zhang</dc:creator>
  <cp:lastModifiedBy>1116</cp:lastModifiedBy>
  <cp:revision>846</cp:revision>
  <dcterms:created xsi:type="dcterms:W3CDTF">2016-03-09T05:59:53Z</dcterms:created>
  <dcterms:modified xsi:type="dcterms:W3CDTF">2016-06-08T23:12:48Z</dcterms:modified>
</cp:coreProperties>
</file>