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7004050" cy="929005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8" autoAdjust="0"/>
    <p:restoredTop sz="86098" autoAdjust="0"/>
  </p:normalViewPr>
  <p:slideViewPr>
    <p:cSldViewPr>
      <p:cViewPr>
        <p:scale>
          <a:sx n="50" d="100"/>
          <a:sy n="50" d="100"/>
        </p:scale>
        <p:origin x="-3552" y="-4122"/>
      </p:cViewPr>
      <p:guideLst>
        <p:guide orient="horz" pos="13824"/>
        <p:guide pos="103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b8d3a6607af32d41/paper_draft/GPU_STT_read_disturb/motivation/motiva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b8d3a6607af32d41/paper_draft/GPU_STT_read_disturb/expriment/performanc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b8d3a6607af32d41/paper_draft/GPU_STT_read_disturb/expriment/performance.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4430040167630986E-2"/>
          <c:y val="0.12529192592184721"/>
          <c:w val="0.90855952398215412"/>
          <c:h val="0.59612686526072356"/>
        </c:manualLayout>
      </c:layout>
      <c:barChart>
        <c:barDir val="col"/>
        <c:grouping val="stacked"/>
        <c:varyColors val="0"/>
        <c:ser>
          <c:idx val="0"/>
          <c:order val="0"/>
          <c:tx>
            <c:strRef>
              <c:f>Sheet1!$D$21</c:f>
              <c:strCache>
                <c:ptCount val="1"/>
                <c:pt idx="0">
                  <c:v>reference_1</c:v>
                </c:pt>
              </c:strCache>
            </c:strRef>
          </c:tx>
          <c:spPr>
            <a:pattFill prst="dkDnDiag">
              <a:fgClr>
                <a:schemeClr val="tx1"/>
              </a:fgClr>
              <a:bgClr>
                <a:schemeClr val="bg1"/>
              </a:bgClr>
            </a:pattFill>
            <a:ln>
              <a:solidFill>
                <a:schemeClr val="tx1"/>
              </a:solidFill>
            </a:ln>
            <a:effectLst/>
          </c:spPr>
          <c:invertIfNegative val="0"/>
          <c:cat>
            <c:strRef>
              <c:f>Sheet1!$C$22:$C$36</c:f>
              <c:strCache>
                <c:ptCount val="15"/>
                <c:pt idx="0">
                  <c:v>aes</c:v>
                </c:pt>
                <c:pt idx="1">
                  <c:v>backprop</c:v>
                </c:pt>
                <c:pt idx="2">
                  <c:v>BFS2</c:v>
                </c:pt>
                <c:pt idx="3">
                  <c:v>blk</c:v>
                </c:pt>
                <c:pt idx="4">
                  <c:v>cfd</c:v>
                </c:pt>
                <c:pt idx="5">
                  <c:v>hotspot</c:v>
                </c:pt>
                <c:pt idx="6">
                  <c:v>lud</c:v>
                </c:pt>
                <c:pt idx="7">
                  <c:v>lps</c:v>
                </c:pt>
                <c:pt idx="8">
                  <c:v>NeuralNetwork</c:v>
                </c:pt>
                <c:pt idx="9">
                  <c:v>nw</c:v>
                </c:pt>
                <c:pt idx="10">
                  <c:v>spmv</c:v>
                </c:pt>
                <c:pt idx="11">
                  <c:v>srad1</c:v>
                </c:pt>
                <c:pt idx="12">
                  <c:v>ssc</c:v>
                </c:pt>
                <c:pt idx="13">
                  <c:v>pathfinder</c:v>
                </c:pt>
                <c:pt idx="14">
                  <c:v>scan</c:v>
                </c:pt>
              </c:strCache>
            </c:strRef>
          </c:cat>
          <c:val>
            <c:numRef>
              <c:f>Sheet1!$D$22:$D$36</c:f>
              <c:numCache>
                <c:formatCode>General</c:formatCode>
                <c:ptCount val="15"/>
                <c:pt idx="0">
                  <c:v>0.502</c:v>
                </c:pt>
                <c:pt idx="1">
                  <c:v>0.46200000000000002</c:v>
                </c:pt>
                <c:pt idx="2">
                  <c:v>0.52200000000000002</c:v>
                </c:pt>
                <c:pt idx="3">
                  <c:v>0.42099999999999999</c:v>
                </c:pt>
                <c:pt idx="4">
                  <c:v>0.45500000000000002</c:v>
                </c:pt>
                <c:pt idx="5">
                  <c:v>0.51500000000000001</c:v>
                </c:pt>
                <c:pt idx="6">
                  <c:v>0.45100000000000001</c:v>
                </c:pt>
                <c:pt idx="7">
                  <c:v>0.53</c:v>
                </c:pt>
                <c:pt idx="8">
                  <c:v>0.439</c:v>
                </c:pt>
                <c:pt idx="9">
                  <c:v>0.67</c:v>
                </c:pt>
                <c:pt idx="10">
                  <c:v>0.51100000000000001</c:v>
                </c:pt>
                <c:pt idx="11">
                  <c:v>0.48899999999999999</c:v>
                </c:pt>
                <c:pt idx="12">
                  <c:v>0.48399999999999999</c:v>
                </c:pt>
                <c:pt idx="13">
                  <c:v>0.50800000000000001</c:v>
                </c:pt>
                <c:pt idx="14">
                  <c:v>0.49</c:v>
                </c:pt>
              </c:numCache>
            </c:numRef>
          </c:val>
          <c:extLst>
            <c:ext xmlns:c16="http://schemas.microsoft.com/office/drawing/2014/chart" uri="{C3380CC4-5D6E-409C-BE32-E72D297353CC}">
              <c16:uniqueId val="{00000000-422E-40FB-B467-66D83D8C3738}"/>
            </c:ext>
          </c:extLst>
        </c:ser>
        <c:ser>
          <c:idx val="1"/>
          <c:order val="1"/>
          <c:tx>
            <c:strRef>
              <c:f>Sheet1!$E$21</c:f>
              <c:strCache>
                <c:ptCount val="1"/>
                <c:pt idx="0">
                  <c:v>reference_2</c:v>
                </c:pt>
              </c:strCache>
            </c:strRef>
          </c:tx>
          <c:spPr>
            <a:solidFill>
              <a:schemeClr val="bg1"/>
            </a:solidFill>
            <a:ln>
              <a:solidFill>
                <a:schemeClr val="tx1"/>
              </a:solidFill>
            </a:ln>
            <a:effectLst/>
          </c:spPr>
          <c:invertIfNegative val="0"/>
          <c:cat>
            <c:strRef>
              <c:f>Sheet1!$C$22:$C$36</c:f>
              <c:strCache>
                <c:ptCount val="15"/>
                <c:pt idx="0">
                  <c:v>aes</c:v>
                </c:pt>
                <c:pt idx="1">
                  <c:v>backprop</c:v>
                </c:pt>
                <c:pt idx="2">
                  <c:v>BFS2</c:v>
                </c:pt>
                <c:pt idx="3">
                  <c:v>blk</c:v>
                </c:pt>
                <c:pt idx="4">
                  <c:v>cfd</c:v>
                </c:pt>
                <c:pt idx="5">
                  <c:v>hotspot</c:v>
                </c:pt>
                <c:pt idx="6">
                  <c:v>lud</c:v>
                </c:pt>
                <c:pt idx="7">
                  <c:v>lps</c:v>
                </c:pt>
                <c:pt idx="8">
                  <c:v>NeuralNetwork</c:v>
                </c:pt>
                <c:pt idx="9">
                  <c:v>nw</c:v>
                </c:pt>
                <c:pt idx="10">
                  <c:v>spmv</c:v>
                </c:pt>
                <c:pt idx="11">
                  <c:v>srad1</c:v>
                </c:pt>
                <c:pt idx="12">
                  <c:v>ssc</c:v>
                </c:pt>
                <c:pt idx="13">
                  <c:v>pathfinder</c:v>
                </c:pt>
                <c:pt idx="14">
                  <c:v>scan</c:v>
                </c:pt>
              </c:strCache>
            </c:strRef>
          </c:cat>
          <c:val>
            <c:numRef>
              <c:f>Sheet1!$E$22:$E$36</c:f>
              <c:numCache>
                <c:formatCode>General</c:formatCode>
                <c:ptCount val="15"/>
                <c:pt idx="0">
                  <c:v>0.28100000000000003</c:v>
                </c:pt>
                <c:pt idx="1">
                  <c:v>0.25700000000000001</c:v>
                </c:pt>
                <c:pt idx="2">
                  <c:v>0.35299999999999998</c:v>
                </c:pt>
                <c:pt idx="3">
                  <c:v>0.32900000000000001</c:v>
                </c:pt>
                <c:pt idx="4">
                  <c:v>0.249</c:v>
                </c:pt>
                <c:pt idx="5">
                  <c:v>0.25</c:v>
                </c:pt>
                <c:pt idx="6">
                  <c:v>0.33500000000000002</c:v>
                </c:pt>
                <c:pt idx="7">
                  <c:v>0.246</c:v>
                </c:pt>
                <c:pt idx="8">
                  <c:v>0.28100000000000003</c:v>
                </c:pt>
                <c:pt idx="9">
                  <c:v>0.23599999999999999</c:v>
                </c:pt>
                <c:pt idx="10">
                  <c:v>0.309</c:v>
                </c:pt>
                <c:pt idx="11">
                  <c:v>0.312</c:v>
                </c:pt>
                <c:pt idx="12">
                  <c:v>0.255</c:v>
                </c:pt>
                <c:pt idx="13">
                  <c:v>0.26700000000000002</c:v>
                </c:pt>
                <c:pt idx="14">
                  <c:v>0.25700000000000001</c:v>
                </c:pt>
              </c:numCache>
            </c:numRef>
          </c:val>
          <c:extLst>
            <c:ext xmlns:c16="http://schemas.microsoft.com/office/drawing/2014/chart" uri="{C3380CC4-5D6E-409C-BE32-E72D297353CC}">
              <c16:uniqueId val="{00000001-422E-40FB-B467-66D83D8C3738}"/>
            </c:ext>
          </c:extLst>
        </c:ser>
        <c:ser>
          <c:idx val="2"/>
          <c:order val="2"/>
          <c:tx>
            <c:strRef>
              <c:f>Sheet1!$F$21</c:f>
              <c:strCache>
                <c:ptCount val="1"/>
                <c:pt idx="0">
                  <c:v>reference_3</c:v>
                </c:pt>
              </c:strCache>
            </c:strRef>
          </c:tx>
          <c:spPr>
            <a:pattFill prst="dkUpDiag">
              <a:fgClr>
                <a:schemeClr val="tx1"/>
              </a:fgClr>
              <a:bgClr>
                <a:schemeClr val="bg1"/>
              </a:bgClr>
            </a:pattFill>
            <a:ln>
              <a:solidFill>
                <a:schemeClr val="tx1"/>
              </a:solidFill>
            </a:ln>
            <a:effectLst/>
          </c:spPr>
          <c:invertIfNegative val="0"/>
          <c:cat>
            <c:strRef>
              <c:f>Sheet1!$C$22:$C$36</c:f>
              <c:strCache>
                <c:ptCount val="15"/>
                <c:pt idx="0">
                  <c:v>aes</c:v>
                </c:pt>
                <c:pt idx="1">
                  <c:v>backprop</c:v>
                </c:pt>
                <c:pt idx="2">
                  <c:v>BFS2</c:v>
                </c:pt>
                <c:pt idx="3">
                  <c:v>blk</c:v>
                </c:pt>
                <c:pt idx="4">
                  <c:v>cfd</c:v>
                </c:pt>
                <c:pt idx="5">
                  <c:v>hotspot</c:v>
                </c:pt>
                <c:pt idx="6">
                  <c:v>lud</c:v>
                </c:pt>
                <c:pt idx="7">
                  <c:v>lps</c:v>
                </c:pt>
                <c:pt idx="8">
                  <c:v>NeuralNetwork</c:v>
                </c:pt>
                <c:pt idx="9">
                  <c:v>nw</c:v>
                </c:pt>
                <c:pt idx="10">
                  <c:v>spmv</c:v>
                </c:pt>
                <c:pt idx="11">
                  <c:v>srad1</c:v>
                </c:pt>
                <c:pt idx="12">
                  <c:v>ssc</c:v>
                </c:pt>
                <c:pt idx="13">
                  <c:v>pathfinder</c:v>
                </c:pt>
                <c:pt idx="14">
                  <c:v>scan</c:v>
                </c:pt>
              </c:strCache>
            </c:strRef>
          </c:cat>
          <c:val>
            <c:numRef>
              <c:f>Sheet1!$F$22:$F$36</c:f>
              <c:numCache>
                <c:formatCode>General</c:formatCode>
                <c:ptCount val="15"/>
                <c:pt idx="0">
                  <c:v>0.105</c:v>
                </c:pt>
                <c:pt idx="1">
                  <c:v>0.13100000000000001</c:v>
                </c:pt>
                <c:pt idx="2">
                  <c:v>8.5000000000000006E-2</c:v>
                </c:pt>
                <c:pt idx="3">
                  <c:v>0.13300000000000001</c:v>
                </c:pt>
                <c:pt idx="4">
                  <c:v>0.14699999999999999</c:v>
                </c:pt>
                <c:pt idx="5">
                  <c:v>0.11799999999999999</c:v>
                </c:pt>
                <c:pt idx="6">
                  <c:v>0.17799999999999999</c:v>
                </c:pt>
                <c:pt idx="7">
                  <c:v>0.111</c:v>
                </c:pt>
                <c:pt idx="8">
                  <c:v>0.153</c:v>
                </c:pt>
                <c:pt idx="9">
                  <c:v>4.7E-2</c:v>
                </c:pt>
                <c:pt idx="10">
                  <c:v>0.112</c:v>
                </c:pt>
                <c:pt idx="11">
                  <c:v>0.13300000000000001</c:v>
                </c:pt>
                <c:pt idx="12">
                  <c:v>0.12</c:v>
                </c:pt>
                <c:pt idx="13">
                  <c:v>0.11700000000000001</c:v>
                </c:pt>
                <c:pt idx="14">
                  <c:v>0.122</c:v>
                </c:pt>
              </c:numCache>
            </c:numRef>
          </c:val>
          <c:extLst>
            <c:ext xmlns:c16="http://schemas.microsoft.com/office/drawing/2014/chart" uri="{C3380CC4-5D6E-409C-BE32-E72D297353CC}">
              <c16:uniqueId val="{00000002-422E-40FB-B467-66D83D8C3738}"/>
            </c:ext>
          </c:extLst>
        </c:ser>
        <c:ser>
          <c:idx val="3"/>
          <c:order val="3"/>
          <c:tx>
            <c:strRef>
              <c:f>Sheet1!$G$21</c:f>
              <c:strCache>
                <c:ptCount val="1"/>
                <c:pt idx="0">
                  <c:v>reference &gt; 3</c:v>
                </c:pt>
              </c:strCache>
            </c:strRef>
          </c:tx>
          <c:spPr>
            <a:solidFill>
              <a:schemeClr val="tx1"/>
            </a:solidFill>
            <a:ln>
              <a:solidFill>
                <a:schemeClr val="tx1"/>
              </a:solidFill>
            </a:ln>
            <a:effectLst/>
          </c:spPr>
          <c:invertIfNegative val="0"/>
          <c:cat>
            <c:strRef>
              <c:f>Sheet1!$C$22:$C$36</c:f>
              <c:strCache>
                <c:ptCount val="15"/>
                <c:pt idx="0">
                  <c:v>aes</c:v>
                </c:pt>
                <c:pt idx="1">
                  <c:v>backprop</c:v>
                </c:pt>
                <c:pt idx="2">
                  <c:v>BFS2</c:v>
                </c:pt>
                <c:pt idx="3">
                  <c:v>blk</c:v>
                </c:pt>
                <c:pt idx="4">
                  <c:v>cfd</c:v>
                </c:pt>
                <c:pt idx="5">
                  <c:v>hotspot</c:v>
                </c:pt>
                <c:pt idx="6">
                  <c:v>lud</c:v>
                </c:pt>
                <c:pt idx="7">
                  <c:v>lps</c:v>
                </c:pt>
                <c:pt idx="8">
                  <c:v>NeuralNetwork</c:v>
                </c:pt>
                <c:pt idx="9">
                  <c:v>nw</c:v>
                </c:pt>
                <c:pt idx="10">
                  <c:v>spmv</c:v>
                </c:pt>
                <c:pt idx="11">
                  <c:v>srad1</c:v>
                </c:pt>
                <c:pt idx="12">
                  <c:v>ssc</c:v>
                </c:pt>
                <c:pt idx="13">
                  <c:v>pathfinder</c:v>
                </c:pt>
                <c:pt idx="14">
                  <c:v>scan</c:v>
                </c:pt>
              </c:strCache>
            </c:strRef>
          </c:cat>
          <c:val>
            <c:numRef>
              <c:f>Sheet1!$G$22:$G$36</c:f>
              <c:numCache>
                <c:formatCode>General</c:formatCode>
                <c:ptCount val="15"/>
                <c:pt idx="0">
                  <c:v>0.11199999999999999</c:v>
                </c:pt>
                <c:pt idx="1">
                  <c:v>0.15000000000000002</c:v>
                </c:pt>
                <c:pt idx="2">
                  <c:v>3.999999999999998E-2</c:v>
                </c:pt>
                <c:pt idx="3">
                  <c:v>0.11699999999999994</c:v>
                </c:pt>
                <c:pt idx="4">
                  <c:v>0.14899999999999991</c:v>
                </c:pt>
                <c:pt idx="5">
                  <c:v>0.11699999999999999</c:v>
                </c:pt>
                <c:pt idx="6">
                  <c:v>3.5999999999999921E-2</c:v>
                </c:pt>
                <c:pt idx="7">
                  <c:v>0.11299999999999999</c:v>
                </c:pt>
                <c:pt idx="8">
                  <c:v>0.12699999999999989</c:v>
                </c:pt>
                <c:pt idx="9">
                  <c:v>4.6999999999999986E-2</c:v>
                </c:pt>
                <c:pt idx="10">
                  <c:v>6.8000000000000005E-2</c:v>
                </c:pt>
                <c:pt idx="11">
                  <c:v>6.6000000000000003E-2</c:v>
                </c:pt>
                <c:pt idx="12">
                  <c:v>0.14100000000000001</c:v>
                </c:pt>
                <c:pt idx="13">
                  <c:v>0.10799999999999998</c:v>
                </c:pt>
                <c:pt idx="14">
                  <c:v>0.13100000000000001</c:v>
                </c:pt>
              </c:numCache>
            </c:numRef>
          </c:val>
          <c:extLst>
            <c:ext xmlns:c16="http://schemas.microsoft.com/office/drawing/2014/chart" uri="{C3380CC4-5D6E-409C-BE32-E72D297353CC}">
              <c16:uniqueId val="{00000003-422E-40FB-B467-66D83D8C3738}"/>
            </c:ext>
          </c:extLst>
        </c:ser>
        <c:dLbls>
          <c:showLegendKey val="0"/>
          <c:showVal val="0"/>
          <c:showCatName val="0"/>
          <c:showSerName val="0"/>
          <c:showPercent val="0"/>
          <c:showBubbleSize val="0"/>
        </c:dLbls>
        <c:gapWidth val="219"/>
        <c:overlap val="100"/>
        <c:axId val="2117206320"/>
        <c:axId val="2117206864"/>
      </c:barChart>
      <c:catAx>
        <c:axId val="2117206320"/>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crossAx val="2117206864"/>
        <c:crosses val="autoZero"/>
        <c:auto val="1"/>
        <c:lblAlgn val="ctr"/>
        <c:lblOffset val="100"/>
        <c:noMultiLvlLbl val="0"/>
      </c:catAx>
      <c:valAx>
        <c:axId val="2117206864"/>
        <c:scaling>
          <c:orientation val="minMax"/>
          <c:max val="1"/>
        </c:scaling>
        <c:delete val="0"/>
        <c:axPos val="l"/>
        <c:majorGridlines>
          <c:spPr>
            <a:ln w="9525" cap="flat" cmpd="sng" algn="ctr">
              <a:solidFill>
                <a:schemeClr val="tx1"/>
              </a:solidFill>
              <a:round/>
            </a:ln>
            <a:effectLst/>
          </c:spPr>
        </c:majorGridlines>
        <c:numFmt formatCode="0%" sourceLinked="0"/>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8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crossAx val="211720632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legend>
    <c:plotVisOnly val="1"/>
    <c:dispBlanksAs val="gap"/>
    <c:showDLblsOverMax val="0"/>
  </c:chart>
  <c:spPr>
    <a:solidFill>
      <a:schemeClr val="bg1"/>
    </a:solidFill>
    <a:ln w="9525" cap="flat" cmpd="sng" algn="ctr">
      <a:noFill/>
      <a:round/>
    </a:ln>
    <a:effectLst/>
  </c:spPr>
  <c:txPr>
    <a:bodyPr/>
    <a:lstStyle/>
    <a:p>
      <a:pPr>
        <a:defRPr sz="1800">
          <a:solidFill>
            <a:schemeClr val="tx1"/>
          </a:solidFill>
          <a:latin typeface="Arial" panose="020B0604020202020204" pitchFamily="34" charset="0"/>
          <a:cs typeface="Arial" panose="020B0604020202020204" pitchFamily="34" charset="0"/>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450514395814053E-2"/>
          <c:y val="0.10996065181861205"/>
          <c:w val="0.91174838206956499"/>
          <c:h val="0.76567479566555241"/>
        </c:manualLayout>
      </c:layout>
      <c:barChart>
        <c:barDir val="col"/>
        <c:grouping val="clustered"/>
        <c:varyColors val="0"/>
        <c:ser>
          <c:idx val="0"/>
          <c:order val="0"/>
          <c:tx>
            <c:strRef>
              <c:f>'selected bench'!$AI$20</c:f>
              <c:strCache>
                <c:ptCount val="1"/>
                <c:pt idx="0">
                  <c:v>base</c:v>
                </c:pt>
              </c:strCache>
            </c:strRef>
          </c:tx>
          <c:spPr>
            <a:solidFill>
              <a:schemeClr val="accent1"/>
            </a:solidFill>
            <a:ln>
              <a:noFill/>
            </a:ln>
            <a:effectLst/>
          </c:spPr>
          <c:invertIfNegative val="0"/>
          <c:cat>
            <c:strRef>
              <c:f>'selected bench'!$AH$21:$AH$39</c:f>
              <c:strCache>
                <c:ptCount val="19"/>
                <c:pt idx="0">
                  <c:v>AES</c:v>
                </c:pt>
                <c:pt idx="1">
                  <c:v>BAC</c:v>
                </c:pt>
                <c:pt idx="2">
                  <c:v>BFS</c:v>
                </c:pt>
                <c:pt idx="3">
                  <c:v>CFD</c:v>
                </c:pt>
                <c:pt idx="4">
                  <c:v>LAV</c:v>
                </c:pt>
                <c:pt idx="5">
                  <c:v>LPS</c:v>
                </c:pt>
                <c:pt idx="6">
                  <c:v>LUD</c:v>
                </c:pt>
                <c:pt idx="7">
                  <c:v>MUM</c:v>
                </c:pt>
                <c:pt idx="8">
                  <c:v>NEU</c:v>
                </c:pt>
                <c:pt idx="9">
                  <c:v>NN</c:v>
                </c:pt>
                <c:pt idx="10">
                  <c:v>NW</c:v>
                </c:pt>
                <c:pt idx="11">
                  <c:v>PVC</c:v>
                </c:pt>
                <c:pt idx="12">
                  <c:v>SRA</c:v>
                </c:pt>
                <c:pt idx="13">
                  <c:v>SSC</c:v>
                </c:pt>
                <c:pt idx="14">
                  <c:v>PAT</c:v>
                </c:pt>
                <c:pt idx="15">
                  <c:v>MON</c:v>
                </c:pt>
                <c:pt idx="16">
                  <c:v>SAD</c:v>
                </c:pt>
                <c:pt idx="17">
                  <c:v>SCP</c:v>
                </c:pt>
                <c:pt idx="18">
                  <c:v>AVG</c:v>
                </c:pt>
              </c:strCache>
            </c:strRef>
          </c:cat>
          <c:val>
            <c:numRef>
              <c:f>'selected bench'!$AI$21:$AI$39</c:f>
              <c:numCache>
                <c:formatCode>General</c:formatCode>
                <c:ptCount val="19"/>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numCache>
            </c:numRef>
          </c:val>
          <c:extLst>
            <c:ext xmlns:c16="http://schemas.microsoft.com/office/drawing/2014/chart" uri="{C3380CC4-5D6E-409C-BE32-E72D297353CC}">
              <c16:uniqueId val="{00000000-F7E2-4391-9CC7-2519C602127E}"/>
            </c:ext>
          </c:extLst>
        </c:ser>
        <c:ser>
          <c:idx val="1"/>
          <c:order val="1"/>
          <c:tx>
            <c:strRef>
              <c:f>'selected bench'!$AJ$20</c:f>
              <c:strCache>
                <c:ptCount val="1"/>
                <c:pt idx="0">
                  <c:v>STT</c:v>
                </c:pt>
              </c:strCache>
            </c:strRef>
          </c:tx>
          <c:spPr>
            <a:solidFill>
              <a:schemeClr val="accent2"/>
            </a:solidFill>
            <a:ln>
              <a:noFill/>
            </a:ln>
            <a:effectLst/>
          </c:spPr>
          <c:invertIfNegative val="0"/>
          <c:cat>
            <c:strRef>
              <c:f>'selected bench'!$AH$21:$AH$39</c:f>
              <c:strCache>
                <c:ptCount val="19"/>
                <c:pt idx="0">
                  <c:v>AES</c:v>
                </c:pt>
                <c:pt idx="1">
                  <c:v>BAC</c:v>
                </c:pt>
                <c:pt idx="2">
                  <c:v>BFS</c:v>
                </c:pt>
                <c:pt idx="3">
                  <c:v>CFD</c:v>
                </c:pt>
                <c:pt idx="4">
                  <c:v>LAV</c:v>
                </c:pt>
                <c:pt idx="5">
                  <c:v>LPS</c:v>
                </c:pt>
                <c:pt idx="6">
                  <c:v>LUD</c:v>
                </c:pt>
                <c:pt idx="7">
                  <c:v>MUM</c:v>
                </c:pt>
                <c:pt idx="8">
                  <c:v>NEU</c:v>
                </c:pt>
                <c:pt idx="9">
                  <c:v>NN</c:v>
                </c:pt>
                <c:pt idx="10">
                  <c:v>NW</c:v>
                </c:pt>
                <c:pt idx="11">
                  <c:v>PVC</c:v>
                </c:pt>
                <c:pt idx="12">
                  <c:v>SRA</c:v>
                </c:pt>
                <c:pt idx="13">
                  <c:v>SSC</c:v>
                </c:pt>
                <c:pt idx="14">
                  <c:v>PAT</c:v>
                </c:pt>
                <c:pt idx="15">
                  <c:v>MON</c:v>
                </c:pt>
                <c:pt idx="16">
                  <c:v>SAD</c:v>
                </c:pt>
                <c:pt idx="17">
                  <c:v>SCP</c:v>
                </c:pt>
                <c:pt idx="18">
                  <c:v>AVG</c:v>
                </c:pt>
              </c:strCache>
            </c:strRef>
          </c:cat>
          <c:val>
            <c:numRef>
              <c:f>'selected bench'!$AJ$21:$AJ$39</c:f>
              <c:numCache>
                <c:formatCode>General</c:formatCode>
                <c:ptCount val="19"/>
                <c:pt idx="0">
                  <c:v>0.84550000000000003</c:v>
                </c:pt>
                <c:pt idx="1">
                  <c:v>0.76659999999999995</c:v>
                </c:pt>
                <c:pt idx="2">
                  <c:v>0.99590000000000001</c:v>
                </c:pt>
                <c:pt idx="3">
                  <c:v>0.99660000000000004</c:v>
                </c:pt>
                <c:pt idx="4">
                  <c:v>0.78869999999999996</c:v>
                </c:pt>
                <c:pt idx="5">
                  <c:v>0.76070000000000004</c:v>
                </c:pt>
                <c:pt idx="6">
                  <c:v>0.94950000000000001</c:v>
                </c:pt>
                <c:pt idx="7">
                  <c:v>0.94310000000000005</c:v>
                </c:pt>
                <c:pt idx="8">
                  <c:v>0.75880000000000003</c:v>
                </c:pt>
                <c:pt idx="9">
                  <c:v>0.9738</c:v>
                </c:pt>
                <c:pt idx="10">
                  <c:v>0.91180000000000005</c:v>
                </c:pt>
                <c:pt idx="11">
                  <c:v>0.94799999999999995</c:v>
                </c:pt>
                <c:pt idx="12">
                  <c:v>0.75280000000000002</c:v>
                </c:pt>
                <c:pt idx="13">
                  <c:v>0.98740000000000006</c:v>
                </c:pt>
                <c:pt idx="14">
                  <c:v>0.6946</c:v>
                </c:pt>
                <c:pt idx="15">
                  <c:v>0.8518</c:v>
                </c:pt>
                <c:pt idx="16">
                  <c:v>0.88339999999999996</c:v>
                </c:pt>
                <c:pt idx="17">
                  <c:v>0.95569999999999999</c:v>
                </c:pt>
                <c:pt idx="18">
                  <c:v>0.87025373874730971</c:v>
                </c:pt>
              </c:numCache>
            </c:numRef>
          </c:val>
          <c:extLst>
            <c:ext xmlns:c16="http://schemas.microsoft.com/office/drawing/2014/chart" uri="{C3380CC4-5D6E-409C-BE32-E72D297353CC}">
              <c16:uniqueId val="{00000001-F7E2-4391-9CC7-2519C602127E}"/>
            </c:ext>
          </c:extLst>
        </c:ser>
        <c:ser>
          <c:idx val="2"/>
          <c:order val="2"/>
          <c:tx>
            <c:strRef>
              <c:f>'selected bench'!$AK$20</c:f>
              <c:strCache>
                <c:ptCount val="1"/>
                <c:pt idx="0">
                  <c:v>WB</c:v>
                </c:pt>
              </c:strCache>
            </c:strRef>
          </c:tx>
          <c:spPr>
            <a:solidFill>
              <a:schemeClr val="accent3"/>
            </a:solidFill>
            <a:ln>
              <a:noFill/>
            </a:ln>
            <a:effectLst/>
          </c:spPr>
          <c:invertIfNegative val="0"/>
          <c:cat>
            <c:strRef>
              <c:f>'selected bench'!$AH$21:$AH$39</c:f>
              <c:strCache>
                <c:ptCount val="19"/>
                <c:pt idx="0">
                  <c:v>AES</c:v>
                </c:pt>
                <c:pt idx="1">
                  <c:v>BAC</c:v>
                </c:pt>
                <c:pt idx="2">
                  <c:v>BFS</c:v>
                </c:pt>
                <c:pt idx="3">
                  <c:v>CFD</c:v>
                </c:pt>
                <c:pt idx="4">
                  <c:v>LAV</c:v>
                </c:pt>
                <c:pt idx="5">
                  <c:v>LPS</c:v>
                </c:pt>
                <c:pt idx="6">
                  <c:v>LUD</c:v>
                </c:pt>
                <c:pt idx="7">
                  <c:v>MUM</c:v>
                </c:pt>
                <c:pt idx="8">
                  <c:v>NEU</c:v>
                </c:pt>
                <c:pt idx="9">
                  <c:v>NN</c:v>
                </c:pt>
                <c:pt idx="10">
                  <c:v>NW</c:v>
                </c:pt>
                <c:pt idx="11">
                  <c:v>PVC</c:v>
                </c:pt>
                <c:pt idx="12">
                  <c:v>SRA</c:v>
                </c:pt>
                <c:pt idx="13">
                  <c:v>SSC</c:v>
                </c:pt>
                <c:pt idx="14">
                  <c:v>PAT</c:v>
                </c:pt>
                <c:pt idx="15">
                  <c:v>MON</c:v>
                </c:pt>
                <c:pt idx="16">
                  <c:v>SAD</c:v>
                </c:pt>
                <c:pt idx="17">
                  <c:v>SCP</c:v>
                </c:pt>
                <c:pt idx="18">
                  <c:v>AVG</c:v>
                </c:pt>
              </c:strCache>
            </c:strRef>
          </c:cat>
          <c:val>
            <c:numRef>
              <c:f>'selected bench'!$AK$21:$AK$39</c:f>
              <c:numCache>
                <c:formatCode>General</c:formatCode>
                <c:ptCount val="19"/>
                <c:pt idx="0">
                  <c:v>0.95389999999999997</c:v>
                </c:pt>
                <c:pt idx="1">
                  <c:v>0.96779999999999999</c:v>
                </c:pt>
                <c:pt idx="2">
                  <c:v>1.0006999999999999</c:v>
                </c:pt>
                <c:pt idx="3">
                  <c:v>1.0004999999999999</c:v>
                </c:pt>
                <c:pt idx="4">
                  <c:v>0.92179999999999995</c:v>
                </c:pt>
                <c:pt idx="5">
                  <c:v>0.86299999999999999</c:v>
                </c:pt>
                <c:pt idx="6">
                  <c:v>0.95789999999999997</c:v>
                </c:pt>
                <c:pt idx="7">
                  <c:v>1.0085999999999999</c:v>
                </c:pt>
                <c:pt idx="8">
                  <c:v>0.85240000000000005</c:v>
                </c:pt>
                <c:pt idx="9">
                  <c:v>0.99309999999999998</c:v>
                </c:pt>
                <c:pt idx="10">
                  <c:v>0.9284</c:v>
                </c:pt>
                <c:pt idx="11">
                  <c:v>0.96619999999999995</c:v>
                </c:pt>
                <c:pt idx="12">
                  <c:v>0.95230000000000004</c:v>
                </c:pt>
                <c:pt idx="13">
                  <c:v>1.0015000000000001</c:v>
                </c:pt>
                <c:pt idx="14">
                  <c:v>0.83240000000000003</c:v>
                </c:pt>
                <c:pt idx="15">
                  <c:v>0.96230000000000004</c:v>
                </c:pt>
                <c:pt idx="16">
                  <c:v>0.95150000000000001</c:v>
                </c:pt>
                <c:pt idx="17">
                  <c:v>0.97440000000000004</c:v>
                </c:pt>
                <c:pt idx="18">
                  <c:v>0.94795124787698448</c:v>
                </c:pt>
              </c:numCache>
            </c:numRef>
          </c:val>
          <c:extLst>
            <c:ext xmlns:c16="http://schemas.microsoft.com/office/drawing/2014/chart" uri="{C3380CC4-5D6E-409C-BE32-E72D297353CC}">
              <c16:uniqueId val="{00000002-F7E2-4391-9CC7-2519C602127E}"/>
            </c:ext>
          </c:extLst>
        </c:ser>
        <c:ser>
          <c:idx val="3"/>
          <c:order val="3"/>
          <c:tx>
            <c:strRef>
              <c:f>'selected bench'!$AL$20</c:f>
              <c:strCache>
                <c:ptCount val="1"/>
                <c:pt idx="0">
                  <c:v>RD</c:v>
                </c:pt>
              </c:strCache>
            </c:strRef>
          </c:tx>
          <c:spPr>
            <a:solidFill>
              <a:schemeClr val="accent4"/>
            </a:solidFill>
            <a:ln>
              <a:noFill/>
            </a:ln>
            <a:effectLst/>
          </c:spPr>
          <c:invertIfNegative val="0"/>
          <c:cat>
            <c:strRef>
              <c:f>'selected bench'!$AH$21:$AH$39</c:f>
              <c:strCache>
                <c:ptCount val="19"/>
                <c:pt idx="0">
                  <c:v>AES</c:v>
                </c:pt>
                <c:pt idx="1">
                  <c:v>BAC</c:v>
                </c:pt>
                <c:pt idx="2">
                  <c:v>BFS</c:v>
                </c:pt>
                <c:pt idx="3">
                  <c:v>CFD</c:v>
                </c:pt>
                <c:pt idx="4">
                  <c:v>LAV</c:v>
                </c:pt>
                <c:pt idx="5">
                  <c:v>LPS</c:v>
                </c:pt>
                <c:pt idx="6">
                  <c:v>LUD</c:v>
                </c:pt>
                <c:pt idx="7">
                  <c:v>MUM</c:v>
                </c:pt>
                <c:pt idx="8">
                  <c:v>NEU</c:v>
                </c:pt>
                <c:pt idx="9">
                  <c:v>NN</c:v>
                </c:pt>
                <c:pt idx="10">
                  <c:v>NW</c:v>
                </c:pt>
                <c:pt idx="11">
                  <c:v>PVC</c:v>
                </c:pt>
                <c:pt idx="12">
                  <c:v>SRA</c:v>
                </c:pt>
                <c:pt idx="13">
                  <c:v>SSC</c:v>
                </c:pt>
                <c:pt idx="14">
                  <c:v>PAT</c:v>
                </c:pt>
                <c:pt idx="15">
                  <c:v>MON</c:v>
                </c:pt>
                <c:pt idx="16">
                  <c:v>SAD</c:v>
                </c:pt>
                <c:pt idx="17">
                  <c:v>SCP</c:v>
                </c:pt>
                <c:pt idx="18">
                  <c:v>AVG</c:v>
                </c:pt>
              </c:strCache>
            </c:strRef>
          </c:cat>
          <c:val>
            <c:numRef>
              <c:f>'selected bench'!$AL$21:$AL$39</c:f>
              <c:numCache>
                <c:formatCode>General</c:formatCode>
                <c:ptCount val="19"/>
                <c:pt idx="0">
                  <c:v>0.75139999999999996</c:v>
                </c:pt>
                <c:pt idx="1">
                  <c:v>0.7722</c:v>
                </c:pt>
                <c:pt idx="2">
                  <c:v>0.99339999999999995</c:v>
                </c:pt>
                <c:pt idx="3">
                  <c:v>1.0024</c:v>
                </c:pt>
                <c:pt idx="4">
                  <c:v>0.87670000000000003</c:v>
                </c:pt>
                <c:pt idx="5">
                  <c:v>0.63859999999999995</c:v>
                </c:pt>
                <c:pt idx="6">
                  <c:v>0.86560000000000004</c:v>
                </c:pt>
                <c:pt idx="7">
                  <c:v>0.97529999999999994</c:v>
                </c:pt>
                <c:pt idx="8">
                  <c:v>0.62890000000000001</c:v>
                </c:pt>
                <c:pt idx="9">
                  <c:v>0.99380000000000002</c:v>
                </c:pt>
                <c:pt idx="10">
                  <c:v>0.8488</c:v>
                </c:pt>
                <c:pt idx="11">
                  <c:v>0.93500000000000005</c:v>
                </c:pt>
                <c:pt idx="12">
                  <c:v>0.74860000000000004</c:v>
                </c:pt>
                <c:pt idx="13">
                  <c:v>0.99729999999999996</c:v>
                </c:pt>
                <c:pt idx="14">
                  <c:v>0.65429999999999999</c:v>
                </c:pt>
                <c:pt idx="15">
                  <c:v>0.77600000000000002</c:v>
                </c:pt>
                <c:pt idx="16">
                  <c:v>0.81669999999999998</c:v>
                </c:pt>
                <c:pt idx="17">
                  <c:v>0.91800000000000004</c:v>
                </c:pt>
                <c:pt idx="18">
                  <c:v>0.83447273054164406</c:v>
                </c:pt>
              </c:numCache>
            </c:numRef>
          </c:val>
          <c:extLst>
            <c:ext xmlns:c16="http://schemas.microsoft.com/office/drawing/2014/chart" uri="{C3380CC4-5D6E-409C-BE32-E72D297353CC}">
              <c16:uniqueId val="{00000003-F7E2-4391-9CC7-2519C602127E}"/>
            </c:ext>
          </c:extLst>
        </c:ser>
        <c:ser>
          <c:idx val="4"/>
          <c:order val="4"/>
          <c:tx>
            <c:strRef>
              <c:f>'selected bench'!$AM$20</c:f>
              <c:strCache>
                <c:ptCount val="1"/>
                <c:pt idx="0">
                  <c:v>CO</c:v>
                </c:pt>
              </c:strCache>
            </c:strRef>
          </c:tx>
          <c:spPr>
            <a:solidFill>
              <a:schemeClr val="accent5"/>
            </a:solidFill>
            <a:ln>
              <a:noFill/>
            </a:ln>
            <a:effectLst/>
          </c:spPr>
          <c:invertIfNegative val="0"/>
          <c:cat>
            <c:strRef>
              <c:f>'selected bench'!$AH$21:$AH$39</c:f>
              <c:strCache>
                <c:ptCount val="19"/>
                <c:pt idx="0">
                  <c:v>AES</c:v>
                </c:pt>
                <c:pt idx="1">
                  <c:v>BAC</c:v>
                </c:pt>
                <c:pt idx="2">
                  <c:v>BFS</c:v>
                </c:pt>
                <c:pt idx="3">
                  <c:v>CFD</c:v>
                </c:pt>
                <c:pt idx="4">
                  <c:v>LAV</c:v>
                </c:pt>
                <c:pt idx="5">
                  <c:v>LPS</c:v>
                </c:pt>
                <c:pt idx="6">
                  <c:v>LUD</c:v>
                </c:pt>
                <c:pt idx="7">
                  <c:v>MUM</c:v>
                </c:pt>
                <c:pt idx="8">
                  <c:v>NEU</c:v>
                </c:pt>
                <c:pt idx="9">
                  <c:v>NN</c:v>
                </c:pt>
                <c:pt idx="10">
                  <c:v>NW</c:v>
                </c:pt>
                <c:pt idx="11">
                  <c:v>PVC</c:v>
                </c:pt>
                <c:pt idx="12">
                  <c:v>SRA</c:v>
                </c:pt>
                <c:pt idx="13">
                  <c:v>SSC</c:v>
                </c:pt>
                <c:pt idx="14">
                  <c:v>PAT</c:v>
                </c:pt>
                <c:pt idx="15">
                  <c:v>MON</c:v>
                </c:pt>
                <c:pt idx="16">
                  <c:v>SAD</c:v>
                </c:pt>
                <c:pt idx="17">
                  <c:v>SCP</c:v>
                </c:pt>
                <c:pt idx="18">
                  <c:v>AVG</c:v>
                </c:pt>
              </c:strCache>
            </c:strRef>
          </c:cat>
          <c:val>
            <c:numRef>
              <c:f>'selected bench'!$AM$21:$AM$39</c:f>
              <c:numCache>
                <c:formatCode>General</c:formatCode>
                <c:ptCount val="19"/>
                <c:pt idx="0">
                  <c:v>0.88560000000000005</c:v>
                </c:pt>
                <c:pt idx="1">
                  <c:v>0.90059999999999996</c:v>
                </c:pt>
                <c:pt idx="2">
                  <c:v>0.99580000000000002</c:v>
                </c:pt>
                <c:pt idx="3">
                  <c:v>1.0008999999999999</c:v>
                </c:pt>
                <c:pt idx="4">
                  <c:v>0.88019999999999998</c:v>
                </c:pt>
                <c:pt idx="5">
                  <c:v>0.73319999999999996</c:v>
                </c:pt>
                <c:pt idx="6">
                  <c:v>0.91769999999999996</c:v>
                </c:pt>
                <c:pt idx="7">
                  <c:v>0.9859</c:v>
                </c:pt>
                <c:pt idx="8">
                  <c:v>0.78639999999999999</c:v>
                </c:pt>
                <c:pt idx="9">
                  <c:v>1.0183</c:v>
                </c:pt>
                <c:pt idx="10">
                  <c:v>0.89680000000000004</c:v>
                </c:pt>
                <c:pt idx="11">
                  <c:v>0.98199999999999998</c:v>
                </c:pt>
                <c:pt idx="12">
                  <c:v>0.874</c:v>
                </c:pt>
                <c:pt idx="13">
                  <c:v>0.98570000000000002</c:v>
                </c:pt>
                <c:pt idx="14">
                  <c:v>0.7399</c:v>
                </c:pt>
                <c:pt idx="15">
                  <c:v>0.96260000000000001</c:v>
                </c:pt>
                <c:pt idx="16">
                  <c:v>0.89180000000000004</c:v>
                </c:pt>
                <c:pt idx="17">
                  <c:v>0.95579999999999998</c:v>
                </c:pt>
                <c:pt idx="18">
                  <c:v>0.9066026464654553</c:v>
                </c:pt>
              </c:numCache>
            </c:numRef>
          </c:val>
          <c:extLst>
            <c:ext xmlns:c16="http://schemas.microsoft.com/office/drawing/2014/chart" uri="{C3380CC4-5D6E-409C-BE32-E72D297353CC}">
              <c16:uniqueId val="{00000004-F7E2-4391-9CC7-2519C602127E}"/>
            </c:ext>
          </c:extLst>
        </c:ser>
        <c:ser>
          <c:idx val="5"/>
          <c:order val="5"/>
          <c:tx>
            <c:strRef>
              <c:f>'selected bench'!$AN$20</c:f>
              <c:strCache>
                <c:ptCount val="1"/>
                <c:pt idx="0">
                  <c:v>CORB</c:v>
                </c:pt>
              </c:strCache>
            </c:strRef>
          </c:tx>
          <c:spPr>
            <a:solidFill>
              <a:schemeClr val="accent6"/>
            </a:solidFill>
            <a:ln>
              <a:noFill/>
            </a:ln>
            <a:effectLst/>
          </c:spPr>
          <c:invertIfNegative val="0"/>
          <c:cat>
            <c:strRef>
              <c:f>'selected bench'!$AH$21:$AH$39</c:f>
              <c:strCache>
                <c:ptCount val="19"/>
                <c:pt idx="0">
                  <c:v>AES</c:v>
                </c:pt>
                <c:pt idx="1">
                  <c:v>BAC</c:v>
                </c:pt>
                <c:pt idx="2">
                  <c:v>BFS</c:v>
                </c:pt>
                <c:pt idx="3">
                  <c:v>CFD</c:v>
                </c:pt>
                <c:pt idx="4">
                  <c:v>LAV</c:v>
                </c:pt>
                <c:pt idx="5">
                  <c:v>LPS</c:v>
                </c:pt>
                <c:pt idx="6">
                  <c:v>LUD</c:v>
                </c:pt>
                <c:pt idx="7">
                  <c:v>MUM</c:v>
                </c:pt>
                <c:pt idx="8">
                  <c:v>NEU</c:v>
                </c:pt>
                <c:pt idx="9">
                  <c:v>NN</c:v>
                </c:pt>
                <c:pt idx="10">
                  <c:v>NW</c:v>
                </c:pt>
                <c:pt idx="11">
                  <c:v>PVC</c:v>
                </c:pt>
                <c:pt idx="12">
                  <c:v>SRA</c:v>
                </c:pt>
                <c:pt idx="13">
                  <c:v>SSC</c:v>
                </c:pt>
                <c:pt idx="14">
                  <c:v>PAT</c:v>
                </c:pt>
                <c:pt idx="15">
                  <c:v>MON</c:v>
                </c:pt>
                <c:pt idx="16">
                  <c:v>SAD</c:v>
                </c:pt>
                <c:pt idx="17">
                  <c:v>SCP</c:v>
                </c:pt>
                <c:pt idx="18">
                  <c:v>AVG</c:v>
                </c:pt>
              </c:strCache>
            </c:strRef>
          </c:cat>
          <c:val>
            <c:numRef>
              <c:f>'selected bench'!$AN$21:$AN$39</c:f>
              <c:numCache>
                <c:formatCode>General</c:formatCode>
                <c:ptCount val="19"/>
                <c:pt idx="0">
                  <c:v>0.90410000000000001</c:v>
                </c:pt>
                <c:pt idx="1">
                  <c:v>0.91679999999999995</c:v>
                </c:pt>
                <c:pt idx="2">
                  <c:v>0.99780000000000002</c:v>
                </c:pt>
                <c:pt idx="3">
                  <c:v>1.0005999999999999</c:v>
                </c:pt>
                <c:pt idx="4">
                  <c:v>0.92949999999999999</c:v>
                </c:pt>
                <c:pt idx="5">
                  <c:v>0.77139999999999997</c:v>
                </c:pt>
                <c:pt idx="6">
                  <c:v>0.94840000000000002</c:v>
                </c:pt>
                <c:pt idx="7">
                  <c:v>0.9607</c:v>
                </c:pt>
                <c:pt idx="8">
                  <c:v>0.78790000000000004</c:v>
                </c:pt>
                <c:pt idx="9">
                  <c:v>1.0183</c:v>
                </c:pt>
                <c:pt idx="10">
                  <c:v>0.90890000000000004</c:v>
                </c:pt>
                <c:pt idx="11">
                  <c:v>0.98229999999999995</c:v>
                </c:pt>
                <c:pt idx="12">
                  <c:v>0.87549999999999994</c:v>
                </c:pt>
                <c:pt idx="13">
                  <c:v>0.99960000000000004</c:v>
                </c:pt>
                <c:pt idx="14">
                  <c:v>0.75180000000000002</c:v>
                </c:pt>
                <c:pt idx="15">
                  <c:v>0.9587</c:v>
                </c:pt>
                <c:pt idx="16">
                  <c:v>0.92200000000000004</c:v>
                </c:pt>
                <c:pt idx="17">
                  <c:v>0.97340000000000004</c:v>
                </c:pt>
                <c:pt idx="18">
                  <c:v>0.91914355556056537</c:v>
                </c:pt>
              </c:numCache>
            </c:numRef>
          </c:val>
          <c:extLst>
            <c:ext xmlns:c16="http://schemas.microsoft.com/office/drawing/2014/chart" uri="{C3380CC4-5D6E-409C-BE32-E72D297353CC}">
              <c16:uniqueId val="{00000005-F7E2-4391-9CC7-2519C602127E}"/>
            </c:ext>
          </c:extLst>
        </c:ser>
        <c:ser>
          <c:idx val="6"/>
          <c:order val="6"/>
          <c:tx>
            <c:strRef>
              <c:f>'selected bench'!$AO$20</c:f>
              <c:strCache>
                <c:ptCount val="1"/>
                <c:pt idx="0">
                  <c:v>CORBAR</c:v>
                </c:pt>
              </c:strCache>
            </c:strRef>
          </c:tx>
          <c:spPr>
            <a:solidFill>
              <a:schemeClr val="accent1">
                <a:lumMod val="60000"/>
              </a:schemeClr>
            </a:solidFill>
            <a:ln>
              <a:noFill/>
            </a:ln>
            <a:effectLst/>
          </c:spPr>
          <c:invertIfNegative val="0"/>
          <c:cat>
            <c:strRef>
              <c:f>'selected bench'!$AH$21:$AH$39</c:f>
              <c:strCache>
                <c:ptCount val="19"/>
                <c:pt idx="0">
                  <c:v>AES</c:v>
                </c:pt>
                <c:pt idx="1">
                  <c:v>BAC</c:v>
                </c:pt>
                <c:pt idx="2">
                  <c:v>BFS</c:v>
                </c:pt>
                <c:pt idx="3">
                  <c:v>CFD</c:v>
                </c:pt>
                <c:pt idx="4">
                  <c:v>LAV</c:v>
                </c:pt>
                <c:pt idx="5">
                  <c:v>LPS</c:v>
                </c:pt>
                <c:pt idx="6">
                  <c:v>LUD</c:v>
                </c:pt>
                <c:pt idx="7">
                  <c:v>MUM</c:v>
                </c:pt>
                <c:pt idx="8">
                  <c:v>NEU</c:v>
                </c:pt>
                <c:pt idx="9">
                  <c:v>NN</c:v>
                </c:pt>
                <c:pt idx="10">
                  <c:v>NW</c:v>
                </c:pt>
                <c:pt idx="11">
                  <c:v>PVC</c:v>
                </c:pt>
                <c:pt idx="12">
                  <c:v>SRA</c:v>
                </c:pt>
                <c:pt idx="13">
                  <c:v>SSC</c:v>
                </c:pt>
                <c:pt idx="14">
                  <c:v>PAT</c:v>
                </c:pt>
                <c:pt idx="15">
                  <c:v>MON</c:v>
                </c:pt>
                <c:pt idx="16">
                  <c:v>SAD</c:v>
                </c:pt>
                <c:pt idx="17">
                  <c:v>SCP</c:v>
                </c:pt>
                <c:pt idx="18">
                  <c:v>AVG</c:v>
                </c:pt>
              </c:strCache>
            </c:strRef>
          </c:cat>
          <c:val>
            <c:numRef>
              <c:f>'selected bench'!$AO$21:$AO$39</c:f>
              <c:numCache>
                <c:formatCode>General</c:formatCode>
                <c:ptCount val="19"/>
                <c:pt idx="0">
                  <c:v>0.92430000000000001</c:v>
                </c:pt>
                <c:pt idx="1">
                  <c:v>0.93600000000000005</c:v>
                </c:pt>
                <c:pt idx="2">
                  <c:v>1.0014000000000001</c:v>
                </c:pt>
                <c:pt idx="3">
                  <c:v>1.002</c:v>
                </c:pt>
                <c:pt idx="4">
                  <c:v>0.92949999999999999</c:v>
                </c:pt>
                <c:pt idx="5">
                  <c:v>0.80959999999999999</c:v>
                </c:pt>
                <c:pt idx="6">
                  <c:v>0.95599999999999996</c:v>
                </c:pt>
                <c:pt idx="7">
                  <c:v>0.97099999999999997</c:v>
                </c:pt>
                <c:pt idx="8">
                  <c:v>0.81010000000000004</c:v>
                </c:pt>
                <c:pt idx="9">
                  <c:v>0.99929999999999997</c:v>
                </c:pt>
                <c:pt idx="10">
                  <c:v>0.91690000000000005</c:v>
                </c:pt>
                <c:pt idx="11">
                  <c:v>0.96260000000000001</c:v>
                </c:pt>
                <c:pt idx="12">
                  <c:v>0.90649999999999997</c:v>
                </c:pt>
                <c:pt idx="13">
                  <c:v>1.0161</c:v>
                </c:pt>
                <c:pt idx="14">
                  <c:v>0.78439999999999999</c:v>
                </c:pt>
                <c:pt idx="15">
                  <c:v>0.997</c:v>
                </c:pt>
                <c:pt idx="16">
                  <c:v>0.93420000000000003</c:v>
                </c:pt>
                <c:pt idx="17">
                  <c:v>0.96309999999999996</c:v>
                </c:pt>
                <c:pt idx="18">
                  <c:v>0.93187188040968461</c:v>
                </c:pt>
              </c:numCache>
            </c:numRef>
          </c:val>
          <c:extLst>
            <c:ext xmlns:c16="http://schemas.microsoft.com/office/drawing/2014/chart" uri="{C3380CC4-5D6E-409C-BE32-E72D297353CC}">
              <c16:uniqueId val="{00000006-F7E2-4391-9CC7-2519C602127E}"/>
            </c:ext>
          </c:extLst>
        </c:ser>
        <c:dLbls>
          <c:showLegendKey val="0"/>
          <c:showVal val="0"/>
          <c:showCatName val="0"/>
          <c:showSerName val="0"/>
          <c:showPercent val="0"/>
          <c:showBubbleSize val="0"/>
        </c:dLbls>
        <c:gapWidth val="219"/>
        <c:overlap val="-27"/>
        <c:axId val="1264032144"/>
        <c:axId val="1264035408"/>
      </c:barChart>
      <c:catAx>
        <c:axId val="126403214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crossAx val="1264035408"/>
        <c:crosses val="autoZero"/>
        <c:auto val="1"/>
        <c:lblAlgn val="ctr"/>
        <c:lblOffset val="100"/>
        <c:noMultiLvlLbl val="0"/>
      </c:catAx>
      <c:valAx>
        <c:axId val="1264035408"/>
        <c:scaling>
          <c:orientation val="minMax"/>
          <c:max val="1"/>
          <c:min val="0.4"/>
        </c:scaling>
        <c:delete val="0"/>
        <c:axPos val="l"/>
        <c:majorGridlines>
          <c:spPr>
            <a:ln w="9525" cap="flat" cmpd="sng" algn="ctr">
              <a:solidFill>
                <a:schemeClr val="tx1"/>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solidFill>
                    <a:latin typeface="Arial" panose="020B0604020202020204" pitchFamily="34" charset="0"/>
                    <a:ea typeface="+mn-ea"/>
                    <a:cs typeface="Arial" panose="020B0604020202020204" pitchFamily="34" charset="0"/>
                  </a:defRPr>
                </a:pPr>
                <a:r>
                  <a:rPr lang="en-US"/>
                  <a:t>GPU Throughtput Comparison</a:t>
                </a:r>
                <a:endParaRPr lang="zh-CN"/>
              </a:p>
            </c:rich>
          </c:tx>
          <c:layout>
            <c:manualLayout>
              <c:xMode val="edge"/>
              <c:yMode val="edge"/>
              <c:x val="7.5265720487201968E-3"/>
              <c:y val="0.24796172157115315"/>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8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crossAx val="1264032144"/>
        <c:crosses val="autoZero"/>
        <c:crossBetween val="between"/>
      </c:valAx>
      <c:spPr>
        <a:noFill/>
        <a:ln>
          <a:noFill/>
        </a:ln>
        <a:effectLst/>
      </c:spPr>
    </c:plotArea>
    <c:legend>
      <c:legendPos val="t"/>
      <c:layout>
        <c:manualLayout>
          <c:xMode val="edge"/>
          <c:yMode val="edge"/>
          <c:x val="0.30438771172879364"/>
          <c:y val="0"/>
          <c:w val="0.39122457654241272"/>
          <c:h val="0.10914930433272874"/>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legend>
    <c:plotVisOnly val="1"/>
    <c:dispBlanksAs val="gap"/>
    <c:showDLblsOverMax val="0"/>
  </c:chart>
  <c:spPr>
    <a:solidFill>
      <a:schemeClr val="bg1"/>
    </a:solidFill>
    <a:ln w="9525" cap="flat" cmpd="sng" algn="ctr">
      <a:noFill/>
      <a:round/>
    </a:ln>
    <a:effectLst/>
  </c:spPr>
  <c:txPr>
    <a:bodyPr/>
    <a:lstStyle/>
    <a:p>
      <a:pPr>
        <a:defRPr sz="1800">
          <a:solidFill>
            <a:schemeClr val="tx1"/>
          </a:solidFill>
          <a:latin typeface="Arial" panose="020B0604020202020204" pitchFamily="34" charset="0"/>
          <a:ea typeface="+mn-ea"/>
          <a:cs typeface="Arial" panose="020B0604020202020204" pitchFamily="34" charset="0"/>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2442969422210655E-2"/>
          <c:y val="9.5842635632369153E-2"/>
          <c:w val="0.9012753157921376"/>
          <c:h val="0.7836377776713398"/>
        </c:manualLayout>
      </c:layout>
      <c:barChart>
        <c:barDir val="col"/>
        <c:grouping val="clustered"/>
        <c:varyColors val="0"/>
        <c:ser>
          <c:idx val="0"/>
          <c:order val="0"/>
          <c:tx>
            <c:strRef>
              <c:f>'selected bench'!$AI$43</c:f>
              <c:strCache>
                <c:ptCount val="1"/>
                <c:pt idx="0">
                  <c:v>base</c:v>
                </c:pt>
              </c:strCache>
            </c:strRef>
          </c:tx>
          <c:spPr>
            <a:solidFill>
              <a:schemeClr val="accent1"/>
            </a:solidFill>
            <a:ln>
              <a:noFill/>
            </a:ln>
            <a:effectLst/>
          </c:spPr>
          <c:invertIfNegative val="0"/>
          <c:cat>
            <c:strRef>
              <c:f>'selected bench'!$AH$44:$AH$62</c:f>
              <c:strCache>
                <c:ptCount val="19"/>
                <c:pt idx="0">
                  <c:v>AES</c:v>
                </c:pt>
                <c:pt idx="1">
                  <c:v>BAC</c:v>
                </c:pt>
                <c:pt idx="2">
                  <c:v>BFS</c:v>
                </c:pt>
                <c:pt idx="3">
                  <c:v>CFD</c:v>
                </c:pt>
                <c:pt idx="4">
                  <c:v>LAV</c:v>
                </c:pt>
                <c:pt idx="5">
                  <c:v>LPS</c:v>
                </c:pt>
                <c:pt idx="6">
                  <c:v>LUD</c:v>
                </c:pt>
                <c:pt idx="7">
                  <c:v>MUM</c:v>
                </c:pt>
                <c:pt idx="8">
                  <c:v>NEU</c:v>
                </c:pt>
                <c:pt idx="9">
                  <c:v>NN</c:v>
                </c:pt>
                <c:pt idx="10">
                  <c:v>NW</c:v>
                </c:pt>
                <c:pt idx="11">
                  <c:v>PVC</c:v>
                </c:pt>
                <c:pt idx="12">
                  <c:v>SRA</c:v>
                </c:pt>
                <c:pt idx="13">
                  <c:v>SSC</c:v>
                </c:pt>
                <c:pt idx="14">
                  <c:v>PAT</c:v>
                </c:pt>
                <c:pt idx="15">
                  <c:v>MON</c:v>
                </c:pt>
                <c:pt idx="16">
                  <c:v>SAD</c:v>
                </c:pt>
                <c:pt idx="17">
                  <c:v>SCP</c:v>
                </c:pt>
                <c:pt idx="18">
                  <c:v>AVG</c:v>
                </c:pt>
              </c:strCache>
            </c:strRef>
          </c:cat>
          <c:val>
            <c:numRef>
              <c:f>'selected bench'!$AI$44:$AI$62</c:f>
              <c:numCache>
                <c:formatCode>General</c:formatCode>
                <c:ptCount val="19"/>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numCache>
            </c:numRef>
          </c:val>
          <c:extLst>
            <c:ext xmlns:c16="http://schemas.microsoft.com/office/drawing/2014/chart" uri="{C3380CC4-5D6E-409C-BE32-E72D297353CC}">
              <c16:uniqueId val="{00000000-CDCA-43FF-8518-1E65A2CFBA8E}"/>
            </c:ext>
          </c:extLst>
        </c:ser>
        <c:ser>
          <c:idx val="1"/>
          <c:order val="1"/>
          <c:tx>
            <c:strRef>
              <c:f>'selected bench'!$AJ$43</c:f>
              <c:strCache>
                <c:ptCount val="1"/>
                <c:pt idx="0">
                  <c:v>STT</c:v>
                </c:pt>
              </c:strCache>
            </c:strRef>
          </c:tx>
          <c:spPr>
            <a:solidFill>
              <a:schemeClr val="accent2"/>
            </a:solidFill>
            <a:ln>
              <a:noFill/>
            </a:ln>
            <a:effectLst/>
          </c:spPr>
          <c:invertIfNegative val="0"/>
          <c:cat>
            <c:strRef>
              <c:f>'selected bench'!$AH$44:$AH$62</c:f>
              <c:strCache>
                <c:ptCount val="19"/>
                <c:pt idx="0">
                  <c:v>AES</c:v>
                </c:pt>
                <c:pt idx="1">
                  <c:v>BAC</c:v>
                </c:pt>
                <c:pt idx="2">
                  <c:v>BFS</c:v>
                </c:pt>
                <c:pt idx="3">
                  <c:v>CFD</c:v>
                </c:pt>
                <c:pt idx="4">
                  <c:v>LAV</c:v>
                </c:pt>
                <c:pt idx="5">
                  <c:v>LPS</c:v>
                </c:pt>
                <c:pt idx="6">
                  <c:v>LUD</c:v>
                </c:pt>
                <c:pt idx="7">
                  <c:v>MUM</c:v>
                </c:pt>
                <c:pt idx="8">
                  <c:v>NEU</c:v>
                </c:pt>
                <c:pt idx="9">
                  <c:v>NN</c:v>
                </c:pt>
                <c:pt idx="10">
                  <c:v>NW</c:v>
                </c:pt>
                <c:pt idx="11">
                  <c:v>PVC</c:v>
                </c:pt>
                <c:pt idx="12">
                  <c:v>SRA</c:v>
                </c:pt>
                <c:pt idx="13">
                  <c:v>SSC</c:v>
                </c:pt>
                <c:pt idx="14">
                  <c:v>PAT</c:v>
                </c:pt>
                <c:pt idx="15">
                  <c:v>MON</c:v>
                </c:pt>
                <c:pt idx="16">
                  <c:v>SAD</c:v>
                </c:pt>
                <c:pt idx="17">
                  <c:v>SCP</c:v>
                </c:pt>
                <c:pt idx="18">
                  <c:v>AVG</c:v>
                </c:pt>
              </c:strCache>
            </c:strRef>
          </c:cat>
          <c:val>
            <c:numRef>
              <c:f>'selected bench'!$AJ$44:$AJ$62</c:f>
              <c:numCache>
                <c:formatCode>General</c:formatCode>
                <c:ptCount val="19"/>
                <c:pt idx="0">
                  <c:v>0.81610000000000005</c:v>
                </c:pt>
                <c:pt idx="1">
                  <c:v>0.83760000000000001</c:v>
                </c:pt>
                <c:pt idx="2">
                  <c:v>0.18690000000000001</c:v>
                </c:pt>
                <c:pt idx="3">
                  <c:v>0.46389999999999998</c:v>
                </c:pt>
                <c:pt idx="4">
                  <c:v>0.4415</c:v>
                </c:pt>
                <c:pt idx="5">
                  <c:v>0.78500000000000003</c:v>
                </c:pt>
                <c:pt idx="6">
                  <c:v>0.46829999999999999</c:v>
                </c:pt>
                <c:pt idx="7">
                  <c:v>0.62039999999999995</c:v>
                </c:pt>
                <c:pt idx="8">
                  <c:v>0.6623</c:v>
                </c:pt>
                <c:pt idx="9">
                  <c:v>0.47060000000000002</c:v>
                </c:pt>
                <c:pt idx="10">
                  <c:v>0.32979999999999998</c:v>
                </c:pt>
                <c:pt idx="11">
                  <c:v>0.36530000000000001</c:v>
                </c:pt>
                <c:pt idx="12">
                  <c:v>0.83809999999999996</c:v>
                </c:pt>
                <c:pt idx="13">
                  <c:v>0.41239999999999999</c:v>
                </c:pt>
                <c:pt idx="14">
                  <c:v>0.86609999999999998</c:v>
                </c:pt>
                <c:pt idx="15">
                  <c:v>0.80100000000000005</c:v>
                </c:pt>
                <c:pt idx="16">
                  <c:v>0.79010000000000002</c:v>
                </c:pt>
                <c:pt idx="17">
                  <c:v>0.65110000000000001</c:v>
                </c:pt>
                <c:pt idx="18">
                  <c:v>0.55815322148399782</c:v>
                </c:pt>
              </c:numCache>
            </c:numRef>
          </c:val>
          <c:extLst>
            <c:ext xmlns:c16="http://schemas.microsoft.com/office/drawing/2014/chart" uri="{C3380CC4-5D6E-409C-BE32-E72D297353CC}">
              <c16:uniqueId val="{00000001-CDCA-43FF-8518-1E65A2CFBA8E}"/>
            </c:ext>
          </c:extLst>
        </c:ser>
        <c:ser>
          <c:idx val="2"/>
          <c:order val="2"/>
          <c:tx>
            <c:strRef>
              <c:f>'selected bench'!$AK$43</c:f>
              <c:strCache>
                <c:ptCount val="1"/>
                <c:pt idx="0">
                  <c:v>WB</c:v>
                </c:pt>
              </c:strCache>
            </c:strRef>
          </c:tx>
          <c:spPr>
            <a:solidFill>
              <a:schemeClr val="accent3"/>
            </a:solidFill>
            <a:ln>
              <a:noFill/>
            </a:ln>
            <a:effectLst/>
          </c:spPr>
          <c:invertIfNegative val="0"/>
          <c:cat>
            <c:strRef>
              <c:f>'selected bench'!$AH$44:$AH$62</c:f>
              <c:strCache>
                <c:ptCount val="19"/>
                <c:pt idx="0">
                  <c:v>AES</c:v>
                </c:pt>
                <c:pt idx="1">
                  <c:v>BAC</c:v>
                </c:pt>
                <c:pt idx="2">
                  <c:v>BFS</c:v>
                </c:pt>
                <c:pt idx="3">
                  <c:v>CFD</c:v>
                </c:pt>
                <c:pt idx="4">
                  <c:v>LAV</c:v>
                </c:pt>
                <c:pt idx="5">
                  <c:v>LPS</c:v>
                </c:pt>
                <c:pt idx="6">
                  <c:v>LUD</c:v>
                </c:pt>
                <c:pt idx="7">
                  <c:v>MUM</c:v>
                </c:pt>
                <c:pt idx="8">
                  <c:v>NEU</c:v>
                </c:pt>
                <c:pt idx="9">
                  <c:v>NN</c:v>
                </c:pt>
                <c:pt idx="10">
                  <c:v>NW</c:v>
                </c:pt>
                <c:pt idx="11">
                  <c:v>PVC</c:v>
                </c:pt>
                <c:pt idx="12">
                  <c:v>SRA</c:v>
                </c:pt>
                <c:pt idx="13">
                  <c:v>SSC</c:v>
                </c:pt>
                <c:pt idx="14">
                  <c:v>PAT</c:v>
                </c:pt>
                <c:pt idx="15">
                  <c:v>MON</c:v>
                </c:pt>
                <c:pt idx="16">
                  <c:v>SAD</c:v>
                </c:pt>
                <c:pt idx="17">
                  <c:v>SCP</c:v>
                </c:pt>
                <c:pt idx="18">
                  <c:v>AVG</c:v>
                </c:pt>
              </c:strCache>
            </c:strRef>
          </c:cat>
          <c:val>
            <c:numRef>
              <c:f>'selected bench'!$AK$44:$AK$62</c:f>
              <c:numCache>
                <c:formatCode>General</c:formatCode>
                <c:ptCount val="19"/>
                <c:pt idx="0">
                  <c:v>0.93140000000000001</c:v>
                </c:pt>
                <c:pt idx="1">
                  <c:v>0.97550000000000003</c:v>
                </c:pt>
                <c:pt idx="2">
                  <c:v>0.24679999999999999</c:v>
                </c:pt>
                <c:pt idx="3">
                  <c:v>0.53480000000000005</c:v>
                </c:pt>
                <c:pt idx="4">
                  <c:v>0.58599999999999997</c:v>
                </c:pt>
                <c:pt idx="5">
                  <c:v>0.94410000000000005</c:v>
                </c:pt>
                <c:pt idx="6">
                  <c:v>0.56089999999999995</c:v>
                </c:pt>
                <c:pt idx="7">
                  <c:v>0.72470000000000001</c:v>
                </c:pt>
                <c:pt idx="8">
                  <c:v>0.83930000000000005</c:v>
                </c:pt>
                <c:pt idx="9">
                  <c:v>0.55410000000000004</c:v>
                </c:pt>
                <c:pt idx="10">
                  <c:v>0.4274</c:v>
                </c:pt>
                <c:pt idx="11">
                  <c:v>0.44169999999999998</c:v>
                </c:pt>
                <c:pt idx="12">
                  <c:v>0.97450000000000003</c:v>
                </c:pt>
                <c:pt idx="13">
                  <c:v>0.47420000000000001</c:v>
                </c:pt>
                <c:pt idx="14">
                  <c:v>1.0274000000000001</c:v>
                </c:pt>
                <c:pt idx="15">
                  <c:v>0.91690000000000005</c:v>
                </c:pt>
                <c:pt idx="16">
                  <c:v>0.91439999999999999</c:v>
                </c:pt>
                <c:pt idx="17">
                  <c:v>0.755</c:v>
                </c:pt>
                <c:pt idx="18">
                  <c:v>0.66853329661953109</c:v>
                </c:pt>
              </c:numCache>
            </c:numRef>
          </c:val>
          <c:extLst>
            <c:ext xmlns:c16="http://schemas.microsoft.com/office/drawing/2014/chart" uri="{C3380CC4-5D6E-409C-BE32-E72D297353CC}">
              <c16:uniqueId val="{00000002-CDCA-43FF-8518-1E65A2CFBA8E}"/>
            </c:ext>
          </c:extLst>
        </c:ser>
        <c:ser>
          <c:idx val="3"/>
          <c:order val="3"/>
          <c:tx>
            <c:strRef>
              <c:f>'selected bench'!$AL$43</c:f>
              <c:strCache>
                <c:ptCount val="1"/>
                <c:pt idx="0">
                  <c:v>RD</c:v>
                </c:pt>
              </c:strCache>
            </c:strRef>
          </c:tx>
          <c:spPr>
            <a:solidFill>
              <a:schemeClr val="accent4"/>
            </a:solidFill>
            <a:ln>
              <a:noFill/>
            </a:ln>
            <a:effectLst/>
          </c:spPr>
          <c:invertIfNegative val="0"/>
          <c:cat>
            <c:strRef>
              <c:f>'selected bench'!$AH$44:$AH$62</c:f>
              <c:strCache>
                <c:ptCount val="19"/>
                <c:pt idx="0">
                  <c:v>AES</c:v>
                </c:pt>
                <c:pt idx="1">
                  <c:v>BAC</c:v>
                </c:pt>
                <c:pt idx="2">
                  <c:v>BFS</c:v>
                </c:pt>
                <c:pt idx="3">
                  <c:v>CFD</c:v>
                </c:pt>
                <c:pt idx="4">
                  <c:v>LAV</c:v>
                </c:pt>
                <c:pt idx="5">
                  <c:v>LPS</c:v>
                </c:pt>
                <c:pt idx="6">
                  <c:v>LUD</c:v>
                </c:pt>
                <c:pt idx="7">
                  <c:v>MUM</c:v>
                </c:pt>
                <c:pt idx="8">
                  <c:v>NEU</c:v>
                </c:pt>
                <c:pt idx="9">
                  <c:v>NN</c:v>
                </c:pt>
                <c:pt idx="10">
                  <c:v>NW</c:v>
                </c:pt>
                <c:pt idx="11">
                  <c:v>PVC</c:v>
                </c:pt>
                <c:pt idx="12">
                  <c:v>SRA</c:v>
                </c:pt>
                <c:pt idx="13">
                  <c:v>SSC</c:v>
                </c:pt>
                <c:pt idx="14">
                  <c:v>PAT</c:v>
                </c:pt>
                <c:pt idx="15">
                  <c:v>MON</c:v>
                </c:pt>
                <c:pt idx="16">
                  <c:v>SAD</c:v>
                </c:pt>
                <c:pt idx="17">
                  <c:v>SCP</c:v>
                </c:pt>
                <c:pt idx="18">
                  <c:v>AVG</c:v>
                </c:pt>
              </c:strCache>
            </c:strRef>
          </c:cat>
          <c:val>
            <c:numRef>
              <c:f>'selected bench'!$AL$44:$AL$62</c:f>
              <c:numCache>
                <c:formatCode>General</c:formatCode>
                <c:ptCount val="19"/>
                <c:pt idx="0">
                  <c:v>1.4642999999999999</c:v>
                </c:pt>
                <c:pt idx="1">
                  <c:v>1.4954000000000001</c:v>
                </c:pt>
                <c:pt idx="2">
                  <c:v>0.26939999999999997</c:v>
                </c:pt>
                <c:pt idx="3">
                  <c:v>0.78580000000000005</c:v>
                </c:pt>
                <c:pt idx="4">
                  <c:v>0.7248</c:v>
                </c:pt>
                <c:pt idx="5">
                  <c:v>1.3964000000000001</c:v>
                </c:pt>
                <c:pt idx="6">
                  <c:v>0.84540000000000004</c:v>
                </c:pt>
                <c:pt idx="7">
                  <c:v>0.94059999999999999</c:v>
                </c:pt>
                <c:pt idx="8">
                  <c:v>1.1486000000000001</c:v>
                </c:pt>
                <c:pt idx="9">
                  <c:v>0.78369999999999995</c:v>
                </c:pt>
                <c:pt idx="10">
                  <c:v>0.55300000000000005</c:v>
                </c:pt>
                <c:pt idx="11">
                  <c:v>0.58660000000000001</c:v>
                </c:pt>
                <c:pt idx="12">
                  <c:v>1.5039</c:v>
                </c:pt>
                <c:pt idx="13">
                  <c:v>0.60199999999999998</c:v>
                </c:pt>
                <c:pt idx="14">
                  <c:v>1.5233000000000001</c:v>
                </c:pt>
                <c:pt idx="15">
                  <c:v>1.4807999999999999</c:v>
                </c:pt>
                <c:pt idx="16">
                  <c:v>1.3944000000000001</c:v>
                </c:pt>
                <c:pt idx="17">
                  <c:v>1.1453</c:v>
                </c:pt>
                <c:pt idx="18">
                  <c:v>0.94413117403322822</c:v>
                </c:pt>
              </c:numCache>
            </c:numRef>
          </c:val>
          <c:extLst>
            <c:ext xmlns:c16="http://schemas.microsoft.com/office/drawing/2014/chart" uri="{C3380CC4-5D6E-409C-BE32-E72D297353CC}">
              <c16:uniqueId val="{00000003-CDCA-43FF-8518-1E65A2CFBA8E}"/>
            </c:ext>
          </c:extLst>
        </c:ser>
        <c:ser>
          <c:idx val="4"/>
          <c:order val="4"/>
          <c:tx>
            <c:strRef>
              <c:f>'selected bench'!$AM$43</c:f>
              <c:strCache>
                <c:ptCount val="1"/>
                <c:pt idx="0">
                  <c:v>CO</c:v>
                </c:pt>
              </c:strCache>
            </c:strRef>
          </c:tx>
          <c:spPr>
            <a:solidFill>
              <a:schemeClr val="accent5"/>
            </a:solidFill>
            <a:ln>
              <a:noFill/>
            </a:ln>
            <a:effectLst/>
          </c:spPr>
          <c:invertIfNegative val="0"/>
          <c:cat>
            <c:strRef>
              <c:f>'selected bench'!$AH$44:$AH$62</c:f>
              <c:strCache>
                <c:ptCount val="19"/>
                <c:pt idx="0">
                  <c:v>AES</c:v>
                </c:pt>
                <c:pt idx="1">
                  <c:v>BAC</c:v>
                </c:pt>
                <c:pt idx="2">
                  <c:v>BFS</c:v>
                </c:pt>
                <c:pt idx="3">
                  <c:v>CFD</c:v>
                </c:pt>
                <c:pt idx="4">
                  <c:v>LAV</c:v>
                </c:pt>
                <c:pt idx="5">
                  <c:v>LPS</c:v>
                </c:pt>
                <c:pt idx="6">
                  <c:v>LUD</c:v>
                </c:pt>
                <c:pt idx="7">
                  <c:v>MUM</c:v>
                </c:pt>
                <c:pt idx="8">
                  <c:v>NEU</c:v>
                </c:pt>
                <c:pt idx="9">
                  <c:v>NN</c:v>
                </c:pt>
                <c:pt idx="10">
                  <c:v>NW</c:v>
                </c:pt>
                <c:pt idx="11">
                  <c:v>PVC</c:v>
                </c:pt>
                <c:pt idx="12">
                  <c:v>SRA</c:v>
                </c:pt>
                <c:pt idx="13">
                  <c:v>SSC</c:v>
                </c:pt>
                <c:pt idx="14">
                  <c:v>PAT</c:v>
                </c:pt>
                <c:pt idx="15">
                  <c:v>MON</c:v>
                </c:pt>
                <c:pt idx="16">
                  <c:v>SAD</c:v>
                </c:pt>
                <c:pt idx="17">
                  <c:v>SCP</c:v>
                </c:pt>
                <c:pt idx="18">
                  <c:v>AVG</c:v>
                </c:pt>
              </c:strCache>
            </c:strRef>
          </c:cat>
          <c:val>
            <c:numRef>
              <c:f>'selected bench'!$AM$44:$AM$62</c:f>
              <c:numCache>
                <c:formatCode>General</c:formatCode>
                <c:ptCount val="19"/>
                <c:pt idx="0">
                  <c:v>1.0690999999999999</c:v>
                </c:pt>
                <c:pt idx="1">
                  <c:v>1.2132000000000001</c:v>
                </c:pt>
                <c:pt idx="2">
                  <c:v>0.25430000000000003</c:v>
                </c:pt>
                <c:pt idx="3">
                  <c:v>0.63870000000000005</c:v>
                </c:pt>
                <c:pt idx="4">
                  <c:v>0.68279999999999996</c:v>
                </c:pt>
                <c:pt idx="5">
                  <c:v>1.2151000000000001</c:v>
                </c:pt>
                <c:pt idx="6">
                  <c:v>0.67500000000000004</c:v>
                </c:pt>
                <c:pt idx="7">
                  <c:v>0.84409999999999996</c:v>
                </c:pt>
                <c:pt idx="8">
                  <c:v>0.9425</c:v>
                </c:pt>
                <c:pt idx="9">
                  <c:v>0.57779999999999998</c:v>
                </c:pt>
                <c:pt idx="10">
                  <c:v>0.47920000000000001</c:v>
                </c:pt>
                <c:pt idx="11">
                  <c:v>0.49930000000000002</c:v>
                </c:pt>
                <c:pt idx="12">
                  <c:v>1.2228000000000001</c:v>
                </c:pt>
                <c:pt idx="13">
                  <c:v>0.51959999999999995</c:v>
                </c:pt>
                <c:pt idx="14">
                  <c:v>1.2754000000000001</c:v>
                </c:pt>
                <c:pt idx="15">
                  <c:v>1.1641999999999999</c:v>
                </c:pt>
                <c:pt idx="16">
                  <c:v>1.1266</c:v>
                </c:pt>
                <c:pt idx="17">
                  <c:v>0.97760000000000002</c:v>
                </c:pt>
                <c:pt idx="18">
                  <c:v>0.7872234098092622</c:v>
                </c:pt>
              </c:numCache>
            </c:numRef>
          </c:val>
          <c:extLst>
            <c:ext xmlns:c16="http://schemas.microsoft.com/office/drawing/2014/chart" uri="{C3380CC4-5D6E-409C-BE32-E72D297353CC}">
              <c16:uniqueId val="{00000004-CDCA-43FF-8518-1E65A2CFBA8E}"/>
            </c:ext>
          </c:extLst>
        </c:ser>
        <c:ser>
          <c:idx val="5"/>
          <c:order val="5"/>
          <c:tx>
            <c:strRef>
              <c:f>'selected bench'!$AN$43</c:f>
              <c:strCache>
                <c:ptCount val="1"/>
                <c:pt idx="0">
                  <c:v>CORB</c:v>
                </c:pt>
              </c:strCache>
            </c:strRef>
          </c:tx>
          <c:spPr>
            <a:solidFill>
              <a:schemeClr val="accent6"/>
            </a:solidFill>
            <a:ln>
              <a:noFill/>
            </a:ln>
            <a:effectLst/>
          </c:spPr>
          <c:invertIfNegative val="0"/>
          <c:cat>
            <c:strRef>
              <c:f>'selected bench'!$AH$44:$AH$62</c:f>
              <c:strCache>
                <c:ptCount val="19"/>
                <c:pt idx="0">
                  <c:v>AES</c:v>
                </c:pt>
                <c:pt idx="1">
                  <c:v>BAC</c:v>
                </c:pt>
                <c:pt idx="2">
                  <c:v>BFS</c:v>
                </c:pt>
                <c:pt idx="3">
                  <c:v>CFD</c:v>
                </c:pt>
                <c:pt idx="4">
                  <c:v>LAV</c:v>
                </c:pt>
                <c:pt idx="5">
                  <c:v>LPS</c:v>
                </c:pt>
                <c:pt idx="6">
                  <c:v>LUD</c:v>
                </c:pt>
                <c:pt idx="7">
                  <c:v>MUM</c:v>
                </c:pt>
                <c:pt idx="8">
                  <c:v>NEU</c:v>
                </c:pt>
                <c:pt idx="9">
                  <c:v>NN</c:v>
                </c:pt>
                <c:pt idx="10">
                  <c:v>NW</c:v>
                </c:pt>
                <c:pt idx="11">
                  <c:v>PVC</c:v>
                </c:pt>
                <c:pt idx="12">
                  <c:v>SRA</c:v>
                </c:pt>
                <c:pt idx="13">
                  <c:v>SSC</c:v>
                </c:pt>
                <c:pt idx="14">
                  <c:v>PAT</c:v>
                </c:pt>
                <c:pt idx="15">
                  <c:v>MON</c:v>
                </c:pt>
                <c:pt idx="16">
                  <c:v>SAD</c:v>
                </c:pt>
                <c:pt idx="17">
                  <c:v>SCP</c:v>
                </c:pt>
                <c:pt idx="18">
                  <c:v>AVG</c:v>
                </c:pt>
              </c:strCache>
            </c:strRef>
          </c:cat>
          <c:val>
            <c:numRef>
              <c:f>'selected bench'!$AN$44:$AN$62</c:f>
              <c:numCache>
                <c:formatCode>General</c:formatCode>
                <c:ptCount val="19"/>
                <c:pt idx="0">
                  <c:v>1.0521</c:v>
                </c:pt>
                <c:pt idx="1">
                  <c:v>1.1837</c:v>
                </c:pt>
                <c:pt idx="2">
                  <c:v>0.3034</c:v>
                </c:pt>
                <c:pt idx="3">
                  <c:v>0.66239999999999999</c:v>
                </c:pt>
                <c:pt idx="4">
                  <c:v>0.6179</c:v>
                </c:pt>
                <c:pt idx="5">
                  <c:v>1.1655</c:v>
                </c:pt>
                <c:pt idx="6">
                  <c:v>0.6613</c:v>
                </c:pt>
                <c:pt idx="7">
                  <c:v>0.86409999999999998</c:v>
                </c:pt>
                <c:pt idx="8">
                  <c:v>0.98370000000000002</c:v>
                </c:pt>
                <c:pt idx="9">
                  <c:v>0.61629999999999996</c:v>
                </c:pt>
                <c:pt idx="10">
                  <c:v>0.51229999999999998</c:v>
                </c:pt>
                <c:pt idx="11">
                  <c:v>0.53280000000000005</c:v>
                </c:pt>
                <c:pt idx="12">
                  <c:v>1.2433000000000001</c:v>
                </c:pt>
                <c:pt idx="13">
                  <c:v>0.55410000000000004</c:v>
                </c:pt>
                <c:pt idx="14">
                  <c:v>1.2290000000000001</c:v>
                </c:pt>
                <c:pt idx="15">
                  <c:v>1.1862999999999999</c:v>
                </c:pt>
                <c:pt idx="16">
                  <c:v>1.0616000000000001</c:v>
                </c:pt>
                <c:pt idx="17">
                  <c:v>0.96589999999999998</c:v>
                </c:pt>
                <c:pt idx="18">
                  <c:v>0.79885002473029365</c:v>
                </c:pt>
              </c:numCache>
            </c:numRef>
          </c:val>
          <c:extLst>
            <c:ext xmlns:c16="http://schemas.microsoft.com/office/drawing/2014/chart" uri="{C3380CC4-5D6E-409C-BE32-E72D297353CC}">
              <c16:uniqueId val="{00000005-CDCA-43FF-8518-1E65A2CFBA8E}"/>
            </c:ext>
          </c:extLst>
        </c:ser>
        <c:ser>
          <c:idx val="6"/>
          <c:order val="6"/>
          <c:tx>
            <c:strRef>
              <c:f>'selected bench'!$AO$43</c:f>
              <c:strCache>
                <c:ptCount val="1"/>
                <c:pt idx="0">
                  <c:v>CORBAR</c:v>
                </c:pt>
              </c:strCache>
            </c:strRef>
          </c:tx>
          <c:spPr>
            <a:solidFill>
              <a:schemeClr val="accent1">
                <a:lumMod val="60000"/>
              </a:schemeClr>
            </a:solidFill>
            <a:ln>
              <a:noFill/>
            </a:ln>
            <a:effectLst/>
          </c:spPr>
          <c:invertIfNegative val="0"/>
          <c:cat>
            <c:strRef>
              <c:f>'selected bench'!$AH$44:$AH$62</c:f>
              <c:strCache>
                <c:ptCount val="19"/>
                <c:pt idx="0">
                  <c:v>AES</c:v>
                </c:pt>
                <c:pt idx="1">
                  <c:v>BAC</c:v>
                </c:pt>
                <c:pt idx="2">
                  <c:v>BFS</c:v>
                </c:pt>
                <c:pt idx="3">
                  <c:v>CFD</c:v>
                </c:pt>
                <c:pt idx="4">
                  <c:v>LAV</c:v>
                </c:pt>
                <c:pt idx="5">
                  <c:v>LPS</c:v>
                </c:pt>
                <c:pt idx="6">
                  <c:v>LUD</c:v>
                </c:pt>
                <c:pt idx="7">
                  <c:v>MUM</c:v>
                </c:pt>
                <c:pt idx="8">
                  <c:v>NEU</c:v>
                </c:pt>
                <c:pt idx="9">
                  <c:v>NN</c:v>
                </c:pt>
                <c:pt idx="10">
                  <c:v>NW</c:v>
                </c:pt>
                <c:pt idx="11">
                  <c:v>PVC</c:v>
                </c:pt>
                <c:pt idx="12">
                  <c:v>SRA</c:v>
                </c:pt>
                <c:pt idx="13">
                  <c:v>SSC</c:v>
                </c:pt>
                <c:pt idx="14">
                  <c:v>PAT</c:v>
                </c:pt>
                <c:pt idx="15">
                  <c:v>MON</c:v>
                </c:pt>
                <c:pt idx="16">
                  <c:v>SAD</c:v>
                </c:pt>
                <c:pt idx="17">
                  <c:v>SCP</c:v>
                </c:pt>
                <c:pt idx="18">
                  <c:v>AVG</c:v>
                </c:pt>
              </c:strCache>
            </c:strRef>
          </c:cat>
          <c:val>
            <c:numRef>
              <c:f>'selected bench'!$AO$44:$AO$62</c:f>
              <c:numCache>
                <c:formatCode>General</c:formatCode>
                <c:ptCount val="19"/>
                <c:pt idx="0">
                  <c:v>1.0653999999999999</c:v>
                </c:pt>
                <c:pt idx="1">
                  <c:v>1.2108000000000001</c:v>
                </c:pt>
                <c:pt idx="2">
                  <c:v>0.3034</c:v>
                </c:pt>
                <c:pt idx="3">
                  <c:v>0.67259999999999998</c:v>
                </c:pt>
                <c:pt idx="4">
                  <c:v>0.62590000000000001</c:v>
                </c:pt>
                <c:pt idx="5">
                  <c:v>1.1949000000000001</c:v>
                </c:pt>
                <c:pt idx="6">
                  <c:v>0.6724</c:v>
                </c:pt>
                <c:pt idx="7">
                  <c:v>0.87819999999999998</c:v>
                </c:pt>
                <c:pt idx="8">
                  <c:v>0.97619999999999996</c:v>
                </c:pt>
                <c:pt idx="9">
                  <c:v>0.62390000000000001</c:v>
                </c:pt>
                <c:pt idx="10">
                  <c:v>0.5141</c:v>
                </c:pt>
                <c:pt idx="11">
                  <c:v>0.54620000000000002</c:v>
                </c:pt>
                <c:pt idx="12">
                  <c:v>1.2703</c:v>
                </c:pt>
                <c:pt idx="13">
                  <c:v>0.55859999999999999</c:v>
                </c:pt>
                <c:pt idx="14">
                  <c:v>1.2565999999999999</c:v>
                </c:pt>
                <c:pt idx="15">
                  <c:v>1.2118</c:v>
                </c:pt>
                <c:pt idx="16">
                  <c:v>1.0811999999999999</c:v>
                </c:pt>
                <c:pt idx="17">
                  <c:v>0.99729999999999996</c:v>
                </c:pt>
                <c:pt idx="18">
                  <c:v>0.81125525062851078</c:v>
                </c:pt>
              </c:numCache>
            </c:numRef>
          </c:val>
          <c:extLst>
            <c:ext xmlns:c16="http://schemas.microsoft.com/office/drawing/2014/chart" uri="{C3380CC4-5D6E-409C-BE32-E72D297353CC}">
              <c16:uniqueId val="{00000006-CDCA-43FF-8518-1E65A2CFBA8E}"/>
            </c:ext>
          </c:extLst>
        </c:ser>
        <c:dLbls>
          <c:showLegendKey val="0"/>
          <c:showVal val="0"/>
          <c:showCatName val="0"/>
          <c:showSerName val="0"/>
          <c:showPercent val="0"/>
          <c:showBubbleSize val="0"/>
        </c:dLbls>
        <c:gapWidth val="219"/>
        <c:overlap val="-27"/>
        <c:axId val="1264027792"/>
        <c:axId val="1264022352"/>
      </c:barChart>
      <c:catAx>
        <c:axId val="126402779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crossAx val="1264022352"/>
        <c:crosses val="autoZero"/>
        <c:auto val="1"/>
        <c:lblAlgn val="ctr"/>
        <c:lblOffset val="100"/>
        <c:noMultiLvlLbl val="0"/>
      </c:catAx>
      <c:valAx>
        <c:axId val="1264022352"/>
        <c:scaling>
          <c:orientation val="minMax"/>
          <c:max val="1.5"/>
          <c:min val="0"/>
        </c:scaling>
        <c:delete val="0"/>
        <c:axPos val="l"/>
        <c:majorGridlines>
          <c:spPr>
            <a:ln w="9525" cap="flat" cmpd="sng" algn="ctr">
              <a:solidFill>
                <a:schemeClr val="tx1"/>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solidFill>
                    <a:latin typeface="Arial" panose="020B0604020202020204" pitchFamily="34" charset="0"/>
                    <a:ea typeface="+mn-ea"/>
                    <a:cs typeface="Arial" panose="020B0604020202020204" pitchFamily="34" charset="0"/>
                  </a:defRPr>
                </a:pPr>
                <a:r>
                  <a:rPr lang="en-US" dirty="0"/>
                  <a:t>RF. Energy Consumption Comparison</a:t>
                </a:r>
                <a:endParaRPr lang="zh-CN" dirty="0"/>
              </a:p>
            </c:rich>
          </c:tx>
          <c:layout>
            <c:manualLayout>
              <c:xMode val="edge"/>
              <c:yMode val="edge"/>
              <c:x val="5.7220016919372679E-3"/>
              <c:y val="0.26864300949961017"/>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8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crossAx val="1264027792"/>
        <c:crosses val="autoZero"/>
        <c:crossBetween val="between"/>
      </c:valAx>
      <c:spPr>
        <a:noFill/>
        <a:ln>
          <a:noFill/>
        </a:ln>
        <a:effectLst/>
      </c:spPr>
    </c:plotArea>
    <c:legend>
      <c:legendPos val="t"/>
      <c:layout>
        <c:manualLayout>
          <c:xMode val="edge"/>
          <c:yMode val="edge"/>
          <c:x val="0.30511408632236819"/>
          <c:y val="4.4769605738405908E-3"/>
          <c:w val="0.37916454810092487"/>
          <c:h val="0.10042789021969929"/>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Arial" panose="020B0604020202020204" pitchFamily="34" charset="0"/>
              <a:ea typeface="+mn-ea"/>
              <a:cs typeface="Arial" panose="020B0604020202020204" pitchFamily="34" charset="0"/>
            </a:defRPr>
          </a:pPr>
          <a:endParaRPr lang="zh-CN"/>
        </a:p>
      </c:txPr>
    </c:legend>
    <c:plotVisOnly val="1"/>
    <c:dispBlanksAs val="gap"/>
    <c:showDLblsOverMax val="0"/>
  </c:chart>
  <c:spPr>
    <a:solidFill>
      <a:schemeClr val="bg1"/>
    </a:solidFill>
    <a:ln w="9525" cap="flat" cmpd="sng" algn="ctr">
      <a:noFill/>
      <a:round/>
    </a:ln>
    <a:effectLst/>
  </c:spPr>
  <c:txPr>
    <a:bodyPr/>
    <a:lstStyle/>
    <a:p>
      <a:pPr>
        <a:defRPr sz="1800">
          <a:solidFill>
            <a:schemeClr val="tx1"/>
          </a:solidFill>
          <a:latin typeface="Arial" panose="020B0604020202020204" pitchFamily="34" charset="0"/>
          <a:cs typeface="Arial" panose="020B0604020202020204" pitchFamily="34"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91961E31-4C55-49FB-98C8-64674C7ACEAE}" type="datetimeFigureOut">
              <a:rPr lang="zh-CN" altLang="en-US" smtClean="0"/>
              <a:t>2016/5/10</a:t>
            </a:fld>
            <a:endParaRPr lang="zh-CN" altLang="en-US"/>
          </a:p>
        </p:txBody>
      </p:sp>
      <p:sp>
        <p:nvSpPr>
          <p:cNvPr id="4" name="幻灯片图像占位符 3"/>
          <p:cNvSpPr>
            <a:spLocks noGrp="1" noRot="1" noChangeAspect="1"/>
          </p:cNvSpPr>
          <p:nvPr>
            <p:ph type="sldImg" idx="2"/>
          </p:nvPr>
        </p:nvSpPr>
        <p:spPr>
          <a:xfrm>
            <a:off x="2325688" y="1162050"/>
            <a:ext cx="2352675" cy="313531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0088" y="4470400"/>
            <a:ext cx="5603875" cy="3659188"/>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824913"/>
            <a:ext cx="3035300" cy="46513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967163" y="8824913"/>
            <a:ext cx="3035300" cy="465137"/>
          </a:xfrm>
          <a:prstGeom prst="rect">
            <a:avLst/>
          </a:prstGeom>
        </p:spPr>
        <p:txBody>
          <a:bodyPr vert="horz" lIns="91440" tIns="45720" rIns="91440" bIns="45720" rtlCol="0" anchor="b"/>
          <a:lstStyle>
            <a:lvl1pPr algn="r">
              <a:defRPr sz="1200"/>
            </a:lvl1pPr>
          </a:lstStyle>
          <a:p>
            <a:fld id="{23CF6CAB-1D0B-4B5B-89DE-2D81D16CB9E6}" type="slidenum">
              <a:rPr lang="zh-CN" altLang="en-US" smtClean="0"/>
              <a:t>‹#›</a:t>
            </a:fld>
            <a:endParaRPr lang="zh-CN" altLang="en-US"/>
          </a:p>
        </p:txBody>
      </p:sp>
    </p:spTree>
    <p:extLst>
      <p:ext uri="{BB962C8B-B14F-4D97-AF65-F5344CB8AC3E}">
        <p14:creationId xmlns:p14="http://schemas.microsoft.com/office/powerpoint/2010/main" val="2197516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CF6CAB-1D0B-4B5B-89DE-2D81D16CB9E6}" type="slidenum">
              <a:rPr lang="zh-CN" altLang="en-US" smtClean="0"/>
              <a:t>1</a:t>
            </a:fld>
            <a:endParaRPr lang="zh-CN" altLang="en-US"/>
          </a:p>
        </p:txBody>
      </p:sp>
    </p:spTree>
    <p:extLst>
      <p:ext uri="{BB962C8B-B14F-4D97-AF65-F5344CB8AC3E}">
        <p14:creationId xmlns:p14="http://schemas.microsoft.com/office/powerpoint/2010/main" val="5940958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32004000" y="0"/>
            <a:ext cx="914400" cy="43891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0" y="0"/>
            <a:ext cx="914400" cy="43891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0" y="0"/>
            <a:ext cx="32918400" cy="5486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40462200"/>
            <a:ext cx="32918400" cy="3429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nstructions"/>
          <p:cNvSpPr/>
          <p:nvPr userDrawn="1"/>
        </p:nvSpPr>
        <p:spPr>
          <a:xfrm>
            <a:off x="-137160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400"/>
              </a:spcAft>
            </a:pPr>
            <a:r>
              <a:rPr lang="en-US" sz="9600" dirty="0">
                <a:solidFill>
                  <a:srgbClr val="7F7F7F"/>
                </a:solidFill>
                <a:latin typeface="Calibri" pitchFamily="34" charset="0"/>
                <a:cs typeface="Calibri" panose="020F0502020204030204" pitchFamily="34" charset="0"/>
              </a:rPr>
              <a:t>Poster Print Size:</a:t>
            </a:r>
            <a:endParaRPr sz="9600" dirty="0">
              <a:solidFill>
                <a:srgbClr val="7F7F7F"/>
              </a:solidFill>
              <a:latin typeface="Calibri" pitchFamily="34" charset="0"/>
              <a:cs typeface="Calibri" panose="020F0502020204030204" pitchFamily="34" charset="0"/>
            </a:endParaRPr>
          </a:p>
          <a:p>
            <a:pPr lvl="0">
              <a:spcBef>
                <a:spcPts val="0"/>
              </a:spcBef>
              <a:spcAft>
                <a:spcPts val="2400"/>
              </a:spcAft>
            </a:pPr>
            <a:r>
              <a:rPr lang="en-US" sz="6600" dirty="0">
                <a:solidFill>
                  <a:srgbClr val="7F7F7F"/>
                </a:solidFill>
                <a:latin typeface="Calibri" pitchFamily="34" charset="0"/>
                <a:cs typeface="Calibri" panose="020F0502020204030204" pitchFamily="34" charset="0"/>
              </a:rPr>
              <a:t>This poster template is 48” high by 36” wide. It can be used to print any poster with a 4:3 aspect ratio.</a:t>
            </a:r>
          </a:p>
          <a:p>
            <a:pPr lvl="0">
              <a:spcBef>
                <a:spcPts val="0"/>
              </a:spcBef>
              <a:spcAft>
                <a:spcPts val="2400"/>
              </a:spcAft>
            </a:pPr>
            <a:r>
              <a:rPr lang="en-US" sz="9600" dirty="0">
                <a:solidFill>
                  <a:srgbClr val="7F7F7F"/>
                </a:solidFill>
                <a:latin typeface="Calibri" pitchFamily="34" charset="0"/>
                <a:cs typeface="Calibri" panose="020F0502020204030204" pitchFamily="34" charset="0"/>
              </a:rPr>
              <a:t>Placeholders</a:t>
            </a:r>
            <a:r>
              <a:rPr sz="9600" dirty="0">
                <a:solidFill>
                  <a:srgbClr val="7F7F7F"/>
                </a:solidFill>
                <a:latin typeface="Calibri" pitchFamily="34" charset="0"/>
                <a:cs typeface="Calibri" panose="020F0502020204030204" pitchFamily="34" charset="0"/>
              </a:rPr>
              <a:t>:</a:t>
            </a:r>
          </a:p>
          <a:p>
            <a:pPr lvl="0">
              <a:spcBef>
                <a:spcPts val="0"/>
              </a:spcBef>
              <a:spcAft>
                <a:spcPts val="2400"/>
              </a:spcAft>
            </a:pPr>
            <a:r>
              <a:rPr sz="6600" dirty="0">
                <a:solidFill>
                  <a:srgbClr val="7F7F7F"/>
                </a:solidFill>
                <a:latin typeface="Calibri" pitchFamily="34" charset="0"/>
                <a:cs typeface="Calibri" panose="020F0502020204030204" pitchFamily="34" charset="0"/>
              </a:rPr>
              <a:t>The </a:t>
            </a:r>
            <a:r>
              <a:rPr lang="en-US" sz="6600" dirty="0">
                <a:solidFill>
                  <a:srgbClr val="7F7F7F"/>
                </a:solidFill>
                <a:latin typeface="Calibri" pitchFamily="34" charset="0"/>
                <a:cs typeface="Calibri" panose="020F0502020204030204" pitchFamily="34" charset="0"/>
              </a:rPr>
              <a:t>various elements included</a:t>
            </a:r>
            <a:r>
              <a:rPr sz="6600" dirty="0">
                <a:solidFill>
                  <a:srgbClr val="7F7F7F"/>
                </a:solidFill>
                <a:latin typeface="Calibri" pitchFamily="34" charset="0"/>
                <a:cs typeface="Calibri" panose="020F0502020204030204" pitchFamily="34" charset="0"/>
              </a:rPr>
              <a:t> in this </a:t>
            </a:r>
            <a:r>
              <a:rPr lang="en-US" sz="6600" dirty="0">
                <a:solidFill>
                  <a:srgbClr val="7F7F7F"/>
                </a:solidFill>
                <a:latin typeface="Calibri" pitchFamily="34" charset="0"/>
                <a:cs typeface="Calibri" panose="020F0502020204030204" pitchFamily="34" charset="0"/>
              </a:rPr>
              <a:t>poster are ones</a:t>
            </a:r>
            <a:r>
              <a:rPr lang="en-US" sz="6600" baseline="0" dirty="0">
                <a:solidFill>
                  <a:srgbClr val="7F7F7F"/>
                </a:solidFill>
                <a:latin typeface="Calibri" pitchFamily="34" charset="0"/>
                <a:cs typeface="Calibri" panose="020F0502020204030204" pitchFamily="34" charset="0"/>
              </a:rPr>
              <a:t> we often see in medical, research, and scientific posters.</a:t>
            </a:r>
            <a:r>
              <a:rPr sz="6600" dirty="0">
                <a:solidFill>
                  <a:srgbClr val="7F7F7F"/>
                </a:solidFill>
                <a:latin typeface="Calibri" pitchFamily="34" charset="0"/>
                <a:cs typeface="Calibri" panose="020F0502020204030204" pitchFamily="34" charset="0"/>
              </a:rPr>
              <a:t> </a:t>
            </a:r>
            <a:r>
              <a:rPr lang="en-US" sz="6600" dirty="0">
                <a:solidFill>
                  <a:srgbClr val="7F7F7F"/>
                </a:solidFill>
                <a:latin typeface="Calibri" pitchFamily="34" charset="0"/>
                <a:cs typeface="Calibri" panose="020F0502020204030204" pitchFamily="34" charset="0"/>
              </a:rPr>
              <a:t>Feel</a:t>
            </a:r>
            <a:r>
              <a:rPr lang="en-US" sz="66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400"/>
              </a:spcAft>
            </a:pPr>
            <a:r>
              <a:rPr lang="en-US" sz="9600" dirty="0">
                <a:solidFill>
                  <a:srgbClr val="7F7F7F"/>
                </a:solidFill>
                <a:latin typeface="Calibri" pitchFamily="34" charset="0"/>
                <a:cs typeface="Calibri" panose="020F0502020204030204" pitchFamily="34" charset="0"/>
              </a:rPr>
              <a:t>Image</a:t>
            </a:r>
            <a:r>
              <a:rPr lang="en-US" sz="9600" baseline="0" dirty="0">
                <a:solidFill>
                  <a:srgbClr val="7F7F7F"/>
                </a:solidFill>
                <a:latin typeface="Calibri" pitchFamily="34" charset="0"/>
                <a:cs typeface="Calibri" panose="020F0502020204030204" pitchFamily="34" charset="0"/>
              </a:rPr>
              <a:t> Quality</a:t>
            </a:r>
            <a:r>
              <a:rPr lang="en-US" sz="9600" dirty="0">
                <a:solidFill>
                  <a:srgbClr val="7F7F7F"/>
                </a:solidFill>
                <a:latin typeface="Calibri" pitchFamily="34" charset="0"/>
                <a:cs typeface="Calibri" panose="020F0502020204030204" pitchFamily="34" charset="0"/>
              </a:rPr>
              <a:t>:</a:t>
            </a:r>
          </a:p>
          <a:p>
            <a:pPr lvl="0">
              <a:spcBef>
                <a:spcPts val="0"/>
              </a:spcBef>
              <a:spcAft>
                <a:spcPts val="2400"/>
              </a:spcAft>
            </a:pPr>
            <a:r>
              <a:rPr lang="en-US" sz="6600" dirty="0">
                <a:solidFill>
                  <a:srgbClr val="7F7F7F"/>
                </a:solidFill>
                <a:latin typeface="Calibri" pitchFamily="34" charset="0"/>
                <a:cs typeface="Calibri" panose="020F0502020204030204" pitchFamily="34" charset="0"/>
              </a:rPr>
              <a:t>You can place digital photos or logo art in your poster file by selecting the </a:t>
            </a:r>
            <a:r>
              <a:rPr lang="en-US" sz="6600" b="1" dirty="0">
                <a:solidFill>
                  <a:srgbClr val="7F7F7F"/>
                </a:solidFill>
                <a:latin typeface="Calibri" pitchFamily="34" charset="0"/>
                <a:cs typeface="Calibri" panose="020F0502020204030204" pitchFamily="34" charset="0"/>
              </a:rPr>
              <a:t>Insert, Picture</a:t>
            </a:r>
            <a:r>
              <a:rPr lang="en-US" sz="66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600" b="1" dirty="0">
                <a:solidFill>
                  <a:srgbClr val="7F7F7F"/>
                </a:solidFill>
                <a:latin typeface="Calibri" pitchFamily="34" charset="0"/>
                <a:cs typeface="Calibri" panose="020F0502020204030204" pitchFamily="34" charset="0"/>
              </a:rPr>
              <a:t>150-200 pixels per inch in their final printed size</a:t>
            </a:r>
            <a:r>
              <a:rPr lang="en-US" sz="6600" dirty="0">
                <a:solidFill>
                  <a:srgbClr val="7F7F7F"/>
                </a:solidFill>
                <a:latin typeface="Calibri" pitchFamily="34" charset="0"/>
                <a:cs typeface="Calibri" panose="020F0502020204030204" pitchFamily="34" charset="0"/>
              </a:rPr>
              <a:t>. For instance, a 1600 x 1200 pixel</a:t>
            </a:r>
            <a:r>
              <a:rPr lang="en-US" sz="6600" baseline="0" dirty="0">
                <a:solidFill>
                  <a:srgbClr val="7F7F7F"/>
                </a:solidFill>
                <a:latin typeface="Calibri" pitchFamily="34" charset="0"/>
                <a:cs typeface="Calibri" panose="020F0502020204030204" pitchFamily="34" charset="0"/>
              </a:rPr>
              <a:t> photo will usually look fine up to </a:t>
            </a:r>
            <a:r>
              <a:rPr lang="en-US" sz="6600" dirty="0">
                <a:solidFill>
                  <a:srgbClr val="7F7F7F"/>
                </a:solidFill>
                <a:latin typeface="Calibri" pitchFamily="34" charset="0"/>
                <a:cs typeface="Calibri" panose="020F0502020204030204" pitchFamily="34" charset="0"/>
              </a:rPr>
              <a:t>8“-10” wide on your printed poster.</a:t>
            </a:r>
          </a:p>
          <a:p>
            <a:pPr lvl="0">
              <a:spcBef>
                <a:spcPts val="0"/>
              </a:spcBef>
              <a:spcAft>
                <a:spcPts val="2400"/>
              </a:spcAft>
            </a:pPr>
            <a:r>
              <a:rPr lang="en-US" sz="66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400"/>
              </a:spcAft>
            </a:pPr>
            <a:r>
              <a:rPr lang="en-US" sz="66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400"/>
              </a:spcAft>
            </a:pPr>
            <a:br>
              <a:rPr lang="en-US" sz="4800" dirty="0">
                <a:solidFill>
                  <a:srgbClr val="7F7F7F"/>
                </a:solidFill>
                <a:latin typeface="Calibri" pitchFamily="34" charset="0"/>
                <a:cs typeface="Calibri" panose="020F0502020204030204" pitchFamily="34" charset="0"/>
              </a:rPr>
            </a:br>
            <a:r>
              <a:rPr lang="en-US" sz="4800" dirty="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3832800" y="0"/>
            <a:ext cx="12801600" cy="438912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400"/>
                </a:spcAft>
              </a:pPr>
              <a:r>
                <a:rPr lang="en-US" sz="9600" dirty="0">
                  <a:solidFill>
                    <a:schemeClr val="bg1">
                      <a:lumMod val="50000"/>
                    </a:schemeClr>
                  </a:solidFill>
                  <a:latin typeface="Calibri" pitchFamily="34" charset="0"/>
                  <a:cs typeface="Calibri" panose="020F0502020204030204" pitchFamily="34" charset="0"/>
                </a:rPr>
                <a:t>Change</a:t>
              </a:r>
              <a:r>
                <a:rPr lang="en-US" sz="9600" baseline="0" dirty="0">
                  <a:solidFill>
                    <a:schemeClr val="bg1">
                      <a:lumMod val="50000"/>
                    </a:schemeClr>
                  </a:solidFill>
                  <a:latin typeface="Calibri" pitchFamily="34" charset="0"/>
                  <a:cs typeface="Calibri" panose="020F0502020204030204" pitchFamily="34" charset="0"/>
                </a:rPr>
                <a:t> Color Theme</a:t>
              </a:r>
              <a:r>
                <a:rPr lang="en-US" sz="9600" dirty="0">
                  <a:solidFill>
                    <a:schemeClr val="bg1">
                      <a:lumMod val="50000"/>
                    </a:schemeClr>
                  </a:solidFill>
                  <a:latin typeface="Calibri" pitchFamily="34" charset="0"/>
                  <a:cs typeface="Calibri" panose="020F0502020204030204" pitchFamily="34" charset="0"/>
                </a:rPr>
                <a:t>:</a:t>
              </a:r>
              <a:endParaRPr sz="960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r>
                <a:rPr lang="en-US" sz="66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6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400"/>
                </a:spcAft>
              </a:pPr>
              <a:r>
                <a:rPr lang="en-US" sz="6600" baseline="0" dirty="0">
                  <a:solidFill>
                    <a:schemeClr val="bg1">
                      <a:lumMod val="50000"/>
                    </a:schemeClr>
                  </a:solidFill>
                  <a:latin typeface="Calibri" pitchFamily="34" charset="0"/>
                  <a:cs typeface="Calibri" panose="020F0502020204030204" pitchFamily="34" charset="0"/>
                </a:rPr>
                <a:t>To change the color theme, select the </a:t>
              </a:r>
              <a:r>
                <a:rPr lang="en-US" sz="6600" b="1" baseline="0" dirty="0">
                  <a:solidFill>
                    <a:schemeClr val="bg1">
                      <a:lumMod val="50000"/>
                    </a:schemeClr>
                  </a:solidFill>
                  <a:latin typeface="Calibri" pitchFamily="34" charset="0"/>
                  <a:cs typeface="Calibri" panose="020F0502020204030204" pitchFamily="34" charset="0"/>
                </a:rPr>
                <a:t>Design</a:t>
              </a:r>
              <a:r>
                <a:rPr lang="en-US" sz="6600" baseline="0" dirty="0">
                  <a:solidFill>
                    <a:schemeClr val="bg1">
                      <a:lumMod val="50000"/>
                    </a:schemeClr>
                  </a:solidFill>
                  <a:latin typeface="Calibri" pitchFamily="34" charset="0"/>
                  <a:cs typeface="Calibri" panose="020F0502020204030204" pitchFamily="34" charset="0"/>
                </a:rPr>
                <a:t> tab, then select the </a:t>
              </a:r>
              <a:r>
                <a:rPr lang="en-US" sz="6600" b="1" baseline="0" dirty="0">
                  <a:solidFill>
                    <a:schemeClr val="bg1">
                      <a:lumMod val="50000"/>
                    </a:schemeClr>
                  </a:solidFill>
                  <a:latin typeface="Calibri" pitchFamily="34" charset="0"/>
                  <a:cs typeface="Calibri" panose="020F0502020204030204" pitchFamily="34" charset="0"/>
                </a:rPr>
                <a:t>Colors</a:t>
              </a:r>
              <a:r>
                <a:rPr lang="en-US" sz="66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r>
                <a:rPr lang="en-US" sz="66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400"/>
                </a:spcAft>
              </a:pPr>
              <a:r>
                <a:rPr lang="en-US" sz="96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400"/>
                </a:spcAft>
              </a:pPr>
              <a:r>
                <a:rPr lang="en-US" sz="6600" dirty="0">
                  <a:solidFill>
                    <a:schemeClr val="bg1">
                      <a:lumMod val="50000"/>
                    </a:schemeClr>
                  </a:solidFill>
                  <a:latin typeface="Calibri" pitchFamily="34" charset="0"/>
                  <a:cs typeface="Calibri" panose="020F0502020204030204" pitchFamily="34" charset="0"/>
                </a:rPr>
                <a:t>Once your poster file is ready, visit</a:t>
              </a:r>
              <a:r>
                <a:rPr lang="en-US" sz="6600" baseline="0" dirty="0">
                  <a:solidFill>
                    <a:schemeClr val="bg1">
                      <a:lumMod val="50000"/>
                    </a:schemeClr>
                  </a:solidFill>
                  <a:latin typeface="Calibri" pitchFamily="34" charset="0"/>
                  <a:cs typeface="Calibri" panose="020F0502020204030204" pitchFamily="34" charset="0"/>
                </a:rPr>
                <a:t> </a:t>
              </a:r>
              <a:r>
                <a:rPr lang="en-US" sz="6600" b="1" baseline="0" dirty="0">
                  <a:solidFill>
                    <a:schemeClr val="bg1">
                      <a:lumMod val="50000"/>
                    </a:schemeClr>
                  </a:solidFill>
                  <a:latin typeface="Calibri" pitchFamily="34" charset="0"/>
                  <a:cs typeface="Calibri" panose="020F0502020204030204" pitchFamily="34" charset="0"/>
                </a:rPr>
                <a:t>www.genigraphics.com</a:t>
              </a:r>
              <a:r>
                <a:rPr lang="en-US" sz="66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400"/>
                </a:spcAft>
              </a:pPr>
              <a:r>
                <a:rPr lang="en-US" sz="66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6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600" baseline="0" dirty="0">
                  <a:solidFill>
                    <a:schemeClr val="bg1">
                      <a:lumMod val="50000"/>
                    </a:schemeClr>
                  </a:solidFill>
                  <a:latin typeface="Calibri" pitchFamily="34" charset="0"/>
                  <a:cs typeface="Calibri" panose="020F0502020204030204" pitchFamily="34" charset="0"/>
                </a:rPr>
                <a:t>US and Canada:  1-800-790-4001</a:t>
              </a:r>
              <a:br>
                <a:rPr lang="en-US" sz="6600" baseline="0" dirty="0">
                  <a:solidFill>
                    <a:schemeClr val="bg1">
                      <a:lumMod val="50000"/>
                    </a:schemeClr>
                  </a:solidFill>
                  <a:latin typeface="Calibri" pitchFamily="34" charset="0"/>
                  <a:cs typeface="Calibri" panose="020F0502020204030204" pitchFamily="34" charset="0"/>
                </a:rPr>
              </a:br>
              <a:r>
                <a:rPr lang="en-US" sz="66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800" dirty="0">
                  <a:solidFill>
                    <a:schemeClr val="bg1">
                      <a:lumMod val="50000"/>
                    </a:schemeClr>
                  </a:solidFill>
                  <a:latin typeface="Calibri" pitchFamily="34" charset="0"/>
                  <a:cs typeface="Calibri" panose="020F0502020204030204" pitchFamily="34" charset="0"/>
                </a:rPr>
              </a:br>
              <a:r>
                <a:rPr lang="en-US" sz="48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5/10/2016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US" dirty="0"/>
              <a:t>Click to edit Master title style</a:t>
            </a:r>
          </a:p>
        </p:txBody>
      </p:sp>
      <p:sp>
        <p:nvSpPr>
          <p:cNvPr id="3" name="Text Placeholder 2"/>
          <p:cNvSpPr>
            <a:spLocks noGrp="1"/>
          </p:cNvSpPr>
          <p:nvPr>
            <p:ph type="body" idx="1"/>
          </p:nvPr>
        </p:nvSpPr>
        <p:spPr>
          <a:xfrm>
            <a:off x="1645920" y="10241283"/>
            <a:ext cx="29626560" cy="28966163"/>
          </a:xfrm>
          <a:prstGeom prst="rect">
            <a:avLst/>
          </a:prstGeom>
        </p:spPr>
        <p:txBody>
          <a:bodyPr vert="horz" lIns="438912" tIns="219456" rIns="438912" bIns="21945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85D6BDF-9D0E-4E2B-85B8-D8F4790360C9}" type="datetimeFigureOut">
              <a:rPr lang="en-US" smtClean="0"/>
              <a:t>5/10/2016</a:t>
            </a:fld>
            <a:endParaRPr lang="en-US" dirty="0"/>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389120" rtl="0" eaLnBrk="1" latinLnBrk="0" hangingPunct="1">
        <a:spcBef>
          <a:spcPct val="0"/>
        </a:spcBef>
        <a:buNone/>
        <a:defRPr sz="8000" kern="1200">
          <a:solidFill>
            <a:schemeClr val="tx1"/>
          </a:solidFill>
          <a:latin typeface="+mj-lt"/>
          <a:ea typeface="+mj-ea"/>
          <a:cs typeface="+mj-cs"/>
        </a:defRPr>
      </a:lvl1pPr>
    </p:titleStyle>
    <p:bodyStyle>
      <a:lvl1pPr marL="4572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144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3716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8288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4pPr>
      <a:lvl5pPr marL="22860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hart" Target="../charts/chart1.xml"/><Relationship Id="rId7"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hart" Target="../charts/chart3.xml"/><Relationship Id="rId11" Type="http://schemas.openxmlformats.org/officeDocument/2006/relationships/image" Target="../media/image7.jpg"/><Relationship Id="rId5" Type="http://schemas.openxmlformats.org/officeDocument/2006/relationships/chart" Target="../charts/chart2.xml"/><Relationship Id="rId10" Type="http://schemas.openxmlformats.org/officeDocument/2006/relationships/image" Target="../media/image6.emf"/><Relationship Id="rId4" Type="http://schemas.openxmlformats.org/officeDocument/2006/relationships/image" Target="../media/image2.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 name="图表 101"/>
          <p:cNvGraphicFramePr>
            <a:graphicFrameLocks/>
          </p:cNvGraphicFramePr>
          <p:nvPr>
            <p:extLst>
              <p:ext uri="{D42A27DB-BD31-4B8C-83A1-F6EECF244321}">
                <p14:modId xmlns:p14="http://schemas.microsoft.com/office/powerpoint/2010/main" val="3345291211"/>
              </p:ext>
            </p:extLst>
          </p:nvPr>
        </p:nvGraphicFramePr>
        <p:xfrm>
          <a:off x="7605184" y="27454763"/>
          <a:ext cx="8352471" cy="4276649"/>
        </p:xfrm>
        <a:graphic>
          <a:graphicData uri="http://schemas.openxmlformats.org/drawingml/2006/chart">
            <c:chart xmlns:c="http://schemas.openxmlformats.org/drawingml/2006/chart" xmlns:r="http://schemas.openxmlformats.org/officeDocument/2006/relationships" r:id="rId3"/>
          </a:graphicData>
        </a:graphic>
      </p:graphicFrame>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46627" y="15637712"/>
            <a:ext cx="6311351" cy="5171319"/>
          </a:xfrm>
          <a:prstGeom prst="rect">
            <a:avLst/>
          </a:prstGeom>
        </p:spPr>
      </p:pic>
      <p:graphicFrame>
        <p:nvGraphicFramePr>
          <p:cNvPr id="92" name="图表 91"/>
          <p:cNvGraphicFramePr>
            <a:graphicFrameLocks/>
          </p:cNvGraphicFramePr>
          <p:nvPr>
            <p:extLst>
              <p:ext uri="{D42A27DB-BD31-4B8C-83A1-F6EECF244321}">
                <p14:modId xmlns:p14="http://schemas.microsoft.com/office/powerpoint/2010/main" val="3848459107"/>
              </p:ext>
            </p:extLst>
          </p:nvPr>
        </p:nvGraphicFramePr>
        <p:xfrm>
          <a:off x="16945209" y="25767075"/>
          <a:ext cx="14156511" cy="3715513"/>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 Box 122"/>
          <p:cNvSpPr txBox="1">
            <a:spLocks noChangeArrowheads="1"/>
          </p:cNvSpPr>
          <p:nvPr/>
        </p:nvSpPr>
        <p:spPr bwMode="auto">
          <a:xfrm>
            <a:off x="5486400" y="43458"/>
            <a:ext cx="23241000"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2880" tIns="457200" rIns="182880" bIns="45720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8000" b="1" dirty="0">
                <a:solidFill>
                  <a:schemeClr val="accent3">
                    <a:lumMod val="20000"/>
                    <a:lumOff val="80000"/>
                  </a:schemeClr>
                </a:solidFill>
                <a:latin typeface="+mn-lt"/>
              </a:rPr>
              <a:t>Red-Shield: Shielding Read Disturbance for STT-RAM Based Register Files on GPUs</a:t>
            </a:r>
          </a:p>
        </p:txBody>
      </p:sp>
      <p:sp>
        <p:nvSpPr>
          <p:cNvPr id="5" name="Text Box 123"/>
          <p:cNvSpPr txBox="1">
            <a:spLocks noChangeArrowheads="1"/>
          </p:cNvSpPr>
          <p:nvPr/>
        </p:nvSpPr>
        <p:spPr bwMode="auto">
          <a:xfrm>
            <a:off x="5486400" y="3200400"/>
            <a:ext cx="219456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dirty="0">
                <a:solidFill>
                  <a:schemeClr val="accent3">
                    <a:lumMod val="20000"/>
                    <a:lumOff val="80000"/>
                  </a:schemeClr>
                </a:solidFill>
                <a:latin typeface="+mn-lt"/>
              </a:rPr>
              <a:t>Hang Zhang, </a:t>
            </a:r>
            <a:r>
              <a:rPr lang="en-US" sz="4800" dirty="0" err="1">
                <a:solidFill>
                  <a:schemeClr val="accent3">
                    <a:lumMod val="20000"/>
                    <a:lumOff val="80000"/>
                  </a:schemeClr>
                </a:solidFill>
                <a:latin typeface="+mn-lt"/>
              </a:rPr>
              <a:t>Xuhao</a:t>
            </a:r>
            <a:r>
              <a:rPr lang="en-US" sz="4800" dirty="0">
                <a:solidFill>
                  <a:schemeClr val="accent3">
                    <a:lumMod val="20000"/>
                    <a:lumOff val="80000"/>
                  </a:schemeClr>
                </a:solidFill>
                <a:latin typeface="+mn-lt"/>
              </a:rPr>
              <a:t> Chen, </a:t>
            </a:r>
            <a:r>
              <a:rPr lang="en-US" sz="4800" dirty="0" err="1">
                <a:solidFill>
                  <a:schemeClr val="accent3">
                    <a:lumMod val="20000"/>
                    <a:lumOff val="80000"/>
                  </a:schemeClr>
                </a:solidFill>
                <a:latin typeface="+mn-lt"/>
              </a:rPr>
              <a:t>Nong</a:t>
            </a:r>
            <a:r>
              <a:rPr lang="en-US" sz="4800" dirty="0">
                <a:solidFill>
                  <a:schemeClr val="accent3">
                    <a:lumMod val="20000"/>
                    <a:lumOff val="80000"/>
                  </a:schemeClr>
                </a:solidFill>
                <a:latin typeface="+mn-lt"/>
              </a:rPr>
              <a:t> Xiao, Fang Liu, </a:t>
            </a:r>
            <a:r>
              <a:rPr lang="en-US" sz="4800" dirty="0" err="1">
                <a:solidFill>
                  <a:schemeClr val="accent3">
                    <a:lumMod val="20000"/>
                    <a:lumOff val="80000"/>
                  </a:schemeClr>
                </a:solidFill>
                <a:latin typeface="+mn-lt"/>
              </a:rPr>
              <a:t>Zhiguang</a:t>
            </a:r>
            <a:r>
              <a:rPr lang="en-US" sz="4800" dirty="0">
                <a:solidFill>
                  <a:schemeClr val="accent3">
                    <a:lumMod val="20000"/>
                    <a:lumOff val="80000"/>
                  </a:schemeClr>
                </a:solidFill>
                <a:latin typeface="+mn-lt"/>
              </a:rPr>
              <a:t> Chen</a:t>
            </a:r>
          </a:p>
          <a:p>
            <a:pPr algn="ctr" eaLnBrk="1" hangingPunct="1"/>
            <a:r>
              <a:rPr lang="en-US" sz="4800" dirty="0">
                <a:solidFill>
                  <a:schemeClr val="accent3">
                    <a:lumMod val="20000"/>
                    <a:lumOff val="80000"/>
                  </a:schemeClr>
                </a:solidFill>
                <a:latin typeface="+mn-lt"/>
              </a:rPr>
              <a:t>College of Computer, National University of Defense Technology</a:t>
            </a:r>
          </a:p>
        </p:txBody>
      </p:sp>
      <p:sp>
        <p:nvSpPr>
          <p:cNvPr id="13" name="Text Box 192"/>
          <p:cNvSpPr txBox="1">
            <a:spLocks noChangeArrowheads="1"/>
          </p:cNvSpPr>
          <p:nvPr/>
        </p:nvSpPr>
        <p:spPr bwMode="auto">
          <a:xfrm>
            <a:off x="1828800" y="27284601"/>
            <a:ext cx="14173200" cy="12720399"/>
          </a:xfrm>
          <a:prstGeom prst="rect">
            <a:avLst/>
          </a:prstGeom>
          <a:noFill/>
          <a:ln w="12700">
            <a:solidFill>
              <a:schemeClr val="accent1">
                <a:lumMod val="75000"/>
              </a:schemeClr>
            </a:solidFill>
          </a:ln>
          <a:effectLst/>
        </p:spPr>
        <p:txBody>
          <a:bodyPr lIns="182880" tIns="182880" rIns="182880" bIns="18288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altLang="zh-CN" sz="3200" dirty="0">
                <a:latin typeface="Calibri" pitchFamily="34" charset="0"/>
              </a:rPr>
              <a:t>The</a:t>
            </a:r>
            <a:r>
              <a:rPr lang="en-US" altLang="zh-CN" sz="3200" b="1" i="1" dirty="0">
                <a:latin typeface="Calibri" pitchFamily="34" charset="0"/>
              </a:rPr>
              <a:t> Re</a:t>
            </a:r>
            <a:r>
              <a:rPr lang="en-US" altLang="zh-CN" sz="3200" dirty="0">
                <a:latin typeface="Calibri" pitchFamily="34" charset="0"/>
              </a:rPr>
              <a:t>d-</a:t>
            </a:r>
            <a:r>
              <a:rPr lang="en-US" altLang="zh-CN" sz="3200" b="1" i="1" dirty="0">
                <a:latin typeface="Calibri" pitchFamily="34" charset="0"/>
              </a:rPr>
              <a:t>D</a:t>
            </a:r>
            <a:r>
              <a:rPr lang="en-US" altLang="zh-CN" sz="3200" dirty="0">
                <a:latin typeface="Calibri" pitchFamily="34" charset="0"/>
              </a:rPr>
              <a:t>isturbance </a:t>
            </a:r>
            <a:r>
              <a:rPr lang="en-US" altLang="zh-CN" sz="3200" b="1" i="1" dirty="0">
                <a:latin typeface="Calibri" pitchFamily="34" charset="0"/>
              </a:rPr>
              <a:t>Shield </a:t>
            </a:r>
            <a:r>
              <a:rPr lang="en-US" altLang="zh-CN" sz="3200" dirty="0">
                <a:latin typeface="Calibri" pitchFamily="34" charset="0"/>
              </a:rPr>
              <a:t>design</a:t>
            </a:r>
          </a:p>
          <a:p>
            <a:pPr marL="514350" indent="-514350" eaLnBrk="1" hangingPunct="1">
              <a:buAutoNum type="arabicPeriod"/>
            </a:pPr>
            <a:r>
              <a:rPr lang="en-US" altLang="zh-CN" sz="3200" dirty="0">
                <a:latin typeface="Calibri" pitchFamily="34" charset="0"/>
              </a:rPr>
              <a:t>Dead Read Identification</a:t>
            </a: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p:txBody>
      </p:sp>
      <p:sp>
        <p:nvSpPr>
          <p:cNvPr id="24" name="TextBox 23"/>
          <p:cNvSpPr txBox="1"/>
          <p:nvPr/>
        </p:nvSpPr>
        <p:spPr>
          <a:xfrm>
            <a:off x="1828800" y="41727119"/>
            <a:ext cx="11012182" cy="1569660"/>
          </a:xfrm>
          <a:prstGeom prst="rect">
            <a:avLst/>
          </a:prstGeom>
          <a:solidFill>
            <a:schemeClr val="accent1">
              <a:lumMod val="40000"/>
              <a:lumOff val="60000"/>
            </a:schemeClr>
          </a:solidFill>
        </p:spPr>
        <p:txBody>
          <a:bodyPr wrap="none" rtlCol="0">
            <a:spAutoFit/>
          </a:bodyPr>
          <a:lstStyle/>
          <a:p>
            <a:r>
              <a:rPr lang="en-US" sz="3200" dirty="0"/>
              <a:t>Hang Zhang</a:t>
            </a:r>
          </a:p>
          <a:p>
            <a:r>
              <a:rPr lang="en-US" sz="3200" dirty="0"/>
              <a:t>College of Computer, National University of Defense Technology</a:t>
            </a:r>
          </a:p>
          <a:p>
            <a:r>
              <a:rPr lang="en-US" sz="3200" dirty="0"/>
              <a:t>Email: hangzhang@nudt.edu.cn</a:t>
            </a:r>
          </a:p>
        </p:txBody>
      </p:sp>
      <p:sp>
        <p:nvSpPr>
          <p:cNvPr id="25" name="TextBox 24"/>
          <p:cNvSpPr txBox="1"/>
          <p:nvPr/>
        </p:nvSpPr>
        <p:spPr>
          <a:xfrm>
            <a:off x="1828800" y="40538400"/>
            <a:ext cx="2638671" cy="1015663"/>
          </a:xfrm>
          <a:prstGeom prst="rect">
            <a:avLst/>
          </a:prstGeom>
          <a:noFill/>
        </p:spPr>
        <p:txBody>
          <a:bodyPr wrap="none" rtlCol="0">
            <a:spAutoFit/>
          </a:bodyPr>
          <a:lstStyle/>
          <a:p>
            <a:r>
              <a:rPr lang="en-US" sz="6000" b="1" dirty="0"/>
              <a:t>Contact</a:t>
            </a:r>
          </a:p>
        </p:txBody>
      </p:sp>
      <p:sp>
        <p:nvSpPr>
          <p:cNvPr id="26" name="TextBox 25"/>
          <p:cNvSpPr txBox="1"/>
          <p:nvPr/>
        </p:nvSpPr>
        <p:spPr>
          <a:xfrm>
            <a:off x="16725900" y="41708070"/>
            <a:ext cx="14173200" cy="1588710"/>
          </a:xfrm>
          <a:prstGeom prst="rect">
            <a:avLst/>
          </a:prstGeom>
          <a:noFill/>
        </p:spPr>
        <p:txBody>
          <a:bodyPr wrap="square" tIns="91440" bIns="91440" numCol="1" spcCol="457200" rtlCol="0">
            <a:noAutofit/>
          </a:bodyPr>
          <a:lstStyle/>
          <a:p>
            <a:pPr marL="457200" indent="-457200">
              <a:buFont typeface="+mj-lt"/>
              <a:buAutoNum type="arabicPeriod"/>
            </a:pPr>
            <a:r>
              <a:rPr lang="en-US" sz="1800" dirty="0"/>
              <a:t>Z. Sun, H. Li, and W. Wu, “A dual-mode architecture for fast-switching STT-RAM,” in ISLPED, 2012. </a:t>
            </a:r>
          </a:p>
          <a:p>
            <a:pPr marL="457200" indent="-457200">
              <a:buFont typeface="+mj-lt"/>
              <a:buAutoNum type="arabicPeriod"/>
            </a:pPr>
            <a:r>
              <a:rPr lang="en-US" sz="1800" dirty="0"/>
              <a:t>R. Wang, L. Jiang, Y. Zhang et al., “Selective restore: an energy efficient read disturbance mitigation scheme for future STT-MRAM,” in DAC, 2015.</a:t>
            </a:r>
          </a:p>
          <a:p>
            <a:pPr marL="457200" indent="-457200">
              <a:buFont typeface="+mj-lt"/>
              <a:buAutoNum type="arabicPeriod"/>
            </a:pPr>
            <a:r>
              <a:rPr lang="en-US" sz="1800" dirty="0"/>
              <a:t> X. Liu, M. Mao, X. Bi et al., “An efficient STT-RAM-based register file in GPU architectures,” in ASP-DAC, 2015.</a:t>
            </a:r>
          </a:p>
          <a:p>
            <a:pPr marL="457200" indent="-457200">
              <a:buFont typeface="+mj-lt"/>
              <a:buAutoNum type="arabicPeriod"/>
            </a:pPr>
            <a:r>
              <a:rPr lang="en-US" sz="1800" dirty="0"/>
              <a:t> G. Li, X. Chen, G. Sun et al., “A STT-RAM-based low-power hybrid register file for GPGPUs,” in DAC, 2015.</a:t>
            </a:r>
          </a:p>
          <a:p>
            <a:pPr marL="457200" indent="-457200">
              <a:buFont typeface="+mj-lt"/>
              <a:buAutoNum type="arabicPeriod"/>
            </a:pPr>
            <a:endParaRPr lang="en-US" sz="1800" dirty="0"/>
          </a:p>
          <a:p>
            <a:pPr marL="457200" indent="-457200">
              <a:buFont typeface="+mj-lt"/>
              <a:buAutoNum type="arabicPeriod"/>
            </a:pPr>
            <a:endParaRPr lang="en-US" sz="1800" dirty="0"/>
          </a:p>
        </p:txBody>
      </p:sp>
      <p:sp>
        <p:nvSpPr>
          <p:cNvPr id="27" name="TextBox 26"/>
          <p:cNvSpPr txBox="1"/>
          <p:nvPr/>
        </p:nvSpPr>
        <p:spPr>
          <a:xfrm>
            <a:off x="16725900" y="40630836"/>
            <a:ext cx="3689793" cy="1015663"/>
          </a:xfrm>
          <a:prstGeom prst="rect">
            <a:avLst/>
          </a:prstGeom>
          <a:noFill/>
        </p:spPr>
        <p:txBody>
          <a:bodyPr wrap="none" rtlCol="0">
            <a:spAutoFit/>
          </a:bodyPr>
          <a:lstStyle/>
          <a:p>
            <a:r>
              <a:rPr lang="en-US" sz="6000" b="1" dirty="0"/>
              <a:t>References</a:t>
            </a:r>
          </a:p>
        </p:txBody>
      </p:sp>
      <p:sp>
        <p:nvSpPr>
          <p:cNvPr id="10" name="Text Box 189"/>
          <p:cNvSpPr txBox="1">
            <a:spLocks noChangeArrowheads="1"/>
          </p:cNvSpPr>
          <p:nvPr/>
        </p:nvSpPr>
        <p:spPr bwMode="auto">
          <a:xfrm>
            <a:off x="1828800" y="7086600"/>
            <a:ext cx="14173200" cy="7263527"/>
          </a:xfrm>
          <a:prstGeom prst="rect">
            <a:avLst/>
          </a:prstGeom>
          <a:solidFill>
            <a:schemeClr val="bg1"/>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To address the high energy consumption issue of SRAM on GPUs, emerging Spin-Transfer Torque (STT-RAM) memory technology has been intensively studied to build GPU register files for better energy-efficiency, thanks to its benefits of low leakage power, high density, and good scalability.  However, STT-RAM suffers</a:t>
            </a:r>
          </a:p>
          <a:p>
            <a:pPr eaLnBrk="1" hangingPunct="1"/>
            <a:r>
              <a:rPr lang="en-US" sz="3200" dirty="0">
                <a:latin typeface="Calibri" pitchFamily="34" charset="0"/>
              </a:rPr>
              <a:t>from a reliability issue, read disturbance, which stems from the fact that the voltage difference between read current and write current becomes smaller as technology scales. The read disturbance leads to high error rates for read operations, which cannot be effectively protected by SECDEC ECC on large-capacity register files of GPUs.</a:t>
            </a:r>
          </a:p>
          <a:p>
            <a:pPr eaLnBrk="1" hangingPunct="1"/>
            <a:endParaRPr lang="en-US" sz="3200" dirty="0">
              <a:latin typeface="Calibri" pitchFamily="34" charset="0"/>
            </a:endParaRPr>
          </a:p>
          <a:p>
            <a:pPr eaLnBrk="1" hangingPunct="1"/>
            <a:r>
              <a:rPr lang="en-US" sz="3200" dirty="0">
                <a:latin typeface="Calibri" pitchFamily="34" charset="0"/>
              </a:rPr>
              <a:t>Prior schemes (e.g. read-restore) to mitigate the read disturbance usually incur either non-trivial performance loss or excessive energy overheads, thus not applicable for the GPU register file design which aims to achieve both high performance and energy-efficiency. </a:t>
            </a:r>
          </a:p>
        </p:txBody>
      </p:sp>
      <p:sp>
        <p:nvSpPr>
          <p:cNvPr id="32" name="Rectangle 31"/>
          <p:cNvSpPr/>
          <p:nvPr/>
        </p:nvSpPr>
        <p:spPr>
          <a:xfrm>
            <a:off x="1828800" y="6121569"/>
            <a:ext cx="14173200" cy="101566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6000" b="1" dirty="0">
                <a:solidFill>
                  <a:schemeClr val="accent3">
                    <a:lumMod val="20000"/>
                    <a:lumOff val="80000"/>
                  </a:schemeClr>
                </a:solidFill>
              </a:rPr>
              <a:t>Abstraction</a:t>
            </a:r>
          </a:p>
        </p:txBody>
      </p:sp>
      <p:sp>
        <p:nvSpPr>
          <p:cNvPr id="15" name="Text Box 194"/>
          <p:cNvSpPr txBox="1">
            <a:spLocks noChangeArrowheads="1"/>
          </p:cNvSpPr>
          <p:nvPr/>
        </p:nvSpPr>
        <p:spPr bwMode="auto">
          <a:xfrm>
            <a:off x="16916400" y="7086600"/>
            <a:ext cx="14173200" cy="12212446"/>
          </a:xfrm>
          <a:prstGeom prst="rect">
            <a:avLst/>
          </a:prstGeom>
          <a:solidFill>
            <a:schemeClr val="bg1"/>
          </a:solidFill>
          <a:ln w="12700">
            <a:solidFill>
              <a:schemeClr val="accent1">
                <a:lumMod val="75000"/>
              </a:schemeClr>
            </a:solidFill>
          </a:ln>
          <a:effectLst/>
        </p:spPr>
        <p:txBody>
          <a:bodyPr lIns="182880" tIns="182880" rIns="182880" bIns="18288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altLang="zh-CN" sz="3200" dirty="0">
                <a:latin typeface="Calibri" pitchFamily="34" charset="0"/>
              </a:rPr>
              <a:t>2. Read Buffer Promotion</a:t>
            </a: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a:p>
            <a:pPr eaLnBrk="1" hangingPunct="1"/>
            <a:endParaRPr lang="en-US" altLang="zh-CN" sz="3200" dirty="0">
              <a:latin typeface="Calibri" pitchFamily="34" charset="0"/>
            </a:endParaRPr>
          </a:p>
          <a:p>
            <a:pPr eaLnBrk="1" hangingPunct="1"/>
            <a:r>
              <a:rPr lang="en-US" altLang="zh-CN" sz="3200" dirty="0">
                <a:latin typeface="Calibri" pitchFamily="34" charset="0"/>
              </a:rPr>
              <a:t>3. Adaptive Restore Design</a:t>
            </a:r>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a:p>
            <a:pPr eaLnBrk="1" hangingPunct="1"/>
            <a:endParaRPr lang="en-US" sz="3200" dirty="0">
              <a:latin typeface="Calibri" pitchFamily="34" charset="0"/>
            </a:endParaRPr>
          </a:p>
        </p:txBody>
      </p:sp>
      <p:sp>
        <p:nvSpPr>
          <p:cNvPr id="33" name="Rectangle 32"/>
          <p:cNvSpPr/>
          <p:nvPr/>
        </p:nvSpPr>
        <p:spPr>
          <a:xfrm>
            <a:off x="1828800" y="14122569"/>
            <a:ext cx="14173200" cy="101566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6000" b="1" dirty="0">
                <a:solidFill>
                  <a:schemeClr val="accent3">
                    <a:lumMod val="20000"/>
                    <a:lumOff val="80000"/>
                  </a:schemeClr>
                </a:solidFill>
              </a:rPr>
              <a:t>Motivation</a:t>
            </a:r>
          </a:p>
        </p:txBody>
      </p:sp>
      <p:sp>
        <p:nvSpPr>
          <p:cNvPr id="34" name="Rectangle 33"/>
          <p:cNvSpPr/>
          <p:nvPr/>
        </p:nvSpPr>
        <p:spPr>
          <a:xfrm>
            <a:off x="1828800" y="26289155"/>
            <a:ext cx="14173200" cy="101566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6000" b="1" dirty="0">
                <a:solidFill>
                  <a:schemeClr val="accent3">
                    <a:lumMod val="20000"/>
                    <a:lumOff val="80000"/>
                  </a:schemeClr>
                </a:solidFill>
              </a:rPr>
              <a:t>RED-Shield Design</a:t>
            </a:r>
            <a:endParaRPr lang="en-US" sz="6000" b="1" dirty="0">
              <a:solidFill>
                <a:schemeClr val="accent3">
                  <a:lumMod val="20000"/>
                  <a:lumOff val="80000"/>
                </a:schemeClr>
              </a:solidFill>
            </a:endParaRPr>
          </a:p>
        </p:txBody>
      </p:sp>
      <p:sp>
        <p:nvSpPr>
          <p:cNvPr id="12" name="Text Box 191"/>
          <p:cNvSpPr txBox="1">
            <a:spLocks noChangeArrowheads="1"/>
          </p:cNvSpPr>
          <p:nvPr/>
        </p:nvSpPr>
        <p:spPr bwMode="auto">
          <a:xfrm>
            <a:off x="16916400" y="20344830"/>
            <a:ext cx="14173200" cy="5334570"/>
          </a:xfrm>
          <a:prstGeom prst="rect">
            <a:avLst/>
          </a:prstGeom>
          <a:solidFill>
            <a:schemeClr val="bg1"/>
          </a:solidFill>
          <a:ln w="12700">
            <a:solidFill>
              <a:schemeClr val="accent1">
                <a:lumMod val="75000"/>
              </a:schemeClr>
            </a:solidFill>
          </a:ln>
          <a:effectLst/>
        </p:spPr>
        <p:txBody>
          <a:bodyPr lIns="182880" tIns="182880" rIns="182880" bIns="18288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altLang="zh-CN" dirty="0"/>
              <a:t>base: the baseline register file built with SRAM; WB: the STT-RAM based register file with a SRAM write buffer. RD: the STT-RAM based register file design with the selective restore scheme. CO: configured similar with RD, but with the dead read identification technique. CORB</a:t>
            </a:r>
            <a:r>
              <a:rPr lang="en-US" altLang="zh-CN"/>
              <a:t>: configured </a:t>
            </a:r>
            <a:r>
              <a:rPr lang="en-US" altLang="zh-CN" dirty="0"/>
              <a:t>similar with CO, but with the read buffer promotion design.  CORBAR: Configured similar with CORB, but with the adaptive restore scheme.</a:t>
            </a:r>
          </a:p>
          <a:p>
            <a:endParaRPr lang="en-US" altLang="zh-CN" dirty="0"/>
          </a:p>
          <a:p>
            <a:r>
              <a:rPr lang="en-US" altLang="zh-CN" dirty="0"/>
              <a:t>Performance: Our proposed dead read identification scheme (CO) can effectively improve throughput and achieve 90.6% of the baseline performance.  Finally, CORBAR achieves 93.1% of the baseline performance on average.</a:t>
            </a:r>
          </a:p>
          <a:p>
            <a:endParaRPr lang="en-US" sz="3200" dirty="0">
              <a:latin typeface="Calibri" pitchFamily="34" charset="0"/>
            </a:endParaRPr>
          </a:p>
          <a:p>
            <a:r>
              <a:rPr lang="en-US" altLang="zh-CN" dirty="0"/>
              <a:t>Energy Consumption: Our proposed CO scheme can effectively mitigate the restore energy consumption on average and achieve 78.7% energy consumption of the baseline, even under read disturbance. </a:t>
            </a:r>
          </a:p>
          <a:p>
            <a:r>
              <a:rPr lang="en-US" altLang="zh-CN" dirty="0"/>
              <a:t>CORB consumes 79.8% of the baseline energy on average. CORBAR consumes 81.2% of the baseline energy on average. Though CORBAR consumes a little bit higher energy than CORB, the energy-efficiency of the register file is not sacrificed thanks to the low leakage power of STT-RAM.</a:t>
            </a:r>
            <a:endParaRPr lang="en-US" sz="3200" dirty="0">
              <a:latin typeface="Calibri" pitchFamily="34" charset="0"/>
            </a:endParaRPr>
          </a:p>
        </p:txBody>
      </p:sp>
      <p:sp>
        <p:nvSpPr>
          <p:cNvPr id="35" name="Rectangle 34"/>
          <p:cNvSpPr/>
          <p:nvPr/>
        </p:nvSpPr>
        <p:spPr>
          <a:xfrm>
            <a:off x="16916400" y="19471926"/>
            <a:ext cx="141732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accent3">
                    <a:lumMod val="20000"/>
                    <a:lumOff val="80000"/>
                  </a:schemeClr>
                </a:solidFill>
              </a:rPr>
              <a:t>Experiment Evaluation </a:t>
            </a:r>
          </a:p>
        </p:txBody>
      </p:sp>
      <p:sp>
        <p:nvSpPr>
          <p:cNvPr id="14" name="Text Box 193"/>
          <p:cNvSpPr txBox="1">
            <a:spLocks noChangeArrowheads="1"/>
          </p:cNvSpPr>
          <p:nvPr/>
        </p:nvSpPr>
        <p:spPr bwMode="auto">
          <a:xfrm>
            <a:off x="16946155" y="35517381"/>
            <a:ext cx="14173200" cy="4801314"/>
          </a:xfrm>
          <a:prstGeom prst="rect">
            <a:avLst/>
          </a:prstGeom>
          <a:solidFill>
            <a:schemeClr val="bg1"/>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The read disturbance issue of STT-RAM imposes great challenges for  GPU register file design as technology further scales. We present a novel design, Red-shield, to employ complier optimization to filter out short-lifetime reads so as to mitigate the performance and energy overhead incurred by the read-restore operations. Coupled with the read buffer promotion design as well as the optimized read-restore scheme, Red-shield can effectively alleviate pipeline stalls caused by read disturbance and improve the energy efficiency. Our design can promote STT-RAM based GPU register files to become a feasible and effective solution for future GPU architectures.</a:t>
            </a:r>
          </a:p>
        </p:txBody>
      </p:sp>
      <p:sp>
        <p:nvSpPr>
          <p:cNvPr id="36" name="Rectangle 35"/>
          <p:cNvSpPr/>
          <p:nvPr/>
        </p:nvSpPr>
        <p:spPr>
          <a:xfrm>
            <a:off x="16946155" y="34601838"/>
            <a:ext cx="141732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4275177065"/>
              </p:ext>
            </p:extLst>
          </p:nvPr>
        </p:nvGraphicFramePr>
        <p:xfrm>
          <a:off x="1828800" y="22617283"/>
          <a:ext cx="14173200" cy="3160920"/>
        </p:xfrm>
        <a:graphic>
          <a:graphicData uri="http://schemas.openxmlformats.org/drawingml/2006/table">
            <a:tbl>
              <a:tblPr firstRow="1" bandRow="1">
                <a:tableStyleId>{F5AB1C69-6EDB-4FF4-983F-18BD219EF322}</a:tableStyleId>
              </a:tblPr>
              <a:tblGrid>
                <a:gridCol w="2362200">
                  <a:extLst>
                    <a:ext uri="{9D8B030D-6E8A-4147-A177-3AD203B41FA5}">
                      <a16:colId xmlns:a16="http://schemas.microsoft.com/office/drawing/2014/main" val="606382435"/>
                    </a:ext>
                  </a:extLst>
                </a:gridCol>
                <a:gridCol w="2362200">
                  <a:extLst>
                    <a:ext uri="{9D8B030D-6E8A-4147-A177-3AD203B41FA5}">
                      <a16:colId xmlns:a16="http://schemas.microsoft.com/office/drawing/2014/main" val="2041228317"/>
                    </a:ext>
                  </a:extLst>
                </a:gridCol>
                <a:gridCol w="23622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gridCol w="2362200">
                  <a:extLst>
                    <a:ext uri="{9D8B030D-6E8A-4147-A177-3AD203B41FA5}">
                      <a16:colId xmlns:a16="http://schemas.microsoft.com/office/drawing/2014/main" val="20003"/>
                    </a:ext>
                  </a:extLst>
                </a:gridCol>
              </a:tblGrid>
              <a:tr h="790230">
                <a:tc>
                  <a:txBody>
                    <a:bodyPr/>
                    <a:lstStyle/>
                    <a:p>
                      <a:pPr algn="ctr"/>
                      <a:r>
                        <a:rPr lang="en-US" sz="3200" dirty="0"/>
                        <a:t>Tech(nm) </a:t>
                      </a:r>
                    </a:p>
                  </a:txBody>
                  <a:tcPr anchor="ctr">
                    <a:solidFill>
                      <a:schemeClr val="accent1">
                        <a:lumMod val="75000"/>
                      </a:schemeClr>
                    </a:solidFill>
                  </a:tcPr>
                </a:tc>
                <a:tc>
                  <a:txBody>
                    <a:bodyPr/>
                    <a:lstStyle/>
                    <a:p>
                      <a:pPr algn="ctr"/>
                      <a:r>
                        <a:rPr lang="en-US" sz="3200" dirty="0"/>
                        <a:t>45</a:t>
                      </a:r>
                    </a:p>
                  </a:txBody>
                  <a:tcPr anchor="ctr">
                    <a:solidFill>
                      <a:schemeClr val="accent1">
                        <a:lumMod val="75000"/>
                      </a:schemeClr>
                    </a:solidFill>
                  </a:tcPr>
                </a:tc>
                <a:tc>
                  <a:txBody>
                    <a:bodyPr/>
                    <a:lstStyle/>
                    <a:p>
                      <a:pPr algn="ctr"/>
                      <a:r>
                        <a:rPr lang="en-US" sz="3200" dirty="0"/>
                        <a:t>32</a:t>
                      </a:r>
                    </a:p>
                  </a:txBody>
                  <a:tcPr anchor="ctr">
                    <a:solidFill>
                      <a:schemeClr val="accent1">
                        <a:lumMod val="75000"/>
                      </a:schemeClr>
                    </a:solidFill>
                  </a:tcPr>
                </a:tc>
                <a:tc>
                  <a:txBody>
                    <a:bodyPr/>
                    <a:lstStyle/>
                    <a:p>
                      <a:pPr algn="ctr"/>
                      <a:r>
                        <a:rPr lang="en-US" sz="3200" dirty="0"/>
                        <a:t>22</a:t>
                      </a:r>
                    </a:p>
                  </a:txBody>
                  <a:tcPr anchor="ctr">
                    <a:solidFill>
                      <a:schemeClr val="accent1">
                        <a:lumMod val="75000"/>
                      </a:schemeClr>
                    </a:solidFill>
                  </a:tcPr>
                </a:tc>
                <a:tc>
                  <a:txBody>
                    <a:bodyPr/>
                    <a:lstStyle/>
                    <a:p>
                      <a:pPr algn="ctr"/>
                      <a:r>
                        <a:rPr lang="en-US" sz="3200" dirty="0"/>
                        <a:t>15</a:t>
                      </a:r>
                    </a:p>
                  </a:txBody>
                  <a:tcPr anchor="ctr">
                    <a:solidFill>
                      <a:schemeClr val="accent1">
                        <a:lumMod val="75000"/>
                      </a:schemeClr>
                    </a:solidFill>
                  </a:tcPr>
                </a:tc>
                <a:tc>
                  <a:txBody>
                    <a:bodyPr/>
                    <a:lstStyle/>
                    <a:p>
                      <a:pPr algn="ctr"/>
                      <a:r>
                        <a:rPr lang="en-US" sz="3200" dirty="0"/>
                        <a:t>11</a:t>
                      </a:r>
                    </a:p>
                  </a:txBody>
                  <a:tcPr anchor="ctr">
                    <a:solidFill>
                      <a:schemeClr val="accent1">
                        <a:lumMod val="75000"/>
                      </a:schemeClr>
                    </a:solidFill>
                  </a:tcPr>
                </a:tc>
                <a:extLst>
                  <a:ext uri="{0D108BD9-81ED-4DB2-BD59-A6C34878D82A}">
                    <a16:rowId xmlns:a16="http://schemas.microsoft.com/office/drawing/2014/main" val="10000"/>
                  </a:ext>
                </a:extLst>
              </a:tr>
              <a:tr h="790230">
                <a:tc>
                  <a:txBody>
                    <a:bodyPr/>
                    <a:lstStyle/>
                    <a:p>
                      <a:r>
                        <a:rPr lang="en-US" sz="3200" dirty="0"/>
                        <a:t>BER</a:t>
                      </a:r>
                    </a:p>
                  </a:txBody>
                  <a:tcPr anchor="ctr"/>
                </a:tc>
                <a:tc>
                  <a:txBody>
                    <a:bodyPr/>
                    <a:lstStyle/>
                    <a:p>
                      <a:r>
                        <a:rPr lang="en-US" sz="3200" dirty="0"/>
                        <a:t>1.38E-08</a:t>
                      </a:r>
                    </a:p>
                  </a:txBody>
                  <a:tcPr anchor="ctr"/>
                </a:tc>
                <a:tc>
                  <a:txBody>
                    <a:bodyPr/>
                    <a:lstStyle/>
                    <a:p>
                      <a:r>
                        <a:rPr lang="en-US" sz="3200" dirty="0"/>
                        <a:t>3.38E-07</a:t>
                      </a:r>
                    </a:p>
                  </a:txBody>
                  <a:tcPr anchor="ctr"/>
                </a:tc>
                <a:tc>
                  <a:txBody>
                    <a:bodyPr/>
                    <a:lstStyle/>
                    <a:p>
                      <a:pPr algn="ctr"/>
                      <a:r>
                        <a:rPr lang="en-US" sz="3200" dirty="0"/>
                        <a:t>3.07E-06</a:t>
                      </a:r>
                    </a:p>
                  </a:txBody>
                  <a:tcPr anchor="ctr"/>
                </a:tc>
                <a:tc>
                  <a:txBody>
                    <a:bodyPr/>
                    <a:lstStyle/>
                    <a:p>
                      <a:pPr algn="ctr"/>
                      <a:r>
                        <a:rPr lang="en-US" sz="3200" dirty="0"/>
                        <a:t>2.16E-05</a:t>
                      </a:r>
                    </a:p>
                  </a:txBody>
                  <a:tcPr anchor="ctr"/>
                </a:tc>
                <a:tc>
                  <a:txBody>
                    <a:bodyPr/>
                    <a:lstStyle/>
                    <a:p>
                      <a:pPr algn="ctr"/>
                      <a:r>
                        <a:rPr lang="en-US" sz="3200" dirty="0"/>
                        <a:t>1.20E-04</a:t>
                      </a:r>
                    </a:p>
                  </a:txBody>
                  <a:tcPr anchor="ctr"/>
                </a:tc>
                <a:extLst>
                  <a:ext uri="{0D108BD9-81ED-4DB2-BD59-A6C34878D82A}">
                    <a16:rowId xmlns:a16="http://schemas.microsoft.com/office/drawing/2014/main" val="10001"/>
                  </a:ext>
                </a:extLst>
              </a:tr>
              <a:tr h="790230">
                <a:tc>
                  <a:txBody>
                    <a:bodyPr/>
                    <a:lstStyle/>
                    <a:p>
                      <a:r>
                        <a:rPr lang="en-US" sz="3200" dirty="0"/>
                        <a:t>LER</a:t>
                      </a:r>
                    </a:p>
                  </a:txBody>
                  <a:tcPr anchor="ctr"/>
                </a:tc>
                <a:tc>
                  <a:txBody>
                    <a:bodyPr/>
                    <a:lstStyle/>
                    <a:p>
                      <a:r>
                        <a:rPr lang="en-US" sz="3200" dirty="0"/>
                        <a:t>1.42E-05</a:t>
                      </a:r>
                    </a:p>
                  </a:txBody>
                  <a:tcPr anchor="ctr"/>
                </a:tc>
                <a:tc>
                  <a:txBody>
                    <a:bodyPr/>
                    <a:lstStyle/>
                    <a:p>
                      <a:r>
                        <a:rPr lang="en-US" sz="3200" dirty="0"/>
                        <a:t>3.50E-04</a:t>
                      </a:r>
                    </a:p>
                  </a:txBody>
                  <a:tcPr anchor="ctr"/>
                </a:tc>
                <a:tc>
                  <a:txBody>
                    <a:bodyPr/>
                    <a:lstStyle/>
                    <a:p>
                      <a:pPr algn="ctr"/>
                      <a:r>
                        <a:rPr lang="en-US" sz="3200" dirty="0"/>
                        <a:t>3.17E-03</a:t>
                      </a:r>
                    </a:p>
                  </a:txBody>
                  <a:tcPr anchor="ctr"/>
                </a:tc>
                <a:tc>
                  <a:txBody>
                    <a:bodyPr/>
                    <a:lstStyle/>
                    <a:p>
                      <a:pPr algn="ctr"/>
                      <a:r>
                        <a:rPr lang="en-US" sz="3200" dirty="0"/>
                        <a:t>2.21E-02</a:t>
                      </a:r>
                    </a:p>
                  </a:txBody>
                  <a:tcPr anchor="ctr"/>
                </a:tc>
                <a:tc>
                  <a:txBody>
                    <a:bodyPr/>
                    <a:lstStyle/>
                    <a:p>
                      <a:pPr algn="ctr"/>
                      <a:r>
                        <a:rPr lang="en-US" sz="3200"/>
                        <a:t>1.17E-01</a:t>
                      </a:r>
                    </a:p>
                  </a:txBody>
                  <a:tcPr anchor="ctr"/>
                </a:tc>
                <a:extLst>
                  <a:ext uri="{0D108BD9-81ED-4DB2-BD59-A6C34878D82A}">
                    <a16:rowId xmlns:a16="http://schemas.microsoft.com/office/drawing/2014/main" val="10002"/>
                  </a:ext>
                </a:extLst>
              </a:tr>
              <a:tr h="790230">
                <a:tc>
                  <a:txBody>
                    <a:bodyPr/>
                    <a:lstStyle/>
                    <a:p>
                      <a:r>
                        <a:rPr lang="en-US" sz="3200" dirty="0"/>
                        <a:t>SECDEC</a:t>
                      </a:r>
                    </a:p>
                  </a:txBody>
                  <a:tcPr anchor="ctr"/>
                </a:tc>
                <a:tc>
                  <a:txBody>
                    <a:bodyPr/>
                    <a:lstStyle/>
                    <a:p>
                      <a:r>
                        <a:rPr lang="en-US" sz="3200" dirty="0"/>
                        <a:t>1.02-10</a:t>
                      </a:r>
                    </a:p>
                  </a:txBody>
                  <a:tcPr anchor="ctr"/>
                </a:tc>
                <a:tc>
                  <a:txBody>
                    <a:bodyPr/>
                    <a:lstStyle/>
                    <a:p>
                      <a:r>
                        <a:rPr lang="en-US" sz="3200" dirty="0"/>
                        <a:t>6.12E-08</a:t>
                      </a:r>
                    </a:p>
                  </a:txBody>
                  <a:tcPr anchor="ctr"/>
                </a:tc>
                <a:tc>
                  <a:txBody>
                    <a:bodyPr/>
                    <a:lstStyle/>
                    <a:p>
                      <a:pPr algn="ctr"/>
                      <a:r>
                        <a:rPr lang="en-US" sz="3200" dirty="0"/>
                        <a:t>5.04E-06</a:t>
                      </a:r>
                    </a:p>
                  </a:txBody>
                  <a:tcPr anchor="ctr"/>
                </a:tc>
                <a:tc>
                  <a:txBody>
                    <a:bodyPr/>
                    <a:lstStyle/>
                    <a:p>
                      <a:pPr algn="ctr"/>
                      <a:r>
                        <a:rPr lang="en-US" sz="3200" dirty="0"/>
                        <a:t>2.46E-04</a:t>
                      </a:r>
                    </a:p>
                  </a:txBody>
                  <a:tcPr anchor="ctr"/>
                </a:tc>
                <a:tc>
                  <a:txBody>
                    <a:bodyPr/>
                    <a:lstStyle/>
                    <a:p>
                      <a:pPr algn="ctr"/>
                      <a:r>
                        <a:rPr lang="en-US" sz="3200" dirty="0"/>
                        <a:t>7.11E-03</a:t>
                      </a:r>
                    </a:p>
                  </a:txBody>
                  <a:tcPr anchor="ctr"/>
                </a:tc>
                <a:extLst>
                  <a:ext uri="{0D108BD9-81ED-4DB2-BD59-A6C34878D82A}">
                    <a16:rowId xmlns:a16="http://schemas.microsoft.com/office/drawing/2014/main" val="10003"/>
                  </a:ext>
                </a:extLst>
              </a:tr>
            </a:tbl>
          </a:graphicData>
        </a:graphic>
      </p:graphicFrame>
      <p:sp>
        <p:nvSpPr>
          <p:cNvPr id="11" name="Text Box 190"/>
          <p:cNvSpPr txBox="1">
            <a:spLocks noChangeArrowheads="1"/>
          </p:cNvSpPr>
          <p:nvPr/>
        </p:nvSpPr>
        <p:spPr bwMode="auto">
          <a:xfrm>
            <a:off x="1828800" y="15154850"/>
            <a:ext cx="8305800" cy="6278642"/>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514350" indent="-514350" eaLnBrk="1" hangingPunct="1">
              <a:buAutoNum type="arabicPeriod"/>
            </a:pPr>
            <a:r>
              <a:rPr lang="en-US" altLang="zh-CN" sz="3200" dirty="0">
                <a:latin typeface="Calibri" pitchFamily="34" charset="0"/>
              </a:rPr>
              <a:t>STT-RAM read operations have the same operating mechanism as write operations but with smaller voltage.</a:t>
            </a:r>
          </a:p>
          <a:p>
            <a:pPr marL="514350" indent="-514350" eaLnBrk="1" hangingPunct="1">
              <a:buAutoNum type="arabicPeriod"/>
            </a:pPr>
            <a:r>
              <a:rPr lang="en-US" altLang="zh-CN" sz="3200" dirty="0">
                <a:latin typeface="Calibri" pitchFamily="34" charset="0"/>
              </a:rPr>
              <a:t>As technology scales, the read current becomes close to write current. Read operations may change the store value, referred as </a:t>
            </a:r>
            <a:r>
              <a:rPr lang="en-US" altLang="zh-CN" sz="3200" i="1" dirty="0">
                <a:latin typeface="Calibri" pitchFamily="34" charset="0"/>
              </a:rPr>
              <a:t>read disturbance</a:t>
            </a:r>
            <a:r>
              <a:rPr lang="en-US" altLang="zh-CN" sz="3200" dirty="0">
                <a:latin typeface="Calibri" pitchFamily="34" charset="0"/>
              </a:rPr>
              <a:t>.</a:t>
            </a:r>
          </a:p>
          <a:p>
            <a:pPr marL="514350" indent="-514350" eaLnBrk="1" hangingPunct="1">
              <a:buAutoNum type="arabicPeriod"/>
            </a:pPr>
            <a:r>
              <a:rPr lang="en-US" altLang="zh-CN" sz="3200" dirty="0">
                <a:latin typeface="Calibri" pitchFamily="34" charset="0"/>
              </a:rPr>
              <a:t>The line error rate is so high that cannot be protected by the SECDEC code (Table 1).</a:t>
            </a:r>
          </a:p>
          <a:p>
            <a:pPr marL="514350" indent="-514350" eaLnBrk="1" hangingPunct="1">
              <a:buAutoNum type="arabicPeriod"/>
            </a:pPr>
            <a:r>
              <a:rPr lang="en-US" sz="3200" dirty="0">
                <a:latin typeface="Calibri" pitchFamily="34" charset="0"/>
              </a:rPr>
              <a:t>Both direct restore scheme and selective restore scheme will incur unacceptable performance loss and energy overheads.</a:t>
            </a:r>
          </a:p>
        </p:txBody>
      </p:sp>
      <p:sp>
        <p:nvSpPr>
          <p:cNvPr id="45" name="Rectangle 44"/>
          <p:cNvSpPr/>
          <p:nvPr/>
        </p:nvSpPr>
        <p:spPr>
          <a:xfrm>
            <a:off x="16916400" y="6172200"/>
            <a:ext cx="141732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accent3">
                    <a:lumMod val="20000"/>
                    <a:lumOff val="80000"/>
                  </a:schemeClr>
                </a:solidFill>
              </a:rPr>
              <a:t>RED-Shield Design</a:t>
            </a:r>
          </a:p>
        </p:txBody>
      </p:sp>
      <p:sp>
        <p:nvSpPr>
          <p:cNvPr id="53" name="Text Box 180"/>
          <p:cNvSpPr txBox="1">
            <a:spLocks noChangeArrowheads="1"/>
          </p:cNvSpPr>
          <p:nvPr/>
        </p:nvSpPr>
        <p:spPr bwMode="auto">
          <a:xfrm>
            <a:off x="1828800" y="21800600"/>
            <a:ext cx="12252713"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r>
              <a:rPr lang="en-US" sz="2400" b="1" dirty="0">
                <a:latin typeface="Calibri" pitchFamily="34" charset="0"/>
              </a:rPr>
              <a:t>Table 1.</a:t>
            </a:r>
            <a:r>
              <a:rPr lang="en-US" sz="2400" dirty="0">
                <a:latin typeface="Calibri" pitchFamily="34" charset="0"/>
              </a:rPr>
              <a:t> </a:t>
            </a:r>
            <a:r>
              <a:rPr lang="en-US" altLang="zh-CN" dirty="0"/>
              <a:t>Read Disturbance Error Rate for a 1024-bit GPU register entry. BER: Raw bit error rate. </a:t>
            </a:r>
          </a:p>
          <a:p>
            <a:r>
              <a:rPr lang="en-US" altLang="zh-CN" dirty="0"/>
              <a:t>LER: Line error rate.  SECDEC: Line error rate under the SECDEC ECC protection  </a:t>
            </a:r>
            <a:endParaRPr lang="en-US" sz="2400" dirty="0">
              <a:latin typeface="Calibri" pitchFamily="34" charset="0"/>
            </a:endParaRPr>
          </a:p>
        </p:txBody>
      </p:sp>
      <p:sp>
        <p:nvSpPr>
          <p:cNvPr id="37" name="Text Box 180"/>
          <p:cNvSpPr txBox="1">
            <a:spLocks noChangeArrowheads="1"/>
          </p:cNvSpPr>
          <p:nvPr/>
        </p:nvSpPr>
        <p:spPr bwMode="auto">
          <a:xfrm>
            <a:off x="19513007" y="29383864"/>
            <a:ext cx="920931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altLang="zh-CN" dirty="0"/>
              <a:t>Figure 6: GPU throughput comparison between different configurations.</a:t>
            </a:r>
            <a:endParaRPr lang="en-US" sz="2400" dirty="0">
              <a:latin typeface="Calibri" pitchFamily="34" charset="0"/>
            </a:endParaRPr>
          </a:p>
        </p:txBody>
      </p:sp>
      <p:graphicFrame>
        <p:nvGraphicFramePr>
          <p:cNvPr id="93" name="图表 92"/>
          <p:cNvGraphicFramePr>
            <a:graphicFrameLocks/>
          </p:cNvGraphicFramePr>
          <p:nvPr>
            <p:extLst>
              <p:ext uri="{D42A27DB-BD31-4B8C-83A1-F6EECF244321}">
                <p14:modId xmlns:p14="http://schemas.microsoft.com/office/powerpoint/2010/main" val="2925088750"/>
              </p:ext>
            </p:extLst>
          </p:nvPr>
        </p:nvGraphicFramePr>
        <p:xfrm>
          <a:off x="17087850" y="30075166"/>
          <a:ext cx="13830300" cy="4175939"/>
        </p:xfrm>
        <a:graphic>
          <a:graphicData uri="http://schemas.openxmlformats.org/drawingml/2006/chart">
            <c:chart xmlns:c="http://schemas.openxmlformats.org/drawingml/2006/chart" xmlns:r="http://schemas.openxmlformats.org/officeDocument/2006/relationships" r:id="rId6"/>
          </a:graphicData>
        </a:graphic>
      </p:graphicFrame>
      <p:pic>
        <p:nvPicPr>
          <p:cNvPr id="8" name="图片 7"/>
          <p:cNvPicPr>
            <a:picLocks noChangeAspect="1"/>
          </p:cNvPicPr>
          <p:nvPr/>
        </p:nvPicPr>
        <p:blipFill>
          <a:blip r:embed="rId7"/>
          <a:stretch>
            <a:fillRect/>
          </a:stretch>
        </p:blipFill>
        <p:spPr>
          <a:xfrm>
            <a:off x="22479000" y="7019044"/>
            <a:ext cx="8610600" cy="7294126"/>
          </a:xfrm>
          <a:prstGeom prst="rect">
            <a:avLst/>
          </a:prstGeom>
        </p:spPr>
      </p:pic>
      <p:sp>
        <p:nvSpPr>
          <p:cNvPr id="95" name="Text Box 180"/>
          <p:cNvSpPr txBox="1">
            <a:spLocks noChangeArrowheads="1"/>
          </p:cNvSpPr>
          <p:nvPr/>
        </p:nvSpPr>
        <p:spPr bwMode="auto">
          <a:xfrm>
            <a:off x="19728265" y="34074795"/>
            <a:ext cx="96485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altLang="zh-CN" dirty="0"/>
              <a:t>Figure 7: Energy consumption comparison between different configurations.</a:t>
            </a:r>
            <a:endParaRPr lang="en-US" sz="2400" dirty="0">
              <a:latin typeface="Calibri" pitchFamily="34" charset="0"/>
            </a:endParaRPr>
          </a:p>
        </p:txBody>
      </p:sp>
      <p:sp>
        <p:nvSpPr>
          <p:cNvPr id="98" name="Text Box 180"/>
          <p:cNvSpPr txBox="1">
            <a:spLocks noChangeArrowheads="1"/>
          </p:cNvSpPr>
          <p:nvPr/>
        </p:nvSpPr>
        <p:spPr bwMode="auto">
          <a:xfrm>
            <a:off x="23712403" y="14516299"/>
            <a:ext cx="737387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altLang="zh-CN" dirty="0"/>
              <a:t>Figure 4: The overall architecture of our proposed design.</a:t>
            </a:r>
            <a:endParaRPr lang="en-US" sz="2400" dirty="0">
              <a:latin typeface="Calibri" pitchFamily="34" charset="0"/>
            </a:endParaRPr>
          </a:p>
        </p:txBody>
      </p:sp>
      <p:sp>
        <p:nvSpPr>
          <p:cNvPr id="103" name="Text Box 192"/>
          <p:cNvSpPr txBox="1">
            <a:spLocks noChangeArrowheads="1"/>
          </p:cNvSpPr>
          <p:nvPr/>
        </p:nvSpPr>
        <p:spPr bwMode="auto">
          <a:xfrm>
            <a:off x="2080006" y="28397146"/>
            <a:ext cx="5334000" cy="3802529"/>
          </a:xfrm>
          <a:prstGeom prst="rect">
            <a:avLst/>
          </a:prstGeom>
          <a:solidFill>
            <a:schemeClr val="bg1"/>
          </a:solidFill>
          <a:ln w="12700">
            <a:noFill/>
          </a:ln>
          <a:effectLst/>
        </p:spPr>
        <p:txBody>
          <a:bodyPr wrap="square" lIns="182880" tIns="182880" rIns="182880" bIns="18288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altLang="zh-CN" sz="3200" b="1" dirty="0">
                <a:latin typeface="Calibri" pitchFamily="34" charset="0"/>
              </a:rPr>
              <a:t>Observation</a:t>
            </a:r>
            <a:r>
              <a:rPr lang="en-US" altLang="zh-CN" sz="3200" dirty="0">
                <a:latin typeface="Calibri" pitchFamily="34" charset="0"/>
              </a:rPr>
              <a:t>: on average, nearly 49.3% of generated register values are referenced (read) only once, while nearly 27.9% and 11.6% of them are referenced twice and three times, respectively. (Fig. 2)</a:t>
            </a:r>
          </a:p>
          <a:p>
            <a:pPr eaLnBrk="1" hangingPunct="1"/>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p:txBody>
      </p:sp>
      <p:sp>
        <p:nvSpPr>
          <p:cNvPr id="104" name="Text Box 192"/>
          <p:cNvSpPr txBox="1">
            <a:spLocks noChangeArrowheads="1"/>
          </p:cNvSpPr>
          <p:nvPr/>
        </p:nvSpPr>
        <p:spPr bwMode="auto">
          <a:xfrm>
            <a:off x="2049024" y="32149406"/>
            <a:ext cx="6152370" cy="4155378"/>
          </a:xfrm>
          <a:prstGeom prst="rect">
            <a:avLst/>
          </a:prstGeom>
          <a:solidFill>
            <a:schemeClr val="bg1"/>
          </a:solidFill>
          <a:ln w="12700">
            <a:noFill/>
          </a:ln>
          <a:effectLst/>
        </p:spPr>
        <p:txBody>
          <a:bodyPr wrap="square" lIns="182880" tIns="182880" rIns="182880" bIns="18288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altLang="zh-CN" sz="3200" b="1" dirty="0">
                <a:latin typeface="Calibri" pitchFamily="34" charset="0"/>
              </a:rPr>
              <a:t>Policy</a:t>
            </a:r>
            <a:r>
              <a:rPr lang="en-US" altLang="zh-CN" sz="3200" dirty="0">
                <a:latin typeface="Calibri" pitchFamily="34" charset="0"/>
              </a:rPr>
              <a:t>: identify </a:t>
            </a:r>
            <a:r>
              <a:rPr lang="en-US" altLang="zh-CN" sz="3200" b="1" i="1" dirty="0">
                <a:latin typeface="Calibri" pitchFamily="34" charset="0"/>
              </a:rPr>
              <a:t>dead read</a:t>
            </a:r>
            <a:endParaRPr lang="en-US" altLang="zh-CN" sz="3200" dirty="0">
              <a:latin typeface="Calibri" pitchFamily="34" charset="0"/>
            </a:endParaRPr>
          </a:p>
          <a:p>
            <a:pPr eaLnBrk="1" hangingPunct="1"/>
            <a:r>
              <a:rPr lang="en-US" altLang="zh-CN" sz="3200" dirty="0">
                <a:latin typeface="Calibri" pitchFamily="34" charset="0"/>
              </a:rPr>
              <a:t>a) Do not need to restore </a:t>
            </a:r>
          </a:p>
          <a:p>
            <a:pPr eaLnBrk="1" hangingPunct="1"/>
            <a:r>
              <a:rPr lang="en-US" altLang="zh-CN" sz="3200" dirty="0">
                <a:latin typeface="Calibri" pitchFamily="34" charset="0"/>
              </a:rPr>
              <a:t>register values that will not be </a:t>
            </a:r>
          </a:p>
          <a:p>
            <a:pPr eaLnBrk="1" hangingPunct="1"/>
            <a:r>
              <a:rPr lang="en-US" altLang="zh-CN" sz="3200" dirty="0">
                <a:latin typeface="Calibri" pitchFamily="34" charset="0"/>
              </a:rPr>
              <a:t>re-referenced in the future.</a:t>
            </a:r>
          </a:p>
          <a:p>
            <a:pPr eaLnBrk="1" hangingPunct="1"/>
            <a:r>
              <a:rPr lang="en-US" altLang="zh-CN" sz="3200" dirty="0">
                <a:latin typeface="Calibri" pitchFamily="34" charset="0"/>
              </a:rPr>
              <a:t>b) For a register value that will be re-referenced several times, the last reference does not need to be restored</a:t>
            </a:r>
            <a:r>
              <a:rPr lang="en-US" altLang="zh-CN" sz="3200" b="1" i="1" dirty="0">
                <a:latin typeface="Calibri" pitchFamily="34" charset="0"/>
              </a:rPr>
              <a:t>.</a:t>
            </a: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p:txBody>
      </p:sp>
      <p:sp>
        <p:nvSpPr>
          <p:cNvPr id="38" name="Text Box 192"/>
          <p:cNvSpPr txBox="1">
            <a:spLocks noChangeArrowheads="1"/>
          </p:cNvSpPr>
          <p:nvPr/>
        </p:nvSpPr>
        <p:spPr bwMode="auto">
          <a:xfrm>
            <a:off x="2025363" y="36304784"/>
            <a:ext cx="6432837" cy="3243016"/>
          </a:xfrm>
          <a:prstGeom prst="rect">
            <a:avLst/>
          </a:prstGeom>
          <a:solidFill>
            <a:schemeClr val="bg1"/>
          </a:solidFill>
          <a:ln w="12700">
            <a:noFill/>
          </a:ln>
          <a:effectLst/>
        </p:spPr>
        <p:txBody>
          <a:bodyPr wrap="square" lIns="182880" tIns="182880" rIns="182880" bIns="18288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altLang="zh-CN" sz="3200" b="1" dirty="0">
                <a:latin typeface="Calibri" pitchFamily="34" charset="0"/>
              </a:rPr>
              <a:t>Implementation</a:t>
            </a:r>
            <a:r>
              <a:rPr lang="en-US" altLang="zh-CN" sz="3200" dirty="0">
                <a:latin typeface="Calibri" pitchFamily="34" charset="0"/>
              </a:rPr>
              <a:t>:</a:t>
            </a:r>
          </a:p>
          <a:p>
            <a:pPr eaLnBrk="1" hangingPunct="1"/>
            <a:r>
              <a:rPr lang="en-US" altLang="zh-CN" sz="3200" dirty="0">
                <a:latin typeface="Calibri" pitchFamily="34" charset="0"/>
              </a:rPr>
              <a:t>Goal: identify dead reads and avoid unnecessary restore operations.</a:t>
            </a:r>
          </a:p>
          <a:p>
            <a:r>
              <a:rPr lang="en-US" altLang="zh-CN" sz="3200" dirty="0">
                <a:latin typeface="Calibri" pitchFamily="34" charset="0"/>
              </a:rPr>
              <a:t>Solution: standard register analysis algorithm to analyze register</a:t>
            </a:r>
          </a:p>
          <a:p>
            <a:r>
              <a:rPr lang="en-US" altLang="zh-CN" sz="3200" dirty="0">
                <a:latin typeface="Calibri" pitchFamily="34" charset="0"/>
              </a:rPr>
              <a:t>liveness coverage. </a:t>
            </a:r>
          </a:p>
          <a:p>
            <a:pPr eaLnBrk="1" hangingPunct="1"/>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a:p>
            <a:pPr marL="514350" indent="-514350" eaLnBrk="1" hangingPunct="1">
              <a:buAutoNum type="arabicPeriod"/>
            </a:pPr>
            <a:endParaRPr lang="en-US" altLang="zh-CN" sz="3200" dirty="0">
              <a:latin typeface="Calibri" pitchFamily="34" charset="0"/>
            </a:endParaRPr>
          </a:p>
        </p:txBody>
      </p:sp>
      <p:pic>
        <p:nvPicPr>
          <p:cNvPr id="3" name="图片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07686" y="36576000"/>
            <a:ext cx="7451640" cy="2174305"/>
          </a:xfrm>
          <a:prstGeom prst="rect">
            <a:avLst/>
          </a:prstGeom>
        </p:spPr>
      </p:pic>
      <p:pic>
        <p:nvPicPr>
          <p:cNvPr id="6" name="图片 5"/>
          <p:cNvPicPr>
            <a:picLocks noChangeAspect="1"/>
          </p:cNvPicPr>
          <p:nvPr/>
        </p:nvPicPr>
        <p:blipFill>
          <a:blip r:embed="rId9"/>
          <a:stretch>
            <a:fillRect/>
          </a:stretch>
        </p:blipFill>
        <p:spPr>
          <a:xfrm>
            <a:off x="8152507" y="32066532"/>
            <a:ext cx="7361999" cy="4282278"/>
          </a:xfrm>
          <a:prstGeom prst="rect">
            <a:avLst/>
          </a:prstGeom>
        </p:spPr>
      </p:pic>
      <p:sp>
        <p:nvSpPr>
          <p:cNvPr id="42" name="Text Box 192"/>
          <p:cNvSpPr txBox="1">
            <a:spLocks noChangeArrowheads="1"/>
          </p:cNvSpPr>
          <p:nvPr/>
        </p:nvSpPr>
        <p:spPr bwMode="auto">
          <a:xfrm>
            <a:off x="16916400" y="7563114"/>
            <a:ext cx="6152370" cy="3072794"/>
          </a:xfrm>
          <a:prstGeom prst="rect">
            <a:avLst/>
          </a:prstGeom>
          <a:noFill/>
          <a:ln w="12700">
            <a:noFill/>
          </a:ln>
          <a:effectLst/>
        </p:spPr>
        <p:txBody>
          <a:bodyPr wrap="square" lIns="182880" tIns="182880" rIns="182880" bIns="18288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514350" indent="-514350" eaLnBrk="1" hangingPunct="1">
              <a:buAutoNum type="alphaLcParenR"/>
            </a:pPr>
            <a:r>
              <a:rPr lang="en-US" altLang="zh-CN" sz="3200" dirty="0">
                <a:latin typeface="Calibri" pitchFamily="34" charset="0"/>
              </a:rPr>
              <a:t>A reference tracking algorithm to record register reference count information, and exploit register access locality. </a:t>
            </a:r>
          </a:p>
          <a:p>
            <a:pPr marL="514350" indent="-514350" eaLnBrk="1" hangingPunct="1">
              <a:buAutoNum type="alphaLcParenR"/>
            </a:pPr>
            <a:r>
              <a:rPr lang="en-US" altLang="zh-CN" sz="3200" dirty="0">
                <a:latin typeface="Calibri" pitchFamily="34" charset="0"/>
              </a:rPr>
              <a:t>a small SRAM read buffer to hold register values with high temporal locality</a:t>
            </a:r>
          </a:p>
          <a:p>
            <a:pPr marL="514350" indent="-514350" eaLnBrk="1" hangingPunct="1">
              <a:buAutoNum type="alphaLcParenR"/>
            </a:pPr>
            <a:endParaRPr lang="en-US" altLang="zh-CN" sz="3200" dirty="0">
              <a:latin typeface="Calibri" pitchFamily="34" charset="0"/>
            </a:endParaRPr>
          </a:p>
          <a:p>
            <a:pPr eaLnBrk="1" hangingPunct="1"/>
            <a:endParaRPr lang="en-US" altLang="zh-CN" sz="3200" dirty="0">
              <a:latin typeface="Calibri" pitchFamily="34" charset="0"/>
            </a:endParaRPr>
          </a:p>
        </p:txBody>
      </p:sp>
      <p:pic>
        <p:nvPicPr>
          <p:cNvPr id="43" name="图片 42"/>
          <p:cNvPicPr>
            <a:picLocks noChangeAspect="1"/>
          </p:cNvPicPr>
          <p:nvPr/>
        </p:nvPicPr>
        <p:blipFill>
          <a:blip r:embed="rId10"/>
          <a:stretch>
            <a:fillRect/>
          </a:stretch>
        </p:blipFill>
        <p:spPr>
          <a:xfrm>
            <a:off x="20070860" y="15316200"/>
            <a:ext cx="7400476" cy="3474811"/>
          </a:xfrm>
          <a:prstGeom prst="rect">
            <a:avLst/>
          </a:prstGeom>
        </p:spPr>
      </p:pic>
      <p:sp>
        <p:nvSpPr>
          <p:cNvPr id="46" name="Text Box 180"/>
          <p:cNvSpPr txBox="1">
            <a:spLocks noChangeArrowheads="1"/>
          </p:cNvSpPr>
          <p:nvPr/>
        </p:nvSpPr>
        <p:spPr bwMode="auto">
          <a:xfrm>
            <a:off x="19772060" y="18592800"/>
            <a:ext cx="880294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altLang="zh-CN" dirty="0"/>
              <a:t>Figure 5: A conceptual comparison between the direct restore operation and the </a:t>
            </a:r>
            <a:r>
              <a:rPr lang="en-US" altLang="zh-CN"/>
              <a:t>selective restore.</a:t>
            </a:r>
            <a:endParaRPr lang="en-US" sz="2400" dirty="0">
              <a:latin typeface="Calibri" pitchFamily="34" charset="0"/>
            </a:endParaRPr>
          </a:p>
        </p:txBody>
      </p:sp>
      <p:sp>
        <p:nvSpPr>
          <p:cNvPr id="47" name="Text Box 180"/>
          <p:cNvSpPr txBox="1">
            <a:spLocks noChangeArrowheads="1"/>
          </p:cNvSpPr>
          <p:nvPr/>
        </p:nvSpPr>
        <p:spPr bwMode="auto">
          <a:xfrm>
            <a:off x="8894986" y="31473581"/>
            <a:ext cx="632416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dirty="0"/>
              <a:t>Figure 2: Register read access count distribution.</a:t>
            </a:r>
          </a:p>
        </p:txBody>
      </p:sp>
      <p:sp>
        <p:nvSpPr>
          <p:cNvPr id="48" name="Text Box 180"/>
          <p:cNvSpPr txBox="1">
            <a:spLocks noChangeArrowheads="1"/>
          </p:cNvSpPr>
          <p:nvPr/>
        </p:nvSpPr>
        <p:spPr bwMode="auto">
          <a:xfrm>
            <a:off x="6858000" y="38816945"/>
            <a:ext cx="922970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dirty="0"/>
              <a:t>Figure 3: A snippet of the PTX source code for the </a:t>
            </a:r>
            <a:r>
              <a:rPr lang="en-US" dirty="0" err="1"/>
              <a:t>backprop</a:t>
            </a:r>
            <a:r>
              <a:rPr lang="en-US" dirty="0"/>
              <a:t> benchmark.</a:t>
            </a:r>
          </a:p>
          <a:p>
            <a:pPr eaLnBrk="1" hangingPunct="1"/>
            <a:r>
              <a:rPr lang="en-US" dirty="0"/>
              <a:t>R: read operation. W: write operation. L: register is alive.</a:t>
            </a:r>
          </a:p>
        </p:txBody>
      </p:sp>
      <p:sp>
        <p:nvSpPr>
          <p:cNvPr id="49" name="Text Box 192"/>
          <p:cNvSpPr txBox="1">
            <a:spLocks noChangeArrowheads="1"/>
          </p:cNvSpPr>
          <p:nvPr/>
        </p:nvSpPr>
        <p:spPr bwMode="auto">
          <a:xfrm>
            <a:off x="16945209" y="11996078"/>
            <a:ext cx="6251303" cy="4253305"/>
          </a:xfrm>
          <a:prstGeom prst="rect">
            <a:avLst/>
          </a:prstGeom>
          <a:noFill/>
          <a:ln w="12700">
            <a:noFill/>
          </a:ln>
          <a:effectLst/>
        </p:spPr>
        <p:txBody>
          <a:bodyPr wrap="square" lIns="182880" tIns="182880" rIns="182880" bIns="18288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514350" indent="-514350" eaLnBrk="1" hangingPunct="1">
              <a:buAutoNum type="alphaLcParenR"/>
            </a:pPr>
            <a:r>
              <a:rPr lang="en-US" altLang="zh-CN" sz="3200" dirty="0">
                <a:latin typeface="Calibri" pitchFamily="34" charset="0"/>
              </a:rPr>
              <a:t>direct restore is fast but consumes more energy.</a:t>
            </a:r>
          </a:p>
          <a:p>
            <a:pPr marL="514350" indent="-514350" eaLnBrk="1" hangingPunct="1">
              <a:buAutoNum type="alphaLcParenR"/>
            </a:pPr>
            <a:r>
              <a:rPr lang="en-US" altLang="zh-CN" sz="3200" dirty="0">
                <a:latin typeface="Calibri" pitchFamily="34" charset="0"/>
              </a:rPr>
              <a:t>selective restore is slow but consumes less energy.</a:t>
            </a:r>
          </a:p>
          <a:p>
            <a:pPr marL="514350" indent="-514350" eaLnBrk="1" hangingPunct="1">
              <a:buAutoNum type="alphaLcParenR"/>
            </a:pPr>
            <a:r>
              <a:rPr lang="en-US" altLang="zh-CN" sz="3200" dirty="0">
                <a:latin typeface="Calibri" pitchFamily="34" charset="0"/>
              </a:rPr>
              <a:t>adaptive restore:  adaptively choose restore schemes, according to the busy status of the accessed register bank.</a:t>
            </a:r>
          </a:p>
          <a:p>
            <a:pPr eaLnBrk="1" hangingPunct="1"/>
            <a:endParaRPr lang="en-US" altLang="zh-CN" sz="3200" dirty="0">
              <a:latin typeface="Calibri" pitchFamily="34" charset="0"/>
            </a:endParaRPr>
          </a:p>
          <a:p>
            <a:pPr eaLnBrk="1" hangingPunct="1"/>
            <a:endParaRPr lang="en-US" altLang="zh-CN" sz="3200" dirty="0">
              <a:latin typeface="Calibri" pitchFamily="34" charset="0"/>
            </a:endParaRPr>
          </a:p>
        </p:txBody>
      </p:sp>
      <p:pic>
        <p:nvPicPr>
          <p:cNvPr id="9" name="图片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79704" y="1303816"/>
            <a:ext cx="3169137" cy="3169137"/>
          </a:xfrm>
          <a:prstGeom prst="rect">
            <a:avLst/>
          </a:prstGeom>
        </p:spPr>
      </p:pic>
      <p:sp>
        <p:nvSpPr>
          <p:cNvPr id="50" name="Text Box 180"/>
          <p:cNvSpPr txBox="1">
            <a:spLocks noChangeArrowheads="1"/>
          </p:cNvSpPr>
          <p:nvPr/>
        </p:nvSpPr>
        <p:spPr bwMode="auto">
          <a:xfrm>
            <a:off x="10278586" y="20785774"/>
            <a:ext cx="649383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altLang="zh-CN" dirty="0"/>
              <a:t>Figure 1: The scaling of read and write currents</a:t>
            </a:r>
            <a:r>
              <a:rPr lang="en-US" altLang="zh-CN" baseline="30000" dirty="0"/>
              <a:t>[2]</a:t>
            </a:r>
            <a:r>
              <a:rPr lang="en-US" altLang="zh-CN" dirty="0"/>
              <a:t>.</a:t>
            </a:r>
            <a:endParaRPr lang="en-US" sz="2400" dirty="0">
              <a:latin typeface="Calibri" pitchFamily="34" charset="0"/>
            </a:endParaRP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2911</TotalTime>
  <Words>1079</Words>
  <Application>Microsoft Office PowerPoint</Application>
  <PresentationFormat>自定义</PresentationFormat>
  <Paragraphs>137</Paragraphs>
  <Slides>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等线</vt:lpstr>
      <vt:lpstr>宋体</vt:lpstr>
      <vt:lpstr>Arial</vt:lpstr>
      <vt:lpstr>Calibri</vt:lpstr>
      <vt:lpstr>Office Theme</vt:lpstr>
      <vt:lpstr>PowerPoint 演示文稿</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48x36</dc:title>
  <dc:creator>Jay Larson</dc:creator>
  <dc:description>Quality poster printing
www.genigraphics.com
1-800-790-4001</dc:description>
  <cp:lastModifiedBy>Hang Zhang</cp:lastModifiedBy>
  <cp:revision>459</cp:revision>
  <cp:lastPrinted>2013-02-12T02:21:55Z</cp:lastPrinted>
  <dcterms:created xsi:type="dcterms:W3CDTF">2013-02-10T21:14:48Z</dcterms:created>
  <dcterms:modified xsi:type="dcterms:W3CDTF">2016-05-10T07:40:26Z</dcterms:modified>
</cp:coreProperties>
</file>