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5" r:id="rId2"/>
  </p:sldMasterIdLst>
  <p:notesMasterIdLst>
    <p:notesMasterId r:id="rId25"/>
  </p:notesMasterIdLst>
  <p:handoutMasterIdLst>
    <p:handoutMasterId r:id="rId26"/>
  </p:handoutMasterIdLst>
  <p:sldIdLst>
    <p:sldId id="260" r:id="rId3"/>
    <p:sldId id="307" r:id="rId4"/>
    <p:sldId id="318" r:id="rId5"/>
    <p:sldId id="301" r:id="rId6"/>
    <p:sldId id="298" r:id="rId7"/>
    <p:sldId id="303" r:id="rId8"/>
    <p:sldId id="319" r:id="rId9"/>
    <p:sldId id="299" r:id="rId10"/>
    <p:sldId id="300" r:id="rId11"/>
    <p:sldId id="309" r:id="rId12"/>
    <p:sldId id="321" r:id="rId13"/>
    <p:sldId id="302" r:id="rId14"/>
    <p:sldId id="308" r:id="rId15"/>
    <p:sldId id="320" r:id="rId16"/>
    <p:sldId id="304" r:id="rId17"/>
    <p:sldId id="305" r:id="rId18"/>
    <p:sldId id="306" r:id="rId19"/>
    <p:sldId id="310" r:id="rId20"/>
    <p:sldId id="311" r:id="rId21"/>
    <p:sldId id="314" r:id="rId22"/>
    <p:sldId id="315" r:id="rId23"/>
    <p:sldId id="316" r:id="rId24"/>
  </p:sldIdLst>
  <p:sldSz cx="10058400" cy="7772400"/>
  <p:notesSz cx="6858000" cy="9144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p15:clr>
            <a:srgbClr val="A4A3A4"/>
          </p15:clr>
        </p15:guide>
        <p15:guide id="2" pos="316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322"/>
    <a:srgbClr val="1429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2072" y="-112"/>
      </p:cViewPr>
      <p:guideLst>
        <p:guide orient="horz" pos="2448"/>
        <p:guide pos="316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4280"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e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solidFill>
                <a:srgbClr val="142958"/>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56FF-FEF1-EF48-BD73-4B95B2E46E83}" type="datetimeFigureOut">
              <a:rPr lang="en-US" smtClean="0">
                <a:solidFill>
                  <a:srgbClr val="F16322"/>
                </a:solidFill>
              </a:rPr>
              <a:t>6/15/14</a:t>
            </a:fld>
            <a:endParaRPr lang="en-US" dirty="0">
              <a:solidFill>
                <a:srgbClr val="F16322"/>
              </a:solidFill>
            </a:endParaRPr>
          </a:p>
        </p:txBody>
      </p:sp>
      <p:sp>
        <p:nvSpPr>
          <p:cNvPr id="5" name="Slide Number Placeholder 4"/>
          <p:cNvSpPr>
            <a:spLocks noGrp="1"/>
          </p:cNvSpPr>
          <p:nvPr>
            <p:ph type="sldNum" sz="quarter" idx="3"/>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rgbClr val="142958"/>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F16322"/>
                </a:solidFill>
              </a:defRPr>
            </a:lvl1pPr>
          </a:lstStyle>
          <a:p>
            <a:fld id="{DBF7D493-8EEB-7E45-916B-5FBC49ABC710}" type="datetimeFigureOut">
              <a:rPr lang="en-US" smtClean="0"/>
              <a:pPr/>
              <a:t>6/15/14</a:t>
            </a:fld>
            <a:endParaRPr lang="en-US"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9" name="Slide Number Placeholder 4"/>
          <p:cNvSpPr>
            <a:spLocks noGrp="1"/>
          </p:cNvSpPr>
          <p:nvPr>
            <p:ph type="sldNum" sz="quarter" idx="5"/>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t>
            </a:r>
            <a:r>
              <a:rPr lang="en-US" baseline="0" dirty="0" smtClean="0"/>
              <a:t> everyone. My name is Xuhao Chen. I am glad to be here to present our work about ….</a:t>
            </a:r>
          </a:p>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12463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GPUs</a:t>
            </a:r>
            <a:r>
              <a:rPr kumimoji="1" lang="en-US" altLang="zh-CN" baseline="0" dirty="0" smtClean="0"/>
              <a:t> are widely used as data parallel accelerators to speed up general purpose compute kernels.</a:t>
            </a:r>
          </a:p>
          <a:p>
            <a:r>
              <a:rPr kumimoji="1" lang="en-US" altLang="zh-CN" baseline="0" dirty="0" smtClean="0"/>
              <a:t>GPU architecture is evolving to support more general purpose applications.</a:t>
            </a:r>
          </a:p>
          <a:p>
            <a:r>
              <a:rPr kumimoji="1" lang="en-US" altLang="zh-CN" baseline="0" dirty="0" smtClean="0"/>
              <a:t>Cache </a:t>
            </a:r>
            <a:r>
              <a:rPr lang="en-US" altLang="zh-CN" sz="1300" b="0" i="0" u="none" strike="noStrike" kern="1200" baseline="0" dirty="0" smtClean="0">
                <a:solidFill>
                  <a:schemeClr val="tx1"/>
                </a:solidFill>
                <a:latin typeface="+mn-lt"/>
                <a:ea typeface="+mn-ea"/>
                <a:cs typeface="+mn-cs"/>
              </a:rPr>
              <a:t>hierarchy is introduced to GPU architecture to capture input data sharing and mitigate the effect of irregular accesses</a:t>
            </a:r>
            <a:r>
              <a:rPr lang="en-US" altLang="zh-CN" sz="1300" b="0" i="0" u="none" strike="noStrike" kern="1200" baseline="0" dirty="0" smtClean="0">
                <a:solidFill>
                  <a:schemeClr val="tx1"/>
                </a:solidFill>
                <a:latin typeface="+mn-lt"/>
                <a:ea typeface="+mn-ea"/>
                <a:cs typeface="+mn-cs"/>
              </a:rPr>
              <a:t>.</a:t>
            </a:r>
          </a:p>
          <a:p>
            <a:r>
              <a:rPr kumimoji="1" lang="en-US" altLang="zh-CN" sz="1300" b="0" i="0" u="none" strike="noStrike" kern="1200" baseline="0" dirty="0" smtClean="0">
                <a:solidFill>
                  <a:schemeClr val="tx1"/>
                </a:solidFill>
                <a:latin typeface="+mn-lt"/>
                <a:ea typeface="+mn-ea"/>
                <a:cs typeface="+mn-cs"/>
              </a:rPr>
              <a:t>However, high miss rate is commonly observed in GPU caches. The poor cache efficiency is caused by thrashing, streaming and resource congestion.</a:t>
            </a:r>
          </a:p>
          <a:p>
            <a:r>
              <a:rPr kumimoji="1" lang="en-US" altLang="zh-CN" sz="1300" b="0" i="0" u="none" strike="noStrike" kern="1200" baseline="0" dirty="0" smtClean="0">
                <a:solidFill>
                  <a:schemeClr val="tx1"/>
                </a:solidFill>
                <a:latin typeface="+mn-lt"/>
                <a:ea typeface="+mn-ea"/>
                <a:cs typeface="+mn-cs"/>
              </a:rPr>
              <a:t>We focus on thrashing problem in this talk. Thrashing is also known as cache contention.</a:t>
            </a:r>
          </a:p>
          <a:p>
            <a:r>
              <a:rPr kumimoji="1" lang="en-US" altLang="zh-CN" sz="1300" b="0" i="0" u="none" strike="noStrike" kern="1200" baseline="0" dirty="0" smtClean="0">
                <a:solidFill>
                  <a:schemeClr val="tx1"/>
                </a:solidFill>
                <a:latin typeface="+mn-lt"/>
                <a:ea typeface="+mn-ea"/>
                <a:cs typeface="+mn-cs"/>
              </a:rPr>
              <a:t>These problems are even worse in GPUs because of massive multithreading.</a:t>
            </a:r>
          </a:p>
          <a:p>
            <a:r>
              <a:rPr kumimoji="1" lang="en-US" altLang="zh-CN" sz="1300" b="0" i="0" u="none" strike="noStrike" kern="1200" baseline="0" dirty="0" smtClean="0">
                <a:solidFill>
                  <a:schemeClr val="tx1"/>
                </a:solidFill>
                <a:latin typeface="+mn-lt"/>
                <a:ea typeface="+mn-ea"/>
                <a:cs typeface="+mn-cs"/>
              </a:rPr>
              <a:t>Take thrashing as an example, it occurs when the working set is larger than cache space.</a:t>
            </a:r>
          </a:p>
          <a:p>
            <a:r>
              <a:rPr kumimoji="1" lang="en-US" altLang="zh-CN" sz="1300" b="0" i="0" u="none" strike="noStrike" kern="1200" baseline="0" dirty="0" smtClean="0">
                <a:solidFill>
                  <a:schemeClr val="tx1"/>
                </a:solidFill>
                <a:latin typeface="+mn-lt"/>
                <a:ea typeface="+mn-ea"/>
                <a:cs typeface="+mn-cs"/>
              </a:rPr>
              <a:t>Since GPUs have hundreds and thousands of threads running concurrently,</a:t>
            </a:r>
          </a:p>
          <a:p>
            <a:r>
              <a:rPr kumimoji="1" lang="en-US" altLang="zh-CN" sz="1300" b="0" i="0" u="none" strike="noStrike" kern="1200" baseline="0" dirty="0" smtClean="0">
                <a:solidFill>
                  <a:schemeClr val="tx1"/>
                </a:solidFill>
                <a:latin typeface="+mn-lt"/>
                <a:ea typeface="+mn-ea"/>
                <a:cs typeface="+mn-cs"/>
              </a:rPr>
              <a:t>The working set is much larger than that is in CPUs.</a:t>
            </a:r>
          </a:p>
          <a:p>
            <a:r>
              <a:rPr kumimoji="1" lang="en-US" altLang="zh-CN" sz="1300" b="0" i="0" u="none" strike="noStrike" kern="1200" baseline="0" dirty="0" smtClean="0">
                <a:solidFill>
                  <a:schemeClr val="tx1"/>
                </a:solidFill>
                <a:latin typeface="+mn-lt"/>
                <a:ea typeface="+mn-ea"/>
                <a:cs typeface="+mn-cs"/>
              </a:rPr>
              <a:t>Therefore thrashing happens much more commonly in GPUs.</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22589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altLang="zh-CN" dirty="0" smtClean="0"/>
              <a:t>To illustrate the cache efficiency</a:t>
            </a:r>
            <a:r>
              <a:rPr lang="en-US" altLang="zh-CN" baseline="0" dirty="0" smtClean="0"/>
              <a:t> of current GPUs, we did this experiment.</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baseline="0" dirty="0" smtClean="0"/>
              <a:t>The figure shows the cache reuse count distribution.</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dirty="0" smtClean="0"/>
              <a:t>Whenever </a:t>
            </a:r>
            <a:r>
              <a:rPr lang="en-US" altLang="zh-CN" dirty="0" smtClean="0"/>
              <a:t>a cache line is never reused it is effectively wasting cache space.</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43188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 figure shows the L1 data cache contention detected by L2 cache</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6</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09652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Each L1 cache set adds one bit \bypass switch" (Figure 5) to control bypass, i.e. \0" means bypass disabled, and \1"means bypass enabled.</a:t>
            </a:r>
          </a:p>
          <a:p>
            <a:r>
              <a:rPr lang="en-US" altLang="zh-CN" sz="1300" b="0" i="0" u="none" strike="noStrike" kern="1200" baseline="0" dirty="0" smtClean="0">
                <a:solidFill>
                  <a:schemeClr val="tx1"/>
                </a:solidFill>
                <a:latin typeface="+mn-lt"/>
                <a:ea typeface="+mn-ea"/>
                <a:cs typeface="+mn-cs"/>
              </a:rPr>
              <a:t>The victim bits are added to control bypass decisions. They are bitmasks where each bit records the access history from a particular L1 cache before the line's eviction. The bit is set when L2 cache fulfills the request from the corresponding L1 cache, and reset when the line is evicted from L2 cache. Using the victim bits, contentions in L1 caches can be detected when the L1 cache sends a second request to the cache line that was requested recently. When contention is detected, L1 cache can enable bypass to mitigate it.</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8</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23167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9</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59138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cache bypass as a fraction of</a:t>
            </a:r>
            <a:r>
              <a:rPr kumimoji="1" lang="en-US" altLang="zh-CN" baseline="0" dirty="0" smtClean="0"/>
              <a:t> </a:t>
            </a:r>
            <a:r>
              <a:rPr kumimoji="1" lang="en-US" altLang="zh-CN" dirty="0" smtClean="0"/>
              <a:t>accesses. </a:t>
            </a:r>
            <a:r>
              <a:rPr lang="en-US" altLang="zh-CN" sz="1300" b="0" i="0" u="none" strike="noStrike" kern="1200" baseline="0" dirty="0" smtClean="0">
                <a:solidFill>
                  <a:schemeClr val="tx1"/>
                </a:solidFill>
                <a:latin typeface="+mn-lt"/>
                <a:ea typeface="+mn-ea"/>
                <a:cs typeface="+mn-cs"/>
              </a:rPr>
              <a:t>GC bypassed more accesses than SPDP-B for SPMV, while KMN and NW have much more accesses bypassed in SPDP-B than GC. This is consistent with the performance and miss rate results.</a:t>
            </a:r>
          </a:p>
          <a:p>
            <a:r>
              <a:rPr lang="en-US" altLang="zh-CN" sz="1300" b="0" i="0" u="none" strike="noStrike" kern="1200" baseline="0" dirty="0" smtClean="0">
                <a:solidFill>
                  <a:schemeClr val="tx1"/>
                </a:solidFill>
                <a:latin typeface="+mn-lt"/>
                <a:ea typeface="+mn-ea"/>
                <a:cs typeface="+mn-cs"/>
              </a:rPr>
              <a:t>In the future, manufactures may enlarge L1 cache size to satisfy performance requirement of more emerging applications. We also evaluate our design with larger L1 caches.</a:t>
            </a:r>
          </a:p>
          <a:p>
            <a:r>
              <a:rPr lang="en-US" altLang="zh-CN" sz="1300" b="0" i="0" u="none" strike="noStrike" kern="1200" baseline="0" dirty="0" smtClean="0">
                <a:solidFill>
                  <a:schemeClr val="tx1"/>
                </a:solidFill>
                <a:latin typeface="+mn-lt"/>
                <a:ea typeface="+mn-ea"/>
                <a:cs typeface="+mn-cs"/>
              </a:rPr>
              <a:t>Figure 10 shows G-Cache can improve system performance even when 64 KB L1 caches are applied to baseline and G-Cache. Even if larger caches are applied, the contention cannot be eliminated. Thus, the bypass policy can still help alleviate contention and improve performance. On average,</a:t>
            </a:r>
          </a:p>
          <a:p>
            <a:r>
              <a:rPr lang="en-US" altLang="zh-CN" sz="1300" b="0" i="0" u="none" strike="noStrike" kern="1200" baseline="0" dirty="0" smtClean="0">
                <a:solidFill>
                  <a:schemeClr val="tx1"/>
                </a:solidFill>
                <a:latin typeface="+mn-lt"/>
                <a:ea typeface="+mn-ea"/>
                <a:cs typeface="+mn-cs"/>
              </a:rPr>
              <a:t>G-Cache can provide 35.7% performance improvement for cache sensitive benchmarks and 16.1% overall, which is also very close to those of SPDP-B (40.1% and 19.5%).</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0615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139752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ECE OVERVIEW</a:t>
            </a:r>
            <a:endParaRPr lang="en-US" dirty="0"/>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smtClean="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smtClean="0"/>
              <a:t>Director of Communications</a:t>
            </a:r>
            <a:endParaRPr lang="en-US" dirty="0"/>
          </a:p>
        </p:txBody>
      </p:sp>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731519"/>
            <a:ext cx="4673600" cy="630555"/>
          </a:xfrm>
          <a:prstGeom prst="rect">
            <a:avLst/>
          </a:prstGeom>
        </p:spPr>
        <p:txBody>
          <a:bodyPr vert="horz"/>
          <a:lstStyle>
            <a:lvl1pPr marL="0" indent="0">
              <a:buNone/>
              <a:defRPr sz="3200" b="1" i="0"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Text Placeholder 7"/>
          <p:cNvSpPr>
            <a:spLocks noGrp="1"/>
          </p:cNvSpPr>
          <p:nvPr>
            <p:ph type="body" sz="quarter" idx="12" hasCustomPrompt="1"/>
          </p:nvPr>
        </p:nvSpPr>
        <p:spPr>
          <a:xfrm>
            <a:off x="444500" y="1628416"/>
            <a:ext cx="91948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smtClean="0"/>
              <a:t>Body text</a:t>
            </a:r>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990600"/>
            <a:ext cx="4673600" cy="742950"/>
          </a:xfrm>
          <a:prstGeom prst="rect">
            <a:avLst/>
          </a:prstGeom>
        </p:spPr>
        <p:txBody>
          <a:bodyPr vert="horz"/>
          <a:lstStyle>
            <a:lvl1pPr marL="0" indent="0">
              <a:buNone/>
              <a:defRPr sz="3200" b="1"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11" name="Text Placeholder 10"/>
          <p:cNvSpPr>
            <a:spLocks noGrp="1"/>
          </p:cNvSpPr>
          <p:nvPr>
            <p:ph type="body" sz="quarter" idx="12"/>
          </p:nvPr>
        </p:nvSpPr>
        <p:spPr>
          <a:xfrm>
            <a:off x="444500" y="1917700"/>
            <a:ext cx="9245600" cy="4826000"/>
          </a:xfrm>
          <a:prstGeom prst="rect">
            <a:avLst/>
          </a:prstGeom>
        </p:spPr>
        <p:txBody>
          <a:bodyPr vert="horz"/>
          <a:lstStyle>
            <a:lvl1pPr marL="382059" indent="-382059">
              <a:buFont typeface="Wingdings" panose="05000000000000000000" pitchFamily="2" charset="2"/>
              <a:buChar char="§"/>
              <a:defRPr sz="2400"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vl2pPr>
              <a:defRPr sz="2000"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2pPr>
            <a:lvl3pPr>
              <a:defRPr sz="1800"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3pPr>
            <a:lvl4pPr>
              <a:defRPr sz="1600"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4pPr>
            <a:lvl5pP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3200" b="1"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Text Placeholder 7"/>
          <p:cNvSpPr>
            <a:spLocks noGrp="1"/>
          </p:cNvSpPr>
          <p:nvPr>
            <p:ph type="body" sz="quarter" idx="12" hasCustomPrompt="1"/>
          </p:nvPr>
        </p:nvSpPr>
        <p:spPr>
          <a:xfrm>
            <a:off x="444500" y="1608096"/>
            <a:ext cx="59563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smtClean="0"/>
              <a:t>Body Text</a:t>
            </a:r>
            <a:endParaRPr lang="en-US" dirty="0"/>
          </a:p>
        </p:txBody>
      </p:sp>
      <p:sp>
        <p:nvSpPr>
          <p:cNvPr id="10" name="Content Placeholder 9"/>
          <p:cNvSpPr>
            <a:spLocks noGrp="1"/>
          </p:cNvSpPr>
          <p:nvPr>
            <p:ph sz="quarter" idx="13" hasCustomPrompt="1"/>
          </p:nvPr>
        </p:nvSpPr>
        <p:spPr>
          <a:xfrm>
            <a:off x="6642100" y="1608096"/>
            <a:ext cx="2962448" cy="4602204"/>
          </a:xfrm>
          <a:prstGeom prst="rect">
            <a:avLst/>
          </a:prstGeom>
        </p:spPr>
        <p:txBody>
          <a:bodyPr vert="horz"/>
          <a:lstStyle>
            <a:lvl1pPr marL="0" indent="0" algn="ctr">
              <a:buNone/>
              <a:defRPr sz="1800" baseline="0"/>
            </a:lvl1pPr>
          </a:lstStyle>
          <a:p>
            <a:pPr lvl="0"/>
            <a:r>
              <a:rPr lang="en-US" dirty="0" smtClean="0"/>
              <a:t>Click proper below image </a:t>
            </a:r>
          </a:p>
          <a:p>
            <a:pPr lvl="0"/>
            <a:r>
              <a:rPr lang="en-US" dirty="0" smtClean="0"/>
              <a:t>to insert media</a:t>
            </a:r>
            <a:endParaRPr lang="en-US" dirty="0"/>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4.emf"/><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6" name="Picture 5"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7" name="Picture 6"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emf"/><Relationship Id="rId3"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 Id="rId3"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1" Type="http://schemas.openxmlformats.org/officeDocument/2006/relationships/slideLayout" Target="../slideLayouts/slideLayout4.xml"/><Relationship Id="rId2"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9.emf"/><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slide" Target="slide2.xm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emf"/><Relationship Id="rId3"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jpeg"/><Relationship Id="rId5"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500" y="0"/>
            <a:ext cx="9298760" cy="1362075"/>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b="1" dirty="0">
                <a:latin typeface="Arial Narrow" panose="020B0606020202030204" pitchFamily="34" charset="0"/>
              </a:rPr>
              <a:t>Adaptive Cache Bypass and Insertion for </a:t>
            </a:r>
            <a:r>
              <a:rPr lang="en-US" b="1" dirty="0" smtClean="0">
                <a:latin typeface="Arial Narrow" panose="020B0606020202030204" pitchFamily="34" charset="0"/>
              </a:rPr>
              <a:t>Many-core Accelerators</a:t>
            </a:r>
            <a:endParaRPr lang="en-US" b="1" dirty="0">
              <a:latin typeface="Arial Narrow" panose="020B0606020202030204" pitchFamily="34" charset="0"/>
            </a:endParaRPr>
          </a:p>
        </p:txBody>
      </p:sp>
      <p:sp>
        <p:nvSpPr>
          <p:cNvPr id="9" name="Text Placeholder 4"/>
          <p:cNvSpPr txBox="1">
            <a:spLocks/>
          </p:cNvSpPr>
          <p:nvPr/>
        </p:nvSpPr>
        <p:spPr>
          <a:xfrm>
            <a:off x="444500" y="1387190"/>
            <a:ext cx="9613900" cy="484513"/>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1500" dirty="0" smtClean="0">
                <a:latin typeface="Droid Sans" panose="020B0606030804020204" pitchFamily="34" charset="0"/>
                <a:ea typeface="Droid Sans" panose="020B0606030804020204" pitchFamily="34" charset="0"/>
                <a:cs typeface="Droid Sans" panose="020B0606030804020204" pitchFamily="34" charset="0"/>
              </a:rPr>
              <a:t>Xuhao Chen, </a:t>
            </a:r>
            <a:r>
              <a:rPr lang="en-US" sz="1500" dirty="0" err="1" smtClean="0">
                <a:latin typeface="Droid Sans" panose="020B0606030804020204" pitchFamily="34" charset="0"/>
                <a:ea typeface="Droid Sans" panose="020B0606030804020204" pitchFamily="34" charset="0"/>
                <a:cs typeface="Droid Sans" panose="020B0606030804020204" pitchFamily="34" charset="0"/>
              </a:rPr>
              <a:t>Shengzhao</a:t>
            </a:r>
            <a:r>
              <a:rPr lang="en-US" sz="1500" dirty="0" smtClean="0">
                <a:latin typeface="Droid Sans" panose="020B0606030804020204" pitchFamily="34" charset="0"/>
                <a:ea typeface="Droid Sans" panose="020B0606030804020204" pitchFamily="34" charset="0"/>
                <a:cs typeface="Droid Sans" panose="020B0606030804020204" pitchFamily="34" charset="0"/>
              </a:rPr>
              <a:t> Wu, Li-Wen Chang, Wei-Sheng Huang, Carl Pearson, </a:t>
            </a:r>
            <a:r>
              <a:rPr lang="en-US" sz="1500" dirty="0" err="1" smtClean="0">
                <a:latin typeface="Droid Sans" panose="020B0606030804020204" pitchFamily="34" charset="0"/>
                <a:ea typeface="Droid Sans" panose="020B0606030804020204" pitchFamily="34" charset="0"/>
                <a:cs typeface="Droid Sans" panose="020B0606030804020204" pitchFamily="34" charset="0"/>
              </a:rPr>
              <a:t>Zhiying</a:t>
            </a:r>
            <a:r>
              <a:rPr lang="en-US" sz="1500" dirty="0" smtClean="0">
                <a:latin typeface="Droid Sans" panose="020B0606030804020204" pitchFamily="34" charset="0"/>
                <a:ea typeface="Droid Sans" panose="020B0606030804020204" pitchFamily="34" charset="0"/>
                <a:cs typeface="Droid Sans" panose="020B0606030804020204" pitchFamily="34" charset="0"/>
              </a:rPr>
              <a:t> Wang, Wen-</a:t>
            </a:r>
            <a:r>
              <a:rPr lang="en-US" sz="1500" dirty="0" err="1" smtClean="0">
                <a:latin typeface="Droid Sans" panose="020B0606030804020204" pitchFamily="34" charset="0"/>
                <a:ea typeface="Droid Sans" panose="020B0606030804020204" pitchFamily="34" charset="0"/>
                <a:cs typeface="Droid Sans" panose="020B0606030804020204" pitchFamily="34" charset="0"/>
              </a:rPr>
              <a:t>mei</a:t>
            </a:r>
            <a:r>
              <a:rPr lang="en-US" sz="1500" dirty="0" smtClean="0">
                <a:latin typeface="Droid Sans" panose="020B0606030804020204" pitchFamily="34" charset="0"/>
                <a:ea typeface="Droid Sans" panose="020B0606030804020204" pitchFamily="34" charset="0"/>
                <a:cs typeface="Droid Sans" panose="020B0606030804020204" pitchFamily="34" charset="0"/>
              </a:rPr>
              <a:t> </a:t>
            </a:r>
            <a:r>
              <a:rPr lang="en-US" sz="1500" dirty="0" err="1" smtClean="0">
                <a:latin typeface="Droid Sans" panose="020B0606030804020204" pitchFamily="34" charset="0"/>
                <a:ea typeface="Droid Sans" panose="020B0606030804020204" pitchFamily="34" charset="0"/>
                <a:cs typeface="Droid Sans" panose="020B0606030804020204" pitchFamily="34" charset="0"/>
              </a:rPr>
              <a:t>Hwu</a:t>
            </a:r>
            <a:endParaRPr lang="en-US" sz="1500" dirty="0" smtClean="0">
              <a:latin typeface="Droid Sans" panose="020B0606030804020204" pitchFamily="34" charset="0"/>
              <a:ea typeface="Droid Sans" panose="020B0606030804020204" pitchFamily="34" charset="0"/>
              <a:cs typeface="Droid Sans" panose="020B0606030804020204" pitchFamily="34" charset="0"/>
            </a:endParaRPr>
          </a:p>
        </p:txBody>
      </p:sp>
      <p:sp>
        <p:nvSpPr>
          <p:cNvPr id="10" name="Text Placeholder 7"/>
          <p:cNvSpPr txBox="1">
            <a:spLocks/>
          </p:cNvSpPr>
          <p:nvPr/>
        </p:nvSpPr>
        <p:spPr>
          <a:xfrm>
            <a:off x="444500" y="1924108"/>
            <a:ext cx="9298760" cy="597182"/>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dirty="0" smtClean="0">
                <a:latin typeface="Droid Sans" panose="020B0606030804020204" pitchFamily="34" charset="0"/>
                <a:ea typeface="Droid Sans" panose="020B0606030804020204" pitchFamily="34" charset="0"/>
                <a:cs typeface="Droid Sans" panose="020B0606030804020204" pitchFamily="34" charset="0"/>
              </a:rPr>
              <a:t>Department </a:t>
            </a:r>
            <a:r>
              <a:rPr lang="en-US" dirty="0">
                <a:latin typeface="Droid Sans" panose="020B0606030804020204" pitchFamily="34" charset="0"/>
                <a:ea typeface="Droid Sans" panose="020B0606030804020204" pitchFamily="34" charset="0"/>
                <a:cs typeface="Droid Sans" panose="020B0606030804020204" pitchFamily="34" charset="0"/>
              </a:rPr>
              <a:t>of Electrical and Computer Engineering, University of Illinois at Urbana-Champaign</a:t>
            </a:r>
            <a:endParaRPr lang="en-US" dirty="0" smtClean="0">
              <a:latin typeface="Droid Sans Pro"/>
            </a:endParaRPr>
          </a:p>
          <a:p>
            <a:r>
              <a:rPr lang="en-US" dirty="0" smtClean="0"/>
              <a:t>School of Computer, National University of Defense Technology</a:t>
            </a:r>
            <a:endParaRPr lang="en-US" dirty="0"/>
          </a:p>
          <a:p>
            <a:r>
              <a:rPr lang="en-US" dirty="0" smtClean="0">
                <a:latin typeface="Droid Sans Pro"/>
              </a:rPr>
              <a:t>June 15, </a:t>
            </a:r>
            <a:r>
              <a:rPr lang="en-US" dirty="0">
                <a:latin typeface="Droid Sans Pro"/>
              </a:rPr>
              <a:t>2014</a:t>
            </a:r>
          </a:p>
          <a:p>
            <a:endParaRPr lang="en-US" dirty="0">
              <a:latin typeface="Droid Sans" panose="020B0606030804020204" pitchFamily="34" charset="0"/>
              <a:ea typeface="Droid Sans" panose="020B0606030804020204" pitchFamily="34" charset="0"/>
              <a:cs typeface="Droid Sans" panose="020B0606030804020204" pitchFamily="34" charset="0"/>
            </a:endParaRPr>
          </a:p>
        </p:txBody>
      </p:sp>
      <p:pic>
        <p:nvPicPr>
          <p:cNvPr id="2" name="图片 1"/>
          <p:cNvPicPr>
            <a:picLocks noChangeAspect="1"/>
          </p:cNvPicPr>
          <p:nvPr/>
        </p:nvPicPr>
        <p:blipFill>
          <a:blip r:embed="rId3"/>
          <a:stretch>
            <a:fillRect/>
          </a:stretch>
        </p:blipFill>
        <p:spPr>
          <a:xfrm>
            <a:off x="5156419" y="4829418"/>
            <a:ext cx="3131496" cy="900103"/>
          </a:xfrm>
          <a:prstGeom prst="rect">
            <a:avLst/>
          </a:prstGeom>
        </p:spPr>
      </p:pic>
      <p:pic>
        <p:nvPicPr>
          <p:cNvPr id="4" name="图片 3"/>
          <p:cNvPicPr>
            <a:picLocks noChangeAspect="1"/>
          </p:cNvPicPr>
          <p:nvPr/>
        </p:nvPicPr>
        <p:blipFill>
          <a:blip r:embed="rId4"/>
          <a:stretch>
            <a:fillRect/>
          </a:stretch>
        </p:blipFill>
        <p:spPr>
          <a:xfrm>
            <a:off x="8563815" y="4390828"/>
            <a:ext cx="1494585" cy="1815341"/>
          </a:xfrm>
          <a:prstGeom prst="rect">
            <a:avLst/>
          </a:prstGeom>
        </p:spPr>
      </p:pic>
      <p:pic>
        <p:nvPicPr>
          <p:cNvPr id="3" name="图片 2"/>
          <p:cNvPicPr>
            <a:picLocks noChangeAspect="1"/>
          </p:cNvPicPr>
          <p:nvPr/>
        </p:nvPicPr>
        <p:blipFill>
          <a:blip r:embed="rId5"/>
          <a:stretch>
            <a:fillRect/>
          </a:stretch>
        </p:blipFill>
        <p:spPr>
          <a:xfrm>
            <a:off x="0" y="4390828"/>
            <a:ext cx="2032000" cy="2032000"/>
          </a:xfrm>
          <a:prstGeom prst="rect">
            <a:avLst/>
          </a:prstGeom>
        </p:spPr>
      </p:pic>
    </p:spTree>
    <p:extLst>
      <p:ext uri="{BB962C8B-B14F-4D97-AF65-F5344CB8AC3E}">
        <p14:creationId xmlns:p14="http://schemas.microsoft.com/office/powerpoint/2010/main" val="14559481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Experiment - </a:t>
            </a:r>
            <a:r>
              <a:rPr lang="en-US" altLang="zh-CN" dirty="0" smtClean="0"/>
              <a:t>Simulation</a:t>
            </a:r>
            <a:endParaRPr kumimoji="1" lang="zh-CN" altLang="en-US" dirty="0"/>
          </a:p>
        </p:txBody>
      </p:sp>
      <p:sp>
        <p:nvSpPr>
          <p:cNvPr id="3" name="文本占位符 2"/>
          <p:cNvSpPr>
            <a:spLocks noGrp="1"/>
          </p:cNvSpPr>
          <p:nvPr>
            <p:ph type="body" sz="quarter" idx="12"/>
          </p:nvPr>
        </p:nvSpPr>
        <p:spPr>
          <a:xfrm>
            <a:off x="444500" y="1917700"/>
            <a:ext cx="9245600" cy="723951"/>
          </a:xfrm>
        </p:spPr>
        <p:txBody>
          <a:bodyPr/>
          <a:lstStyle/>
          <a:p>
            <a:r>
              <a:rPr kumimoji="1" lang="en-US" altLang="zh-CN" sz="2000" dirty="0" smtClean="0"/>
              <a:t>GPGPU-</a:t>
            </a:r>
            <a:r>
              <a:rPr kumimoji="1" lang="en-US" altLang="zh-CN" sz="2000" dirty="0" err="1" smtClean="0"/>
              <a:t>Sim</a:t>
            </a:r>
            <a:r>
              <a:rPr kumimoji="1" lang="en-US" altLang="zh-CN" sz="2000" dirty="0" smtClean="0"/>
              <a:t>  v3.1.2</a:t>
            </a:r>
          </a:p>
        </p:txBody>
      </p:sp>
      <p:pic>
        <p:nvPicPr>
          <p:cNvPr id="5" name="图片 4"/>
          <p:cNvPicPr>
            <a:picLocks noChangeAspect="1"/>
          </p:cNvPicPr>
          <p:nvPr/>
        </p:nvPicPr>
        <p:blipFill>
          <a:blip r:embed="rId2"/>
          <a:stretch>
            <a:fillRect/>
          </a:stretch>
        </p:blipFill>
        <p:spPr>
          <a:xfrm>
            <a:off x="2006600" y="2733686"/>
            <a:ext cx="6045200" cy="4254500"/>
          </a:xfrm>
          <a:prstGeom prst="rect">
            <a:avLst/>
          </a:prstGeom>
        </p:spPr>
      </p:pic>
    </p:spTree>
    <p:extLst>
      <p:ext uri="{BB962C8B-B14F-4D97-AF65-F5344CB8AC3E}">
        <p14:creationId xmlns:p14="http://schemas.microsoft.com/office/powerpoint/2010/main" val="7513902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4499" y="990600"/>
            <a:ext cx="7120314" cy="742950"/>
          </a:xfrm>
        </p:spPr>
        <p:txBody>
          <a:bodyPr/>
          <a:lstStyle/>
          <a:p>
            <a:r>
              <a:rPr kumimoji="1" lang="en-US" altLang="zh-CN" dirty="0" smtClean="0"/>
              <a:t>Comparison of </a:t>
            </a:r>
            <a:r>
              <a:rPr kumimoji="1" lang="en-US" altLang="zh-CN" dirty="0" smtClean="0"/>
              <a:t>Cache Management </a:t>
            </a:r>
            <a:r>
              <a:rPr kumimoji="1" lang="en-US" altLang="zh-CN" dirty="0" smtClean="0"/>
              <a:t>Policies</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BS-S: </a:t>
            </a:r>
            <a:r>
              <a:rPr kumimoji="1" lang="en-US" altLang="zh-CN" dirty="0" smtClean="0"/>
              <a:t>3-bit SRRIP (First GPU implementation)</a:t>
            </a:r>
          </a:p>
          <a:p>
            <a:pPr lvl="1"/>
            <a:r>
              <a:rPr kumimoji="1" lang="en-US" altLang="zh-CN" dirty="0" smtClean="0"/>
              <a:t>No bypassing</a:t>
            </a:r>
          </a:p>
          <a:p>
            <a:pPr lvl="1"/>
            <a:r>
              <a:rPr lang="en-US" altLang="zh-CN" dirty="0" err="1" smtClean="0"/>
              <a:t>Jaleel</a:t>
            </a:r>
            <a:r>
              <a:rPr lang="en-US" altLang="zh-CN" dirty="0" smtClean="0"/>
              <a:t> </a:t>
            </a:r>
            <a:r>
              <a:rPr lang="en-US" altLang="zh-CN" dirty="0"/>
              <a:t>et. al., </a:t>
            </a:r>
            <a:r>
              <a:rPr kumimoji="1" lang="en-US" altLang="zh-CN" dirty="0" smtClean="0"/>
              <a:t>ISCA-2010</a:t>
            </a:r>
            <a:endParaRPr kumimoji="1" lang="en-US" altLang="zh-CN" dirty="0"/>
          </a:p>
          <a:p>
            <a:r>
              <a:rPr kumimoji="1" lang="en-US" altLang="zh-CN" dirty="0" smtClean="0"/>
              <a:t>PDP: dynamic PDP bypass (First GPU </a:t>
            </a:r>
            <a:r>
              <a:rPr kumimoji="1" lang="en-US" altLang="zh-CN" dirty="0"/>
              <a:t>implementation</a:t>
            </a:r>
            <a:r>
              <a:rPr kumimoji="1" lang="en-US" altLang="zh-CN" dirty="0" smtClean="0"/>
              <a:t>)</a:t>
            </a:r>
          </a:p>
          <a:p>
            <a:pPr lvl="1"/>
            <a:r>
              <a:rPr kumimoji="1" lang="en-US" altLang="zh-CN" dirty="0" smtClean="0"/>
              <a:t>Protection Distance Prediction: dynamically predict reuse distance</a:t>
            </a:r>
          </a:p>
          <a:p>
            <a:pPr lvl="1"/>
            <a:r>
              <a:rPr kumimoji="1" lang="en-US" altLang="zh-CN" dirty="0"/>
              <a:t>Nam Duong et. al. MICRO-</a:t>
            </a:r>
            <a:r>
              <a:rPr kumimoji="1" lang="en-US" altLang="zh-CN" dirty="0" smtClean="0"/>
              <a:t>2012</a:t>
            </a:r>
          </a:p>
          <a:p>
            <a:pPr lvl="1"/>
            <a:r>
              <a:rPr kumimoji="1" lang="en-US" altLang="zh-CN" dirty="0" smtClean="0"/>
              <a:t>3-bit (PDP-3) and 8-bit (PDP-8) to represent PD</a:t>
            </a:r>
          </a:p>
          <a:p>
            <a:r>
              <a:rPr kumimoji="1" lang="en-US" altLang="zh-CN" dirty="0" smtClean="0"/>
              <a:t>GC</a:t>
            </a:r>
            <a:r>
              <a:rPr kumimoji="1" lang="en-US" altLang="zh-CN" dirty="0"/>
              <a:t>: G-</a:t>
            </a:r>
            <a:r>
              <a:rPr kumimoji="1" lang="en-US" altLang="zh-CN" dirty="0" smtClean="0"/>
              <a:t>Cache</a:t>
            </a:r>
          </a:p>
          <a:p>
            <a:pPr lvl="1"/>
            <a:r>
              <a:rPr kumimoji="1" lang="en-US" altLang="zh-CN" dirty="0" smtClean="0"/>
              <a:t>Proposed design</a:t>
            </a:r>
            <a:endParaRPr kumimoji="1" lang="en-US" altLang="zh-CN" dirty="0"/>
          </a:p>
          <a:p>
            <a:r>
              <a:rPr kumimoji="1" lang="en-US" altLang="zh-CN" dirty="0"/>
              <a:t>SPDP-B: static PDP </a:t>
            </a:r>
            <a:r>
              <a:rPr kumimoji="1" lang="en-US" altLang="zh-CN" dirty="0" smtClean="0"/>
              <a:t>bypass (First GPU </a:t>
            </a:r>
            <a:r>
              <a:rPr kumimoji="1" lang="en-US" altLang="zh-CN" dirty="0"/>
              <a:t>implementation)</a:t>
            </a:r>
          </a:p>
          <a:p>
            <a:pPr lvl="1"/>
            <a:r>
              <a:rPr kumimoji="1" lang="en-US" altLang="zh-CN" dirty="0" smtClean="0"/>
              <a:t>Statically pick the best PD</a:t>
            </a:r>
            <a:endParaRPr kumimoji="1" lang="en-US" altLang="zh-CN" dirty="0"/>
          </a:p>
          <a:p>
            <a:endParaRPr kumimoji="1" lang="zh-CN" altLang="en-US" dirty="0"/>
          </a:p>
        </p:txBody>
      </p:sp>
    </p:spTree>
    <p:extLst>
      <p:ext uri="{BB962C8B-B14F-4D97-AF65-F5344CB8AC3E}">
        <p14:creationId xmlns:p14="http://schemas.microsoft.com/office/powerpoint/2010/main" val="36867129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Results (1/2)</a:t>
            </a:r>
            <a:endParaRPr kumimoji="1" lang="zh-CN" altLang="en-US" dirty="0"/>
          </a:p>
        </p:txBody>
      </p:sp>
      <p:pic>
        <p:nvPicPr>
          <p:cNvPr id="6" name="内容占位符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97" y="2064941"/>
            <a:ext cx="8893175" cy="2153084"/>
          </a:xfrm>
          <a:prstGeom prst="rect">
            <a:avLst/>
          </a:prstGeom>
        </p:spPr>
      </p:pic>
      <p:pic>
        <p:nvPicPr>
          <p:cNvPr id="4" name="图片 3" descr="result_l1_mi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4463402"/>
            <a:ext cx="8926972" cy="2161267"/>
          </a:xfrm>
          <a:prstGeom prst="rect">
            <a:avLst/>
          </a:prstGeom>
        </p:spPr>
      </p:pic>
      <p:sp>
        <p:nvSpPr>
          <p:cNvPr id="5" name="文本框 4"/>
          <p:cNvSpPr txBox="1"/>
          <p:nvPr/>
        </p:nvSpPr>
        <p:spPr>
          <a:xfrm>
            <a:off x="1398789" y="2212197"/>
            <a:ext cx="2705554" cy="1938992"/>
          </a:xfrm>
          <a:prstGeom prst="rect">
            <a:avLst/>
          </a:prstGeom>
          <a:noFill/>
          <a:ln w="19050">
            <a:solidFill>
              <a:srgbClr val="FF0000"/>
            </a:solidFill>
          </a:ln>
        </p:spPr>
        <p:txBody>
          <a:bodyPr wrap="square" rtlCol="0">
            <a:spAutoFit/>
          </a:bodyPr>
          <a:lstStyle/>
          <a:p>
            <a:r>
              <a:rPr kumimoji="1" lang="en-US" altLang="zh-CN" dirty="0" smtClean="0"/>
              <a:t>  </a:t>
            </a:r>
          </a:p>
          <a:p>
            <a:endParaRPr kumimoji="1" lang="en-US" altLang="zh-CN" dirty="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7" name="文本框 6"/>
          <p:cNvSpPr txBox="1"/>
          <p:nvPr/>
        </p:nvSpPr>
        <p:spPr>
          <a:xfrm>
            <a:off x="1398789" y="4610658"/>
            <a:ext cx="2705554" cy="1938992"/>
          </a:xfrm>
          <a:prstGeom prst="rect">
            <a:avLst/>
          </a:prstGeom>
          <a:noFill/>
          <a:ln w="19050">
            <a:solidFill>
              <a:srgbClr val="FF0000"/>
            </a:solidFill>
          </a:ln>
        </p:spPr>
        <p:txBody>
          <a:bodyPr wrap="square" rtlCol="0">
            <a:spAutoFit/>
          </a:bodyPr>
          <a:lstStyle/>
          <a:p>
            <a:r>
              <a:rPr kumimoji="1" lang="en-US" altLang="zh-CN" dirty="0" smtClean="0"/>
              <a:t>  </a:t>
            </a:r>
          </a:p>
          <a:p>
            <a:endParaRPr kumimoji="1" lang="en-US" altLang="zh-CN" dirty="0"/>
          </a:p>
          <a:p>
            <a:endParaRPr kumimoji="1" lang="en-US" altLang="zh-CN" dirty="0" smtClean="0"/>
          </a:p>
          <a:p>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4166690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Results </a:t>
            </a:r>
            <a:r>
              <a:rPr kumimoji="1" lang="en-US" altLang="zh-CN" dirty="0" smtClean="0"/>
              <a:t>(2/</a:t>
            </a:r>
            <a:r>
              <a:rPr kumimoji="1" lang="en-US" altLang="zh-CN" dirty="0"/>
              <a:t>2</a:t>
            </a:r>
            <a:r>
              <a:rPr kumimoji="1" lang="en-US" altLang="zh-CN" dirty="0" smtClean="0"/>
              <a:t>)</a:t>
            </a:r>
            <a:endParaRPr kumimoji="1" lang="zh-CN" altLang="en-US" dirty="0"/>
          </a:p>
        </p:txBody>
      </p:sp>
      <p:sp>
        <p:nvSpPr>
          <p:cNvPr id="3" name="文本占位符 2"/>
          <p:cNvSpPr>
            <a:spLocks noGrp="1"/>
          </p:cNvSpPr>
          <p:nvPr>
            <p:ph type="body" sz="quarter" idx="12"/>
          </p:nvPr>
        </p:nvSpPr>
        <p:spPr>
          <a:xfrm>
            <a:off x="5179764" y="4789993"/>
            <a:ext cx="4510336" cy="1445708"/>
          </a:xfrm>
        </p:spPr>
        <p:txBody>
          <a:bodyPr/>
          <a:lstStyle/>
          <a:p>
            <a:r>
              <a:rPr kumimoji="1" lang="en-US" altLang="zh-CN" sz="2000" dirty="0" smtClean="0"/>
              <a:t>Performance </a:t>
            </a:r>
            <a:r>
              <a:rPr kumimoji="1" lang="en-US" altLang="zh-CN" sz="2000" dirty="0"/>
              <a:t>speedup over baseline </a:t>
            </a:r>
            <a:r>
              <a:rPr kumimoji="1" lang="en-US" altLang="zh-CN" sz="2000" dirty="0" smtClean="0"/>
              <a:t>architecture</a:t>
            </a:r>
            <a:r>
              <a:rPr kumimoji="1" lang="en-US" altLang="zh-CN" sz="2000" dirty="0"/>
              <a:t>. All designs have 64KB L1 caches.</a:t>
            </a:r>
            <a:endParaRPr kumimoji="1" lang="zh-CN" altLang="en-US" sz="2000" dirty="0"/>
          </a:p>
        </p:txBody>
      </p:sp>
      <p:pic>
        <p:nvPicPr>
          <p:cNvPr id="4" name="图片 3" descr="result_speedup_6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764" y="2304531"/>
            <a:ext cx="4878636" cy="2439318"/>
          </a:xfrm>
          <a:prstGeom prst="rect">
            <a:avLst/>
          </a:prstGeom>
        </p:spPr>
      </p:pic>
      <p:pic>
        <p:nvPicPr>
          <p:cNvPr id="7" name="图片 6"/>
          <p:cNvPicPr>
            <a:picLocks noChangeAspect="1"/>
          </p:cNvPicPr>
          <p:nvPr/>
        </p:nvPicPr>
        <p:blipFill>
          <a:blip r:embed="rId4"/>
          <a:stretch>
            <a:fillRect/>
          </a:stretch>
        </p:blipFill>
        <p:spPr>
          <a:xfrm>
            <a:off x="444500" y="1917700"/>
            <a:ext cx="4711700" cy="4318000"/>
          </a:xfrm>
          <a:prstGeom prst="rect">
            <a:avLst/>
          </a:prstGeom>
        </p:spPr>
      </p:pic>
      <p:sp>
        <p:nvSpPr>
          <p:cNvPr id="8" name="文本占位符 2"/>
          <p:cNvSpPr txBox="1">
            <a:spLocks/>
          </p:cNvSpPr>
          <p:nvPr/>
        </p:nvSpPr>
        <p:spPr>
          <a:xfrm>
            <a:off x="444499" y="6242949"/>
            <a:ext cx="5960217" cy="651740"/>
          </a:xfrm>
          <a:prstGeom prst="rect">
            <a:avLst/>
          </a:prstGeom>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vl2pPr marL="827795" indent="-318383" algn="l" defTabSz="509412" rtl="0" eaLnBrk="1" latinLnBrk="0" hangingPunct="1">
              <a:spcBef>
                <a:spcPct val="20000"/>
              </a:spcBef>
              <a:buFont typeface="Arial"/>
              <a:buChar char="–"/>
              <a:defRPr sz="20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2pPr>
            <a:lvl3pPr marL="1273531" indent="-254706" algn="l" defTabSz="509412" rtl="0" eaLnBrk="1" latinLnBrk="0" hangingPunct="1">
              <a:spcBef>
                <a:spcPct val="20000"/>
              </a:spcBef>
              <a:buFont typeface="Arial"/>
              <a:buChar char="•"/>
              <a:defRPr sz="18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3pPr>
            <a:lvl4pPr marL="1782943" indent="-254706" algn="l" defTabSz="509412" rtl="0" eaLnBrk="1" latinLnBrk="0" hangingPunct="1">
              <a:spcBef>
                <a:spcPct val="20000"/>
              </a:spcBef>
              <a:buFont typeface="Arial"/>
              <a:buChar char="–"/>
              <a:defRPr sz="16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altLang="zh-CN" sz="1800" dirty="0"/>
              <a:t>Comparison on bypass </a:t>
            </a:r>
            <a:r>
              <a:rPr lang="en-US" altLang="zh-CN" sz="1800" dirty="0" smtClean="0"/>
              <a:t>aggressiveness of </a:t>
            </a:r>
            <a:r>
              <a:rPr lang="en-US" altLang="zh-CN" sz="1800" dirty="0"/>
              <a:t>G-</a:t>
            </a:r>
            <a:r>
              <a:rPr lang="en-US" altLang="zh-CN" sz="1800" dirty="0" smtClean="0"/>
              <a:t>Cache and </a:t>
            </a:r>
            <a:r>
              <a:rPr lang="en-US" altLang="zh-CN" sz="1800" dirty="0"/>
              <a:t>SPDP-B with 32KB 4-way associative L1 cache</a:t>
            </a:r>
            <a:r>
              <a:rPr kumimoji="1" lang="en-US" altLang="zh-CN" sz="1800" dirty="0" smtClean="0"/>
              <a:t>.</a:t>
            </a:r>
            <a:endParaRPr kumimoji="1" lang="zh-CN" altLang="en-US" sz="1800" dirty="0"/>
          </a:p>
        </p:txBody>
      </p:sp>
      <p:sp>
        <p:nvSpPr>
          <p:cNvPr id="9" name="文本框 8"/>
          <p:cNvSpPr txBox="1"/>
          <p:nvPr/>
        </p:nvSpPr>
        <p:spPr>
          <a:xfrm>
            <a:off x="444500" y="2709186"/>
            <a:ext cx="4673599" cy="230832"/>
          </a:xfrm>
          <a:prstGeom prst="rect">
            <a:avLst/>
          </a:prstGeom>
          <a:noFill/>
          <a:ln w="19050">
            <a:solidFill>
              <a:srgbClr val="FF0000"/>
            </a:solidFill>
          </a:ln>
        </p:spPr>
        <p:txBody>
          <a:bodyPr wrap="square" rtlCol="0">
            <a:spAutoFit/>
          </a:bodyPr>
          <a:lstStyle/>
          <a:p>
            <a:r>
              <a:rPr kumimoji="1" lang="en-US" altLang="zh-CN" sz="900" dirty="0" smtClean="0"/>
              <a:t>  </a:t>
            </a:r>
          </a:p>
        </p:txBody>
      </p:sp>
      <p:sp>
        <p:nvSpPr>
          <p:cNvPr id="10" name="文本框 9"/>
          <p:cNvSpPr txBox="1"/>
          <p:nvPr/>
        </p:nvSpPr>
        <p:spPr>
          <a:xfrm>
            <a:off x="449660" y="3561052"/>
            <a:ext cx="4673599" cy="230832"/>
          </a:xfrm>
          <a:prstGeom prst="rect">
            <a:avLst/>
          </a:prstGeom>
          <a:noFill/>
          <a:ln w="19050">
            <a:solidFill>
              <a:srgbClr val="FF0000"/>
            </a:solidFill>
          </a:ln>
        </p:spPr>
        <p:txBody>
          <a:bodyPr wrap="square" rtlCol="0">
            <a:spAutoFit/>
          </a:bodyPr>
          <a:lstStyle/>
          <a:p>
            <a:r>
              <a:rPr kumimoji="1" lang="en-US" altLang="zh-CN" sz="900" dirty="0" smtClean="0"/>
              <a:t>  </a:t>
            </a:r>
          </a:p>
        </p:txBody>
      </p:sp>
      <p:sp>
        <p:nvSpPr>
          <p:cNvPr id="11" name="文本框 10"/>
          <p:cNvSpPr txBox="1"/>
          <p:nvPr/>
        </p:nvSpPr>
        <p:spPr>
          <a:xfrm>
            <a:off x="449660" y="4849542"/>
            <a:ext cx="4673599" cy="230832"/>
          </a:xfrm>
          <a:prstGeom prst="rect">
            <a:avLst/>
          </a:prstGeom>
          <a:noFill/>
          <a:ln w="19050">
            <a:solidFill>
              <a:srgbClr val="FF0000"/>
            </a:solidFill>
          </a:ln>
        </p:spPr>
        <p:txBody>
          <a:bodyPr wrap="square" rtlCol="0">
            <a:spAutoFit/>
          </a:bodyPr>
          <a:lstStyle/>
          <a:p>
            <a:r>
              <a:rPr kumimoji="1" lang="en-US" altLang="zh-CN" sz="900" dirty="0" smtClean="0"/>
              <a:t>  </a:t>
            </a:r>
          </a:p>
        </p:txBody>
      </p:sp>
    </p:spTree>
    <p:extLst>
      <p:ext uri="{BB962C8B-B14F-4D97-AF65-F5344CB8AC3E}">
        <p14:creationId xmlns:p14="http://schemas.microsoft.com/office/powerpoint/2010/main" val="985719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Conclusion</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First implementation of state-of-the-art CPU cache management policies in GPU</a:t>
            </a:r>
          </a:p>
          <a:p>
            <a:pPr lvl="1"/>
            <a:r>
              <a:rPr kumimoji="1" lang="en-US" altLang="zh-CN" dirty="0" smtClean="0"/>
              <a:t>RRIP replacement policy and PDP bypass policy</a:t>
            </a:r>
          </a:p>
          <a:p>
            <a:pPr lvl="1"/>
            <a:endParaRPr kumimoji="1" lang="en-US" altLang="zh-CN" dirty="0" smtClean="0"/>
          </a:p>
          <a:p>
            <a:r>
              <a:rPr kumimoji="1" lang="en-US" altLang="zh-CN" dirty="0" smtClean="0"/>
              <a:t>The cost-effective G-Cache design</a:t>
            </a:r>
          </a:p>
          <a:p>
            <a:pPr lvl="1"/>
            <a:r>
              <a:rPr kumimoji="1" lang="en-US" altLang="zh-CN" dirty="0" smtClean="0"/>
              <a:t>Add bypassing on top of RRIP</a:t>
            </a:r>
          </a:p>
          <a:p>
            <a:pPr lvl="1"/>
            <a:r>
              <a:rPr kumimoji="1" lang="en-US" altLang="zh-CN" dirty="0"/>
              <a:t>A novel cache contention detection mechanism (using L2 cache)</a:t>
            </a:r>
          </a:p>
          <a:p>
            <a:pPr lvl="1"/>
            <a:endParaRPr kumimoji="1" lang="en-US" altLang="zh-CN" dirty="0" smtClean="0"/>
          </a:p>
          <a:p>
            <a:r>
              <a:rPr kumimoji="1" lang="en-US" altLang="zh-CN" dirty="0" smtClean="0"/>
              <a:t>Performance evaluation and </a:t>
            </a:r>
            <a:r>
              <a:rPr kumimoji="1" lang="en-US" altLang="zh-CN" smtClean="0"/>
              <a:t>analysis on </a:t>
            </a:r>
            <a:r>
              <a:rPr kumimoji="1" lang="en-US" altLang="zh-CN" dirty="0" smtClean="0"/>
              <a:t>both the existing and proposed policies</a:t>
            </a:r>
          </a:p>
          <a:p>
            <a:pPr lvl="1"/>
            <a:r>
              <a:rPr kumimoji="1" lang="en-US" altLang="zh-CN" dirty="0" smtClean="0"/>
              <a:t>First demonstration of the necessity and benefit of GPU bypass</a:t>
            </a:r>
          </a:p>
          <a:p>
            <a:pPr lvl="2"/>
            <a:r>
              <a:rPr kumimoji="1" lang="en-US" altLang="zh-CN" dirty="0"/>
              <a:t>Bypassing can alleviate cache contention and </a:t>
            </a:r>
            <a:r>
              <a:rPr kumimoji="1" lang="en-US" altLang="zh-CN" dirty="0" smtClean="0"/>
              <a:t>improve GPU </a:t>
            </a:r>
            <a:r>
              <a:rPr kumimoji="1" lang="en-US" altLang="zh-CN" dirty="0"/>
              <a:t>performance</a:t>
            </a:r>
          </a:p>
          <a:p>
            <a:pPr lvl="2"/>
            <a:endParaRPr kumimoji="1" lang="zh-CN" altLang="en-US" dirty="0"/>
          </a:p>
        </p:txBody>
      </p:sp>
    </p:spTree>
    <p:extLst>
      <p:ext uri="{BB962C8B-B14F-4D97-AF65-F5344CB8AC3E}">
        <p14:creationId xmlns:p14="http://schemas.microsoft.com/office/powerpoint/2010/main" val="13561625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444500" y="549756"/>
            <a:ext cx="9245600" cy="2330318"/>
          </a:xfrm>
        </p:spPr>
        <p:txBody>
          <a:bodyPr/>
          <a:lstStyle/>
          <a:p>
            <a:pPr marL="0" indent="0" algn="ctr">
              <a:buNone/>
            </a:pPr>
            <a:r>
              <a:rPr kumimoji="1" lang="en-US" altLang="zh-CN" sz="4800" dirty="0" smtClean="0"/>
              <a:t>Thanks!</a:t>
            </a:r>
          </a:p>
          <a:p>
            <a:pPr marL="0" indent="0" algn="ctr">
              <a:buNone/>
            </a:pPr>
            <a:r>
              <a:rPr kumimoji="1" lang="en-US" altLang="zh-CN" sz="4800" dirty="0" smtClean="0"/>
              <a:t>Q &amp; A</a:t>
            </a:r>
            <a:endParaRPr kumimoji="1" lang="zh-CN" altLang="en-US" sz="4800" dirty="0"/>
          </a:p>
        </p:txBody>
      </p:sp>
      <p:pic>
        <p:nvPicPr>
          <p:cNvPr id="4" name="Picture 5" descr="master_bottom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5" name="Picture 6"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7865290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pl-PL" altLang="zh-CN" dirty="0"/>
              <a:t>CPU Bypass – PDP Cache</a:t>
            </a:r>
            <a:endParaRPr kumimoji="1" lang="zh-CN" altLang="en-US" dirty="0"/>
          </a:p>
        </p:txBody>
      </p:sp>
      <p:pic>
        <p:nvPicPr>
          <p:cNvPr id="4" name="内容占位符 6"/>
          <p:cNvPicPr>
            <a:picLocks noChangeAspect="1"/>
          </p:cNvPicPr>
          <p:nvPr/>
        </p:nvPicPr>
        <p:blipFill>
          <a:blip r:embed="rId2">
            <a:extLst>
              <a:ext uri="{28A0092B-C50C-407E-A947-70E740481C1C}">
                <a14:useLocalDpi xmlns:a14="http://schemas.microsoft.com/office/drawing/2010/main" val="0"/>
              </a:ext>
            </a:extLst>
          </a:blip>
          <a:srcRect t="-339" b="-339"/>
          <a:stretch>
            <a:fillRect/>
          </a:stretch>
        </p:blipFill>
        <p:spPr>
          <a:xfrm>
            <a:off x="457200" y="1903512"/>
            <a:ext cx="8229600" cy="4525963"/>
          </a:xfrm>
          <a:prstGeom prst="rect">
            <a:avLst/>
          </a:prstGeom>
        </p:spPr>
      </p:pic>
    </p:spTree>
    <p:extLst>
      <p:ext uri="{BB962C8B-B14F-4D97-AF65-F5344CB8AC3E}">
        <p14:creationId xmlns:p14="http://schemas.microsoft.com/office/powerpoint/2010/main" val="24919633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Dynamic PDP Bypassing</a:t>
            </a:r>
            <a:endParaRPr kumimoji="1" lang="zh-CN" altLang="en-US" dirty="0"/>
          </a:p>
        </p:txBody>
      </p:sp>
      <p:pic>
        <p:nvPicPr>
          <p:cNvPr id="4" name="内容占位符 6"/>
          <p:cNvPicPr>
            <a:picLocks noChangeAspect="1"/>
          </p:cNvPicPr>
          <p:nvPr/>
        </p:nvPicPr>
        <p:blipFill>
          <a:blip r:embed="rId2">
            <a:extLst>
              <a:ext uri="{28A0092B-C50C-407E-A947-70E740481C1C}">
                <a14:useLocalDpi xmlns:a14="http://schemas.microsoft.com/office/drawing/2010/main" val="0"/>
              </a:ext>
            </a:extLst>
          </a:blip>
          <a:srcRect l="-9752" r="-9752"/>
          <a:stretch>
            <a:fillRect/>
          </a:stretch>
        </p:blipFill>
        <p:spPr>
          <a:xfrm>
            <a:off x="457200" y="1922469"/>
            <a:ext cx="8229600" cy="4525963"/>
          </a:xfrm>
          <a:prstGeom prst="rect">
            <a:avLst/>
          </a:prstGeom>
        </p:spPr>
      </p:pic>
    </p:spTree>
    <p:extLst>
      <p:ext uri="{BB962C8B-B14F-4D97-AF65-F5344CB8AC3E}">
        <p14:creationId xmlns:p14="http://schemas.microsoft.com/office/powerpoint/2010/main" val="34295062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PDP Hit Rate Model</a:t>
            </a:r>
            <a:endParaRPr kumimoji="1" lang="zh-CN" altLang="en-US" dirty="0"/>
          </a:p>
        </p:txBody>
      </p:sp>
      <p:sp>
        <p:nvSpPr>
          <p:cNvPr id="3" name="文本占位符 2"/>
          <p:cNvSpPr>
            <a:spLocks noGrp="1"/>
          </p:cNvSpPr>
          <p:nvPr>
            <p:ph type="body" sz="quarter" idx="12"/>
          </p:nvPr>
        </p:nvSpPr>
        <p:spPr>
          <a:xfrm>
            <a:off x="444500" y="4263820"/>
            <a:ext cx="9245600" cy="2479880"/>
          </a:xfrm>
        </p:spPr>
        <p:txBody>
          <a:bodyPr/>
          <a:lstStyle/>
          <a:p>
            <a:r>
              <a:rPr kumimoji="1" lang="en-US" altLang="zh-CN" sz="2000" dirty="0"/>
              <a:t>E(</a:t>
            </a:r>
            <a:r>
              <a:rPr kumimoji="1" lang="en-US" altLang="zh-CN" sz="2000" dirty="0" err="1"/>
              <a:t>d</a:t>
            </a:r>
            <a:r>
              <a:rPr kumimoji="1" lang="en-US" altLang="zh-CN" sz="2000" baseline="-25000" dirty="0" err="1"/>
              <a:t>p</a:t>
            </a:r>
            <a:r>
              <a:rPr kumimoji="1" lang="en-US" altLang="zh-CN" sz="2000" dirty="0"/>
              <a:t>) = HR(</a:t>
            </a:r>
            <a:r>
              <a:rPr kumimoji="1" lang="en-US" altLang="zh-CN" sz="2000" dirty="0" err="1"/>
              <a:t>d</a:t>
            </a:r>
            <a:r>
              <a:rPr kumimoji="1" lang="en-US" altLang="zh-CN" sz="2000" baseline="-25000" dirty="0" err="1"/>
              <a:t>p</a:t>
            </a:r>
            <a:r>
              <a:rPr kumimoji="1" lang="en-US" altLang="zh-CN" sz="2000" dirty="0"/>
              <a:t>)/W. HR(</a:t>
            </a:r>
            <a:r>
              <a:rPr kumimoji="1" lang="en-US" altLang="zh-CN" sz="2000" dirty="0" err="1"/>
              <a:t>d</a:t>
            </a:r>
            <a:r>
              <a:rPr kumimoji="1" lang="en-US" altLang="zh-CN" sz="2000" baseline="-25000" dirty="0" err="1"/>
              <a:t>p</a:t>
            </a:r>
            <a:r>
              <a:rPr kumimoji="1" lang="en-US" altLang="zh-CN" sz="2000" dirty="0"/>
              <a:t>) is the hit rate. W is the set associativity.</a:t>
            </a:r>
          </a:p>
          <a:p>
            <a:r>
              <a:rPr kumimoji="1" lang="en-US" altLang="zh-CN" sz="2000" dirty="0" err="1"/>
              <a:t>d</a:t>
            </a:r>
            <a:r>
              <a:rPr kumimoji="1" lang="en-US" altLang="zh-CN" sz="2000" baseline="-25000" dirty="0" err="1"/>
              <a:t>p</a:t>
            </a:r>
            <a:r>
              <a:rPr kumimoji="1" lang="en-US" altLang="zh-CN" sz="2000" dirty="0"/>
              <a:t> is a value of the PD</a:t>
            </a:r>
          </a:p>
          <a:p>
            <a:r>
              <a:rPr kumimoji="1" lang="en-US" altLang="zh-CN" sz="2000" dirty="0"/>
              <a:t>N</a:t>
            </a:r>
            <a:r>
              <a:rPr kumimoji="1" lang="en-US" altLang="zh-CN" sz="2000" baseline="-25000" dirty="0"/>
              <a:t>i</a:t>
            </a:r>
            <a:r>
              <a:rPr kumimoji="1" lang="en-US" altLang="zh-CN" sz="2000" dirty="0"/>
              <a:t> is the hit count for reuse distance </a:t>
            </a:r>
            <a:r>
              <a:rPr kumimoji="1" lang="en-US" altLang="zh-CN" sz="2000" dirty="0" err="1"/>
              <a:t>i</a:t>
            </a:r>
            <a:r>
              <a:rPr kumimoji="1" lang="en-US" altLang="zh-CN" sz="2000" dirty="0"/>
              <a:t>.</a:t>
            </a:r>
          </a:p>
          <a:p>
            <a:r>
              <a:rPr kumimoji="1" lang="en-US" altLang="zh-CN" sz="2000" dirty="0" err="1"/>
              <a:t>N</a:t>
            </a:r>
            <a:r>
              <a:rPr kumimoji="1" lang="en-US" altLang="zh-CN" sz="2000" baseline="-25000" dirty="0" err="1"/>
              <a:t>t</a:t>
            </a:r>
            <a:r>
              <a:rPr kumimoji="1" lang="en-US" altLang="zh-CN" sz="2000" dirty="0"/>
              <a:t> is the total number of cache accesses. </a:t>
            </a:r>
          </a:p>
          <a:p>
            <a:r>
              <a:rPr kumimoji="1" lang="en-US" altLang="zh-CN" sz="2000" dirty="0"/>
              <a:t>d</a:t>
            </a:r>
            <a:r>
              <a:rPr kumimoji="1" lang="en-US" altLang="zh-CN" sz="2000" baseline="-25000" dirty="0"/>
              <a:t>e</a:t>
            </a:r>
            <a:r>
              <a:rPr kumimoji="1" lang="en-US" altLang="zh-CN" sz="2000" dirty="0"/>
              <a:t> is a function of cache associativity and program behavior. </a:t>
            </a:r>
          </a:p>
          <a:p>
            <a:pPr lvl="1"/>
            <a:r>
              <a:rPr kumimoji="1" lang="en-US" altLang="zh-CN" sz="1800" dirty="0"/>
              <a:t>It has been experimentally determined that it can be set to a constant equal to W</a:t>
            </a:r>
          </a:p>
          <a:p>
            <a:endParaRPr kumimoji="1" lang="zh-CN" altLang="en-US" sz="2000" dirty="0"/>
          </a:p>
        </p:txBody>
      </p:sp>
      <p:pic>
        <p:nvPicPr>
          <p:cNvPr id="4" name="内容占位符 6"/>
          <p:cNvPicPr>
            <a:picLocks noChangeAspect="1"/>
          </p:cNvPicPr>
          <p:nvPr/>
        </p:nvPicPr>
        <p:blipFill>
          <a:blip r:embed="rId2">
            <a:extLst>
              <a:ext uri="{28A0092B-C50C-407E-A947-70E740481C1C}">
                <a14:useLocalDpi xmlns:a14="http://schemas.microsoft.com/office/drawing/2010/main" val="0"/>
              </a:ext>
            </a:extLst>
          </a:blip>
          <a:srcRect l="-3467" r="-3467"/>
          <a:stretch>
            <a:fillRect/>
          </a:stretch>
        </p:blipFill>
        <p:spPr>
          <a:xfrm>
            <a:off x="457200" y="1799784"/>
            <a:ext cx="8229600" cy="1900238"/>
          </a:xfrm>
          <a:prstGeom prst="rect">
            <a:avLst/>
          </a:prstGeom>
        </p:spPr>
      </p:pic>
    </p:spTree>
    <p:extLst>
      <p:ext uri="{BB962C8B-B14F-4D97-AF65-F5344CB8AC3E}">
        <p14:creationId xmlns:p14="http://schemas.microsoft.com/office/powerpoint/2010/main" val="9668883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SPDP-B</a:t>
            </a:r>
            <a:endParaRPr kumimoji="1" lang="zh-CN" altLang="en-US" dirty="0"/>
          </a:p>
        </p:txBody>
      </p:sp>
      <p:pic>
        <p:nvPicPr>
          <p:cNvPr id="4" name="图片 3" descr="spdp-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917700"/>
            <a:ext cx="4849084" cy="2424542"/>
          </a:xfrm>
          <a:prstGeom prst="rect">
            <a:avLst/>
          </a:prstGeom>
        </p:spPr>
      </p:pic>
      <p:pic>
        <p:nvPicPr>
          <p:cNvPr id="5" name="图片 4" descr="spd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584" y="1917700"/>
            <a:ext cx="4764816" cy="2382408"/>
          </a:xfrm>
          <a:prstGeom prst="rect">
            <a:avLst/>
          </a:prstGeom>
        </p:spPr>
      </p:pic>
      <p:pic>
        <p:nvPicPr>
          <p:cNvPr id="6" name="图片 5" descr="spdp-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00" y="4419713"/>
            <a:ext cx="4673600" cy="2336800"/>
          </a:xfrm>
          <a:prstGeom prst="rect">
            <a:avLst/>
          </a:prstGeom>
        </p:spPr>
      </p:pic>
    </p:spTree>
    <p:extLst>
      <p:ext uri="{BB962C8B-B14F-4D97-AF65-F5344CB8AC3E}">
        <p14:creationId xmlns:p14="http://schemas.microsoft.com/office/powerpoint/2010/main" val="41281814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4500" y="990600"/>
            <a:ext cx="6341662" cy="742950"/>
          </a:xfrm>
        </p:spPr>
        <p:txBody>
          <a:bodyPr/>
          <a:lstStyle/>
          <a:p>
            <a:r>
              <a:rPr kumimoji="1" lang="en-US" altLang="zh-CN" dirty="0" smtClean="0"/>
              <a:t>Data Parallel Accelerators - GPGPUs</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Massive Multithreading</a:t>
            </a:r>
          </a:p>
          <a:p>
            <a:pPr lvl="1"/>
            <a:r>
              <a:rPr kumimoji="1" lang="en-US" altLang="zh-CN" dirty="0" smtClean="0"/>
              <a:t>Warp interleaving</a:t>
            </a:r>
          </a:p>
          <a:p>
            <a:pPr lvl="1"/>
            <a:r>
              <a:rPr kumimoji="1" lang="en-US" altLang="zh-CN" dirty="0" smtClean="0"/>
              <a:t>Hiding memory latency</a:t>
            </a:r>
          </a:p>
          <a:p>
            <a:pPr lvl="1"/>
            <a:endParaRPr kumimoji="1" lang="en-US" altLang="zh-CN" dirty="0" smtClean="0"/>
          </a:p>
          <a:p>
            <a:r>
              <a:rPr kumimoji="1" lang="en-US" altLang="zh-CN" dirty="0" smtClean="0"/>
              <a:t>Cache Hierarchy in GPUs</a:t>
            </a:r>
          </a:p>
          <a:p>
            <a:pPr lvl="1"/>
            <a:r>
              <a:rPr kumimoji="1" lang="en-US" altLang="zh-CN" dirty="0" smtClean="0"/>
              <a:t>Private L1 data cache for each SIMT core</a:t>
            </a:r>
          </a:p>
          <a:p>
            <a:pPr lvl="1"/>
            <a:r>
              <a:rPr kumimoji="1" lang="en-US" altLang="zh-CN" dirty="0" smtClean="0"/>
              <a:t>Shared L2 cache for reducing off-chip traffic</a:t>
            </a:r>
          </a:p>
          <a:p>
            <a:pPr lvl="1"/>
            <a:endParaRPr kumimoji="1" lang="en-US" altLang="zh-CN" dirty="0" smtClean="0"/>
          </a:p>
          <a:p>
            <a:r>
              <a:rPr kumimoji="1" lang="en-US" altLang="zh-CN" dirty="0" smtClean="0">
                <a:hlinkClick r:id="rId3" action="ppaction://hlinksldjump"/>
              </a:rPr>
              <a:t>Poor Cache </a:t>
            </a:r>
            <a:r>
              <a:rPr kumimoji="1" lang="en-US" altLang="zh-CN" dirty="0">
                <a:hlinkClick r:id="rId3" action="ppaction://hlinksldjump"/>
              </a:rPr>
              <a:t>E</a:t>
            </a:r>
            <a:r>
              <a:rPr kumimoji="1" lang="en-US" altLang="zh-CN" dirty="0" smtClean="0">
                <a:hlinkClick r:id="rId3" action="ppaction://hlinksldjump"/>
              </a:rPr>
              <a:t>fficiency</a:t>
            </a:r>
            <a:endParaRPr kumimoji="1" lang="en-US" altLang="zh-CN" dirty="0" smtClean="0"/>
          </a:p>
          <a:p>
            <a:pPr lvl="1"/>
            <a:r>
              <a:rPr kumimoji="1" lang="en-US" altLang="zh-CN" b="1" dirty="0" smtClean="0">
                <a:solidFill>
                  <a:srgbClr val="FF0000"/>
                </a:solidFill>
              </a:rPr>
              <a:t>Thrashing</a:t>
            </a:r>
            <a:r>
              <a:rPr kumimoji="1" lang="en-US" altLang="zh-CN" dirty="0" smtClean="0"/>
              <a:t>, streaming, and resource congestion</a:t>
            </a:r>
          </a:p>
          <a:p>
            <a:pPr lvl="1"/>
            <a:r>
              <a:rPr kumimoji="1" lang="en-US" altLang="zh-CN" dirty="0" smtClean="0"/>
              <a:t>Due to massive multithreading</a:t>
            </a:r>
            <a:endParaRPr kumimoji="1" lang="zh-CN" altLang="en-US" dirty="0"/>
          </a:p>
        </p:txBody>
      </p:sp>
      <p:pic>
        <p:nvPicPr>
          <p:cNvPr id="4" name="图片 3" descr="base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813" y="1595134"/>
            <a:ext cx="4386101" cy="2234309"/>
          </a:xfrm>
          <a:prstGeom prst="rect">
            <a:avLst/>
          </a:prstGeom>
        </p:spPr>
      </p:pic>
    </p:spTree>
    <p:extLst>
      <p:ext uri="{BB962C8B-B14F-4D97-AF65-F5344CB8AC3E}">
        <p14:creationId xmlns:p14="http://schemas.microsoft.com/office/powerpoint/2010/main" val="34640435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4500" y="990600"/>
            <a:ext cx="8518476" cy="742950"/>
          </a:xfrm>
        </p:spPr>
        <p:txBody>
          <a:bodyPr/>
          <a:lstStyle/>
          <a:p>
            <a:r>
              <a:rPr kumimoji="1" lang="en-US" altLang="zh-CN" dirty="0" smtClean="0"/>
              <a:t>Re-Reference Interval Prediction - RRIP</a:t>
            </a:r>
            <a:endParaRPr kumimoji="1" lang="zh-CN" altLang="en-US" dirty="0"/>
          </a:p>
        </p:txBody>
      </p:sp>
      <p:pic>
        <p:nvPicPr>
          <p:cNvPr id="4" name="内容占位符 6"/>
          <p:cNvPicPr>
            <a:picLocks noChangeAspect="1"/>
          </p:cNvPicPr>
          <p:nvPr/>
        </p:nvPicPr>
        <p:blipFill>
          <a:blip r:embed="rId2">
            <a:extLst>
              <a:ext uri="{28A0092B-C50C-407E-A947-70E740481C1C}">
                <a14:useLocalDpi xmlns:a14="http://schemas.microsoft.com/office/drawing/2010/main" val="0"/>
              </a:ext>
            </a:extLst>
          </a:blip>
          <a:srcRect l="-23665" r="-23665"/>
          <a:stretch>
            <a:fillRect/>
          </a:stretch>
        </p:blipFill>
        <p:spPr>
          <a:xfrm>
            <a:off x="457200" y="1926792"/>
            <a:ext cx="8758628" cy="4816908"/>
          </a:xfrm>
          <a:prstGeom prst="rect">
            <a:avLst/>
          </a:prstGeom>
        </p:spPr>
      </p:pic>
    </p:spTree>
    <p:extLst>
      <p:ext uri="{BB962C8B-B14F-4D97-AF65-F5344CB8AC3E}">
        <p14:creationId xmlns:p14="http://schemas.microsoft.com/office/powerpoint/2010/main" val="15643532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Prediction Accuracy - BFS</a:t>
            </a:r>
            <a:endParaRPr kumimoji="1" lang="zh-CN" altLang="en-US" dirty="0"/>
          </a:p>
        </p:txBody>
      </p:sp>
      <p:pic>
        <p:nvPicPr>
          <p:cNvPr id="4" name="内容占位符 8"/>
          <p:cNvPicPr>
            <a:picLocks noGrp="1" noChangeAspect="1"/>
          </p:cNvPicPr>
          <p:nvPr>
            <p:ph idx="1"/>
          </p:nvPr>
        </p:nvPicPr>
        <p:blipFill>
          <a:blip r:embed="rId2">
            <a:extLst>
              <a:ext uri="{28A0092B-C50C-407E-A947-70E740481C1C}">
                <a14:useLocalDpi xmlns:a14="http://schemas.microsoft.com/office/drawing/2010/main" val="0"/>
              </a:ext>
            </a:extLst>
          </a:blip>
          <a:srcRect l="-4750" r="-4750"/>
          <a:stretch>
            <a:fillRect/>
          </a:stretch>
        </p:blipFill>
        <p:spPr>
          <a:xfrm>
            <a:off x="457200" y="1926792"/>
            <a:ext cx="8229600" cy="4525963"/>
          </a:xfrm>
        </p:spPr>
      </p:pic>
      <p:pic>
        <p:nvPicPr>
          <p:cNvPr id="5" name="内容占位符 8"/>
          <p:cNvPicPr>
            <a:picLocks noChangeAspect="1"/>
          </p:cNvPicPr>
          <p:nvPr/>
        </p:nvPicPr>
        <p:blipFill>
          <a:blip r:embed="rId2">
            <a:extLst>
              <a:ext uri="{28A0092B-C50C-407E-A947-70E740481C1C}">
                <a14:useLocalDpi xmlns:a14="http://schemas.microsoft.com/office/drawing/2010/main" val="0"/>
              </a:ext>
            </a:extLst>
          </a:blip>
          <a:srcRect l="-4750" r="-4750"/>
          <a:stretch>
            <a:fillRect/>
          </a:stretch>
        </p:blipFill>
        <p:spPr>
          <a:xfrm>
            <a:off x="457200" y="1926792"/>
            <a:ext cx="8229600" cy="4525963"/>
          </a:xfrm>
          <a:prstGeom prst="rect">
            <a:avLst/>
          </a:prstGeom>
        </p:spPr>
      </p:pic>
    </p:spTree>
    <p:extLst>
      <p:ext uri="{BB962C8B-B14F-4D97-AF65-F5344CB8AC3E}">
        <p14:creationId xmlns:p14="http://schemas.microsoft.com/office/powerpoint/2010/main" val="29556869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4499" y="990600"/>
            <a:ext cx="7085125" cy="742950"/>
          </a:xfrm>
        </p:spPr>
        <p:txBody>
          <a:bodyPr/>
          <a:lstStyle/>
          <a:p>
            <a:r>
              <a:rPr kumimoji="1" lang="en-US" altLang="zh-CN" dirty="0"/>
              <a:t>Bypass-on-miss </a:t>
            </a:r>
            <a:r>
              <a:rPr kumimoji="1" lang="en-US" altLang="zh-CN" dirty="0" err="1"/>
              <a:t>v.s</a:t>
            </a:r>
            <a:r>
              <a:rPr kumimoji="1" lang="en-US" altLang="zh-CN" dirty="0"/>
              <a:t>. Bypass-on-fill</a:t>
            </a:r>
            <a:endParaRPr kumimoji="1" lang="zh-CN" altLang="en-US" dirty="0"/>
          </a:p>
        </p:txBody>
      </p:sp>
      <p:sp>
        <p:nvSpPr>
          <p:cNvPr id="4" name="矩形 3"/>
          <p:cNvSpPr/>
          <p:nvPr/>
        </p:nvSpPr>
        <p:spPr>
          <a:xfrm>
            <a:off x="4140200" y="2567918"/>
            <a:ext cx="822325" cy="82232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defRPr/>
            </a:pPr>
            <a:r>
              <a:rPr lang="en-US" altLang="zh-CN" sz="2800" dirty="0"/>
              <a:t>L1</a:t>
            </a:r>
            <a:endParaRPr lang="zh-CN" altLang="en-US" sz="2800" dirty="0"/>
          </a:p>
        </p:txBody>
      </p:sp>
      <p:sp>
        <p:nvSpPr>
          <p:cNvPr id="5" name="矩形 4"/>
          <p:cNvSpPr/>
          <p:nvPr/>
        </p:nvSpPr>
        <p:spPr>
          <a:xfrm>
            <a:off x="3851275" y="3936343"/>
            <a:ext cx="1728788" cy="10636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zh-CN" dirty="0"/>
          </a:p>
          <a:p>
            <a:pPr algn="ctr">
              <a:defRPr/>
            </a:pPr>
            <a:r>
              <a:rPr lang="en-US" altLang="zh-CN" sz="2800" dirty="0"/>
              <a:t>L2</a:t>
            </a:r>
            <a:endParaRPr lang="zh-CN" altLang="en-US" sz="2800" dirty="0"/>
          </a:p>
        </p:txBody>
      </p:sp>
      <p:cxnSp>
        <p:nvCxnSpPr>
          <p:cNvPr id="6" name="肘形连接符 5"/>
          <p:cNvCxnSpPr>
            <a:endCxn id="4" idx="1"/>
          </p:cNvCxnSpPr>
          <p:nvPr/>
        </p:nvCxnSpPr>
        <p:spPr>
          <a:xfrm rot="16200000" flipH="1">
            <a:off x="3106738" y="1945618"/>
            <a:ext cx="1058862" cy="1008062"/>
          </a:xfrm>
          <a:prstGeom prst="bent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肘形连接符 6"/>
          <p:cNvCxnSpPr>
            <a:endCxn id="5" idx="1"/>
          </p:cNvCxnSpPr>
          <p:nvPr/>
        </p:nvCxnSpPr>
        <p:spPr>
          <a:xfrm rot="16200000" flipH="1">
            <a:off x="2721769" y="3338649"/>
            <a:ext cx="1539875" cy="719137"/>
          </a:xfrm>
          <a:prstGeom prst="bentConnector2">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3492500" y="5376205"/>
            <a:ext cx="2735263" cy="1223963"/>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zh-CN" dirty="0"/>
          </a:p>
          <a:p>
            <a:pPr algn="ctr">
              <a:defRPr/>
            </a:pPr>
            <a:r>
              <a:rPr lang="en-US" altLang="zh-CN" sz="3200" dirty="0"/>
              <a:t>DRAM</a:t>
            </a:r>
            <a:endParaRPr lang="zh-CN" altLang="en-US" sz="3200" dirty="0"/>
          </a:p>
        </p:txBody>
      </p:sp>
      <p:cxnSp>
        <p:nvCxnSpPr>
          <p:cNvPr id="9" name="肘形连接符 8"/>
          <p:cNvCxnSpPr>
            <a:endCxn id="8" idx="1"/>
          </p:cNvCxnSpPr>
          <p:nvPr/>
        </p:nvCxnSpPr>
        <p:spPr>
          <a:xfrm rot="16200000" flipH="1">
            <a:off x="2538412" y="5033306"/>
            <a:ext cx="1547813" cy="360362"/>
          </a:xfrm>
          <a:prstGeom prst="bent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8" idx="3"/>
            <a:endCxn id="5" idx="3"/>
          </p:cNvCxnSpPr>
          <p:nvPr/>
        </p:nvCxnSpPr>
        <p:spPr>
          <a:xfrm flipH="1" flipV="1">
            <a:off x="5580063" y="4468155"/>
            <a:ext cx="647700" cy="1519238"/>
          </a:xfrm>
          <a:prstGeom prst="bentConnector3">
            <a:avLst>
              <a:gd name="adj1" fmla="val -35274"/>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1" name="肘形连接符 10"/>
          <p:cNvCxnSpPr>
            <a:endCxn id="4" idx="3"/>
          </p:cNvCxnSpPr>
          <p:nvPr/>
        </p:nvCxnSpPr>
        <p:spPr>
          <a:xfrm rot="10800000">
            <a:off x="4962525" y="2979080"/>
            <a:ext cx="1481138" cy="1460500"/>
          </a:xfrm>
          <a:prstGeom prst="bentConnector3">
            <a:avLst>
              <a:gd name="adj1" fmla="val -298"/>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2" name="文本框 53"/>
          <p:cNvSpPr txBox="1">
            <a:spLocks noChangeArrowheads="1"/>
          </p:cNvSpPr>
          <p:nvPr/>
        </p:nvSpPr>
        <p:spPr bwMode="auto">
          <a:xfrm>
            <a:off x="971550" y="2278993"/>
            <a:ext cx="2062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lang="en-US" altLang="zh-CN"/>
              <a:t>Bypass on miss</a:t>
            </a:r>
            <a:endParaRPr lang="zh-CN" altLang="en-US"/>
          </a:p>
        </p:txBody>
      </p:sp>
      <p:sp>
        <p:nvSpPr>
          <p:cNvPr id="13" name="文本框 54"/>
          <p:cNvSpPr txBox="1">
            <a:spLocks noChangeArrowheads="1"/>
          </p:cNvSpPr>
          <p:nvPr/>
        </p:nvSpPr>
        <p:spPr bwMode="auto">
          <a:xfrm>
            <a:off x="6588125" y="3071155"/>
            <a:ext cx="180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宋体" charset="0"/>
                <a:cs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lang="en-US" altLang="zh-CN" dirty="0"/>
              <a:t>Bypass on fill</a:t>
            </a:r>
            <a:endParaRPr lang="zh-CN" altLang="en-US" dirty="0"/>
          </a:p>
        </p:txBody>
      </p:sp>
    </p:spTree>
    <p:extLst>
      <p:ext uri="{BB962C8B-B14F-4D97-AF65-F5344CB8AC3E}">
        <p14:creationId xmlns:p14="http://schemas.microsoft.com/office/powerpoint/2010/main" val="8137114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Cache Efficiency</a:t>
            </a:r>
            <a:endParaRPr kumimoji="1" lang="zh-CN" altLang="en-US" dirty="0"/>
          </a:p>
        </p:txBody>
      </p:sp>
      <p:sp>
        <p:nvSpPr>
          <p:cNvPr id="3" name="文本占位符 2"/>
          <p:cNvSpPr>
            <a:spLocks noGrp="1"/>
          </p:cNvSpPr>
          <p:nvPr>
            <p:ph type="body" sz="quarter" idx="12"/>
          </p:nvPr>
        </p:nvSpPr>
        <p:spPr>
          <a:xfrm>
            <a:off x="444500" y="4318252"/>
            <a:ext cx="9245600" cy="2425448"/>
          </a:xfrm>
        </p:spPr>
        <p:txBody>
          <a:bodyPr/>
          <a:lstStyle/>
          <a:p>
            <a:r>
              <a:rPr lang="en-US" altLang="zh-CN" dirty="0"/>
              <a:t>L1 Cache Reuse Count Distribution. </a:t>
            </a:r>
            <a:endParaRPr lang="en-US" altLang="zh-CN" dirty="0"/>
          </a:p>
          <a:p>
            <a:r>
              <a:rPr lang="en-US" altLang="zh-CN" dirty="0"/>
              <a:t>Cache </a:t>
            </a:r>
            <a:r>
              <a:rPr lang="en-US" altLang="zh-CN" dirty="0" smtClean="0"/>
              <a:t>reuse count is </a:t>
            </a:r>
            <a:r>
              <a:rPr lang="en-US" altLang="zh-CN" dirty="0" smtClean="0"/>
              <a:t>the </a:t>
            </a:r>
            <a:r>
              <a:rPr lang="en-US" altLang="zh-CN" dirty="0"/>
              <a:t>number of times cache lines are reused </a:t>
            </a:r>
            <a:r>
              <a:rPr lang="en-US" altLang="zh-CN" dirty="0" smtClean="0"/>
              <a:t>during their lifetimes, throughout the </a:t>
            </a:r>
            <a:r>
              <a:rPr lang="en-US" altLang="zh-CN" dirty="0"/>
              <a:t>entire program execution. </a:t>
            </a:r>
            <a:endParaRPr lang="en-US" altLang="zh-CN" dirty="0" smtClean="0"/>
          </a:p>
        </p:txBody>
      </p:sp>
      <p:pic>
        <p:nvPicPr>
          <p:cNvPr id="4" name="图片 3" descr="l1_reus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1917700"/>
            <a:ext cx="9144000" cy="1828800"/>
          </a:xfrm>
          <a:prstGeom prst="rect">
            <a:avLst/>
          </a:prstGeom>
        </p:spPr>
      </p:pic>
      <p:sp>
        <p:nvSpPr>
          <p:cNvPr id="5" name="操作按钮: 前进或下一个 4">
            <a:hlinkClick r:id="rId4" action="ppaction://hlinksldjump"/>
          </p:cNvPr>
          <p:cNvSpPr/>
          <p:nvPr/>
        </p:nvSpPr>
        <p:spPr>
          <a:xfrm>
            <a:off x="8823960" y="341763"/>
            <a:ext cx="822960" cy="822960"/>
          </a:xfrm>
          <a:prstGeom prst="actionButtonForwardNext">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58343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Experiment - Benchmarks</a:t>
            </a:r>
            <a:endParaRPr kumimoji="1" lang="zh-CN" altLang="en-US" dirty="0"/>
          </a:p>
        </p:txBody>
      </p:sp>
      <p:pic>
        <p:nvPicPr>
          <p:cNvPr id="6" name="图片 5"/>
          <p:cNvPicPr>
            <a:picLocks noChangeAspect="1"/>
          </p:cNvPicPr>
          <p:nvPr/>
        </p:nvPicPr>
        <p:blipFill>
          <a:blip r:embed="rId2"/>
          <a:stretch>
            <a:fillRect/>
          </a:stretch>
        </p:blipFill>
        <p:spPr>
          <a:xfrm>
            <a:off x="2424598" y="1640618"/>
            <a:ext cx="5241851" cy="5254070"/>
          </a:xfrm>
          <a:prstGeom prst="rect">
            <a:avLst/>
          </a:prstGeom>
        </p:spPr>
      </p:pic>
    </p:spTree>
    <p:extLst>
      <p:ext uri="{BB962C8B-B14F-4D97-AF65-F5344CB8AC3E}">
        <p14:creationId xmlns:p14="http://schemas.microsoft.com/office/powerpoint/2010/main" val="8006617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Motivation</a:t>
            </a:r>
            <a:endParaRPr lang="en-US" dirty="0"/>
          </a:p>
        </p:txBody>
      </p:sp>
      <p:sp>
        <p:nvSpPr>
          <p:cNvPr id="4" name="Text Placeholder 3"/>
          <p:cNvSpPr>
            <a:spLocks noGrp="1"/>
          </p:cNvSpPr>
          <p:nvPr>
            <p:ph type="body" sz="quarter" idx="12"/>
          </p:nvPr>
        </p:nvSpPr>
        <p:spPr>
          <a:xfrm>
            <a:off x="444500" y="4871968"/>
            <a:ext cx="9245600" cy="1871731"/>
          </a:xfrm>
        </p:spPr>
        <p:txBody>
          <a:bodyPr/>
          <a:lstStyle/>
          <a:p>
            <a:r>
              <a:rPr lang="en-US" altLang="zh-CN" dirty="0" smtClean="0">
                <a:latin typeface="Droid Sans"/>
                <a:ea typeface="楷体" charset="0"/>
                <a:cs typeface="Droid Sans"/>
              </a:rPr>
              <a:t>Many cache sensitive GPU applications have severe contention</a:t>
            </a:r>
          </a:p>
          <a:p>
            <a:r>
              <a:rPr lang="en-US" altLang="zh-CN" dirty="0" smtClean="0">
                <a:latin typeface="Droid Sans"/>
                <a:ea typeface="楷体" charset="0"/>
                <a:cs typeface="Droid Sans"/>
              </a:rPr>
              <a:t>L1 cache performance is critical to system performance for these applications</a:t>
            </a:r>
            <a:endParaRPr lang="zh-CN" altLang="en-US" dirty="0" smtClean="0">
              <a:latin typeface="Droid Sans"/>
              <a:ea typeface="楷体" charset="0"/>
              <a:cs typeface="Droid Sans"/>
            </a:endParaRPr>
          </a:p>
          <a:p>
            <a:endParaRPr lang="en-US" dirty="0">
              <a:latin typeface="Droid Sans"/>
              <a:cs typeface="Droid Sans"/>
            </a:endParaRPr>
          </a:p>
        </p:txBody>
      </p:sp>
      <p:pic>
        <p:nvPicPr>
          <p:cNvPr id="5"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 y="1916113"/>
            <a:ext cx="4966410" cy="248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118100" y="2224736"/>
            <a:ext cx="4954744" cy="217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8539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Cache Contention</a:t>
            </a:r>
            <a:endParaRPr kumimoji="1" lang="zh-CN" altLang="en-US" dirty="0"/>
          </a:p>
        </p:txBody>
      </p:sp>
      <p:sp>
        <p:nvSpPr>
          <p:cNvPr id="3" name="文本占位符 2"/>
          <p:cNvSpPr>
            <a:spLocks noGrp="1"/>
          </p:cNvSpPr>
          <p:nvPr>
            <p:ph type="body" sz="quarter" idx="12"/>
          </p:nvPr>
        </p:nvSpPr>
        <p:spPr>
          <a:xfrm>
            <a:off x="444500" y="5138650"/>
            <a:ext cx="9245600" cy="1605049"/>
          </a:xfrm>
        </p:spPr>
        <p:txBody>
          <a:bodyPr/>
          <a:lstStyle/>
          <a:p>
            <a:pPr eaLnBrk="0" hangingPunct="0">
              <a:buFont typeface="Arial" charset="0"/>
              <a:buChar char="•"/>
              <a:defRPr/>
            </a:pPr>
            <a:r>
              <a:rPr lang="en-US" altLang="zh-CN" dirty="0">
                <a:latin typeface="Droid Sans"/>
                <a:ea typeface="楷体" charset="0"/>
                <a:cs typeface="Droid Sans"/>
              </a:rPr>
              <a:t>Contention Rate</a:t>
            </a:r>
          </a:p>
          <a:p>
            <a:pPr lvl="1" eaLnBrk="0" hangingPunct="0">
              <a:buFont typeface="Arial" charset="0"/>
              <a:buChar char="–"/>
              <a:defRPr/>
            </a:pPr>
            <a:r>
              <a:rPr lang="en-US" altLang="zh-CN" dirty="0" err="1">
                <a:latin typeface="Courier"/>
                <a:ea typeface="微软雅黑" charset="0"/>
                <a:cs typeface="Courier"/>
              </a:rPr>
              <a:t>num_repeated_accesses</a:t>
            </a:r>
            <a:r>
              <a:rPr lang="en-US" altLang="zh-CN" dirty="0">
                <a:latin typeface="微软雅黑" charset="0"/>
                <a:ea typeface="微软雅黑" charset="0"/>
                <a:cs typeface="微软雅黑" charset="0"/>
              </a:rPr>
              <a:t> / </a:t>
            </a:r>
            <a:r>
              <a:rPr lang="en-US" altLang="zh-CN" dirty="0" err="1" smtClean="0">
                <a:latin typeface="Courier"/>
                <a:ea typeface="微软雅黑" charset="0"/>
                <a:cs typeface="Courier"/>
              </a:rPr>
              <a:t>num_accesses</a:t>
            </a:r>
            <a:r>
              <a:rPr lang="en-US" altLang="zh-CN" dirty="0" smtClean="0">
                <a:latin typeface="Courier"/>
                <a:ea typeface="微软雅黑" charset="0"/>
                <a:cs typeface="Courier"/>
              </a:rPr>
              <a:t> </a:t>
            </a:r>
            <a:r>
              <a:rPr lang="en-US" altLang="zh-CN" sz="2400" dirty="0">
                <a:latin typeface="Droid Sans"/>
                <a:ea typeface="楷体" charset="0"/>
                <a:cs typeface="Droid Sans"/>
              </a:rPr>
              <a:t>to L2 cache</a:t>
            </a:r>
          </a:p>
          <a:p>
            <a:pPr eaLnBrk="0" hangingPunct="0">
              <a:buFont typeface="Arial" charset="0"/>
              <a:buChar char="•"/>
              <a:defRPr/>
            </a:pPr>
            <a:r>
              <a:rPr lang="en-US" altLang="zh-CN" dirty="0" smtClean="0">
                <a:latin typeface="Droid Sans"/>
                <a:ea typeface="楷体" charset="0"/>
                <a:cs typeface="Droid Sans"/>
              </a:rPr>
              <a:t>Thrashing-resistant: </a:t>
            </a:r>
            <a:r>
              <a:rPr lang="en-US" altLang="zh-CN" dirty="0" smtClean="0">
                <a:solidFill>
                  <a:srgbClr val="FF0000"/>
                </a:solidFill>
                <a:latin typeface="Droid Sans"/>
                <a:ea typeface="楷体" charset="0"/>
                <a:cs typeface="Droid Sans"/>
              </a:rPr>
              <a:t>“important</a:t>
            </a:r>
            <a:r>
              <a:rPr lang="en-US" altLang="zh-CN" dirty="0" smtClean="0">
                <a:solidFill>
                  <a:srgbClr val="FF0000"/>
                </a:solidFill>
                <a:latin typeface="Droid Sans"/>
                <a:ea typeface="楷体" charset="0"/>
                <a:cs typeface="Droid Sans"/>
              </a:rPr>
              <a:t>” (hot) </a:t>
            </a:r>
            <a:r>
              <a:rPr lang="en-US" altLang="zh-CN" dirty="0" smtClean="0">
                <a:solidFill>
                  <a:srgbClr val="FF0000"/>
                </a:solidFill>
                <a:latin typeface="Droid Sans"/>
                <a:ea typeface="楷体" charset="0"/>
                <a:cs typeface="Droid Sans"/>
              </a:rPr>
              <a:t>cache lines </a:t>
            </a:r>
            <a:r>
              <a:rPr lang="en-US" altLang="zh-CN" dirty="0">
                <a:solidFill>
                  <a:srgbClr val="FF0000"/>
                </a:solidFill>
                <a:latin typeface="Droid Sans"/>
                <a:ea typeface="楷体" charset="0"/>
                <a:cs typeface="Droid Sans"/>
              </a:rPr>
              <a:t>need protection!</a:t>
            </a:r>
          </a:p>
          <a:p>
            <a:endParaRPr kumimoji="1" lang="zh-CN" altLang="en-US" dirty="0"/>
          </a:p>
        </p:txBody>
      </p:sp>
      <p:pic>
        <p:nvPicPr>
          <p:cNvPr id="4" name="内容占位符 6" descr="chart_9.png"/>
          <p:cNvPicPr>
            <a:picLocks noChangeAspect="1"/>
          </p:cNvPicPr>
          <p:nvPr/>
        </p:nvPicPr>
        <p:blipFill>
          <a:blip r:embed="rId3">
            <a:extLst>
              <a:ext uri="{28A0092B-C50C-407E-A947-70E740481C1C}">
                <a14:useLocalDpi xmlns:a14="http://schemas.microsoft.com/office/drawing/2010/main" val="0"/>
              </a:ext>
            </a:extLst>
          </a:blip>
          <a:srcRect l="6413" r="6413"/>
          <a:stretch>
            <a:fillRect/>
          </a:stretch>
        </p:blipFill>
        <p:spPr>
          <a:xfrm>
            <a:off x="611188" y="1941426"/>
            <a:ext cx="8075612" cy="3197225"/>
          </a:xfrm>
          <a:prstGeom prst="rect">
            <a:avLst/>
          </a:prstGeom>
        </p:spPr>
      </p:pic>
    </p:spTree>
    <p:extLst>
      <p:ext uri="{BB962C8B-B14F-4D97-AF65-F5344CB8AC3E}">
        <p14:creationId xmlns:p14="http://schemas.microsoft.com/office/powerpoint/2010/main" val="29884600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G-Cache Design</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Built on top of 3-bit SRRIP (</a:t>
            </a:r>
            <a:r>
              <a:rPr lang="en-US" altLang="zh-CN" dirty="0" err="1" smtClean="0"/>
              <a:t>Jaleel</a:t>
            </a:r>
            <a:r>
              <a:rPr lang="en-US" altLang="zh-CN" dirty="0" smtClean="0"/>
              <a:t> et. al., </a:t>
            </a:r>
            <a:r>
              <a:rPr kumimoji="1" lang="en-US" altLang="zh-CN" dirty="0" smtClean="0"/>
              <a:t>ISCA’2010)</a:t>
            </a:r>
          </a:p>
          <a:p>
            <a:pPr lvl="1"/>
            <a:r>
              <a:rPr kumimoji="1" lang="en-US" altLang="zh-CN" dirty="0" smtClean="0"/>
              <a:t>State-of-the-art CPU replacement policy (without bypassing)</a:t>
            </a:r>
          </a:p>
          <a:p>
            <a:pPr lvl="1"/>
            <a:r>
              <a:rPr kumimoji="1" lang="en-US" altLang="zh-CN" dirty="0" smtClean="0"/>
              <a:t>Static Re-Reference Interval Prediction</a:t>
            </a:r>
          </a:p>
          <a:p>
            <a:pPr lvl="1"/>
            <a:r>
              <a:rPr kumimoji="1" lang="en-US" altLang="zh-CN" dirty="0"/>
              <a:t>Re-Reference </a:t>
            </a:r>
            <a:r>
              <a:rPr kumimoji="1" lang="en-US" altLang="zh-CN" dirty="0" smtClean="0"/>
              <a:t>Prediction Value (RRPV)</a:t>
            </a:r>
          </a:p>
          <a:p>
            <a:r>
              <a:rPr kumimoji="1" lang="en-US" altLang="zh-CN" dirty="0" smtClean="0"/>
              <a:t>Detect cache contention at run time</a:t>
            </a:r>
          </a:p>
          <a:p>
            <a:pPr lvl="1"/>
            <a:r>
              <a:rPr kumimoji="1" lang="en-US" altLang="zh-CN" dirty="0" smtClean="0"/>
              <a:t>A novel mechanism to detect L1 cache contention using L2 cache</a:t>
            </a:r>
          </a:p>
          <a:p>
            <a:pPr lvl="1"/>
            <a:r>
              <a:rPr kumimoji="1" lang="en-US" altLang="zh-CN" dirty="0" smtClean="0"/>
              <a:t>Enable cache bypassing when contention detected</a:t>
            </a:r>
          </a:p>
          <a:p>
            <a:r>
              <a:rPr kumimoji="1" lang="en-US" altLang="zh-CN" dirty="0" smtClean="0"/>
              <a:t>Proposed bypass policy: protect hot lines</a:t>
            </a:r>
          </a:p>
          <a:p>
            <a:pPr lvl="1"/>
            <a:r>
              <a:rPr kumimoji="1" lang="en-US" altLang="zh-CN" dirty="0"/>
              <a:t>B</a:t>
            </a:r>
            <a:r>
              <a:rPr kumimoji="1" lang="en-US" altLang="zh-CN" dirty="0" smtClean="0"/>
              <a:t>ypass incoming requests when all the existing lines in the target set are hot</a:t>
            </a:r>
          </a:p>
          <a:p>
            <a:r>
              <a:rPr kumimoji="1" lang="en-US" altLang="zh-CN" dirty="0" smtClean="0"/>
              <a:t>Cost-effective design</a:t>
            </a:r>
          </a:p>
          <a:p>
            <a:pPr lvl="1"/>
            <a:r>
              <a:rPr kumimoji="1" lang="en-US" altLang="zh-CN" dirty="0" smtClean="0"/>
              <a:t>cheaper hardware extension compared to state-of-the-art CPU bypass policy</a:t>
            </a:r>
            <a:endParaRPr kumimoji="1" lang="zh-CN" altLang="en-US" dirty="0"/>
          </a:p>
        </p:txBody>
      </p:sp>
    </p:spTree>
    <p:extLst>
      <p:ext uri="{BB962C8B-B14F-4D97-AF65-F5344CB8AC3E}">
        <p14:creationId xmlns:p14="http://schemas.microsoft.com/office/powerpoint/2010/main" val="15353173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Hardware </a:t>
            </a:r>
            <a:r>
              <a:rPr kumimoji="1" lang="en-US" altLang="zh-CN" dirty="0" smtClean="0"/>
              <a:t>Extension</a:t>
            </a:r>
            <a:endParaRPr kumimoji="1" lang="zh-CN" altLang="en-US" dirty="0"/>
          </a:p>
        </p:txBody>
      </p:sp>
      <p:pic>
        <p:nvPicPr>
          <p:cNvPr id="5" name="图片 4" descr="design-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68" y="2420308"/>
            <a:ext cx="3975100" cy="368300"/>
          </a:xfrm>
          <a:prstGeom prst="rect">
            <a:avLst/>
          </a:prstGeom>
        </p:spPr>
      </p:pic>
      <p:pic>
        <p:nvPicPr>
          <p:cNvPr id="6" name="图片 5" descr="design-L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8100" y="1100406"/>
            <a:ext cx="3276600" cy="2717800"/>
          </a:xfrm>
          <a:prstGeom prst="rect">
            <a:avLst/>
          </a:prstGeom>
        </p:spPr>
      </p:pic>
      <p:pic>
        <p:nvPicPr>
          <p:cNvPr id="3" name="图片 2"/>
          <p:cNvPicPr>
            <a:picLocks noChangeAspect="1"/>
          </p:cNvPicPr>
          <p:nvPr/>
        </p:nvPicPr>
        <p:blipFill>
          <a:blip r:embed="rId5"/>
          <a:stretch>
            <a:fillRect/>
          </a:stretch>
        </p:blipFill>
        <p:spPr>
          <a:xfrm>
            <a:off x="0" y="3947055"/>
            <a:ext cx="10058400" cy="3000164"/>
          </a:xfrm>
          <a:prstGeom prst="rect">
            <a:avLst/>
          </a:prstGeom>
        </p:spPr>
      </p:pic>
      <p:sp>
        <p:nvSpPr>
          <p:cNvPr id="7" name="Text Placeholder 3"/>
          <p:cNvSpPr>
            <a:spLocks noGrp="1"/>
          </p:cNvSpPr>
          <p:nvPr>
            <p:ph type="body" sz="quarter" idx="12"/>
          </p:nvPr>
        </p:nvSpPr>
        <p:spPr>
          <a:xfrm>
            <a:off x="444500" y="3053271"/>
            <a:ext cx="4061368" cy="764936"/>
          </a:xfrm>
        </p:spPr>
        <p:txBody>
          <a:bodyPr/>
          <a:lstStyle/>
          <a:p>
            <a:r>
              <a:rPr lang="en-US" dirty="0" smtClean="0">
                <a:latin typeface="Droid Sans"/>
                <a:ea typeface="楷体" charset="0"/>
                <a:cs typeface="Droid Sans"/>
              </a:rPr>
              <a:t>For each L2 cache line</a:t>
            </a:r>
            <a:endParaRPr lang="en-US" dirty="0">
              <a:latin typeface="Droid Sans"/>
              <a:cs typeface="Droid Sans"/>
            </a:endParaRPr>
          </a:p>
        </p:txBody>
      </p:sp>
    </p:spTree>
    <p:extLst>
      <p:ext uri="{BB962C8B-B14F-4D97-AF65-F5344CB8AC3E}">
        <p14:creationId xmlns:p14="http://schemas.microsoft.com/office/powerpoint/2010/main" val="27789582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Bypass Example</a:t>
            </a:r>
            <a:endParaRPr kumimoji="1" lang="zh-CN" altLang="en-US" dirty="0"/>
          </a:p>
        </p:txBody>
      </p:sp>
      <p:pic>
        <p:nvPicPr>
          <p:cNvPr id="4" name="内容占位符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909" y="1922469"/>
            <a:ext cx="6438182" cy="4525963"/>
          </a:xfrm>
          <a:prstGeom prst="rect">
            <a:avLst/>
          </a:prstGeom>
        </p:spPr>
      </p:pic>
    </p:spTree>
    <p:extLst>
      <p:ext uri="{BB962C8B-B14F-4D97-AF65-F5344CB8AC3E}">
        <p14:creationId xmlns:p14="http://schemas.microsoft.com/office/powerpoint/2010/main" val="4087176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1715</TotalTime>
  <Words>1215</Words>
  <Application>Microsoft Macintosh PowerPoint</Application>
  <PresentationFormat>自定义</PresentationFormat>
  <Paragraphs>134</Paragraphs>
  <Slides>22</Slides>
  <Notes>8</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Cover Slide</vt:lpstr>
      <vt:lpstr>Secondary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WINTERAVEN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Xuhao Chen</cp:lastModifiedBy>
  <cp:revision>193</cp:revision>
  <dcterms:created xsi:type="dcterms:W3CDTF">2013-03-29T19:51:49Z</dcterms:created>
  <dcterms:modified xsi:type="dcterms:W3CDTF">2014-06-15T14:26:14Z</dcterms:modified>
</cp:coreProperties>
</file>