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7"/>
  </p:notesMasterIdLst>
  <p:sldIdLst>
    <p:sldId id="256" r:id="rId2"/>
    <p:sldId id="261" r:id="rId3"/>
    <p:sldId id="258" r:id="rId4"/>
    <p:sldId id="259" r:id="rId5"/>
    <p:sldId id="260" r:id="rId6"/>
    <p:sldId id="262" r:id="rId7"/>
    <p:sldId id="263" r:id="rId8"/>
    <p:sldId id="264" r:id="rId9"/>
    <p:sldId id="265" r:id="rId10"/>
    <p:sldId id="266" r:id="rId11"/>
    <p:sldId id="280" r:id="rId12"/>
    <p:sldId id="268" r:id="rId13"/>
    <p:sldId id="269" r:id="rId14"/>
    <p:sldId id="271" r:id="rId15"/>
    <p:sldId id="281" r:id="rId16"/>
    <p:sldId id="267" r:id="rId17"/>
    <p:sldId id="272" r:id="rId18"/>
    <p:sldId id="275" r:id="rId19"/>
    <p:sldId id="278" r:id="rId20"/>
    <p:sldId id="279" r:id="rId21"/>
    <p:sldId id="270" r:id="rId22"/>
    <p:sldId id="273" r:id="rId23"/>
    <p:sldId id="274" r:id="rId24"/>
    <p:sldId id="276" r:id="rId25"/>
    <p:sldId id="277" r:id="rId26"/>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434" autoAdjust="0"/>
    <p:restoredTop sz="78295" autoAdjust="0"/>
  </p:normalViewPr>
  <p:slideViewPr>
    <p:cSldViewPr snapToGrid="0">
      <p:cViewPr varScale="1">
        <p:scale>
          <a:sx n="89" d="100"/>
          <a:sy n="89" d="100"/>
        </p:scale>
        <p:origin x="885" y="51"/>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3599918-C2D9-4E4A-8C31-2B38D2A479B8}" type="datetimeFigureOut">
              <a:rPr lang="zh-CN" altLang="en-US" smtClean="0"/>
              <a:t>2022/3/16</a:t>
            </a:fld>
            <a:endParaRPr lang="zh-CN" alt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6262548-29F5-42F6-8DBE-4596D26C51C4}" type="slidenum">
              <a:rPr lang="zh-CN" altLang="en-US" smtClean="0"/>
              <a:t>‹#›</a:t>
            </a:fld>
            <a:endParaRPr lang="zh-CN" altLang="en-US"/>
          </a:p>
        </p:txBody>
      </p:sp>
    </p:spTree>
    <p:extLst>
      <p:ext uri="{BB962C8B-B14F-4D97-AF65-F5344CB8AC3E}">
        <p14:creationId xmlns:p14="http://schemas.microsoft.com/office/powerpoint/2010/main" val="25735742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First of all, a quick recap of the goals of operating system. </a:t>
            </a:r>
          </a:p>
          <a:p>
            <a:r>
              <a:rPr lang="en-US" altLang="zh-CN" dirty="0"/>
              <a:t>The first one is protection and privacy. So we want to give a private address space to each process, so that</a:t>
            </a:r>
            <a:r>
              <a:rPr lang="en-US" altLang="zh-CN" sz="1200" dirty="0"/>
              <a:t> processes cannot access each other’s data.</a:t>
            </a:r>
          </a:p>
          <a:p>
            <a:r>
              <a:rPr lang="en-US" altLang="zh-CN" sz="1200" dirty="0"/>
              <a:t>The second one is to abstract or hide away the details of the underlying hardware.</a:t>
            </a:r>
          </a:p>
          <a:p>
            <a:r>
              <a:rPr lang="en-US" altLang="zh-CN" sz="1200" dirty="0"/>
              <a:t>So we are giving higher level abstractions than that hardware provides. </a:t>
            </a:r>
          </a:p>
          <a:p>
            <a:r>
              <a:rPr lang="en-US" altLang="zh-CN" sz="1200" dirty="0"/>
              <a:t>For example, we use file systems instead of exposing raw hard drive.</a:t>
            </a:r>
          </a:p>
          <a:p>
            <a:r>
              <a:rPr lang="en-US" altLang="zh-CN" sz="1200" dirty="0"/>
              <a:t>Finally, it is the resource management, to control how different processes share the hardware resources in the system.</a:t>
            </a:r>
          </a:p>
          <a:p>
            <a:r>
              <a:rPr lang="en-US" altLang="zh-CN" sz="1200" dirty="0"/>
              <a:t>There are three key enabling technologies: the first one is the combination of two modes, user mode and supervisor mode. Second, it is the exceptions or interrupts to safely transition from the user mode to the supervisor mode.</a:t>
            </a:r>
          </a:p>
          <a:p>
            <a:r>
              <a:rPr lang="en-US" altLang="zh-CN" sz="1200" dirty="0"/>
              <a:t>And today we are going to see the other key component in terms of hardware support for operating systems, which is virtual memory.</a:t>
            </a:r>
          </a:p>
          <a:p>
            <a:r>
              <a:rPr lang="en-US" altLang="zh-CN" sz="1200" dirty="0"/>
              <a:t>Virtual memory essentially let us abstract the storage resources of the machine, and also implement this protection and privacy feature., essentially giving each processes a private address space.</a:t>
            </a:r>
          </a:p>
          <a:p>
            <a:endParaRPr lang="zh-CN" altLang="en-US" dirty="0"/>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2</a:t>
            </a:fld>
            <a:endParaRPr lang="zh-CN" altLang="en-US"/>
          </a:p>
        </p:txBody>
      </p:sp>
    </p:spTree>
    <p:extLst>
      <p:ext uri="{BB962C8B-B14F-4D97-AF65-F5344CB8AC3E}">
        <p14:creationId xmlns:p14="http://schemas.microsoft.com/office/powerpoint/2010/main" val="361731304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 let’s first see how to implement demand paging when </a:t>
            </a:r>
            <a:r>
              <a:rPr lang="en-US" altLang="zh-CN" dirty="0">
                <a:solidFill>
                  <a:schemeClr val="accent1"/>
                </a:solidFill>
              </a:rPr>
              <a:t>all the pages can’t fit in DRAM</a:t>
            </a:r>
            <a:r>
              <a:rPr lang="en-US" dirty="0"/>
              <a:t>. </a:t>
            </a:r>
          </a:p>
          <a:p>
            <a:endParaRPr lang="en-US" dirty="0"/>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11</a:t>
            </a:fld>
            <a:endParaRPr lang="zh-CN" altLang="en-US"/>
          </a:p>
        </p:txBody>
      </p:sp>
    </p:spTree>
    <p:extLst>
      <p:ext uri="{BB962C8B-B14F-4D97-AF65-F5344CB8AC3E}">
        <p14:creationId xmlns:p14="http://schemas.microsoft.com/office/powerpoint/2010/main" val="193037116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the key idea here is that, because not all the pages can fit in memory, </a:t>
            </a:r>
          </a:p>
          <a:p>
            <a:r>
              <a:rPr lang="en-US" dirty="0"/>
              <a:t>we are going to use some part of the disk to store main memory pages. </a:t>
            </a:r>
          </a:p>
          <a:p>
            <a:r>
              <a:rPr lang="en-US" dirty="0"/>
              <a:t>We call this the swap space, because we are always swapping pages between disk and memory.</a:t>
            </a:r>
          </a:p>
          <a:p>
            <a:r>
              <a:rPr lang="en-US" dirty="0"/>
              <a:t>Let’s see how it works. In the page table, each entry contains a resident bit to tell whether this page is in DRAM or in disk.</a:t>
            </a:r>
          </a:p>
          <a:p>
            <a:r>
              <a:rPr lang="en-US" dirty="0"/>
              <a:t>If in DRAM we have the physical page number, otherwise we are going to have a disk page number, which points to the location in the swap space in disk.</a:t>
            </a:r>
          </a:p>
          <a:p>
            <a:r>
              <a:rPr lang="en-US" dirty="0"/>
              <a:t>Apart rom these we have some protection and usage bits, to indicate can this page be written or has this page be written.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When we access the page table, we use the base register to find the starting location,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take the virtual page number to find the corresponding entry, in this case we get a physical page number that give us the location in physical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use the offset to find the specific word within the page.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one nice thing about this is that even if everything fits in memory, demand paging allows us to be lazy.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ko-KR" sz="1200" dirty="0">
                <a:ea typeface="굴림" charset="-127"/>
              </a:rPr>
              <a:t>So when a process starts, all its code and data are in disk; we only bring the pages into the memory as they are accessed during the program execution.</a:t>
            </a:r>
            <a:endParaRPr lang="en-US" dirty="0"/>
          </a:p>
          <a:p>
            <a:r>
              <a:rPr lang="en-US" dirty="0"/>
              <a:t> </a:t>
            </a:r>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12</a:t>
            </a:fld>
            <a:endParaRPr lang="zh-CN" altLang="en-US"/>
          </a:p>
        </p:txBody>
      </p:sp>
    </p:spTree>
    <p:extLst>
      <p:ext uri="{BB962C8B-B14F-4D97-AF65-F5344CB8AC3E}">
        <p14:creationId xmlns:p14="http://schemas.microsoft.com/office/powerpoint/2010/main" val="18430317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a more concrete example. Let assume that we have a system with 256 bytes per page, so we have 8 bits for the offset,</a:t>
            </a:r>
          </a:p>
          <a:p>
            <a:r>
              <a:rPr lang="en-US" dirty="0"/>
              <a:t>And then 16 virtual pages, so that 4 bits for the virtual page number, and then 8 physical pages, so 3 bits for the physical page number.</a:t>
            </a:r>
          </a:p>
          <a:p>
            <a:r>
              <a:rPr lang="en-US" dirty="0"/>
              <a:t>Overall we have 12-bit virtual address and 11-bit physical address.</a:t>
            </a:r>
          </a:p>
          <a:p>
            <a:r>
              <a:rPr lang="en-US" dirty="0"/>
              <a:t>Because this is a tiny memory system, we can have the entire page table here. </a:t>
            </a:r>
          </a:p>
          <a:p>
            <a:r>
              <a:rPr lang="en-US" dirty="0"/>
              <a:t>As we have 16 virtual pages, there are 16 entries in the page table.</a:t>
            </a:r>
          </a:p>
          <a:p>
            <a:r>
              <a:rPr lang="en-US" dirty="0"/>
              <a:t>Then we have 8 physical pages in the DRAM. </a:t>
            </a:r>
          </a:p>
          <a:p>
            <a:r>
              <a:rPr lang="en-US" dirty="0"/>
              <a:t>Each entry has a dirty bit, a writable bit and a resident bit.</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For each resident bit set to one, we have a pointer that shows the mapping between virtual and physical pages.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Now suppose we have a load instruction which issues a memory access request to virtual address 0x2C8, so what is the physical address?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first step is to divide it into the virtual page number and offset. So we get the virtual page number which is 2, right.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Then we go to entry 2 in the page table, we see the resident bit is one and the physical page number is 4.</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13</a:t>
            </a:fld>
            <a:endParaRPr lang="zh-CN" altLang="en-US"/>
          </a:p>
        </p:txBody>
      </p:sp>
    </p:spTree>
    <p:extLst>
      <p:ext uri="{BB962C8B-B14F-4D97-AF65-F5344CB8AC3E}">
        <p14:creationId xmlns:p14="http://schemas.microsoft.com/office/powerpoint/2010/main" val="119735838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next question is, what if the page is not in the DRAM yet?</a:t>
            </a:r>
          </a:p>
          <a:p>
            <a:r>
              <a:rPr lang="en-US" dirty="0"/>
              <a:t>So this actually cause an exception. It triggers what we call a page fault.</a:t>
            </a:r>
          </a:p>
          <a:p>
            <a:r>
              <a:rPr lang="en-US" dirty="0"/>
              <a:t>The OS is going to handle this exception.</a:t>
            </a:r>
          </a:p>
          <a:p>
            <a:r>
              <a:rPr lang="en-US" dirty="0"/>
              <a:t>Suppose the CPU wants to access this virtual page here, which is not resident in DRAM. It points to somewhere in the disk.</a:t>
            </a:r>
          </a:p>
          <a:p>
            <a:r>
              <a:rPr lang="en-US" dirty="0"/>
              <a:t>Since we need to bring it into the DRAM, if the DRAM is fully occupied, we need to first choose a page to replace.</a:t>
            </a:r>
          </a:p>
          <a:p>
            <a:r>
              <a:rPr lang="en-US" dirty="0"/>
              <a:t>In this case let’s assume we pick this page. And then we are </a:t>
            </a:r>
            <a:r>
              <a:rPr lang="en-US" dirty="0" err="1"/>
              <a:t>gonna</a:t>
            </a:r>
            <a:r>
              <a:rPr lang="en-US" dirty="0"/>
              <a:t> read the page from the disk and put it into this physical page.</a:t>
            </a:r>
          </a:p>
          <a:p>
            <a:r>
              <a:rPr lang="en-US" dirty="0"/>
              <a:t>We also need to update the page table, so that this entry points to the disk, and this entry points to the corresponding physical page.</a:t>
            </a:r>
          </a:p>
          <a:p>
            <a:r>
              <a:rPr lang="en-US" dirty="0"/>
              <a:t>Essentially we swapped the pages in the memory and disk.</a:t>
            </a:r>
          </a:p>
          <a:p>
            <a:r>
              <a:rPr lang="en-US" dirty="0"/>
              <a:t>Finally the OS return the control to the program which re-executes this memory access.</a:t>
            </a:r>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14</a:t>
            </a:fld>
            <a:endParaRPr lang="zh-CN" altLang="en-US"/>
          </a:p>
        </p:txBody>
      </p:sp>
    </p:spTree>
    <p:extLst>
      <p:ext uri="{BB962C8B-B14F-4D97-AF65-F5344CB8AC3E}">
        <p14:creationId xmlns:p14="http://schemas.microsoft.com/office/powerpoint/2010/main" val="11044965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OK, so this concludes our discussion on demand paging.</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one last question is where to store the page table. </a:t>
            </a:r>
          </a:p>
          <a:p>
            <a:endParaRPr lang="en-US" dirty="0"/>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15</a:t>
            </a:fld>
            <a:endParaRPr lang="zh-CN" altLang="en-US"/>
          </a:p>
        </p:txBody>
      </p:sp>
    </p:spTree>
    <p:extLst>
      <p:ext uri="{BB962C8B-B14F-4D97-AF65-F5344CB8AC3E}">
        <p14:creationId xmlns:p14="http://schemas.microsoft.com/office/powerpoint/2010/main" val="3977269975"/>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So a possible solution is to put it in the main memory.</a:t>
            </a:r>
            <a:r>
              <a:rPr lang="zh-CN" altLang="en-US" dirty="0"/>
              <a:t> </a:t>
            </a:r>
            <a:r>
              <a:rPr lang="en-US" altLang="zh-CN" dirty="0"/>
              <a:t>Here</a:t>
            </a:r>
            <a:r>
              <a:rPr lang="zh-CN" altLang="en-US" dirty="0"/>
              <a:t> </a:t>
            </a:r>
            <a:r>
              <a:rPr lang="en-US" altLang="zh-CN" dirty="0"/>
              <a:t>is</a:t>
            </a:r>
            <a:r>
              <a:rPr lang="zh-CN" altLang="en-US" dirty="0"/>
              <a:t> </a:t>
            </a:r>
            <a:r>
              <a:rPr lang="en-US" altLang="zh-CN" dirty="0"/>
              <a:t>how</a:t>
            </a:r>
            <a:r>
              <a:rPr lang="zh-CN" altLang="en-US" dirty="0"/>
              <a:t> </a:t>
            </a:r>
            <a:r>
              <a:rPr lang="en-US" altLang="zh-CN" dirty="0"/>
              <a:t>it</a:t>
            </a:r>
            <a:r>
              <a:rPr lang="zh-CN" altLang="en-US" dirty="0"/>
              <a:t> </a:t>
            </a:r>
            <a:r>
              <a:rPr lang="en-US" altLang="zh-CN" dirty="0"/>
              <a:t>works.</a:t>
            </a:r>
          </a:p>
          <a:p>
            <a:r>
              <a:rPr lang="en-US" altLang="zh-CN" dirty="0"/>
              <a:t>First, the kernel has some array that stores the pointers to all the page tables of all running processes.</a:t>
            </a:r>
          </a:p>
          <a:p>
            <a:r>
              <a:rPr lang="en-US" altLang="zh-CN" dirty="0"/>
              <a:t>Then we have this starting address of the page table for process one, and this address for process two.</a:t>
            </a:r>
          </a:p>
          <a:p>
            <a:r>
              <a:rPr lang="en-US" altLang="zh-CN" dirty="0"/>
              <a:t>For a given virtual address, we split it into two parts: offset and the virtual page number.</a:t>
            </a:r>
          </a:p>
          <a:p>
            <a:r>
              <a:rPr lang="en-US" altLang="zh-CN" dirty="0"/>
              <a:t>We take the virtual page number, add it up to the base register of the page table of this process, </a:t>
            </a:r>
          </a:p>
          <a:p>
            <a:r>
              <a:rPr lang="en-US" altLang="zh-CN" dirty="0"/>
              <a:t>And we get an address pointing to the physical page number. </a:t>
            </a:r>
          </a:p>
          <a:p>
            <a:r>
              <a:rPr lang="en-US" altLang="zh-CN" dirty="0"/>
              <a:t>This leads us to the location of this page in the physical memory, </a:t>
            </a:r>
          </a:p>
          <a:p>
            <a:r>
              <a:rPr lang="en-US" altLang="zh-CN" dirty="0"/>
              <a:t>and then we use the offset to locate the specific word that we want to access, within this physical page.</a:t>
            </a:r>
          </a:p>
          <a:p>
            <a:r>
              <a:rPr lang="en-US" altLang="zh-CN" dirty="0"/>
              <a:t>So we have two steps in this translation process, which require two memory accesses: one access to get the physical page number, and a second access to get the physical address.</a:t>
            </a:r>
          </a:p>
          <a:p>
            <a:r>
              <a:rPr lang="en-US" altLang="zh-CN" dirty="0"/>
              <a:t>When we switch to another process, say process two, we need to reload the page table base register,</a:t>
            </a:r>
          </a:p>
          <a:p>
            <a:r>
              <a:rPr lang="en-US" altLang="zh-CN" dirty="0"/>
              <a:t>with the kernel base address plus the new process ID.</a:t>
            </a:r>
          </a:p>
          <a:p>
            <a:r>
              <a:rPr lang="en-US" altLang="zh-CN" dirty="0"/>
              <a:t>So the key issue here is that each memory reference takes two access to the memory.</a:t>
            </a:r>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16</a:t>
            </a:fld>
            <a:endParaRPr lang="zh-CN" altLang="en-US"/>
          </a:p>
        </p:txBody>
      </p:sp>
    </p:spTree>
    <p:extLst>
      <p:ext uri="{BB962C8B-B14F-4D97-AF65-F5344CB8AC3E}">
        <p14:creationId xmlns:p14="http://schemas.microsoft.com/office/powerpoint/2010/main" val="319165120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avoid this overhead, we introduce a cache, for the page table.</a:t>
            </a:r>
          </a:p>
          <a:p>
            <a:r>
              <a:rPr lang="en-US" dirty="0"/>
              <a:t>This is called translation lookaside buffer or TLB.</a:t>
            </a:r>
          </a:p>
          <a:p>
            <a:r>
              <a:rPr lang="en-US" dirty="0"/>
              <a:t>Despite its fairly complicated name, it is just a cache.</a:t>
            </a:r>
          </a:p>
          <a:p>
            <a:r>
              <a:rPr lang="en-US" dirty="0"/>
              <a:t>So its tag is the virtual page number, and then we have all the same bits in a page table entry.</a:t>
            </a:r>
          </a:p>
          <a:p>
            <a:r>
              <a:rPr lang="en-US" dirty="0"/>
              <a:t>We have the physical page number, the resident bit, dirty bit and writable bit.</a:t>
            </a:r>
          </a:p>
          <a:p>
            <a:r>
              <a:rPr lang="en-US" dirty="0"/>
              <a:t>We also have a valid bit, similar to what we have in our caches.</a:t>
            </a:r>
          </a:p>
          <a:p>
            <a:r>
              <a:rPr lang="en-US" dirty="0"/>
              <a:t>For every memory reference, we will first access the TLB, see if we have a match. </a:t>
            </a:r>
          </a:p>
          <a:p>
            <a:r>
              <a:rPr lang="en-US" dirty="0"/>
              <a:t>If we do, then we can perform the translation in a single cycle, without going into memory. </a:t>
            </a:r>
          </a:p>
          <a:p>
            <a:r>
              <a:rPr lang="en-US" dirty="0"/>
              <a:t>Otherwise we have to go access the page table, and fill in the entry in the TLB.</a:t>
            </a:r>
          </a:p>
          <a:p>
            <a:r>
              <a:rPr lang="en-US" dirty="0"/>
              <a:t>Due to the limited time, we are not going to the details of the TLB design, but it does include a lot of interesting tradeoffs for TLB in modern processors.</a:t>
            </a:r>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17</a:t>
            </a:fld>
            <a:endParaRPr lang="zh-CN" altLang="en-US"/>
          </a:p>
        </p:txBody>
      </p:sp>
    </p:spTree>
    <p:extLst>
      <p:ext uri="{BB962C8B-B14F-4D97-AF65-F5344CB8AC3E}">
        <p14:creationId xmlns:p14="http://schemas.microsoft.com/office/powerpoint/2010/main" val="324580287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OK, let’s see how address translation works by putting it all together.</a:t>
            </a:r>
          </a:p>
          <a:p>
            <a:r>
              <a:rPr lang="en-US" dirty="0"/>
              <a:t>The program issues a memory request with a virtual address.</a:t>
            </a:r>
          </a:p>
          <a:p>
            <a:r>
              <a:rPr lang="en-US" dirty="0"/>
              <a:t>The first thing we do is to lookup the TLB, see if we have a translation there.</a:t>
            </a:r>
          </a:p>
          <a:p>
            <a:r>
              <a:rPr lang="en-US" dirty="0"/>
              <a:t>If yes, then we check if we have the permission for this access, for example, if it is a store, we need to check if we have the write permission to this page.</a:t>
            </a:r>
          </a:p>
          <a:p>
            <a:r>
              <a:rPr lang="en-US" dirty="0"/>
              <a:t>If not, we throw an exception, if pass the check, then we have the physical address and go directly to memory.</a:t>
            </a:r>
          </a:p>
          <a:p>
            <a:r>
              <a:rPr lang="en-US" dirty="0"/>
              <a:t>If we have a miss in the TLB, then we need to lookup the page table, and then if the page is in memory, </a:t>
            </a:r>
          </a:p>
          <a:p>
            <a:r>
              <a:rPr lang="en-US" dirty="0"/>
              <a:t>we update the TLB and get the physical address.</a:t>
            </a:r>
          </a:p>
          <a:p>
            <a:r>
              <a:rPr lang="en-US" dirty="0"/>
              <a:t>If it’s not in memory, we need to trigger a page fault, so that the OS can load it from disk, insert the right translation in the page table, and replay the memory access.</a:t>
            </a:r>
          </a:p>
          <a:p>
            <a:endParaRPr lang="en-US" dirty="0"/>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18</a:t>
            </a:fld>
            <a:endParaRPr lang="zh-CN" altLang="en-US"/>
          </a:p>
        </p:txBody>
      </p:sp>
    </p:spTree>
    <p:extLst>
      <p:ext uri="{BB962C8B-B14F-4D97-AF65-F5344CB8AC3E}">
        <p14:creationId xmlns:p14="http://schemas.microsoft.com/office/powerpoint/2010/main" val="1342361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this in a little bit more detail. Essentially the virtually memory system provides an illusion of a large, private address space for each process. </a:t>
            </a:r>
          </a:p>
          <a:p>
            <a:r>
              <a:rPr lang="en-US" dirty="0"/>
              <a:t>So each process believes it’s running alone in the machine and it looks to the process like it has the entire memory of the machine available or a least it has a certain amount of memory available.</a:t>
            </a:r>
          </a:p>
          <a:p>
            <a:r>
              <a:rPr lang="en-US" dirty="0"/>
              <a:t>That’s one big feature, but there is another one, which is called demand paging. </a:t>
            </a:r>
          </a:p>
          <a:p>
            <a:r>
              <a:rPr lang="en-US" dirty="0"/>
              <a:t>So demand paging let’s us use the main memory or DRAM as a cache of disk.</a:t>
            </a:r>
          </a:p>
          <a:p>
            <a:r>
              <a:rPr lang="en-US" dirty="0"/>
              <a:t>So that we can support programs that use more data than the total amount of memory.</a:t>
            </a:r>
          </a:p>
          <a:p>
            <a:r>
              <a:rPr lang="en-US" dirty="0"/>
              <a:t>What we do is to use the main memory to hold a portion of the process’s data and then we will have some mechanism to go to disk to fetch data that is not present in memory.</a:t>
            </a:r>
          </a:p>
          <a:p>
            <a:r>
              <a:rPr lang="en-US" dirty="0"/>
              <a:t>There is a lot of similarities between virtual memory and caching.</a:t>
            </a:r>
          </a:p>
          <a:p>
            <a:r>
              <a:rPr lang="en-US" dirty="0"/>
              <a:t>But they also have some key differences, driven by the fact that accesses to the disk are much more expensive than accesses to the main memory.</a:t>
            </a:r>
          </a:p>
          <a:p>
            <a:r>
              <a:rPr lang="en-US" dirty="0"/>
              <a:t>But conceptually they are very similar.</a:t>
            </a:r>
          </a:p>
          <a:p>
            <a:r>
              <a:rPr lang="en-US" dirty="0"/>
              <a:t>The price of these wonderful features is that every access needs to be translated.</a:t>
            </a:r>
          </a:p>
          <a:p>
            <a:endParaRPr lang="en-US" dirty="0"/>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3</a:t>
            </a:fld>
            <a:endParaRPr lang="zh-CN" altLang="en-US"/>
          </a:p>
        </p:txBody>
      </p:sp>
    </p:spTree>
    <p:extLst>
      <p:ext uri="{BB962C8B-B14F-4D97-AF65-F5344CB8AC3E}">
        <p14:creationId xmlns:p14="http://schemas.microsoft.com/office/powerpoint/2010/main" val="215548839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More specifically, we have two kinds of memory addresses: virtual address and physical address.</a:t>
            </a:r>
          </a:p>
          <a:p>
            <a:r>
              <a:rPr lang="en-US" dirty="0"/>
              <a:t>So the virtual address is the address that the process wants to access. So the virtual address space is private to the process.</a:t>
            </a:r>
          </a:p>
          <a:p>
            <a:r>
              <a:rPr lang="en-US" dirty="0"/>
              <a:t>But what we do is to insert this address mapping component here to translate this virtual address into a physical address, which is actually in the physical memory of your machine.</a:t>
            </a:r>
          </a:p>
          <a:p>
            <a:r>
              <a:rPr lang="en-US" dirty="0"/>
              <a:t>Keep in mind that this address mapping hardware is under the control of the operating system, which we will see next.</a:t>
            </a:r>
          </a:p>
          <a:p>
            <a:r>
              <a:rPr lang="en-US" dirty="0"/>
              <a:t>There are two key mechanisms we are going to see: first we are </a:t>
            </a:r>
            <a:r>
              <a:rPr lang="en-US" dirty="0" err="1"/>
              <a:t>gonna</a:t>
            </a:r>
            <a:r>
              <a:rPr lang="en-US" dirty="0"/>
              <a:t> look at segmentation, which is very simple but has some drawbacks.</a:t>
            </a:r>
          </a:p>
          <a:p>
            <a:r>
              <a:rPr lang="en-US" dirty="0"/>
              <a:t>So it’s not used today. Then we will look at paging which is what modern systems really use.</a:t>
            </a:r>
          </a:p>
          <a:p>
            <a:endParaRPr lang="en-US" dirty="0"/>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4</a:t>
            </a:fld>
            <a:endParaRPr lang="zh-CN" altLang="en-US"/>
          </a:p>
        </p:txBody>
      </p:sp>
    </p:spTree>
    <p:extLst>
      <p:ext uri="{BB962C8B-B14F-4D97-AF65-F5344CB8AC3E}">
        <p14:creationId xmlns:p14="http://schemas.microsoft.com/office/powerpoint/2010/main" val="37217436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let’s start with the simple technique. Segmentation, which is also called base and bound address translation.</a:t>
            </a:r>
          </a:p>
          <a:p>
            <a:r>
              <a:rPr lang="en-US" dirty="0"/>
              <a:t>Suppose the process has a virtual address space from zero to </a:t>
            </a:r>
            <a:r>
              <a:rPr lang="en-US" dirty="0" err="1"/>
              <a:t>fff</a:t>
            </a:r>
            <a:r>
              <a:rPr lang="en-US" dirty="0"/>
              <a:t>.</a:t>
            </a:r>
          </a:p>
          <a:p>
            <a:r>
              <a:rPr lang="en-US" dirty="0"/>
              <a:t>Then we map this virtual address space into a contiguous chunk of physical memory. This is what we call a segment.</a:t>
            </a:r>
          </a:p>
          <a:p>
            <a:r>
              <a:rPr lang="en-US" dirty="0"/>
              <a:t>But since multiple processes share the same physical memory, the segment can not always start from physical address zero.</a:t>
            </a:r>
          </a:p>
          <a:p>
            <a:r>
              <a:rPr lang="en-US" dirty="0"/>
              <a:t>So what we do is to introduce a base register in the CPU which holds the starting point of this segment in the physical memory,</a:t>
            </a:r>
          </a:p>
          <a:p>
            <a:r>
              <a:rPr lang="en-US" dirty="0"/>
              <a:t>and then we compute the physical address by adding the contents of the base register and the virtual address.</a:t>
            </a:r>
          </a:p>
          <a:p>
            <a:r>
              <a:rPr lang="en-US" dirty="0"/>
              <a:t>The other thing we need to do is to ensure that the process won’t access the memory that doesn’t belong to it, or that is out of bound.</a:t>
            </a:r>
          </a:p>
          <a:p>
            <a:r>
              <a:rPr lang="en-US" dirty="0"/>
              <a:t>So for that we add a bound register and we compare the virtual address with the bound to check if the address is below the bound.</a:t>
            </a:r>
          </a:p>
          <a:p>
            <a:r>
              <a:rPr lang="en-US" dirty="0"/>
              <a:t>If not, then we trigger an exception.</a:t>
            </a:r>
          </a:p>
          <a:p>
            <a:r>
              <a:rPr lang="en-US" dirty="0"/>
              <a:t>Note that the base and bound registers are privileged, so they are under the control of the operating system, but not accessible to the user process.</a:t>
            </a:r>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5</a:t>
            </a:fld>
            <a:endParaRPr lang="zh-CN" altLang="en-US"/>
          </a:p>
        </p:txBody>
      </p:sp>
    </p:spTree>
    <p:extLst>
      <p:ext uri="{BB962C8B-B14F-4D97-AF65-F5344CB8AC3E}">
        <p14:creationId xmlns:p14="http://schemas.microsoft.com/office/powerpoint/2010/main" val="367957246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slight extension is that, instead of having a single segment for each program, we actually have two separated segments, the code segment and data segment.</a:t>
            </a:r>
          </a:p>
          <a:p>
            <a:r>
              <a:rPr lang="en-US" dirty="0"/>
              <a:t>Each segment is exactly like what I have described before, but the difference is for the code, the program counter is the virtual address and goes through the base and bound registers.</a:t>
            </a:r>
          </a:p>
          <a:p>
            <a:r>
              <a:rPr lang="en-US" dirty="0"/>
              <a:t>So what is the advantage of separating the code and data segments?</a:t>
            </a:r>
          </a:p>
          <a:p>
            <a:r>
              <a:rPr lang="en-US" dirty="0"/>
              <a:t>If you have multiple processes of the same program, all of them can share the same code segment, </a:t>
            </a:r>
          </a:p>
          <a:p>
            <a:r>
              <a:rPr lang="en-US" dirty="0"/>
              <a:t>and you give an independent data segment to each process, so that we can save physical memory.</a:t>
            </a:r>
          </a:p>
          <a:p>
            <a:r>
              <a:rPr lang="en-US" dirty="0"/>
              <a:t> </a:t>
            </a:r>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6</a:t>
            </a:fld>
            <a:endParaRPr lang="zh-CN" altLang="en-US"/>
          </a:p>
        </p:txBody>
      </p:sp>
    </p:spTree>
    <p:extLst>
      <p:ext uri="{BB962C8B-B14F-4D97-AF65-F5344CB8AC3E}">
        <p14:creationId xmlns:p14="http://schemas.microsoft.com/office/powerpoint/2010/main" val="19294042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give a </a:t>
            </a:r>
            <a:r>
              <a:rPr lang="en-US" altLang="zh-CN" sz="1200" dirty="0"/>
              <a:t>contiguous space to each process,</a:t>
            </a:r>
            <a:r>
              <a:rPr lang="en-US" dirty="0"/>
              <a:t> the problem is that it leads to what we call memory fragmentation.</a:t>
            </a:r>
          </a:p>
          <a:p>
            <a:r>
              <a:rPr lang="en-US" dirty="0"/>
              <a:t>This is one of the two big reasons that prevents us from using segmentation in practice.</a:t>
            </a:r>
          </a:p>
          <a:p>
            <a:r>
              <a:rPr lang="en-US" dirty="0"/>
              <a:t>In this example, suppose we start at this point where we have three processes 1 2 3 running in the machine. </a:t>
            </a:r>
          </a:p>
          <a:p>
            <a:r>
              <a:rPr lang="en-US" dirty="0"/>
              <a:t>Process one has a chunk of 16 kilobytes of memory; process 2 has 24 kilobytes and there is a free chunk of 24 kilobytes, process three has a 32-kilobyte chunk.</a:t>
            </a:r>
          </a:p>
          <a:p>
            <a:r>
              <a:rPr lang="en-US" dirty="0"/>
              <a:t>Then we start processes 4 and 5. We allocate process 4 here, an process 5 here. </a:t>
            </a:r>
          </a:p>
          <a:p>
            <a:r>
              <a:rPr lang="en-US" dirty="0"/>
              <a:t>Now assume that 2 and 5 finish, and this is what we are left with.</a:t>
            </a:r>
          </a:p>
          <a:p>
            <a:r>
              <a:rPr lang="en-US" dirty="0"/>
              <a:t>Here we have this 8-kilobyte segment which might be too small to accommodate any new processes.</a:t>
            </a:r>
          </a:p>
          <a:p>
            <a:r>
              <a:rPr lang="en-US" dirty="0"/>
              <a:t>Although we have 56 kilobytes of free space in total, if we want to allocate a new process with 32 kilobytes, there is no contiguous 32 kilobyte segment that we could allocate.</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As multiple processes starts and finishes over time, we are going to be left out with this fragmented memory.</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we need to move, for example process 3, 8 kilobytes up to create a chunk of 32 kilobyte, and this moving is expensive.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Another issue is that instead of taking a fixed amount of space, programs may allocate more and more data as time goes on.</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scheme is not flexible enough for that.</a:t>
            </a:r>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7</a:t>
            </a:fld>
            <a:endParaRPr lang="zh-CN" altLang="en-US"/>
          </a:p>
        </p:txBody>
      </p:sp>
    </p:spTree>
    <p:extLst>
      <p:ext uri="{BB962C8B-B14F-4D97-AF65-F5344CB8AC3E}">
        <p14:creationId xmlns:p14="http://schemas.microsoft.com/office/powerpoint/2010/main" val="102200502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solve this problem, we shift to what we call paging or paged memory system.</a:t>
            </a:r>
          </a:p>
          <a:p>
            <a:r>
              <a:rPr lang="en-US" dirty="0"/>
              <a:t>The key idea here is to divide the physical memory into fixed-sized blocks that we call pages. </a:t>
            </a:r>
          </a:p>
          <a:p>
            <a:r>
              <a:rPr lang="en-US" dirty="0"/>
              <a:t>These pages are reasonably small, 4 or 8 kilobytes in most systems.</a:t>
            </a:r>
          </a:p>
          <a:p>
            <a:r>
              <a:rPr lang="en-US" dirty="0"/>
              <a:t>Then for each virtual address, we interpret it as two parts, as show in the figure.</a:t>
            </a:r>
          </a:p>
          <a:p>
            <a:r>
              <a:rPr lang="en-US" dirty="0"/>
              <a:t>The lower bits represent an offset into a particular page, and the higher bits are the virtual page number.</a:t>
            </a:r>
          </a:p>
          <a:p>
            <a:r>
              <a:rPr lang="en-US" dirty="0"/>
              <a:t>This virtual page number is translated into a physical page number to produce the physical address.</a:t>
            </a:r>
          </a:p>
          <a:p>
            <a:r>
              <a:rPr lang="en-US" dirty="0"/>
              <a:t>This translation is done by querying a new data structure called page table, which stores the mapping from virtual pages to physical pages.</a:t>
            </a:r>
          </a:p>
          <a:p>
            <a:r>
              <a:rPr lang="en-US" dirty="0"/>
              <a:t>The advantage of this virtual to physical mapping is that now we can store different pages of a process in a non-contiguous fashion.</a:t>
            </a:r>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8</a:t>
            </a:fld>
            <a:endParaRPr lang="zh-CN" altLang="en-US"/>
          </a:p>
        </p:txBody>
      </p:sp>
    </p:spTree>
    <p:extLst>
      <p:ext uri="{BB962C8B-B14F-4D97-AF65-F5344CB8AC3E}">
        <p14:creationId xmlns:p14="http://schemas.microsoft.com/office/powerpoint/2010/main" val="29928772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see how this works with a more concrete example.</a:t>
            </a:r>
          </a:p>
          <a:p>
            <a:r>
              <a:rPr lang="en-US" dirty="0"/>
              <a:t>To implement private address spaces for multiple processes, we have a page table for each process.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In this example we have three processes. Each has its own page table.</a:t>
            </a:r>
          </a:p>
          <a:p>
            <a:r>
              <a:rPr lang="en-US" dirty="0"/>
              <a:t>Each page table has many entries, and each entry contains a virtual page number and its corresponding physical page number.</a:t>
            </a:r>
          </a:p>
          <a:p>
            <a:r>
              <a:rPr lang="en-US" dirty="0"/>
              <a:t>So all these process have non-contiguous pages in the physical memory.</a:t>
            </a:r>
          </a:p>
          <a:p>
            <a:endParaRPr lang="en-US" dirty="0"/>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9</a:t>
            </a:fld>
            <a:endParaRPr lang="zh-CN" altLang="en-US"/>
          </a:p>
        </p:txBody>
      </p:sp>
    </p:spTree>
    <p:extLst>
      <p:ext uri="{BB962C8B-B14F-4D97-AF65-F5344CB8AC3E}">
        <p14:creationId xmlns:p14="http://schemas.microsoft.com/office/powerpoint/2010/main" val="187234932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dive into the details of paging, let’s compare paging with segmentation at the high level, what are the pros and cons of each design.</a:t>
            </a:r>
          </a:p>
          <a:p>
            <a:r>
              <a:rPr lang="en-US" dirty="0"/>
              <a:t>Apparently, paging can avoid fragmentation, so we don’t need to pay the overhead of moving large chunks of memory.</a:t>
            </a:r>
          </a:p>
          <a:p>
            <a:r>
              <a:rPr lang="en-US" dirty="0"/>
              <a:t>But there is another advantage. This goes back to what I mentioned in the beginning,</a:t>
            </a:r>
          </a:p>
          <a:p>
            <a:r>
              <a:rPr lang="en-US" dirty="0"/>
              <a:t>that the second big feature that we want from virtual memory is to use main memory or DRAM as a cache for disk.</a:t>
            </a:r>
          </a:p>
          <a:p>
            <a:r>
              <a:rPr lang="en-US" dirty="0"/>
              <a:t>So with support for the page tables, we can enable this demand paging feature. </a:t>
            </a:r>
          </a:p>
          <a:p>
            <a:r>
              <a:rPr lang="en-US" dirty="0"/>
              <a:t>But there is one question about demand paging: </a:t>
            </a:r>
            <a:r>
              <a:rPr lang="en-US" altLang="zh-CN" dirty="0"/>
              <a:t>what if we cannot fit all the pages in the DRAM.</a:t>
            </a:r>
            <a:r>
              <a:rPr lang="en-US" dirty="0"/>
              <a:t> We will discuss this issue in detail in the next slides.</a:t>
            </a:r>
          </a:p>
          <a:p>
            <a:r>
              <a:rPr lang="en-US" dirty="0"/>
              <a:t>OK, what is the price of paging then?</a:t>
            </a:r>
          </a:p>
          <a:p>
            <a:r>
              <a:rPr lang="en-US" dirty="0"/>
              <a:t>We know that segmentation is a very simple design and it requires only two registers: base and bound.</a:t>
            </a:r>
          </a:p>
          <a:p>
            <a:r>
              <a:rPr lang="en-US" dirty="0"/>
              <a:t>But page tables are much larger, which bring us this obvious question: where do we store the page tables? </a:t>
            </a:r>
          </a:p>
          <a:p>
            <a:r>
              <a:rPr lang="en-US" dirty="0"/>
              <a:t>Right? Clearly not in registers, coz we are talking about at least megabytes of storage here.</a:t>
            </a:r>
          </a:p>
        </p:txBody>
      </p:sp>
      <p:sp>
        <p:nvSpPr>
          <p:cNvPr id="4" name="Slide Number Placeholder 3"/>
          <p:cNvSpPr>
            <a:spLocks noGrp="1"/>
          </p:cNvSpPr>
          <p:nvPr>
            <p:ph type="sldNum" sz="quarter" idx="5"/>
          </p:nvPr>
        </p:nvSpPr>
        <p:spPr/>
        <p:txBody>
          <a:bodyPr/>
          <a:lstStyle/>
          <a:p>
            <a:fld id="{96262548-29F5-42F6-8DBE-4596D26C51C4}" type="slidenum">
              <a:rPr lang="zh-CN" altLang="en-US" smtClean="0"/>
              <a:t>10</a:t>
            </a:fld>
            <a:endParaRPr lang="zh-CN" altLang="en-US"/>
          </a:p>
        </p:txBody>
      </p:sp>
    </p:spTree>
    <p:extLst>
      <p:ext uri="{BB962C8B-B14F-4D97-AF65-F5344CB8AC3E}">
        <p14:creationId xmlns:p14="http://schemas.microsoft.com/office/powerpoint/2010/main" val="341949746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9BF07-FD8F-4EBD-A449-854BC277F66B}"/>
              </a:ext>
            </a:extLst>
          </p:cNvPr>
          <p:cNvSpPr>
            <a:spLocks noGrp="1"/>
          </p:cNvSpPr>
          <p:nvPr>
            <p:ph type="ctrTitle"/>
          </p:nvPr>
        </p:nvSpPr>
        <p:spPr>
          <a:xfrm>
            <a:off x="1524000" y="1122363"/>
            <a:ext cx="9144000" cy="2387600"/>
          </a:xfrm>
        </p:spPr>
        <p:txBody>
          <a:bodyPr anchor="b"/>
          <a:lstStyle>
            <a:lvl1pPr algn="ctr">
              <a:defRPr sz="6000"/>
            </a:lvl1pPr>
          </a:lstStyle>
          <a:p>
            <a:r>
              <a:rPr lang="en-US" altLang="zh-CN" dirty="0"/>
              <a:t>Click to edit Master title style</a:t>
            </a:r>
            <a:endParaRPr lang="zh-CN" altLang="en-US" dirty="0"/>
          </a:p>
        </p:txBody>
      </p:sp>
      <p:sp>
        <p:nvSpPr>
          <p:cNvPr id="3" name="Subtitle 2">
            <a:extLst>
              <a:ext uri="{FF2B5EF4-FFF2-40B4-BE49-F238E27FC236}">
                <a16:creationId xmlns:a16="http://schemas.microsoft.com/office/drawing/2014/main" id="{0EF9CD5A-37F8-4F5C-9308-91FF7AFFF7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ltLang="zh-CN"/>
              <a:t>Click to edit Master subtitle style</a:t>
            </a:r>
            <a:endParaRPr lang="zh-CN" altLang="en-US"/>
          </a:p>
        </p:txBody>
      </p:sp>
      <p:sp>
        <p:nvSpPr>
          <p:cNvPr id="4" name="Date Placeholder 3">
            <a:extLst>
              <a:ext uri="{FF2B5EF4-FFF2-40B4-BE49-F238E27FC236}">
                <a16:creationId xmlns:a16="http://schemas.microsoft.com/office/drawing/2014/main" id="{31E6B585-7965-42EA-8577-2D9F16A0E6B3}"/>
              </a:ext>
            </a:extLst>
          </p:cNvPr>
          <p:cNvSpPr>
            <a:spLocks noGrp="1"/>
          </p:cNvSpPr>
          <p:nvPr>
            <p:ph type="dt" sz="half" idx="10"/>
          </p:nvPr>
        </p:nvSpPr>
        <p:spPr/>
        <p:txBody>
          <a:bodyPr/>
          <a:lstStyle/>
          <a:p>
            <a:fld id="{ED3B6E71-C8FA-46D0-A061-C9BFA26C096B}" type="datetimeFigureOut">
              <a:rPr lang="zh-CN" altLang="en-US" smtClean="0"/>
              <a:t>2022/3/16</a:t>
            </a:fld>
            <a:endParaRPr lang="zh-CN" altLang="en-US"/>
          </a:p>
        </p:txBody>
      </p:sp>
      <p:sp>
        <p:nvSpPr>
          <p:cNvPr id="5" name="Footer Placeholder 4">
            <a:extLst>
              <a:ext uri="{FF2B5EF4-FFF2-40B4-BE49-F238E27FC236}">
                <a16:creationId xmlns:a16="http://schemas.microsoft.com/office/drawing/2014/main" id="{E10D1409-C288-4B16-B9B7-33AB7A0DDA22}"/>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BC8B8EBA-79E0-43DB-9627-26298646417A}"/>
              </a:ext>
            </a:extLst>
          </p:cNvPr>
          <p:cNvSpPr>
            <a:spLocks noGrp="1"/>
          </p:cNvSpPr>
          <p:nvPr>
            <p:ph type="sldNum" sz="quarter" idx="12"/>
          </p:nvPr>
        </p:nvSpPr>
        <p:spPr/>
        <p:txBody>
          <a:bodyPr/>
          <a:lstStyle/>
          <a:p>
            <a:fld id="{206BAF69-DDF6-4D70-B8E8-CDEB87F7F31C}" type="slidenum">
              <a:rPr lang="zh-CN" altLang="en-US" smtClean="0"/>
              <a:t>‹#›</a:t>
            </a:fld>
            <a:endParaRPr lang="zh-CN" altLang="en-US"/>
          </a:p>
        </p:txBody>
      </p:sp>
    </p:spTree>
    <p:extLst>
      <p:ext uri="{BB962C8B-B14F-4D97-AF65-F5344CB8AC3E}">
        <p14:creationId xmlns:p14="http://schemas.microsoft.com/office/powerpoint/2010/main" val="21226752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C4FED0-4CCE-4BE8-BB9E-98DD0B409A2F}"/>
              </a:ext>
            </a:extLst>
          </p:cNvPr>
          <p:cNvSpPr>
            <a:spLocks noGrp="1"/>
          </p:cNvSpPr>
          <p:nvPr>
            <p:ph type="title"/>
          </p:nvPr>
        </p:nvSpPr>
        <p:spPr/>
        <p:txBody>
          <a:bodyPr/>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7E9510BE-9838-4492-8135-4742E6C3AE89}"/>
              </a:ext>
            </a:extLst>
          </p:cNvPr>
          <p:cNvSpPr>
            <a:spLocks noGrp="1"/>
          </p:cNvSpPr>
          <p:nvPr>
            <p:ph type="body" orient="vert" idx="1"/>
          </p:nvPr>
        </p:nvSpPr>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6485511D-8571-4127-A394-14A6B12422C6}"/>
              </a:ext>
            </a:extLst>
          </p:cNvPr>
          <p:cNvSpPr>
            <a:spLocks noGrp="1"/>
          </p:cNvSpPr>
          <p:nvPr>
            <p:ph type="dt" sz="half" idx="10"/>
          </p:nvPr>
        </p:nvSpPr>
        <p:spPr/>
        <p:txBody>
          <a:bodyPr/>
          <a:lstStyle/>
          <a:p>
            <a:fld id="{ED3B6E71-C8FA-46D0-A061-C9BFA26C096B}" type="datetimeFigureOut">
              <a:rPr lang="zh-CN" altLang="en-US" smtClean="0"/>
              <a:t>2022/3/16</a:t>
            </a:fld>
            <a:endParaRPr lang="zh-CN" altLang="en-US"/>
          </a:p>
        </p:txBody>
      </p:sp>
      <p:sp>
        <p:nvSpPr>
          <p:cNvPr id="5" name="Footer Placeholder 4">
            <a:extLst>
              <a:ext uri="{FF2B5EF4-FFF2-40B4-BE49-F238E27FC236}">
                <a16:creationId xmlns:a16="http://schemas.microsoft.com/office/drawing/2014/main" id="{317DA5E9-7ABE-4D48-B077-8A792912202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A916AC1-DA14-4D71-AF24-5B2E008A67BA}"/>
              </a:ext>
            </a:extLst>
          </p:cNvPr>
          <p:cNvSpPr>
            <a:spLocks noGrp="1"/>
          </p:cNvSpPr>
          <p:nvPr>
            <p:ph type="sldNum" sz="quarter" idx="12"/>
          </p:nvPr>
        </p:nvSpPr>
        <p:spPr/>
        <p:txBody>
          <a:bodyPr/>
          <a:lstStyle/>
          <a:p>
            <a:fld id="{206BAF69-DDF6-4D70-B8E8-CDEB87F7F31C}" type="slidenum">
              <a:rPr lang="zh-CN" altLang="en-US" smtClean="0"/>
              <a:t>‹#›</a:t>
            </a:fld>
            <a:endParaRPr lang="zh-CN" altLang="en-US"/>
          </a:p>
        </p:txBody>
      </p:sp>
    </p:spTree>
    <p:extLst>
      <p:ext uri="{BB962C8B-B14F-4D97-AF65-F5344CB8AC3E}">
        <p14:creationId xmlns:p14="http://schemas.microsoft.com/office/powerpoint/2010/main" val="22652461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74E50BD-13D3-4AFA-BFCC-329B1FBBDB4A}"/>
              </a:ext>
            </a:extLst>
          </p:cNvPr>
          <p:cNvSpPr>
            <a:spLocks noGrp="1"/>
          </p:cNvSpPr>
          <p:nvPr>
            <p:ph type="title" orient="vert"/>
          </p:nvPr>
        </p:nvSpPr>
        <p:spPr>
          <a:xfrm>
            <a:off x="8724900" y="365125"/>
            <a:ext cx="2628900" cy="5811838"/>
          </a:xfrm>
        </p:spPr>
        <p:txBody>
          <a:bodyPr vert="eaVert"/>
          <a:lstStyle/>
          <a:p>
            <a:r>
              <a:rPr lang="en-US" altLang="zh-CN"/>
              <a:t>Click to edit Master title style</a:t>
            </a:r>
            <a:endParaRPr lang="zh-CN" altLang="en-US"/>
          </a:p>
        </p:txBody>
      </p:sp>
      <p:sp>
        <p:nvSpPr>
          <p:cNvPr id="3" name="Vertical Text Placeholder 2">
            <a:extLst>
              <a:ext uri="{FF2B5EF4-FFF2-40B4-BE49-F238E27FC236}">
                <a16:creationId xmlns:a16="http://schemas.microsoft.com/office/drawing/2014/main" id="{8E587822-0571-4D58-8C0F-FDC19FA8A99B}"/>
              </a:ext>
            </a:extLst>
          </p:cNvPr>
          <p:cNvSpPr>
            <a:spLocks noGrp="1"/>
          </p:cNvSpPr>
          <p:nvPr>
            <p:ph type="body" orient="vert" idx="1"/>
          </p:nvPr>
        </p:nvSpPr>
        <p:spPr>
          <a:xfrm>
            <a:off x="838200" y="365125"/>
            <a:ext cx="7734300" cy="5811838"/>
          </a:xfrm>
        </p:spPr>
        <p:txBody>
          <a:bodyPr vert="eaVert"/>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7EF3B38C-6445-497F-959E-1F386FB77F65}"/>
              </a:ext>
            </a:extLst>
          </p:cNvPr>
          <p:cNvSpPr>
            <a:spLocks noGrp="1"/>
          </p:cNvSpPr>
          <p:nvPr>
            <p:ph type="dt" sz="half" idx="10"/>
          </p:nvPr>
        </p:nvSpPr>
        <p:spPr/>
        <p:txBody>
          <a:bodyPr/>
          <a:lstStyle/>
          <a:p>
            <a:fld id="{ED3B6E71-C8FA-46D0-A061-C9BFA26C096B}" type="datetimeFigureOut">
              <a:rPr lang="zh-CN" altLang="en-US" smtClean="0"/>
              <a:t>2022/3/16</a:t>
            </a:fld>
            <a:endParaRPr lang="zh-CN" altLang="en-US"/>
          </a:p>
        </p:txBody>
      </p:sp>
      <p:sp>
        <p:nvSpPr>
          <p:cNvPr id="5" name="Footer Placeholder 4">
            <a:extLst>
              <a:ext uri="{FF2B5EF4-FFF2-40B4-BE49-F238E27FC236}">
                <a16:creationId xmlns:a16="http://schemas.microsoft.com/office/drawing/2014/main" id="{33330D2E-E66A-4CA5-AFA8-D4370A61FC48}"/>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5EDCB3BC-3973-47E9-9532-D7F79DDB8B4F}"/>
              </a:ext>
            </a:extLst>
          </p:cNvPr>
          <p:cNvSpPr>
            <a:spLocks noGrp="1"/>
          </p:cNvSpPr>
          <p:nvPr>
            <p:ph type="sldNum" sz="quarter" idx="12"/>
          </p:nvPr>
        </p:nvSpPr>
        <p:spPr/>
        <p:txBody>
          <a:bodyPr/>
          <a:lstStyle/>
          <a:p>
            <a:fld id="{206BAF69-DDF6-4D70-B8E8-CDEB87F7F31C}" type="slidenum">
              <a:rPr lang="zh-CN" altLang="en-US" smtClean="0"/>
              <a:t>‹#›</a:t>
            </a:fld>
            <a:endParaRPr lang="zh-CN" altLang="en-US"/>
          </a:p>
        </p:txBody>
      </p:sp>
    </p:spTree>
    <p:extLst>
      <p:ext uri="{BB962C8B-B14F-4D97-AF65-F5344CB8AC3E}">
        <p14:creationId xmlns:p14="http://schemas.microsoft.com/office/powerpoint/2010/main" val="17444060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7F1839-ED86-46CF-B94D-C436AACF4DBF}"/>
              </a:ext>
            </a:extLst>
          </p:cNvPr>
          <p:cNvSpPr>
            <a:spLocks noGrp="1"/>
          </p:cNvSpPr>
          <p:nvPr>
            <p:ph type="title"/>
          </p:nvPr>
        </p:nvSpPr>
        <p:spPr>
          <a:xfrm>
            <a:off x="285750" y="257175"/>
            <a:ext cx="11601450" cy="1162044"/>
          </a:xfrm>
        </p:spPr>
        <p:txBody>
          <a:bodyPr anchor="t">
            <a:normAutofit/>
          </a:bodyPr>
          <a:lstStyle>
            <a:lvl1pPr>
              <a:defRPr lang="zh-CN" altLang="en-US" sz="4400" kern="1200" dirty="0">
                <a:solidFill>
                  <a:srgbClr val="941100"/>
                </a:solidFill>
                <a:latin typeface="Corbel" panose="020B0503020204020204" pitchFamily="34" charset="0"/>
                <a:ea typeface="+mn-ea"/>
                <a:cs typeface="+mn-cs"/>
              </a:defRPr>
            </a:lvl1pPr>
          </a:lstStyle>
          <a:p>
            <a:r>
              <a:rPr lang="en-US" altLang="zh-CN" dirty="0"/>
              <a:t>Click to edit Master title style</a:t>
            </a:r>
            <a:endParaRPr lang="zh-CN" altLang="en-US" dirty="0"/>
          </a:p>
        </p:txBody>
      </p:sp>
      <p:sp>
        <p:nvSpPr>
          <p:cNvPr id="3" name="Content Placeholder 2">
            <a:extLst>
              <a:ext uri="{FF2B5EF4-FFF2-40B4-BE49-F238E27FC236}">
                <a16:creationId xmlns:a16="http://schemas.microsoft.com/office/drawing/2014/main" id="{F389B06A-1604-4D1A-B590-B46A231CECC3}"/>
              </a:ext>
            </a:extLst>
          </p:cNvPr>
          <p:cNvSpPr>
            <a:spLocks noGrp="1"/>
          </p:cNvSpPr>
          <p:nvPr>
            <p:ph idx="1"/>
          </p:nvPr>
        </p:nvSpPr>
        <p:spPr>
          <a:xfrm>
            <a:off x="838200" y="1543050"/>
            <a:ext cx="10515600" cy="4633913"/>
          </a:xfrm>
        </p:spPr>
        <p:txBody>
          <a:bodyPr/>
          <a:lstStyle>
            <a:lvl1pPr marL="228600" indent="-228600">
              <a:buClr>
                <a:schemeClr val="accent1"/>
              </a:buClr>
              <a:buSzPct val="60000"/>
              <a:buFont typeface="Wingdings" panose="05000000000000000000" pitchFamily="2" charset="2"/>
              <a:buChar char="l"/>
              <a:defRPr>
                <a:latin typeface="Corbel" panose="020B0503020204020204" pitchFamily="34" charset="0"/>
              </a:defRPr>
            </a:lvl1pPr>
            <a:lvl2pPr marL="685800" indent="-228600">
              <a:buClr>
                <a:schemeClr val="accent1"/>
              </a:buClr>
              <a:buSzPct val="60000"/>
              <a:buFont typeface="Corbel" panose="020B0503020204020204" pitchFamily="34" charset="0"/>
              <a:buChar char="○"/>
              <a:defRPr>
                <a:latin typeface="Corbel" panose="020B0503020204020204" pitchFamily="34" charset="0"/>
              </a:defRPr>
            </a:lvl2pPr>
            <a:lvl3pPr>
              <a:defRPr>
                <a:latin typeface="Corbel" panose="020B0503020204020204" pitchFamily="34" charset="0"/>
              </a:defRPr>
            </a:lvl3pPr>
            <a:lvl4pPr>
              <a:defRPr>
                <a:latin typeface="Corbel" panose="020B0503020204020204" pitchFamily="34" charset="0"/>
              </a:defRPr>
            </a:lvl4pPr>
            <a:lvl5pPr>
              <a:defRPr>
                <a:latin typeface="Corbel" panose="020B0503020204020204" pitchFamily="34" charset="0"/>
              </a:defRPr>
            </a:lvl5pPr>
          </a:lstStyle>
          <a:p>
            <a:pPr lvl="0"/>
            <a:r>
              <a:rPr lang="en-US" altLang="zh-CN" dirty="0"/>
              <a:t>Click to edit Master text styles</a:t>
            </a:r>
          </a:p>
          <a:p>
            <a:pPr lvl="1"/>
            <a:r>
              <a:rPr lang="en-US" altLang="zh-CN" dirty="0"/>
              <a:t>Second level</a:t>
            </a:r>
          </a:p>
          <a:p>
            <a:pPr lvl="2"/>
            <a:r>
              <a:rPr lang="en-US" altLang="zh-CN" dirty="0"/>
              <a:t>Third level</a:t>
            </a:r>
          </a:p>
          <a:p>
            <a:pPr lvl="3"/>
            <a:r>
              <a:rPr lang="en-US" altLang="zh-CN" dirty="0"/>
              <a:t>Fourth level</a:t>
            </a:r>
          </a:p>
          <a:p>
            <a:pPr lvl="4"/>
            <a:r>
              <a:rPr lang="en-US" altLang="zh-CN" dirty="0"/>
              <a:t>Fifth level</a:t>
            </a:r>
            <a:endParaRPr lang="zh-CN" altLang="en-US" dirty="0"/>
          </a:p>
        </p:txBody>
      </p:sp>
      <p:sp>
        <p:nvSpPr>
          <p:cNvPr id="4" name="Date Placeholder 3">
            <a:extLst>
              <a:ext uri="{FF2B5EF4-FFF2-40B4-BE49-F238E27FC236}">
                <a16:creationId xmlns:a16="http://schemas.microsoft.com/office/drawing/2014/main" id="{C690D9E7-03FB-4CA0-83DD-1368BF4EE455}"/>
              </a:ext>
            </a:extLst>
          </p:cNvPr>
          <p:cNvSpPr>
            <a:spLocks noGrp="1"/>
          </p:cNvSpPr>
          <p:nvPr>
            <p:ph type="dt" sz="half" idx="10"/>
          </p:nvPr>
        </p:nvSpPr>
        <p:spPr/>
        <p:txBody>
          <a:bodyPr/>
          <a:lstStyle/>
          <a:p>
            <a:fld id="{ED3B6E71-C8FA-46D0-A061-C9BFA26C096B}" type="datetimeFigureOut">
              <a:rPr lang="zh-CN" altLang="en-US" smtClean="0"/>
              <a:t>2022/3/16</a:t>
            </a:fld>
            <a:endParaRPr lang="zh-CN" altLang="en-US"/>
          </a:p>
        </p:txBody>
      </p:sp>
      <p:sp>
        <p:nvSpPr>
          <p:cNvPr id="5" name="Footer Placeholder 4">
            <a:extLst>
              <a:ext uri="{FF2B5EF4-FFF2-40B4-BE49-F238E27FC236}">
                <a16:creationId xmlns:a16="http://schemas.microsoft.com/office/drawing/2014/main" id="{9AE9B40C-7D71-4F84-AA36-9D146504D63E}"/>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455A5045-4411-4E12-8088-6FC0BDF567D1}"/>
              </a:ext>
            </a:extLst>
          </p:cNvPr>
          <p:cNvSpPr>
            <a:spLocks noGrp="1"/>
          </p:cNvSpPr>
          <p:nvPr>
            <p:ph type="sldNum" sz="quarter" idx="12"/>
          </p:nvPr>
        </p:nvSpPr>
        <p:spPr/>
        <p:txBody>
          <a:bodyPr/>
          <a:lstStyle/>
          <a:p>
            <a:fld id="{206BAF69-DDF6-4D70-B8E8-CDEB87F7F31C}" type="slidenum">
              <a:rPr lang="zh-CN" altLang="en-US" smtClean="0"/>
              <a:t>‹#›</a:t>
            </a:fld>
            <a:endParaRPr lang="zh-CN" altLang="en-US"/>
          </a:p>
        </p:txBody>
      </p:sp>
    </p:spTree>
    <p:extLst>
      <p:ext uri="{BB962C8B-B14F-4D97-AF65-F5344CB8AC3E}">
        <p14:creationId xmlns:p14="http://schemas.microsoft.com/office/powerpoint/2010/main" val="25215131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8EAC92-64FC-4B7C-955E-F782085F42A3}"/>
              </a:ext>
            </a:extLst>
          </p:cNvPr>
          <p:cNvSpPr>
            <a:spLocks noGrp="1"/>
          </p:cNvSpPr>
          <p:nvPr>
            <p:ph type="title"/>
          </p:nvPr>
        </p:nvSpPr>
        <p:spPr>
          <a:xfrm>
            <a:off x="831850" y="1709738"/>
            <a:ext cx="10515600" cy="2852737"/>
          </a:xfrm>
        </p:spPr>
        <p:txBody>
          <a:bodyPr anchor="b"/>
          <a:lstStyle>
            <a:lvl1pPr>
              <a:defRPr sz="6000"/>
            </a:lvl1p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730FFCB5-8B04-4663-9D31-19953367664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ltLang="zh-CN"/>
              <a:t>Click to edit Master text styles</a:t>
            </a:r>
          </a:p>
        </p:txBody>
      </p:sp>
      <p:sp>
        <p:nvSpPr>
          <p:cNvPr id="4" name="Date Placeholder 3">
            <a:extLst>
              <a:ext uri="{FF2B5EF4-FFF2-40B4-BE49-F238E27FC236}">
                <a16:creationId xmlns:a16="http://schemas.microsoft.com/office/drawing/2014/main" id="{475D58BE-54A4-4AE7-814D-793379595783}"/>
              </a:ext>
            </a:extLst>
          </p:cNvPr>
          <p:cNvSpPr>
            <a:spLocks noGrp="1"/>
          </p:cNvSpPr>
          <p:nvPr>
            <p:ph type="dt" sz="half" idx="10"/>
          </p:nvPr>
        </p:nvSpPr>
        <p:spPr/>
        <p:txBody>
          <a:bodyPr/>
          <a:lstStyle/>
          <a:p>
            <a:fld id="{ED3B6E71-C8FA-46D0-A061-C9BFA26C096B}" type="datetimeFigureOut">
              <a:rPr lang="zh-CN" altLang="en-US" smtClean="0"/>
              <a:t>2022/3/16</a:t>
            </a:fld>
            <a:endParaRPr lang="zh-CN" altLang="en-US"/>
          </a:p>
        </p:txBody>
      </p:sp>
      <p:sp>
        <p:nvSpPr>
          <p:cNvPr id="5" name="Footer Placeholder 4">
            <a:extLst>
              <a:ext uri="{FF2B5EF4-FFF2-40B4-BE49-F238E27FC236}">
                <a16:creationId xmlns:a16="http://schemas.microsoft.com/office/drawing/2014/main" id="{F78B88BC-3437-4F78-8E15-40CF45B96556}"/>
              </a:ext>
            </a:extLst>
          </p:cNvPr>
          <p:cNvSpPr>
            <a:spLocks noGrp="1"/>
          </p:cNvSpPr>
          <p:nvPr>
            <p:ph type="ftr" sz="quarter" idx="11"/>
          </p:nvPr>
        </p:nvSpPr>
        <p:spPr/>
        <p:txBody>
          <a:bodyPr/>
          <a:lstStyle/>
          <a:p>
            <a:endParaRPr lang="zh-CN" altLang="en-US"/>
          </a:p>
        </p:txBody>
      </p:sp>
      <p:sp>
        <p:nvSpPr>
          <p:cNvPr id="6" name="Slide Number Placeholder 5">
            <a:extLst>
              <a:ext uri="{FF2B5EF4-FFF2-40B4-BE49-F238E27FC236}">
                <a16:creationId xmlns:a16="http://schemas.microsoft.com/office/drawing/2014/main" id="{7C93BC9A-8B86-4FB9-B702-5CC5E67C5655}"/>
              </a:ext>
            </a:extLst>
          </p:cNvPr>
          <p:cNvSpPr>
            <a:spLocks noGrp="1"/>
          </p:cNvSpPr>
          <p:nvPr>
            <p:ph type="sldNum" sz="quarter" idx="12"/>
          </p:nvPr>
        </p:nvSpPr>
        <p:spPr/>
        <p:txBody>
          <a:bodyPr/>
          <a:lstStyle/>
          <a:p>
            <a:fld id="{206BAF69-DDF6-4D70-B8E8-CDEB87F7F31C}" type="slidenum">
              <a:rPr lang="zh-CN" altLang="en-US" smtClean="0"/>
              <a:t>‹#›</a:t>
            </a:fld>
            <a:endParaRPr lang="zh-CN" altLang="en-US"/>
          </a:p>
        </p:txBody>
      </p:sp>
    </p:spTree>
    <p:extLst>
      <p:ext uri="{BB962C8B-B14F-4D97-AF65-F5344CB8AC3E}">
        <p14:creationId xmlns:p14="http://schemas.microsoft.com/office/powerpoint/2010/main" val="360329698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FCCE41-BCF1-43D9-BAEB-E94E25AC942B}"/>
              </a:ext>
            </a:extLst>
          </p:cNvPr>
          <p:cNvSpPr>
            <a:spLocks noGrp="1"/>
          </p:cNvSpPr>
          <p:nvPr>
            <p:ph type="title"/>
          </p:nvPr>
        </p:nvSpPr>
        <p:spPr/>
        <p:txBody>
          <a:body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B9577233-A63E-4724-BDEA-6C131A8C0D92}"/>
              </a:ext>
            </a:extLst>
          </p:cNvPr>
          <p:cNvSpPr>
            <a:spLocks noGrp="1"/>
          </p:cNvSpPr>
          <p:nvPr>
            <p:ph sz="half" idx="1"/>
          </p:nvPr>
        </p:nvSpPr>
        <p:spPr>
          <a:xfrm>
            <a:off x="838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Content Placeholder 3">
            <a:extLst>
              <a:ext uri="{FF2B5EF4-FFF2-40B4-BE49-F238E27FC236}">
                <a16:creationId xmlns:a16="http://schemas.microsoft.com/office/drawing/2014/main" id="{BF75A6DC-1C5D-4318-8DEA-1D814B1CF73A}"/>
              </a:ext>
            </a:extLst>
          </p:cNvPr>
          <p:cNvSpPr>
            <a:spLocks noGrp="1"/>
          </p:cNvSpPr>
          <p:nvPr>
            <p:ph sz="half" idx="2"/>
          </p:nvPr>
        </p:nvSpPr>
        <p:spPr>
          <a:xfrm>
            <a:off x="6172200" y="1825625"/>
            <a:ext cx="5181600" cy="435133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Date Placeholder 4">
            <a:extLst>
              <a:ext uri="{FF2B5EF4-FFF2-40B4-BE49-F238E27FC236}">
                <a16:creationId xmlns:a16="http://schemas.microsoft.com/office/drawing/2014/main" id="{082562B4-C4C1-451C-803B-587AFF698454}"/>
              </a:ext>
            </a:extLst>
          </p:cNvPr>
          <p:cNvSpPr>
            <a:spLocks noGrp="1"/>
          </p:cNvSpPr>
          <p:nvPr>
            <p:ph type="dt" sz="half" idx="10"/>
          </p:nvPr>
        </p:nvSpPr>
        <p:spPr/>
        <p:txBody>
          <a:bodyPr/>
          <a:lstStyle/>
          <a:p>
            <a:fld id="{ED3B6E71-C8FA-46D0-A061-C9BFA26C096B}" type="datetimeFigureOut">
              <a:rPr lang="zh-CN" altLang="en-US" smtClean="0"/>
              <a:t>2022/3/16</a:t>
            </a:fld>
            <a:endParaRPr lang="zh-CN" altLang="en-US"/>
          </a:p>
        </p:txBody>
      </p:sp>
      <p:sp>
        <p:nvSpPr>
          <p:cNvPr id="6" name="Footer Placeholder 5">
            <a:extLst>
              <a:ext uri="{FF2B5EF4-FFF2-40B4-BE49-F238E27FC236}">
                <a16:creationId xmlns:a16="http://schemas.microsoft.com/office/drawing/2014/main" id="{F90EAFBC-7023-4010-B749-AC0F9B8B790F}"/>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9307EFEA-CBD0-4CB5-8C55-6AE729537226}"/>
              </a:ext>
            </a:extLst>
          </p:cNvPr>
          <p:cNvSpPr>
            <a:spLocks noGrp="1"/>
          </p:cNvSpPr>
          <p:nvPr>
            <p:ph type="sldNum" sz="quarter" idx="12"/>
          </p:nvPr>
        </p:nvSpPr>
        <p:spPr/>
        <p:txBody>
          <a:bodyPr/>
          <a:lstStyle/>
          <a:p>
            <a:fld id="{206BAF69-DDF6-4D70-B8E8-CDEB87F7F31C}" type="slidenum">
              <a:rPr lang="zh-CN" altLang="en-US" smtClean="0"/>
              <a:t>‹#›</a:t>
            </a:fld>
            <a:endParaRPr lang="zh-CN" altLang="en-US"/>
          </a:p>
        </p:txBody>
      </p:sp>
    </p:spTree>
    <p:extLst>
      <p:ext uri="{BB962C8B-B14F-4D97-AF65-F5344CB8AC3E}">
        <p14:creationId xmlns:p14="http://schemas.microsoft.com/office/powerpoint/2010/main" val="2173905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3D1F15-6A2B-40E3-8D97-3174F24E93DB}"/>
              </a:ext>
            </a:extLst>
          </p:cNvPr>
          <p:cNvSpPr>
            <a:spLocks noGrp="1"/>
          </p:cNvSpPr>
          <p:nvPr>
            <p:ph type="title"/>
          </p:nvPr>
        </p:nvSpPr>
        <p:spPr>
          <a:xfrm>
            <a:off x="839788" y="365125"/>
            <a:ext cx="10515600" cy="1325563"/>
          </a:xfrm>
        </p:spPr>
        <p:txBody>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2E78A513-FDE3-455B-BCDB-D3F4F942E91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4" name="Content Placeholder 3">
            <a:extLst>
              <a:ext uri="{FF2B5EF4-FFF2-40B4-BE49-F238E27FC236}">
                <a16:creationId xmlns:a16="http://schemas.microsoft.com/office/drawing/2014/main" id="{24A4FFDE-BE3D-4CE7-B14D-5931EE625B4F}"/>
              </a:ext>
            </a:extLst>
          </p:cNvPr>
          <p:cNvSpPr>
            <a:spLocks noGrp="1"/>
          </p:cNvSpPr>
          <p:nvPr>
            <p:ph sz="half" idx="2"/>
          </p:nvPr>
        </p:nvSpPr>
        <p:spPr>
          <a:xfrm>
            <a:off x="839788" y="2505075"/>
            <a:ext cx="5157787"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5" name="Text Placeholder 4">
            <a:extLst>
              <a:ext uri="{FF2B5EF4-FFF2-40B4-BE49-F238E27FC236}">
                <a16:creationId xmlns:a16="http://schemas.microsoft.com/office/drawing/2014/main" id="{9C901382-C627-4A2B-910A-D97C65200A4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ltLang="zh-CN"/>
              <a:t>Click to edit Master text styles</a:t>
            </a:r>
          </a:p>
        </p:txBody>
      </p:sp>
      <p:sp>
        <p:nvSpPr>
          <p:cNvPr id="6" name="Content Placeholder 5">
            <a:extLst>
              <a:ext uri="{FF2B5EF4-FFF2-40B4-BE49-F238E27FC236}">
                <a16:creationId xmlns:a16="http://schemas.microsoft.com/office/drawing/2014/main" id="{C20D1688-C7EB-4F52-B4EA-8DCED079C46A}"/>
              </a:ext>
            </a:extLst>
          </p:cNvPr>
          <p:cNvSpPr>
            <a:spLocks noGrp="1"/>
          </p:cNvSpPr>
          <p:nvPr>
            <p:ph sz="quarter" idx="4"/>
          </p:nvPr>
        </p:nvSpPr>
        <p:spPr>
          <a:xfrm>
            <a:off x="6172200" y="2505075"/>
            <a:ext cx="5183188" cy="3684588"/>
          </a:xfrm>
        </p:spPr>
        <p:txBody>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7" name="Date Placeholder 6">
            <a:extLst>
              <a:ext uri="{FF2B5EF4-FFF2-40B4-BE49-F238E27FC236}">
                <a16:creationId xmlns:a16="http://schemas.microsoft.com/office/drawing/2014/main" id="{BDFA5CBC-802E-4B2D-BD75-3A67A71B4E3B}"/>
              </a:ext>
            </a:extLst>
          </p:cNvPr>
          <p:cNvSpPr>
            <a:spLocks noGrp="1"/>
          </p:cNvSpPr>
          <p:nvPr>
            <p:ph type="dt" sz="half" idx="10"/>
          </p:nvPr>
        </p:nvSpPr>
        <p:spPr/>
        <p:txBody>
          <a:bodyPr/>
          <a:lstStyle/>
          <a:p>
            <a:fld id="{ED3B6E71-C8FA-46D0-A061-C9BFA26C096B}" type="datetimeFigureOut">
              <a:rPr lang="zh-CN" altLang="en-US" smtClean="0"/>
              <a:t>2022/3/16</a:t>
            </a:fld>
            <a:endParaRPr lang="zh-CN" altLang="en-US"/>
          </a:p>
        </p:txBody>
      </p:sp>
      <p:sp>
        <p:nvSpPr>
          <p:cNvPr id="8" name="Footer Placeholder 7">
            <a:extLst>
              <a:ext uri="{FF2B5EF4-FFF2-40B4-BE49-F238E27FC236}">
                <a16:creationId xmlns:a16="http://schemas.microsoft.com/office/drawing/2014/main" id="{CB453125-C0B9-4570-AA8E-87D0E0DA52E2}"/>
              </a:ext>
            </a:extLst>
          </p:cNvPr>
          <p:cNvSpPr>
            <a:spLocks noGrp="1"/>
          </p:cNvSpPr>
          <p:nvPr>
            <p:ph type="ftr" sz="quarter" idx="11"/>
          </p:nvPr>
        </p:nvSpPr>
        <p:spPr/>
        <p:txBody>
          <a:bodyPr/>
          <a:lstStyle/>
          <a:p>
            <a:endParaRPr lang="zh-CN" altLang="en-US"/>
          </a:p>
        </p:txBody>
      </p:sp>
      <p:sp>
        <p:nvSpPr>
          <p:cNvPr id="9" name="Slide Number Placeholder 8">
            <a:extLst>
              <a:ext uri="{FF2B5EF4-FFF2-40B4-BE49-F238E27FC236}">
                <a16:creationId xmlns:a16="http://schemas.microsoft.com/office/drawing/2014/main" id="{4AA31FFD-34C4-4AE8-AD78-EF746014B61E}"/>
              </a:ext>
            </a:extLst>
          </p:cNvPr>
          <p:cNvSpPr>
            <a:spLocks noGrp="1"/>
          </p:cNvSpPr>
          <p:nvPr>
            <p:ph type="sldNum" sz="quarter" idx="12"/>
          </p:nvPr>
        </p:nvSpPr>
        <p:spPr/>
        <p:txBody>
          <a:bodyPr/>
          <a:lstStyle/>
          <a:p>
            <a:fld id="{206BAF69-DDF6-4D70-B8E8-CDEB87F7F31C}" type="slidenum">
              <a:rPr lang="zh-CN" altLang="en-US" smtClean="0"/>
              <a:t>‹#›</a:t>
            </a:fld>
            <a:endParaRPr lang="zh-CN" altLang="en-US"/>
          </a:p>
        </p:txBody>
      </p:sp>
    </p:spTree>
    <p:extLst>
      <p:ext uri="{BB962C8B-B14F-4D97-AF65-F5344CB8AC3E}">
        <p14:creationId xmlns:p14="http://schemas.microsoft.com/office/powerpoint/2010/main" val="1737515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B5033D-ED5A-4F46-85B2-38BDE592D7DA}"/>
              </a:ext>
            </a:extLst>
          </p:cNvPr>
          <p:cNvSpPr>
            <a:spLocks noGrp="1"/>
          </p:cNvSpPr>
          <p:nvPr>
            <p:ph type="title"/>
          </p:nvPr>
        </p:nvSpPr>
        <p:spPr/>
        <p:txBody>
          <a:bodyPr/>
          <a:lstStyle/>
          <a:p>
            <a:r>
              <a:rPr lang="en-US" altLang="zh-CN"/>
              <a:t>Click to edit Master title style</a:t>
            </a:r>
            <a:endParaRPr lang="zh-CN" altLang="en-US"/>
          </a:p>
        </p:txBody>
      </p:sp>
      <p:sp>
        <p:nvSpPr>
          <p:cNvPr id="3" name="Date Placeholder 2">
            <a:extLst>
              <a:ext uri="{FF2B5EF4-FFF2-40B4-BE49-F238E27FC236}">
                <a16:creationId xmlns:a16="http://schemas.microsoft.com/office/drawing/2014/main" id="{9EEC8729-A43A-4475-B43E-D1856524F853}"/>
              </a:ext>
            </a:extLst>
          </p:cNvPr>
          <p:cNvSpPr>
            <a:spLocks noGrp="1"/>
          </p:cNvSpPr>
          <p:nvPr>
            <p:ph type="dt" sz="half" idx="10"/>
          </p:nvPr>
        </p:nvSpPr>
        <p:spPr/>
        <p:txBody>
          <a:bodyPr/>
          <a:lstStyle/>
          <a:p>
            <a:fld id="{ED3B6E71-C8FA-46D0-A061-C9BFA26C096B}" type="datetimeFigureOut">
              <a:rPr lang="zh-CN" altLang="en-US" smtClean="0"/>
              <a:t>2022/3/16</a:t>
            </a:fld>
            <a:endParaRPr lang="zh-CN" altLang="en-US"/>
          </a:p>
        </p:txBody>
      </p:sp>
      <p:sp>
        <p:nvSpPr>
          <p:cNvPr id="4" name="Footer Placeholder 3">
            <a:extLst>
              <a:ext uri="{FF2B5EF4-FFF2-40B4-BE49-F238E27FC236}">
                <a16:creationId xmlns:a16="http://schemas.microsoft.com/office/drawing/2014/main" id="{E9532995-DA16-468D-92A5-3C6AEFE9DB78}"/>
              </a:ext>
            </a:extLst>
          </p:cNvPr>
          <p:cNvSpPr>
            <a:spLocks noGrp="1"/>
          </p:cNvSpPr>
          <p:nvPr>
            <p:ph type="ftr" sz="quarter" idx="11"/>
          </p:nvPr>
        </p:nvSpPr>
        <p:spPr/>
        <p:txBody>
          <a:bodyPr/>
          <a:lstStyle/>
          <a:p>
            <a:endParaRPr lang="zh-CN" altLang="en-US"/>
          </a:p>
        </p:txBody>
      </p:sp>
      <p:sp>
        <p:nvSpPr>
          <p:cNvPr id="5" name="Slide Number Placeholder 4">
            <a:extLst>
              <a:ext uri="{FF2B5EF4-FFF2-40B4-BE49-F238E27FC236}">
                <a16:creationId xmlns:a16="http://schemas.microsoft.com/office/drawing/2014/main" id="{2003840C-5455-4F11-BA79-419DEFE22805}"/>
              </a:ext>
            </a:extLst>
          </p:cNvPr>
          <p:cNvSpPr>
            <a:spLocks noGrp="1"/>
          </p:cNvSpPr>
          <p:nvPr>
            <p:ph type="sldNum" sz="quarter" idx="12"/>
          </p:nvPr>
        </p:nvSpPr>
        <p:spPr/>
        <p:txBody>
          <a:bodyPr/>
          <a:lstStyle/>
          <a:p>
            <a:fld id="{206BAF69-DDF6-4D70-B8E8-CDEB87F7F31C}" type="slidenum">
              <a:rPr lang="zh-CN" altLang="en-US" smtClean="0"/>
              <a:t>‹#›</a:t>
            </a:fld>
            <a:endParaRPr lang="zh-CN" altLang="en-US"/>
          </a:p>
        </p:txBody>
      </p:sp>
    </p:spTree>
    <p:extLst>
      <p:ext uri="{BB962C8B-B14F-4D97-AF65-F5344CB8AC3E}">
        <p14:creationId xmlns:p14="http://schemas.microsoft.com/office/powerpoint/2010/main" val="22180830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9049B28-E1E9-4825-8822-5B00DC26DAE9}"/>
              </a:ext>
            </a:extLst>
          </p:cNvPr>
          <p:cNvSpPr>
            <a:spLocks noGrp="1"/>
          </p:cNvSpPr>
          <p:nvPr>
            <p:ph type="dt" sz="half" idx="10"/>
          </p:nvPr>
        </p:nvSpPr>
        <p:spPr/>
        <p:txBody>
          <a:bodyPr/>
          <a:lstStyle/>
          <a:p>
            <a:fld id="{ED3B6E71-C8FA-46D0-A061-C9BFA26C096B}" type="datetimeFigureOut">
              <a:rPr lang="zh-CN" altLang="en-US" smtClean="0"/>
              <a:t>2022/3/16</a:t>
            </a:fld>
            <a:endParaRPr lang="zh-CN" altLang="en-US"/>
          </a:p>
        </p:txBody>
      </p:sp>
      <p:sp>
        <p:nvSpPr>
          <p:cNvPr id="3" name="Footer Placeholder 2">
            <a:extLst>
              <a:ext uri="{FF2B5EF4-FFF2-40B4-BE49-F238E27FC236}">
                <a16:creationId xmlns:a16="http://schemas.microsoft.com/office/drawing/2014/main" id="{6D2980FC-EFA4-4F27-83D6-13D347C36E1D}"/>
              </a:ext>
            </a:extLst>
          </p:cNvPr>
          <p:cNvSpPr>
            <a:spLocks noGrp="1"/>
          </p:cNvSpPr>
          <p:nvPr>
            <p:ph type="ftr" sz="quarter" idx="11"/>
          </p:nvPr>
        </p:nvSpPr>
        <p:spPr/>
        <p:txBody>
          <a:bodyPr/>
          <a:lstStyle/>
          <a:p>
            <a:endParaRPr lang="zh-CN" altLang="en-US"/>
          </a:p>
        </p:txBody>
      </p:sp>
      <p:sp>
        <p:nvSpPr>
          <p:cNvPr id="4" name="Slide Number Placeholder 3">
            <a:extLst>
              <a:ext uri="{FF2B5EF4-FFF2-40B4-BE49-F238E27FC236}">
                <a16:creationId xmlns:a16="http://schemas.microsoft.com/office/drawing/2014/main" id="{DB25888A-663E-4F0D-BA9B-2339C8B066DB}"/>
              </a:ext>
            </a:extLst>
          </p:cNvPr>
          <p:cNvSpPr>
            <a:spLocks noGrp="1"/>
          </p:cNvSpPr>
          <p:nvPr>
            <p:ph type="sldNum" sz="quarter" idx="12"/>
          </p:nvPr>
        </p:nvSpPr>
        <p:spPr/>
        <p:txBody>
          <a:bodyPr/>
          <a:lstStyle/>
          <a:p>
            <a:fld id="{206BAF69-DDF6-4D70-B8E8-CDEB87F7F31C}" type="slidenum">
              <a:rPr lang="zh-CN" altLang="en-US" smtClean="0"/>
              <a:t>‹#›</a:t>
            </a:fld>
            <a:endParaRPr lang="zh-CN" altLang="en-US"/>
          </a:p>
        </p:txBody>
      </p:sp>
    </p:spTree>
    <p:extLst>
      <p:ext uri="{BB962C8B-B14F-4D97-AF65-F5344CB8AC3E}">
        <p14:creationId xmlns:p14="http://schemas.microsoft.com/office/powerpoint/2010/main" val="321062018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A3C4A-9BFE-4DEE-A424-6BA81B88091E}"/>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Content Placeholder 2">
            <a:extLst>
              <a:ext uri="{FF2B5EF4-FFF2-40B4-BE49-F238E27FC236}">
                <a16:creationId xmlns:a16="http://schemas.microsoft.com/office/drawing/2014/main" id="{C2A2FAAC-896D-426D-9AD0-CD20DFE82AF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Text Placeholder 3">
            <a:extLst>
              <a:ext uri="{FF2B5EF4-FFF2-40B4-BE49-F238E27FC236}">
                <a16:creationId xmlns:a16="http://schemas.microsoft.com/office/drawing/2014/main" id="{8B7222A7-2643-4DFA-B5DE-9D42D4D7602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330B317E-241E-438B-A9FF-98E92A7836BC}"/>
              </a:ext>
            </a:extLst>
          </p:cNvPr>
          <p:cNvSpPr>
            <a:spLocks noGrp="1"/>
          </p:cNvSpPr>
          <p:nvPr>
            <p:ph type="dt" sz="half" idx="10"/>
          </p:nvPr>
        </p:nvSpPr>
        <p:spPr/>
        <p:txBody>
          <a:bodyPr/>
          <a:lstStyle/>
          <a:p>
            <a:fld id="{ED3B6E71-C8FA-46D0-A061-C9BFA26C096B}" type="datetimeFigureOut">
              <a:rPr lang="zh-CN" altLang="en-US" smtClean="0"/>
              <a:t>2022/3/16</a:t>
            </a:fld>
            <a:endParaRPr lang="zh-CN" altLang="en-US"/>
          </a:p>
        </p:txBody>
      </p:sp>
      <p:sp>
        <p:nvSpPr>
          <p:cNvPr id="6" name="Footer Placeholder 5">
            <a:extLst>
              <a:ext uri="{FF2B5EF4-FFF2-40B4-BE49-F238E27FC236}">
                <a16:creationId xmlns:a16="http://schemas.microsoft.com/office/drawing/2014/main" id="{B8A2761C-F3A5-41B0-AA59-25CB4B4039A1}"/>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D401C4A7-0883-4AF7-A496-A5292198DC94}"/>
              </a:ext>
            </a:extLst>
          </p:cNvPr>
          <p:cNvSpPr>
            <a:spLocks noGrp="1"/>
          </p:cNvSpPr>
          <p:nvPr>
            <p:ph type="sldNum" sz="quarter" idx="12"/>
          </p:nvPr>
        </p:nvSpPr>
        <p:spPr/>
        <p:txBody>
          <a:bodyPr/>
          <a:lstStyle/>
          <a:p>
            <a:fld id="{206BAF69-DDF6-4D70-B8E8-CDEB87F7F31C}" type="slidenum">
              <a:rPr lang="zh-CN" altLang="en-US" smtClean="0"/>
              <a:t>‹#›</a:t>
            </a:fld>
            <a:endParaRPr lang="zh-CN" altLang="en-US"/>
          </a:p>
        </p:txBody>
      </p:sp>
    </p:spTree>
    <p:extLst>
      <p:ext uri="{BB962C8B-B14F-4D97-AF65-F5344CB8AC3E}">
        <p14:creationId xmlns:p14="http://schemas.microsoft.com/office/powerpoint/2010/main" val="268444354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7612B-563D-4B78-BAEC-80E287357C79}"/>
              </a:ext>
            </a:extLst>
          </p:cNvPr>
          <p:cNvSpPr>
            <a:spLocks noGrp="1"/>
          </p:cNvSpPr>
          <p:nvPr>
            <p:ph type="title"/>
          </p:nvPr>
        </p:nvSpPr>
        <p:spPr>
          <a:xfrm>
            <a:off x="839788" y="457200"/>
            <a:ext cx="3932237" cy="1600200"/>
          </a:xfrm>
        </p:spPr>
        <p:txBody>
          <a:bodyPr anchor="b"/>
          <a:lstStyle>
            <a:lvl1pPr>
              <a:defRPr sz="3200"/>
            </a:lvl1pPr>
          </a:lstStyle>
          <a:p>
            <a:r>
              <a:rPr lang="en-US" altLang="zh-CN"/>
              <a:t>Click to edit Master title style</a:t>
            </a:r>
            <a:endParaRPr lang="zh-CN" altLang="en-US"/>
          </a:p>
        </p:txBody>
      </p:sp>
      <p:sp>
        <p:nvSpPr>
          <p:cNvPr id="3" name="Picture Placeholder 2">
            <a:extLst>
              <a:ext uri="{FF2B5EF4-FFF2-40B4-BE49-F238E27FC236}">
                <a16:creationId xmlns:a16="http://schemas.microsoft.com/office/drawing/2014/main" id="{848DCB87-415A-415A-BAF8-FFA34316B87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Text Placeholder 3">
            <a:extLst>
              <a:ext uri="{FF2B5EF4-FFF2-40B4-BE49-F238E27FC236}">
                <a16:creationId xmlns:a16="http://schemas.microsoft.com/office/drawing/2014/main" id="{B1C1AD44-1B07-4B95-8DB1-D0B4EB3ED10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ltLang="zh-CN"/>
              <a:t>Click to edit Master text styles</a:t>
            </a:r>
          </a:p>
        </p:txBody>
      </p:sp>
      <p:sp>
        <p:nvSpPr>
          <p:cNvPr id="5" name="Date Placeholder 4">
            <a:extLst>
              <a:ext uri="{FF2B5EF4-FFF2-40B4-BE49-F238E27FC236}">
                <a16:creationId xmlns:a16="http://schemas.microsoft.com/office/drawing/2014/main" id="{873399EE-DBDE-4025-AB57-2D29BF6CD575}"/>
              </a:ext>
            </a:extLst>
          </p:cNvPr>
          <p:cNvSpPr>
            <a:spLocks noGrp="1"/>
          </p:cNvSpPr>
          <p:nvPr>
            <p:ph type="dt" sz="half" idx="10"/>
          </p:nvPr>
        </p:nvSpPr>
        <p:spPr/>
        <p:txBody>
          <a:bodyPr/>
          <a:lstStyle/>
          <a:p>
            <a:fld id="{ED3B6E71-C8FA-46D0-A061-C9BFA26C096B}" type="datetimeFigureOut">
              <a:rPr lang="zh-CN" altLang="en-US" smtClean="0"/>
              <a:t>2022/3/16</a:t>
            </a:fld>
            <a:endParaRPr lang="zh-CN" altLang="en-US"/>
          </a:p>
        </p:txBody>
      </p:sp>
      <p:sp>
        <p:nvSpPr>
          <p:cNvPr id="6" name="Footer Placeholder 5">
            <a:extLst>
              <a:ext uri="{FF2B5EF4-FFF2-40B4-BE49-F238E27FC236}">
                <a16:creationId xmlns:a16="http://schemas.microsoft.com/office/drawing/2014/main" id="{E071DE50-6853-4C63-94A1-754821EE6442}"/>
              </a:ext>
            </a:extLst>
          </p:cNvPr>
          <p:cNvSpPr>
            <a:spLocks noGrp="1"/>
          </p:cNvSpPr>
          <p:nvPr>
            <p:ph type="ftr" sz="quarter" idx="11"/>
          </p:nvPr>
        </p:nvSpPr>
        <p:spPr/>
        <p:txBody>
          <a:bodyPr/>
          <a:lstStyle/>
          <a:p>
            <a:endParaRPr lang="zh-CN" altLang="en-US"/>
          </a:p>
        </p:txBody>
      </p:sp>
      <p:sp>
        <p:nvSpPr>
          <p:cNvPr id="7" name="Slide Number Placeholder 6">
            <a:extLst>
              <a:ext uri="{FF2B5EF4-FFF2-40B4-BE49-F238E27FC236}">
                <a16:creationId xmlns:a16="http://schemas.microsoft.com/office/drawing/2014/main" id="{72C4A327-C375-49D8-BB3A-9D2C3C037C1D}"/>
              </a:ext>
            </a:extLst>
          </p:cNvPr>
          <p:cNvSpPr>
            <a:spLocks noGrp="1"/>
          </p:cNvSpPr>
          <p:nvPr>
            <p:ph type="sldNum" sz="quarter" idx="12"/>
          </p:nvPr>
        </p:nvSpPr>
        <p:spPr/>
        <p:txBody>
          <a:bodyPr/>
          <a:lstStyle/>
          <a:p>
            <a:fld id="{206BAF69-DDF6-4D70-B8E8-CDEB87F7F31C}" type="slidenum">
              <a:rPr lang="zh-CN" altLang="en-US" smtClean="0"/>
              <a:t>‹#›</a:t>
            </a:fld>
            <a:endParaRPr lang="zh-CN" altLang="en-US"/>
          </a:p>
        </p:txBody>
      </p:sp>
    </p:spTree>
    <p:extLst>
      <p:ext uri="{BB962C8B-B14F-4D97-AF65-F5344CB8AC3E}">
        <p14:creationId xmlns:p14="http://schemas.microsoft.com/office/powerpoint/2010/main" val="4273985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692157F-6514-4BE9-B9F1-7A566521869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ltLang="zh-CN"/>
              <a:t>Click to edit Master title style</a:t>
            </a:r>
            <a:endParaRPr lang="zh-CN" altLang="en-US"/>
          </a:p>
        </p:txBody>
      </p:sp>
      <p:sp>
        <p:nvSpPr>
          <p:cNvPr id="3" name="Text Placeholder 2">
            <a:extLst>
              <a:ext uri="{FF2B5EF4-FFF2-40B4-BE49-F238E27FC236}">
                <a16:creationId xmlns:a16="http://schemas.microsoft.com/office/drawing/2014/main" id="{3604481D-BA3E-4441-BE5B-D8D0351C6D7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ltLang="zh-CN"/>
              <a:t>Click to edit Master text styles</a:t>
            </a:r>
          </a:p>
          <a:p>
            <a:pPr lvl="1"/>
            <a:r>
              <a:rPr lang="en-US" altLang="zh-CN"/>
              <a:t>Second level</a:t>
            </a:r>
          </a:p>
          <a:p>
            <a:pPr lvl="2"/>
            <a:r>
              <a:rPr lang="en-US" altLang="zh-CN"/>
              <a:t>Third level</a:t>
            </a:r>
          </a:p>
          <a:p>
            <a:pPr lvl="3"/>
            <a:r>
              <a:rPr lang="en-US" altLang="zh-CN"/>
              <a:t>Fourth level</a:t>
            </a:r>
          </a:p>
          <a:p>
            <a:pPr lvl="4"/>
            <a:r>
              <a:rPr lang="en-US" altLang="zh-CN"/>
              <a:t>Fifth level</a:t>
            </a:r>
            <a:endParaRPr lang="zh-CN" altLang="en-US"/>
          </a:p>
        </p:txBody>
      </p:sp>
      <p:sp>
        <p:nvSpPr>
          <p:cNvPr id="4" name="Date Placeholder 3">
            <a:extLst>
              <a:ext uri="{FF2B5EF4-FFF2-40B4-BE49-F238E27FC236}">
                <a16:creationId xmlns:a16="http://schemas.microsoft.com/office/drawing/2014/main" id="{44BF506E-638D-4927-BFA6-D02F2A5E9F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3B6E71-C8FA-46D0-A061-C9BFA26C096B}" type="datetimeFigureOut">
              <a:rPr lang="zh-CN" altLang="en-US" smtClean="0"/>
              <a:t>2022/3/16</a:t>
            </a:fld>
            <a:endParaRPr lang="zh-CN" altLang="en-US"/>
          </a:p>
        </p:txBody>
      </p:sp>
      <p:sp>
        <p:nvSpPr>
          <p:cNvPr id="5" name="Footer Placeholder 4">
            <a:extLst>
              <a:ext uri="{FF2B5EF4-FFF2-40B4-BE49-F238E27FC236}">
                <a16:creationId xmlns:a16="http://schemas.microsoft.com/office/drawing/2014/main" id="{6DBE8BDA-D772-463E-8DFA-B41B9448E93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a:extLst>
              <a:ext uri="{FF2B5EF4-FFF2-40B4-BE49-F238E27FC236}">
                <a16:creationId xmlns:a16="http://schemas.microsoft.com/office/drawing/2014/main" id="{A6F08073-C66F-4C2A-9B45-6EF17F67125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6BAF69-DDF6-4D70-B8E8-CDEB87F7F31C}" type="slidenum">
              <a:rPr lang="zh-CN" altLang="en-US" smtClean="0"/>
              <a:t>‹#›</a:t>
            </a:fld>
            <a:endParaRPr lang="zh-CN" altLang="en-US"/>
          </a:p>
        </p:txBody>
      </p:sp>
    </p:spTree>
    <p:extLst>
      <p:ext uri="{BB962C8B-B14F-4D97-AF65-F5344CB8AC3E}">
        <p14:creationId xmlns:p14="http://schemas.microsoft.com/office/powerpoint/2010/main" val="8685697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mailto:cxh@mit.edu" TargetMode="External"/><Relationship Id="rId1" Type="http://schemas.openxmlformats.org/officeDocument/2006/relationships/slideLayout" Target="../slideLayouts/slideLayout1.xml"/><Relationship Id="rId5" Type="http://schemas.openxmlformats.org/officeDocument/2006/relationships/image" Target="../media/image3.svg"/><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D79127-50CE-487D-8DA0-B74115FAD34F}"/>
              </a:ext>
            </a:extLst>
          </p:cNvPr>
          <p:cNvSpPr>
            <a:spLocks noGrp="1"/>
          </p:cNvSpPr>
          <p:nvPr>
            <p:ph type="ctrTitle"/>
          </p:nvPr>
        </p:nvSpPr>
        <p:spPr/>
        <p:txBody>
          <a:bodyPr>
            <a:normAutofit/>
          </a:bodyPr>
          <a:lstStyle/>
          <a:p>
            <a:r>
              <a:rPr lang="en-US" altLang="zh-CN" sz="6000" kern="0" dirty="0">
                <a:solidFill>
                  <a:srgbClr val="941100"/>
                </a:solidFill>
                <a:latin typeface="Corbel" panose="020B0503020204020204" pitchFamily="34" charset="0"/>
                <a:ea typeface="Geneva"/>
              </a:rPr>
              <a:t>Virtual Memory</a:t>
            </a:r>
            <a:endParaRPr lang="zh-CN" altLang="en-US" dirty="0"/>
          </a:p>
        </p:txBody>
      </p:sp>
      <p:sp>
        <p:nvSpPr>
          <p:cNvPr id="3" name="Subtitle 2">
            <a:extLst>
              <a:ext uri="{FF2B5EF4-FFF2-40B4-BE49-F238E27FC236}">
                <a16:creationId xmlns:a16="http://schemas.microsoft.com/office/drawing/2014/main" id="{77357A58-77D6-45AF-A70D-685E2F7706CA}"/>
              </a:ext>
            </a:extLst>
          </p:cNvPr>
          <p:cNvSpPr>
            <a:spLocks noGrp="1"/>
          </p:cNvSpPr>
          <p:nvPr>
            <p:ph type="subTitle" idx="1"/>
          </p:nvPr>
        </p:nvSpPr>
        <p:spPr>
          <a:xfrm>
            <a:off x="1524000" y="4269920"/>
            <a:ext cx="9144000" cy="987879"/>
          </a:xfrm>
        </p:spPr>
        <p:txBody>
          <a:bodyPr/>
          <a:lstStyle/>
          <a:p>
            <a:r>
              <a:rPr lang="en-US" altLang="zh-CN" sz="2400" dirty="0">
                <a:solidFill>
                  <a:srgbClr val="941100"/>
                </a:solidFill>
                <a:latin typeface="Corbel" panose="020B0503020204020204" pitchFamily="34" charset="0"/>
              </a:rPr>
              <a:t>Xuhao</a:t>
            </a:r>
            <a:r>
              <a:rPr lang="zh-CN" altLang="en-US" sz="2400" dirty="0">
                <a:solidFill>
                  <a:srgbClr val="941100"/>
                </a:solidFill>
                <a:latin typeface="Corbel" panose="020B0503020204020204" pitchFamily="34" charset="0"/>
              </a:rPr>
              <a:t> </a:t>
            </a:r>
            <a:r>
              <a:rPr lang="en-US" altLang="zh-CN" sz="2400" dirty="0">
                <a:solidFill>
                  <a:srgbClr val="941100"/>
                </a:solidFill>
                <a:latin typeface="Corbel" panose="020B0503020204020204" pitchFamily="34" charset="0"/>
              </a:rPr>
              <a:t>Chen</a:t>
            </a:r>
          </a:p>
          <a:p>
            <a:r>
              <a:rPr lang="en-US" altLang="zh-CN" sz="1800" dirty="0">
                <a:hlinkClick r:id="rId2"/>
              </a:rPr>
              <a:t>cxh@mit.edu</a:t>
            </a:r>
            <a:endParaRPr lang="zh-CN" altLang="en-US" dirty="0"/>
          </a:p>
        </p:txBody>
      </p:sp>
      <p:pic>
        <p:nvPicPr>
          <p:cNvPr id="4" name="Picture 3">
            <a:extLst>
              <a:ext uri="{FF2B5EF4-FFF2-40B4-BE49-F238E27FC236}">
                <a16:creationId xmlns:a16="http://schemas.microsoft.com/office/drawing/2014/main" id="{2EE28F56-31AD-44CE-898C-933821865D56}"/>
              </a:ext>
            </a:extLst>
          </p:cNvPr>
          <p:cNvPicPr>
            <a:picLocks noChangeAspect="1"/>
          </p:cNvPicPr>
          <p:nvPr/>
        </p:nvPicPr>
        <p:blipFill>
          <a:blip r:embed="rId3"/>
          <a:stretch>
            <a:fillRect/>
          </a:stretch>
        </p:blipFill>
        <p:spPr>
          <a:xfrm>
            <a:off x="65314" y="6270049"/>
            <a:ext cx="1981200" cy="514473"/>
          </a:xfrm>
          <a:prstGeom prst="rect">
            <a:avLst/>
          </a:prstGeom>
        </p:spPr>
      </p:pic>
      <p:pic>
        <p:nvPicPr>
          <p:cNvPr id="5" name="Graphic 4">
            <a:extLst>
              <a:ext uri="{FF2B5EF4-FFF2-40B4-BE49-F238E27FC236}">
                <a16:creationId xmlns:a16="http://schemas.microsoft.com/office/drawing/2014/main" id="{764E2A21-074A-4D2A-9A3F-C55068D035E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11155136" y="6081137"/>
            <a:ext cx="914400" cy="703385"/>
          </a:xfrm>
          <a:prstGeom prst="rect">
            <a:avLst/>
          </a:prstGeom>
        </p:spPr>
      </p:pic>
    </p:spTree>
    <p:extLst>
      <p:ext uri="{BB962C8B-B14F-4D97-AF65-F5344CB8AC3E}">
        <p14:creationId xmlns:p14="http://schemas.microsoft.com/office/powerpoint/2010/main" val="10942490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B075D-8942-4B23-98C0-487238CF03BB}"/>
              </a:ext>
            </a:extLst>
          </p:cNvPr>
          <p:cNvSpPr>
            <a:spLocks noGrp="1"/>
          </p:cNvSpPr>
          <p:nvPr>
            <p:ph type="title"/>
          </p:nvPr>
        </p:nvSpPr>
        <p:spPr/>
        <p:txBody>
          <a:bodyPr/>
          <a:lstStyle/>
          <a:p>
            <a:r>
              <a:rPr lang="en-US" altLang="zh-CN" dirty="0"/>
              <a:t>Paging vs. Segmentation</a:t>
            </a:r>
            <a:endParaRPr lang="zh-CN" altLang="en-US" dirty="0"/>
          </a:p>
        </p:txBody>
      </p:sp>
      <p:sp>
        <p:nvSpPr>
          <p:cNvPr id="3" name="Content Placeholder 2">
            <a:extLst>
              <a:ext uri="{FF2B5EF4-FFF2-40B4-BE49-F238E27FC236}">
                <a16:creationId xmlns:a16="http://schemas.microsoft.com/office/drawing/2014/main" id="{BEA0FEA1-FFF2-4D3E-A56B-5B77340FACD1}"/>
              </a:ext>
            </a:extLst>
          </p:cNvPr>
          <p:cNvSpPr>
            <a:spLocks noGrp="1"/>
          </p:cNvSpPr>
          <p:nvPr>
            <p:ph idx="1"/>
          </p:nvPr>
        </p:nvSpPr>
        <p:spPr>
          <a:xfrm>
            <a:off x="838201" y="1543050"/>
            <a:ext cx="5218354" cy="4633913"/>
          </a:xfrm>
        </p:spPr>
        <p:txBody>
          <a:bodyPr>
            <a:normAutofit/>
          </a:bodyPr>
          <a:lstStyle/>
          <a:p>
            <a:r>
              <a:rPr lang="en-US" altLang="zh-CN" dirty="0"/>
              <a:t>Pros of paging</a:t>
            </a:r>
          </a:p>
          <a:p>
            <a:pPr lvl="1"/>
            <a:r>
              <a:rPr lang="en-US" altLang="zh-CN" dirty="0"/>
              <a:t>Paging avoids </a:t>
            </a:r>
            <a:r>
              <a:rPr lang="en-US" altLang="zh-CN" dirty="0">
                <a:solidFill>
                  <a:srgbClr val="C00000"/>
                </a:solidFill>
              </a:rPr>
              <a:t>fragmentation</a:t>
            </a:r>
            <a:r>
              <a:rPr lang="en-US" altLang="zh-CN" dirty="0"/>
              <a:t> </a:t>
            </a:r>
          </a:p>
          <a:p>
            <a:pPr lvl="1"/>
            <a:r>
              <a:rPr lang="en-US" altLang="zh-CN" dirty="0"/>
              <a:t>Paging enables </a:t>
            </a:r>
            <a:r>
              <a:rPr lang="en-US" altLang="zh-CN" dirty="0">
                <a:solidFill>
                  <a:srgbClr val="C00000"/>
                </a:solidFill>
              </a:rPr>
              <a:t>demand paging</a:t>
            </a:r>
          </a:p>
          <a:p>
            <a:pPr lvl="2"/>
            <a:r>
              <a:rPr lang="en-US" altLang="zh-CN" dirty="0"/>
              <a:t>Allows programs to use more VM than the machine’s PM</a:t>
            </a:r>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a:lnSpc>
                <a:spcPct val="110000"/>
              </a:lnSpc>
            </a:pPr>
            <a:r>
              <a:rPr lang="en-US" altLang="zh-CN" sz="2400" dirty="0">
                <a:solidFill>
                  <a:schemeClr val="accent1"/>
                </a:solidFill>
              </a:rPr>
              <a:t>What if all the pages can’t fit in DRAM?</a:t>
            </a:r>
          </a:p>
          <a:p>
            <a:endParaRPr lang="zh-CN" altLang="en-US" sz="2400" dirty="0"/>
          </a:p>
        </p:txBody>
      </p:sp>
      <p:sp>
        <p:nvSpPr>
          <p:cNvPr id="5" name="Content Placeholder 2">
            <a:extLst>
              <a:ext uri="{FF2B5EF4-FFF2-40B4-BE49-F238E27FC236}">
                <a16:creationId xmlns:a16="http://schemas.microsoft.com/office/drawing/2014/main" id="{060447B4-B791-442A-B2D7-9EED81CA268C}"/>
              </a:ext>
            </a:extLst>
          </p:cNvPr>
          <p:cNvSpPr txBox="1">
            <a:spLocks/>
          </p:cNvSpPr>
          <p:nvPr/>
        </p:nvSpPr>
        <p:spPr>
          <a:xfrm>
            <a:off x="6642847" y="1543049"/>
            <a:ext cx="5039959" cy="4633913"/>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SzPct val="60000"/>
              <a:buFont typeface="Wingdings" panose="05000000000000000000" pitchFamily="2" charset="2"/>
              <a:buChar char="l"/>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Clr>
                <a:schemeClr val="accent1"/>
              </a:buClr>
              <a:buSzPct val="60000"/>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zh-CN" dirty="0"/>
              <a:t>Cons of paging</a:t>
            </a:r>
          </a:p>
          <a:p>
            <a:pPr lvl="1"/>
            <a:r>
              <a:rPr lang="en-US" altLang="zh-CN" dirty="0"/>
              <a:t>Page tables are </a:t>
            </a:r>
            <a:r>
              <a:rPr lang="en-US" altLang="zh-CN" dirty="0">
                <a:solidFill>
                  <a:srgbClr val="C00000"/>
                </a:solidFill>
              </a:rPr>
              <a:t>much larger </a:t>
            </a:r>
            <a:r>
              <a:rPr lang="en-US" altLang="zh-CN" dirty="0"/>
              <a:t>than base &amp; bound registers</a:t>
            </a:r>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pPr lvl="2"/>
            <a:endParaRPr lang="en-US" altLang="zh-CN" dirty="0"/>
          </a:p>
          <a:p>
            <a:r>
              <a:rPr lang="en-US" altLang="zh-CN" sz="2400" dirty="0">
                <a:solidFill>
                  <a:schemeClr val="accent1"/>
                </a:solidFill>
              </a:rPr>
              <a:t>Where do we store the page tables?</a:t>
            </a:r>
          </a:p>
          <a:p>
            <a:endParaRPr lang="zh-CN" altLang="en-US" sz="2400" dirty="0"/>
          </a:p>
        </p:txBody>
      </p:sp>
    </p:spTree>
    <p:extLst>
      <p:ext uri="{BB962C8B-B14F-4D97-AF65-F5344CB8AC3E}">
        <p14:creationId xmlns:p14="http://schemas.microsoft.com/office/powerpoint/2010/main" val="14928993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7C15E-2F43-4B56-8C04-9668ADDAE9E0}"/>
              </a:ext>
            </a:extLst>
          </p:cNvPr>
          <p:cNvSpPr>
            <a:spLocks noGrp="1"/>
          </p:cNvSpPr>
          <p:nvPr>
            <p:ph type="title"/>
          </p:nvPr>
        </p:nvSpPr>
        <p:spPr/>
        <p:txBody>
          <a:bodyPr/>
          <a:lstStyle/>
          <a:p>
            <a:r>
              <a:rPr lang="en-US" dirty="0"/>
              <a:t>Two Remaining Questions</a:t>
            </a:r>
          </a:p>
        </p:txBody>
      </p:sp>
      <p:sp>
        <p:nvSpPr>
          <p:cNvPr id="3" name="Content Placeholder 2">
            <a:extLst>
              <a:ext uri="{FF2B5EF4-FFF2-40B4-BE49-F238E27FC236}">
                <a16:creationId xmlns:a16="http://schemas.microsoft.com/office/drawing/2014/main" id="{3065D15E-9A6A-4D83-860C-1C4B13AF3CCE}"/>
              </a:ext>
            </a:extLst>
          </p:cNvPr>
          <p:cNvSpPr>
            <a:spLocks noGrp="1"/>
          </p:cNvSpPr>
          <p:nvPr>
            <p:ph idx="1"/>
          </p:nvPr>
        </p:nvSpPr>
        <p:spPr/>
        <p:txBody>
          <a:bodyPr/>
          <a:lstStyle/>
          <a:p>
            <a:r>
              <a:rPr lang="en-US" altLang="zh-CN" dirty="0">
                <a:solidFill>
                  <a:schemeClr val="accent1"/>
                </a:solidFill>
              </a:rPr>
              <a:t>What if all the pages can’t fit in DRAM?</a:t>
            </a:r>
          </a:p>
          <a:p>
            <a:endParaRPr lang="en-US" altLang="zh-CN" dirty="0">
              <a:solidFill>
                <a:schemeClr val="accent1"/>
              </a:solidFill>
            </a:endParaRPr>
          </a:p>
          <a:p>
            <a:endParaRPr lang="en-US" altLang="zh-CN" dirty="0">
              <a:solidFill>
                <a:schemeClr val="accent1"/>
              </a:solidFill>
            </a:endParaRPr>
          </a:p>
          <a:p>
            <a:r>
              <a:rPr lang="en-US" altLang="zh-CN" dirty="0">
                <a:solidFill>
                  <a:schemeClr val="accent1"/>
                </a:solidFill>
              </a:rPr>
              <a:t>Where do we store the page tables?</a:t>
            </a:r>
          </a:p>
          <a:p>
            <a:endParaRPr lang="en-US" dirty="0"/>
          </a:p>
        </p:txBody>
      </p:sp>
    </p:spTree>
    <p:extLst>
      <p:ext uri="{BB962C8B-B14F-4D97-AF65-F5344CB8AC3E}">
        <p14:creationId xmlns:p14="http://schemas.microsoft.com/office/powerpoint/2010/main" val="70807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FC6215-D0CF-4C24-A335-92878A56BAA7}"/>
              </a:ext>
            </a:extLst>
          </p:cNvPr>
          <p:cNvSpPr>
            <a:spLocks noGrp="1"/>
          </p:cNvSpPr>
          <p:nvPr>
            <p:ph type="title"/>
          </p:nvPr>
        </p:nvSpPr>
        <p:spPr/>
        <p:txBody>
          <a:bodyPr>
            <a:normAutofit fontScale="90000"/>
          </a:bodyPr>
          <a:lstStyle/>
          <a:p>
            <a:r>
              <a:rPr lang="en-US" altLang="zh-CN" dirty="0"/>
              <a:t>Demand Paging: </a:t>
            </a:r>
            <a:r>
              <a:rPr lang="en-US" altLang="zh-CN" sz="4000" dirty="0"/>
              <a:t>using main memory as a cache of disk</a:t>
            </a:r>
            <a:endParaRPr lang="zh-CN" altLang="en-US" dirty="0"/>
          </a:p>
        </p:txBody>
      </p:sp>
      <p:sp>
        <p:nvSpPr>
          <p:cNvPr id="4" name="Rectangle 2">
            <a:extLst>
              <a:ext uri="{FF2B5EF4-FFF2-40B4-BE49-F238E27FC236}">
                <a16:creationId xmlns:a16="http://schemas.microsoft.com/office/drawing/2014/main" id="{E3BA9B69-0387-462A-81E6-E6C31804E440}"/>
              </a:ext>
            </a:extLst>
          </p:cNvPr>
          <p:cNvSpPr>
            <a:spLocks noChangeArrowheads="1"/>
          </p:cNvSpPr>
          <p:nvPr/>
        </p:nvSpPr>
        <p:spPr bwMode="auto">
          <a:xfrm>
            <a:off x="1588546" y="3829390"/>
            <a:ext cx="622300" cy="242887"/>
          </a:xfrm>
          <a:prstGeom prst="rect">
            <a:avLst/>
          </a:prstGeom>
          <a:solidFill>
            <a:srgbClr val="FFCC66"/>
          </a:solidFill>
          <a:ln w="9525">
            <a:noFill/>
            <a:miter lim="800000"/>
            <a:headEnd/>
            <a:tailEnd/>
          </a:ln>
          <a:effectLst/>
        </p:spPr>
        <p:txBody>
          <a:bodyPr anchor="ctr">
            <a:spAutoFit/>
          </a:bodyPr>
          <a:lstStyle/>
          <a:p>
            <a:endParaRPr lang="en-US"/>
          </a:p>
        </p:txBody>
      </p:sp>
      <p:sp>
        <p:nvSpPr>
          <p:cNvPr id="5" name="Rectangle 3" descr="40%">
            <a:extLst>
              <a:ext uri="{FF2B5EF4-FFF2-40B4-BE49-F238E27FC236}">
                <a16:creationId xmlns:a16="http://schemas.microsoft.com/office/drawing/2014/main" id="{94031D63-7E7A-4861-9273-4DF963B00CDF}"/>
              </a:ext>
            </a:extLst>
          </p:cNvPr>
          <p:cNvSpPr>
            <a:spLocks noChangeArrowheads="1"/>
          </p:cNvSpPr>
          <p:nvPr/>
        </p:nvSpPr>
        <p:spPr bwMode="auto">
          <a:xfrm>
            <a:off x="1609712" y="3304956"/>
            <a:ext cx="571500" cy="255588"/>
          </a:xfrm>
          <a:prstGeom prst="rect">
            <a:avLst/>
          </a:prstGeom>
          <a:solidFill>
            <a:srgbClr val="91A67C"/>
          </a:solidFill>
          <a:ln w="9525">
            <a:noFill/>
            <a:miter lim="800000"/>
            <a:headEnd/>
            <a:tailEnd/>
          </a:ln>
          <a:effectLst/>
        </p:spPr>
        <p:txBody>
          <a:bodyPr anchor="ctr">
            <a:spAutoFit/>
          </a:bodyPr>
          <a:lstStyle/>
          <a:p>
            <a:endParaRPr lang="en-US"/>
          </a:p>
        </p:txBody>
      </p:sp>
      <p:grpSp>
        <p:nvGrpSpPr>
          <p:cNvPr id="3" name="Group 2">
            <a:extLst>
              <a:ext uri="{FF2B5EF4-FFF2-40B4-BE49-F238E27FC236}">
                <a16:creationId xmlns:a16="http://schemas.microsoft.com/office/drawing/2014/main" id="{67A648F1-1ABE-4D52-8368-F0E7C0B8B25A}"/>
              </a:ext>
            </a:extLst>
          </p:cNvPr>
          <p:cNvGrpSpPr/>
          <p:nvPr/>
        </p:nvGrpSpPr>
        <p:grpSpPr>
          <a:xfrm>
            <a:off x="6730149" y="1164382"/>
            <a:ext cx="3718212" cy="631548"/>
            <a:chOff x="6730149" y="1164382"/>
            <a:chExt cx="3718212" cy="631548"/>
          </a:xfrm>
        </p:grpSpPr>
        <p:grpSp>
          <p:nvGrpSpPr>
            <p:cNvPr id="6" name="Group 5">
              <a:extLst>
                <a:ext uri="{FF2B5EF4-FFF2-40B4-BE49-F238E27FC236}">
                  <a16:creationId xmlns:a16="http://schemas.microsoft.com/office/drawing/2014/main" id="{93832A66-C16D-4553-AC68-FE471238BAF5}"/>
                </a:ext>
              </a:extLst>
            </p:cNvPr>
            <p:cNvGrpSpPr>
              <a:grpSpLocks/>
            </p:cNvGrpSpPr>
            <p:nvPr/>
          </p:nvGrpSpPr>
          <p:grpSpPr bwMode="auto">
            <a:xfrm>
              <a:off x="8086161" y="1541930"/>
              <a:ext cx="2362200" cy="254000"/>
              <a:chOff x="816" y="576"/>
              <a:chExt cx="1632" cy="144"/>
            </a:xfrm>
            <a:solidFill>
              <a:schemeClr val="accent1">
                <a:lumMod val="40000"/>
                <a:lumOff val="60000"/>
              </a:schemeClr>
            </a:solidFill>
          </p:grpSpPr>
          <p:sp>
            <p:nvSpPr>
              <p:cNvPr id="7" name="Rectangle 6">
                <a:extLst>
                  <a:ext uri="{FF2B5EF4-FFF2-40B4-BE49-F238E27FC236}">
                    <a16:creationId xmlns:a16="http://schemas.microsoft.com/office/drawing/2014/main" id="{E2D19365-C993-49D9-891B-40A1F586C9D2}"/>
                  </a:ext>
                </a:extLst>
              </p:cNvPr>
              <p:cNvSpPr>
                <a:spLocks noChangeArrowheads="1"/>
              </p:cNvSpPr>
              <p:nvPr/>
            </p:nvSpPr>
            <p:spPr bwMode="auto">
              <a:xfrm>
                <a:off x="816" y="576"/>
                <a:ext cx="1056" cy="144"/>
              </a:xfrm>
              <a:prstGeom prst="rect">
                <a:avLst/>
              </a:prstGeom>
              <a:grpFill/>
              <a:ln w="25400">
                <a:solidFill>
                  <a:schemeClr val="tx1"/>
                </a:solidFill>
                <a:miter lim="800000"/>
                <a:headEnd/>
                <a:tailEnd/>
              </a:ln>
              <a:effectLst/>
            </p:spPr>
            <p:txBody>
              <a:bodyPr wrap="none" anchor="ctr"/>
              <a:lstStyle/>
              <a:p>
                <a:pPr algn="ctr" eaLnBrk="0" hangingPunct="0"/>
                <a:r>
                  <a:rPr lang="en-US" altLang="ko-KR" sz="1400" b="1" dirty="0">
                    <a:solidFill>
                      <a:srgbClr val="56127A"/>
                    </a:solidFill>
                    <a:latin typeface="Corbel" panose="020B0503020204020204" pitchFamily="34" charset="0"/>
                    <a:ea typeface="굴림" charset="-127"/>
                  </a:rPr>
                  <a:t>VPN</a:t>
                </a:r>
                <a:endParaRPr lang="en-US" altLang="ko-KR" sz="2000" b="1" dirty="0">
                  <a:solidFill>
                    <a:srgbClr val="56127A"/>
                  </a:solidFill>
                  <a:latin typeface="Corbel" panose="020B0503020204020204" pitchFamily="34" charset="0"/>
                  <a:ea typeface="굴림" charset="-127"/>
                </a:endParaRPr>
              </a:p>
            </p:txBody>
          </p:sp>
          <p:sp>
            <p:nvSpPr>
              <p:cNvPr id="8" name="Rectangle 7">
                <a:extLst>
                  <a:ext uri="{FF2B5EF4-FFF2-40B4-BE49-F238E27FC236}">
                    <a16:creationId xmlns:a16="http://schemas.microsoft.com/office/drawing/2014/main" id="{1C78F295-7371-4F18-BA02-D79DA8AFCA8A}"/>
                  </a:ext>
                </a:extLst>
              </p:cNvPr>
              <p:cNvSpPr>
                <a:spLocks noChangeArrowheads="1"/>
              </p:cNvSpPr>
              <p:nvPr/>
            </p:nvSpPr>
            <p:spPr bwMode="auto">
              <a:xfrm>
                <a:off x="1872" y="576"/>
                <a:ext cx="576" cy="144"/>
              </a:xfrm>
              <a:prstGeom prst="rect">
                <a:avLst/>
              </a:prstGeom>
              <a:grpFill/>
              <a:ln w="25400">
                <a:solidFill>
                  <a:schemeClr val="tx1"/>
                </a:solidFill>
                <a:miter lim="800000"/>
                <a:headEnd/>
                <a:tailEnd/>
              </a:ln>
              <a:effectLst/>
            </p:spPr>
            <p:txBody>
              <a:bodyPr wrap="none" anchor="ctr"/>
              <a:lstStyle/>
              <a:p>
                <a:pPr algn="ctr" eaLnBrk="0" hangingPunct="0"/>
                <a:r>
                  <a:rPr lang="en-US" altLang="ko-KR" sz="1400" b="1">
                    <a:solidFill>
                      <a:srgbClr val="56127A"/>
                    </a:solidFill>
                    <a:latin typeface="Corbel" panose="020B0503020204020204" pitchFamily="34" charset="0"/>
                    <a:ea typeface="굴림" charset="-127"/>
                  </a:rPr>
                  <a:t>Offset</a:t>
                </a:r>
                <a:endParaRPr lang="en-US" altLang="ko-KR" sz="2000" b="1">
                  <a:solidFill>
                    <a:srgbClr val="56127A"/>
                  </a:solidFill>
                  <a:latin typeface="Corbel" panose="020B0503020204020204" pitchFamily="34" charset="0"/>
                  <a:ea typeface="굴림" charset="-127"/>
                </a:endParaRPr>
              </a:p>
            </p:txBody>
          </p:sp>
        </p:grpSp>
        <p:sp>
          <p:nvSpPr>
            <p:cNvPr id="9" name="Text Box 9">
              <a:extLst>
                <a:ext uri="{FF2B5EF4-FFF2-40B4-BE49-F238E27FC236}">
                  <a16:creationId xmlns:a16="http://schemas.microsoft.com/office/drawing/2014/main" id="{D5CF4C88-49C0-4BEF-B27F-591E0A064957}"/>
                </a:ext>
              </a:extLst>
            </p:cNvPr>
            <p:cNvSpPr txBox="1">
              <a:spLocks noChangeArrowheads="1"/>
            </p:cNvSpPr>
            <p:nvPr/>
          </p:nvSpPr>
          <p:spPr bwMode="auto">
            <a:xfrm>
              <a:off x="8464978" y="1164382"/>
              <a:ext cx="1677062" cy="369332"/>
            </a:xfrm>
            <a:prstGeom prst="rect">
              <a:avLst/>
            </a:prstGeom>
            <a:noFill/>
            <a:ln w="25400">
              <a:noFill/>
              <a:miter lim="800000"/>
              <a:headEnd/>
              <a:tailEnd/>
            </a:ln>
            <a:effectLst/>
          </p:spPr>
          <p:txBody>
            <a:bodyPr wrap="none" anchor="ctr">
              <a:spAutoFit/>
            </a:bodyPr>
            <a:lstStyle/>
            <a:p>
              <a:pPr algn="ctr" eaLnBrk="0" hangingPunct="0"/>
              <a:r>
                <a:rPr lang="en-US" altLang="ko-KR" sz="1800" b="1" dirty="0">
                  <a:solidFill>
                    <a:srgbClr val="56127A"/>
                  </a:solidFill>
                  <a:latin typeface="Corbel" panose="020B0503020204020204" pitchFamily="34" charset="0"/>
                  <a:ea typeface="굴림" charset="-127"/>
                </a:rPr>
                <a:t>Virtual address</a:t>
              </a:r>
              <a:endParaRPr lang="en-US" altLang="ko-KR" sz="1600" b="1" dirty="0">
                <a:solidFill>
                  <a:srgbClr val="56127A"/>
                </a:solidFill>
                <a:latin typeface="Corbel" panose="020B0503020204020204" pitchFamily="34" charset="0"/>
                <a:ea typeface="굴림" charset="-127"/>
              </a:endParaRPr>
            </a:p>
          </p:txBody>
        </p:sp>
        <p:sp>
          <p:nvSpPr>
            <p:cNvPr id="10" name="Rectangle 10">
              <a:extLst>
                <a:ext uri="{FF2B5EF4-FFF2-40B4-BE49-F238E27FC236}">
                  <a16:creationId xmlns:a16="http://schemas.microsoft.com/office/drawing/2014/main" id="{D2E3A629-A03B-4CF0-A4A3-467C2EE607CD}"/>
                </a:ext>
              </a:extLst>
            </p:cNvPr>
            <p:cNvSpPr>
              <a:spLocks noChangeArrowheads="1"/>
            </p:cNvSpPr>
            <p:nvPr/>
          </p:nvSpPr>
          <p:spPr bwMode="auto">
            <a:xfrm>
              <a:off x="6730149" y="1541929"/>
              <a:ext cx="1326536" cy="254000"/>
            </a:xfrm>
            <a:prstGeom prst="rect">
              <a:avLst/>
            </a:prstGeom>
            <a:solidFill>
              <a:schemeClr val="bg1">
                <a:lumMod val="95000"/>
              </a:schemeClr>
            </a:solidFill>
            <a:ln w="25400">
              <a:solidFill>
                <a:schemeClr val="tx1"/>
              </a:solidFill>
              <a:miter lim="800000"/>
              <a:headEnd/>
              <a:tailEnd/>
            </a:ln>
            <a:effectLst/>
          </p:spPr>
          <p:txBody>
            <a:bodyPr wrap="none" anchor="ctr"/>
            <a:lstStyle/>
            <a:p>
              <a:pPr algn="ctr" eaLnBrk="0" hangingPunct="0"/>
              <a:r>
                <a:rPr lang="en-US" altLang="ko-KR" sz="1400" b="1" dirty="0">
                  <a:solidFill>
                    <a:srgbClr val="56127A"/>
                  </a:solidFill>
                  <a:latin typeface="Corbel" panose="020B0503020204020204" pitchFamily="34" charset="0"/>
                  <a:ea typeface="굴림" charset="-127"/>
                </a:rPr>
                <a:t>PT Base </a:t>
              </a:r>
              <a:r>
                <a:rPr lang="en-US" altLang="ko-KR" sz="1400" b="1" dirty="0" err="1">
                  <a:solidFill>
                    <a:srgbClr val="56127A"/>
                  </a:solidFill>
                  <a:latin typeface="Corbel" panose="020B0503020204020204" pitchFamily="34" charset="0"/>
                  <a:ea typeface="굴림" charset="-127"/>
                </a:rPr>
                <a:t>Reg</a:t>
              </a:r>
              <a:endParaRPr lang="en-US" altLang="ko-KR" sz="1400" b="1" dirty="0">
                <a:solidFill>
                  <a:srgbClr val="56127A"/>
                </a:solidFill>
                <a:latin typeface="Corbel" panose="020B0503020204020204" pitchFamily="34" charset="0"/>
                <a:ea typeface="굴림" charset="-127"/>
              </a:endParaRPr>
            </a:p>
          </p:txBody>
        </p:sp>
      </p:grpSp>
      <p:grpSp>
        <p:nvGrpSpPr>
          <p:cNvPr id="11" name="Group 12">
            <a:extLst>
              <a:ext uri="{FF2B5EF4-FFF2-40B4-BE49-F238E27FC236}">
                <a16:creationId xmlns:a16="http://schemas.microsoft.com/office/drawing/2014/main" id="{779B17AB-2066-4009-91CD-D6F0B93122E5}"/>
              </a:ext>
            </a:extLst>
          </p:cNvPr>
          <p:cNvGrpSpPr>
            <a:grpSpLocks/>
          </p:cNvGrpSpPr>
          <p:nvPr/>
        </p:nvGrpSpPr>
        <p:grpSpPr bwMode="auto">
          <a:xfrm>
            <a:off x="9151377" y="1975985"/>
            <a:ext cx="1316038" cy="4060827"/>
            <a:chOff x="4455" y="770"/>
            <a:chExt cx="829" cy="2558"/>
          </a:xfrm>
        </p:grpSpPr>
        <p:sp>
          <p:nvSpPr>
            <p:cNvPr id="12" name="Rectangle 13">
              <a:extLst>
                <a:ext uri="{FF2B5EF4-FFF2-40B4-BE49-F238E27FC236}">
                  <a16:creationId xmlns:a16="http://schemas.microsoft.com/office/drawing/2014/main" id="{FD029DCB-F3B1-434D-8C8C-039582D2BCB7}"/>
                </a:ext>
              </a:extLst>
            </p:cNvPr>
            <p:cNvSpPr>
              <a:spLocks noChangeArrowheads="1"/>
            </p:cNvSpPr>
            <p:nvPr/>
          </p:nvSpPr>
          <p:spPr bwMode="auto">
            <a:xfrm>
              <a:off x="4525" y="1857"/>
              <a:ext cx="752" cy="848"/>
            </a:xfrm>
            <a:prstGeom prst="rect">
              <a:avLst/>
            </a:prstGeom>
            <a:solidFill>
              <a:srgbClr val="91A67C"/>
            </a:solidFill>
            <a:ln w="9525">
              <a:noFill/>
              <a:miter lim="800000"/>
              <a:headEnd/>
              <a:tailEnd/>
            </a:ln>
            <a:effectLst/>
          </p:spPr>
          <p:txBody>
            <a:bodyPr wrap="none" anchor="ctr">
              <a:spAutoFit/>
            </a:bodyPr>
            <a:lstStyle/>
            <a:p>
              <a:endParaRPr lang="en-US"/>
            </a:p>
          </p:txBody>
        </p:sp>
        <p:sp>
          <p:nvSpPr>
            <p:cNvPr id="13" name="Rectangle 14">
              <a:extLst>
                <a:ext uri="{FF2B5EF4-FFF2-40B4-BE49-F238E27FC236}">
                  <a16:creationId xmlns:a16="http://schemas.microsoft.com/office/drawing/2014/main" id="{4F14AB39-6739-4207-8A97-247709BD5577}"/>
                </a:ext>
              </a:extLst>
            </p:cNvPr>
            <p:cNvSpPr>
              <a:spLocks noChangeArrowheads="1"/>
            </p:cNvSpPr>
            <p:nvPr/>
          </p:nvSpPr>
          <p:spPr bwMode="auto">
            <a:xfrm>
              <a:off x="4512" y="1849"/>
              <a:ext cx="768" cy="856"/>
            </a:xfrm>
            <a:prstGeom prst="rect">
              <a:avLst/>
            </a:prstGeom>
            <a:noFill/>
            <a:ln w="25400">
              <a:solidFill>
                <a:schemeClr val="tx1"/>
              </a:solidFill>
              <a:miter lim="800000"/>
              <a:headEnd/>
              <a:tailEnd/>
            </a:ln>
            <a:effectLst/>
          </p:spPr>
          <p:txBody>
            <a:bodyPr wrap="none" anchor="ctr"/>
            <a:lstStyle/>
            <a:p>
              <a:endParaRPr lang="en-US"/>
            </a:p>
          </p:txBody>
        </p:sp>
        <p:sp>
          <p:nvSpPr>
            <p:cNvPr id="14" name="Rectangle 15">
              <a:extLst>
                <a:ext uri="{FF2B5EF4-FFF2-40B4-BE49-F238E27FC236}">
                  <a16:creationId xmlns:a16="http://schemas.microsoft.com/office/drawing/2014/main" id="{EF5C6CB7-C482-4130-B9E5-61EC2FD8F542}"/>
                </a:ext>
              </a:extLst>
            </p:cNvPr>
            <p:cNvSpPr>
              <a:spLocks noChangeArrowheads="1"/>
            </p:cNvSpPr>
            <p:nvPr/>
          </p:nvSpPr>
          <p:spPr bwMode="auto">
            <a:xfrm>
              <a:off x="4512" y="2336"/>
              <a:ext cx="768" cy="136"/>
            </a:xfrm>
            <a:prstGeom prst="rect">
              <a:avLst/>
            </a:prstGeom>
            <a:noFill/>
            <a:ln w="25400">
              <a:solidFill>
                <a:schemeClr val="tx1"/>
              </a:solidFill>
              <a:miter lim="800000"/>
              <a:headEnd/>
              <a:tailEnd/>
            </a:ln>
            <a:effectLst/>
          </p:spPr>
          <p:txBody>
            <a:bodyPr wrap="none" anchor="ctr"/>
            <a:lstStyle/>
            <a:p>
              <a:pPr algn="ctr" eaLnBrk="0" hangingPunct="0"/>
              <a:r>
                <a:rPr lang="en-US" altLang="ko-KR" sz="1600" dirty="0">
                  <a:solidFill>
                    <a:schemeClr val="bg1"/>
                  </a:solidFill>
                  <a:latin typeface="Corbel" panose="020B0503020204020204" pitchFamily="34" charset="0"/>
                  <a:ea typeface="굴림" charset="-127"/>
                </a:rPr>
                <a:t>Data word</a:t>
              </a:r>
            </a:p>
          </p:txBody>
        </p:sp>
        <p:sp>
          <p:nvSpPr>
            <p:cNvPr id="15" name="Rectangle 16" descr="40%">
              <a:extLst>
                <a:ext uri="{FF2B5EF4-FFF2-40B4-BE49-F238E27FC236}">
                  <a16:creationId xmlns:a16="http://schemas.microsoft.com/office/drawing/2014/main" id="{65624F41-07F0-4180-89FE-C923EF77840F}"/>
                </a:ext>
              </a:extLst>
            </p:cNvPr>
            <p:cNvSpPr>
              <a:spLocks noChangeArrowheads="1"/>
            </p:cNvSpPr>
            <p:nvPr/>
          </p:nvSpPr>
          <p:spPr bwMode="auto">
            <a:xfrm>
              <a:off x="4513" y="1000"/>
              <a:ext cx="768" cy="849"/>
            </a:xfrm>
            <a:prstGeom prst="rect">
              <a:avLst/>
            </a:prstGeom>
            <a:pattFill prst="pct40">
              <a:fgClr>
                <a:schemeClr val="accent1"/>
              </a:fgClr>
              <a:bgClr>
                <a:srgbClr val="FFFFFF"/>
              </a:bgClr>
            </a:pattFill>
            <a:ln w="25400">
              <a:solidFill>
                <a:schemeClr val="tx1"/>
              </a:solidFill>
              <a:miter lim="800000"/>
              <a:headEnd/>
              <a:tailEnd/>
            </a:ln>
            <a:effectLst/>
          </p:spPr>
          <p:txBody>
            <a:bodyPr wrap="none" anchor="ctr"/>
            <a:lstStyle/>
            <a:p>
              <a:endParaRPr lang="en-US"/>
            </a:p>
          </p:txBody>
        </p:sp>
        <p:sp>
          <p:nvSpPr>
            <p:cNvPr id="16" name="Freeform 18" descr="40%">
              <a:extLst>
                <a:ext uri="{FF2B5EF4-FFF2-40B4-BE49-F238E27FC236}">
                  <a16:creationId xmlns:a16="http://schemas.microsoft.com/office/drawing/2014/main" id="{DE6B99A4-3B7E-4DA5-A84F-3E931ADA791E}"/>
                </a:ext>
              </a:extLst>
            </p:cNvPr>
            <p:cNvSpPr>
              <a:spLocks/>
            </p:cNvSpPr>
            <p:nvPr/>
          </p:nvSpPr>
          <p:spPr bwMode="auto">
            <a:xfrm flipV="1">
              <a:off x="4510" y="2710"/>
              <a:ext cx="768" cy="618"/>
            </a:xfrm>
            <a:custGeom>
              <a:avLst/>
              <a:gdLst/>
              <a:ahLst/>
              <a:cxnLst>
                <a:cxn ang="0">
                  <a:pos x="0" y="480"/>
                </a:cxn>
                <a:cxn ang="0">
                  <a:pos x="912" y="480"/>
                </a:cxn>
                <a:cxn ang="0">
                  <a:pos x="912" y="0"/>
                </a:cxn>
                <a:cxn ang="0">
                  <a:pos x="528" y="192"/>
                </a:cxn>
                <a:cxn ang="0">
                  <a:pos x="480" y="48"/>
                </a:cxn>
                <a:cxn ang="0">
                  <a:pos x="96" y="192"/>
                </a:cxn>
                <a:cxn ang="0">
                  <a:pos x="0" y="96"/>
                </a:cxn>
                <a:cxn ang="0">
                  <a:pos x="0" y="480"/>
                </a:cxn>
              </a:cxnLst>
              <a:rect l="0" t="0" r="r" b="b"/>
              <a:pathLst>
                <a:path w="912" h="480">
                  <a:moveTo>
                    <a:pt x="0" y="480"/>
                  </a:moveTo>
                  <a:lnTo>
                    <a:pt x="912" y="480"/>
                  </a:lnTo>
                  <a:lnTo>
                    <a:pt x="912" y="0"/>
                  </a:lnTo>
                  <a:lnTo>
                    <a:pt x="528" y="192"/>
                  </a:lnTo>
                  <a:lnTo>
                    <a:pt x="480" y="48"/>
                  </a:lnTo>
                  <a:lnTo>
                    <a:pt x="96" y="192"/>
                  </a:lnTo>
                  <a:lnTo>
                    <a:pt x="0" y="96"/>
                  </a:lnTo>
                  <a:lnTo>
                    <a:pt x="0" y="480"/>
                  </a:lnTo>
                  <a:close/>
                </a:path>
              </a:pathLst>
            </a:custGeom>
            <a:pattFill prst="pct40">
              <a:fgClr>
                <a:schemeClr val="accent1"/>
              </a:fgClr>
              <a:bgClr>
                <a:srgbClr val="FFFFFF"/>
              </a:bgClr>
            </a:pattFill>
            <a:ln w="25400" cap="flat" cmpd="sng">
              <a:solidFill>
                <a:schemeClr val="tx1"/>
              </a:solidFill>
              <a:prstDash val="solid"/>
              <a:round/>
              <a:headEnd/>
              <a:tailEnd/>
            </a:ln>
            <a:effectLst/>
          </p:spPr>
          <p:txBody>
            <a:bodyPr wrap="none" anchor="ctr"/>
            <a:lstStyle/>
            <a:p>
              <a:endParaRPr lang="en-US"/>
            </a:p>
          </p:txBody>
        </p:sp>
        <p:sp>
          <p:nvSpPr>
            <p:cNvPr id="17" name="Text Box 19">
              <a:extLst>
                <a:ext uri="{FF2B5EF4-FFF2-40B4-BE49-F238E27FC236}">
                  <a16:creationId xmlns:a16="http://schemas.microsoft.com/office/drawing/2014/main" id="{1ED67CC0-A2D3-48D4-A95B-EA2B2B0E9876}"/>
                </a:ext>
              </a:extLst>
            </p:cNvPr>
            <p:cNvSpPr txBox="1">
              <a:spLocks noChangeArrowheads="1"/>
            </p:cNvSpPr>
            <p:nvPr/>
          </p:nvSpPr>
          <p:spPr bwMode="auto">
            <a:xfrm>
              <a:off x="4455" y="770"/>
              <a:ext cx="829" cy="233"/>
            </a:xfrm>
            <a:prstGeom prst="rect">
              <a:avLst/>
            </a:prstGeom>
            <a:noFill/>
            <a:ln w="25400">
              <a:noFill/>
              <a:miter lim="800000"/>
              <a:headEnd/>
              <a:tailEnd/>
            </a:ln>
            <a:effectLst/>
          </p:spPr>
          <p:txBody>
            <a:bodyPr wrap="none" anchor="ctr">
              <a:spAutoFit/>
            </a:bodyPr>
            <a:lstStyle/>
            <a:p>
              <a:pPr algn="ctr" eaLnBrk="0" hangingPunct="0"/>
              <a:r>
                <a:rPr lang="en-US" altLang="ko-KR" b="1" dirty="0">
                  <a:solidFill>
                    <a:srgbClr val="56127A"/>
                  </a:solidFill>
                  <a:latin typeface="Corbel" panose="020B0503020204020204" pitchFamily="34" charset="0"/>
                  <a:ea typeface="굴림" charset="-127"/>
                </a:rPr>
                <a:t>Data Pages</a:t>
              </a:r>
              <a:endParaRPr lang="en-US" altLang="ko-KR" sz="1400" b="1" dirty="0">
                <a:solidFill>
                  <a:srgbClr val="56127A"/>
                </a:solidFill>
                <a:latin typeface="Corbel" panose="020B0503020204020204" pitchFamily="34" charset="0"/>
                <a:ea typeface="굴림" charset="-127"/>
              </a:endParaRPr>
            </a:p>
          </p:txBody>
        </p:sp>
        <p:sp>
          <p:nvSpPr>
            <p:cNvPr id="18" name="Line 20">
              <a:extLst>
                <a:ext uri="{FF2B5EF4-FFF2-40B4-BE49-F238E27FC236}">
                  <a16:creationId xmlns:a16="http://schemas.microsoft.com/office/drawing/2014/main" id="{EAE5215F-E943-46AB-9D3A-B4D91DC44612}"/>
                </a:ext>
              </a:extLst>
            </p:cNvPr>
            <p:cNvSpPr>
              <a:spLocks noChangeShapeType="1"/>
            </p:cNvSpPr>
            <p:nvPr/>
          </p:nvSpPr>
          <p:spPr bwMode="auto">
            <a:xfrm>
              <a:off x="4472" y="1936"/>
              <a:ext cx="0" cy="433"/>
            </a:xfrm>
            <a:prstGeom prst="line">
              <a:avLst/>
            </a:prstGeom>
            <a:noFill/>
            <a:ln w="25400">
              <a:solidFill>
                <a:srgbClr val="FF0000"/>
              </a:solidFill>
              <a:round/>
              <a:headEnd/>
              <a:tailEnd type="triangle" w="med" len="med"/>
            </a:ln>
            <a:effectLst/>
          </p:spPr>
          <p:txBody>
            <a:bodyPr wrap="none" anchor="ctr"/>
            <a:lstStyle/>
            <a:p>
              <a:endParaRPr lang="en-US"/>
            </a:p>
          </p:txBody>
        </p:sp>
      </p:grpSp>
      <p:sp>
        <p:nvSpPr>
          <p:cNvPr id="19" name="Text Box 21">
            <a:extLst>
              <a:ext uri="{FF2B5EF4-FFF2-40B4-BE49-F238E27FC236}">
                <a16:creationId xmlns:a16="http://schemas.microsoft.com/office/drawing/2014/main" id="{87CC88B6-06FF-4970-BFE5-9D109C6227C2}"/>
              </a:ext>
            </a:extLst>
          </p:cNvPr>
          <p:cNvSpPr txBox="1">
            <a:spLocks noChangeArrowheads="1"/>
          </p:cNvSpPr>
          <p:nvPr/>
        </p:nvSpPr>
        <p:spPr bwMode="auto">
          <a:xfrm rot="5400000">
            <a:off x="8618768" y="4223088"/>
            <a:ext cx="869950" cy="369888"/>
          </a:xfrm>
          <a:prstGeom prst="rect">
            <a:avLst/>
          </a:prstGeom>
          <a:noFill/>
          <a:ln w="25400">
            <a:noFill/>
            <a:miter lim="800000"/>
            <a:headEnd/>
            <a:tailEnd/>
          </a:ln>
          <a:effectLst/>
        </p:spPr>
        <p:txBody>
          <a:bodyPr wrap="none" anchor="ctr">
            <a:spAutoFit/>
          </a:bodyPr>
          <a:lstStyle/>
          <a:p>
            <a:pPr algn="ctr" eaLnBrk="0" hangingPunct="0"/>
            <a:r>
              <a:rPr lang="en-US" altLang="ko-KR" sz="1800" dirty="0">
                <a:solidFill>
                  <a:srgbClr val="56127A"/>
                </a:solidFill>
                <a:latin typeface="Verdana" pitchFamily="34" charset="0"/>
                <a:ea typeface="굴림" charset="-127"/>
              </a:rPr>
              <a:t>Offset</a:t>
            </a:r>
          </a:p>
        </p:txBody>
      </p:sp>
      <p:grpSp>
        <p:nvGrpSpPr>
          <p:cNvPr id="20" name="Group 19">
            <a:extLst>
              <a:ext uri="{FF2B5EF4-FFF2-40B4-BE49-F238E27FC236}">
                <a16:creationId xmlns:a16="http://schemas.microsoft.com/office/drawing/2014/main" id="{914F78C7-50F2-42E9-AC86-0348C03C9F62}"/>
              </a:ext>
            </a:extLst>
          </p:cNvPr>
          <p:cNvGrpSpPr/>
          <p:nvPr/>
        </p:nvGrpSpPr>
        <p:grpSpPr>
          <a:xfrm>
            <a:off x="6977551" y="1795929"/>
            <a:ext cx="2204560" cy="4821903"/>
            <a:chOff x="5292190" y="1185197"/>
            <a:chExt cx="2204560" cy="4821903"/>
          </a:xfrm>
        </p:grpSpPr>
        <p:sp>
          <p:nvSpPr>
            <p:cNvPr id="21" name="Line 8">
              <a:extLst>
                <a:ext uri="{FF2B5EF4-FFF2-40B4-BE49-F238E27FC236}">
                  <a16:creationId xmlns:a16="http://schemas.microsoft.com/office/drawing/2014/main" id="{E589673D-C316-4154-B6AE-DB1EFFCC24E5}"/>
                </a:ext>
              </a:extLst>
            </p:cNvPr>
            <p:cNvSpPr>
              <a:spLocks noChangeShapeType="1"/>
            </p:cNvSpPr>
            <p:nvPr/>
          </p:nvSpPr>
          <p:spPr bwMode="auto">
            <a:xfrm flipV="1">
              <a:off x="6591300" y="3124200"/>
              <a:ext cx="905450" cy="1163636"/>
            </a:xfrm>
            <a:prstGeom prst="line">
              <a:avLst/>
            </a:prstGeom>
            <a:noFill/>
            <a:ln w="25400">
              <a:solidFill>
                <a:srgbClr val="FF0000"/>
              </a:solidFill>
              <a:round/>
              <a:headEnd/>
              <a:tailEnd type="triangle" w="med" len="med"/>
            </a:ln>
            <a:effectLst/>
          </p:spPr>
          <p:txBody>
            <a:bodyPr wrap="none" anchor="ctr"/>
            <a:lstStyle/>
            <a:p>
              <a:endParaRPr lang="en-US"/>
            </a:p>
          </p:txBody>
        </p:sp>
        <p:sp>
          <p:nvSpPr>
            <p:cNvPr id="22" name="Text Box 11">
              <a:extLst>
                <a:ext uri="{FF2B5EF4-FFF2-40B4-BE49-F238E27FC236}">
                  <a16:creationId xmlns:a16="http://schemas.microsoft.com/office/drawing/2014/main" id="{71AACAF7-7C8B-45B0-B08E-EDD3172FFC46}"/>
                </a:ext>
              </a:extLst>
            </p:cNvPr>
            <p:cNvSpPr txBox="1">
              <a:spLocks noChangeArrowheads="1"/>
            </p:cNvSpPr>
            <p:nvPr/>
          </p:nvSpPr>
          <p:spPr bwMode="auto">
            <a:xfrm rot="5400000">
              <a:off x="6481233" y="2642520"/>
              <a:ext cx="649288" cy="369887"/>
            </a:xfrm>
            <a:prstGeom prst="rect">
              <a:avLst/>
            </a:prstGeom>
            <a:noFill/>
            <a:ln w="25400">
              <a:noFill/>
              <a:miter lim="800000"/>
              <a:headEnd/>
              <a:tailEnd/>
            </a:ln>
            <a:effectLst/>
          </p:spPr>
          <p:txBody>
            <a:bodyPr wrap="none" anchor="ctr">
              <a:spAutoFit/>
            </a:bodyPr>
            <a:lstStyle/>
            <a:p>
              <a:pPr algn="ctr" eaLnBrk="0" hangingPunct="0"/>
              <a:r>
                <a:rPr lang="en-US" altLang="ko-KR" sz="1800" dirty="0">
                  <a:solidFill>
                    <a:srgbClr val="56127A"/>
                  </a:solidFill>
                  <a:latin typeface="Verdana" pitchFamily="34" charset="0"/>
                  <a:ea typeface="굴림" charset="-127"/>
                </a:rPr>
                <a:t>VPN</a:t>
              </a:r>
              <a:endParaRPr lang="en-US" altLang="ko-KR" sz="1800" i="1" dirty="0">
                <a:solidFill>
                  <a:srgbClr val="56127A"/>
                </a:solidFill>
                <a:latin typeface="Verdana" pitchFamily="34" charset="0"/>
                <a:ea typeface="굴림" charset="-127"/>
              </a:endParaRPr>
            </a:p>
          </p:txBody>
        </p:sp>
        <p:sp>
          <p:nvSpPr>
            <p:cNvPr id="23" name="Freeform 39">
              <a:extLst>
                <a:ext uri="{FF2B5EF4-FFF2-40B4-BE49-F238E27FC236}">
                  <a16:creationId xmlns:a16="http://schemas.microsoft.com/office/drawing/2014/main" id="{7703BF0C-5AB0-4290-AA51-B051EC63C1C8}"/>
                </a:ext>
              </a:extLst>
            </p:cNvPr>
            <p:cNvSpPr>
              <a:spLocks/>
            </p:cNvSpPr>
            <p:nvPr/>
          </p:nvSpPr>
          <p:spPr bwMode="auto">
            <a:xfrm flipV="1">
              <a:off x="5292190" y="1185197"/>
              <a:ext cx="268868" cy="587649"/>
            </a:xfrm>
            <a:custGeom>
              <a:avLst/>
              <a:gdLst/>
              <a:ahLst/>
              <a:cxnLst>
                <a:cxn ang="0">
                  <a:pos x="0" y="160"/>
                </a:cxn>
                <a:cxn ang="0">
                  <a:pos x="0" y="0"/>
                </a:cxn>
                <a:cxn ang="0">
                  <a:pos x="288" y="0"/>
                </a:cxn>
              </a:cxnLst>
              <a:rect l="0" t="0" r="r" b="b"/>
              <a:pathLst>
                <a:path w="288" h="160">
                  <a:moveTo>
                    <a:pt x="0" y="160"/>
                  </a:moveTo>
                  <a:lnTo>
                    <a:pt x="0" y="0"/>
                  </a:lnTo>
                  <a:lnTo>
                    <a:pt x="288" y="0"/>
                  </a:lnTo>
                </a:path>
              </a:pathLst>
            </a:custGeom>
            <a:noFill/>
            <a:ln w="19050" cap="flat" cmpd="sng">
              <a:solidFill>
                <a:srgbClr val="FF0000"/>
              </a:solidFill>
              <a:prstDash val="solid"/>
              <a:round/>
              <a:headEnd type="none" w="med" len="med"/>
              <a:tailEnd type="triangle" w="med" len="med"/>
            </a:ln>
            <a:effectLst/>
          </p:spPr>
          <p:txBody>
            <a:bodyPr wrap="square" anchor="ctr">
              <a:spAutoFit/>
            </a:bodyPr>
            <a:lstStyle/>
            <a:p>
              <a:endParaRPr lang="en-US"/>
            </a:p>
          </p:txBody>
        </p:sp>
        <p:grpSp>
          <p:nvGrpSpPr>
            <p:cNvPr id="24" name="Group 23">
              <a:extLst>
                <a:ext uri="{FF2B5EF4-FFF2-40B4-BE49-F238E27FC236}">
                  <a16:creationId xmlns:a16="http://schemas.microsoft.com/office/drawing/2014/main" id="{611E0F61-07A1-4DA5-A050-A05A0C6D7B05}"/>
                </a:ext>
              </a:extLst>
            </p:cNvPr>
            <p:cNvGrpSpPr/>
            <p:nvPr/>
          </p:nvGrpSpPr>
          <p:grpSpPr>
            <a:xfrm>
              <a:off x="5447335" y="1368703"/>
              <a:ext cx="1256434" cy="4638397"/>
              <a:chOff x="4791480" y="1368703"/>
              <a:chExt cx="1924828" cy="4638397"/>
            </a:xfrm>
          </p:grpSpPr>
          <p:sp>
            <p:nvSpPr>
              <p:cNvPr id="25" name="Rectangle 22" descr="40%">
                <a:extLst>
                  <a:ext uri="{FF2B5EF4-FFF2-40B4-BE49-F238E27FC236}">
                    <a16:creationId xmlns:a16="http://schemas.microsoft.com/office/drawing/2014/main" id="{F61F5EB0-A68F-4BC4-9495-C2064B192C40}"/>
                  </a:ext>
                </a:extLst>
              </p:cNvPr>
              <p:cNvSpPr>
                <a:spLocks noChangeArrowheads="1"/>
              </p:cNvSpPr>
              <p:nvPr/>
            </p:nvSpPr>
            <p:spPr bwMode="auto">
              <a:xfrm>
                <a:off x="4965700" y="5765800"/>
                <a:ext cx="1600200" cy="241300"/>
              </a:xfrm>
              <a:prstGeom prst="rect">
                <a:avLst/>
              </a:prstGeom>
              <a:solidFill>
                <a:srgbClr val="91A67C"/>
              </a:solidFill>
              <a:ln w="25400">
                <a:solidFill>
                  <a:schemeClr val="tx2"/>
                </a:solidFill>
                <a:miter lim="800000"/>
                <a:headEnd/>
                <a:tailEnd/>
              </a:ln>
              <a:effectLst/>
            </p:spPr>
            <p:txBody>
              <a:bodyPr wrap="none" anchor="ctr"/>
              <a:lstStyle/>
              <a:p>
                <a:pPr algn="ctr" eaLnBrk="0" hangingPunct="0"/>
                <a:r>
                  <a:rPr lang="en-US" altLang="ko-KR" sz="1400">
                    <a:solidFill>
                      <a:srgbClr val="56127A"/>
                    </a:solidFill>
                    <a:latin typeface="Verdana" pitchFamily="34" charset="0"/>
                    <a:ea typeface="굴림" charset="-127"/>
                  </a:rPr>
                  <a:t>PPN</a:t>
                </a:r>
              </a:p>
            </p:txBody>
          </p:sp>
          <p:sp>
            <p:nvSpPr>
              <p:cNvPr id="26" name="Rectangle 23" descr="Wide upward diagonal">
                <a:extLst>
                  <a:ext uri="{FF2B5EF4-FFF2-40B4-BE49-F238E27FC236}">
                    <a16:creationId xmlns:a16="http://schemas.microsoft.com/office/drawing/2014/main" id="{C1DCD46B-B019-415A-908A-7281420D0A30}"/>
                  </a:ext>
                </a:extLst>
              </p:cNvPr>
              <p:cNvSpPr>
                <a:spLocks noChangeArrowheads="1"/>
              </p:cNvSpPr>
              <p:nvPr/>
            </p:nvSpPr>
            <p:spPr bwMode="auto">
              <a:xfrm>
                <a:off x="4965700" y="5046663"/>
                <a:ext cx="1600200" cy="239712"/>
              </a:xfrm>
              <a:prstGeom prst="rect">
                <a:avLst/>
              </a:prstGeom>
              <a:solidFill>
                <a:schemeClr val="bg1"/>
              </a:solidFill>
              <a:ln w="25400">
                <a:solidFill>
                  <a:schemeClr val="tx1"/>
                </a:solidFill>
                <a:miter lim="800000"/>
                <a:headEnd/>
                <a:tailEnd/>
              </a:ln>
              <a:effectLst/>
            </p:spPr>
            <p:txBody>
              <a:bodyPr wrap="none" anchor="ctr"/>
              <a:lstStyle/>
              <a:p>
                <a:pPr algn="ctr" eaLnBrk="0" hangingPunct="0"/>
                <a:endParaRPr lang="ko-KR" altLang="en-US" sz="1400">
                  <a:latin typeface="Arial" charset="0"/>
                  <a:ea typeface="굴림" charset="-127"/>
                </a:endParaRPr>
              </a:p>
            </p:txBody>
          </p:sp>
          <p:sp>
            <p:nvSpPr>
              <p:cNvPr id="27" name="Rectangle 24" descr="40%">
                <a:extLst>
                  <a:ext uri="{FF2B5EF4-FFF2-40B4-BE49-F238E27FC236}">
                    <a16:creationId xmlns:a16="http://schemas.microsoft.com/office/drawing/2014/main" id="{E2889317-2978-4B02-B1A4-6F1547D8616B}"/>
                  </a:ext>
                </a:extLst>
              </p:cNvPr>
              <p:cNvSpPr>
                <a:spLocks noChangeArrowheads="1"/>
              </p:cNvSpPr>
              <p:nvPr/>
            </p:nvSpPr>
            <p:spPr bwMode="auto">
              <a:xfrm>
                <a:off x="4965700" y="5526088"/>
                <a:ext cx="1600200" cy="239712"/>
              </a:xfrm>
              <a:prstGeom prst="rect">
                <a:avLst/>
              </a:prstGeom>
              <a:solidFill>
                <a:srgbClr val="91A67C"/>
              </a:solidFill>
              <a:ln w="25400">
                <a:solidFill>
                  <a:schemeClr val="tx2"/>
                </a:solidFill>
                <a:miter lim="800000"/>
                <a:headEnd/>
                <a:tailEnd/>
              </a:ln>
              <a:effectLst/>
            </p:spPr>
            <p:txBody>
              <a:bodyPr wrap="none" anchor="ctr"/>
              <a:lstStyle/>
              <a:p>
                <a:pPr algn="ctr" eaLnBrk="0" hangingPunct="0"/>
                <a:r>
                  <a:rPr lang="en-US" altLang="ko-KR" sz="1400">
                    <a:solidFill>
                      <a:srgbClr val="56127A"/>
                    </a:solidFill>
                    <a:latin typeface="Verdana" pitchFamily="34" charset="0"/>
                    <a:ea typeface="굴림" charset="-127"/>
                  </a:rPr>
                  <a:t>PPN</a:t>
                </a:r>
              </a:p>
            </p:txBody>
          </p:sp>
          <p:sp>
            <p:nvSpPr>
              <p:cNvPr id="28" name="Rectangle 27">
                <a:extLst>
                  <a:ext uri="{FF2B5EF4-FFF2-40B4-BE49-F238E27FC236}">
                    <a16:creationId xmlns:a16="http://schemas.microsoft.com/office/drawing/2014/main" id="{0338BDF8-26D5-4AA9-BD98-AC3A27DE3D41}"/>
                  </a:ext>
                </a:extLst>
              </p:cNvPr>
              <p:cNvSpPr>
                <a:spLocks noChangeArrowheads="1"/>
              </p:cNvSpPr>
              <p:nvPr/>
            </p:nvSpPr>
            <p:spPr bwMode="auto">
              <a:xfrm>
                <a:off x="4965700" y="2192338"/>
                <a:ext cx="1600200" cy="241300"/>
              </a:xfrm>
              <a:prstGeom prst="rect">
                <a:avLst/>
              </a:prstGeom>
              <a:solidFill>
                <a:srgbClr val="FFCC66"/>
              </a:solidFill>
              <a:ln w="25400">
                <a:solidFill>
                  <a:schemeClr val="tx1"/>
                </a:solidFill>
                <a:miter lim="800000"/>
                <a:headEnd/>
                <a:tailEnd/>
              </a:ln>
              <a:effectLst/>
            </p:spPr>
            <p:txBody>
              <a:bodyPr wrap="none" anchor="ctr"/>
              <a:lstStyle/>
              <a:p>
                <a:pPr algn="ctr" eaLnBrk="0" hangingPunct="0"/>
                <a:r>
                  <a:rPr lang="en-US" altLang="ko-KR" sz="1400">
                    <a:solidFill>
                      <a:srgbClr val="56127A"/>
                    </a:solidFill>
                    <a:latin typeface="Verdana" pitchFamily="34" charset="0"/>
                    <a:ea typeface="굴림" charset="-127"/>
                  </a:rPr>
                  <a:t>DPN</a:t>
                </a:r>
              </a:p>
            </p:txBody>
          </p:sp>
          <p:sp>
            <p:nvSpPr>
              <p:cNvPr id="29" name="Rectangle 28" descr="40%">
                <a:extLst>
                  <a:ext uri="{FF2B5EF4-FFF2-40B4-BE49-F238E27FC236}">
                    <a16:creationId xmlns:a16="http://schemas.microsoft.com/office/drawing/2014/main" id="{61959051-6C82-42DB-BB50-C7CCDA62CC79}"/>
                  </a:ext>
                </a:extLst>
              </p:cNvPr>
              <p:cNvSpPr>
                <a:spLocks noChangeArrowheads="1"/>
              </p:cNvSpPr>
              <p:nvPr/>
            </p:nvSpPr>
            <p:spPr bwMode="auto">
              <a:xfrm>
                <a:off x="4965700" y="2420938"/>
                <a:ext cx="1600200" cy="239712"/>
              </a:xfrm>
              <a:prstGeom prst="rect">
                <a:avLst/>
              </a:prstGeom>
              <a:solidFill>
                <a:srgbClr val="91A67C"/>
              </a:solidFill>
              <a:ln w="25400">
                <a:solidFill>
                  <a:schemeClr val="tx1"/>
                </a:solidFill>
                <a:miter lim="800000"/>
                <a:headEnd/>
                <a:tailEnd/>
              </a:ln>
              <a:effectLst/>
            </p:spPr>
            <p:txBody>
              <a:bodyPr wrap="none" anchor="ctr"/>
              <a:lstStyle/>
              <a:p>
                <a:pPr algn="ctr" eaLnBrk="0" hangingPunct="0"/>
                <a:r>
                  <a:rPr lang="en-US" altLang="ko-KR" sz="1400">
                    <a:solidFill>
                      <a:srgbClr val="56127A"/>
                    </a:solidFill>
                    <a:latin typeface="Verdana" pitchFamily="34" charset="0"/>
                    <a:ea typeface="굴림" charset="-127"/>
                  </a:rPr>
                  <a:t>PPN</a:t>
                </a:r>
              </a:p>
            </p:txBody>
          </p:sp>
          <p:sp>
            <p:nvSpPr>
              <p:cNvPr id="30" name="Rectangle 29" descr="40%">
                <a:extLst>
                  <a:ext uri="{FF2B5EF4-FFF2-40B4-BE49-F238E27FC236}">
                    <a16:creationId xmlns:a16="http://schemas.microsoft.com/office/drawing/2014/main" id="{5F0EC031-9FB2-4FC1-AA1B-AB25EB388A38}"/>
                  </a:ext>
                </a:extLst>
              </p:cNvPr>
              <p:cNvSpPr>
                <a:spLocks noChangeArrowheads="1"/>
              </p:cNvSpPr>
              <p:nvPr/>
            </p:nvSpPr>
            <p:spPr bwMode="auto">
              <a:xfrm>
                <a:off x="4965700" y="1963738"/>
                <a:ext cx="1600200" cy="239712"/>
              </a:xfrm>
              <a:prstGeom prst="rect">
                <a:avLst/>
              </a:prstGeom>
              <a:solidFill>
                <a:srgbClr val="91A67C"/>
              </a:solidFill>
              <a:ln w="25400">
                <a:solidFill>
                  <a:schemeClr val="tx1"/>
                </a:solidFill>
                <a:miter lim="800000"/>
                <a:headEnd/>
                <a:tailEnd/>
              </a:ln>
              <a:effectLst/>
            </p:spPr>
            <p:txBody>
              <a:bodyPr wrap="none" anchor="ctr"/>
              <a:lstStyle/>
              <a:p>
                <a:pPr algn="ctr" eaLnBrk="0" hangingPunct="0"/>
                <a:r>
                  <a:rPr lang="en-US" altLang="ko-KR" sz="1400">
                    <a:solidFill>
                      <a:srgbClr val="56127A"/>
                    </a:solidFill>
                    <a:latin typeface="Verdana" pitchFamily="34" charset="0"/>
                    <a:ea typeface="굴림" charset="-127"/>
                  </a:rPr>
                  <a:t>PPN</a:t>
                </a:r>
              </a:p>
            </p:txBody>
          </p:sp>
          <p:sp>
            <p:nvSpPr>
              <p:cNvPr id="31" name="Rectangle 30" descr="40%">
                <a:extLst>
                  <a:ext uri="{FF2B5EF4-FFF2-40B4-BE49-F238E27FC236}">
                    <a16:creationId xmlns:a16="http://schemas.microsoft.com/office/drawing/2014/main" id="{C51A76CD-DD1E-4AFA-9A49-9B3F3EC0C911}"/>
                  </a:ext>
                </a:extLst>
              </p:cNvPr>
              <p:cNvSpPr>
                <a:spLocks noChangeArrowheads="1"/>
              </p:cNvSpPr>
              <p:nvPr/>
            </p:nvSpPr>
            <p:spPr bwMode="auto">
              <a:xfrm>
                <a:off x="4965700" y="1735138"/>
                <a:ext cx="1600200" cy="239712"/>
              </a:xfrm>
              <a:prstGeom prst="rect">
                <a:avLst/>
              </a:prstGeom>
              <a:solidFill>
                <a:srgbClr val="91A67C"/>
              </a:solidFill>
              <a:ln w="25400">
                <a:solidFill>
                  <a:schemeClr val="tx1"/>
                </a:solidFill>
                <a:miter lim="800000"/>
                <a:headEnd/>
                <a:tailEnd/>
              </a:ln>
              <a:effectLst/>
            </p:spPr>
            <p:txBody>
              <a:bodyPr wrap="none" anchor="ctr"/>
              <a:lstStyle/>
              <a:p>
                <a:pPr algn="ctr" eaLnBrk="0" hangingPunct="0"/>
                <a:r>
                  <a:rPr lang="en-US" altLang="ko-KR" sz="1400">
                    <a:solidFill>
                      <a:srgbClr val="56127A"/>
                    </a:solidFill>
                    <a:latin typeface="Verdana" pitchFamily="34" charset="0"/>
                    <a:ea typeface="굴림" charset="-127"/>
                  </a:rPr>
                  <a:t>PPN</a:t>
                </a:r>
              </a:p>
            </p:txBody>
          </p:sp>
          <p:sp>
            <p:nvSpPr>
              <p:cNvPr id="32" name="Text Box 31">
                <a:extLst>
                  <a:ext uri="{FF2B5EF4-FFF2-40B4-BE49-F238E27FC236}">
                    <a16:creationId xmlns:a16="http://schemas.microsoft.com/office/drawing/2014/main" id="{5A4E1593-7F67-47C6-8CC0-F54695D5B503}"/>
                  </a:ext>
                </a:extLst>
              </p:cNvPr>
              <p:cNvSpPr txBox="1">
                <a:spLocks noChangeArrowheads="1"/>
              </p:cNvSpPr>
              <p:nvPr/>
            </p:nvSpPr>
            <p:spPr bwMode="auto">
              <a:xfrm>
                <a:off x="4791480" y="1368703"/>
                <a:ext cx="1924828" cy="369332"/>
              </a:xfrm>
              <a:prstGeom prst="rect">
                <a:avLst/>
              </a:prstGeom>
              <a:noFill/>
              <a:ln w="25400">
                <a:noFill/>
                <a:miter lim="800000"/>
                <a:headEnd/>
                <a:tailEnd/>
              </a:ln>
              <a:effectLst/>
            </p:spPr>
            <p:txBody>
              <a:bodyPr wrap="none" anchor="ctr">
                <a:spAutoFit/>
              </a:bodyPr>
              <a:lstStyle/>
              <a:p>
                <a:pPr algn="ctr" eaLnBrk="0" hangingPunct="0"/>
                <a:r>
                  <a:rPr lang="en-US" altLang="ko-KR" sz="1800" b="1" dirty="0">
                    <a:solidFill>
                      <a:srgbClr val="56127A"/>
                    </a:solidFill>
                    <a:latin typeface="Corbel" panose="020B0503020204020204" pitchFamily="34" charset="0"/>
                    <a:ea typeface="굴림" charset="-127"/>
                  </a:rPr>
                  <a:t>Page Table</a:t>
                </a:r>
              </a:p>
            </p:txBody>
          </p:sp>
          <p:sp>
            <p:nvSpPr>
              <p:cNvPr id="33" name="Line 32">
                <a:extLst>
                  <a:ext uri="{FF2B5EF4-FFF2-40B4-BE49-F238E27FC236}">
                    <a16:creationId xmlns:a16="http://schemas.microsoft.com/office/drawing/2014/main" id="{DFFCF08E-42CA-400B-814F-0060451595CE}"/>
                  </a:ext>
                </a:extLst>
              </p:cNvPr>
              <p:cNvSpPr>
                <a:spLocks noChangeShapeType="1"/>
              </p:cNvSpPr>
              <p:nvPr/>
            </p:nvSpPr>
            <p:spPr bwMode="auto">
              <a:xfrm>
                <a:off x="6654259" y="1746253"/>
                <a:ext cx="0" cy="2362198"/>
              </a:xfrm>
              <a:prstGeom prst="line">
                <a:avLst/>
              </a:prstGeom>
              <a:noFill/>
              <a:ln w="25400">
                <a:solidFill>
                  <a:srgbClr val="FF0000"/>
                </a:solidFill>
                <a:round/>
                <a:headEnd/>
                <a:tailEnd type="triangle" w="med" len="med"/>
              </a:ln>
              <a:effectLst/>
            </p:spPr>
            <p:txBody>
              <a:bodyPr wrap="none" anchor="ctr"/>
              <a:lstStyle/>
              <a:p>
                <a:endParaRPr lang="en-US" sz="1800"/>
              </a:p>
            </p:txBody>
          </p:sp>
          <p:sp>
            <p:nvSpPr>
              <p:cNvPr id="34" name="Rectangle 33">
                <a:extLst>
                  <a:ext uri="{FF2B5EF4-FFF2-40B4-BE49-F238E27FC236}">
                    <a16:creationId xmlns:a16="http://schemas.microsoft.com/office/drawing/2014/main" id="{F65E16DD-5CE9-44C2-AE8A-2DB0FB5408E1}"/>
                  </a:ext>
                </a:extLst>
              </p:cNvPr>
              <p:cNvSpPr>
                <a:spLocks noChangeArrowheads="1"/>
              </p:cNvSpPr>
              <p:nvPr/>
            </p:nvSpPr>
            <p:spPr bwMode="auto">
              <a:xfrm>
                <a:off x="4965700" y="5286375"/>
                <a:ext cx="1600200" cy="239713"/>
              </a:xfrm>
              <a:prstGeom prst="rect">
                <a:avLst/>
              </a:prstGeom>
              <a:solidFill>
                <a:srgbClr val="FFCC66"/>
              </a:solidFill>
              <a:ln w="25400">
                <a:solidFill>
                  <a:schemeClr val="tx2"/>
                </a:solidFill>
                <a:miter lim="800000"/>
                <a:headEnd/>
                <a:tailEnd/>
              </a:ln>
              <a:effectLst/>
            </p:spPr>
            <p:txBody>
              <a:bodyPr wrap="none" anchor="ctr"/>
              <a:lstStyle/>
              <a:p>
                <a:pPr algn="ctr" eaLnBrk="0" hangingPunct="0"/>
                <a:r>
                  <a:rPr lang="en-US" altLang="ko-KR" sz="1400">
                    <a:solidFill>
                      <a:srgbClr val="56127A"/>
                    </a:solidFill>
                    <a:latin typeface="Verdana" pitchFamily="34" charset="0"/>
                    <a:ea typeface="굴림" charset="-127"/>
                  </a:rPr>
                  <a:t>DPN</a:t>
                </a:r>
              </a:p>
            </p:txBody>
          </p:sp>
          <p:sp>
            <p:nvSpPr>
              <p:cNvPr id="35" name="Rectangle 34" descr="40%">
                <a:extLst>
                  <a:ext uri="{FF2B5EF4-FFF2-40B4-BE49-F238E27FC236}">
                    <a16:creationId xmlns:a16="http://schemas.microsoft.com/office/drawing/2014/main" id="{21F9D333-BFEC-4F90-BDE9-73EF5BBCF58D}"/>
                  </a:ext>
                </a:extLst>
              </p:cNvPr>
              <p:cNvSpPr>
                <a:spLocks noChangeArrowheads="1"/>
              </p:cNvSpPr>
              <p:nvPr/>
            </p:nvSpPr>
            <p:spPr bwMode="auto">
              <a:xfrm>
                <a:off x="4965700" y="4325938"/>
                <a:ext cx="1600200" cy="239712"/>
              </a:xfrm>
              <a:prstGeom prst="rect">
                <a:avLst/>
              </a:prstGeom>
              <a:solidFill>
                <a:srgbClr val="91A67C"/>
              </a:solidFill>
              <a:ln w="25400">
                <a:solidFill>
                  <a:schemeClr val="tx1"/>
                </a:solidFill>
                <a:miter lim="800000"/>
                <a:headEnd/>
                <a:tailEnd/>
              </a:ln>
              <a:effectLst/>
            </p:spPr>
            <p:txBody>
              <a:bodyPr wrap="none" anchor="ctr"/>
              <a:lstStyle/>
              <a:p>
                <a:pPr algn="ctr" eaLnBrk="0" hangingPunct="0"/>
                <a:r>
                  <a:rPr lang="en-US" altLang="ko-KR" sz="1400">
                    <a:solidFill>
                      <a:srgbClr val="56127A"/>
                    </a:solidFill>
                    <a:latin typeface="Verdana" pitchFamily="34" charset="0"/>
                    <a:ea typeface="굴림" charset="-127"/>
                  </a:rPr>
                  <a:t>PPN</a:t>
                </a:r>
              </a:p>
            </p:txBody>
          </p:sp>
          <p:sp>
            <p:nvSpPr>
              <p:cNvPr id="36" name="Rectangle 35">
                <a:extLst>
                  <a:ext uri="{FF2B5EF4-FFF2-40B4-BE49-F238E27FC236}">
                    <a16:creationId xmlns:a16="http://schemas.microsoft.com/office/drawing/2014/main" id="{1D0DD925-636C-4051-977A-740AD328360B}"/>
                  </a:ext>
                </a:extLst>
              </p:cNvPr>
              <p:cNvSpPr>
                <a:spLocks noChangeArrowheads="1"/>
              </p:cNvSpPr>
              <p:nvPr/>
            </p:nvSpPr>
            <p:spPr bwMode="auto">
              <a:xfrm>
                <a:off x="4965700" y="4806950"/>
                <a:ext cx="1600200" cy="239713"/>
              </a:xfrm>
              <a:prstGeom prst="rect">
                <a:avLst/>
              </a:prstGeom>
              <a:solidFill>
                <a:srgbClr val="FFCC66"/>
              </a:solidFill>
              <a:ln w="25400">
                <a:solidFill>
                  <a:schemeClr val="tx1"/>
                </a:solidFill>
                <a:miter lim="800000"/>
                <a:headEnd/>
                <a:tailEnd/>
              </a:ln>
              <a:effectLst/>
            </p:spPr>
            <p:txBody>
              <a:bodyPr wrap="none" anchor="ctr"/>
              <a:lstStyle/>
              <a:p>
                <a:pPr algn="ctr" eaLnBrk="0" hangingPunct="0"/>
                <a:r>
                  <a:rPr lang="en-US" altLang="ko-KR" sz="1400">
                    <a:solidFill>
                      <a:srgbClr val="56127A"/>
                    </a:solidFill>
                    <a:latin typeface="Verdana" pitchFamily="34" charset="0"/>
                    <a:ea typeface="굴림" charset="-127"/>
                  </a:rPr>
                  <a:t>DPN</a:t>
                </a:r>
              </a:p>
            </p:txBody>
          </p:sp>
          <p:sp>
            <p:nvSpPr>
              <p:cNvPr id="37" name="Rectangle 36">
                <a:extLst>
                  <a:ext uri="{FF2B5EF4-FFF2-40B4-BE49-F238E27FC236}">
                    <a16:creationId xmlns:a16="http://schemas.microsoft.com/office/drawing/2014/main" id="{AAE0F2EB-B6F0-41F3-AF67-225841F8DFEF}"/>
                  </a:ext>
                </a:extLst>
              </p:cNvPr>
              <p:cNvSpPr>
                <a:spLocks noChangeArrowheads="1"/>
              </p:cNvSpPr>
              <p:nvPr/>
            </p:nvSpPr>
            <p:spPr bwMode="auto">
              <a:xfrm>
                <a:off x="4965700" y="4565650"/>
                <a:ext cx="1600200" cy="241300"/>
              </a:xfrm>
              <a:prstGeom prst="rect">
                <a:avLst/>
              </a:prstGeom>
              <a:solidFill>
                <a:srgbClr val="FFCC66"/>
              </a:solidFill>
              <a:ln w="25400">
                <a:solidFill>
                  <a:schemeClr val="tx1"/>
                </a:solidFill>
                <a:miter lim="800000"/>
                <a:headEnd/>
                <a:tailEnd/>
              </a:ln>
              <a:effectLst/>
            </p:spPr>
            <p:txBody>
              <a:bodyPr wrap="none" anchor="ctr"/>
              <a:lstStyle/>
              <a:p>
                <a:pPr algn="ctr" eaLnBrk="0" hangingPunct="0"/>
                <a:r>
                  <a:rPr lang="en-US" altLang="ko-KR" sz="1400">
                    <a:solidFill>
                      <a:srgbClr val="56127A"/>
                    </a:solidFill>
                    <a:latin typeface="Verdana" pitchFamily="34" charset="0"/>
                    <a:ea typeface="굴림" charset="-127"/>
                  </a:rPr>
                  <a:t>DPN</a:t>
                </a:r>
              </a:p>
            </p:txBody>
          </p:sp>
          <p:sp>
            <p:nvSpPr>
              <p:cNvPr id="38" name="Rectangle 37">
                <a:extLst>
                  <a:ext uri="{FF2B5EF4-FFF2-40B4-BE49-F238E27FC236}">
                    <a16:creationId xmlns:a16="http://schemas.microsoft.com/office/drawing/2014/main" id="{58E7083A-8D73-48DB-A672-3DC4AD02DF5D}"/>
                  </a:ext>
                </a:extLst>
              </p:cNvPr>
              <p:cNvSpPr>
                <a:spLocks noChangeArrowheads="1"/>
              </p:cNvSpPr>
              <p:nvPr/>
            </p:nvSpPr>
            <p:spPr bwMode="auto">
              <a:xfrm>
                <a:off x="4965700" y="3868738"/>
                <a:ext cx="1600200" cy="239712"/>
              </a:xfrm>
              <a:prstGeom prst="rect">
                <a:avLst/>
              </a:prstGeom>
              <a:solidFill>
                <a:srgbClr val="FFCC66"/>
              </a:solidFill>
              <a:ln w="25400">
                <a:solidFill>
                  <a:schemeClr val="tx1"/>
                </a:solidFill>
                <a:miter lim="800000"/>
                <a:headEnd/>
                <a:tailEnd/>
              </a:ln>
              <a:effectLst/>
            </p:spPr>
            <p:txBody>
              <a:bodyPr wrap="none" anchor="ctr"/>
              <a:lstStyle/>
              <a:p>
                <a:pPr algn="ctr" eaLnBrk="0" hangingPunct="0"/>
                <a:r>
                  <a:rPr lang="en-US" altLang="ko-KR" sz="1400">
                    <a:solidFill>
                      <a:srgbClr val="56127A"/>
                    </a:solidFill>
                    <a:latin typeface="Verdana" pitchFamily="34" charset="0"/>
                    <a:ea typeface="굴림" charset="-127"/>
                  </a:rPr>
                  <a:t>DPN</a:t>
                </a:r>
              </a:p>
            </p:txBody>
          </p:sp>
          <p:sp>
            <p:nvSpPr>
              <p:cNvPr id="39" name="Rectangle 38" descr="40%">
                <a:extLst>
                  <a:ext uri="{FF2B5EF4-FFF2-40B4-BE49-F238E27FC236}">
                    <a16:creationId xmlns:a16="http://schemas.microsoft.com/office/drawing/2014/main" id="{181E553F-D935-4CAF-AFA5-7ACAFDF9CE38}"/>
                  </a:ext>
                </a:extLst>
              </p:cNvPr>
              <p:cNvSpPr>
                <a:spLocks noChangeArrowheads="1"/>
              </p:cNvSpPr>
              <p:nvPr/>
            </p:nvSpPr>
            <p:spPr bwMode="auto">
              <a:xfrm>
                <a:off x="4965700" y="4097338"/>
                <a:ext cx="1600200" cy="239712"/>
              </a:xfrm>
              <a:prstGeom prst="rect">
                <a:avLst/>
              </a:prstGeom>
              <a:solidFill>
                <a:srgbClr val="91A67C"/>
              </a:solidFill>
              <a:ln w="25400">
                <a:solidFill>
                  <a:schemeClr val="tx1"/>
                </a:solidFill>
                <a:miter lim="800000"/>
                <a:headEnd/>
                <a:tailEnd/>
              </a:ln>
              <a:effectLst/>
            </p:spPr>
            <p:txBody>
              <a:bodyPr wrap="none" anchor="ctr"/>
              <a:lstStyle/>
              <a:p>
                <a:pPr algn="ctr" eaLnBrk="0" hangingPunct="0"/>
                <a:r>
                  <a:rPr lang="en-US" altLang="ko-KR" sz="1400">
                    <a:solidFill>
                      <a:srgbClr val="56127A"/>
                    </a:solidFill>
                    <a:latin typeface="Verdana" pitchFamily="34" charset="0"/>
                    <a:ea typeface="굴림" charset="-127"/>
                  </a:rPr>
                  <a:t>PPN</a:t>
                </a:r>
              </a:p>
            </p:txBody>
          </p:sp>
          <p:sp>
            <p:nvSpPr>
              <p:cNvPr id="40" name="Rectangle 39">
                <a:extLst>
                  <a:ext uri="{FF2B5EF4-FFF2-40B4-BE49-F238E27FC236}">
                    <a16:creationId xmlns:a16="http://schemas.microsoft.com/office/drawing/2014/main" id="{432C6ABF-E7C9-4174-9208-208198100CC3}"/>
                  </a:ext>
                </a:extLst>
              </p:cNvPr>
              <p:cNvSpPr/>
              <p:nvPr/>
            </p:nvSpPr>
            <p:spPr bwMode="auto">
              <a:xfrm>
                <a:off x="4965703" y="2658785"/>
                <a:ext cx="1597020" cy="1209953"/>
              </a:xfrm>
              <a:prstGeom prst="rect">
                <a:avLst/>
              </a:prstGeom>
              <a:no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1800" b="0" i="0" u="none" strike="noStrike" cap="none" normalizeH="0" baseline="0">
                  <a:ln>
                    <a:noFill/>
                  </a:ln>
                  <a:solidFill>
                    <a:schemeClr val="tx1"/>
                  </a:solidFill>
                  <a:effectLst/>
                  <a:latin typeface="Verdana" pitchFamily="34" charset="0"/>
                </a:endParaRPr>
              </a:p>
            </p:txBody>
          </p:sp>
        </p:grpSp>
      </p:grpSp>
      <p:sp>
        <p:nvSpPr>
          <p:cNvPr id="41" name="Rectangle 40">
            <a:extLst>
              <a:ext uri="{FF2B5EF4-FFF2-40B4-BE49-F238E27FC236}">
                <a16:creationId xmlns:a16="http://schemas.microsoft.com/office/drawing/2014/main" id="{19DEA863-ABF6-4349-83A2-FCFFA74928F8}"/>
              </a:ext>
            </a:extLst>
          </p:cNvPr>
          <p:cNvSpPr txBox="1">
            <a:spLocks noChangeArrowheads="1"/>
          </p:cNvSpPr>
          <p:nvPr/>
        </p:nvSpPr>
        <p:spPr>
          <a:xfrm>
            <a:off x="938007" y="1386839"/>
            <a:ext cx="4781469" cy="5161628"/>
          </a:xfrm>
          <a:prstGeom prst="rect">
            <a:avLst/>
          </a:prstGeom>
          <a:noFill/>
          <a:ln/>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Clr>
                <a:schemeClr val="accent1"/>
              </a:buClr>
              <a:buSzPct val="60000"/>
              <a:buFont typeface="Wingdings" panose="05000000000000000000" pitchFamily="2" charset="2"/>
              <a:buChar char="l"/>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Clr>
                <a:schemeClr val="accent1"/>
              </a:buClr>
              <a:buSzPct val="60000"/>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t>All the pages of the processes may not fit in main memory </a:t>
            </a:r>
            <a:r>
              <a:rPr lang="zh-CN" altLang="en-US" sz="2000" dirty="0">
                <a:solidFill>
                  <a:srgbClr val="C00000"/>
                </a:solidFill>
              </a:rPr>
              <a:t>→</a:t>
            </a:r>
            <a:r>
              <a:rPr lang="en-US" sz="2000" dirty="0"/>
              <a:t> DRAM is backed up by </a:t>
            </a:r>
            <a:r>
              <a:rPr lang="en-US" sz="2000" b="1" i="1" dirty="0">
                <a:solidFill>
                  <a:schemeClr val="accent1"/>
                </a:solidFill>
              </a:rPr>
              <a:t>swap space </a:t>
            </a:r>
            <a:r>
              <a:rPr lang="en-US" sz="2000" dirty="0"/>
              <a:t>on disk. </a:t>
            </a:r>
          </a:p>
          <a:p>
            <a:pPr lvl="1"/>
            <a:endParaRPr lang="en-US" sz="1600" dirty="0"/>
          </a:p>
          <a:p>
            <a:r>
              <a:rPr lang="en-US" altLang="ko-KR" sz="2000" dirty="0">
                <a:ea typeface="굴림" charset="-127"/>
              </a:rPr>
              <a:t>Page Table Entry (PTE) contains:</a:t>
            </a:r>
          </a:p>
          <a:p>
            <a:pPr lvl="1"/>
            <a:r>
              <a:rPr lang="en-US" altLang="ko-KR" sz="1800" dirty="0">
                <a:ea typeface="굴림" charset="-127"/>
              </a:rPr>
              <a:t>A </a:t>
            </a:r>
            <a:r>
              <a:rPr lang="en-US" altLang="ko-KR" sz="1800" dirty="0">
                <a:solidFill>
                  <a:srgbClr val="C00000"/>
                </a:solidFill>
                <a:ea typeface="굴림" charset="-127"/>
              </a:rPr>
              <a:t>resident</a:t>
            </a:r>
            <a:r>
              <a:rPr lang="en-US" altLang="ko-KR" sz="1800" dirty="0">
                <a:ea typeface="굴림" charset="-127"/>
              </a:rPr>
              <a:t> bit to indicate if the page exists in main memory</a:t>
            </a:r>
          </a:p>
          <a:p>
            <a:pPr lvl="1"/>
            <a:r>
              <a:rPr lang="en-US" altLang="ko-KR" sz="1800" dirty="0">
                <a:ea typeface="굴림" charset="-127"/>
              </a:rPr>
              <a:t>PPN (physical page number) for a memory-resident page</a:t>
            </a:r>
          </a:p>
          <a:p>
            <a:pPr lvl="1"/>
            <a:r>
              <a:rPr lang="en-US" altLang="ko-KR" sz="1800" dirty="0">
                <a:ea typeface="굴림" charset="-127"/>
              </a:rPr>
              <a:t>DPN (disk page number) for a page on the disk</a:t>
            </a:r>
          </a:p>
          <a:p>
            <a:pPr lvl="1"/>
            <a:r>
              <a:rPr lang="en-US" altLang="ko-KR" sz="1800" dirty="0">
                <a:ea typeface="굴림" charset="-127"/>
              </a:rPr>
              <a:t>Protection and usage bits</a:t>
            </a:r>
          </a:p>
          <a:p>
            <a:pPr lvl="1"/>
            <a:endParaRPr lang="en-US" altLang="ko-KR" sz="1600" dirty="0">
              <a:ea typeface="굴림" charset="-127"/>
            </a:endParaRPr>
          </a:p>
          <a:p>
            <a:r>
              <a:rPr lang="en-US" altLang="ko-KR" sz="2000" dirty="0">
                <a:ea typeface="굴림" charset="-127"/>
              </a:rPr>
              <a:t>Even if all pages fit in memory, demand paging allows bringing only what is needed from disk</a:t>
            </a:r>
          </a:p>
          <a:p>
            <a:pPr lvl="1"/>
            <a:r>
              <a:rPr lang="en-US" altLang="ko-KR" sz="1800" dirty="0">
                <a:ea typeface="굴림" charset="-127"/>
              </a:rPr>
              <a:t>When a process starts, all code and data are on disk; bring pages in as they are accessed</a:t>
            </a:r>
          </a:p>
        </p:txBody>
      </p:sp>
    </p:spTree>
    <p:extLst>
      <p:ext uri="{BB962C8B-B14F-4D97-AF65-F5344CB8AC3E}">
        <p14:creationId xmlns:p14="http://schemas.microsoft.com/office/powerpoint/2010/main" val="1383479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1">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2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1">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1">
                                            <p:txEl>
                                              <p:pRg st="8" end="8"/>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41">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630B18-6EEA-4B38-80C0-3F7D8F291F93}"/>
              </a:ext>
            </a:extLst>
          </p:cNvPr>
          <p:cNvSpPr>
            <a:spLocks noGrp="1"/>
          </p:cNvSpPr>
          <p:nvPr>
            <p:ph type="title"/>
          </p:nvPr>
        </p:nvSpPr>
        <p:spPr/>
        <p:txBody>
          <a:bodyPr/>
          <a:lstStyle/>
          <a:p>
            <a:r>
              <a:rPr lang="en-US" altLang="zh-CN" sz="4400" dirty="0"/>
              <a:t>Example: Virtual </a:t>
            </a:r>
            <a:r>
              <a:rPr lang="zh-CN" altLang="en-US" sz="4400" dirty="0">
                <a:sym typeface="Wingdings" pitchFamily="2" charset="2"/>
              </a:rPr>
              <a:t>→</a:t>
            </a:r>
            <a:r>
              <a:rPr lang="en-US" altLang="zh-CN" sz="4400" dirty="0">
                <a:sym typeface="Wingdings" pitchFamily="2" charset="2"/>
              </a:rPr>
              <a:t> Physical Translation</a:t>
            </a:r>
            <a:endParaRPr lang="zh-CN" altLang="en-US" dirty="0"/>
          </a:p>
        </p:txBody>
      </p:sp>
      <p:sp>
        <p:nvSpPr>
          <p:cNvPr id="4" name="Rectangle 3">
            <a:extLst>
              <a:ext uri="{FF2B5EF4-FFF2-40B4-BE49-F238E27FC236}">
                <a16:creationId xmlns:a16="http://schemas.microsoft.com/office/drawing/2014/main" id="{7CB8434A-ADCB-44D4-BB9C-405983DE6839}"/>
              </a:ext>
            </a:extLst>
          </p:cNvPr>
          <p:cNvSpPr/>
          <p:nvPr/>
        </p:nvSpPr>
        <p:spPr>
          <a:xfrm>
            <a:off x="1671915" y="2260070"/>
            <a:ext cx="1219200" cy="228600"/>
          </a:xfrm>
          <a:prstGeom prst="rect">
            <a:avLst/>
          </a:prstGeom>
          <a:solidFill>
            <a:srgbClr val="FFFF00"/>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0" name="Text Box 74">
            <a:extLst>
              <a:ext uri="{FF2B5EF4-FFF2-40B4-BE49-F238E27FC236}">
                <a16:creationId xmlns:a16="http://schemas.microsoft.com/office/drawing/2014/main" id="{F2C058F3-839F-478C-B604-21CA19E39F6B}"/>
              </a:ext>
            </a:extLst>
          </p:cNvPr>
          <p:cNvSpPr txBox="1">
            <a:spLocks noChangeArrowheads="1"/>
          </p:cNvSpPr>
          <p:nvPr/>
        </p:nvSpPr>
        <p:spPr bwMode="auto">
          <a:xfrm>
            <a:off x="6682065" y="2538412"/>
            <a:ext cx="4046942" cy="3170099"/>
          </a:xfrm>
          <a:prstGeom prst="rect">
            <a:avLst/>
          </a:prstGeom>
          <a:noFill/>
          <a:ln w="9525">
            <a:noFill/>
            <a:miter lim="800000"/>
            <a:headEnd/>
            <a:tailEnd/>
          </a:ln>
        </p:spPr>
        <p:txBody>
          <a:bodyPr wrap="none">
            <a:spAutoFit/>
          </a:bodyPr>
          <a:lstStyle/>
          <a:p>
            <a:pPr>
              <a:defRPr/>
            </a:pPr>
            <a:r>
              <a:rPr lang="en-US" sz="2000" dirty="0">
                <a:latin typeface="+mj-lt"/>
                <a:ea typeface="ＭＳ Ｐゴシック" charset="0"/>
                <a:cs typeface="ＭＳ Ｐゴシック" charset="0"/>
              </a:rPr>
              <a:t>Setup:</a:t>
            </a:r>
          </a:p>
          <a:p>
            <a:pPr>
              <a:defRPr/>
            </a:pPr>
            <a:r>
              <a:rPr lang="en-US" sz="2000" dirty="0">
                <a:latin typeface="+mj-lt"/>
                <a:ea typeface="ＭＳ Ｐゴシック" charset="0"/>
                <a:cs typeface="ＭＳ Ｐゴシック" charset="0"/>
              </a:rPr>
              <a:t>    256 bytes/page (2</a:t>
            </a:r>
            <a:r>
              <a:rPr lang="en-US" sz="2000" baseline="30000" dirty="0">
                <a:latin typeface="+mj-lt"/>
                <a:ea typeface="ＭＳ Ｐゴシック" charset="0"/>
                <a:cs typeface="ＭＳ Ｐゴシック" charset="0"/>
              </a:rPr>
              <a:t>8</a:t>
            </a:r>
            <a:r>
              <a:rPr lang="en-US" sz="2000" dirty="0">
                <a:latin typeface="+mj-lt"/>
                <a:ea typeface="ＭＳ Ｐゴシック" charset="0"/>
                <a:cs typeface="ＭＳ Ｐゴシック" charset="0"/>
              </a:rPr>
              <a:t>)</a:t>
            </a:r>
          </a:p>
          <a:p>
            <a:pPr>
              <a:defRPr/>
            </a:pPr>
            <a:r>
              <a:rPr lang="en-US" sz="2000" dirty="0">
                <a:latin typeface="+mj-lt"/>
                <a:ea typeface="ＭＳ Ｐゴシック" charset="0"/>
                <a:cs typeface="ＭＳ Ｐゴシック" charset="0"/>
              </a:rPr>
              <a:t>    16 virtual pages (2</a:t>
            </a:r>
            <a:r>
              <a:rPr lang="en-US" sz="2000" baseline="30000" dirty="0">
                <a:latin typeface="+mj-lt"/>
                <a:ea typeface="ＭＳ Ｐゴシック" charset="0"/>
                <a:cs typeface="ＭＳ Ｐゴシック" charset="0"/>
              </a:rPr>
              <a:t>4</a:t>
            </a:r>
            <a:r>
              <a:rPr lang="en-US" sz="2000" dirty="0">
                <a:latin typeface="+mj-lt"/>
                <a:ea typeface="ＭＳ Ｐゴシック" charset="0"/>
                <a:cs typeface="ＭＳ Ｐゴシック" charset="0"/>
              </a:rPr>
              <a:t>)</a:t>
            </a:r>
          </a:p>
          <a:p>
            <a:pPr>
              <a:defRPr/>
            </a:pPr>
            <a:r>
              <a:rPr lang="en-US" sz="2000" dirty="0">
                <a:latin typeface="+mj-lt"/>
                <a:ea typeface="ＭＳ Ｐゴシック" charset="0"/>
                <a:cs typeface="ＭＳ Ｐゴシック" charset="0"/>
              </a:rPr>
              <a:t>    8 physical pages (2</a:t>
            </a:r>
            <a:r>
              <a:rPr lang="en-US" sz="2000" baseline="30000" dirty="0">
                <a:latin typeface="+mj-lt"/>
                <a:ea typeface="ＭＳ Ｐゴシック" charset="0"/>
                <a:cs typeface="ＭＳ Ｐゴシック" charset="0"/>
              </a:rPr>
              <a:t>3</a:t>
            </a:r>
            <a:r>
              <a:rPr lang="en-US" sz="2000" dirty="0">
                <a:latin typeface="+mj-lt"/>
                <a:ea typeface="ＭＳ Ｐゴシック" charset="0"/>
                <a:cs typeface="ＭＳ Ｐゴシック" charset="0"/>
              </a:rPr>
              <a:t>)</a:t>
            </a:r>
          </a:p>
          <a:p>
            <a:pPr>
              <a:defRPr/>
            </a:pPr>
            <a:r>
              <a:rPr lang="en-US" sz="2000" dirty="0">
                <a:latin typeface="+mj-lt"/>
                <a:ea typeface="ＭＳ Ｐゴシック" charset="0"/>
                <a:cs typeface="ＭＳ Ｐゴシック" charset="0"/>
              </a:rPr>
              <a:t>    12-bit VA (4 </a:t>
            </a:r>
            <a:r>
              <a:rPr lang="en-US" sz="2000" dirty="0" err="1">
                <a:latin typeface="+mj-lt"/>
                <a:ea typeface="ＭＳ Ｐゴシック" charset="0"/>
                <a:cs typeface="ＭＳ Ｐゴシック" charset="0"/>
              </a:rPr>
              <a:t>vpn</a:t>
            </a:r>
            <a:r>
              <a:rPr lang="en-US" sz="2000" dirty="0">
                <a:latin typeface="+mj-lt"/>
                <a:ea typeface="ＭＳ Ｐゴシック" charset="0"/>
                <a:cs typeface="ＭＳ Ｐゴシック" charset="0"/>
              </a:rPr>
              <a:t>, 8 offset)</a:t>
            </a:r>
          </a:p>
          <a:p>
            <a:pPr>
              <a:defRPr/>
            </a:pPr>
            <a:r>
              <a:rPr lang="en-US" sz="2000" dirty="0">
                <a:latin typeface="+mj-lt"/>
                <a:ea typeface="ＭＳ Ｐゴシック" charset="0"/>
                <a:cs typeface="ＭＳ Ｐゴシック" charset="0"/>
              </a:rPr>
              <a:t>    11-bit PA (3 </a:t>
            </a:r>
            <a:r>
              <a:rPr lang="en-US" sz="2000" dirty="0" err="1">
                <a:latin typeface="+mj-lt"/>
                <a:ea typeface="ＭＳ Ｐゴシック" charset="0"/>
                <a:cs typeface="ＭＳ Ｐゴシック" charset="0"/>
              </a:rPr>
              <a:t>ppn</a:t>
            </a:r>
            <a:r>
              <a:rPr lang="en-US" sz="2000" dirty="0">
                <a:latin typeface="+mj-lt"/>
                <a:ea typeface="ＭＳ Ｐゴシック" charset="0"/>
                <a:cs typeface="ＭＳ Ｐゴシック" charset="0"/>
              </a:rPr>
              <a:t>, 8 offset)</a:t>
            </a:r>
          </a:p>
          <a:p>
            <a:pPr>
              <a:defRPr/>
            </a:pPr>
            <a:endParaRPr lang="en-US" sz="2000" dirty="0">
              <a:latin typeface="+mj-lt"/>
              <a:ea typeface="ＭＳ Ｐゴシック" charset="0"/>
              <a:cs typeface="ＭＳ Ｐゴシック" charset="0"/>
            </a:endParaRPr>
          </a:p>
          <a:p>
            <a:pPr>
              <a:defRPr/>
            </a:pPr>
            <a:endParaRPr lang="en-US" sz="2000" dirty="0">
              <a:latin typeface="+mj-lt"/>
              <a:ea typeface="ＭＳ Ｐゴシック" charset="0"/>
              <a:cs typeface="ＭＳ Ｐゴシック" charset="0"/>
            </a:endParaRPr>
          </a:p>
          <a:p>
            <a:pPr>
              <a:defRPr/>
            </a:pPr>
            <a:r>
              <a:rPr lang="en-US" sz="2000" dirty="0">
                <a:latin typeface="+mj-lt"/>
                <a:ea typeface="ＭＳ Ｐゴシック" charset="0"/>
                <a:cs typeface="ＭＳ Ｐゴシック" charset="0"/>
              </a:rPr>
              <a:t> </a:t>
            </a:r>
            <a:r>
              <a:rPr lang="en-US" sz="2000" dirty="0" err="1">
                <a:latin typeface="Consolas" panose="020B0609020204030204" pitchFamily="49" charset="0"/>
                <a:ea typeface="ＭＳ Ｐゴシック" charset="0"/>
                <a:cs typeface="ＭＳ Ｐゴシック" charset="0"/>
              </a:rPr>
              <a:t>lw</a:t>
            </a:r>
            <a:r>
              <a:rPr lang="en-US" sz="2000" dirty="0">
                <a:latin typeface="Consolas" panose="020B0609020204030204" pitchFamily="49" charset="0"/>
                <a:ea typeface="ＭＳ Ｐゴシック" charset="0"/>
                <a:cs typeface="ＭＳ Ｐゴシック" charset="0"/>
              </a:rPr>
              <a:t> 0x2C8(x0)</a:t>
            </a:r>
          </a:p>
          <a:p>
            <a:pPr>
              <a:defRPr/>
            </a:pPr>
            <a:r>
              <a:rPr lang="en-US" sz="2000" dirty="0">
                <a:latin typeface="+mj-lt"/>
                <a:ea typeface="ＭＳ Ｐゴシック" charset="0"/>
                <a:cs typeface="ＭＳ Ｐゴシック" charset="0"/>
              </a:rPr>
              <a:t>   VA = 0x2C8, PA = _______</a:t>
            </a:r>
          </a:p>
        </p:txBody>
      </p:sp>
      <p:grpSp>
        <p:nvGrpSpPr>
          <p:cNvPr id="85" name="Group 84">
            <a:extLst>
              <a:ext uri="{FF2B5EF4-FFF2-40B4-BE49-F238E27FC236}">
                <a16:creationId xmlns:a16="http://schemas.microsoft.com/office/drawing/2014/main" id="{DB5F9978-FA75-4681-9F6F-859FE100112F}"/>
              </a:ext>
            </a:extLst>
          </p:cNvPr>
          <p:cNvGrpSpPr/>
          <p:nvPr/>
        </p:nvGrpSpPr>
        <p:grpSpPr>
          <a:xfrm>
            <a:off x="2881590" y="1917170"/>
            <a:ext cx="1457325" cy="3886200"/>
            <a:chOff x="2881590" y="1917170"/>
            <a:chExt cx="1457325" cy="3886200"/>
          </a:xfrm>
        </p:grpSpPr>
        <p:sp>
          <p:nvSpPr>
            <p:cNvPr id="15" name="Line 128">
              <a:extLst>
                <a:ext uri="{FF2B5EF4-FFF2-40B4-BE49-F238E27FC236}">
                  <a16:creationId xmlns:a16="http://schemas.microsoft.com/office/drawing/2014/main" id="{33F0CD52-5FD8-45F3-8C8B-F439A7C0866E}"/>
                </a:ext>
              </a:extLst>
            </p:cNvPr>
            <p:cNvSpPr>
              <a:spLocks noChangeShapeType="1"/>
            </p:cNvSpPr>
            <p:nvPr/>
          </p:nvSpPr>
          <p:spPr bwMode="auto">
            <a:xfrm>
              <a:off x="2891115" y="1917170"/>
              <a:ext cx="1447800" cy="1219200"/>
            </a:xfrm>
            <a:prstGeom prst="line">
              <a:avLst/>
            </a:prstGeom>
            <a:noFill/>
            <a:ln w="9525">
              <a:solidFill>
                <a:schemeClr val="tx1"/>
              </a:solidFill>
              <a:round/>
              <a:headEnd/>
              <a:tailEnd type="triangle" w="med" len="med"/>
            </a:ln>
          </p:spPr>
          <p:txBody>
            <a:bodyPr>
              <a:spAutoFit/>
            </a:bodyPr>
            <a:lstStyle/>
            <a:p>
              <a:pPr>
                <a:defRPr/>
              </a:pPr>
              <a:endParaRPr lang="en-US">
                <a:latin typeface="+mj-lt"/>
                <a:ea typeface="ＭＳ Ｐゴシック" charset="0"/>
                <a:cs typeface="ＭＳ Ｐゴシック" charset="0"/>
              </a:endParaRPr>
            </a:p>
          </p:txBody>
        </p:sp>
        <p:sp>
          <p:nvSpPr>
            <p:cNvPr id="16" name="Line 129">
              <a:extLst>
                <a:ext uri="{FF2B5EF4-FFF2-40B4-BE49-F238E27FC236}">
                  <a16:creationId xmlns:a16="http://schemas.microsoft.com/office/drawing/2014/main" id="{E5935DBA-2425-422D-85C0-AA4743504A87}"/>
                </a:ext>
              </a:extLst>
            </p:cNvPr>
            <p:cNvSpPr>
              <a:spLocks noChangeShapeType="1"/>
            </p:cNvSpPr>
            <p:nvPr/>
          </p:nvSpPr>
          <p:spPr bwMode="auto">
            <a:xfrm>
              <a:off x="2891115" y="2374370"/>
              <a:ext cx="1447800" cy="1819275"/>
            </a:xfrm>
            <a:prstGeom prst="line">
              <a:avLst/>
            </a:prstGeom>
            <a:noFill/>
            <a:ln w="9525">
              <a:solidFill>
                <a:schemeClr val="tx1"/>
              </a:solidFill>
              <a:round/>
              <a:headEnd/>
              <a:tailEnd type="triangle" w="med" len="med"/>
            </a:ln>
          </p:spPr>
          <p:txBody>
            <a:bodyPr>
              <a:spAutoFit/>
            </a:bodyPr>
            <a:lstStyle/>
            <a:p>
              <a:pPr>
                <a:defRPr/>
              </a:pPr>
              <a:endParaRPr lang="en-US">
                <a:latin typeface="+mj-lt"/>
                <a:ea typeface="ＭＳ Ｐゴシック" charset="0"/>
                <a:cs typeface="ＭＳ Ｐゴシック" charset="0"/>
              </a:endParaRPr>
            </a:p>
          </p:txBody>
        </p:sp>
        <p:sp>
          <p:nvSpPr>
            <p:cNvPr id="17" name="Line 130">
              <a:extLst>
                <a:ext uri="{FF2B5EF4-FFF2-40B4-BE49-F238E27FC236}">
                  <a16:creationId xmlns:a16="http://schemas.microsoft.com/office/drawing/2014/main" id="{69A1B8F3-9E36-4756-8788-272A488B2076}"/>
                </a:ext>
              </a:extLst>
            </p:cNvPr>
            <p:cNvSpPr>
              <a:spLocks noChangeShapeType="1"/>
            </p:cNvSpPr>
            <p:nvPr/>
          </p:nvSpPr>
          <p:spPr bwMode="auto">
            <a:xfrm flipV="1">
              <a:off x="2891115" y="2007658"/>
              <a:ext cx="1447800" cy="823912"/>
            </a:xfrm>
            <a:prstGeom prst="line">
              <a:avLst/>
            </a:prstGeom>
            <a:noFill/>
            <a:ln w="9525">
              <a:solidFill>
                <a:schemeClr val="tx1"/>
              </a:solidFill>
              <a:round/>
              <a:headEnd/>
              <a:tailEnd type="triangle" w="med" len="med"/>
            </a:ln>
          </p:spPr>
          <p:txBody>
            <a:bodyPr>
              <a:spAutoFit/>
            </a:bodyPr>
            <a:lstStyle/>
            <a:p>
              <a:pPr>
                <a:defRPr/>
              </a:pPr>
              <a:endParaRPr lang="en-US">
                <a:latin typeface="+mj-lt"/>
                <a:ea typeface="ＭＳ Ｐゴシック" charset="0"/>
                <a:cs typeface="ＭＳ Ｐゴシック" charset="0"/>
              </a:endParaRPr>
            </a:p>
          </p:txBody>
        </p:sp>
        <p:sp>
          <p:nvSpPr>
            <p:cNvPr id="18" name="Line 131">
              <a:extLst>
                <a:ext uri="{FF2B5EF4-FFF2-40B4-BE49-F238E27FC236}">
                  <a16:creationId xmlns:a16="http://schemas.microsoft.com/office/drawing/2014/main" id="{6D2B07E1-4226-4FA3-92C7-849EA46DD5C0}"/>
                </a:ext>
              </a:extLst>
            </p:cNvPr>
            <p:cNvSpPr>
              <a:spLocks noChangeShapeType="1"/>
            </p:cNvSpPr>
            <p:nvPr/>
          </p:nvSpPr>
          <p:spPr bwMode="auto">
            <a:xfrm flipV="1">
              <a:off x="2891115" y="2493433"/>
              <a:ext cx="1447800" cy="642937"/>
            </a:xfrm>
            <a:prstGeom prst="line">
              <a:avLst/>
            </a:prstGeom>
            <a:noFill/>
            <a:ln w="9525">
              <a:solidFill>
                <a:schemeClr val="tx1"/>
              </a:solidFill>
              <a:round/>
              <a:headEnd/>
              <a:tailEnd type="triangle" w="med" len="med"/>
            </a:ln>
          </p:spPr>
          <p:txBody>
            <a:bodyPr>
              <a:spAutoFit/>
            </a:bodyPr>
            <a:lstStyle/>
            <a:p>
              <a:pPr>
                <a:defRPr/>
              </a:pPr>
              <a:endParaRPr lang="en-US">
                <a:latin typeface="+mj-lt"/>
                <a:ea typeface="ＭＳ Ｐゴシック" charset="0"/>
                <a:cs typeface="ＭＳ Ｐゴシック" charset="0"/>
              </a:endParaRPr>
            </a:p>
          </p:txBody>
        </p:sp>
        <p:sp>
          <p:nvSpPr>
            <p:cNvPr id="19" name="Line 132">
              <a:extLst>
                <a:ext uri="{FF2B5EF4-FFF2-40B4-BE49-F238E27FC236}">
                  <a16:creationId xmlns:a16="http://schemas.microsoft.com/office/drawing/2014/main" id="{7C27B8FE-A82F-487E-80C5-0C14F8633C94}"/>
                </a:ext>
              </a:extLst>
            </p:cNvPr>
            <p:cNvSpPr>
              <a:spLocks noChangeShapeType="1"/>
            </p:cNvSpPr>
            <p:nvPr/>
          </p:nvSpPr>
          <p:spPr bwMode="auto">
            <a:xfrm flipV="1">
              <a:off x="2891115" y="3593570"/>
              <a:ext cx="1447800" cy="1905000"/>
            </a:xfrm>
            <a:prstGeom prst="line">
              <a:avLst/>
            </a:prstGeom>
            <a:noFill/>
            <a:ln w="9525">
              <a:solidFill>
                <a:schemeClr val="tx1"/>
              </a:solidFill>
              <a:round/>
              <a:headEnd/>
              <a:tailEnd type="triangle" w="med" len="med"/>
            </a:ln>
          </p:spPr>
          <p:txBody>
            <a:bodyPr>
              <a:spAutoFit/>
            </a:bodyPr>
            <a:lstStyle/>
            <a:p>
              <a:pPr>
                <a:defRPr/>
              </a:pPr>
              <a:endParaRPr lang="en-US">
                <a:latin typeface="+mj-lt"/>
                <a:ea typeface="ＭＳ Ｐゴシック" charset="0"/>
                <a:cs typeface="ＭＳ Ｐゴシック" charset="0"/>
              </a:endParaRPr>
            </a:p>
          </p:txBody>
        </p:sp>
        <p:sp>
          <p:nvSpPr>
            <p:cNvPr id="20" name="Line 133">
              <a:extLst>
                <a:ext uri="{FF2B5EF4-FFF2-40B4-BE49-F238E27FC236}">
                  <a16:creationId xmlns:a16="http://schemas.microsoft.com/office/drawing/2014/main" id="{E944E9E7-D5E0-4F90-8CB5-5133DF3FF328}"/>
                </a:ext>
              </a:extLst>
            </p:cNvPr>
            <p:cNvSpPr>
              <a:spLocks noChangeShapeType="1"/>
            </p:cNvSpPr>
            <p:nvPr/>
          </p:nvSpPr>
          <p:spPr bwMode="auto">
            <a:xfrm flipV="1">
              <a:off x="2881590" y="4679420"/>
              <a:ext cx="1457325" cy="571500"/>
            </a:xfrm>
            <a:prstGeom prst="line">
              <a:avLst/>
            </a:prstGeom>
            <a:noFill/>
            <a:ln w="9525">
              <a:solidFill>
                <a:schemeClr val="tx1"/>
              </a:solidFill>
              <a:round/>
              <a:headEnd/>
              <a:tailEnd type="triangle" w="med" len="med"/>
            </a:ln>
          </p:spPr>
          <p:txBody>
            <a:bodyPr>
              <a:spAutoFit/>
            </a:bodyPr>
            <a:lstStyle/>
            <a:p>
              <a:pPr>
                <a:defRPr/>
              </a:pPr>
              <a:endParaRPr lang="en-US">
                <a:latin typeface="+mj-lt"/>
                <a:ea typeface="ＭＳ Ｐゴシック" charset="0"/>
                <a:cs typeface="ＭＳ Ｐゴシック" charset="0"/>
              </a:endParaRPr>
            </a:p>
          </p:txBody>
        </p:sp>
        <p:sp>
          <p:nvSpPr>
            <p:cNvPr id="21" name="Line 134">
              <a:extLst>
                <a:ext uri="{FF2B5EF4-FFF2-40B4-BE49-F238E27FC236}">
                  <a16:creationId xmlns:a16="http://schemas.microsoft.com/office/drawing/2014/main" id="{4AE72650-9743-4892-B133-A2172BD66A59}"/>
                </a:ext>
              </a:extLst>
            </p:cNvPr>
            <p:cNvSpPr>
              <a:spLocks noChangeShapeType="1"/>
            </p:cNvSpPr>
            <p:nvPr/>
          </p:nvSpPr>
          <p:spPr bwMode="auto">
            <a:xfrm>
              <a:off x="2881590" y="5041370"/>
              <a:ext cx="1457325" cy="209550"/>
            </a:xfrm>
            <a:prstGeom prst="line">
              <a:avLst/>
            </a:prstGeom>
            <a:noFill/>
            <a:ln w="9525">
              <a:solidFill>
                <a:schemeClr val="tx1"/>
              </a:solidFill>
              <a:round/>
              <a:headEnd/>
              <a:tailEnd type="triangle" w="med" len="med"/>
            </a:ln>
          </p:spPr>
          <p:txBody>
            <a:bodyPr>
              <a:spAutoFit/>
            </a:bodyPr>
            <a:lstStyle/>
            <a:p>
              <a:pPr>
                <a:defRPr/>
              </a:pPr>
              <a:endParaRPr lang="en-US">
                <a:latin typeface="+mj-lt"/>
                <a:ea typeface="ＭＳ Ｐゴシック" charset="0"/>
                <a:cs typeface="ＭＳ Ｐゴシック" charset="0"/>
              </a:endParaRPr>
            </a:p>
          </p:txBody>
        </p:sp>
        <p:sp>
          <p:nvSpPr>
            <p:cNvPr id="22" name="Line 135">
              <a:extLst>
                <a:ext uri="{FF2B5EF4-FFF2-40B4-BE49-F238E27FC236}">
                  <a16:creationId xmlns:a16="http://schemas.microsoft.com/office/drawing/2014/main" id="{5C20E6C5-E6C3-4CD6-979E-1FEB4572BDAA}"/>
                </a:ext>
              </a:extLst>
            </p:cNvPr>
            <p:cNvSpPr>
              <a:spLocks noChangeShapeType="1"/>
            </p:cNvSpPr>
            <p:nvPr/>
          </p:nvSpPr>
          <p:spPr bwMode="auto">
            <a:xfrm>
              <a:off x="2900640" y="4793720"/>
              <a:ext cx="1438275" cy="1009650"/>
            </a:xfrm>
            <a:prstGeom prst="line">
              <a:avLst/>
            </a:prstGeom>
            <a:noFill/>
            <a:ln w="9525">
              <a:solidFill>
                <a:schemeClr val="tx1"/>
              </a:solidFill>
              <a:round/>
              <a:headEnd/>
              <a:tailEnd type="triangle" w="med" len="med"/>
            </a:ln>
          </p:spPr>
          <p:txBody>
            <a:bodyPr>
              <a:spAutoFit/>
            </a:bodyPr>
            <a:lstStyle/>
            <a:p>
              <a:pPr>
                <a:defRPr/>
              </a:pPr>
              <a:endParaRPr lang="en-US">
                <a:latin typeface="+mj-lt"/>
                <a:ea typeface="ＭＳ Ｐゴシック" charset="0"/>
                <a:cs typeface="ＭＳ Ｐゴシック" charset="0"/>
              </a:endParaRPr>
            </a:p>
          </p:txBody>
        </p:sp>
      </p:grpSp>
      <p:grpSp>
        <p:nvGrpSpPr>
          <p:cNvPr id="84" name="Group 83">
            <a:extLst>
              <a:ext uri="{FF2B5EF4-FFF2-40B4-BE49-F238E27FC236}">
                <a16:creationId xmlns:a16="http://schemas.microsoft.com/office/drawing/2014/main" id="{C1F74092-B5B4-4863-90C3-54618AF7EC91}"/>
              </a:ext>
            </a:extLst>
          </p:cNvPr>
          <p:cNvGrpSpPr/>
          <p:nvPr/>
        </p:nvGrpSpPr>
        <p:grpSpPr>
          <a:xfrm>
            <a:off x="4282946" y="1066800"/>
            <a:ext cx="1732369" cy="5012795"/>
            <a:chOff x="4282946" y="1066800"/>
            <a:chExt cx="1732369" cy="5012795"/>
          </a:xfrm>
        </p:grpSpPr>
        <p:sp>
          <p:nvSpPr>
            <p:cNvPr id="6" name="Rectangle 68">
              <a:extLst>
                <a:ext uri="{FF2B5EF4-FFF2-40B4-BE49-F238E27FC236}">
                  <a16:creationId xmlns:a16="http://schemas.microsoft.com/office/drawing/2014/main" id="{4998C41C-9584-432E-A46C-61B02F48CEDB}"/>
                </a:ext>
              </a:extLst>
            </p:cNvPr>
            <p:cNvSpPr>
              <a:spLocks noChangeArrowheads="1"/>
            </p:cNvSpPr>
            <p:nvPr/>
          </p:nvSpPr>
          <p:spPr bwMode="auto">
            <a:xfrm>
              <a:off x="4338915" y="1847320"/>
              <a:ext cx="1143000" cy="368300"/>
            </a:xfrm>
            <a:prstGeom prst="rect">
              <a:avLst/>
            </a:prstGeom>
            <a:noFill/>
            <a:ln w="9525">
              <a:solidFill>
                <a:schemeClr val="tx1"/>
              </a:solidFill>
              <a:miter lim="800000"/>
              <a:headEnd/>
              <a:tailEnd/>
            </a:ln>
          </p:spPr>
          <p:txBody>
            <a:bodyPr anchor="ctr">
              <a:spAutoFit/>
            </a:bodyPr>
            <a:lstStyle/>
            <a:p>
              <a:pPr>
                <a:defRPr/>
              </a:pPr>
              <a:endParaRPr lang="en-US">
                <a:latin typeface="+mj-lt"/>
                <a:ea typeface="ＭＳ Ｐゴシック" charset="0"/>
                <a:cs typeface="ＭＳ Ｐゴシック" charset="0"/>
              </a:endParaRPr>
            </a:p>
          </p:txBody>
        </p:sp>
        <p:sp>
          <p:nvSpPr>
            <p:cNvPr id="7" name="Rectangle 71">
              <a:extLst>
                <a:ext uri="{FF2B5EF4-FFF2-40B4-BE49-F238E27FC236}">
                  <a16:creationId xmlns:a16="http://schemas.microsoft.com/office/drawing/2014/main" id="{72CF7801-F88E-4231-9965-27488C5E4A8E}"/>
                </a:ext>
              </a:extLst>
            </p:cNvPr>
            <p:cNvSpPr>
              <a:spLocks noChangeArrowheads="1"/>
            </p:cNvSpPr>
            <p:nvPr/>
          </p:nvSpPr>
          <p:spPr bwMode="auto">
            <a:xfrm>
              <a:off x="4338915" y="2380720"/>
              <a:ext cx="1143000" cy="368300"/>
            </a:xfrm>
            <a:prstGeom prst="rect">
              <a:avLst/>
            </a:prstGeom>
            <a:noFill/>
            <a:ln w="9525">
              <a:solidFill>
                <a:schemeClr val="tx1"/>
              </a:solidFill>
              <a:miter lim="800000"/>
              <a:headEnd/>
              <a:tailEnd/>
            </a:ln>
          </p:spPr>
          <p:txBody>
            <a:bodyPr anchor="ctr">
              <a:spAutoFit/>
            </a:bodyPr>
            <a:lstStyle/>
            <a:p>
              <a:pPr>
                <a:defRPr/>
              </a:pPr>
              <a:endParaRPr lang="en-US">
                <a:latin typeface="+mj-lt"/>
                <a:ea typeface="ＭＳ Ｐゴシック" charset="0"/>
                <a:cs typeface="ＭＳ Ｐゴシック" charset="0"/>
              </a:endParaRPr>
            </a:p>
          </p:txBody>
        </p:sp>
        <p:sp>
          <p:nvSpPr>
            <p:cNvPr id="8" name="Rectangle 72">
              <a:extLst>
                <a:ext uri="{FF2B5EF4-FFF2-40B4-BE49-F238E27FC236}">
                  <a16:creationId xmlns:a16="http://schemas.microsoft.com/office/drawing/2014/main" id="{2503034D-4104-46FC-A0A7-49BAD430DBB3}"/>
                </a:ext>
              </a:extLst>
            </p:cNvPr>
            <p:cNvSpPr>
              <a:spLocks noChangeArrowheads="1"/>
            </p:cNvSpPr>
            <p:nvPr/>
          </p:nvSpPr>
          <p:spPr bwMode="auto">
            <a:xfrm>
              <a:off x="4338915" y="2914120"/>
              <a:ext cx="1143000" cy="368300"/>
            </a:xfrm>
            <a:prstGeom prst="rect">
              <a:avLst/>
            </a:prstGeom>
            <a:noFill/>
            <a:ln w="9525">
              <a:solidFill>
                <a:schemeClr val="tx1"/>
              </a:solidFill>
              <a:miter lim="800000"/>
              <a:headEnd/>
              <a:tailEnd/>
            </a:ln>
          </p:spPr>
          <p:txBody>
            <a:bodyPr anchor="ctr">
              <a:spAutoFit/>
            </a:bodyPr>
            <a:lstStyle/>
            <a:p>
              <a:pPr>
                <a:defRPr/>
              </a:pPr>
              <a:endParaRPr lang="en-US">
                <a:latin typeface="+mj-lt"/>
                <a:ea typeface="ＭＳ Ｐゴシック" charset="0"/>
                <a:cs typeface="ＭＳ Ｐゴシック" charset="0"/>
              </a:endParaRPr>
            </a:p>
          </p:txBody>
        </p:sp>
        <p:sp>
          <p:nvSpPr>
            <p:cNvPr id="9" name="Rectangle 73">
              <a:extLst>
                <a:ext uri="{FF2B5EF4-FFF2-40B4-BE49-F238E27FC236}">
                  <a16:creationId xmlns:a16="http://schemas.microsoft.com/office/drawing/2014/main" id="{FC0A2DE3-65B8-4D67-AFF2-3AFC2721B9DC}"/>
                </a:ext>
              </a:extLst>
            </p:cNvPr>
            <p:cNvSpPr>
              <a:spLocks noChangeArrowheads="1"/>
            </p:cNvSpPr>
            <p:nvPr/>
          </p:nvSpPr>
          <p:spPr bwMode="auto">
            <a:xfrm>
              <a:off x="4338915" y="3447520"/>
              <a:ext cx="1143000" cy="368300"/>
            </a:xfrm>
            <a:prstGeom prst="rect">
              <a:avLst/>
            </a:prstGeom>
            <a:noFill/>
            <a:ln w="9525">
              <a:solidFill>
                <a:schemeClr val="tx1"/>
              </a:solidFill>
              <a:miter lim="800000"/>
              <a:headEnd/>
              <a:tailEnd/>
            </a:ln>
          </p:spPr>
          <p:txBody>
            <a:bodyPr anchor="ctr">
              <a:spAutoFit/>
            </a:bodyPr>
            <a:lstStyle/>
            <a:p>
              <a:pPr>
                <a:defRPr/>
              </a:pPr>
              <a:endParaRPr lang="en-US">
                <a:latin typeface="+mj-lt"/>
                <a:ea typeface="ＭＳ Ｐゴシック" charset="0"/>
                <a:cs typeface="ＭＳ Ｐゴシック" charset="0"/>
              </a:endParaRPr>
            </a:p>
          </p:txBody>
        </p:sp>
        <p:sp>
          <p:nvSpPr>
            <p:cNvPr id="11" name="Rectangle 124">
              <a:extLst>
                <a:ext uri="{FF2B5EF4-FFF2-40B4-BE49-F238E27FC236}">
                  <a16:creationId xmlns:a16="http://schemas.microsoft.com/office/drawing/2014/main" id="{F63657D7-45BD-454C-BA36-6018CA140E0A}"/>
                </a:ext>
              </a:extLst>
            </p:cNvPr>
            <p:cNvSpPr>
              <a:spLocks noChangeArrowheads="1"/>
            </p:cNvSpPr>
            <p:nvPr/>
          </p:nvSpPr>
          <p:spPr bwMode="auto">
            <a:xfrm>
              <a:off x="4338915" y="3980920"/>
              <a:ext cx="1143000" cy="368300"/>
            </a:xfrm>
            <a:prstGeom prst="rect">
              <a:avLst/>
            </a:prstGeom>
            <a:noFill/>
            <a:ln w="9525">
              <a:solidFill>
                <a:schemeClr val="tx1"/>
              </a:solidFill>
              <a:miter lim="800000"/>
              <a:headEnd/>
              <a:tailEnd/>
            </a:ln>
          </p:spPr>
          <p:txBody>
            <a:bodyPr anchor="ctr">
              <a:spAutoFit/>
            </a:bodyPr>
            <a:lstStyle/>
            <a:p>
              <a:pPr>
                <a:defRPr/>
              </a:pPr>
              <a:endParaRPr lang="en-US">
                <a:latin typeface="+mj-lt"/>
                <a:ea typeface="ＭＳ Ｐゴシック" charset="0"/>
                <a:cs typeface="ＭＳ Ｐゴシック" charset="0"/>
              </a:endParaRPr>
            </a:p>
          </p:txBody>
        </p:sp>
        <p:sp>
          <p:nvSpPr>
            <p:cNvPr id="12" name="Rectangle 125">
              <a:extLst>
                <a:ext uri="{FF2B5EF4-FFF2-40B4-BE49-F238E27FC236}">
                  <a16:creationId xmlns:a16="http://schemas.microsoft.com/office/drawing/2014/main" id="{31B322BC-E385-4F7E-85D5-B9CFF30AD39D}"/>
                </a:ext>
              </a:extLst>
            </p:cNvPr>
            <p:cNvSpPr>
              <a:spLocks noChangeArrowheads="1"/>
            </p:cNvSpPr>
            <p:nvPr/>
          </p:nvSpPr>
          <p:spPr bwMode="auto">
            <a:xfrm>
              <a:off x="4338915" y="4514320"/>
              <a:ext cx="1143000" cy="368300"/>
            </a:xfrm>
            <a:prstGeom prst="rect">
              <a:avLst/>
            </a:prstGeom>
            <a:noFill/>
            <a:ln w="9525">
              <a:solidFill>
                <a:schemeClr val="tx1"/>
              </a:solidFill>
              <a:miter lim="800000"/>
              <a:headEnd/>
              <a:tailEnd/>
            </a:ln>
          </p:spPr>
          <p:txBody>
            <a:bodyPr anchor="ctr">
              <a:spAutoFit/>
            </a:bodyPr>
            <a:lstStyle/>
            <a:p>
              <a:pPr>
                <a:defRPr/>
              </a:pPr>
              <a:endParaRPr lang="en-US">
                <a:latin typeface="+mj-lt"/>
                <a:ea typeface="ＭＳ Ｐゴシック" charset="0"/>
                <a:cs typeface="ＭＳ Ｐゴシック" charset="0"/>
              </a:endParaRPr>
            </a:p>
          </p:txBody>
        </p:sp>
        <p:sp>
          <p:nvSpPr>
            <p:cNvPr id="13" name="Rectangle 126">
              <a:extLst>
                <a:ext uri="{FF2B5EF4-FFF2-40B4-BE49-F238E27FC236}">
                  <a16:creationId xmlns:a16="http://schemas.microsoft.com/office/drawing/2014/main" id="{094E0C8E-CAAB-4FF9-86E6-6C2780F61B4D}"/>
                </a:ext>
              </a:extLst>
            </p:cNvPr>
            <p:cNvSpPr>
              <a:spLocks noChangeArrowheads="1"/>
            </p:cNvSpPr>
            <p:nvPr/>
          </p:nvSpPr>
          <p:spPr bwMode="auto">
            <a:xfrm>
              <a:off x="4338915" y="5047720"/>
              <a:ext cx="1143000" cy="368300"/>
            </a:xfrm>
            <a:prstGeom prst="rect">
              <a:avLst/>
            </a:prstGeom>
            <a:noFill/>
            <a:ln w="9525">
              <a:solidFill>
                <a:schemeClr val="tx1"/>
              </a:solidFill>
              <a:miter lim="800000"/>
              <a:headEnd/>
              <a:tailEnd/>
            </a:ln>
          </p:spPr>
          <p:txBody>
            <a:bodyPr anchor="ctr">
              <a:spAutoFit/>
            </a:bodyPr>
            <a:lstStyle/>
            <a:p>
              <a:pPr>
                <a:defRPr/>
              </a:pPr>
              <a:endParaRPr lang="en-US">
                <a:latin typeface="+mj-lt"/>
                <a:ea typeface="ＭＳ Ｐゴシック" charset="0"/>
                <a:cs typeface="ＭＳ Ｐゴシック" charset="0"/>
              </a:endParaRPr>
            </a:p>
          </p:txBody>
        </p:sp>
        <p:sp>
          <p:nvSpPr>
            <p:cNvPr id="14" name="Rectangle 127">
              <a:extLst>
                <a:ext uri="{FF2B5EF4-FFF2-40B4-BE49-F238E27FC236}">
                  <a16:creationId xmlns:a16="http://schemas.microsoft.com/office/drawing/2014/main" id="{80C7C8CA-42C0-4C59-94BA-FAC2C6DA4F72}"/>
                </a:ext>
              </a:extLst>
            </p:cNvPr>
            <p:cNvSpPr>
              <a:spLocks noChangeArrowheads="1"/>
            </p:cNvSpPr>
            <p:nvPr/>
          </p:nvSpPr>
          <p:spPr bwMode="auto">
            <a:xfrm>
              <a:off x="4338915" y="5581120"/>
              <a:ext cx="1143000" cy="368300"/>
            </a:xfrm>
            <a:prstGeom prst="rect">
              <a:avLst/>
            </a:prstGeom>
            <a:noFill/>
            <a:ln w="9525">
              <a:solidFill>
                <a:schemeClr val="tx1"/>
              </a:solidFill>
              <a:miter lim="800000"/>
              <a:headEnd/>
              <a:tailEnd/>
            </a:ln>
          </p:spPr>
          <p:txBody>
            <a:bodyPr anchor="ctr">
              <a:spAutoFit/>
            </a:bodyPr>
            <a:lstStyle/>
            <a:p>
              <a:pPr>
                <a:defRPr/>
              </a:pPr>
              <a:endParaRPr lang="en-US">
                <a:latin typeface="+mj-lt"/>
                <a:ea typeface="ＭＳ Ｐゴシック" charset="0"/>
                <a:cs typeface="ＭＳ Ｐゴシック" charset="0"/>
              </a:endParaRPr>
            </a:p>
          </p:txBody>
        </p:sp>
        <p:sp>
          <p:nvSpPr>
            <p:cNvPr id="24" name="Text Box 145">
              <a:extLst>
                <a:ext uri="{FF2B5EF4-FFF2-40B4-BE49-F238E27FC236}">
                  <a16:creationId xmlns:a16="http://schemas.microsoft.com/office/drawing/2014/main" id="{B070A1B3-B0C2-44CF-B35F-BAAD201AC9C7}"/>
                </a:ext>
              </a:extLst>
            </p:cNvPr>
            <p:cNvSpPr txBox="1">
              <a:spLocks noChangeArrowheads="1"/>
            </p:cNvSpPr>
            <p:nvPr/>
          </p:nvSpPr>
          <p:spPr bwMode="auto">
            <a:xfrm>
              <a:off x="4282946" y="1066800"/>
              <a:ext cx="1418978" cy="707886"/>
            </a:xfrm>
            <a:prstGeom prst="rect">
              <a:avLst/>
            </a:prstGeom>
            <a:noFill/>
            <a:ln w="9525">
              <a:noFill/>
              <a:miter lim="800000"/>
              <a:headEnd/>
              <a:tailEnd/>
            </a:ln>
          </p:spPr>
          <p:txBody>
            <a:bodyPr wrap="none">
              <a:spAutoFit/>
            </a:bodyPr>
            <a:lstStyle/>
            <a:p>
              <a:pPr algn="ctr">
                <a:defRPr/>
              </a:pPr>
              <a:r>
                <a:rPr lang="en-US" sz="2000" b="1" dirty="0">
                  <a:latin typeface="+mj-lt"/>
                  <a:ea typeface="ＭＳ Ｐゴシック" charset="0"/>
                  <a:cs typeface="ＭＳ Ｐゴシック" charset="0"/>
                </a:rPr>
                <a:t>8-page</a:t>
              </a:r>
            </a:p>
            <a:p>
              <a:pPr algn="ctr">
                <a:defRPr/>
              </a:pPr>
              <a:r>
                <a:rPr lang="en-US" sz="2000" b="1" dirty="0">
                  <a:latin typeface="+mj-lt"/>
                  <a:ea typeface="ＭＳ Ｐゴシック" charset="0"/>
                  <a:cs typeface="ＭＳ Ｐゴシック" charset="0"/>
                </a:rPr>
                <a:t>Phys. Mem.</a:t>
              </a:r>
            </a:p>
          </p:txBody>
        </p:sp>
        <p:sp>
          <p:nvSpPr>
            <p:cNvPr id="26" name="Text Box 159">
              <a:extLst>
                <a:ext uri="{FF2B5EF4-FFF2-40B4-BE49-F238E27FC236}">
                  <a16:creationId xmlns:a16="http://schemas.microsoft.com/office/drawing/2014/main" id="{E812FE1D-0316-4C36-8465-0E088700394A}"/>
                </a:ext>
              </a:extLst>
            </p:cNvPr>
            <p:cNvSpPr txBox="1">
              <a:spLocks noChangeArrowheads="1"/>
            </p:cNvSpPr>
            <p:nvPr/>
          </p:nvSpPr>
          <p:spPr bwMode="auto">
            <a:xfrm>
              <a:off x="4491315" y="1899862"/>
              <a:ext cx="838200" cy="274637"/>
            </a:xfrm>
            <a:prstGeom prst="rect">
              <a:avLst/>
            </a:prstGeom>
            <a:solidFill>
              <a:schemeClr val="bg1"/>
            </a:solidFill>
            <a:ln w="9525">
              <a:noFill/>
              <a:miter lim="800000"/>
              <a:headEnd/>
              <a:tailEnd/>
            </a:ln>
          </p:spPr>
          <p:txBody>
            <a:bodyPr>
              <a:spAutoFit/>
            </a:bodyPr>
            <a:lstStyle/>
            <a:p>
              <a:pPr algn="ctr">
                <a:defRPr/>
              </a:pPr>
              <a:r>
                <a:rPr lang="en-US" sz="1200">
                  <a:latin typeface="+mj-lt"/>
                  <a:ea typeface="ＭＳ Ｐゴシック" charset="0"/>
                  <a:cs typeface="ＭＳ Ｐゴシック" charset="0"/>
                </a:rPr>
                <a:t>VPN 0x4</a:t>
              </a:r>
            </a:p>
          </p:txBody>
        </p:sp>
        <p:sp>
          <p:nvSpPr>
            <p:cNvPr id="27" name="Text Box 160">
              <a:extLst>
                <a:ext uri="{FF2B5EF4-FFF2-40B4-BE49-F238E27FC236}">
                  <a16:creationId xmlns:a16="http://schemas.microsoft.com/office/drawing/2014/main" id="{A551B135-DF69-4849-90C0-2566788662FA}"/>
                </a:ext>
              </a:extLst>
            </p:cNvPr>
            <p:cNvSpPr txBox="1">
              <a:spLocks noChangeArrowheads="1"/>
            </p:cNvSpPr>
            <p:nvPr/>
          </p:nvSpPr>
          <p:spPr bwMode="auto">
            <a:xfrm>
              <a:off x="4491315" y="2388658"/>
              <a:ext cx="838200" cy="274637"/>
            </a:xfrm>
            <a:prstGeom prst="rect">
              <a:avLst/>
            </a:prstGeom>
            <a:solidFill>
              <a:schemeClr val="bg1"/>
            </a:solidFill>
            <a:ln w="9525">
              <a:noFill/>
              <a:miter lim="800000"/>
              <a:headEnd/>
              <a:tailEnd/>
            </a:ln>
          </p:spPr>
          <p:txBody>
            <a:bodyPr>
              <a:spAutoFit/>
            </a:bodyPr>
            <a:lstStyle/>
            <a:p>
              <a:pPr algn="ctr">
                <a:defRPr/>
              </a:pPr>
              <a:r>
                <a:rPr lang="en-US" sz="1200">
                  <a:latin typeface="+mj-lt"/>
                  <a:ea typeface="ＭＳ Ｐゴシック" charset="0"/>
                  <a:cs typeface="ＭＳ Ｐゴシック" charset="0"/>
                </a:rPr>
                <a:t>VPN 0x5</a:t>
              </a:r>
            </a:p>
          </p:txBody>
        </p:sp>
        <p:sp>
          <p:nvSpPr>
            <p:cNvPr id="28" name="Text Box 161">
              <a:extLst>
                <a:ext uri="{FF2B5EF4-FFF2-40B4-BE49-F238E27FC236}">
                  <a16:creationId xmlns:a16="http://schemas.microsoft.com/office/drawing/2014/main" id="{B779FA83-5D63-46BB-B886-B55CCAF41760}"/>
                </a:ext>
              </a:extLst>
            </p:cNvPr>
            <p:cNvSpPr txBox="1">
              <a:spLocks noChangeArrowheads="1"/>
            </p:cNvSpPr>
            <p:nvPr/>
          </p:nvSpPr>
          <p:spPr bwMode="auto">
            <a:xfrm>
              <a:off x="4491315" y="2922058"/>
              <a:ext cx="838200" cy="274637"/>
            </a:xfrm>
            <a:prstGeom prst="rect">
              <a:avLst/>
            </a:prstGeom>
            <a:solidFill>
              <a:schemeClr val="bg1"/>
            </a:solidFill>
            <a:ln w="9525">
              <a:noFill/>
              <a:miter lim="800000"/>
              <a:headEnd/>
              <a:tailEnd/>
            </a:ln>
          </p:spPr>
          <p:txBody>
            <a:bodyPr>
              <a:spAutoFit/>
            </a:bodyPr>
            <a:lstStyle/>
            <a:p>
              <a:pPr algn="ctr">
                <a:defRPr/>
              </a:pPr>
              <a:r>
                <a:rPr lang="en-US" sz="1200">
                  <a:latin typeface="+mj-lt"/>
                  <a:ea typeface="ＭＳ Ｐゴシック" charset="0"/>
                  <a:cs typeface="ＭＳ Ｐゴシック" charset="0"/>
                </a:rPr>
                <a:t>VPN 0x0</a:t>
              </a:r>
            </a:p>
          </p:txBody>
        </p:sp>
        <p:sp>
          <p:nvSpPr>
            <p:cNvPr id="29" name="Text Box 162">
              <a:extLst>
                <a:ext uri="{FF2B5EF4-FFF2-40B4-BE49-F238E27FC236}">
                  <a16:creationId xmlns:a16="http://schemas.microsoft.com/office/drawing/2014/main" id="{22FDE170-7F17-41C0-8BC4-94989B54B09F}"/>
                </a:ext>
              </a:extLst>
            </p:cNvPr>
            <p:cNvSpPr txBox="1">
              <a:spLocks noChangeArrowheads="1"/>
            </p:cNvSpPr>
            <p:nvPr/>
          </p:nvSpPr>
          <p:spPr bwMode="auto">
            <a:xfrm>
              <a:off x="4491315" y="3500062"/>
              <a:ext cx="838200" cy="274637"/>
            </a:xfrm>
            <a:prstGeom prst="rect">
              <a:avLst/>
            </a:prstGeom>
            <a:solidFill>
              <a:schemeClr val="bg1"/>
            </a:solidFill>
            <a:ln w="9525">
              <a:noFill/>
              <a:miter lim="800000"/>
              <a:headEnd/>
              <a:tailEnd/>
            </a:ln>
          </p:spPr>
          <p:txBody>
            <a:bodyPr>
              <a:spAutoFit/>
            </a:bodyPr>
            <a:lstStyle/>
            <a:p>
              <a:pPr algn="ctr">
                <a:defRPr/>
              </a:pPr>
              <a:r>
                <a:rPr lang="en-US" sz="1200" dirty="0">
                  <a:latin typeface="+mj-lt"/>
                  <a:ea typeface="ＭＳ Ｐゴシック" charset="0"/>
                  <a:cs typeface="ＭＳ Ｐゴシック" charset="0"/>
                </a:rPr>
                <a:t>VPN 0xF</a:t>
              </a:r>
            </a:p>
          </p:txBody>
        </p:sp>
        <p:sp>
          <p:nvSpPr>
            <p:cNvPr id="30" name="Text Box 163">
              <a:extLst>
                <a:ext uri="{FF2B5EF4-FFF2-40B4-BE49-F238E27FC236}">
                  <a16:creationId xmlns:a16="http://schemas.microsoft.com/office/drawing/2014/main" id="{10CF8FAD-818A-40CA-BF6C-4F10503DAA39}"/>
                </a:ext>
              </a:extLst>
            </p:cNvPr>
            <p:cNvSpPr txBox="1">
              <a:spLocks noChangeArrowheads="1"/>
            </p:cNvSpPr>
            <p:nvPr/>
          </p:nvSpPr>
          <p:spPr bwMode="auto">
            <a:xfrm>
              <a:off x="4491315" y="3988858"/>
              <a:ext cx="838200" cy="274637"/>
            </a:xfrm>
            <a:prstGeom prst="rect">
              <a:avLst/>
            </a:prstGeom>
            <a:solidFill>
              <a:schemeClr val="bg1"/>
            </a:solidFill>
            <a:ln w="9525">
              <a:noFill/>
              <a:miter lim="800000"/>
              <a:headEnd/>
              <a:tailEnd/>
            </a:ln>
          </p:spPr>
          <p:txBody>
            <a:bodyPr>
              <a:spAutoFit/>
            </a:bodyPr>
            <a:lstStyle/>
            <a:p>
              <a:pPr algn="ctr">
                <a:defRPr/>
              </a:pPr>
              <a:r>
                <a:rPr lang="en-US" sz="1200">
                  <a:latin typeface="+mj-lt"/>
                  <a:ea typeface="ＭＳ Ｐゴシック" charset="0"/>
                  <a:cs typeface="ＭＳ Ｐゴシック" charset="0"/>
                </a:rPr>
                <a:t>VPN 0x2</a:t>
              </a:r>
            </a:p>
          </p:txBody>
        </p:sp>
        <p:sp>
          <p:nvSpPr>
            <p:cNvPr id="31" name="Text Box 164">
              <a:extLst>
                <a:ext uri="{FF2B5EF4-FFF2-40B4-BE49-F238E27FC236}">
                  <a16:creationId xmlns:a16="http://schemas.microsoft.com/office/drawing/2014/main" id="{83AE961C-BA42-4533-9FC0-C54FC83E4AB1}"/>
                </a:ext>
              </a:extLst>
            </p:cNvPr>
            <p:cNvSpPr txBox="1">
              <a:spLocks noChangeArrowheads="1"/>
            </p:cNvSpPr>
            <p:nvPr/>
          </p:nvSpPr>
          <p:spPr bwMode="auto">
            <a:xfrm>
              <a:off x="4491315" y="4522258"/>
              <a:ext cx="838200" cy="274637"/>
            </a:xfrm>
            <a:prstGeom prst="rect">
              <a:avLst/>
            </a:prstGeom>
            <a:solidFill>
              <a:schemeClr val="bg1"/>
            </a:solidFill>
            <a:ln w="9525">
              <a:noFill/>
              <a:miter lim="800000"/>
              <a:headEnd/>
              <a:tailEnd/>
            </a:ln>
          </p:spPr>
          <p:txBody>
            <a:bodyPr>
              <a:spAutoFit/>
            </a:bodyPr>
            <a:lstStyle/>
            <a:p>
              <a:pPr algn="ctr">
                <a:defRPr/>
              </a:pPr>
              <a:r>
                <a:rPr lang="en-US" sz="1200">
                  <a:latin typeface="+mj-lt"/>
                  <a:ea typeface="ＭＳ Ｐゴシック" charset="0"/>
                  <a:cs typeface="ＭＳ Ｐゴシック" charset="0"/>
                </a:rPr>
                <a:t>VPN 0xE</a:t>
              </a:r>
            </a:p>
          </p:txBody>
        </p:sp>
        <p:sp>
          <p:nvSpPr>
            <p:cNvPr id="32" name="Text Box 165">
              <a:extLst>
                <a:ext uri="{FF2B5EF4-FFF2-40B4-BE49-F238E27FC236}">
                  <a16:creationId xmlns:a16="http://schemas.microsoft.com/office/drawing/2014/main" id="{EC1CD5AC-60F3-4A3D-B15C-A39920549C80}"/>
                </a:ext>
              </a:extLst>
            </p:cNvPr>
            <p:cNvSpPr txBox="1">
              <a:spLocks noChangeArrowheads="1"/>
            </p:cNvSpPr>
            <p:nvPr/>
          </p:nvSpPr>
          <p:spPr bwMode="auto">
            <a:xfrm>
              <a:off x="4338915" y="5055658"/>
              <a:ext cx="1143000" cy="276225"/>
            </a:xfrm>
            <a:prstGeom prst="rect">
              <a:avLst/>
            </a:prstGeom>
            <a:noFill/>
            <a:ln w="9525">
              <a:noFill/>
              <a:miter lim="800000"/>
              <a:headEnd/>
              <a:tailEnd/>
            </a:ln>
          </p:spPr>
          <p:txBody>
            <a:bodyPr>
              <a:spAutoFit/>
            </a:bodyPr>
            <a:lstStyle/>
            <a:p>
              <a:pPr algn="ctr">
                <a:defRPr/>
              </a:pPr>
              <a:r>
                <a:rPr lang="en-US" sz="1200" dirty="0">
                  <a:latin typeface="+mj-lt"/>
                  <a:ea typeface="ＭＳ Ｐゴシック" charset="0"/>
                  <a:cs typeface="ＭＳ Ｐゴシック" charset="0"/>
                </a:rPr>
                <a:t>VPN 0xD</a:t>
              </a:r>
            </a:p>
          </p:txBody>
        </p:sp>
        <p:sp>
          <p:nvSpPr>
            <p:cNvPr id="33" name="Text Box 166">
              <a:extLst>
                <a:ext uri="{FF2B5EF4-FFF2-40B4-BE49-F238E27FC236}">
                  <a16:creationId xmlns:a16="http://schemas.microsoft.com/office/drawing/2014/main" id="{0149FA2F-1699-4486-BA19-B89FD6EFB501}"/>
                </a:ext>
              </a:extLst>
            </p:cNvPr>
            <p:cNvSpPr txBox="1">
              <a:spLocks noChangeArrowheads="1"/>
            </p:cNvSpPr>
            <p:nvPr/>
          </p:nvSpPr>
          <p:spPr bwMode="auto">
            <a:xfrm>
              <a:off x="4415115" y="5639860"/>
              <a:ext cx="990600" cy="276999"/>
            </a:xfrm>
            <a:prstGeom prst="rect">
              <a:avLst/>
            </a:prstGeom>
            <a:solidFill>
              <a:schemeClr val="bg1"/>
            </a:solidFill>
            <a:ln w="9525">
              <a:noFill/>
              <a:miter lim="800000"/>
              <a:headEnd/>
              <a:tailEnd/>
            </a:ln>
          </p:spPr>
          <p:txBody>
            <a:bodyPr wrap="square">
              <a:spAutoFit/>
            </a:bodyPr>
            <a:lstStyle/>
            <a:p>
              <a:pPr algn="ctr">
                <a:defRPr/>
              </a:pPr>
              <a:r>
                <a:rPr lang="en-US" sz="1200" dirty="0">
                  <a:latin typeface="+mj-lt"/>
                  <a:ea typeface="ＭＳ Ｐゴシック" charset="0"/>
                  <a:cs typeface="ＭＳ Ｐゴシック" charset="0"/>
                </a:rPr>
                <a:t>VPN 0xC</a:t>
              </a:r>
            </a:p>
          </p:txBody>
        </p:sp>
        <p:sp>
          <p:nvSpPr>
            <p:cNvPr id="34" name="Text Box 167">
              <a:extLst>
                <a:ext uri="{FF2B5EF4-FFF2-40B4-BE49-F238E27FC236}">
                  <a16:creationId xmlns:a16="http://schemas.microsoft.com/office/drawing/2014/main" id="{5082739F-7B80-4981-BD1A-86DDDCE46216}"/>
                </a:ext>
              </a:extLst>
            </p:cNvPr>
            <p:cNvSpPr txBox="1">
              <a:spLocks noChangeArrowheads="1"/>
            </p:cNvSpPr>
            <p:nvPr/>
          </p:nvSpPr>
          <p:spPr bwMode="auto">
            <a:xfrm>
              <a:off x="5405715" y="1764770"/>
              <a:ext cx="609600" cy="581025"/>
            </a:xfrm>
            <a:prstGeom prst="rect">
              <a:avLst/>
            </a:prstGeom>
            <a:noFill/>
            <a:ln w="9525">
              <a:noFill/>
              <a:miter lim="800000"/>
              <a:headEnd/>
              <a:tailEnd/>
            </a:ln>
          </p:spPr>
          <p:txBody>
            <a:bodyPr>
              <a:spAutoFit/>
            </a:bodyPr>
            <a:lstStyle/>
            <a:p>
              <a:pPr>
                <a:defRPr/>
              </a:pPr>
              <a:r>
                <a:rPr lang="en-US" sz="800" i="1">
                  <a:latin typeface="+mj-lt"/>
                  <a:ea typeface="ＭＳ Ｐゴシック" charset="0"/>
                  <a:cs typeface="ＭＳ Ｐゴシック" charset="0"/>
                </a:rPr>
                <a:t>0x000</a:t>
              </a:r>
            </a:p>
            <a:p>
              <a:pPr>
                <a:defRPr/>
              </a:pPr>
              <a:endParaRPr lang="en-US" sz="800" i="1">
                <a:latin typeface="+mj-lt"/>
                <a:ea typeface="ＭＳ Ｐゴシック" charset="0"/>
                <a:cs typeface="ＭＳ Ｐゴシック" charset="0"/>
              </a:endParaRPr>
            </a:p>
            <a:p>
              <a:pPr>
                <a:defRPr/>
              </a:pPr>
              <a:endParaRPr lang="en-US" sz="800" i="1">
                <a:latin typeface="+mj-lt"/>
                <a:ea typeface="ＭＳ Ｐゴシック" charset="0"/>
                <a:cs typeface="ＭＳ Ｐゴシック" charset="0"/>
              </a:endParaRPr>
            </a:p>
            <a:p>
              <a:pPr>
                <a:defRPr/>
              </a:pPr>
              <a:r>
                <a:rPr lang="en-US" sz="800" i="1">
                  <a:latin typeface="+mj-lt"/>
                  <a:ea typeface="ＭＳ Ｐゴシック" charset="0"/>
                  <a:cs typeface="ＭＳ Ｐゴシック" charset="0"/>
                </a:rPr>
                <a:t>0x0FC</a:t>
              </a:r>
            </a:p>
          </p:txBody>
        </p:sp>
        <p:sp>
          <p:nvSpPr>
            <p:cNvPr id="35" name="Text Box 168">
              <a:extLst>
                <a:ext uri="{FF2B5EF4-FFF2-40B4-BE49-F238E27FC236}">
                  <a16:creationId xmlns:a16="http://schemas.microsoft.com/office/drawing/2014/main" id="{F6B27888-A6F9-4DC3-A3B1-9756A3DDECB5}"/>
                </a:ext>
              </a:extLst>
            </p:cNvPr>
            <p:cNvSpPr txBox="1">
              <a:spLocks noChangeArrowheads="1"/>
            </p:cNvSpPr>
            <p:nvPr/>
          </p:nvSpPr>
          <p:spPr bwMode="auto">
            <a:xfrm>
              <a:off x="5405715" y="2298170"/>
              <a:ext cx="609600" cy="581025"/>
            </a:xfrm>
            <a:prstGeom prst="rect">
              <a:avLst/>
            </a:prstGeom>
            <a:noFill/>
            <a:ln w="9525">
              <a:noFill/>
              <a:miter lim="800000"/>
              <a:headEnd/>
              <a:tailEnd/>
            </a:ln>
          </p:spPr>
          <p:txBody>
            <a:bodyPr>
              <a:spAutoFit/>
            </a:bodyPr>
            <a:lstStyle/>
            <a:p>
              <a:pPr>
                <a:defRPr/>
              </a:pPr>
              <a:r>
                <a:rPr lang="en-US" sz="800" i="1">
                  <a:latin typeface="+mj-lt"/>
                  <a:ea typeface="ＭＳ Ｐゴシック" charset="0"/>
                  <a:cs typeface="ＭＳ Ｐゴシック" charset="0"/>
                </a:rPr>
                <a:t>0x100</a:t>
              </a:r>
            </a:p>
            <a:p>
              <a:pPr>
                <a:defRPr/>
              </a:pPr>
              <a:endParaRPr lang="en-US" sz="800" i="1">
                <a:latin typeface="+mj-lt"/>
                <a:ea typeface="ＭＳ Ｐゴシック" charset="0"/>
                <a:cs typeface="ＭＳ Ｐゴシック" charset="0"/>
              </a:endParaRPr>
            </a:p>
            <a:p>
              <a:pPr>
                <a:defRPr/>
              </a:pPr>
              <a:endParaRPr lang="en-US" sz="800" i="1">
                <a:latin typeface="+mj-lt"/>
                <a:ea typeface="ＭＳ Ｐゴシック" charset="0"/>
                <a:cs typeface="ＭＳ Ｐゴシック" charset="0"/>
              </a:endParaRPr>
            </a:p>
            <a:p>
              <a:pPr>
                <a:defRPr/>
              </a:pPr>
              <a:r>
                <a:rPr lang="en-US" sz="800" i="1">
                  <a:latin typeface="+mj-lt"/>
                  <a:ea typeface="ＭＳ Ｐゴシック" charset="0"/>
                  <a:cs typeface="ＭＳ Ｐゴシック" charset="0"/>
                </a:rPr>
                <a:t>0x1FC</a:t>
              </a:r>
            </a:p>
          </p:txBody>
        </p:sp>
        <p:sp>
          <p:nvSpPr>
            <p:cNvPr id="36" name="Text Box 169">
              <a:extLst>
                <a:ext uri="{FF2B5EF4-FFF2-40B4-BE49-F238E27FC236}">
                  <a16:creationId xmlns:a16="http://schemas.microsoft.com/office/drawing/2014/main" id="{42A20429-32AB-42D1-89EE-38FD17069EEF}"/>
                </a:ext>
              </a:extLst>
            </p:cNvPr>
            <p:cNvSpPr txBox="1">
              <a:spLocks noChangeArrowheads="1"/>
            </p:cNvSpPr>
            <p:nvPr/>
          </p:nvSpPr>
          <p:spPr bwMode="auto">
            <a:xfrm>
              <a:off x="5405715" y="2831570"/>
              <a:ext cx="609600" cy="581025"/>
            </a:xfrm>
            <a:prstGeom prst="rect">
              <a:avLst/>
            </a:prstGeom>
            <a:noFill/>
            <a:ln w="9525">
              <a:noFill/>
              <a:miter lim="800000"/>
              <a:headEnd/>
              <a:tailEnd/>
            </a:ln>
          </p:spPr>
          <p:txBody>
            <a:bodyPr>
              <a:spAutoFit/>
            </a:bodyPr>
            <a:lstStyle/>
            <a:p>
              <a:pPr>
                <a:defRPr/>
              </a:pPr>
              <a:r>
                <a:rPr lang="en-US" sz="800" i="1">
                  <a:latin typeface="+mj-lt"/>
                  <a:ea typeface="ＭＳ Ｐゴシック" charset="0"/>
                  <a:cs typeface="ＭＳ Ｐゴシック" charset="0"/>
                </a:rPr>
                <a:t>0x200</a:t>
              </a:r>
            </a:p>
            <a:p>
              <a:pPr>
                <a:defRPr/>
              </a:pPr>
              <a:endParaRPr lang="en-US" sz="800" i="1">
                <a:latin typeface="+mj-lt"/>
                <a:ea typeface="ＭＳ Ｐゴシック" charset="0"/>
                <a:cs typeface="ＭＳ Ｐゴシック" charset="0"/>
              </a:endParaRPr>
            </a:p>
            <a:p>
              <a:pPr>
                <a:defRPr/>
              </a:pPr>
              <a:endParaRPr lang="en-US" sz="800" i="1">
                <a:latin typeface="+mj-lt"/>
                <a:ea typeface="ＭＳ Ｐゴシック" charset="0"/>
                <a:cs typeface="ＭＳ Ｐゴシック" charset="0"/>
              </a:endParaRPr>
            </a:p>
            <a:p>
              <a:pPr>
                <a:defRPr/>
              </a:pPr>
              <a:r>
                <a:rPr lang="en-US" sz="800" i="1">
                  <a:latin typeface="+mj-lt"/>
                  <a:ea typeface="ＭＳ Ｐゴシック" charset="0"/>
                  <a:cs typeface="ＭＳ Ｐゴシック" charset="0"/>
                </a:rPr>
                <a:t>0x2FC</a:t>
              </a:r>
            </a:p>
          </p:txBody>
        </p:sp>
        <p:sp>
          <p:nvSpPr>
            <p:cNvPr id="37" name="Text Box 170">
              <a:extLst>
                <a:ext uri="{FF2B5EF4-FFF2-40B4-BE49-F238E27FC236}">
                  <a16:creationId xmlns:a16="http://schemas.microsoft.com/office/drawing/2014/main" id="{D8CBF61D-409C-444B-B376-A611C7DB2E40}"/>
                </a:ext>
              </a:extLst>
            </p:cNvPr>
            <p:cNvSpPr txBox="1">
              <a:spLocks noChangeArrowheads="1"/>
            </p:cNvSpPr>
            <p:nvPr/>
          </p:nvSpPr>
          <p:spPr bwMode="auto">
            <a:xfrm>
              <a:off x="5405715" y="3364970"/>
              <a:ext cx="609600" cy="581025"/>
            </a:xfrm>
            <a:prstGeom prst="rect">
              <a:avLst/>
            </a:prstGeom>
            <a:noFill/>
            <a:ln w="9525">
              <a:noFill/>
              <a:miter lim="800000"/>
              <a:headEnd/>
              <a:tailEnd/>
            </a:ln>
          </p:spPr>
          <p:txBody>
            <a:bodyPr>
              <a:spAutoFit/>
            </a:bodyPr>
            <a:lstStyle/>
            <a:p>
              <a:pPr>
                <a:defRPr/>
              </a:pPr>
              <a:r>
                <a:rPr lang="en-US" sz="800" i="1">
                  <a:latin typeface="+mj-lt"/>
                  <a:ea typeface="ＭＳ Ｐゴシック" charset="0"/>
                  <a:cs typeface="ＭＳ Ｐゴシック" charset="0"/>
                </a:rPr>
                <a:t>0x300</a:t>
              </a:r>
            </a:p>
            <a:p>
              <a:pPr>
                <a:defRPr/>
              </a:pPr>
              <a:endParaRPr lang="en-US" sz="800" i="1">
                <a:latin typeface="+mj-lt"/>
                <a:ea typeface="ＭＳ Ｐゴシック" charset="0"/>
                <a:cs typeface="ＭＳ Ｐゴシック" charset="0"/>
              </a:endParaRPr>
            </a:p>
            <a:p>
              <a:pPr>
                <a:defRPr/>
              </a:pPr>
              <a:endParaRPr lang="en-US" sz="800" i="1">
                <a:latin typeface="+mj-lt"/>
                <a:ea typeface="ＭＳ Ｐゴシック" charset="0"/>
                <a:cs typeface="ＭＳ Ｐゴシック" charset="0"/>
              </a:endParaRPr>
            </a:p>
            <a:p>
              <a:pPr>
                <a:defRPr/>
              </a:pPr>
              <a:r>
                <a:rPr lang="en-US" sz="800" i="1">
                  <a:latin typeface="+mj-lt"/>
                  <a:ea typeface="ＭＳ Ｐゴシック" charset="0"/>
                  <a:cs typeface="ＭＳ Ｐゴシック" charset="0"/>
                </a:rPr>
                <a:t>0x3FC</a:t>
              </a:r>
            </a:p>
          </p:txBody>
        </p:sp>
        <p:sp>
          <p:nvSpPr>
            <p:cNvPr id="38" name="Text Box 171">
              <a:extLst>
                <a:ext uri="{FF2B5EF4-FFF2-40B4-BE49-F238E27FC236}">
                  <a16:creationId xmlns:a16="http://schemas.microsoft.com/office/drawing/2014/main" id="{8DF8D359-F181-41C8-B910-DE453C28C57C}"/>
                </a:ext>
              </a:extLst>
            </p:cNvPr>
            <p:cNvSpPr txBox="1">
              <a:spLocks noChangeArrowheads="1"/>
            </p:cNvSpPr>
            <p:nvPr/>
          </p:nvSpPr>
          <p:spPr bwMode="auto">
            <a:xfrm>
              <a:off x="5405715" y="3898370"/>
              <a:ext cx="609600" cy="581025"/>
            </a:xfrm>
            <a:prstGeom prst="rect">
              <a:avLst/>
            </a:prstGeom>
            <a:noFill/>
            <a:ln w="9525">
              <a:noFill/>
              <a:miter lim="800000"/>
              <a:headEnd/>
              <a:tailEnd/>
            </a:ln>
          </p:spPr>
          <p:txBody>
            <a:bodyPr>
              <a:spAutoFit/>
            </a:bodyPr>
            <a:lstStyle/>
            <a:p>
              <a:pPr>
                <a:defRPr/>
              </a:pPr>
              <a:r>
                <a:rPr lang="en-US" sz="800" i="1">
                  <a:latin typeface="+mj-lt"/>
                  <a:ea typeface="ＭＳ Ｐゴシック" charset="0"/>
                  <a:cs typeface="ＭＳ Ｐゴシック" charset="0"/>
                </a:rPr>
                <a:t>0x400</a:t>
              </a:r>
            </a:p>
            <a:p>
              <a:pPr>
                <a:defRPr/>
              </a:pPr>
              <a:endParaRPr lang="en-US" sz="800" i="1">
                <a:latin typeface="+mj-lt"/>
                <a:ea typeface="ＭＳ Ｐゴシック" charset="0"/>
                <a:cs typeface="ＭＳ Ｐゴシック" charset="0"/>
              </a:endParaRPr>
            </a:p>
            <a:p>
              <a:pPr>
                <a:defRPr/>
              </a:pPr>
              <a:endParaRPr lang="en-US" sz="800" i="1">
                <a:latin typeface="+mj-lt"/>
                <a:ea typeface="ＭＳ Ｐゴシック" charset="0"/>
                <a:cs typeface="ＭＳ Ｐゴシック" charset="0"/>
              </a:endParaRPr>
            </a:p>
            <a:p>
              <a:pPr>
                <a:defRPr/>
              </a:pPr>
              <a:r>
                <a:rPr lang="en-US" sz="800" i="1">
                  <a:latin typeface="+mj-lt"/>
                  <a:ea typeface="ＭＳ Ｐゴシック" charset="0"/>
                  <a:cs typeface="ＭＳ Ｐゴシック" charset="0"/>
                </a:rPr>
                <a:t>0x4FC</a:t>
              </a:r>
            </a:p>
          </p:txBody>
        </p:sp>
        <p:sp>
          <p:nvSpPr>
            <p:cNvPr id="39" name="Text Box 172">
              <a:extLst>
                <a:ext uri="{FF2B5EF4-FFF2-40B4-BE49-F238E27FC236}">
                  <a16:creationId xmlns:a16="http://schemas.microsoft.com/office/drawing/2014/main" id="{F352D054-D3CF-4DD7-A17E-982709607C28}"/>
                </a:ext>
              </a:extLst>
            </p:cNvPr>
            <p:cNvSpPr txBox="1">
              <a:spLocks noChangeArrowheads="1"/>
            </p:cNvSpPr>
            <p:nvPr/>
          </p:nvSpPr>
          <p:spPr bwMode="auto">
            <a:xfrm>
              <a:off x="5405715" y="4431770"/>
              <a:ext cx="609600" cy="581025"/>
            </a:xfrm>
            <a:prstGeom prst="rect">
              <a:avLst/>
            </a:prstGeom>
            <a:noFill/>
            <a:ln w="9525">
              <a:noFill/>
              <a:miter lim="800000"/>
              <a:headEnd/>
              <a:tailEnd/>
            </a:ln>
          </p:spPr>
          <p:txBody>
            <a:bodyPr>
              <a:spAutoFit/>
            </a:bodyPr>
            <a:lstStyle/>
            <a:p>
              <a:pPr>
                <a:defRPr/>
              </a:pPr>
              <a:r>
                <a:rPr lang="en-US" sz="800" i="1">
                  <a:latin typeface="+mj-lt"/>
                  <a:ea typeface="ＭＳ Ｐゴシック" charset="0"/>
                  <a:cs typeface="ＭＳ Ｐゴシック" charset="0"/>
                </a:rPr>
                <a:t>0x500</a:t>
              </a:r>
            </a:p>
            <a:p>
              <a:pPr>
                <a:defRPr/>
              </a:pPr>
              <a:endParaRPr lang="en-US" sz="800" i="1">
                <a:latin typeface="+mj-lt"/>
                <a:ea typeface="ＭＳ Ｐゴシック" charset="0"/>
                <a:cs typeface="ＭＳ Ｐゴシック" charset="0"/>
              </a:endParaRPr>
            </a:p>
            <a:p>
              <a:pPr>
                <a:defRPr/>
              </a:pPr>
              <a:endParaRPr lang="en-US" sz="800" i="1">
                <a:latin typeface="+mj-lt"/>
                <a:ea typeface="ＭＳ Ｐゴシック" charset="0"/>
                <a:cs typeface="ＭＳ Ｐゴシック" charset="0"/>
              </a:endParaRPr>
            </a:p>
            <a:p>
              <a:pPr>
                <a:defRPr/>
              </a:pPr>
              <a:r>
                <a:rPr lang="en-US" sz="800" i="1">
                  <a:latin typeface="+mj-lt"/>
                  <a:ea typeface="ＭＳ Ｐゴシック" charset="0"/>
                  <a:cs typeface="ＭＳ Ｐゴシック" charset="0"/>
                </a:rPr>
                <a:t>0x5FC</a:t>
              </a:r>
            </a:p>
          </p:txBody>
        </p:sp>
        <p:sp>
          <p:nvSpPr>
            <p:cNvPr id="40" name="Text Box 173">
              <a:extLst>
                <a:ext uri="{FF2B5EF4-FFF2-40B4-BE49-F238E27FC236}">
                  <a16:creationId xmlns:a16="http://schemas.microsoft.com/office/drawing/2014/main" id="{46F859B5-C8CC-44B7-97DF-BFF1B31DCB19}"/>
                </a:ext>
              </a:extLst>
            </p:cNvPr>
            <p:cNvSpPr txBox="1">
              <a:spLocks noChangeArrowheads="1"/>
            </p:cNvSpPr>
            <p:nvPr/>
          </p:nvSpPr>
          <p:spPr bwMode="auto">
            <a:xfrm>
              <a:off x="5405715" y="4965170"/>
              <a:ext cx="609600" cy="581025"/>
            </a:xfrm>
            <a:prstGeom prst="rect">
              <a:avLst/>
            </a:prstGeom>
            <a:noFill/>
            <a:ln w="9525">
              <a:noFill/>
              <a:miter lim="800000"/>
              <a:headEnd/>
              <a:tailEnd/>
            </a:ln>
          </p:spPr>
          <p:txBody>
            <a:bodyPr>
              <a:spAutoFit/>
            </a:bodyPr>
            <a:lstStyle/>
            <a:p>
              <a:pPr>
                <a:defRPr/>
              </a:pPr>
              <a:r>
                <a:rPr lang="en-US" sz="800" i="1">
                  <a:latin typeface="+mj-lt"/>
                  <a:ea typeface="ＭＳ Ｐゴシック" charset="0"/>
                  <a:cs typeface="ＭＳ Ｐゴシック" charset="0"/>
                </a:rPr>
                <a:t>0x600</a:t>
              </a:r>
            </a:p>
            <a:p>
              <a:pPr>
                <a:defRPr/>
              </a:pPr>
              <a:endParaRPr lang="en-US" sz="800" i="1">
                <a:latin typeface="+mj-lt"/>
                <a:ea typeface="ＭＳ Ｐゴシック" charset="0"/>
                <a:cs typeface="ＭＳ Ｐゴシック" charset="0"/>
              </a:endParaRPr>
            </a:p>
            <a:p>
              <a:pPr>
                <a:defRPr/>
              </a:pPr>
              <a:endParaRPr lang="en-US" sz="800" i="1">
                <a:latin typeface="+mj-lt"/>
                <a:ea typeface="ＭＳ Ｐゴシック" charset="0"/>
                <a:cs typeface="ＭＳ Ｐゴシック" charset="0"/>
              </a:endParaRPr>
            </a:p>
            <a:p>
              <a:pPr>
                <a:defRPr/>
              </a:pPr>
              <a:r>
                <a:rPr lang="en-US" sz="800" i="1">
                  <a:latin typeface="+mj-lt"/>
                  <a:ea typeface="ＭＳ Ｐゴシック" charset="0"/>
                  <a:cs typeface="ＭＳ Ｐゴシック" charset="0"/>
                </a:rPr>
                <a:t>0x6FC</a:t>
              </a:r>
            </a:p>
          </p:txBody>
        </p:sp>
        <p:sp>
          <p:nvSpPr>
            <p:cNvPr id="41" name="Text Box 174">
              <a:extLst>
                <a:ext uri="{FF2B5EF4-FFF2-40B4-BE49-F238E27FC236}">
                  <a16:creationId xmlns:a16="http://schemas.microsoft.com/office/drawing/2014/main" id="{5BC94922-24BF-40C4-BF89-68E471ECF106}"/>
                </a:ext>
              </a:extLst>
            </p:cNvPr>
            <p:cNvSpPr txBox="1">
              <a:spLocks noChangeArrowheads="1"/>
            </p:cNvSpPr>
            <p:nvPr/>
          </p:nvSpPr>
          <p:spPr bwMode="auto">
            <a:xfrm>
              <a:off x="5405715" y="5498570"/>
              <a:ext cx="609600" cy="581025"/>
            </a:xfrm>
            <a:prstGeom prst="rect">
              <a:avLst/>
            </a:prstGeom>
            <a:noFill/>
            <a:ln w="9525">
              <a:noFill/>
              <a:miter lim="800000"/>
              <a:headEnd/>
              <a:tailEnd/>
            </a:ln>
          </p:spPr>
          <p:txBody>
            <a:bodyPr>
              <a:spAutoFit/>
            </a:bodyPr>
            <a:lstStyle/>
            <a:p>
              <a:pPr>
                <a:defRPr/>
              </a:pPr>
              <a:r>
                <a:rPr lang="en-US" sz="800" i="1">
                  <a:latin typeface="+mj-lt"/>
                  <a:ea typeface="ＭＳ Ｐゴシック" charset="0"/>
                  <a:cs typeface="ＭＳ Ｐゴシック" charset="0"/>
                </a:rPr>
                <a:t>0x700</a:t>
              </a:r>
            </a:p>
            <a:p>
              <a:pPr>
                <a:defRPr/>
              </a:pPr>
              <a:endParaRPr lang="en-US" sz="800" i="1">
                <a:latin typeface="+mj-lt"/>
                <a:ea typeface="ＭＳ Ｐゴシック" charset="0"/>
                <a:cs typeface="ＭＳ Ｐゴシック" charset="0"/>
              </a:endParaRPr>
            </a:p>
            <a:p>
              <a:pPr>
                <a:defRPr/>
              </a:pPr>
              <a:endParaRPr lang="en-US" sz="800" i="1">
                <a:latin typeface="+mj-lt"/>
                <a:ea typeface="ＭＳ Ｐゴシック" charset="0"/>
                <a:cs typeface="ＭＳ Ｐゴシック" charset="0"/>
              </a:endParaRPr>
            </a:p>
            <a:p>
              <a:pPr>
                <a:defRPr/>
              </a:pPr>
              <a:r>
                <a:rPr lang="en-US" sz="800" i="1">
                  <a:latin typeface="+mj-lt"/>
                  <a:ea typeface="ＭＳ Ｐゴシック" charset="0"/>
                  <a:cs typeface="ＭＳ Ｐゴシック" charset="0"/>
                </a:rPr>
                <a:t>0x7FC</a:t>
              </a:r>
            </a:p>
          </p:txBody>
        </p:sp>
        <p:sp>
          <p:nvSpPr>
            <p:cNvPr id="42" name="Line 175">
              <a:extLst>
                <a:ext uri="{FF2B5EF4-FFF2-40B4-BE49-F238E27FC236}">
                  <a16:creationId xmlns:a16="http://schemas.microsoft.com/office/drawing/2014/main" id="{12D8E9EC-5D8E-47C1-B8B4-6B866709DD0B}"/>
                </a:ext>
              </a:extLst>
            </p:cNvPr>
            <p:cNvSpPr>
              <a:spLocks noChangeShapeType="1"/>
            </p:cNvSpPr>
            <p:nvPr/>
          </p:nvSpPr>
          <p:spPr bwMode="auto">
            <a:xfrm>
              <a:off x="5629553" y="1917170"/>
              <a:ext cx="0" cy="247650"/>
            </a:xfrm>
            <a:prstGeom prst="line">
              <a:avLst/>
            </a:prstGeom>
            <a:noFill/>
            <a:ln w="9525">
              <a:solidFill>
                <a:schemeClr val="tx1"/>
              </a:solidFill>
              <a:round/>
              <a:headEnd/>
              <a:tailEnd type="arrow" w="sm" len="med"/>
            </a:ln>
          </p:spPr>
          <p:txBody>
            <a:bodyPr>
              <a:spAutoFit/>
            </a:bodyPr>
            <a:lstStyle/>
            <a:p>
              <a:pPr>
                <a:defRPr/>
              </a:pPr>
              <a:endParaRPr lang="en-US">
                <a:latin typeface="+mj-lt"/>
                <a:ea typeface="ＭＳ Ｐゴシック" charset="0"/>
                <a:cs typeface="ＭＳ Ｐゴシック" charset="0"/>
              </a:endParaRPr>
            </a:p>
          </p:txBody>
        </p:sp>
        <p:sp>
          <p:nvSpPr>
            <p:cNvPr id="43" name="Line 176">
              <a:extLst>
                <a:ext uri="{FF2B5EF4-FFF2-40B4-BE49-F238E27FC236}">
                  <a16:creationId xmlns:a16="http://schemas.microsoft.com/office/drawing/2014/main" id="{EDF6061A-4EB8-4905-ABBB-03B7195578B3}"/>
                </a:ext>
              </a:extLst>
            </p:cNvPr>
            <p:cNvSpPr>
              <a:spLocks noChangeShapeType="1"/>
            </p:cNvSpPr>
            <p:nvPr/>
          </p:nvSpPr>
          <p:spPr bwMode="auto">
            <a:xfrm>
              <a:off x="5629553" y="2460095"/>
              <a:ext cx="0" cy="247650"/>
            </a:xfrm>
            <a:prstGeom prst="line">
              <a:avLst/>
            </a:prstGeom>
            <a:noFill/>
            <a:ln w="9525">
              <a:solidFill>
                <a:schemeClr val="tx1"/>
              </a:solidFill>
              <a:round/>
              <a:headEnd/>
              <a:tailEnd type="arrow" w="sm" len="med"/>
            </a:ln>
          </p:spPr>
          <p:txBody>
            <a:bodyPr>
              <a:spAutoFit/>
            </a:bodyPr>
            <a:lstStyle/>
            <a:p>
              <a:pPr>
                <a:defRPr/>
              </a:pPr>
              <a:endParaRPr lang="en-US">
                <a:latin typeface="+mj-lt"/>
                <a:ea typeface="ＭＳ Ｐゴシック" charset="0"/>
                <a:cs typeface="ＭＳ Ｐゴシック" charset="0"/>
              </a:endParaRPr>
            </a:p>
          </p:txBody>
        </p:sp>
        <p:sp>
          <p:nvSpPr>
            <p:cNvPr id="44" name="Line 180">
              <a:extLst>
                <a:ext uri="{FF2B5EF4-FFF2-40B4-BE49-F238E27FC236}">
                  <a16:creationId xmlns:a16="http://schemas.microsoft.com/office/drawing/2014/main" id="{57FF132B-ED52-40A8-824A-10E6A08B45A5}"/>
                </a:ext>
              </a:extLst>
            </p:cNvPr>
            <p:cNvSpPr>
              <a:spLocks noChangeShapeType="1"/>
            </p:cNvSpPr>
            <p:nvPr/>
          </p:nvSpPr>
          <p:spPr bwMode="auto">
            <a:xfrm>
              <a:off x="5629553" y="3003020"/>
              <a:ext cx="0" cy="247650"/>
            </a:xfrm>
            <a:prstGeom prst="line">
              <a:avLst/>
            </a:prstGeom>
            <a:noFill/>
            <a:ln w="9525">
              <a:solidFill>
                <a:schemeClr val="tx1"/>
              </a:solidFill>
              <a:round/>
              <a:headEnd/>
              <a:tailEnd type="arrow" w="sm" len="med"/>
            </a:ln>
          </p:spPr>
          <p:txBody>
            <a:bodyPr>
              <a:spAutoFit/>
            </a:bodyPr>
            <a:lstStyle/>
            <a:p>
              <a:pPr>
                <a:defRPr/>
              </a:pPr>
              <a:endParaRPr lang="en-US">
                <a:latin typeface="+mj-lt"/>
                <a:ea typeface="ＭＳ Ｐゴシック" charset="0"/>
                <a:cs typeface="ＭＳ Ｐゴシック" charset="0"/>
              </a:endParaRPr>
            </a:p>
          </p:txBody>
        </p:sp>
        <p:sp>
          <p:nvSpPr>
            <p:cNvPr id="45" name="Line 181">
              <a:extLst>
                <a:ext uri="{FF2B5EF4-FFF2-40B4-BE49-F238E27FC236}">
                  <a16:creationId xmlns:a16="http://schemas.microsoft.com/office/drawing/2014/main" id="{A0B6C6B5-AA73-45CA-87A7-CFEBD0C0D110}"/>
                </a:ext>
              </a:extLst>
            </p:cNvPr>
            <p:cNvSpPr>
              <a:spLocks noChangeShapeType="1"/>
            </p:cNvSpPr>
            <p:nvPr/>
          </p:nvSpPr>
          <p:spPr bwMode="auto">
            <a:xfrm>
              <a:off x="5629553" y="3536420"/>
              <a:ext cx="0" cy="247650"/>
            </a:xfrm>
            <a:prstGeom prst="line">
              <a:avLst/>
            </a:prstGeom>
            <a:noFill/>
            <a:ln w="9525">
              <a:solidFill>
                <a:schemeClr val="tx1"/>
              </a:solidFill>
              <a:round/>
              <a:headEnd/>
              <a:tailEnd type="arrow" w="sm" len="med"/>
            </a:ln>
          </p:spPr>
          <p:txBody>
            <a:bodyPr>
              <a:spAutoFit/>
            </a:bodyPr>
            <a:lstStyle/>
            <a:p>
              <a:pPr>
                <a:defRPr/>
              </a:pPr>
              <a:endParaRPr lang="en-US">
                <a:latin typeface="+mj-lt"/>
                <a:ea typeface="ＭＳ Ｐゴシック" charset="0"/>
                <a:cs typeface="ＭＳ Ｐゴシック" charset="0"/>
              </a:endParaRPr>
            </a:p>
          </p:txBody>
        </p:sp>
        <p:sp>
          <p:nvSpPr>
            <p:cNvPr id="46" name="Line 182">
              <a:extLst>
                <a:ext uri="{FF2B5EF4-FFF2-40B4-BE49-F238E27FC236}">
                  <a16:creationId xmlns:a16="http://schemas.microsoft.com/office/drawing/2014/main" id="{6596B75B-0CD7-495F-9CF6-08DDF89FEBD2}"/>
                </a:ext>
              </a:extLst>
            </p:cNvPr>
            <p:cNvSpPr>
              <a:spLocks noChangeShapeType="1"/>
            </p:cNvSpPr>
            <p:nvPr/>
          </p:nvSpPr>
          <p:spPr bwMode="auto">
            <a:xfrm>
              <a:off x="5629553" y="4060295"/>
              <a:ext cx="0" cy="238125"/>
            </a:xfrm>
            <a:prstGeom prst="line">
              <a:avLst/>
            </a:prstGeom>
            <a:noFill/>
            <a:ln w="9525">
              <a:solidFill>
                <a:schemeClr val="tx1"/>
              </a:solidFill>
              <a:round/>
              <a:headEnd/>
              <a:tailEnd type="arrow" w="sm" len="med"/>
            </a:ln>
          </p:spPr>
          <p:txBody>
            <a:bodyPr>
              <a:spAutoFit/>
            </a:bodyPr>
            <a:lstStyle/>
            <a:p>
              <a:pPr>
                <a:defRPr/>
              </a:pPr>
              <a:endParaRPr lang="en-US">
                <a:latin typeface="+mj-lt"/>
                <a:ea typeface="ＭＳ Ｐゴシック" charset="0"/>
                <a:cs typeface="ＭＳ Ｐゴシック" charset="0"/>
              </a:endParaRPr>
            </a:p>
          </p:txBody>
        </p:sp>
        <p:sp>
          <p:nvSpPr>
            <p:cNvPr id="47" name="Line 183">
              <a:extLst>
                <a:ext uri="{FF2B5EF4-FFF2-40B4-BE49-F238E27FC236}">
                  <a16:creationId xmlns:a16="http://schemas.microsoft.com/office/drawing/2014/main" id="{20A97C88-1648-43CF-8913-E0635DFEDC6B}"/>
                </a:ext>
              </a:extLst>
            </p:cNvPr>
            <p:cNvSpPr>
              <a:spLocks noChangeShapeType="1"/>
            </p:cNvSpPr>
            <p:nvPr/>
          </p:nvSpPr>
          <p:spPr bwMode="auto">
            <a:xfrm>
              <a:off x="5629553" y="4603220"/>
              <a:ext cx="0" cy="247650"/>
            </a:xfrm>
            <a:prstGeom prst="line">
              <a:avLst/>
            </a:prstGeom>
            <a:noFill/>
            <a:ln w="9525">
              <a:solidFill>
                <a:schemeClr val="tx1"/>
              </a:solidFill>
              <a:round/>
              <a:headEnd/>
              <a:tailEnd type="arrow" w="sm" len="med"/>
            </a:ln>
          </p:spPr>
          <p:txBody>
            <a:bodyPr>
              <a:spAutoFit/>
            </a:bodyPr>
            <a:lstStyle/>
            <a:p>
              <a:pPr>
                <a:defRPr/>
              </a:pPr>
              <a:endParaRPr lang="en-US">
                <a:latin typeface="+mj-lt"/>
                <a:ea typeface="ＭＳ Ｐゴシック" charset="0"/>
                <a:cs typeface="ＭＳ Ｐゴシック" charset="0"/>
              </a:endParaRPr>
            </a:p>
          </p:txBody>
        </p:sp>
        <p:sp>
          <p:nvSpPr>
            <p:cNvPr id="48" name="Line 184">
              <a:extLst>
                <a:ext uri="{FF2B5EF4-FFF2-40B4-BE49-F238E27FC236}">
                  <a16:creationId xmlns:a16="http://schemas.microsoft.com/office/drawing/2014/main" id="{9B27C5B0-39D1-4747-B9B3-423D9586BDAA}"/>
                </a:ext>
              </a:extLst>
            </p:cNvPr>
            <p:cNvSpPr>
              <a:spLocks noChangeShapeType="1"/>
            </p:cNvSpPr>
            <p:nvPr/>
          </p:nvSpPr>
          <p:spPr bwMode="auto">
            <a:xfrm>
              <a:off x="5629553" y="5136620"/>
              <a:ext cx="0" cy="247650"/>
            </a:xfrm>
            <a:prstGeom prst="line">
              <a:avLst/>
            </a:prstGeom>
            <a:noFill/>
            <a:ln w="9525">
              <a:solidFill>
                <a:schemeClr val="tx1"/>
              </a:solidFill>
              <a:round/>
              <a:headEnd/>
              <a:tailEnd type="arrow" w="sm" len="med"/>
            </a:ln>
          </p:spPr>
          <p:txBody>
            <a:bodyPr>
              <a:spAutoFit/>
            </a:bodyPr>
            <a:lstStyle/>
            <a:p>
              <a:pPr>
                <a:defRPr/>
              </a:pPr>
              <a:endParaRPr lang="en-US">
                <a:latin typeface="+mj-lt"/>
                <a:ea typeface="ＭＳ Ｐゴシック" charset="0"/>
                <a:cs typeface="ＭＳ Ｐゴシック" charset="0"/>
              </a:endParaRPr>
            </a:p>
          </p:txBody>
        </p:sp>
        <p:sp>
          <p:nvSpPr>
            <p:cNvPr id="49" name="Line 185">
              <a:extLst>
                <a:ext uri="{FF2B5EF4-FFF2-40B4-BE49-F238E27FC236}">
                  <a16:creationId xmlns:a16="http://schemas.microsoft.com/office/drawing/2014/main" id="{FEE922D7-41FB-49A3-8424-F188A24A55C5}"/>
                </a:ext>
              </a:extLst>
            </p:cNvPr>
            <p:cNvSpPr>
              <a:spLocks noChangeShapeType="1"/>
            </p:cNvSpPr>
            <p:nvPr/>
          </p:nvSpPr>
          <p:spPr bwMode="auto">
            <a:xfrm>
              <a:off x="5629553" y="5670020"/>
              <a:ext cx="0" cy="247650"/>
            </a:xfrm>
            <a:prstGeom prst="line">
              <a:avLst/>
            </a:prstGeom>
            <a:noFill/>
            <a:ln w="9525">
              <a:solidFill>
                <a:schemeClr val="tx1"/>
              </a:solidFill>
              <a:round/>
              <a:headEnd/>
              <a:tailEnd type="arrow" w="sm" len="med"/>
            </a:ln>
          </p:spPr>
          <p:txBody>
            <a:bodyPr>
              <a:spAutoFit/>
            </a:bodyPr>
            <a:lstStyle/>
            <a:p>
              <a:pPr>
                <a:defRPr/>
              </a:pPr>
              <a:endParaRPr lang="en-US">
                <a:latin typeface="+mj-lt"/>
                <a:ea typeface="ＭＳ Ｐゴシック" charset="0"/>
                <a:cs typeface="ＭＳ Ｐゴシック" charset="0"/>
              </a:endParaRPr>
            </a:p>
          </p:txBody>
        </p:sp>
      </p:grpSp>
      <p:grpSp>
        <p:nvGrpSpPr>
          <p:cNvPr id="83" name="Group 82">
            <a:extLst>
              <a:ext uri="{FF2B5EF4-FFF2-40B4-BE49-F238E27FC236}">
                <a16:creationId xmlns:a16="http://schemas.microsoft.com/office/drawing/2014/main" id="{604BE820-0F05-4A30-9582-8CC2D75BA9B2}"/>
              </a:ext>
            </a:extLst>
          </p:cNvPr>
          <p:cNvGrpSpPr/>
          <p:nvPr/>
        </p:nvGrpSpPr>
        <p:grpSpPr>
          <a:xfrm>
            <a:off x="1354415" y="1044714"/>
            <a:ext cx="1603638" cy="4966619"/>
            <a:chOff x="1354415" y="1044714"/>
            <a:chExt cx="1603638" cy="4966619"/>
          </a:xfrm>
        </p:grpSpPr>
        <p:sp>
          <p:nvSpPr>
            <p:cNvPr id="25" name="Text Box 146">
              <a:extLst>
                <a:ext uri="{FF2B5EF4-FFF2-40B4-BE49-F238E27FC236}">
                  <a16:creationId xmlns:a16="http://schemas.microsoft.com/office/drawing/2014/main" id="{4E9CB386-1B56-484F-AC9C-BA63D83A6BFF}"/>
                </a:ext>
              </a:extLst>
            </p:cNvPr>
            <p:cNvSpPr txBox="1">
              <a:spLocks noChangeArrowheads="1"/>
            </p:cNvSpPr>
            <p:nvPr/>
          </p:nvSpPr>
          <p:spPr bwMode="auto">
            <a:xfrm>
              <a:off x="1510221" y="5642001"/>
              <a:ext cx="1447832" cy="369332"/>
            </a:xfrm>
            <a:prstGeom prst="rect">
              <a:avLst/>
            </a:prstGeom>
            <a:noFill/>
            <a:ln w="9525">
              <a:noFill/>
              <a:miter lim="800000"/>
              <a:headEnd/>
              <a:tailEnd/>
            </a:ln>
          </p:spPr>
          <p:txBody>
            <a:bodyPr wrap="none">
              <a:spAutoFit/>
            </a:bodyPr>
            <a:lstStyle/>
            <a:p>
              <a:pPr>
                <a:defRPr/>
              </a:pPr>
              <a:r>
                <a:rPr lang="en-US" sz="1800" i="1" dirty="0">
                  <a:latin typeface="+mj-lt"/>
                  <a:ea typeface="ＭＳ Ｐゴシック" charset="0"/>
                  <a:cs typeface="ＭＳ Ｐゴシック" charset="0"/>
                </a:rPr>
                <a:t>D W R PPN</a:t>
              </a:r>
            </a:p>
          </p:txBody>
        </p:sp>
        <p:grpSp>
          <p:nvGrpSpPr>
            <p:cNvPr id="82" name="Group 81">
              <a:extLst>
                <a:ext uri="{FF2B5EF4-FFF2-40B4-BE49-F238E27FC236}">
                  <a16:creationId xmlns:a16="http://schemas.microsoft.com/office/drawing/2014/main" id="{99539F5D-01A6-446A-8A21-4D410153584B}"/>
                </a:ext>
              </a:extLst>
            </p:cNvPr>
            <p:cNvGrpSpPr/>
            <p:nvPr/>
          </p:nvGrpSpPr>
          <p:grpSpPr>
            <a:xfrm>
              <a:off x="1354415" y="1044714"/>
              <a:ext cx="1592746" cy="4622136"/>
              <a:chOff x="1354415" y="1044714"/>
              <a:chExt cx="1592746" cy="4622136"/>
            </a:xfrm>
          </p:grpSpPr>
          <p:grpSp>
            <p:nvGrpSpPr>
              <p:cNvPr id="81" name="Group 80">
                <a:extLst>
                  <a:ext uri="{FF2B5EF4-FFF2-40B4-BE49-F238E27FC236}">
                    <a16:creationId xmlns:a16="http://schemas.microsoft.com/office/drawing/2014/main" id="{E77C2326-C2C0-4889-8B20-5E9224E04E95}"/>
                  </a:ext>
                </a:extLst>
              </p:cNvPr>
              <p:cNvGrpSpPr/>
              <p:nvPr/>
            </p:nvGrpSpPr>
            <p:grpSpPr>
              <a:xfrm>
                <a:off x="1566655" y="1044714"/>
                <a:ext cx="1380506" cy="4622136"/>
                <a:chOff x="1566655" y="1044714"/>
                <a:chExt cx="1380506" cy="4622136"/>
              </a:xfrm>
            </p:grpSpPr>
            <p:graphicFrame>
              <p:nvGraphicFramePr>
                <p:cNvPr id="5" name="Group 143">
                  <a:extLst>
                    <a:ext uri="{FF2B5EF4-FFF2-40B4-BE49-F238E27FC236}">
                      <a16:creationId xmlns:a16="http://schemas.microsoft.com/office/drawing/2014/main" id="{D5613FDD-9D43-4A56-A73C-90F7B0BA071E}"/>
                    </a:ext>
                  </a:extLst>
                </p:cNvPr>
                <p:cNvGraphicFramePr>
                  <a:graphicFrameLocks/>
                </p:cNvGraphicFramePr>
                <p:nvPr>
                  <p:extLst>
                    <p:ext uri="{D42A27DB-BD31-4B8C-83A1-F6EECF244321}">
                      <p14:modId xmlns:p14="http://schemas.microsoft.com/office/powerpoint/2010/main" val="1397361736"/>
                    </p:ext>
                  </p:extLst>
                </p:nvPr>
              </p:nvGraphicFramePr>
              <p:xfrm>
                <a:off x="1671915" y="1764770"/>
                <a:ext cx="1219201" cy="3902080"/>
              </p:xfrm>
              <a:graphic>
                <a:graphicData uri="http://schemas.openxmlformats.org/drawingml/2006/table">
                  <a:tbl>
                    <a:tblPr/>
                    <a:tblGrid>
                      <a:gridCol w="225203">
                        <a:extLst>
                          <a:ext uri="{9D8B030D-6E8A-4147-A177-3AD203B41FA5}">
                            <a16:colId xmlns:a16="http://schemas.microsoft.com/office/drawing/2014/main" val="20000"/>
                          </a:ext>
                        </a:extLst>
                      </a:gridCol>
                      <a:gridCol w="225203">
                        <a:extLst>
                          <a:ext uri="{9D8B030D-6E8A-4147-A177-3AD203B41FA5}">
                            <a16:colId xmlns:a16="http://schemas.microsoft.com/office/drawing/2014/main" val="2087056645"/>
                          </a:ext>
                        </a:extLst>
                      </a:gridCol>
                      <a:gridCol w="209671">
                        <a:extLst>
                          <a:ext uri="{9D8B030D-6E8A-4147-A177-3AD203B41FA5}">
                            <a16:colId xmlns:a16="http://schemas.microsoft.com/office/drawing/2014/main" val="20001"/>
                          </a:ext>
                        </a:extLst>
                      </a:gridCol>
                      <a:gridCol w="559124">
                        <a:extLst>
                          <a:ext uri="{9D8B030D-6E8A-4147-A177-3AD203B41FA5}">
                            <a16:colId xmlns:a16="http://schemas.microsoft.com/office/drawing/2014/main" val="20002"/>
                          </a:ext>
                        </a:extLst>
                      </a:gridCol>
                    </a:tblGrid>
                    <a:tr h="243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0</a:t>
                            </a:r>
                          </a:p>
                        </a:txBody>
                        <a:tcPr marL="0" marR="0"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0</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1</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2</a:t>
                            </a:r>
                          </a:p>
                        </a:txBody>
                        <a:tcPr marL="0" marR="0"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43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a:t>
                            </a:r>
                          </a:p>
                        </a:txBody>
                        <a:tcPr marL="0" marR="0"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0</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a:t>
                            </a:r>
                          </a:p>
                        </a:txBody>
                        <a:tcPr marL="0" marR="0"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43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0</a:t>
                            </a:r>
                          </a:p>
                        </a:txBody>
                        <a:tcPr marL="0" marR="0"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0</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1</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4</a:t>
                            </a:r>
                          </a:p>
                        </a:txBody>
                        <a:tcPr marL="0" marR="0"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43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a:t>
                            </a:r>
                          </a:p>
                        </a:txBody>
                        <a:tcPr marL="0" marR="0"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0</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a:t>
                            </a:r>
                          </a:p>
                        </a:txBody>
                        <a:tcPr marL="0" marR="0"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43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0</a:t>
                            </a:r>
                          </a:p>
                        </a:txBody>
                        <a:tcPr marL="0" marR="0"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0</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1</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0</a:t>
                            </a:r>
                          </a:p>
                        </a:txBody>
                        <a:tcPr marL="0" marR="0"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43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1</a:t>
                            </a:r>
                          </a:p>
                        </a:txBody>
                        <a:tcPr marL="0" marR="0"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1</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1</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1</a:t>
                            </a:r>
                          </a:p>
                        </a:txBody>
                        <a:tcPr marL="0" marR="0"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43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a:t>
                            </a:r>
                          </a:p>
                        </a:txBody>
                        <a:tcPr marL="0" marR="0"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0</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a:t>
                            </a:r>
                          </a:p>
                        </a:txBody>
                        <a:tcPr marL="0" marR="0"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43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a:t>
                            </a:r>
                          </a:p>
                        </a:txBody>
                        <a:tcPr marL="0" marR="0"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0</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a:t>
                            </a:r>
                          </a:p>
                        </a:txBody>
                        <a:tcPr marL="0" marR="0"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43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a:t>
                            </a:r>
                          </a:p>
                        </a:txBody>
                        <a:tcPr marL="0" marR="0"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0</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a:t>
                            </a:r>
                          </a:p>
                        </a:txBody>
                        <a:tcPr marL="0" marR="0"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r h="243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a:t>
                            </a:r>
                          </a:p>
                        </a:txBody>
                        <a:tcPr marL="0" marR="0"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0</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a:t>
                            </a:r>
                          </a:p>
                        </a:txBody>
                        <a:tcPr marL="0" marR="0"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9"/>
                        </a:ext>
                      </a:extLst>
                    </a:tr>
                    <a:tr h="243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a:t>
                            </a:r>
                          </a:p>
                        </a:txBody>
                        <a:tcPr marL="0" marR="0"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0</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a:t>
                            </a:r>
                          </a:p>
                        </a:txBody>
                        <a:tcPr marL="0" marR="0"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0"/>
                        </a:ext>
                      </a:extLst>
                    </a:tr>
                    <a:tr h="243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a:t>
                            </a:r>
                          </a:p>
                        </a:txBody>
                        <a:tcPr marL="0" marR="0"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0</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a:t>
                            </a:r>
                          </a:p>
                        </a:txBody>
                        <a:tcPr marL="0" marR="0"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1"/>
                        </a:ext>
                      </a:extLst>
                    </a:tr>
                    <a:tr h="243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1</a:t>
                            </a:r>
                          </a:p>
                        </a:txBody>
                        <a:tcPr marL="0" marR="0"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1</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1</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7</a:t>
                            </a:r>
                          </a:p>
                        </a:txBody>
                        <a:tcPr marL="0" marR="0"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2"/>
                        </a:ext>
                      </a:extLst>
                    </a:tr>
                    <a:tr h="243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1</a:t>
                            </a:r>
                          </a:p>
                        </a:txBody>
                        <a:tcPr marL="0" marR="0"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1</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1</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6</a:t>
                            </a:r>
                          </a:p>
                        </a:txBody>
                        <a:tcPr marL="0" marR="0"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3"/>
                        </a:ext>
                      </a:extLst>
                    </a:tr>
                    <a:tr h="243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1</a:t>
                            </a:r>
                          </a:p>
                        </a:txBody>
                        <a:tcPr marL="0" marR="0"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1</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1</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5</a:t>
                            </a:r>
                          </a:p>
                        </a:txBody>
                        <a:tcPr marL="0" marR="0"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4"/>
                        </a:ext>
                      </a:extLst>
                    </a:tr>
                    <a:tr h="243880">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0</a:t>
                            </a:r>
                          </a:p>
                        </a:txBody>
                        <a:tcPr marL="0" marR="0" marT="45727" marB="45727"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1</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a:ln>
                                  <a:noFill/>
                                </a:ln>
                                <a:solidFill>
                                  <a:schemeClr val="tx1"/>
                                </a:solidFill>
                                <a:effectLst/>
                                <a:latin typeface="Arial" charset="0"/>
                              </a:rPr>
                              <a:t>1</a:t>
                            </a:r>
                          </a:p>
                        </a:txBody>
                        <a:tcPr marL="0" marR="0" marT="45727" marB="45727"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0" lang="en-US" sz="1000" b="1" i="0" u="none" strike="noStrike" cap="none" normalizeH="0" baseline="0" dirty="0">
                                <a:ln>
                                  <a:noFill/>
                                </a:ln>
                                <a:solidFill>
                                  <a:schemeClr val="tx1"/>
                                </a:solidFill>
                                <a:effectLst/>
                                <a:latin typeface="Arial" charset="0"/>
                              </a:rPr>
                              <a:t>3</a:t>
                            </a:r>
                          </a:p>
                        </a:txBody>
                        <a:tcPr marL="0" marR="0" marT="45727" marB="45727"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15"/>
                        </a:ext>
                      </a:extLst>
                    </a:tr>
                  </a:tbl>
                </a:graphicData>
              </a:graphic>
            </p:graphicFrame>
            <p:sp>
              <p:nvSpPr>
                <p:cNvPr id="23" name="Text Box 144">
                  <a:extLst>
                    <a:ext uri="{FF2B5EF4-FFF2-40B4-BE49-F238E27FC236}">
                      <a16:creationId xmlns:a16="http://schemas.microsoft.com/office/drawing/2014/main" id="{F6A1DAE1-E096-4EBF-AF6D-B9B8BF376F3D}"/>
                    </a:ext>
                  </a:extLst>
                </p:cNvPr>
                <p:cNvSpPr txBox="1">
                  <a:spLocks noChangeArrowheads="1"/>
                </p:cNvSpPr>
                <p:nvPr/>
              </p:nvSpPr>
              <p:spPr bwMode="auto">
                <a:xfrm>
                  <a:off x="1566655" y="1044714"/>
                  <a:ext cx="1380506" cy="707886"/>
                </a:xfrm>
                <a:prstGeom prst="rect">
                  <a:avLst/>
                </a:prstGeom>
                <a:noFill/>
                <a:ln w="9525">
                  <a:noFill/>
                  <a:miter lim="800000"/>
                  <a:headEnd/>
                  <a:tailEnd/>
                </a:ln>
              </p:spPr>
              <p:txBody>
                <a:bodyPr wrap="none">
                  <a:spAutoFit/>
                </a:bodyPr>
                <a:lstStyle/>
                <a:p>
                  <a:pPr algn="ctr">
                    <a:defRPr/>
                  </a:pPr>
                  <a:r>
                    <a:rPr lang="en-US" sz="2000" b="1" dirty="0">
                      <a:latin typeface="+mj-lt"/>
                      <a:ea typeface="ＭＳ Ｐゴシック" charset="0"/>
                      <a:cs typeface="ＭＳ Ｐゴシック" charset="0"/>
                    </a:rPr>
                    <a:t>16-entry</a:t>
                  </a:r>
                </a:p>
                <a:p>
                  <a:pPr algn="ctr">
                    <a:defRPr/>
                  </a:pPr>
                  <a:r>
                    <a:rPr lang="en-US" sz="2000" b="1" dirty="0">
                      <a:latin typeface="+mj-lt"/>
                      <a:ea typeface="ＭＳ Ｐゴシック" charset="0"/>
                      <a:cs typeface="ＭＳ Ｐゴシック" charset="0"/>
                    </a:rPr>
                    <a:t>Page Table</a:t>
                  </a:r>
                </a:p>
              </p:txBody>
            </p:sp>
          </p:grpSp>
          <p:sp>
            <p:nvSpPr>
              <p:cNvPr id="50" name="Text Box 190">
                <a:extLst>
                  <a:ext uri="{FF2B5EF4-FFF2-40B4-BE49-F238E27FC236}">
                    <a16:creationId xmlns:a16="http://schemas.microsoft.com/office/drawing/2014/main" id="{09414F90-91B6-4F01-B279-797C6EE75CFC}"/>
                  </a:ext>
                </a:extLst>
              </p:cNvPr>
              <p:cNvSpPr txBox="1">
                <a:spLocks noChangeArrowheads="1"/>
              </p:cNvSpPr>
              <p:nvPr/>
            </p:nvSpPr>
            <p:spPr bwMode="auto">
              <a:xfrm>
                <a:off x="1354415" y="1764770"/>
                <a:ext cx="317500" cy="214313"/>
              </a:xfrm>
              <a:prstGeom prst="rect">
                <a:avLst/>
              </a:prstGeom>
              <a:noFill/>
              <a:ln w="9525">
                <a:noFill/>
                <a:miter lim="800000"/>
                <a:headEnd/>
                <a:tailEnd/>
              </a:ln>
            </p:spPr>
            <p:txBody>
              <a:bodyPr>
                <a:spAutoFit/>
              </a:bodyPr>
              <a:lstStyle/>
              <a:p>
                <a:pPr algn="r">
                  <a:defRPr/>
                </a:pPr>
                <a:r>
                  <a:rPr lang="en-US" sz="800" i="1">
                    <a:latin typeface="+mj-lt"/>
                    <a:ea typeface="ＭＳ Ｐゴシック" charset="0"/>
                    <a:cs typeface="ＭＳ Ｐゴシック" charset="0"/>
                  </a:rPr>
                  <a:t>0</a:t>
                </a:r>
              </a:p>
            </p:txBody>
          </p:sp>
          <p:sp>
            <p:nvSpPr>
              <p:cNvPr id="51" name="Text Box 191">
                <a:extLst>
                  <a:ext uri="{FF2B5EF4-FFF2-40B4-BE49-F238E27FC236}">
                    <a16:creationId xmlns:a16="http://schemas.microsoft.com/office/drawing/2014/main" id="{F81D3F8A-A882-4224-A08A-605E73917E84}"/>
                  </a:ext>
                </a:extLst>
              </p:cNvPr>
              <p:cNvSpPr txBox="1">
                <a:spLocks noChangeArrowheads="1"/>
              </p:cNvSpPr>
              <p:nvPr/>
            </p:nvSpPr>
            <p:spPr bwMode="auto">
              <a:xfrm>
                <a:off x="1354415" y="2007658"/>
                <a:ext cx="317500" cy="214312"/>
              </a:xfrm>
              <a:prstGeom prst="rect">
                <a:avLst/>
              </a:prstGeom>
              <a:noFill/>
              <a:ln w="9525">
                <a:noFill/>
                <a:miter lim="800000"/>
                <a:headEnd/>
                <a:tailEnd/>
              </a:ln>
            </p:spPr>
            <p:txBody>
              <a:bodyPr>
                <a:spAutoFit/>
              </a:bodyPr>
              <a:lstStyle/>
              <a:p>
                <a:pPr algn="r">
                  <a:defRPr/>
                </a:pPr>
                <a:r>
                  <a:rPr lang="en-US" sz="800" i="1">
                    <a:latin typeface="+mj-lt"/>
                    <a:ea typeface="ＭＳ Ｐゴシック" charset="0"/>
                    <a:cs typeface="ＭＳ Ｐゴシック" charset="0"/>
                  </a:rPr>
                  <a:t>1</a:t>
                </a:r>
              </a:p>
            </p:txBody>
          </p:sp>
          <p:sp>
            <p:nvSpPr>
              <p:cNvPr id="52" name="Text Box 192">
                <a:extLst>
                  <a:ext uri="{FF2B5EF4-FFF2-40B4-BE49-F238E27FC236}">
                    <a16:creationId xmlns:a16="http://schemas.microsoft.com/office/drawing/2014/main" id="{EC39ED68-082C-416C-9953-99BC34AA560F}"/>
                  </a:ext>
                </a:extLst>
              </p:cNvPr>
              <p:cNvSpPr txBox="1">
                <a:spLocks noChangeArrowheads="1"/>
              </p:cNvSpPr>
              <p:nvPr/>
            </p:nvSpPr>
            <p:spPr bwMode="auto">
              <a:xfrm>
                <a:off x="1354415" y="2250545"/>
                <a:ext cx="317500" cy="214313"/>
              </a:xfrm>
              <a:prstGeom prst="rect">
                <a:avLst/>
              </a:prstGeom>
              <a:noFill/>
              <a:ln w="9525">
                <a:noFill/>
                <a:miter lim="800000"/>
                <a:headEnd/>
                <a:tailEnd/>
              </a:ln>
            </p:spPr>
            <p:txBody>
              <a:bodyPr>
                <a:spAutoFit/>
              </a:bodyPr>
              <a:lstStyle/>
              <a:p>
                <a:pPr algn="r">
                  <a:defRPr/>
                </a:pPr>
                <a:r>
                  <a:rPr lang="en-US" sz="800" i="1">
                    <a:latin typeface="+mj-lt"/>
                    <a:ea typeface="ＭＳ Ｐゴシック" charset="0"/>
                    <a:cs typeface="ＭＳ Ｐゴシック" charset="0"/>
                  </a:rPr>
                  <a:t>2</a:t>
                </a:r>
              </a:p>
            </p:txBody>
          </p:sp>
          <p:sp>
            <p:nvSpPr>
              <p:cNvPr id="53" name="Text Box 193">
                <a:extLst>
                  <a:ext uri="{FF2B5EF4-FFF2-40B4-BE49-F238E27FC236}">
                    <a16:creationId xmlns:a16="http://schemas.microsoft.com/office/drawing/2014/main" id="{8A1BE353-9EAA-46B6-95B2-D65E5F968241}"/>
                  </a:ext>
                </a:extLst>
              </p:cNvPr>
              <p:cNvSpPr txBox="1">
                <a:spLocks noChangeArrowheads="1"/>
              </p:cNvSpPr>
              <p:nvPr/>
            </p:nvSpPr>
            <p:spPr bwMode="auto">
              <a:xfrm>
                <a:off x="1354415" y="2493433"/>
                <a:ext cx="317500" cy="214312"/>
              </a:xfrm>
              <a:prstGeom prst="rect">
                <a:avLst/>
              </a:prstGeom>
              <a:noFill/>
              <a:ln w="9525">
                <a:noFill/>
                <a:miter lim="800000"/>
                <a:headEnd/>
                <a:tailEnd/>
              </a:ln>
            </p:spPr>
            <p:txBody>
              <a:bodyPr>
                <a:spAutoFit/>
              </a:bodyPr>
              <a:lstStyle/>
              <a:p>
                <a:pPr algn="r">
                  <a:defRPr/>
                </a:pPr>
                <a:r>
                  <a:rPr lang="en-US" sz="800" i="1">
                    <a:latin typeface="+mj-lt"/>
                    <a:ea typeface="ＭＳ Ｐゴシック" charset="0"/>
                    <a:cs typeface="ＭＳ Ｐゴシック" charset="0"/>
                  </a:rPr>
                  <a:t>3</a:t>
                </a:r>
              </a:p>
            </p:txBody>
          </p:sp>
          <p:sp>
            <p:nvSpPr>
              <p:cNvPr id="54" name="Text Box 194">
                <a:extLst>
                  <a:ext uri="{FF2B5EF4-FFF2-40B4-BE49-F238E27FC236}">
                    <a16:creationId xmlns:a16="http://schemas.microsoft.com/office/drawing/2014/main" id="{9319A7B1-7AB0-4719-9D68-D21E0F6D4BE7}"/>
                  </a:ext>
                </a:extLst>
              </p:cNvPr>
              <p:cNvSpPr txBox="1">
                <a:spLocks noChangeArrowheads="1"/>
              </p:cNvSpPr>
              <p:nvPr/>
            </p:nvSpPr>
            <p:spPr bwMode="auto">
              <a:xfrm>
                <a:off x="1354415" y="2736320"/>
                <a:ext cx="317500" cy="214313"/>
              </a:xfrm>
              <a:prstGeom prst="rect">
                <a:avLst/>
              </a:prstGeom>
              <a:noFill/>
              <a:ln w="9525">
                <a:noFill/>
                <a:miter lim="800000"/>
                <a:headEnd/>
                <a:tailEnd/>
              </a:ln>
            </p:spPr>
            <p:txBody>
              <a:bodyPr>
                <a:spAutoFit/>
              </a:bodyPr>
              <a:lstStyle/>
              <a:p>
                <a:pPr algn="r">
                  <a:defRPr/>
                </a:pPr>
                <a:r>
                  <a:rPr lang="en-US" sz="800" i="1">
                    <a:latin typeface="+mj-lt"/>
                    <a:ea typeface="ＭＳ Ｐゴシック" charset="0"/>
                    <a:cs typeface="ＭＳ Ｐゴシック" charset="0"/>
                  </a:rPr>
                  <a:t>4</a:t>
                </a:r>
              </a:p>
            </p:txBody>
          </p:sp>
          <p:sp>
            <p:nvSpPr>
              <p:cNvPr id="55" name="Text Box 195">
                <a:extLst>
                  <a:ext uri="{FF2B5EF4-FFF2-40B4-BE49-F238E27FC236}">
                    <a16:creationId xmlns:a16="http://schemas.microsoft.com/office/drawing/2014/main" id="{4096F249-477D-4EFB-84AD-94243CBCB150}"/>
                  </a:ext>
                </a:extLst>
              </p:cNvPr>
              <p:cNvSpPr txBox="1">
                <a:spLocks noChangeArrowheads="1"/>
              </p:cNvSpPr>
              <p:nvPr/>
            </p:nvSpPr>
            <p:spPr bwMode="auto">
              <a:xfrm>
                <a:off x="1354415" y="2979208"/>
                <a:ext cx="317500" cy="214312"/>
              </a:xfrm>
              <a:prstGeom prst="rect">
                <a:avLst/>
              </a:prstGeom>
              <a:noFill/>
              <a:ln w="9525">
                <a:noFill/>
                <a:miter lim="800000"/>
                <a:headEnd/>
                <a:tailEnd/>
              </a:ln>
            </p:spPr>
            <p:txBody>
              <a:bodyPr>
                <a:spAutoFit/>
              </a:bodyPr>
              <a:lstStyle/>
              <a:p>
                <a:pPr algn="r">
                  <a:defRPr/>
                </a:pPr>
                <a:r>
                  <a:rPr lang="en-US" sz="800" i="1">
                    <a:latin typeface="+mj-lt"/>
                    <a:ea typeface="ＭＳ Ｐゴシック" charset="0"/>
                    <a:cs typeface="ＭＳ Ｐゴシック" charset="0"/>
                  </a:rPr>
                  <a:t>5</a:t>
                </a:r>
              </a:p>
            </p:txBody>
          </p:sp>
          <p:sp>
            <p:nvSpPr>
              <p:cNvPr id="56" name="Text Box 196">
                <a:extLst>
                  <a:ext uri="{FF2B5EF4-FFF2-40B4-BE49-F238E27FC236}">
                    <a16:creationId xmlns:a16="http://schemas.microsoft.com/office/drawing/2014/main" id="{11EF0DE0-93B2-4FF0-8A4C-5F4D738F545C}"/>
                  </a:ext>
                </a:extLst>
              </p:cNvPr>
              <p:cNvSpPr txBox="1">
                <a:spLocks noChangeArrowheads="1"/>
              </p:cNvSpPr>
              <p:nvPr/>
            </p:nvSpPr>
            <p:spPr bwMode="auto">
              <a:xfrm>
                <a:off x="1354415" y="3222095"/>
                <a:ext cx="317500" cy="214313"/>
              </a:xfrm>
              <a:prstGeom prst="rect">
                <a:avLst/>
              </a:prstGeom>
              <a:noFill/>
              <a:ln w="9525">
                <a:noFill/>
                <a:miter lim="800000"/>
                <a:headEnd/>
                <a:tailEnd/>
              </a:ln>
            </p:spPr>
            <p:txBody>
              <a:bodyPr>
                <a:spAutoFit/>
              </a:bodyPr>
              <a:lstStyle/>
              <a:p>
                <a:pPr algn="r">
                  <a:defRPr/>
                </a:pPr>
                <a:r>
                  <a:rPr lang="en-US" sz="800" i="1">
                    <a:latin typeface="+mj-lt"/>
                    <a:ea typeface="ＭＳ Ｐゴシック" charset="0"/>
                    <a:cs typeface="ＭＳ Ｐゴシック" charset="0"/>
                  </a:rPr>
                  <a:t>6</a:t>
                </a:r>
              </a:p>
            </p:txBody>
          </p:sp>
          <p:sp>
            <p:nvSpPr>
              <p:cNvPr id="57" name="Text Box 197">
                <a:extLst>
                  <a:ext uri="{FF2B5EF4-FFF2-40B4-BE49-F238E27FC236}">
                    <a16:creationId xmlns:a16="http://schemas.microsoft.com/office/drawing/2014/main" id="{9219E478-74A0-4763-8461-0A8308397FE9}"/>
                  </a:ext>
                </a:extLst>
              </p:cNvPr>
              <p:cNvSpPr txBox="1">
                <a:spLocks noChangeArrowheads="1"/>
              </p:cNvSpPr>
              <p:nvPr/>
            </p:nvSpPr>
            <p:spPr bwMode="auto">
              <a:xfrm>
                <a:off x="1354415" y="3464983"/>
                <a:ext cx="317500" cy="214312"/>
              </a:xfrm>
              <a:prstGeom prst="rect">
                <a:avLst/>
              </a:prstGeom>
              <a:noFill/>
              <a:ln w="9525">
                <a:noFill/>
                <a:miter lim="800000"/>
                <a:headEnd/>
                <a:tailEnd/>
              </a:ln>
            </p:spPr>
            <p:txBody>
              <a:bodyPr>
                <a:spAutoFit/>
              </a:bodyPr>
              <a:lstStyle/>
              <a:p>
                <a:pPr algn="r">
                  <a:defRPr/>
                </a:pPr>
                <a:r>
                  <a:rPr lang="en-US" sz="800" i="1">
                    <a:latin typeface="+mj-lt"/>
                    <a:ea typeface="ＭＳ Ｐゴシック" charset="0"/>
                    <a:cs typeface="ＭＳ Ｐゴシック" charset="0"/>
                  </a:rPr>
                  <a:t>7</a:t>
                </a:r>
              </a:p>
            </p:txBody>
          </p:sp>
          <p:sp>
            <p:nvSpPr>
              <p:cNvPr id="58" name="Text Box 198">
                <a:extLst>
                  <a:ext uri="{FF2B5EF4-FFF2-40B4-BE49-F238E27FC236}">
                    <a16:creationId xmlns:a16="http://schemas.microsoft.com/office/drawing/2014/main" id="{497F8016-B6BE-4847-879D-5698F964ADDE}"/>
                  </a:ext>
                </a:extLst>
              </p:cNvPr>
              <p:cNvSpPr txBox="1">
                <a:spLocks noChangeArrowheads="1"/>
              </p:cNvSpPr>
              <p:nvPr/>
            </p:nvSpPr>
            <p:spPr bwMode="auto">
              <a:xfrm>
                <a:off x="1354415" y="3707870"/>
                <a:ext cx="317500" cy="214313"/>
              </a:xfrm>
              <a:prstGeom prst="rect">
                <a:avLst/>
              </a:prstGeom>
              <a:noFill/>
              <a:ln w="9525">
                <a:noFill/>
                <a:miter lim="800000"/>
                <a:headEnd/>
                <a:tailEnd/>
              </a:ln>
            </p:spPr>
            <p:txBody>
              <a:bodyPr>
                <a:spAutoFit/>
              </a:bodyPr>
              <a:lstStyle/>
              <a:p>
                <a:pPr algn="r">
                  <a:defRPr/>
                </a:pPr>
                <a:r>
                  <a:rPr lang="en-US" sz="800" i="1">
                    <a:latin typeface="+mj-lt"/>
                    <a:ea typeface="ＭＳ Ｐゴシック" charset="0"/>
                    <a:cs typeface="ＭＳ Ｐゴシック" charset="0"/>
                  </a:rPr>
                  <a:t>8</a:t>
                </a:r>
              </a:p>
            </p:txBody>
          </p:sp>
          <p:sp>
            <p:nvSpPr>
              <p:cNvPr id="59" name="Text Box 199">
                <a:extLst>
                  <a:ext uri="{FF2B5EF4-FFF2-40B4-BE49-F238E27FC236}">
                    <a16:creationId xmlns:a16="http://schemas.microsoft.com/office/drawing/2014/main" id="{1CC9E971-4102-433D-8C60-B27B08C34386}"/>
                  </a:ext>
                </a:extLst>
              </p:cNvPr>
              <p:cNvSpPr txBox="1">
                <a:spLocks noChangeArrowheads="1"/>
              </p:cNvSpPr>
              <p:nvPr/>
            </p:nvSpPr>
            <p:spPr bwMode="auto">
              <a:xfrm>
                <a:off x="1354415" y="3950758"/>
                <a:ext cx="317500" cy="214312"/>
              </a:xfrm>
              <a:prstGeom prst="rect">
                <a:avLst/>
              </a:prstGeom>
              <a:noFill/>
              <a:ln w="9525">
                <a:noFill/>
                <a:miter lim="800000"/>
                <a:headEnd/>
                <a:tailEnd/>
              </a:ln>
            </p:spPr>
            <p:txBody>
              <a:bodyPr>
                <a:spAutoFit/>
              </a:bodyPr>
              <a:lstStyle/>
              <a:p>
                <a:pPr algn="r">
                  <a:defRPr/>
                </a:pPr>
                <a:r>
                  <a:rPr lang="en-US" sz="800" i="1">
                    <a:latin typeface="+mj-lt"/>
                    <a:ea typeface="ＭＳ Ｐゴシック" charset="0"/>
                    <a:cs typeface="ＭＳ Ｐゴシック" charset="0"/>
                  </a:rPr>
                  <a:t>9</a:t>
                </a:r>
              </a:p>
            </p:txBody>
          </p:sp>
          <p:sp>
            <p:nvSpPr>
              <p:cNvPr id="60" name="Text Box 200">
                <a:extLst>
                  <a:ext uri="{FF2B5EF4-FFF2-40B4-BE49-F238E27FC236}">
                    <a16:creationId xmlns:a16="http://schemas.microsoft.com/office/drawing/2014/main" id="{7767FBDB-DE91-4BA8-B1ED-A5D05163808A}"/>
                  </a:ext>
                </a:extLst>
              </p:cNvPr>
              <p:cNvSpPr txBox="1">
                <a:spLocks noChangeArrowheads="1"/>
              </p:cNvSpPr>
              <p:nvPr/>
            </p:nvSpPr>
            <p:spPr bwMode="auto">
              <a:xfrm>
                <a:off x="1354415" y="4193645"/>
                <a:ext cx="317500" cy="214313"/>
              </a:xfrm>
              <a:prstGeom prst="rect">
                <a:avLst/>
              </a:prstGeom>
              <a:noFill/>
              <a:ln w="9525">
                <a:noFill/>
                <a:miter lim="800000"/>
                <a:headEnd/>
                <a:tailEnd/>
              </a:ln>
            </p:spPr>
            <p:txBody>
              <a:bodyPr>
                <a:spAutoFit/>
              </a:bodyPr>
              <a:lstStyle/>
              <a:p>
                <a:pPr algn="r">
                  <a:defRPr/>
                </a:pPr>
                <a:r>
                  <a:rPr lang="en-US" sz="800" i="1">
                    <a:latin typeface="+mj-lt"/>
                    <a:ea typeface="ＭＳ Ｐゴシック" charset="0"/>
                    <a:cs typeface="ＭＳ Ｐゴシック" charset="0"/>
                  </a:rPr>
                  <a:t>A</a:t>
                </a:r>
              </a:p>
            </p:txBody>
          </p:sp>
          <p:sp>
            <p:nvSpPr>
              <p:cNvPr id="61" name="Text Box 201">
                <a:extLst>
                  <a:ext uri="{FF2B5EF4-FFF2-40B4-BE49-F238E27FC236}">
                    <a16:creationId xmlns:a16="http://schemas.microsoft.com/office/drawing/2014/main" id="{D514B732-9E50-4708-8E90-9F143533F750}"/>
                  </a:ext>
                </a:extLst>
              </p:cNvPr>
              <p:cNvSpPr txBox="1">
                <a:spLocks noChangeArrowheads="1"/>
              </p:cNvSpPr>
              <p:nvPr/>
            </p:nvSpPr>
            <p:spPr bwMode="auto">
              <a:xfrm>
                <a:off x="1354415" y="4436533"/>
                <a:ext cx="317500" cy="214312"/>
              </a:xfrm>
              <a:prstGeom prst="rect">
                <a:avLst/>
              </a:prstGeom>
              <a:noFill/>
              <a:ln w="9525">
                <a:noFill/>
                <a:miter lim="800000"/>
                <a:headEnd/>
                <a:tailEnd/>
              </a:ln>
            </p:spPr>
            <p:txBody>
              <a:bodyPr>
                <a:spAutoFit/>
              </a:bodyPr>
              <a:lstStyle/>
              <a:p>
                <a:pPr algn="r">
                  <a:defRPr/>
                </a:pPr>
                <a:r>
                  <a:rPr lang="en-US" sz="800" i="1">
                    <a:latin typeface="+mj-lt"/>
                    <a:ea typeface="ＭＳ Ｐゴシック" charset="0"/>
                    <a:cs typeface="ＭＳ Ｐゴシック" charset="0"/>
                  </a:rPr>
                  <a:t>B</a:t>
                </a:r>
              </a:p>
            </p:txBody>
          </p:sp>
          <p:sp>
            <p:nvSpPr>
              <p:cNvPr id="62" name="Text Box 202">
                <a:extLst>
                  <a:ext uri="{FF2B5EF4-FFF2-40B4-BE49-F238E27FC236}">
                    <a16:creationId xmlns:a16="http://schemas.microsoft.com/office/drawing/2014/main" id="{0EFD7A43-47B3-4B7D-AF2E-4B71030AE95D}"/>
                  </a:ext>
                </a:extLst>
              </p:cNvPr>
              <p:cNvSpPr txBox="1">
                <a:spLocks noChangeArrowheads="1"/>
              </p:cNvSpPr>
              <p:nvPr/>
            </p:nvSpPr>
            <p:spPr bwMode="auto">
              <a:xfrm>
                <a:off x="1354415" y="4679420"/>
                <a:ext cx="317500" cy="214313"/>
              </a:xfrm>
              <a:prstGeom prst="rect">
                <a:avLst/>
              </a:prstGeom>
              <a:noFill/>
              <a:ln w="9525">
                <a:noFill/>
                <a:miter lim="800000"/>
                <a:headEnd/>
                <a:tailEnd/>
              </a:ln>
            </p:spPr>
            <p:txBody>
              <a:bodyPr>
                <a:spAutoFit/>
              </a:bodyPr>
              <a:lstStyle/>
              <a:p>
                <a:pPr algn="r">
                  <a:defRPr/>
                </a:pPr>
                <a:r>
                  <a:rPr lang="en-US" sz="800" i="1">
                    <a:latin typeface="+mj-lt"/>
                    <a:ea typeface="ＭＳ Ｐゴシック" charset="0"/>
                    <a:cs typeface="ＭＳ Ｐゴシック" charset="0"/>
                  </a:rPr>
                  <a:t>C</a:t>
                </a:r>
              </a:p>
            </p:txBody>
          </p:sp>
          <p:sp>
            <p:nvSpPr>
              <p:cNvPr id="63" name="Text Box 203">
                <a:extLst>
                  <a:ext uri="{FF2B5EF4-FFF2-40B4-BE49-F238E27FC236}">
                    <a16:creationId xmlns:a16="http://schemas.microsoft.com/office/drawing/2014/main" id="{AB5AB534-65C9-4AF7-A5BE-DE2EA6EE8990}"/>
                  </a:ext>
                </a:extLst>
              </p:cNvPr>
              <p:cNvSpPr txBox="1">
                <a:spLocks noChangeArrowheads="1"/>
              </p:cNvSpPr>
              <p:nvPr/>
            </p:nvSpPr>
            <p:spPr bwMode="auto">
              <a:xfrm>
                <a:off x="1354415" y="4922308"/>
                <a:ext cx="317500" cy="214312"/>
              </a:xfrm>
              <a:prstGeom prst="rect">
                <a:avLst/>
              </a:prstGeom>
              <a:noFill/>
              <a:ln w="9525">
                <a:noFill/>
                <a:miter lim="800000"/>
                <a:headEnd/>
                <a:tailEnd/>
              </a:ln>
            </p:spPr>
            <p:txBody>
              <a:bodyPr>
                <a:spAutoFit/>
              </a:bodyPr>
              <a:lstStyle/>
              <a:p>
                <a:pPr algn="r">
                  <a:defRPr/>
                </a:pPr>
                <a:r>
                  <a:rPr lang="en-US" sz="800" i="1">
                    <a:latin typeface="+mj-lt"/>
                    <a:ea typeface="ＭＳ Ｐゴシック" charset="0"/>
                    <a:cs typeface="ＭＳ Ｐゴシック" charset="0"/>
                  </a:rPr>
                  <a:t>D</a:t>
                </a:r>
              </a:p>
            </p:txBody>
          </p:sp>
          <p:sp>
            <p:nvSpPr>
              <p:cNvPr id="64" name="Text Box 204">
                <a:extLst>
                  <a:ext uri="{FF2B5EF4-FFF2-40B4-BE49-F238E27FC236}">
                    <a16:creationId xmlns:a16="http://schemas.microsoft.com/office/drawing/2014/main" id="{346F0477-ECED-4C64-8C0F-BF0AA5376355}"/>
                  </a:ext>
                </a:extLst>
              </p:cNvPr>
              <p:cNvSpPr txBox="1">
                <a:spLocks noChangeArrowheads="1"/>
              </p:cNvSpPr>
              <p:nvPr/>
            </p:nvSpPr>
            <p:spPr bwMode="auto">
              <a:xfrm>
                <a:off x="1354415" y="5165195"/>
                <a:ext cx="317500" cy="214313"/>
              </a:xfrm>
              <a:prstGeom prst="rect">
                <a:avLst/>
              </a:prstGeom>
              <a:noFill/>
              <a:ln w="9525">
                <a:noFill/>
                <a:miter lim="800000"/>
                <a:headEnd/>
                <a:tailEnd/>
              </a:ln>
            </p:spPr>
            <p:txBody>
              <a:bodyPr>
                <a:spAutoFit/>
              </a:bodyPr>
              <a:lstStyle/>
              <a:p>
                <a:pPr algn="r">
                  <a:defRPr/>
                </a:pPr>
                <a:r>
                  <a:rPr lang="en-US" sz="800" i="1">
                    <a:latin typeface="+mj-lt"/>
                    <a:ea typeface="ＭＳ Ｐゴシック" charset="0"/>
                    <a:cs typeface="ＭＳ Ｐゴシック" charset="0"/>
                  </a:rPr>
                  <a:t>E</a:t>
                </a:r>
              </a:p>
            </p:txBody>
          </p:sp>
          <p:sp>
            <p:nvSpPr>
              <p:cNvPr id="65" name="Text Box 205">
                <a:extLst>
                  <a:ext uri="{FF2B5EF4-FFF2-40B4-BE49-F238E27FC236}">
                    <a16:creationId xmlns:a16="http://schemas.microsoft.com/office/drawing/2014/main" id="{6E3F95C5-FA6F-46B4-A97F-2293BAFB5359}"/>
                  </a:ext>
                </a:extLst>
              </p:cNvPr>
              <p:cNvSpPr txBox="1">
                <a:spLocks noChangeArrowheads="1"/>
              </p:cNvSpPr>
              <p:nvPr/>
            </p:nvSpPr>
            <p:spPr bwMode="auto">
              <a:xfrm>
                <a:off x="1354415" y="5408083"/>
                <a:ext cx="317500" cy="214312"/>
              </a:xfrm>
              <a:prstGeom prst="rect">
                <a:avLst/>
              </a:prstGeom>
              <a:noFill/>
              <a:ln w="9525">
                <a:noFill/>
                <a:miter lim="800000"/>
                <a:headEnd/>
                <a:tailEnd/>
              </a:ln>
            </p:spPr>
            <p:txBody>
              <a:bodyPr>
                <a:spAutoFit/>
              </a:bodyPr>
              <a:lstStyle/>
              <a:p>
                <a:pPr algn="r">
                  <a:defRPr/>
                </a:pPr>
                <a:r>
                  <a:rPr lang="en-US" sz="800" i="1">
                    <a:latin typeface="+mj-lt"/>
                    <a:ea typeface="ＭＳ Ｐゴシック" charset="0"/>
                    <a:cs typeface="ＭＳ Ｐゴシック" charset="0"/>
                  </a:rPr>
                  <a:t>F</a:t>
                </a:r>
              </a:p>
            </p:txBody>
          </p:sp>
        </p:grpSp>
      </p:grpSp>
      <p:sp>
        <p:nvSpPr>
          <p:cNvPr id="66" name="Rectangle 206">
            <a:extLst>
              <a:ext uri="{FF2B5EF4-FFF2-40B4-BE49-F238E27FC236}">
                <a16:creationId xmlns:a16="http://schemas.microsoft.com/office/drawing/2014/main" id="{01D8EFF3-7E99-4864-9BF0-DBEC8C10A991}"/>
              </a:ext>
            </a:extLst>
          </p:cNvPr>
          <p:cNvSpPr>
            <a:spLocks noChangeArrowheads="1"/>
          </p:cNvSpPr>
          <p:nvPr/>
        </p:nvSpPr>
        <p:spPr bwMode="auto">
          <a:xfrm>
            <a:off x="8039378" y="1520825"/>
            <a:ext cx="795337" cy="314325"/>
          </a:xfrm>
          <a:prstGeom prst="rect">
            <a:avLst/>
          </a:prstGeom>
          <a:solidFill>
            <a:srgbClr val="CCECFF"/>
          </a:solidFill>
          <a:ln w="9525">
            <a:solidFill>
              <a:schemeClr val="tx1"/>
            </a:solidFill>
            <a:miter lim="800000"/>
            <a:headEnd/>
            <a:tailEnd/>
          </a:ln>
        </p:spPr>
        <p:txBody>
          <a:bodyPr anchor="ctr">
            <a:spAutoFit/>
          </a:bodyPr>
          <a:lstStyle/>
          <a:p>
            <a:pPr algn="ctr">
              <a:defRPr/>
            </a:pPr>
            <a:r>
              <a:rPr lang="en-US" sz="1400">
                <a:latin typeface="+mj-lt"/>
                <a:ea typeface="ＭＳ Ｐゴシック" charset="0"/>
                <a:cs typeface="ＭＳ Ｐゴシック" charset="0"/>
              </a:rPr>
              <a:t>8</a:t>
            </a:r>
          </a:p>
        </p:txBody>
      </p:sp>
      <p:sp>
        <p:nvSpPr>
          <p:cNvPr id="67" name="Rectangle 207">
            <a:extLst>
              <a:ext uri="{FF2B5EF4-FFF2-40B4-BE49-F238E27FC236}">
                <a16:creationId xmlns:a16="http://schemas.microsoft.com/office/drawing/2014/main" id="{DAA8EEDA-7187-4AEB-AB8C-D3E6C533A8E6}"/>
              </a:ext>
            </a:extLst>
          </p:cNvPr>
          <p:cNvSpPr>
            <a:spLocks noChangeArrowheads="1"/>
          </p:cNvSpPr>
          <p:nvPr/>
        </p:nvSpPr>
        <p:spPr bwMode="auto">
          <a:xfrm>
            <a:off x="7582178" y="1520825"/>
            <a:ext cx="457200" cy="314325"/>
          </a:xfrm>
          <a:prstGeom prst="rect">
            <a:avLst/>
          </a:prstGeom>
          <a:solidFill>
            <a:srgbClr val="CCECFF"/>
          </a:solidFill>
          <a:ln w="9525">
            <a:solidFill>
              <a:schemeClr val="tx1"/>
            </a:solidFill>
            <a:miter lim="800000"/>
            <a:headEnd/>
            <a:tailEnd/>
          </a:ln>
        </p:spPr>
        <p:txBody>
          <a:bodyPr anchor="ctr">
            <a:spAutoFit/>
          </a:bodyPr>
          <a:lstStyle/>
          <a:p>
            <a:pPr algn="ctr">
              <a:defRPr/>
            </a:pPr>
            <a:r>
              <a:rPr lang="en-US" sz="1400">
                <a:latin typeface="+mj-lt"/>
                <a:ea typeface="ＭＳ Ｐゴシック" charset="0"/>
                <a:cs typeface="ＭＳ Ｐゴシック" charset="0"/>
              </a:rPr>
              <a:t>4</a:t>
            </a:r>
          </a:p>
        </p:txBody>
      </p:sp>
      <p:sp>
        <p:nvSpPr>
          <p:cNvPr id="68" name="Text Box 208">
            <a:extLst>
              <a:ext uri="{FF2B5EF4-FFF2-40B4-BE49-F238E27FC236}">
                <a16:creationId xmlns:a16="http://schemas.microsoft.com/office/drawing/2014/main" id="{5A394C2D-5654-41DE-ADDF-7B7294EB5B5F}"/>
              </a:ext>
            </a:extLst>
          </p:cNvPr>
          <p:cNvSpPr txBox="1">
            <a:spLocks noChangeArrowheads="1"/>
          </p:cNvSpPr>
          <p:nvPr/>
        </p:nvSpPr>
        <p:spPr bwMode="auto">
          <a:xfrm>
            <a:off x="8834715" y="1497012"/>
            <a:ext cx="504825" cy="369888"/>
          </a:xfrm>
          <a:prstGeom prst="rect">
            <a:avLst/>
          </a:prstGeom>
          <a:noFill/>
          <a:ln w="9525">
            <a:noFill/>
            <a:miter lim="800000"/>
            <a:headEnd/>
            <a:tailEnd/>
          </a:ln>
        </p:spPr>
        <p:txBody>
          <a:bodyPr wrap="none">
            <a:spAutoFit/>
          </a:bodyPr>
          <a:lstStyle/>
          <a:p>
            <a:pPr>
              <a:defRPr/>
            </a:pPr>
            <a:r>
              <a:rPr lang="en-US">
                <a:latin typeface="+mj-lt"/>
                <a:ea typeface="ＭＳ Ｐゴシック" charset="0"/>
                <a:cs typeface="ＭＳ Ｐゴシック" charset="0"/>
              </a:rPr>
              <a:t>VA</a:t>
            </a:r>
          </a:p>
        </p:txBody>
      </p:sp>
      <p:sp>
        <p:nvSpPr>
          <p:cNvPr id="69" name="Text Box 211">
            <a:extLst>
              <a:ext uri="{FF2B5EF4-FFF2-40B4-BE49-F238E27FC236}">
                <a16:creationId xmlns:a16="http://schemas.microsoft.com/office/drawing/2014/main" id="{4E4700DC-02DA-4E85-89D9-8E5D0FD95C61}"/>
              </a:ext>
            </a:extLst>
          </p:cNvPr>
          <p:cNvSpPr txBox="1">
            <a:spLocks noChangeArrowheads="1"/>
          </p:cNvSpPr>
          <p:nvPr/>
        </p:nvSpPr>
        <p:spPr bwMode="auto">
          <a:xfrm>
            <a:off x="8137803" y="1268412"/>
            <a:ext cx="593725" cy="276225"/>
          </a:xfrm>
          <a:prstGeom prst="rect">
            <a:avLst/>
          </a:prstGeom>
          <a:noFill/>
          <a:ln w="9525">
            <a:noFill/>
            <a:miter lim="800000"/>
            <a:headEnd/>
            <a:tailEnd/>
          </a:ln>
        </p:spPr>
        <p:txBody>
          <a:bodyPr wrap="none">
            <a:spAutoFit/>
          </a:bodyPr>
          <a:lstStyle/>
          <a:p>
            <a:pPr algn="ctr">
              <a:defRPr/>
            </a:pPr>
            <a:r>
              <a:rPr lang="en-US" sz="1200">
                <a:latin typeface="+mj-lt"/>
                <a:ea typeface="ＭＳ Ｐゴシック" charset="0"/>
                <a:cs typeface="ＭＳ Ｐゴシック" charset="0"/>
              </a:rPr>
              <a:t>offset</a:t>
            </a:r>
          </a:p>
        </p:txBody>
      </p:sp>
      <p:sp>
        <p:nvSpPr>
          <p:cNvPr id="70" name="Text Box 212">
            <a:extLst>
              <a:ext uri="{FF2B5EF4-FFF2-40B4-BE49-F238E27FC236}">
                <a16:creationId xmlns:a16="http://schemas.microsoft.com/office/drawing/2014/main" id="{B9A05240-AF6E-41DB-84DE-97DD699DD494}"/>
              </a:ext>
            </a:extLst>
          </p:cNvPr>
          <p:cNvSpPr txBox="1">
            <a:spLocks noChangeArrowheads="1"/>
          </p:cNvSpPr>
          <p:nvPr/>
        </p:nvSpPr>
        <p:spPr bwMode="auto">
          <a:xfrm>
            <a:off x="7571065" y="1273175"/>
            <a:ext cx="506413" cy="276225"/>
          </a:xfrm>
          <a:prstGeom prst="rect">
            <a:avLst/>
          </a:prstGeom>
          <a:noFill/>
          <a:ln w="9525">
            <a:noFill/>
            <a:miter lim="800000"/>
            <a:headEnd/>
            <a:tailEnd/>
          </a:ln>
        </p:spPr>
        <p:txBody>
          <a:bodyPr wrap="none">
            <a:spAutoFit/>
          </a:bodyPr>
          <a:lstStyle/>
          <a:p>
            <a:pPr algn="ctr">
              <a:defRPr/>
            </a:pPr>
            <a:r>
              <a:rPr lang="en-US" sz="1200" dirty="0">
                <a:latin typeface="+mj-lt"/>
                <a:ea typeface="ＭＳ Ｐゴシック" charset="0"/>
                <a:cs typeface="ＭＳ Ｐゴシック" charset="0"/>
              </a:rPr>
              <a:t>VPN</a:t>
            </a:r>
          </a:p>
        </p:txBody>
      </p:sp>
      <p:sp>
        <p:nvSpPr>
          <p:cNvPr id="71" name="Rectangle 213">
            <a:extLst>
              <a:ext uri="{FF2B5EF4-FFF2-40B4-BE49-F238E27FC236}">
                <a16:creationId xmlns:a16="http://schemas.microsoft.com/office/drawing/2014/main" id="{A158B0A2-EB37-4253-AD52-1DD7FAFCD2FC}"/>
              </a:ext>
            </a:extLst>
          </p:cNvPr>
          <p:cNvSpPr>
            <a:spLocks noChangeArrowheads="1"/>
          </p:cNvSpPr>
          <p:nvPr/>
        </p:nvSpPr>
        <p:spPr bwMode="auto">
          <a:xfrm>
            <a:off x="8039378" y="1925637"/>
            <a:ext cx="795337" cy="314325"/>
          </a:xfrm>
          <a:prstGeom prst="rect">
            <a:avLst/>
          </a:prstGeom>
          <a:solidFill>
            <a:srgbClr val="FFCCFF"/>
          </a:solidFill>
          <a:ln w="9525">
            <a:solidFill>
              <a:schemeClr val="tx1"/>
            </a:solidFill>
            <a:miter lim="800000"/>
            <a:headEnd/>
            <a:tailEnd/>
          </a:ln>
        </p:spPr>
        <p:txBody>
          <a:bodyPr anchor="ctr">
            <a:spAutoFit/>
          </a:bodyPr>
          <a:lstStyle/>
          <a:p>
            <a:pPr algn="ctr">
              <a:defRPr/>
            </a:pPr>
            <a:r>
              <a:rPr lang="en-US" sz="1400">
                <a:latin typeface="+mj-lt"/>
                <a:ea typeface="ＭＳ Ｐゴシック" charset="0"/>
                <a:cs typeface="ＭＳ Ｐゴシック" charset="0"/>
              </a:rPr>
              <a:t>8</a:t>
            </a:r>
          </a:p>
        </p:txBody>
      </p:sp>
      <p:sp>
        <p:nvSpPr>
          <p:cNvPr id="72" name="Rectangle 214">
            <a:extLst>
              <a:ext uri="{FF2B5EF4-FFF2-40B4-BE49-F238E27FC236}">
                <a16:creationId xmlns:a16="http://schemas.microsoft.com/office/drawing/2014/main" id="{FF38FF2C-F643-4AC5-8BE0-2283DD58B52F}"/>
              </a:ext>
            </a:extLst>
          </p:cNvPr>
          <p:cNvSpPr>
            <a:spLocks noChangeArrowheads="1"/>
          </p:cNvSpPr>
          <p:nvPr/>
        </p:nvSpPr>
        <p:spPr bwMode="auto">
          <a:xfrm>
            <a:off x="7661553" y="1925637"/>
            <a:ext cx="388937" cy="314325"/>
          </a:xfrm>
          <a:prstGeom prst="rect">
            <a:avLst/>
          </a:prstGeom>
          <a:solidFill>
            <a:srgbClr val="FFCCFF"/>
          </a:solidFill>
          <a:ln w="9525">
            <a:solidFill>
              <a:schemeClr val="tx1"/>
            </a:solidFill>
            <a:miter lim="800000"/>
            <a:headEnd/>
            <a:tailEnd/>
          </a:ln>
        </p:spPr>
        <p:txBody>
          <a:bodyPr anchor="ctr">
            <a:spAutoFit/>
          </a:bodyPr>
          <a:lstStyle/>
          <a:p>
            <a:pPr algn="ctr">
              <a:defRPr/>
            </a:pPr>
            <a:r>
              <a:rPr lang="en-US" sz="1400">
                <a:latin typeface="+mj-lt"/>
                <a:ea typeface="ＭＳ Ｐゴシック" charset="0"/>
                <a:cs typeface="ＭＳ Ｐゴシック" charset="0"/>
              </a:rPr>
              <a:t>3</a:t>
            </a:r>
          </a:p>
        </p:txBody>
      </p:sp>
      <p:sp>
        <p:nvSpPr>
          <p:cNvPr id="73" name="Text Box 215">
            <a:extLst>
              <a:ext uri="{FF2B5EF4-FFF2-40B4-BE49-F238E27FC236}">
                <a16:creationId xmlns:a16="http://schemas.microsoft.com/office/drawing/2014/main" id="{C03937DE-6E4B-436A-9019-EE3264435ECE}"/>
              </a:ext>
            </a:extLst>
          </p:cNvPr>
          <p:cNvSpPr txBox="1">
            <a:spLocks noChangeArrowheads="1"/>
          </p:cNvSpPr>
          <p:nvPr/>
        </p:nvSpPr>
        <p:spPr bwMode="auto">
          <a:xfrm>
            <a:off x="8834715" y="1901825"/>
            <a:ext cx="492125" cy="369887"/>
          </a:xfrm>
          <a:prstGeom prst="rect">
            <a:avLst/>
          </a:prstGeom>
          <a:noFill/>
          <a:ln w="9525">
            <a:noFill/>
            <a:miter lim="800000"/>
            <a:headEnd/>
            <a:tailEnd/>
          </a:ln>
        </p:spPr>
        <p:txBody>
          <a:bodyPr wrap="none">
            <a:spAutoFit/>
          </a:bodyPr>
          <a:lstStyle/>
          <a:p>
            <a:pPr>
              <a:defRPr/>
            </a:pPr>
            <a:r>
              <a:rPr lang="en-US">
                <a:latin typeface="+mj-lt"/>
                <a:ea typeface="ＭＳ Ｐゴシック" charset="0"/>
                <a:cs typeface="ＭＳ Ｐゴシック" charset="0"/>
              </a:rPr>
              <a:t>PA</a:t>
            </a:r>
          </a:p>
        </p:txBody>
      </p:sp>
      <p:sp>
        <p:nvSpPr>
          <p:cNvPr id="74" name="Text Box 219">
            <a:extLst>
              <a:ext uri="{FF2B5EF4-FFF2-40B4-BE49-F238E27FC236}">
                <a16:creationId xmlns:a16="http://schemas.microsoft.com/office/drawing/2014/main" id="{3D07360E-1E9B-47F0-AE95-4DAE4290FFE0}"/>
              </a:ext>
            </a:extLst>
          </p:cNvPr>
          <p:cNvSpPr txBox="1">
            <a:spLocks noChangeArrowheads="1"/>
          </p:cNvSpPr>
          <p:nvPr/>
        </p:nvSpPr>
        <p:spPr bwMode="auto">
          <a:xfrm>
            <a:off x="7588528" y="2259012"/>
            <a:ext cx="493712" cy="276225"/>
          </a:xfrm>
          <a:prstGeom prst="rect">
            <a:avLst/>
          </a:prstGeom>
          <a:noFill/>
          <a:ln w="9525">
            <a:noFill/>
            <a:miter lim="800000"/>
            <a:headEnd/>
            <a:tailEnd/>
          </a:ln>
        </p:spPr>
        <p:txBody>
          <a:bodyPr wrap="none">
            <a:spAutoFit/>
          </a:bodyPr>
          <a:lstStyle/>
          <a:p>
            <a:pPr algn="ctr">
              <a:defRPr/>
            </a:pPr>
            <a:r>
              <a:rPr lang="en-US" sz="1200" dirty="0">
                <a:latin typeface="+mj-lt"/>
                <a:ea typeface="ＭＳ Ｐゴシック" charset="0"/>
                <a:cs typeface="ＭＳ Ｐゴシック" charset="0"/>
              </a:rPr>
              <a:t>PPN</a:t>
            </a:r>
          </a:p>
        </p:txBody>
      </p:sp>
      <p:sp>
        <p:nvSpPr>
          <p:cNvPr id="75" name="TextBox 74">
            <a:extLst>
              <a:ext uri="{FF2B5EF4-FFF2-40B4-BE49-F238E27FC236}">
                <a16:creationId xmlns:a16="http://schemas.microsoft.com/office/drawing/2014/main" id="{B45DAE96-5FCF-4C4D-A3A9-DCA097C1D9EE}"/>
              </a:ext>
            </a:extLst>
          </p:cNvPr>
          <p:cNvSpPr txBox="1"/>
          <p:nvPr/>
        </p:nvSpPr>
        <p:spPr>
          <a:xfrm>
            <a:off x="1476178" y="5845331"/>
            <a:ext cx="813364" cy="400110"/>
          </a:xfrm>
          <a:prstGeom prst="rect">
            <a:avLst/>
          </a:prstGeom>
          <a:noFill/>
        </p:spPr>
        <p:txBody>
          <a:bodyPr wrap="none" rtlCol="0">
            <a:spAutoFit/>
          </a:bodyPr>
          <a:lstStyle/>
          <a:p>
            <a:r>
              <a:rPr lang="en-US" sz="2000" i="1" dirty="0">
                <a:solidFill>
                  <a:srgbClr val="FF0000"/>
                </a:solidFill>
                <a:latin typeface="+mn-lt"/>
              </a:rPr>
              <a:t>Dirty</a:t>
            </a:r>
          </a:p>
        </p:txBody>
      </p:sp>
      <p:sp>
        <p:nvSpPr>
          <p:cNvPr id="76" name="TextBox 75">
            <a:extLst>
              <a:ext uri="{FF2B5EF4-FFF2-40B4-BE49-F238E27FC236}">
                <a16:creationId xmlns:a16="http://schemas.microsoft.com/office/drawing/2014/main" id="{D069B569-6B53-49FF-BCC3-4D2B6B8CD265}"/>
              </a:ext>
            </a:extLst>
          </p:cNvPr>
          <p:cNvSpPr txBox="1"/>
          <p:nvPr/>
        </p:nvSpPr>
        <p:spPr>
          <a:xfrm>
            <a:off x="1746258" y="6099192"/>
            <a:ext cx="1247970" cy="400110"/>
          </a:xfrm>
          <a:prstGeom prst="rect">
            <a:avLst/>
          </a:prstGeom>
          <a:noFill/>
        </p:spPr>
        <p:txBody>
          <a:bodyPr wrap="none" rtlCol="0">
            <a:spAutoFit/>
          </a:bodyPr>
          <a:lstStyle/>
          <a:p>
            <a:r>
              <a:rPr lang="en-US" sz="2000" i="1" dirty="0">
                <a:solidFill>
                  <a:srgbClr val="FF0000"/>
                </a:solidFill>
                <a:latin typeface="+mn-lt"/>
              </a:rPr>
              <a:t>Writable</a:t>
            </a:r>
          </a:p>
        </p:txBody>
      </p:sp>
      <p:sp>
        <p:nvSpPr>
          <p:cNvPr id="77" name="TextBox 76">
            <a:extLst>
              <a:ext uri="{FF2B5EF4-FFF2-40B4-BE49-F238E27FC236}">
                <a16:creationId xmlns:a16="http://schemas.microsoft.com/office/drawing/2014/main" id="{10003453-05A1-4FEB-9FD7-0B824B6016CA}"/>
              </a:ext>
            </a:extLst>
          </p:cNvPr>
          <p:cNvSpPr txBox="1"/>
          <p:nvPr/>
        </p:nvSpPr>
        <p:spPr>
          <a:xfrm>
            <a:off x="2060655" y="6305490"/>
            <a:ext cx="1287660" cy="400110"/>
          </a:xfrm>
          <a:prstGeom prst="rect">
            <a:avLst/>
          </a:prstGeom>
          <a:noFill/>
        </p:spPr>
        <p:txBody>
          <a:bodyPr wrap="none" rtlCol="0">
            <a:spAutoFit/>
          </a:bodyPr>
          <a:lstStyle/>
          <a:p>
            <a:r>
              <a:rPr lang="en-US" sz="2000" i="1" dirty="0">
                <a:solidFill>
                  <a:srgbClr val="FF0000"/>
                </a:solidFill>
                <a:latin typeface="+mn-lt"/>
              </a:rPr>
              <a:t>Resident</a:t>
            </a:r>
          </a:p>
        </p:txBody>
      </p:sp>
      <p:sp>
        <p:nvSpPr>
          <p:cNvPr id="86" name="Rectangle 85">
            <a:extLst>
              <a:ext uri="{FF2B5EF4-FFF2-40B4-BE49-F238E27FC236}">
                <a16:creationId xmlns:a16="http://schemas.microsoft.com/office/drawing/2014/main" id="{4652A649-D76C-4748-9F3F-4DB1F4F07E50}"/>
              </a:ext>
            </a:extLst>
          </p:cNvPr>
          <p:cNvSpPr/>
          <p:nvPr/>
        </p:nvSpPr>
        <p:spPr>
          <a:xfrm>
            <a:off x="7132241" y="5914526"/>
            <a:ext cx="1707519" cy="707886"/>
          </a:xfrm>
          <a:prstGeom prst="rect">
            <a:avLst/>
          </a:prstGeom>
        </p:spPr>
        <p:txBody>
          <a:bodyPr wrap="none">
            <a:spAutoFit/>
          </a:bodyPr>
          <a:lstStyle/>
          <a:p>
            <a:r>
              <a:rPr lang="en-US" sz="2000" b="1" dirty="0">
                <a:solidFill>
                  <a:srgbClr val="C00000"/>
                </a:solidFill>
                <a:ea typeface="ＭＳ Ｐゴシック" charset="0"/>
                <a:cs typeface="ＭＳ Ｐゴシック" charset="0"/>
              </a:rPr>
              <a:t>VPN = 0x2 </a:t>
            </a:r>
          </a:p>
          <a:p>
            <a:r>
              <a:rPr lang="zh-CN" altLang="en-US" sz="2000" b="1" dirty="0">
                <a:solidFill>
                  <a:srgbClr val="C00000"/>
                </a:solidFill>
                <a:ea typeface="ＭＳ Ｐゴシック" charset="0"/>
              </a:rPr>
              <a:t>→ </a:t>
            </a:r>
            <a:r>
              <a:rPr lang="en-US" altLang="zh-CN" sz="2000" b="1" dirty="0">
                <a:solidFill>
                  <a:srgbClr val="C00000"/>
                </a:solidFill>
                <a:ea typeface="ＭＳ Ｐゴシック" charset="0"/>
              </a:rPr>
              <a:t>PPN = 0x4</a:t>
            </a:r>
            <a:endParaRPr lang="en-US" sz="2000" b="1" dirty="0">
              <a:solidFill>
                <a:srgbClr val="C00000"/>
              </a:solidFill>
            </a:endParaRPr>
          </a:p>
        </p:txBody>
      </p:sp>
      <p:sp>
        <p:nvSpPr>
          <p:cNvPr id="87" name="Rectangle 86">
            <a:extLst>
              <a:ext uri="{FF2B5EF4-FFF2-40B4-BE49-F238E27FC236}">
                <a16:creationId xmlns:a16="http://schemas.microsoft.com/office/drawing/2014/main" id="{C3DAFD43-8F56-4B00-AE05-24B4F2A67869}"/>
              </a:ext>
            </a:extLst>
          </p:cNvPr>
          <p:cNvSpPr/>
          <p:nvPr/>
        </p:nvSpPr>
        <p:spPr>
          <a:xfrm>
            <a:off x="8925804" y="5272351"/>
            <a:ext cx="827471" cy="369332"/>
          </a:xfrm>
          <a:prstGeom prst="rect">
            <a:avLst/>
          </a:prstGeom>
        </p:spPr>
        <p:txBody>
          <a:bodyPr wrap="none">
            <a:spAutoFit/>
          </a:bodyPr>
          <a:lstStyle/>
          <a:p>
            <a:r>
              <a:rPr lang="en-US" altLang="zh-CN" b="1" dirty="0">
                <a:solidFill>
                  <a:srgbClr val="C00000"/>
                </a:solidFill>
                <a:ea typeface="ＭＳ Ｐゴシック" charset="0"/>
              </a:rPr>
              <a:t>0x4C8</a:t>
            </a:r>
            <a:endParaRPr lang="en-US" dirty="0"/>
          </a:p>
        </p:txBody>
      </p:sp>
      <p:cxnSp>
        <p:nvCxnSpPr>
          <p:cNvPr id="89" name="Connector: Curved 88">
            <a:extLst>
              <a:ext uri="{FF2B5EF4-FFF2-40B4-BE49-F238E27FC236}">
                <a16:creationId xmlns:a16="http://schemas.microsoft.com/office/drawing/2014/main" id="{95DF4222-B403-432A-8E65-64810828A18C}"/>
              </a:ext>
            </a:extLst>
          </p:cNvPr>
          <p:cNvCxnSpPr>
            <a:stCxn id="86" idx="3"/>
            <a:endCxn id="87" idx="2"/>
          </p:cNvCxnSpPr>
          <p:nvPr/>
        </p:nvCxnSpPr>
        <p:spPr>
          <a:xfrm flipV="1">
            <a:off x="8839760" y="5641683"/>
            <a:ext cx="499780" cy="626786"/>
          </a:xfrm>
          <a:prstGeom prst="curvedConnector2">
            <a:avLst/>
          </a:prstGeom>
          <a:ln w="19050">
            <a:solidFill>
              <a:srgbClr val="C0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1737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6"/>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0">
                                            <p:txEl>
                                              <p:pRg st="8" end="8"/>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86">
                                            <p:txEl>
                                              <p:pRg st="0" end="0"/>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86">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8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8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75" grpId="0"/>
      <p:bldP spid="76" grpId="0"/>
      <p:bldP spid="77" grpId="0"/>
      <p:bldP spid="87"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B46543-016A-4536-A761-39A61647DA51}"/>
              </a:ext>
            </a:extLst>
          </p:cNvPr>
          <p:cNvSpPr>
            <a:spLocks noGrp="1"/>
          </p:cNvSpPr>
          <p:nvPr>
            <p:ph type="title"/>
          </p:nvPr>
        </p:nvSpPr>
        <p:spPr/>
        <p:txBody>
          <a:bodyPr/>
          <a:lstStyle/>
          <a:p>
            <a:r>
              <a:rPr lang="en-US" altLang="en-US" dirty="0">
                <a:ea typeface="ＭＳ Ｐゴシック" panose="020B0600070205080204" pitchFamily="34" charset="-128"/>
              </a:rPr>
              <a:t>Page Faults</a:t>
            </a:r>
            <a:endParaRPr lang="zh-CN" altLang="en-US" dirty="0"/>
          </a:p>
        </p:txBody>
      </p:sp>
      <p:sp>
        <p:nvSpPr>
          <p:cNvPr id="4" name="Content Placeholder 3">
            <a:extLst>
              <a:ext uri="{FF2B5EF4-FFF2-40B4-BE49-F238E27FC236}">
                <a16:creationId xmlns:a16="http://schemas.microsoft.com/office/drawing/2014/main" id="{C93408C3-EABF-4D5A-9D76-54B02C8D8505}"/>
              </a:ext>
            </a:extLst>
          </p:cNvPr>
          <p:cNvSpPr txBox="1">
            <a:spLocks/>
          </p:cNvSpPr>
          <p:nvPr/>
        </p:nvSpPr>
        <p:spPr>
          <a:xfrm>
            <a:off x="1242807" y="1386166"/>
            <a:ext cx="4337721" cy="501015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SzPct val="60000"/>
              <a:buFont typeface="Wingdings" panose="05000000000000000000" pitchFamily="2" charset="2"/>
              <a:buChar char="l"/>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Clr>
                <a:schemeClr val="accent1"/>
              </a:buClr>
              <a:buSzPct val="60000"/>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defRPr/>
            </a:pPr>
            <a:r>
              <a:rPr lang="en-US" sz="2000" dirty="0"/>
              <a:t>An access to a page that does not have a valid translation causes a </a:t>
            </a:r>
            <a:r>
              <a:rPr lang="en-US" sz="2000" dirty="0">
                <a:solidFill>
                  <a:srgbClr val="C00000"/>
                </a:solidFill>
              </a:rPr>
              <a:t>page fault exception</a:t>
            </a:r>
          </a:p>
          <a:p>
            <a:pPr>
              <a:defRPr/>
            </a:pPr>
            <a:r>
              <a:rPr lang="en-US" sz="2000" dirty="0"/>
              <a:t>OS page fault handler is invoked, handles miss:</a:t>
            </a:r>
          </a:p>
          <a:p>
            <a:pPr marL="344488" lvl="1">
              <a:spcAft>
                <a:spcPts val="600"/>
              </a:spcAft>
              <a:buFont typeface="Arial" charset="0"/>
              <a:buChar char="–"/>
              <a:defRPr/>
            </a:pPr>
            <a:r>
              <a:rPr lang="en-US" sz="2000" dirty="0"/>
              <a:t>Choose a page to replace, write it back if dirty. Mark page as no longer resident</a:t>
            </a:r>
          </a:p>
          <a:p>
            <a:pPr marL="344488" lvl="1">
              <a:spcAft>
                <a:spcPts val="600"/>
              </a:spcAft>
              <a:buFont typeface="Arial" charset="0"/>
              <a:buChar char="–"/>
              <a:defRPr/>
            </a:pPr>
            <a:r>
              <a:rPr lang="en-US" sz="2000" dirty="0"/>
              <a:t>Read page from disk into available physical page</a:t>
            </a:r>
          </a:p>
          <a:p>
            <a:pPr marL="344488" lvl="1">
              <a:spcAft>
                <a:spcPts val="600"/>
              </a:spcAft>
              <a:buFont typeface="Arial" charset="0"/>
              <a:buChar char="–"/>
              <a:defRPr/>
            </a:pPr>
            <a:r>
              <a:rPr lang="en-US" sz="2000" dirty="0"/>
              <a:t>Update page table to show new page is resident</a:t>
            </a:r>
          </a:p>
          <a:p>
            <a:pPr marL="344488" lvl="1">
              <a:spcAft>
                <a:spcPts val="600"/>
              </a:spcAft>
              <a:buFont typeface="Arial" charset="0"/>
              <a:buChar char="–"/>
              <a:defRPr/>
            </a:pPr>
            <a:r>
              <a:rPr lang="en-US" sz="2000" dirty="0"/>
              <a:t>Return control to program, which re-executes memory access</a:t>
            </a:r>
          </a:p>
        </p:txBody>
      </p:sp>
      <p:grpSp>
        <p:nvGrpSpPr>
          <p:cNvPr id="5" name="Group 63">
            <a:extLst>
              <a:ext uri="{FF2B5EF4-FFF2-40B4-BE49-F238E27FC236}">
                <a16:creationId xmlns:a16="http://schemas.microsoft.com/office/drawing/2014/main" id="{FC03445A-9666-4046-BF1A-BB30C3266EC2}"/>
              </a:ext>
            </a:extLst>
          </p:cNvPr>
          <p:cNvGrpSpPr>
            <a:grpSpLocks/>
          </p:cNvGrpSpPr>
          <p:nvPr/>
        </p:nvGrpSpPr>
        <p:grpSpPr bwMode="auto">
          <a:xfrm>
            <a:off x="6540648" y="656212"/>
            <a:ext cx="4114800" cy="2639211"/>
            <a:chOff x="152400" y="3837789"/>
            <a:chExt cx="4114800" cy="2639211"/>
          </a:xfrm>
        </p:grpSpPr>
        <p:grpSp>
          <p:nvGrpSpPr>
            <p:cNvPr id="6" name="Group 10">
              <a:extLst>
                <a:ext uri="{FF2B5EF4-FFF2-40B4-BE49-F238E27FC236}">
                  <a16:creationId xmlns:a16="http://schemas.microsoft.com/office/drawing/2014/main" id="{2993BAF7-0F95-43B0-875C-18345D31F316}"/>
                </a:ext>
              </a:extLst>
            </p:cNvPr>
            <p:cNvGrpSpPr>
              <a:grpSpLocks/>
            </p:cNvGrpSpPr>
            <p:nvPr/>
          </p:nvGrpSpPr>
          <p:grpSpPr bwMode="auto">
            <a:xfrm>
              <a:off x="1752600" y="4648200"/>
              <a:ext cx="749300" cy="1828800"/>
              <a:chOff x="1108" y="3844"/>
              <a:chExt cx="472" cy="1432"/>
            </a:xfrm>
          </p:grpSpPr>
          <p:sp>
            <p:nvSpPr>
              <p:cNvPr id="27" name="Rectangle 11">
                <a:extLst>
                  <a:ext uri="{FF2B5EF4-FFF2-40B4-BE49-F238E27FC236}">
                    <a16:creationId xmlns:a16="http://schemas.microsoft.com/office/drawing/2014/main" id="{802761DD-E77E-4D46-8083-F6EA90A38BDC}"/>
                  </a:ext>
                </a:extLst>
              </p:cNvPr>
              <p:cNvSpPr>
                <a:spLocks noChangeArrowheads="1"/>
              </p:cNvSpPr>
              <p:nvPr/>
            </p:nvSpPr>
            <p:spPr bwMode="auto">
              <a:xfrm>
                <a:off x="1108" y="3844"/>
                <a:ext cx="472" cy="1432"/>
              </a:xfrm>
              <a:prstGeom prst="rect">
                <a:avLst/>
              </a:prstGeom>
              <a:solidFill>
                <a:srgbClr val="CCECFF"/>
              </a:solidFill>
              <a:ln w="12700">
                <a:solidFill>
                  <a:schemeClr val="tx1"/>
                </a:solidFill>
                <a:miter lim="800000"/>
                <a:headEnd/>
                <a:tailEnd/>
              </a:ln>
            </p:spPr>
            <p:txBody>
              <a:bodyPr wrap="none" anchor="ctr"/>
              <a:lstStyle/>
              <a:p>
                <a:pPr>
                  <a:defRPr/>
                </a:pPr>
                <a:endParaRPr lang="en-US" dirty="0">
                  <a:latin typeface="+mj-lt"/>
                  <a:ea typeface="ＭＳ Ｐゴシック" charset="0"/>
                  <a:cs typeface="ＭＳ Ｐゴシック" charset="0"/>
                </a:endParaRPr>
              </a:p>
            </p:txBody>
          </p:sp>
          <p:sp>
            <p:nvSpPr>
              <p:cNvPr id="28" name="Line 12">
                <a:extLst>
                  <a:ext uri="{FF2B5EF4-FFF2-40B4-BE49-F238E27FC236}">
                    <a16:creationId xmlns:a16="http://schemas.microsoft.com/office/drawing/2014/main" id="{5EC5F8A9-8048-4714-87DA-74EF98F15BE1}"/>
                  </a:ext>
                </a:extLst>
              </p:cNvPr>
              <p:cNvSpPr>
                <a:spLocks noChangeShapeType="1"/>
              </p:cNvSpPr>
              <p:nvPr/>
            </p:nvSpPr>
            <p:spPr bwMode="auto">
              <a:xfrm>
                <a:off x="1108" y="3984"/>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29" name="Line 13">
                <a:extLst>
                  <a:ext uri="{FF2B5EF4-FFF2-40B4-BE49-F238E27FC236}">
                    <a16:creationId xmlns:a16="http://schemas.microsoft.com/office/drawing/2014/main" id="{52953864-8B90-4B8D-B4E6-BF7999F1A64E}"/>
                  </a:ext>
                </a:extLst>
              </p:cNvPr>
              <p:cNvSpPr>
                <a:spLocks noChangeShapeType="1"/>
              </p:cNvSpPr>
              <p:nvPr/>
            </p:nvSpPr>
            <p:spPr bwMode="auto">
              <a:xfrm>
                <a:off x="1108" y="4127"/>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30" name="Line 14">
                <a:extLst>
                  <a:ext uri="{FF2B5EF4-FFF2-40B4-BE49-F238E27FC236}">
                    <a16:creationId xmlns:a16="http://schemas.microsoft.com/office/drawing/2014/main" id="{9BEFADED-E83B-4B0F-8E05-650E7E9CCB14}"/>
                  </a:ext>
                </a:extLst>
              </p:cNvPr>
              <p:cNvSpPr>
                <a:spLocks noChangeShapeType="1"/>
              </p:cNvSpPr>
              <p:nvPr/>
            </p:nvSpPr>
            <p:spPr bwMode="auto">
              <a:xfrm>
                <a:off x="1108" y="4272"/>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31" name="Line 15">
                <a:extLst>
                  <a:ext uri="{FF2B5EF4-FFF2-40B4-BE49-F238E27FC236}">
                    <a16:creationId xmlns:a16="http://schemas.microsoft.com/office/drawing/2014/main" id="{08D2FFBD-C630-4DCD-9C79-98A92C1A959A}"/>
                  </a:ext>
                </a:extLst>
              </p:cNvPr>
              <p:cNvSpPr>
                <a:spLocks noChangeShapeType="1"/>
              </p:cNvSpPr>
              <p:nvPr/>
            </p:nvSpPr>
            <p:spPr bwMode="auto">
              <a:xfrm>
                <a:off x="1108" y="4416"/>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32" name="Line 16">
                <a:extLst>
                  <a:ext uri="{FF2B5EF4-FFF2-40B4-BE49-F238E27FC236}">
                    <a16:creationId xmlns:a16="http://schemas.microsoft.com/office/drawing/2014/main" id="{E58F0B1A-84DC-4366-902B-6FBD3FC64CAF}"/>
                  </a:ext>
                </a:extLst>
              </p:cNvPr>
              <p:cNvSpPr>
                <a:spLocks noChangeShapeType="1"/>
              </p:cNvSpPr>
              <p:nvPr/>
            </p:nvSpPr>
            <p:spPr bwMode="auto">
              <a:xfrm>
                <a:off x="1108" y="4560"/>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33" name="Line 17">
                <a:extLst>
                  <a:ext uri="{FF2B5EF4-FFF2-40B4-BE49-F238E27FC236}">
                    <a16:creationId xmlns:a16="http://schemas.microsoft.com/office/drawing/2014/main" id="{A1E01489-C83E-440B-B0E7-24017A32D1A7}"/>
                  </a:ext>
                </a:extLst>
              </p:cNvPr>
              <p:cNvSpPr>
                <a:spLocks noChangeShapeType="1"/>
              </p:cNvSpPr>
              <p:nvPr/>
            </p:nvSpPr>
            <p:spPr bwMode="auto">
              <a:xfrm>
                <a:off x="1108" y="4704"/>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34" name="Line 18">
                <a:extLst>
                  <a:ext uri="{FF2B5EF4-FFF2-40B4-BE49-F238E27FC236}">
                    <a16:creationId xmlns:a16="http://schemas.microsoft.com/office/drawing/2014/main" id="{B7FD2458-E9EF-4522-9961-4ECA5F573B6C}"/>
                  </a:ext>
                </a:extLst>
              </p:cNvPr>
              <p:cNvSpPr>
                <a:spLocks noChangeShapeType="1"/>
              </p:cNvSpPr>
              <p:nvPr/>
            </p:nvSpPr>
            <p:spPr bwMode="auto">
              <a:xfrm>
                <a:off x="1108" y="4848"/>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35" name="Line 19">
                <a:extLst>
                  <a:ext uri="{FF2B5EF4-FFF2-40B4-BE49-F238E27FC236}">
                    <a16:creationId xmlns:a16="http://schemas.microsoft.com/office/drawing/2014/main" id="{9D8BF7AE-36D5-4123-9EA0-F825ACBDD9AF}"/>
                  </a:ext>
                </a:extLst>
              </p:cNvPr>
              <p:cNvSpPr>
                <a:spLocks noChangeShapeType="1"/>
              </p:cNvSpPr>
              <p:nvPr/>
            </p:nvSpPr>
            <p:spPr bwMode="auto">
              <a:xfrm>
                <a:off x="1108" y="4993"/>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36" name="Line 20">
                <a:extLst>
                  <a:ext uri="{FF2B5EF4-FFF2-40B4-BE49-F238E27FC236}">
                    <a16:creationId xmlns:a16="http://schemas.microsoft.com/office/drawing/2014/main" id="{9CEE8D27-338C-41A6-A0B3-3E08FB185DC0}"/>
                  </a:ext>
                </a:extLst>
              </p:cNvPr>
              <p:cNvSpPr>
                <a:spLocks noChangeShapeType="1"/>
              </p:cNvSpPr>
              <p:nvPr/>
            </p:nvSpPr>
            <p:spPr bwMode="auto">
              <a:xfrm>
                <a:off x="1108" y="5136"/>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grpSp>
        <p:grpSp>
          <p:nvGrpSpPr>
            <p:cNvPr id="7" name="Group 21">
              <a:extLst>
                <a:ext uri="{FF2B5EF4-FFF2-40B4-BE49-F238E27FC236}">
                  <a16:creationId xmlns:a16="http://schemas.microsoft.com/office/drawing/2014/main" id="{4FC089AA-A5B1-4911-A190-B1D61B478935}"/>
                </a:ext>
              </a:extLst>
            </p:cNvPr>
            <p:cNvGrpSpPr>
              <a:grpSpLocks/>
            </p:cNvGrpSpPr>
            <p:nvPr/>
          </p:nvGrpSpPr>
          <p:grpSpPr bwMode="auto">
            <a:xfrm>
              <a:off x="3200400" y="4648200"/>
              <a:ext cx="825500" cy="1279525"/>
              <a:chOff x="3076" y="3796"/>
              <a:chExt cx="520" cy="1000"/>
            </a:xfrm>
          </p:grpSpPr>
          <p:sp>
            <p:nvSpPr>
              <p:cNvPr id="20" name="Rectangle 22">
                <a:extLst>
                  <a:ext uri="{FF2B5EF4-FFF2-40B4-BE49-F238E27FC236}">
                    <a16:creationId xmlns:a16="http://schemas.microsoft.com/office/drawing/2014/main" id="{9C1FEFE0-2B7A-40CE-B1A6-6DEC3D8C2612}"/>
                  </a:ext>
                </a:extLst>
              </p:cNvPr>
              <p:cNvSpPr>
                <a:spLocks noChangeArrowheads="1"/>
              </p:cNvSpPr>
              <p:nvPr/>
            </p:nvSpPr>
            <p:spPr bwMode="auto">
              <a:xfrm>
                <a:off x="3076" y="3796"/>
                <a:ext cx="520" cy="1000"/>
              </a:xfrm>
              <a:prstGeom prst="rect">
                <a:avLst/>
              </a:prstGeom>
              <a:solidFill>
                <a:srgbClr val="FFCC99"/>
              </a:solidFill>
              <a:ln w="12700">
                <a:solidFill>
                  <a:schemeClr val="tx1"/>
                </a:solidFill>
                <a:miter lim="800000"/>
                <a:headEnd/>
                <a:tailEnd/>
              </a:ln>
            </p:spPr>
            <p:txBody>
              <a:bodyPr wrap="none" anchor="ctr"/>
              <a:lstStyle/>
              <a:p>
                <a:pPr>
                  <a:defRPr/>
                </a:pPr>
                <a:endParaRPr lang="en-US">
                  <a:latin typeface="+mj-lt"/>
                  <a:ea typeface="ＭＳ Ｐゴシック" charset="0"/>
                  <a:cs typeface="ＭＳ Ｐゴシック" charset="0"/>
                </a:endParaRPr>
              </a:p>
            </p:txBody>
          </p:sp>
          <p:sp>
            <p:nvSpPr>
              <p:cNvPr id="21" name="Line 23">
                <a:extLst>
                  <a:ext uri="{FF2B5EF4-FFF2-40B4-BE49-F238E27FC236}">
                    <a16:creationId xmlns:a16="http://schemas.microsoft.com/office/drawing/2014/main" id="{6B80FEA8-FEFB-4C61-AC02-CADFF6272446}"/>
                  </a:ext>
                </a:extLst>
              </p:cNvPr>
              <p:cNvSpPr>
                <a:spLocks noChangeShapeType="1"/>
              </p:cNvSpPr>
              <p:nvPr/>
            </p:nvSpPr>
            <p:spPr bwMode="auto">
              <a:xfrm>
                <a:off x="3076" y="3936"/>
                <a:ext cx="52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22" name="Line 24">
                <a:extLst>
                  <a:ext uri="{FF2B5EF4-FFF2-40B4-BE49-F238E27FC236}">
                    <a16:creationId xmlns:a16="http://schemas.microsoft.com/office/drawing/2014/main" id="{0EC683EF-422A-4600-A7F4-239F3109FACF}"/>
                  </a:ext>
                </a:extLst>
              </p:cNvPr>
              <p:cNvSpPr>
                <a:spLocks noChangeShapeType="1"/>
              </p:cNvSpPr>
              <p:nvPr/>
            </p:nvSpPr>
            <p:spPr bwMode="auto">
              <a:xfrm>
                <a:off x="3076" y="4080"/>
                <a:ext cx="52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23" name="Line 25">
                <a:extLst>
                  <a:ext uri="{FF2B5EF4-FFF2-40B4-BE49-F238E27FC236}">
                    <a16:creationId xmlns:a16="http://schemas.microsoft.com/office/drawing/2014/main" id="{3D9A3D97-B441-4A2C-AC4E-8F2B30281C2B}"/>
                  </a:ext>
                </a:extLst>
              </p:cNvPr>
              <p:cNvSpPr>
                <a:spLocks noChangeShapeType="1"/>
              </p:cNvSpPr>
              <p:nvPr/>
            </p:nvSpPr>
            <p:spPr bwMode="auto">
              <a:xfrm>
                <a:off x="3076" y="4224"/>
                <a:ext cx="52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24" name="Line 26">
                <a:extLst>
                  <a:ext uri="{FF2B5EF4-FFF2-40B4-BE49-F238E27FC236}">
                    <a16:creationId xmlns:a16="http://schemas.microsoft.com/office/drawing/2014/main" id="{C91D51F3-E050-413C-8949-0E6A39AE80E2}"/>
                  </a:ext>
                </a:extLst>
              </p:cNvPr>
              <p:cNvSpPr>
                <a:spLocks noChangeShapeType="1"/>
              </p:cNvSpPr>
              <p:nvPr/>
            </p:nvSpPr>
            <p:spPr bwMode="auto">
              <a:xfrm>
                <a:off x="3076" y="4368"/>
                <a:ext cx="52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25" name="Line 27">
                <a:extLst>
                  <a:ext uri="{FF2B5EF4-FFF2-40B4-BE49-F238E27FC236}">
                    <a16:creationId xmlns:a16="http://schemas.microsoft.com/office/drawing/2014/main" id="{7A97DE49-2484-44F3-ACAB-7999C428C81C}"/>
                  </a:ext>
                </a:extLst>
              </p:cNvPr>
              <p:cNvSpPr>
                <a:spLocks noChangeShapeType="1"/>
              </p:cNvSpPr>
              <p:nvPr/>
            </p:nvSpPr>
            <p:spPr bwMode="auto">
              <a:xfrm>
                <a:off x="3076" y="4512"/>
                <a:ext cx="52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26" name="Line 28">
                <a:extLst>
                  <a:ext uri="{FF2B5EF4-FFF2-40B4-BE49-F238E27FC236}">
                    <a16:creationId xmlns:a16="http://schemas.microsoft.com/office/drawing/2014/main" id="{3448D58F-9BE9-4BE8-9463-427252E323DA}"/>
                  </a:ext>
                </a:extLst>
              </p:cNvPr>
              <p:cNvSpPr>
                <a:spLocks noChangeShapeType="1"/>
              </p:cNvSpPr>
              <p:nvPr/>
            </p:nvSpPr>
            <p:spPr bwMode="auto">
              <a:xfrm>
                <a:off x="3076" y="4656"/>
                <a:ext cx="52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grpSp>
        <p:sp>
          <p:nvSpPr>
            <p:cNvPr id="8" name="Rectangle 16">
              <a:extLst>
                <a:ext uri="{FF2B5EF4-FFF2-40B4-BE49-F238E27FC236}">
                  <a16:creationId xmlns:a16="http://schemas.microsoft.com/office/drawing/2014/main" id="{4896B830-7EC3-4AC7-A21E-97EFBA2BFB37}"/>
                </a:ext>
              </a:extLst>
            </p:cNvPr>
            <p:cNvSpPr>
              <a:spLocks noChangeArrowheads="1"/>
            </p:cNvSpPr>
            <p:nvPr/>
          </p:nvSpPr>
          <p:spPr bwMode="auto">
            <a:xfrm>
              <a:off x="2971800" y="4017963"/>
              <a:ext cx="1295400" cy="553998"/>
            </a:xfrm>
            <a:prstGeom prst="rect">
              <a:avLst/>
            </a:prstGeom>
            <a:noFill/>
            <a:ln w="9525">
              <a:noFill/>
              <a:miter lim="800000"/>
              <a:headEnd/>
              <a:tailEnd/>
            </a:ln>
          </p:spPr>
          <p:txBody>
            <a:bodyPr lIns="0" tIns="0" rIns="0" bIns="0">
              <a:spAutoFit/>
            </a:bodyPr>
            <a:lstStyle/>
            <a:p>
              <a:pPr algn="ctr" eaLnBrk="0" hangingPunct="0">
                <a:defRPr/>
              </a:pPr>
              <a:r>
                <a:rPr lang="en-US" sz="1800" dirty="0">
                  <a:solidFill>
                    <a:srgbClr val="000000"/>
                  </a:solidFill>
                  <a:latin typeface="+mn-lt"/>
                  <a:ea typeface="ＭＳ Ｐゴシック" charset="0"/>
                  <a:cs typeface="ＭＳ Ｐゴシック" charset="0"/>
                </a:rPr>
                <a:t>Physical Memory</a:t>
              </a:r>
              <a:endParaRPr lang="en-US" sz="1800" dirty="0">
                <a:latin typeface="+mn-lt"/>
                <a:ea typeface="ＭＳ Ｐゴシック" charset="0"/>
                <a:cs typeface="ＭＳ Ｐゴシック" charset="0"/>
              </a:endParaRPr>
            </a:p>
          </p:txBody>
        </p:sp>
        <p:sp>
          <p:nvSpPr>
            <p:cNvPr id="9" name="Rectangle 16">
              <a:extLst>
                <a:ext uri="{FF2B5EF4-FFF2-40B4-BE49-F238E27FC236}">
                  <a16:creationId xmlns:a16="http://schemas.microsoft.com/office/drawing/2014/main" id="{A80DFB02-A3C9-4D7C-B75D-1456394E6B77}"/>
                </a:ext>
              </a:extLst>
            </p:cNvPr>
            <p:cNvSpPr>
              <a:spLocks noChangeArrowheads="1"/>
            </p:cNvSpPr>
            <p:nvPr/>
          </p:nvSpPr>
          <p:spPr bwMode="auto">
            <a:xfrm>
              <a:off x="1295400" y="4292601"/>
              <a:ext cx="1752600" cy="276999"/>
            </a:xfrm>
            <a:prstGeom prst="rect">
              <a:avLst/>
            </a:prstGeom>
            <a:noFill/>
            <a:ln w="9525">
              <a:noFill/>
              <a:miter lim="800000"/>
              <a:headEnd/>
              <a:tailEnd/>
            </a:ln>
          </p:spPr>
          <p:txBody>
            <a:bodyPr wrap="square" lIns="0" tIns="0" rIns="0" bIns="0">
              <a:spAutoFit/>
            </a:bodyPr>
            <a:lstStyle/>
            <a:p>
              <a:pPr algn="ctr" eaLnBrk="0" hangingPunct="0">
                <a:defRPr/>
              </a:pPr>
              <a:r>
                <a:rPr lang="en-US" sz="1800" dirty="0">
                  <a:latin typeface="+mn-lt"/>
                  <a:ea typeface="ＭＳ Ｐゴシック" charset="0"/>
                  <a:cs typeface="ＭＳ Ｐゴシック" charset="0"/>
                </a:rPr>
                <a:t>Page Table</a:t>
              </a:r>
            </a:p>
          </p:txBody>
        </p:sp>
        <p:sp>
          <p:nvSpPr>
            <p:cNvPr id="10" name="Rectangle 9">
              <a:extLst>
                <a:ext uri="{FF2B5EF4-FFF2-40B4-BE49-F238E27FC236}">
                  <a16:creationId xmlns:a16="http://schemas.microsoft.com/office/drawing/2014/main" id="{7693DE87-8970-4B68-8EF9-38B1B461ED82}"/>
                </a:ext>
              </a:extLst>
            </p:cNvPr>
            <p:cNvSpPr/>
            <p:nvPr/>
          </p:nvSpPr>
          <p:spPr>
            <a:xfrm>
              <a:off x="228600" y="4953000"/>
              <a:ext cx="914400" cy="381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600" dirty="0"/>
                <a:t>CPU</a:t>
              </a:r>
            </a:p>
          </p:txBody>
        </p:sp>
        <p:sp>
          <p:nvSpPr>
            <p:cNvPr id="11" name="Can 27">
              <a:extLst>
                <a:ext uri="{FF2B5EF4-FFF2-40B4-BE49-F238E27FC236}">
                  <a16:creationId xmlns:a16="http://schemas.microsoft.com/office/drawing/2014/main" id="{E385D8EB-D1F8-4766-9333-A852D6C8C166}"/>
                </a:ext>
              </a:extLst>
            </p:cNvPr>
            <p:cNvSpPr/>
            <p:nvPr/>
          </p:nvSpPr>
          <p:spPr>
            <a:xfrm>
              <a:off x="3200400" y="6096000"/>
              <a:ext cx="8382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Disk</a:t>
              </a:r>
            </a:p>
          </p:txBody>
        </p:sp>
        <p:sp>
          <p:nvSpPr>
            <p:cNvPr id="12" name="Line 36">
              <a:extLst>
                <a:ext uri="{FF2B5EF4-FFF2-40B4-BE49-F238E27FC236}">
                  <a16:creationId xmlns:a16="http://schemas.microsoft.com/office/drawing/2014/main" id="{D6841E4A-A8E9-47D6-AFB5-0649A970E9FF}"/>
                </a:ext>
              </a:extLst>
            </p:cNvPr>
            <p:cNvSpPr>
              <a:spLocks noChangeShapeType="1"/>
            </p:cNvSpPr>
            <p:nvPr/>
          </p:nvSpPr>
          <p:spPr bwMode="auto">
            <a:xfrm>
              <a:off x="2514600" y="4953000"/>
              <a:ext cx="685800" cy="381000"/>
            </a:xfrm>
            <a:prstGeom prst="line">
              <a:avLst/>
            </a:prstGeom>
            <a:noFill/>
            <a:ln w="12700">
              <a:solidFill>
                <a:schemeClr val="tx1"/>
              </a:solidFill>
              <a:round/>
              <a:headEnd/>
              <a:tailEnd type="triangle" w="med" len="med"/>
            </a:ln>
          </p:spPr>
          <p:txBody>
            <a:bodyPr wrap="none" anchor="ctr"/>
            <a:lstStyle/>
            <a:p>
              <a:pPr>
                <a:defRPr/>
              </a:pPr>
              <a:endParaRPr lang="en-US">
                <a:latin typeface="+mj-lt"/>
                <a:ea typeface="ＭＳ Ｐゴシック" charset="0"/>
                <a:cs typeface="ＭＳ Ｐゴシック" charset="0"/>
              </a:endParaRPr>
            </a:p>
          </p:txBody>
        </p:sp>
        <p:sp>
          <p:nvSpPr>
            <p:cNvPr id="13" name="Line 36">
              <a:extLst>
                <a:ext uri="{FF2B5EF4-FFF2-40B4-BE49-F238E27FC236}">
                  <a16:creationId xmlns:a16="http://schemas.microsoft.com/office/drawing/2014/main" id="{D9849A6B-B3C8-4D32-B5EE-B82D906181C3}"/>
                </a:ext>
              </a:extLst>
            </p:cNvPr>
            <p:cNvSpPr>
              <a:spLocks noChangeShapeType="1"/>
            </p:cNvSpPr>
            <p:nvPr/>
          </p:nvSpPr>
          <p:spPr bwMode="auto">
            <a:xfrm flipV="1">
              <a:off x="2514600" y="4876800"/>
              <a:ext cx="685800" cy="381000"/>
            </a:xfrm>
            <a:prstGeom prst="line">
              <a:avLst/>
            </a:prstGeom>
            <a:noFill/>
            <a:ln w="12700">
              <a:solidFill>
                <a:schemeClr val="tx1"/>
              </a:solidFill>
              <a:round/>
              <a:headEnd/>
              <a:tailEnd type="triangle" w="med" len="med"/>
            </a:ln>
          </p:spPr>
          <p:txBody>
            <a:bodyPr wrap="none" anchor="ctr"/>
            <a:lstStyle/>
            <a:p>
              <a:pPr>
                <a:defRPr/>
              </a:pPr>
              <a:endParaRPr lang="en-US">
                <a:latin typeface="+mj-lt"/>
                <a:ea typeface="ＭＳ Ｐゴシック" charset="0"/>
                <a:cs typeface="ＭＳ Ｐゴシック" charset="0"/>
              </a:endParaRPr>
            </a:p>
          </p:txBody>
        </p:sp>
        <p:sp>
          <p:nvSpPr>
            <p:cNvPr id="14" name="Line 36">
              <a:extLst>
                <a:ext uri="{FF2B5EF4-FFF2-40B4-BE49-F238E27FC236}">
                  <a16:creationId xmlns:a16="http://schemas.microsoft.com/office/drawing/2014/main" id="{CA30589F-0EBD-409A-BE4F-B04A9B957EA8}"/>
                </a:ext>
              </a:extLst>
            </p:cNvPr>
            <p:cNvSpPr>
              <a:spLocks noChangeShapeType="1"/>
            </p:cNvSpPr>
            <p:nvPr/>
          </p:nvSpPr>
          <p:spPr bwMode="auto">
            <a:xfrm>
              <a:off x="2514600" y="5638800"/>
              <a:ext cx="685800" cy="533400"/>
            </a:xfrm>
            <a:prstGeom prst="line">
              <a:avLst/>
            </a:prstGeom>
            <a:noFill/>
            <a:ln w="12700">
              <a:solidFill>
                <a:schemeClr val="tx1"/>
              </a:solidFill>
              <a:round/>
              <a:headEnd/>
              <a:tailEnd type="triangle" w="med" len="med"/>
            </a:ln>
          </p:spPr>
          <p:txBody>
            <a:bodyPr wrap="none" anchor="ctr"/>
            <a:lstStyle/>
            <a:p>
              <a:pPr>
                <a:defRPr/>
              </a:pPr>
              <a:endParaRPr lang="en-US">
                <a:latin typeface="+mj-lt"/>
                <a:ea typeface="ＭＳ Ｐゴシック" charset="0"/>
                <a:cs typeface="ＭＳ Ｐゴシック" charset="0"/>
              </a:endParaRPr>
            </a:p>
          </p:txBody>
        </p:sp>
        <p:sp>
          <p:nvSpPr>
            <p:cNvPr id="15" name="Line 36">
              <a:extLst>
                <a:ext uri="{FF2B5EF4-FFF2-40B4-BE49-F238E27FC236}">
                  <a16:creationId xmlns:a16="http://schemas.microsoft.com/office/drawing/2014/main" id="{6E21E45A-908A-4E4F-8E56-D051CEDF614C}"/>
                </a:ext>
              </a:extLst>
            </p:cNvPr>
            <p:cNvSpPr>
              <a:spLocks noChangeShapeType="1"/>
            </p:cNvSpPr>
            <p:nvPr/>
          </p:nvSpPr>
          <p:spPr bwMode="auto">
            <a:xfrm>
              <a:off x="1143000" y="5105400"/>
              <a:ext cx="609600" cy="533400"/>
            </a:xfrm>
            <a:prstGeom prst="line">
              <a:avLst/>
            </a:prstGeom>
            <a:noFill/>
            <a:ln w="12700">
              <a:solidFill>
                <a:schemeClr val="tx1"/>
              </a:solidFill>
              <a:round/>
              <a:headEnd/>
              <a:tailEnd type="triangle" w="med" len="med"/>
            </a:ln>
          </p:spPr>
          <p:txBody>
            <a:bodyPr wrap="none" anchor="ctr"/>
            <a:lstStyle/>
            <a:p>
              <a:pPr>
                <a:defRPr/>
              </a:pPr>
              <a:endParaRPr lang="en-US">
                <a:latin typeface="+mj-lt"/>
                <a:ea typeface="ＭＳ Ｐゴシック" charset="0"/>
                <a:cs typeface="ＭＳ Ｐゴシック" charset="0"/>
              </a:endParaRPr>
            </a:p>
          </p:txBody>
        </p:sp>
        <p:sp>
          <p:nvSpPr>
            <p:cNvPr id="16" name="TextBox 15">
              <a:extLst>
                <a:ext uri="{FF2B5EF4-FFF2-40B4-BE49-F238E27FC236}">
                  <a16:creationId xmlns:a16="http://schemas.microsoft.com/office/drawing/2014/main" id="{DF6E5971-4194-430E-B43E-8B8156869642}"/>
                </a:ext>
              </a:extLst>
            </p:cNvPr>
            <p:cNvSpPr txBox="1"/>
            <p:nvPr/>
          </p:nvSpPr>
          <p:spPr>
            <a:xfrm>
              <a:off x="1828800" y="5480312"/>
              <a:ext cx="530225" cy="339725"/>
            </a:xfrm>
            <a:prstGeom prst="rect">
              <a:avLst/>
            </a:prstGeom>
            <a:noFill/>
          </p:spPr>
          <p:txBody>
            <a:bodyPr wrap="none">
              <a:spAutoFit/>
            </a:bodyPr>
            <a:lstStyle/>
            <a:p>
              <a:pPr>
                <a:defRPr/>
              </a:pPr>
              <a:r>
                <a:rPr lang="en-US" sz="1600" dirty="0">
                  <a:solidFill>
                    <a:srgbClr val="C00000"/>
                  </a:solidFill>
                  <a:latin typeface="+mn-lt"/>
                  <a:ea typeface="ＭＳ Ｐゴシック" charset="0"/>
                  <a:cs typeface="ＭＳ Ｐゴシック" charset="0"/>
                </a:rPr>
                <a:t>R=0</a:t>
              </a:r>
            </a:p>
          </p:txBody>
        </p:sp>
        <p:sp>
          <p:nvSpPr>
            <p:cNvPr id="17" name="TextBox 16">
              <a:extLst>
                <a:ext uri="{FF2B5EF4-FFF2-40B4-BE49-F238E27FC236}">
                  <a16:creationId xmlns:a16="http://schemas.microsoft.com/office/drawing/2014/main" id="{76FA237D-4C15-40D5-B16E-66B764A328F1}"/>
                </a:ext>
              </a:extLst>
            </p:cNvPr>
            <p:cNvSpPr txBox="1"/>
            <p:nvPr/>
          </p:nvSpPr>
          <p:spPr>
            <a:xfrm>
              <a:off x="152400" y="3837789"/>
              <a:ext cx="2238113" cy="400110"/>
            </a:xfrm>
            <a:prstGeom prst="rect">
              <a:avLst/>
            </a:prstGeom>
            <a:noFill/>
          </p:spPr>
          <p:txBody>
            <a:bodyPr wrap="none">
              <a:spAutoFit/>
            </a:bodyPr>
            <a:lstStyle/>
            <a:p>
              <a:pPr>
                <a:defRPr/>
              </a:pPr>
              <a:r>
                <a:rPr lang="en-US" sz="2000" b="1" dirty="0">
                  <a:solidFill>
                    <a:schemeClr val="accent1"/>
                  </a:solidFill>
                  <a:latin typeface="+mn-lt"/>
                  <a:ea typeface="ＭＳ Ｐゴシック" charset="0"/>
                  <a:cs typeface="ＭＳ Ｐゴシック" charset="0"/>
                </a:rPr>
                <a:t>Before Page Fault</a:t>
              </a:r>
            </a:p>
          </p:txBody>
        </p:sp>
        <p:sp>
          <p:nvSpPr>
            <p:cNvPr id="18" name="TextBox 17">
              <a:extLst>
                <a:ext uri="{FF2B5EF4-FFF2-40B4-BE49-F238E27FC236}">
                  <a16:creationId xmlns:a16="http://schemas.microsoft.com/office/drawing/2014/main" id="{6EEFE00C-82B5-4C4B-B386-BC0DC770EC3D}"/>
                </a:ext>
              </a:extLst>
            </p:cNvPr>
            <p:cNvSpPr txBox="1"/>
            <p:nvPr/>
          </p:nvSpPr>
          <p:spPr>
            <a:xfrm>
              <a:off x="1841500" y="4747858"/>
              <a:ext cx="530225" cy="338138"/>
            </a:xfrm>
            <a:prstGeom prst="rect">
              <a:avLst/>
            </a:prstGeom>
            <a:noFill/>
          </p:spPr>
          <p:txBody>
            <a:bodyPr wrap="none">
              <a:spAutoFit/>
            </a:bodyPr>
            <a:lstStyle/>
            <a:p>
              <a:pPr>
                <a:defRPr/>
              </a:pPr>
              <a:r>
                <a:rPr lang="en-US" sz="1600" dirty="0">
                  <a:solidFill>
                    <a:srgbClr val="C00000"/>
                  </a:solidFill>
                  <a:latin typeface="+mn-lt"/>
                  <a:ea typeface="ＭＳ Ｐゴシック" charset="0"/>
                  <a:cs typeface="ＭＳ Ｐゴシック" charset="0"/>
                </a:rPr>
                <a:t>R=1</a:t>
              </a:r>
            </a:p>
          </p:txBody>
        </p:sp>
        <p:sp>
          <p:nvSpPr>
            <p:cNvPr id="19" name="TextBox 18">
              <a:extLst>
                <a:ext uri="{FF2B5EF4-FFF2-40B4-BE49-F238E27FC236}">
                  <a16:creationId xmlns:a16="http://schemas.microsoft.com/office/drawing/2014/main" id="{A6C72938-F094-472E-8D21-174EAF5EBA6B}"/>
                </a:ext>
              </a:extLst>
            </p:cNvPr>
            <p:cNvSpPr txBox="1"/>
            <p:nvPr/>
          </p:nvSpPr>
          <p:spPr>
            <a:xfrm>
              <a:off x="3251200" y="5116158"/>
              <a:ext cx="746125" cy="338138"/>
            </a:xfrm>
            <a:prstGeom prst="rect">
              <a:avLst/>
            </a:prstGeom>
            <a:noFill/>
          </p:spPr>
          <p:txBody>
            <a:bodyPr wrap="none">
              <a:spAutoFit/>
            </a:bodyPr>
            <a:lstStyle/>
            <a:p>
              <a:pPr>
                <a:defRPr/>
              </a:pPr>
              <a:r>
                <a:rPr lang="en-US" sz="1600" dirty="0">
                  <a:solidFill>
                    <a:srgbClr val="C00000"/>
                  </a:solidFill>
                  <a:latin typeface="+mn-lt"/>
                  <a:ea typeface="ＭＳ Ｐゴシック" charset="0"/>
                  <a:cs typeface="ＭＳ Ｐゴシック" charset="0"/>
                </a:rPr>
                <a:t>VPN 1</a:t>
              </a:r>
            </a:p>
          </p:txBody>
        </p:sp>
      </p:grpSp>
      <p:sp>
        <p:nvSpPr>
          <p:cNvPr id="45" name="Line 36">
            <a:extLst>
              <a:ext uri="{FF2B5EF4-FFF2-40B4-BE49-F238E27FC236}">
                <a16:creationId xmlns:a16="http://schemas.microsoft.com/office/drawing/2014/main" id="{A0B3F84B-E281-4997-AD2A-CA7B88F7EFDE}"/>
              </a:ext>
            </a:extLst>
          </p:cNvPr>
          <p:cNvSpPr>
            <a:spLocks noChangeShapeType="1"/>
          </p:cNvSpPr>
          <p:nvPr/>
        </p:nvSpPr>
        <p:spPr bwMode="auto">
          <a:xfrm>
            <a:off x="8902848" y="4948516"/>
            <a:ext cx="685800" cy="1295400"/>
          </a:xfrm>
          <a:prstGeom prst="line">
            <a:avLst/>
          </a:prstGeom>
          <a:noFill/>
          <a:ln w="12700">
            <a:solidFill>
              <a:srgbClr val="C00000"/>
            </a:solidFill>
            <a:round/>
            <a:headEnd/>
            <a:tailEnd type="triangle" w="med" len="med"/>
          </a:ln>
        </p:spPr>
        <p:txBody>
          <a:bodyPr wrap="none" anchor="ctr"/>
          <a:lstStyle/>
          <a:p>
            <a:pPr>
              <a:defRPr/>
            </a:pPr>
            <a:endParaRPr lang="en-US">
              <a:latin typeface="+mj-lt"/>
              <a:ea typeface="ＭＳ Ｐゴシック" charset="0"/>
              <a:cs typeface="ＭＳ Ｐゴシック" charset="0"/>
            </a:endParaRPr>
          </a:p>
        </p:txBody>
      </p:sp>
      <p:sp>
        <p:nvSpPr>
          <p:cNvPr id="46" name="Line 36">
            <a:extLst>
              <a:ext uri="{FF2B5EF4-FFF2-40B4-BE49-F238E27FC236}">
                <a16:creationId xmlns:a16="http://schemas.microsoft.com/office/drawing/2014/main" id="{00053662-78B6-43C5-8252-306DD1C4270D}"/>
              </a:ext>
            </a:extLst>
          </p:cNvPr>
          <p:cNvSpPr>
            <a:spLocks noChangeShapeType="1"/>
          </p:cNvSpPr>
          <p:nvPr/>
        </p:nvSpPr>
        <p:spPr bwMode="auto">
          <a:xfrm flipV="1">
            <a:off x="8902848" y="5329516"/>
            <a:ext cx="685800" cy="381000"/>
          </a:xfrm>
          <a:prstGeom prst="line">
            <a:avLst/>
          </a:prstGeom>
          <a:noFill/>
          <a:ln w="12700">
            <a:solidFill>
              <a:srgbClr val="C00000"/>
            </a:solidFill>
            <a:round/>
            <a:headEnd/>
            <a:tailEnd type="triangle" w="med" len="med"/>
          </a:ln>
        </p:spPr>
        <p:txBody>
          <a:bodyPr wrap="none" anchor="ctr"/>
          <a:lstStyle/>
          <a:p>
            <a:pPr>
              <a:defRPr/>
            </a:pPr>
            <a:endParaRPr lang="en-US">
              <a:latin typeface="+mj-lt"/>
              <a:ea typeface="ＭＳ Ｐゴシック" charset="0"/>
              <a:cs typeface="ＭＳ Ｐゴシック" charset="0"/>
            </a:endParaRPr>
          </a:p>
        </p:txBody>
      </p:sp>
      <p:grpSp>
        <p:nvGrpSpPr>
          <p:cNvPr id="3" name="Group 2">
            <a:extLst>
              <a:ext uri="{FF2B5EF4-FFF2-40B4-BE49-F238E27FC236}">
                <a16:creationId xmlns:a16="http://schemas.microsoft.com/office/drawing/2014/main" id="{9334E9AA-D0E4-4AF2-9803-433607021303}"/>
              </a:ext>
            </a:extLst>
          </p:cNvPr>
          <p:cNvGrpSpPr/>
          <p:nvPr/>
        </p:nvGrpSpPr>
        <p:grpSpPr>
          <a:xfrm>
            <a:off x="6540648" y="3925642"/>
            <a:ext cx="4114800" cy="2623074"/>
            <a:chOff x="6540648" y="3925642"/>
            <a:chExt cx="4114800" cy="2623074"/>
          </a:xfrm>
        </p:grpSpPr>
        <p:grpSp>
          <p:nvGrpSpPr>
            <p:cNvPr id="38" name="Group 10">
              <a:extLst>
                <a:ext uri="{FF2B5EF4-FFF2-40B4-BE49-F238E27FC236}">
                  <a16:creationId xmlns:a16="http://schemas.microsoft.com/office/drawing/2014/main" id="{55FD13C7-09C3-412D-A4F2-5059344191F9}"/>
                </a:ext>
              </a:extLst>
            </p:cNvPr>
            <p:cNvGrpSpPr>
              <a:grpSpLocks/>
            </p:cNvGrpSpPr>
            <p:nvPr/>
          </p:nvGrpSpPr>
          <p:grpSpPr bwMode="auto">
            <a:xfrm>
              <a:off x="8140470" y="4719916"/>
              <a:ext cx="749413" cy="1828800"/>
              <a:chOff x="1108" y="3844"/>
              <a:chExt cx="472" cy="1432"/>
            </a:xfrm>
          </p:grpSpPr>
          <p:sp>
            <p:nvSpPr>
              <p:cNvPr id="59" name="Rectangle 11">
                <a:extLst>
                  <a:ext uri="{FF2B5EF4-FFF2-40B4-BE49-F238E27FC236}">
                    <a16:creationId xmlns:a16="http://schemas.microsoft.com/office/drawing/2014/main" id="{9430156C-93DF-4B9C-B3AF-744E39BB2B64}"/>
                  </a:ext>
                </a:extLst>
              </p:cNvPr>
              <p:cNvSpPr>
                <a:spLocks noChangeArrowheads="1"/>
              </p:cNvSpPr>
              <p:nvPr/>
            </p:nvSpPr>
            <p:spPr bwMode="auto">
              <a:xfrm>
                <a:off x="1108" y="3844"/>
                <a:ext cx="472" cy="1432"/>
              </a:xfrm>
              <a:prstGeom prst="rect">
                <a:avLst/>
              </a:prstGeom>
              <a:solidFill>
                <a:srgbClr val="CCECFF"/>
              </a:solidFill>
              <a:ln w="12700">
                <a:solidFill>
                  <a:schemeClr val="tx1"/>
                </a:solidFill>
                <a:miter lim="800000"/>
                <a:headEnd/>
                <a:tailEnd/>
              </a:ln>
            </p:spPr>
            <p:txBody>
              <a:bodyPr wrap="none" anchor="ctr"/>
              <a:lstStyle/>
              <a:p>
                <a:pPr>
                  <a:defRPr/>
                </a:pPr>
                <a:endParaRPr lang="en-US">
                  <a:latin typeface="+mj-lt"/>
                  <a:ea typeface="ＭＳ Ｐゴシック" charset="0"/>
                  <a:cs typeface="ＭＳ Ｐゴシック" charset="0"/>
                </a:endParaRPr>
              </a:p>
            </p:txBody>
          </p:sp>
          <p:sp>
            <p:nvSpPr>
              <p:cNvPr id="60" name="Line 12">
                <a:extLst>
                  <a:ext uri="{FF2B5EF4-FFF2-40B4-BE49-F238E27FC236}">
                    <a16:creationId xmlns:a16="http://schemas.microsoft.com/office/drawing/2014/main" id="{CC1B5DA4-6543-42FE-B752-65F31FA5430C}"/>
                  </a:ext>
                </a:extLst>
              </p:cNvPr>
              <p:cNvSpPr>
                <a:spLocks noChangeShapeType="1"/>
              </p:cNvSpPr>
              <p:nvPr/>
            </p:nvSpPr>
            <p:spPr bwMode="auto">
              <a:xfrm>
                <a:off x="1108" y="3984"/>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61" name="Line 13">
                <a:extLst>
                  <a:ext uri="{FF2B5EF4-FFF2-40B4-BE49-F238E27FC236}">
                    <a16:creationId xmlns:a16="http://schemas.microsoft.com/office/drawing/2014/main" id="{865A668B-7892-4658-9DFB-A5F931579655}"/>
                  </a:ext>
                </a:extLst>
              </p:cNvPr>
              <p:cNvSpPr>
                <a:spLocks noChangeShapeType="1"/>
              </p:cNvSpPr>
              <p:nvPr/>
            </p:nvSpPr>
            <p:spPr bwMode="auto">
              <a:xfrm>
                <a:off x="1108" y="4127"/>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62" name="Line 14">
                <a:extLst>
                  <a:ext uri="{FF2B5EF4-FFF2-40B4-BE49-F238E27FC236}">
                    <a16:creationId xmlns:a16="http://schemas.microsoft.com/office/drawing/2014/main" id="{178A6E23-EB9A-42E9-A5B6-50CF6AAB39AB}"/>
                  </a:ext>
                </a:extLst>
              </p:cNvPr>
              <p:cNvSpPr>
                <a:spLocks noChangeShapeType="1"/>
              </p:cNvSpPr>
              <p:nvPr/>
            </p:nvSpPr>
            <p:spPr bwMode="auto">
              <a:xfrm>
                <a:off x="1108" y="4272"/>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63" name="Line 15">
                <a:extLst>
                  <a:ext uri="{FF2B5EF4-FFF2-40B4-BE49-F238E27FC236}">
                    <a16:creationId xmlns:a16="http://schemas.microsoft.com/office/drawing/2014/main" id="{61089F7D-64CC-436E-845F-25EF22D5232E}"/>
                  </a:ext>
                </a:extLst>
              </p:cNvPr>
              <p:cNvSpPr>
                <a:spLocks noChangeShapeType="1"/>
              </p:cNvSpPr>
              <p:nvPr/>
            </p:nvSpPr>
            <p:spPr bwMode="auto">
              <a:xfrm>
                <a:off x="1108" y="4416"/>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64" name="Line 16">
                <a:extLst>
                  <a:ext uri="{FF2B5EF4-FFF2-40B4-BE49-F238E27FC236}">
                    <a16:creationId xmlns:a16="http://schemas.microsoft.com/office/drawing/2014/main" id="{2ADAF6CD-5AB3-44D9-A0A8-2C96329CFAC1}"/>
                  </a:ext>
                </a:extLst>
              </p:cNvPr>
              <p:cNvSpPr>
                <a:spLocks noChangeShapeType="1"/>
              </p:cNvSpPr>
              <p:nvPr/>
            </p:nvSpPr>
            <p:spPr bwMode="auto">
              <a:xfrm>
                <a:off x="1108" y="4560"/>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65" name="Line 17">
                <a:extLst>
                  <a:ext uri="{FF2B5EF4-FFF2-40B4-BE49-F238E27FC236}">
                    <a16:creationId xmlns:a16="http://schemas.microsoft.com/office/drawing/2014/main" id="{6D42D318-2D43-4A30-B762-B0E9515227F4}"/>
                  </a:ext>
                </a:extLst>
              </p:cNvPr>
              <p:cNvSpPr>
                <a:spLocks noChangeShapeType="1"/>
              </p:cNvSpPr>
              <p:nvPr/>
            </p:nvSpPr>
            <p:spPr bwMode="auto">
              <a:xfrm>
                <a:off x="1108" y="4704"/>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66" name="Line 18">
                <a:extLst>
                  <a:ext uri="{FF2B5EF4-FFF2-40B4-BE49-F238E27FC236}">
                    <a16:creationId xmlns:a16="http://schemas.microsoft.com/office/drawing/2014/main" id="{E6CBBB22-DC45-4A8E-8D63-DF7CEC314C0C}"/>
                  </a:ext>
                </a:extLst>
              </p:cNvPr>
              <p:cNvSpPr>
                <a:spLocks noChangeShapeType="1"/>
              </p:cNvSpPr>
              <p:nvPr/>
            </p:nvSpPr>
            <p:spPr bwMode="auto">
              <a:xfrm>
                <a:off x="1108" y="4848"/>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67" name="Line 19">
                <a:extLst>
                  <a:ext uri="{FF2B5EF4-FFF2-40B4-BE49-F238E27FC236}">
                    <a16:creationId xmlns:a16="http://schemas.microsoft.com/office/drawing/2014/main" id="{46E3BBEC-D35E-443B-92BE-8DF3BDC25144}"/>
                  </a:ext>
                </a:extLst>
              </p:cNvPr>
              <p:cNvSpPr>
                <a:spLocks noChangeShapeType="1"/>
              </p:cNvSpPr>
              <p:nvPr/>
            </p:nvSpPr>
            <p:spPr bwMode="auto">
              <a:xfrm>
                <a:off x="1108" y="4993"/>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68" name="Line 20">
                <a:extLst>
                  <a:ext uri="{FF2B5EF4-FFF2-40B4-BE49-F238E27FC236}">
                    <a16:creationId xmlns:a16="http://schemas.microsoft.com/office/drawing/2014/main" id="{C09E8919-DCBB-4A12-B4E1-3DD14F8495FB}"/>
                  </a:ext>
                </a:extLst>
              </p:cNvPr>
              <p:cNvSpPr>
                <a:spLocks noChangeShapeType="1"/>
              </p:cNvSpPr>
              <p:nvPr/>
            </p:nvSpPr>
            <p:spPr bwMode="auto">
              <a:xfrm>
                <a:off x="1108" y="5136"/>
                <a:ext cx="472"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grpSp>
        <p:grpSp>
          <p:nvGrpSpPr>
            <p:cNvPr id="39" name="Group 21">
              <a:extLst>
                <a:ext uri="{FF2B5EF4-FFF2-40B4-BE49-F238E27FC236}">
                  <a16:creationId xmlns:a16="http://schemas.microsoft.com/office/drawing/2014/main" id="{EA70DB11-6D41-4BE3-AFAB-920FD612AF48}"/>
                </a:ext>
              </a:extLst>
            </p:cNvPr>
            <p:cNvGrpSpPr>
              <a:grpSpLocks/>
            </p:cNvGrpSpPr>
            <p:nvPr/>
          </p:nvGrpSpPr>
          <p:grpSpPr bwMode="auto">
            <a:xfrm>
              <a:off x="9588488" y="4719916"/>
              <a:ext cx="825624" cy="1279525"/>
              <a:chOff x="3076" y="3796"/>
              <a:chExt cx="520" cy="1000"/>
            </a:xfrm>
          </p:grpSpPr>
          <p:sp>
            <p:nvSpPr>
              <p:cNvPr id="52" name="Rectangle 22">
                <a:extLst>
                  <a:ext uri="{FF2B5EF4-FFF2-40B4-BE49-F238E27FC236}">
                    <a16:creationId xmlns:a16="http://schemas.microsoft.com/office/drawing/2014/main" id="{69431F77-2634-4623-A880-A93E9BC8B8EB}"/>
                  </a:ext>
                </a:extLst>
              </p:cNvPr>
              <p:cNvSpPr>
                <a:spLocks noChangeArrowheads="1"/>
              </p:cNvSpPr>
              <p:nvPr/>
            </p:nvSpPr>
            <p:spPr bwMode="auto">
              <a:xfrm>
                <a:off x="3076" y="3796"/>
                <a:ext cx="520" cy="1000"/>
              </a:xfrm>
              <a:prstGeom prst="rect">
                <a:avLst/>
              </a:prstGeom>
              <a:solidFill>
                <a:srgbClr val="FFCC99"/>
              </a:solidFill>
              <a:ln w="12700">
                <a:solidFill>
                  <a:schemeClr val="tx1"/>
                </a:solidFill>
                <a:miter lim="800000"/>
                <a:headEnd/>
                <a:tailEnd/>
              </a:ln>
            </p:spPr>
            <p:txBody>
              <a:bodyPr wrap="none" anchor="ctr"/>
              <a:lstStyle/>
              <a:p>
                <a:pPr>
                  <a:defRPr/>
                </a:pPr>
                <a:endParaRPr lang="en-US">
                  <a:latin typeface="+mj-lt"/>
                  <a:ea typeface="ＭＳ Ｐゴシック" charset="0"/>
                  <a:cs typeface="ＭＳ Ｐゴシック" charset="0"/>
                </a:endParaRPr>
              </a:p>
            </p:txBody>
          </p:sp>
          <p:sp>
            <p:nvSpPr>
              <p:cNvPr id="53" name="Line 23">
                <a:extLst>
                  <a:ext uri="{FF2B5EF4-FFF2-40B4-BE49-F238E27FC236}">
                    <a16:creationId xmlns:a16="http://schemas.microsoft.com/office/drawing/2014/main" id="{5B826FD1-99C6-4731-BC72-83A8038CDB45}"/>
                  </a:ext>
                </a:extLst>
              </p:cNvPr>
              <p:cNvSpPr>
                <a:spLocks noChangeShapeType="1"/>
              </p:cNvSpPr>
              <p:nvPr/>
            </p:nvSpPr>
            <p:spPr bwMode="auto">
              <a:xfrm>
                <a:off x="3076" y="3936"/>
                <a:ext cx="52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54" name="Line 24">
                <a:extLst>
                  <a:ext uri="{FF2B5EF4-FFF2-40B4-BE49-F238E27FC236}">
                    <a16:creationId xmlns:a16="http://schemas.microsoft.com/office/drawing/2014/main" id="{18D9EF62-CCB4-4FA4-B274-CCBA1F2660F6}"/>
                  </a:ext>
                </a:extLst>
              </p:cNvPr>
              <p:cNvSpPr>
                <a:spLocks noChangeShapeType="1"/>
              </p:cNvSpPr>
              <p:nvPr/>
            </p:nvSpPr>
            <p:spPr bwMode="auto">
              <a:xfrm>
                <a:off x="3076" y="4080"/>
                <a:ext cx="52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55" name="Line 25">
                <a:extLst>
                  <a:ext uri="{FF2B5EF4-FFF2-40B4-BE49-F238E27FC236}">
                    <a16:creationId xmlns:a16="http://schemas.microsoft.com/office/drawing/2014/main" id="{1E0F9D9F-8558-4A0E-A24A-3080F48389CD}"/>
                  </a:ext>
                </a:extLst>
              </p:cNvPr>
              <p:cNvSpPr>
                <a:spLocks noChangeShapeType="1"/>
              </p:cNvSpPr>
              <p:nvPr/>
            </p:nvSpPr>
            <p:spPr bwMode="auto">
              <a:xfrm>
                <a:off x="3076" y="4224"/>
                <a:ext cx="52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56" name="Line 26">
                <a:extLst>
                  <a:ext uri="{FF2B5EF4-FFF2-40B4-BE49-F238E27FC236}">
                    <a16:creationId xmlns:a16="http://schemas.microsoft.com/office/drawing/2014/main" id="{8184B064-152C-4A47-B4DE-080250964F4A}"/>
                  </a:ext>
                </a:extLst>
              </p:cNvPr>
              <p:cNvSpPr>
                <a:spLocks noChangeShapeType="1"/>
              </p:cNvSpPr>
              <p:nvPr/>
            </p:nvSpPr>
            <p:spPr bwMode="auto">
              <a:xfrm>
                <a:off x="3076" y="4368"/>
                <a:ext cx="52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57" name="Line 27">
                <a:extLst>
                  <a:ext uri="{FF2B5EF4-FFF2-40B4-BE49-F238E27FC236}">
                    <a16:creationId xmlns:a16="http://schemas.microsoft.com/office/drawing/2014/main" id="{904EE8BF-5D0C-4A71-8536-6FCF713C961E}"/>
                  </a:ext>
                </a:extLst>
              </p:cNvPr>
              <p:cNvSpPr>
                <a:spLocks noChangeShapeType="1"/>
              </p:cNvSpPr>
              <p:nvPr/>
            </p:nvSpPr>
            <p:spPr bwMode="auto">
              <a:xfrm>
                <a:off x="3076" y="4512"/>
                <a:ext cx="52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58" name="Line 28">
                <a:extLst>
                  <a:ext uri="{FF2B5EF4-FFF2-40B4-BE49-F238E27FC236}">
                    <a16:creationId xmlns:a16="http://schemas.microsoft.com/office/drawing/2014/main" id="{24615E03-2233-4DE6-B849-C456159B1765}"/>
                  </a:ext>
                </a:extLst>
              </p:cNvPr>
              <p:cNvSpPr>
                <a:spLocks noChangeShapeType="1"/>
              </p:cNvSpPr>
              <p:nvPr/>
            </p:nvSpPr>
            <p:spPr bwMode="auto">
              <a:xfrm>
                <a:off x="3076" y="4656"/>
                <a:ext cx="52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grpSp>
        <p:sp>
          <p:nvSpPr>
            <p:cNvPr id="40" name="Rectangle 16">
              <a:extLst>
                <a:ext uri="{FF2B5EF4-FFF2-40B4-BE49-F238E27FC236}">
                  <a16:creationId xmlns:a16="http://schemas.microsoft.com/office/drawing/2014/main" id="{7F33FC2E-45BF-430B-9B2F-29B516AACD92}"/>
                </a:ext>
              </a:extLst>
            </p:cNvPr>
            <p:cNvSpPr>
              <a:spLocks noChangeArrowheads="1"/>
            </p:cNvSpPr>
            <p:nvPr/>
          </p:nvSpPr>
          <p:spPr bwMode="auto">
            <a:xfrm>
              <a:off x="9360048" y="4089679"/>
              <a:ext cx="1295400" cy="553998"/>
            </a:xfrm>
            <a:prstGeom prst="rect">
              <a:avLst/>
            </a:prstGeom>
            <a:noFill/>
            <a:ln w="9525">
              <a:noFill/>
              <a:miter lim="800000"/>
              <a:headEnd/>
              <a:tailEnd/>
            </a:ln>
          </p:spPr>
          <p:txBody>
            <a:bodyPr lIns="0" tIns="0" rIns="0" bIns="0">
              <a:spAutoFit/>
            </a:bodyPr>
            <a:lstStyle/>
            <a:p>
              <a:pPr algn="ctr" eaLnBrk="0" hangingPunct="0">
                <a:defRPr/>
              </a:pPr>
              <a:r>
                <a:rPr lang="en-US" sz="1800" dirty="0">
                  <a:solidFill>
                    <a:srgbClr val="000000"/>
                  </a:solidFill>
                  <a:latin typeface="+mn-lt"/>
                  <a:ea typeface="ＭＳ Ｐゴシック" charset="0"/>
                  <a:cs typeface="ＭＳ Ｐゴシック" charset="0"/>
                </a:rPr>
                <a:t>Physical Memory</a:t>
              </a:r>
              <a:endParaRPr lang="en-US" sz="1800" dirty="0">
                <a:latin typeface="+mn-lt"/>
                <a:ea typeface="ＭＳ Ｐゴシック" charset="0"/>
                <a:cs typeface="ＭＳ Ｐゴシック" charset="0"/>
              </a:endParaRPr>
            </a:p>
          </p:txBody>
        </p:sp>
        <p:sp>
          <p:nvSpPr>
            <p:cNvPr id="41" name="Rectangle 16">
              <a:extLst>
                <a:ext uri="{FF2B5EF4-FFF2-40B4-BE49-F238E27FC236}">
                  <a16:creationId xmlns:a16="http://schemas.microsoft.com/office/drawing/2014/main" id="{F580B24C-D341-40E0-8F47-E89896039054}"/>
                </a:ext>
              </a:extLst>
            </p:cNvPr>
            <p:cNvSpPr>
              <a:spLocks noChangeArrowheads="1"/>
            </p:cNvSpPr>
            <p:nvPr/>
          </p:nvSpPr>
          <p:spPr bwMode="auto">
            <a:xfrm>
              <a:off x="7759848" y="4372784"/>
              <a:ext cx="1524000" cy="276999"/>
            </a:xfrm>
            <a:prstGeom prst="rect">
              <a:avLst/>
            </a:prstGeom>
            <a:noFill/>
            <a:ln w="9525">
              <a:noFill/>
              <a:miter lim="800000"/>
              <a:headEnd/>
              <a:tailEnd/>
            </a:ln>
          </p:spPr>
          <p:txBody>
            <a:bodyPr wrap="square" lIns="0" tIns="0" rIns="0" bIns="0">
              <a:spAutoFit/>
            </a:bodyPr>
            <a:lstStyle/>
            <a:p>
              <a:pPr algn="ctr" eaLnBrk="0" hangingPunct="0">
                <a:defRPr/>
              </a:pPr>
              <a:r>
                <a:rPr lang="en-US" sz="1800" dirty="0">
                  <a:latin typeface="+mn-lt"/>
                  <a:ea typeface="ＭＳ Ｐゴシック" charset="0"/>
                  <a:cs typeface="ＭＳ Ｐゴシック" charset="0"/>
                </a:rPr>
                <a:t>Page Table</a:t>
              </a:r>
            </a:p>
          </p:txBody>
        </p:sp>
        <p:sp>
          <p:nvSpPr>
            <p:cNvPr id="42" name="Rectangle 41">
              <a:extLst>
                <a:ext uri="{FF2B5EF4-FFF2-40B4-BE49-F238E27FC236}">
                  <a16:creationId xmlns:a16="http://schemas.microsoft.com/office/drawing/2014/main" id="{F627207D-366A-43D9-B5A9-163625988DA7}"/>
                </a:ext>
              </a:extLst>
            </p:cNvPr>
            <p:cNvSpPr/>
            <p:nvPr/>
          </p:nvSpPr>
          <p:spPr bwMode="auto">
            <a:xfrm>
              <a:off x="6616848" y="5024716"/>
              <a:ext cx="914400" cy="381000"/>
            </a:xfrm>
            <a:prstGeom prst="rect">
              <a:avLst/>
            </a:prstGeom>
            <a:solidFill>
              <a:schemeClr val="accent1"/>
            </a:solidFill>
          </p:spPr>
          <p:style>
            <a:lnRef idx="2">
              <a:schemeClr val="accent1">
                <a:shade val="50000"/>
              </a:schemeClr>
            </a:lnRef>
            <a:fillRef idx="1">
              <a:schemeClr val="accent1"/>
            </a:fillRef>
            <a:effectRef idx="0">
              <a:schemeClr val="accent1"/>
            </a:effectRef>
            <a:fontRef idx="minor">
              <a:schemeClr val="lt1"/>
            </a:fontRef>
          </p:style>
          <p:txBody>
            <a:bodyPr lIns="0" rIns="0" anchor="ctr"/>
            <a:lstStyle/>
            <a:p>
              <a:pPr algn="ctr">
                <a:defRPr/>
              </a:pPr>
              <a:r>
                <a:rPr lang="en-US" sz="1600" dirty="0"/>
                <a:t>CPU</a:t>
              </a:r>
            </a:p>
          </p:txBody>
        </p:sp>
        <p:sp>
          <p:nvSpPr>
            <p:cNvPr id="43" name="Can 50">
              <a:extLst>
                <a:ext uri="{FF2B5EF4-FFF2-40B4-BE49-F238E27FC236}">
                  <a16:creationId xmlns:a16="http://schemas.microsoft.com/office/drawing/2014/main" id="{C64FF731-D230-45D5-8D00-48796292F363}"/>
                </a:ext>
              </a:extLst>
            </p:cNvPr>
            <p:cNvSpPr/>
            <p:nvPr/>
          </p:nvSpPr>
          <p:spPr bwMode="auto">
            <a:xfrm>
              <a:off x="9588648" y="6167716"/>
              <a:ext cx="838200" cy="381000"/>
            </a:xfrm>
            <a:prstGeom prst="can">
              <a:avLst/>
            </a:prstGeom>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r>
                <a:rPr lang="en-US" sz="2000" dirty="0"/>
                <a:t>Disk</a:t>
              </a:r>
            </a:p>
          </p:txBody>
        </p:sp>
        <p:sp>
          <p:nvSpPr>
            <p:cNvPr id="44" name="Line 36">
              <a:extLst>
                <a:ext uri="{FF2B5EF4-FFF2-40B4-BE49-F238E27FC236}">
                  <a16:creationId xmlns:a16="http://schemas.microsoft.com/office/drawing/2014/main" id="{F72BC47D-153D-41A0-B4FB-13314575B352}"/>
                </a:ext>
              </a:extLst>
            </p:cNvPr>
            <p:cNvSpPr>
              <a:spLocks noChangeShapeType="1"/>
            </p:cNvSpPr>
            <p:nvPr/>
          </p:nvSpPr>
          <p:spPr bwMode="auto">
            <a:xfrm>
              <a:off x="7531248" y="5177116"/>
              <a:ext cx="609600" cy="533400"/>
            </a:xfrm>
            <a:prstGeom prst="line">
              <a:avLst/>
            </a:prstGeom>
            <a:noFill/>
            <a:ln w="12700">
              <a:solidFill>
                <a:schemeClr val="tx1"/>
              </a:solidFill>
              <a:round/>
              <a:headEnd/>
              <a:tailEnd type="triangle" w="med" len="med"/>
            </a:ln>
          </p:spPr>
          <p:txBody>
            <a:bodyPr wrap="none" anchor="ctr"/>
            <a:lstStyle/>
            <a:p>
              <a:pPr>
                <a:defRPr/>
              </a:pPr>
              <a:endParaRPr lang="en-US">
                <a:latin typeface="+mj-lt"/>
                <a:ea typeface="ＭＳ Ｐゴシック" charset="0"/>
                <a:cs typeface="ＭＳ Ｐゴシック" charset="0"/>
              </a:endParaRPr>
            </a:p>
          </p:txBody>
        </p:sp>
        <p:sp>
          <p:nvSpPr>
            <p:cNvPr id="47" name="Line 36">
              <a:extLst>
                <a:ext uri="{FF2B5EF4-FFF2-40B4-BE49-F238E27FC236}">
                  <a16:creationId xmlns:a16="http://schemas.microsoft.com/office/drawing/2014/main" id="{4F693A88-C7E6-4516-A688-99115233F041}"/>
                </a:ext>
              </a:extLst>
            </p:cNvPr>
            <p:cNvSpPr>
              <a:spLocks noChangeShapeType="1"/>
            </p:cNvSpPr>
            <p:nvPr/>
          </p:nvSpPr>
          <p:spPr bwMode="auto">
            <a:xfrm flipV="1">
              <a:off x="8902848" y="5024716"/>
              <a:ext cx="685800" cy="304800"/>
            </a:xfrm>
            <a:prstGeom prst="line">
              <a:avLst/>
            </a:prstGeom>
            <a:noFill/>
            <a:ln w="12700">
              <a:solidFill>
                <a:schemeClr val="tx1"/>
              </a:solidFill>
              <a:round/>
              <a:headEnd/>
              <a:tailEnd type="triangle" w="med" len="med"/>
            </a:ln>
          </p:spPr>
          <p:txBody>
            <a:bodyPr wrap="none" anchor="ctr"/>
            <a:lstStyle/>
            <a:p>
              <a:pPr>
                <a:defRPr/>
              </a:pPr>
              <a:endParaRPr lang="en-US">
                <a:latin typeface="+mj-lt"/>
                <a:ea typeface="ＭＳ Ｐゴシック" charset="0"/>
                <a:cs typeface="ＭＳ Ｐゴシック" charset="0"/>
              </a:endParaRPr>
            </a:p>
          </p:txBody>
        </p:sp>
        <p:sp>
          <p:nvSpPr>
            <p:cNvPr id="48" name="TextBox 47">
              <a:extLst>
                <a:ext uri="{FF2B5EF4-FFF2-40B4-BE49-F238E27FC236}">
                  <a16:creationId xmlns:a16="http://schemas.microsoft.com/office/drawing/2014/main" id="{61EBCFDF-A640-479F-BF34-9B6DACD450F0}"/>
                </a:ext>
              </a:extLst>
            </p:cNvPr>
            <p:cNvSpPr txBox="1"/>
            <p:nvPr/>
          </p:nvSpPr>
          <p:spPr bwMode="auto">
            <a:xfrm>
              <a:off x="8218636" y="4818603"/>
              <a:ext cx="530225" cy="339725"/>
            </a:xfrm>
            <a:prstGeom prst="rect">
              <a:avLst/>
            </a:prstGeom>
            <a:noFill/>
          </p:spPr>
          <p:txBody>
            <a:bodyPr wrap="none">
              <a:spAutoFit/>
            </a:bodyPr>
            <a:lstStyle/>
            <a:p>
              <a:pPr>
                <a:defRPr/>
              </a:pPr>
              <a:r>
                <a:rPr lang="en-US" sz="1600" dirty="0">
                  <a:solidFill>
                    <a:srgbClr val="C00000"/>
                  </a:solidFill>
                  <a:latin typeface="+mn-lt"/>
                  <a:ea typeface="ＭＳ Ｐゴシック" charset="0"/>
                  <a:cs typeface="ＭＳ Ｐゴシック" charset="0"/>
                </a:rPr>
                <a:t>R=0</a:t>
              </a:r>
            </a:p>
          </p:txBody>
        </p:sp>
        <p:sp>
          <p:nvSpPr>
            <p:cNvPr id="49" name="TextBox 48">
              <a:extLst>
                <a:ext uri="{FF2B5EF4-FFF2-40B4-BE49-F238E27FC236}">
                  <a16:creationId xmlns:a16="http://schemas.microsoft.com/office/drawing/2014/main" id="{4A68C82F-E880-440C-92DF-F0590A0373D1}"/>
                </a:ext>
              </a:extLst>
            </p:cNvPr>
            <p:cNvSpPr txBox="1"/>
            <p:nvPr/>
          </p:nvSpPr>
          <p:spPr bwMode="auto">
            <a:xfrm>
              <a:off x="6540648" y="3925642"/>
              <a:ext cx="2056973" cy="400110"/>
            </a:xfrm>
            <a:prstGeom prst="rect">
              <a:avLst/>
            </a:prstGeom>
            <a:noFill/>
          </p:spPr>
          <p:txBody>
            <a:bodyPr wrap="none">
              <a:spAutoFit/>
            </a:bodyPr>
            <a:lstStyle/>
            <a:p>
              <a:pPr>
                <a:defRPr/>
              </a:pPr>
              <a:r>
                <a:rPr lang="en-US" sz="2000" b="1" dirty="0">
                  <a:solidFill>
                    <a:schemeClr val="accent1"/>
                  </a:solidFill>
                  <a:ea typeface="ＭＳ Ｐゴシック" charset="0"/>
                </a:rPr>
                <a:t>After Page Fault</a:t>
              </a:r>
            </a:p>
          </p:txBody>
        </p:sp>
        <p:sp>
          <p:nvSpPr>
            <p:cNvPr id="50" name="TextBox 49">
              <a:extLst>
                <a:ext uri="{FF2B5EF4-FFF2-40B4-BE49-F238E27FC236}">
                  <a16:creationId xmlns:a16="http://schemas.microsoft.com/office/drawing/2014/main" id="{18787CD9-CF68-4FCB-8B2A-0FD3D90FBE51}"/>
                </a:ext>
              </a:extLst>
            </p:cNvPr>
            <p:cNvSpPr txBox="1"/>
            <p:nvPr/>
          </p:nvSpPr>
          <p:spPr bwMode="auto">
            <a:xfrm>
              <a:off x="8231336" y="5552999"/>
              <a:ext cx="530225" cy="339725"/>
            </a:xfrm>
            <a:prstGeom prst="rect">
              <a:avLst/>
            </a:prstGeom>
            <a:noFill/>
          </p:spPr>
          <p:txBody>
            <a:bodyPr wrap="none">
              <a:spAutoFit/>
            </a:bodyPr>
            <a:lstStyle/>
            <a:p>
              <a:pPr>
                <a:defRPr/>
              </a:pPr>
              <a:r>
                <a:rPr lang="en-US" sz="1600" dirty="0">
                  <a:solidFill>
                    <a:srgbClr val="C00000"/>
                  </a:solidFill>
                  <a:latin typeface="+mn-lt"/>
                  <a:ea typeface="ＭＳ Ｐゴシック" charset="0"/>
                  <a:cs typeface="ＭＳ Ｐゴシック" charset="0"/>
                </a:rPr>
                <a:t>R=1</a:t>
              </a:r>
            </a:p>
          </p:txBody>
        </p:sp>
      </p:grpSp>
      <p:sp>
        <p:nvSpPr>
          <p:cNvPr id="51" name="TextBox 50">
            <a:extLst>
              <a:ext uri="{FF2B5EF4-FFF2-40B4-BE49-F238E27FC236}">
                <a16:creationId xmlns:a16="http://schemas.microsoft.com/office/drawing/2014/main" id="{310CE834-DA8A-4624-B337-8F2C5E9F1EF5}"/>
              </a:ext>
            </a:extLst>
          </p:cNvPr>
          <p:cNvSpPr txBox="1"/>
          <p:nvPr/>
        </p:nvSpPr>
        <p:spPr bwMode="auto">
          <a:xfrm>
            <a:off x="9655323" y="5187874"/>
            <a:ext cx="746125" cy="338138"/>
          </a:xfrm>
          <a:prstGeom prst="rect">
            <a:avLst/>
          </a:prstGeom>
          <a:noFill/>
        </p:spPr>
        <p:txBody>
          <a:bodyPr wrap="none">
            <a:spAutoFit/>
          </a:bodyPr>
          <a:lstStyle/>
          <a:p>
            <a:pPr>
              <a:defRPr/>
            </a:pPr>
            <a:r>
              <a:rPr lang="en-US" sz="1600" dirty="0">
                <a:solidFill>
                  <a:srgbClr val="C00000"/>
                </a:solidFill>
                <a:latin typeface="+mn-lt"/>
                <a:ea typeface="ＭＳ Ｐゴシック" charset="0"/>
                <a:cs typeface="ＭＳ Ｐゴシック" charset="0"/>
              </a:rPr>
              <a:t>VPN 5</a:t>
            </a:r>
          </a:p>
        </p:txBody>
      </p:sp>
    </p:spTree>
    <p:extLst>
      <p:ext uri="{BB962C8B-B14F-4D97-AF65-F5344CB8AC3E}">
        <p14:creationId xmlns:p14="http://schemas.microsoft.com/office/powerpoint/2010/main" val="41704156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3" end="3"/>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bldLvl="2"/>
      <p:bldP spid="45" grpId="0" animBg="1"/>
      <p:bldP spid="46" grpId="0" animBg="1"/>
      <p:bldP spid="51"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7C15E-2F43-4B56-8C04-9668ADDAE9E0}"/>
              </a:ext>
            </a:extLst>
          </p:cNvPr>
          <p:cNvSpPr>
            <a:spLocks noGrp="1"/>
          </p:cNvSpPr>
          <p:nvPr>
            <p:ph type="title"/>
          </p:nvPr>
        </p:nvSpPr>
        <p:spPr/>
        <p:txBody>
          <a:bodyPr/>
          <a:lstStyle/>
          <a:p>
            <a:r>
              <a:rPr lang="en-US" dirty="0"/>
              <a:t>Two Remaining Questions</a:t>
            </a:r>
          </a:p>
        </p:txBody>
      </p:sp>
      <p:sp>
        <p:nvSpPr>
          <p:cNvPr id="3" name="Content Placeholder 2">
            <a:extLst>
              <a:ext uri="{FF2B5EF4-FFF2-40B4-BE49-F238E27FC236}">
                <a16:creationId xmlns:a16="http://schemas.microsoft.com/office/drawing/2014/main" id="{3065D15E-9A6A-4D83-860C-1C4B13AF3CCE}"/>
              </a:ext>
            </a:extLst>
          </p:cNvPr>
          <p:cNvSpPr>
            <a:spLocks noGrp="1"/>
          </p:cNvSpPr>
          <p:nvPr>
            <p:ph idx="1"/>
          </p:nvPr>
        </p:nvSpPr>
        <p:spPr/>
        <p:txBody>
          <a:bodyPr/>
          <a:lstStyle/>
          <a:p>
            <a:r>
              <a:rPr lang="en-US" altLang="zh-CN" dirty="0">
                <a:solidFill>
                  <a:schemeClr val="accent1"/>
                </a:solidFill>
              </a:rPr>
              <a:t>What if all the pages can’t fit in DRAM?</a:t>
            </a:r>
          </a:p>
          <a:p>
            <a:endParaRPr lang="en-US" altLang="zh-CN" dirty="0">
              <a:solidFill>
                <a:schemeClr val="accent1"/>
              </a:solidFill>
            </a:endParaRPr>
          </a:p>
          <a:p>
            <a:endParaRPr lang="en-US" altLang="zh-CN" dirty="0">
              <a:solidFill>
                <a:schemeClr val="accent1"/>
              </a:solidFill>
            </a:endParaRPr>
          </a:p>
          <a:p>
            <a:r>
              <a:rPr lang="en-US" altLang="zh-CN" dirty="0">
                <a:solidFill>
                  <a:schemeClr val="accent1"/>
                </a:solidFill>
              </a:rPr>
              <a:t>Where do we store the page tables?</a:t>
            </a:r>
          </a:p>
          <a:p>
            <a:endParaRPr lang="en-US" dirty="0"/>
          </a:p>
        </p:txBody>
      </p:sp>
    </p:spTree>
    <p:extLst>
      <p:ext uri="{BB962C8B-B14F-4D97-AF65-F5344CB8AC3E}">
        <p14:creationId xmlns:p14="http://schemas.microsoft.com/office/powerpoint/2010/main" val="412523130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050CA6-D8EA-4987-B5A4-3E3735BB92B6}"/>
              </a:ext>
            </a:extLst>
          </p:cNvPr>
          <p:cNvSpPr>
            <a:spLocks noGrp="1"/>
          </p:cNvSpPr>
          <p:nvPr>
            <p:ph type="title"/>
          </p:nvPr>
        </p:nvSpPr>
        <p:spPr/>
        <p:txBody>
          <a:bodyPr/>
          <a:lstStyle/>
          <a:p>
            <a:r>
              <a:rPr lang="en-US" altLang="ko-KR" dirty="0">
                <a:ea typeface="굴림" charset="-127"/>
              </a:rPr>
              <a:t>Suppose Page Tables reside in Memory</a:t>
            </a:r>
            <a:endParaRPr lang="zh-CN" altLang="en-US" dirty="0"/>
          </a:p>
        </p:txBody>
      </p:sp>
      <p:sp>
        <p:nvSpPr>
          <p:cNvPr id="5" name="Content Placeholder 2">
            <a:extLst>
              <a:ext uri="{FF2B5EF4-FFF2-40B4-BE49-F238E27FC236}">
                <a16:creationId xmlns:a16="http://schemas.microsoft.com/office/drawing/2014/main" id="{D121D99F-DBBB-46C2-A4C7-782C39E2458B}"/>
              </a:ext>
            </a:extLst>
          </p:cNvPr>
          <p:cNvSpPr txBox="1">
            <a:spLocks/>
          </p:cNvSpPr>
          <p:nvPr/>
        </p:nvSpPr>
        <p:spPr>
          <a:xfrm>
            <a:off x="745828" y="4342107"/>
            <a:ext cx="5405402" cy="236165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Clr>
                <a:schemeClr val="accent1"/>
              </a:buClr>
              <a:buSzPct val="60000"/>
              <a:buFont typeface="Wingdings" panose="05000000000000000000" pitchFamily="2" charset="2"/>
              <a:buChar char="l"/>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Clr>
                <a:schemeClr val="accent1"/>
              </a:buClr>
              <a:buSzPct val="60000"/>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ea typeface="굴림" charset="-127"/>
              </a:rPr>
              <a:t>Translation:</a:t>
            </a:r>
          </a:p>
          <a:p>
            <a:pPr lvl="1"/>
            <a:r>
              <a:rPr lang="en-US" altLang="ko-KR" sz="1800" dirty="0">
                <a:solidFill>
                  <a:srgbClr val="C00000"/>
                </a:solidFill>
                <a:ea typeface="굴림" charset="-127"/>
              </a:rPr>
              <a:t>PPN = Mem[PT Base + VPN] </a:t>
            </a:r>
          </a:p>
          <a:p>
            <a:pPr lvl="1"/>
            <a:r>
              <a:rPr lang="en-US" altLang="ko-KR" sz="1800" dirty="0">
                <a:solidFill>
                  <a:srgbClr val="C00000"/>
                </a:solidFill>
                <a:ea typeface="굴림" charset="-127"/>
              </a:rPr>
              <a:t>PA = PPN + offset</a:t>
            </a:r>
          </a:p>
          <a:p>
            <a:r>
              <a:rPr lang="en-US" altLang="ko-KR" sz="2000" dirty="0">
                <a:ea typeface="굴림" charset="-127"/>
              </a:rPr>
              <a:t>On process switch</a:t>
            </a:r>
          </a:p>
          <a:p>
            <a:pPr lvl="1"/>
            <a:r>
              <a:rPr lang="en-US" altLang="ko-KR" sz="1800" dirty="0">
                <a:solidFill>
                  <a:schemeClr val="accent1"/>
                </a:solidFill>
                <a:ea typeface="굴림" charset="-127"/>
              </a:rPr>
              <a:t>PT Base Reg := Kernel PT Base +  new process ID</a:t>
            </a:r>
            <a:endParaRPr lang="en-US" altLang="ko-KR" sz="1600" dirty="0">
              <a:solidFill>
                <a:schemeClr val="accent1"/>
              </a:solidFill>
              <a:ea typeface="굴림" charset="-127"/>
            </a:endParaRPr>
          </a:p>
        </p:txBody>
      </p:sp>
      <p:sp>
        <p:nvSpPr>
          <p:cNvPr id="6" name="Line 12">
            <a:extLst>
              <a:ext uri="{FF2B5EF4-FFF2-40B4-BE49-F238E27FC236}">
                <a16:creationId xmlns:a16="http://schemas.microsoft.com/office/drawing/2014/main" id="{CF605054-8024-4CA3-A089-06D43062749E}"/>
              </a:ext>
            </a:extLst>
          </p:cNvPr>
          <p:cNvSpPr>
            <a:spLocks noChangeShapeType="1"/>
          </p:cNvSpPr>
          <p:nvPr/>
        </p:nvSpPr>
        <p:spPr bwMode="auto">
          <a:xfrm>
            <a:off x="7138892" y="1205755"/>
            <a:ext cx="0" cy="5257800"/>
          </a:xfrm>
          <a:prstGeom prst="line">
            <a:avLst/>
          </a:prstGeom>
          <a:noFill/>
          <a:ln w="25400">
            <a:solidFill>
              <a:schemeClr val="tx1"/>
            </a:solidFill>
            <a:round/>
            <a:headEnd/>
            <a:tailEnd/>
          </a:ln>
          <a:effectLst/>
        </p:spPr>
        <p:txBody>
          <a:bodyPr wrap="none" anchor="ctr"/>
          <a:lstStyle/>
          <a:p>
            <a:endParaRPr lang="en-US"/>
          </a:p>
        </p:txBody>
      </p:sp>
      <p:sp>
        <p:nvSpPr>
          <p:cNvPr id="7" name="Rectangle 13" descr="Dark upward diagonal">
            <a:extLst>
              <a:ext uri="{FF2B5EF4-FFF2-40B4-BE49-F238E27FC236}">
                <a16:creationId xmlns:a16="http://schemas.microsoft.com/office/drawing/2014/main" id="{7308CF7B-29F9-4FEE-A57B-FD1A13F099DB}"/>
              </a:ext>
            </a:extLst>
          </p:cNvPr>
          <p:cNvSpPr>
            <a:spLocks noChangeArrowheads="1"/>
          </p:cNvSpPr>
          <p:nvPr/>
        </p:nvSpPr>
        <p:spPr bwMode="auto">
          <a:xfrm>
            <a:off x="7138892" y="6082555"/>
            <a:ext cx="1219200" cy="304800"/>
          </a:xfrm>
          <a:prstGeom prst="rect">
            <a:avLst/>
          </a:prstGeom>
          <a:solidFill>
            <a:srgbClr val="91A67C"/>
          </a:solidFill>
          <a:ln w="25400">
            <a:solidFill>
              <a:schemeClr val="tx1"/>
            </a:solidFill>
            <a:miter lim="800000"/>
            <a:headEnd/>
            <a:tailEnd/>
          </a:ln>
          <a:effectLst/>
        </p:spPr>
        <p:txBody>
          <a:bodyPr wrap="none" anchor="ctr"/>
          <a:lstStyle/>
          <a:p>
            <a:endParaRPr lang="en-US"/>
          </a:p>
        </p:txBody>
      </p:sp>
      <p:sp>
        <p:nvSpPr>
          <p:cNvPr id="8" name="Rectangle 14" descr="Dark upward diagonal">
            <a:extLst>
              <a:ext uri="{FF2B5EF4-FFF2-40B4-BE49-F238E27FC236}">
                <a16:creationId xmlns:a16="http://schemas.microsoft.com/office/drawing/2014/main" id="{D6D9C3CA-216B-433C-814B-7E6B15D4406B}"/>
              </a:ext>
            </a:extLst>
          </p:cNvPr>
          <p:cNvSpPr>
            <a:spLocks noChangeArrowheads="1"/>
          </p:cNvSpPr>
          <p:nvPr/>
        </p:nvSpPr>
        <p:spPr bwMode="auto">
          <a:xfrm>
            <a:off x="7138892" y="5765055"/>
            <a:ext cx="1219200" cy="304800"/>
          </a:xfrm>
          <a:prstGeom prst="rect">
            <a:avLst/>
          </a:prstGeom>
          <a:solidFill>
            <a:srgbClr val="91A67C"/>
          </a:solidFill>
          <a:ln w="25400">
            <a:solidFill>
              <a:schemeClr val="tx1"/>
            </a:solidFill>
            <a:miter lim="800000"/>
            <a:headEnd/>
            <a:tailEnd/>
          </a:ln>
          <a:effectLst/>
        </p:spPr>
        <p:txBody>
          <a:bodyPr wrap="none" anchor="ctr"/>
          <a:lstStyle/>
          <a:p>
            <a:endParaRPr lang="en-US"/>
          </a:p>
        </p:txBody>
      </p:sp>
      <p:sp>
        <p:nvSpPr>
          <p:cNvPr id="9" name="Rectangle 15" descr="90%">
            <a:extLst>
              <a:ext uri="{FF2B5EF4-FFF2-40B4-BE49-F238E27FC236}">
                <a16:creationId xmlns:a16="http://schemas.microsoft.com/office/drawing/2014/main" id="{7242DA24-50CB-4B82-BA0A-8994B9A140D6}"/>
              </a:ext>
            </a:extLst>
          </p:cNvPr>
          <p:cNvSpPr>
            <a:spLocks noChangeArrowheads="1"/>
          </p:cNvSpPr>
          <p:nvPr/>
        </p:nvSpPr>
        <p:spPr bwMode="auto">
          <a:xfrm>
            <a:off x="7138892" y="5460255"/>
            <a:ext cx="1219200" cy="304800"/>
          </a:xfrm>
          <a:prstGeom prst="rect">
            <a:avLst/>
          </a:prstGeom>
          <a:pattFill prst="pct5">
            <a:fgClr>
              <a:schemeClr val="bg1"/>
            </a:fgClr>
            <a:bgClr>
              <a:schemeClr val="accent5">
                <a:lumMod val="60000"/>
                <a:lumOff val="40000"/>
              </a:schemeClr>
            </a:bgClr>
          </a:pattFill>
          <a:ln w="25400">
            <a:solidFill>
              <a:schemeClr val="tx1"/>
            </a:solidFill>
            <a:miter lim="800000"/>
            <a:headEnd/>
            <a:tailEnd/>
          </a:ln>
          <a:effectLst/>
        </p:spPr>
        <p:txBody>
          <a:bodyPr wrap="none" anchor="ctr"/>
          <a:lstStyle/>
          <a:p>
            <a:endParaRPr lang="en-US"/>
          </a:p>
        </p:txBody>
      </p:sp>
      <p:sp>
        <p:nvSpPr>
          <p:cNvPr id="10" name="Rectangle 16" descr="Dark upward diagonal">
            <a:extLst>
              <a:ext uri="{FF2B5EF4-FFF2-40B4-BE49-F238E27FC236}">
                <a16:creationId xmlns:a16="http://schemas.microsoft.com/office/drawing/2014/main" id="{261B9B35-6D89-4D08-B81F-812AE33EF1AF}"/>
              </a:ext>
            </a:extLst>
          </p:cNvPr>
          <p:cNvSpPr>
            <a:spLocks noChangeArrowheads="1"/>
          </p:cNvSpPr>
          <p:nvPr/>
        </p:nvSpPr>
        <p:spPr bwMode="auto">
          <a:xfrm>
            <a:off x="7138892" y="5155455"/>
            <a:ext cx="1219200" cy="304800"/>
          </a:xfrm>
          <a:prstGeom prst="rect">
            <a:avLst/>
          </a:prstGeom>
          <a:solidFill>
            <a:srgbClr val="91A67C"/>
          </a:solidFill>
          <a:ln w="25400">
            <a:solidFill>
              <a:schemeClr val="tx1"/>
            </a:solidFill>
            <a:miter lim="800000"/>
            <a:headEnd/>
            <a:tailEnd/>
          </a:ln>
          <a:effectLst/>
        </p:spPr>
        <p:txBody>
          <a:bodyPr wrap="none" anchor="ctr"/>
          <a:lstStyle/>
          <a:p>
            <a:endParaRPr lang="en-US"/>
          </a:p>
        </p:txBody>
      </p:sp>
      <p:sp>
        <p:nvSpPr>
          <p:cNvPr id="11" name="Rectangle 17" descr="90%">
            <a:extLst>
              <a:ext uri="{FF2B5EF4-FFF2-40B4-BE49-F238E27FC236}">
                <a16:creationId xmlns:a16="http://schemas.microsoft.com/office/drawing/2014/main" id="{DED40332-4E7D-4DC0-9A4F-AEF33EF83511}"/>
              </a:ext>
            </a:extLst>
          </p:cNvPr>
          <p:cNvSpPr>
            <a:spLocks noChangeArrowheads="1"/>
          </p:cNvSpPr>
          <p:nvPr/>
        </p:nvSpPr>
        <p:spPr bwMode="auto">
          <a:xfrm>
            <a:off x="7138892" y="4850655"/>
            <a:ext cx="1219200" cy="304800"/>
          </a:xfrm>
          <a:prstGeom prst="rect">
            <a:avLst/>
          </a:prstGeom>
          <a:pattFill prst="pct5">
            <a:fgClr>
              <a:schemeClr val="bg1"/>
            </a:fgClr>
            <a:bgClr>
              <a:schemeClr val="accent5">
                <a:lumMod val="60000"/>
                <a:lumOff val="40000"/>
              </a:schemeClr>
            </a:bgClr>
          </a:pattFill>
          <a:ln w="25400">
            <a:solidFill>
              <a:schemeClr val="tx1"/>
            </a:solidFill>
            <a:miter lim="800000"/>
            <a:headEnd/>
            <a:tailEnd/>
          </a:ln>
          <a:effectLst/>
        </p:spPr>
        <p:txBody>
          <a:bodyPr wrap="none" anchor="ctr"/>
          <a:lstStyle/>
          <a:p>
            <a:endParaRPr lang="en-US"/>
          </a:p>
        </p:txBody>
      </p:sp>
      <p:sp>
        <p:nvSpPr>
          <p:cNvPr id="12" name="Rectangle 18" descr="90%">
            <a:extLst>
              <a:ext uri="{FF2B5EF4-FFF2-40B4-BE49-F238E27FC236}">
                <a16:creationId xmlns:a16="http://schemas.microsoft.com/office/drawing/2014/main" id="{6F32878C-1FC9-4598-BC6D-AA6DE8686BF2}"/>
              </a:ext>
            </a:extLst>
          </p:cNvPr>
          <p:cNvSpPr>
            <a:spLocks noChangeArrowheads="1"/>
          </p:cNvSpPr>
          <p:nvPr/>
        </p:nvSpPr>
        <p:spPr bwMode="auto">
          <a:xfrm>
            <a:off x="7138892" y="4545855"/>
            <a:ext cx="1219200" cy="304800"/>
          </a:xfrm>
          <a:prstGeom prst="rect">
            <a:avLst/>
          </a:prstGeom>
          <a:pattFill prst="pct5">
            <a:fgClr>
              <a:schemeClr val="bg1"/>
            </a:fgClr>
            <a:bgClr>
              <a:schemeClr val="accent5">
                <a:lumMod val="60000"/>
                <a:lumOff val="40000"/>
              </a:schemeClr>
            </a:bgClr>
          </a:pattFill>
          <a:ln w="25400">
            <a:solidFill>
              <a:schemeClr val="tx1"/>
            </a:solidFill>
            <a:miter lim="800000"/>
            <a:headEnd/>
            <a:tailEnd/>
          </a:ln>
          <a:effectLst/>
        </p:spPr>
        <p:txBody>
          <a:bodyPr wrap="none" anchor="ctr"/>
          <a:lstStyle/>
          <a:p>
            <a:endParaRPr lang="en-US"/>
          </a:p>
        </p:txBody>
      </p:sp>
      <p:sp>
        <p:nvSpPr>
          <p:cNvPr id="13" name="Line 19">
            <a:extLst>
              <a:ext uri="{FF2B5EF4-FFF2-40B4-BE49-F238E27FC236}">
                <a16:creationId xmlns:a16="http://schemas.microsoft.com/office/drawing/2014/main" id="{448CEFF3-20BF-4668-9785-59FD3732744B}"/>
              </a:ext>
            </a:extLst>
          </p:cNvPr>
          <p:cNvSpPr>
            <a:spLocks noChangeShapeType="1"/>
          </p:cNvSpPr>
          <p:nvPr/>
        </p:nvSpPr>
        <p:spPr bwMode="auto">
          <a:xfrm>
            <a:off x="8358092" y="1193055"/>
            <a:ext cx="0" cy="5270500"/>
          </a:xfrm>
          <a:prstGeom prst="line">
            <a:avLst/>
          </a:prstGeom>
          <a:noFill/>
          <a:ln w="25400">
            <a:solidFill>
              <a:schemeClr val="tx1"/>
            </a:solidFill>
            <a:round/>
            <a:headEnd/>
            <a:tailEnd/>
          </a:ln>
          <a:effectLst/>
        </p:spPr>
        <p:txBody>
          <a:bodyPr wrap="none" anchor="ctr"/>
          <a:lstStyle/>
          <a:p>
            <a:endParaRPr lang="en-US"/>
          </a:p>
        </p:txBody>
      </p:sp>
      <p:sp>
        <p:nvSpPr>
          <p:cNvPr id="14" name="Rectangle 21" descr="90%">
            <a:extLst>
              <a:ext uri="{FF2B5EF4-FFF2-40B4-BE49-F238E27FC236}">
                <a16:creationId xmlns:a16="http://schemas.microsoft.com/office/drawing/2014/main" id="{CB3D3B1B-F0DB-4A0D-851C-CCA5E317BE74}"/>
              </a:ext>
            </a:extLst>
          </p:cNvPr>
          <p:cNvSpPr>
            <a:spLocks noChangeArrowheads="1"/>
          </p:cNvSpPr>
          <p:nvPr/>
        </p:nvSpPr>
        <p:spPr bwMode="auto">
          <a:xfrm>
            <a:off x="7146266" y="1655579"/>
            <a:ext cx="1207728" cy="489975"/>
          </a:xfrm>
          <a:prstGeom prst="rect">
            <a:avLst/>
          </a:prstGeom>
          <a:solidFill>
            <a:schemeClr val="accent5">
              <a:lumMod val="40000"/>
              <a:lumOff val="60000"/>
            </a:schemeClr>
          </a:solidFill>
          <a:ln w="25400">
            <a:solidFill>
              <a:schemeClr val="tx1"/>
            </a:solidFill>
            <a:miter lim="800000"/>
            <a:headEnd/>
            <a:tailEnd/>
          </a:ln>
          <a:effectLst/>
        </p:spPr>
        <p:txBody>
          <a:bodyPr wrap="none" anchor="ctr"/>
          <a:lstStyle/>
          <a:p>
            <a:endParaRPr lang="en-US">
              <a:latin typeface="+mj-lt"/>
            </a:endParaRPr>
          </a:p>
        </p:txBody>
      </p:sp>
      <p:sp>
        <p:nvSpPr>
          <p:cNvPr id="15" name="Rectangle 23">
            <a:extLst>
              <a:ext uri="{FF2B5EF4-FFF2-40B4-BE49-F238E27FC236}">
                <a16:creationId xmlns:a16="http://schemas.microsoft.com/office/drawing/2014/main" id="{1B1CED25-C4D8-49D5-A8F4-472F0A5D60D3}"/>
              </a:ext>
            </a:extLst>
          </p:cNvPr>
          <p:cNvSpPr>
            <a:spLocks noChangeArrowheads="1"/>
          </p:cNvSpPr>
          <p:nvPr/>
        </p:nvSpPr>
        <p:spPr bwMode="auto">
          <a:xfrm>
            <a:off x="7157632" y="1722768"/>
            <a:ext cx="1188580" cy="335989"/>
          </a:xfrm>
          <a:prstGeom prst="rect">
            <a:avLst/>
          </a:prstGeom>
          <a:solidFill>
            <a:schemeClr val="accent5">
              <a:lumMod val="40000"/>
              <a:lumOff val="60000"/>
            </a:schemeClr>
          </a:solidFill>
          <a:ln w="25400">
            <a:noFill/>
            <a:miter lim="800000"/>
            <a:headEnd/>
            <a:tailEnd/>
          </a:ln>
          <a:effectLst/>
        </p:spPr>
        <p:txBody>
          <a:bodyPr wrap="square" lIns="90488" tIns="44450" rIns="90488" bIns="44450">
            <a:spAutoFit/>
          </a:bodyPr>
          <a:lstStyle/>
          <a:p>
            <a:pPr eaLnBrk="0" hangingPunct="0"/>
            <a:r>
              <a:rPr lang="en-US" altLang="ko-KR" sz="1600" b="1" dirty="0">
                <a:solidFill>
                  <a:srgbClr val="56127A"/>
                </a:solidFill>
                <a:latin typeface="+mj-lt"/>
                <a:ea typeface="굴림" charset="-127"/>
              </a:rPr>
              <a:t>PT </a:t>
            </a:r>
            <a:r>
              <a:rPr lang="en-US" altLang="ko-KR" sz="1600" b="1" dirty="0" err="1">
                <a:solidFill>
                  <a:srgbClr val="56127A"/>
                </a:solidFill>
                <a:latin typeface="+mj-lt"/>
                <a:ea typeface="굴림" charset="-127"/>
              </a:rPr>
              <a:t>Proc</a:t>
            </a:r>
            <a:r>
              <a:rPr lang="en-US" altLang="ko-KR" sz="1600" b="1" dirty="0">
                <a:solidFill>
                  <a:srgbClr val="56127A"/>
                </a:solidFill>
                <a:latin typeface="+mj-lt"/>
                <a:ea typeface="굴림" charset="-127"/>
              </a:rPr>
              <a:t> 1 </a:t>
            </a:r>
          </a:p>
        </p:txBody>
      </p:sp>
      <p:sp>
        <p:nvSpPr>
          <p:cNvPr id="16" name="Rectangle 27" descr="Dark upward diagonal">
            <a:extLst>
              <a:ext uri="{FF2B5EF4-FFF2-40B4-BE49-F238E27FC236}">
                <a16:creationId xmlns:a16="http://schemas.microsoft.com/office/drawing/2014/main" id="{44616882-39E5-4DC9-9899-734FC5F7762E}"/>
              </a:ext>
            </a:extLst>
          </p:cNvPr>
          <p:cNvSpPr>
            <a:spLocks noChangeArrowheads="1"/>
          </p:cNvSpPr>
          <p:nvPr/>
        </p:nvSpPr>
        <p:spPr bwMode="auto">
          <a:xfrm>
            <a:off x="7138892" y="2577355"/>
            <a:ext cx="1219200" cy="622710"/>
          </a:xfrm>
          <a:prstGeom prst="rect">
            <a:avLst/>
          </a:prstGeom>
          <a:gradFill flip="none" rotWithShape="1">
            <a:gsLst>
              <a:gs pos="0">
                <a:srgbClr val="91A67C">
                  <a:shade val="30000"/>
                  <a:satMod val="115000"/>
                </a:srgbClr>
              </a:gs>
              <a:gs pos="50000">
                <a:srgbClr val="91A67C">
                  <a:shade val="67500"/>
                  <a:satMod val="115000"/>
                </a:srgbClr>
              </a:gs>
              <a:gs pos="100000">
                <a:srgbClr val="91A67C">
                  <a:shade val="100000"/>
                  <a:satMod val="115000"/>
                </a:srgbClr>
              </a:gs>
            </a:gsLst>
            <a:lin ang="2700000" scaled="1"/>
            <a:tileRect/>
          </a:gradFill>
          <a:ln w="25400">
            <a:solidFill>
              <a:schemeClr val="tx1"/>
            </a:solidFill>
            <a:miter lim="800000"/>
            <a:headEnd/>
            <a:tailEnd/>
          </a:ln>
          <a:effectLst/>
        </p:spPr>
        <p:txBody>
          <a:bodyPr wrap="none" anchor="ctr"/>
          <a:lstStyle/>
          <a:p>
            <a:endParaRPr lang="en-US">
              <a:latin typeface="+mj-lt"/>
            </a:endParaRPr>
          </a:p>
        </p:txBody>
      </p:sp>
      <p:sp>
        <p:nvSpPr>
          <p:cNvPr id="17" name="Rectangle 28">
            <a:extLst>
              <a:ext uri="{FF2B5EF4-FFF2-40B4-BE49-F238E27FC236}">
                <a16:creationId xmlns:a16="http://schemas.microsoft.com/office/drawing/2014/main" id="{7524E558-C74C-41E5-9F01-41C11C930B75}"/>
              </a:ext>
            </a:extLst>
          </p:cNvPr>
          <p:cNvSpPr>
            <a:spLocks noChangeArrowheads="1"/>
          </p:cNvSpPr>
          <p:nvPr/>
        </p:nvSpPr>
        <p:spPr bwMode="auto">
          <a:xfrm>
            <a:off x="7135507" y="2844875"/>
            <a:ext cx="1061189" cy="335989"/>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b="1" dirty="0">
                <a:solidFill>
                  <a:srgbClr val="56127A"/>
                </a:solidFill>
                <a:latin typeface="+mj-lt"/>
                <a:ea typeface="굴림" charset="-127"/>
              </a:rPr>
              <a:t>PT </a:t>
            </a:r>
            <a:r>
              <a:rPr lang="en-US" altLang="ko-KR" sz="1600" b="1" dirty="0" err="1">
                <a:solidFill>
                  <a:srgbClr val="56127A"/>
                </a:solidFill>
                <a:latin typeface="+mj-lt"/>
                <a:ea typeface="굴림" charset="-127"/>
              </a:rPr>
              <a:t>Proc</a:t>
            </a:r>
            <a:r>
              <a:rPr lang="en-US" altLang="ko-KR" sz="1600" b="1" dirty="0">
                <a:solidFill>
                  <a:srgbClr val="56127A"/>
                </a:solidFill>
                <a:latin typeface="+mj-lt"/>
                <a:ea typeface="굴림" charset="-127"/>
              </a:rPr>
              <a:t> 2 </a:t>
            </a:r>
          </a:p>
        </p:txBody>
      </p:sp>
      <p:sp>
        <p:nvSpPr>
          <p:cNvPr id="18" name="Rectangle 41">
            <a:extLst>
              <a:ext uri="{FF2B5EF4-FFF2-40B4-BE49-F238E27FC236}">
                <a16:creationId xmlns:a16="http://schemas.microsoft.com/office/drawing/2014/main" id="{9C3060AB-564F-4A74-9E23-2E042EC7E0F5}"/>
              </a:ext>
            </a:extLst>
          </p:cNvPr>
          <p:cNvSpPr>
            <a:spLocks noChangeArrowheads="1"/>
          </p:cNvSpPr>
          <p:nvPr/>
        </p:nvSpPr>
        <p:spPr bwMode="auto">
          <a:xfrm>
            <a:off x="4021597" y="3430338"/>
            <a:ext cx="1601401" cy="366767"/>
          </a:xfrm>
          <a:prstGeom prst="rect">
            <a:avLst/>
          </a:prstGeom>
          <a:solidFill>
            <a:schemeClr val="bg1">
              <a:lumMod val="95000"/>
            </a:schemeClr>
          </a:solidFill>
          <a:ln w="25400">
            <a:solidFill>
              <a:schemeClr val="tx1"/>
            </a:solidFill>
            <a:miter lim="800000"/>
            <a:headEnd/>
            <a:tailEnd/>
          </a:ln>
          <a:effectLst/>
        </p:spPr>
        <p:txBody>
          <a:bodyPr wrap="none" lIns="90488" tIns="44450" rIns="90488" bIns="44450">
            <a:spAutoFit/>
          </a:bodyPr>
          <a:lstStyle/>
          <a:p>
            <a:pPr algn="ctr" eaLnBrk="0" hangingPunct="0"/>
            <a:r>
              <a:rPr lang="en-US" altLang="ko-KR" sz="1800" b="1" dirty="0">
                <a:latin typeface="+mj-lt"/>
                <a:ea typeface="굴림" charset="-127"/>
              </a:rPr>
              <a:t>Kernel PT Base</a:t>
            </a:r>
          </a:p>
        </p:txBody>
      </p:sp>
      <p:sp>
        <p:nvSpPr>
          <p:cNvPr id="19" name="Rectangle 37" descr="Dark upward diagonal">
            <a:extLst>
              <a:ext uri="{FF2B5EF4-FFF2-40B4-BE49-F238E27FC236}">
                <a16:creationId xmlns:a16="http://schemas.microsoft.com/office/drawing/2014/main" id="{85099FB3-CDDD-48FA-BB7D-11C69F3A87D6}"/>
              </a:ext>
            </a:extLst>
          </p:cNvPr>
          <p:cNvSpPr>
            <a:spLocks noChangeArrowheads="1"/>
          </p:cNvSpPr>
          <p:nvPr/>
        </p:nvSpPr>
        <p:spPr bwMode="auto">
          <a:xfrm>
            <a:off x="7144271" y="3541360"/>
            <a:ext cx="1209724" cy="573105"/>
          </a:xfrm>
          <a:prstGeom prst="rect">
            <a:avLst/>
          </a:prstGeom>
          <a:solidFill>
            <a:srgbClr val="FD7E71"/>
          </a:solidFill>
          <a:ln w="25400">
            <a:solidFill>
              <a:schemeClr val="tx1"/>
            </a:solidFill>
            <a:miter lim="800000"/>
            <a:headEnd/>
            <a:tailEnd/>
          </a:ln>
          <a:effectLst/>
        </p:spPr>
        <p:txBody>
          <a:bodyPr wrap="none" anchor="ctr"/>
          <a:lstStyle/>
          <a:p>
            <a:endParaRPr lang="en-US">
              <a:latin typeface="+mj-lt"/>
            </a:endParaRPr>
          </a:p>
        </p:txBody>
      </p:sp>
      <p:sp>
        <p:nvSpPr>
          <p:cNvPr id="20" name="Rectangle 40">
            <a:extLst>
              <a:ext uri="{FF2B5EF4-FFF2-40B4-BE49-F238E27FC236}">
                <a16:creationId xmlns:a16="http://schemas.microsoft.com/office/drawing/2014/main" id="{317FB810-D148-40EF-A2D1-816CD25252DB}"/>
              </a:ext>
            </a:extLst>
          </p:cNvPr>
          <p:cNvSpPr>
            <a:spLocks noChangeArrowheads="1"/>
          </p:cNvSpPr>
          <p:nvPr/>
        </p:nvSpPr>
        <p:spPr bwMode="auto">
          <a:xfrm>
            <a:off x="8782208" y="3389569"/>
            <a:ext cx="1203857" cy="366767"/>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800" b="1" dirty="0">
                <a:latin typeface="Corbel" panose="020B0503020204020204" pitchFamily="34" charset="0"/>
                <a:ea typeface="굴림" charset="-127"/>
              </a:rPr>
              <a:t>PTB </a:t>
            </a:r>
            <a:r>
              <a:rPr lang="en-US" altLang="ko-KR" sz="1800" b="1" dirty="0" err="1">
                <a:latin typeface="Corbel" panose="020B0503020204020204" pitchFamily="34" charset="0"/>
                <a:ea typeface="굴림" charset="-127"/>
              </a:rPr>
              <a:t>Proc</a:t>
            </a:r>
            <a:r>
              <a:rPr lang="en-US" altLang="ko-KR" sz="1800" b="1" dirty="0">
                <a:latin typeface="Corbel" panose="020B0503020204020204" pitchFamily="34" charset="0"/>
                <a:ea typeface="굴림" charset="-127"/>
              </a:rPr>
              <a:t> </a:t>
            </a:r>
            <a:r>
              <a:rPr lang="en-US" altLang="ko-KR" sz="1800" b="1" i="1" dirty="0" err="1">
                <a:latin typeface="Times New Roman" panose="02020603050405020304" pitchFamily="18" charset="0"/>
                <a:ea typeface="굴림" charset="-127"/>
                <a:cs typeface="Times New Roman" panose="02020603050405020304" pitchFamily="18" charset="0"/>
              </a:rPr>
              <a:t>i</a:t>
            </a:r>
            <a:endParaRPr lang="en-US" altLang="ko-KR" sz="1800" b="1" i="1" dirty="0">
              <a:latin typeface="Times New Roman" panose="02020603050405020304" pitchFamily="18" charset="0"/>
              <a:ea typeface="굴림" charset="-127"/>
              <a:cs typeface="Times New Roman" panose="02020603050405020304" pitchFamily="18" charset="0"/>
            </a:endParaRPr>
          </a:p>
        </p:txBody>
      </p:sp>
      <p:cxnSp>
        <p:nvCxnSpPr>
          <p:cNvPr id="24" name="Straight Arrow Connector 23">
            <a:extLst>
              <a:ext uri="{FF2B5EF4-FFF2-40B4-BE49-F238E27FC236}">
                <a16:creationId xmlns:a16="http://schemas.microsoft.com/office/drawing/2014/main" id="{37D8FCB2-5342-4E1D-9FD2-B114CF215660}"/>
              </a:ext>
            </a:extLst>
          </p:cNvPr>
          <p:cNvCxnSpPr>
            <a:cxnSpLocks/>
            <a:stCxn id="22" idx="6"/>
          </p:cNvCxnSpPr>
          <p:nvPr/>
        </p:nvCxnSpPr>
        <p:spPr bwMode="auto">
          <a:xfrm>
            <a:off x="5265777" y="1656169"/>
            <a:ext cx="1855938" cy="9019"/>
          </a:xfrm>
          <a:prstGeom prst="straightConnector1">
            <a:avLst/>
          </a:prstGeom>
          <a:noFill/>
          <a:ln w="19050" cap="flat" cmpd="sng" algn="ctr">
            <a:solidFill>
              <a:schemeClr val="tx1"/>
            </a:solidFill>
            <a:prstDash val="solid"/>
            <a:round/>
            <a:headEnd type="none" w="med" len="med"/>
            <a:tailEnd type="triangle" w="med" len="med"/>
          </a:ln>
          <a:effectLst/>
        </p:spPr>
      </p:cxnSp>
      <p:grpSp>
        <p:nvGrpSpPr>
          <p:cNvPr id="25" name="Group 24">
            <a:extLst>
              <a:ext uri="{FF2B5EF4-FFF2-40B4-BE49-F238E27FC236}">
                <a16:creationId xmlns:a16="http://schemas.microsoft.com/office/drawing/2014/main" id="{2DA076B9-9958-4C49-B939-4F3427CF0B3D}"/>
              </a:ext>
            </a:extLst>
          </p:cNvPr>
          <p:cNvGrpSpPr/>
          <p:nvPr/>
        </p:nvGrpSpPr>
        <p:grpSpPr>
          <a:xfrm flipH="1">
            <a:off x="6406844" y="2617503"/>
            <a:ext cx="813619" cy="3510117"/>
            <a:chOff x="7209503" y="2851355"/>
            <a:chExt cx="813619" cy="3416710"/>
          </a:xfrm>
        </p:grpSpPr>
        <p:sp>
          <p:nvSpPr>
            <p:cNvPr id="26" name="Freeform 24">
              <a:extLst>
                <a:ext uri="{FF2B5EF4-FFF2-40B4-BE49-F238E27FC236}">
                  <a16:creationId xmlns:a16="http://schemas.microsoft.com/office/drawing/2014/main" id="{6A48B030-AACE-4A95-86DD-D6CE55C3AF16}"/>
                </a:ext>
              </a:extLst>
            </p:cNvPr>
            <p:cNvSpPr/>
            <p:nvPr/>
          </p:nvSpPr>
          <p:spPr bwMode="auto">
            <a:xfrm>
              <a:off x="7241464" y="3296389"/>
              <a:ext cx="678420" cy="2647212"/>
            </a:xfrm>
            <a:custGeom>
              <a:avLst/>
              <a:gdLst>
                <a:gd name="connsiteX0" fmla="*/ 0 w 743252"/>
                <a:gd name="connsiteY0" fmla="*/ 0 h 2573593"/>
                <a:gd name="connsiteX1" fmla="*/ 560439 w 743252"/>
                <a:gd name="connsiteY1" fmla="*/ 752167 h 2573593"/>
                <a:gd name="connsiteX2" fmla="*/ 715297 w 743252"/>
                <a:gd name="connsiteY2" fmla="*/ 2072148 h 2573593"/>
                <a:gd name="connsiteX3" fmla="*/ 58994 w 743252"/>
                <a:gd name="connsiteY3" fmla="*/ 2573593 h 2573593"/>
                <a:gd name="connsiteX4" fmla="*/ 58994 w 743252"/>
                <a:gd name="connsiteY4" fmla="*/ 2573593 h 2573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252" h="2573593">
                  <a:moveTo>
                    <a:pt x="0" y="0"/>
                  </a:moveTo>
                  <a:cubicBezTo>
                    <a:pt x="220611" y="203404"/>
                    <a:pt x="441223" y="406809"/>
                    <a:pt x="560439" y="752167"/>
                  </a:cubicBezTo>
                  <a:cubicBezTo>
                    <a:pt x="679655" y="1097525"/>
                    <a:pt x="798871" y="1768577"/>
                    <a:pt x="715297" y="2072148"/>
                  </a:cubicBezTo>
                  <a:cubicBezTo>
                    <a:pt x="631723" y="2375719"/>
                    <a:pt x="58994" y="2573593"/>
                    <a:pt x="58994" y="2573593"/>
                  </a:cubicBezTo>
                  <a:lnTo>
                    <a:pt x="58994" y="2573593"/>
                  </a:lnTo>
                </a:path>
              </a:pathLst>
            </a:custGeom>
            <a:noFill/>
            <a:ln w="12700" cap="flat" cmpd="sng" algn="ctr">
              <a:solidFill>
                <a:srgbClr val="919A5A"/>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27" name="Freeform 78">
              <a:extLst>
                <a:ext uri="{FF2B5EF4-FFF2-40B4-BE49-F238E27FC236}">
                  <a16:creationId xmlns:a16="http://schemas.microsoft.com/office/drawing/2014/main" id="{C3F0F99C-0BF7-423E-92A8-6E0B54501DE7}"/>
                </a:ext>
              </a:extLst>
            </p:cNvPr>
            <p:cNvSpPr/>
            <p:nvPr/>
          </p:nvSpPr>
          <p:spPr bwMode="auto">
            <a:xfrm>
              <a:off x="7209503" y="3009271"/>
              <a:ext cx="813619" cy="3258794"/>
            </a:xfrm>
            <a:custGeom>
              <a:avLst/>
              <a:gdLst>
                <a:gd name="connsiteX0" fmla="*/ 0 w 743252"/>
                <a:gd name="connsiteY0" fmla="*/ 0 h 2573593"/>
                <a:gd name="connsiteX1" fmla="*/ 560439 w 743252"/>
                <a:gd name="connsiteY1" fmla="*/ 752167 h 2573593"/>
                <a:gd name="connsiteX2" fmla="*/ 715297 w 743252"/>
                <a:gd name="connsiteY2" fmla="*/ 2072148 h 2573593"/>
                <a:gd name="connsiteX3" fmla="*/ 58994 w 743252"/>
                <a:gd name="connsiteY3" fmla="*/ 2573593 h 2573593"/>
                <a:gd name="connsiteX4" fmla="*/ 58994 w 743252"/>
                <a:gd name="connsiteY4" fmla="*/ 2573593 h 2573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252" h="2573593">
                  <a:moveTo>
                    <a:pt x="0" y="0"/>
                  </a:moveTo>
                  <a:cubicBezTo>
                    <a:pt x="220611" y="203404"/>
                    <a:pt x="441223" y="406809"/>
                    <a:pt x="560439" y="752167"/>
                  </a:cubicBezTo>
                  <a:cubicBezTo>
                    <a:pt x="679655" y="1097525"/>
                    <a:pt x="798871" y="1768577"/>
                    <a:pt x="715297" y="2072148"/>
                  </a:cubicBezTo>
                  <a:cubicBezTo>
                    <a:pt x="631723" y="2375719"/>
                    <a:pt x="58994" y="2573593"/>
                    <a:pt x="58994" y="2573593"/>
                  </a:cubicBezTo>
                  <a:lnTo>
                    <a:pt x="58994" y="2573593"/>
                  </a:lnTo>
                </a:path>
              </a:pathLst>
            </a:custGeom>
            <a:noFill/>
            <a:ln w="12700" cap="flat" cmpd="sng" algn="ctr">
              <a:solidFill>
                <a:srgbClr val="919A5A"/>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28" name="Freeform 79">
              <a:extLst>
                <a:ext uri="{FF2B5EF4-FFF2-40B4-BE49-F238E27FC236}">
                  <a16:creationId xmlns:a16="http://schemas.microsoft.com/office/drawing/2014/main" id="{BFE077E6-0523-43BD-BCA0-11AE81046BF6}"/>
                </a:ext>
              </a:extLst>
            </p:cNvPr>
            <p:cNvSpPr/>
            <p:nvPr/>
          </p:nvSpPr>
          <p:spPr bwMode="auto">
            <a:xfrm>
              <a:off x="7246380" y="2851355"/>
              <a:ext cx="678420" cy="2472813"/>
            </a:xfrm>
            <a:custGeom>
              <a:avLst/>
              <a:gdLst>
                <a:gd name="connsiteX0" fmla="*/ 0 w 743252"/>
                <a:gd name="connsiteY0" fmla="*/ 0 h 2573593"/>
                <a:gd name="connsiteX1" fmla="*/ 560439 w 743252"/>
                <a:gd name="connsiteY1" fmla="*/ 752167 h 2573593"/>
                <a:gd name="connsiteX2" fmla="*/ 715297 w 743252"/>
                <a:gd name="connsiteY2" fmla="*/ 2072148 h 2573593"/>
                <a:gd name="connsiteX3" fmla="*/ 58994 w 743252"/>
                <a:gd name="connsiteY3" fmla="*/ 2573593 h 2573593"/>
                <a:gd name="connsiteX4" fmla="*/ 58994 w 743252"/>
                <a:gd name="connsiteY4" fmla="*/ 2573593 h 2573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252" h="2573593">
                  <a:moveTo>
                    <a:pt x="0" y="0"/>
                  </a:moveTo>
                  <a:cubicBezTo>
                    <a:pt x="220611" y="203404"/>
                    <a:pt x="441223" y="406809"/>
                    <a:pt x="560439" y="752167"/>
                  </a:cubicBezTo>
                  <a:cubicBezTo>
                    <a:pt x="679655" y="1097525"/>
                    <a:pt x="798871" y="1768577"/>
                    <a:pt x="715297" y="2072148"/>
                  </a:cubicBezTo>
                  <a:cubicBezTo>
                    <a:pt x="631723" y="2375719"/>
                    <a:pt x="58994" y="2573593"/>
                    <a:pt x="58994" y="2573593"/>
                  </a:cubicBezTo>
                  <a:lnTo>
                    <a:pt x="58994" y="2573593"/>
                  </a:lnTo>
                </a:path>
              </a:pathLst>
            </a:custGeom>
            <a:noFill/>
            <a:ln w="12700" cap="flat" cmpd="sng" algn="ctr">
              <a:solidFill>
                <a:srgbClr val="919A5A"/>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grpSp>
      <p:grpSp>
        <p:nvGrpSpPr>
          <p:cNvPr id="29" name="Group 28">
            <a:extLst>
              <a:ext uri="{FF2B5EF4-FFF2-40B4-BE49-F238E27FC236}">
                <a16:creationId xmlns:a16="http://schemas.microsoft.com/office/drawing/2014/main" id="{6AB92D73-9CD0-4081-9C2F-05E064A3544A}"/>
              </a:ext>
            </a:extLst>
          </p:cNvPr>
          <p:cNvGrpSpPr/>
          <p:nvPr/>
        </p:nvGrpSpPr>
        <p:grpSpPr>
          <a:xfrm>
            <a:off x="6500262" y="1688355"/>
            <a:ext cx="717746" cy="3834582"/>
            <a:chOff x="5444670" y="1637071"/>
            <a:chExt cx="717746" cy="4026311"/>
          </a:xfrm>
        </p:grpSpPr>
        <p:sp>
          <p:nvSpPr>
            <p:cNvPr id="30" name="Freeform 80">
              <a:extLst>
                <a:ext uri="{FF2B5EF4-FFF2-40B4-BE49-F238E27FC236}">
                  <a16:creationId xmlns:a16="http://schemas.microsoft.com/office/drawing/2014/main" id="{CCD910E9-7B1A-4E5A-842A-38C59B32BC1D}"/>
                </a:ext>
              </a:extLst>
            </p:cNvPr>
            <p:cNvSpPr/>
            <p:nvPr/>
          </p:nvSpPr>
          <p:spPr bwMode="auto">
            <a:xfrm flipH="1">
              <a:off x="5582264" y="2055188"/>
              <a:ext cx="499040" cy="2988762"/>
            </a:xfrm>
            <a:custGeom>
              <a:avLst/>
              <a:gdLst>
                <a:gd name="connsiteX0" fmla="*/ 0 w 743252"/>
                <a:gd name="connsiteY0" fmla="*/ 0 h 2573593"/>
                <a:gd name="connsiteX1" fmla="*/ 560439 w 743252"/>
                <a:gd name="connsiteY1" fmla="*/ 752167 h 2573593"/>
                <a:gd name="connsiteX2" fmla="*/ 715297 w 743252"/>
                <a:gd name="connsiteY2" fmla="*/ 2072148 h 2573593"/>
                <a:gd name="connsiteX3" fmla="*/ 58994 w 743252"/>
                <a:gd name="connsiteY3" fmla="*/ 2573593 h 2573593"/>
                <a:gd name="connsiteX4" fmla="*/ 58994 w 743252"/>
                <a:gd name="connsiteY4" fmla="*/ 2573593 h 2573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252" h="2573593">
                  <a:moveTo>
                    <a:pt x="0" y="0"/>
                  </a:moveTo>
                  <a:cubicBezTo>
                    <a:pt x="220611" y="203404"/>
                    <a:pt x="441223" y="406809"/>
                    <a:pt x="560439" y="752167"/>
                  </a:cubicBezTo>
                  <a:cubicBezTo>
                    <a:pt x="679655" y="1097525"/>
                    <a:pt x="798871" y="1768577"/>
                    <a:pt x="715297" y="2072148"/>
                  </a:cubicBezTo>
                  <a:cubicBezTo>
                    <a:pt x="631723" y="2375719"/>
                    <a:pt x="58994" y="2573593"/>
                    <a:pt x="58994" y="2573593"/>
                  </a:cubicBezTo>
                  <a:lnTo>
                    <a:pt x="58994" y="2573593"/>
                  </a:lnTo>
                </a:path>
              </a:pathLst>
            </a:custGeom>
            <a:noFill/>
            <a:ln w="9525" cap="flat" cmpd="sng" algn="ctr">
              <a:solidFill>
                <a:schemeClr val="accent1">
                  <a:lumMod val="50000"/>
                </a:schemeClr>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31" name="Freeform 81">
              <a:extLst>
                <a:ext uri="{FF2B5EF4-FFF2-40B4-BE49-F238E27FC236}">
                  <a16:creationId xmlns:a16="http://schemas.microsoft.com/office/drawing/2014/main" id="{29A42135-839B-4428-8CFC-292910B952B1}"/>
                </a:ext>
              </a:extLst>
            </p:cNvPr>
            <p:cNvSpPr/>
            <p:nvPr/>
          </p:nvSpPr>
          <p:spPr bwMode="auto">
            <a:xfrm flipH="1">
              <a:off x="5449528" y="1776443"/>
              <a:ext cx="712888" cy="3886939"/>
            </a:xfrm>
            <a:custGeom>
              <a:avLst/>
              <a:gdLst>
                <a:gd name="connsiteX0" fmla="*/ 0 w 743252"/>
                <a:gd name="connsiteY0" fmla="*/ 0 h 2573593"/>
                <a:gd name="connsiteX1" fmla="*/ 560439 w 743252"/>
                <a:gd name="connsiteY1" fmla="*/ 752167 h 2573593"/>
                <a:gd name="connsiteX2" fmla="*/ 715297 w 743252"/>
                <a:gd name="connsiteY2" fmla="*/ 2072148 h 2573593"/>
                <a:gd name="connsiteX3" fmla="*/ 58994 w 743252"/>
                <a:gd name="connsiteY3" fmla="*/ 2573593 h 2573593"/>
                <a:gd name="connsiteX4" fmla="*/ 58994 w 743252"/>
                <a:gd name="connsiteY4" fmla="*/ 2573593 h 2573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252" h="2573593">
                  <a:moveTo>
                    <a:pt x="0" y="0"/>
                  </a:moveTo>
                  <a:cubicBezTo>
                    <a:pt x="220611" y="203404"/>
                    <a:pt x="441223" y="406809"/>
                    <a:pt x="560439" y="752167"/>
                  </a:cubicBezTo>
                  <a:cubicBezTo>
                    <a:pt x="679655" y="1097525"/>
                    <a:pt x="798871" y="1768577"/>
                    <a:pt x="715297" y="2072148"/>
                  </a:cubicBezTo>
                  <a:cubicBezTo>
                    <a:pt x="631723" y="2375719"/>
                    <a:pt x="58994" y="2573593"/>
                    <a:pt x="58994" y="2573593"/>
                  </a:cubicBezTo>
                  <a:lnTo>
                    <a:pt x="58994" y="2573593"/>
                  </a:lnTo>
                </a:path>
              </a:pathLst>
            </a:custGeom>
            <a:noFill/>
            <a:ln w="9525" cap="flat" cmpd="sng" algn="ctr">
              <a:solidFill>
                <a:schemeClr val="accent1">
                  <a:lumMod val="50000"/>
                </a:schemeClr>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sp>
          <p:nvSpPr>
            <p:cNvPr id="32" name="Freeform 82">
              <a:extLst>
                <a:ext uri="{FF2B5EF4-FFF2-40B4-BE49-F238E27FC236}">
                  <a16:creationId xmlns:a16="http://schemas.microsoft.com/office/drawing/2014/main" id="{7AB6EBC7-BE59-4DC6-9992-49CE0A4B4EEC}"/>
                </a:ext>
              </a:extLst>
            </p:cNvPr>
            <p:cNvSpPr/>
            <p:nvPr/>
          </p:nvSpPr>
          <p:spPr bwMode="auto">
            <a:xfrm flipH="1">
              <a:off x="5444670" y="1637071"/>
              <a:ext cx="678420" cy="3089787"/>
            </a:xfrm>
            <a:custGeom>
              <a:avLst/>
              <a:gdLst>
                <a:gd name="connsiteX0" fmla="*/ 0 w 743252"/>
                <a:gd name="connsiteY0" fmla="*/ 0 h 2573593"/>
                <a:gd name="connsiteX1" fmla="*/ 560439 w 743252"/>
                <a:gd name="connsiteY1" fmla="*/ 752167 h 2573593"/>
                <a:gd name="connsiteX2" fmla="*/ 715297 w 743252"/>
                <a:gd name="connsiteY2" fmla="*/ 2072148 h 2573593"/>
                <a:gd name="connsiteX3" fmla="*/ 58994 w 743252"/>
                <a:gd name="connsiteY3" fmla="*/ 2573593 h 2573593"/>
                <a:gd name="connsiteX4" fmla="*/ 58994 w 743252"/>
                <a:gd name="connsiteY4" fmla="*/ 2573593 h 2573593"/>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43252" h="2573593">
                  <a:moveTo>
                    <a:pt x="0" y="0"/>
                  </a:moveTo>
                  <a:cubicBezTo>
                    <a:pt x="220611" y="203404"/>
                    <a:pt x="441223" y="406809"/>
                    <a:pt x="560439" y="752167"/>
                  </a:cubicBezTo>
                  <a:cubicBezTo>
                    <a:pt x="679655" y="1097525"/>
                    <a:pt x="798871" y="1768577"/>
                    <a:pt x="715297" y="2072148"/>
                  </a:cubicBezTo>
                  <a:cubicBezTo>
                    <a:pt x="631723" y="2375719"/>
                    <a:pt x="58994" y="2573593"/>
                    <a:pt x="58994" y="2573593"/>
                  </a:cubicBezTo>
                  <a:lnTo>
                    <a:pt x="58994" y="2573593"/>
                  </a:lnTo>
                </a:path>
              </a:pathLst>
            </a:custGeom>
            <a:noFill/>
            <a:ln w="9525" cap="flat" cmpd="sng" algn="ctr">
              <a:solidFill>
                <a:schemeClr val="accent1">
                  <a:lumMod val="50000"/>
                </a:schemeClr>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Verdana" pitchFamily="34" charset="0"/>
              </a:endParaRPr>
            </a:p>
          </p:txBody>
        </p:sp>
      </p:grpSp>
      <p:sp>
        <p:nvSpPr>
          <p:cNvPr id="33" name="Rectangle 28">
            <a:extLst>
              <a:ext uri="{FF2B5EF4-FFF2-40B4-BE49-F238E27FC236}">
                <a16:creationId xmlns:a16="http://schemas.microsoft.com/office/drawing/2014/main" id="{7F302ED7-2A1F-433F-80AD-FE53F013D765}"/>
              </a:ext>
            </a:extLst>
          </p:cNvPr>
          <p:cNvSpPr>
            <a:spLocks noChangeArrowheads="1"/>
          </p:cNvSpPr>
          <p:nvPr/>
        </p:nvSpPr>
        <p:spPr bwMode="auto">
          <a:xfrm>
            <a:off x="7129946" y="3764199"/>
            <a:ext cx="993863" cy="335989"/>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b="1" dirty="0">
                <a:solidFill>
                  <a:srgbClr val="56127A"/>
                </a:solidFill>
                <a:latin typeface="+mj-lt"/>
                <a:ea typeface="굴림" charset="-127"/>
              </a:rPr>
              <a:t>Kernel PT</a:t>
            </a:r>
          </a:p>
        </p:txBody>
      </p:sp>
      <p:sp>
        <p:nvSpPr>
          <p:cNvPr id="35" name="Freeform 30">
            <a:extLst>
              <a:ext uri="{FF2B5EF4-FFF2-40B4-BE49-F238E27FC236}">
                <a16:creationId xmlns:a16="http://schemas.microsoft.com/office/drawing/2014/main" id="{08952259-36D1-4248-BCC4-1FEB068C61CB}"/>
              </a:ext>
            </a:extLst>
          </p:cNvPr>
          <p:cNvSpPr/>
          <p:nvPr/>
        </p:nvSpPr>
        <p:spPr bwMode="auto">
          <a:xfrm>
            <a:off x="8319173" y="1655579"/>
            <a:ext cx="413098" cy="2030495"/>
          </a:xfrm>
          <a:custGeom>
            <a:avLst/>
            <a:gdLst>
              <a:gd name="connsiteX0" fmla="*/ 0 w 413098"/>
              <a:gd name="connsiteY0" fmla="*/ 1474839 h 1474839"/>
              <a:gd name="connsiteX1" fmla="*/ 412954 w 413098"/>
              <a:gd name="connsiteY1" fmla="*/ 818536 h 1474839"/>
              <a:gd name="connsiteX2" fmla="*/ 36871 w 413098"/>
              <a:gd name="connsiteY2" fmla="*/ 0 h 1474839"/>
            </a:gdLst>
            <a:ahLst/>
            <a:cxnLst>
              <a:cxn ang="0">
                <a:pos x="connsiteX0" y="connsiteY0"/>
              </a:cxn>
              <a:cxn ang="0">
                <a:pos x="connsiteX1" y="connsiteY1"/>
              </a:cxn>
              <a:cxn ang="0">
                <a:pos x="connsiteX2" y="connsiteY2"/>
              </a:cxn>
            </a:cxnLst>
            <a:rect l="l" t="t" r="r" b="b"/>
            <a:pathLst>
              <a:path w="413098" h="1474839">
                <a:moveTo>
                  <a:pt x="0" y="1474839"/>
                </a:moveTo>
                <a:cubicBezTo>
                  <a:pt x="203404" y="1269590"/>
                  <a:pt x="406809" y="1064342"/>
                  <a:pt x="412954" y="818536"/>
                </a:cubicBezTo>
                <a:cubicBezTo>
                  <a:pt x="419099" y="572730"/>
                  <a:pt x="227985" y="286365"/>
                  <a:pt x="36871" y="0"/>
                </a:cubicBezTo>
              </a:path>
            </a:pathLst>
          </a:custGeom>
          <a:noFill/>
          <a:ln w="1270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mj-lt"/>
            </a:endParaRPr>
          </a:p>
        </p:txBody>
      </p:sp>
      <p:sp>
        <p:nvSpPr>
          <p:cNvPr id="36" name="Freeform 90">
            <a:extLst>
              <a:ext uri="{FF2B5EF4-FFF2-40B4-BE49-F238E27FC236}">
                <a16:creationId xmlns:a16="http://schemas.microsoft.com/office/drawing/2014/main" id="{B7744EA1-62CC-4772-B7B4-6FD76C64C6BF}"/>
              </a:ext>
            </a:extLst>
          </p:cNvPr>
          <p:cNvSpPr/>
          <p:nvPr/>
        </p:nvSpPr>
        <p:spPr bwMode="auto">
          <a:xfrm>
            <a:off x="8331463" y="2636347"/>
            <a:ext cx="413098" cy="1441247"/>
          </a:xfrm>
          <a:custGeom>
            <a:avLst/>
            <a:gdLst>
              <a:gd name="connsiteX0" fmla="*/ 0 w 413098"/>
              <a:gd name="connsiteY0" fmla="*/ 1474839 h 1474839"/>
              <a:gd name="connsiteX1" fmla="*/ 412954 w 413098"/>
              <a:gd name="connsiteY1" fmla="*/ 818536 h 1474839"/>
              <a:gd name="connsiteX2" fmla="*/ 36871 w 413098"/>
              <a:gd name="connsiteY2" fmla="*/ 0 h 1474839"/>
            </a:gdLst>
            <a:ahLst/>
            <a:cxnLst>
              <a:cxn ang="0">
                <a:pos x="connsiteX0" y="connsiteY0"/>
              </a:cxn>
              <a:cxn ang="0">
                <a:pos x="connsiteX1" y="connsiteY1"/>
              </a:cxn>
              <a:cxn ang="0">
                <a:pos x="connsiteX2" y="connsiteY2"/>
              </a:cxn>
            </a:cxnLst>
            <a:rect l="l" t="t" r="r" b="b"/>
            <a:pathLst>
              <a:path w="413098" h="1474839">
                <a:moveTo>
                  <a:pt x="0" y="1474839"/>
                </a:moveTo>
                <a:cubicBezTo>
                  <a:pt x="203404" y="1269590"/>
                  <a:pt x="406809" y="1064342"/>
                  <a:pt x="412954" y="818536"/>
                </a:cubicBezTo>
                <a:cubicBezTo>
                  <a:pt x="419099" y="572730"/>
                  <a:pt x="227985" y="286365"/>
                  <a:pt x="36871" y="0"/>
                </a:cubicBezTo>
              </a:path>
            </a:pathLst>
          </a:custGeom>
          <a:noFill/>
          <a:ln w="12700" cap="flat" cmpd="sng" algn="ctr">
            <a:solidFill>
              <a:srgbClr val="FF0000"/>
            </a:solidFill>
            <a:prstDash val="solid"/>
            <a:round/>
            <a:headEnd type="none" w="med" len="med"/>
            <a:tailEnd type="triangl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90000"/>
              </a:lnSpc>
              <a:spcBef>
                <a:spcPct val="25000"/>
              </a:spcBef>
              <a:spcAft>
                <a:spcPct val="0"/>
              </a:spcAft>
              <a:buClr>
                <a:schemeClr val="bg1"/>
              </a:buClr>
              <a:buSzPct val="100000"/>
              <a:buFont typeface="Wingdings" pitchFamily="2" charset="2"/>
              <a:buChar char="•"/>
              <a:tabLst/>
            </a:pPr>
            <a:endParaRPr kumimoji="0" lang="en-US" sz="2000" b="0" i="0" u="none" strike="noStrike" cap="none" normalizeH="0" baseline="0">
              <a:ln>
                <a:noFill/>
              </a:ln>
              <a:solidFill>
                <a:schemeClr val="tx1"/>
              </a:solidFill>
              <a:effectLst/>
              <a:latin typeface="+mj-lt"/>
            </a:endParaRPr>
          </a:p>
        </p:txBody>
      </p:sp>
      <p:cxnSp>
        <p:nvCxnSpPr>
          <p:cNvPr id="38" name="Straight Arrow Connector 37">
            <a:extLst>
              <a:ext uri="{FF2B5EF4-FFF2-40B4-BE49-F238E27FC236}">
                <a16:creationId xmlns:a16="http://schemas.microsoft.com/office/drawing/2014/main" id="{49F9DA4B-2BC2-49F1-A505-C31DEB563779}"/>
              </a:ext>
            </a:extLst>
          </p:cNvPr>
          <p:cNvCxnSpPr/>
          <p:nvPr/>
        </p:nvCxnSpPr>
        <p:spPr bwMode="auto">
          <a:xfrm>
            <a:off x="5654035" y="3640370"/>
            <a:ext cx="1492641" cy="16895"/>
          </a:xfrm>
          <a:prstGeom prst="straightConnector1">
            <a:avLst/>
          </a:prstGeom>
          <a:noFill/>
          <a:ln w="9525" cap="flat" cmpd="sng" algn="ctr">
            <a:solidFill>
              <a:srgbClr val="FF0000"/>
            </a:solidFill>
            <a:prstDash val="solid"/>
            <a:round/>
            <a:headEnd type="none" w="med" len="med"/>
            <a:tailEnd type="triangle" w="med" len="med"/>
          </a:ln>
          <a:effectLst/>
        </p:spPr>
      </p:cxnSp>
      <p:sp>
        <p:nvSpPr>
          <p:cNvPr id="39" name="TextBox 38">
            <a:extLst>
              <a:ext uri="{FF2B5EF4-FFF2-40B4-BE49-F238E27FC236}">
                <a16:creationId xmlns:a16="http://schemas.microsoft.com/office/drawing/2014/main" id="{67EC801C-62CF-479F-B2DD-17A8A2B0DB04}"/>
              </a:ext>
            </a:extLst>
          </p:cNvPr>
          <p:cNvSpPr txBox="1"/>
          <p:nvPr/>
        </p:nvSpPr>
        <p:spPr>
          <a:xfrm>
            <a:off x="9187046" y="4279780"/>
            <a:ext cx="1946708" cy="1446550"/>
          </a:xfrm>
          <a:prstGeom prst="rect">
            <a:avLst/>
          </a:prstGeom>
          <a:noFill/>
        </p:spPr>
        <p:txBody>
          <a:bodyPr wrap="square" rtlCol="0">
            <a:spAutoFit/>
          </a:bodyPr>
          <a:lstStyle/>
          <a:p>
            <a:pPr algn="ctr"/>
            <a:r>
              <a:rPr lang="en-US" sz="2200" dirty="0">
                <a:solidFill>
                  <a:schemeClr val="accent1"/>
                </a:solidFill>
                <a:latin typeface="Corbel" panose="020B0503020204020204" pitchFamily="34" charset="0"/>
              </a:rPr>
              <a:t>Accessing </a:t>
            </a:r>
            <a:r>
              <a:rPr lang="en-US" sz="2200" b="1" dirty="0">
                <a:solidFill>
                  <a:srgbClr val="C00000"/>
                </a:solidFill>
                <a:latin typeface="Corbel" panose="020B0503020204020204" pitchFamily="34" charset="0"/>
              </a:rPr>
              <a:t>one</a:t>
            </a:r>
            <a:r>
              <a:rPr lang="en-US" sz="2200" dirty="0">
                <a:solidFill>
                  <a:schemeClr val="accent1"/>
                </a:solidFill>
                <a:latin typeface="Corbel" panose="020B0503020204020204" pitchFamily="34" charset="0"/>
              </a:rPr>
              <a:t> word requires </a:t>
            </a:r>
            <a:r>
              <a:rPr lang="en-US" sz="2200" b="1" dirty="0">
                <a:solidFill>
                  <a:srgbClr val="C00000"/>
                </a:solidFill>
                <a:latin typeface="Corbel" panose="020B0503020204020204" pitchFamily="34" charset="0"/>
              </a:rPr>
              <a:t>two</a:t>
            </a:r>
            <a:r>
              <a:rPr lang="en-US" sz="2200" dirty="0">
                <a:solidFill>
                  <a:schemeClr val="accent1"/>
                </a:solidFill>
                <a:latin typeface="Corbel" panose="020B0503020204020204" pitchFamily="34" charset="0"/>
              </a:rPr>
              <a:t> DRAM accesses!!!</a:t>
            </a:r>
          </a:p>
        </p:txBody>
      </p:sp>
      <p:cxnSp>
        <p:nvCxnSpPr>
          <p:cNvPr id="40" name="Straight Connector 39">
            <a:extLst>
              <a:ext uri="{FF2B5EF4-FFF2-40B4-BE49-F238E27FC236}">
                <a16:creationId xmlns:a16="http://schemas.microsoft.com/office/drawing/2014/main" id="{08CB7293-24FA-43AE-9151-C8BE35B579C3}"/>
              </a:ext>
            </a:extLst>
          </p:cNvPr>
          <p:cNvCxnSpPr/>
          <p:nvPr/>
        </p:nvCxnSpPr>
        <p:spPr bwMode="auto">
          <a:xfrm>
            <a:off x="7146676" y="1769471"/>
            <a:ext cx="1224116" cy="0"/>
          </a:xfrm>
          <a:prstGeom prst="line">
            <a:avLst/>
          </a:prstGeom>
          <a:noFill/>
          <a:ln w="9525" cap="flat" cmpd="sng" algn="ctr">
            <a:solidFill>
              <a:schemeClr val="tx1"/>
            </a:solidFill>
            <a:prstDash val="solid"/>
            <a:round/>
            <a:headEnd type="none" w="med" len="med"/>
            <a:tailEnd type="none" w="med" len="med"/>
          </a:ln>
          <a:effectLst/>
        </p:spPr>
      </p:cxnSp>
      <p:cxnSp>
        <p:nvCxnSpPr>
          <p:cNvPr id="41" name="Straight Connector 40">
            <a:extLst>
              <a:ext uri="{FF2B5EF4-FFF2-40B4-BE49-F238E27FC236}">
                <a16:creationId xmlns:a16="http://schemas.microsoft.com/office/drawing/2014/main" id="{F12D5A8B-1D52-41AC-BEED-4C72D5838ACF}"/>
              </a:ext>
            </a:extLst>
          </p:cNvPr>
          <p:cNvCxnSpPr/>
          <p:nvPr/>
        </p:nvCxnSpPr>
        <p:spPr bwMode="auto">
          <a:xfrm>
            <a:off x="7122095" y="2025110"/>
            <a:ext cx="1224116" cy="0"/>
          </a:xfrm>
          <a:prstGeom prst="line">
            <a:avLst/>
          </a:prstGeom>
          <a:noFill/>
          <a:ln w="9525" cap="flat" cmpd="sng" algn="ctr">
            <a:solidFill>
              <a:schemeClr val="tx1"/>
            </a:solidFill>
            <a:prstDash val="solid"/>
            <a:round/>
            <a:headEnd type="none" w="med" len="med"/>
            <a:tailEnd type="none" w="med" len="med"/>
          </a:ln>
          <a:effectLst/>
        </p:spPr>
      </p:cxnSp>
      <p:cxnSp>
        <p:nvCxnSpPr>
          <p:cNvPr id="42" name="Straight Connector 41">
            <a:extLst>
              <a:ext uri="{FF2B5EF4-FFF2-40B4-BE49-F238E27FC236}">
                <a16:creationId xmlns:a16="http://schemas.microsoft.com/office/drawing/2014/main" id="{7FB2A6FB-F66E-4052-A758-B5DF477BEE1A}"/>
              </a:ext>
            </a:extLst>
          </p:cNvPr>
          <p:cNvCxnSpPr/>
          <p:nvPr/>
        </p:nvCxnSpPr>
        <p:spPr bwMode="auto">
          <a:xfrm>
            <a:off x="7134385" y="2708452"/>
            <a:ext cx="1224116" cy="0"/>
          </a:xfrm>
          <a:prstGeom prst="line">
            <a:avLst/>
          </a:prstGeom>
          <a:noFill/>
          <a:ln w="9525" cap="flat" cmpd="sng" algn="ctr">
            <a:solidFill>
              <a:schemeClr val="tx1"/>
            </a:solidFill>
            <a:prstDash val="solid"/>
            <a:round/>
            <a:headEnd type="none" w="med" len="med"/>
            <a:tailEnd type="none" w="med" len="med"/>
          </a:ln>
          <a:effectLst/>
        </p:spPr>
      </p:cxnSp>
      <p:cxnSp>
        <p:nvCxnSpPr>
          <p:cNvPr id="43" name="Straight Connector 42">
            <a:extLst>
              <a:ext uri="{FF2B5EF4-FFF2-40B4-BE49-F238E27FC236}">
                <a16:creationId xmlns:a16="http://schemas.microsoft.com/office/drawing/2014/main" id="{EC77C1AA-A5C6-4A01-BEC5-E53BADD2384E}"/>
              </a:ext>
            </a:extLst>
          </p:cNvPr>
          <p:cNvCxnSpPr/>
          <p:nvPr/>
        </p:nvCxnSpPr>
        <p:spPr bwMode="auto">
          <a:xfrm>
            <a:off x="7124553" y="2868226"/>
            <a:ext cx="1224116" cy="0"/>
          </a:xfrm>
          <a:prstGeom prst="line">
            <a:avLst/>
          </a:prstGeom>
          <a:noFill/>
          <a:ln w="9525" cap="flat" cmpd="sng" algn="ctr">
            <a:solidFill>
              <a:schemeClr val="tx1"/>
            </a:solidFill>
            <a:prstDash val="solid"/>
            <a:round/>
            <a:headEnd type="none" w="med" len="med"/>
            <a:tailEnd type="none" w="med" len="med"/>
          </a:ln>
          <a:effectLst/>
        </p:spPr>
      </p:cxnSp>
      <p:cxnSp>
        <p:nvCxnSpPr>
          <p:cNvPr id="44" name="Straight Connector 43">
            <a:extLst>
              <a:ext uri="{FF2B5EF4-FFF2-40B4-BE49-F238E27FC236}">
                <a16:creationId xmlns:a16="http://schemas.microsoft.com/office/drawing/2014/main" id="{B7D7AFFA-A77D-416B-A062-B4AB0240D500}"/>
              </a:ext>
            </a:extLst>
          </p:cNvPr>
          <p:cNvCxnSpPr/>
          <p:nvPr/>
        </p:nvCxnSpPr>
        <p:spPr bwMode="auto">
          <a:xfrm>
            <a:off x="7151592" y="3728549"/>
            <a:ext cx="1224116" cy="0"/>
          </a:xfrm>
          <a:prstGeom prst="line">
            <a:avLst/>
          </a:prstGeom>
          <a:noFill/>
          <a:ln w="9525" cap="flat" cmpd="sng" algn="ctr">
            <a:solidFill>
              <a:schemeClr val="tx1"/>
            </a:solidFill>
            <a:prstDash val="solid"/>
            <a:round/>
            <a:headEnd type="none" w="med" len="med"/>
            <a:tailEnd type="none" w="med" len="med"/>
          </a:ln>
          <a:effectLst/>
        </p:spPr>
      </p:cxnSp>
      <p:cxnSp>
        <p:nvCxnSpPr>
          <p:cNvPr id="45" name="Straight Connector 44">
            <a:extLst>
              <a:ext uri="{FF2B5EF4-FFF2-40B4-BE49-F238E27FC236}">
                <a16:creationId xmlns:a16="http://schemas.microsoft.com/office/drawing/2014/main" id="{38D3B3F0-445E-4675-903C-472ADED48D8D}"/>
              </a:ext>
            </a:extLst>
          </p:cNvPr>
          <p:cNvCxnSpPr/>
          <p:nvPr/>
        </p:nvCxnSpPr>
        <p:spPr bwMode="auto">
          <a:xfrm flipV="1">
            <a:off x="8326547" y="3620394"/>
            <a:ext cx="523568" cy="7374"/>
          </a:xfrm>
          <a:prstGeom prst="line">
            <a:avLst/>
          </a:prstGeom>
          <a:noFill/>
          <a:ln w="9525" cap="flat" cmpd="sng" algn="ctr">
            <a:solidFill>
              <a:srgbClr val="FF0000"/>
            </a:solidFill>
            <a:prstDash val="solid"/>
            <a:round/>
            <a:headEnd type="none" w="med" len="med"/>
            <a:tailEnd type="none" w="med" len="med"/>
          </a:ln>
          <a:effectLst/>
        </p:spPr>
      </p:cxnSp>
      <p:sp>
        <p:nvSpPr>
          <p:cNvPr id="51" name="TextBox 50">
            <a:extLst>
              <a:ext uri="{FF2B5EF4-FFF2-40B4-BE49-F238E27FC236}">
                <a16:creationId xmlns:a16="http://schemas.microsoft.com/office/drawing/2014/main" id="{1E83DE07-7FA7-41BE-93A8-08BF04BBE00F}"/>
              </a:ext>
            </a:extLst>
          </p:cNvPr>
          <p:cNvSpPr txBox="1"/>
          <p:nvPr/>
        </p:nvSpPr>
        <p:spPr>
          <a:xfrm>
            <a:off x="8737853" y="894584"/>
            <a:ext cx="1546859" cy="646331"/>
          </a:xfrm>
          <a:prstGeom prst="rect">
            <a:avLst/>
          </a:prstGeom>
          <a:noFill/>
        </p:spPr>
        <p:txBody>
          <a:bodyPr wrap="square" rtlCol="0">
            <a:spAutoFit/>
          </a:bodyPr>
          <a:lstStyle/>
          <a:p>
            <a:pPr algn="ctr"/>
            <a:r>
              <a:rPr lang="en-US" sz="1800" b="1" dirty="0">
                <a:latin typeface="Corbel" panose="020B0503020204020204" pitchFamily="34" charset="0"/>
              </a:rPr>
              <a:t>Physical Page Number</a:t>
            </a:r>
          </a:p>
        </p:txBody>
      </p:sp>
      <p:cxnSp>
        <p:nvCxnSpPr>
          <p:cNvPr id="52" name="Straight Connector 51">
            <a:extLst>
              <a:ext uri="{FF2B5EF4-FFF2-40B4-BE49-F238E27FC236}">
                <a16:creationId xmlns:a16="http://schemas.microsoft.com/office/drawing/2014/main" id="{205E4D88-8969-4BAE-96CC-AB9553F122A0}"/>
              </a:ext>
            </a:extLst>
          </p:cNvPr>
          <p:cNvCxnSpPr/>
          <p:nvPr/>
        </p:nvCxnSpPr>
        <p:spPr bwMode="auto">
          <a:xfrm flipH="1">
            <a:off x="7974552" y="1246395"/>
            <a:ext cx="906781" cy="472440"/>
          </a:xfrm>
          <a:prstGeom prst="line">
            <a:avLst/>
          </a:prstGeom>
          <a:noFill/>
          <a:ln w="9525" cap="flat" cmpd="sng" algn="ctr">
            <a:solidFill>
              <a:srgbClr val="FF0000"/>
            </a:solidFill>
            <a:prstDash val="solid"/>
            <a:round/>
            <a:headEnd type="none" w="med" len="med"/>
            <a:tailEnd type="none" w="med" len="med"/>
          </a:ln>
          <a:effectLst/>
        </p:spPr>
      </p:cxnSp>
      <p:grpSp>
        <p:nvGrpSpPr>
          <p:cNvPr id="58" name="Group 57">
            <a:extLst>
              <a:ext uri="{FF2B5EF4-FFF2-40B4-BE49-F238E27FC236}">
                <a16:creationId xmlns:a16="http://schemas.microsoft.com/office/drawing/2014/main" id="{0C7A2E5B-A017-44CF-85A1-511A123DBDE5}"/>
              </a:ext>
            </a:extLst>
          </p:cNvPr>
          <p:cNvGrpSpPr/>
          <p:nvPr/>
        </p:nvGrpSpPr>
        <p:grpSpPr>
          <a:xfrm>
            <a:off x="2398708" y="1446001"/>
            <a:ext cx="3403489" cy="1140762"/>
            <a:chOff x="2398708" y="1446001"/>
            <a:chExt cx="3403489" cy="1140762"/>
          </a:xfrm>
        </p:grpSpPr>
        <p:grpSp>
          <p:nvGrpSpPr>
            <p:cNvPr id="3" name="Group 2">
              <a:extLst>
                <a:ext uri="{FF2B5EF4-FFF2-40B4-BE49-F238E27FC236}">
                  <a16:creationId xmlns:a16="http://schemas.microsoft.com/office/drawing/2014/main" id="{C00130B1-7160-4162-A4B2-2926D4EFC42C}"/>
                </a:ext>
              </a:extLst>
            </p:cNvPr>
            <p:cNvGrpSpPr/>
            <p:nvPr/>
          </p:nvGrpSpPr>
          <p:grpSpPr>
            <a:xfrm>
              <a:off x="4284417" y="1446001"/>
              <a:ext cx="1517780" cy="1140762"/>
              <a:chOff x="4284417" y="1446001"/>
              <a:chExt cx="1517780" cy="1140762"/>
            </a:xfrm>
          </p:grpSpPr>
          <p:sp>
            <p:nvSpPr>
              <p:cNvPr id="22" name="Oval 21">
                <a:extLst>
                  <a:ext uri="{FF2B5EF4-FFF2-40B4-BE49-F238E27FC236}">
                    <a16:creationId xmlns:a16="http://schemas.microsoft.com/office/drawing/2014/main" id="{8F958124-E346-4CD4-A49A-C848B52CB952}"/>
                  </a:ext>
                </a:extLst>
              </p:cNvPr>
              <p:cNvSpPr/>
              <p:nvPr/>
            </p:nvSpPr>
            <p:spPr bwMode="auto">
              <a:xfrm>
                <a:off x="4823808" y="1446001"/>
                <a:ext cx="441969" cy="420326"/>
              </a:xfrm>
              <a:prstGeom prst="ellipse">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1" fontAlgn="base" latinLnBrk="0" hangingPunct="1">
                  <a:lnSpc>
                    <a:spcPct val="90000"/>
                  </a:lnSpc>
                  <a:spcAft>
                    <a:spcPct val="0"/>
                  </a:spcAft>
                  <a:buClr>
                    <a:schemeClr val="bg1"/>
                  </a:buClr>
                  <a:buSzPct val="100000"/>
                  <a:tabLst/>
                </a:pPr>
                <a:r>
                  <a:rPr kumimoji="0" lang="en-US" sz="3200" b="1" i="0" u="none" strike="noStrike" cap="none" normalizeH="0" baseline="0" dirty="0">
                    <a:ln>
                      <a:noFill/>
                    </a:ln>
                    <a:solidFill>
                      <a:schemeClr val="accent1"/>
                    </a:solidFill>
                    <a:effectLst/>
                    <a:latin typeface="+mj-lt"/>
                  </a:rPr>
                  <a:t>+</a:t>
                </a:r>
              </a:p>
            </p:txBody>
          </p:sp>
          <p:sp>
            <p:nvSpPr>
              <p:cNvPr id="37" name="TextBox 36">
                <a:extLst>
                  <a:ext uri="{FF2B5EF4-FFF2-40B4-BE49-F238E27FC236}">
                    <a16:creationId xmlns:a16="http://schemas.microsoft.com/office/drawing/2014/main" id="{C4160319-4AF9-420C-92BE-C5A4956311D2}"/>
                  </a:ext>
                </a:extLst>
              </p:cNvPr>
              <p:cNvSpPr txBox="1"/>
              <p:nvPr/>
            </p:nvSpPr>
            <p:spPr>
              <a:xfrm>
                <a:off x="4284417" y="2217431"/>
                <a:ext cx="1517780" cy="369332"/>
              </a:xfrm>
              <a:prstGeom prst="rect">
                <a:avLst/>
              </a:prstGeom>
              <a:solidFill>
                <a:schemeClr val="bg1">
                  <a:lumMod val="95000"/>
                </a:schemeClr>
              </a:solidFill>
              <a:ln w="19050">
                <a:solidFill>
                  <a:schemeClr val="tx1"/>
                </a:solidFill>
              </a:ln>
            </p:spPr>
            <p:txBody>
              <a:bodyPr wrap="square" rtlCol="0">
                <a:spAutoFit/>
              </a:bodyPr>
              <a:lstStyle/>
              <a:p>
                <a:pPr algn="ctr"/>
                <a:r>
                  <a:rPr lang="en-US" sz="1800" b="1" dirty="0">
                    <a:latin typeface="+mj-lt"/>
                  </a:rPr>
                  <a:t>PT Base </a:t>
                </a:r>
                <a:r>
                  <a:rPr lang="en-US" sz="1800" b="1" dirty="0" err="1">
                    <a:latin typeface="+mj-lt"/>
                  </a:rPr>
                  <a:t>Reg</a:t>
                </a:r>
                <a:endParaRPr lang="en-US" sz="1800" b="1" dirty="0">
                  <a:latin typeface="+mj-lt"/>
                </a:endParaRPr>
              </a:p>
            </p:txBody>
          </p:sp>
          <p:cxnSp>
            <p:nvCxnSpPr>
              <p:cNvPr id="47" name="Straight Arrow Connector 46">
                <a:extLst>
                  <a:ext uri="{FF2B5EF4-FFF2-40B4-BE49-F238E27FC236}">
                    <a16:creationId xmlns:a16="http://schemas.microsoft.com/office/drawing/2014/main" id="{92A44154-FFE0-45E0-8DC9-E8005FD56DEB}"/>
                  </a:ext>
                </a:extLst>
              </p:cNvPr>
              <p:cNvCxnSpPr>
                <a:cxnSpLocks/>
                <a:stCxn id="37" idx="0"/>
                <a:endCxn id="22" idx="4"/>
              </p:cNvCxnSpPr>
              <p:nvPr/>
            </p:nvCxnSpPr>
            <p:spPr bwMode="auto">
              <a:xfrm flipV="1">
                <a:off x="5043307" y="1866327"/>
                <a:ext cx="1486" cy="351104"/>
              </a:xfrm>
              <a:prstGeom prst="straightConnector1">
                <a:avLst/>
              </a:prstGeom>
              <a:noFill/>
              <a:ln w="9525" cap="flat" cmpd="sng" algn="ctr">
                <a:solidFill>
                  <a:schemeClr val="tx1"/>
                </a:solidFill>
                <a:prstDash val="solid"/>
                <a:round/>
                <a:headEnd type="none" w="med" len="med"/>
                <a:tailEnd type="triangle" w="med" len="med"/>
              </a:ln>
              <a:effectLst/>
            </p:spPr>
          </p:cxnSp>
        </p:grpSp>
        <p:cxnSp>
          <p:nvCxnSpPr>
            <p:cNvPr id="23" name="Connector: Elbow 22">
              <a:extLst>
                <a:ext uri="{FF2B5EF4-FFF2-40B4-BE49-F238E27FC236}">
                  <a16:creationId xmlns:a16="http://schemas.microsoft.com/office/drawing/2014/main" id="{3CAC5B21-EB8B-49BC-9FDE-097EDDDF6239}"/>
                </a:ext>
              </a:extLst>
            </p:cNvPr>
            <p:cNvCxnSpPr>
              <a:cxnSpLocks/>
              <a:stCxn id="54" idx="0"/>
              <a:endCxn id="22" idx="2"/>
            </p:cNvCxnSpPr>
            <p:nvPr/>
          </p:nvCxnSpPr>
          <p:spPr>
            <a:xfrm rot="5400000" flipH="1" flipV="1">
              <a:off x="3479161" y="575711"/>
              <a:ext cx="264194" cy="2425100"/>
            </a:xfrm>
            <a:prstGeom prst="bentConnector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6" name="Group 55">
            <a:extLst>
              <a:ext uri="{FF2B5EF4-FFF2-40B4-BE49-F238E27FC236}">
                <a16:creationId xmlns:a16="http://schemas.microsoft.com/office/drawing/2014/main" id="{2BB165C3-38BD-4665-985E-C5F388899536}"/>
              </a:ext>
            </a:extLst>
          </p:cNvPr>
          <p:cNvGrpSpPr/>
          <p:nvPr/>
        </p:nvGrpSpPr>
        <p:grpSpPr>
          <a:xfrm>
            <a:off x="1408243" y="1917812"/>
            <a:ext cx="2434202" cy="1396836"/>
            <a:chOff x="1470770" y="1921290"/>
            <a:chExt cx="2434202" cy="1396836"/>
          </a:xfrm>
        </p:grpSpPr>
        <p:sp>
          <p:nvSpPr>
            <p:cNvPr id="49" name="TextBox 48">
              <a:extLst>
                <a:ext uri="{FF2B5EF4-FFF2-40B4-BE49-F238E27FC236}">
                  <a16:creationId xmlns:a16="http://schemas.microsoft.com/office/drawing/2014/main" id="{831F263B-70A2-47F2-B543-A0054EF91FCF}"/>
                </a:ext>
              </a:extLst>
            </p:cNvPr>
            <p:cNvSpPr txBox="1"/>
            <p:nvPr/>
          </p:nvSpPr>
          <p:spPr>
            <a:xfrm>
              <a:off x="1470770" y="2671795"/>
              <a:ext cx="1546859" cy="646331"/>
            </a:xfrm>
            <a:prstGeom prst="rect">
              <a:avLst/>
            </a:prstGeom>
            <a:noFill/>
          </p:spPr>
          <p:txBody>
            <a:bodyPr wrap="square" rtlCol="0">
              <a:spAutoFit/>
            </a:bodyPr>
            <a:lstStyle/>
            <a:p>
              <a:pPr algn="ctr"/>
              <a:r>
                <a:rPr lang="en-US" sz="1800" b="1" dirty="0">
                  <a:latin typeface="Corbel" panose="020B0503020204020204" pitchFamily="34" charset="0"/>
                </a:rPr>
                <a:t>Virtual Page Number</a:t>
              </a:r>
            </a:p>
          </p:txBody>
        </p:sp>
        <p:sp>
          <p:nvSpPr>
            <p:cNvPr id="54" name="Rectangle 53">
              <a:extLst>
                <a:ext uri="{FF2B5EF4-FFF2-40B4-BE49-F238E27FC236}">
                  <a16:creationId xmlns:a16="http://schemas.microsoft.com/office/drawing/2014/main" id="{4935D320-220F-4FB2-9F32-1557F29DDB74}"/>
                </a:ext>
              </a:extLst>
            </p:cNvPr>
            <p:cNvSpPr/>
            <p:nvPr/>
          </p:nvSpPr>
          <p:spPr>
            <a:xfrm>
              <a:off x="1834179" y="1923836"/>
              <a:ext cx="1254112" cy="382470"/>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a:ea typeface="굴림" charset="-127"/>
                </a:rPr>
                <a:t>VPN</a:t>
              </a:r>
              <a:endParaRPr lang="en-US"/>
            </a:p>
          </p:txBody>
        </p:sp>
        <p:sp>
          <p:nvSpPr>
            <p:cNvPr id="55" name="Rectangle 54">
              <a:extLst>
                <a:ext uri="{FF2B5EF4-FFF2-40B4-BE49-F238E27FC236}">
                  <a16:creationId xmlns:a16="http://schemas.microsoft.com/office/drawing/2014/main" id="{4ADA91CA-DFCB-410A-A4C6-D2CC09BC7735}"/>
                </a:ext>
              </a:extLst>
            </p:cNvPr>
            <p:cNvSpPr/>
            <p:nvPr/>
          </p:nvSpPr>
          <p:spPr>
            <a:xfrm>
              <a:off x="3091353" y="1921290"/>
              <a:ext cx="813619" cy="382470"/>
            </a:xfrm>
            <a:prstGeom prst="rect">
              <a:avLst/>
            </a:prstGeom>
            <a:solidFill>
              <a:schemeClr val="accent1">
                <a:lumMod val="60000"/>
                <a:lumOff val="40000"/>
              </a:schemeClr>
            </a:solid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ko-KR" b="1" dirty="0">
                  <a:ea typeface="굴림" charset="-127"/>
                </a:rPr>
                <a:t>offset</a:t>
              </a:r>
              <a:endParaRPr lang="en-US" dirty="0"/>
            </a:p>
          </p:txBody>
        </p:sp>
        <p:cxnSp>
          <p:nvCxnSpPr>
            <p:cNvPr id="50" name="Straight Connector 49">
              <a:extLst>
                <a:ext uri="{FF2B5EF4-FFF2-40B4-BE49-F238E27FC236}">
                  <a16:creationId xmlns:a16="http://schemas.microsoft.com/office/drawing/2014/main" id="{8088054E-6709-47A5-96E4-01DA71697CE9}"/>
                </a:ext>
              </a:extLst>
            </p:cNvPr>
            <p:cNvCxnSpPr>
              <a:endCxn id="49" idx="0"/>
            </p:cNvCxnSpPr>
            <p:nvPr/>
          </p:nvCxnSpPr>
          <p:spPr bwMode="auto">
            <a:xfrm flipH="1">
              <a:off x="2244200" y="2267935"/>
              <a:ext cx="300990" cy="403860"/>
            </a:xfrm>
            <a:prstGeom prst="line">
              <a:avLst/>
            </a:prstGeom>
            <a:noFill/>
            <a:ln w="9525"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1034045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5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5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nodeType="clickEffect">
                                  <p:stCondLst>
                                    <p:cond delay="0"/>
                                  </p:stCondLst>
                                  <p:childTnLst>
                                    <p:set>
                                      <p:cBhvr>
                                        <p:cTn id="30" dur="1" fill="hold">
                                          <p:stCondLst>
                                            <p:cond delay="0"/>
                                          </p:stCondLst>
                                        </p:cTn>
                                        <p:tgtEl>
                                          <p:spTgt spid="29"/>
                                        </p:tgtEl>
                                        <p:attrNameLst>
                                          <p:attrName>style.visibility</p:attrName>
                                        </p:attrNameLst>
                                      </p:cBhvr>
                                      <p:to>
                                        <p:strVal val="visible"/>
                                      </p:to>
                                    </p:set>
                                    <p:animEffect transition="in" filter="wipe(up)">
                                      <p:cBhvr>
                                        <p:cTn id="31" dur="1000"/>
                                        <p:tgtEl>
                                          <p:spTgt spid="29"/>
                                        </p:tgtEl>
                                      </p:cBhvr>
                                    </p:animEffect>
                                  </p:childTnLst>
                                </p:cTn>
                              </p:par>
                              <p:par>
                                <p:cTn id="32" presetID="1" presetClass="entr" presetSubtype="0" fill="hold" nodeType="withEffect">
                                  <p:stCondLst>
                                    <p:cond delay="0"/>
                                  </p:stCondLst>
                                  <p:childTnLst>
                                    <p:set>
                                      <p:cBhvr>
                                        <p:cTn id="33"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5">
                                            <p:txEl>
                                              <p:pRg st="3" end="3"/>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36"/>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5">
                                            <p:txEl>
                                              <p:pRg st="4" end="4"/>
                                            </p:txEl>
                                          </p:spTgt>
                                        </p:tgtEl>
                                        <p:attrNameLst>
                                          <p:attrName>style.visibility</p:attrName>
                                        </p:attrNameLst>
                                      </p:cBhvr>
                                      <p:to>
                                        <p:strVal val="visible"/>
                                      </p:to>
                                    </p:set>
                                  </p:childTnLst>
                                </p:cTn>
                              </p:par>
                              <p:par>
                                <p:cTn id="44" presetID="22" presetClass="entr" presetSubtype="1" fill="hold" nodeType="withEffect">
                                  <p:stCondLst>
                                    <p:cond delay="0"/>
                                  </p:stCondLst>
                                  <p:childTnLst>
                                    <p:set>
                                      <p:cBhvr>
                                        <p:cTn id="45" dur="1" fill="hold">
                                          <p:stCondLst>
                                            <p:cond delay="0"/>
                                          </p:stCondLst>
                                        </p:cTn>
                                        <p:tgtEl>
                                          <p:spTgt spid="25"/>
                                        </p:tgtEl>
                                        <p:attrNameLst>
                                          <p:attrName>style.visibility</p:attrName>
                                        </p:attrNameLst>
                                      </p:cBhvr>
                                      <p:to>
                                        <p:strVal val="visible"/>
                                      </p:to>
                                    </p:set>
                                    <p:animEffect transition="in" filter="wipe(up)">
                                      <p:cBhvr>
                                        <p:cTn id="46" dur="1000"/>
                                        <p:tgtEl>
                                          <p:spTgt spid="25"/>
                                        </p:tgtEl>
                                      </p:cBhvr>
                                    </p:animEffec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 grpId="0" animBg="1"/>
      <p:bldP spid="36" grpId="0" animBg="1"/>
      <p:bldP spid="39" grpId="0"/>
      <p:bldP spid="51"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E89A9F-FD8E-4D89-A1EF-4222B0B79749}"/>
              </a:ext>
            </a:extLst>
          </p:cNvPr>
          <p:cNvSpPr>
            <a:spLocks noGrp="1"/>
          </p:cNvSpPr>
          <p:nvPr>
            <p:ph type="title"/>
          </p:nvPr>
        </p:nvSpPr>
        <p:spPr/>
        <p:txBody>
          <a:bodyPr/>
          <a:lstStyle/>
          <a:p>
            <a:r>
              <a:rPr lang="en-US" altLang="ko-KR" dirty="0">
                <a:ea typeface="굴림" charset="-127"/>
              </a:rPr>
              <a:t>Translation Lookaside Buffer (TLB)</a:t>
            </a:r>
            <a:endParaRPr lang="zh-CN" altLang="en-US" dirty="0"/>
          </a:p>
        </p:txBody>
      </p:sp>
      <p:sp>
        <p:nvSpPr>
          <p:cNvPr id="4" name="Rectangle 3">
            <a:extLst>
              <a:ext uri="{FF2B5EF4-FFF2-40B4-BE49-F238E27FC236}">
                <a16:creationId xmlns:a16="http://schemas.microsoft.com/office/drawing/2014/main" id="{9760A4BE-A3B6-4071-99A4-9338F08B8B3C}"/>
              </a:ext>
            </a:extLst>
          </p:cNvPr>
          <p:cNvSpPr>
            <a:spLocks noChangeArrowheads="1"/>
          </p:cNvSpPr>
          <p:nvPr/>
        </p:nvSpPr>
        <p:spPr bwMode="auto">
          <a:xfrm>
            <a:off x="2268068" y="1442898"/>
            <a:ext cx="8305800" cy="1936428"/>
          </a:xfrm>
          <a:prstGeom prst="rect">
            <a:avLst/>
          </a:prstGeom>
          <a:noFill/>
          <a:ln w="25400">
            <a:noFill/>
            <a:miter lim="800000"/>
            <a:headEnd/>
            <a:tailEnd/>
          </a:ln>
          <a:effectLst/>
        </p:spPr>
        <p:txBody>
          <a:bodyPr lIns="90488" tIns="44450" rIns="90488" bIns="44450">
            <a:spAutoFit/>
          </a:bodyPr>
          <a:lstStyle/>
          <a:p>
            <a:pPr eaLnBrk="0" hangingPunct="0"/>
            <a:r>
              <a:rPr lang="en-US" altLang="ko-KR" sz="2400" b="1" dirty="0">
                <a:solidFill>
                  <a:schemeClr val="accent1"/>
                </a:solidFill>
                <a:latin typeface="Corbel" panose="020B0503020204020204" pitchFamily="34" charset="0"/>
                <a:ea typeface="굴림" charset="-127"/>
              </a:rPr>
              <a:t>Problem</a:t>
            </a:r>
            <a:r>
              <a:rPr lang="en-US" altLang="ko-KR" sz="2400" dirty="0">
                <a:latin typeface="Corbel" panose="020B0503020204020204" pitchFamily="34" charset="0"/>
                <a:ea typeface="굴림" charset="-127"/>
              </a:rPr>
              <a:t>: Address translation is very expensive!</a:t>
            </a:r>
          </a:p>
          <a:p>
            <a:pPr lvl="1" eaLnBrk="0" hangingPunct="0"/>
            <a:r>
              <a:rPr lang="en-US" altLang="ko-KR" sz="2000" dirty="0">
                <a:latin typeface="Corbel" panose="020B0503020204020204" pitchFamily="34" charset="0"/>
                <a:ea typeface="굴림" charset="-127"/>
              </a:rPr>
              <a:t>               Each reference requires accessing page table</a:t>
            </a:r>
            <a:endParaRPr lang="en-US" altLang="ko-KR" sz="2000" i="1" dirty="0">
              <a:latin typeface="Corbel" panose="020B0503020204020204" pitchFamily="34" charset="0"/>
              <a:ea typeface="굴림" charset="-127"/>
            </a:endParaRPr>
          </a:p>
          <a:p>
            <a:pPr eaLnBrk="0" hangingPunct="0"/>
            <a:endParaRPr lang="en-US" altLang="ko-KR" sz="1200" i="1" dirty="0">
              <a:latin typeface="Corbel" panose="020B0503020204020204" pitchFamily="34" charset="0"/>
              <a:ea typeface="굴림" charset="-127"/>
            </a:endParaRPr>
          </a:p>
          <a:p>
            <a:pPr eaLnBrk="0" hangingPunct="0"/>
            <a:r>
              <a:rPr lang="en-US" altLang="ko-KR" sz="2400" b="1" dirty="0">
                <a:solidFill>
                  <a:schemeClr val="accent1"/>
                </a:solidFill>
                <a:latin typeface="Corbel" panose="020B0503020204020204" pitchFamily="34" charset="0"/>
                <a:ea typeface="굴림" charset="-127"/>
              </a:rPr>
              <a:t>Solution</a:t>
            </a:r>
            <a:r>
              <a:rPr lang="en-US" altLang="ko-KR" sz="2400" dirty="0">
                <a:latin typeface="Corbel" panose="020B0503020204020204" pitchFamily="34" charset="0"/>
                <a:ea typeface="굴림" charset="-127"/>
              </a:rPr>
              <a:t>: </a:t>
            </a:r>
            <a:r>
              <a:rPr lang="en-US" altLang="ko-KR" sz="2400" b="1" dirty="0">
                <a:solidFill>
                  <a:srgbClr val="C00000"/>
                </a:solidFill>
                <a:latin typeface="Corbel" panose="020B0503020204020204" pitchFamily="34" charset="0"/>
                <a:ea typeface="굴림" charset="-127"/>
              </a:rPr>
              <a:t>Cache translations in TLB</a:t>
            </a:r>
          </a:p>
          <a:p>
            <a:pPr eaLnBrk="0" hangingPunct="0"/>
            <a:r>
              <a:rPr lang="en-US" altLang="ko-KR" dirty="0">
                <a:latin typeface="Corbel" panose="020B0503020204020204" pitchFamily="34" charset="0"/>
                <a:ea typeface="굴림" charset="-127"/>
              </a:rPr>
              <a:t>	       </a:t>
            </a:r>
            <a:r>
              <a:rPr lang="en-US" altLang="ko-KR" sz="2000" dirty="0">
                <a:latin typeface="Corbel" panose="020B0503020204020204" pitchFamily="34" charset="0"/>
                <a:ea typeface="굴림" charset="-127"/>
              </a:rPr>
              <a:t>TLB hit	</a:t>
            </a:r>
            <a:r>
              <a:rPr lang="zh-CN" altLang="en-US" sz="2000" dirty="0">
                <a:latin typeface="Corbel" panose="020B0503020204020204" pitchFamily="34" charset="0"/>
                <a:ea typeface="굴림" charset="-127"/>
              </a:rPr>
              <a:t>→</a:t>
            </a:r>
            <a:r>
              <a:rPr lang="en-US" altLang="ko-KR" sz="2000" dirty="0">
                <a:latin typeface="Corbel" panose="020B0503020204020204" pitchFamily="34" charset="0"/>
                <a:ea typeface="굴림" charset="-127"/>
              </a:rPr>
              <a:t>    </a:t>
            </a:r>
            <a:r>
              <a:rPr lang="en-US" altLang="ko-KR" sz="2000" i="1" dirty="0">
                <a:latin typeface="Corbel" panose="020B0503020204020204" pitchFamily="34" charset="0"/>
                <a:ea typeface="굴림" charset="-127"/>
              </a:rPr>
              <a:t>Single-cycle translation</a:t>
            </a:r>
            <a:endParaRPr lang="en-US" altLang="ko-KR" sz="2000" dirty="0">
              <a:latin typeface="Corbel" panose="020B0503020204020204" pitchFamily="34" charset="0"/>
              <a:ea typeface="굴림" charset="-127"/>
            </a:endParaRPr>
          </a:p>
          <a:p>
            <a:pPr eaLnBrk="0" hangingPunct="0"/>
            <a:r>
              <a:rPr lang="en-US" altLang="ko-KR" sz="2000" dirty="0">
                <a:latin typeface="Corbel" panose="020B0503020204020204" pitchFamily="34" charset="0"/>
                <a:ea typeface="굴림" charset="-127"/>
              </a:rPr>
              <a:t>	       TLB miss	</a:t>
            </a:r>
            <a:r>
              <a:rPr lang="zh-CN" altLang="en-US" sz="2000" dirty="0">
                <a:latin typeface="Corbel" panose="020B0503020204020204" pitchFamily="34" charset="0"/>
                <a:ea typeface="굴림" charset="-127"/>
              </a:rPr>
              <a:t>→</a:t>
            </a:r>
            <a:r>
              <a:rPr lang="en-US" altLang="ko-KR" sz="2000" dirty="0">
                <a:latin typeface="Corbel" panose="020B0503020204020204" pitchFamily="34" charset="0"/>
                <a:ea typeface="굴림" charset="-127"/>
              </a:rPr>
              <a:t> </a:t>
            </a:r>
            <a:r>
              <a:rPr lang="en-US" altLang="ko-KR" sz="2000" i="1" dirty="0">
                <a:latin typeface="Corbel" panose="020B0503020204020204" pitchFamily="34" charset="0"/>
                <a:ea typeface="굴림" charset="-127"/>
              </a:rPr>
              <a:t>  Access page table to refill TLB </a:t>
            </a:r>
          </a:p>
        </p:txBody>
      </p:sp>
      <p:grpSp>
        <p:nvGrpSpPr>
          <p:cNvPr id="3" name="Group 2">
            <a:extLst>
              <a:ext uri="{FF2B5EF4-FFF2-40B4-BE49-F238E27FC236}">
                <a16:creationId xmlns:a16="http://schemas.microsoft.com/office/drawing/2014/main" id="{0A4BA45C-D9E1-4CB9-BA41-4BEB2CBF2846}"/>
              </a:ext>
            </a:extLst>
          </p:cNvPr>
          <p:cNvGrpSpPr/>
          <p:nvPr/>
        </p:nvGrpSpPr>
        <p:grpSpPr>
          <a:xfrm>
            <a:off x="2312517" y="3776964"/>
            <a:ext cx="7405689" cy="2529007"/>
            <a:chOff x="2312517" y="3776964"/>
            <a:chExt cx="7405689" cy="2529007"/>
          </a:xfrm>
        </p:grpSpPr>
        <p:sp>
          <p:nvSpPr>
            <p:cNvPr id="5" name="Rectangle 4">
              <a:extLst>
                <a:ext uri="{FF2B5EF4-FFF2-40B4-BE49-F238E27FC236}">
                  <a16:creationId xmlns:a16="http://schemas.microsoft.com/office/drawing/2014/main" id="{657908EF-3AA3-4B52-9FA2-C5C9B06AA114}"/>
                </a:ext>
              </a:extLst>
            </p:cNvPr>
            <p:cNvSpPr>
              <a:spLocks noChangeArrowheads="1"/>
            </p:cNvSpPr>
            <p:nvPr/>
          </p:nvSpPr>
          <p:spPr bwMode="auto">
            <a:xfrm>
              <a:off x="7198843" y="5966683"/>
              <a:ext cx="1600200" cy="279400"/>
            </a:xfrm>
            <a:prstGeom prst="rect">
              <a:avLst/>
            </a:prstGeom>
            <a:solidFill>
              <a:schemeClr val="folHlink"/>
            </a:solidFill>
            <a:ln w="25400">
              <a:noFill/>
              <a:miter lim="800000"/>
              <a:headEnd/>
              <a:tailEnd/>
            </a:ln>
            <a:effectLst/>
          </p:spPr>
          <p:txBody>
            <a:bodyPr wrap="none" anchor="ctr"/>
            <a:lstStyle/>
            <a:p>
              <a:endParaRPr lang="en-US" altLang="en-US"/>
            </a:p>
          </p:txBody>
        </p:sp>
        <p:sp>
          <p:nvSpPr>
            <p:cNvPr id="6" name="Rectangle 5">
              <a:extLst>
                <a:ext uri="{FF2B5EF4-FFF2-40B4-BE49-F238E27FC236}">
                  <a16:creationId xmlns:a16="http://schemas.microsoft.com/office/drawing/2014/main" id="{60C5BCC1-E4E0-411F-9BA9-CDFB56971E8B}"/>
                </a:ext>
              </a:extLst>
            </p:cNvPr>
            <p:cNvSpPr>
              <a:spLocks noChangeArrowheads="1"/>
            </p:cNvSpPr>
            <p:nvPr/>
          </p:nvSpPr>
          <p:spPr bwMode="auto">
            <a:xfrm>
              <a:off x="2380781" y="4545871"/>
              <a:ext cx="3213100" cy="915987"/>
            </a:xfrm>
            <a:prstGeom prst="rect">
              <a:avLst/>
            </a:prstGeom>
            <a:solidFill>
              <a:schemeClr val="accent2">
                <a:lumMod val="20000"/>
                <a:lumOff val="80000"/>
              </a:schemeClr>
            </a:solidFill>
            <a:ln w="25400">
              <a:solidFill>
                <a:schemeClr val="tx1"/>
              </a:solidFill>
              <a:miter lim="800000"/>
              <a:headEnd/>
              <a:tailEnd/>
            </a:ln>
            <a:effectLst/>
          </p:spPr>
          <p:txBody>
            <a:bodyPr wrap="none" anchor="ctr"/>
            <a:lstStyle/>
            <a:p>
              <a:endParaRPr lang="en-US" altLang="en-US"/>
            </a:p>
          </p:txBody>
        </p:sp>
        <p:sp>
          <p:nvSpPr>
            <p:cNvPr id="7" name="Line 6">
              <a:extLst>
                <a:ext uri="{FF2B5EF4-FFF2-40B4-BE49-F238E27FC236}">
                  <a16:creationId xmlns:a16="http://schemas.microsoft.com/office/drawing/2014/main" id="{56613232-B44F-45BB-A622-9FC91BCBB45A}"/>
                </a:ext>
              </a:extLst>
            </p:cNvPr>
            <p:cNvSpPr>
              <a:spLocks noChangeShapeType="1"/>
            </p:cNvSpPr>
            <p:nvPr/>
          </p:nvSpPr>
          <p:spPr bwMode="auto">
            <a:xfrm>
              <a:off x="2396656" y="4849083"/>
              <a:ext cx="3197225" cy="0"/>
            </a:xfrm>
            <a:prstGeom prst="line">
              <a:avLst/>
            </a:prstGeom>
            <a:noFill/>
            <a:ln w="25400">
              <a:solidFill>
                <a:schemeClr val="tx1"/>
              </a:solidFill>
              <a:round/>
              <a:headEnd/>
              <a:tailEnd/>
            </a:ln>
            <a:effectLst/>
          </p:spPr>
          <p:txBody>
            <a:bodyPr wrap="none" anchor="ctr"/>
            <a:lstStyle/>
            <a:p>
              <a:endParaRPr lang="en-US" sz="2000">
                <a:latin typeface="Corbel" panose="020B0503020204020204" pitchFamily="34" charset="0"/>
              </a:endParaRPr>
            </a:p>
          </p:txBody>
        </p:sp>
        <p:sp>
          <p:nvSpPr>
            <p:cNvPr id="8" name="Line 7">
              <a:extLst>
                <a:ext uri="{FF2B5EF4-FFF2-40B4-BE49-F238E27FC236}">
                  <a16:creationId xmlns:a16="http://schemas.microsoft.com/office/drawing/2014/main" id="{2B07796B-8964-42EA-AFB0-3D067A6E2867}"/>
                </a:ext>
              </a:extLst>
            </p:cNvPr>
            <p:cNvSpPr>
              <a:spLocks noChangeShapeType="1"/>
            </p:cNvSpPr>
            <p:nvPr/>
          </p:nvSpPr>
          <p:spPr bwMode="auto">
            <a:xfrm>
              <a:off x="2380781" y="4545871"/>
              <a:ext cx="0" cy="915987"/>
            </a:xfrm>
            <a:prstGeom prst="line">
              <a:avLst/>
            </a:prstGeom>
            <a:noFill/>
            <a:ln w="25400">
              <a:solidFill>
                <a:schemeClr val="tx1"/>
              </a:solidFill>
              <a:round/>
              <a:headEnd/>
              <a:tailEnd/>
            </a:ln>
            <a:effectLst/>
          </p:spPr>
          <p:txBody>
            <a:bodyPr wrap="none" anchor="ctr"/>
            <a:lstStyle/>
            <a:p>
              <a:endParaRPr lang="en-US"/>
            </a:p>
          </p:txBody>
        </p:sp>
        <p:sp>
          <p:nvSpPr>
            <p:cNvPr id="9" name="Line 8">
              <a:extLst>
                <a:ext uri="{FF2B5EF4-FFF2-40B4-BE49-F238E27FC236}">
                  <a16:creationId xmlns:a16="http://schemas.microsoft.com/office/drawing/2014/main" id="{566B9071-BEE4-4139-AF07-3EB0606B1D62}"/>
                </a:ext>
              </a:extLst>
            </p:cNvPr>
            <p:cNvSpPr>
              <a:spLocks noChangeShapeType="1"/>
            </p:cNvSpPr>
            <p:nvPr/>
          </p:nvSpPr>
          <p:spPr bwMode="auto">
            <a:xfrm>
              <a:off x="2634781" y="4545871"/>
              <a:ext cx="0" cy="915987"/>
            </a:xfrm>
            <a:prstGeom prst="line">
              <a:avLst/>
            </a:prstGeom>
            <a:noFill/>
            <a:ln w="25400">
              <a:solidFill>
                <a:schemeClr val="tx1"/>
              </a:solidFill>
              <a:round/>
              <a:headEnd/>
              <a:tailEnd/>
            </a:ln>
            <a:effectLst/>
          </p:spPr>
          <p:txBody>
            <a:bodyPr wrap="none" anchor="ctr"/>
            <a:lstStyle/>
            <a:p>
              <a:endParaRPr lang="en-US"/>
            </a:p>
          </p:txBody>
        </p:sp>
        <p:sp>
          <p:nvSpPr>
            <p:cNvPr id="10" name="Line 9">
              <a:extLst>
                <a:ext uri="{FF2B5EF4-FFF2-40B4-BE49-F238E27FC236}">
                  <a16:creationId xmlns:a16="http://schemas.microsoft.com/office/drawing/2014/main" id="{E39448C8-BB4D-407E-9511-75C2ED2FD744}"/>
                </a:ext>
              </a:extLst>
            </p:cNvPr>
            <p:cNvSpPr>
              <a:spLocks noChangeShapeType="1"/>
            </p:cNvSpPr>
            <p:nvPr/>
          </p:nvSpPr>
          <p:spPr bwMode="auto">
            <a:xfrm>
              <a:off x="3125318" y="4558571"/>
              <a:ext cx="0" cy="903287"/>
            </a:xfrm>
            <a:prstGeom prst="line">
              <a:avLst/>
            </a:prstGeom>
            <a:noFill/>
            <a:ln w="25400">
              <a:solidFill>
                <a:schemeClr val="tx1"/>
              </a:solidFill>
              <a:round/>
              <a:headEnd/>
              <a:tailEnd/>
            </a:ln>
            <a:effectLst/>
          </p:spPr>
          <p:txBody>
            <a:bodyPr wrap="none" anchor="ctr"/>
            <a:lstStyle/>
            <a:p>
              <a:endParaRPr lang="en-US"/>
            </a:p>
          </p:txBody>
        </p:sp>
        <p:sp>
          <p:nvSpPr>
            <p:cNvPr id="11" name="Line 10">
              <a:extLst>
                <a:ext uri="{FF2B5EF4-FFF2-40B4-BE49-F238E27FC236}">
                  <a16:creationId xmlns:a16="http://schemas.microsoft.com/office/drawing/2014/main" id="{845C9BEC-24B1-47C6-8855-C0D7DBE6075B}"/>
                </a:ext>
              </a:extLst>
            </p:cNvPr>
            <p:cNvSpPr>
              <a:spLocks noChangeShapeType="1"/>
            </p:cNvSpPr>
            <p:nvPr/>
          </p:nvSpPr>
          <p:spPr bwMode="auto">
            <a:xfrm flipH="1">
              <a:off x="2876081" y="4545871"/>
              <a:ext cx="0" cy="915987"/>
            </a:xfrm>
            <a:prstGeom prst="line">
              <a:avLst/>
            </a:prstGeom>
            <a:noFill/>
            <a:ln w="25400">
              <a:solidFill>
                <a:schemeClr val="tx1"/>
              </a:solidFill>
              <a:round/>
              <a:headEnd/>
              <a:tailEnd/>
            </a:ln>
            <a:effectLst/>
          </p:spPr>
          <p:txBody>
            <a:bodyPr wrap="none" anchor="ctr"/>
            <a:lstStyle/>
            <a:p>
              <a:endParaRPr lang="en-US"/>
            </a:p>
          </p:txBody>
        </p:sp>
        <p:sp>
          <p:nvSpPr>
            <p:cNvPr id="12" name="Line 11">
              <a:extLst>
                <a:ext uri="{FF2B5EF4-FFF2-40B4-BE49-F238E27FC236}">
                  <a16:creationId xmlns:a16="http://schemas.microsoft.com/office/drawing/2014/main" id="{1077AD6B-E203-45DC-8310-56F9F85AB5F4}"/>
                </a:ext>
              </a:extLst>
            </p:cNvPr>
            <p:cNvSpPr>
              <a:spLocks noChangeShapeType="1"/>
            </p:cNvSpPr>
            <p:nvPr/>
          </p:nvSpPr>
          <p:spPr bwMode="auto">
            <a:xfrm>
              <a:off x="4400081" y="4558571"/>
              <a:ext cx="0" cy="903287"/>
            </a:xfrm>
            <a:prstGeom prst="line">
              <a:avLst/>
            </a:prstGeom>
            <a:noFill/>
            <a:ln w="25400">
              <a:solidFill>
                <a:schemeClr val="tx1"/>
              </a:solidFill>
              <a:round/>
              <a:headEnd/>
              <a:tailEnd/>
            </a:ln>
            <a:effectLst/>
          </p:spPr>
          <p:txBody>
            <a:bodyPr wrap="none" anchor="ctr"/>
            <a:lstStyle/>
            <a:p>
              <a:endParaRPr lang="en-US"/>
            </a:p>
          </p:txBody>
        </p:sp>
        <p:sp>
          <p:nvSpPr>
            <p:cNvPr id="13" name="Rectangle 12">
              <a:extLst>
                <a:ext uri="{FF2B5EF4-FFF2-40B4-BE49-F238E27FC236}">
                  <a16:creationId xmlns:a16="http://schemas.microsoft.com/office/drawing/2014/main" id="{CB52EF58-E718-4200-874E-BA7DB944494C}"/>
                </a:ext>
              </a:extLst>
            </p:cNvPr>
            <p:cNvSpPr>
              <a:spLocks noChangeArrowheads="1"/>
            </p:cNvSpPr>
            <p:nvPr/>
          </p:nvSpPr>
          <p:spPr bwMode="auto">
            <a:xfrm>
              <a:off x="7241706" y="3842608"/>
              <a:ext cx="2476500" cy="279400"/>
            </a:xfrm>
            <a:prstGeom prst="rect">
              <a:avLst/>
            </a:prstGeom>
            <a:solidFill>
              <a:schemeClr val="accent5">
                <a:lumMod val="20000"/>
                <a:lumOff val="80000"/>
              </a:schemeClr>
            </a:solidFill>
            <a:ln w="25400">
              <a:solidFill>
                <a:schemeClr val="tx1"/>
              </a:solidFill>
              <a:miter lim="800000"/>
              <a:headEnd/>
              <a:tailEnd/>
            </a:ln>
            <a:effectLst/>
          </p:spPr>
          <p:txBody>
            <a:bodyPr wrap="none" anchor="ctr"/>
            <a:lstStyle/>
            <a:p>
              <a:endParaRPr lang="en-US" altLang="en-US"/>
            </a:p>
          </p:txBody>
        </p:sp>
        <p:sp>
          <p:nvSpPr>
            <p:cNvPr id="14" name="Line 13">
              <a:extLst>
                <a:ext uri="{FF2B5EF4-FFF2-40B4-BE49-F238E27FC236}">
                  <a16:creationId xmlns:a16="http://schemas.microsoft.com/office/drawing/2014/main" id="{8E0AF1CA-2093-4EDD-BCF4-9068C1E3F55A}"/>
                </a:ext>
              </a:extLst>
            </p:cNvPr>
            <p:cNvSpPr>
              <a:spLocks noChangeShapeType="1"/>
            </p:cNvSpPr>
            <p:nvPr/>
          </p:nvSpPr>
          <p:spPr bwMode="auto">
            <a:xfrm>
              <a:off x="8841906" y="3855308"/>
              <a:ext cx="0" cy="266700"/>
            </a:xfrm>
            <a:prstGeom prst="line">
              <a:avLst/>
            </a:prstGeom>
            <a:noFill/>
            <a:ln w="25400">
              <a:solidFill>
                <a:schemeClr val="tx1"/>
              </a:solidFill>
              <a:round/>
              <a:headEnd/>
              <a:tailEnd/>
            </a:ln>
            <a:effectLst/>
          </p:spPr>
          <p:txBody>
            <a:bodyPr wrap="none" anchor="ctr"/>
            <a:lstStyle/>
            <a:p>
              <a:endParaRPr lang="en-US"/>
            </a:p>
          </p:txBody>
        </p:sp>
        <p:sp>
          <p:nvSpPr>
            <p:cNvPr id="15" name="Rectangle 14">
              <a:extLst>
                <a:ext uri="{FF2B5EF4-FFF2-40B4-BE49-F238E27FC236}">
                  <a16:creationId xmlns:a16="http://schemas.microsoft.com/office/drawing/2014/main" id="{D7B18DAB-E182-45DD-B3B7-3B63795876EB}"/>
                </a:ext>
              </a:extLst>
            </p:cNvPr>
            <p:cNvSpPr>
              <a:spLocks noChangeArrowheads="1"/>
            </p:cNvSpPr>
            <p:nvPr/>
          </p:nvSpPr>
          <p:spPr bwMode="auto">
            <a:xfrm>
              <a:off x="7671328" y="3794983"/>
              <a:ext cx="2035815" cy="397545"/>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2000">
                  <a:solidFill>
                    <a:srgbClr val="56127A"/>
                  </a:solidFill>
                  <a:latin typeface="Corbel" panose="020B0503020204020204" pitchFamily="34" charset="0"/>
                  <a:ea typeface="굴림" charset="-127"/>
                </a:rPr>
                <a:t>VPN   </a:t>
              </a:r>
              <a:r>
                <a:rPr lang="en-US" altLang="ko-KR" sz="2000">
                  <a:solidFill>
                    <a:schemeClr val="accent2"/>
                  </a:solidFill>
                  <a:latin typeface="Corbel" panose="020B0503020204020204" pitchFamily="34" charset="0"/>
                  <a:ea typeface="굴림" charset="-127"/>
                </a:rPr>
                <a:t>	      </a:t>
              </a:r>
              <a:r>
                <a:rPr lang="en-US" altLang="ko-KR" sz="2000">
                  <a:solidFill>
                    <a:srgbClr val="56127A"/>
                  </a:solidFill>
                  <a:latin typeface="Corbel" panose="020B0503020204020204" pitchFamily="34" charset="0"/>
                  <a:ea typeface="굴림" charset="-127"/>
                </a:rPr>
                <a:t>offset</a:t>
              </a:r>
            </a:p>
          </p:txBody>
        </p:sp>
        <p:sp>
          <p:nvSpPr>
            <p:cNvPr id="16" name="Rectangle 15">
              <a:extLst>
                <a:ext uri="{FF2B5EF4-FFF2-40B4-BE49-F238E27FC236}">
                  <a16:creationId xmlns:a16="http://schemas.microsoft.com/office/drawing/2014/main" id="{7B794855-CC33-404F-A324-31EDBF4B4080}"/>
                </a:ext>
              </a:extLst>
            </p:cNvPr>
            <p:cNvSpPr>
              <a:spLocks noChangeArrowheads="1"/>
            </p:cNvSpPr>
            <p:nvPr/>
          </p:nvSpPr>
          <p:spPr bwMode="auto">
            <a:xfrm>
              <a:off x="2312517" y="4507771"/>
              <a:ext cx="3271836" cy="382156"/>
            </a:xfrm>
            <a:prstGeom prst="rect">
              <a:avLst/>
            </a:prstGeom>
            <a:noFill/>
            <a:ln w="25400">
              <a:noFill/>
              <a:miter lim="800000"/>
              <a:headEnd/>
              <a:tailEnd/>
            </a:ln>
            <a:effectLst/>
          </p:spPr>
          <p:txBody>
            <a:bodyPr wrap="square" lIns="90488" tIns="44450" rIns="90488" bIns="44450">
              <a:spAutoFit/>
            </a:bodyPr>
            <a:lstStyle/>
            <a:p>
              <a:pPr eaLnBrk="0" hangingPunct="0"/>
              <a:r>
                <a:rPr lang="en-US" altLang="ko-KR" sz="1900" b="1" dirty="0">
                  <a:solidFill>
                    <a:srgbClr val="C00000"/>
                  </a:solidFill>
                  <a:latin typeface="Corbel" panose="020B0503020204020204" pitchFamily="34" charset="0"/>
                  <a:ea typeface="굴림" charset="-127"/>
                </a:rPr>
                <a:t>V  R  W D        tag              PPN</a:t>
              </a:r>
            </a:p>
          </p:txBody>
        </p:sp>
        <p:sp>
          <p:nvSpPr>
            <p:cNvPr id="17" name="Rectangle 16">
              <a:extLst>
                <a:ext uri="{FF2B5EF4-FFF2-40B4-BE49-F238E27FC236}">
                  <a16:creationId xmlns:a16="http://schemas.microsoft.com/office/drawing/2014/main" id="{8E1850B0-B5EB-40E3-A70C-14C42AE9EFBF}"/>
                </a:ext>
              </a:extLst>
            </p:cNvPr>
            <p:cNvSpPr>
              <a:spLocks noChangeArrowheads="1"/>
            </p:cNvSpPr>
            <p:nvPr/>
          </p:nvSpPr>
          <p:spPr bwMode="auto">
            <a:xfrm>
              <a:off x="5324275" y="5907610"/>
              <a:ext cx="1913987" cy="397545"/>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2000" dirty="0">
                  <a:latin typeface="Corbel" panose="020B0503020204020204" pitchFamily="34" charset="0"/>
                  <a:ea typeface="굴림" charset="-127"/>
                </a:rPr>
                <a:t>physical address</a:t>
              </a:r>
            </a:p>
          </p:txBody>
        </p:sp>
        <p:sp>
          <p:nvSpPr>
            <p:cNvPr id="18" name="Rectangle 17">
              <a:extLst>
                <a:ext uri="{FF2B5EF4-FFF2-40B4-BE49-F238E27FC236}">
                  <a16:creationId xmlns:a16="http://schemas.microsoft.com/office/drawing/2014/main" id="{B12B78CB-E699-44DD-ADE5-ECBC72731B76}"/>
                </a:ext>
              </a:extLst>
            </p:cNvPr>
            <p:cNvSpPr>
              <a:spLocks noChangeArrowheads="1"/>
            </p:cNvSpPr>
            <p:nvPr/>
          </p:nvSpPr>
          <p:spPr bwMode="auto">
            <a:xfrm>
              <a:off x="7197256" y="5953983"/>
              <a:ext cx="2476500" cy="279400"/>
            </a:xfrm>
            <a:prstGeom prst="rect">
              <a:avLst/>
            </a:prstGeom>
            <a:solidFill>
              <a:schemeClr val="accent5">
                <a:lumMod val="20000"/>
                <a:lumOff val="80000"/>
              </a:schemeClr>
            </a:solidFill>
            <a:ln w="25400">
              <a:solidFill>
                <a:schemeClr val="tx1"/>
              </a:solidFill>
              <a:miter lim="800000"/>
              <a:headEnd/>
              <a:tailEnd/>
            </a:ln>
            <a:effectLst/>
          </p:spPr>
          <p:txBody>
            <a:bodyPr wrap="none" anchor="ctr"/>
            <a:lstStyle/>
            <a:p>
              <a:endParaRPr lang="en-US" altLang="en-US"/>
            </a:p>
          </p:txBody>
        </p:sp>
        <p:sp>
          <p:nvSpPr>
            <p:cNvPr id="19" name="Line 18">
              <a:extLst>
                <a:ext uri="{FF2B5EF4-FFF2-40B4-BE49-F238E27FC236}">
                  <a16:creationId xmlns:a16="http://schemas.microsoft.com/office/drawing/2014/main" id="{93731420-24E5-4142-BE47-BE10126784F6}"/>
                </a:ext>
              </a:extLst>
            </p:cNvPr>
            <p:cNvSpPr>
              <a:spLocks noChangeShapeType="1"/>
            </p:cNvSpPr>
            <p:nvPr/>
          </p:nvSpPr>
          <p:spPr bwMode="auto">
            <a:xfrm>
              <a:off x="8797456" y="5966683"/>
              <a:ext cx="0" cy="266700"/>
            </a:xfrm>
            <a:prstGeom prst="line">
              <a:avLst/>
            </a:prstGeom>
            <a:noFill/>
            <a:ln w="25400">
              <a:solidFill>
                <a:schemeClr val="tx1"/>
              </a:solidFill>
              <a:round/>
              <a:headEnd/>
              <a:tailEnd/>
            </a:ln>
            <a:effectLst/>
          </p:spPr>
          <p:txBody>
            <a:bodyPr wrap="none" anchor="ctr"/>
            <a:lstStyle/>
            <a:p>
              <a:endParaRPr lang="en-US"/>
            </a:p>
          </p:txBody>
        </p:sp>
        <p:sp>
          <p:nvSpPr>
            <p:cNvPr id="20" name="Rectangle 19">
              <a:extLst>
                <a:ext uri="{FF2B5EF4-FFF2-40B4-BE49-F238E27FC236}">
                  <a16:creationId xmlns:a16="http://schemas.microsoft.com/office/drawing/2014/main" id="{3449E000-C05D-4C29-8052-12BDAC6F0492}"/>
                </a:ext>
              </a:extLst>
            </p:cNvPr>
            <p:cNvSpPr>
              <a:spLocks noChangeArrowheads="1"/>
            </p:cNvSpPr>
            <p:nvPr/>
          </p:nvSpPr>
          <p:spPr bwMode="auto">
            <a:xfrm>
              <a:off x="7668226" y="5908426"/>
              <a:ext cx="1984519" cy="397545"/>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2000" dirty="0">
                  <a:solidFill>
                    <a:srgbClr val="56127A"/>
                  </a:solidFill>
                  <a:latin typeface="Corbel" panose="020B0503020204020204" pitchFamily="34" charset="0"/>
                  <a:ea typeface="굴림" charset="-127"/>
                </a:rPr>
                <a:t>PPN	     offset</a:t>
              </a:r>
            </a:p>
          </p:txBody>
        </p:sp>
        <p:sp>
          <p:nvSpPr>
            <p:cNvPr id="21" name="Rectangle 20">
              <a:extLst>
                <a:ext uri="{FF2B5EF4-FFF2-40B4-BE49-F238E27FC236}">
                  <a16:creationId xmlns:a16="http://schemas.microsoft.com/office/drawing/2014/main" id="{3E43C965-3106-48EB-BB1E-901ED317B449}"/>
                </a:ext>
              </a:extLst>
            </p:cNvPr>
            <p:cNvSpPr>
              <a:spLocks noChangeArrowheads="1"/>
            </p:cNvSpPr>
            <p:nvPr/>
          </p:nvSpPr>
          <p:spPr bwMode="auto">
            <a:xfrm>
              <a:off x="5729290" y="3776964"/>
              <a:ext cx="1572547" cy="366767"/>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dirty="0">
                  <a:latin typeface="Corbel" panose="020B0503020204020204" pitchFamily="34" charset="0"/>
                  <a:ea typeface="굴림" charset="-127"/>
                </a:rPr>
                <a:t>virtual address</a:t>
              </a:r>
            </a:p>
          </p:txBody>
        </p:sp>
        <p:sp>
          <p:nvSpPr>
            <p:cNvPr id="22" name="Line 21">
              <a:extLst>
                <a:ext uri="{FF2B5EF4-FFF2-40B4-BE49-F238E27FC236}">
                  <a16:creationId xmlns:a16="http://schemas.microsoft.com/office/drawing/2014/main" id="{2F7C3117-98C7-48C3-99CD-756380E9EE73}"/>
                </a:ext>
              </a:extLst>
            </p:cNvPr>
            <p:cNvSpPr>
              <a:spLocks noChangeShapeType="1"/>
            </p:cNvSpPr>
            <p:nvPr/>
          </p:nvSpPr>
          <p:spPr bwMode="auto">
            <a:xfrm>
              <a:off x="9472143" y="4118833"/>
              <a:ext cx="0" cy="1800225"/>
            </a:xfrm>
            <a:prstGeom prst="line">
              <a:avLst/>
            </a:prstGeom>
            <a:noFill/>
            <a:ln w="25400">
              <a:solidFill>
                <a:schemeClr val="tx1"/>
              </a:solidFill>
              <a:round/>
              <a:headEnd/>
              <a:tailEnd type="triangle" w="med" len="med"/>
            </a:ln>
            <a:effectLst/>
          </p:spPr>
          <p:txBody>
            <a:bodyPr wrap="none" anchor="ctr"/>
            <a:lstStyle/>
            <a:p>
              <a:endParaRPr lang="en-US"/>
            </a:p>
          </p:txBody>
        </p:sp>
        <p:sp>
          <p:nvSpPr>
            <p:cNvPr id="23" name="Freeform 22">
              <a:extLst>
                <a:ext uri="{FF2B5EF4-FFF2-40B4-BE49-F238E27FC236}">
                  <a16:creationId xmlns:a16="http://schemas.microsoft.com/office/drawing/2014/main" id="{41ED3C45-3C68-40E2-A178-2366F27F9DF2}"/>
                </a:ext>
              </a:extLst>
            </p:cNvPr>
            <p:cNvSpPr>
              <a:spLocks/>
            </p:cNvSpPr>
            <p:nvPr/>
          </p:nvSpPr>
          <p:spPr bwMode="auto">
            <a:xfrm>
              <a:off x="5011268" y="5461858"/>
              <a:ext cx="2979738" cy="452438"/>
            </a:xfrm>
            <a:custGeom>
              <a:avLst/>
              <a:gdLst>
                <a:gd name="T0" fmla="*/ 0 w 1877"/>
                <a:gd name="T1" fmla="*/ 0 h 285"/>
                <a:gd name="T2" fmla="*/ 0 w 1877"/>
                <a:gd name="T3" fmla="*/ 2147483647 h 285"/>
                <a:gd name="T4" fmla="*/ 2147483647 w 1877"/>
                <a:gd name="T5" fmla="*/ 2147483647 h 285"/>
                <a:gd name="T6" fmla="*/ 2147483647 w 1877"/>
                <a:gd name="T7" fmla="*/ 2147483647 h 2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877" h="285">
                  <a:moveTo>
                    <a:pt x="0" y="0"/>
                  </a:moveTo>
                  <a:lnTo>
                    <a:pt x="0" y="71"/>
                  </a:lnTo>
                  <a:lnTo>
                    <a:pt x="1876" y="71"/>
                  </a:lnTo>
                  <a:lnTo>
                    <a:pt x="1876" y="284"/>
                  </a:lnTo>
                </a:path>
              </a:pathLst>
            </a:custGeom>
            <a:noFill/>
            <a:ln w="25400" cap="rnd" cmpd="sng">
              <a:solidFill>
                <a:schemeClr val="tx1"/>
              </a:solidFill>
              <a:prstDash val="solid"/>
              <a:round/>
              <a:headEnd type="none" w="med" len="med"/>
              <a:tailEnd type="triangle" w="med" len="med"/>
            </a:ln>
            <a:effectLst/>
          </p:spPr>
          <p:txBody>
            <a:bodyPr/>
            <a:lstStyle/>
            <a:p>
              <a:endParaRPr lang="en-US"/>
            </a:p>
          </p:txBody>
        </p:sp>
        <p:sp>
          <p:nvSpPr>
            <p:cNvPr id="24" name="Line 23">
              <a:extLst>
                <a:ext uri="{FF2B5EF4-FFF2-40B4-BE49-F238E27FC236}">
                  <a16:creationId xmlns:a16="http://schemas.microsoft.com/office/drawing/2014/main" id="{02F0C709-3AC4-489C-A9BB-0D2839C3BD74}"/>
                </a:ext>
              </a:extLst>
            </p:cNvPr>
            <p:cNvSpPr>
              <a:spLocks noChangeShapeType="1"/>
            </p:cNvSpPr>
            <p:nvPr/>
          </p:nvSpPr>
          <p:spPr bwMode="auto">
            <a:xfrm>
              <a:off x="3368206" y="4552221"/>
              <a:ext cx="0" cy="909637"/>
            </a:xfrm>
            <a:prstGeom prst="line">
              <a:avLst/>
            </a:prstGeom>
            <a:noFill/>
            <a:ln w="25400">
              <a:solidFill>
                <a:schemeClr val="tx1"/>
              </a:solidFill>
              <a:round/>
              <a:headEnd/>
              <a:tailEnd/>
            </a:ln>
            <a:effectLst/>
          </p:spPr>
          <p:txBody>
            <a:bodyPr wrap="none" anchor="ctr"/>
            <a:lstStyle/>
            <a:p>
              <a:endParaRPr lang="en-US"/>
            </a:p>
          </p:txBody>
        </p:sp>
        <p:sp>
          <p:nvSpPr>
            <p:cNvPr id="25" name="Line 24">
              <a:extLst>
                <a:ext uri="{FF2B5EF4-FFF2-40B4-BE49-F238E27FC236}">
                  <a16:creationId xmlns:a16="http://schemas.microsoft.com/office/drawing/2014/main" id="{917DC4CA-7271-405C-8D19-D3511EE9413D}"/>
                </a:ext>
              </a:extLst>
            </p:cNvPr>
            <p:cNvSpPr>
              <a:spLocks noChangeShapeType="1"/>
            </p:cNvSpPr>
            <p:nvPr/>
          </p:nvSpPr>
          <p:spPr bwMode="auto">
            <a:xfrm flipH="1">
              <a:off x="3792068" y="5461858"/>
              <a:ext cx="0" cy="301625"/>
            </a:xfrm>
            <a:prstGeom prst="line">
              <a:avLst/>
            </a:prstGeom>
            <a:noFill/>
            <a:ln w="25400">
              <a:solidFill>
                <a:schemeClr val="tx1"/>
              </a:solidFill>
              <a:round/>
              <a:headEnd/>
              <a:tailEnd type="triangle" w="med" len="med"/>
            </a:ln>
            <a:effectLst/>
          </p:spPr>
          <p:txBody>
            <a:bodyPr wrap="none" anchor="ctr"/>
            <a:lstStyle/>
            <a:p>
              <a:endParaRPr lang="en-US"/>
            </a:p>
          </p:txBody>
        </p:sp>
        <p:sp>
          <p:nvSpPr>
            <p:cNvPr id="26" name="Rectangle 25">
              <a:extLst>
                <a:ext uri="{FF2B5EF4-FFF2-40B4-BE49-F238E27FC236}">
                  <a16:creationId xmlns:a16="http://schemas.microsoft.com/office/drawing/2014/main" id="{A7892A19-FB6F-4C2E-A8D5-8857E078E443}"/>
                </a:ext>
              </a:extLst>
            </p:cNvPr>
            <p:cNvSpPr>
              <a:spLocks noChangeArrowheads="1"/>
            </p:cNvSpPr>
            <p:nvPr/>
          </p:nvSpPr>
          <p:spPr bwMode="auto">
            <a:xfrm>
              <a:off x="3503216" y="5766658"/>
              <a:ext cx="562656" cy="366767"/>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b="1" dirty="0">
                  <a:solidFill>
                    <a:srgbClr val="C00000"/>
                  </a:solidFill>
                  <a:latin typeface="Corbel" panose="020B0503020204020204" pitchFamily="34" charset="0"/>
                  <a:ea typeface="굴림" charset="-127"/>
                </a:rPr>
                <a:t>hit?</a:t>
              </a:r>
            </a:p>
          </p:txBody>
        </p:sp>
        <p:sp>
          <p:nvSpPr>
            <p:cNvPr id="27" name="Line 26">
              <a:extLst>
                <a:ext uri="{FF2B5EF4-FFF2-40B4-BE49-F238E27FC236}">
                  <a16:creationId xmlns:a16="http://schemas.microsoft.com/office/drawing/2014/main" id="{6B642FDF-EA69-4D39-894F-2574A2BAE4B8}"/>
                </a:ext>
              </a:extLst>
            </p:cNvPr>
            <p:cNvSpPr>
              <a:spLocks noChangeShapeType="1"/>
            </p:cNvSpPr>
            <p:nvPr/>
          </p:nvSpPr>
          <p:spPr bwMode="auto">
            <a:xfrm>
              <a:off x="2387131" y="5139596"/>
              <a:ext cx="3197225" cy="0"/>
            </a:xfrm>
            <a:prstGeom prst="line">
              <a:avLst/>
            </a:prstGeom>
            <a:noFill/>
            <a:ln w="25400">
              <a:solidFill>
                <a:schemeClr val="tx1"/>
              </a:solidFill>
              <a:round/>
              <a:headEnd/>
              <a:tailEnd/>
            </a:ln>
            <a:effectLst/>
          </p:spPr>
          <p:txBody>
            <a:bodyPr wrap="none" anchor="ctr"/>
            <a:lstStyle/>
            <a:p>
              <a:endParaRPr lang="en-US"/>
            </a:p>
          </p:txBody>
        </p:sp>
        <p:sp>
          <p:nvSpPr>
            <p:cNvPr id="28" name="Freeform 27">
              <a:extLst>
                <a:ext uri="{FF2B5EF4-FFF2-40B4-BE49-F238E27FC236}">
                  <a16:creationId xmlns:a16="http://schemas.microsoft.com/office/drawing/2014/main" id="{CA89C998-2DE8-4B96-B5D2-AFD75EA6A080}"/>
                </a:ext>
              </a:extLst>
            </p:cNvPr>
            <p:cNvSpPr>
              <a:spLocks/>
            </p:cNvSpPr>
            <p:nvPr/>
          </p:nvSpPr>
          <p:spPr bwMode="auto">
            <a:xfrm>
              <a:off x="3833343" y="4109308"/>
              <a:ext cx="4114800" cy="438150"/>
            </a:xfrm>
            <a:custGeom>
              <a:avLst/>
              <a:gdLst>
                <a:gd name="T0" fmla="*/ 2147483647 w 2592"/>
                <a:gd name="T1" fmla="*/ 0 h 288"/>
                <a:gd name="T2" fmla="*/ 2147483647 w 2592"/>
                <a:gd name="T3" fmla="*/ 2147483647 h 288"/>
                <a:gd name="T4" fmla="*/ 0 w 2592"/>
                <a:gd name="T5" fmla="*/ 2147483647 h 288"/>
                <a:gd name="T6" fmla="*/ 0 w 2592"/>
                <a:gd name="T7" fmla="*/ 2147483647 h 28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592" h="288">
                  <a:moveTo>
                    <a:pt x="2592" y="0"/>
                  </a:moveTo>
                  <a:lnTo>
                    <a:pt x="2592" y="96"/>
                  </a:lnTo>
                  <a:lnTo>
                    <a:pt x="0" y="96"/>
                  </a:lnTo>
                  <a:lnTo>
                    <a:pt x="0" y="288"/>
                  </a:lnTo>
                </a:path>
              </a:pathLst>
            </a:custGeom>
            <a:noFill/>
            <a:ln w="25400" cap="flat" cmpd="sng">
              <a:solidFill>
                <a:schemeClr val="tx1"/>
              </a:solidFill>
              <a:prstDash val="solid"/>
              <a:round/>
              <a:headEnd type="none" w="med" len="med"/>
              <a:tailEnd type="triangle" w="med" len="med"/>
            </a:ln>
            <a:effectLst/>
          </p:spPr>
          <p:txBody>
            <a:bodyPr wrap="none" anchor="ctr"/>
            <a:lstStyle/>
            <a:p>
              <a:endParaRPr lang="en-US"/>
            </a:p>
          </p:txBody>
        </p:sp>
        <p:sp>
          <p:nvSpPr>
            <p:cNvPr id="29" name="Text Box 28">
              <a:extLst>
                <a:ext uri="{FF2B5EF4-FFF2-40B4-BE49-F238E27FC236}">
                  <a16:creationId xmlns:a16="http://schemas.microsoft.com/office/drawing/2014/main" id="{426E404B-ED7B-469D-9BF6-64887D4BAB1B}"/>
                </a:ext>
              </a:extLst>
            </p:cNvPr>
            <p:cNvSpPr txBox="1">
              <a:spLocks noChangeArrowheads="1"/>
            </p:cNvSpPr>
            <p:nvPr/>
          </p:nvSpPr>
          <p:spPr bwMode="auto">
            <a:xfrm>
              <a:off x="5662143" y="4210908"/>
              <a:ext cx="2884123" cy="369332"/>
            </a:xfrm>
            <a:prstGeom prst="rect">
              <a:avLst/>
            </a:prstGeom>
            <a:noFill/>
            <a:ln w="25400">
              <a:noFill/>
              <a:miter lim="800000"/>
              <a:headEnd/>
              <a:tailEnd/>
            </a:ln>
            <a:effectLst/>
          </p:spPr>
          <p:txBody>
            <a:bodyPr wrap="none">
              <a:spAutoFit/>
            </a:bodyPr>
            <a:lstStyle/>
            <a:p>
              <a:pPr eaLnBrk="0" hangingPunct="0"/>
              <a:r>
                <a:rPr lang="en-US" altLang="ko-KR" sz="1800" dirty="0">
                  <a:solidFill>
                    <a:schemeClr val="accent1"/>
                  </a:solidFill>
                  <a:latin typeface="Corbel" panose="020B0503020204020204" pitchFamily="34" charset="0"/>
                  <a:ea typeface="굴림" charset="-127"/>
                </a:rPr>
                <a:t>(VPN = virtual page number)</a:t>
              </a:r>
              <a:endParaRPr lang="en-US" altLang="ko-KR" sz="2000" dirty="0">
                <a:solidFill>
                  <a:schemeClr val="accent1"/>
                </a:solidFill>
                <a:latin typeface="Corbel" panose="020B0503020204020204" pitchFamily="34" charset="0"/>
                <a:ea typeface="굴림" charset="-127"/>
              </a:endParaRPr>
            </a:p>
          </p:txBody>
        </p:sp>
        <p:sp>
          <p:nvSpPr>
            <p:cNvPr id="30" name="Text Box 29">
              <a:extLst>
                <a:ext uri="{FF2B5EF4-FFF2-40B4-BE49-F238E27FC236}">
                  <a16:creationId xmlns:a16="http://schemas.microsoft.com/office/drawing/2014/main" id="{4F324F48-F80D-4279-B061-92D305F7194F}"/>
                </a:ext>
              </a:extLst>
            </p:cNvPr>
            <p:cNvSpPr txBox="1">
              <a:spLocks noChangeArrowheads="1"/>
            </p:cNvSpPr>
            <p:nvPr/>
          </p:nvSpPr>
          <p:spPr bwMode="auto">
            <a:xfrm>
              <a:off x="5620868" y="5212620"/>
              <a:ext cx="3041217" cy="369332"/>
            </a:xfrm>
            <a:prstGeom prst="rect">
              <a:avLst/>
            </a:prstGeom>
            <a:noFill/>
            <a:ln w="25400">
              <a:noFill/>
              <a:miter lim="800000"/>
              <a:headEnd/>
              <a:tailEnd/>
            </a:ln>
            <a:effectLst/>
          </p:spPr>
          <p:txBody>
            <a:bodyPr wrap="none">
              <a:spAutoFit/>
            </a:bodyPr>
            <a:lstStyle/>
            <a:p>
              <a:pPr eaLnBrk="0" hangingPunct="0"/>
              <a:r>
                <a:rPr lang="en-US" altLang="ko-KR" sz="1800" dirty="0">
                  <a:solidFill>
                    <a:schemeClr val="accent1"/>
                  </a:solidFill>
                  <a:latin typeface="Corbel" panose="020B0503020204020204" pitchFamily="34" charset="0"/>
                  <a:ea typeface="굴림" charset="-127"/>
                </a:rPr>
                <a:t>(PPN = physical page number)</a:t>
              </a:r>
              <a:endParaRPr lang="en-US" altLang="ko-KR" sz="2000" dirty="0">
                <a:solidFill>
                  <a:schemeClr val="accent1"/>
                </a:solidFill>
                <a:latin typeface="Corbel" panose="020B0503020204020204" pitchFamily="34" charset="0"/>
                <a:ea typeface="굴림" charset="-127"/>
              </a:endParaRPr>
            </a:p>
          </p:txBody>
        </p:sp>
        <p:sp>
          <p:nvSpPr>
            <p:cNvPr id="31" name="Line 24">
              <a:extLst>
                <a:ext uri="{FF2B5EF4-FFF2-40B4-BE49-F238E27FC236}">
                  <a16:creationId xmlns:a16="http://schemas.microsoft.com/office/drawing/2014/main" id="{9885E9EC-A1F5-485B-B581-F40C6F3A52B8}"/>
                </a:ext>
              </a:extLst>
            </p:cNvPr>
            <p:cNvSpPr>
              <a:spLocks noChangeShapeType="1"/>
            </p:cNvSpPr>
            <p:nvPr/>
          </p:nvSpPr>
          <p:spPr bwMode="auto">
            <a:xfrm flipH="1">
              <a:off x="2872828" y="5580920"/>
              <a:ext cx="0" cy="220351"/>
            </a:xfrm>
            <a:prstGeom prst="line">
              <a:avLst/>
            </a:prstGeom>
            <a:noFill/>
            <a:ln w="25400">
              <a:solidFill>
                <a:schemeClr val="tx1"/>
              </a:solidFill>
              <a:round/>
              <a:headEnd/>
              <a:tailEnd type="triangle" w="med" len="med"/>
            </a:ln>
            <a:effectLst/>
          </p:spPr>
          <p:txBody>
            <a:bodyPr wrap="none" anchor="ctr"/>
            <a:lstStyle/>
            <a:p>
              <a:endParaRPr lang="en-US"/>
            </a:p>
          </p:txBody>
        </p:sp>
        <p:sp>
          <p:nvSpPr>
            <p:cNvPr id="32" name="Rectangle 25">
              <a:extLst>
                <a:ext uri="{FF2B5EF4-FFF2-40B4-BE49-F238E27FC236}">
                  <a16:creationId xmlns:a16="http://schemas.microsoft.com/office/drawing/2014/main" id="{4FD89F31-C2AC-4E4E-9C87-357B9A0DA676}"/>
                </a:ext>
              </a:extLst>
            </p:cNvPr>
            <p:cNvSpPr>
              <a:spLocks noChangeArrowheads="1"/>
            </p:cNvSpPr>
            <p:nvPr/>
          </p:nvSpPr>
          <p:spPr bwMode="auto">
            <a:xfrm>
              <a:off x="2481263" y="5775755"/>
              <a:ext cx="751810" cy="366767"/>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b="1" dirty="0">
                  <a:solidFill>
                    <a:srgbClr val="C00000"/>
                  </a:solidFill>
                  <a:latin typeface="Corbel" panose="020B0503020204020204" pitchFamily="34" charset="0"/>
                  <a:ea typeface="굴림" charset="-127"/>
                </a:rPr>
                <a:t>fault?</a:t>
              </a:r>
            </a:p>
          </p:txBody>
        </p:sp>
        <p:sp>
          <p:nvSpPr>
            <p:cNvPr id="33" name="Right Brace 32">
              <a:extLst>
                <a:ext uri="{FF2B5EF4-FFF2-40B4-BE49-F238E27FC236}">
                  <a16:creationId xmlns:a16="http://schemas.microsoft.com/office/drawing/2014/main" id="{F478C82B-B6BB-4A23-9890-AB9C592B718D}"/>
                </a:ext>
              </a:extLst>
            </p:cNvPr>
            <p:cNvSpPr/>
            <p:nvPr/>
          </p:nvSpPr>
          <p:spPr bwMode="auto">
            <a:xfrm rot="5400000">
              <a:off x="2803119" y="5319541"/>
              <a:ext cx="136319" cy="465971"/>
            </a:xfrm>
            <a:prstGeom prst="rightBrace">
              <a:avLst/>
            </a:prstGeom>
            <a:noFill/>
            <a:ln w="22225" cap="flat" cmpd="sng" algn="ctr">
              <a:solidFill>
                <a:schemeClr val="tx1"/>
              </a:solidFill>
              <a:prstDash val="solid"/>
              <a:round/>
              <a:headEnd type="none" w="med" len="med"/>
              <a:tailEnd type="none" w="med" len="med"/>
            </a:ln>
            <a:effectLst/>
          </p:spPr>
          <p:txBody>
            <a:bodyPr vert="horz" wrap="none" lIns="91440" tIns="45720" rIns="91440" bIns="45720" numCol="1" rtlCol="0" anchor="ctr"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2400" b="0" i="0" u="none" strike="noStrike" cap="none" normalizeH="0" baseline="0">
                <a:ln>
                  <a:noFill/>
                </a:ln>
                <a:solidFill>
                  <a:schemeClr val="tx1"/>
                </a:solidFill>
                <a:effectLst/>
                <a:latin typeface="Courier New" pitchFamily="49" charset="0"/>
              </a:endParaRPr>
            </a:p>
          </p:txBody>
        </p:sp>
      </p:grpSp>
    </p:spTree>
    <p:extLst>
      <p:ext uri="{BB962C8B-B14F-4D97-AF65-F5344CB8AC3E}">
        <p14:creationId xmlns:p14="http://schemas.microsoft.com/office/powerpoint/2010/main" val="3246984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86C834-5D71-4806-A8B7-BD5AFD2AD81B}"/>
              </a:ext>
            </a:extLst>
          </p:cNvPr>
          <p:cNvSpPr>
            <a:spLocks noGrp="1"/>
          </p:cNvSpPr>
          <p:nvPr>
            <p:ph type="title"/>
          </p:nvPr>
        </p:nvSpPr>
        <p:spPr/>
        <p:txBody>
          <a:bodyPr>
            <a:normAutofit/>
          </a:bodyPr>
          <a:lstStyle/>
          <a:p>
            <a:r>
              <a:rPr lang="en-US" altLang="ko-KR" dirty="0">
                <a:ea typeface="굴림" charset="-127"/>
              </a:rPr>
              <a:t>Address Translation: </a:t>
            </a:r>
            <a:r>
              <a:rPr lang="en-US" altLang="ko-KR" sz="3600" i="1" dirty="0">
                <a:ea typeface="굴림" charset="-127"/>
              </a:rPr>
              <a:t>Putting it all together</a:t>
            </a:r>
            <a:endParaRPr lang="zh-CN" altLang="en-US" dirty="0"/>
          </a:p>
        </p:txBody>
      </p:sp>
      <p:sp>
        <p:nvSpPr>
          <p:cNvPr id="4" name="Rectangle 5">
            <a:extLst>
              <a:ext uri="{FF2B5EF4-FFF2-40B4-BE49-F238E27FC236}">
                <a16:creationId xmlns:a16="http://schemas.microsoft.com/office/drawing/2014/main" id="{990E4665-DAAA-4EC4-A887-522CA6089F0C}"/>
              </a:ext>
            </a:extLst>
          </p:cNvPr>
          <p:cNvSpPr>
            <a:spLocks noChangeArrowheads="1"/>
          </p:cNvSpPr>
          <p:nvPr/>
        </p:nvSpPr>
        <p:spPr bwMode="auto">
          <a:xfrm>
            <a:off x="4429147" y="1376818"/>
            <a:ext cx="1698671" cy="366767"/>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b="1" dirty="0">
                <a:solidFill>
                  <a:srgbClr val="C00000"/>
                </a:solidFill>
                <a:latin typeface="Corbel" panose="020B0503020204020204" pitchFamily="34" charset="0"/>
                <a:ea typeface="굴림" charset="-127"/>
              </a:rPr>
              <a:t>Virtual Address</a:t>
            </a:r>
          </a:p>
        </p:txBody>
      </p:sp>
      <p:sp>
        <p:nvSpPr>
          <p:cNvPr id="5" name="Rectangle 6">
            <a:extLst>
              <a:ext uri="{FF2B5EF4-FFF2-40B4-BE49-F238E27FC236}">
                <a16:creationId xmlns:a16="http://schemas.microsoft.com/office/drawing/2014/main" id="{1F188104-DBDF-4279-81AE-77CBD26E8C41}"/>
              </a:ext>
            </a:extLst>
          </p:cNvPr>
          <p:cNvSpPr>
            <a:spLocks noChangeArrowheads="1"/>
          </p:cNvSpPr>
          <p:nvPr/>
        </p:nvSpPr>
        <p:spPr bwMode="auto">
          <a:xfrm>
            <a:off x="4717725" y="2032135"/>
            <a:ext cx="1110883" cy="70532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nchor="ctr">
            <a:spAutoFit/>
          </a:bodyPr>
          <a:lstStyle/>
          <a:p>
            <a:pPr algn="ctr" eaLnBrk="0" hangingPunct="0"/>
            <a:r>
              <a:rPr lang="en-US" altLang="ko-KR" sz="2000" dirty="0">
                <a:solidFill>
                  <a:schemeClr val="bg1"/>
                </a:solidFill>
                <a:latin typeface="Verdana" pitchFamily="34" charset="0"/>
                <a:ea typeface="굴림" charset="-127"/>
              </a:rPr>
              <a:t>TLB</a:t>
            </a:r>
          </a:p>
          <a:p>
            <a:pPr algn="ctr" eaLnBrk="0" hangingPunct="0"/>
            <a:r>
              <a:rPr lang="en-US" altLang="ko-KR" sz="2000" dirty="0">
                <a:solidFill>
                  <a:schemeClr val="bg1"/>
                </a:solidFill>
                <a:latin typeface="Verdana" pitchFamily="34" charset="0"/>
                <a:ea typeface="굴림" charset="-127"/>
              </a:rPr>
              <a:t>Lookup</a:t>
            </a:r>
          </a:p>
        </p:txBody>
      </p:sp>
      <p:sp>
        <p:nvSpPr>
          <p:cNvPr id="6" name="Rectangle 7" descr="90%">
            <a:extLst>
              <a:ext uri="{FF2B5EF4-FFF2-40B4-BE49-F238E27FC236}">
                <a16:creationId xmlns:a16="http://schemas.microsoft.com/office/drawing/2014/main" id="{E84B960E-A24F-4792-A6B1-F11B8A6A33D6}"/>
              </a:ext>
            </a:extLst>
          </p:cNvPr>
          <p:cNvSpPr>
            <a:spLocks noChangeArrowheads="1"/>
          </p:cNvSpPr>
          <p:nvPr/>
        </p:nvSpPr>
        <p:spPr bwMode="auto">
          <a:xfrm>
            <a:off x="2982433" y="3371705"/>
            <a:ext cx="1255401" cy="84455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eaLnBrk="0" hangingPunct="0"/>
            <a:r>
              <a:rPr lang="en-US" altLang="ko-KR" sz="2000" dirty="0">
                <a:solidFill>
                  <a:schemeClr val="bg1"/>
                </a:solidFill>
                <a:latin typeface="Corbel" panose="020B0503020204020204" pitchFamily="34" charset="0"/>
                <a:ea typeface="굴림" charset="-127"/>
              </a:rPr>
              <a:t>Page Table</a:t>
            </a:r>
          </a:p>
          <a:p>
            <a:pPr algn="ctr" eaLnBrk="0" hangingPunct="0"/>
            <a:r>
              <a:rPr lang="en-US" altLang="ko-KR" sz="2000" dirty="0">
                <a:solidFill>
                  <a:schemeClr val="bg1"/>
                </a:solidFill>
                <a:latin typeface="Corbel" panose="020B0503020204020204" pitchFamily="34" charset="0"/>
                <a:ea typeface="굴림" charset="-127"/>
              </a:rPr>
              <a:t>Lookup</a:t>
            </a:r>
          </a:p>
        </p:txBody>
      </p:sp>
      <p:sp>
        <p:nvSpPr>
          <p:cNvPr id="7" name="Rectangle 8" descr="90%">
            <a:extLst>
              <a:ext uri="{FF2B5EF4-FFF2-40B4-BE49-F238E27FC236}">
                <a16:creationId xmlns:a16="http://schemas.microsoft.com/office/drawing/2014/main" id="{EDD6C35B-6D58-4DA1-9C13-AB7E67C4441A}"/>
              </a:ext>
            </a:extLst>
          </p:cNvPr>
          <p:cNvSpPr>
            <a:spLocks noChangeArrowheads="1"/>
          </p:cNvSpPr>
          <p:nvPr/>
        </p:nvSpPr>
        <p:spPr bwMode="auto">
          <a:xfrm>
            <a:off x="4237834" y="5076403"/>
            <a:ext cx="1138017" cy="697335"/>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eaLnBrk="0" hangingPunct="0"/>
            <a:r>
              <a:rPr lang="en-US" altLang="ko-KR" sz="2000" dirty="0">
                <a:solidFill>
                  <a:schemeClr val="bg1"/>
                </a:solidFill>
                <a:latin typeface="Corbel" panose="020B0503020204020204" pitchFamily="34" charset="0"/>
                <a:ea typeface="굴림" charset="-127"/>
              </a:rPr>
              <a:t>Update </a:t>
            </a:r>
          </a:p>
          <a:p>
            <a:pPr algn="ctr" eaLnBrk="0" hangingPunct="0"/>
            <a:r>
              <a:rPr lang="en-US" altLang="ko-KR" sz="2000" dirty="0">
                <a:solidFill>
                  <a:schemeClr val="bg1"/>
                </a:solidFill>
                <a:latin typeface="Corbel" panose="020B0503020204020204" pitchFamily="34" charset="0"/>
                <a:ea typeface="굴림" charset="-127"/>
              </a:rPr>
              <a:t>TLB</a:t>
            </a:r>
          </a:p>
        </p:txBody>
      </p:sp>
      <p:sp>
        <p:nvSpPr>
          <p:cNvPr id="8" name="Rectangle 9">
            <a:extLst>
              <a:ext uri="{FF2B5EF4-FFF2-40B4-BE49-F238E27FC236}">
                <a16:creationId xmlns:a16="http://schemas.microsoft.com/office/drawing/2014/main" id="{D0C710B7-07D1-47AF-9977-1661BA82F59F}"/>
              </a:ext>
            </a:extLst>
          </p:cNvPr>
          <p:cNvSpPr>
            <a:spLocks noChangeArrowheads="1"/>
          </p:cNvSpPr>
          <p:nvPr/>
        </p:nvSpPr>
        <p:spPr bwMode="auto">
          <a:xfrm>
            <a:off x="1739152" y="5072063"/>
            <a:ext cx="1855411" cy="674544"/>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square" lIns="90488" tIns="44450" rIns="90488" bIns="44450">
            <a:spAutoFit/>
          </a:bodyPr>
          <a:lstStyle/>
          <a:p>
            <a:pPr algn="ctr" eaLnBrk="0" hangingPunct="0"/>
            <a:r>
              <a:rPr lang="en-US" altLang="ko-KR" sz="2000" i="1" dirty="0">
                <a:solidFill>
                  <a:schemeClr val="bg1"/>
                </a:solidFill>
                <a:latin typeface="Corbel" panose="020B0503020204020204" pitchFamily="34" charset="0"/>
                <a:ea typeface="굴림" charset="-127"/>
              </a:rPr>
              <a:t>Page Fault</a:t>
            </a:r>
            <a:endParaRPr lang="en-US" altLang="ko-KR" sz="2000" dirty="0">
              <a:solidFill>
                <a:schemeClr val="bg1"/>
              </a:solidFill>
              <a:latin typeface="Corbel" panose="020B0503020204020204" pitchFamily="34" charset="0"/>
              <a:ea typeface="굴림" charset="-127"/>
            </a:endParaRPr>
          </a:p>
          <a:p>
            <a:pPr algn="ctr" eaLnBrk="0" hangingPunct="0"/>
            <a:r>
              <a:rPr lang="en-US" altLang="ko-KR" sz="1800" dirty="0">
                <a:solidFill>
                  <a:schemeClr val="bg1"/>
                </a:solidFill>
                <a:latin typeface="Corbel" panose="020B0503020204020204" pitchFamily="34" charset="0"/>
                <a:ea typeface="굴림" charset="-127"/>
              </a:rPr>
              <a:t>(OS loads page)</a:t>
            </a:r>
          </a:p>
        </p:txBody>
      </p:sp>
      <p:sp>
        <p:nvSpPr>
          <p:cNvPr id="9" name="Rectangle 10">
            <a:extLst>
              <a:ext uri="{FF2B5EF4-FFF2-40B4-BE49-F238E27FC236}">
                <a16:creationId xmlns:a16="http://schemas.microsoft.com/office/drawing/2014/main" id="{62AD3C19-098E-4A85-BBB4-46EB4D7AA753}"/>
              </a:ext>
            </a:extLst>
          </p:cNvPr>
          <p:cNvSpPr>
            <a:spLocks noChangeArrowheads="1"/>
          </p:cNvSpPr>
          <p:nvPr/>
        </p:nvSpPr>
        <p:spPr bwMode="auto">
          <a:xfrm>
            <a:off x="6599339" y="3374880"/>
            <a:ext cx="1301639" cy="705321"/>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lIns="90488" tIns="44450" rIns="90488" bIns="44450">
            <a:spAutoFit/>
          </a:bodyPr>
          <a:lstStyle/>
          <a:p>
            <a:pPr algn="ctr" eaLnBrk="0" hangingPunct="0"/>
            <a:r>
              <a:rPr lang="en-US" altLang="ko-KR" sz="2000" dirty="0">
                <a:solidFill>
                  <a:schemeClr val="bg1"/>
                </a:solidFill>
                <a:latin typeface="Corbel" panose="020B0503020204020204" pitchFamily="34" charset="0"/>
                <a:ea typeface="굴림" charset="-127"/>
              </a:rPr>
              <a:t>Protection</a:t>
            </a:r>
          </a:p>
          <a:p>
            <a:pPr algn="ctr" eaLnBrk="0" hangingPunct="0"/>
            <a:r>
              <a:rPr lang="en-US" altLang="ko-KR" sz="2000" dirty="0">
                <a:solidFill>
                  <a:schemeClr val="bg1"/>
                </a:solidFill>
                <a:latin typeface="Corbel" panose="020B0503020204020204" pitchFamily="34" charset="0"/>
                <a:ea typeface="굴림" charset="-127"/>
              </a:rPr>
              <a:t>Check</a:t>
            </a:r>
          </a:p>
        </p:txBody>
      </p:sp>
      <p:sp>
        <p:nvSpPr>
          <p:cNvPr id="10" name="Rectangle 11">
            <a:extLst>
              <a:ext uri="{FF2B5EF4-FFF2-40B4-BE49-F238E27FC236}">
                <a16:creationId xmlns:a16="http://schemas.microsoft.com/office/drawing/2014/main" id="{9A809C58-892F-44E5-9BD8-10765C3436DF}"/>
              </a:ext>
            </a:extLst>
          </p:cNvPr>
          <p:cNvSpPr>
            <a:spLocks noChangeArrowheads="1"/>
          </p:cNvSpPr>
          <p:nvPr/>
        </p:nvSpPr>
        <p:spPr bwMode="auto">
          <a:xfrm>
            <a:off x="8766607" y="5015008"/>
            <a:ext cx="1094853" cy="982320"/>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sz="2000" b="1" dirty="0">
                <a:solidFill>
                  <a:srgbClr val="56127A"/>
                </a:solidFill>
                <a:latin typeface="Corbel" panose="020B0503020204020204" pitchFamily="34" charset="0"/>
                <a:ea typeface="굴림" charset="-127"/>
              </a:rPr>
              <a:t>Physical</a:t>
            </a:r>
          </a:p>
          <a:p>
            <a:pPr algn="ctr" eaLnBrk="0" hangingPunct="0"/>
            <a:r>
              <a:rPr lang="en-US" altLang="ko-KR" sz="2000" b="1" dirty="0">
                <a:solidFill>
                  <a:srgbClr val="56127A"/>
                </a:solidFill>
                <a:latin typeface="Corbel" panose="020B0503020204020204" pitchFamily="34" charset="0"/>
                <a:ea typeface="굴림" charset="-127"/>
              </a:rPr>
              <a:t>Address</a:t>
            </a:r>
          </a:p>
          <a:p>
            <a:pPr algn="ctr" eaLnBrk="0" hangingPunct="0"/>
            <a:r>
              <a:rPr lang="en-US" altLang="ko-KR" sz="1800" i="1" dirty="0">
                <a:solidFill>
                  <a:srgbClr val="56127A"/>
                </a:solidFill>
                <a:latin typeface="Corbel" panose="020B0503020204020204" pitchFamily="34" charset="0"/>
                <a:ea typeface="굴림" charset="-127"/>
              </a:rPr>
              <a:t>(to mem)</a:t>
            </a:r>
          </a:p>
        </p:txBody>
      </p:sp>
      <p:sp>
        <p:nvSpPr>
          <p:cNvPr id="11" name="Line 12">
            <a:extLst>
              <a:ext uri="{FF2B5EF4-FFF2-40B4-BE49-F238E27FC236}">
                <a16:creationId xmlns:a16="http://schemas.microsoft.com/office/drawing/2014/main" id="{27B2B8A7-AD8C-4867-A449-95ACF85A3F24}"/>
              </a:ext>
            </a:extLst>
          </p:cNvPr>
          <p:cNvSpPr>
            <a:spLocks noChangeShapeType="1"/>
          </p:cNvSpPr>
          <p:nvPr/>
        </p:nvSpPr>
        <p:spPr bwMode="auto">
          <a:xfrm>
            <a:off x="5279758" y="1710184"/>
            <a:ext cx="0" cy="317500"/>
          </a:xfrm>
          <a:prstGeom prst="line">
            <a:avLst/>
          </a:prstGeom>
          <a:noFill/>
          <a:ln w="25400">
            <a:solidFill>
              <a:schemeClr val="tx1"/>
            </a:solidFill>
            <a:round/>
            <a:headEnd/>
            <a:tailEnd type="triangle" w="med" len="med"/>
          </a:ln>
          <a:effectLst/>
        </p:spPr>
        <p:txBody>
          <a:bodyPr wrap="none" anchor="ctr"/>
          <a:lstStyle/>
          <a:p>
            <a:endParaRPr lang="en-US"/>
          </a:p>
        </p:txBody>
      </p:sp>
      <p:sp>
        <p:nvSpPr>
          <p:cNvPr id="12" name="Freeform 13">
            <a:extLst>
              <a:ext uri="{FF2B5EF4-FFF2-40B4-BE49-F238E27FC236}">
                <a16:creationId xmlns:a16="http://schemas.microsoft.com/office/drawing/2014/main" id="{96A496FC-103B-4C5E-9DDE-4336DF7C6A09}"/>
              </a:ext>
            </a:extLst>
          </p:cNvPr>
          <p:cNvSpPr>
            <a:spLocks/>
          </p:cNvSpPr>
          <p:nvPr/>
        </p:nvSpPr>
        <p:spPr bwMode="auto">
          <a:xfrm>
            <a:off x="3694952" y="2766867"/>
            <a:ext cx="1576388" cy="593905"/>
          </a:xfrm>
          <a:custGeom>
            <a:avLst/>
            <a:gdLst>
              <a:gd name="T0" fmla="*/ 2147483647 w 993"/>
              <a:gd name="T1" fmla="*/ 0 h 370"/>
              <a:gd name="T2" fmla="*/ 2147483647 w 993"/>
              <a:gd name="T3" fmla="*/ 2147483647 h 370"/>
              <a:gd name="T4" fmla="*/ 0 w 993"/>
              <a:gd name="T5" fmla="*/ 2147483647 h 370"/>
              <a:gd name="T6" fmla="*/ 0 60000 65536"/>
              <a:gd name="T7" fmla="*/ 0 60000 65536"/>
              <a:gd name="T8" fmla="*/ 0 60000 65536"/>
            </a:gdLst>
            <a:ahLst/>
            <a:cxnLst>
              <a:cxn ang="T6">
                <a:pos x="T0" y="T1"/>
              </a:cxn>
              <a:cxn ang="T7">
                <a:pos x="T2" y="T3"/>
              </a:cxn>
              <a:cxn ang="T8">
                <a:pos x="T4" y="T5"/>
              </a:cxn>
            </a:cxnLst>
            <a:rect l="0" t="0" r="r" b="b"/>
            <a:pathLst>
              <a:path w="993" h="370">
                <a:moveTo>
                  <a:pt x="992" y="0"/>
                </a:moveTo>
                <a:lnTo>
                  <a:pt x="992" y="136"/>
                </a:lnTo>
                <a:lnTo>
                  <a:pt x="0" y="369"/>
                </a:lnTo>
              </a:path>
            </a:pathLst>
          </a:custGeom>
          <a:noFill/>
          <a:ln w="25400" cap="rnd" cmpd="sng">
            <a:solidFill>
              <a:schemeClr val="tx1"/>
            </a:solidFill>
            <a:prstDash val="solid"/>
            <a:round/>
            <a:headEnd type="none" w="med" len="med"/>
            <a:tailEnd type="triangle" w="med" len="med"/>
          </a:ln>
          <a:effectLst/>
        </p:spPr>
        <p:txBody>
          <a:bodyPr/>
          <a:lstStyle/>
          <a:p>
            <a:endParaRPr lang="en-US"/>
          </a:p>
        </p:txBody>
      </p:sp>
      <p:sp>
        <p:nvSpPr>
          <p:cNvPr id="13" name="Line 14">
            <a:extLst>
              <a:ext uri="{FF2B5EF4-FFF2-40B4-BE49-F238E27FC236}">
                <a16:creationId xmlns:a16="http://schemas.microsoft.com/office/drawing/2014/main" id="{5A3577F1-BAC2-4BB2-BCD4-64F352D0A169}"/>
              </a:ext>
            </a:extLst>
          </p:cNvPr>
          <p:cNvSpPr>
            <a:spLocks noChangeShapeType="1"/>
          </p:cNvSpPr>
          <p:nvPr/>
        </p:nvSpPr>
        <p:spPr bwMode="auto">
          <a:xfrm>
            <a:off x="5271340" y="2990061"/>
            <a:ext cx="2024062" cy="352605"/>
          </a:xfrm>
          <a:prstGeom prst="line">
            <a:avLst/>
          </a:prstGeom>
          <a:noFill/>
          <a:ln w="25400">
            <a:solidFill>
              <a:schemeClr val="tx1"/>
            </a:solidFill>
            <a:round/>
            <a:headEnd/>
            <a:tailEnd type="triangle" w="med" len="med"/>
          </a:ln>
          <a:effectLst/>
        </p:spPr>
        <p:txBody>
          <a:bodyPr wrap="none" anchor="ctr"/>
          <a:lstStyle/>
          <a:p>
            <a:endParaRPr lang="en-US"/>
          </a:p>
        </p:txBody>
      </p:sp>
      <p:sp>
        <p:nvSpPr>
          <p:cNvPr id="14" name="Rectangle 15">
            <a:extLst>
              <a:ext uri="{FF2B5EF4-FFF2-40B4-BE49-F238E27FC236}">
                <a16:creationId xmlns:a16="http://schemas.microsoft.com/office/drawing/2014/main" id="{818AF1F1-7349-4178-ACA8-3120DED7C705}"/>
              </a:ext>
            </a:extLst>
          </p:cNvPr>
          <p:cNvSpPr>
            <a:spLocks noChangeArrowheads="1"/>
          </p:cNvSpPr>
          <p:nvPr/>
        </p:nvSpPr>
        <p:spPr bwMode="auto">
          <a:xfrm>
            <a:off x="4080420" y="2850597"/>
            <a:ext cx="633188" cy="366767"/>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800" b="1" dirty="0">
                <a:solidFill>
                  <a:srgbClr val="C00000"/>
                </a:solidFill>
                <a:latin typeface="Corbel" panose="020B0503020204020204" pitchFamily="34" charset="0"/>
                <a:ea typeface="굴림" charset="-127"/>
              </a:rPr>
              <a:t>miss</a:t>
            </a:r>
          </a:p>
        </p:txBody>
      </p:sp>
      <p:sp>
        <p:nvSpPr>
          <p:cNvPr id="15" name="Rectangle 16">
            <a:extLst>
              <a:ext uri="{FF2B5EF4-FFF2-40B4-BE49-F238E27FC236}">
                <a16:creationId xmlns:a16="http://schemas.microsoft.com/office/drawing/2014/main" id="{58F631D4-518C-40A7-8ABD-D1D18DE10D55}"/>
              </a:ext>
            </a:extLst>
          </p:cNvPr>
          <p:cNvSpPr>
            <a:spLocks noChangeArrowheads="1"/>
          </p:cNvSpPr>
          <p:nvPr/>
        </p:nvSpPr>
        <p:spPr bwMode="auto">
          <a:xfrm>
            <a:off x="6138115" y="2835130"/>
            <a:ext cx="458460" cy="366767"/>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b="1" dirty="0">
                <a:solidFill>
                  <a:srgbClr val="C00000"/>
                </a:solidFill>
                <a:latin typeface="Corbel" panose="020B0503020204020204" pitchFamily="34" charset="0"/>
                <a:ea typeface="굴림" charset="-127"/>
              </a:rPr>
              <a:t>hit</a:t>
            </a:r>
            <a:endParaRPr lang="en-US" altLang="ko-KR" sz="1800" b="1" dirty="0">
              <a:solidFill>
                <a:srgbClr val="C00000"/>
              </a:solidFill>
              <a:latin typeface="Corbel" panose="020B0503020204020204" pitchFamily="34" charset="0"/>
              <a:ea typeface="굴림" charset="-127"/>
            </a:endParaRPr>
          </a:p>
        </p:txBody>
      </p:sp>
      <p:sp>
        <p:nvSpPr>
          <p:cNvPr id="16" name="Freeform 17">
            <a:extLst>
              <a:ext uri="{FF2B5EF4-FFF2-40B4-BE49-F238E27FC236}">
                <a16:creationId xmlns:a16="http://schemas.microsoft.com/office/drawing/2014/main" id="{0DBF354E-A798-4B1A-8910-8DCA4D9C8C9E}"/>
              </a:ext>
            </a:extLst>
          </p:cNvPr>
          <p:cNvSpPr>
            <a:spLocks/>
          </p:cNvSpPr>
          <p:nvPr/>
        </p:nvSpPr>
        <p:spPr bwMode="auto">
          <a:xfrm>
            <a:off x="2736102" y="4224192"/>
            <a:ext cx="890588" cy="835025"/>
          </a:xfrm>
          <a:custGeom>
            <a:avLst/>
            <a:gdLst>
              <a:gd name="T0" fmla="*/ 2147483647 w 561"/>
              <a:gd name="T1" fmla="*/ 0 h 526"/>
              <a:gd name="T2" fmla="*/ 2147483647 w 561"/>
              <a:gd name="T3" fmla="*/ 2147483647 h 526"/>
              <a:gd name="T4" fmla="*/ 0 w 561"/>
              <a:gd name="T5" fmla="*/ 2147483647 h 526"/>
              <a:gd name="T6" fmla="*/ 0 60000 65536"/>
              <a:gd name="T7" fmla="*/ 0 60000 65536"/>
              <a:gd name="T8" fmla="*/ 0 60000 65536"/>
            </a:gdLst>
            <a:ahLst/>
            <a:cxnLst>
              <a:cxn ang="T6">
                <a:pos x="T0" y="T1"/>
              </a:cxn>
              <a:cxn ang="T7">
                <a:pos x="T2" y="T3"/>
              </a:cxn>
              <a:cxn ang="T8">
                <a:pos x="T4" y="T5"/>
              </a:cxn>
            </a:cxnLst>
            <a:rect l="0" t="0" r="r" b="b"/>
            <a:pathLst>
              <a:path w="561" h="526">
                <a:moveTo>
                  <a:pt x="560" y="0"/>
                </a:moveTo>
                <a:lnTo>
                  <a:pt x="560" y="205"/>
                </a:lnTo>
                <a:lnTo>
                  <a:pt x="0" y="525"/>
                </a:lnTo>
              </a:path>
            </a:pathLst>
          </a:custGeom>
          <a:noFill/>
          <a:ln w="25400" cap="rnd" cmpd="sng">
            <a:solidFill>
              <a:schemeClr val="tx1"/>
            </a:solidFill>
            <a:prstDash val="solid"/>
            <a:round/>
            <a:headEnd type="none" w="med" len="med"/>
            <a:tailEnd type="triangle" w="med" len="med"/>
          </a:ln>
          <a:effectLst/>
        </p:spPr>
        <p:txBody>
          <a:bodyPr/>
          <a:lstStyle/>
          <a:p>
            <a:endParaRPr lang="en-US"/>
          </a:p>
        </p:txBody>
      </p:sp>
      <p:sp>
        <p:nvSpPr>
          <p:cNvPr id="17" name="Line 18">
            <a:extLst>
              <a:ext uri="{FF2B5EF4-FFF2-40B4-BE49-F238E27FC236}">
                <a16:creationId xmlns:a16="http://schemas.microsoft.com/office/drawing/2014/main" id="{40AEB948-3834-48D4-A325-E8EE60E372EF}"/>
              </a:ext>
            </a:extLst>
          </p:cNvPr>
          <p:cNvSpPr>
            <a:spLocks noChangeShapeType="1"/>
          </p:cNvSpPr>
          <p:nvPr/>
        </p:nvSpPr>
        <p:spPr bwMode="auto">
          <a:xfrm>
            <a:off x="3623987" y="4553749"/>
            <a:ext cx="1025525" cy="487362"/>
          </a:xfrm>
          <a:prstGeom prst="line">
            <a:avLst/>
          </a:prstGeom>
          <a:noFill/>
          <a:ln w="25400">
            <a:solidFill>
              <a:schemeClr val="tx1"/>
            </a:solidFill>
            <a:round/>
            <a:headEnd/>
            <a:tailEnd type="triangle" w="med" len="med"/>
          </a:ln>
          <a:effectLst/>
        </p:spPr>
        <p:txBody>
          <a:bodyPr wrap="none" anchor="ctr"/>
          <a:lstStyle/>
          <a:p>
            <a:endParaRPr lang="en-US"/>
          </a:p>
        </p:txBody>
      </p:sp>
      <p:sp>
        <p:nvSpPr>
          <p:cNvPr id="18" name="Rectangle 19">
            <a:extLst>
              <a:ext uri="{FF2B5EF4-FFF2-40B4-BE49-F238E27FC236}">
                <a16:creationId xmlns:a16="http://schemas.microsoft.com/office/drawing/2014/main" id="{187407E2-1AD2-47B3-B4C5-29B8151D58A8}"/>
              </a:ext>
            </a:extLst>
          </p:cNvPr>
          <p:cNvSpPr>
            <a:spLocks noChangeArrowheads="1"/>
          </p:cNvSpPr>
          <p:nvPr/>
        </p:nvSpPr>
        <p:spPr bwMode="auto">
          <a:xfrm>
            <a:off x="1758202" y="4217842"/>
            <a:ext cx="3813545" cy="796115"/>
          </a:xfrm>
          <a:prstGeom prst="rect">
            <a:avLst/>
          </a:prstGeom>
          <a:noFill/>
          <a:ln w="25400">
            <a:noFill/>
            <a:miter lim="800000"/>
            <a:headEnd/>
            <a:tailEnd/>
          </a:ln>
          <a:effectLst/>
        </p:spPr>
        <p:txBody>
          <a:bodyPr wrap="none" lIns="90488" tIns="44450" rIns="90488" bIns="44450">
            <a:spAutoFit/>
          </a:bodyPr>
          <a:lstStyle/>
          <a:p>
            <a:pPr eaLnBrk="0" hangingPunct="0">
              <a:lnSpc>
                <a:spcPct val="90000"/>
              </a:lnSpc>
            </a:pPr>
            <a:r>
              <a:rPr lang="ko-KR" altLang="en-US" sz="2000" dirty="0">
                <a:latin typeface="Corbel" panose="020B0503020204020204" pitchFamily="34" charset="0"/>
                <a:ea typeface="굴림" charset="-127"/>
              </a:rPr>
              <a:t>	         </a:t>
            </a:r>
            <a:r>
              <a:rPr lang="en-US" altLang="ko-KR" sz="1800" b="1" dirty="0">
                <a:solidFill>
                  <a:srgbClr val="C00000"/>
                </a:solidFill>
                <a:latin typeface="Corbel" panose="020B0503020204020204" pitchFamily="34" charset="0"/>
                <a:ea typeface="굴림" charset="-127"/>
              </a:rPr>
              <a:t>the   page is </a:t>
            </a:r>
          </a:p>
          <a:p>
            <a:pPr eaLnBrk="0" hangingPunct="0">
              <a:lnSpc>
                <a:spcPct val="90000"/>
              </a:lnSpc>
            </a:pPr>
            <a:endParaRPr lang="en-US" altLang="ko-KR" sz="1100" dirty="0">
              <a:solidFill>
                <a:srgbClr val="56127A"/>
              </a:solidFill>
              <a:latin typeface="Corbel" panose="020B0503020204020204" pitchFamily="34" charset="0"/>
              <a:ea typeface="굴림" charset="-127"/>
            </a:endParaRPr>
          </a:p>
          <a:p>
            <a:pPr eaLnBrk="0" hangingPunct="0">
              <a:lnSpc>
                <a:spcPct val="90000"/>
              </a:lnSpc>
            </a:pPr>
            <a:r>
              <a:rPr lang="en-US" altLang="ko-KR" sz="2000" b="1" dirty="0">
                <a:solidFill>
                  <a:srgbClr val="C00000"/>
                </a:solidFill>
                <a:latin typeface="Symbol" pitchFamily="18" charset="2"/>
                <a:ea typeface="굴림" charset="-127"/>
              </a:rPr>
              <a:t>Ï</a:t>
            </a:r>
            <a:r>
              <a:rPr lang="en-US" altLang="ko-KR" sz="1800" b="1" dirty="0">
                <a:solidFill>
                  <a:srgbClr val="C00000"/>
                </a:solidFill>
                <a:latin typeface="Symbol" pitchFamily="18" charset="2"/>
                <a:ea typeface="굴림" charset="-127"/>
              </a:rPr>
              <a:t> </a:t>
            </a:r>
            <a:r>
              <a:rPr lang="en-US" altLang="ko-KR" sz="1800" b="1" dirty="0">
                <a:solidFill>
                  <a:srgbClr val="C00000"/>
                </a:solidFill>
                <a:latin typeface="Corbel" panose="020B0503020204020204" pitchFamily="34" charset="0"/>
                <a:ea typeface="굴림" charset="-127"/>
              </a:rPr>
              <a:t>memory</a:t>
            </a:r>
            <a:r>
              <a:rPr lang="en-US" altLang="ko-KR" sz="1800" b="1" dirty="0">
                <a:solidFill>
                  <a:srgbClr val="C00000"/>
                </a:solidFill>
                <a:latin typeface="Verdana" pitchFamily="34" charset="0"/>
                <a:ea typeface="굴림" charset="-127"/>
              </a:rPr>
              <a:t>	         </a:t>
            </a:r>
            <a:r>
              <a:rPr lang="en-US" altLang="ko-KR" sz="2000" b="1" dirty="0">
                <a:solidFill>
                  <a:srgbClr val="C00000"/>
                </a:solidFill>
                <a:latin typeface="Symbol" pitchFamily="18" charset="2"/>
                <a:ea typeface="굴림" charset="-127"/>
              </a:rPr>
              <a:t>Î</a:t>
            </a:r>
            <a:r>
              <a:rPr lang="en-US" altLang="ko-KR" sz="1800" b="1" dirty="0">
                <a:solidFill>
                  <a:srgbClr val="C00000"/>
                </a:solidFill>
                <a:latin typeface="Symbol" pitchFamily="18" charset="2"/>
                <a:ea typeface="굴림" charset="-127"/>
              </a:rPr>
              <a:t> </a:t>
            </a:r>
            <a:r>
              <a:rPr lang="en-US" altLang="ko-KR" sz="1800" b="1" dirty="0">
                <a:solidFill>
                  <a:srgbClr val="C00000"/>
                </a:solidFill>
                <a:latin typeface="Corbel" panose="020B0503020204020204" pitchFamily="34" charset="0"/>
                <a:ea typeface="굴림" charset="-127"/>
              </a:rPr>
              <a:t>memory</a:t>
            </a:r>
          </a:p>
        </p:txBody>
      </p:sp>
      <p:sp>
        <p:nvSpPr>
          <p:cNvPr id="19" name="Freeform 20">
            <a:extLst>
              <a:ext uri="{FF2B5EF4-FFF2-40B4-BE49-F238E27FC236}">
                <a16:creationId xmlns:a16="http://schemas.microsoft.com/office/drawing/2014/main" id="{5B06BBA0-13EF-493F-B0C6-27A265E65911}"/>
              </a:ext>
            </a:extLst>
          </p:cNvPr>
          <p:cNvSpPr>
            <a:spLocks/>
          </p:cNvSpPr>
          <p:nvPr/>
        </p:nvSpPr>
        <p:spPr bwMode="auto">
          <a:xfrm>
            <a:off x="6714377" y="4098780"/>
            <a:ext cx="530225" cy="960437"/>
          </a:xfrm>
          <a:custGeom>
            <a:avLst/>
            <a:gdLst>
              <a:gd name="T0" fmla="*/ 2147483647 w 334"/>
              <a:gd name="T1" fmla="*/ 0 h 506"/>
              <a:gd name="T2" fmla="*/ 2147483647 w 334"/>
              <a:gd name="T3" fmla="*/ 2147483647 h 506"/>
              <a:gd name="T4" fmla="*/ 0 w 334"/>
              <a:gd name="T5" fmla="*/ 2147483647 h 506"/>
              <a:gd name="T6" fmla="*/ 0 60000 65536"/>
              <a:gd name="T7" fmla="*/ 0 60000 65536"/>
              <a:gd name="T8" fmla="*/ 0 60000 65536"/>
            </a:gdLst>
            <a:ahLst/>
            <a:cxnLst>
              <a:cxn ang="T6">
                <a:pos x="T0" y="T1"/>
              </a:cxn>
              <a:cxn ang="T7">
                <a:pos x="T2" y="T3"/>
              </a:cxn>
              <a:cxn ang="T8">
                <a:pos x="T4" y="T5"/>
              </a:cxn>
            </a:cxnLst>
            <a:rect l="0" t="0" r="r" b="b"/>
            <a:pathLst>
              <a:path w="334" h="506">
                <a:moveTo>
                  <a:pt x="333" y="0"/>
                </a:moveTo>
                <a:lnTo>
                  <a:pt x="333" y="187"/>
                </a:lnTo>
                <a:lnTo>
                  <a:pt x="0" y="505"/>
                </a:lnTo>
              </a:path>
            </a:pathLst>
          </a:custGeom>
          <a:noFill/>
          <a:ln w="25400" cap="rnd" cmpd="sng">
            <a:solidFill>
              <a:schemeClr val="tx1"/>
            </a:solidFill>
            <a:prstDash val="solid"/>
            <a:round/>
            <a:headEnd type="none" w="med" len="med"/>
            <a:tailEnd type="triangle" w="med" len="med"/>
          </a:ln>
          <a:effectLst/>
        </p:spPr>
        <p:txBody>
          <a:bodyPr/>
          <a:lstStyle/>
          <a:p>
            <a:endParaRPr lang="en-US"/>
          </a:p>
        </p:txBody>
      </p:sp>
      <p:sp>
        <p:nvSpPr>
          <p:cNvPr id="20" name="Line 21">
            <a:extLst>
              <a:ext uri="{FF2B5EF4-FFF2-40B4-BE49-F238E27FC236}">
                <a16:creationId xmlns:a16="http://schemas.microsoft.com/office/drawing/2014/main" id="{798F2137-F827-4D7A-BE0B-B625A263BC94}"/>
              </a:ext>
            </a:extLst>
          </p:cNvPr>
          <p:cNvSpPr>
            <a:spLocks noChangeShapeType="1"/>
          </p:cNvSpPr>
          <p:nvPr/>
        </p:nvSpPr>
        <p:spPr bwMode="auto">
          <a:xfrm>
            <a:off x="7243015" y="4467118"/>
            <a:ext cx="1914525" cy="515937"/>
          </a:xfrm>
          <a:prstGeom prst="line">
            <a:avLst/>
          </a:prstGeom>
          <a:noFill/>
          <a:ln w="25400">
            <a:solidFill>
              <a:schemeClr val="tx1"/>
            </a:solidFill>
            <a:round/>
            <a:headEnd/>
            <a:tailEnd type="triangle" w="med" len="med"/>
          </a:ln>
          <a:effectLst/>
        </p:spPr>
        <p:txBody>
          <a:bodyPr wrap="none" anchor="ctr"/>
          <a:lstStyle/>
          <a:p>
            <a:endParaRPr lang="en-US"/>
          </a:p>
        </p:txBody>
      </p:sp>
      <p:sp>
        <p:nvSpPr>
          <p:cNvPr id="21" name="Rectangle 22">
            <a:extLst>
              <a:ext uri="{FF2B5EF4-FFF2-40B4-BE49-F238E27FC236}">
                <a16:creationId xmlns:a16="http://schemas.microsoft.com/office/drawing/2014/main" id="{79539342-0572-41F8-B8B6-BB613869C680}"/>
              </a:ext>
            </a:extLst>
          </p:cNvPr>
          <p:cNvSpPr>
            <a:spLocks noChangeArrowheads="1"/>
          </p:cNvSpPr>
          <p:nvPr/>
        </p:nvSpPr>
        <p:spPr bwMode="auto">
          <a:xfrm>
            <a:off x="6136528" y="4476235"/>
            <a:ext cx="862417" cy="366767"/>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800" b="1" dirty="0">
                <a:solidFill>
                  <a:srgbClr val="C00000"/>
                </a:solidFill>
                <a:latin typeface="Corbel" panose="020B0503020204020204" pitchFamily="34" charset="0"/>
                <a:ea typeface="굴림" charset="-127"/>
              </a:rPr>
              <a:t>denied</a:t>
            </a:r>
          </a:p>
        </p:txBody>
      </p:sp>
      <p:sp>
        <p:nvSpPr>
          <p:cNvPr id="22" name="Rectangle 23">
            <a:extLst>
              <a:ext uri="{FF2B5EF4-FFF2-40B4-BE49-F238E27FC236}">
                <a16:creationId xmlns:a16="http://schemas.microsoft.com/office/drawing/2014/main" id="{2C53D0D6-6F8D-44A6-8DE4-7EDA182B606C}"/>
              </a:ext>
            </a:extLst>
          </p:cNvPr>
          <p:cNvSpPr>
            <a:spLocks noChangeArrowheads="1"/>
          </p:cNvSpPr>
          <p:nvPr/>
        </p:nvSpPr>
        <p:spPr bwMode="auto">
          <a:xfrm>
            <a:off x="8132015" y="4365518"/>
            <a:ext cx="1186223" cy="366767"/>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800" b="1" dirty="0">
                <a:solidFill>
                  <a:srgbClr val="C00000"/>
                </a:solidFill>
                <a:latin typeface="Corbel" panose="020B0503020204020204" pitchFamily="34" charset="0"/>
                <a:ea typeface="굴림" charset="-127"/>
              </a:rPr>
              <a:t>permitted</a:t>
            </a:r>
          </a:p>
        </p:txBody>
      </p:sp>
      <p:sp>
        <p:nvSpPr>
          <p:cNvPr id="23" name="Rectangle 24">
            <a:extLst>
              <a:ext uri="{FF2B5EF4-FFF2-40B4-BE49-F238E27FC236}">
                <a16:creationId xmlns:a16="http://schemas.microsoft.com/office/drawing/2014/main" id="{AE8E79A0-81C6-4C2D-8B15-D21279D3BCD3}"/>
              </a:ext>
            </a:extLst>
          </p:cNvPr>
          <p:cNvSpPr>
            <a:spLocks noChangeArrowheads="1"/>
          </p:cNvSpPr>
          <p:nvPr/>
        </p:nvSpPr>
        <p:spPr bwMode="auto">
          <a:xfrm>
            <a:off x="6165331" y="5074895"/>
            <a:ext cx="1301639" cy="705321"/>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lIns="90488" tIns="44450" rIns="90488" bIns="44450" anchor="ctr">
            <a:spAutoFit/>
          </a:bodyPr>
          <a:lstStyle/>
          <a:p>
            <a:pPr algn="ctr" eaLnBrk="0" hangingPunct="0"/>
            <a:r>
              <a:rPr lang="en-US" altLang="ko-KR" sz="2000" dirty="0">
                <a:solidFill>
                  <a:schemeClr val="bg1"/>
                </a:solidFill>
                <a:latin typeface="Corbel" panose="020B0503020204020204" pitchFamily="34" charset="0"/>
                <a:ea typeface="굴림" charset="-127"/>
              </a:rPr>
              <a:t>Protection</a:t>
            </a:r>
          </a:p>
          <a:p>
            <a:pPr algn="ctr" eaLnBrk="0" hangingPunct="0"/>
            <a:r>
              <a:rPr lang="en-US" altLang="ko-KR" sz="2000" dirty="0">
                <a:solidFill>
                  <a:schemeClr val="bg1"/>
                </a:solidFill>
                <a:latin typeface="Corbel" panose="020B0503020204020204" pitchFamily="34" charset="0"/>
                <a:ea typeface="굴림" charset="-127"/>
              </a:rPr>
              <a:t>Fault</a:t>
            </a:r>
          </a:p>
        </p:txBody>
      </p:sp>
      <p:sp>
        <p:nvSpPr>
          <p:cNvPr id="24" name="Rectangle 25">
            <a:extLst>
              <a:ext uri="{FF2B5EF4-FFF2-40B4-BE49-F238E27FC236}">
                <a16:creationId xmlns:a16="http://schemas.microsoft.com/office/drawing/2014/main" id="{0F101A43-4723-4B0D-982E-84CBD6BF559F}"/>
              </a:ext>
            </a:extLst>
          </p:cNvPr>
          <p:cNvSpPr>
            <a:spLocks noChangeArrowheads="1"/>
          </p:cNvSpPr>
          <p:nvPr/>
        </p:nvSpPr>
        <p:spPr bwMode="auto">
          <a:xfrm>
            <a:off x="8190869" y="1719117"/>
            <a:ext cx="330200" cy="190500"/>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none" anchor="ctr"/>
          <a:lstStyle/>
          <a:p>
            <a:endParaRPr lang="en-US" altLang="en-US"/>
          </a:p>
        </p:txBody>
      </p:sp>
      <p:sp>
        <p:nvSpPr>
          <p:cNvPr id="25" name="Rectangle 26" descr="90%">
            <a:extLst>
              <a:ext uri="{FF2B5EF4-FFF2-40B4-BE49-F238E27FC236}">
                <a16:creationId xmlns:a16="http://schemas.microsoft.com/office/drawing/2014/main" id="{7A9194AF-2CB9-447E-9205-FB0401968B50}"/>
              </a:ext>
            </a:extLst>
          </p:cNvPr>
          <p:cNvSpPr>
            <a:spLocks noChangeArrowheads="1"/>
          </p:cNvSpPr>
          <p:nvPr/>
        </p:nvSpPr>
        <p:spPr bwMode="auto">
          <a:xfrm>
            <a:off x="8190869" y="2011217"/>
            <a:ext cx="330200" cy="1905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endParaRPr lang="en-US" altLang="en-US"/>
          </a:p>
        </p:txBody>
      </p:sp>
      <p:sp>
        <p:nvSpPr>
          <p:cNvPr id="26" name="Rectangle 27">
            <a:extLst>
              <a:ext uri="{FF2B5EF4-FFF2-40B4-BE49-F238E27FC236}">
                <a16:creationId xmlns:a16="http://schemas.microsoft.com/office/drawing/2014/main" id="{6FD7392B-2FED-4B4D-B5C4-24D9DD68A546}"/>
              </a:ext>
            </a:extLst>
          </p:cNvPr>
          <p:cNvSpPr>
            <a:spLocks noChangeArrowheads="1"/>
          </p:cNvSpPr>
          <p:nvPr/>
        </p:nvSpPr>
        <p:spPr bwMode="auto">
          <a:xfrm>
            <a:off x="8190869" y="2290617"/>
            <a:ext cx="330200" cy="190500"/>
          </a:xfrm>
          <a:prstGeom prst="rect">
            <a:avLst/>
          </a:prstGeom>
          <a:ln>
            <a:headEnd/>
            <a:tailEnd/>
          </a:ln>
        </p:spPr>
        <p:style>
          <a:lnRef idx="1">
            <a:schemeClr val="accent2"/>
          </a:lnRef>
          <a:fillRef idx="2">
            <a:schemeClr val="accent2"/>
          </a:fillRef>
          <a:effectRef idx="1">
            <a:schemeClr val="accent2"/>
          </a:effectRef>
          <a:fontRef idx="minor">
            <a:schemeClr val="dk1"/>
          </a:fontRef>
        </p:style>
        <p:txBody>
          <a:bodyPr wrap="none" anchor="ctr"/>
          <a:lstStyle/>
          <a:p>
            <a:endParaRPr lang="en-US" altLang="en-US"/>
          </a:p>
        </p:txBody>
      </p:sp>
      <p:sp>
        <p:nvSpPr>
          <p:cNvPr id="27" name="Rectangle 28">
            <a:extLst>
              <a:ext uri="{FF2B5EF4-FFF2-40B4-BE49-F238E27FC236}">
                <a16:creationId xmlns:a16="http://schemas.microsoft.com/office/drawing/2014/main" id="{87E4647A-3225-435F-982A-6E4D6E17C21B}"/>
              </a:ext>
            </a:extLst>
          </p:cNvPr>
          <p:cNvSpPr>
            <a:spLocks noChangeArrowheads="1"/>
          </p:cNvSpPr>
          <p:nvPr/>
        </p:nvSpPr>
        <p:spPr bwMode="auto">
          <a:xfrm>
            <a:off x="8563488" y="1627115"/>
            <a:ext cx="2226573" cy="920765"/>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800" dirty="0">
                <a:latin typeface="Corbel" panose="020B0503020204020204" pitchFamily="34" charset="0"/>
                <a:ea typeface="굴림" charset="-127"/>
              </a:rPr>
              <a:t>hardware</a:t>
            </a:r>
          </a:p>
          <a:p>
            <a:pPr eaLnBrk="0" hangingPunct="0"/>
            <a:r>
              <a:rPr lang="en-US" altLang="ko-KR" sz="1800" dirty="0">
                <a:latin typeface="Corbel" panose="020B0503020204020204" pitchFamily="34" charset="0"/>
                <a:ea typeface="굴림" charset="-127"/>
              </a:rPr>
              <a:t>hardware or software</a:t>
            </a:r>
          </a:p>
          <a:p>
            <a:pPr eaLnBrk="0" hangingPunct="0"/>
            <a:r>
              <a:rPr lang="en-US" altLang="ko-KR" sz="1800" dirty="0">
                <a:latin typeface="Corbel" panose="020B0503020204020204" pitchFamily="34" charset="0"/>
                <a:ea typeface="굴림" charset="-127"/>
              </a:rPr>
              <a:t>software</a:t>
            </a:r>
          </a:p>
        </p:txBody>
      </p:sp>
      <p:sp>
        <p:nvSpPr>
          <p:cNvPr id="28" name="Line 29">
            <a:extLst>
              <a:ext uri="{FF2B5EF4-FFF2-40B4-BE49-F238E27FC236}">
                <a16:creationId xmlns:a16="http://schemas.microsoft.com/office/drawing/2014/main" id="{75698A4A-DC48-47C5-8E8A-D4A57BF0D15F}"/>
              </a:ext>
            </a:extLst>
          </p:cNvPr>
          <p:cNvSpPr>
            <a:spLocks noChangeShapeType="1"/>
          </p:cNvSpPr>
          <p:nvPr/>
        </p:nvSpPr>
        <p:spPr bwMode="auto">
          <a:xfrm flipH="1">
            <a:off x="6821512" y="5878367"/>
            <a:ext cx="0" cy="457200"/>
          </a:xfrm>
          <a:prstGeom prst="line">
            <a:avLst/>
          </a:prstGeom>
          <a:noFill/>
          <a:ln w="19050">
            <a:solidFill>
              <a:schemeClr val="tx1"/>
            </a:solidFill>
            <a:round/>
            <a:headEnd/>
            <a:tailEnd type="triangle" w="med" len="med"/>
          </a:ln>
          <a:effectLst/>
        </p:spPr>
        <p:txBody>
          <a:bodyPr wrap="none" anchor="ctr"/>
          <a:lstStyle/>
          <a:p>
            <a:endParaRPr lang="en-US"/>
          </a:p>
        </p:txBody>
      </p:sp>
      <p:sp>
        <p:nvSpPr>
          <p:cNvPr id="29" name="Text Box 30">
            <a:extLst>
              <a:ext uri="{FF2B5EF4-FFF2-40B4-BE49-F238E27FC236}">
                <a16:creationId xmlns:a16="http://schemas.microsoft.com/office/drawing/2014/main" id="{30B5EB0C-3E6D-4423-89CC-30F492013554}"/>
              </a:ext>
            </a:extLst>
          </p:cNvPr>
          <p:cNvSpPr txBox="1">
            <a:spLocks noChangeArrowheads="1"/>
          </p:cNvSpPr>
          <p:nvPr/>
        </p:nvSpPr>
        <p:spPr bwMode="auto">
          <a:xfrm>
            <a:off x="6778650" y="6130442"/>
            <a:ext cx="1371600" cy="369332"/>
          </a:xfrm>
          <a:prstGeom prst="rect">
            <a:avLst/>
          </a:prstGeom>
          <a:noFill/>
          <a:ln w="25400">
            <a:noFill/>
            <a:miter lim="800000"/>
            <a:headEnd/>
            <a:tailEnd/>
          </a:ln>
          <a:effectLst/>
        </p:spPr>
        <p:txBody>
          <a:bodyPr anchor="ctr">
            <a:spAutoFit/>
          </a:bodyPr>
          <a:lstStyle/>
          <a:p>
            <a:pPr algn="ctr" eaLnBrk="0" hangingPunct="0"/>
            <a:r>
              <a:rPr lang="en-US" altLang="ko-KR" sz="1800" b="1" dirty="0">
                <a:solidFill>
                  <a:srgbClr val="56127A"/>
                </a:solidFill>
                <a:latin typeface="Corbel" panose="020B0503020204020204" pitchFamily="34" charset="0"/>
                <a:ea typeface="굴림" charset="-127"/>
              </a:rPr>
              <a:t>SEGFAULT</a:t>
            </a:r>
          </a:p>
        </p:txBody>
      </p:sp>
      <p:sp>
        <p:nvSpPr>
          <p:cNvPr id="30" name="Text Box 31">
            <a:extLst>
              <a:ext uri="{FF2B5EF4-FFF2-40B4-BE49-F238E27FC236}">
                <a16:creationId xmlns:a16="http://schemas.microsoft.com/office/drawing/2014/main" id="{6AD4383A-B6DD-46E8-9483-E45A31393BE8}"/>
              </a:ext>
            </a:extLst>
          </p:cNvPr>
          <p:cNvSpPr txBox="1">
            <a:spLocks noChangeArrowheads="1"/>
          </p:cNvSpPr>
          <p:nvPr/>
        </p:nvSpPr>
        <p:spPr bwMode="auto">
          <a:xfrm>
            <a:off x="1925682" y="5784671"/>
            <a:ext cx="1989934" cy="646331"/>
          </a:xfrm>
          <a:prstGeom prst="rect">
            <a:avLst/>
          </a:prstGeom>
          <a:noFill/>
          <a:ln w="12700">
            <a:noFill/>
            <a:miter lim="800000"/>
            <a:headEnd type="none" w="sm" len="sm"/>
            <a:tailEnd type="none" w="sm" len="sm"/>
          </a:ln>
          <a:effectLst/>
        </p:spPr>
        <p:txBody>
          <a:bodyPr wrap="square">
            <a:spAutoFit/>
          </a:bodyPr>
          <a:lstStyle/>
          <a:p>
            <a:pPr algn="ctr" eaLnBrk="0" hangingPunct="0"/>
            <a:r>
              <a:rPr lang="en-US" altLang="ko-KR" sz="1800" dirty="0">
                <a:solidFill>
                  <a:srgbClr val="56127A"/>
                </a:solidFill>
                <a:latin typeface="Corbel" panose="020B0503020204020204" pitchFamily="34" charset="0"/>
                <a:ea typeface="굴림" charset="-127"/>
              </a:rPr>
              <a:t>Resume process at faulting instruction</a:t>
            </a:r>
          </a:p>
        </p:txBody>
      </p:sp>
      <p:sp>
        <p:nvSpPr>
          <p:cNvPr id="31" name="Line 29">
            <a:extLst>
              <a:ext uri="{FF2B5EF4-FFF2-40B4-BE49-F238E27FC236}">
                <a16:creationId xmlns:a16="http://schemas.microsoft.com/office/drawing/2014/main" id="{76F05756-BE6C-4A82-B844-2C0EF05394EA}"/>
              </a:ext>
            </a:extLst>
          </p:cNvPr>
          <p:cNvSpPr>
            <a:spLocks noChangeShapeType="1"/>
          </p:cNvSpPr>
          <p:nvPr/>
        </p:nvSpPr>
        <p:spPr bwMode="auto">
          <a:xfrm flipH="1">
            <a:off x="1891552" y="5776042"/>
            <a:ext cx="0" cy="457200"/>
          </a:xfrm>
          <a:prstGeom prst="line">
            <a:avLst/>
          </a:prstGeom>
          <a:noFill/>
          <a:ln w="19050">
            <a:solidFill>
              <a:schemeClr val="tx1"/>
            </a:solidFill>
            <a:round/>
            <a:headEnd/>
            <a:tailEnd type="triangle" w="med" len="med"/>
          </a:ln>
          <a:effectLst/>
        </p:spPr>
        <p:txBody>
          <a:bodyPr wrap="none" anchor="ctr"/>
          <a:lstStyle/>
          <a:p>
            <a:endParaRPr lang="en-US"/>
          </a:p>
        </p:txBody>
      </p:sp>
      <p:cxnSp>
        <p:nvCxnSpPr>
          <p:cNvPr id="33" name="Connector: Curved 32">
            <a:extLst>
              <a:ext uri="{FF2B5EF4-FFF2-40B4-BE49-F238E27FC236}">
                <a16:creationId xmlns:a16="http://schemas.microsoft.com/office/drawing/2014/main" id="{23EF166D-85D0-4B3F-89B6-EFF5EA190011}"/>
              </a:ext>
            </a:extLst>
          </p:cNvPr>
          <p:cNvCxnSpPr>
            <a:stCxn id="7" idx="2"/>
            <a:endCxn id="9" idx="1"/>
          </p:cNvCxnSpPr>
          <p:nvPr/>
        </p:nvCxnSpPr>
        <p:spPr>
          <a:xfrm rot="5400000" flipH="1" flipV="1">
            <a:off x="4679992" y="3854392"/>
            <a:ext cx="2046197" cy="1792496"/>
          </a:xfrm>
          <a:prstGeom prst="curvedConnector4">
            <a:avLst>
              <a:gd name="adj1" fmla="val -11172"/>
              <a:gd name="adj2" fmla="val 65872"/>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702085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469F3B-5ED2-4D82-946E-87F34F31CA0E}"/>
              </a:ext>
            </a:extLst>
          </p:cNvPr>
          <p:cNvSpPr>
            <a:spLocks noGrp="1"/>
          </p:cNvSpPr>
          <p:nvPr>
            <p:ph type="title"/>
          </p:nvPr>
        </p:nvSpPr>
        <p:spPr/>
        <p:txBody>
          <a:bodyPr/>
          <a:lstStyle/>
          <a:p>
            <a:r>
              <a:rPr lang="en-US" altLang="zh-CN" dirty="0"/>
              <a:t>Summary</a:t>
            </a:r>
            <a:endParaRPr lang="zh-CN" altLang="en-US" dirty="0"/>
          </a:p>
        </p:txBody>
      </p:sp>
      <p:sp>
        <p:nvSpPr>
          <p:cNvPr id="3" name="Content Placeholder 2">
            <a:extLst>
              <a:ext uri="{FF2B5EF4-FFF2-40B4-BE49-F238E27FC236}">
                <a16:creationId xmlns:a16="http://schemas.microsoft.com/office/drawing/2014/main" id="{1BE577F7-BB36-4A2A-BA35-A6A32C3419E6}"/>
              </a:ext>
            </a:extLst>
          </p:cNvPr>
          <p:cNvSpPr>
            <a:spLocks noGrp="1"/>
          </p:cNvSpPr>
          <p:nvPr>
            <p:ph idx="1"/>
          </p:nvPr>
        </p:nvSpPr>
        <p:spPr/>
        <p:txBody>
          <a:bodyPr/>
          <a:lstStyle/>
          <a:p>
            <a:r>
              <a:rPr lang="en-US" altLang="zh-CN" sz="2000" dirty="0"/>
              <a:t>Virtual memory benefits:</a:t>
            </a:r>
          </a:p>
          <a:p>
            <a:pPr lvl="1"/>
            <a:r>
              <a:rPr lang="en-US" altLang="zh-CN" sz="1800" dirty="0">
                <a:solidFill>
                  <a:schemeClr val="accent1"/>
                </a:solidFill>
              </a:rPr>
              <a:t>Protection and Privacy</a:t>
            </a:r>
            <a:r>
              <a:rPr lang="en-US" altLang="zh-CN" sz="1800" dirty="0"/>
              <a:t>: Private address space per process</a:t>
            </a:r>
          </a:p>
          <a:p>
            <a:pPr lvl="1"/>
            <a:r>
              <a:rPr lang="en-US" altLang="zh-CN" sz="1800" dirty="0">
                <a:solidFill>
                  <a:schemeClr val="accent1"/>
                </a:solidFill>
              </a:rPr>
              <a:t>Demand Paging</a:t>
            </a:r>
            <a:r>
              <a:rPr lang="en-US" altLang="zh-CN" sz="1800" dirty="0"/>
              <a:t>: use main memory as a cache of disk</a:t>
            </a:r>
          </a:p>
          <a:p>
            <a:pPr lvl="1"/>
            <a:endParaRPr lang="en-US" altLang="zh-CN" sz="1000" dirty="0"/>
          </a:p>
          <a:p>
            <a:r>
              <a:rPr lang="en-US" altLang="zh-CN" sz="2000" dirty="0"/>
              <a:t>Segmentation: Each process address space is a contiguous block (a segment) in physical memory</a:t>
            </a:r>
          </a:p>
          <a:p>
            <a:pPr lvl="1"/>
            <a:r>
              <a:rPr lang="en-US" altLang="zh-CN" sz="1800" dirty="0">
                <a:solidFill>
                  <a:srgbClr val="00B050"/>
                </a:solidFill>
              </a:rPr>
              <a:t>Simple: Base and bound registers</a:t>
            </a:r>
          </a:p>
          <a:p>
            <a:pPr lvl="1"/>
            <a:r>
              <a:rPr lang="en-US" altLang="zh-CN" sz="1800" dirty="0">
                <a:solidFill>
                  <a:srgbClr val="C00000"/>
                </a:solidFill>
              </a:rPr>
              <a:t>Suffers from fragmentation, no demand paging</a:t>
            </a:r>
          </a:p>
          <a:p>
            <a:pPr lvl="1"/>
            <a:endParaRPr lang="en-US" altLang="zh-CN" sz="1000" dirty="0">
              <a:solidFill>
                <a:srgbClr val="C00000"/>
              </a:solidFill>
            </a:endParaRPr>
          </a:p>
          <a:p>
            <a:r>
              <a:rPr lang="en-US" altLang="zh-CN" sz="2000" dirty="0"/>
              <a:t>Paging: Each process address space is stored on multiple fixed-size pages. A page table maps virtual to physical pages</a:t>
            </a:r>
          </a:p>
          <a:p>
            <a:pPr lvl="1"/>
            <a:r>
              <a:rPr lang="en-US" altLang="zh-CN" sz="1800" dirty="0">
                <a:solidFill>
                  <a:srgbClr val="00B050"/>
                </a:solidFill>
              </a:rPr>
              <a:t>Avoids fragmentation</a:t>
            </a:r>
          </a:p>
          <a:p>
            <a:pPr lvl="1"/>
            <a:r>
              <a:rPr lang="en-US" altLang="zh-CN" sz="1800" dirty="0">
                <a:solidFill>
                  <a:srgbClr val="00B050"/>
                </a:solidFill>
              </a:rPr>
              <a:t>Enables demand paging: </a:t>
            </a:r>
            <a:r>
              <a:rPr lang="en-US" altLang="zh-CN" sz="1800" dirty="0"/>
              <a:t>pages can be in main memory or disk</a:t>
            </a:r>
          </a:p>
          <a:p>
            <a:pPr lvl="1"/>
            <a:r>
              <a:rPr lang="en-US" altLang="zh-CN" sz="1800" dirty="0">
                <a:solidFill>
                  <a:srgbClr val="C00000"/>
                </a:solidFill>
              </a:rPr>
              <a:t>Requires a page table access on each memory reference</a:t>
            </a:r>
          </a:p>
          <a:p>
            <a:pPr lvl="1"/>
            <a:endParaRPr lang="en-US" altLang="zh-CN" sz="1000" dirty="0">
              <a:solidFill>
                <a:srgbClr val="C00000"/>
              </a:solidFill>
            </a:endParaRPr>
          </a:p>
          <a:p>
            <a:r>
              <a:rPr lang="en-US" altLang="zh-CN" sz="2000" dirty="0"/>
              <a:t>TLBs make paging efficient by caching the page table</a:t>
            </a:r>
          </a:p>
        </p:txBody>
      </p:sp>
    </p:spTree>
    <p:extLst>
      <p:ext uri="{BB962C8B-B14F-4D97-AF65-F5344CB8AC3E}">
        <p14:creationId xmlns:p14="http://schemas.microsoft.com/office/powerpoint/2010/main" val="1677537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5" end="5"/>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8" end="8"/>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9" end="9"/>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10" end="1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9F0767-0E08-4BF9-AF76-F77A33AFC81C}"/>
              </a:ext>
            </a:extLst>
          </p:cNvPr>
          <p:cNvSpPr>
            <a:spLocks noGrp="1"/>
          </p:cNvSpPr>
          <p:nvPr>
            <p:ph type="title"/>
          </p:nvPr>
        </p:nvSpPr>
        <p:spPr/>
        <p:txBody>
          <a:bodyPr/>
          <a:lstStyle/>
          <a:p>
            <a:r>
              <a:rPr lang="en-US" altLang="zh-CN" dirty="0">
                <a:solidFill>
                  <a:srgbClr val="941100"/>
                </a:solidFill>
                <a:ea typeface="+mn-ea"/>
                <a:cs typeface="+mn-cs"/>
              </a:rPr>
              <a:t>Reminder: Operating Systems</a:t>
            </a:r>
            <a:endParaRPr lang="zh-CN" altLang="en-US" dirty="0"/>
          </a:p>
        </p:txBody>
      </p:sp>
      <p:sp>
        <p:nvSpPr>
          <p:cNvPr id="4" name="Content Placeholder 2">
            <a:extLst>
              <a:ext uri="{FF2B5EF4-FFF2-40B4-BE49-F238E27FC236}">
                <a16:creationId xmlns:a16="http://schemas.microsoft.com/office/drawing/2014/main" id="{F435F67F-2110-45EC-82C1-62F5928AC000}"/>
              </a:ext>
            </a:extLst>
          </p:cNvPr>
          <p:cNvSpPr>
            <a:spLocks noGrp="1"/>
          </p:cNvSpPr>
          <p:nvPr>
            <p:ph idx="1"/>
          </p:nvPr>
        </p:nvSpPr>
        <p:spPr>
          <a:xfrm>
            <a:off x="838200" y="1613648"/>
            <a:ext cx="10869706" cy="4563316"/>
          </a:xfrm>
        </p:spPr>
        <p:txBody>
          <a:bodyPr/>
          <a:lstStyle/>
          <a:p>
            <a:r>
              <a:rPr lang="en-US" altLang="zh-CN" sz="3200" dirty="0"/>
              <a:t>Goals of OS:</a:t>
            </a:r>
          </a:p>
          <a:p>
            <a:pPr lvl="1"/>
            <a:r>
              <a:rPr lang="en-US" altLang="zh-CN" sz="2000" b="1" dirty="0">
                <a:solidFill>
                  <a:schemeClr val="accent1"/>
                </a:solidFill>
              </a:rPr>
              <a:t>Protection and Privacy</a:t>
            </a:r>
            <a:r>
              <a:rPr lang="en-US" altLang="zh-CN" sz="1800" dirty="0"/>
              <a:t>: Process isolation</a:t>
            </a:r>
          </a:p>
          <a:p>
            <a:pPr lvl="1"/>
            <a:r>
              <a:rPr lang="en-US" altLang="zh-CN" sz="2000" b="1" dirty="0">
                <a:solidFill>
                  <a:schemeClr val="accent1"/>
                </a:solidFill>
              </a:rPr>
              <a:t>Abstraction</a:t>
            </a:r>
            <a:r>
              <a:rPr lang="en-US" altLang="zh-CN" sz="1800" dirty="0"/>
              <a:t>: Hide away details of underlying hardware </a:t>
            </a:r>
          </a:p>
          <a:p>
            <a:pPr lvl="1"/>
            <a:r>
              <a:rPr lang="en-US" altLang="zh-CN" sz="2000" b="1" dirty="0">
                <a:solidFill>
                  <a:schemeClr val="accent1"/>
                </a:solidFill>
              </a:rPr>
              <a:t>Resource Management</a:t>
            </a:r>
            <a:r>
              <a:rPr lang="en-US" altLang="zh-CN" sz="1800" dirty="0"/>
              <a:t>: Controls how processes share hardware resources (CPU, memory, disk, etc.)</a:t>
            </a:r>
          </a:p>
          <a:p>
            <a:pPr lvl="1"/>
            <a:endParaRPr lang="en-US" altLang="zh-CN" sz="1700" dirty="0"/>
          </a:p>
          <a:p>
            <a:r>
              <a:rPr lang="en-US" altLang="zh-CN" sz="3200" dirty="0"/>
              <a:t>Key enabling technologies:</a:t>
            </a:r>
          </a:p>
          <a:p>
            <a:pPr lvl="1"/>
            <a:r>
              <a:rPr lang="en-US" altLang="zh-CN" sz="2000" dirty="0"/>
              <a:t>User mode + supervisor mode</a:t>
            </a:r>
          </a:p>
          <a:p>
            <a:pPr lvl="1"/>
            <a:r>
              <a:rPr lang="en-US" altLang="zh-CN" sz="2000" dirty="0"/>
              <a:t>Exceptions to safely transition into supervisor mode</a:t>
            </a:r>
          </a:p>
          <a:p>
            <a:pPr lvl="1"/>
            <a:r>
              <a:rPr lang="en-US" altLang="zh-CN" b="1" dirty="0">
                <a:solidFill>
                  <a:srgbClr val="941100"/>
                </a:solidFill>
              </a:rPr>
              <a:t>Virtual</a:t>
            </a:r>
            <a:r>
              <a:rPr lang="en-US" altLang="zh-CN" b="1" dirty="0"/>
              <a:t> </a:t>
            </a:r>
            <a:r>
              <a:rPr lang="en-US" altLang="zh-CN" b="1" dirty="0">
                <a:solidFill>
                  <a:srgbClr val="941100"/>
                </a:solidFill>
              </a:rPr>
              <a:t>Memory</a:t>
            </a:r>
            <a:r>
              <a:rPr lang="en-US" altLang="zh-CN" b="1" dirty="0"/>
              <a:t> </a:t>
            </a:r>
            <a:r>
              <a:rPr lang="en-US" altLang="zh-CN" sz="2000" dirty="0"/>
              <a:t>to abstract the storage resources of the machine</a:t>
            </a:r>
          </a:p>
        </p:txBody>
      </p:sp>
      <p:sp>
        <p:nvSpPr>
          <p:cNvPr id="5" name="TextBox 4">
            <a:extLst>
              <a:ext uri="{FF2B5EF4-FFF2-40B4-BE49-F238E27FC236}">
                <a16:creationId xmlns:a16="http://schemas.microsoft.com/office/drawing/2014/main" id="{05470D69-C429-4F2F-B5D7-B3ECB79021DE}"/>
              </a:ext>
            </a:extLst>
          </p:cNvPr>
          <p:cNvSpPr txBox="1"/>
          <p:nvPr/>
        </p:nvSpPr>
        <p:spPr>
          <a:xfrm>
            <a:off x="8262757" y="986134"/>
            <a:ext cx="1289135" cy="400110"/>
          </a:xfrm>
          <a:prstGeom prst="rect">
            <a:avLst/>
          </a:prstGeom>
          <a:solidFill>
            <a:schemeClr val="accent1">
              <a:lumMod val="20000"/>
              <a:lumOff val="80000"/>
            </a:schemeClr>
          </a:solidFill>
          <a:ln>
            <a:solidFill>
              <a:schemeClr val="accent1">
                <a:lumMod val="50000"/>
              </a:schemeClr>
            </a:solidFill>
          </a:ln>
        </p:spPr>
        <p:txBody>
          <a:bodyPr wrap="none" rtlCol="0">
            <a:noAutofit/>
          </a:bodyPr>
          <a:lstStyle/>
          <a:p>
            <a:r>
              <a:rPr lang="en-US" sz="2000" dirty="0">
                <a:latin typeface="+mn-lt"/>
              </a:rPr>
              <a:t>process</a:t>
            </a:r>
            <a:r>
              <a:rPr lang="en-US" sz="2000" baseline="-25000" dirty="0">
                <a:latin typeface="+mn-lt"/>
              </a:rPr>
              <a:t>1</a:t>
            </a:r>
          </a:p>
        </p:txBody>
      </p:sp>
      <p:sp>
        <p:nvSpPr>
          <p:cNvPr id="6" name="TextBox 5">
            <a:extLst>
              <a:ext uri="{FF2B5EF4-FFF2-40B4-BE49-F238E27FC236}">
                <a16:creationId xmlns:a16="http://schemas.microsoft.com/office/drawing/2014/main" id="{AD515B4E-8770-4ECD-A486-26487BD02BEC}"/>
              </a:ext>
            </a:extLst>
          </p:cNvPr>
          <p:cNvSpPr txBox="1"/>
          <p:nvPr/>
        </p:nvSpPr>
        <p:spPr>
          <a:xfrm>
            <a:off x="8262757" y="1469031"/>
            <a:ext cx="3114392" cy="400110"/>
          </a:xfrm>
          <a:prstGeom prst="rect">
            <a:avLst/>
          </a:prstGeom>
          <a:solidFill>
            <a:schemeClr val="accent2">
              <a:lumMod val="40000"/>
              <a:lumOff val="60000"/>
            </a:schemeClr>
          </a:solidFill>
          <a:ln>
            <a:solidFill>
              <a:schemeClr val="accent2">
                <a:lumMod val="50000"/>
              </a:schemeClr>
            </a:solidFill>
          </a:ln>
        </p:spPr>
        <p:txBody>
          <a:bodyPr wrap="square" rtlCol="0">
            <a:noAutofit/>
          </a:bodyPr>
          <a:lstStyle/>
          <a:p>
            <a:pPr algn="ctr"/>
            <a:r>
              <a:rPr lang="en-US" sz="2000" dirty="0">
                <a:latin typeface="+mn-lt"/>
              </a:rPr>
              <a:t>Operating system</a:t>
            </a:r>
          </a:p>
        </p:txBody>
      </p:sp>
      <p:sp>
        <p:nvSpPr>
          <p:cNvPr id="7" name="TextBox 6">
            <a:extLst>
              <a:ext uri="{FF2B5EF4-FFF2-40B4-BE49-F238E27FC236}">
                <a16:creationId xmlns:a16="http://schemas.microsoft.com/office/drawing/2014/main" id="{A05D8931-E8AB-47A6-94CB-242EB5537235}"/>
              </a:ext>
            </a:extLst>
          </p:cNvPr>
          <p:cNvSpPr txBox="1"/>
          <p:nvPr/>
        </p:nvSpPr>
        <p:spPr>
          <a:xfrm>
            <a:off x="8262756" y="1945341"/>
            <a:ext cx="3117935" cy="419040"/>
          </a:xfrm>
          <a:prstGeom prst="rect">
            <a:avLst/>
          </a:prstGeom>
          <a:solidFill>
            <a:schemeClr val="bg1">
              <a:lumMod val="95000"/>
            </a:schemeClr>
          </a:solidFill>
          <a:ln>
            <a:solidFill>
              <a:schemeClr val="tx1"/>
            </a:solidFill>
          </a:ln>
        </p:spPr>
        <p:txBody>
          <a:bodyPr wrap="square" rtlCol="0">
            <a:noAutofit/>
          </a:bodyPr>
          <a:lstStyle/>
          <a:p>
            <a:pPr algn="ctr"/>
            <a:r>
              <a:rPr lang="en-US" sz="2000" dirty="0">
                <a:latin typeface="+mn-lt"/>
              </a:rPr>
              <a:t>Hardware</a:t>
            </a:r>
          </a:p>
        </p:txBody>
      </p:sp>
      <p:sp>
        <p:nvSpPr>
          <p:cNvPr id="8" name="TextBox 7">
            <a:extLst>
              <a:ext uri="{FF2B5EF4-FFF2-40B4-BE49-F238E27FC236}">
                <a16:creationId xmlns:a16="http://schemas.microsoft.com/office/drawing/2014/main" id="{3D3695C7-EA1D-420F-BEEA-E3BF5F3DD5A2}"/>
              </a:ext>
            </a:extLst>
          </p:cNvPr>
          <p:cNvSpPr txBox="1"/>
          <p:nvPr/>
        </p:nvSpPr>
        <p:spPr>
          <a:xfrm>
            <a:off x="10088014" y="986134"/>
            <a:ext cx="1289135" cy="400110"/>
          </a:xfrm>
          <a:prstGeom prst="rect">
            <a:avLst/>
          </a:prstGeom>
          <a:solidFill>
            <a:schemeClr val="accent1">
              <a:lumMod val="20000"/>
              <a:lumOff val="80000"/>
            </a:schemeClr>
          </a:solidFill>
          <a:ln>
            <a:solidFill>
              <a:schemeClr val="accent1">
                <a:lumMod val="50000"/>
              </a:schemeClr>
            </a:solidFill>
          </a:ln>
        </p:spPr>
        <p:txBody>
          <a:bodyPr wrap="none" rtlCol="0">
            <a:noAutofit/>
          </a:bodyPr>
          <a:lstStyle/>
          <a:p>
            <a:r>
              <a:rPr lang="en-US" sz="2000" dirty="0" err="1">
                <a:latin typeface="+mn-lt"/>
              </a:rPr>
              <a:t>process</a:t>
            </a:r>
            <a:r>
              <a:rPr lang="en-US" sz="2000" baseline="-25000" dirty="0" err="1">
                <a:latin typeface="+mn-lt"/>
              </a:rPr>
              <a:t>N</a:t>
            </a:r>
            <a:endParaRPr lang="en-US" sz="2000" baseline="-25000" dirty="0">
              <a:latin typeface="+mn-lt"/>
            </a:endParaRPr>
          </a:p>
        </p:txBody>
      </p:sp>
    </p:spTree>
    <p:extLst>
      <p:ext uri="{BB962C8B-B14F-4D97-AF65-F5344CB8AC3E}">
        <p14:creationId xmlns:p14="http://schemas.microsoft.com/office/powerpoint/2010/main" val="17595674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5" end="5"/>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xEl>
                                              <p:pRg st="6" end="6"/>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16D41FB-ED00-4A13-BCCC-1031E208618E}"/>
              </a:ext>
            </a:extLst>
          </p:cNvPr>
          <p:cNvSpPr txBox="1">
            <a:spLocks/>
          </p:cNvSpPr>
          <p:nvPr/>
        </p:nvSpPr>
        <p:spPr>
          <a:xfrm>
            <a:off x="2513714" y="2214632"/>
            <a:ext cx="7164572" cy="2428735"/>
          </a:xfrm>
          <a:prstGeom prst="rect">
            <a:avLst/>
          </a:prstGeom>
        </p:spPr>
        <p:txBody>
          <a:bodyPr vert="horz" lIns="91440" tIns="45720" rIns="91440" bIns="45720" rtlCol="0" anchor="t">
            <a:normAutofit/>
          </a:bodyPr>
          <a:lstStyle>
            <a:lvl1pPr algn="l" defTabSz="914400" rtl="0" eaLnBrk="1" latinLnBrk="0" hangingPunct="1">
              <a:lnSpc>
                <a:spcPct val="90000"/>
              </a:lnSpc>
              <a:spcBef>
                <a:spcPct val="0"/>
              </a:spcBef>
              <a:buNone/>
              <a:defRPr lang="zh-CN" altLang="en-US" sz="4400" kern="1200" dirty="0">
                <a:solidFill>
                  <a:srgbClr val="941100"/>
                </a:solidFill>
                <a:latin typeface="Corbel" panose="020B0503020204020204" pitchFamily="34" charset="0"/>
                <a:ea typeface="+mn-ea"/>
                <a:cs typeface="+mn-cs"/>
              </a:defRPr>
            </a:lvl1pPr>
          </a:lstStyle>
          <a:p>
            <a:pPr algn="ctr"/>
            <a:r>
              <a:rPr lang="en-US" sz="5400" dirty="0"/>
              <a:t>Thank you!</a:t>
            </a:r>
          </a:p>
          <a:p>
            <a:pPr algn="ctr"/>
            <a:endParaRPr lang="en-US" dirty="0"/>
          </a:p>
          <a:p>
            <a:pPr algn="ctr"/>
            <a:r>
              <a:rPr lang="en-US" dirty="0"/>
              <a:t>Q &amp; A</a:t>
            </a:r>
          </a:p>
        </p:txBody>
      </p:sp>
    </p:spTree>
    <p:extLst>
      <p:ext uri="{BB962C8B-B14F-4D97-AF65-F5344CB8AC3E}">
        <p14:creationId xmlns:p14="http://schemas.microsoft.com/office/powerpoint/2010/main" val="2736537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8E1096-91C5-43E6-98F4-51A287F89CD9}"/>
              </a:ext>
            </a:extLst>
          </p:cNvPr>
          <p:cNvSpPr>
            <a:spLocks noGrp="1"/>
          </p:cNvSpPr>
          <p:nvPr>
            <p:ph type="title"/>
          </p:nvPr>
        </p:nvSpPr>
        <p:spPr/>
        <p:txBody>
          <a:bodyPr/>
          <a:lstStyle/>
          <a:p>
            <a:r>
              <a:rPr lang="en-US" altLang="ko-KR" dirty="0">
                <a:ea typeface="굴림" charset="-127"/>
              </a:rPr>
              <a:t>Caching vs. Demand Paging</a:t>
            </a:r>
            <a:endParaRPr lang="zh-CN" altLang="en-US" dirty="0"/>
          </a:p>
        </p:txBody>
      </p:sp>
      <p:grpSp>
        <p:nvGrpSpPr>
          <p:cNvPr id="4" name="Group 3">
            <a:extLst>
              <a:ext uri="{FF2B5EF4-FFF2-40B4-BE49-F238E27FC236}">
                <a16:creationId xmlns:a16="http://schemas.microsoft.com/office/drawing/2014/main" id="{D53A078E-3CA2-4F7A-B0D0-C5FA05E38B80}"/>
              </a:ext>
            </a:extLst>
          </p:cNvPr>
          <p:cNvGrpSpPr>
            <a:grpSpLocks/>
          </p:cNvGrpSpPr>
          <p:nvPr/>
        </p:nvGrpSpPr>
        <p:grpSpPr bwMode="auto">
          <a:xfrm>
            <a:off x="9793591" y="2253874"/>
            <a:ext cx="889000" cy="584200"/>
            <a:chOff x="5048" y="1256"/>
            <a:chExt cx="560" cy="368"/>
          </a:xfrm>
          <a:pattFill prst="pct5">
            <a:fgClr>
              <a:schemeClr val="bg1"/>
            </a:fgClr>
            <a:bgClr>
              <a:schemeClr val="accent1">
                <a:lumMod val="40000"/>
                <a:lumOff val="60000"/>
              </a:schemeClr>
            </a:bgClr>
          </a:pattFill>
        </p:grpSpPr>
        <p:sp>
          <p:nvSpPr>
            <p:cNvPr id="5" name="Oval 4" descr="90%">
              <a:extLst>
                <a:ext uri="{FF2B5EF4-FFF2-40B4-BE49-F238E27FC236}">
                  <a16:creationId xmlns:a16="http://schemas.microsoft.com/office/drawing/2014/main" id="{C3A0AA49-1211-4F7F-9F40-A9FA1210C06F}"/>
                </a:ext>
              </a:extLst>
            </p:cNvPr>
            <p:cNvSpPr>
              <a:spLocks noChangeArrowheads="1"/>
            </p:cNvSpPr>
            <p:nvPr/>
          </p:nvSpPr>
          <p:spPr bwMode="auto">
            <a:xfrm>
              <a:off x="5048" y="1496"/>
              <a:ext cx="560" cy="128"/>
            </a:xfrm>
            <a:prstGeom prst="ellipse">
              <a:avLst/>
            </a:prstGeom>
            <a:grpFill/>
            <a:ln w="25400">
              <a:solidFill>
                <a:schemeClr val="tx1"/>
              </a:solidFill>
              <a:round/>
              <a:headEnd/>
              <a:tailEnd/>
            </a:ln>
            <a:effectLst/>
          </p:spPr>
          <p:txBody>
            <a:bodyPr wrap="none" anchor="ctr"/>
            <a:lstStyle/>
            <a:p>
              <a:endParaRPr lang="en-US" altLang="en-US"/>
            </a:p>
          </p:txBody>
        </p:sp>
        <p:sp>
          <p:nvSpPr>
            <p:cNvPr id="6" name="Oval 5" descr="90%">
              <a:extLst>
                <a:ext uri="{FF2B5EF4-FFF2-40B4-BE49-F238E27FC236}">
                  <a16:creationId xmlns:a16="http://schemas.microsoft.com/office/drawing/2014/main" id="{61CD4D05-29E0-4D21-981C-F95D73AA5AC3}"/>
                </a:ext>
              </a:extLst>
            </p:cNvPr>
            <p:cNvSpPr>
              <a:spLocks noChangeArrowheads="1"/>
            </p:cNvSpPr>
            <p:nvPr/>
          </p:nvSpPr>
          <p:spPr bwMode="auto">
            <a:xfrm>
              <a:off x="5048" y="1448"/>
              <a:ext cx="560" cy="128"/>
            </a:xfrm>
            <a:prstGeom prst="ellipse">
              <a:avLst/>
            </a:prstGeom>
            <a:grpFill/>
            <a:ln w="25400">
              <a:solidFill>
                <a:schemeClr val="tx1"/>
              </a:solidFill>
              <a:round/>
              <a:headEnd/>
              <a:tailEnd/>
            </a:ln>
            <a:effectLst/>
          </p:spPr>
          <p:txBody>
            <a:bodyPr wrap="none" anchor="ctr"/>
            <a:lstStyle/>
            <a:p>
              <a:endParaRPr lang="en-US" altLang="en-US"/>
            </a:p>
          </p:txBody>
        </p:sp>
        <p:sp>
          <p:nvSpPr>
            <p:cNvPr id="7" name="Oval 6" descr="90%">
              <a:extLst>
                <a:ext uri="{FF2B5EF4-FFF2-40B4-BE49-F238E27FC236}">
                  <a16:creationId xmlns:a16="http://schemas.microsoft.com/office/drawing/2014/main" id="{DDD69CC0-2A90-40DF-BAD6-4A8786141DC2}"/>
                </a:ext>
              </a:extLst>
            </p:cNvPr>
            <p:cNvSpPr>
              <a:spLocks noChangeArrowheads="1"/>
            </p:cNvSpPr>
            <p:nvPr/>
          </p:nvSpPr>
          <p:spPr bwMode="auto">
            <a:xfrm>
              <a:off x="5048" y="1400"/>
              <a:ext cx="560" cy="128"/>
            </a:xfrm>
            <a:prstGeom prst="ellipse">
              <a:avLst/>
            </a:prstGeom>
            <a:grpFill/>
            <a:ln w="25400">
              <a:solidFill>
                <a:schemeClr val="tx1"/>
              </a:solidFill>
              <a:round/>
              <a:headEnd/>
              <a:tailEnd/>
            </a:ln>
            <a:effectLst/>
          </p:spPr>
          <p:txBody>
            <a:bodyPr wrap="none" anchor="ctr"/>
            <a:lstStyle/>
            <a:p>
              <a:endParaRPr lang="en-US" altLang="en-US"/>
            </a:p>
          </p:txBody>
        </p:sp>
        <p:sp>
          <p:nvSpPr>
            <p:cNvPr id="8" name="Oval 7" descr="90%">
              <a:extLst>
                <a:ext uri="{FF2B5EF4-FFF2-40B4-BE49-F238E27FC236}">
                  <a16:creationId xmlns:a16="http://schemas.microsoft.com/office/drawing/2014/main" id="{62E0CC2E-5854-4123-BB79-4AA9FAE11250}"/>
                </a:ext>
              </a:extLst>
            </p:cNvPr>
            <p:cNvSpPr>
              <a:spLocks noChangeArrowheads="1"/>
            </p:cNvSpPr>
            <p:nvPr/>
          </p:nvSpPr>
          <p:spPr bwMode="auto">
            <a:xfrm>
              <a:off x="5048" y="1352"/>
              <a:ext cx="560" cy="128"/>
            </a:xfrm>
            <a:prstGeom prst="ellipse">
              <a:avLst/>
            </a:prstGeom>
            <a:grpFill/>
            <a:ln w="25400">
              <a:solidFill>
                <a:schemeClr val="tx1"/>
              </a:solidFill>
              <a:round/>
              <a:headEnd/>
              <a:tailEnd/>
            </a:ln>
            <a:effectLst/>
          </p:spPr>
          <p:txBody>
            <a:bodyPr wrap="none" anchor="ctr"/>
            <a:lstStyle/>
            <a:p>
              <a:endParaRPr lang="en-US" altLang="en-US"/>
            </a:p>
          </p:txBody>
        </p:sp>
        <p:sp>
          <p:nvSpPr>
            <p:cNvPr id="9" name="Oval 8" descr="90%">
              <a:extLst>
                <a:ext uri="{FF2B5EF4-FFF2-40B4-BE49-F238E27FC236}">
                  <a16:creationId xmlns:a16="http://schemas.microsoft.com/office/drawing/2014/main" id="{4DE01D75-F300-4B59-8EF9-DFAAD87C718D}"/>
                </a:ext>
              </a:extLst>
            </p:cNvPr>
            <p:cNvSpPr>
              <a:spLocks noChangeArrowheads="1"/>
            </p:cNvSpPr>
            <p:nvPr/>
          </p:nvSpPr>
          <p:spPr bwMode="auto">
            <a:xfrm>
              <a:off x="5048" y="1304"/>
              <a:ext cx="560" cy="128"/>
            </a:xfrm>
            <a:prstGeom prst="ellipse">
              <a:avLst/>
            </a:prstGeom>
            <a:grpFill/>
            <a:ln w="25400">
              <a:solidFill>
                <a:schemeClr val="tx1"/>
              </a:solidFill>
              <a:round/>
              <a:headEnd/>
              <a:tailEnd/>
            </a:ln>
            <a:effectLst/>
          </p:spPr>
          <p:txBody>
            <a:bodyPr wrap="none" anchor="ctr"/>
            <a:lstStyle/>
            <a:p>
              <a:endParaRPr lang="en-US" altLang="en-US"/>
            </a:p>
          </p:txBody>
        </p:sp>
        <p:sp>
          <p:nvSpPr>
            <p:cNvPr id="10" name="Oval 9" descr="90%">
              <a:extLst>
                <a:ext uri="{FF2B5EF4-FFF2-40B4-BE49-F238E27FC236}">
                  <a16:creationId xmlns:a16="http://schemas.microsoft.com/office/drawing/2014/main" id="{8851A209-0632-4A75-8913-AA9A8A897E60}"/>
                </a:ext>
              </a:extLst>
            </p:cNvPr>
            <p:cNvSpPr>
              <a:spLocks noChangeArrowheads="1"/>
            </p:cNvSpPr>
            <p:nvPr/>
          </p:nvSpPr>
          <p:spPr bwMode="auto">
            <a:xfrm>
              <a:off x="5048" y="1256"/>
              <a:ext cx="560" cy="128"/>
            </a:xfrm>
            <a:prstGeom prst="ellipse">
              <a:avLst/>
            </a:prstGeom>
            <a:grpFill/>
            <a:ln w="25400">
              <a:solidFill>
                <a:schemeClr val="tx1"/>
              </a:solidFill>
              <a:round/>
              <a:headEnd/>
              <a:tailEnd/>
            </a:ln>
            <a:effectLst/>
          </p:spPr>
          <p:txBody>
            <a:bodyPr wrap="none" anchor="ctr"/>
            <a:lstStyle/>
            <a:p>
              <a:endParaRPr lang="en-US" altLang="en-US"/>
            </a:p>
          </p:txBody>
        </p:sp>
        <p:sp>
          <p:nvSpPr>
            <p:cNvPr id="11" name="Oval 10" descr="90%">
              <a:extLst>
                <a:ext uri="{FF2B5EF4-FFF2-40B4-BE49-F238E27FC236}">
                  <a16:creationId xmlns:a16="http://schemas.microsoft.com/office/drawing/2014/main" id="{9F8EC349-BC3B-44B1-9E95-3F3DDADB485E}"/>
                </a:ext>
              </a:extLst>
            </p:cNvPr>
            <p:cNvSpPr>
              <a:spLocks noChangeArrowheads="1"/>
            </p:cNvSpPr>
            <p:nvPr/>
          </p:nvSpPr>
          <p:spPr bwMode="auto">
            <a:xfrm>
              <a:off x="5240" y="1304"/>
              <a:ext cx="176" cy="32"/>
            </a:xfrm>
            <a:prstGeom prst="ellipse">
              <a:avLst/>
            </a:prstGeom>
            <a:grpFill/>
            <a:ln w="25400">
              <a:solidFill>
                <a:schemeClr val="tx1"/>
              </a:solidFill>
              <a:round/>
              <a:headEnd/>
              <a:tailEnd/>
            </a:ln>
            <a:effectLst/>
          </p:spPr>
          <p:txBody>
            <a:bodyPr wrap="none" anchor="ctr"/>
            <a:lstStyle/>
            <a:p>
              <a:endParaRPr lang="en-US" altLang="en-US"/>
            </a:p>
          </p:txBody>
        </p:sp>
      </p:grpSp>
      <p:sp>
        <p:nvSpPr>
          <p:cNvPr id="12" name="Line 11">
            <a:extLst>
              <a:ext uri="{FF2B5EF4-FFF2-40B4-BE49-F238E27FC236}">
                <a16:creationId xmlns:a16="http://schemas.microsoft.com/office/drawing/2014/main" id="{D5727374-8219-4495-8ABD-097C57F975A4}"/>
              </a:ext>
            </a:extLst>
          </p:cNvPr>
          <p:cNvSpPr>
            <a:spLocks noChangeShapeType="1"/>
          </p:cNvSpPr>
          <p:nvPr/>
        </p:nvSpPr>
        <p:spPr bwMode="auto">
          <a:xfrm>
            <a:off x="1748290" y="2545974"/>
            <a:ext cx="457200" cy="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13" name="Line 12">
            <a:extLst>
              <a:ext uri="{FF2B5EF4-FFF2-40B4-BE49-F238E27FC236}">
                <a16:creationId xmlns:a16="http://schemas.microsoft.com/office/drawing/2014/main" id="{8AB42EE8-8073-46A3-92AC-9A0B396755CB}"/>
              </a:ext>
            </a:extLst>
          </p:cNvPr>
          <p:cNvSpPr>
            <a:spLocks noChangeShapeType="1"/>
          </p:cNvSpPr>
          <p:nvPr/>
        </p:nvSpPr>
        <p:spPr bwMode="auto">
          <a:xfrm>
            <a:off x="3081790" y="2545974"/>
            <a:ext cx="558800" cy="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14" name="Line 13">
            <a:extLst>
              <a:ext uri="{FF2B5EF4-FFF2-40B4-BE49-F238E27FC236}">
                <a16:creationId xmlns:a16="http://schemas.microsoft.com/office/drawing/2014/main" id="{9F4419BF-F104-4D9F-B222-785437A14FBE}"/>
              </a:ext>
            </a:extLst>
          </p:cNvPr>
          <p:cNvSpPr>
            <a:spLocks noChangeShapeType="1"/>
          </p:cNvSpPr>
          <p:nvPr/>
        </p:nvSpPr>
        <p:spPr bwMode="auto">
          <a:xfrm>
            <a:off x="7438483" y="2545974"/>
            <a:ext cx="660400" cy="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15" name="Line 14">
            <a:extLst>
              <a:ext uri="{FF2B5EF4-FFF2-40B4-BE49-F238E27FC236}">
                <a16:creationId xmlns:a16="http://schemas.microsoft.com/office/drawing/2014/main" id="{F3B4D48E-2F23-4AD5-A5F6-2692A22B9FBA}"/>
              </a:ext>
            </a:extLst>
          </p:cNvPr>
          <p:cNvSpPr>
            <a:spLocks noChangeShapeType="1"/>
          </p:cNvSpPr>
          <p:nvPr/>
        </p:nvSpPr>
        <p:spPr bwMode="auto">
          <a:xfrm>
            <a:off x="9183991" y="2545974"/>
            <a:ext cx="584200" cy="0"/>
          </a:xfrm>
          <a:prstGeom prst="line">
            <a:avLst/>
          </a:prstGeom>
          <a:noFill/>
          <a:ln w="25400">
            <a:solidFill>
              <a:schemeClr val="tx1"/>
            </a:solidFill>
            <a:round/>
            <a:headEnd type="triangle" w="med" len="med"/>
            <a:tailEnd type="triangle" w="med" len="med"/>
          </a:ln>
          <a:effectLst/>
        </p:spPr>
        <p:txBody>
          <a:bodyPr wrap="none" anchor="ctr"/>
          <a:lstStyle/>
          <a:p>
            <a:endParaRPr lang="en-US"/>
          </a:p>
        </p:txBody>
      </p:sp>
      <p:sp>
        <p:nvSpPr>
          <p:cNvPr id="16" name="Rectangle 15">
            <a:extLst>
              <a:ext uri="{FF2B5EF4-FFF2-40B4-BE49-F238E27FC236}">
                <a16:creationId xmlns:a16="http://schemas.microsoft.com/office/drawing/2014/main" id="{950CFAB6-E6A6-4E8E-9F9A-06A7FC474790}"/>
              </a:ext>
            </a:extLst>
          </p:cNvPr>
          <p:cNvSpPr>
            <a:spLocks noChangeArrowheads="1"/>
          </p:cNvSpPr>
          <p:nvPr/>
        </p:nvSpPr>
        <p:spPr bwMode="auto">
          <a:xfrm>
            <a:off x="972003" y="2333249"/>
            <a:ext cx="747000" cy="459100"/>
          </a:xfrm>
          <a:prstGeom prst="rect">
            <a:avLst/>
          </a:prstGeom>
          <a:noFill/>
          <a:ln w="25400">
            <a:solidFill>
              <a:schemeClr val="tx1"/>
            </a:solidFill>
            <a:miter lim="800000"/>
            <a:headEnd/>
            <a:tailEnd/>
          </a:ln>
          <a:effectLst/>
        </p:spPr>
        <p:txBody>
          <a:bodyPr wrap="none" lIns="90488" tIns="44450" rIns="90488" bIns="44450">
            <a:spAutoFit/>
          </a:bodyPr>
          <a:lstStyle/>
          <a:p>
            <a:pPr eaLnBrk="0" hangingPunct="0"/>
            <a:r>
              <a:rPr lang="en-US" altLang="ko-KR" sz="2400" dirty="0">
                <a:latin typeface="Corbel" panose="020B0503020204020204" pitchFamily="34" charset="0"/>
                <a:ea typeface="굴림" charset="-127"/>
              </a:rPr>
              <a:t>CPU</a:t>
            </a:r>
          </a:p>
        </p:txBody>
      </p:sp>
      <p:sp>
        <p:nvSpPr>
          <p:cNvPr id="17" name="Rectangle 16">
            <a:extLst>
              <a:ext uri="{FF2B5EF4-FFF2-40B4-BE49-F238E27FC236}">
                <a16:creationId xmlns:a16="http://schemas.microsoft.com/office/drawing/2014/main" id="{74C8B4E1-3B3F-4F5E-AF9D-E8BE09E8CD36}"/>
              </a:ext>
            </a:extLst>
          </p:cNvPr>
          <p:cNvSpPr>
            <a:spLocks noChangeArrowheads="1"/>
          </p:cNvSpPr>
          <p:nvPr/>
        </p:nvSpPr>
        <p:spPr bwMode="auto">
          <a:xfrm>
            <a:off x="2238755" y="2360717"/>
            <a:ext cx="796694" cy="397545"/>
          </a:xfrm>
          <a:prstGeom prst="rect">
            <a:avLst/>
          </a:prstGeom>
          <a:solidFill>
            <a:schemeClr val="accent5">
              <a:lumMod val="60000"/>
              <a:lumOff val="40000"/>
            </a:schemeClr>
          </a:solidFill>
          <a:ln w="12700">
            <a:solidFill>
              <a:srgbClr val="FF0000"/>
            </a:solidFill>
            <a:miter lim="800000"/>
            <a:headEnd/>
            <a:tailEnd/>
          </a:ln>
          <a:effectLst/>
        </p:spPr>
        <p:txBody>
          <a:bodyPr wrap="none" lIns="90488" tIns="44450" rIns="90488" bIns="44450">
            <a:spAutoFit/>
          </a:bodyPr>
          <a:lstStyle/>
          <a:p>
            <a:pPr eaLnBrk="0" hangingPunct="0"/>
            <a:r>
              <a:rPr lang="en-US" altLang="ko-KR" sz="2000" dirty="0">
                <a:solidFill>
                  <a:schemeClr val="bg1"/>
                </a:solidFill>
                <a:latin typeface="Corbel" panose="020B0503020204020204" pitchFamily="34" charset="0"/>
                <a:ea typeface="굴림" charset="-127"/>
              </a:rPr>
              <a:t>cache</a:t>
            </a:r>
          </a:p>
        </p:txBody>
      </p:sp>
      <p:grpSp>
        <p:nvGrpSpPr>
          <p:cNvPr id="18" name="Group 17">
            <a:extLst>
              <a:ext uri="{FF2B5EF4-FFF2-40B4-BE49-F238E27FC236}">
                <a16:creationId xmlns:a16="http://schemas.microsoft.com/office/drawing/2014/main" id="{1D2A2679-C39C-4FA1-BD46-95D389E826BA}"/>
              </a:ext>
            </a:extLst>
          </p:cNvPr>
          <p:cNvGrpSpPr>
            <a:grpSpLocks/>
          </p:cNvGrpSpPr>
          <p:nvPr/>
        </p:nvGrpSpPr>
        <p:grpSpPr bwMode="auto">
          <a:xfrm>
            <a:off x="8109518" y="1656974"/>
            <a:ext cx="1066801" cy="1752600"/>
            <a:chOff x="3792" y="960"/>
            <a:chExt cx="672" cy="1104"/>
          </a:xfrm>
        </p:grpSpPr>
        <p:sp>
          <p:nvSpPr>
            <p:cNvPr id="19" name="Rectangle 18">
              <a:extLst>
                <a:ext uri="{FF2B5EF4-FFF2-40B4-BE49-F238E27FC236}">
                  <a16:creationId xmlns:a16="http://schemas.microsoft.com/office/drawing/2014/main" id="{579FC511-3D48-4E35-AD15-72377DFC8840}"/>
                </a:ext>
              </a:extLst>
            </p:cNvPr>
            <p:cNvSpPr>
              <a:spLocks noChangeArrowheads="1"/>
            </p:cNvSpPr>
            <p:nvPr/>
          </p:nvSpPr>
          <p:spPr bwMode="auto">
            <a:xfrm>
              <a:off x="3792" y="960"/>
              <a:ext cx="672" cy="1104"/>
            </a:xfrm>
            <a:prstGeom prst="rect">
              <a:avLst/>
            </a:prstGeom>
            <a:solidFill>
              <a:schemeClr val="accent5">
                <a:lumMod val="60000"/>
                <a:lumOff val="40000"/>
              </a:schemeClr>
            </a:solidFill>
            <a:ln w="12700">
              <a:solidFill>
                <a:srgbClr val="FF0000"/>
              </a:solidFill>
              <a:miter lim="800000"/>
              <a:headEnd/>
              <a:tailEnd/>
            </a:ln>
            <a:effectLst/>
          </p:spPr>
          <p:txBody>
            <a:bodyPr wrap="none" anchor="ctr"/>
            <a:lstStyle/>
            <a:p>
              <a:endParaRPr lang="en-US" altLang="en-US"/>
            </a:p>
          </p:txBody>
        </p:sp>
        <p:sp>
          <p:nvSpPr>
            <p:cNvPr id="20" name="Rectangle 19">
              <a:extLst>
                <a:ext uri="{FF2B5EF4-FFF2-40B4-BE49-F238E27FC236}">
                  <a16:creationId xmlns:a16="http://schemas.microsoft.com/office/drawing/2014/main" id="{DE3B5B2E-BF2C-4801-9112-9459D6E97014}"/>
                </a:ext>
              </a:extLst>
            </p:cNvPr>
            <p:cNvSpPr>
              <a:spLocks noChangeArrowheads="1"/>
            </p:cNvSpPr>
            <p:nvPr/>
          </p:nvSpPr>
          <p:spPr bwMode="auto">
            <a:xfrm>
              <a:off x="3813" y="1314"/>
              <a:ext cx="624" cy="406"/>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sz="1800" dirty="0">
                  <a:solidFill>
                    <a:schemeClr val="bg1"/>
                  </a:solidFill>
                  <a:latin typeface="Corbel" panose="020B0503020204020204" pitchFamily="34" charset="0"/>
                  <a:ea typeface="굴림" charset="-127"/>
                </a:rPr>
                <a:t>main</a:t>
              </a:r>
            </a:p>
            <a:p>
              <a:pPr algn="ctr" eaLnBrk="0" hangingPunct="0"/>
              <a:r>
                <a:rPr lang="en-US" altLang="ko-KR" sz="1800" dirty="0">
                  <a:solidFill>
                    <a:schemeClr val="bg1"/>
                  </a:solidFill>
                  <a:latin typeface="Corbel" panose="020B0503020204020204" pitchFamily="34" charset="0"/>
                  <a:ea typeface="굴림" charset="-127"/>
                </a:rPr>
                <a:t>memory</a:t>
              </a:r>
            </a:p>
          </p:txBody>
        </p:sp>
      </p:grpSp>
      <p:sp>
        <p:nvSpPr>
          <p:cNvPr id="21" name="Rectangle 20">
            <a:extLst>
              <a:ext uri="{FF2B5EF4-FFF2-40B4-BE49-F238E27FC236}">
                <a16:creationId xmlns:a16="http://schemas.microsoft.com/office/drawing/2014/main" id="{72203631-D50F-4A2A-9A78-C4C8BE029F7F}"/>
              </a:ext>
            </a:extLst>
          </p:cNvPr>
          <p:cNvSpPr>
            <a:spLocks noChangeArrowheads="1"/>
          </p:cNvSpPr>
          <p:nvPr/>
        </p:nvSpPr>
        <p:spPr bwMode="auto">
          <a:xfrm>
            <a:off x="9639778" y="1378035"/>
            <a:ext cx="1162179" cy="920765"/>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sz="1800" dirty="0">
                <a:latin typeface="Corbel" panose="020B0503020204020204" pitchFamily="34" charset="0"/>
                <a:ea typeface="굴림" charset="-127"/>
              </a:rPr>
              <a:t>secondary</a:t>
            </a:r>
          </a:p>
          <a:p>
            <a:pPr algn="ctr" eaLnBrk="0" hangingPunct="0"/>
            <a:r>
              <a:rPr lang="en-US" altLang="ko-KR" sz="1800" dirty="0">
                <a:latin typeface="Corbel" panose="020B0503020204020204" pitchFamily="34" charset="0"/>
                <a:ea typeface="굴림" charset="-127"/>
              </a:rPr>
              <a:t>memory</a:t>
            </a:r>
          </a:p>
          <a:p>
            <a:pPr algn="ctr" eaLnBrk="0" hangingPunct="0"/>
            <a:r>
              <a:rPr lang="en-US" altLang="ko-KR" sz="1800" dirty="0">
                <a:latin typeface="Corbel" panose="020B0503020204020204" pitchFamily="34" charset="0"/>
                <a:ea typeface="굴림" charset="-127"/>
              </a:rPr>
              <a:t>(disk)</a:t>
            </a:r>
          </a:p>
        </p:txBody>
      </p:sp>
      <p:sp>
        <p:nvSpPr>
          <p:cNvPr id="22" name="Rectangle 21">
            <a:extLst>
              <a:ext uri="{FF2B5EF4-FFF2-40B4-BE49-F238E27FC236}">
                <a16:creationId xmlns:a16="http://schemas.microsoft.com/office/drawing/2014/main" id="{B0D0EABD-2B1C-4844-915C-59CA97A66485}"/>
              </a:ext>
            </a:extLst>
          </p:cNvPr>
          <p:cNvSpPr>
            <a:spLocks noChangeArrowheads="1"/>
          </p:cNvSpPr>
          <p:nvPr/>
        </p:nvSpPr>
        <p:spPr bwMode="auto">
          <a:xfrm>
            <a:off x="938823" y="3706379"/>
            <a:ext cx="3876062" cy="2244204"/>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sz="2000" b="1" dirty="0">
                <a:solidFill>
                  <a:schemeClr val="accent1"/>
                </a:solidFill>
                <a:latin typeface="Corbel" panose="020B0503020204020204" pitchFamily="34" charset="0"/>
                <a:ea typeface="굴림" charset="-127"/>
              </a:rPr>
              <a:t>Caching</a:t>
            </a:r>
          </a:p>
          <a:p>
            <a:pPr lvl="1" eaLnBrk="0" hangingPunct="0"/>
            <a:r>
              <a:rPr lang="en-US" altLang="ko-KR" sz="2000" dirty="0">
                <a:latin typeface="Corbel" panose="020B0503020204020204" pitchFamily="34" charset="0"/>
                <a:ea typeface="굴림" charset="-127"/>
              </a:rPr>
              <a:t>cache entry	</a:t>
            </a:r>
          </a:p>
          <a:p>
            <a:pPr lvl="1" eaLnBrk="0" hangingPunct="0"/>
            <a:r>
              <a:rPr lang="en-US" altLang="ko-KR" sz="2000" dirty="0">
                <a:latin typeface="Corbel" panose="020B0503020204020204" pitchFamily="34" charset="0"/>
                <a:ea typeface="굴림" charset="-127"/>
              </a:rPr>
              <a:t>cache block (~</a:t>
            </a:r>
            <a:r>
              <a:rPr lang="en-US" altLang="ko-KR" sz="2000" dirty="0">
                <a:latin typeface="Calibri" panose="020F0502020204030204" pitchFamily="34" charset="0"/>
                <a:ea typeface="굴림" charset="-127"/>
                <a:cs typeface="Calibri" panose="020F0502020204030204" pitchFamily="34" charset="0"/>
              </a:rPr>
              <a:t>32</a:t>
            </a:r>
            <a:r>
              <a:rPr lang="en-US" altLang="ko-KR" sz="2000" dirty="0">
                <a:latin typeface="Corbel" panose="020B0503020204020204" pitchFamily="34" charset="0"/>
                <a:ea typeface="굴림" charset="-127"/>
              </a:rPr>
              <a:t> bytes)	</a:t>
            </a:r>
          </a:p>
          <a:p>
            <a:pPr lvl="1" eaLnBrk="0" hangingPunct="0"/>
            <a:r>
              <a:rPr lang="en-US" altLang="ko-KR" sz="2000" dirty="0">
                <a:latin typeface="Corbel" panose="020B0503020204020204" pitchFamily="34" charset="0"/>
                <a:ea typeface="굴림" charset="-127"/>
              </a:rPr>
              <a:t>cache miss rate (</a:t>
            </a:r>
            <a:r>
              <a:rPr lang="en-US" altLang="ko-KR" sz="2000" dirty="0">
                <a:latin typeface="Calibri" panose="020F0502020204030204" pitchFamily="34" charset="0"/>
                <a:ea typeface="굴림" charset="-127"/>
                <a:cs typeface="Calibri" panose="020F0502020204030204" pitchFamily="34" charset="0"/>
              </a:rPr>
              <a:t>1</a:t>
            </a:r>
            <a:r>
              <a:rPr lang="en-US" altLang="ko-KR" sz="2000" dirty="0">
                <a:latin typeface="Corbel" panose="020B0503020204020204" pitchFamily="34" charset="0"/>
                <a:ea typeface="굴림" charset="-127"/>
              </a:rPr>
              <a:t>% to </a:t>
            </a:r>
            <a:r>
              <a:rPr lang="en-US" altLang="ko-KR" sz="2000" dirty="0">
                <a:latin typeface="Calibri" panose="020F0502020204030204" pitchFamily="34" charset="0"/>
                <a:ea typeface="굴림" charset="-127"/>
                <a:cs typeface="Calibri" panose="020F0502020204030204" pitchFamily="34" charset="0"/>
              </a:rPr>
              <a:t>20</a:t>
            </a:r>
            <a:r>
              <a:rPr lang="en-US" altLang="ko-KR" sz="2000" dirty="0">
                <a:latin typeface="Corbel" panose="020B0503020204020204" pitchFamily="34" charset="0"/>
                <a:ea typeface="굴림" charset="-127"/>
              </a:rPr>
              <a:t>%)</a:t>
            </a:r>
          </a:p>
          <a:p>
            <a:pPr lvl="1" eaLnBrk="0" hangingPunct="0"/>
            <a:r>
              <a:rPr lang="en-US" altLang="ko-KR" sz="2000" dirty="0">
                <a:latin typeface="Corbel" panose="020B0503020204020204" pitchFamily="34" charset="0"/>
                <a:ea typeface="굴림" charset="-127"/>
              </a:rPr>
              <a:t>cache hit (~</a:t>
            </a:r>
            <a:r>
              <a:rPr lang="en-US" altLang="ko-KR" sz="2000" dirty="0">
                <a:latin typeface="Calibri" panose="020F0502020204030204" pitchFamily="34" charset="0"/>
                <a:ea typeface="굴림" charset="-127"/>
                <a:cs typeface="Calibri" panose="020F0502020204030204" pitchFamily="34" charset="0"/>
              </a:rPr>
              <a:t>1</a:t>
            </a:r>
            <a:r>
              <a:rPr lang="en-US" altLang="ko-KR" sz="2000" dirty="0">
                <a:latin typeface="Corbel" panose="020B0503020204020204" pitchFamily="34" charset="0"/>
                <a:ea typeface="굴림" charset="-127"/>
              </a:rPr>
              <a:t> cycle)</a:t>
            </a:r>
          </a:p>
          <a:p>
            <a:pPr lvl="1" eaLnBrk="0" hangingPunct="0"/>
            <a:r>
              <a:rPr lang="en-US" altLang="ko-KR" sz="2000" dirty="0">
                <a:latin typeface="Corbel" panose="020B0503020204020204" pitchFamily="34" charset="0"/>
                <a:ea typeface="굴림" charset="-127"/>
              </a:rPr>
              <a:t>cache miss (~</a:t>
            </a:r>
            <a:r>
              <a:rPr lang="en-US" altLang="ko-KR" sz="2000" dirty="0">
                <a:latin typeface="Calibri" panose="020F0502020204030204" pitchFamily="34" charset="0"/>
                <a:ea typeface="굴림" charset="-127"/>
                <a:cs typeface="Calibri" panose="020F0502020204030204" pitchFamily="34" charset="0"/>
              </a:rPr>
              <a:t>100</a:t>
            </a:r>
            <a:r>
              <a:rPr lang="en-US" altLang="ko-KR" sz="2000" dirty="0">
                <a:latin typeface="Corbel" panose="020B0503020204020204" pitchFamily="34" charset="0"/>
                <a:ea typeface="굴림" charset="-127"/>
              </a:rPr>
              <a:t> cycles)</a:t>
            </a:r>
          </a:p>
          <a:p>
            <a:pPr lvl="1" eaLnBrk="0" hangingPunct="0"/>
            <a:r>
              <a:rPr lang="en-US" altLang="ko-KR" sz="2000" dirty="0">
                <a:solidFill>
                  <a:srgbClr val="C00000"/>
                </a:solidFill>
                <a:latin typeface="Corbel" panose="020B0503020204020204" pitchFamily="34" charset="0"/>
                <a:ea typeface="굴림" charset="-127"/>
              </a:rPr>
              <a:t>a miss is handled in </a:t>
            </a:r>
            <a:r>
              <a:rPr lang="en-US" altLang="ko-KR" sz="2000" i="1" dirty="0">
                <a:solidFill>
                  <a:srgbClr val="C00000"/>
                </a:solidFill>
                <a:latin typeface="Corbel" panose="020B0503020204020204" pitchFamily="34" charset="0"/>
                <a:ea typeface="굴림" charset="-127"/>
              </a:rPr>
              <a:t>hardware</a:t>
            </a:r>
            <a:endParaRPr lang="en-US" altLang="ko-KR" sz="2000" dirty="0">
              <a:solidFill>
                <a:srgbClr val="C00000"/>
              </a:solidFill>
              <a:latin typeface="Corbel" panose="020B0503020204020204" pitchFamily="34" charset="0"/>
              <a:ea typeface="굴림" charset="-127"/>
            </a:endParaRPr>
          </a:p>
        </p:txBody>
      </p:sp>
      <p:grpSp>
        <p:nvGrpSpPr>
          <p:cNvPr id="23" name="Group 22">
            <a:extLst>
              <a:ext uri="{FF2B5EF4-FFF2-40B4-BE49-F238E27FC236}">
                <a16:creationId xmlns:a16="http://schemas.microsoft.com/office/drawing/2014/main" id="{EA40322C-16BA-4969-97B0-03096DFA33D6}"/>
              </a:ext>
            </a:extLst>
          </p:cNvPr>
          <p:cNvGrpSpPr>
            <a:grpSpLocks/>
          </p:cNvGrpSpPr>
          <p:nvPr/>
        </p:nvGrpSpPr>
        <p:grpSpPr bwMode="auto">
          <a:xfrm>
            <a:off x="3654472" y="1656974"/>
            <a:ext cx="1066801" cy="1752600"/>
            <a:chOff x="1920" y="976"/>
            <a:chExt cx="672" cy="1104"/>
          </a:xfrm>
        </p:grpSpPr>
        <p:sp>
          <p:nvSpPr>
            <p:cNvPr id="24" name="Rectangle 23" descr="90%">
              <a:extLst>
                <a:ext uri="{FF2B5EF4-FFF2-40B4-BE49-F238E27FC236}">
                  <a16:creationId xmlns:a16="http://schemas.microsoft.com/office/drawing/2014/main" id="{CC733609-0949-41F2-A14F-B5BB693813A4}"/>
                </a:ext>
              </a:extLst>
            </p:cNvPr>
            <p:cNvSpPr>
              <a:spLocks noChangeArrowheads="1"/>
            </p:cNvSpPr>
            <p:nvPr/>
          </p:nvSpPr>
          <p:spPr bwMode="auto">
            <a:xfrm>
              <a:off x="1920" y="976"/>
              <a:ext cx="672" cy="1104"/>
            </a:xfrm>
            <a:prstGeom prst="rect">
              <a:avLst/>
            </a:prstGeom>
            <a:pattFill prst="pct5">
              <a:fgClr>
                <a:schemeClr val="bg1"/>
              </a:fgClr>
              <a:bgClr>
                <a:schemeClr val="accent5">
                  <a:lumMod val="60000"/>
                  <a:lumOff val="40000"/>
                </a:schemeClr>
              </a:bgClr>
            </a:pattFill>
            <a:ln w="12700">
              <a:solidFill>
                <a:srgbClr val="FF0000"/>
              </a:solidFill>
              <a:miter lim="800000"/>
              <a:headEnd/>
              <a:tailEnd/>
            </a:ln>
            <a:effectLst/>
          </p:spPr>
          <p:txBody>
            <a:bodyPr wrap="none" anchor="ctr"/>
            <a:lstStyle/>
            <a:p>
              <a:endParaRPr lang="en-US" altLang="en-US"/>
            </a:p>
          </p:txBody>
        </p:sp>
        <p:sp>
          <p:nvSpPr>
            <p:cNvPr id="25" name="Rectangle 24" descr="90%">
              <a:extLst>
                <a:ext uri="{FF2B5EF4-FFF2-40B4-BE49-F238E27FC236}">
                  <a16:creationId xmlns:a16="http://schemas.microsoft.com/office/drawing/2014/main" id="{36FA6A52-8D03-4F13-A728-54CA86303A75}"/>
                </a:ext>
              </a:extLst>
            </p:cNvPr>
            <p:cNvSpPr>
              <a:spLocks noChangeArrowheads="1"/>
            </p:cNvSpPr>
            <p:nvPr/>
          </p:nvSpPr>
          <p:spPr bwMode="auto">
            <a:xfrm>
              <a:off x="1941" y="1330"/>
              <a:ext cx="624" cy="406"/>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sz="1800" dirty="0">
                  <a:solidFill>
                    <a:schemeClr val="bg1"/>
                  </a:solidFill>
                  <a:latin typeface="Corbel" panose="020B0503020204020204" pitchFamily="34" charset="0"/>
                  <a:ea typeface="굴림" charset="-127"/>
                </a:rPr>
                <a:t>main</a:t>
              </a:r>
            </a:p>
            <a:p>
              <a:pPr algn="ctr" eaLnBrk="0" hangingPunct="0"/>
              <a:r>
                <a:rPr lang="en-US" altLang="ko-KR" sz="1800" dirty="0">
                  <a:solidFill>
                    <a:schemeClr val="bg1"/>
                  </a:solidFill>
                  <a:latin typeface="Corbel" panose="020B0503020204020204" pitchFamily="34" charset="0"/>
                  <a:ea typeface="굴림" charset="-127"/>
                </a:rPr>
                <a:t>memory</a:t>
              </a:r>
            </a:p>
          </p:txBody>
        </p:sp>
      </p:grpSp>
      <p:sp>
        <p:nvSpPr>
          <p:cNvPr id="26" name="Rectangle 25">
            <a:extLst>
              <a:ext uri="{FF2B5EF4-FFF2-40B4-BE49-F238E27FC236}">
                <a16:creationId xmlns:a16="http://schemas.microsoft.com/office/drawing/2014/main" id="{BBF2868D-E590-47A1-BB79-671A5100F62C}"/>
              </a:ext>
            </a:extLst>
          </p:cNvPr>
          <p:cNvSpPr>
            <a:spLocks noChangeArrowheads="1"/>
          </p:cNvSpPr>
          <p:nvPr/>
        </p:nvSpPr>
        <p:spPr bwMode="auto">
          <a:xfrm>
            <a:off x="6687596" y="2307849"/>
            <a:ext cx="747000" cy="459100"/>
          </a:xfrm>
          <a:prstGeom prst="rect">
            <a:avLst/>
          </a:prstGeom>
          <a:noFill/>
          <a:ln w="25400">
            <a:solidFill>
              <a:schemeClr val="tx1"/>
            </a:solidFill>
            <a:miter lim="800000"/>
            <a:headEnd/>
            <a:tailEnd/>
          </a:ln>
          <a:effectLst/>
        </p:spPr>
        <p:txBody>
          <a:bodyPr wrap="none" lIns="90488" tIns="44450" rIns="90488" bIns="44450">
            <a:spAutoFit/>
          </a:bodyPr>
          <a:lstStyle/>
          <a:p>
            <a:pPr eaLnBrk="0" hangingPunct="0"/>
            <a:r>
              <a:rPr lang="en-US" altLang="ko-KR" sz="2400" dirty="0">
                <a:latin typeface="Corbel" panose="020B0503020204020204" pitchFamily="34" charset="0"/>
                <a:ea typeface="굴림" charset="-127"/>
              </a:rPr>
              <a:t>CPU</a:t>
            </a:r>
          </a:p>
        </p:txBody>
      </p:sp>
      <p:sp>
        <p:nvSpPr>
          <p:cNvPr id="27" name="Rectangle 26">
            <a:extLst>
              <a:ext uri="{FF2B5EF4-FFF2-40B4-BE49-F238E27FC236}">
                <a16:creationId xmlns:a16="http://schemas.microsoft.com/office/drawing/2014/main" id="{D0B5D875-FD17-44A7-8ACC-A1B8EBE86709}"/>
              </a:ext>
            </a:extLst>
          </p:cNvPr>
          <p:cNvSpPr>
            <a:spLocks noChangeArrowheads="1"/>
          </p:cNvSpPr>
          <p:nvPr/>
        </p:nvSpPr>
        <p:spPr bwMode="auto">
          <a:xfrm>
            <a:off x="6447134" y="3735705"/>
            <a:ext cx="4409863" cy="2244204"/>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sz="2000" b="1" dirty="0">
                <a:solidFill>
                  <a:schemeClr val="accent1"/>
                </a:solidFill>
                <a:latin typeface="Corbel" panose="020B0503020204020204" pitchFamily="34" charset="0"/>
                <a:ea typeface="굴림" charset="-127"/>
              </a:rPr>
              <a:t>Demand paging</a:t>
            </a:r>
          </a:p>
          <a:p>
            <a:pPr lvl="1" eaLnBrk="0" hangingPunct="0"/>
            <a:r>
              <a:rPr lang="en-US" altLang="ko-KR" sz="2000" dirty="0">
                <a:latin typeface="Corbel" panose="020B0503020204020204" pitchFamily="34" charset="0"/>
                <a:ea typeface="굴림" charset="-127"/>
              </a:rPr>
              <a:t>page frame</a:t>
            </a:r>
          </a:p>
          <a:p>
            <a:pPr lvl="1" eaLnBrk="0" hangingPunct="0"/>
            <a:r>
              <a:rPr lang="en-US" altLang="ko-KR" sz="2000" dirty="0">
                <a:latin typeface="Corbel" panose="020B0503020204020204" pitchFamily="34" charset="0"/>
                <a:ea typeface="굴림" charset="-127"/>
              </a:rPr>
              <a:t>page (~</a:t>
            </a:r>
            <a:r>
              <a:rPr lang="en-US" altLang="ko-KR" sz="2000" dirty="0">
                <a:latin typeface="Calibri" panose="020F0502020204030204" pitchFamily="34" charset="0"/>
                <a:ea typeface="Verdana" panose="020B0604030504040204" pitchFamily="34" charset="0"/>
                <a:cs typeface="Calibri" panose="020F0502020204030204" pitchFamily="34" charset="0"/>
              </a:rPr>
              <a:t>4</a:t>
            </a:r>
            <a:r>
              <a:rPr lang="en-US" altLang="ko-KR" sz="2000" dirty="0">
                <a:latin typeface="Corbel" panose="020B0503020204020204" pitchFamily="34" charset="0"/>
                <a:ea typeface="굴림" charset="-127"/>
              </a:rPr>
              <a:t>K bytes)</a:t>
            </a:r>
          </a:p>
          <a:p>
            <a:pPr lvl="1" eaLnBrk="0" hangingPunct="0"/>
            <a:r>
              <a:rPr lang="en-US" altLang="ko-KR" sz="2000" dirty="0">
                <a:latin typeface="Corbel" panose="020B0503020204020204" pitchFamily="34" charset="0"/>
                <a:ea typeface="굴림" charset="-127"/>
              </a:rPr>
              <a:t>page miss rate (&lt;</a:t>
            </a:r>
            <a:r>
              <a:rPr lang="en-US" altLang="ko-KR" sz="2000" dirty="0">
                <a:latin typeface="Calibri" panose="020F0502020204030204" pitchFamily="34" charset="0"/>
                <a:ea typeface="Verdana" panose="020B0604030504040204" pitchFamily="34" charset="0"/>
                <a:cs typeface="Calibri" panose="020F0502020204030204" pitchFamily="34" charset="0"/>
              </a:rPr>
              <a:t>0.001</a:t>
            </a:r>
            <a:r>
              <a:rPr lang="en-US" altLang="ko-KR" sz="2000" dirty="0">
                <a:latin typeface="Corbel" panose="020B0503020204020204" pitchFamily="34" charset="0"/>
                <a:ea typeface="굴림" charset="-127"/>
              </a:rPr>
              <a:t>%)</a:t>
            </a:r>
          </a:p>
          <a:p>
            <a:pPr lvl="1" eaLnBrk="0" hangingPunct="0"/>
            <a:r>
              <a:rPr lang="en-US" altLang="ko-KR" sz="2000" dirty="0">
                <a:latin typeface="Corbel" panose="020B0503020204020204" pitchFamily="34" charset="0"/>
                <a:ea typeface="굴림" charset="-127"/>
              </a:rPr>
              <a:t>page hit (~</a:t>
            </a:r>
            <a:r>
              <a:rPr lang="en-US" altLang="ko-KR" sz="2000" dirty="0">
                <a:latin typeface="Calibri" panose="020F0502020204030204" pitchFamily="34" charset="0"/>
                <a:ea typeface="굴림" charset="-127"/>
                <a:cs typeface="Calibri" panose="020F0502020204030204" pitchFamily="34" charset="0"/>
              </a:rPr>
              <a:t>100</a:t>
            </a:r>
            <a:r>
              <a:rPr lang="en-US" altLang="ko-KR" sz="2000" dirty="0">
                <a:latin typeface="Corbel" panose="020B0503020204020204" pitchFamily="34" charset="0"/>
                <a:ea typeface="굴림" charset="-127"/>
              </a:rPr>
              <a:t> cycles)</a:t>
            </a:r>
          </a:p>
          <a:p>
            <a:pPr lvl="1" eaLnBrk="0" hangingPunct="0"/>
            <a:r>
              <a:rPr lang="en-US" altLang="ko-KR" sz="2000" dirty="0">
                <a:latin typeface="Corbel" panose="020B0503020204020204" pitchFamily="34" charset="0"/>
                <a:ea typeface="굴림" charset="-127"/>
              </a:rPr>
              <a:t>page miss (~</a:t>
            </a:r>
            <a:r>
              <a:rPr lang="en-US" altLang="ko-KR" sz="2000" dirty="0">
                <a:latin typeface="Calibri" panose="020F0502020204030204" pitchFamily="34" charset="0"/>
                <a:ea typeface="굴림" charset="-127"/>
                <a:cs typeface="Calibri" panose="020F0502020204030204" pitchFamily="34" charset="0"/>
              </a:rPr>
              <a:t>5</a:t>
            </a:r>
            <a:r>
              <a:rPr lang="en-US" altLang="ko-KR" sz="2000" dirty="0">
                <a:latin typeface="Corbel" panose="020B0503020204020204" pitchFamily="34" charset="0"/>
                <a:ea typeface="굴림" charset="-127"/>
              </a:rPr>
              <a:t>M cycles)</a:t>
            </a:r>
          </a:p>
          <a:p>
            <a:pPr lvl="1" eaLnBrk="0" hangingPunct="0"/>
            <a:r>
              <a:rPr lang="en-US" altLang="ko-KR" sz="2000" dirty="0">
                <a:solidFill>
                  <a:srgbClr val="C00000"/>
                </a:solidFill>
                <a:latin typeface="Corbel" panose="020B0503020204020204" pitchFamily="34" charset="0"/>
                <a:ea typeface="굴림" charset="-127"/>
              </a:rPr>
              <a:t>a miss is handled mostly in </a:t>
            </a:r>
            <a:r>
              <a:rPr lang="en-US" altLang="ko-KR" sz="2000" i="1" dirty="0">
                <a:solidFill>
                  <a:srgbClr val="C00000"/>
                </a:solidFill>
                <a:latin typeface="Corbel" panose="020B0503020204020204" pitchFamily="34" charset="0"/>
                <a:ea typeface="굴림" charset="-127"/>
              </a:rPr>
              <a:t>software</a:t>
            </a:r>
            <a:endParaRPr lang="en-US" altLang="ko-KR" sz="2000" dirty="0">
              <a:solidFill>
                <a:srgbClr val="C00000"/>
              </a:solidFill>
              <a:latin typeface="Corbel" panose="020B0503020204020204" pitchFamily="34" charset="0"/>
              <a:ea typeface="굴림" charset="-127"/>
            </a:endParaRPr>
          </a:p>
        </p:txBody>
      </p:sp>
      <p:cxnSp>
        <p:nvCxnSpPr>
          <p:cNvPr id="28" name="Straight Connector 27">
            <a:extLst>
              <a:ext uri="{FF2B5EF4-FFF2-40B4-BE49-F238E27FC236}">
                <a16:creationId xmlns:a16="http://schemas.microsoft.com/office/drawing/2014/main" id="{D42535A5-76D9-442B-A00A-70925D6A07C2}"/>
              </a:ext>
            </a:extLst>
          </p:cNvPr>
          <p:cNvCxnSpPr/>
          <p:nvPr/>
        </p:nvCxnSpPr>
        <p:spPr>
          <a:xfrm flipV="1">
            <a:off x="5827059" y="1070383"/>
            <a:ext cx="0" cy="5077609"/>
          </a:xfrm>
          <a:prstGeom prst="line">
            <a:avLst/>
          </a:prstGeom>
          <a:ln w="28575">
            <a:solidFill>
              <a:schemeClr val="tx1"/>
            </a:solidFill>
            <a:prstDash val="sys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855414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2">
                                            <p:txEl>
                                              <p:pRg st="6" end="6"/>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2AB3A7-DDAC-4A3B-B379-E3016F1B4561}"/>
              </a:ext>
            </a:extLst>
          </p:cNvPr>
          <p:cNvSpPr>
            <a:spLocks noGrp="1"/>
          </p:cNvSpPr>
          <p:nvPr>
            <p:ph type="title"/>
          </p:nvPr>
        </p:nvSpPr>
        <p:spPr/>
        <p:txBody>
          <a:bodyPr/>
          <a:lstStyle/>
          <a:p>
            <a:r>
              <a:rPr lang="en-US" altLang="en-US" dirty="0">
                <a:ea typeface="ＭＳ Ｐゴシック" panose="020B0600070205080204" pitchFamily="34" charset="-128"/>
              </a:rPr>
              <a:t>Example: TLB and Page Table</a:t>
            </a:r>
            <a:endParaRPr lang="zh-CN" altLang="en-US" dirty="0"/>
          </a:p>
        </p:txBody>
      </p:sp>
      <p:sp>
        <p:nvSpPr>
          <p:cNvPr id="4" name="Text Box 3">
            <a:extLst>
              <a:ext uri="{FF2B5EF4-FFF2-40B4-BE49-F238E27FC236}">
                <a16:creationId xmlns:a16="http://schemas.microsoft.com/office/drawing/2014/main" id="{EEEC8779-DF44-4BDD-9F1C-5776545424A2}"/>
              </a:ext>
            </a:extLst>
          </p:cNvPr>
          <p:cNvSpPr txBox="1">
            <a:spLocks noChangeArrowheads="1"/>
          </p:cNvSpPr>
          <p:nvPr/>
        </p:nvSpPr>
        <p:spPr bwMode="auto">
          <a:xfrm>
            <a:off x="2115668" y="1236754"/>
            <a:ext cx="4648200" cy="1477328"/>
          </a:xfrm>
          <a:prstGeom prst="rect">
            <a:avLst/>
          </a:prstGeom>
          <a:noFill/>
          <a:ln w="9525">
            <a:noFill/>
            <a:miter lim="800000"/>
            <a:headEnd/>
            <a:tailEnd/>
          </a:ln>
        </p:spPr>
        <p:txBody>
          <a:bodyPr>
            <a:spAutoFit/>
          </a:bodyPr>
          <a:lstStyle/>
          <a:p>
            <a:pPr eaLnBrk="0" hangingPunct="0">
              <a:defRPr/>
            </a:pPr>
            <a:r>
              <a:rPr lang="en-US" sz="1800" dirty="0">
                <a:latin typeface="+mj-lt"/>
                <a:ea typeface="ＭＳ Ｐゴシック" charset="0"/>
                <a:cs typeface="ＭＳ Ｐゴシック" charset="0"/>
              </a:rPr>
              <a:t>    Suppose</a:t>
            </a:r>
          </a:p>
          <a:p>
            <a:pPr lvl="1" eaLnBrk="0" hangingPunct="0">
              <a:buFontTx/>
              <a:buChar char="•"/>
              <a:defRPr/>
            </a:pPr>
            <a:r>
              <a:rPr lang="en-US" sz="1800" dirty="0">
                <a:latin typeface="+mj-lt"/>
                <a:ea typeface="ＭＳ Ｐゴシック" charset="0"/>
                <a:cs typeface="ＭＳ Ｐゴシック" charset="0"/>
              </a:rPr>
              <a:t> Virtual memory of 2</a:t>
            </a:r>
            <a:r>
              <a:rPr lang="en-US" sz="1800" baseline="30000" dirty="0">
                <a:latin typeface="+mj-lt"/>
                <a:ea typeface="ＭＳ Ｐゴシック" charset="0"/>
                <a:cs typeface="ＭＳ Ｐゴシック" charset="0"/>
              </a:rPr>
              <a:t>32</a:t>
            </a:r>
            <a:r>
              <a:rPr lang="en-US" sz="1800" dirty="0">
                <a:latin typeface="+mj-lt"/>
                <a:ea typeface="ＭＳ Ｐゴシック" charset="0"/>
                <a:cs typeface="ＭＳ Ｐゴシック" charset="0"/>
              </a:rPr>
              <a:t> bytes</a:t>
            </a:r>
          </a:p>
          <a:p>
            <a:pPr lvl="1" eaLnBrk="0" hangingPunct="0">
              <a:buFontTx/>
              <a:buChar char="•"/>
              <a:defRPr/>
            </a:pPr>
            <a:r>
              <a:rPr lang="en-US" sz="1800" dirty="0">
                <a:latin typeface="+mj-lt"/>
                <a:ea typeface="ＭＳ Ｐゴシック" charset="0"/>
                <a:cs typeface="ＭＳ Ｐゴシック" charset="0"/>
              </a:rPr>
              <a:t> Physical memory of 2</a:t>
            </a:r>
            <a:r>
              <a:rPr lang="en-US" sz="1800" baseline="30000" dirty="0">
                <a:latin typeface="+mj-lt"/>
                <a:ea typeface="ＭＳ Ｐゴシック" charset="0"/>
                <a:cs typeface="ＭＳ Ｐゴシック" charset="0"/>
              </a:rPr>
              <a:t>24</a:t>
            </a:r>
            <a:r>
              <a:rPr lang="en-US" sz="1800" dirty="0">
                <a:latin typeface="+mj-lt"/>
                <a:ea typeface="ＭＳ Ｐゴシック" charset="0"/>
                <a:cs typeface="ＭＳ Ｐゴシック" charset="0"/>
              </a:rPr>
              <a:t> bytes</a:t>
            </a:r>
          </a:p>
          <a:p>
            <a:pPr lvl="1" eaLnBrk="0" hangingPunct="0">
              <a:buFontTx/>
              <a:buChar char="•"/>
              <a:defRPr/>
            </a:pPr>
            <a:r>
              <a:rPr lang="en-US" sz="1800" dirty="0">
                <a:latin typeface="+mj-lt"/>
                <a:ea typeface="ＭＳ Ｐゴシック" charset="0"/>
                <a:cs typeface="ＭＳ Ｐゴシック" charset="0"/>
              </a:rPr>
              <a:t> Page size is 2</a:t>
            </a:r>
            <a:r>
              <a:rPr lang="en-US" sz="1800" baseline="30000" dirty="0">
                <a:latin typeface="+mj-lt"/>
                <a:ea typeface="ＭＳ Ｐゴシック" charset="0"/>
                <a:cs typeface="ＭＳ Ｐゴシック" charset="0"/>
              </a:rPr>
              <a:t>10</a:t>
            </a:r>
            <a:r>
              <a:rPr lang="en-US" sz="1800" dirty="0">
                <a:latin typeface="+mj-lt"/>
                <a:ea typeface="ＭＳ Ｐゴシック" charset="0"/>
                <a:cs typeface="ＭＳ Ｐゴシック" charset="0"/>
              </a:rPr>
              <a:t> (1 K) bytes</a:t>
            </a:r>
          </a:p>
          <a:p>
            <a:pPr lvl="1" eaLnBrk="0" hangingPunct="0">
              <a:buFontTx/>
              <a:buChar char="•"/>
              <a:defRPr/>
            </a:pPr>
            <a:r>
              <a:rPr lang="en-US" sz="1800" dirty="0">
                <a:latin typeface="+mj-lt"/>
                <a:ea typeface="ＭＳ Ｐゴシック" charset="0"/>
                <a:cs typeface="ＭＳ Ｐゴシック" charset="0"/>
              </a:rPr>
              <a:t> 4-entry fully associative TLB</a:t>
            </a:r>
          </a:p>
        </p:txBody>
      </p:sp>
      <p:sp>
        <p:nvSpPr>
          <p:cNvPr id="5" name="Text Box 4">
            <a:extLst>
              <a:ext uri="{FF2B5EF4-FFF2-40B4-BE49-F238E27FC236}">
                <a16:creationId xmlns:a16="http://schemas.microsoft.com/office/drawing/2014/main" id="{5381FEB8-8AEA-464F-B9EB-8D2A63A34F55}"/>
              </a:ext>
            </a:extLst>
          </p:cNvPr>
          <p:cNvSpPr txBox="1">
            <a:spLocks noChangeArrowheads="1"/>
          </p:cNvSpPr>
          <p:nvPr/>
        </p:nvSpPr>
        <p:spPr bwMode="auto">
          <a:xfrm>
            <a:off x="6535268" y="1390900"/>
            <a:ext cx="4419600" cy="4678204"/>
          </a:xfrm>
          <a:prstGeom prst="rect">
            <a:avLst/>
          </a:prstGeom>
          <a:noFill/>
          <a:ln w="9525">
            <a:noFill/>
            <a:miter lim="800000"/>
            <a:headEnd/>
            <a:tailEnd/>
          </a:ln>
        </p:spPr>
        <p:txBody>
          <a:bodyPr wrap="square">
            <a:spAutoFit/>
          </a:bodyPr>
          <a:lstStyle/>
          <a:p>
            <a:pPr marL="274320" indent="-274320" eaLnBrk="0" hangingPunct="0">
              <a:spcBef>
                <a:spcPts val="600"/>
              </a:spcBef>
              <a:buFontTx/>
              <a:buAutoNum type="arabicPeriod"/>
              <a:defRPr/>
            </a:pPr>
            <a:r>
              <a:rPr lang="en-US" sz="1800" dirty="0">
                <a:latin typeface="+mj-lt"/>
                <a:ea typeface="ＭＳ Ｐゴシック" charset="0"/>
                <a:cs typeface="ＭＳ Ｐゴシック" charset="0"/>
              </a:rPr>
              <a:t>How many pages can be stored in physical memory at once?</a:t>
            </a:r>
          </a:p>
          <a:p>
            <a:pPr marL="274320" indent="-274320" eaLnBrk="0" hangingPunct="0">
              <a:spcBef>
                <a:spcPts val="600"/>
              </a:spcBef>
              <a:buFontTx/>
              <a:buAutoNum type="arabicPeriod"/>
              <a:defRPr/>
            </a:pPr>
            <a:r>
              <a:rPr lang="en-US" sz="1800" dirty="0">
                <a:latin typeface="+mj-lt"/>
                <a:ea typeface="ＭＳ Ｐゴシック" charset="0"/>
                <a:cs typeface="ＭＳ Ｐゴシック" charset="0"/>
              </a:rPr>
              <a:t>How many entries are there in the page table?</a:t>
            </a:r>
          </a:p>
          <a:p>
            <a:pPr marL="274320" indent="-274320" eaLnBrk="0" hangingPunct="0">
              <a:spcBef>
                <a:spcPts val="600"/>
              </a:spcBef>
              <a:buFontTx/>
              <a:buAutoNum type="arabicPeriod"/>
              <a:defRPr/>
            </a:pPr>
            <a:r>
              <a:rPr lang="en-US" sz="1800" dirty="0">
                <a:latin typeface="+mj-lt"/>
                <a:ea typeface="ＭＳ Ｐゴシック" charset="0"/>
                <a:cs typeface="ＭＳ Ｐゴシック" charset="0"/>
              </a:rPr>
              <a:t>How many bits per entry in the page table?  </a:t>
            </a:r>
            <a:r>
              <a:rPr lang="en-US" sz="1600" dirty="0">
                <a:latin typeface="+mj-lt"/>
                <a:ea typeface="ＭＳ Ｐゴシック" charset="0"/>
                <a:cs typeface="ＭＳ Ｐゴシック" charset="0"/>
              </a:rPr>
              <a:t>(Assume each entry has PPN, resident bit, dirty bit)</a:t>
            </a:r>
          </a:p>
          <a:p>
            <a:pPr marL="274320" indent="-274320" eaLnBrk="0" hangingPunct="0">
              <a:spcBef>
                <a:spcPts val="600"/>
              </a:spcBef>
              <a:buFontTx/>
              <a:buAutoNum type="arabicPeriod"/>
              <a:defRPr/>
            </a:pPr>
            <a:r>
              <a:rPr lang="en-US" sz="1800" dirty="0">
                <a:latin typeface="+mj-lt"/>
                <a:ea typeface="ＭＳ Ｐゴシック" charset="0"/>
                <a:cs typeface="ＭＳ Ｐゴシック" charset="0"/>
              </a:rPr>
              <a:t>How many pages does page table take? </a:t>
            </a:r>
          </a:p>
          <a:p>
            <a:pPr marL="274320" indent="-274320" eaLnBrk="0" hangingPunct="0">
              <a:spcBef>
                <a:spcPts val="600"/>
              </a:spcBef>
              <a:buFontTx/>
              <a:buAutoNum type="arabicPeriod" startAt="6"/>
              <a:defRPr/>
            </a:pPr>
            <a:r>
              <a:rPr lang="en-US" sz="1800" dirty="0">
                <a:latin typeface="+mj-lt"/>
                <a:ea typeface="ＭＳ Ｐゴシック" charset="0"/>
                <a:cs typeface="ＭＳ Ｐゴシック" charset="0"/>
              </a:rPr>
              <a:t>What is the physical address for virtual address 0x1804? What components are involved in the translation?</a:t>
            </a:r>
          </a:p>
          <a:p>
            <a:pPr marL="274320" indent="-274320" eaLnBrk="0" hangingPunct="0">
              <a:spcBef>
                <a:spcPts val="600"/>
              </a:spcBef>
              <a:buFontTx/>
              <a:buAutoNum type="arabicPeriod" startAt="6"/>
              <a:defRPr/>
            </a:pPr>
            <a:r>
              <a:rPr lang="en-US" sz="1800" dirty="0">
                <a:latin typeface="+mj-lt"/>
                <a:ea typeface="ＭＳ Ｐゴシック" charset="0"/>
                <a:cs typeface="ＭＳ Ｐゴシック" charset="0"/>
              </a:rPr>
              <a:t>Same for 0x1080</a:t>
            </a:r>
          </a:p>
          <a:p>
            <a:pPr marL="274320" indent="-274320" eaLnBrk="0" hangingPunct="0">
              <a:spcBef>
                <a:spcPts val="600"/>
              </a:spcBef>
              <a:buFontTx/>
              <a:buAutoNum type="arabicPeriod" startAt="6"/>
              <a:defRPr/>
            </a:pPr>
            <a:r>
              <a:rPr lang="en-US" sz="1800" dirty="0">
                <a:latin typeface="+mj-lt"/>
                <a:ea typeface="ＭＳ Ｐゴシック" charset="0"/>
                <a:cs typeface="ＭＳ Ｐゴシック" charset="0"/>
              </a:rPr>
              <a:t>Same for 0x0FC</a:t>
            </a:r>
          </a:p>
        </p:txBody>
      </p:sp>
      <p:sp>
        <p:nvSpPr>
          <p:cNvPr id="6" name="Text Box 5">
            <a:extLst>
              <a:ext uri="{FF2B5EF4-FFF2-40B4-BE49-F238E27FC236}">
                <a16:creationId xmlns:a16="http://schemas.microsoft.com/office/drawing/2014/main" id="{1A246729-E548-46CD-AB41-B0035A91BDC9}"/>
              </a:ext>
            </a:extLst>
          </p:cNvPr>
          <p:cNvSpPr txBox="1">
            <a:spLocks noChangeArrowheads="1"/>
          </p:cNvSpPr>
          <p:nvPr/>
        </p:nvSpPr>
        <p:spPr bwMode="auto">
          <a:xfrm>
            <a:off x="5011268" y="3630704"/>
            <a:ext cx="970137" cy="3046988"/>
          </a:xfrm>
          <a:prstGeom prst="rect">
            <a:avLst/>
          </a:prstGeom>
          <a:solidFill>
            <a:srgbClr val="FFFFCC"/>
          </a:solidFill>
          <a:ln w="9525">
            <a:solidFill>
              <a:schemeClr val="tx1"/>
            </a:solidFill>
            <a:miter lim="800000"/>
            <a:headEnd/>
            <a:tailEnd/>
          </a:ln>
        </p:spPr>
        <p:txBody>
          <a:bodyPr wrap="non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latin typeface="Consolas" panose="020B0609020204030204" pitchFamily="49" charset="0"/>
              </a:rPr>
              <a:t>R D PPN</a:t>
            </a:r>
          </a:p>
          <a:p>
            <a:r>
              <a:rPr lang="en-US" altLang="en-US" sz="1600">
                <a:latin typeface="Consolas" panose="020B0609020204030204" pitchFamily="49" charset="0"/>
              </a:rPr>
              <a:t>-------</a:t>
            </a:r>
          </a:p>
          <a:p>
            <a:r>
              <a:rPr lang="en-US" altLang="en-US" sz="1600">
                <a:latin typeface="Consolas" panose="020B0609020204030204" pitchFamily="49" charset="0"/>
              </a:rPr>
              <a:t>0 0  7</a:t>
            </a:r>
          </a:p>
          <a:p>
            <a:r>
              <a:rPr lang="en-US" altLang="en-US" sz="1600">
                <a:latin typeface="Consolas" panose="020B0609020204030204" pitchFamily="49" charset="0"/>
              </a:rPr>
              <a:t>1 1  9</a:t>
            </a:r>
          </a:p>
          <a:p>
            <a:r>
              <a:rPr lang="en-US" altLang="en-US" sz="1600">
                <a:latin typeface="Consolas" panose="020B0609020204030204" pitchFamily="49" charset="0"/>
              </a:rPr>
              <a:t>1 0  0</a:t>
            </a:r>
          </a:p>
          <a:p>
            <a:r>
              <a:rPr lang="en-US" altLang="en-US" sz="1600">
                <a:latin typeface="Consolas" panose="020B0609020204030204" pitchFamily="49" charset="0"/>
              </a:rPr>
              <a:t>0 0  5</a:t>
            </a:r>
          </a:p>
          <a:p>
            <a:r>
              <a:rPr lang="en-US" altLang="en-US" sz="1600">
                <a:latin typeface="Consolas" panose="020B0609020204030204" pitchFamily="49" charset="0"/>
              </a:rPr>
              <a:t>1 0  5</a:t>
            </a:r>
          </a:p>
          <a:p>
            <a:r>
              <a:rPr lang="en-US" altLang="en-US" sz="1600">
                <a:latin typeface="Consolas" panose="020B0609020204030204" pitchFamily="49" charset="0"/>
              </a:rPr>
              <a:t>0 0  3</a:t>
            </a:r>
          </a:p>
          <a:p>
            <a:r>
              <a:rPr lang="en-US" altLang="en-US" sz="1600">
                <a:latin typeface="Consolas" panose="020B0609020204030204" pitchFamily="49" charset="0"/>
              </a:rPr>
              <a:t>1 1  2</a:t>
            </a:r>
          </a:p>
          <a:p>
            <a:r>
              <a:rPr lang="en-US" altLang="en-US" sz="1600">
                <a:latin typeface="Consolas" panose="020B0609020204030204" pitchFamily="49" charset="0"/>
              </a:rPr>
              <a:t>1 0  4</a:t>
            </a:r>
          </a:p>
          <a:p>
            <a:r>
              <a:rPr lang="en-US" altLang="en-US" sz="1600">
                <a:latin typeface="Consolas" panose="020B0609020204030204" pitchFamily="49" charset="0"/>
              </a:rPr>
              <a:t>1 0  1</a:t>
            </a:r>
          </a:p>
          <a:p>
            <a:r>
              <a:rPr lang="en-US" altLang="en-US" sz="1600">
                <a:latin typeface="Consolas" panose="020B0609020204030204" pitchFamily="49" charset="0"/>
              </a:rPr>
              <a:t>   …</a:t>
            </a:r>
          </a:p>
        </p:txBody>
      </p:sp>
      <p:sp>
        <p:nvSpPr>
          <p:cNvPr id="7" name="Text Box 5">
            <a:extLst>
              <a:ext uri="{FF2B5EF4-FFF2-40B4-BE49-F238E27FC236}">
                <a16:creationId xmlns:a16="http://schemas.microsoft.com/office/drawing/2014/main" id="{3E6B6D0E-CC43-44EA-8F7F-1654C266BF63}"/>
              </a:ext>
            </a:extLst>
          </p:cNvPr>
          <p:cNvSpPr txBox="1">
            <a:spLocks noChangeArrowheads="1"/>
          </p:cNvSpPr>
          <p:nvPr/>
        </p:nvSpPr>
        <p:spPr bwMode="auto">
          <a:xfrm>
            <a:off x="2460156" y="4476842"/>
            <a:ext cx="1865312" cy="1569660"/>
          </a:xfrm>
          <a:prstGeom prst="rect">
            <a:avLst/>
          </a:prstGeom>
          <a:solidFill>
            <a:srgbClr val="FFFFCC"/>
          </a:solidFill>
          <a:ln w="9525">
            <a:solidFill>
              <a:schemeClr val="tx1"/>
            </a:solidFill>
            <a:miter lim="800000"/>
            <a:headEnd/>
            <a:tailEnd/>
          </a:ln>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dirty="0">
                <a:latin typeface="Consolas" panose="020B0609020204030204" pitchFamily="49" charset="0"/>
              </a:rPr>
              <a:t>VPN | V R D PPN</a:t>
            </a:r>
          </a:p>
          <a:p>
            <a:r>
              <a:rPr lang="en-US" altLang="en-US" sz="1600" dirty="0">
                <a:latin typeface="Consolas" panose="020B0609020204030204" pitchFamily="49" charset="0"/>
              </a:rPr>
              <a:t>----+----------</a:t>
            </a:r>
          </a:p>
          <a:p>
            <a:r>
              <a:rPr lang="en-US" altLang="en-US" sz="1600" dirty="0">
                <a:latin typeface="Consolas" panose="020B0609020204030204" pitchFamily="49" charset="0"/>
              </a:rPr>
              <a:t> 0  | 1 0 0  7</a:t>
            </a:r>
          </a:p>
          <a:p>
            <a:r>
              <a:rPr lang="en-US" altLang="en-US" sz="1600" dirty="0">
                <a:latin typeface="Consolas" panose="020B0609020204030204" pitchFamily="49" charset="0"/>
              </a:rPr>
              <a:t> 6  | 1 1 1  2</a:t>
            </a:r>
          </a:p>
          <a:p>
            <a:r>
              <a:rPr lang="en-US" altLang="en-US" sz="1600" dirty="0">
                <a:latin typeface="Consolas" panose="020B0609020204030204" pitchFamily="49" charset="0"/>
              </a:rPr>
              <a:t> 1  | 1 1 1  9</a:t>
            </a:r>
          </a:p>
          <a:p>
            <a:r>
              <a:rPr lang="en-US" altLang="en-US" sz="1600" dirty="0">
                <a:latin typeface="Consolas" panose="020B0609020204030204" pitchFamily="49" charset="0"/>
              </a:rPr>
              <a:t> 3  | 1 0 0  5</a:t>
            </a:r>
          </a:p>
        </p:txBody>
      </p:sp>
      <p:sp>
        <p:nvSpPr>
          <p:cNvPr id="8" name="Rectangle 35">
            <a:extLst>
              <a:ext uri="{FF2B5EF4-FFF2-40B4-BE49-F238E27FC236}">
                <a16:creationId xmlns:a16="http://schemas.microsoft.com/office/drawing/2014/main" id="{E4FEE848-625B-49AF-91BD-132A32FF005F}"/>
              </a:ext>
            </a:extLst>
          </p:cNvPr>
          <p:cNvSpPr>
            <a:spLocks noChangeArrowheads="1"/>
          </p:cNvSpPr>
          <p:nvPr/>
        </p:nvSpPr>
        <p:spPr bwMode="auto">
          <a:xfrm>
            <a:off x="4589522" y="2876138"/>
            <a:ext cx="1752600" cy="754566"/>
          </a:xfrm>
          <a:prstGeom prst="rect">
            <a:avLst/>
          </a:prstGeom>
          <a:noFill/>
          <a:ln w="12700">
            <a:noFill/>
            <a:miter lim="800000"/>
            <a:headEnd/>
            <a:tailEnd/>
          </a:ln>
        </p:spPr>
        <p:txBody>
          <a:bodyPr lIns="90488" tIns="44450" rIns="90488" bIns="44450">
            <a:spAutoFit/>
          </a:bodyPr>
          <a:lstStyle/>
          <a:p>
            <a:pPr algn="ctr" eaLnBrk="0" hangingPunct="0">
              <a:lnSpc>
                <a:spcPct val="90000"/>
              </a:lnSpc>
              <a:defRPr/>
            </a:pPr>
            <a:r>
              <a:rPr lang="en-US" dirty="0">
                <a:solidFill>
                  <a:srgbClr val="000000"/>
                </a:solidFill>
                <a:latin typeface="+mj-lt"/>
                <a:ea typeface="ＭＳ Ｐゴシック" charset="0"/>
                <a:cs typeface="ＭＳ Ｐゴシック" charset="0"/>
              </a:rPr>
              <a:t>Page Table</a:t>
            </a:r>
          </a:p>
        </p:txBody>
      </p:sp>
      <p:sp>
        <p:nvSpPr>
          <p:cNvPr id="9" name="Rectangle 35">
            <a:extLst>
              <a:ext uri="{FF2B5EF4-FFF2-40B4-BE49-F238E27FC236}">
                <a16:creationId xmlns:a16="http://schemas.microsoft.com/office/drawing/2014/main" id="{C7D9CB8B-1A04-4ADF-A43E-DABDF217EAFB}"/>
              </a:ext>
            </a:extLst>
          </p:cNvPr>
          <p:cNvSpPr>
            <a:spLocks noChangeArrowheads="1"/>
          </p:cNvSpPr>
          <p:nvPr/>
        </p:nvSpPr>
        <p:spPr bwMode="auto">
          <a:xfrm>
            <a:off x="2420468" y="3802154"/>
            <a:ext cx="1752600" cy="344488"/>
          </a:xfrm>
          <a:prstGeom prst="rect">
            <a:avLst/>
          </a:prstGeom>
          <a:noFill/>
          <a:ln w="12700">
            <a:noFill/>
            <a:miter lim="800000"/>
            <a:headEnd/>
            <a:tailEnd/>
          </a:ln>
        </p:spPr>
        <p:txBody>
          <a:bodyPr lIns="90488" tIns="44450" rIns="90488" bIns="44450">
            <a:spAutoFit/>
          </a:bodyPr>
          <a:lstStyle/>
          <a:p>
            <a:pPr algn="ctr" eaLnBrk="0" hangingPunct="0">
              <a:lnSpc>
                <a:spcPct val="90000"/>
              </a:lnSpc>
              <a:defRPr/>
            </a:pPr>
            <a:r>
              <a:rPr lang="en-US" dirty="0">
                <a:solidFill>
                  <a:srgbClr val="000000"/>
                </a:solidFill>
                <a:latin typeface="+mj-lt"/>
                <a:ea typeface="ＭＳ Ｐゴシック" charset="0"/>
                <a:cs typeface="ＭＳ Ｐゴシック" charset="0"/>
              </a:rPr>
              <a:t>TLB</a:t>
            </a:r>
          </a:p>
        </p:txBody>
      </p:sp>
      <p:sp>
        <p:nvSpPr>
          <p:cNvPr id="10" name="Rectangle 35">
            <a:extLst>
              <a:ext uri="{FF2B5EF4-FFF2-40B4-BE49-F238E27FC236}">
                <a16:creationId xmlns:a16="http://schemas.microsoft.com/office/drawing/2014/main" id="{C52E8B37-D3B9-437F-BB4D-C05F6B951152}"/>
              </a:ext>
            </a:extLst>
          </p:cNvPr>
          <p:cNvSpPr>
            <a:spLocks noChangeArrowheads="1"/>
          </p:cNvSpPr>
          <p:nvPr/>
        </p:nvSpPr>
        <p:spPr bwMode="auto">
          <a:xfrm>
            <a:off x="2496668" y="4135529"/>
            <a:ext cx="609600" cy="315913"/>
          </a:xfrm>
          <a:prstGeom prst="rect">
            <a:avLst/>
          </a:prstGeom>
          <a:noFill/>
          <a:ln w="12700">
            <a:noFill/>
            <a:miter lim="800000"/>
            <a:headEnd/>
            <a:tailEnd/>
          </a:ln>
        </p:spPr>
        <p:txBody>
          <a:bodyPr lIns="90488" tIns="44450" rIns="90488" bIns="44450">
            <a:spAutoFit/>
          </a:bodyPr>
          <a:lstStyle/>
          <a:p>
            <a:pPr algn="ctr" eaLnBrk="0" hangingPunct="0">
              <a:lnSpc>
                <a:spcPct val="90000"/>
              </a:lnSpc>
              <a:defRPr/>
            </a:pPr>
            <a:r>
              <a:rPr lang="en-US" sz="1600" dirty="0">
                <a:solidFill>
                  <a:srgbClr val="000000"/>
                </a:solidFill>
                <a:latin typeface="+mj-lt"/>
                <a:ea typeface="ＭＳ Ｐゴシック" charset="0"/>
                <a:cs typeface="ＭＳ Ｐゴシック" charset="0"/>
              </a:rPr>
              <a:t>Tag</a:t>
            </a:r>
          </a:p>
        </p:txBody>
      </p:sp>
      <p:sp>
        <p:nvSpPr>
          <p:cNvPr id="11" name="Rectangle 35">
            <a:extLst>
              <a:ext uri="{FF2B5EF4-FFF2-40B4-BE49-F238E27FC236}">
                <a16:creationId xmlns:a16="http://schemas.microsoft.com/office/drawing/2014/main" id="{92D350F5-1B18-458A-9B1F-AD27E5D7DCE8}"/>
              </a:ext>
            </a:extLst>
          </p:cNvPr>
          <p:cNvSpPr>
            <a:spLocks noChangeArrowheads="1"/>
          </p:cNvSpPr>
          <p:nvPr/>
        </p:nvSpPr>
        <p:spPr bwMode="auto">
          <a:xfrm>
            <a:off x="3106268" y="4135529"/>
            <a:ext cx="1143000" cy="315913"/>
          </a:xfrm>
          <a:prstGeom prst="rect">
            <a:avLst/>
          </a:prstGeom>
          <a:noFill/>
          <a:ln w="12700">
            <a:noFill/>
            <a:miter lim="800000"/>
            <a:headEnd/>
            <a:tailEnd/>
          </a:ln>
        </p:spPr>
        <p:txBody>
          <a:bodyPr lIns="90488" tIns="44450" rIns="90488" bIns="44450">
            <a:spAutoFit/>
          </a:bodyPr>
          <a:lstStyle/>
          <a:p>
            <a:pPr algn="ctr" eaLnBrk="0" hangingPunct="0">
              <a:lnSpc>
                <a:spcPct val="90000"/>
              </a:lnSpc>
              <a:defRPr/>
            </a:pPr>
            <a:r>
              <a:rPr lang="en-US" sz="1600" dirty="0">
                <a:solidFill>
                  <a:srgbClr val="000000"/>
                </a:solidFill>
                <a:latin typeface="+mj-lt"/>
                <a:ea typeface="ＭＳ Ｐゴシック" charset="0"/>
                <a:cs typeface="ＭＳ Ｐゴシック" charset="0"/>
              </a:rPr>
              <a:t>Data</a:t>
            </a:r>
          </a:p>
        </p:txBody>
      </p:sp>
      <p:sp>
        <p:nvSpPr>
          <p:cNvPr id="12" name="Text Box 5">
            <a:extLst>
              <a:ext uri="{FF2B5EF4-FFF2-40B4-BE49-F238E27FC236}">
                <a16:creationId xmlns:a16="http://schemas.microsoft.com/office/drawing/2014/main" id="{1EFD25A5-3885-4942-846B-575BFAB4F712}"/>
              </a:ext>
            </a:extLst>
          </p:cNvPr>
          <p:cNvSpPr txBox="1">
            <a:spLocks noChangeArrowheads="1"/>
          </p:cNvSpPr>
          <p:nvPr/>
        </p:nvSpPr>
        <p:spPr bwMode="auto">
          <a:xfrm>
            <a:off x="4401668" y="3637054"/>
            <a:ext cx="560387" cy="2800350"/>
          </a:xfrm>
          <a:prstGeom prst="rect">
            <a:avLst/>
          </a:prstGeom>
          <a:solidFill>
            <a:schemeClr val="bg1"/>
          </a:solidFill>
          <a:ln w="9525">
            <a:solidFill>
              <a:schemeClr val="bg1"/>
            </a:solidFill>
            <a:miter lim="800000"/>
            <a:headEnd/>
            <a:tailEnd/>
          </a:ln>
        </p:spPr>
        <p:txBody>
          <a:bodyPr>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r>
              <a:rPr lang="en-US" altLang="en-US" sz="1600">
                <a:latin typeface="Consolas" panose="020B0609020204030204" pitchFamily="49" charset="0"/>
              </a:rPr>
              <a:t>VPN</a:t>
            </a:r>
          </a:p>
          <a:p>
            <a:endParaRPr lang="en-US" altLang="en-US" sz="1600">
              <a:latin typeface="Consolas" panose="020B0609020204030204" pitchFamily="49" charset="0"/>
            </a:endParaRPr>
          </a:p>
          <a:p>
            <a:r>
              <a:rPr lang="en-US" altLang="en-US" sz="1600">
                <a:latin typeface="Consolas" panose="020B0609020204030204" pitchFamily="49" charset="0"/>
              </a:rPr>
              <a:t> 0</a:t>
            </a:r>
          </a:p>
          <a:p>
            <a:r>
              <a:rPr lang="en-US" altLang="en-US" sz="1600">
                <a:latin typeface="Consolas" panose="020B0609020204030204" pitchFamily="49" charset="0"/>
              </a:rPr>
              <a:t> 1</a:t>
            </a:r>
          </a:p>
          <a:p>
            <a:r>
              <a:rPr lang="en-US" altLang="en-US" sz="1600">
                <a:latin typeface="Consolas" panose="020B0609020204030204" pitchFamily="49" charset="0"/>
              </a:rPr>
              <a:t> 2</a:t>
            </a:r>
          </a:p>
          <a:p>
            <a:r>
              <a:rPr lang="en-US" altLang="en-US" sz="1600">
                <a:latin typeface="Consolas" panose="020B0609020204030204" pitchFamily="49" charset="0"/>
              </a:rPr>
              <a:t> 3</a:t>
            </a:r>
          </a:p>
          <a:p>
            <a:r>
              <a:rPr lang="en-US" altLang="en-US" sz="1600">
                <a:latin typeface="Consolas" panose="020B0609020204030204" pitchFamily="49" charset="0"/>
              </a:rPr>
              <a:t> 4</a:t>
            </a:r>
          </a:p>
          <a:p>
            <a:r>
              <a:rPr lang="en-US" altLang="en-US" sz="1600">
                <a:latin typeface="Consolas" panose="020B0609020204030204" pitchFamily="49" charset="0"/>
              </a:rPr>
              <a:t> 5</a:t>
            </a:r>
          </a:p>
          <a:p>
            <a:r>
              <a:rPr lang="en-US" altLang="en-US" sz="1600">
                <a:latin typeface="Consolas" panose="020B0609020204030204" pitchFamily="49" charset="0"/>
              </a:rPr>
              <a:t> 6</a:t>
            </a:r>
          </a:p>
          <a:p>
            <a:r>
              <a:rPr lang="en-US" altLang="en-US" sz="1600">
                <a:latin typeface="Consolas" panose="020B0609020204030204" pitchFamily="49" charset="0"/>
              </a:rPr>
              <a:t> 7</a:t>
            </a:r>
          </a:p>
          <a:p>
            <a:r>
              <a:rPr lang="en-US" altLang="en-US" sz="1600">
                <a:latin typeface="Consolas" panose="020B0609020204030204" pitchFamily="49" charset="0"/>
              </a:rPr>
              <a:t> 8</a:t>
            </a:r>
          </a:p>
        </p:txBody>
      </p:sp>
    </p:spTree>
    <p:extLst>
      <p:ext uri="{BB962C8B-B14F-4D97-AF65-F5344CB8AC3E}">
        <p14:creationId xmlns:p14="http://schemas.microsoft.com/office/powerpoint/2010/main" val="293116970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0E3BD-EA89-40FB-8528-DAE4E7C76862}"/>
              </a:ext>
            </a:extLst>
          </p:cNvPr>
          <p:cNvSpPr>
            <a:spLocks noGrp="1"/>
          </p:cNvSpPr>
          <p:nvPr>
            <p:ph type="title"/>
          </p:nvPr>
        </p:nvSpPr>
        <p:spPr/>
        <p:txBody>
          <a:bodyPr/>
          <a:lstStyle/>
          <a:p>
            <a:r>
              <a:rPr lang="en-US" altLang="ko-KR" dirty="0">
                <a:ea typeface="굴림" charset="-127"/>
              </a:rPr>
              <a:t>TLB Designs</a:t>
            </a:r>
            <a:endParaRPr lang="zh-CN" altLang="en-US" dirty="0"/>
          </a:p>
        </p:txBody>
      </p:sp>
      <p:sp>
        <p:nvSpPr>
          <p:cNvPr id="4" name="Rectangle 3">
            <a:extLst>
              <a:ext uri="{FF2B5EF4-FFF2-40B4-BE49-F238E27FC236}">
                <a16:creationId xmlns:a16="http://schemas.microsoft.com/office/drawing/2014/main" id="{EFAB397F-2B65-4927-8458-5F64F214C9C0}"/>
              </a:ext>
            </a:extLst>
          </p:cNvPr>
          <p:cNvSpPr txBox="1">
            <a:spLocks noChangeArrowheads="1"/>
          </p:cNvSpPr>
          <p:nvPr/>
        </p:nvSpPr>
        <p:spPr>
          <a:xfrm>
            <a:off x="1206949" y="1543050"/>
            <a:ext cx="9550698" cy="5010150"/>
          </a:xfrm>
          <a:prstGeom prst="rect">
            <a:avLst/>
          </a:prstGeom>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SzPct val="60000"/>
              <a:buFont typeface="Wingdings" panose="05000000000000000000" pitchFamily="2" charset="2"/>
              <a:buChar char="l"/>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Clr>
                <a:schemeClr val="accent1"/>
              </a:buClr>
              <a:buSzPct val="60000"/>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ea typeface="굴림" charset="-127"/>
              </a:rPr>
              <a:t>Typically 32-128 entries, 4 to 8-way set-associative</a:t>
            </a:r>
          </a:p>
          <a:p>
            <a:pPr lvl="1"/>
            <a:r>
              <a:rPr lang="en-US" altLang="ko-KR" sz="1800" dirty="0">
                <a:ea typeface="굴림" charset="-127"/>
              </a:rPr>
              <a:t>Modern processors use a hierarchy of TLBs</a:t>
            </a:r>
            <a:br>
              <a:rPr lang="en-US" altLang="ko-KR" sz="1800" dirty="0">
                <a:ea typeface="굴림" charset="-127"/>
              </a:rPr>
            </a:br>
            <a:r>
              <a:rPr lang="en-US" altLang="ko-KR" sz="1800" dirty="0">
                <a:ea typeface="굴림" charset="-127"/>
              </a:rPr>
              <a:t>(e.g., 128-entry L1 TLB + 2K-entry L2 TLB)</a:t>
            </a:r>
          </a:p>
          <a:p>
            <a:pPr lvl="4"/>
            <a:endParaRPr lang="en-US" altLang="ko-KR" sz="1100" dirty="0">
              <a:ea typeface="굴림" charset="-127"/>
            </a:endParaRPr>
          </a:p>
          <a:p>
            <a:r>
              <a:rPr lang="en-US" altLang="ko-KR" sz="2000" dirty="0">
                <a:ea typeface="굴림" charset="-127"/>
              </a:rPr>
              <a:t>Switching processes is expensive because TLB has to be flushed</a:t>
            </a:r>
          </a:p>
          <a:p>
            <a:pPr lvl="1"/>
            <a:r>
              <a:rPr lang="en-US" altLang="ko-KR" sz="1800" dirty="0">
                <a:ea typeface="굴림" charset="-127"/>
              </a:rPr>
              <a:t>Alternatively, include process ID in TLB entries to avoid flushing </a:t>
            </a:r>
          </a:p>
          <a:p>
            <a:pPr lvl="4"/>
            <a:endParaRPr lang="en-US" altLang="ko-KR" sz="1100" dirty="0">
              <a:ea typeface="굴림" charset="-127"/>
            </a:endParaRPr>
          </a:p>
          <a:p>
            <a:r>
              <a:rPr lang="en-US" altLang="ko-KR" sz="2000" dirty="0">
                <a:ea typeface="굴림" charset="-127"/>
              </a:rPr>
              <a:t>Handling a TLB miss: Look up the page table (a.k.a. “walk” the page table). If the page is in memory, load the VPN</a:t>
            </a:r>
            <a:r>
              <a:rPr lang="en-US" altLang="ko-KR" sz="2000" dirty="0">
                <a:ea typeface="굴림" charset="-127"/>
                <a:sym typeface="Wingdings" panose="05000000000000000000" pitchFamily="2" charset="2"/>
              </a:rPr>
              <a:t>PPN translation in the </a:t>
            </a:r>
            <a:r>
              <a:rPr lang="en-US" altLang="ko-KR" sz="2000" dirty="0">
                <a:ea typeface="굴림" charset="-127"/>
              </a:rPr>
              <a:t>TLB. Otherwise, cause a page fault</a:t>
            </a:r>
          </a:p>
          <a:p>
            <a:pPr lvl="1"/>
            <a:r>
              <a:rPr lang="en-US" altLang="ko-KR" sz="1800" dirty="0">
                <a:ea typeface="굴림" charset="-127"/>
              </a:rPr>
              <a:t>Page faults are always handled in software</a:t>
            </a:r>
          </a:p>
          <a:p>
            <a:pPr lvl="1"/>
            <a:r>
              <a:rPr lang="en-US" altLang="ko-KR" sz="1800" dirty="0">
                <a:ea typeface="굴림" charset="-127"/>
              </a:rPr>
              <a:t>But page walks are usually handled in hardware using a </a:t>
            </a:r>
            <a:r>
              <a:rPr lang="en-US" altLang="ko-KR" sz="1800" i="1" dirty="0">
                <a:ea typeface="굴림" charset="-127"/>
              </a:rPr>
              <a:t>memory management unit (MMU)</a:t>
            </a:r>
          </a:p>
          <a:p>
            <a:pPr lvl="2"/>
            <a:r>
              <a:rPr lang="en-US" altLang="ko-KR" sz="1800" dirty="0">
                <a:ea typeface="굴림" charset="-127"/>
              </a:rPr>
              <a:t>RISC-V, x86 access page table in hardware</a:t>
            </a:r>
          </a:p>
        </p:txBody>
      </p:sp>
    </p:spTree>
    <p:extLst>
      <p:ext uri="{BB962C8B-B14F-4D97-AF65-F5344CB8AC3E}">
        <p14:creationId xmlns:p14="http://schemas.microsoft.com/office/powerpoint/2010/main" val="3578194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2427D0-8638-41D1-BEFE-419A1B0F281C}"/>
              </a:ext>
            </a:extLst>
          </p:cNvPr>
          <p:cNvSpPr>
            <a:spLocks noGrp="1"/>
          </p:cNvSpPr>
          <p:nvPr>
            <p:ph type="title"/>
          </p:nvPr>
        </p:nvSpPr>
        <p:spPr/>
        <p:txBody>
          <a:bodyPr/>
          <a:lstStyle/>
          <a:p>
            <a:r>
              <a:rPr lang="en-US" altLang="en-US" dirty="0">
                <a:latin typeface="+mn-lt"/>
                <a:ea typeface="ＭＳ Ｐゴシック" panose="020B0600070205080204" pitchFamily="34" charset="-128"/>
              </a:rPr>
              <a:t>Using Caches with Virtual Memory</a:t>
            </a:r>
            <a:endParaRPr lang="zh-CN" altLang="en-US" dirty="0"/>
          </a:p>
        </p:txBody>
      </p:sp>
      <p:grpSp>
        <p:nvGrpSpPr>
          <p:cNvPr id="4" name="Group 3">
            <a:extLst>
              <a:ext uri="{FF2B5EF4-FFF2-40B4-BE49-F238E27FC236}">
                <a16:creationId xmlns:a16="http://schemas.microsoft.com/office/drawing/2014/main" id="{C1BB2902-D78C-4F6C-9250-6413E20ABE84}"/>
              </a:ext>
            </a:extLst>
          </p:cNvPr>
          <p:cNvGrpSpPr>
            <a:grpSpLocks/>
          </p:cNvGrpSpPr>
          <p:nvPr/>
        </p:nvGrpSpPr>
        <p:grpSpPr bwMode="auto">
          <a:xfrm>
            <a:off x="1546036" y="2732478"/>
            <a:ext cx="3994150" cy="533400"/>
            <a:chOff x="404" y="1512"/>
            <a:chExt cx="3564" cy="613"/>
          </a:xfrm>
        </p:grpSpPr>
        <p:grpSp>
          <p:nvGrpSpPr>
            <p:cNvPr id="5" name="Group 4">
              <a:extLst>
                <a:ext uri="{FF2B5EF4-FFF2-40B4-BE49-F238E27FC236}">
                  <a16:creationId xmlns:a16="http://schemas.microsoft.com/office/drawing/2014/main" id="{1ED450C7-502A-4CBC-B8F1-B503F0060CFF}"/>
                </a:ext>
              </a:extLst>
            </p:cNvPr>
            <p:cNvGrpSpPr>
              <a:grpSpLocks/>
            </p:cNvGrpSpPr>
            <p:nvPr/>
          </p:nvGrpSpPr>
          <p:grpSpPr bwMode="auto">
            <a:xfrm>
              <a:off x="1334" y="1512"/>
              <a:ext cx="722" cy="575"/>
              <a:chOff x="1334" y="1512"/>
              <a:chExt cx="722" cy="575"/>
            </a:xfrm>
          </p:grpSpPr>
          <p:sp>
            <p:nvSpPr>
              <p:cNvPr id="33" name="Rectangle 5">
                <a:extLst>
                  <a:ext uri="{FF2B5EF4-FFF2-40B4-BE49-F238E27FC236}">
                    <a16:creationId xmlns:a16="http://schemas.microsoft.com/office/drawing/2014/main" id="{69094E93-B320-4025-841A-49C6E3713BCA}"/>
                  </a:ext>
                </a:extLst>
              </p:cNvPr>
              <p:cNvSpPr>
                <a:spLocks noChangeArrowheads="1"/>
              </p:cNvSpPr>
              <p:nvPr/>
            </p:nvSpPr>
            <p:spPr bwMode="auto">
              <a:xfrm>
                <a:off x="1340" y="1516"/>
                <a:ext cx="714" cy="571"/>
              </a:xfrm>
              <a:prstGeom prst="rect">
                <a:avLst/>
              </a:prstGeom>
              <a:solidFill>
                <a:srgbClr val="FFFFFF"/>
              </a:solidFill>
              <a:ln w="12700">
                <a:solidFill>
                  <a:srgbClr val="000000"/>
                </a:solidFill>
                <a:miter lim="800000"/>
                <a:headEnd/>
                <a:tailEnd/>
              </a:ln>
            </p:spPr>
            <p:txBody>
              <a:bodyPr/>
              <a:lstStyle/>
              <a:p>
                <a:pPr>
                  <a:defRPr/>
                </a:pPr>
                <a:endParaRPr lang="en-US" sz="1400">
                  <a:latin typeface="+mj-lt"/>
                  <a:ea typeface="ＭＳ Ｐゴシック" charset="0"/>
                  <a:cs typeface="ＭＳ Ｐゴシック" charset="0"/>
                </a:endParaRPr>
              </a:p>
            </p:txBody>
          </p:sp>
          <p:sp>
            <p:nvSpPr>
              <p:cNvPr id="34" name="Line 6">
                <a:extLst>
                  <a:ext uri="{FF2B5EF4-FFF2-40B4-BE49-F238E27FC236}">
                    <a16:creationId xmlns:a16="http://schemas.microsoft.com/office/drawing/2014/main" id="{D9A33229-4246-4B2B-AF29-507F6C737FEB}"/>
                  </a:ext>
                </a:extLst>
              </p:cNvPr>
              <p:cNvSpPr>
                <a:spLocks noChangeShapeType="1"/>
              </p:cNvSpPr>
              <p:nvPr/>
            </p:nvSpPr>
            <p:spPr bwMode="auto">
              <a:xfrm>
                <a:off x="1336" y="1583"/>
                <a:ext cx="714" cy="0"/>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35" name="Line 7">
                <a:extLst>
                  <a:ext uri="{FF2B5EF4-FFF2-40B4-BE49-F238E27FC236}">
                    <a16:creationId xmlns:a16="http://schemas.microsoft.com/office/drawing/2014/main" id="{96400A79-F62F-4D22-86A6-0E1AF96C5C3D}"/>
                  </a:ext>
                </a:extLst>
              </p:cNvPr>
              <p:cNvSpPr>
                <a:spLocks noChangeShapeType="1"/>
              </p:cNvSpPr>
              <p:nvPr/>
            </p:nvSpPr>
            <p:spPr bwMode="auto">
              <a:xfrm>
                <a:off x="1336" y="1654"/>
                <a:ext cx="714" cy="2"/>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36" name="Line 8">
                <a:extLst>
                  <a:ext uri="{FF2B5EF4-FFF2-40B4-BE49-F238E27FC236}">
                    <a16:creationId xmlns:a16="http://schemas.microsoft.com/office/drawing/2014/main" id="{5DFE60C4-89D3-42AF-8D88-283E439399B3}"/>
                  </a:ext>
                </a:extLst>
              </p:cNvPr>
              <p:cNvSpPr>
                <a:spLocks noChangeShapeType="1"/>
              </p:cNvSpPr>
              <p:nvPr/>
            </p:nvSpPr>
            <p:spPr bwMode="auto">
              <a:xfrm>
                <a:off x="1336" y="1870"/>
                <a:ext cx="714" cy="0"/>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37" name="Line 9">
                <a:extLst>
                  <a:ext uri="{FF2B5EF4-FFF2-40B4-BE49-F238E27FC236}">
                    <a16:creationId xmlns:a16="http://schemas.microsoft.com/office/drawing/2014/main" id="{BB857B35-02BE-4CEE-A207-C32C3F9178F7}"/>
                  </a:ext>
                </a:extLst>
              </p:cNvPr>
              <p:cNvSpPr>
                <a:spLocks noChangeShapeType="1"/>
              </p:cNvSpPr>
              <p:nvPr/>
            </p:nvSpPr>
            <p:spPr bwMode="auto">
              <a:xfrm>
                <a:off x="1336" y="1941"/>
                <a:ext cx="714" cy="2"/>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38" name="Line 10">
                <a:extLst>
                  <a:ext uri="{FF2B5EF4-FFF2-40B4-BE49-F238E27FC236}">
                    <a16:creationId xmlns:a16="http://schemas.microsoft.com/office/drawing/2014/main" id="{9C6C1C0C-76DE-4948-A179-8919B21356E7}"/>
                  </a:ext>
                </a:extLst>
              </p:cNvPr>
              <p:cNvSpPr>
                <a:spLocks noChangeShapeType="1"/>
              </p:cNvSpPr>
              <p:nvPr/>
            </p:nvSpPr>
            <p:spPr bwMode="auto">
              <a:xfrm>
                <a:off x="1336" y="2012"/>
                <a:ext cx="714" cy="0"/>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39" name="Line 11">
                <a:extLst>
                  <a:ext uri="{FF2B5EF4-FFF2-40B4-BE49-F238E27FC236}">
                    <a16:creationId xmlns:a16="http://schemas.microsoft.com/office/drawing/2014/main" id="{E928294D-1232-483D-B3B8-BF443D84EAC4}"/>
                  </a:ext>
                </a:extLst>
              </p:cNvPr>
              <p:cNvSpPr>
                <a:spLocks noChangeShapeType="1"/>
              </p:cNvSpPr>
              <p:nvPr/>
            </p:nvSpPr>
            <p:spPr bwMode="auto">
              <a:xfrm>
                <a:off x="1693" y="1870"/>
                <a:ext cx="1" cy="213"/>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40" name="Rectangle 12">
                <a:extLst>
                  <a:ext uri="{FF2B5EF4-FFF2-40B4-BE49-F238E27FC236}">
                    <a16:creationId xmlns:a16="http://schemas.microsoft.com/office/drawing/2014/main" id="{18647F01-23A3-42D8-A2B5-C40535EF8E10}"/>
                  </a:ext>
                </a:extLst>
              </p:cNvPr>
              <p:cNvSpPr>
                <a:spLocks noChangeArrowheads="1"/>
              </p:cNvSpPr>
              <p:nvPr/>
            </p:nvSpPr>
            <p:spPr bwMode="auto">
              <a:xfrm>
                <a:off x="1456" y="1631"/>
                <a:ext cx="483" cy="248"/>
              </a:xfrm>
              <a:prstGeom prst="rect">
                <a:avLst/>
              </a:prstGeom>
              <a:noFill/>
              <a:ln w="9525">
                <a:noFill/>
                <a:miter lim="800000"/>
                <a:headEnd/>
                <a:tailEnd/>
              </a:ln>
            </p:spPr>
            <p:txBody>
              <a:bodyPr wrap="none" lIns="0" tIns="0" rIns="0" bIns="0">
                <a:spAutoFit/>
              </a:bodyPr>
              <a:lstStyle/>
              <a:p>
                <a:pPr eaLnBrk="0" hangingPunct="0">
                  <a:defRPr/>
                </a:pPr>
                <a:r>
                  <a:rPr lang="en-US" sz="1400" dirty="0">
                    <a:solidFill>
                      <a:srgbClr val="000000"/>
                    </a:solidFill>
                    <a:latin typeface="+mj-lt"/>
                    <a:ea typeface="ＭＳ Ｐゴシック" charset="0"/>
                    <a:cs typeface="ＭＳ Ｐゴシック" charset="0"/>
                  </a:rPr>
                  <a:t>Cache</a:t>
                </a:r>
                <a:endParaRPr lang="en-US" sz="1400" dirty="0">
                  <a:latin typeface="+mj-lt"/>
                  <a:ea typeface="ＭＳ Ｐゴシック" charset="0"/>
                  <a:cs typeface="ＭＳ Ｐゴシック" charset="0"/>
                </a:endParaRPr>
              </a:p>
            </p:txBody>
          </p:sp>
          <p:sp>
            <p:nvSpPr>
              <p:cNvPr id="41" name="Line 13">
                <a:extLst>
                  <a:ext uri="{FF2B5EF4-FFF2-40B4-BE49-F238E27FC236}">
                    <a16:creationId xmlns:a16="http://schemas.microsoft.com/office/drawing/2014/main" id="{A7A0442B-3954-4081-AACB-64B4D59BDCCD}"/>
                  </a:ext>
                </a:extLst>
              </p:cNvPr>
              <p:cNvSpPr>
                <a:spLocks noChangeShapeType="1"/>
              </p:cNvSpPr>
              <p:nvPr/>
            </p:nvSpPr>
            <p:spPr bwMode="auto">
              <a:xfrm>
                <a:off x="1693" y="1512"/>
                <a:ext cx="1" cy="213"/>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grpSp>
        <p:grpSp>
          <p:nvGrpSpPr>
            <p:cNvPr id="6" name="Group 14">
              <a:extLst>
                <a:ext uri="{FF2B5EF4-FFF2-40B4-BE49-F238E27FC236}">
                  <a16:creationId xmlns:a16="http://schemas.microsoft.com/office/drawing/2014/main" id="{0F46A0C2-4597-40BC-BAFC-672FA277B86D}"/>
                </a:ext>
              </a:extLst>
            </p:cNvPr>
            <p:cNvGrpSpPr>
              <a:grpSpLocks/>
            </p:cNvGrpSpPr>
            <p:nvPr/>
          </p:nvGrpSpPr>
          <p:grpSpPr bwMode="auto">
            <a:xfrm>
              <a:off x="2340" y="1512"/>
              <a:ext cx="652" cy="575"/>
              <a:chOff x="2340" y="1512"/>
              <a:chExt cx="652" cy="575"/>
            </a:xfrm>
          </p:grpSpPr>
          <p:sp>
            <p:nvSpPr>
              <p:cNvPr id="23" name="Rectangle 15">
                <a:extLst>
                  <a:ext uri="{FF2B5EF4-FFF2-40B4-BE49-F238E27FC236}">
                    <a16:creationId xmlns:a16="http://schemas.microsoft.com/office/drawing/2014/main" id="{B273FF0F-3C63-4BF7-B126-00260396307B}"/>
                  </a:ext>
                </a:extLst>
              </p:cNvPr>
              <p:cNvSpPr>
                <a:spLocks noChangeArrowheads="1"/>
              </p:cNvSpPr>
              <p:nvPr/>
            </p:nvSpPr>
            <p:spPr bwMode="auto">
              <a:xfrm>
                <a:off x="2346" y="1516"/>
                <a:ext cx="646" cy="571"/>
              </a:xfrm>
              <a:prstGeom prst="rect">
                <a:avLst/>
              </a:prstGeom>
              <a:solidFill>
                <a:srgbClr val="FFFFCC"/>
              </a:solidFill>
              <a:ln w="12700">
                <a:solidFill>
                  <a:srgbClr val="000000"/>
                </a:solidFill>
                <a:miter lim="800000"/>
                <a:headEnd/>
                <a:tailEnd/>
              </a:ln>
            </p:spPr>
            <p:txBody>
              <a:bodyPr/>
              <a:lstStyle/>
              <a:p>
                <a:pPr>
                  <a:defRPr/>
                </a:pPr>
                <a:endParaRPr lang="en-US" sz="1400">
                  <a:latin typeface="+mj-lt"/>
                  <a:ea typeface="ＭＳ Ｐゴシック" charset="0"/>
                  <a:cs typeface="ＭＳ Ｐゴシック" charset="0"/>
                </a:endParaRPr>
              </a:p>
            </p:txBody>
          </p:sp>
          <p:sp>
            <p:nvSpPr>
              <p:cNvPr id="24" name="Rectangle 16">
                <a:extLst>
                  <a:ext uri="{FF2B5EF4-FFF2-40B4-BE49-F238E27FC236}">
                    <a16:creationId xmlns:a16="http://schemas.microsoft.com/office/drawing/2014/main" id="{1F7510AE-C06D-44AA-AC27-B2EBF43E2FC8}"/>
                  </a:ext>
                </a:extLst>
              </p:cNvPr>
              <p:cNvSpPr>
                <a:spLocks noChangeArrowheads="1"/>
              </p:cNvSpPr>
              <p:nvPr/>
            </p:nvSpPr>
            <p:spPr bwMode="auto">
              <a:xfrm>
                <a:off x="2502" y="1600"/>
                <a:ext cx="298" cy="248"/>
              </a:xfrm>
              <a:prstGeom prst="rect">
                <a:avLst/>
              </a:prstGeom>
              <a:noFill/>
              <a:ln w="9525">
                <a:noFill/>
                <a:miter lim="800000"/>
                <a:headEnd/>
                <a:tailEnd/>
              </a:ln>
            </p:spPr>
            <p:txBody>
              <a:bodyPr wrap="none" lIns="0" tIns="0" rIns="0" bIns="0">
                <a:spAutoFit/>
              </a:bodyPr>
              <a:lstStyle/>
              <a:p>
                <a:pPr eaLnBrk="0" hangingPunct="0">
                  <a:defRPr/>
                </a:pPr>
                <a:r>
                  <a:rPr lang="en-US" sz="1400" dirty="0">
                    <a:solidFill>
                      <a:srgbClr val="000000"/>
                    </a:solidFill>
                    <a:latin typeface="+mj-lt"/>
                    <a:ea typeface="ＭＳ Ｐゴシック" charset="0"/>
                    <a:cs typeface="ＭＳ Ｐゴシック" charset="0"/>
                  </a:rPr>
                  <a:t>TLB</a:t>
                </a:r>
                <a:endParaRPr lang="en-US" sz="1400" dirty="0">
                  <a:latin typeface="+mj-lt"/>
                  <a:ea typeface="ＭＳ Ｐゴシック" charset="0"/>
                  <a:cs typeface="ＭＳ Ｐゴシック" charset="0"/>
                </a:endParaRPr>
              </a:p>
            </p:txBody>
          </p:sp>
          <p:sp>
            <p:nvSpPr>
              <p:cNvPr id="25" name="Line 17">
                <a:extLst>
                  <a:ext uri="{FF2B5EF4-FFF2-40B4-BE49-F238E27FC236}">
                    <a16:creationId xmlns:a16="http://schemas.microsoft.com/office/drawing/2014/main" id="{1BF90686-CEDD-4803-804C-62415CD6EC17}"/>
                  </a:ext>
                </a:extLst>
              </p:cNvPr>
              <p:cNvSpPr>
                <a:spLocks noChangeShapeType="1"/>
              </p:cNvSpPr>
              <p:nvPr/>
            </p:nvSpPr>
            <p:spPr bwMode="auto">
              <a:xfrm>
                <a:off x="2340" y="1583"/>
                <a:ext cx="646" cy="0"/>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26" name="Line 18">
                <a:extLst>
                  <a:ext uri="{FF2B5EF4-FFF2-40B4-BE49-F238E27FC236}">
                    <a16:creationId xmlns:a16="http://schemas.microsoft.com/office/drawing/2014/main" id="{B14EAFA9-3D19-49F0-9831-0BEAB2FC7C1C}"/>
                  </a:ext>
                </a:extLst>
              </p:cNvPr>
              <p:cNvSpPr>
                <a:spLocks noChangeShapeType="1"/>
              </p:cNvSpPr>
              <p:nvPr/>
            </p:nvSpPr>
            <p:spPr bwMode="auto">
              <a:xfrm>
                <a:off x="2340" y="1870"/>
                <a:ext cx="646" cy="0"/>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27" name="Line 19">
                <a:extLst>
                  <a:ext uri="{FF2B5EF4-FFF2-40B4-BE49-F238E27FC236}">
                    <a16:creationId xmlns:a16="http://schemas.microsoft.com/office/drawing/2014/main" id="{C9B0895A-CC16-4A2C-A2E3-848E8167AEAE}"/>
                  </a:ext>
                </a:extLst>
              </p:cNvPr>
              <p:cNvSpPr>
                <a:spLocks noChangeShapeType="1"/>
              </p:cNvSpPr>
              <p:nvPr/>
            </p:nvSpPr>
            <p:spPr bwMode="auto">
              <a:xfrm>
                <a:off x="2340" y="1941"/>
                <a:ext cx="646" cy="2"/>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28" name="Line 20">
                <a:extLst>
                  <a:ext uri="{FF2B5EF4-FFF2-40B4-BE49-F238E27FC236}">
                    <a16:creationId xmlns:a16="http://schemas.microsoft.com/office/drawing/2014/main" id="{9CF45802-1DC5-4622-9B47-6C3E842591A9}"/>
                  </a:ext>
                </a:extLst>
              </p:cNvPr>
              <p:cNvSpPr>
                <a:spLocks noChangeShapeType="1"/>
              </p:cNvSpPr>
              <p:nvPr/>
            </p:nvSpPr>
            <p:spPr bwMode="auto">
              <a:xfrm>
                <a:off x="2340" y="2012"/>
                <a:ext cx="646" cy="0"/>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29" name="Line 21">
                <a:extLst>
                  <a:ext uri="{FF2B5EF4-FFF2-40B4-BE49-F238E27FC236}">
                    <a16:creationId xmlns:a16="http://schemas.microsoft.com/office/drawing/2014/main" id="{3C7C4708-ADB9-4C03-A678-AF64268B0FD7}"/>
                  </a:ext>
                </a:extLst>
              </p:cNvPr>
              <p:cNvSpPr>
                <a:spLocks noChangeShapeType="1"/>
              </p:cNvSpPr>
              <p:nvPr/>
            </p:nvSpPr>
            <p:spPr bwMode="auto">
              <a:xfrm>
                <a:off x="2411" y="1512"/>
                <a:ext cx="1" cy="142"/>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30" name="Line 22">
                <a:extLst>
                  <a:ext uri="{FF2B5EF4-FFF2-40B4-BE49-F238E27FC236}">
                    <a16:creationId xmlns:a16="http://schemas.microsoft.com/office/drawing/2014/main" id="{78A09D7C-24F5-42AE-B77F-033F04AF8350}"/>
                  </a:ext>
                </a:extLst>
              </p:cNvPr>
              <p:cNvSpPr>
                <a:spLocks noChangeShapeType="1"/>
              </p:cNvSpPr>
              <p:nvPr/>
            </p:nvSpPr>
            <p:spPr bwMode="auto">
              <a:xfrm>
                <a:off x="2411" y="1870"/>
                <a:ext cx="1" cy="213"/>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31" name="Line 23">
                <a:extLst>
                  <a:ext uri="{FF2B5EF4-FFF2-40B4-BE49-F238E27FC236}">
                    <a16:creationId xmlns:a16="http://schemas.microsoft.com/office/drawing/2014/main" id="{7732C3A4-DFE5-486C-B75A-4267D9E34CEB}"/>
                  </a:ext>
                </a:extLst>
              </p:cNvPr>
              <p:cNvSpPr>
                <a:spLocks noChangeShapeType="1"/>
              </p:cNvSpPr>
              <p:nvPr/>
            </p:nvSpPr>
            <p:spPr bwMode="auto">
              <a:xfrm>
                <a:off x="2483" y="1512"/>
                <a:ext cx="1" cy="71"/>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32" name="Line 24">
                <a:extLst>
                  <a:ext uri="{FF2B5EF4-FFF2-40B4-BE49-F238E27FC236}">
                    <a16:creationId xmlns:a16="http://schemas.microsoft.com/office/drawing/2014/main" id="{CE3B15C2-F8EF-4F2F-807D-9FB38E764E38}"/>
                  </a:ext>
                </a:extLst>
              </p:cNvPr>
              <p:cNvSpPr>
                <a:spLocks noChangeShapeType="1"/>
              </p:cNvSpPr>
              <p:nvPr/>
            </p:nvSpPr>
            <p:spPr bwMode="auto">
              <a:xfrm>
                <a:off x="2483" y="1798"/>
                <a:ext cx="1" cy="285"/>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grpSp>
        <p:grpSp>
          <p:nvGrpSpPr>
            <p:cNvPr id="7" name="Group 25">
              <a:extLst>
                <a:ext uri="{FF2B5EF4-FFF2-40B4-BE49-F238E27FC236}">
                  <a16:creationId xmlns:a16="http://schemas.microsoft.com/office/drawing/2014/main" id="{BC6A3AC0-338C-4A28-89BD-C53D97099A5D}"/>
                </a:ext>
              </a:extLst>
            </p:cNvPr>
            <p:cNvGrpSpPr>
              <a:grpSpLocks/>
            </p:cNvGrpSpPr>
            <p:nvPr/>
          </p:nvGrpSpPr>
          <p:grpSpPr bwMode="auto">
            <a:xfrm>
              <a:off x="404" y="1512"/>
              <a:ext cx="567" cy="613"/>
              <a:chOff x="404" y="1512"/>
              <a:chExt cx="567" cy="613"/>
            </a:xfrm>
          </p:grpSpPr>
          <p:sp>
            <p:nvSpPr>
              <p:cNvPr id="21" name="AutoShape 26">
                <a:extLst>
                  <a:ext uri="{FF2B5EF4-FFF2-40B4-BE49-F238E27FC236}">
                    <a16:creationId xmlns:a16="http://schemas.microsoft.com/office/drawing/2014/main" id="{E241E223-A6B7-4603-8180-88A85D3A02D8}"/>
                  </a:ext>
                </a:extLst>
              </p:cNvPr>
              <p:cNvSpPr>
                <a:spLocks noChangeArrowheads="1"/>
              </p:cNvSpPr>
              <p:nvPr/>
            </p:nvSpPr>
            <p:spPr bwMode="auto">
              <a:xfrm>
                <a:off x="404" y="1512"/>
                <a:ext cx="567" cy="613"/>
              </a:xfrm>
              <a:prstGeom prst="roundRect">
                <a:avLst>
                  <a:gd name="adj" fmla="val 25000"/>
                </a:avLst>
              </a:prstGeom>
              <a:solidFill>
                <a:srgbClr val="CCECFF"/>
              </a:solid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22" name="Rectangle 27">
                <a:extLst>
                  <a:ext uri="{FF2B5EF4-FFF2-40B4-BE49-F238E27FC236}">
                    <a16:creationId xmlns:a16="http://schemas.microsoft.com/office/drawing/2014/main" id="{EC1B2FF4-6C33-4145-AA94-EB39A40FCEFA}"/>
                  </a:ext>
                </a:extLst>
              </p:cNvPr>
              <p:cNvSpPr>
                <a:spLocks noChangeArrowheads="1"/>
              </p:cNvSpPr>
              <p:nvPr/>
            </p:nvSpPr>
            <p:spPr bwMode="auto">
              <a:xfrm>
                <a:off x="536" y="1704"/>
                <a:ext cx="343" cy="248"/>
              </a:xfrm>
              <a:prstGeom prst="rect">
                <a:avLst/>
              </a:prstGeom>
              <a:noFill/>
              <a:ln w="9525">
                <a:noFill/>
                <a:miter lim="800000"/>
                <a:headEnd/>
                <a:tailEnd/>
              </a:ln>
            </p:spPr>
            <p:txBody>
              <a:bodyPr wrap="none" lIns="0" tIns="0" rIns="0" bIns="0">
                <a:spAutoFit/>
              </a:bodyPr>
              <a:lstStyle/>
              <a:p>
                <a:pPr eaLnBrk="0" hangingPunct="0">
                  <a:defRPr/>
                </a:pPr>
                <a:r>
                  <a:rPr lang="en-US" sz="1400">
                    <a:solidFill>
                      <a:srgbClr val="000000"/>
                    </a:solidFill>
                    <a:latin typeface="+mj-lt"/>
                    <a:ea typeface="ＭＳ Ｐゴシック" charset="0"/>
                    <a:cs typeface="ＭＳ Ｐゴシック" charset="0"/>
                  </a:rPr>
                  <a:t>CPU</a:t>
                </a:r>
                <a:endParaRPr lang="en-US" sz="1400">
                  <a:latin typeface="+mj-lt"/>
                  <a:ea typeface="ＭＳ Ｐゴシック" charset="0"/>
                  <a:cs typeface="ＭＳ Ｐゴシック" charset="0"/>
                </a:endParaRPr>
              </a:p>
            </p:txBody>
          </p:sp>
        </p:grpSp>
        <p:sp>
          <p:nvSpPr>
            <p:cNvPr id="8" name="AutoShape 29">
              <a:extLst>
                <a:ext uri="{FF2B5EF4-FFF2-40B4-BE49-F238E27FC236}">
                  <a16:creationId xmlns:a16="http://schemas.microsoft.com/office/drawing/2014/main" id="{2047A448-CE66-46CC-A1F7-58370A0D2B79}"/>
                </a:ext>
              </a:extLst>
            </p:cNvPr>
            <p:cNvSpPr>
              <a:spLocks noChangeArrowheads="1"/>
            </p:cNvSpPr>
            <p:nvPr/>
          </p:nvSpPr>
          <p:spPr bwMode="auto">
            <a:xfrm>
              <a:off x="3206" y="1516"/>
              <a:ext cx="762" cy="609"/>
            </a:xfrm>
            <a:prstGeom prst="roundRect">
              <a:avLst>
                <a:gd name="adj" fmla="val 24546"/>
              </a:avLst>
            </a:prstGeom>
            <a:solidFill>
              <a:srgbClr val="FFCC99"/>
            </a:solidFill>
            <a:ln w="12700">
              <a:solidFill>
                <a:srgbClr val="000000"/>
              </a:solidFill>
              <a:round/>
              <a:headEnd/>
              <a:tailEnd/>
            </a:ln>
          </p:spPr>
          <p:txBody>
            <a:bodyPr lIns="0" tIns="0" rIns="0" bIns="0"/>
            <a:lstStyle/>
            <a:p>
              <a:pPr algn="ctr">
                <a:defRPr/>
              </a:pPr>
              <a:r>
                <a:rPr lang="en-US" sz="1400" dirty="0">
                  <a:latin typeface="+mj-lt"/>
                  <a:ea typeface="ＭＳ Ｐゴシック" charset="0"/>
                  <a:cs typeface="ＭＳ Ｐゴシック" charset="0"/>
                </a:rPr>
                <a:t>Main memory</a:t>
              </a:r>
            </a:p>
          </p:txBody>
        </p:sp>
        <p:grpSp>
          <p:nvGrpSpPr>
            <p:cNvPr id="9" name="Group 40">
              <a:extLst>
                <a:ext uri="{FF2B5EF4-FFF2-40B4-BE49-F238E27FC236}">
                  <a16:creationId xmlns:a16="http://schemas.microsoft.com/office/drawing/2014/main" id="{01D97D77-D6AD-43FC-BB31-CD18B31AFD33}"/>
                </a:ext>
              </a:extLst>
            </p:cNvPr>
            <p:cNvGrpSpPr>
              <a:grpSpLocks/>
            </p:cNvGrpSpPr>
            <p:nvPr/>
          </p:nvGrpSpPr>
          <p:grpSpPr bwMode="auto">
            <a:xfrm>
              <a:off x="2986" y="1775"/>
              <a:ext cx="216" cy="48"/>
              <a:chOff x="2986" y="1775"/>
              <a:chExt cx="216" cy="48"/>
            </a:xfrm>
          </p:grpSpPr>
          <p:sp>
            <p:nvSpPr>
              <p:cNvPr id="18" name="Freeform 41">
                <a:extLst>
                  <a:ext uri="{FF2B5EF4-FFF2-40B4-BE49-F238E27FC236}">
                    <a16:creationId xmlns:a16="http://schemas.microsoft.com/office/drawing/2014/main" id="{574B178A-C35C-4DF1-B8AB-9919862A16A3}"/>
                  </a:ext>
                </a:extLst>
              </p:cNvPr>
              <p:cNvSpPr>
                <a:spLocks/>
              </p:cNvSpPr>
              <p:nvPr/>
            </p:nvSpPr>
            <p:spPr bwMode="auto">
              <a:xfrm>
                <a:off x="3105" y="1775"/>
                <a:ext cx="95" cy="46"/>
              </a:xfrm>
              <a:custGeom>
                <a:avLst/>
                <a:gdLst>
                  <a:gd name="T0" fmla="*/ 96 w 96"/>
                  <a:gd name="T1" fmla="*/ 24 h 48"/>
                  <a:gd name="T2" fmla="*/ 0 w 96"/>
                  <a:gd name="T3" fmla="*/ 48 h 48"/>
                  <a:gd name="T4" fmla="*/ 0 w 96"/>
                  <a:gd name="T5" fmla="*/ 24 h 48"/>
                  <a:gd name="T6" fmla="*/ 0 w 96"/>
                  <a:gd name="T7" fmla="*/ 0 h 48"/>
                  <a:gd name="T8" fmla="*/ 96 w 96"/>
                  <a:gd name="T9" fmla="*/ 24 h 48"/>
                  <a:gd name="T10" fmla="*/ 0 60000 65536"/>
                  <a:gd name="T11" fmla="*/ 0 60000 65536"/>
                  <a:gd name="T12" fmla="*/ 0 60000 65536"/>
                  <a:gd name="T13" fmla="*/ 0 60000 65536"/>
                  <a:gd name="T14" fmla="*/ 0 60000 65536"/>
                  <a:gd name="T15" fmla="*/ 0 w 96"/>
                  <a:gd name="T16" fmla="*/ 0 h 48"/>
                  <a:gd name="T17" fmla="*/ 96 w 96"/>
                  <a:gd name="T18" fmla="*/ 48 h 48"/>
                </a:gdLst>
                <a:ahLst/>
                <a:cxnLst>
                  <a:cxn ang="T10">
                    <a:pos x="T0" y="T1"/>
                  </a:cxn>
                  <a:cxn ang="T11">
                    <a:pos x="T2" y="T3"/>
                  </a:cxn>
                  <a:cxn ang="T12">
                    <a:pos x="T4" y="T5"/>
                  </a:cxn>
                  <a:cxn ang="T13">
                    <a:pos x="T6" y="T7"/>
                  </a:cxn>
                  <a:cxn ang="T14">
                    <a:pos x="T8" y="T9"/>
                  </a:cxn>
                </a:cxnLst>
                <a:rect l="T15" t="T16" r="T17" b="T18"/>
                <a:pathLst>
                  <a:path w="96" h="48">
                    <a:moveTo>
                      <a:pt x="96" y="24"/>
                    </a:moveTo>
                    <a:lnTo>
                      <a:pt x="0" y="48"/>
                    </a:lnTo>
                    <a:lnTo>
                      <a:pt x="0" y="24"/>
                    </a:lnTo>
                    <a:lnTo>
                      <a:pt x="0" y="0"/>
                    </a:lnTo>
                    <a:lnTo>
                      <a:pt x="96" y="24"/>
                    </a:lnTo>
                    <a:close/>
                  </a:path>
                </a:pathLst>
              </a:custGeom>
              <a:solidFill>
                <a:srgbClr val="000000"/>
              </a:solidFill>
              <a:ln w="9525">
                <a:noFill/>
                <a:round/>
                <a:headEnd/>
                <a:tailEnd/>
              </a:ln>
            </p:spPr>
            <p:txBody>
              <a:bodyPr/>
              <a:lstStyle/>
              <a:p>
                <a:pPr>
                  <a:defRPr/>
                </a:pPr>
                <a:endParaRPr lang="en-US" sz="1400">
                  <a:latin typeface="+mj-lt"/>
                  <a:ea typeface="ＭＳ Ｐゴシック" charset="0"/>
                  <a:cs typeface="ＭＳ Ｐゴシック" charset="0"/>
                </a:endParaRPr>
              </a:p>
            </p:txBody>
          </p:sp>
          <p:sp>
            <p:nvSpPr>
              <p:cNvPr id="19" name="Freeform 42">
                <a:extLst>
                  <a:ext uri="{FF2B5EF4-FFF2-40B4-BE49-F238E27FC236}">
                    <a16:creationId xmlns:a16="http://schemas.microsoft.com/office/drawing/2014/main" id="{7A9BE100-1505-49A9-B6AB-862809F458BD}"/>
                  </a:ext>
                </a:extLst>
              </p:cNvPr>
              <p:cNvSpPr>
                <a:spLocks/>
              </p:cNvSpPr>
              <p:nvPr/>
            </p:nvSpPr>
            <p:spPr bwMode="auto">
              <a:xfrm>
                <a:off x="2986" y="1775"/>
                <a:ext cx="96" cy="46"/>
              </a:xfrm>
              <a:custGeom>
                <a:avLst/>
                <a:gdLst>
                  <a:gd name="T0" fmla="*/ 0 w 96"/>
                  <a:gd name="T1" fmla="*/ 24 h 48"/>
                  <a:gd name="T2" fmla="*/ 96 w 96"/>
                  <a:gd name="T3" fmla="*/ 0 h 48"/>
                  <a:gd name="T4" fmla="*/ 96 w 96"/>
                  <a:gd name="T5" fmla="*/ 24 h 48"/>
                  <a:gd name="T6" fmla="*/ 96 w 96"/>
                  <a:gd name="T7" fmla="*/ 48 h 48"/>
                  <a:gd name="T8" fmla="*/ 0 w 96"/>
                  <a:gd name="T9" fmla="*/ 24 h 48"/>
                  <a:gd name="T10" fmla="*/ 0 60000 65536"/>
                  <a:gd name="T11" fmla="*/ 0 60000 65536"/>
                  <a:gd name="T12" fmla="*/ 0 60000 65536"/>
                  <a:gd name="T13" fmla="*/ 0 60000 65536"/>
                  <a:gd name="T14" fmla="*/ 0 60000 65536"/>
                  <a:gd name="T15" fmla="*/ 0 w 96"/>
                  <a:gd name="T16" fmla="*/ 0 h 48"/>
                  <a:gd name="T17" fmla="*/ 96 w 96"/>
                  <a:gd name="T18" fmla="*/ 48 h 48"/>
                </a:gdLst>
                <a:ahLst/>
                <a:cxnLst>
                  <a:cxn ang="T10">
                    <a:pos x="T0" y="T1"/>
                  </a:cxn>
                  <a:cxn ang="T11">
                    <a:pos x="T2" y="T3"/>
                  </a:cxn>
                  <a:cxn ang="T12">
                    <a:pos x="T4" y="T5"/>
                  </a:cxn>
                  <a:cxn ang="T13">
                    <a:pos x="T6" y="T7"/>
                  </a:cxn>
                  <a:cxn ang="T14">
                    <a:pos x="T8" y="T9"/>
                  </a:cxn>
                </a:cxnLst>
                <a:rect l="T15" t="T16" r="T17" b="T18"/>
                <a:pathLst>
                  <a:path w="96" h="48">
                    <a:moveTo>
                      <a:pt x="0" y="24"/>
                    </a:moveTo>
                    <a:lnTo>
                      <a:pt x="96" y="0"/>
                    </a:lnTo>
                    <a:lnTo>
                      <a:pt x="96" y="24"/>
                    </a:lnTo>
                    <a:lnTo>
                      <a:pt x="96" y="48"/>
                    </a:lnTo>
                    <a:lnTo>
                      <a:pt x="0" y="24"/>
                    </a:lnTo>
                    <a:close/>
                  </a:path>
                </a:pathLst>
              </a:custGeom>
              <a:solidFill>
                <a:srgbClr val="000000"/>
              </a:solidFill>
              <a:ln w="9525">
                <a:noFill/>
                <a:round/>
                <a:headEnd/>
                <a:tailEnd/>
              </a:ln>
            </p:spPr>
            <p:txBody>
              <a:bodyPr/>
              <a:lstStyle/>
              <a:p>
                <a:pPr>
                  <a:defRPr/>
                </a:pPr>
                <a:endParaRPr lang="en-US" sz="1400">
                  <a:latin typeface="+mj-lt"/>
                  <a:ea typeface="ＭＳ Ｐゴシック" charset="0"/>
                  <a:cs typeface="ＭＳ Ｐゴシック" charset="0"/>
                </a:endParaRPr>
              </a:p>
            </p:txBody>
          </p:sp>
          <p:sp>
            <p:nvSpPr>
              <p:cNvPr id="20" name="Line 43">
                <a:extLst>
                  <a:ext uri="{FF2B5EF4-FFF2-40B4-BE49-F238E27FC236}">
                    <a16:creationId xmlns:a16="http://schemas.microsoft.com/office/drawing/2014/main" id="{F2A91A11-6F5F-4834-97A7-448D32F6B227}"/>
                  </a:ext>
                </a:extLst>
              </p:cNvPr>
              <p:cNvSpPr>
                <a:spLocks noChangeShapeType="1"/>
              </p:cNvSpPr>
              <p:nvPr/>
            </p:nvSpPr>
            <p:spPr bwMode="auto">
              <a:xfrm flipH="1">
                <a:off x="3083" y="1775"/>
                <a:ext cx="23" cy="2"/>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grpSp>
        <p:grpSp>
          <p:nvGrpSpPr>
            <p:cNvPr id="10" name="Group 44">
              <a:extLst>
                <a:ext uri="{FF2B5EF4-FFF2-40B4-BE49-F238E27FC236}">
                  <a16:creationId xmlns:a16="http://schemas.microsoft.com/office/drawing/2014/main" id="{FDF1D92F-CFD1-4592-A84E-47A09B15E8D5}"/>
                </a:ext>
              </a:extLst>
            </p:cNvPr>
            <p:cNvGrpSpPr>
              <a:grpSpLocks/>
            </p:cNvGrpSpPr>
            <p:nvPr/>
          </p:nvGrpSpPr>
          <p:grpSpPr bwMode="auto">
            <a:xfrm>
              <a:off x="975" y="1774"/>
              <a:ext cx="359" cy="47"/>
              <a:chOff x="975" y="1774"/>
              <a:chExt cx="359" cy="47"/>
            </a:xfrm>
          </p:grpSpPr>
          <p:sp>
            <p:nvSpPr>
              <p:cNvPr id="15" name="Freeform 45">
                <a:extLst>
                  <a:ext uri="{FF2B5EF4-FFF2-40B4-BE49-F238E27FC236}">
                    <a16:creationId xmlns:a16="http://schemas.microsoft.com/office/drawing/2014/main" id="{14D05C91-2F84-42B8-9778-0C76949A0E95}"/>
                  </a:ext>
                </a:extLst>
              </p:cNvPr>
              <p:cNvSpPr>
                <a:spLocks/>
              </p:cNvSpPr>
              <p:nvPr/>
            </p:nvSpPr>
            <p:spPr bwMode="auto">
              <a:xfrm>
                <a:off x="975" y="1778"/>
                <a:ext cx="95" cy="35"/>
              </a:xfrm>
              <a:custGeom>
                <a:avLst/>
                <a:gdLst>
                  <a:gd name="T0" fmla="*/ 0 w 95"/>
                  <a:gd name="T1" fmla="*/ 24 h 47"/>
                  <a:gd name="T2" fmla="*/ 95 w 95"/>
                  <a:gd name="T3" fmla="*/ 0 h 47"/>
                  <a:gd name="T4" fmla="*/ 95 w 95"/>
                  <a:gd name="T5" fmla="*/ 24 h 47"/>
                  <a:gd name="T6" fmla="*/ 95 w 95"/>
                  <a:gd name="T7" fmla="*/ 47 h 47"/>
                  <a:gd name="T8" fmla="*/ 0 w 95"/>
                  <a:gd name="T9" fmla="*/ 24 h 47"/>
                  <a:gd name="T10" fmla="*/ 0 60000 65536"/>
                  <a:gd name="T11" fmla="*/ 0 60000 65536"/>
                  <a:gd name="T12" fmla="*/ 0 60000 65536"/>
                  <a:gd name="T13" fmla="*/ 0 60000 65536"/>
                  <a:gd name="T14" fmla="*/ 0 60000 65536"/>
                  <a:gd name="T15" fmla="*/ 0 w 95"/>
                  <a:gd name="T16" fmla="*/ 0 h 47"/>
                  <a:gd name="T17" fmla="*/ 95 w 95"/>
                  <a:gd name="T18" fmla="*/ 47 h 47"/>
                </a:gdLst>
                <a:ahLst/>
                <a:cxnLst>
                  <a:cxn ang="T10">
                    <a:pos x="T0" y="T1"/>
                  </a:cxn>
                  <a:cxn ang="T11">
                    <a:pos x="T2" y="T3"/>
                  </a:cxn>
                  <a:cxn ang="T12">
                    <a:pos x="T4" y="T5"/>
                  </a:cxn>
                  <a:cxn ang="T13">
                    <a:pos x="T6" y="T7"/>
                  </a:cxn>
                  <a:cxn ang="T14">
                    <a:pos x="T8" y="T9"/>
                  </a:cxn>
                </a:cxnLst>
                <a:rect l="T15" t="T16" r="T17" b="T18"/>
                <a:pathLst>
                  <a:path w="95" h="47">
                    <a:moveTo>
                      <a:pt x="0" y="24"/>
                    </a:moveTo>
                    <a:lnTo>
                      <a:pt x="95" y="0"/>
                    </a:lnTo>
                    <a:lnTo>
                      <a:pt x="95" y="24"/>
                    </a:lnTo>
                    <a:lnTo>
                      <a:pt x="95" y="47"/>
                    </a:lnTo>
                    <a:lnTo>
                      <a:pt x="0" y="24"/>
                    </a:lnTo>
                    <a:close/>
                  </a:path>
                </a:pathLst>
              </a:custGeom>
              <a:solidFill>
                <a:srgbClr val="000000"/>
              </a:solidFill>
              <a:ln w="9525">
                <a:noFill/>
                <a:round/>
                <a:headEnd/>
                <a:tailEnd/>
              </a:ln>
            </p:spPr>
            <p:txBody>
              <a:bodyPr/>
              <a:lstStyle/>
              <a:p>
                <a:pPr>
                  <a:defRPr/>
                </a:pPr>
                <a:endParaRPr lang="en-US" sz="1400">
                  <a:latin typeface="+mj-lt"/>
                  <a:ea typeface="ＭＳ Ｐゴシック" charset="0"/>
                  <a:cs typeface="ＭＳ Ｐゴシック" charset="0"/>
                </a:endParaRPr>
              </a:p>
            </p:txBody>
          </p:sp>
          <p:sp>
            <p:nvSpPr>
              <p:cNvPr id="16" name="Freeform 46">
                <a:extLst>
                  <a:ext uri="{FF2B5EF4-FFF2-40B4-BE49-F238E27FC236}">
                    <a16:creationId xmlns:a16="http://schemas.microsoft.com/office/drawing/2014/main" id="{E16F0675-8C92-49B5-B544-9C30F44A38D4}"/>
                  </a:ext>
                </a:extLst>
              </p:cNvPr>
              <p:cNvSpPr>
                <a:spLocks/>
              </p:cNvSpPr>
              <p:nvPr/>
            </p:nvSpPr>
            <p:spPr bwMode="auto">
              <a:xfrm>
                <a:off x="1238" y="1778"/>
                <a:ext cx="96" cy="35"/>
              </a:xfrm>
              <a:custGeom>
                <a:avLst/>
                <a:gdLst>
                  <a:gd name="T0" fmla="*/ 96 w 96"/>
                  <a:gd name="T1" fmla="*/ 24 h 47"/>
                  <a:gd name="T2" fmla="*/ 0 w 96"/>
                  <a:gd name="T3" fmla="*/ 47 h 47"/>
                  <a:gd name="T4" fmla="*/ 0 w 96"/>
                  <a:gd name="T5" fmla="*/ 24 h 47"/>
                  <a:gd name="T6" fmla="*/ 0 w 96"/>
                  <a:gd name="T7" fmla="*/ 0 h 47"/>
                  <a:gd name="T8" fmla="*/ 96 w 96"/>
                  <a:gd name="T9" fmla="*/ 24 h 47"/>
                  <a:gd name="T10" fmla="*/ 0 60000 65536"/>
                  <a:gd name="T11" fmla="*/ 0 60000 65536"/>
                  <a:gd name="T12" fmla="*/ 0 60000 65536"/>
                  <a:gd name="T13" fmla="*/ 0 60000 65536"/>
                  <a:gd name="T14" fmla="*/ 0 60000 65536"/>
                  <a:gd name="T15" fmla="*/ 0 w 96"/>
                  <a:gd name="T16" fmla="*/ 0 h 47"/>
                  <a:gd name="T17" fmla="*/ 96 w 96"/>
                  <a:gd name="T18" fmla="*/ 47 h 47"/>
                </a:gdLst>
                <a:ahLst/>
                <a:cxnLst>
                  <a:cxn ang="T10">
                    <a:pos x="T0" y="T1"/>
                  </a:cxn>
                  <a:cxn ang="T11">
                    <a:pos x="T2" y="T3"/>
                  </a:cxn>
                  <a:cxn ang="T12">
                    <a:pos x="T4" y="T5"/>
                  </a:cxn>
                  <a:cxn ang="T13">
                    <a:pos x="T6" y="T7"/>
                  </a:cxn>
                  <a:cxn ang="T14">
                    <a:pos x="T8" y="T9"/>
                  </a:cxn>
                </a:cxnLst>
                <a:rect l="T15" t="T16" r="T17" b="T18"/>
                <a:pathLst>
                  <a:path w="96" h="47">
                    <a:moveTo>
                      <a:pt x="96" y="24"/>
                    </a:moveTo>
                    <a:lnTo>
                      <a:pt x="0" y="47"/>
                    </a:lnTo>
                    <a:lnTo>
                      <a:pt x="0" y="24"/>
                    </a:lnTo>
                    <a:lnTo>
                      <a:pt x="0" y="0"/>
                    </a:lnTo>
                    <a:lnTo>
                      <a:pt x="96" y="24"/>
                    </a:lnTo>
                    <a:close/>
                  </a:path>
                </a:pathLst>
              </a:custGeom>
              <a:solidFill>
                <a:srgbClr val="000000"/>
              </a:solidFill>
              <a:ln w="9525">
                <a:noFill/>
                <a:round/>
                <a:headEnd/>
                <a:tailEnd/>
              </a:ln>
            </p:spPr>
            <p:txBody>
              <a:bodyPr/>
              <a:lstStyle/>
              <a:p>
                <a:pPr>
                  <a:defRPr/>
                </a:pPr>
                <a:endParaRPr lang="en-US" sz="1400">
                  <a:latin typeface="+mj-lt"/>
                  <a:ea typeface="ＭＳ Ｐゴシック" charset="0"/>
                  <a:cs typeface="ＭＳ Ｐゴシック" charset="0"/>
                </a:endParaRPr>
              </a:p>
            </p:txBody>
          </p:sp>
          <p:sp>
            <p:nvSpPr>
              <p:cNvPr id="17" name="Line 47">
                <a:extLst>
                  <a:ext uri="{FF2B5EF4-FFF2-40B4-BE49-F238E27FC236}">
                    <a16:creationId xmlns:a16="http://schemas.microsoft.com/office/drawing/2014/main" id="{58410DF4-35CF-4B22-9FD8-B9FB4E2746E3}"/>
                  </a:ext>
                </a:extLst>
              </p:cNvPr>
              <p:cNvSpPr>
                <a:spLocks noChangeShapeType="1"/>
              </p:cNvSpPr>
              <p:nvPr/>
            </p:nvSpPr>
            <p:spPr bwMode="auto">
              <a:xfrm>
                <a:off x="1070" y="1798"/>
                <a:ext cx="170" cy="0"/>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grpSp>
        <p:grpSp>
          <p:nvGrpSpPr>
            <p:cNvPr id="11" name="Group 48">
              <a:extLst>
                <a:ext uri="{FF2B5EF4-FFF2-40B4-BE49-F238E27FC236}">
                  <a16:creationId xmlns:a16="http://schemas.microsoft.com/office/drawing/2014/main" id="{FE92743C-F63B-4A44-B926-0F7DA61C7384}"/>
                </a:ext>
              </a:extLst>
            </p:cNvPr>
            <p:cNvGrpSpPr>
              <a:grpSpLocks/>
            </p:cNvGrpSpPr>
            <p:nvPr/>
          </p:nvGrpSpPr>
          <p:grpSpPr bwMode="auto">
            <a:xfrm>
              <a:off x="2052" y="1774"/>
              <a:ext cx="280" cy="47"/>
              <a:chOff x="2052" y="1774"/>
              <a:chExt cx="280" cy="47"/>
            </a:xfrm>
          </p:grpSpPr>
          <p:sp>
            <p:nvSpPr>
              <p:cNvPr id="12" name="Freeform 49">
                <a:extLst>
                  <a:ext uri="{FF2B5EF4-FFF2-40B4-BE49-F238E27FC236}">
                    <a16:creationId xmlns:a16="http://schemas.microsoft.com/office/drawing/2014/main" id="{149FDEF8-71C9-4D19-91FD-54B91CA1CC58}"/>
                  </a:ext>
                </a:extLst>
              </p:cNvPr>
              <p:cNvSpPr>
                <a:spLocks/>
              </p:cNvSpPr>
              <p:nvPr/>
            </p:nvSpPr>
            <p:spPr bwMode="auto">
              <a:xfrm>
                <a:off x="2050" y="1778"/>
                <a:ext cx="95" cy="35"/>
              </a:xfrm>
              <a:custGeom>
                <a:avLst/>
                <a:gdLst>
                  <a:gd name="T0" fmla="*/ 0 w 96"/>
                  <a:gd name="T1" fmla="*/ 24 h 47"/>
                  <a:gd name="T2" fmla="*/ 96 w 96"/>
                  <a:gd name="T3" fmla="*/ 0 h 47"/>
                  <a:gd name="T4" fmla="*/ 96 w 96"/>
                  <a:gd name="T5" fmla="*/ 24 h 47"/>
                  <a:gd name="T6" fmla="*/ 96 w 96"/>
                  <a:gd name="T7" fmla="*/ 47 h 47"/>
                  <a:gd name="T8" fmla="*/ 0 w 96"/>
                  <a:gd name="T9" fmla="*/ 24 h 47"/>
                  <a:gd name="T10" fmla="*/ 0 60000 65536"/>
                  <a:gd name="T11" fmla="*/ 0 60000 65536"/>
                  <a:gd name="T12" fmla="*/ 0 60000 65536"/>
                  <a:gd name="T13" fmla="*/ 0 60000 65536"/>
                  <a:gd name="T14" fmla="*/ 0 60000 65536"/>
                  <a:gd name="T15" fmla="*/ 0 w 96"/>
                  <a:gd name="T16" fmla="*/ 0 h 47"/>
                  <a:gd name="T17" fmla="*/ 96 w 96"/>
                  <a:gd name="T18" fmla="*/ 47 h 47"/>
                </a:gdLst>
                <a:ahLst/>
                <a:cxnLst>
                  <a:cxn ang="T10">
                    <a:pos x="T0" y="T1"/>
                  </a:cxn>
                  <a:cxn ang="T11">
                    <a:pos x="T2" y="T3"/>
                  </a:cxn>
                  <a:cxn ang="T12">
                    <a:pos x="T4" y="T5"/>
                  </a:cxn>
                  <a:cxn ang="T13">
                    <a:pos x="T6" y="T7"/>
                  </a:cxn>
                  <a:cxn ang="T14">
                    <a:pos x="T8" y="T9"/>
                  </a:cxn>
                </a:cxnLst>
                <a:rect l="T15" t="T16" r="T17" b="T18"/>
                <a:pathLst>
                  <a:path w="96" h="47">
                    <a:moveTo>
                      <a:pt x="0" y="24"/>
                    </a:moveTo>
                    <a:lnTo>
                      <a:pt x="96" y="0"/>
                    </a:lnTo>
                    <a:lnTo>
                      <a:pt x="96" y="24"/>
                    </a:lnTo>
                    <a:lnTo>
                      <a:pt x="96" y="47"/>
                    </a:lnTo>
                    <a:lnTo>
                      <a:pt x="0" y="24"/>
                    </a:lnTo>
                    <a:close/>
                  </a:path>
                </a:pathLst>
              </a:custGeom>
              <a:solidFill>
                <a:srgbClr val="000000"/>
              </a:solidFill>
              <a:ln w="9525">
                <a:noFill/>
                <a:round/>
                <a:headEnd/>
                <a:tailEnd/>
              </a:ln>
            </p:spPr>
            <p:txBody>
              <a:bodyPr/>
              <a:lstStyle/>
              <a:p>
                <a:pPr>
                  <a:defRPr/>
                </a:pPr>
                <a:endParaRPr lang="en-US" sz="1400">
                  <a:latin typeface="+mj-lt"/>
                  <a:ea typeface="ＭＳ Ｐゴシック" charset="0"/>
                  <a:cs typeface="ＭＳ Ｐゴシック" charset="0"/>
                </a:endParaRPr>
              </a:p>
            </p:txBody>
          </p:sp>
          <p:sp>
            <p:nvSpPr>
              <p:cNvPr id="13" name="Freeform 50">
                <a:extLst>
                  <a:ext uri="{FF2B5EF4-FFF2-40B4-BE49-F238E27FC236}">
                    <a16:creationId xmlns:a16="http://schemas.microsoft.com/office/drawing/2014/main" id="{C0348495-9787-4990-A832-FEB420126DA9}"/>
                  </a:ext>
                </a:extLst>
              </p:cNvPr>
              <p:cNvSpPr>
                <a:spLocks/>
              </p:cNvSpPr>
              <p:nvPr/>
            </p:nvSpPr>
            <p:spPr bwMode="auto">
              <a:xfrm>
                <a:off x="2236" y="1778"/>
                <a:ext cx="96" cy="35"/>
              </a:xfrm>
              <a:custGeom>
                <a:avLst/>
                <a:gdLst>
                  <a:gd name="T0" fmla="*/ 96 w 96"/>
                  <a:gd name="T1" fmla="*/ 24 h 47"/>
                  <a:gd name="T2" fmla="*/ 0 w 96"/>
                  <a:gd name="T3" fmla="*/ 47 h 47"/>
                  <a:gd name="T4" fmla="*/ 0 w 96"/>
                  <a:gd name="T5" fmla="*/ 24 h 47"/>
                  <a:gd name="T6" fmla="*/ 0 w 96"/>
                  <a:gd name="T7" fmla="*/ 0 h 47"/>
                  <a:gd name="T8" fmla="*/ 96 w 96"/>
                  <a:gd name="T9" fmla="*/ 24 h 47"/>
                  <a:gd name="T10" fmla="*/ 0 60000 65536"/>
                  <a:gd name="T11" fmla="*/ 0 60000 65536"/>
                  <a:gd name="T12" fmla="*/ 0 60000 65536"/>
                  <a:gd name="T13" fmla="*/ 0 60000 65536"/>
                  <a:gd name="T14" fmla="*/ 0 60000 65536"/>
                  <a:gd name="T15" fmla="*/ 0 w 96"/>
                  <a:gd name="T16" fmla="*/ 0 h 47"/>
                  <a:gd name="T17" fmla="*/ 96 w 96"/>
                  <a:gd name="T18" fmla="*/ 47 h 47"/>
                </a:gdLst>
                <a:ahLst/>
                <a:cxnLst>
                  <a:cxn ang="T10">
                    <a:pos x="T0" y="T1"/>
                  </a:cxn>
                  <a:cxn ang="T11">
                    <a:pos x="T2" y="T3"/>
                  </a:cxn>
                  <a:cxn ang="T12">
                    <a:pos x="T4" y="T5"/>
                  </a:cxn>
                  <a:cxn ang="T13">
                    <a:pos x="T6" y="T7"/>
                  </a:cxn>
                  <a:cxn ang="T14">
                    <a:pos x="T8" y="T9"/>
                  </a:cxn>
                </a:cxnLst>
                <a:rect l="T15" t="T16" r="T17" b="T18"/>
                <a:pathLst>
                  <a:path w="96" h="47">
                    <a:moveTo>
                      <a:pt x="96" y="24"/>
                    </a:moveTo>
                    <a:lnTo>
                      <a:pt x="0" y="47"/>
                    </a:lnTo>
                    <a:lnTo>
                      <a:pt x="0" y="24"/>
                    </a:lnTo>
                    <a:lnTo>
                      <a:pt x="0" y="0"/>
                    </a:lnTo>
                    <a:lnTo>
                      <a:pt x="96" y="24"/>
                    </a:lnTo>
                    <a:close/>
                  </a:path>
                </a:pathLst>
              </a:custGeom>
              <a:solidFill>
                <a:srgbClr val="000000"/>
              </a:solidFill>
              <a:ln w="9525">
                <a:noFill/>
                <a:round/>
                <a:headEnd/>
                <a:tailEnd/>
              </a:ln>
            </p:spPr>
            <p:txBody>
              <a:bodyPr/>
              <a:lstStyle/>
              <a:p>
                <a:pPr>
                  <a:defRPr/>
                </a:pPr>
                <a:endParaRPr lang="en-US" sz="1400">
                  <a:latin typeface="+mj-lt"/>
                  <a:ea typeface="ＭＳ Ｐゴシック" charset="0"/>
                  <a:cs typeface="ＭＳ Ｐゴシック" charset="0"/>
                </a:endParaRPr>
              </a:p>
            </p:txBody>
          </p:sp>
          <p:sp>
            <p:nvSpPr>
              <p:cNvPr id="14" name="Line 51">
                <a:extLst>
                  <a:ext uri="{FF2B5EF4-FFF2-40B4-BE49-F238E27FC236}">
                    <a16:creationId xmlns:a16="http://schemas.microsoft.com/office/drawing/2014/main" id="{176EE3F2-3401-4C4B-A5F3-5AD71776843E}"/>
                  </a:ext>
                </a:extLst>
              </p:cNvPr>
              <p:cNvSpPr>
                <a:spLocks noChangeShapeType="1"/>
              </p:cNvSpPr>
              <p:nvPr/>
            </p:nvSpPr>
            <p:spPr bwMode="auto">
              <a:xfrm>
                <a:off x="2148" y="1798"/>
                <a:ext cx="88" cy="0"/>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grpSp>
      </p:grpSp>
      <p:sp>
        <p:nvSpPr>
          <p:cNvPr id="42" name="Rectangle 101">
            <a:extLst>
              <a:ext uri="{FF2B5EF4-FFF2-40B4-BE49-F238E27FC236}">
                <a16:creationId xmlns:a16="http://schemas.microsoft.com/office/drawing/2014/main" id="{E0873B9D-CE1F-4239-A5C8-A12CB47BB88E}"/>
              </a:ext>
            </a:extLst>
          </p:cNvPr>
          <p:cNvSpPr>
            <a:spLocks noChangeArrowheads="1"/>
          </p:cNvSpPr>
          <p:nvPr/>
        </p:nvSpPr>
        <p:spPr bwMode="auto">
          <a:xfrm>
            <a:off x="6036169" y="1851165"/>
            <a:ext cx="4248150" cy="725968"/>
          </a:xfrm>
          <a:prstGeom prst="rect">
            <a:avLst/>
          </a:prstGeom>
          <a:noFill/>
          <a:ln w="12700">
            <a:noFill/>
            <a:miter lim="800000"/>
            <a:headEnd/>
            <a:tailEnd/>
          </a:ln>
        </p:spPr>
        <p:txBody>
          <a:bodyPr wrap="square" lIns="63500" tIns="25400" rIns="63500" bIns="25400">
            <a:spAutoFit/>
          </a:bodyPr>
          <a:lstStyle/>
          <a:p>
            <a:pPr marL="228600" indent="-228600" algn="ctr" eaLnBrk="0" hangingPunct="0">
              <a:lnSpc>
                <a:spcPct val="104000"/>
              </a:lnSpc>
              <a:defRPr/>
            </a:pPr>
            <a:r>
              <a:rPr lang="en-US" sz="2200" i="1" dirty="0">
                <a:latin typeface="+mj-lt"/>
                <a:ea typeface="ＭＳ Ｐゴシック" charset="0"/>
                <a:cs typeface="ＭＳ Ｐゴシック" charset="0"/>
              </a:rPr>
              <a:t>Physically-Addressed</a:t>
            </a:r>
            <a:br>
              <a:rPr lang="en-US" sz="2200" dirty="0">
                <a:latin typeface="+mj-lt"/>
                <a:ea typeface="ＭＳ Ｐゴシック" charset="0"/>
                <a:cs typeface="ＭＳ Ｐゴシック" charset="0"/>
              </a:rPr>
            </a:br>
            <a:r>
              <a:rPr lang="en-US" sz="2200" dirty="0">
                <a:latin typeface="+mj-lt"/>
                <a:ea typeface="ＭＳ Ｐゴシック" charset="0"/>
                <a:cs typeface="ＭＳ Ｐゴシック" charset="0"/>
              </a:rPr>
              <a:t>Cache</a:t>
            </a:r>
          </a:p>
        </p:txBody>
      </p:sp>
      <p:sp>
        <p:nvSpPr>
          <p:cNvPr id="43" name="Text Box 102">
            <a:extLst>
              <a:ext uri="{FF2B5EF4-FFF2-40B4-BE49-F238E27FC236}">
                <a16:creationId xmlns:a16="http://schemas.microsoft.com/office/drawing/2014/main" id="{911CB526-DC1B-4325-A660-D9222B930090}"/>
              </a:ext>
            </a:extLst>
          </p:cNvPr>
          <p:cNvSpPr txBox="1">
            <a:spLocks noChangeArrowheads="1"/>
          </p:cNvSpPr>
          <p:nvPr/>
        </p:nvSpPr>
        <p:spPr bwMode="auto">
          <a:xfrm>
            <a:off x="6417747" y="3825914"/>
            <a:ext cx="4202441" cy="1477328"/>
          </a:xfrm>
          <a:prstGeom prst="rect">
            <a:avLst/>
          </a:prstGeom>
          <a:noFill/>
          <a:ln w="9525">
            <a:noFill/>
            <a:miter lim="800000"/>
            <a:headEnd/>
            <a:tailEnd/>
          </a:ln>
        </p:spPr>
        <p:txBody>
          <a:bodyPr wrap="square">
            <a:spAutoFit/>
          </a:bodyPr>
          <a:lstStyle/>
          <a:p>
            <a:pPr marL="176213" indent="-176213" eaLnBrk="0" hangingPunct="0">
              <a:spcAft>
                <a:spcPts val="1200"/>
              </a:spcAft>
              <a:buFontTx/>
              <a:buChar char="•"/>
              <a:defRPr/>
            </a:pPr>
            <a:r>
              <a:rPr lang="en-US" sz="2000" dirty="0">
                <a:solidFill>
                  <a:srgbClr val="00B050"/>
                </a:solidFill>
                <a:latin typeface="+mj-lt"/>
                <a:ea typeface="ＭＳ Ｐゴシック" charset="0"/>
                <a:cs typeface="ＭＳ Ｐゴシック" charset="0"/>
              </a:rPr>
              <a:t>Avoids stale cache data after context switch</a:t>
            </a:r>
          </a:p>
          <a:p>
            <a:pPr marL="176213" indent="-176213" eaLnBrk="0" hangingPunct="0">
              <a:spcAft>
                <a:spcPts val="1200"/>
              </a:spcAft>
              <a:buFontTx/>
              <a:buChar char="•"/>
              <a:defRPr/>
            </a:pPr>
            <a:r>
              <a:rPr lang="en-US" sz="2000" dirty="0">
                <a:solidFill>
                  <a:srgbClr val="C00000"/>
                </a:solidFill>
                <a:latin typeface="+mj-lt"/>
                <a:ea typeface="ＭＳ Ｐゴシック" charset="0"/>
                <a:cs typeface="ＭＳ Ｐゴシック" charset="0"/>
              </a:rPr>
              <a:t>SLOW: </a:t>
            </a:r>
            <a:r>
              <a:rPr lang="en-US" sz="2000" dirty="0" err="1">
                <a:solidFill>
                  <a:srgbClr val="C00000"/>
                </a:solidFill>
                <a:latin typeface="+mj-lt"/>
                <a:ea typeface="ＭＳ Ｐゴシック" charset="0"/>
                <a:cs typeface="ＭＳ Ｐゴシック" charset="0"/>
              </a:rPr>
              <a:t>Virtual</a:t>
            </a:r>
            <a:r>
              <a:rPr lang="en-US" sz="2000" dirty="0" err="1">
                <a:solidFill>
                  <a:srgbClr val="C00000"/>
                </a:solidFill>
                <a:latin typeface="+mj-lt"/>
                <a:ea typeface="ＭＳ Ｐゴシック" charset="0"/>
                <a:cs typeface="ＭＳ Ｐゴシック" charset="0"/>
                <a:sym typeface="Wingdings" panose="05000000000000000000" pitchFamily="2" charset="2"/>
              </a:rPr>
              <a:t>physical</a:t>
            </a:r>
            <a:r>
              <a:rPr lang="en-US" sz="2000" dirty="0">
                <a:solidFill>
                  <a:srgbClr val="C00000"/>
                </a:solidFill>
                <a:latin typeface="+mj-lt"/>
                <a:ea typeface="ＭＳ Ｐゴシック" charset="0"/>
                <a:cs typeface="ＭＳ Ｐゴシック" charset="0"/>
              </a:rPr>
              <a:t> translation before every cache access</a:t>
            </a:r>
          </a:p>
        </p:txBody>
      </p:sp>
      <p:sp>
        <p:nvSpPr>
          <p:cNvPr id="44" name="Rectangle 103">
            <a:extLst>
              <a:ext uri="{FF2B5EF4-FFF2-40B4-BE49-F238E27FC236}">
                <a16:creationId xmlns:a16="http://schemas.microsoft.com/office/drawing/2014/main" id="{F9EC4D74-3037-446B-B554-B12D21DA3CF5}"/>
              </a:ext>
            </a:extLst>
          </p:cNvPr>
          <p:cNvSpPr>
            <a:spLocks noChangeArrowheads="1"/>
          </p:cNvSpPr>
          <p:nvPr/>
        </p:nvSpPr>
        <p:spPr bwMode="auto">
          <a:xfrm>
            <a:off x="1503645" y="1801345"/>
            <a:ext cx="4191000" cy="787267"/>
          </a:xfrm>
          <a:prstGeom prst="rect">
            <a:avLst/>
          </a:prstGeom>
          <a:noFill/>
          <a:ln w="12700">
            <a:noFill/>
            <a:miter lim="800000"/>
            <a:headEnd/>
            <a:tailEnd/>
          </a:ln>
        </p:spPr>
        <p:txBody>
          <a:bodyPr wrap="square" lIns="63500" tIns="25400" rIns="63500" bIns="25400">
            <a:spAutoFit/>
          </a:bodyPr>
          <a:lstStyle/>
          <a:p>
            <a:pPr marL="228600" indent="-228600" algn="ctr" eaLnBrk="0" hangingPunct="0">
              <a:lnSpc>
                <a:spcPct val="104000"/>
              </a:lnSpc>
              <a:defRPr/>
            </a:pPr>
            <a:r>
              <a:rPr lang="en-US" sz="2400" i="1" dirty="0">
                <a:latin typeface="+mj-lt"/>
                <a:ea typeface="ＭＳ Ｐゴシック" charset="0"/>
                <a:cs typeface="ＭＳ Ｐゴシック" charset="0"/>
              </a:rPr>
              <a:t>Virtually-Addressed</a:t>
            </a:r>
            <a:br>
              <a:rPr lang="en-US" dirty="0">
                <a:latin typeface="+mj-lt"/>
                <a:ea typeface="ＭＳ Ｐゴシック" charset="0"/>
                <a:cs typeface="ＭＳ Ｐゴシック" charset="0"/>
              </a:rPr>
            </a:br>
            <a:r>
              <a:rPr lang="en-US" sz="2400" dirty="0">
                <a:latin typeface="+mj-lt"/>
                <a:ea typeface="ＭＳ Ｐゴシック" charset="0"/>
                <a:cs typeface="ＭＳ Ｐゴシック" charset="0"/>
              </a:rPr>
              <a:t>Cache</a:t>
            </a:r>
          </a:p>
        </p:txBody>
      </p:sp>
      <p:sp>
        <p:nvSpPr>
          <p:cNvPr id="45" name="Text Box 104">
            <a:extLst>
              <a:ext uri="{FF2B5EF4-FFF2-40B4-BE49-F238E27FC236}">
                <a16:creationId xmlns:a16="http://schemas.microsoft.com/office/drawing/2014/main" id="{3BD0B462-2179-4552-BDCE-EDF7BE066D23}"/>
              </a:ext>
            </a:extLst>
          </p:cNvPr>
          <p:cNvSpPr txBox="1">
            <a:spLocks noChangeArrowheads="1"/>
          </p:cNvSpPr>
          <p:nvPr/>
        </p:nvSpPr>
        <p:spPr bwMode="auto">
          <a:xfrm>
            <a:off x="1546036" y="3858161"/>
            <a:ext cx="3825875" cy="1477328"/>
          </a:xfrm>
          <a:prstGeom prst="rect">
            <a:avLst/>
          </a:prstGeom>
          <a:noFill/>
          <a:ln w="9525">
            <a:noFill/>
            <a:miter lim="800000"/>
            <a:headEnd/>
            <a:tailEnd/>
          </a:ln>
        </p:spPr>
        <p:txBody>
          <a:bodyPr wrap="square">
            <a:spAutoFit/>
          </a:bodyPr>
          <a:lstStyle/>
          <a:p>
            <a:pPr marL="176213" indent="-176213" eaLnBrk="0" hangingPunct="0">
              <a:spcAft>
                <a:spcPts val="1200"/>
              </a:spcAft>
              <a:buFontTx/>
              <a:buChar char="•"/>
              <a:defRPr/>
            </a:pPr>
            <a:r>
              <a:rPr lang="en-US" sz="2000" dirty="0">
                <a:solidFill>
                  <a:srgbClr val="00B050"/>
                </a:solidFill>
                <a:latin typeface="+mj-lt"/>
                <a:ea typeface="ＭＳ Ｐゴシック" charset="0"/>
                <a:cs typeface="ＭＳ Ｐゴシック" charset="0"/>
              </a:rPr>
              <a:t>FAST: No </a:t>
            </a:r>
            <a:r>
              <a:rPr lang="en-US" sz="2000" dirty="0" err="1">
                <a:solidFill>
                  <a:srgbClr val="00B050"/>
                </a:solidFill>
                <a:latin typeface="+mj-lt"/>
                <a:ea typeface="ＭＳ Ｐゴシック" charset="0"/>
                <a:cs typeface="ＭＳ Ｐゴシック" charset="0"/>
              </a:rPr>
              <a:t>virtual</a:t>
            </a:r>
            <a:r>
              <a:rPr lang="en-US" sz="2000" dirty="0" err="1">
                <a:solidFill>
                  <a:srgbClr val="00B050"/>
                </a:solidFill>
                <a:latin typeface="+mj-lt"/>
                <a:ea typeface="ＭＳ Ｐゴシック" charset="0"/>
                <a:cs typeface="ＭＳ Ｐゴシック" charset="0"/>
                <a:sym typeface="Wingdings" panose="05000000000000000000" pitchFamily="2" charset="2"/>
              </a:rPr>
              <a:t>physical</a:t>
            </a:r>
            <a:r>
              <a:rPr lang="en-US" sz="2000" dirty="0">
                <a:solidFill>
                  <a:srgbClr val="00B050"/>
                </a:solidFill>
                <a:latin typeface="+mj-lt"/>
                <a:ea typeface="ＭＳ Ｐゴシック" charset="0"/>
                <a:cs typeface="ＭＳ Ｐゴシック" charset="0"/>
                <a:sym typeface="Wingdings" panose="05000000000000000000" pitchFamily="2" charset="2"/>
              </a:rPr>
              <a:t> translation</a:t>
            </a:r>
            <a:r>
              <a:rPr lang="en-US" sz="2000" dirty="0">
                <a:solidFill>
                  <a:srgbClr val="00B050"/>
                </a:solidFill>
                <a:latin typeface="+mj-lt"/>
                <a:ea typeface="ＭＳ Ｐゴシック" charset="0"/>
                <a:cs typeface="ＭＳ Ｐゴシック" charset="0"/>
              </a:rPr>
              <a:t> on cache hits</a:t>
            </a:r>
          </a:p>
          <a:p>
            <a:pPr marL="176213" indent="-176213" eaLnBrk="0" hangingPunct="0">
              <a:spcAft>
                <a:spcPts val="1200"/>
              </a:spcAft>
              <a:buFontTx/>
              <a:buChar char="•"/>
              <a:defRPr/>
            </a:pPr>
            <a:r>
              <a:rPr lang="en-US" sz="2000" dirty="0">
                <a:solidFill>
                  <a:srgbClr val="C00000"/>
                </a:solidFill>
                <a:latin typeface="+mj-lt"/>
                <a:ea typeface="ＭＳ Ｐゴシック" charset="0"/>
                <a:cs typeface="ＭＳ Ｐゴシック" charset="0"/>
              </a:rPr>
              <a:t>Problem: Must flush cache after context switch</a:t>
            </a:r>
          </a:p>
        </p:txBody>
      </p:sp>
      <p:grpSp>
        <p:nvGrpSpPr>
          <p:cNvPr id="46" name="Group 142">
            <a:extLst>
              <a:ext uri="{FF2B5EF4-FFF2-40B4-BE49-F238E27FC236}">
                <a16:creationId xmlns:a16="http://schemas.microsoft.com/office/drawing/2014/main" id="{89BE1B6B-F4AC-4432-BB19-E46B55399DA1}"/>
              </a:ext>
            </a:extLst>
          </p:cNvPr>
          <p:cNvGrpSpPr>
            <a:grpSpLocks/>
          </p:cNvGrpSpPr>
          <p:nvPr/>
        </p:nvGrpSpPr>
        <p:grpSpPr bwMode="auto">
          <a:xfrm>
            <a:off x="6149786" y="2743200"/>
            <a:ext cx="3994150" cy="533400"/>
            <a:chOff x="5029200" y="3048000"/>
            <a:chExt cx="3993682" cy="533093"/>
          </a:xfrm>
        </p:grpSpPr>
        <p:grpSp>
          <p:nvGrpSpPr>
            <p:cNvPr id="47" name="Group 4">
              <a:extLst>
                <a:ext uri="{FF2B5EF4-FFF2-40B4-BE49-F238E27FC236}">
                  <a16:creationId xmlns:a16="http://schemas.microsoft.com/office/drawing/2014/main" id="{D44F926D-2E97-47AD-82C4-A59414C4F772}"/>
                </a:ext>
              </a:extLst>
            </p:cNvPr>
            <p:cNvGrpSpPr>
              <a:grpSpLocks/>
            </p:cNvGrpSpPr>
            <p:nvPr/>
          </p:nvGrpSpPr>
          <p:grpSpPr bwMode="auto">
            <a:xfrm>
              <a:off x="7115754" y="3048000"/>
              <a:ext cx="809046" cy="500046"/>
              <a:chOff x="1334" y="1512"/>
              <a:chExt cx="722" cy="575"/>
            </a:xfrm>
          </p:grpSpPr>
          <p:sp>
            <p:nvSpPr>
              <p:cNvPr id="75" name="Rectangle 5">
                <a:extLst>
                  <a:ext uri="{FF2B5EF4-FFF2-40B4-BE49-F238E27FC236}">
                    <a16:creationId xmlns:a16="http://schemas.microsoft.com/office/drawing/2014/main" id="{5577C81E-D026-4EDC-9EE2-18BFFDBFFCF8}"/>
                  </a:ext>
                </a:extLst>
              </p:cNvPr>
              <p:cNvSpPr>
                <a:spLocks noChangeArrowheads="1"/>
              </p:cNvSpPr>
              <p:nvPr/>
            </p:nvSpPr>
            <p:spPr bwMode="auto">
              <a:xfrm>
                <a:off x="1340" y="1516"/>
                <a:ext cx="714" cy="571"/>
              </a:xfrm>
              <a:prstGeom prst="rect">
                <a:avLst/>
              </a:prstGeom>
              <a:solidFill>
                <a:srgbClr val="FFFFFF"/>
              </a:solidFill>
              <a:ln w="12700">
                <a:solidFill>
                  <a:srgbClr val="000000"/>
                </a:solidFill>
                <a:miter lim="800000"/>
                <a:headEnd/>
                <a:tailEnd/>
              </a:ln>
            </p:spPr>
            <p:txBody>
              <a:bodyPr/>
              <a:lstStyle/>
              <a:p>
                <a:pPr>
                  <a:defRPr/>
                </a:pPr>
                <a:endParaRPr lang="en-US" sz="1400">
                  <a:latin typeface="+mj-lt"/>
                  <a:ea typeface="ＭＳ Ｐゴシック" charset="0"/>
                  <a:cs typeface="ＭＳ Ｐゴシック" charset="0"/>
                </a:endParaRPr>
              </a:p>
            </p:txBody>
          </p:sp>
          <p:sp>
            <p:nvSpPr>
              <p:cNvPr id="76" name="Line 6">
                <a:extLst>
                  <a:ext uri="{FF2B5EF4-FFF2-40B4-BE49-F238E27FC236}">
                    <a16:creationId xmlns:a16="http://schemas.microsoft.com/office/drawing/2014/main" id="{728BBE31-F963-485B-9C0B-12E884BFE2B9}"/>
                  </a:ext>
                </a:extLst>
              </p:cNvPr>
              <p:cNvSpPr>
                <a:spLocks noChangeShapeType="1"/>
              </p:cNvSpPr>
              <p:nvPr/>
            </p:nvSpPr>
            <p:spPr bwMode="auto">
              <a:xfrm>
                <a:off x="1336" y="1583"/>
                <a:ext cx="714" cy="0"/>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77" name="Line 7">
                <a:extLst>
                  <a:ext uri="{FF2B5EF4-FFF2-40B4-BE49-F238E27FC236}">
                    <a16:creationId xmlns:a16="http://schemas.microsoft.com/office/drawing/2014/main" id="{846D67EE-A677-4710-81CF-D2CE0F34B4F6}"/>
                  </a:ext>
                </a:extLst>
              </p:cNvPr>
              <p:cNvSpPr>
                <a:spLocks noChangeShapeType="1"/>
              </p:cNvSpPr>
              <p:nvPr/>
            </p:nvSpPr>
            <p:spPr bwMode="auto">
              <a:xfrm>
                <a:off x="1336" y="1654"/>
                <a:ext cx="714" cy="2"/>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78" name="Line 8">
                <a:extLst>
                  <a:ext uri="{FF2B5EF4-FFF2-40B4-BE49-F238E27FC236}">
                    <a16:creationId xmlns:a16="http://schemas.microsoft.com/office/drawing/2014/main" id="{766FA165-63E6-484F-808E-B150DC3CACEE}"/>
                  </a:ext>
                </a:extLst>
              </p:cNvPr>
              <p:cNvSpPr>
                <a:spLocks noChangeShapeType="1"/>
              </p:cNvSpPr>
              <p:nvPr/>
            </p:nvSpPr>
            <p:spPr bwMode="auto">
              <a:xfrm>
                <a:off x="1336" y="1870"/>
                <a:ext cx="714" cy="0"/>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79" name="Line 9">
                <a:extLst>
                  <a:ext uri="{FF2B5EF4-FFF2-40B4-BE49-F238E27FC236}">
                    <a16:creationId xmlns:a16="http://schemas.microsoft.com/office/drawing/2014/main" id="{C47456E3-8D82-4E12-A6FD-61E83B05FD30}"/>
                  </a:ext>
                </a:extLst>
              </p:cNvPr>
              <p:cNvSpPr>
                <a:spLocks noChangeShapeType="1"/>
              </p:cNvSpPr>
              <p:nvPr/>
            </p:nvSpPr>
            <p:spPr bwMode="auto">
              <a:xfrm>
                <a:off x="1336" y="1941"/>
                <a:ext cx="714" cy="2"/>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80" name="Line 10">
                <a:extLst>
                  <a:ext uri="{FF2B5EF4-FFF2-40B4-BE49-F238E27FC236}">
                    <a16:creationId xmlns:a16="http://schemas.microsoft.com/office/drawing/2014/main" id="{580E1070-3EB7-4709-8570-0B7BD3988EEC}"/>
                  </a:ext>
                </a:extLst>
              </p:cNvPr>
              <p:cNvSpPr>
                <a:spLocks noChangeShapeType="1"/>
              </p:cNvSpPr>
              <p:nvPr/>
            </p:nvSpPr>
            <p:spPr bwMode="auto">
              <a:xfrm>
                <a:off x="1336" y="2012"/>
                <a:ext cx="714" cy="0"/>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81" name="Line 11">
                <a:extLst>
                  <a:ext uri="{FF2B5EF4-FFF2-40B4-BE49-F238E27FC236}">
                    <a16:creationId xmlns:a16="http://schemas.microsoft.com/office/drawing/2014/main" id="{F4E37722-8EB9-4B2B-94EE-D5EF93794DE6}"/>
                  </a:ext>
                </a:extLst>
              </p:cNvPr>
              <p:cNvSpPr>
                <a:spLocks noChangeShapeType="1"/>
              </p:cNvSpPr>
              <p:nvPr/>
            </p:nvSpPr>
            <p:spPr bwMode="auto">
              <a:xfrm>
                <a:off x="1693" y="1870"/>
                <a:ext cx="1" cy="213"/>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82" name="Rectangle 12">
                <a:extLst>
                  <a:ext uri="{FF2B5EF4-FFF2-40B4-BE49-F238E27FC236}">
                    <a16:creationId xmlns:a16="http://schemas.microsoft.com/office/drawing/2014/main" id="{AE887734-07AC-477F-842B-387200BD91B4}"/>
                  </a:ext>
                </a:extLst>
              </p:cNvPr>
              <p:cNvSpPr>
                <a:spLocks noChangeArrowheads="1"/>
              </p:cNvSpPr>
              <p:nvPr/>
            </p:nvSpPr>
            <p:spPr bwMode="auto">
              <a:xfrm>
                <a:off x="1458" y="1631"/>
                <a:ext cx="482" cy="248"/>
              </a:xfrm>
              <a:prstGeom prst="rect">
                <a:avLst/>
              </a:prstGeom>
              <a:noFill/>
              <a:ln w="9525">
                <a:noFill/>
                <a:miter lim="800000"/>
                <a:headEnd/>
                <a:tailEnd/>
              </a:ln>
            </p:spPr>
            <p:txBody>
              <a:bodyPr wrap="none" lIns="0" tIns="0" rIns="0" bIns="0">
                <a:spAutoFit/>
              </a:bodyPr>
              <a:lstStyle/>
              <a:p>
                <a:pPr eaLnBrk="0" hangingPunct="0">
                  <a:defRPr/>
                </a:pPr>
                <a:r>
                  <a:rPr lang="en-US" sz="1400" dirty="0">
                    <a:solidFill>
                      <a:srgbClr val="000000"/>
                    </a:solidFill>
                    <a:latin typeface="+mj-lt"/>
                    <a:ea typeface="ＭＳ Ｐゴシック" charset="0"/>
                    <a:cs typeface="ＭＳ Ｐゴシック" charset="0"/>
                  </a:rPr>
                  <a:t>Cache</a:t>
                </a:r>
                <a:endParaRPr lang="en-US" sz="1400" dirty="0">
                  <a:latin typeface="+mj-lt"/>
                  <a:ea typeface="ＭＳ Ｐゴシック" charset="0"/>
                  <a:cs typeface="ＭＳ Ｐゴシック" charset="0"/>
                </a:endParaRPr>
              </a:p>
            </p:txBody>
          </p:sp>
          <p:sp>
            <p:nvSpPr>
              <p:cNvPr id="83" name="Line 13">
                <a:extLst>
                  <a:ext uri="{FF2B5EF4-FFF2-40B4-BE49-F238E27FC236}">
                    <a16:creationId xmlns:a16="http://schemas.microsoft.com/office/drawing/2014/main" id="{73EB949E-F1F0-4277-8FA8-E70ABE0C4BD3}"/>
                  </a:ext>
                </a:extLst>
              </p:cNvPr>
              <p:cNvSpPr>
                <a:spLocks noChangeShapeType="1"/>
              </p:cNvSpPr>
              <p:nvPr/>
            </p:nvSpPr>
            <p:spPr bwMode="auto">
              <a:xfrm>
                <a:off x="1693" y="1512"/>
                <a:ext cx="1" cy="213"/>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grpSp>
        <p:grpSp>
          <p:nvGrpSpPr>
            <p:cNvPr id="48" name="Group 14">
              <a:extLst>
                <a:ext uri="{FF2B5EF4-FFF2-40B4-BE49-F238E27FC236}">
                  <a16:creationId xmlns:a16="http://schemas.microsoft.com/office/drawing/2014/main" id="{0657E22F-CDC4-4E7D-933B-F7F7DF802B9A}"/>
                </a:ext>
              </a:extLst>
            </p:cNvPr>
            <p:cNvGrpSpPr>
              <a:grpSpLocks/>
            </p:cNvGrpSpPr>
            <p:nvPr/>
          </p:nvGrpSpPr>
          <p:grpSpPr bwMode="auto">
            <a:xfrm>
              <a:off x="6053435" y="3048000"/>
              <a:ext cx="728365" cy="500046"/>
              <a:chOff x="2340" y="1512"/>
              <a:chExt cx="650" cy="575"/>
            </a:xfrm>
          </p:grpSpPr>
          <p:sp>
            <p:nvSpPr>
              <p:cNvPr id="65" name="Rectangle 15">
                <a:extLst>
                  <a:ext uri="{FF2B5EF4-FFF2-40B4-BE49-F238E27FC236}">
                    <a16:creationId xmlns:a16="http://schemas.microsoft.com/office/drawing/2014/main" id="{84E87480-24BF-43B8-8F2A-8072EE2E7165}"/>
                  </a:ext>
                </a:extLst>
              </p:cNvPr>
              <p:cNvSpPr>
                <a:spLocks noChangeArrowheads="1"/>
              </p:cNvSpPr>
              <p:nvPr/>
            </p:nvSpPr>
            <p:spPr bwMode="auto">
              <a:xfrm>
                <a:off x="2344" y="1516"/>
                <a:ext cx="646" cy="571"/>
              </a:xfrm>
              <a:prstGeom prst="rect">
                <a:avLst/>
              </a:prstGeom>
              <a:solidFill>
                <a:srgbClr val="FFFFCC"/>
              </a:solidFill>
              <a:ln w="12700">
                <a:solidFill>
                  <a:srgbClr val="000000"/>
                </a:solidFill>
                <a:miter lim="800000"/>
                <a:headEnd/>
                <a:tailEnd/>
              </a:ln>
            </p:spPr>
            <p:txBody>
              <a:bodyPr/>
              <a:lstStyle/>
              <a:p>
                <a:pPr>
                  <a:defRPr/>
                </a:pPr>
                <a:endParaRPr lang="en-US" sz="1400">
                  <a:latin typeface="+mj-lt"/>
                  <a:ea typeface="ＭＳ Ｐゴシック" charset="0"/>
                  <a:cs typeface="ＭＳ Ｐゴシック" charset="0"/>
                </a:endParaRPr>
              </a:p>
            </p:txBody>
          </p:sp>
          <p:sp>
            <p:nvSpPr>
              <p:cNvPr id="66" name="Rectangle 16">
                <a:extLst>
                  <a:ext uri="{FF2B5EF4-FFF2-40B4-BE49-F238E27FC236}">
                    <a16:creationId xmlns:a16="http://schemas.microsoft.com/office/drawing/2014/main" id="{8F3C4406-A11B-402D-A3C6-7D32FA369804}"/>
                  </a:ext>
                </a:extLst>
              </p:cNvPr>
              <p:cNvSpPr>
                <a:spLocks noChangeArrowheads="1"/>
              </p:cNvSpPr>
              <p:nvPr/>
            </p:nvSpPr>
            <p:spPr bwMode="auto">
              <a:xfrm>
                <a:off x="2501" y="1600"/>
                <a:ext cx="298" cy="248"/>
              </a:xfrm>
              <a:prstGeom prst="rect">
                <a:avLst/>
              </a:prstGeom>
              <a:noFill/>
              <a:ln w="9525">
                <a:noFill/>
                <a:miter lim="800000"/>
                <a:headEnd/>
                <a:tailEnd/>
              </a:ln>
            </p:spPr>
            <p:txBody>
              <a:bodyPr wrap="none" lIns="0" tIns="0" rIns="0" bIns="0">
                <a:spAutoFit/>
              </a:bodyPr>
              <a:lstStyle/>
              <a:p>
                <a:pPr eaLnBrk="0" hangingPunct="0">
                  <a:defRPr/>
                </a:pPr>
                <a:r>
                  <a:rPr lang="en-US" sz="1400" dirty="0">
                    <a:solidFill>
                      <a:srgbClr val="000000"/>
                    </a:solidFill>
                    <a:latin typeface="+mj-lt"/>
                    <a:ea typeface="ＭＳ Ｐゴシック" charset="0"/>
                    <a:cs typeface="ＭＳ Ｐゴシック" charset="0"/>
                  </a:rPr>
                  <a:t>TLB</a:t>
                </a:r>
                <a:endParaRPr lang="en-US" sz="1400" dirty="0">
                  <a:latin typeface="+mj-lt"/>
                  <a:ea typeface="ＭＳ Ｐゴシック" charset="0"/>
                  <a:cs typeface="ＭＳ Ｐゴシック" charset="0"/>
                </a:endParaRPr>
              </a:p>
            </p:txBody>
          </p:sp>
          <p:sp>
            <p:nvSpPr>
              <p:cNvPr id="67" name="Line 17">
                <a:extLst>
                  <a:ext uri="{FF2B5EF4-FFF2-40B4-BE49-F238E27FC236}">
                    <a16:creationId xmlns:a16="http://schemas.microsoft.com/office/drawing/2014/main" id="{9C6AC299-C6F1-4002-A259-BDCB29BA4346}"/>
                  </a:ext>
                </a:extLst>
              </p:cNvPr>
              <p:cNvSpPr>
                <a:spLocks noChangeShapeType="1"/>
              </p:cNvSpPr>
              <p:nvPr/>
            </p:nvSpPr>
            <p:spPr bwMode="auto">
              <a:xfrm>
                <a:off x="2340" y="1583"/>
                <a:ext cx="646" cy="0"/>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68" name="Line 18">
                <a:extLst>
                  <a:ext uri="{FF2B5EF4-FFF2-40B4-BE49-F238E27FC236}">
                    <a16:creationId xmlns:a16="http://schemas.microsoft.com/office/drawing/2014/main" id="{C0DC69AF-13B9-4F16-B0B0-F05C24C5FB2B}"/>
                  </a:ext>
                </a:extLst>
              </p:cNvPr>
              <p:cNvSpPr>
                <a:spLocks noChangeShapeType="1"/>
              </p:cNvSpPr>
              <p:nvPr/>
            </p:nvSpPr>
            <p:spPr bwMode="auto">
              <a:xfrm>
                <a:off x="2340" y="1870"/>
                <a:ext cx="646" cy="0"/>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69" name="Line 19">
                <a:extLst>
                  <a:ext uri="{FF2B5EF4-FFF2-40B4-BE49-F238E27FC236}">
                    <a16:creationId xmlns:a16="http://schemas.microsoft.com/office/drawing/2014/main" id="{D2D7D90D-3153-4713-8817-3639438678BE}"/>
                  </a:ext>
                </a:extLst>
              </p:cNvPr>
              <p:cNvSpPr>
                <a:spLocks noChangeShapeType="1"/>
              </p:cNvSpPr>
              <p:nvPr/>
            </p:nvSpPr>
            <p:spPr bwMode="auto">
              <a:xfrm>
                <a:off x="2340" y="1941"/>
                <a:ext cx="646" cy="2"/>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70" name="Line 20">
                <a:extLst>
                  <a:ext uri="{FF2B5EF4-FFF2-40B4-BE49-F238E27FC236}">
                    <a16:creationId xmlns:a16="http://schemas.microsoft.com/office/drawing/2014/main" id="{63FFAA89-38BC-46A6-AE49-4445CB411505}"/>
                  </a:ext>
                </a:extLst>
              </p:cNvPr>
              <p:cNvSpPr>
                <a:spLocks noChangeShapeType="1"/>
              </p:cNvSpPr>
              <p:nvPr/>
            </p:nvSpPr>
            <p:spPr bwMode="auto">
              <a:xfrm>
                <a:off x="2340" y="2012"/>
                <a:ext cx="646" cy="0"/>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71" name="Line 21">
                <a:extLst>
                  <a:ext uri="{FF2B5EF4-FFF2-40B4-BE49-F238E27FC236}">
                    <a16:creationId xmlns:a16="http://schemas.microsoft.com/office/drawing/2014/main" id="{7A0FF71E-CAF7-47BB-BCE9-EF7DAF740A84}"/>
                  </a:ext>
                </a:extLst>
              </p:cNvPr>
              <p:cNvSpPr>
                <a:spLocks noChangeShapeType="1"/>
              </p:cNvSpPr>
              <p:nvPr/>
            </p:nvSpPr>
            <p:spPr bwMode="auto">
              <a:xfrm>
                <a:off x="2409" y="1512"/>
                <a:ext cx="0" cy="142"/>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72" name="Line 22">
                <a:extLst>
                  <a:ext uri="{FF2B5EF4-FFF2-40B4-BE49-F238E27FC236}">
                    <a16:creationId xmlns:a16="http://schemas.microsoft.com/office/drawing/2014/main" id="{781A9593-222F-4A29-A03A-25253DEDB015}"/>
                  </a:ext>
                </a:extLst>
              </p:cNvPr>
              <p:cNvSpPr>
                <a:spLocks noChangeShapeType="1"/>
              </p:cNvSpPr>
              <p:nvPr/>
            </p:nvSpPr>
            <p:spPr bwMode="auto">
              <a:xfrm>
                <a:off x="2409" y="1870"/>
                <a:ext cx="0" cy="213"/>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73" name="Line 23">
                <a:extLst>
                  <a:ext uri="{FF2B5EF4-FFF2-40B4-BE49-F238E27FC236}">
                    <a16:creationId xmlns:a16="http://schemas.microsoft.com/office/drawing/2014/main" id="{49CADD07-5623-40E4-AE40-052AA6E4ED16}"/>
                  </a:ext>
                </a:extLst>
              </p:cNvPr>
              <p:cNvSpPr>
                <a:spLocks noChangeShapeType="1"/>
              </p:cNvSpPr>
              <p:nvPr/>
            </p:nvSpPr>
            <p:spPr bwMode="auto">
              <a:xfrm>
                <a:off x="2483" y="1512"/>
                <a:ext cx="1" cy="71"/>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74" name="Line 24">
                <a:extLst>
                  <a:ext uri="{FF2B5EF4-FFF2-40B4-BE49-F238E27FC236}">
                    <a16:creationId xmlns:a16="http://schemas.microsoft.com/office/drawing/2014/main" id="{E7231B5E-1D08-4940-81EB-4BC7E93D710A}"/>
                  </a:ext>
                </a:extLst>
              </p:cNvPr>
              <p:cNvSpPr>
                <a:spLocks noChangeShapeType="1"/>
              </p:cNvSpPr>
              <p:nvPr/>
            </p:nvSpPr>
            <p:spPr bwMode="auto">
              <a:xfrm>
                <a:off x="2483" y="1798"/>
                <a:ext cx="1" cy="285"/>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grpSp>
        <p:grpSp>
          <p:nvGrpSpPr>
            <p:cNvPr id="49" name="Group 25">
              <a:extLst>
                <a:ext uri="{FF2B5EF4-FFF2-40B4-BE49-F238E27FC236}">
                  <a16:creationId xmlns:a16="http://schemas.microsoft.com/office/drawing/2014/main" id="{CC8FEAFD-0EDC-445D-8126-276756A718D1}"/>
                </a:ext>
              </a:extLst>
            </p:cNvPr>
            <p:cNvGrpSpPr>
              <a:grpSpLocks/>
            </p:cNvGrpSpPr>
            <p:nvPr/>
          </p:nvGrpSpPr>
          <p:grpSpPr bwMode="auto">
            <a:xfrm>
              <a:off x="5029200" y="3048000"/>
              <a:ext cx="635359" cy="533093"/>
              <a:chOff x="404" y="1512"/>
              <a:chExt cx="567" cy="613"/>
            </a:xfrm>
          </p:grpSpPr>
          <p:sp>
            <p:nvSpPr>
              <p:cNvPr id="63" name="AutoShape 26">
                <a:extLst>
                  <a:ext uri="{FF2B5EF4-FFF2-40B4-BE49-F238E27FC236}">
                    <a16:creationId xmlns:a16="http://schemas.microsoft.com/office/drawing/2014/main" id="{1587F6B8-13B0-4114-9DE8-A802F8B54977}"/>
                  </a:ext>
                </a:extLst>
              </p:cNvPr>
              <p:cNvSpPr>
                <a:spLocks noChangeArrowheads="1"/>
              </p:cNvSpPr>
              <p:nvPr/>
            </p:nvSpPr>
            <p:spPr bwMode="auto">
              <a:xfrm>
                <a:off x="404" y="1512"/>
                <a:ext cx="567" cy="613"/>
              </a:xfrm>
              <a:prstGeom prst="roundRect">
                <a:avLst>
                  <a:gd name="adj" fmla="val 25000"/>
                </a:avLst>
              </a:prstGeom>
              <a:solidFill>
                <a:srgbClr val="CCECFF"/>
              </a:solid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sp>
            <p:nvSpPr>
              <p:cNvPr id="64" name="Rectangle 27">
                <a:extLst>
                  <a:ext uri="{FF2B5EF4-FFF2-40B4-BE49-F238E27FC236}">
                    <a16:creationId xmlns:a16="http://schemas.microsoft.com/office/drawing/2014/main" id="{FD9382A2-23D7-4D4F-A86B-7ABA0D4EE135}"/>
                  </a:ext>
                </a:extLst>
              </p:cNvPr>
              <p:cNvSpPr>
                <a:spLocks noChangeArrowheads="1"/>
              </p:cNvSpPr>
              <p:nvPr/>
            </p:nvSpPr>
            <p:spPr bwMode="auto">
              <a:xfrm>
                <a:off x="536" y="1704"/>
                <a:ext cx="343" cy="248"/>
              </a:xfrm>
              <a:prstGeom prst="rect">
                <a:avLst/>
              </a:prstGeom>
              <a:noFill/>
              <a:ln w="9525">
                <a:noFill/>
                <a:miter lim="800000"/>
                <a:headEnd/>
                <a:tailEnd/>
              </a:ln>
            </p:spPr>
            <p:txBody>
              <a:bodyPr wrap="none" lIns="0" tIns="0" rIns="0" bIns="0">
                <a:spAutoFit/>
              </a:bodyPr>
              <a:lstStyle/>
              <a:p>
                <a:pPr eaLnBrk="0" hangingPunct="0">
                  <a:defRPr/>
                </a:pPr>
                <a:r>
                  <a:rPr lang="en-US" sz="1400">
                    <a:solidFill>
                      <a:srgbClr val="000000"/>
                    </a:solidFill>
                    <a:latin typeface="+mj-lt"/>
                    <a:ea typeface="ＭＳ Ｐゴシック" charset="0"/>
                    <a:cs typeface="ＭＳ Ｐゴシック" charset="0"/>
                  </a:rPr>
                  <a:t>CPU</a:t>
                </a:r>
                <a:endParaRPr lang="en-US" sz="1400">
                  <a:latin typeface="+mj-lt"/>
                  <a:ea typeface="ＭＳ Ｐゴシック" charset="0"/>
                  <a:cs typeface="ＭＳ Ｐゴシック" charset="0"/>
                </a:endParaRPr>
              </a:p>
            </p:txBody>
          </p:sp>
        </p:grpSp>
        <p:sp>
          <p:nvSpPr>
            <p:cNvPr id="50" name="AutoShape 29">
              <a:extLst>
                <a:ext uri="{FF2B5EF4-FFF2-40B4-BE49-F238E27FC236}">
                  <a16:creationId xmlns:a16="http://schemas.microsoft.com/office/drawing/2014/main" id="{FE9A68C2-C506-4A56-BD3C-03E723DDA12D}"/>
                </a:ext>
              </a:extLst>
            </p:cNvPr>
            <p:cNvSpPr>
              <a:spLocks noChangeArrowheads="1"/>
            </p:cNvSpPr>
            <p:nvPr/>
          </p:nvSpPr>
          <p:spPr bwMode="auto">
            <a:xfrm>
              <a:off x="8168907" y="3051173"/>
              <a:ext cx="853975" cy="529920"/>
            </a:xfrm>
            <a:prstGeom prst="roundRect">
              <a:avLst>
                <a:gd name="adj" fmla="val 24546"/>
              </a:avLst>
            </a:prstGeom>
            <a:solidFill>
              <a:srgbClr val="FFCC99"/>
            </a:solidFill>
            <a:ln w="12700">
              <a:solidFill>
                <a:srgbClr val="000000"/>
              </a:solidFill>
              <a:round/>
              <a:headEnd/>
              <a:tailEnd/>
            </a:ln>
          </p:spPr>
          <p:txBody>
            <a:bodyPr lIns="0" tIns="0" rIns="0" bIns="0"/>
            <a:lstStyle/>
            <a:p>
              <a:pPr algn="ctr">
                <a:defRPr/>
              </a:pPr>
              <a:r>
                <a:rPr lang="en-US" sz="1400" dirty="0">
                  <a:latin typeface="+mj-lt"/>
                  <a:ea typeface="ＭＳ Ｐゴシック" charset="0"/>
                  <a:cs typeface="ＭＳ Ｐゴシック" charset="0"/>
                </a:rPr>
                <a:t>Main memory</a:t>
              </a:r>
            </a:p>
          </p:txBody>
        </p:sp>
        <p:grpSp>
          <p:nvGrpSpPr>
            <p:cNvPr id="51" name="Group 40">
              <a:extLst>
                <a:ext uri="{FF2B5EF4-FFF2-40B4-BE49-F238E27FC236}">
                  <a16:creationId xmlns:a16="http://schemas.microsoft.com/office/drawing/2014/main" id="{BCAA42E9-E348-4AC6-8108-25D89DB4DF09}"/>
                </a:ext>
              </a:extLst>
            </p:cNvPr>
            <p:cNvGrpSpPr>
              <a:grpSpLocks/>
            </p:cNvGrpSpPr>
            <p:nvPr/>
          </p:nvGrpSpPr>
          <p:grpSpPr bwMode="auto">
            <a:xfrm>
              <a:off x="7922490" y="3276717"/>
              <a:ext cx="242041" cy="41743"/>
              <a:chOff x="2986" y="1775"/>
              <a:chExt cx="216" cy="48"/>
            </a:xfrm>
          </p:grpSpPr>
          <p:sp>
            <p:nvSpPr>
              <p:cNvPr id="60" name="Freeform 41">
                <a:extLst>
                  <a:ext uri="{FF2B5EF4-FFF2-40B4-BE49-F238E27FC236}">
                    <a16:creationId xmlns:a16="http://schemas.microsoft.com/office/drawing/2014/main" id="{3D12A444-FD12-42CA-9D1A-19BE506A034B}"/>
                  </a:ext>
                </a:extLst>
              </p:cNvPr>
              <p:cNvSpPr>
                <a:spLocks/>
              </p:cNvSpPr>
              <p:nvPr/>
            </p:nvSpPr>
            <p:spPr bwMode="auto">
              <a:xfrm>
                <a:off x="3105" y="1775"/>
                <a:ext cx="95" cy="46"/>
              </a:xfrm>
              <a:custGeom>
                <a:avLst/>
                <a:gdLst>
                  <a:gd name="T0" fmla="*/ 96 w 96"/>
                  <a:gd name="T1" fmla="*/ 24 h 48"/>
                  <a:gd name="T2" fmla="*/ 0 w 96"/>
                  <a:gd name="T3" fmla="*/ 48 h 48"/>
                  <a:gd name="T4" fmla="*/ 0 w 96"/>
                  <a:gd name="T5" fmla="*/ 24 h 48"/>
                  <a:gd name="T6" fmla="*/ 0 w 96"/>
                  <a:gd name="T7" fmla="*/ 0 h 48"/>
                  <a:gd name="T8" fmla="*/ 96 w 96"/>
                  <a:gd name="T9" fmla="*/ 24 h 48"/>
                  <a:gd name="T10" fmla="*/ 0 60000 65536"/>
                  <a:gd name="T11" fmla="*/ 0 60000 65536"/>
                  <a:gd name="T12" fmla="*/ 0 60000 65536"/>
                  <a:gd name="T13" fmla="*/ 0 60000 65536"/>
                  <a:gd name="T14" fmla="*/ 0 60000 65536"/>
                  <a:gd name="T15" fmla="*/ 0 w 96"/>
                  <a:gd name="T16" fmla="*/ 0 h 48"/>
                  <a:gd name="T17" fmla="*/ 96 w 96"/>
                  <a:gd name="T18" fmla="*/ 48 h 48"/>
                </a:gdLst>
                <a:ahLst/>
                <a:cxnLst>
                  <a:cxn ang="T10">
                    <a:pos x="T0" y="T1"/>
                  </a:cxn>
                  <a:cxn ang="T11">
                    <a:pos x="T2" y="T3"/>
                  </a:cxn>
                  <a:cxn ang="T12">
                    <a:pos x="T4" y="T5"/>
                  </a:cxn>
                  <a:cxn ang="T13">
                    <a:pos x="T6" y="T7"/>
                  </a:cxn>
                  <a:cxn ang="T14">
                    <a:pos x="T8" y="T9"/>
                  </a:cxn>
                </a:cxnLst>
                <a:rect l="T15" t="T16" r="T17" b="T18"/>
                <a:pathLst>
                  <a:path w="96" h="48">
                    <a:moveTo>
                      <a:pt x="96" y="24"/>
                    </a:moveTo>
                    <a:lnTo>
                      <a:pt x="0" y="48"/>
                    </a:lnTo>
                    <a:lnTo>
                      <a:pt x="0" y="24"/>
                    </a:lnTo>
                    <a:lnTo>
                      <a:pt x="0" y="0"/>
                    </a:lnTo>
                    <a:lnTo>
                      <a:pt x="96" y="24"/>
                    </a:lnTo>
                    <a:close/>
                  </a:path>
                </a:pathLst>
              </a:custGeom>
              <a:solidFill>
                <a:srgbClr val="000000"/>
              </a:solidFill>
              <a:ln w="9525">
                <a:noFill/>
                <a:round/>
                <a:headEnd/>
                <a:tailEnd/>
              </a:ln>
            </p:spPr>
            <p:txBody>
              <a:bodyPr/>
              <a:lstStyle/>
              <a:p>
                <a:pPr>
                  <a:defRPr/>
                </a:pPr>
                <a:endParaRPr lang="en-US" sz="1400">
                  <a:latin typeface="+mj-lt"/>
                  <a:ea typeface="ＭＳ Ｐゴシック" charset="0"/>
                  <a:cs typeface="ＭＳ Ｐゴシック" charset="0"/>
                </a:endParaRPr>
              </a:p>
            </p:txBody>
          </p:sp>
          <p:sp>
            <p:nvSpPr>
              <p:cNvPr id="61" name="Freeform 42">
                <a:extLst>
                  <a:ext uri="{FF2B5EF4-FFF2-40B4-BE49-F238E27FC236}">
                    <a16:creationId xmlns:a16="http://schemas.microsoft.com/office/drawing/2014/main" id="{9A6DF4D1-CD86-4928-92AC-750193D2BAA0}"/>
                  </a:ext>
                </a:extLst>
              </p:cNvPr>
              <p:cNvSpPr>
                <a:spLocks/>
              </p:cNvSpPr>
              <p:nvPr/>
            </p:nvSpPr>
            <p:spPr bwMode="auto">
              <a:xfrm>
                <a:off x="2986" y="1775"/>
                <a:ext cx="96" cy="46"/>
              </a:xfrm>
              <a:custGeom>
                <a:avLst/>
                <a:gdLst>
                  <a:gd name="T0" fmla="*/ 0 w 96"/>
                  <a:gd name="T1" fmla="*/ 24 h 48"/>
                  <a:gd name="T2" fmla="*/ 96 w 96"/>
                  <a:gd name="T3" fmla="*/ 0 h 48"/>
                  <a:gd name="T4" fmla="*/ 96 w 96"/>
                  <a:gd name="T5" fmla="*/ 24 h 48"/>
                  <a:gd name="T6" fmla="*/ 96 w 96"/>
                  <a:gd name="T7" fmla="*/ 48 h 48"/>
                  <a:gd name="T8" fmla="*/ 0 w 96"/>
                  <a:gd name="T9" fmla="*/ 24 h 48"/>
                  <a:gd name="T10" fmla="*/ 0 60000 65536"/>
                  <a:gd name="T11" fmla="*/ 0 60000 65536"/>
                  <a:gd name="T12" fmla="*/ 0 60000 65536"/>
                  <a:gd name="T13" fmla="*/ 0 60000 65536"/>
                  <a:gd name="T14" fmla="*/ 0 60000 65536"/>
                  <a:gd name="T15" fmla="*/ 0 w 96"/>
                  <a:gd name="T16" fmla="*/ 0 h 48"/>
                  <a:gd name="T17" fmla="*/ 96 w 96"/>
                  <a:gd name="T18" fmla="*/ 48 h 48"/>
                </a:gdLst>
                <a:ahLst/>
                <a:cxnLst>
                  <a:cxn ang="T10">
                    <a:pos x="T0" y="T1"/>
                  </a:cxn>
                  <a:cxn ang="T11">
                    <a:pos x="T2" y="T3"/>
                  </a:cxn>
                  <a:cxn ang="T12">
                    <a:pos x="T4" y="T5"/>
                  </a:cxn>
                  <a:cxn ang="T13">
                    <a:pos x="T6" y="T7"/>
                  </a:cxn>
                  <a:cxn ang="T14">
                    <a:pos x="T8" y="T9"/>
                  </a:cxn>
                </a:cxnLst>
                <a:rect l="T15" t="T16" r="T17" b="T18"/>
                <a:pathLst>
                  <a:path w="96" h="48">
                    <a:moveTo>
                      <a:pt x="0" y="24"/>
                    </a:moveTo>
                    <a:lnTo>
                      <a:pt x="96" y="0"/>
                    </a:lnTo>
                    <a:lnTo>
                      <a:pt x="96" y="24"/>
                    </a:lnTo>
                    <a:lnTo>
                      <a:pt x="96" y="48"/>
                    </a:lnTo>
                    <a:lnTo>
                      <a:pt x="0" y="24"/>
                    </a:lnTo>
                    <a:close/>
                  </a:path>
                </a:pathLst>
              </a:custGeom>
              <a:solidFill>
                <a:srgbClr val="000000"/>
              </a:solidFill>
              <a:ln w="9525">
                <a:noFill/>
                <a:round/>
                <a:headEnd/>
                <a:tailEnd/>
              </a:ln>
            </p:spPr>
            <p:txBody>
              <a:bodyPr/>
              <a:lstStyle/>
              <a:p>
                <a:pPr>
                  <a:defRPr/>
                </a:pPr>
                <a:endParaRPr lang="en-US" sz="1400">
                  <a:latin typeface="+mj-lt"/>
                  <a:ea typeface="ＭＳ Ｐゴシック" charset="0"/>
                  <a:cs typeface="ＭＳ Ｐゴシック" charset="0"/>
                </a:endParaRPr>
              </a:p>
            </p:txBody>
          </p:sp>
          <p:sp>
            <p:nvSpPr>
              <p:cNvPr id="62" name="Line 43">
                <a:extLst>
                  <a:ext uri="{FF2B5EF4-FFF2-40B4-BE49-F238E27FC236}">
                    <a16:creationId xmlns:a16="http://schemas.microsoft.com/office/drawing/2014/main" id="{C0842F7C-C725-4FB6-8082-36944B11BC56}"/>
                  </a:ext>
                </a:extLst>
              </p:cNvPr>
              <p:cNvSpPr>
                <a:spLocks noChangeShapeType="1"/>
              </p:cNvSpPr>
              <p:nvPr/>
            </p:nvSpPr>
            <p:spPr bwMode="auto">
              <a:xfrm flipH="1">
                <a:off x="3083" y="1775"/>
                <a:ext cx="23" cy="2"/>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grpSp>
        <p:grpSp>
          <p:nvGrpSpPr>
            <p:cNvPr id="52" name="Group 44">
              <a:extLst>
                <a:ext uri="{FF2B5EF4-FFF2-40B4-BE49-F238E27FC236}">
                  <a16:creationId xmlns:a16="http://schemas.microsoft.com/office/drawing/2014/main" id="{22278622-E10F-48AC-AE35-DF1765358A10}"/>
                </a:ext>
              </a:extLst>
            </p:cNvPr>
            <p:cNvGrpSpPr>
              <a:grpSpLocks/>
            </p:cNvGrpSpPr>
            <p:nvPr/>
          </p:nvGrpSpPr>
          <p:grpSpPr bwMode="auto">
            <a:xfrm>
              <a:off x="5669041" y="3275847"/>
              <a:ext cx="402282" cy="40873"/>
              <a:chOff x="975" y="1774"/>
              <a:chExt cx="359" cy="47"/>
            </a:xfrm>
          </p:grpSpPr>
          <p:sp>
            <p:nvSpPr>
              <p:cNvPr id="57" name="Freeform 45">
                <a:extLst>
                  <a:ext uri="{FF2B5EF4-FFF2-40B4-BE49-F238E27FC236}">
                    <a16:creationId xmlns:a16="http://schemas.microsoft.com/office/drawing/2014/main" id="{D2511CCF-2524-4404-A7CC-3EA18D8663D3}"/>
                  </a:ext>
                </a:extLst>
              </p:cNvPr>
              <p:cNvSpPr>
                <a:spLocks/>
              </p:cNvSpPr>
              <p:nvPr/>
            </p:nvSpPr>
            <p:spPr bwMode="auto">
              <a:xfrm>
                <a:off x="975" y="1778"/>
                <a:ext cx="95" cy="35"/>
              </a:xfrm>
              <a:custGeom>
                <a:avLst/>
                <a:gdLst>
                  <a:gd name="T0" fmla="*/ 0 w 95"/>
                  <a:gd name="T1" fmla="*/ 24 h 47"/>
                  <a:gd name="T2" fmla="*/ 95 w 95"/>
                  <a:gd name="T3" fmla="*/ 0 h 47"/>
                  <a:gd name="T4" fmla="*/ 95 w 95"/>
                  <a:gd name="T5" fmla="*/ 24 h 47"/>
                  <a:gd name="T6" fmla="*/ 95 w 95"/>
                  <a:gd name="T7" fmla="*/ 47 h 47"/>
                  <a:gd name="T8" fmla="*/ 0 w 95"/>
                  <a:gd name="T9" fmla="*/ 24 h 47"/>
                  <a:gd name="T10" fmla="*/ 0 60000 65536"/>
                  <a:gd name="T11" fmla="*/ 0 60000 65536"/>
                  <a:gd name="T12" fmla="*/ 0 60000 65536"/>
                  <a:gd name="T13" fmla="*/ 0 60000 65536"/>
                  <a:gd name="T14" fmla="*/ 0 60000 65536"/>
                  <a:gd name="T15" fmla="*/ 0 w 95"/>
                  <a:gd name="T16" fmla="*/ 0 h 47"/>
                  <a:gd name="T17" fmla="*/ 95 w 95"/>
                  <a:gd name="T18" fmla="*/ 47 h 47"/>
                </a:gdLst>
                <a:ahLst/>
                <a:cxnLst>
                  <a:cxn ang="T10">
                    <a:pos x="T0" y="T1"/>
                  </a:cxn>
                  <a:cxn ang="T11">
                    <a:pos x="T2" y="T3"/>
                  </a:cxn>
                  <a:cxn ang="T12">
                    <a:pos x="T4" y="T5"/>
                  </a:cxn>
                  <a:cxn ang="T13">
                    <a:pos x="T6" y="T7"/>
                  </a:cxn>
                  <a:cxn ang="T14">
                    <a:pos x="T8" y="T9"/>
                  </a:cxn>
                </a:cxnLst>
                <a:rect l="T15" t="T16" r="T17" b="T18"/>
                <a:pathLst>
                  <a:path w="95" h="47">
                    <a:moveTo>
                      <a:pt x="0" y="24"/>
                    </a:moveTo>
                    <a:lnTo>
                      <a:pt x="95" y="0"/>
                    </a:lnTo>
                    <a:lnTo>
                      <a:pt x="95" y="24"/>
                    </a:lnTo>
                    <a:lnTo>
                      <a:pt x="95" y="47"/>
                    </a:lnTo>
                    <a:lnTo>
                      <a:pt x="0" y="24"/>
                    </a:lnTo>
                    <a:close/>
                  </a:path>
                </a:pathLst>
              </a:custGeom>
              <a:solidFill>
                <a:srgbClr val="000000"/>
              </a:solidFill>
              <a:ln w="9525">
                <a:noFill/>
                <a:round/>
                <a:headEnd/>
                <a:tailEnd/>
              </a:ln>
            </p:spPr>
            <p:txBody>
              <a:bodyPr/>
              <a:lstStyle/>
              <a:p>
                <a:pPr>
                  <a:defRPr/>
                </a:pPr>
                <a:endParaRPr lang="en-US" sz="1400">
                  <a:latin typeface="+mj-lt"/>
                  <a:ea typeface="ＭＳ Ｐゴシック" charset="0"/>
                  <a:cs typeface="ＭＳ Ｐゴシック" charset="0"/>
                </a:endParaRPr>
              </a:p>
            </p:txBody>
          </p:sp>
          <p:sp>
            <p:nvSpPr>
              <p:cNvPr id="58" name="Freeform 46">
                <a:extLst>
                  <a:ext uri="{FF2B5EF4-FFF2-40B4-BE49-F238E27FC236}">
                    <a16:creationId xmlns:a16="http://schemas.microsoft.com/office/drawing/2014/main" id="{CAA40CDF-5D4C-434A-A224-8DBA3B71F6C7}"/>
                  </a:ext>
                </a:extLst>
              </p:cNvPr>
              <p:cNvSpPr>
                <a:spLocks/>
              </p:cNvSpPr>
              <p:nvPr/>
            </p:nvSpPr>
            <p:spPr bwMode="auto">
              <a:xfrm>
                <a:off x="1238" y="1778"/>
                <a:ext cx="96" cy="35"/>
              </a:xfrm>
              <a:custGeom>
                <a:avLst/>
                <a:gdLst>
                  <a:gd name="T0" fmla="*/ 96 w 96"/>
                  <a:gd name="T1" fmla="*/ 24 h 47"/>
                  <a:gd name="T2" fmla="*/ 0 w 96"/>
                  <a:gd name="T3" fmla="*/ 47 h 47"/>
                  <a:gd name="T4" fmla="*/ 0 w 96"/>
                  <a:gd name="T5" fmla="*/ 24 h 47"/>
                  <a:gd name="T6" fmla="*/ 0 w 96"/>
                  <a:gd name="T7" fmla="*/ 0 h 47"/>
                  <a:gd name="T8" fmla="*/ 96 w 96"/>
                  <a:gd name="T9" fmla="*/ 24 h 47"/>
                  <a:gd name="T10" fmla="*/ 0 60000 65536"/>
                  <a:gd name="T11" fmla="*/ 0 60000 65536"/>
                  <a:gd name="T12" fmla="*/ 0 60000 65536"/>
                  <a:gd name="T13" fmla="*/ 0 60000 65536"/>
                  <a:gd name="T14" fmla="*/ 0 60000 65536"/>
                  <a:gd name="T15" fmla="*/ 0 w 96"/>
                  <a:gd name="T16" fmla="*/ 0 h 47"/>
                  <a:gd name="T17" fmla="*/ 96 w 96"/>
                  <a:gd name="T18" fmla="*/ 47 h 47"/>
                </a:gdLst>
                <a:ahLst/>
                <a:cxnLst>
                  <a:cxn ang="T10">
                    <a:pos x="T0" y="T1"/>
                  </a:cxn>
                  <a:cxn ang="T11">
                    <a:pos x="T2" y="T3"/>
                  </a:cxn>
                  <a:cxn ang="T12">
                    <a:pos x="T4" y="T5"/>
                  </a:cxn>
                  <a:cxn ang="T13">
                    <a:pos x="T6" y="T7"/>
                  </a:cxn>
                  <a:cxn ang="T14">
                    <a:pos x="T8" y="T9"/>
                  </a:cxn>
                </a:cxnLst>
                <a:rect l="T15" t="T16" r="T17" b="T18"/>
                <a:pathLst>
                  <a:path w="96" h="47">
                    <a:moveTo>
                      <a:pt x="96" y="24"/>
                    </a:moveTo>
                    <a:lnTo>
                      <a:pt x="0" y="47"/>
                    </a:lnTo>
                    <a:lnTo>
                      <a:pt x="0" y="24"/>
                    </a:lnTo>
                    <a:lnTo>
                      <a:pt x="0" y="0"/>
                    </a:lnTo>
                    <a:lnTo>
                      <a:pt x="96" y="24"/>
                    </a:lnTo>
                    <a:close/>
                  </a:path>
                </a:pathLst>
              </a:custGeom>
              <a:solidFill>
                <a:srgbClr val="000000"/>
              </a:solidFill>
              <a:ln w="9525">
                <a:noFill/>
                <a:round/>
                <a:headEnd/>
                <a:tailEnd/>
              </a:ln>
            </p:spPr>
            <p:txBody>
              <a:bodyPr/>
              <a:lstStyle/>
              <a:p>
                <a:pPr>
                  <a:defRPr/>
                </a:pPr>
                <a:endParaRPr lang="en-US" sz="1400">
                  <a:latin typeface="+mj-lt"/>
                  <a:ea typeface="ＭＳ Ｐゴシック" charset="0"/>
                  <a:cs typeface="ＭＳ Ｐゴシック" charset="0"/>
                </a:endParaRPr>
              </a:p>
            </p:txBody>
          </p:sp>
          <p:sp>
            <p:nvSpPr>
              <p:cNvPr id="59" name="Line 47">
                <a:extLst>
                  <a:ext uri="{FF2B5EF4-FFF2-40B4-BE49-F238E27FC236}">
                    <a16:creationId xmlns:a16="http://schemas.microsoft.com/office/drawing/2014/main" id="{87EB233D-EE08-4E05-91FC-BC17C32DD94A}"/>
                  </a:ext>
                </a:extLst>
              </p:cNvPr>
              <p:cNvSpPr>
                <a:spLocks noChangeShapeType="1"/>
              </p:cNvSpPr>
              <p:nvPr/>
            </p:nvSpPr>
            <p:spPr bwMode="auto">
              <a:xfrm>
                <a:off x="1070" y="1798"/>
                <a:ext cx="170" cy="0"/>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grpSp>
        <p:grpSp>
          <p:nvGrpSpPr>
            <p:cNvPr id="53" name="Group 48">
              <a:extLst>
                <a:ext uri="{FF2B5EF4-FFF2-40B4-BE49-F238E27FC236}">
                  <a16:creationId xmlns:a16="http://schemas.microsoft.com/office/drawing/2014/main" id="{9F3B2CB2-8A8F-444B-8A60-23BC94413A2C}"/>
                </a:ext>
              </a:extLst>
            </p:cNvPr>
            <p:cNvGrpSpPr>
              <a:grpSpLocks/>
            </p:cNvGrpSpPr>
            <p:nvPr/>
          </p:nvGrpSpPr>
          <p:grpSpPr bwMode="auto">
            <a:xfrm>
              <a:off x="6781800" y="3275847"/>
              <a:ext cx="313757" cy="40873"/>
              <a:chOff x="2052" y="1774"/>
              <a:chExt cx="280" cy="47"/>
            </a:xfrm>
          </p:grpSpPr>
          <p:sp>
            <p:nvSpPr>
              <p:cNvPr id="54" name="Freeform 49">
                <a:extLst>
                  <a:ext uri="{FF2B5EF4-FFF2-40B4-BE49-F238E27FC236}">
                    <a16:creationId xmlns:a16="http://schemas.microsoft.com/office/drawing/2014/main" id="{929945A1-B8C7-4D73-9EC2-A8E8891CE881}"/>
                  </a:ext>
                </a:extLst>
              </p:cNvPr>
              <p:cNvSpPr>
                <a:spLocks/>
              </p:cNvSpPr>
              <p:nvPr/>
            </p:nvSpPr>
            <p:spPr bwMode="auto">
              <a:xfrm>
                <a:off x="2052" y="1778"/>
                <a:ext cx="96" cy="35"/>
              </a:xfrm>
              <a:custGeom>
                <a:avLst/>
                <a:gdLst>
                  <a:gd name="T0" fmla="*/ 0 w 96"/>
                  <a:gd name="T1" fmla="*/ 24 h 47"/>
                  <a:gd name="T2" fmla="*/ 96 w 96"/>
                  <a:gd name="T3" fmla="*/ 0 h 47"/>
                  <a:gd name="T4" fmla="*/ 96 w 96"/>
                  <a:gd name="T5" fmla="*/ 24 h 47"/>
                  <a:gd name="T6" fmla="*/ 96 w 96"/>
                  <a:gd name="T7" fmla="*/ 47 h 47"/>
                  <a:gd name="T8" fmla="*/ 0 w 96"/>
                  <a:gd name="T9" fmla="*/ 24 h 47"/>
                  <a:gd name="T10" fmla="*/ 0 60000 65536"/>
                  <a:gd name="T11" fmla="*/ 0 60000 65536"/>
                  <a:gd name="T12" fmla="*/ 0 60000 65536"/>
                  <a:gd name="T13" fmla="*/ 0 60000 65536"/>
                  <a:gd name="T14" fmla="*/ 0 60000 65536"/>
                  <a:gd name="T15" fmla="*/ 0 w 96"/>
                  <a:gd name="T16" fmla="*/ 0 h 47"/>
                  <a:gd name="T17" fmla="*/ 96 w 96"/>
                  <a:gd name="T18" fmla="*/ 47 h 47"/>
                </a:gdLst>
                <a:ahLst/>
                <a:cxnLst>
                  <a:cxn ang="T10">
                    <a:pos x="T0" y="T1"/>
                  </a:cxn>
                  <a:cxn ang="T11">
                    <a:pos x="T2" y="T3"/>
                  </a:cxn>
                  <a:cxn ang="T12">
                    <a:pos x="T4" y="T5"/>
                  </a:cxn>
                  <a:cxn ang="T13">
                    <a:pos x="T6" y="T7"/>
                  </a:cxn>
                  <a:cxn ang="T14">
                    <a:pos x="T8" y="T9"/>
                  </a:cxn>
                </a:cxnLst>
                <a:rect l="T15" t="T16" r="T17" b="T18"/>
                <a:pathLst>
                  <a:path w="96" h="47">
                    <a:moveTo>
                      <a:pt x="0" y="24"/>
                    </a:moveTo>
                    <a:lnTo>
                      <a:pt x="96" y="0"/>
                    </a:lnTo>
                    <a:lnTo>
                      <a:pt x="96" y="24"/>
                    </a:lnTo>
                    <a:lnTo>
                      <a:pt x="96" y="47"/>
                    </a:lnTo>
                    <a:lnTo>
                      <a:pt x="0" y="24"/>
                    </a:lnTo>
                    <a:close/>
                  </a:path>
                </a:pathLst>
              </a:custGeom>
              <a:solidFill>
                <a:srgbClr val="000000"/>
              </a:solidFill>
              <a:ln w="9525">
                <a:noFill/>
                <a:round/>
                <a:headEnd/>
                <a:tailEnd/>
              </a:ln>
            </p:spPr>
            <p:txBody>
              <a:bodyPr/>
              <a:lstStyle/>
              <a:p>
                <a:pPr>
                  <a:defRPr/>
                </a:pPr>
                <a:endParaRPr lang="en-US" sz="1400">
                  <a:latin typeface="+mj-lt"/>
                  <a:ea typeface="ＭＳ Ｐゴシック" charset="0"/>
                  <a:cs typeface="ＭＳ Ｐゴシック" charset="0"/>
                </a:endParaRPr>
              </a:p>
            </p:txBody>
          </p:sp>
          <p:sp>
            <p:nvSpPr>
              <p:cNvPr id="55" name="Freeform 50">
                <a:extLst>
                  <a:ext uri="{FF2B5EF4-FFF2-40B4-BE49-F238E27FC236}">
                    <a16:creationId xmlns:a16="http://schemas.microsoft.com/office/drawing/2014/main" id="{A7771C72-888B-4689-A718-3C56CBE1E964}"/>
                  </a:ext>
                </a:extLst>
              </p:cNvPr>
              <p:cNvSpPr>
                <a:spLocks/>
              </p:cNvSpPr>
              <p:nvPr/>
            </p:nvSpPr>
            <p:spPr bwMode="auto">
              <a:xfrm>
                <a:off x="2236" y="1778"/>
                <a:ext cx="96" cy="35"/>
              </a:xfrm>
              <a:custGeom>
                <a:avLst/>
                <a:gdLst>
                  <a:gd name="T0" fmla="*/ 96 w 96"/>
                  <a:gd name="T1" fmla="*/ 24 h 47"/>
                  <a:gd name="T2" fmla="*/ 0 w 96"/>
                  <a:gd name="T3" fmla="*/ 47 h 47"/>
                  <a:gd name="T4" fmla="*/ 0 w 96"/>
                  <a:gd name="T5" fmla="*/ 24 h 47"/>
                  <a:gd name="T6" fmla="*/ 0 w 96"/>
                  <a:gd name="T7" fmla="*/ 0 h 47"/>
                  <a:gd name="T8" fmla="*/ 96 w 96"/>
                  <a:gd name="T9" fmla="*/ 24 h 47"/>
                  <a:gd name="T10" fmla="*/ 0 60000 65536"/>
                  <a:gd name="T11" fmla="*/ 0 60000 65536"/>
                  <a:gd name="T12" fmla="*/ 0 60000 65536"/>
                  <a:gd name="T13" fmla="*/ 0 60000 65536"/>
                  <a:gd name="T14" fmla="*/ 0 60000 65536"/>
                  <a:gd name="T15" fmla="*/ 0 w 96"/>
                  <a:gd name="T16" fmla="*/ 0 h 47"/>
                  <a:gd name="T17" fmla="*/ 96 w 96"/>
                  <a:gd name="T18" fmla="*/ 47 h 47"/>
                </a:gdLst>
                <a:ahLst/>
                <a:cxnLst>
                  <a:cxn ang="T10">
                    <a:pos x="T0" y="T1"/>
                  </a:cxn>
                  <a:cxn ang="T11">
                    <a:pos x="T2" y="T3"/>
                  </a:cxn>
                  <a:cxn ang="T12">
                    <a:pos x="T4" y="T5"/>
                  </a:cxn>
                  <a:cxn ang="T13">
                    <a:pos x="T6" y="T7"/>
                  </a:cxn>
                  <a:cxn ang="T14">
                    <a:pos x="T8" y="T9"/>
                  </a:cxn>
                </a:cxnLst>
                <a:rect l="T15" t="T16" r="T17" b="T18"/>
                <a:pathLst>
                  <a:path w="96" h="47">
                    <a:moveTo>
                      <a:pt x="96" y="24"/>
                    </a:moveTo>
                    <a:lnTo>
                      <a:pt x="0" y="47"/>
                    </a:lnTo>
                    <a:lnTo>
                      <a:pt x="0" y="24"/>
                    </a:lnTo>
                    <a:lnTo>
                      <a:pt x="0" y="0"/>
                    </a:lnTo>
                    <a:lnTo>
                      <a:pt x="96" y="24"/>
                    </a:lnTo>
                    <a:close/>
                  </a:path>
                </a:pathLst>
              </a:custGeom>
              <a:solidFill>
                <a:srgbClr val="000000"/>
              </a:solidFill>
              <a:ln w="9525">
                <a:noFill/>
                <a:round/>
                <a:headEnd/>
                <a:tailEnd/>
              </a:ln>
            </p:spPr>
            <p:txBody>
              <a:bodyPr/>
              <a:lstStyle/>
              <a:p>
                <a:pPr>
                  <a:defRPr/>
                </a:pPr>
                <a:endParaRPr lang="en-US" sz="1400">
                  <a:latin typeface="+mj-lt"/>
                  <a:ea typeface="ＭＳ Ｐゴシック" charset="0"/>
                  <a:cs typeface="ＭＳ Ｐゴシック" charset="0"/>
                </a:endParaRPr>
              </a:p>
            </p:txBody>
          </p:sp>
          <p:sp>
            <p:nvSpPr>
              <p:cNvPr id="56" name="Line 51">
                <a:extLst>
                  <a:ext uri="{FF2B5EF4-FFF2-40B4-BE49-F238E27FC236}">
                    <a16:creationId xmlns:a16="http://schemas.microsoft.com/office/drawing/2014/main" id="{10679CFE-676D-4C33-BF6F-20738DE7A679}"/>
                  </a:ext>
                </a:extLst>
              </p:cNvPr>
              <p:cNvSpPr>
                <a:spLocks noChangeShapeType="1"/>
              </p:cNvSpPr>
              <p:nvPr/>
            </p:nvSpPr>
            <p:spPr bwMode="auto">
              <a:xfrm>
                <a:off x="2148" y="1798"/>
                <a:ext cx="88" cy="0"/>
              </a:xfrm>
              <a:prstGeom prst="line">
                <a:avLst/>
              </a:prstGeom>
              <a:noFill/>
              <a:ln w="12700">
                <a:solidFill>
                  <a:srgbClr val="000000"/>
                </a:solidFill>
                <a:round/>
                <a:headEnd/>
                <a:tailEnd/>
              </a:ln>
            </p:spPr>
            <p:txBody>
              <a:bodyPr/>
              <a:lstStyle/>
              <a:p>
                <a:pPr>
                  <a:defRPr/>
                </a:pPr>
                <a:endParaRPr lang="en-US" sz="1400">
                  <a:latin typeface="+mj-lt"/>
                  <a:ea typeface="ＭＳ Ｐゴシック" charset="0"/>
                  <a:cs typeface="ＭＳ Ｐゴシック" charset="0"/>
                </a:endParaRPr>
              </a:p>
            </p:txBody>
          </p:sp>
        </p:grpSp>
      </p:grpSp>
    </p:spTree>
    <p:extLst>
      <p:ext uri="{BB962C8B-B14F-4D97-AF65-F5344CB8AC3E}">
        <p14:creationId xmlns:p14="http://schemas.microsoft.com/office/powerpoint/2010/main" val="27981689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3"/>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3" grpId="0"/>
    </p:bld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FDCBC7-D0BD-4C3A-B2D7-28F9962661B8}"/>
              </a:ext>
            </a:extLst>
          </p:cNvPr>
          <p:cNvSpPr>
            <a:spLocks noGrp="1"/>
          </p:cNvSpPr>
          <p:nvPr>
            <p:ph type="title"/>
          </p:nvPr>
        </p:nvSpPr>
        <p:spPr/>
        <p:txBody>
          <a:bodyPr>
            <a:normAutofit fontScale="90000"/>
          </a:bodyPr>
          <a:lstStyle/>
          <a:p>
            <a:r>
              <a:rPr lang="en-US" altLang="zh-CN" dirty="0"/>
              <a:t>Best of Both Worlds: Virtually-Indexed, Physically-Tagged Cache (VIPT)</a:t>
            </a:r>
            <a:endParaRPr lang="zh-CN" altLang="en-US" dirty="0"/>
          </a:p>
        </p:txBody>
      </p:sp>
      <p:sp>
        <p:nvSpPr>
          <p:cNvPr id="4" name="Rectangle 3">
            <a:extLst>
              <a:ext uri="{FF2B5EF4-FFF2-40B4-BE49-F238E27FC236}">
                <a16:creationId xmlns:a16="http://schemas.microsoft.com/office/drawing/2014/main" id="{BDAB7A90-B9D8-42E5-A9B8-8A8163CEBF39}"/>
              </a:ext>
            </a:extLst>
          </p:cNvPr>
          <p:cNvSpPr>
            <a:spLocks noChangeArrowheads="1"/>
          </p:cNvSpPr>
          <p:nvPr/>
        </p:nvSpPr>
        <p:spPr bwMode="auto">
          <a:xfrm>
            <a:off x="2277032" y="4554069"/>
            <a:ext cx="8355108" cy="178369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12700">
                <a:solidFill>
                  <a:srgbClr val="000000"/>
                </a:solidFill>
                <a:miter lim="800000"/>
                <a:headEnd/>
                <a:tailEnd/>
              </a14:hiddenLine>
            </a:ext>
          </a:extLst>
        </p:spPr>
        <p:txBody>
          <a:bodyPr wrap="square" lIns="63500" tIns="25400" rIns="63500" bIns="25400">
            <a:spAutoFit/>
          </a:bodyPr>
          <a:lstStyle/>
          <a:p>
            <a:pPr marL="1588" indent="-1588">
              <a:lnSpc>
                <a:spcPct val="106000"/>
              </a:lnSpc>
              <a:defRPr/>
            </a:pPr>
            <a:r>
              <a:rPr lang="en-US" sz="2000" dirty="0">
                <a:latin typeface="+mj-lt"/>
                <a:ea typeface="ＭＳ Ｐゴシック" charset="0"/>
                <a:cs typeface="ＭＳ Ｐゴシック" charset="0"/>
              </a:rPr>
              <a:t>OBSERVATION: If cache index bits are a subset of page</a:t>
            </a:r>
            <a:r>
              <a:rPr lang="en-US" sz="2000" i="1" dirty="0">
                <a:latin typeface="+mj-lt"/>
                <a:ea typeface="ＭＳ Ｐゴシック" charset="0"/>
                <a:cs typeface="ＭＳ Ｐゴシック" charset="0"/>
              </a:rPr>
              <a:t> </a:t>
            </a:r>
            <a:r>
              <a:rPr lang="en-US" sz="2000" dirty="0">
                <a:latin typeface="+mj-lt"/>
                <a:ea typeface="ＭＳ Ｐゴシック" charset="0"/>
                <a:cs typeface="ＭＳ Ｐゴシック" charset="0"/>
              </a:rPr>
              <a:t>offset bits, tag access in a physical cache can be done </a:t>
            </a:r>
            <a:r>
              <a:rPr lang="en-US" sz="2000" i="1" dirty="0">
                <a:latin typeface="+mj-lt"/>
                <a:ea typeface="ＭＳ Ｐゴシック" charset="0"/>
                <a:cs typeface="ＭＳ Ｐゴシック" charset="0"/>
              </a:rPr>
              <a:t>in parallel </a:t>
            </a:r>
            <a:r>
              <a:rPr lang="en-US" sz="2000" dirty="0">
                <a:latin typeface="+mj-lt"/>
                <a:ea typeface="ＭＳ Ｐゴシック" charset="0"/>
                <a:cs typeface="ＭＳ Ｐゴシック" charset="0"/>
              </a:rPr>
              <a:t>with TLB access. Tag from cache is compared with physical page address from TLB to determine hit/miss.</a:t>
            </a:r>
          </a:p>
          <a:p>
            <a:pPr marL="1588" indent="-1588">
              <a:lnSpc>
                <a:spcPct val="106000"/>
              </a:lnSpc>
              <a:defRPr/>
            </a:pPr>
            <a:endParaRPr lang="en-US" sz="700" dirty="0">
              <a:latin typeface="+mj-lt"/>
              <a:ea typeface="ＭＳ Ｐゴシック" charset="0"/>
              <a:cs typeface="ＭＳ Ｐゴシック" charset="0"/>
            </a:endParaRPr>
          </a:p>
          <a:p>
            <a:pPr marL="1588" indent="-1588">
              <a:lnSpc>
                <a:spcPct val="106000"/>
              </a:lnSpc>
              <a:defRPr/>
            </a:pPr>
            <a:r>
              <a:rPr lang="en-US" sz="2000" dirty="0">
                <a:latin typeface="+mj-lt"/>
                <a:ea typeface="ＭＳ Ｐゴシック" charset="0"/>
                <a:cs typeface="ＭＳ Ｐゴシック" charset="0"/>
              </a:rPr>
              <a:t>Problem: Limits # of bits of</a:t>
            </a:r>
            <a:r>
              <a:rPr lang="en-US" altLang="ja-JP" sz="2000" dirty="0">
                <a:latin typeface="+mj-lt"/>
                <a:ea typeface="ＭＳ Ｐゴシック" charset="0"/>
                <a:cs typeface="ＭＳ Ｐゴシック" charset="0"/>
              </a:rPr>
              <a:t> cache index </a:t>
            </a:r>
            <a:r>
              <a:rPr lang="en-US" altLang="ja-JP" sz="2000" dirty="0">
                <a:latin typeface="+mj-lt"/>
                <a:ea typeface="ＭＳ Ｐゴシック" charset="0"/>
                <a:cs typeface="ＭＳ Ｐゴシック" charset="0"/>
                <a:sym typeface="Symbol" pitchFamily="18" charset="2"/>
              </a:rPr>
              <a:t>→ can only increase cache capacity by increasing associativity!</a:t>
            </a:r>
            <a:endParaRPr lang="en-US" sz="2000" dirty="0">
              <a:latin typeface="+mj-lt"/>
              <a:ea typeface="ＭＳ Ｐゴシック" charset="0"/>
              <a:cs typeface="ＭＳ Ｐゴシック" charset="0"/>
            </a:endParaRPr>
          </a:p>
        </p:txBody>
      </p:sp>
      <p:grpSp>
        <p:nvGrpSpPr>
          <p:cNvPr id="5" name="Group 4">
            <a:extLst>
              <a:ext uri="{FF2B5EF4-FFF2-40B4-BE49-F238E27FC236}">
                <a16:creationId xmlns:a16="http://schemas.microsoft.com/office/drawing/2014/main" id="{49FCD711-9785-48F9-91C7-ED8008274264}"/>
              </a:ext>
            </a:extLst>
          </p:cNvPr>
          <p:cNvGrpSpPr>
            <a:grpSpLocks/>
          </p:cNvGrpSpPr>
          <p:nvPr/>
        </p:nvGrpSpPr>
        <p:grpSpPr bwMode="auto">
          <a:xfrm>
            <a:off x="3462896" y="1582269"/>
            <a:ext cx="5756273" cy="2730500"/>
            <a:chOff x="1131" y="912"/>
            <a:chExt cx="3626" cy="1720"/>
          </a:xfrm>
        </p:grpSpPr>
        <p:grpSp>
          <p:nvGrpSpPr>
            <p:cNvPr id="6" name="Group 5">
              <a:extLst>
                <a:ext uri="{FF2B5EF4-FFF2-40B4-BE49-F238E27FC236}">
                  <a16:creationId xmlns:a16="http://schemas.microsoft.com/office/drawing/2014/main" id="{95EC03E7-25C7-4AD0-A2F3-2D5C76E8B065}"/>
                </a:ext>
              </a:extLst>
            </p:cNvPr>
            <p:cNvGrpSpPr>
              <a:grpSpLocks/>
            </p:cNvGrpSpPr>
            <p:nvPr/>
          </p:nvGrpSpPr>
          <p:grpSpPr bwMode="auto">
            <a:xfrm>
              <a:off x="2859" y="2064"/>
              <a:ext cx="717" cy="568"/>
              <a:chOff x="2180" y="2084"/>
              <a:chExt cx="717" cy="568"/>
            </a:xfrm>
          </p:grpSpPr>
          <p:sp>
            <p:nvSpPr>
              <p:cNvPr id="54" name="Rectangle 6">
                <a:extLst>
                  <a:ext uri="{FF2B5EF4-FFF2-40B4-BE49-F238E27FC236}">
                    <a16:creationId xmlns:a16="http://schemas.microsoft.com/office/drawing/2014/main" id="{CC3C57EE-521B-434E-BBC7-DD89E8BC48E7}"/>
                  </a:ext>
                </a:extLst>
              </p:cNvPr>
              <p:cNvSpPr>
                <a:spLocks noChangeArrowheads="1"/>
              </p:cNvSpPr>
              <p:nvPr/>
            </p:nvSpPr>
            <p:spPr bwMode="auto">
              <a:xfrm>
                <a:off x="2180" y="2084"/>
                <a:ext cx="712" cy="568"/>
              </a:xfrm>
              <a:prstGeom prst="rect">
                <a:avLst/>
              </a:prstGeom>
              <a:solidFill>
                <a:schemeClr val="bg1"/>
              </a:solidFill>
              <a:ln w="12700">
                <a:solidFill>
                  <a:srgbClr val="000000"/>
                </a:solidFill>
                <a:miter lim="800000"/>
                <a:headEnd/>
                <a:tailEnd/>
              </a:ln>
            </p:spPr>
            <p:txBody>
              <a:bodyPr wrap="none" anchor="ctr"/>
              <a:lstStyle/>
              <a:p>
                <a:pPr>
                  <a:defRPr/>
                </a:pPr>
                <a:endParaRPr lang="en-US">
                  <a:latin typeface="+mj-lt"/>
                  <a:ea typeface="ＭＳ Ｐゴシック" charset="0"/>
                  <a:cs typeface="ＭＳ Ｐゴシック" charset="0"/>
                </a:endParaRPr>
              </a:p>
            </p:txBody>
          </p:sp>
          <p:sp>
            <p:nvSpPr>
              <p:cNvPr id="55" name="Line 7">
                <a:extLst>
                  <a:ext uri="{FF2B5EF4-FFF2-40B4-BE49-F238E27FC236}">
                    <a16:creationId xmlns:a16="http://schemas.microsoft.com/office/drawing/2014/main" id="{01E55365-A6B9-4345-8360-218757D0BAFE}"/>
                  </a:ext>
                </a:extLst>
              </p:cNvPr>
              <p:cNvSpPr>
                <a:spLocks noChangeShapeType="1"/>
              </p:cNvSpPr>
              <p:nvPr/>
            </p:nvSpPr>
            <p:spPr bwMode="auto">
              <a:xfrm>
                <a:off x="2180" y="2156"/>
                <a:ext cx="712" cy="0"/>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56" name="Line 8">
                <a:extLst>
                  <a:ext uri="{FF2B5EF4-FFF2-40B4-BE49-F238E27FC236}">
                    <a16:creationId xmlns:a16="http://schemas.microsoft.com/office/drawing/2014/main" id="{E8B68237-4DB6-4B0A-81D5-9A6703E3F3EA}"/>
                  </a:ext>
                </a:extLst>
              </p:cNvPr>
              <p:cNvSpPr>
                <a:spLocks noChangeShapeType="1"/>
              </p:cNvSpPr>
              <p:nvPr/>
            </p:nvSpPr>
            <p:spPr bwMode="auto">
              <a:xfrm>
                <a:off x="2180" y="2228"/>
                <a:ext cx="712" cy="0"/>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57" name="Line 9">
                <a:extLst>
                  <a:ext uri="{FF2B5EF4-FFF2-40B4-BE49-F238E27FC236}">
                    <a16:creationId xmlns:a16="http://schemas.microsoft.com/office/drawing/2014/main" id="{AFE222C3-FD05-4CA3-B938-9CF1D5AA23E4}"/>
                  </a:ext>
                </a:extLst>
              </p:cNvPr>
              <p:cNvSpPr>
                <a:spLocks noChangeShapeType="1"/>
              </p:cNvSpPr>
              <p:nvPr/>
            </p:nvSpPr>
            <p:spPr bwMode="auto">
              <a:xfrm>
                <a:off x="2180" y="2444"/>
                <a:ext cx="712" cy="0"/>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58" name="Line 10">
                <a:extLst>
                  <a:ext uri="{FF2B5EF4-FFF2-40B4-BE49-F238E27FC236}">
                    <a16:creationId xmlns:a16="http://schemas.microsoft.com/office/drawing/2014/main" id="{17B67890-EFDC-4E87-B598-1A8761AF68D9}"/>
                  </a:ext>
                </a:extLst>
              </p:cNvPr>
              <p:cNvSpPr>
                <a:spLocks noChangeShapeType="1"/>
              </p:cNvSpPr>
              <p:nvPr/>
            </p:nvSpPr>
            <p:spPr bwMode="auto">
              <a:xfrm>
                <a:off x="2180" y="2516"/>
                <a:ext cx="712" cy="0"/>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59" name="Line 11">
                <a:extLst>
                  <a:ext uri="{FF2B5EF4-FFF2-40B4-BE49-F238E27FC236}">
                    <a16:creationId xmlns:a16="http://schemas.microsoft.com/office/drawing/2014/main" id="{EF4E2B86-A47A-4374-9C44-FE36FD49BEC7}"/>
                  </a:ext>
                </a:extLst>
              </p:cNvPr>
              <p:cNvSpPr>
                <a:spLocks noChangeShapeType="1"/>
              </p:cNvSpPr>
              <p:nvPr/>
            </p:nvSpPr>
            <p:spPr bwMode="auto">
              <a:xfrm>
                <a:off x="2180" y="2588"/>
                <a:ext cx="712" cy="0"/>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60" name="Line 12">
                <a:extLst>
                  <a:ext uri="{FF2B5EF4-FFF2-40B4-BE49-F238E27FC236}">
                    <a16:creationId xmlns:a16="http://schemas.microsoft.com/office/drawing/2014/main" id="{F61A6A1B-CF3C-49E3-95A4-4371CDA11E21}"/>
                  </a:ext>
                </a:extLst>
              </p:cNvPr>
              <p:cNvSpPr>
                <a:spLocks noChangeShapeType="1"/>
              </p:cNvSpPr>
              <p:nvPr/>
            </p:nvSpPr>
            <p:spPr bwMode="auto">
              <a:xfrm>
                <a:off x="2540" y="2444"/>
                <a:ext cx="0" cy="208"/>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61" name="Rectangle 13">
                <a:extLst>
                  <a:ext uri="{FF2B5EF4-FFF2-40B4-BE49-F238E27FC236}">
                    <a16:creationId xmlns:a16="http://schemas.microsoft.com/office/drawing/2014/main" id="{A83D6E1F-DAAF-43A7-8794-5A51CB3281BA}"/>
                  </a:ext>
                </a:extLst>
              </p:cNvPr>
              <p:cNvSpPr>
                <a:spLocks noChangeArrowheads="1"/>
              </p:cNvSpPr>
              <p:nvPr/>
            </p:nvSpPr>
            <p:spPr bwMode="auto">
              <a:xfrm>
                <a:off x="2196" y="2201"/>
                <a:ext cx="701" cy="270"/>
              </a:xfrm>
              <a:prstGeom prst="rect">
                <a:avLst/>
              </a:prstGeom>
              <a:noFill/>
              <a:ln w="12700">
                <a:noFill/>
                <a:miter lim="800000"/>
                <a:headEnd/>
                <a:tailEnd/>
              </a:ln>
            </p:spPr>
            <p:txBody>
              <a:bodyPr wrap="none" lIns="90488" tIns="44450" rIns="90488" bIns="44450">
                <a:spAutoFit/>
              </a:bodyPr>
              <a:lstStyle/>
              <a:p>
                <a:pPr eaLnBrk="0" hangingPunct="0">
                  <a:lnSpc>
                    <a:spcPct val="90000"/>
                  </a:lnSpc>
                  <a:defRPr/>
                </a:pPr>
                <a:r>
                  <a:rPr lang="en-US" sz="2400" dirty="0">
                    <a:solidFill>
                      <a:srgbClr val="000000"/>
                    </a:solidFill>
                    <a:latin typeface="+mj-lt"/>
                    <a:ea typeface="ＭＳ Ｐゴシック" charset="0"/>
                    <a:cs typeface="ＭＳ Ｐゴシック" charset="0"/>
                  </a:rPr>
                  <a:t>Cache</a:t>
                </a:r>
              </a:p>
            </p:txBody>
          </p:sp>
          <p:sp>
            <p:nvSpPr>
              <p:cNvPr id="62" name="Line 14">
                <a:extLst>
                  <a:ext uri="{FF2B5EF4-FFF2-40B4-BE49-F238E27FC236}">
                    <a16:creationId xmlns:a16="http://schemas.microsoft.com/office/drawing/2014/main" id="{1FD710B0-A02A-45F8-91A6-615326896E33}"/>
                  </a:ext>
                </a:extLst>
              </p:cNvPr>
              <p:cNvSpPr>
                <a:spLocks noChangeShapeType="1"/>
              </p:cNvSpPr>
              <p:nvPr/>
            </p:nvSpPr>
            <p:spPr bwMode="auto">
              <a:xfrm>
                <a:off x="2540" y="2084"/>
                <a:ext cx="0" cy="208"/>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grpSp>
        <p:grpSp>
          <p:nvGrpSpPr>
            <p:cNvPr id="7" name="Group 15">
              <a:extLst>
                <a:ext uri="{FF2B5EF4-FFF2-40B4-BE49-F238E27FC236}">
                  <a16:creationId xmlns:a16="http://schemas.microsoft.com/office/drawing/2014/main" id="{6C79BE06-F534-44AC-8AC2-B6D6F621DA78}"/>
                </a:ext>
              </a:extLst>
            </p:cNvPr>
            <p:cNvGrpSpPr>
              <a:grpSpLocks/>
            </p:cNvGrpSpPr>
            <p:nvPr/>
          </p:nvGrpSpPr>
          <p:grpSpPr bwMode="auto">
            <a:xfrm>
              <a:off x="1131" y="1560"/>
              <a:ext cx="560" cy="416"/>
              <a:chOff x="452" y="1580"/>
              <a:chExt cx="560" cy="416"/>
            </a:xfrm>
          </p:grpSpPr>
          <p:sp>
            <p:nvSpPr>
              <p:cNvPr id="52" name="AutoShape 16">
                <a:extLst>
                  <a:ext uri="{FF2B5EF4-FFF2-40B4-BE49-F238E27FC236}">
                    <a16:creationId xmlns:a16="http://schemas.microsoft.com/office/drawing/2014/main" id="{2BEFD9A8-3A82-4A3E-BE10-0BD9489D1F27}"/>
                  </a:ext>
                </a:extLst>
              </p:cNvPr>
              <p:cNvSpPr>
                <a:spLocks noChangeArrowheads="1"/>
              </p:cNvSpPr>
              <p:nvPr/>
            </p:nvSpPr>
            <p:spPr bwMode="auto">
              <a:xfrm>
                <a:off x="452" y="1580"/>
                <a:ext cx="560" cy="416"/>
              </a:xfrm>
              <a:prstGeom prst="roundRect">
                <a:avLst>
                  <a:gd name="adj" fmla="val 24995"/>
                </a:avLst>
              </a:prstGeom>
              <a:solidFill>
                <a:srgbClr val="CCECFF"/>
              </a:solid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53" name="Rectangle 17">
                <a:extLst>
                  <a:ext uri="{FF2B5EF4-FFF2-40B4-BE49-F238E27FC236}">
                    <a16:creationId xmlns:a16="http://schemas.microsoft.com/office/drawing/2014/main" id="{E879444C-7760-4158-9637-F5E4C5CCABEF}"/>
                  </a:ext>
                </a:extLst>
              </p:cNvPr>
              <p:cNvSpPr>
                <a:spLocks noChangeArrowheads="1"/>
              </p:cNvSpPr>
              <p:nvPr/>
            </p:nvSpPr>
            <p:spPr bwMode="auto">
              <a:xfrm>
                <a:off x="478" y="1687"/>
                <a:ext cx="426" cy="216"/>
              </a:xfrm>
              <a:prstGeom prst="rect">
                <a:avLst/>
              </a:prstGeom>
              <a:noFill/>
              <a:ln w="12700">
                <a:noFill/>
                <a:miter lim="800000"/>
                <a:headEnd/>
                <a:tailEnd/>
              </a:ln>
            </p:spPr>
            <p:txBody>
              <a:bodyPr wrap="none" lIns="90488" tIns="44450" rIns="90488" bIns="44450">
                <a:spAutoFit/>
              </a:bodyPr>
              <a:lstStyle/>
              <a:p>
                <a:pPr eaLnBrk="0" hangingPunct="0">
                  <a:lnSpc>
                    <a:spcPct val="90000"/>
                  </a:lnSpc>
                  <a:defRPr/>
                </a:pPr>
                <a:r>
                  <a:rPr lang="en-US" dirty="0">
                    <a:solidFill>
                      <a:srgbClr val="000000"/>
                    </a:solidFill>
                    <a:latin typeface="+mj-lt"/>
                    <a:ea typeface="ＭＳ Ｐゴシック" charset="0"/>
                    <a:cs typeface="ＭＳ Ｐゴシック" charset="0"/>
                  </a:rPr>
                  <a:t>CPU</a:t>
                </a:r>
              </a:p>
            </p:txBody>
          </p:sp>
        </p:grpSp>
        <p:grpSp>
          <p:nvGrpSpPr>
            <p:cNvPr id="8" name="Group 18">
              <a:extLst>
                <a:ext uri="{FF2B5EF4-FFF2-40B4-BE49-F238E27FC236}">
                  <a16:creationId xmlns:a16="http://schemas.microsoft.com/office/drawing/2014/main" id="{34772D66-8D0C-457C-8EBA-D51E2C51CE54}"/>
                </a:ext>
              </a:extLst>
            </p:cNvPr>
            <p:cNvGrpSpPr>
              <a:grpSpLocks/>
            </p:cNvGrpSpPr>
            <p:nvPr/>
          </p:nvGrpSpPr>
          <p:grpSpPr bwMode="auto">
            <a:xfrm>
              <a:off x="3749" y="1553"/>
              <a:ext cx="1008" cy="632"/>
              <a:chOff x="3070" y="1573"/>
              <a:chExt cx="1008" cy="632"/>
            </a:xfrm>
          </p:grpSpPr>
          <p:sp>
            <p:nvSpPr>
              <p:cNvPr id="50" name="AutoShape 19">
                <a:extLst>
                  <a:ext uri="{FF2B5EF4-FFF2-40B4-BE49-F238E27FC236}">
                    <a16:creationId xmlns:a16="http://schemas.microsoft.com/office/drawing/2014/main" id="{83421F36-7A1F-486F-9ED3-8EFECAFDCEA4}"/>
                  </a:ext>
                </a:extLst>
              </p:cNvPr>
              <p:cNvSpPr>
                <a:spLocks noChangeArrowheads="1"/>
              </p:cNvSpPr>
              <p:nvPr/>
            </p:nvSpPr>
            <p:spPr bwMode="auto">
              <a:xfrm>
                <a:off x="3161" y="1580"/>
                <a:ext cx="839" cy="424"/>
              </a:xfrm>
              <a:prstGeom prst="roundRect">
                <a:avLst>
                  <a:gd name="adj" fmla="val 24537"/>
                </a:avLst>
              </a:prstGeom>
              <a:solidFill>
                <a:srgbClr val="FFCC99"/>
              </a:solid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51" name="Rectangle 20">
                <a:extLst>
                  <a:ext uri="{FF2B5EF4-FFF2-40B4-BE49-F238E27FC236}">
                    <a16:creationId xmlns:a16="http://schemas.microsoft.com/office/drawing/2014/main" id="{E256794F-7480-41CA-A8AE-61F116863537}"/>
                  </a:ext>
                </a:extLst>
              </p:cNvPr>
              <p:cNvSpPr>
                <a:spLocks noChangeArrowheads="1"/>
              </p:cNvSpPr>
              <p:nvPr/>
            </p:nvSpPr>
            <p:spPr bwMode="auto">
              <a:xfrm>
                <a:off x="3070" y="1573"/>
                <a:ext cx="1008" cy="632"/>
              </a:xfrm>
              <a:prstGeom prst="rect">
                <a:avLst/>
              </a:prstGeom>
              <a:noFill/>
              <a:ln w="12700">
                <a:noFill/>
                <a:miter lim="800000"/>
                <a:headEnd/>
                <a:tailEnd/>
              </a:ln>
            </p:spPr>
            <p:txBody>
              <a:bodyPr wrap="square" lIns="90488" tIns="44450" rIns="90488" bIns="44450">
                <a:spAutoFit/>
              </a:bodyPr>
              <a:lstStyle/>
              <a:p>
                <a:pPr algn="ctr" eaLnBrk="0" hangingPunct="0">
                  <a:lnSpc>
                    <a:spcPct val="90000"/>
                  </a:lnSpc>
                  <a:defRPr/>
                </a:pPr>
                <a:r>
                  <a:rPr lang="en-US" sz="2200" dirty="0">
                    <a:solidFill>
                      <a:srgbClr val="000000"/>
                    </a:solidFill>
                    <a:latin typeface="+mj-lt"/>
                    <a:ea typeface="ＭＳ Ｐゴシック" charset="0"/>
                    <a:cs typeface="ＭＳ Ｐゴシック" charset="0"/>
                  </a:rPr>
                  <a:t>Main</a:t>
                </a:r>
                <a:br>
                  <a:rPr lang="en-US" sz="2200" dirty="0">
                    <a:solidFill>
                      <a:srgbClr val="000000"/>
                    </a:solidFill>
                    <a:latin typeface="+mj-lt"/>
                    <a:ea typeface="ＭＳ Ｐゴシック" charset="0"/>
                    <a:cs typeface="ＭＳ Ｐゴシック" charset="0"/>
                  </a:rPr>
                </a:br>
                <a:r>
                  <a:rPr lang="en-US" sz="2200" dirty="0">
                    <a:solidFill>
                      <a:srgbClr val="000000"/>
                    </a:solidFill>
                    <a:latin typeface="+mj-lt"/>
                    <a:ea typeface="ＭＳ Ｐゴシック" charset="0"/>
                    <a:cs typeface="ＭＳ Ｐゴシック" charset="0"/>
                  </a:rPr>
                  <a:t>memory</a:t>
                </a:r>
              </a:p>
              <a:p>
                <a:pPr hangingPunct="0">
                  <a:lnSpc>
                    <a:spcPct val="90000"/>
                  </a:lnSpc>
                  <a:defRPr/>
                </a:pPr>
                <a:endParaRPr lang="en-US" sz="2200" dirty="0">
                  <a:solidFill>
                    <a:srgbClr val="000000"/>
                  </a:solidFill>
                  <a:latin typeface="+mj-lt"/>
                  <a:ea typeface="ＭＳ Ｐゴシック" charset="0"/>
                  <a:cs typeface="ＭＳ Ｐゴシック" charset="0"/>
                </a:endParaRPr>
              </a:p>
            </p:txBody>
          </p:sp>
        </p:grpSp>
        <p:sp>
          <p:nvSpPr>
            <p:cNvPr id="9" name="Rectangle 22">
              <a:extLst>
                <a:ext uri="{FF2B5EF4-FFF2-40B4-BE49-F238E27FC236}">
                  <a16:creationId xmlns:a16="http://schemas.microsoft.com/office/drawing/2014/main" id="{AAE2302F-B045-4991-A150-5EF01915B3BD}"/>
                </a:ext>
              </a:extLst>
            </p:cNvPr>
            <p:cNvSpPr>
              <a:spLocks noChangeArrowheads="1"/>
            </p:cNvSpPr>
            <p:nvPr/>
          </p:nvSpPr>
          <p:spPr bwMode="auto">
            <a:xfrm>
              <a:off x="2859" y="912"/>
              <a:ext cx="640" cy="568"/>
            </a:xfrm>
            <a:prstGeom prst="rect">
              <a:avLst/>
            </a:prstGeom>
            <a:solidFill>
              <a:srgbClr val="FFFFCC"/>
            </a:solidFill>
            <a:ln w="12700">
              <a:solidFill>
                <a:srgbClr val="000000"/>
              </a:solidFill>
              <a:miter lim="800000"/>
              <a:headEnd/>
              <a:tailEnd/>
            </a:ln>
          </p:spPr>
          <p:txBody>
            <a:bodyPr wrap="none" anchor="ctr"/>
            <a:lstStyle/>
            <a:p>
              <a:pPr>
                <a:defRPr/>
              </a:pPr>
              <a:endParaRPr lang="en-US">
                <a:latin typeface="+mj-lt"/>
                <a:ea typeface="ＭＳ Ｐゴシック" charset="0"/>
                <a:cs typeface="ＭＳ Ｐゴシック" charset="0"/>
              </a:endParaRPr>
            </a:p>
          </p:txBody>
        </p:sp>
        <p:sp>
          <p:nvSpPr>
            <p:cNvPr id="10" name="Rectangle 23">
              <a:extLst>
                <a:ext uri="{FF2B5EF4-FFF2-40B4-BE49-F238E27FC236}">
                  <a16:creationId xmlns:a16="http://schemas.microsoft.com/office/drawing/2014/main" id="{62959E76-8EA3-41BE-9B4C-830B5E075F39}"/>
                </a:ext>
              </a:extLst>
            </p:cNvPr>
            <p:cNvSpPr>
              <a:spLocks noChangeArrowheads="1"/>
            </p:cNvSpPr>
            <p:nvPr/>
          </p:nvSpPr>
          <p:spPr bwMode="auto">
            <a:xfrm>
              <a:off x="2980" y="1021"/>
              <a:ext cx="476" cy="266"/>
            </a:xfrm>
            <a:prstGeom prst="rect">
              <a:avLst/>
            </a:prstGeom>
            <a:noFill/>
            <a:ln w="12700">
              <a:noFill/>
              <a:miter lim="800000"/>
              <a:headEnd/>
              <a:tailEnd/>
            </a:ln>
          </p:spPr>
          <p:txBody>
            <a:bodyPr wrap="none" lIns="90488" tIns="44450" rIns="90488" bIns="44450">
              <a:spAutoFit/>
            </a:bodyPr>
            <a:lstStyle/>
            <a:p>
              <a:pPr eaLnBrk="0" hangingPunct="0">
                <a:lnSpc>
                  <a:spcPct val="90000"/>
                </a:lnSpc>
                <a:defRPr/>
              </a:pPr>
              <a:r>
                <a:rPr lang="en-US" sz="2400" dirty="0">
                  <a:solidFill>
                    <a:srgbClr val="000000"/>
                  </a:solidFill>
                  <a:latin typeface="+mj-lt"/>
                  <a:ea typeface="ＭＳ Ｐゴシック" charset="0"/>
                  <a:cs typeface="ＭＳ Ｐゴシック" charset="0"/>
                </a:rPr>
                <a:t>TLB</a:t>
              </a:r>
            </a:p>
          </p:txBody>
        </p:sp>
        <p:sp>
          <p:nvSpPr>
            <p:cNvPr id="11" name="Line 24">
              <a:extLst>
                <a:ext uri="{FF2B5EF4-FFF2-40B4-BE49-F238E27FC236}">
                  <a16:creationId xmlns:a16="http://schemas.microsoft.com/office/drawing/2014/main" id="{A3F774EF-9DB8-43D7-AFF7-23213824C678}"/>
                </a:ext>
              </a:extLst>
            </p:cNvPr>
            <p:cNvSpPr>
              <a:spLocks noChangeShapeType="1"/>
            </p:cNvSpPr>
            <p:nvPr/>
          </p:nvSpPr>
          <p:spPr bwMode="auto">
            <a:xfrm>
              <a:off x="2859" y="984"/>
              <a:ext cx="640" cy="0"/>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12" name="Line 25">
              <a:extLst>
                <a:ext uri="{FF2B5EF4-FFF2-40B4-BE49-F238E27FC236}">
                  <a16:creationId xmlns:a16="http://schemas.microsoft.com/office/drawing/2014/main" id="{C9C68D02-4400-4D11-8BB1-76D7DEBD8E2E}"/>
                </a:ext>
              </a:extLst>
            </p:cNvPr>
            <p:cNvSpPr>
              <a:spLocks noChangeShapeType="1"/>
            </p:cNvSpPr>
            <p:nvPr/>
          </p:nvSpPr>
          <p:spPr bwMode="auto">
            <a:xfrm>
              <a:off x="2859" y="1272"/>
              <a:ext cx="640" cy="0"/>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13" name="Line 26">
              <a:extLst>
                <a:ext uri="{FF2B5EF4-FFF2-40B4-BE49-F238E27FC236}">
                  <a16:creationId xmlns:a16="http://schemas.microsoft.com/office/drawing/2014/main" id="{2093592F-DE04-4270-8B73-913782C8A301}"/>
                </a:ext>
              </a:extLst>
            </p:cNvPr>
            <p:cNvSpPr>
              <a:spLocks noChangeShapeType="1"/>
            </p:cNvSpPr>
            <p:nvPr/>
          </p:nvSpPr>
          <p:spPr bwMode="auto">
            <a:xfrm>
              <a:off x="2859" y="1344"/>
              <a:ext cx="640" cy="0"/>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14" name="Line 27">
              <a:extLst>
                <a:ext uri="{FF2B5EF4-FFF2-40B4-BE49-F238E27FC236}">
                  <a16:creationId xmlns:a16="http://schemas.microsoft.com/office/drawing/2014/main" id="{CA0CCA2C-9525-4574-8D30-53B5CA51DCF6}"/>
                </a:ext>
              </a:extLst>
            </p:cNvPr>
            <p:cNvSpPr>
              <a:spLocks noChangeShapeType="1"/>
            </p:cNvSpPr>
            <p:nvPr/>
          </p:nvSpPr>
          <p:spPr bwMode="auto">
            <a:xfrm>
              <a:off x="2859" y="1416"/>
              <a:ext cx="640" cy="0"/>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15" name="Line 28">
              <a:extLst>
                <a:ext uri="{FF2B5EF4-FFF2-40B4-BE49-F238E27FC236}">
                  <a16:creationId xmlns:a16="http://schemas.microsoft.com/office/drawing/2014/main" id="{79432268-4B79-4328-81B0-BEC0813E3E9C}"/>
                </a:ext>
              </a:extLst>
            </p:cNvPr>
            <p:cNvSpPr>
              <a:spLocks noChangeShapeType="1"/>
            </p:cNvSpPr>
            <p:nvPr/>
          </p:nvSpPr>
          <p:spPr bwMode="auto">
            <a:xfrm>
              <a:off x="2931" y="912"/>
              <a:ext cx="0" cy="136"/>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16" name="Line 29">
              <a:extLst>
                <a:ext uri="{FF2B5EF4-FFF2-40B4-BE49-F238E27FC236}">
                  <a16:creationId xmlns:a16="http://schemas.microsoft.com/office/drawing/2014/main" id="{47229801-44D6-4C19-AA87-E756D8577C68}"/>
                </a:ext>
              </a:extLst>
            </p:cNvPr>
            <p:cNvSpPr>
              <a:spLocks noChangeShapeType="1"/>
            </p:cNvSpPr>
            <p:nvPr/>
          </p:nvSpPr>
          <p:spPr bwMode="auto">
            <a:xfrm>
              <a:off x="2931" y="1272"/>
              <a:ext cx="0" cy="208"/>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17" name="Line 30">
              <a:extLst>
                <a:ext uri="{FF2B5EF4-FFF2-40B4-BE49-F238E27FC236}">
                  <a16:creationId xmlns:a16="http://schemas.microsoft.com/office/drawing/2014/main" id="{A9BF063E-FA9E-4766-8061-3AF7F1D85D43}"/>
                </a:ext>
              </a:extLst>
            </p:cNvPr>
            <p:cNvSpPr>
              <a:spLocks noChangeShapeType="1"/>
            </p:cNvSpPr>
            <p:nvPr/>
          </p:nvSpPr>
          <p:spPr bwMode="auto">
            <a:xfrm>
              <a:off x="3003" y="912"/>
              <a:ext cx="0" cy="64"/>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18" name="Line 31">
              <a:extLst>
                <a:ext uri="{FF2B5EF4-FFF2-40B4-BE49-F238E27FC236}">
                  <a16:creationId xmlns:a16="http://schemas.microsoft.com/office/drawing/2014/main" id="{62DDD1F2-6EB2-4A4A-992C-1E1DE3BB3A61}"/>
                </a:ext>
              </a:extLst>
            </p:cNvPr>
            <p:cNvSpPr>
              <a:spLocks noChangeShapeType="1"/>
            </p:cNvSpPr>
            <p:nvPr/>
          </p:nvSpPr>
          <p:spPr bwMode="auto">
            <a:xfrm>
              <a:off x="3003" y="1200"/>
              <a:ext cx="0" cy="280"/>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grpSp>
          <p:nvGrpSpPr>
            <p:cNvPr id="19" name="Group 35">
              <a:extLst>
                <a:ext uri="{FF2B5EF4-FFF2-40B4-BE49-F238E27FC236}">
                  <a16:creationId xmlns:a16="http://schemas.microsoft.com/office/drawing/2014/main" id="{83F47513-0D9F-43FC-8A8B-38DD4E4A4FB5}"/>
                </a:ext>
              </a:extLst>
            </p:cNvPr>
            <p:cNvGrpSpPr>
              <a:grpSpLocks/>
            </p:cNvGrpSpPr>
            <p:nvPr/>
          </p:nvGrpSpPr>
          <p:grpSpPr bwMode="auto">
            <a:xfrm>
              <a:off x="1703" y="1748"/>
              <a:ext cx="281" cy="41"/>
              <a:chOff x="1024" y="1768"/>
              <a:chExt cx="281" cy="41"/>
            </a:xfrm>
          </p:grpSpPr>
          <p:sp>
            <p:nvSpPr>
              <p:cNvPr id="47" name="Freeform 36">
                <a:extLst>
                  <a:ext uri="{FF2B5EF4-FFF2-40B4-BE49-F238E27FC236}">
                    <a16:creationId xmlns:a16="http://schemas.microsoft.com/office/drawing/2014/main" id="{C28D49F6-9AF5-4337-A532-0BAA025D5363}"/>
                  </a:ext>
                </a:extLst>
              </p:cNvPr>
              <p:cNvSpPr>
                <a:spLocks/>
              </p:cNvSpPr>
              <p:nvPr/>
            </p:nvSpPr>
            <p:spPr bwMode="auto">
              <a:xfrm>
                <a:off x="1024" y="1768"/>
                <a:ext cx="65" cy="41"/>
              </a:xfrm>
              <a:custGeom>
                <a:avLst/>
                <a:gdLst>
                  <a:gd name="T0" fmla="*/ 0 w 65"/>
                  <a:gd name="T1" fmla="*/ 20 h 41"/>
                  <a:gd name="T2" fmla="*/ 64 w 65"/>
                  <a:gd name="T3" fmla="*/ 0 h 41"/>
                  <a:gd name="T4" fmla="*/ 64 w 65"/>
                  <a:gd name="T5" fmla="*/ 20 h 41"/>
                  <a:gd name="T6" fmla="*/ 64 w 65"/>
                  <a:gd name="T7" fmla="*/ 40 h 41"/>
                  <a:gd name="T8" fmla="*/ 0 w 65"/>
                  <a:gd name="T9" fmla="*/ 20 h 41"/>
                  <a:gd name="T10" fmla="*/ 0 60000 65536"/>
                  <a:gd name="T11" fmla="*/ 0 60000 65536"/>
                  <a:gd name="T12" fmla="*/ 0 60000 65536"/>
                  <a:gd name="T13" fmla="*/ 0 60000 65536"/>
                  <a:gd name="T14" fmla="*/ 0 60000 65536"/>
                  <a:gd name="T15" fmla="*/ 0 w 65"/>
                  <a:gd name="T16" fmla="*/ 0 h 41"/>
                  <a:gd name="T17" fmla="*/ 65 w 65"/>
                  <a:gd name="T18" fmla="*/ 41 h 41"/>
                </a:gdLst>
                <a:ahLst/>
                <a:cxnLst>
                  <a:cxn ang="T10">
                    <a:pos x="T0" y="T1"/>
                  </a:cxn>
                  <a:cxn ang="T11">
                    <a:pos x="T2" y="T3"/>
                  </a:cxn>
                  <a:cxn ang="T12">
                    <a:pos x="T4" y="T5"/>
                  </a:cxn>
                  <a:cxn ang="T13">
                    <a:pos x="T6" y="T7"/>
                  </a:cxn>
                  <a:cxn ang="T14">
                    <a:pos x="T8" y="T9"/>
                  </a:cxn>
                </a:cxnLst>
                <a:rect l="T15" t="T16" r="T17" b="T18"/>
                <a:pathLst>
                  <a:path w="65" h="41">
                    <a:moveTo>
                      <a:pt x="0" y="20"/>
                    </a:moveTo>
                    <a:lnTo>
                      <a:pt x="64" y="0"/>
                    </a:lnTo>
                    <a:lnTo>
                      <a:pt x="64" y="20"/>
                    </a:lnTo>
                    <a:lnTo>
                      <a:pt x="64" y="40"/>
                    </a:lnTo>
                    <a:lnTo>
                      <a:pt x="0" y="20"/>
                    </a:lnTo>
                  </a:path>
                </a:pathLst>
              </a:custGeom>
              <a:solidFill>
                <a:srgbClr val="000000"/>
              </a:solidFill>
              <a:ln w="12700" cap="rnd">
                <a:noFill/>
                <a:round/>
                <a:headEnd/>
                <a:tailEnd type="triangle" w="med" len="med"/>
              </a:ln>
            </p:spPr>
            <p:txBody>
              <a:bodyPr/>
              <a:lstStyle/>
              <a:p>
                <a:pPr>
                  <a:defRPr/>
                </a:pPr>
                <a:endParaRPr lang="en-US">
                  <a:latin typeface="+mj-lt"/>
                  <a:ea typeface="ＭＳ Ｐゴシック" charset="0"/>
                  <a:cs typeface="ＭＳ Ｐゴシック" charset="0"/>
                </a:endParaRPr>
              </a:p>
            </p:txBody>
          </p:sp>
          <p:sp>
            <p:nvSpPr>
              <p:cNvPr id="48" name="Freeform 37">
                <a:extLst>
                  <a:ext uri="{FF2B5EF4-FFF2-40B4-BE49-F238E27FC236}">
                    <a16:creationId xmlns:a16="http://schemas.microsoft.com/office/drawing/2014/main" id="{FFE0C015-C1F8-4BA2-9B01-41869C62DD52}"/>
                  </a:ext>
                </a:extLst>
              </p:cNvPr>
              <p:cNvSpPr>
                <a:spLocks/>
              </p:cNvSpPr>
              <p:nvPr/>
            </p:nvSpPr>
            <p:spPr bwMode="auto">
              <a:xfrm>
                <a:off x="1232" y="1768"/>
                <a:ext cx="73" cy="41"/>
              </a:xfrm>
              <a:custGeom>
                <a:avLst/>
                <a:gdLst>
                  <a:gd name="T0" fmla="*/ 72 w 73"/>
                  <a:gd name="T1" fmla="*/ 20 h 41"/>
                  <a:gd name="T2" fmla="*/ 0 w 73"/>
                  <a:gd name="T3" fmla="*/ 40 h 41"/>
                  <a:gd name="T4" fmla="*/ 0 w 73"/>
                  <a:gd name="T5" fmla="*/ 20 h 41"/>
                  <a:gd name="T6" fmla="*/ 0 w 73"/>
                  <a:gd name="T7" fmla="*/ 0 h 41"/>
                  <a:gd name="T8" fmla="*/ 72 w 73"/>
                  <a:gd name="T9" fmla="*/ 20 h 41"/>
                  <a:gd name="T10" fmla="*/ 0 60000 65536"/>
                  <a:gd name="T11" fmla="*/ 0 60000 65536"/>
                  <a:gd name="T12" fmla="*/ 0 60000 65536"/>
                  <a:gd name="T13" fmla="*/ 0 60000 65536"/>
                  <a:gd name="T14" fmla="*/ 0 60000 65536"/>
                  <a:gd name="T15" fmla="*/ 0 w 73"/>
                  <a:gd name="T16" fmla="*/ 0 h 41"/>
                  <a:gd name="T17" fmla="*/ 73 w 73"/>
                  <a:gd name="T18" fmla="*/ 41 h 41"/>
                </a:gdLst>
                <a:ahLst/>
                <a:cxnLst>
                  <a:cxn ang="T10">
                    <a:pos x="T0" y="T1"/>
                  </a:cxn>
                  <a:cxn ang="T11">
                    <a:pos x="T2" y="T3"/>
                  </a:cxn>
                  <a:cxn ang="T12">
                    <a:pos x="T4" y="T5"/>
                  </a:cxn>
                  <a:cxn ang="T13">
                    <a:pos x="T6" y="T7"/>
                  </a:cxn>
                  <a:cxn ang="T14">
                    <a:pos x="T8" y="T9"/>
                  </a:cxn>
                </a:cxnLst>
                <a:rect l="T15" t="T16" r="T17" b="T18"/>
                <a:pathLst>
                  <a:path w="73" h="41">
                    <a:moveTo>
                      <a:pt x="72" y="20"/>
                    </a:moveTo>
                    <a:lnTo>
                      <a:pt x="0" y="40"/>
                    </a:lnTo>
                    <a:lnTo>
                      <a:pt x="0" y="20"/>
                    </a:lnTo>
                    <a:lnTo>
                      <a:pt x="0" y="0"/>
                    </a:lnTo>
                    <a:lnTo>
                      <a:pt x="72" y="20"/>
                    </a:lnTo>
                  </a:path>
                </a:pathLst>
              </a:custGeom>
              <a:solidFill>
                <a:srgbClr val="000000"/>
              </a:solidFill>
              <a:ln w="12700" cap="rnd">
                <a:noFill/>
                <a:round/>
                <a:headEnd/>
                <a:tailEnd type="triangle" w="med" len="med"/>
              </a:ln>
            </p:spPr>
            <p:txBody>
              <a:bodyPr/>
              <a:lstStyle/>
              <a:p>
                <a:pPr>
                  <a:defRPr/>
                </a:pPr>
                <a:endParaRPr lang="en-US">
                  <a:latin typeface="+mj-lt"/>
                  <a:ea typeface="ＭＳ Ｐゴシック" charset="0"/>
                  <a:cs typeface="ＭＳ Ｐゴシック" charset="0"/>
                </a:endParaRPr>
              </a:p>
            </p:txBody>
          </p:sp>
          <p:sp>
            <p:nvSpPr>
              <p:cNvPr id="49" name="Line 38">
                <a:extLst>
                  <a:ext uri="{FF2B5EF4-FFF2-40B4-BE49-F238E27FC236}">
                    <a16:creationId xmlns:a16="http://schemas.microsoft.com/office/drawing/2014/main" id="{BB14E6B6-2746-4FEE-9002-F267BD896A15}"/>
                  </a:ext>
                </a:extLst>
              </p:cNvPr>
              <p:cNvSpPr>
                <a:spLocks noChangeShapeType="1"/>
              </p:cNvSpPr>
              <p:nvPr/>
            </p:nvSpPr>
            <p:spPr bwMode="auto">
              <a:xfrm>
                <a:off x="1100" y="1790"/>
                <a:ext cx="128" cy="0"/>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grpSp>
        <p:sp>
          <p:nvSpPr>
            <p:cNvPr id="20" name="Rectangle 39">
              <a:extLst>
                <a:ext uri="{FF2B5EF4-FFF2-40B4-BE49-F238E27FC236}">
                  <a16:creationId xmlns:a16="http://schemas.microsoft.com/office/drawing/2014/main" id="{551DB03C-25F9-4924-B381-15D2E10490C9}"/>
                </a:ext>
              </a:extLst>
            </p:cNvPr>
            <p:cNvSpPr>
              <a:spLocks noChangeArrowheads="1"/>
            </p:cNvSpPr>
            <p:nvPr/>
          </p:nvSpPr>
          <p:spPr bwMode="auto">
            <a:xfrm>
              <a:off x="1987" y="1704"/>
              <a:ext cx="712" cy="136"/>
            </a:xfrm>
            <a:prstGeom prst="rect">
              <a:avLst/>
            </a:prstGeom>
            <a:solidFill>
              <a:srgbClr val="CCECFF"/>
            </a:solidFill>
            <a:ln w="12700">
              <a:solidFill>
                <a:srgbClr val="000000"/>
              </a:solidFill>
              <a:miter lim="800000"/>
              <a:headEnd/>
              <a:tailEnd/>
            </a:ln>
          </p:spPr>
          <p:txBody>
            <a:bodyPr wrap="none" anchor="ctr"/>
            <a:lstStyle/>
            <a:p>
              <a:pPr>
                <a:defRPr/>
              </a:pPr>
              <a:endParaRPr lang="en-US">
                <a:latin typeface="+mj-lt"/>
                <a:ea typeface="ＭＳ Ｐゴシック" charset="0"/>
                <a:cs typeface="ＭＳ Ｐゴシック" charset="0"/>
              </a:endParaRPr>
            </a:p>
          </p:txBody>
        </p:sp>
        <p:sp>
          <p:nvSpPr>
            <p:cNvPr id="21" name="Line 40">
              <a:extLst>
                <a:ext uri="{FF2B5EF4-FFF2-40B4-BE49-F238E27FC236}">
                  <a16:creationId xmlns:a16="http://schemas.microsoft.com/office/drawing/2014/main" id="{5E534A2B-4241-4DAD-95D2-01F201002D54}"/>
                </a:ext>
              </a:extLst>
            </p:cNvPr>
            <p:cNvSpPr>
              <a:spLocks noChangeShapeType="1"/>
            </p:cNvSpPr>
            <p:nvPr/>
          </p:nvSpPr>
          <p:spPr bwMode="auto">
            <a:xfrm>
              <a:off x="2419" y="1704"/>
              <a:ext cx="0" cy="136"/>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grpSp>
          <p:nvGrpSpPr>
            <p:cNvPr id="22" name="Group 41">
              <a:extLst>
                <a:ext uri="{FF2B5EF4-FFF2-40B4-BE49-F238E27FC236}">
                  <a16:creationId xmlns:a16="http://schemas.microsoft.com/office/drawing/2014/main" id="{4C8EC62A-734C-498B-8216-3E00B42E41E6}"/>
                </a:ext>
              </a:extLst>
            </p:cNvPr>
            <p:cNvGrpSpPr>
              <a:grpSpLocks/>
            </p:cNvGrpSpPr>
            <p:nvPr/>
          </p:nvGrpSpPr>
          <p:grpSpPr bwMode="auto">
            <a:xfrm>
              <a:off x="2603" y="1984"/>
              <a:ext cx="93" cy="381"/>
              <a:chOff x="2563" y="2024"/>
              <a:chExt cx="133" cy="341"/>
            </a:xfrm>
          </p:grpSpPr>
          <p:sp>
            <p:nvSpPr>
              <p:cNvPr id="43" name="Line 42">
                <a:extLst>
                  <a:ext uri="{FF2B5EF4-FFF2-40B4-BE49-F238E27FC236}">
                    <a16:creationId xmlns:a16="http://schemas.microsoft.com/office/drawing/2014/main" id="{A5EB478F-271D-4F4F-8908-E18E7DD3D1EB}"/>
                  </a:ext>
                </a:extLst>
              </p:cNvPr>
              <p:cNvSpPr>
                <a:spLocks noChangeShapeType="1"/>
              </p:cNvSpPr>
              <p:nvPr/>
            </p:nvSpPr>
            <p:spPr bwMode="auto">
              <a:xfrm>
                <a:off x="2563" y="2024"/>
                <a:ext cx="0" cy="320"/>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grpSp>
            <p:nvGrpSpPr>
              <p:cNvPr id="44" name="Group 43">
                <a:extLst>
                  <a:ext uri="{FF2B5EF4-FFF2-40B4-BE49-F238E27FC236}">
                    <a16:creationId xmlns:a16="http://schemas.microsoft.com/office/drawing/2014/main" id="{7B42E8CD-0E1C-4592-9BB8-11BE1B9DDDDA}"/>
                  </a:ext>
                </a:extLst>
              </p:cNvPr>
              <p:cNvGrpSpPr>
                <a:grpSpLocks/>
              </p:cNvGrpSpPr>
              <p:nvPr/>
            </p:nvGrpSpPr>
            <p:grpSpPr bwMode="auto">
              <a:xfrm>
                <a:off x="2563" y="2324"/>
                <a:ext cx="133" cy="41"/>
                <a:chOff x="1884" y="2344"/>
                <a:chExt cx="133" cy="41"/>
              </a:xfrm>
            </p:grpSpPr>
            <p:sp>
              <p:nvSpPr>
                <p:cNvPr id="45" name="Freeform 44">
                  <a:extLst>
                    <a:ext uri="{FF2B5EF4-FFF2-40B4-BE49-F238E27FC236}">
                      <a16:creationId xmlns:a16="http://schemas.microsoft.com/office/drawing/2014/main" id="{99AD9749-DB39-45F6-9D22-40B6FD81943C}"/>
                    </a:ext>
                  </a:extLst>
                </p:cNvPr>
                <p:cNvSpPr>
                  <a:spLocks/>
                </p:cNvSpPr>
                <p:nvPr/>
              </p:nvSpPr>
              <p:spPr bwMode="auto">
                <a:xfrm>
                  <a:off x="1928" y="2344"/>
                  <a:ext cx="89" cy="41"/>
                </a:xfrm>
                <a:custGeom>
                  <a:avLst/>
                  <a:gdLst>
                    <a:gd name="T0" fmla="*/ 88 w 89"/>
                    <a:gd name="T1" fmla="*/ 20 h 41"/>
                    <a:gd name="T2" fmla="*/ 0 w 89"/>
                    <a:gd name="T3" fmla="*/ 40 h 41"/>
                    <a:gd name="T4" fmla="*/ 0 w 89"/>
                    <a:gd name="T5" fmla="*/ 20 h 41"/>
                    <a:gd name="T6" fmla="*/ 0 w 89"/>
                    <a:gd name="T7" fmla="*/ 0 h 41"/>
                    <a:gd name="T8" fmla="*/ 88 w 89"/>
                    <a:gd name="T9" fmla="*/ 20 h 41"/>
                    <a:gd name="T10" fmla="*/ 0 60000 65536"/>
                    <a:gd name="T11" fmla="*/ 0 60000 65536"/>
                    <a:gd name="T12" fmla="*/ 0 60000 65536"/>
                    <a:gd name="T13" fmla="*/ 0 60000 65536"/>
                    <a:gd name="T14" fmla="*/ 0 60000 65536"/>
                    <a:gd name="T15" fmla="*/ 0 w 89"/>
                    <a:gd name="T16" fmla="*/ 0 h 41"/>
                    <a:gd name="T17" fmla="*/ 89 w 89"/>
                    <a:gd name="T18" fmla="*/ 41 h 41"/>
                  </a:gdLst>
                  <a:ahLst/>
                  <a:cxnLst>
                    <a:cxn ang="T10">
                      <a:pos x="T0" y="T1"/>
                    </a:cxn>
                    <a:cxn ang="T11">
                      <a:pos x="T2" y="T3"/>
                    </a:cxn>
                    <a:cxn ang="T12">
                      <a:pos x="T4" y="T5"/>
                    </a:cxn>
                    <a:cxn ang="T13">
                      <a:pos x="T6" y="T7"/>
                    </a:cxn>
                    <a:cxn ang="T14">
                      <a:pos x="T8" y="T9"/>
                    </a:cxn>
                  </a:cxnLst>
                  <a:rect l="T15" t="T16" r="T17" b="T18"/>
                  <a:pathLst>
                    <a:path w="89" h="41">
                      <a:moveTo>
                        <a:pt x="88" y="20"/>
                      </a:moveTo>
                      <a:lnTo>
                        <a:pt x="0" y="40"/>
                      </a:lnTo>
                      <a:lnTo>
                        <a:pt x="0" y="20"/>
                      </a:lnTo>
                      <a:lnTo>
                        <a:pt x="0" y="0"/>
                      </a:lnTo>
                      <a:lnTo>
                        <a:pt x="88" y="20"/>
                      </a:lnTo>
                    </a:path>
                  </a:pathLst>
                </a:custGeom>
                <a:solidFill>
                  <a:srgbClr val="000000"/>
                </a:solidFill>
                <a:ln w="12700" cap="rnd">
                  <a:noFill/>
                  <a:round/>
                  <a:headEnd/>
                  <a:tailEnd type="triangle" w="med" len="med"/>
                </a:ln>
              </p:spPr>
              <p:txBody>
                <a:bodyPr/>
                <a:lstStyle/>
                <a:p>
                  <a:pPr>
                    <a:defRPr/>
                  </a:pPr>
                  <a:endParaRPr lang="en-US">
                    <a:latin typeface="+mj-lt"/>
                    <a:ea typeface="ＭＳ Ｐゴシック" charset="0"/>
                    <a:cs typeface="ＭＳ Ｐゴシック" charset="0"/>
                  </a:endParaRPr>
                </a:p>
              </p:txBody>
            </p:sp>
            <p:sp>
              <p:nvSpPr>
                <p:cNvPr id="46" name="Line 45">
                  <a:extLst>
                    <a:ext uri="{FF2B5EF4-FFF2-40B4-BE49-F238E27FC236}">
                      <a16:creationId xmlns:a16="http://schemas.microsoft.com/office/drawing/2014/main" id="{AAD50250-0CEF-4A6A-A96C-8E8FC7E754C9}"/>
                    </a:ext>
                  </a:extLst>
                </p:cNvPr>
                <p:cNvSpPr>
                  <a:spLocks noChangeShapeType="1"/>
                </p:cNvSpPr>
                <p:nvPr/>
              </p:nvSpPr>
              <p:spPr bwMode="auto">
                <a:xfrm>
                  <a:off x="1884" y="2368"/>
                  <a:ext cx="40" cy="0"/>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grpSp>
        </p:grpSp>
        <p:grpSp>
          <p:nvGrpSpPr>
            <p:cNvPr id="23" name="Group 46">
              <a:extLst>
                <a:ext uri="{FF2B5EF4-FFF2-40B4-BE49-F238E27FC236}">
                  <a16:creationId xmlns:a16="http://schemas.microsoft.com/office/drawing/2014/main" id="{A8E1278E-9AFE-40F2-8355-5B8F4C67F600}"/>
                </a:ext>
              </a:extLst>
            </p:cNvPr>
            <p:cNvGrpSpPr>
              <a:grpSpLocks/>
            </p:cNvGrpSpPr>
            <p:nvPr/>
          </p:nvGrpSpPr>
          <p:grpSpPr bwMode="auto">
            <a:xfrm>
              <a:off x="2203" y="1172"/>
              <a:ext cx="493" cy="41"/>
              <a:chOff x="1524" y="1192"/>
              <a:chExt cx="493" cy="41"/>
            </a:xfrm>
          </p:grpSpPr>
          <p:sp>
            <p:nvSpPr>
              <p:cNvPr id="41" name="Freeform 47">
                <a:extLst>
                  <a:ext uri="{FF2B5EF4-FFF2-40B4-BE49-F238E27FC236}">
                    <a16:creationId xmlns:a16="http://schemas.microsoft.com/office/drawing/2014/main" id="{D94E0092-3339-4148-B41B-05EB8AE46A85}"/>
                  </a:ext>
                </a:extLst>
              </p:cNvPr>
              <p:cNvSpPr>
                <a:spLocks/>
              </p:cNvSpPr>
              <p:nvPr/>
            </p:nvSpPr>
            <p:spPr bwMode="auto">
              <a:xfrm>
                <a:off x="1928" y="1192"/>
                <a:ext cx="89" cy="41"/>
              </a:xfrm>
              <a:custGeom>
                <a:avLst/>
                <a:gdLst>
                  <a:gd name="T0" fmla="*/ 88 w 89"/>
                  <a:gd name="T1" fmla="*/ 20 h 41"/>
                  <a:gd name="T2" fmla="*/ 0 w 89"/>
                  <a:gd name="T3" fmla="*/ 40 h 41"/>
                  <a:gd name="T4" fmla="*/ 0 w 89"/>
                  <a:gd name="T5" fmla="*/ 20 h 41"/>
                  <a:gd name="T6" fmla="*/ 0 w 89"/>
                  <a:gd name="T7" fmla="*/ 0 h 41"/>
                  <a:gd name="T8" fmla="*/ 88 w 89"/>
                  <a:gd name="T9" fmla="*/ 20 h 41"/>
                  <a:gd name="T10" fmla="*/ 0 60000 65536"/>
                  <a:gd name="T11" fmla="*/ 0 60000 65536"/>
                  <a:gd name="T12" fmla="*/ 0 60000 65536"/>
                  <a:gd name="T13" fmla="*/ 0 60000 65536"/>
                  <a:gd name="T14" fmla="*/ 0 60000 65536"/>
                  <a:gd name="T15" fmla="*/ 0 w 89"/>
                  <a:gd name="T16" fmla="*/ 0 h 41"/>
                  <a:gd name="T17" fmla="*/ 89 w 89"/>
                  <a:gd name="T18" fmla="*/ 41 h 41"/>
                </a:gdLst>
                <a:ahLst/>
                <a:cxnLst>
                  <a:cxn ang="T10">
                    <a:pos x="T0" y="T1"/>
                  </a:cxn>
                  <a:cxn ang="T11">
                    <a:pos x="T2" y="T3"/>
                  </a:cxn>
                  <a:cxn ang="T12">
                    <a:pos x="T4" y="T5"/>
                  </a:cxn>
                  <a:cxn ang="T13">
                    <a:pos x="T6" y="T7"/>
                  </a:cxn>
                  <a:cxn ang="T14">
                    <a:pos x="T8" y="T9"/>
                  </a:cxn>
                </a:cxnLst>
                <a:rect l="T15" t="T16" r="T17" b="T18"/>
                <a:pathLst>
                  <a:path w="89" h="41">
                    <a:moveTo>
                      <a:pt x="88" y="20"/>
                    </a:moveTo>
                    <a:lnTo>
                      <a:pt x="0" y="40"/>
                    </a:lnTo>
                    <a:lnTo>
                      <a:pt x="0" y="20"/>
                    </a:lnTo>
                    <a:lnTo>
                      <a:pt x="0" y="0"/>
                    </a:lnTo>
                    <a:lnTo>
                      <a:pt x="88" y="20"/>
                    </a:lnTo>
                  </a:path>
                </a:pathLst>
              </a:custGeom>
              <a:solidFill>
                <a:srgbClr val="000000"/>
              </a:solidFill>
              <a:ln w="12700" cap="rnd">
                <a:noFill/>
                <a:round/>
                <a:headEnd/>
                <a:tailEnd type="triangle" w="med" len="med"/>
              </a:ln>
            </p:spPr>
            <p:txBody>
              <a:bodyPr/>
              <a:lstStyle/>
              <a:p>
                <a:pPr>
                  <a:defRPr/>
                </a:pPr>
                <a:endParaRPr lang="en-US">
                  <a:latin typeface="+mj-lt"/>
                  <a:ea typeface="ＭＳ Ｐゴシック" charset="0"/>
                  <a:cs typeface="ＭＳ Ｐゴシック" charset="0"/>
                </a:endParaRPr>
              </a:p>
            </p:txBody>
          </p:sp>
          <p:sp>
            <p:nvSpPr>
              <p:cNvPr id="42" name="Line 48">
                <a:extLst>
                  <a:ext uri="{FF2B5EF4-FFF2-40B4-BE49-F238E27FC236}">
                    <a16:creationId xmlns:a16="http://schemas.microsoft.com/office/drawing/2014/main" id="{330B3B47-8674-4CFA-A5A0-A1F2054C605A}"/>
                  </a:ext>
                </a:extLst>
              </p:cNvPr>
              <p:cNvSpPr>
                <a:spLocks noChangeShapeType="1"/>
              </p:cNvSpPr>
              <p:nvPr/>
            </p:nvSpPr>
            <p:spPr bwMode="auto">
              <a:xfrm>
                <a:off x="1524" y="1211"/>
                <a:ext cx="400" cy="0"/>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grpSp>
        <p:sp>
          <p:nvSpPr>
            <p:cNvPr id="24" name="Line 49">
              <a:extLst>
                <a:ext uri="{FF2B5EF4-FFF2-40B4-BE49-F238E27FC236}">
                  <a16:creationId xmlns:a16="http://schemas.microsoft.com/office/drawing/2014/main" id="{B22D75A9-2B8E-4CDD-997D-719500517604}"/>
                </a:ext>
              </a:extLst>
            </p:cNvPr>
            <p:cNvSpPr>
              <a:spLocks noChangeShapeType="1"/>
            </p:cNvSpPr>
            <p:nvPr/>
          </p:nvSpPr>
          <p:spPr bwMode="auto">
            <a:xfrm>
              <a:off x="2203" y="1191"/>
              <a:ext cx="0" cy="300"/>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25" name="Rectangle 50">
              <a:extLst>
                <a:ext uri="{FF2B5EF4-FFF2-40B4-BE49-F238E27FC236}">
                  <a16:creationId xmlns:a16="http://schemas.microsoft.com/office/drawing/2014/main" id="{338CA1FE-EEA3-4A99-8891-522CA2EF250A}"/>
                </a:ext>
              </a:extLst>
            </p:cNvPr>
            <p:cNvSpPr>
              <a:spLocks noChangeArrowheads="1"/>
            </p:cNvSpPr>
            <p:nvPr/>
          </p:nvSpPr>
          <p:spPr bwMode="auto">
            <a:xfrm>
              <a:off x="2923" y="1704"/>
              <a:ext cx="640" cy="136"/>
            </a:xfrm>
            <a:prstGeom prst="rect">
              <a:avLst/>
            </a:prstGeom>
            <a:solidFill>
              <a:srgbClr val="FFFFCC"/>
            </a:solidFill>
            <a:ln w="12700">
              <a:solidFill>
                <a:srgbClr val="000000"/>
              </a:solidFill>
              <a:miter lim="800000"/>
              <a:headEnd/>
              <a:tailEnd/>
            </a:ln>
          </p:spPr>
          <p:txBody>
            <a:bodyPr wrap="none" anchor="ctr"/>
            <a:lstStyle/>
            <a:p>
              <a:pPr>
                <a:defRPr/>
              </a:pPr>
              <a:endParaRPr lang="en-US">
                <a:latin typeface="+mj-lt"/>
                <a:ea typeface="ＭＳ Ｐゴシック" charset="0"/>
                <a:cs typeface="ＭＳ Ｐゴシック" charset="0"/>
              </a:endParaRPr>
            </a:p>
          </p:txBody>
        </p:sp>
        <p:grpSp>
          <p:nvGrpSpPr>
            <p:cNvPr id="26" name="Group 51">
              <a:extLst>
                <a:ext uri="{FF2B5EF4-FFF2-40B4-BE49-F238E27FC236}">
                  <a16:creationId xmlns:a16="http://schemas.microsoft.com/office/drawing/2014/main" id="{185C7480-3857-49E7-9C7D-A33AA6B763DD}"/>
                </a:ext>
              </a:extLst>
            </p:cNvPr>
            <p:cNvGrpSpPr>
              <a:grpSpLocks/>
            </p:cNvGrpSpPr>
            <p:nvPr/>
          </p:nvGrpSpPr>
          <p:grpSpPr bwMode="auto">
            <a:xfrm>
              <a:off x="3571" y="1748"/>
              <a:ext cx="277" cy="41"/>
              <a:chOff x="2892" y="1768"/>
              <a:chExt cx="277" cy="41"/>
            </a:xfrm>
          </p:grpSpPr>
          <p:sp>
            <p:nvSpPr>
              <p:cNvPr id="39" name="Freeform 52">
                <a:extLst>
                  <a:ext uri="{FF2B5EF4-FFF2-40B4-BE49-F238E27FC236}">
                    <a16:creationId xmlns:a16="http://schemas.microsoft.com/office/drawing/2014/main" id="{51660F47-28C5-45F6-B050-98C7D214C29C}"/>
                  </a:ext>
                </a:extLst>
              </p:cNvPr>
              <p:cNvSpPr>
                <a:spLocks/>
              </p:cNvSpPr>
              <p:nvPr/>
            </p:nvSpPr>
            <p:spPr bwMode="auto">
              <a:xfrm>
                <a:off x="3080" y="1768"/>
                <a:ext cx="89" cy="41"/>
              </a:xfrm>
              <a:custGeom>
                <a:avLst/>
                <a:gdLst>
                  <a:gd name="T0" fmla="*/ 88 w 89"/>
                  <a:gd name="T1" fmla="*/ 20 h 41"/>
                  <a:gd name="T2" fmla="*/ 0 w 89"/>
                  <a:gd name="T3" fmla="*/ 40 h 41"/>
                  <a:gd name="T4" fmla="*/ 0 w 89"/>
                  <a:gd name="T5" fmla="*/ 20 h 41"/>
                  <a:gd name="T6" fmla="*/ 0 w 89"/>
                  <a:gd name="T7" fmla="*/ 0 h 41"/>
                  <a:gd name="T8" fmla="*/ 88 w 89"/>
                  <a:gd name="T9" fmla="*/ 20 h 41"/>
                  <a:gd name="T10" fmla="*/ 0 60000 65536"/>
                  <a:gd name="T11" fmla="*/ 0 60000 65536"/>
                  <a:gd name="T12" fmla="*/ 0 60000 65536"/>
                  <a:gd name="T13" fmla="*/ 0 60000 65536"/>
                  <a:gd name="T14" fmla="*/ 0 60000 65536"/>
                  <a:gd name="T15" fmla="*/ 0 w 89"/>
                  <a:gd name="T16" fmla="*/ 0 h 41"/>
                  <a:gd name="T17" fmla="*/ 89 w 89"/>
                  <a:gd name="T18" fmla="*/ 41 h 41"/>
                </a:gdLst>
                <a:ahLst/>
                <a:cxnLst>
                  <a:cxn ang="T10">
                    <a:pos x="T0" y="T1"/>
                  </a:cxn>
                  <a:cxn ang="T11">
                    <a:pos x="T2" y="T3"/>
                  </a:cxn>
                  <a:cxn ang="T12">
                    <a:pos x="T4" y="T5"/>
                  </a:cxn>
                  <a:cxn ang="T13">
                    <a:pos x="T6" y="T7"/>
                  </a:cxn>
                  <a:cxn ang="T14">
                    <a:pos x="T8" y="T9"/>
                  </a:cxn>
                </a:cxnLst>
                <a:rect l="T15" t="T16" r="T17" b="T18"/>
                <a:pathLst>
                  <a:path w="89" h="41">
                    <a:moveTo>
                      <a:pt x="88" y="20"/>
                    </a:moveTo>
                    <a:lnTo>
                      <a:pt x="0" y="40"/>
                    </a:lnTo>
                    <a:lnTo>
                      <a:pt x="0" y="20"/>
                    </a:lnTo>
                    <a:lnTo>
                      <a:pt x="0" y="0"/>
                    </a:lnTo>
                    <a:lnTo>
                      <a:pt x="88" y="20"/>
                    </a:lnTo>
                  </a:path>
                </a:pathLst>
              </a:custGeom>
              <a:solidFill>
                <a:srgbClr val="000000"/>
              </a:solidFill>
              <a:ln w="12700" cap="rnd">
                <a:noFill/>
                <a:round/>
                <a:headEnd/>
                <a:tailEnd type="triangle" w="med" len="med"/>
              </a:ln>
            </p:spPr>
            <p:txBody>
              <a:bodyPr/>
              <a:lstStyle/>
              <a:p>
                <a:pPr>
                  <a:defRPr/>
                </a:pPr>
                <a:endParaRPr lang="en-US">
                  <a:latin typeface="+mj-lt"/>
                  <a:ea typeface="ＭＳ Ｐゴシック" charset="0"/>
                  <a:cs typeface="ＭＳ Ｐゴシック" charset="0"/>
                </a:endParaRPr>
              </a:p>
            </p:txBody>
          </p:sp>
          <p:sp>
            <p:nvSpPr>
              <p:cNvPr id="40" name="Line 53">
                <a:extLst>
                  <a:ext uri="{FF2B5EF4-FFF2-40B4-BE49-F238E27FC236}">
                    <a16:creationId xmlns:a16="http://schemas.microsoft.com/office/drawing/2014/main" id="{F209B792-0C76-4109-B80F-93CB6EF1511E}"/>
                  </a:ext>
                </a:extLst>
              </p:cNvPr>
              <p:cNvSpPr>
                <a:spLocks noChangeShapeType="1"/>
              </p:cNvSpPr>
              <p:nvPr/>
            </p:nvSpPr>
            <p:spPr bwMode="auto">
              <a:xfrm>
                <a:off x="2892" y="1790"/>
                <a:ext cx="184" cy="0"/>
              </a:xfrm>
              <a:prstGeom prst="line">
                <a:avLst/>
              </a:prstGeom>
              <a:noFill/>
              <a:ln w="12700">
                <a:solidFill>
                  <a:srgbClr val="000000"/>
                </a:solidFill>
                <a:round/>
                <a:headEnd/>
                <a:tailEnd/>
              </a:ln>
            </p:spPr>
            <p:txBody>
              <a:bodyPr wrap="none" anchor="ctr"/>
              <a:lstStyle/>
              <a:p>
                <a:pPr>
                  <a:defRPr/>
                </a:pPr>
                <a:endParaRPr lang="en-US">
                  <a:latin typeface="+mj-lt"/>
                  <a:ea typeface="ＭＳ Ｐゴシック" charset="0"/>
                  <a:cs typeface="ＭＳ Ｐゴシック" charset="0"/>
                </a:endParaRPr>
              </a:p>
            </p:txBody>
          </p:sp>
        </p:grpSp>
        <p:grpSp>
          <p:nvGrpSpPr>
            <p:cNvPr id="27" name="Group 58">
              <a:extLst>
                <a:ext uri="{FF2B5EF4-FFF2-40B4-BE49-F238E27FC236}">
                  <a16:creationId xmlns:a16="http://schemas.microsoft.com/office/drawing/2014/main" id="{8616BF59-FC2B-4893-B2F1-8E4C7C28E282}"/>
                </a:ext>
              </a:extLst>
            </p:cNvPr>
            <p:cNvGrpSpPr>
              <a:grpSpLocks/>
            </p:cNvGrpSpPr>
            <p:nvPr/>
          </p:nvGrpSpPr>
          <p:grpSpPr bwMode="auto">
            <a:xfrm>
              <a:off x="3167" y="1860"/>
              <a:ext cx="37" cy="189"/>
              <a:chOff x="2488" y="1880"/>
              <a:chExt cx="37" cy="189"/>
            </a:xfrm>
          </p:grpSpPr>
          <p:sp>
            <p:nvSpPr>
              <p:cNvPr id="36" name="Freeform 59">
                <a:extLst>
                  <a:ext uri="{FF2B5EF4-FFF2-40B4-BE49-F238E27FC236}">
                    <a16:creationId xmlns:a16="http://schemas.microsoft.com/office/drawing/2014/main" id="{1DC2690A-6D69-41D6-B941-3C17E469AD9F}"/>
                  </a:ext>
                </a:extLst>
              </p:cNvPr>
              <p:cNvSpPr>
                <a:spLocks/>
              </p:cNvSpPr>
              <p:nvPr/>
            </p:nvSpPr>
            <p:spPr bwMode="auto">
              <a:xfrm>
                <a:off x="2488" y="1880"/>
                <a:ext cx="37" cy="57"/>
              </a:xfrm>
              <a:custGeom>
                <a:avLst/>
                <a:gdLst>
                  <a:gd name="T0" fmla="*/ 0 w 37"/>
                  <a:gd name="T1" fmla="*/ 56 h 57"/>
                  <a:gd name="T2" fmla="*/ 36 w 37"/>
                  <a:gd name="T3" fmla="*/ 56 h 57"/>
                  <a:gd name="T4" fmla="*/ 18 w 37"/>
                  <a:gd name="T5" fmla="*/ 0 h 57"/>
                  <a:gd name="T6" fmla="*/ 0 w 37"/>
                  <a:gd name="T7" fmla="*/ 56 h 57"/>
                  <a:gd name="T8" fmla="*/ 0 60000 65536"/>
                  <a:gd name="T9" fmla="*/ 0 60000 65536"/>
                  <a:gd name="T10" fmla="*/ 0 60000 65536"/>
                  <a:gd name="T11" fmla="*/ 0 60000 65536"/>
                  <a:gd name="T12" fmla="*/ 0 w 37"/>
                  <a:gd name="T13" fmla="*/ 0 h 57"/>
                  <a:gd name="T14" fmla="*/ 37 w 37"/>
                  <a:gd name="T15" fmla="*/ 57 h 57"/>
                </a:gdLst>
                <a:ahLst/>
                <a:cxnLst>
                  <a:cxn ang="T8">
                    <a:pos x="T0" y="T1"/>
                  </a:cxn>
                  <a:cxn ang="T9">
                    <a:pos x="T2" y="T3"/>
                  </a:cxn>
                  <a:cxn ang="T10">
                    <a:pos x="T4" y="T5"/>
                  </a:cxn>
                  <a:cxn ang="T11">
                    <a:pos x="T6" y="T7"/>
                  </a:cxn>
                </a:cxnLst>
                <a:rect l="T12" t="T13" r="T14" b="T15"/>
                <a:pathLst>
                  <a:path w="37" h="57">
                    <a:moveTo>
                      <a:pt x="0" y="56"/>
                    </a:moveTo>
                    <a:lnTo>
                      <a:pt x="36" y="56"/>
                    </a:lnTo>
                    <a:lnTo>
                      <a:pt x="18" y="0"/>
                    </a:lnTo>
                    <a:lnTo>
                      <a:pt x="0" y="56"/>
                    </a:lnTo>
                  </a:path>
                </a:pathLst>
              </a:custGeom>
              <a:solidFill>
                <a:schemeClr val="tx1"/>
              </a:solidFill>
              <a:ln w="12700" cap="rnd">
                <a:solidFill>
                  <a:schemeClr val="tx1"/>
                </a:solidFill>
                <a:round/>
                <a:headEnd/>
                <a:tailEnd/>
              </a:ln>
            </p:spPr>
            <p:txBody>
              <a:bodyPr/>
              <a:lstStyle/>
              <a:p>
                <a:pPr>
                  <a:defRPr/>
                </a:pPr>
                <a:endParaRPr lang="en-US">
                  <a:latin typeface="+mj-lt"/>
                  <a:ea typeface="ＭＳ Ｐゴシック" charset="0"/>
                  <a:cs typeface="ＭＳ Ｐゴシック" charset="0"/>
                </a:endParaRPr>
              </a:p>
            </p:txBody>
          </p:sp>
          <p:sp>
            <p:nvSpPr>
              <p:cNvPr id="37" name="Line 60">
                <a:extLst>
                  <a:ext uri="{FF2B5EF4-FFF2-40B4-BE49-F238E27FC236}">
                    <a16:creationId xmlns:a16="http://schemas.microsoft.com/office/drawing/2014/main" id="{68571544-F06C-4A52-BDF2-1F3A58F8D8D0}"/>
                  </a:ext>
                </a:extLst>
              </p:cNvPr>
              <p:cNvSpPr>
                <a:spLocks noChangeShapeType="1"/>
              </p:cNvSpPr>
              <p:nvPr/>
            </p:nvSpPr>
            <p:spPr bwMode="auto">
              <a:xfrm>
                <a:off x="2506" y="1902"/>
                <a:ext cx="0" cy="124"/>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38" name="Freeform 61">
                <a:extLst>
                  <a:ext uri="{FF2B5EF4-FFF2-40B4-BE49-F238E27FC236}">
                    <a16:creationId xmlns:a16="http://schemas.microsoft.com/office/drawing/2014/main" id="{2858C37A-FC0A-4043-9150-A54EFED39CD0}"/>
                  </a:ext>
                </a:extLst>
              </p:cNvPr>
              <p:cNvSpPr>
                <a:spLocks/>
              </p:cNvSpPr>
              <p:nvPr/>
            </p:nvSpPr>
            <p:spPr bwMode="auto">
              <a:xfrm>
                <a:off x="2488" y="2012"/>
                <a:ext cx="37" cy="57"/>
              </a:xfrm>
              <a:custGeom>
                <a:avLst/>
                <a:gdLst>
                  <a:gd name="T0" fmla="*/ 0 w 37"/>
                  <a:gd name="T1" fmla="*/ 0 h 57"/>
                  <a:gd name="T2" fmla="*/ 36 w 37"/>
                  <a:gd name="T3" fmla="*/ 0 h 57"/>
                  <a:gd name="T4" fmla="*/ 18 w 37"/>
                  <a:gd name="T5" fmla="*/ 56 h 57"/>
                  <a:gd name="T6" fmla="*/ 0 w 37"/>
                  <a:gd name="T7" fmla="*/ 0 h 57"/>
                  <a:gd name="T8" fmla="*/ 0 60000 65536"/>
                  <a:gd name="T9" fmla="*/ 0 60000 65536"/>
                  <a:gd name="T10" fmla="*/ 0 60000 65536"/>
                  <a:gd name="T11" fmla="*/ 0 60000 65536"/>
                  <a:gd name="T12" fmla="*/ 0 w 37"/>
                  <a:gd name="T13" fmla="*/ 0 h 57"/>
                  <a:gd name="T14" fmla="*/ 37 w 37"/>
                  <a:gd name="T15" fmla="*/ 57 h 57"/>
                </a:gdLst>
                <a:ahLst/>
                <a:cxnLst>
                  <a:cxn ang="T8">
                    <a:pos x="T0" y="T1"/>
                  </a:cxn>
                  <a:cxn ang="T9">
                    <a:pos x="T2" y="T3"/>
                  </a:cxn>
                  <a:cxn ang="T10">
                    <a:pos x="T4" y="T5"/>
                  </a:cxn>
                  <a:cxn ang="T11">
                    <a:pos x="T6" y="T7"/>
                  </a:cxn>
                </a:cxnLst>
                <a:rect l="T12" t="T13" r="T14" b="T15"/>
                <a:pathLst>
                  <a:path w="37" h="57">
                    <a:moveTo>
                      <a:pt x="0" y="0"/>
                    </a:moveTo>
                    <a:lnTo>
                      <a:pt x="36" y="0"/>
                    </a:lnTo>
                    <a:lnTo>
                      <a:pt x="18" y="56"/>
                    </a:lnTo>
                    <a:lnTo>
                      <a:pt x="0" y="0"/>
                    </a:lnTo>
                  </a:path>
                </a:pathLst>
              </a:custGeom>
              <a:solidFill>
                <a:schemeClr val="tx1"/>
              </a:solidFill>
              <a:ln w="12700" cap="rnd">
                <a:solidFill>
                  <a:schemeClr val="tx1"/>
                </a:solidFill>
                <a:round/>
                <a:headEnd/>
                <a:tailEnd/>
              </a:ln>
            </p:spPr>
            <p:txBody>
              <a:bodyPr/>
              <a:lstStyle/>
              <a:p>
                <a:pPr>
                  <a:defRPr/>
                </a:pPr>
                <a:endParaRPr lang="en-US">
                  <a:latin typeface="+mj-lt"/>
                  <a:ea typeface="ＭＳ Ｐゴシック" charset="0"/>
                  <a:cs typeface="ＭＳ Ｐゴシック" charset="0"/>
                </a:endParaRPr>
              </a:p>
            </p:txBody>
          </p:sp>
        </p:grpSp>
        <p:grpSp>
          <p:nvGrpSpPr>
            <p:cNvPr id="28" name="Group 62">
              <a:extLst>
                <a:ext uri="{FF2B5EF4-FFF2-40B4-BE49-F238E27FC236}">
                  <a16:creationId xmlns:a16="http://schemas.microsoft.com/office/drawing/2014/main" id="{4D3F24A8-F778-4A70-A34E-FB2C4AC17013}"/>
                </a:ext>
              </a:extLst>
            </p:cNvPr>
            <p:cNvGrpSpPr>
              <a:grpSpLocks/>
            </p:cNvGrpSpPr>
            <p:nvPr/>
          </p:nvGrpSpPr>
          <p:grpSpPr bwMode="auto">
            <a:xfrm>
              <a:off x="3167" y="1514"/>
              <a:ext cx="37" cy="167"/>
              <a:chOff x="2488" y="1534"/>
              <a:chExt cx="37" cy="167"/>
            </a:xfrm>
          </p:grpSpPr>
          <p:sp>
            <p:nvSpPr>
              <p:cNvPr id="34" name="Line 63">
                <a:extLst>
                  <a:ext uri="{FF2B5EF4-FFF2-40B4-BE49-F238E27FC236}">
                    <a16:creationId xmlns:a16="http://schemas.microsoft.com/office/drawing/2014/main" id="{C4293F91-7490-4460-B4D1-F5141B86CE29}"/>
                  </a:ext>
                </a:extLst>
              </p:cNvPr>
              <p:cNvSpPr>
                <a:spLocks noChangeShapeType="1"/>
              </p:cNvSpPr>
              <p:nvPr/>
            </p:nvSpPr>
            <p:spPr bwMode="auto">
              <a:xfrm>
                <a:off x="2506" y="1534"/>
                <a:ext cx="0" cy="124"/>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35" name="Freeform 64">
                <a:extLst>
                  <a:ext uri="{FF2B5EF4-FFF2-40B4-BE49-F238E27FC236}">
                    <a16:creationId xmlns:a16="http://schemas.microsoft.com/office/drawing/2014/main" id="{96E5D1B6-E9EF-430D-9A25-5F27361CE364}"/>
                  </a:ext>
                </a:extLst>
              </p:cNvPr>
              <p:cNvSpPr>
                <a:spLocks/>
              </p:cNvSpPr>
              <p:nvPr/>
            </p:nvSpPr>
            <p:spPr bwMode="auto">
              <a:xfrm>
                <a:off x="2488" y="1644"/>
                <a:ext cx="37" cy="57"/>
              </a:xfrm>
              <a:custGeom>
                <a:avLst/>
                <a:gdLst>
                  <a:gd name="T0" fmla="*/ 0 w 37"/>
                  <a:gd name="T1" fmla="*/ 0 h 57"/>
                  <a:gd name="T2" fmla="*/ 36 w 37"/>
                  <a:gd name="T3" fmla="*/ 0 h 57"/>
                  <a:gd name="T4" fmla="*/ 18 w 37"/>
                  <a:gd name="T5" fmla="*/ 56 h 57"/>
                  <a:gd name="T6" fmla="*/ 0 w 37"/>
                  <a:gd name="T7" fmla="*/ 0 h 57"/>
                  <a:gd name="T8" fmla="*/ 0 60000 65536"/>
                  <a:gd name="T9" fmla="*/ 0 60000 65536"/>
                  <a:gd name="T10" fmla="*/ 0 60000 65536"/>
                  <a:gd name="T11" fmla="*/ 0 60000 65536"/>
                  <a:gd name="T12" fmla="*/ 0 w 37"/>
                  <a:gd name="T13" fmla="*/ 0 h 57"/>
                  <a:gd name="T14" fmla="*/ 37 w 37"/>
                  <a:gd name="T15" fmla="*/ 57 h 57"/>
                </a:gdLst>
                <a:ahLst/>
                <a:cxnLst>
                  <a:cxn ang="T8">
                    <a:pos x="T0" y="T1"/>
                  </a:cxn>
                  <a:cxn ang="T9">
                    <a:pos x="T2" y="T3"/>
                  </a:cxn>
                  <a:cxn ang="T10">
                    <a:pos x="T4" y="T5"/>
                  </a:cxn>
                  <a:cxn ang="T11">
                    <a:pos x="T6" y="T7"/>
                  </a:cxn>
                </a:cxnLst>
                <a:rect l="T12" t="T13" r="T14" b="T15"/>
                <a:pathLst>
                  <a:path w="37" h="57">
                    <a:moveTo>
                      <a:pt x="0" y="0"/>
                    </a:moveTo>
                    <a:lnTo>
                      <a:pt x="36" y="0"/>
                    </a:lnTo>
                    <a:lnTo>
                      <a:pt x="18" y="56"/>
                    </a:lnTo>
                    <a:lnTo>
                      <a:pt x="0" y="0"/>
                    </a:lnTo>
                  </a:path>
                </a:pathLst>
              </a:custGeom>
              <a:solidFill>
                <a:schemeClr val="tx1"/>
              </a:solidFill>
              <a:ln w="12700" cap="rnd">
                <a:solidFill>
                  <a:schemeClr val="tx1"/>
                </a:solidFill>
                <a:round/>
                <a:headEnd/>
                <a:tailEnd/>
              </a:ln>
            </p:spPr>
            <p:txBody>
              <a:bodyPr/>
              <a:lstStyle/>
              <a:p>
                <a:pPr>
                  <a:defRPr/>
                </a:pPr>
                <a:endParaRPr lang="en-US">
                  <a:latin typeface="+mj-lt"/>
                  <a:ea typeface="ＭＳ Ｐゴシック" charset="0"/>
                  <a:cs typeface="ＭＳ Ｐゴシック" charset="0"/>
                </a:endParaRPr>
              </a:p>
            </p:txBody>
          </p:sp>
        </p:grpSp>
        <p:sp>
          <p:nvSpPr>
            <p:cNvPr id="29" name="AutoShape 66">
              <a:extLst>
                <a:ext uri="{FF2B5EF4-FFF2-40B4-BE49-F238E27FC236}">
                  <a16:creationId xmlns:a16="http://schemas.microsoft.com/office/drawing/2014/main" id="{63BC9A4E-ED59-469F-9AE5-8CB5EE604401}"/>
                </a:ext>
              </a:extLst>
            </p:cNvPr>
            <p:cNvSpPr>
              <a:spLocks/>
            </p:cNvSpPr>
            <p:nvPr/>
          </p:nvSpPr>
          <p:spPr bwMode="auto">
            <a:xfrm>
              <a:off x="2696" y="2213"/>
              <a:ext cx="144" cy="260"/>
            </a:xfrm>
            <a:prstGeom prst="leftBrace">
              <a:avLst>
                <a:gd name="adj1" fmla="val 32407"/>
                <a:gd name="adj2" fmla="val 50000"/>
              </a:avLst>
            </a:prstGeom>
            <a:noFill/>
            <a:ln w="9525">
              <a:solidFill>
                <a:schemeClr val="tx1"/>
              </a:solidFill>
              <a:round/>
              <a:headEnd/>
              <a:tailEnd/>
            </a:ln>
          </p:spPr>
          <p:txBody>
            <a:bodyPr anchor="ctr">
              <a:spAutoFit/>
            </a:bodyPr>
            <a:lstStyle/>
            <a:p>
              <a:pPr>
                <a:defRPr/>
              </a:pPr>
              <a:endParaRPr lang="en-US">
                <a:latin typeface="+mj-lt"/>
                <a:ea typeface="ＭＳ Ｐゴシック" charset="0"/>
                <a:cs typeface="ＭＳ Ｐゴシック" charset="0"/>
              </a:endParaRPr>
            </a:p>
          </p:txBody>
        </p:sp>
        <p:sp>
          <p:nvSpPr>
            <p:cNvPr id="30" name="AutoShape 67">
              <a:extLst>
                <a:ext uri="{FF2B5EF4-FFF2-40B4-BE49-F238E27FC236}">
                  <a16:creationId xmlns:a16="http://schemas.microsoft.com/office/drawing/2014/main" id="{330708DA-24EB-4DCC-9BC5-BDA4843BE545}"/>
                </a:ext>
              </a:extLst>
            </p:cNvPr>
            <p:cNvSpPr>
              <a:spLocks/>
            </p:cNvSpPr>
            <p:nvPr/>
          </p:nvSpPr>
          <p:spPr bwMode="auto">
            <a:xfrm rot="16200000">
              <a:off x="2554" y="1785"/>
              <a:ext cx="91" cy="242"/>
            </a:xfrm>
            <a:prstGeom prst="leftBrace">
              <a:avLst>
                <a:gd name="adj1" fmla="val 19048"/>
                <a:gd name="adj2" fmla="val 50000"/>
              </a:avLst>
            </a:prstGeom>
            <a:noFill/>
            <a:ln w="9525">
              <a:solidFill>
                <a:schemeClr val="tx1"/>
              </a:solidFill>
              <a:round/>
              <a:headEnd/>
              <a:tailEnd/>
            </a:ln>
          </p:spPr>
          <p:txBody>
            <a:bodyPr anchor="ctr">
              <a:spAutoFit/>
            </a:bodyPr>
            <a:lstStyle/>
            <a:p>
              <a:pPr>
                <a:defRPr/>
              </a:pPr>
              <a:endParaRPr lang="en-US">
                <a:latin typeface="+mj-lt"/>
                <a:ea typeface="ＭＳ Ｐゴシック" charset="0"/>
                <a:cs typeface="ＭＳ Ｐゴシック" charset="0"/>
              </a:endParaRPr>
            </a:p>
          </p:txBody>
        </p:sp>
        <p:sp>
          <p:nvSpPr>
            <p:cNvPr id="31" name="AutoShape 68">
              <a:extLst>
                <a:ext uri="{FF2B5EF4-FFF2-40B4-BE49-F238E27FC236}">
                  <a16:creationId xmlns:a16="http://schemas.microsoft.com/office/drawing/2014/main" id="{FA368A0F-E642-43C6-ADD0-85229B71B17A}"/>
                </a:ext>
              </a:extLst>
            </p:cNvPr>
            <p:cNvSpPr>
              <a:spLocks/>
            </p:cNvSpPr>
            <p:nvPr/>
          </p:nvSpPr>
          <p:spPr bwMode="auto">
            <a:xfrm rot="5400000" flipV="1">
              <a:off x="2161" y="1496"/>
              <a:ext cx="91" cy="253"/>
            </a:xfrm>
            <a:prstGeom prst="leftBrace">
              <a:avLst>
                <a:gd name="adj1" fmla="val 38828"/>
                <a:gd name="adj2" fmla="val 50000"/>
              </a:avLst>
            </a:prstGeom>
            <a:noFill/>
            <a:ln w="9525">
              <a:solidFill>
                <a:schemeClr val="tx1"/>
              </a:solidFill>
              <a:round/>
              <a:headEnd/>
              <a:tailEnd/>
            </a:ln>
          </p:spPr>
          <p:txBody>
            <a:bodyPr anchor="ctr">
              <a:spAutoFit/>
            </a:bodyPr>
            <a:lstStyle/>
            <a:p>
              <a:pPr>
                <a:defRPr/>
              </a:pPr>
              <a:endParaRPr lang="en-US">
                <a:latin typeface="+mj-lt"/>
                <a:ea typeface="ＭＳ Ｐゴシック" charset="0"/>
                <a:cs typeface="ＭＳ Ｐゴシック" charset="0"/>
              </a:endParaRPr>
            </a:p>
          </p:txBody>
        </p:sp>
        <p:sp>
          <p:nvSpPr>
            <p:cNvPr id="32" name="Line 69">
              <a:extLst>
                <a:ext uri="{FF2B5EF4-FFF2-40B4-BE49-F238E27FC236}">
                  <a16:creationId xmlns:a16="http://schemas.microsoft.com/office/drawing/2014/main" id="{D09251B3-A46E-43A3-8972-4306E7E5CB92}"/>
                </a:ext>
              </a:extLst>
            </p:cNvPr>
            <p:cNvSpPr>
              <a:spLocks noChangeShapeType="1"/>
            </p:cNvSpPr>
            <p:nvPr/>
          </p:nvSpPr>
          <p:spPr bwMode="auto">
            <a:xfrm>
              <a:off x="2496" y="1717"/>
              <a:ext cx="0" cy="123"/>
            </a:xfrm>
            <a:prstGeom prst="line">
              <a:avLst/>
            </a:prstGeom>
            <a:noFill/>
            <a:ln w="9525">
              <a:solidFill>
                <a:schemeClr val="tx1"/>
              </a:solidFill>
              <a:prstDash val="sysDot"/>
              <a:round/>
              <a:headEnd/>
              <a:tailEnd/>
            </a:ln>
          </p:spPr>
          <p:txBody>
            <a:bodyPr>
              <a:spAutoFit/>
            </a:bodyPr>
            <a:lstStyle/>
            <a:p>
              <a:pPr>
                <a:defRPr/>
              </a:pPr>
              <a:endParaRPr lang="en-US">
                <a:latin typeface="+mj-lt"/>
                <a:ea typeface="ＭＳ Ｐゴシック" charset="0"/>
                <a:cs typeface="ＭＳ Ｐゴシック" charset="0"/>
              </a:endParaRPr>
            </a:p>
          </p:txBody>
        </p:sp>
        <p:sp>
          <p:nvSpPr>
            <p:cNvPr id="33" name="AutoShape 70">
              <a:extLst>
                <a:ext uri="{FF2B5EF4-FFF2-40B4-BE49-F238E27FC236}">
                  <a16:creationId xmlns:a16="http://schemas.microsoft.com/office/drawing/2014/main" id="{661953B5-9A15-4078-A0C2-A75207D4A15D}"/>
                </a:ext>
              </a:extLst>
            </p:cNvPr>
            <p:cNvSpPr>
              <a:spLocks/>
            </p:cNvSpPr>
            <p:nvPr/>
          </p:nvSpPr>
          <p:spPr bwMode="auto">
            <a:xfrm>
              <a:off x="2696" y="1062"/>
              <a:ext cx="144" cy="260"/>
            </a:xfrm>
            <a:prstGeom prst="leftBrace">
              <a:avLst>
                <a:gd name="adj1" fmla="val 32407"/>
                <a:gd name="adj2" fmla="val 50000"/>
              </a:avLst>
            </a:prstGeom>
            <a:noFill/>
            <a:ln w="9525">
              <a:solidFill>
                <a:schemeClr val="tx1"/>
              </a:solidFill>
              <a:round/>
              <a:headEnd/>
              <a:tailEnd/>
            </a:ln>
          </p:spPr>
          <p:txBody>
            <a:bodyPr anchor="ctr">
              <a:spAutoFit/>
            </a:bodyPr>
            <a:lstStyle/>
            <a:p>
              <a:pPr>
                <a:defRPr/>
              </a:pPr>
              <a:endParaRPr lang="en-US">
                <a:latin typeface="+mj-lt"/>
                <a:ea typeface="ＭＳ Ｐゴシック" charset="0"/>
                <a:cs typeface="ＭＳ Ｐゴシック" charset="0"/>
              </a:endParaRPr>
            </a:p>
          </p:txBody>
        </p:sp>
      </p:grpSp>
      <p:sp>
        <p:nvSpPr>
          <p:cNvPr id="63" name="Rectangle 62">
            <a:extLst>
              <a:ext uri="{FF2B5EF4-FFF2-40B4-BE49-F238E27FC236}">
                <a16:creationId xmlns:a16="http://schemas.microsoft.com/office/drawing/2014/main" id="{B696B835-5330-4524-B61C-A5D30DDDFF21}"/>
              </a:ext>
            </a:extLst>
          </p:cNvPr>
          <p:cNvSpPr/>
          <p:nvPr/>
        </p:nvSpPr>
        <p:spPr>
          <a:xfrm>
            <a:off x="7033183" y="2833219"/>
            <a:ext cx="292100" cy="225425"/>
          </a:xfrm>
          <a:prstGeom prst="rect">
            <a:avLst/>
          </a:prstGeom>
          <a:solidFill>
            <a:schemeClr val="tx2">
              <a:lumMod val="20000"/>
              <a:lumOff val="80000"/>
            </a:schemeClr>
          </a:solid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grpSp>
        <p:nvGrpSpPr>
          <p:cNvPr id="64" name="Group 63">
            <a:extLst>
              <a:ext uri="{FF2B5EF4-FFF2-40B4-BE49-F238E27FC236}">
                <a16:creationId xmlns:a16="http://schemas.microsoft.com/office/drawing/2014/main" id="{A183BD43-D70A-4709-9367-D703A7EE0CA0}"/>
              </a:ext>
            </a:extLst>
          </p:cNvPr>
          <p:cNvGrpSpPr/>
          <p:nvPr/>
        </p:nvGrpSpPr>
        <p:grpSpPr>
          <a:xfrm>
            <a:off x="2352440" y="3232476"/>
            <a:ext cx="3230562" cy="1169193"/>
            <a:chOff x="685007" y="2945607"/>
            <a:chExt cx="3230562" cy="1169193"/>
          </a:xfrm>
        </p:grpSpPr>
        <p:sp>
          <p:nvSpPr>
            <p:cNvPr id="65" name="TextBox 2">
              <a:extLst>
                <a:ext uri="{FF2B5EF4-FFF2-40B4-BE49-F238E27FC236}">
                  <a16:creationId xmlns:a16="http://schemas.microsoft.com/office/drawing/2014/main" id="{F2B35DFF-E3B9-4EEF-BF3E-6CE0EB6E2DAF}"/>
                </a:ext>
              </a:extLst>
            </p:cNvPr>
            <p:cNvSpPr txBox="1">
              <a:spLocks noChangeArrowheads="1"/>
            </p:cNvSpPr>
            <p:nvPr/>
          </p:nvSpPr>
          <p:spPr bwMode="auto">
            <a:xfrm>
              <a:off x="685007" y="3037582"/>
              <a:ext cx="3230562"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sz="2400">
                  <a:solidFill>
                    <a:schemeClr val="tx1"/>
                  </a:solidFill>
                  <a:latin typeface="Arial" panose="020B0604020202020204" pitchFamily="34" charset="0"/>
                  <a:ea typeface="ＭＳ Ｐゴシック" panose="020B0600070205080204" pitchFamily="34" charset="-128"/>
                </a:defRPr>
              </a:lvl1pPr>
              <a:lvl2pPr marL="742950" indent="-285750" eaLnBrk="0" hangingPunct="0">
                <a:defRPr sz="2400">
                  <a:solidFill>
                    <a:schemeClr val="tx1"/>
                  </a:solidFill>
                  <a:latin typeface="Arial" panose="020B0604020202020204" pitchFamily="34" charset="0"/>
                  <a:ea typeface="ＭＳ Ｐゴシック" panose="020B0600070205080204" pitchFamily="34" charset="-128"/>
                </a:defRPr>
              </a:lvl2pPr>
              <a:lvl3pPr marL="1143000" indent="-228600" eaLnBrk="0" hangingPunct="0">
                <a:defRPr sz="2400">
                  <a:solidFill>
                    <a:schemeClr val="tx1"/>
                  </a:solidFill>
                  <a:latin typeface="Arial" panose="020B0604020202020204" pitchFamily="34" charset="0"/>
                  <a:ea typeface="ＭＳ Ｐゴシック" panose="020B0600070205080204" pitchFamily="34" charset="-128"/>
                </a:defRPr>
              </a:lvl3pPr>
              <a:lvl4pPr marL="1600200" indent="-228600" eaLnBrk="0" hangingPunct="0">
                <a:defRPr sz="2400">
                  <a:solidFill>
                    <a:schemeClr val="tx1"/>
                  </a:solidFill>
                  <a:latin typeface="Arial" panose="020B0604020202020204" pitchFamily="34" charset="0"/>
                  <a:ea typeface="ＭＳ Ｐゴシック" panose="020B0600070205080204" pitchFamily="34" charset="-128"/>
                </a:defRPr>
              </a:lvl4pPr>
              <a:lvl5pPr marL="2057400" indent="-228600" eaLnBrk="0" hangingPunct="0">
                <a:defRPr sz="2400">
                  <a:solidFill>
                    <a:schemeClr val="tx1"/>
                  </a:solidFill>
                  <a:latin typeface="Arial" panose="020B0604020202020204" pitchFamily="34" charset="0"/>
                  <a:ea typeface="ＭＳ Ｐゴシック" panose="020B0600070205080204" pitchFamily="34" charset="-128"/>
                </a:defRPr>
              </a:lvl5pPr>
              <a:lvl6pPr marL="25146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6pPr>
              <a:lvl7pPr marL="29718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7pPr>
              <a:lvl8pPr marL="34290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8pPr>
              <a:lvl9pPr marL="3886200" indent="-228600" defTabSz="457200" eaLnBrk="0" fontAlgn="base" hangingPunct="0">
                <a:spcBef>
                  <a:spcPct val="0"/>
                </a:spcBef>
                <a:spcAft>
                  <a:spcPct val="0"/>
                </a:spcAft>
                <a:defRPr sz="2400">
                  <a:solidFill>
                    <a:schemeClr val="tx1"/>
                  </a:solidFill>
                  <a:latin typeface="Arial" panose="020B0604020202020204" pitchFamily="34" charset="0"/>
                  <a:ea typeface="ＭＳ Ｐゴシック" panose="020B0600070205080204" pitchFamily="34" charset="-128"/>
                </a:defRPr>
              </a:lvl9pPr>
            </a:lstStyle>
            <a:p>
              <a:pPr eaLnBrk="1" hangingPunct="1"/>
              <a:r>
                <a:rPr lang="en-US" altLang="en-US" sz="1600" i="1" dirty="0">
                  <a:solidFill>
                    <a:srgbClr val="FF0000"/>
                  </a:solidFill>
                  <a:latin typeface="+mn-lt"/>
                </a:rPr>
                <a:t>Cache index comes entirely from address bits in page offset – don’t need to wait for TLB to start cache lookup!</a:t>
              </a:r>
            </a:p>
          </p:txBody>
        </p:sp>
        <p:cxnSp>
          <p:nvCxnSpPr>
            <p:cNvPr id="66" name="Straight Connector 65">
              <a:extLst>
                <a:ext uri="{FF2B5EF4-FFF2-40B4-BE49-F238E27FC236}">
                  <a16:creationId xmlns:a16="http://schemas.microsoft.com/office/drawing/2014/main" id="{0FE7C8C2-C9A5-4D44-9D86-E536DC2A1ACB}"/>
                </a:ext>
              </a:extLst>
            </p:cNvPr>
            <p:cNvCxnSpPr/>
            <p:nvPr/>
          </p:nvCxnSpPr>
          <p:spPr bwMode="auto">
            <a:xfrm flipV="1">
              <a:off x="3708665" y="2945607"/>
              <a:ext cx="161661" cy="272256"/>
            </a:xfrm>
            <a:prstGeom prst="line">
              <a:avLst/>
            </a:prstGeom>
            <a:solidFill>
              <a:srgbClr val="000000"/>
            </a:solidFill>
            <a:ln w="9525" cap="flat" cmpd="sng" algn="ctr">
              <a:solidFill>
                <a:srgbClr val="FF0000"/>
              </a:solidFill>
              <a:prstDash val="solid"/>
              <a:round/>
              <a:headEnd type="none" w="med" len="med"/>
              <a:tailEnd type="none" w="med" len="med"/>
            </a:ln>
            <a:effectLst/>
          </p:spPr>
        </p:cxnSp>
      </p:grpSp>
    </p:spTree>
    <p:extLst>
      <p:ext uri="{BB962C8B-B14F-4D97-AF65-F5344CB8AC3E}">
        <p14:creationId xmlns:p14="http://schemas.microsoft.com/office/powerpoint/2010/main" val="39022568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F0720A-33E2-404A-A080-581BA52E1F18}"/>
              </a:ext>
            </a:extLst>
          </p:cNvPr>
          <p:cNvSpPr>
            <a:spLocks noGrp="1"/>
          </p:cNvSpPr>
          <p:nvPr>
            <p:ph type="title"/>
          </p:nvPr>
        </p:nvSpPr>
        <p:spPr/>
        <p:txBody>
          <a:bodyPr>
            <a:normAutofit fontScale="90000"/>
          </a:bodyPr>
          <a:lstStyle/>
          <a:p>
            <a:r>
              <a:rPr lang="en-US" altLang="zh-CN" dirty="0"/>
              <a:t>Virtual Memory (VM) Systems</a:t>
            </a:r>
            <a:br>
              <a:rPr lang="en-US" altLang="zh-CN" dirty="0"/>
            </a:br>
            <a:r>
              <a:rPr lang="en-US" altLang="zh-CN" sz="3600" i="1" dirty="0"/>
              <a:t>Illusion of a large, private, uniform store</a:t>
            </a:r>
            <a:endParaRPr lang="zh-CN" altLang="en-US" i="1" dirty="0"/>
          </a:p>
        </p:txBody>
      </p:sp>
      <p:sp>
        <p:nvSpPr>
          <p:cNvPr id="3" name="Content Placeholder 2">
            <a:extLst>
              <a:ext uri="{FF2B5EF4-FFF2-40B4-BE49-F238E27FC236}">
                <a16:creationId xmlns:a16="http://schemas.microsoft.com/office/drawing/2014/main" id="{4E4C3130-94E8-4839-B341-2CD2DE5A14B1}"/>
              </a:ext>
            </a:extLst>
          </p:cNvPr>
          <p:cNvSpPr>
            <a:spLocks noGrp="1"/>
          </p:cNvSpPr>
          <p:nvPr>
            <p:ph idx="1"/>
          </p:nvPr>
        </p:nvSpPr>
        <p:spPr>
          <a:xfrm>
            <a:off x="838200" y="1543050"/>
            <a:ext cx="7523464" cy="4633913"/>
          </a:xfrm>
        </p:spPr>
        <p:txBody>
          <a:bodyPr>
            <a:normAutofit/>
          </a:bodyPr>
          <a:lstStyle/>
          <a:p>
            <a:r>
              <a:rPr lang="en-US" altLang="zh-CN" dirty="0"/>
              <a:t>Protection &amp; Privacy</a:t>
            </a:r>
          </a:p>
          <a:p>
            <a:pPr lvl="1"/>
            <a:r>
              <a:rPr lang="en-US" altLang="zh-CN" dirty="0"/>
              <a:t>Each process has a private address space</a:t>
            </a:r>
          </a:p>
          <a:p>
            <a:pPr marL="457200" lvl="1" indent="0">
              <a:buNone/>
            </a:pPr>
            <a:r>
              <a:rPr lang="en-US" altLang="zh-CN" dirty="0"/>
              <a:t>	</a:t>
            </a:r>
          </a:p>
          <a:p>
            <a:r>
              <a:rPr lang="en-US" altLang="zh-CN" dirty="0"/>
              <a:t>Demand Paging</a:t>
            </a:r>
          </a:p>
          <a:p>
            <a:pPr lvl="1"/>
            <a:r>
              <a:rPr lang="en-US" altLang="zh-CN" dirty="0"/>
              <a:t>Use main memory as a cache of disk</a:t>
            </a:r>
          </a:p>
          <a:p>
            <a:pPr lvl="1"/>
            <a:r>
              <a:rPr lang="en-US" altLang="zh-CN" dirty="0"/>
              <a:t>Enables running programs larger than main memory</a:t>
            </a:r>
          </a:p>
          <a:p>
            <a:pPr lvl="1"/>
            <a:r>
              <a:rPr lang="en-US" altLang="zh-CN" dirty="0"/>
              <a:t>Hides differences in machine configuration</a:t>
            </a:r>
          </a:p>
          <a:p>
            <a:endParaRPr lang="zh-CN" altLang="en-US" dirty="0"/>
          </a:p>
        </p:txBody>
      </p:sp>
      <p:sp>
        <p:nvSpPr>
          <p:cNvPr id="4" name="TextBox 3">
            <a:extLst>
              <a:ext uri="{FF2B5EF4-FFF2-40B4-BE49-F238E27FC236}">
                <a16:creationId xmlns:a16="http://schemas.microsoft.com/office/drawing/2014/main" id="{956EBCF6-DC37-4FA4-8137-4DFE91391A52}"/>
              </a:ext>
            </a:extLst>
          </p:cNvPr>
          <p:cNvSpPr txBox="1"/>
          <p:nvPr/>
        </p:nvSpPr>
        <p:spPr>
          <a:xfrm>
            <a:off x="2608272" y="5341324"/>
            <a:ext cx="5982835" cy="954107"/>
          </a:xfrm>
          <a:prstGeom prst="rect">
            <a:avLst/>
          </a:prstGeom>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eaLnBrk="0" hangingPunct="0"/>
            <a:r>
              <a:rPr lang="en-US" altLang="ko-KR" sz="2800" dirty="0">
                <a:solidFill>
                  <a:schemeClr val="bg1"/>
                </a:solidFill>
                <a:latin typeface="Corbel" panose="020B0503020204020204" pitchFamily="34" charset="0"/>
                <a:ea typeface="Verdana" panose="020B0604030504040204" pitchFamily="34" charset="0"/>
                <a:cs typeface="Verdana" panose="020B0604030504040204" pitchFamily="34" charset="0"/>
              </a:rPr>
              <a:t>The price of VM is </a:t>
            </a:r>
            <a:r>
              <a:rPr lang="en-US" altLang="ko-KR" sz="2800" b="1" dirty="0">
                <a:solidFill>
                  <a:schemeClr val="bg1"/>
                </a:solidFill>
                <a:latin typeface="Corbel" panose="020B0503020204020204" pitchFamily="34" charset="0"/>
                <a:ea typeface="Verdana" panose="020B0604030504040204" pitchFamily="34" charset="0"/>
                <a:cs typeface="Verdana" panose="020B0604030504040204" pitchFamily="34" charset="0"/>
              </a:rPr>
              <a:t>address translation</a:t>
            </a:r>
            <a:br>
              <a:rPr lang="en-US" altLang="ko-KR" sz="2800" b="1" dirty="0">
                <a:solidFill>
                  <a:schemeClr val="bg1"/>
                </a:solidFill>
                <a:latin typeface="Corbel" panose="020B0503020204020204" pitchFamily="34" charset="0"/>
                <a:ea typeface="Verdana" panose="020B0604030504040204" pitchFamily="34" charset="0"/>
                <a:cs typeface="Verdana" panose="020B0604030504040204" pitchFamily="34" charset="0"/>
              </a:rPr>
            </a:br>
            <a:r>
              <a:rPr lang="en-US" altLang="ko-KR" sz="2800" dirty="0">
                <a:solidFill>
                  <a:schemeClr val="bg1"/>
                </a:solidFill>
                <a:latin typeface="Corbel" panose="020B0503020204020204" pitchFamily="34" charset="0"/>
                <a:ea typeface="Verdana" panose="020B0604030504040204" pitchFamily="34" charset="0"/>
                <a:cs typeface="Verdana" panose="020B0604030504040204" pitchFamily="34" charset="0"/>
              </a:rPr>
              <a:t>on each memory reference</a:t>
            </a:r>
          </a:p>
        </p:txBody>
      </p:sp>
      <p:grpSp>
        <p:nvGrpSpPr>
          <p:cNvPr id="5" name="Group 4">
            <a:extLst>
              <a:ext uri="{FF2B5EF4-FFF2-40B4-BE49-F238E27FC236}">
                <a16:creationId xmlns:a16="http://schemas.microsoft.com/office/drawing/2014/main" id="{EEE616C5-F536-472F-9063-D574F55E8442}"/>
              </a:ext>
            </a:extLst>
          </p:cNvPr>
          <p:cNvGrpSpPr/>
          <p:nvPr/>
        </p:nvGrpSpPr>
        <p:grpSpPr>
          <a:xfrm>
            <a:off x="9544048" y="944657"/>
            <a:ext cx="1117600" cy="1498600"/>
            <a:chOff x="7105650" y="1504950"/>
            <a:chExt cx="1117600" cy="1498600"/>
          </a:xfrm>
        </p:grpSpPr>
        <p:sp>
          <p:nvSpPr>
            <p:cNvPr id="6" name="Rectangle 5">
              <a:extLst>
                <a:ext uri="{FF2B5EF4-FFF2-40B4-BE49-F238E27FC236}">
                  <a16:creationId xmlns:a16="http://schemas.microsoft.com/office/drawing/2014/main" id="{0F39F7BC-6F86-47DB-9ED8-356967B8F7A2}"/>
                </a:ext>
              </a:extLst>
            </p:cNvPr>
            <p:cNvSpPr>
              <a:spLocks noChangeArrowheads="1"/>
            </p:cNvSpPr>
            <p:nvPr/>
          </p:nvSpPr>
          <p:spPr bwMode="auto">
            <a:xfrm>
              <a:off x="7105650" y="1504950"/>
              <a:ext cx="812800" cy="431800"/>
            </a:xfrm>
            <a:prstGeom prst="rect">
              <a:avLst/>
            </a:prstGeom>
            <a:solidFill>
              <a:schemeClr val="accent2">
                <a:lumMod val="40000"/>
                <a:lumOff val="60000"/>
              </a:schemeClr>
            </a:solidFill>
            <a:ln w="25400">
              <a:solidFill>
                <a:schemeClr val="tx1"/>
              </a:solidFill>
              <a:miter lim="800000"/>
              <a:headEnd/>
              <a:tailEnd/>
            </a:ln>
            <a:effectLst/>
          </p:spPr>
          <p:txBody>
            <a:bodyPr wrap="none" anchor="ctr"/>
            <a:lstStyle/>
            <a:p>
              <a:endParaRPr lang="en-US"/>
            </a:p>
          </p:txBody>
        </p:sp>
        <p:sp>
          <p:nvSpPr>
            <p:cNvPr id="7" name="Rectangle 6">
              <a:extLst>
                <a:ext uri="{FF2B5EF4-FFF2-40B4-BE49-F238E27FC236}">
                  <a16:creationId xmlns:a16="http://schemas.microsoft.com/office/drawing/2014/main" id="{34C413C0-E3D8-48E4-B7D2-62FE5F12AFE4}"/>
                </a:ext>
              </a:extLst>
            </p:cNvPr>
            <p:cNvSpPr>
              <a:spLocks noChangeArrowheads="1"/>
            </p:cNvSpPr>
            <p:nvPr/>
          </p:nvSpPr>
          <p:spPr bwMode="auto">
            <a:xfrm>
              <a:off x="7105650" y="1962150"/>
              <a:ext cx="812800" cy="736600"/>
            </a:xfrm>
            <a:prstGeom prst="rect">
              <a:avLst/>
            </a:prstGeom>
            <a:solidFill>
              <a:schemeClr val="accent1">
                <a:lumMod val="20000"/>
                <a:lumOff val="80000"/>
              </a:schemeClr>
            </a:solidFill>
            <a:ln w="25400">
              <a:solidFill>
                <a:schemeClr val="tx1"/>
              </a:solidFill>
              <a:miter lim="800000"/>
              <a:headEnd/>
              <a:tailEnd/>
            </a:ln>
            <a:effectLst/>
          </p:spPr>
          <p:txBody>
            <a:bodyPr wrap="none" anchor="ctr"/>
            <a:lstStyle/>
            <a:p>
              <a:endParaRPr lang="en-US"/>
            </a:p>
          </p:txBody>
        </p:sp>
        <p:sp>
          <p:nvSpPr>
            <p:cNvPr id="8" name="Rectangle 7">
              <a:extLst>
                <a:ext uri="{FF2B5EF4-FFF2-40B4-BE49-F238E27FC236}">
                  <a16:creationId xmlns:a16="http://schemas.microsoft.com/office/drawing/2014/main" id="{5B701E31-A835-4D03-A5C2-D4C2EE74D273}"/>
                </a:ext>
              </a:extLst>
            </p:cNvPr>
            <p:cNvSpPr>
              <a:spLocks noChangeArrowheads="1"/>
            </p:cNvSpPr>
            <p:nvPr/>
          </p:nvSpPr>
          <p:spPr bwMode="auto">
            <a:xfrm>
              <a:off x="7258050" y="2114550"/>
              <a:ext cx="812800" cy="736600"/>
            </a:xfrm>
            <a:prstGeom prst="rect">
              <a:avLst/>
            </a:prstGeom>
            <a:solidFill>
              <a:schemeClr val="accent1">
                <a:lumMod val="40000"/>
                <a:lumOff val="60000"/>
              </a:schemeClr>
            </a:solidFill>
            <a:ln w="25400">
              <a:solidFill>
                <a:schemeClr val="tx1"/>
              </a:solidFill>
              <a:miter lim="800000"/>
              <a:headEnd/>
              <a:tailEnd/>
            </a:ln>
            <a:effectLst/>
          </p:spPr>
          <p:txBody>
            <a:bodyPr wrap="none" anchor="ctr"/>
            <a:lstStyle/>
            <a:p>
              <a:endParaRPr lang="en-US"/>
            </a:p>
          </p:txBody>
        </p:sp>
        <p:sp>
          <p:nvSpPr>
            <p:cNvPr id="9" name="Rectangle 8">
              <a:extLst>
                <a:ext uri="{FF2B5EF4-FFF2-40B4-BE49-F238E27FC236}">
                  <a16:creationId xmlns:a16="http://schemas.microsoft.com/office/drawing/2014/main" id="{26BA05EE-72D3-4D4D-BC3E-C436919A98A4}"/>
                </a:ext>
              </a:extLst>
            </p:cNvPr>
            <p:cNvSpPr>
              <a:spLocks noChangeArrowheads="1"/>
            </p:cNvSpPr>
            <p:nvPr/>
          </p:nvSpPr>
          <p:spPr bwMode="auto">
            <a:xfrm>
              <a:off x="7410450" y="2266950"/>
              <a:ext cx="812800" cy="736600"/>
            </a:xfrm>
            <a:prstGeom prst="rect">
              <a:avLst/>
            </a:prstGeom>
            <a:solidFill>
              <a:schemeClr val="accent1">
                <a:lumMod val="60000"/>
                <a:lumOff val="40000"/>
              </a:schemeClr>
            </a:solidFill>
            <a:ln w="25400">
              <a:solidFill>
                <a:schemeClr val="tx1"/>
              </a:solidFill>
              <a:miter lim="800000"/>
              <a:headEnd/>
              <a:tailEnd/>
            </a:ln>
            <a:effectLst/>
          </p:spPr>
          <p:txBody>
            <a:bodyPr wrap="none" anchor="ctr"/>
            <a:lstStyle/>
            <a:p>
              <a:endParaRPr lang="en-US"/>
            </a:p>
          </p:txBody>
        </p:sp>
        <p:sp>
          <p:nvSpPr>
            <p:cNvPr id="10" name="Rectangle 9">
              <a:extLst>
                <a:ext uri="{FF2B5EF4-FFF2-40B4-BE49-F238E27FC236}">
                  <a16:creationId xmlns:a16="http://schemas.microsoft.com/office/drawing/2014/main" id="{D889ABA6-E045-41D9-89CB-87AE32494ABC}"/>
                </a:ext>
              </a:extLst>
            </p:cNvPr>
            <p:cNvSpPr>
              <a:spLocks noChangeArrowheads="1"/>
            </p:cNvSpPr>
            <p:nvPr/>
          </p:nvSpPr>
          <p:spPr bwMode="auto">
            <a:xfrm>
              <a:off x="7207211" y="1527252"/>
              <a:ext cx="577082" cy="459100"/>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2400" dirty="0">
                  <a:solidFill>
                    <a:srgbClr val="56127A"/>
                  </a:solidFill>
                  <a:latin typeface="Corbel" panose="020B0503020204020204" pitchFamily="34" charset="0"/>
                  <a:ea typeface="굴림" charset="-127"/>
                </a:rPr>
                <a:t>OS</a:t>
              </a:r>
              <a:endParaRPr lang="en-US" altLang="ko-KR" sz="2000" dirty="0">
                <a:solidFill>
                  <a:srgbClr val="56127A"/>
                </a:solidFill>
                <a:latin typeface="Corbel" panose="020B0503020204020204" pitchFamily="34" charset="0"/>
                <a:ea typeface="굴림" charset="-127"/>
              </a:endParaRPr>
            </a:p>
          </p:txBody>
        </p:sp>
        <p:sp>
          <p:nvSpPr>
            <p:cNvPr id="11" name="Rectangle 10">
              <a:extLst>
                <a:ext uri="{FF2B5EF4-FFF2-40B4-BE49-F238E27FC236}">
                  <a16:creationId xmlns:a16="http://schemas.microsoft.com/office/drawing/2014/main" id="{182BF34E-543B-4A6C-B8F3-64A491B231DC}"/>
                </a:ext>
              </a:extLst>
            </p:cNvPr>
            <p:cNvSpPr>
              <a:spLocks noChangeArrowheads="1"/>
            </p:cNvSpPr>
            <p:nvPr/>
          </p:nvSpPr>
          <p:spPr bwMode="auto">
            <a:xfrm>
              <a:off x="7383463" y="2438400"/>
              <a:ext cx="812724" cy="459100"/>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2400" dirty="0" err="1">
                  <a:solidFill>
                    <a:srgbClr val="56127A"/>
                  </a:solidFill>
                  <a:latin typeface="Corbel" panose="020B0503020204020204" pitchFamily="34" charset="0"/>
                  <a:ea typeface="굴림" charset="-127"/>
                </a:rPr>
                <a:t>proc</a:t>
              </a:r>
              <a:r>
                <a:rPr lang="en-US" altLang="ko-KR" sz="2800" b="1" i="1" baseline="-25000" dirty="0" err="1">
                  <a:solidFill>
                    <a:srgbClr val="56127A"/>
                  </a:solidFill>
                  <a:latin typeface="Times New Roman" panose="02020603050405020304" pitchFamily="18" charset="0"/>
                  <a:ea typeface="굴림" charset="-127"/>
                  <a:cs typeface="Times New Roman" panose="02020603050405020304" pitchFamily="18" charset="0"/>
                </a:rPr>
                <a:t>i</a:t>
              </a:r>
              <a:endParaRPr lang="en-US" altLang="ko-KR" sz="2000" b="1" i="1" baseline="-25000" dirty="0">
                <a:solidFill>
                  <a:srgbClr val="56127A"/>
                </a:solidFill>
                <a:latin typeface="Times New Roman" panose="02020603050405020304" pitchFamily="18" charset="0"/>
                <a:ea typeface="굴림" charset="-127"/>
                <a:cs typeface="Times New Roman" panose="02020603050405020304" pitchFamily="18" charset="0"/>
              </a:endParaRPr>
            </a:p>
          </p:txBody>
        </p:sp>
      </p:grpSp>
      <p:grpSp>
        <p:nvGrpSpPr>
          <p:cNvPr id="12" name="Group 11">
            <a:extLst>
              <a:ext uri="{FF2B5EF4-FFF2-40B4-BE49-F238E27FC236}">
                <a16:creationId xmlns:a16="http://schemas.microsoft.com/office/drawing/2014/main" id="{FC1D9D25-7B53-457A-98EB-AADC9323A336}"/>
              </a:ext>
            </a:extLst>
          </p:cNvPr>
          <p:cNvGrpSpPr/>
          <p:nvPr/>
        </p:nvGrpSpPr>
        <p:grpSpPr>
          <a:xfrm>
            <a:off x="8299628" y="2716307"/>
            <a:ext cx="2819239" cy="1983107"/>
            <a:chOff x="6353375" y="2849852"/>
            <a:chExt cx="2819239" cy="2210723"/>
          </a:xfrm>
        </p:grpSpPr>
        <p:sp>
          <p:nvSpPr>
            <p:cNvPr id="13" name="AutoShape 2">
              <a:extLst>
                <a:ext uri="{FF2B5EF4-FFF2-40B4-BE49-F238E27FC236}">
                  <a16:creationId xmlns:a16="http://schemas.microsoft.com/office/drawing/2014/main" id="{33F7D9F0-09B3-4083-9710-F0C7AA1BAE3D}"/>
                </a:ext>
              </a:extLst>
            </p:cNvPr>
            <p:cNvSpPr>
              <a:spLocks noChangeArrowheads="1"/>
            </p:cNvSpPr>
            <p:nvPr/>
          </p:nvSpPr>
          <p:spPr bwMode="auto">
            <a:xfrm>
              <a:off x="7606371" y="3529420"/>
              <a:ext cx="1219200" cy="1531155"/>
            </a:xfrm>
            <a:prstGeom prst="can">
              <a:avLst>
                <a:gd name="adj" fmla="val 19470"/>
              </a:avLst>
            </a:prstGeom>
            <a:noFill/>
            <a:ln w="25400">
              <a:solidFill>
                <a:schemeClr val="tx1"/>
              </a:solidFill>
              <a:round/>
              <a:headEnd/>
              <a:tailEnd/>
            </a:ln>
            <a:effectLst/>
          </p:spPr>
          <p:txBody>
            <a:bodyPr wrap="none" anchor="ctr"/>
            <a:lstStyle/>
            <a:p>
              <a:endParaRPr lang="en-US"/>
            </a:p>
          </p:txBody>
        </p:sp>
        <p:sp>
          <p:nvSpPr>
            <p:cNvPr id="14" name="Rectangle 11">
              <a:extLst>
                <a:ext uri="{FF2B5EF4-FFF2-40B4-BE49-F238E27FC236}">
                  <a16:creationId xmlns:a16="http://schemas.microsoft.com/office/drawing/2014/main" id="{27CDFA43-6893-4823-81D3-33EFAB243B46}"/>
                </a:ext>
              </a:extLst>
            </p:cNvPr>
            <p:cNvSpPr>
              <a:spLocks noChangeArrowheads="1"/>
            </p:cNvSpPr>
            <p:nvPr/>
          </p:nvSpPr>
          <p:spPr bwMode="auto">
            <a:xfrm>
              <a:off x="6515100" y="4149725"/>
              <a:ext cx="660400" cy="584200"/>
            </a:xfrm>
            <a:prstGeom prst="rect">
              <a:avLst/>
            </a:prstGeom>
            <a:solidFill>
              <a:schemeClr val="bg1"/>
            </a:solidFill>
            <a:ln w="25400">
              <a:solidFill>
                <a:schemeClr val="tx2"/>
              </a:solidFill>
              <a:miter lim="800000"/>
              <a:headEnd/>
              <a:tailEnd/>
            </a:ln>
            <a:effectLst/>
          </p:spPr>
          <p:txBody>
            <a:bodyPr wrap="none" anchor="ctr"/>
            <a:lstStyle/>
            <a:p>
              <a:endParaRPr lang="en-US"/>
            </a:p>
          </p:txBody>
        </p:sp>
        <p:sp>
          <p:nvSpPr>
            <p:cNvPr id="15" name="Line 12">
              <a:extLst>
                <a:ext uri="{FF2B5EF4-FFF2-40B4-BE49-F238E27FC236}">
                  <a16:creationId xmlns:a16="http://schemas.microsoft.com/office/drawing/2014/main" id="{1FFFBA61-92DA-4DBC-AAE9-7510D3F0D849}"/>
                </a:ext>
              </a:extLst>
            </p:cNvPr>
            <p:cNvSpPr>
              <a:spLocks noChangeShapeType="1"/>
            </p:cNvSpPr>
            <p:nvPr/>
          </p:nvSpPr>
          <p:spPr bwMode="auto">
            <a:xfrm>
              <a:off x="6515100" y="4289425"/>
              <a:ext cx="660400" cy="0"/>
            </a:xfrm>
            <a:prstGeom prst="line">
              <a:avLst/>
            </a:prstGeom>
            <a:noFill/>
            <a:ln w="25400">
              <a:solidFill>
                <a:schemeClr val="tx1"/>
              </a:solidFill>
              <a:round/>
              <a:headEnd/>
              <a:tailEnd/>
            </a:ln>
            <a:effectLst/>
          </p:spPr>
          <p:txBody>
            <a:bodyPr wrap="none" anchor="ctr"/>
            <a:lstStyle/>
            <a:p>
              <a:endParaRPr lang="en-US"/>
            </a:p>
          </p:txBody>
        </p:sp>
        <p:sp>
          <p:nvSpPr>
            <p:cNvPr id="16" name="Line 13">
              <a:extLst>
                <a:ext uri="{FF2B5EF4-FFF2-40B4-BE49-F238E27FC236}">
                  <a16:creationId xmlns:a16="http://schemas.microsoft.com/office/drawing/2014/main" id="{E65DE553-29E5-443A-AB1B-A309DEF2A0FA}"/>
                </a:ext>
              </a:extLst>
            </p:cNvPr>
            <p:cNvSpPr>
              <a:spLocks noChangeShapeType="1"/>
            </p:cNvSpPr>
            <p:nvPr/>
          </p:nvSpPr>
          <p:spPr bwMode="auto">
            <a:xfrm>
              <a:off x="6515100" y="4441825"/>
              <a:ext cx="660400" cy="0"/>
            </a:xfrm>
            <a:prstGeom prst="line">
              <a:avLst/>
            </a:prstGeom>
            <a:noFill/>
            <a:ln w="25400">
              <a:solidFill>
                <a:schemeClr val="tx1"/>
              </a:solidFill>
              <a:round/>
              <a:headEnd/>
              <a:tailEnd/>
            </a:ln>
            <a:effectLst/>
          </p:spPr>
          <p:txBody>
            <a:bodyPr wrap="none" anchor="ctr"/>
            <a:lstStyle/>
            <a:p>
              <a:endParaRPr lang="en-US"/>
            </a:p>
          </p:txBody>
        </p:sp>
        <p:grpSp>
          <p:nvGrpSpPr>
            <p:cNvPr id="17" name="Group 14">
              <a:extLst>
                <a:ext uri="{FF2B5EF4-FFF2-40B4-BE49-F238E27FC236}">
                  <a16:creationId xmlns:a16="http://schemas.microsoft.com/office/drawing/2014/main" id="{F09147BA-995F-46A7-9D82-A2CC604DD85A}"/>
                </a:ext>
              </a:extLst>
            </p:cNvPr>
            <p:cNvGrpSpPr>
              <a:grpSpLocks/>
            </p:cNvGrpSpPr>
            <p:nvPr/>
          </p:nvGrpSpPr>
          <p:grpSpPr bwMode="auto">
            <a:xfrm>
              <a:off x="7874000" y="3870325"/>
              <a:ext cx="660400" cy="1073150"/>
              <a:chOff x="5096" y="2384"/>
              <a:chExt cx="416" cy="676"/>
            </a:xfrm>
            <a:solidFill>
              <a:srgbClr val="91A67C"/>
            </a:solidFill>
          </p:grpSpPr>
          <p:sp>
            <p:nvSpPr>
              <p:cNvPr id="26" name="Rectangle 15">
                <a:extLst>
                  <a:ext uri="{FF2B5EF4-FFF2-40B4-BE49-F238E27FC236}">
                    <a16:creationId xmlns:a16="http://schemas.microsoft.com/office/drawing/2014/main" id="{4D20D134-CF7A-41AF-9279-8E7AC58A6D8F}"/>
                  </a:ext>
                </a:extLst>
              </p:cNvPr>
              <p:cNvSpPr>
                <a:spLocks noChangeArrowheads="1"/>
              </p:cNvSpPr>
              <p:nvPr/>
            </p:nvSpPr>
            <p:spPr bwMode="auto">
              <a:xfrm>
                <a:off x="5096" y="2384"/>
                <a:ext cx="416" cy="676"/>
              </a:xfrm>
              <a:prstGeom prst="rect">
                <a:avLst/>
              </a:prstGeom>
              <a:grpFill/>
              <a:ln w="12700">
                <a:solidFill>
                  <a:srgbClr val="FF0000"/>
                </a:solidFill>
                <a:miter lim="800000"/>
                <a:headEnd/>
                <a:tailEnd/>
              </a:ln>
              <a:effectLst/>
            </p:spPr>
            <p:txBody>
              <a:bodyPr wrap="none" anchor="ctr"/>
              <a:lstStyle/>
              <a:p>
                <a:pPr algn="ctr" eaLnBrk="0" hangingPunct="0"/>
                <a:endParaRPr lang="ko-KR" altLang="en-US" sz="1600" b="1" i="1">
                  <a:latin typeface="Arial" charset="0"/>
                  <a:ea typeface="굴림" charset="-127"/>
                </a:endParaRPr>
              </a:p>
            </p:txBody>
          </p:sp>
          <p:sp>
            <p:nvSpPr>
              <p:cNvPr id="27" name="Line 16">
                <a:extLst>
                  <a:ext uri="{FF2B5EF4-FFF2-40B4-BE49-F238E27FC236}">
                    <a16:creationId xmlns:a16="http://schemas.microsoft.com/office/drawing/2014/main" id="{49282B83-37D9-4795-8358-2C3AF00E54AD}"/>
                  </a:ext>
                </a:extLst>
              </p:cNvPr>
              <p:cNvSpPr>
                <a:spLocks noChangeShapeType="1"/>
              </p:cNvSpPr>
              <p:nvPr/>
            </p:nvSpPr>
            <p:spPr bwMode="auto">
              <a:xfrm>
                <a:off x="5096" y="2472"/>
                <a:ext cx="416" cy="0"/>
              </a:xfrm>
              <a:prstGeom prst="line">
                <a:avLst/>
              </a:prstGeom>
              <a:grpFill/>
              <a:ln w="12700">
                <a:solidFill>
                  <a:srgbClr val="FF0000"/>
                </a:solidFill>
                <a:round/>
                <a:headEnd/>
                <a:tailEnd/>
              </a:ln>
              <a:effectLst/>
            </p:spPr>
            <p:txBody>
              <a:bodyPr wrap="none" anchor="ctr"/>
              <a:lstStyle/>
              <a:p>
                <a:endParaRPr lang="en-US"/>
              </a:p>
            </p:txBody>
          </p:sp>
          <p:sp>
            <p:nvSpPr>
              <p:cNvPr id="28" name="Line 17">
                <a:extLst>
                  <a:ext uri="{FF2B5EF4-FFF2-40B4-BE49-F238E27FC236}">
                    <a16:creationId xmlns:a16="http://schemas.microsoft.com/office/drawing/2014/main" id="{FC5BFC8E-4E9E-4DD0-91E2-96847610576E}"/>
                  </a:ext>
                </a:extLst>
              </p:cNvPr>
              <p:cNvSpPr>
                <a:spLocks noChangeShapeType="1"/>
              </p:cNvSpPr>
              <p:nvPr/>
            </p:nvSpPr>
            <p:spPr bwMode="auto">
              <a:xfrm>
                <a:off x="5096" y="2568"/>
                <a:ext cx="416" cy="0"/>
              </a:xfrm>
              <a:prstGeom prst="line">
                <a:avLst/>
              </a:prstGeom>
              <a:grpFill/>
              <a:ln w="12700">
                <a:solidFill>
                  <a:srgbClr val="FF0000"/>
                </a:solidFill>
                <a:round/>
                <a:headEnd/>
                <a:tailEnd/>
              </a:ln>
              <a:effectLst/>
            </p:spPr>
            <p:txBody>
              <a:bodyPr wrap="none" anchor="ctr"/>
              <a:lstStyle/>
              <a:p>
                <a:endParaRPr lang="en-US"/>
              </a:p>
            </p:txBody>
          </p:sp>
          <p:sp>
            <p:nvSpPr>
              <p:cNvPr id="29" name="Line 18">
                <a:extLst>
                  <a:ext uri="{FF2B5EF4-FFF2-40B4-BE49-F238E27FC236}">
                    <a16:creationId xmlns:a16="http://schemas.microsoft.com/office/drawing/2014/main" id="{416B520F-B6F4-4005-A934-044ABD855A94}"/>
                  </a:ext>
                </a:extLst>
              </p:cNvPr>
              <p:cNvSpPr>
                <a:spLocks noChangeShapeType="1"/>
              </p:cNvSpPr>
              <p:nvPr/>
            </p:nvSpPr>
            <p:spPr bwMode="auto">
              <a:xfrm>
                <a:off x="5096" y="2664"/>
                <a:ext cx="416" cy="0"/>
              </a:xfrm>
              <a:prstGeom prst="line">
                <a:avLst/>
              </a:prstGeom>
              <a:grpFill/>
              <a:ln w="12700">
                <a:solidFill>
                  <a:srgbClr val="FF0000"/>
                </a:solidFill>
                <a:round/>
                <a:headEnd/>
                <a:tailEnd/>
              </a:ln>
              <a:effectLst/>
            </p:spPr>
            <p:txBody>
              <a:bodyPr wrap="none" anchor="ctr"/>
              <a:lstStyle/>
              <a:p>
                <a:endParaRPr lang="en-US"/>
              </a:p>
            </p:txBody>
          </p:sp>
          <p:sp>
            <p:nvSpPr>
              <p:cNvPr id="30" name="Line 19">
                <a:extLst>
                  <a:ext uri="{FF2B5EF4-FFF2-40B4-BE49-F238E27FC236}">
                    <a16:creationId xmlns:a16="http://schemas.microsoft.com/office/drawing/2014/main" id="{229BF928-60CB-417C-9FFC-BE47D7B33D94}"/>
                  </a:ext>
                </a:extLst>
              </p:cNvPr>
              <p:cNvSpPr>
                <a:spLocks noChangeShapeType="1"/>
              </p:cNvSpPr>
              <p:nvPr/>
            </p:nvSpPr>
            <p:spPr bwMode="auto">
              <a:xfrm>
                <a:off x="5096" y="2760"/>
                <a:ext cx="416" cy="0"/>
              </a:xfrm>
              <a:prstGeom prst="line">
                <a:avLst/>
              </a:prstGeom>
              <a:grpFill/>
              <a:ln w="12700">
                <a:solidFill>
                  <a:srgbClr val="FF0000"/>
                </a:solidFill>
                <a:round/>
                <a:headEnd/>
                <a:tailEnd/>
              </a:ln>
              <a:effectLst/>
            </p:spPr>
            <p:txBody>
              <a:bodyPr wrap="none" anchor="ctr"/>
              <a:lstStyle/>
              <a:p>
                <a:endParaRPr lang="en-US"/>
              </a:p>
            </p:txBody>
          </p:sp>
          <p:sp>
            <p:nvSpPr>
              <p:cNvPr id="31" name="Line 20">
                <a:extLst>
                  <a:ext uri="{FF2B5EF4-FFF2-40B4-BE49-F238E27FC236}">
                    <a16:creationId xmlns:a16="http://schemas.microsoft.com/office/drawing/2014/main" id="{ADC8563C-73B2-4F6F-B5D8-5AB3DA7DD320}"/>
                  </a:ext>
                </a:extLst>
              </p:cNvPr>
              <p:cNvSpPr>
                <a:spLocks noChangeShapeType="1"/>
              </p:cNvSpPr>
              <p:nvPr/>
            </p:nvSpPr>
            <p:spPr bwMode="auto">
              <a:xfrm>
                <a:off x="5096" y="2856"/>
                <a:ext cx="416" cy="0"/>
              </a:xfrm>
              <a:prstGeom prst="line">
                <a:avLst/>
              </a:prstGeom>
              <a:grpFill/>
              <a:ln w="12700">
                <a:solidFill>
                  <a:srgbClr val="FF0000"/>
                </a:solidFill>
                <a:round/>
                <a:headEnd/>
                <a:tailEnd/>
              </a:ln>
              <a:effectLst/>
            </p:spPr>
            <p:txBody>
              <a:bodyPr wrap="none" anchor="ctr"/>
              <a:lstStyle/>
              <a:p>
                <a:endParaRPr lang="en-US"/>
              </a:p>
            </p:txBody>
          </p:sp>
          <p:sp>
            <p:nvSpPr>
              <p:cNvPr id="32" name="Line 21">
                <a:extLst>
                  <a:ext uri="{FF2B5EF4-FFF2-40B4-BE49-F238E27FC236}">
                    <a16:creationId xmlns:a16="http://schemas.microsoft.com/office/drawing/2014/main" id="{0E33D1CF-02B0-47C3-BBE0-139BD0EE2A16}"/>
                  </a:ext>
                </a:extLst>
              </p:cNvPr>
              <p:cNvSpPr>
                <a:spLocks noChangeShapeType="1"/>
              </p:cNvSpPr>
              <p:nvPr/>
            </p:nvSpPr>
            <p:spPr bwMode="auto">
              <a:xfrm>
                <a:off x="5096" y="2952"/>
                <a:ext cx="416" cy="0"/>
              </a:xfrm>
              <a:prstGeom prst="line">
                <a:avLst/>
              </a:prstGeom>
              <a:grpFill/>
              <a:ln w="12700">
                <a:solidFill>
                  <a:srgbClr val="FF0000"/>
                </a:solidFill>
                <a:round/>
                <a:headEnd/>
                <a:tailEnd/>
              </a:ln>
              <a:effectLst/>
            </p:spPr>
            <p:txBody>
              <a:bodyPr wrap="none" anchor="ctr"/>
              <a:lstStyle/>
              <a:p>
                <a:endParaRPr lang="en-US"/>
              </a:p>
            </p:txBody>
          </p:sp>
        </p:grpSp>
        <p:sp>
          <p:nvSpPr>
            <p:cNvPr id="18" name="Line 24">
              <a:extLst>
                <a:ext uri="{FF2B5EF4-FFF2-40B4-BE49-F238E27FC236}">
                  <a16:creationId xmlns:a16="http://schemas.microsoft.com/office/drawing/2014/main" id="{51D7BABA-7D4A-4308-93DB-B2C374A931D5}"/>
                </a:ext>
              </a:extLst>
            </p:cNvPr>
            <p:cNvSpPr>
              <a:spLocks noChangeShapeType="1"/>
            </p:cNvSpPr>
            <p:nvPr/>
          </p:nvSpPr>
          <p:spPr bwMode="auto">
            <a:xfrm>
              <a:off x="6515100" y="4594225"/>
              <a:ext cx="660400" cy="0"/>
            </a:xfrm>
            <a:prstGeom prst="line">
              <a:avLst/>
            </a:prstGeom>
            <a:noFill/>
            <a:ln w="25400">
              <a:solidFill>
                <a:schemeClr val="tx1"/>
              </a:solidFill>
              <a:round/>
              <a:headEnd/>
              <a:tailEnd/>
            </a:ln>
            <a:effectLst/>
          </p:spPr>
          <p:txBody>
            <a:bodyPr wrap="none" anchor="ctr"/>
            <a:lstStyle/>
            <a:p>
              <a:endParaRPr lang="en-US"/>
            </a:p>
          </p:txBody>
        </p:sp>
        <p:grpSp>
          <p:nvGrpSpPr>
            <p:cNvPr id="19" name="Group 25">
              <a:extLst>
                <a:ext uri="{FF2B5EF4-FFF2-40B4-BE49-F238E27FC236}">
                  <a16:creationId xmlns:a16="http://schemas.microsoft.com/office/drawing/2014/main" id="{12AE9264-883C-4430-9904-55EE3866EF41}"/>
                </a:ext>
              </a:extLst>
            </p:cNvPr>
            <p:cNvGrpSpPr>
              <a:grpSpLocks/>
            </p:cNvGrpSpPr>
            <p:nvPr/>
          </p:nvGrpSpPr>
          <p:grpSpPr bwMode="auto">
            <a:xfrm>
              <a:off x="7124700" y="3962400"/>
              <a:ext cx="833438" cy="892175"/>
              <a:chOff x="4616" y="2602"/>
              <a:chExt cx="525" cy="562"/>
            </a:xfrm>
          </p:grpSpPr>
          <p:sp>
            <p:nvSpPr>
              <p:cNvPr id="22" name="Line 26">
                <a:extLst>
                  <a:ext uri="{FF2B5EF4-FFF2-40B4-BE49-F238E27FC236}">
                    <a16:creationId xmlns:a16="http://schemas.microsoft.com/office/drawing/2014/main" id="{4FF42B84-8F06-4E8C-B35C-0CF146949A8D}"/>
                  </a:ext>
                </a:extLst>
              </p:cNvPr>
              <p:cNvSpPr>
                <a:spLocks noChangeShapeType="1"/>
              </p:cNvSpPr>
              <p:nvPr/>
            </p:nvSpPr>
            <p:spPr bwMode="auto">
              <a:xfrm flipV="1">
                <a:off x="4616" y="2602"/>
                <a:ext cx="512" cy="166"/>
              </a:xfrm>
              <a:prstGeom prst="line">
                <a:avLst/>
              </a:prstGeom>
              <a:noFill/>
              <a:ln w="12700">
                <a:solidFill>
                  <a:schemeClr val="accent1"/>
                </a:solidFill>
                <a:round/>
                <a:headEnd/>
                <a:tailEnd/>
              </a:ln>
              <a:effectLst/>
            </p:spPr>
            <p:txBody>
              <a:bodyPr wrap="none" anchor="ctr"/>
              <a:lstStyle/>
              <a:p>
                <a:endParaRPr lang="en-US"/>
              </a:p>
            </p:txBody>
          </p:sp>
          <p:sp>
            <p:nvSpPr>
              <p:cNvPr id="23" name="Line 27">
                <a:extLst>
                  <a:ext uri="{FF2B5EF4-FFF2-40B4-BE49-F238E27FC236}">
                    <a16:creationId xmlns:a16="http://schemas.microsoft.com/office/drawing/2014/main" id="{E9C8FC2C-D277-4A09-9140-D39CA34E2D1D}"/>
                  </a:ext>
                </a:extLst>
              </p:cNvPr>
              <p:cNvSpPr>
                <a:spLocks noChangeShapeType="1"/>
              </p:cNvSpPr>
              <p:nvPr/>
            </p:nvSpPr>
            <p:spPr bwMode="auto">
              <a:xfrm flipV="1">
                <a:off x="4616" y="2780"/>
                <a:ext cx="512" cy="84"/>
              </a:xfrm>
              <a:prstGeom prst="line">
                <a:avLst/>
              </a:prstGeom>
              <a:noFill/>
              <a:ln w="12700">
                <a:solidFill>
                  <a:schemeClr val="accent1"/>
                </a:solidFill>
                <a:round/>
                <a:headEnd/>
                <a:tailEnd/>
              </a:ln>
              <a:effectLst/>
            </p:spPr>
            <p:txBody>
              <a:bodyPr wrap="none" anchor="ctr"/>
              <a:lstStyle/>
              <a:p>
                <a:endParaRPr lang="en-US"/>
              </a:p>
            </p:txBody>
          </p:sp>
          <p:sp>
            <p:nvSpPr>
              <p:cNvPr id="24" name="Line 28">
                <a:extLst>
                  <a:ext uri="{FF2B5EF4-FFF2-40B4-BE49-F238E27FC236}">
                    <a16:creationId xmlns:a16="http://schemas.microsoft.com/office/drawing/2014/main" id="{831630FB-0C06-4D31-919E-FFD11023AA11}"/>
                  </a:ext>
                </a:extLst>
              </p:cNvPr>
              <p:cNvSpPr>
                <a:spLocks noChangeShapeType="1"/>
              </p:cNvSpPr>
              <p:nvPr/>
            </p:nvSpPr>
            <p:spPr bwMode="auto">
              <a:xfrm>
                <a:off x="4616" y="2960"/>
                <a:ext cx="525" cy="204"/>
              </a:xfrm>
              <a:prstGeom prst="line">
                <a:avLst/>
              </a:prstGeom>
              <a:noFill/>
              <a:ln w="12700">
                <a:solidFill>
                  <a:schemeClr val="accent1"/>
                </a:solidFill>
                <a:round/>
                <a:headEnd/>
                <a:tailEnd/>
              </a:ln>
              <a:effectLst/>
            </p:spPr>
            <p:txBody>
              <a:bodyPr wrap="none" anchor="ctr"/>
              <a:lstStyle/>
              <a:p>
                <a:endParaRPr lang="en-US"/>
              </a:p>
            </p:txBody>
          </p:sp>
          <p:sp>
            <p:nvSpPr>
              <p:cNvPr id="25" name="Line 29">
                <a:extLst>
                  <a:ext uri="{FF2B5EF4-FFF2-40B4-BE49-F238E27FC236}">
                    <a16:creationId xmlns:a16="http://schemas.microsoft.com/office/drawing/2014/main" id="{CCAB182C-A94E-4407-92B2-D5FF1EBED718}"/>
                  </a:ext>
                </a:extLst>
              </p:cNvPr>
              <p:cNvSpPr>
                <a:spLocks noChangeShapeType="1"/>
              </p:cNvSpPr>
              <p:nvPr/>
            </p:nvSpPr>
            <p:spPr bwMode="auto">
              <a:xfrm flipV="1">
                <a:off x="4616" y="2979"/>
                <a:ext cx="519" cy="77"/>
              </a:xfrm>
              <a:prstGeom prst="line">
                <a:avLst/>
              </a:prstGeom>
              <a:noFill/>
              <a:ln w="12700">
                <a:solidFill>
                  <a:schemeClr val="accent1"/>
                </a:solidFill>
                <a:round/>
                <a:headEnd/>
                <a:tailEnd/>
              </a:ln>
              <a:effectLst/>
            </p:spPr>
            <p:txBody>
              <a:bodyPr wrap="none" anchor="ctr"/>
              <a:lstStyle/>
              <a:p>
                <a:endParaRPr lang="en-US"/>
              </a:p>
            </p:txBody>
          </p:sp>
        </p:grpSp>
        <p:sp>
          <p:nvSpPr>
            <p:cNvPr id="20" name="Rectangle 31">
              <a:extLst>
                <a:ext uri="{FF2B5EF4-FFF2-40B4-BE49-F238E27FC236}">
                  <a16:creationId xmlns:a16="http://schemas.microsoft.com/office/drawing/2014/main" id="{2942BFE8-7B91-4E99-AC40-1EE694E3B870}"/>
                </a:ext>
              </a:extLst>
            </p:cNvPr>
            <p:cNvSpPr>
              <a:spLocks noChangeArrowheads="1"/>
            </p:cNvSpPr>
            <p:nvPr/>
          </p:nvSpPr>
          <p:spPr bwMode="auto">
            <a:xfrm>
              <a:off x="7173952" y="2849852"/>
              <a:ext cx="1998662" cy="717656"/>
            </a:xfrm>
            <a:prstGeom prst="rect">
              <a:avLst/>
            </a:prstGeom>
            <a:noFill/>
            <a:ln w="25400">
              <a:noFill/>
              <a:miter lim="800000"/>
              <a:headEnd/>
              <a:tailEnd/>
            </a:ln>
            <a:effectLst/>
          </p:spPr>
          <p:txBody>
            <a:bodyPr wrap="square" lIns="90488" tIns="44450" rIns="90488" bIns="44450">
              <a:spAutoFit/>
            </a:bodyPr>
            <a:lstStyle/>
            <a:p>
              <a:pPr algn="ctr" eaLnBrk="0" hangingPunct="0"/>
              <a:r>
                <a:rPr lang="en-US" altLang="ko-KR" sz="1800" dirty="0">
                  <a:solidFill>
                    <a:srgbClr val="56127A"/>
                  </a:solidFill>
                  <a:latin typeface="Corbel" panose="020B0503020204020204" pitchFamily="34" charset="0"/>
                  <a:ea typeface="굴림" charset="-127"/>
                </a:rPr>
                <a:t>Disk</a:t>
              </a:r>
            </a:p>
            <a:p>
              <a:pPr algn="ctr" eaLnBrk="0" hangingPunct="0"/>
              <a:r>
                <a:rPr lang="en-US" altLang="ko-KR" sz="1800" dirty="0">
                  <a:solidFill>
                    <a:srgbClr val="56127A"/>
                  </a:solidFill>
                  <a:latin typeface="Corbel" panose="020B0503020204020204" pitchFamily="34" charset="0"/>
                  <a:ea typeface="굴림" charset="-127"/>
                </a:rPr>
                <a:t>(Flash/HDD)</a:t>
              </a:r>
            </a:p>
          </p:txBody>
        </p:sp>
        <p:sp>
          <p:nvSpPr>
            <p:cNvPr id="21" name="Rectangle 30">
              <a:extLst>
                <a:ext uri="{FF2B5EF4-FFF2-40B4-BE49-F238E27FC236}">
                  <a16:creationId xmlns:a16="http://schemas.microsoft.com/office/drawing/2014/main" id="{8B0DBEB4-1488-4457-B3BF-71456D977463}"/>
                </a:ext>
              </a:extLst>
            </p:cNvPr>
            <p:cNvSpPr>
              <a:spLocks noChangeArrowheads="1"/>
            </p:cNvSpPr>
            <p:nvPr/>
          </p:nvSpPr>
          <p:spPr bwMode="auto">
            <a:xfrm>
              <a:off x="6353375" y="3154421"/>
              <a:ext cx="989053" cy="1026448"/>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sz="1800" dirty="0">
                  <a:solidFill>
                    <a:srgbClr val="56127A"/>
                  </a:solidFill>
                  <a:latin typeface="Corbel" panose="020B0503020204020204" pitchFamily="34" charset="0"/>
                  <a:ea typeface="굴림" charset="-127"/>
                </a:rPr>
                <a:t>Main</a:t>
              </a:r>
            </a:p>
            <a:p>
              <a:pPr algn="ctr" eaLnBrk="0" hangingPunct="0"/>
              <a:r>
                <a:rPr lang="en-US" altLang="ko-KR" sz="1800" dirty="0">
                  <a:solidFill>
                    <a:srgbClr val="56127A"/>
                  </a:solidFill>
                  <a:latin typeface="Corbel" panose="020B0503020204020204" pitchFamily="34" charset="0"/>
                  <a:ea typeface="굴림" charset="-127"/>
                </a:rPr>
                <a:t>Memory</a:t>
              </a:r>
            </a:p>
            <a:p>
              <a:pPr algn="ctr" eaLnBrk="0" hangingPunct="0"/>
              <a:r>
                <a:rPr lang="en-US" altLang="ko-KR" sz="1800" dirty="0">
                  <a:solidFill>
                    <a:srgbClr val="56127A"/>
                  </a:solidFill>
                  <a:latin typeface="Corbel" panose="020B0503020204020204" pitchFamily="34" charset="0"/>
                  <a:ea typeface="굴림" charset="-127"/>
                </a:rPr>
                <a:t>(DRAM)</a:t>
              </a:r>
            </a:p>
          </p:txBody>
        </p:sp>
      </p:grpSp>
      <p:sp>
        <p:nvSpPr>
          <p:cNvPr id="37" name="Speech Bubble: Rectangle with Corners Rounded 36">
            <a:extLst>
              <a:ext uri="{FF2B5EF4-FFF2-40B4-BE49-F238E27FC236}">
                <a16:creationId xmlns:a16="http://schemas.microsoft.com/office/drawing/2014/main" id="{B9FDBC4F-EBCE-4CCF-B122-6897D4881CD8}"/>
              </a:ext>
            </a:extLst>
          </p:cNvPr>
          <p:cNvSpPr/>
          <p:nvPr/>
        </p:nvSpPr>
        <p:spPr>
          <a:xfrm>
            <a:off x="9094201" y="5135041"/>
            <a:ext cx="1304441" cy="702233"/>
          </a:xfrm>
          <a:prstGeom prst="wedgeRoundRectCallout">
            <a:avLst>
              <a:gd name="adj1" fmla="val -35269"/>
              <a:gd name="adj2" fmla="val -144392"/>
              <a:gd name="adj3" fmla="val 16667"/>
            </a:avLst>
          </a:prstGeom>
          <a:ln>
            <a:solidFill>
              <a:schemeClr val="accent1"/>
            </a:solidFill>
          </a:ln>
        </p:spPr>
        <p:style>
          <a:lnRef idx="2">
            <a:schemeClr val="accent1"/>
          </a:lnRef>
          <a:fillRef idx="1">
            <a:schemeClr val="lt1"/>
          </a:fillRef>
          <a:effectRef idx="0">
            <a:schemeClr val="accent1"/>
          </a:effectRef>
          <a:fontRef idx="minor">
            <a:schemeClr val="dk1"/>
          </a:fontRef>
        </p:style>
        <p:txBody>
          <a:bodyPr rtlCol="0" anchor="ctr"/>
          <a:lstStyle/>
          <a:p>
            <a:pPr algn="ctr"/>
            <a:r>
              <a:rPr lang="en-US" b="1" dirty="0">
                <a:solidFill>
                  <a:schemeClr val="accent1"/>
                </a:solidFill>
                <a:latin typeface="Corbel" panose="020B0503020204020204" pitchFamily="34" charset="0"/>
              </a:rPr>
              <a:t>Address mapping</a:t>
            </a:r>
          </a:p>
        </p:txBody>
      </p:sp>
    </p:spTree>
    <p:extLst>
      <p:ext uri="{BB962C8B-B14F-4D97-AF65-F5344CB8AC3E}">
        <p14:creationId xmlns:p14="http://schemas.microsoft.com/office/powerpoint/2010/main" val="4063732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7"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9FB26E-3F70-4B7B-ABCA-59FD2639B319}"/>
              </a:ext>
            </a:extLst>
          </p:cNvPr>
          <p:cNvSpPr>
            <a:spLocks noGrp="1"/>
          </p:cNvSpPr>
          <p:nvPr>
            <p:ph type="title"/>
          </p:nvPr>
        </p:nvSpPr>
        <p:spPr/>
        <p:txBody>
          <a:bodyPr/>
          <a:lstStyle/>
          <a:p>
            <a:r>
              <a:rPr lang="en-US" altLang="ko-KR" dirty="0">
                <a:ea typeface="굴림" charset="-127"/>
              </a:rPr>
              <a:t>Virtual Address vs. Physical Address</a:t>
            </a:r>
            <a:endParaRPr lang="zh-CN" altLang="en-US" dirty="0"/>
          </a:p>
        </p:txBody>
      </p:sp>
      <p:sp>
        <p:nvSpPr>
          <p:cNvPr id="3" name="Content Placeholder 2">
            <a:extLst>
              <a:ext uri="{FF2B5EF4-FFF2-40B4-BE49-F238E27FC236}">
                <a16:creationId xmlns:a16="http://schemas.microsoft.com/office/drawing/2014/main" id="{2F64336E-AE7B-4734-A5EB-5B3B8C7F7B1B}"/>
              </a:ext>
            </a:extLst>
          </p:cNvPr>
          <p:cNvSpPr>
            <a:spLocks noGrp="1"/>
          </p:cNvSpPr>
          <p:nvPr>
            <p:ph idx="1"/>
          </p:nvPr>
        </p:nvSpPr>
        <p:spPr>
          <a:xfrm>
            <a:off x="838200" y="3127757"/>
            <a:ext cx="10515600" cy="3049206"/>
          </a:xfrm>
        </p:spPr>
        <p:txBody>
          <a:bodyPr/>
          <a:lstStyle/>
          <a:p>
            <a:pPr eaLnBrk="1" hangingPunct="1"/>
            <a:r>
              <a:rPr lang="en-US" altLang="ko-KR" b="1" dirty="0">
                <a:solidFill>
                  <a:schemeClr val="accent1"/>
                </a:solidFill>
                <a:ea typeface="굴림" charset="-127"/>
              </a:rPr>
              <a:t>Virtual address</a:t>
            </a:r>
          </a:p>
          <a:p>
            <a:pPr lvl="1" eaLnBrk="1" hangingPunct="1"/>
            <a:r>
              <a:rPr lang="en-US" altLang="ko-KR" dirty="0">
                <a:ea typeface="굴림" charset="-127"/>
              </a:rPr>
              <a:t>Address generated by the process </a:t>
            </a:r>
          </a:p>
          <a:p>
            <a:pPr lvl="1" eaLnBrk="1" hangingPunct="1"/>
            <a:r>
              <a:rPr lang="en-US" altLang="ko-KR" dirty="0">
                <a:ea typeface="굴림" charset="-127"/>
              </a:rPr>
              <a:t>Specific to the process’s private address space</a:t>
            </a:r>
          </a:p>
          <a:p>
            <a:pPr lvl="1" eaLnBrk="1" hangingPunct="1"/>
            <a:endParaRPr lang="en-US" altLang="ko-KR" sz="2000" dirty="0">
              <a:ea typeface="굴림" charset="-127"/>
            </a:endParaRPr>
          </a:p>
          <a:p>
            <a:pPr eaLnBrk="1" hangingPunct="1"/>
            <a:r>
              <a:rPr lang="en-US" altLang="ko-KR" b="1" dirty="0">
                <a:solidFill>
                  <a:schemeClr val="accent1"/>
                </a:solidFill>
                <a:ea typeface="굴림" charset="-127"/>
              </a:rPr>
              <a:t>Physical address</a:t>
            </a:r>
          </a:p>
          <a:p>
            <a:pPr lvl="1" eaLnBrk="1" hangingPunct="1"/>
            <a:r>
              <a:rPr lang="en-US" altLang="ko-KR" dirty="0">
                <a:ea typeface="굴림" charset="-127"/>
              </a:rPr>
              <a:t>Address used to access physical (hardware) memory</a:t>
            </a:r>
          </a:p>
          <a:p>
            <a:pPr lvl="1" eaLnBrk="1" hangingPunct="1"/>
            <a:r>
              <a:rPr lang="en-US" altLang="ko-KR" b="1" dirty="0">
                <a:solidFill>
                  <a:srgbClr val="C00000"/>
                </a:solidFill>
                <a:ea typeface="굴림" charset="-127"/>
              </a:rPr>
              <a:t>OS</a:t>
            </a:r>
            <a:r>
              <a:rPr lang="en-US" altLang="ko-KR" dirty="0">
                <a:ea typeface="굴림" charset="-127"/>
              </a:rPr>
              <a:t> specifies mapping of virtual addresses into physical addresses</a:t>
            </a:r>
          </a:p>
          <a:p>
            <a:endParaRPr lang="zh-CN" altLang="en-US" dirty="0"/>
          </a:p>
        </p:txBody>
      </p:sp>
      <p:sp>
        <p:nvSpPr>
          <p:cNvPr id="4" name="Rectangle 4">
            <a:extLst>
              <a:ext uri="{FF2B5EF4-FFF2-40B4-BE49-F238E27FC236}">
                <a16:creationId xmlns:a16="http://schemas.microsoft.com/office/drawing/2014/main" id="{4D755047-0528-4F1F-8063-7A167750EBA8}"/>
              </a:ext>
            </a:extLst>
          </p:cNvPr>
          <p:cNvSpPr>
            <a:spLocks noChangeArrowheads="1"/>
          </p:cNvSpPr>
          <p:nvPr/>
        </p:nvSpPr>
        <p:spPr bwMode="auto">
          <a:xfrm>
            <a:off x="5508624" y="1261240"/>
            <a:ext cx="1295400" cy="1168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eaLnBrk="0" hangingPunct="0"/>
            <a:r>
              <a:rPr lang="en-US" altLang="ko-KR" sz="2000" b="1" dirty="0">
                <a:solidFill>
                  <a:schemeClr val="bg1"/>
                </a:solidFill>
                <a:latin typeface="Corbel" panose="020B0503020204020204" pitchFamily="34" charset="0"/>
                <a:ea typeface="굴림" charset="-127"/>
              </a:rPr>
              <a:t>Address</a:t>
            </a:r>
          </a:p>
          <a:p>
            <a:pPr algn="ctr" eaLnBrk="0" hangingPunct="0"/>
            <a:r>
              <a:rPr lang="en-US" altLang="ko-KR" sz="2000" b="1" dirty="0">
                <a:solidFill>
                  <a:schemeClr val="bg1"/>
                </a:solidFill>
                <a:latin typeface="Corbel" panose="020B0503020204020204" pitchFamily="34" charset="0"/>
                <a:ea typeface="굴림" charset="-127"/>
              </a:rPr>
              <a:t>Mapping</a:t>
            </a:r>
          </a:p>
        </p:txBody>
      </p:sp>
      <p:sp>
        <p:nvSpPr>
          <p:cNvPr id="6" name="Rectangle 6">
            <a:extLst>
              <a:ext uri="{FF2B5EF4-FFF2-40B4-BE49-F238E27FC236}">
                <a16:creationId xmlns:a16="http://schemas.microsoft.com/office/drawing/2014/main" id="{861483E5-702D-491A-8240-B853E8BD5BA4}"/>
              </a:ext>
            </a:extLst>
          </p:cNvPr>
          <p:cNvSpPr>
            <a:spLocks noChangeArrowheads="1"/>
          </p:cNvSpPr>
          <p:nvPr/>
        </p:nvSpPr>
        <p:spPr bwMode="auto">
          <a:xfrm>
            <a:off x="4259000" y="1788290"/>
            <a:ext cx="1038748" cy="705321"/>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sz="2000" b="1" dirty="0">
                <a:solidFill>
                  <a:schemeClr val="accent1"/>
                </a:solidFill>
                <a:latin typeface="Corbel" panose="020B0503020204020204" pitchFamily="34" charset="0"/>
                <a:ea typeface="굴림" charset="-127"/>
              </a:rPr>
              <a:t>virtual</a:t>
            </a:r>
          </a:p>
          <a:p>
            <a:pPr algn="ctr" eaLnBrk="0" hangingPunct="0"/>
            <a:r>
              <a:rPr lang="en-US" altLang="ko-KR" sz="2000" b="1" dirty="0">
                <a:solidFill>
                  <a:schemeClr val="accent1"/>
                </a:solidFill>
                <a:latin typeface="Corbel" panose="020B0503020204020204" pitchFamily="34" charset="0"/>
                <a:ea typeface="굴림" charset="-127"/>
              </a:rPr>
              <a:t>address</a:t>
            </a:r>
          </a:p>
        </p:txBody>
      </p:sp>
      <p:sp>
        <p:nvSpPr>
          <p:cNvPr id="8" name="Rectangle 9">
            <a:extLst>
              <a:ext uri="{FF2B5EF4-FFF2-40B4-BE49-F238E27FC236}">
                <a16:creationId xmlns:a16="http://schemas.microsoft.com/office/drawing/2014/main" id="{B9FD7177-373D-4AE6-8463-6D7E21E76DD6}"/>
              </a:ext>
            </a:extLst>
          </p:cNvPr>
          <p:cNvSpPr>
            <a:spLocks noChangeArrowheads="1"/>
          </p:cNvSpPr>
          <p:nvPr/>
        </p:nvSpPr>
        <p:spPr bwMode="auto">
          <a:xfrm>
            <a:off x="2966483" y="1286640"/>
            <a:ext cx="1147763" cy="1168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wrap="none" anchor="ctr"/>
          <a:lstStyle/>
          <a:p>
            <a:pPr algn="ctr"/>
            <a:r>
              <a:rPr lang="en-US" altLang="ko-KR" sz="2000" b="1" dirty="0">
                <a:solidFill>
                  <a:schemeClr val="bg1"/>
                </a:solidFill>
                <a:latin typeface="Corbel" panose="020B0503020204020204" pitchFamily="34" charset="0"/>
                <a:ea typeface="굴림" charset="-127"/>
              </a:rPr>
              <a:t>Process</a:t>
            </a:r>
            <a:endParaRPr lang="en-US" altLang="en-US" sz="2000" b="1" dirty="0">
              <a:latin typeface="Corbel" panose="020B0503020204020204" pitchFamily="34" charset="0"/>
            </a:endParaRPr>
          </a:p>
        </p:txBody>
      </p:sp>
      <p:sp>
        <p:nvSpPr>
          <p:cNvPr id="11" name="Line 13">
            <a:extLst>
              <a:ext uri="{FF2B5EF4-FFF2-40B4-BE49-F238E27FC236}">
                <a16:creationId xmlns:a16="http://schemas.microsoft.com/office/drawing/2014/main" id="{E167F84D-62AF-4BB0-BE15-E012F10BB89C}"/>
              </a:ext>
            </a:extLst>
          </p:cNvPr>
          <p:cNvSpPr>
            <a:spLocks noChangeShapeType="1"/>
          </p:cNvSpPr>
          <p:nvPr/>
        </p:nvSpPr>
        <p:spPr bwMode="auto">
          <a:xfrm>
            <a:off x="4127279" y="1794640"/>
            <a:ext cx="1371600" cy="0"/>
          </a:xfrm>
          <a:prstGeom prst="line">
            <a:avLst/>
          </a:prstGeom>
          <a:noFill/>
          <a:ln w="38100">
            <a:solidFill>
              <a:schemeClr val="tx1"/>
            </a:solidFill>
            <a:round/>
            <a:headEnd/>
            <a:tailEnd type="triangle" w="med" len="med"/>
          </a:ln>
          <a:effectLst/>
        </p:spPr>
        <p:txBody>
          <a:bodyPr wrap="none" anchor="ctr"/>
          <a:lstStyle/>
          <a:p>
            <a:endParaRPr lang="en-US">
              <a:latin typeface="Corbel" panose="020B0503020204020204" pitchFamily="34" charset="0"/>
            </a:endParaRPr>
          </a:p>
        </p:txBody>
      </p:sp>
      <p:grpSp>
        <p:nvGrpSpPr>
          <p:cNvPr id="14" name="Group 13">
            <a:extLst>
              <a:ext uri="{FF2B5EF4-FFF2-40B4-BE49-F238E27FC236}">
                <a16:creationId xmlns:a16="http://schemas.microsoft.com/office/drawing/2014/main" id="{F5B357EE-CC5C-426E-B6C1-4F1B99E79F73}"/>
              </a:ext>
            </a:extLst>
          </p:cNvPr>
          <p:cNvGrpSpPr/>
          <p:nvPr/>
        </p:nvGrpSpPr>
        <p:grpSpPr>
          <a:xfrm>
            <a:off x="6813549" y="1219200"/>
            <a:ext cx="2813270" cy="1295400"/>
            <a:chOff x="6813549" y="1219200"/>
            <a:chExt cx="2813270" cy="1295400"/>
          </a:xfrm>
        </p:grpSpPr>
        <p:sp>
          <p:nvSpPr>
            <p:cNvPr id="5" name="Rectangle 5">
              <a:extLst>
                <a:ext uri="{FF2B5EF4-FFF2-40B4-BE49-F238E27FC236}">
                  <a16:creationId xmlns:a16="http://schemas.microsoft.com/office/drawing/2014/main" id="{5BAD2EEF-006D-42DE-A334-A2EE37BBE5EA}"/>
                </a:ext>
              </a:extLst>
            </p:cNvPr>
            <p:cNvSpPr>
              <a:spLocks noChangeArrowheads="1"/>
            </p:cNvSpPr>
            <p:nvPr/>
          </p:nvSpPr>
          <p:spPr bwMode="auto">
            <a:xfrm>
              <a:off x="6932935" y="1794640"/>
              <a:ext cx="1082028" cy="705321"/>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sz="2000" b="1" dirty="0">
                  <a:solidFill>
                    <a:schemeClr val="accent1"/>
                  </a:solidFill>
                  <a:latin typeface="Corbel" panose="020B0503020204020204" pitchFamily="34" charset="0"/>
                  <a:ea typeface="굴림" charset="-127"/>
                </a:rPr>
                <a:t>physical</a:t>
              </a:r>
            </a:p>
            <a:p>
              <a:pPr algn="ctr" eaLnBrk="0" hangingPunct="0"/>
              <a:r>
                <a:rPr lang="en-US" altLang="ko-KR" sz="2000" b="1" dirty="0">
                  <a:solidFill>
                    <a:schemeClr val="accent1"/>
                  </a:solidFill>
                  <a:latin typeface="Corbel" panose="020B0503020204020204" pitchFamily="34" charset="0"/>
                  <a:ea typeface="굴림" charset="-127"/>
                </a:rPr>
                <a:t>address</a:t>
              </a:r>
            </a:p>
          </p:txBody>
        </p:sp>
        <p:sp>
          <p:nvSpPr>
            <p:cNvPr id="10" name="Line 12">
              <a:extLst>
                <a:ext uri="{FF2B5EF4-FFF2-40B4-BE49-F238E27FC236}">
                  <a16:creationId xmlns:a16="http://schemas.microsoft.com/office/drawing/2014/main" id="{3CC8422E-96E7-4C7F-8D61-6BD3F5934F01}"/>
                </a:ext>
              </a:extLst>
            </p:cNvPr>
            <p:cNvSpPr>
              <a:spLocks noChangeShapeType="1"/>
            </p:cNvSpPr>
            <p:nvPr/>
          </p:nvSpPr>
          <p:spPr bwMode="auto">
            <a:xfrm flipV="1">
              <a:off x="6813549" y="1805370"/>
              <a:ext cx="1343025" cy="1588"/>
            </a:xfrm>
            <a:prstGeom prst="line">
              <a:avLst/>
            </a:prstGeom>
            <a:noFill/>
            <a:ln w="38100">
              <a:solidFill>
                <a:schemeClr val="tx1"/>
              </a:solidFill>
              <a:round/>
              <a:headEnd/>
              <a:tailEnd type="triangle" w="med" len="med"/>
            </a:ln>
            <a:effectLst/>
          </p:spPr>
          <p:txBody>
            <a:bodyPr wrap="none" anchor="ctr"/>
            <a:lstStyle/>
            <a:p>
              <a:endParaRPr lang="en-US">
                <a:latin typeface="Corbel" panose="020B0503020204020204" pitchFamily="34" charset="0"/>
              </a:endParaRPr>
            </a:p>
          </p:txBody>
        </p:sp>
        <p:sp>
          <p:nvSpPr>
            <p:cNvPr id="12" name="Rectangle 14">
              <a:extLst>
                <a:ext uri="{FF2B5EF4-FFF2-40B4-BE49-F238E27FC236}">
                  <a16:creationId xmlns:a16="http://schemas.microsoft.com/office/drawing/2014/main" id="{764BE562-7827-4650-999E-64E675D7DA9D}"/>
                </a:ext>
              </a:extLst>
            </p:cNvPr>
            <p:cNvSpPr>
              <a:spLocks noChangeArrowheads="1"/>
            </p:cNvSpPr>
            <p:nvPr/>
          </p:nvSpPr>
          <p:spPr bwMode="auto">
            <a:xfrm>
              <a:off x="8179019" y="1219200"/>
              <a:ext cx="1447800" cy="1295400"/>
            </a:xfrm>
            <a:prstGeom prst="rect">
              <a:avLst/>
            </a:prstGeom>
            <a:ln>
              <a:headEnd/>
              <a:tailEnd/>
            </a:ln>
          </p:spPr>
          <p:style>
            <a:lnRef idx="1">
              <a:schemeClr val="accent5"/>
            </a:lnRef>
            <a:fillRef idx="2">
              <a:schemeClr val="accent5"/>
            </a:fillRef>
            <a:effectRef idx="1">
              <a:schemeClr val="accent5"/>
            </a:effectRef>
            <a:fontRef idx="minor">
              <a:schemeClr val="dk1"/>
            </a:fontRef>
          </p:style>
          <p:txBody>
            <a:bodyPr anchor="ctr"/>
            <a:lstStyle/>
            <a:p>
              <a:pPr algn="ctr" eaLnBrk="0" hangingPunct="0"/>
              <a:r>
                <a:rPr lang="en-US" altLang="ko-KR" sz="2000" b="1" dirty="0">
                  <a:solidFill>
                    <a:schemeClr val="bg1"/>
                  </a:solidFill>
                  <a:latin typeface="Corbel" panose="020B0503020204020204" pitchFamily="34" charset="0"/>
                  <a:ea typeface="굴림" charset="-127"/>
                </a:rPr>
                <a:t>Physical Memory</a:t>
              </a:r>
            </a:p>
            <a:p>
              <a:pPr algn="ctr" eaLnBrk="0" hangingPunct="0"/>
              <a:r>
                <a:rPr lang="en-US" altLang="ko-KR" sz="2000" b="1" dirty="0">
                  <a:solidFill>
                    <a:schemeClr val="bg1"/>
                  </a:solidFill>
                  <a:latin typeface="Corbel" panose="020B0503020204020204" pitchFamily="34" charset="0"/>
                  <a:ea typeface="굴림" charset="-127"/>
                </a:rPr>
                <a:t>(DRAM)</a:t>
              </a:r>
            </a:p>
          </p:txBody>
        </p:sp>
      </p:grpSp>
      <p:sp>
        <p:nvSpPr>
          <p:cNvPr id="13" name="TextBox 12">
            <a:extLst>
              <a:ext uri="{FF2B5EF4-FFF2-40B4-BE49-F238E27FC236}">
                <a16:creationId xmlns:a16="http://schemas.microsoft.com/office/drawing/2014/main" id="{7B4D5AF1-39B1-4AEC-866B-BE85976DA836}"/>
              </a:ext>
            </a:extLst>
          </p:cNvPr>
          <p:cNvSpPr txBox="1"/>
          <p:nvPr/>
        </p:nvSpPr>
        <p:spPr>
          <a:xfrm>
            <a:off x="5316881" y="2438400"/>
            <a:ext cx="1616148" cy="646331"/>
          </a:xfrm>
          <a:prstGeom prst="rect">
            <a:avLst/>
          </a:prstGeom>
          <a:noFill/>
        </p:spPr>
        <p:txBody>
          <a:bodyPr wrap="none" rtlCol="0">
            <a:spAutoFit/>
          </a:bodyPr>
          <a:lstStyle/>
          <a:p>
            <a:pPr algn="ctr"/>
            <a:r>
              <a:rPr lang="en-US" b="1" dirty="0">
                <a:solidFill>
                  <a:srgbClr val="C00000"/>
                </a:solidFill>
                <a:latin typeface="Corbel" panose="020B0503020204020204" pitchFamily="34" charset="0"/>
              </a:rPr>
              <a:t>Segmentation</a:t>
            </a:r>
            <a:br>
              <a:rPr lang="en-US" dirty="0">
                <a:solidFill>
                  <a:srgbClr val="FF0000"/>
                </a:solidFill>
                <a:latin typeface="Corbel" panose="020B0503020204020204" pitchFamily="34" charset="0"/>
              </a:rPr>
            </a:br>
            <a:r>
              <a:rPr lang="en-US" dirty="0">
                <a:latin typeface="Corbel" panose="020B0503020204020204" pitchFamily="34" charset="0"/>
              </a:rPr>
              <a:t>or</a:t>
            </a:r>
            <a:r>
              <a:rPr lang="en-US" dirty="0">
                <a:solidFill>
                  <a:srgbClr val="FF0000"/>
                </a:solidFill>
                <a:latin typeface="Corbel" panose="020B0503020204020204" pitchFamily="34" charset="0"/>
              </a:rPr>
              <a:t> </a:t>
            </a:r>
            <a:r>
              <a:rPr lang="en-US" b="1" dirty="0">
                <a:solidFill>
                  <a:srgbClr val="C00000"/>
                </a:solidFill>
                <a:latin typeface="Corbel" panose="020B0503020204020204" pitchFamily="34" charset="0"/>
              </a:rPr>
              <a:t>Paging</a:t>
            </a:r>
          </a:p>
        </p:txBody>
      </p:sp>
    </p:spTree>
    <p:extLst>
      <p:ext uri="{BB962C8B-B14F-4D97-AF65-F5344CB8AC3E}">
        <p14:creationId xmlns:p14="http://schemas.microsoft.com/office/powerpoint/2010/main" val="34954934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5" end="5"/>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1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0E50DD-FC73-4639-9BBC-DB3CA0742FF2}"/>
              </a:ext>
            </a:extLst>
          </p:cNvPr>
          <p:cNvSpPr>
            <a:spLocks noGrp="1"/>
          </p:cNvSpPr>
          <p:nvPr>
            <p:ph type="title"/>
          </p:nvPr>
        </p:nvSpPr>
        <p:spPr/>
        <p:txBody>
          <a:bodyPr>
            <a:normAutofit/>
          </a:bodyPr>
          <a:lstStyle/>
          <a:p>
            <a:r>
              <a:rPr lang="en-US" altLang="en-US" sz="4000" dirty="0"/>
              <a:t>Segmentation: </a:t>
            </a:r>
            <a:r>
              <a:rPr lang="en-US" altLang="en-US" sz="4000" i="1" dirty="0"/>
              <a:t>Base-and-Bound</a:t>
            </a:r>
            <a:r>
              <a:rPr lang="en-US" altLang="en-US" sz="4000" dirty="0"/>
              <a:t> Address Translation</a:t>
            </a:r>
            <a:endParaRPr lang="zh-CN" altLang="en-US" sz="4000" dirty="0"/>
          </a:p>
        </p:txBody>
      </p:sp>
      <p:sp>
        <p:nvSpPr>
          <p:cNvPr id="3" name="Content Placeholder 2">
            <a:extLst>
              <a:ext uri="{FF2B5EF4-FFF2-40B4-BE49-F238E27FC236}">
                <a16:creationId xmlns:a16="http://schemas.microsoft.com/office/drawing/2014/main" id="{3EEC5B14-6F62-4A96-9B34-618E09B6917E}"/>
              </a:ext>
            </a:extLst>
          </p:cNvPr>
          <p:cNvSpPr>
            <a:spLocks noGrp="1"/>
          </p:cNvSpPr>
          <p:nvPr>
            <p:ph idx="1"/>
          </p:nvPr>
        </p:nvSpPr>
        <p:spPr>
          <a:xfrm>
            <a:off x="838200" y="5108988"/>
            <a:ext cx="11353746" cy="1749012"/>
          </a:xfrm>
        </p:spPr>
        <p:txBody>
          <a:bodyPr>
            <a:noAutofit/>
          </a:bodyPr>
          <a:lstStyle/>
          <a:p>
            <a:pPr>
              <a:lnSpc>
                <a:spcPct val="100000"/>
              </a:lnSpc>
              <a:spcBef>
                <a:spcPts val="600"/>
              </a:spcBef>
            </a:pPr>
            <a:r>
              <a:rPr lang="en-US" altLang="zh-CN" sz="2000" dirty="0"/>
              <a:t>Each program’s data is allocated in a contiguous segment of physical memory</a:t>
            </a:r>
          </a:p>
          <a:p>
            <a:pPr>
              <a:lnSpc>
                <a:spcPct val="100000"/>
              </a:lnSpc>
              <a:spcBef>
                <a:spcPts val="600"/>
              </a:spcBef>
            </a:pPr>
            <a:r>
              <a:rPr lang="en-US" altLang="zh-CN" sz="2000" dirty="0"/>
              <a:t>Physical address = Virtual Address + Segment Base</a:t>
            </a:r>
            <a:endParaRPr lang="en-US" altLang="ko-KR" sz="2000" dirty="0">
              <a:ea typeface="굴림" charset="-127"/>
            </a:endParaRPr>
          </a:p>
          <a:p>
            <a:pPr>
              <a:lnSpc>
                <a:spcPct val="100000"/>
              </a:lnSpc>
              <a:spcBef>
                <a:spcPts val="600"/>
              </a:spcBef>
            </a:pPr>
            <a:r>
              <a:rPr lang="en-US" altLang="ko-KR" sz="2000" dirty="0">
                <a:ea typeface="굴림" charset="-127"/>
              </a:rPr>
              <a:t>Bound register provides safety and isolation</a:t>
            </a:r>
          </a:p>
          <a:p>
            <a:pPr>
              <a:lnSpc>
                <a:spcPct val="100000"/>
              </a:lnSpc>
              <a:spcBef>
                <a:spcPts val="600"/>
              </a:spcBef>
            </a:pPr>
            <a:r>
              <a:rPr lang="en-US" altLang="zh-CN" sz="2000" dirty="0">
                <a:ea typeface="굴림" charset="-127"/>
              </a:rPr>
              <a:t>Base and Bound registers should not be accessed by user programs (only accessible in supervisor mode)</a:t>
            </a:r>
            <a:endParaRPr lang="en-US" altLang="zh-CN" sz="2000" i="1" dirty="0"/>
          </a:p>
        </p:txBody>
      </p:sp>
      <p:sp>
        <p:nvSpPr>
          <p:cNvPr id="45" name="Rectangle 9">
            <a:extLst>
              <a:ext uri="{FF2B5EF4-FFF2-40B4-BE49-F238E27FC236}">
                <a16:creationId xmlns:a16="http://schemas.microsoft.com/office/drawing/2014/main" id="{EF78287E-4E44-438A-990B-0FD04943B955}"/>
              </a:ext>
            </a:extLst>
          </p:cNvPr>
          <p:cNvSpPr>
            <a:spLocks noChangeArrowheads="1"/>
          </p:cNvSpPr>
          <p:nvPr/>
        </p:nvSpPr>
        <p:spPr bwMode="auto">
          <a:xfrm>
            <a:off x="9103660" y="1778925"/>
            <a:ext cx="1122363" cy="3174075"/>
          </a:xfrm>
          <a:prstGeom prst="rect">
            <a:avLst/>
          </a:prstGeom>
          <a:solidFill>
            <a:schemeClr val="bg1">
              <a:lumMod val="95000"/>
            </a:schemeClr>
          </a:solidFill>
          <a:ln w="25400">
            <a:solidFill>
              <a:schemeClr val="tx1"/>
            </a:solidFill>
            <a:miter lim="800000"/>
            <a:headEnd/>
            <a:tailEnd/>
          </a:ln>
          <a:effectLst/>
        </p:spPr>
        <p:txBody>
          <a:bodyPr wrap="none" anchor="ctr"/>
          <a:lstStyle/>
          <a:p>
            <a:endParaRPr lang="en-US">
              <a:latin typeface="+mn-lt"/>
            </a:endParaRPr>
          </a:p>
        </p:txBody>
      </p:sp>
      <p:sp>
        <p:nvSpPr>
          <p:cNvPr id="46" name="Rectangle 4">
            <a:extLst>
              <a:ext uri="{FF2B5EF4-FFF2-40B4-BE49-F238E27FC236}">
                <a16:creationId xmlns:a16="http://schemas.microsoft.com/office/drawing/2014/main" id="{F75B1EC6-3687-4CDC-8597-B9A0BB9FD231}"/>
              </a:ext>
            </a:extLst>
          </p:cNvPr>
          <p:cNvSpPr>
            <a:spLocks noChangeArrowheads="1"/>
          </p:cNvSpPr>
          <p:nvPr/>
        </p:nvSpPr>
        <p:spPr bwMode="auto">
          <a:xfrm>
            <a:off x="2550460" y="1107442"/>
            <a:ext cx="1461210" cy="9970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025" tIns="36512" rIns="73025" bIns="36512">
            <a:spAutoFit/>
          </a:bodyPr>
          <a:lstStyle>
            <a:lvl1pPr defTabSz="585788">
              <a:defRPr sz="2400">
                <a:solidFill>
                  <a:schemeClr val="tx1"/>
                </a:solidFill>
                <a:latin typeface="Times New Roman" panose="02020603050405020304" pitchFamily="18" charset="0"/>
              </a:defRPr>
            </a:lvl1pPr>
            <a:lvl2pPr marL="365125" defTabSz="585788">
              <a:defRPr sz="2400">
                <a:solidFill>
                  <a:schemeClr val="tx1"/>
                </a:solidFill>
                <a:latin typeface="Times New Roman" panose="02020603050405020304" pitchFamily="18" charset="0"/>
              </a:defRPr>
            </a:lvl2pPr>
            <a:lvl3pPr marL="731838" defTabSz="585788">
              <a:defRPr sz="2400">
                <a:solidFill>
                  <a:schemeClr val="tx1"/>
                </a:solidFill>
                <a:latin typeface="Times New Roman" panose="02020603050405020304" pitchFamily="18" charset="0"/>
              </a:defRPr>
            </a:lvl3pPr>
            <a:lvl4pPr marL="1096963" defTabSz="585788">
              <a:defRPr sz="2400">
                <a:solidFill>
                  <a:schemeClr val="tx1"/>
                </a:solidFill>
                <a:latin typeface="Times New Roman" panose="02020603050405020304" pitchFamily="18" charset="0"/>
              </a:defRPr>
            </a:lvl4pPr>
            <a:lvl5pPr marL="1463675" defTabSz="585788">
              <a:defRPr sz="2400">
                <a:solidFill>
                  <a:schemeClr val="tx1"/>
                </a:solidFill>
                <a:latin typeface="Times New Roman" panose="02020603050405020304" pitchFamily="18" charset="0"/>
              </a:defRPr>
            </a:lvl5pPr>
            <a:lvl6pPr marL="1920875" defTabSz="585788" eaLnBrk="0" fontAlgn="base" hangingPunct="0">
              <a:spcBef>
                <a:spcPct val="0"/>
              </a:spcBef>
              <a:spcAft>
                <a:spcPct val="0"/>
              </a:spcAft>
              <a:defRPr sz="2400">
                <a:solidFill>
                  <a:schemeClr val="tx1"/>
                </a:solidFill>
                <a:latin typeface="Times New Roman" panose="02020603050405020304" pitchFamily="18" charset="0"/>
              </a:defRPr>
            </a:lvl6pPr>
            <a:lvl7pPr marL="2378075" defTabSz="585788" eaLnBrk="0" fontAlgn="base" hangingPunct="0">
              <a:spcBef>
                <a:spcPct val="0"/>
              </a:spcBef>
              <a:spcAft>
                <a:spcPct val="0"/>
              </a:spcAft>
              <a:defRPr sz="2400">
                <a:solidFill>
                  <a:schemeClr val="tx1"/>
                </a:solidFill>
                <a:latin typeface="Times New Roman" panose="02020603050405020304" pitchFamily="18" charset="0"/>
              </a:defRPr>
            </a:lvl7pPr>
            <a:lvl8pPr marL="2835275" defTabSz="585788" eaLnBrk="0" fontAlgn="base" hangingPunct="0">
              <a:spcBef>
                <a:spcPct val="0"/>
              </a:spcBef>
              <a:spcAft>
                <a:spcPct val="0"/>
              </a:spcAft>
              <a:defRPr sz="2400">
                <a:solidFill>
                  <a:schemeClr val="tx1"/>
                </a:solidFill>
                <a:latin typeface="Times New Roman" panose="02020603050405020304" pitchFamily="18" charset="0"/>
              </a:defRPr>
            </a:lvl8pPr>
            <a:lvl9pPr marL="3292475" defTabSz="585788"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dirty="0">
                <a:latin typeface="+mn-lt"/>
              </a:rPr>
              <a:t>Process</a:t>
            </a:r>
          </a:p>
          <a:p>
            <a:pPr algn="ctr"/>
            <a:r>
              <a:rPr lang="en-US" altLang="en-US" sz="2000" dirty="0">
                <a:latin typeface="+mn-lt"/>
              </a:rPr>
              <a:t>Address</a:t>
            </a:r>
            <a:br>
              <a:rPr lang="en-US" altLang="en-US" sz="2000" dirty="0">
                <a:latin typeface="+mn-lt"/>
              </a:rPr>
            </a:br>
            <a:r>
              <a:rPr lang="en-US" altLang="en-US" sz="2000" dirty="0">
                <a:latin typeface="+mn-lt"/>
              </a:rPr>
              <a:t>Space</a:t>
            </a:r>
          </a:p>
        </p:txBody>
      </p:sp>
      <p:sp>
        <p:nvSpPr>
          <p:cNvPr id="47" name="Rectangle 9">
            <a:extLst>
              <a:ext uri="{FF2B5EF4-FFF2-40B4-BE49-F238E27FC236}">
                <a16:creationId xmlns:a16="http://schemas.microsoft.com/office/drawing/2014/main" id="{8349AE76-1153-4B69-B6FF-529763A9B3C6}"/>
              </a:ext>
            </a:extLst>
          </p:cNvPr>
          <p:cNvSpPr>
            <a:spLocks noChangeArrowheads="1"/>
          </p:cNvSpPr>
          <p:nvPr/>
        </p:nvSpPr>
        <p:spPr bwMode="auto">
          <a:xfrm>
            <a:off x="2728260" y="2099688"/>
            <a:ext cx="1071563" cy="1967667"/>
          </a:xfrm>
          <a:prstGeom prst="rect">
            <a:avLst/>
          </a:prstGeom>
          <a:solidFill>
            <a:schemeClr val="accent5">
              <a:lumMod val="60000"/>
              <a:lumOff val="40000"/>
            </a:schemeClr>
          </a:solidFill>
          <a:ln w="25400">
            <a:solidFill>
              <a:schemeClr val="tx1"/>
            </a:solidFill>
            <a:miter lim="800000"/>
            <a:headEnd/>
            <a:tailEnd/>
          </a:ln>
          <a:effectLst/>
        </p:spPr>
        <p:txBody>
          <a:bodyPr wrap="none" anchor="ctr"/>
          <a:lstStyle/>
          <a:p>
            <a:endParaRPr lang="en-US">
              <a:latin typeface="+mn-lt"/>
            </a:endParaRPr>
          </a:p>
        </p:txBody>
      </p:sp>
      <p:grpSp>
        <p:nvGrpSpPr>
          <p:cNvPr id="48" name="Group 47">
            <a:extLst>
              <a:ext uri="{FF2B5EF4-FFF2-40B4-BE49-F238E27FC236}">
                <a16:creationId xmlns:a16="http://schemas.microsoft.com/office/drawing/2014/main" id="{D6D9AD4E-04E4-45F6-9C28-D887A0CF1FCB}"/>
              </a:ext>
            </a:extLst>
          </p:cNvPr>
          <p:cNvGrpSpPr/>
          <p:nvPr/>
        </p:nvGrpSpPr>
        <p:grpSpPr>
          <a:xfrm>
            <a:off x="6671783" y="2951941"/>
            <a:ext cx="2431877" cy="1307844"/>
            <a:chOff x="4770438" y="3085111"/>
            <a:chExt cx="2431877" cy="1307844"/>
          </a:xfrm>
        </p:grpSpPr>
        <p:sp>
          <p:nvSpPr>
            <p:cNvPr id="49" name="Oval 11">
              <a:extLst>
                <a:ext uri="{FF2B5EF4-FFF2-40B4-BE49-F238E27FC236}">
                  <a16:creationId xmlns:a16="http://schemas.microsoft.com/office/drawing/2014/main" id="{98614D73-99AF-4753-A0A3-61F858F0E21C}"/>
                </a:ext>
              </a:extLst>
            </p:cNvPr>
            <p:cNvSpPr>
              <a:spLocks noChangeArrowheads="1"/>
            </p:cNvSpPr>
            <p:nvPr/>
          </p:nvSpPr>
          <p:spPr bwMode="auto">
            <a:xfrm>
              <a:off x="4770438" y="3402013"/>
              <a:ext cx="463550" cy="461962"/>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50" name="Rectangle 12">
              <a:extLst>
                <a:ext uri="{FF2B5EF4-FFF2-40B4-BE49-F238E27FC236}">
                  <a16:creationId xmlns:a16="http://schemas.microsoft.com/office/drawing/2014/main" id="{A9713432-2AF3-440F-9DB9-7AACD732DFE0}"/>
                </a:ext>
              </a:extLst>
            </p:cNvPr>
            <p:cNvSpPr>
              <a:spLocks noChangeArrowheads="1"/>
            </p:cNvSpPr>
            <p:nvPr/>
          </p:nvSpPr>
          <p:spPr bwMode="auto">
            <a:xfrm>
              <a:off x="4794096" y="3400425"/>
              <a:ext cx="399148" cy="4430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Times New Roman" panose="02020603050405020304" pitchFamily="18" charset="0"/>
                </a:defRPr>
              </a:lvl1pPr>
              <a:lvl2pPr marL="365125" defTabSz="585788">
                <a:defRPr sz="2400">
                  <a:solidFill>
                    <a:schemeClr val="tx1"/>
                  </a:solidFill>
                  <a:latin typeface="Times New Roman" panose="02020603050405020304" pitchFamily="18" charset="0"/>
                </a:defRPr>
              </a:lvl2pPr>
              <a:lvl3pPr marL="731838" defTabSz="585788">
                <a:defRPr sz="2400">
                  <a:solidFill>
                    <a:schemeClr val="tx1"/>
                  </a:solidFill>
                  <a:latin typeface="Times New Roman" panose="02020603050405020304" pitchFamily="18" charset="0"/>
                </a:defRPr>
              </a:lvl3pPr>
              <a:lvl4pPr marL="1096963" defTabSz="585788">
                <a:defRPr sz="2400">
                  <a:solidFill>
                    <a:schemeClr val="tx1"/>
                  </a:solidFill>
                  <a:latin typeface="Times New Roman" panose="02020603050405020304" pitchFamily="18" charset="0"/>
                </a:defRPr>
              </a:lvl4pPr>
              <a:lvl5pPr marL="1463675" defTabSz="585788">
                <a:defRPr sz="2400">
                  <a:solidFill>
                    <a:schemeClr val="tx1"/>
                  </a:solidFill>
                  <a:latin typeface="Times New Roman" panose="02020603050405020304" pitchFamily="18" charset="0"/>
                </a:defRPr>
              </a:lvl5pPr>
              <a:lvl6pPr marL="1920875" defTabSz="585788" eaLnBrk="0" fontAlgn="base" hangingPunct="0">
                <a:spcBef>
                  <a:spcPct val="0"/>
                </a:spcBef>
                <a:spcAft>
                  <a:spcPct val="0"/>
                </a:spcAft>
                <a:defRPr sz="2400">
                  <a:solidFill>
                    <a:schemeClr val="tx1"/>
                  </a:solidFill>
                  <a:latin typeface="Times New Roman" panose="02020603050405020304" pitchFamily="18" charset="0"/>
                </a:defRPr>
              </a:lvl6pPr>
              <a:lvl7pPr marL="2378075" defTabSz="585788" eaLnBrk="0" fontAlgn="base" hangingPunct="0">
                <a:spcBef>
                  <a:spcPct val="0"/>
                </a:spcBef>
                <a:spcAft>
                  <a:spcPct val="0"/>
                </a:spcAft>
                <a:defRPr sz="2400">
                  <a:solidFill>
                    <a:schemeClr val="tx1"/>
                  </a:solidFill>
                  <a:latin typeface="Times New Roman" panose="02020603050405020304" pitchFamily="18" charset="0"/>
                </a:defRPr>
              </a:lvl7pPr>
              <a:lvl8pPr marL="2835275" defTabSz="585788" eaLnBrk="0" fontAlgn="base" hangingPunct="0">
                <a:spcBef>
                  <a:spcPct val="0"/>
                </a:spcBef>
                <a:spcAft>
                  <a:spcPct val="0"/>
                </a:spcAft>
                <a:defRPr sz="2400">
                  <a:solidFill>
                    <a:schemeClr val="tx1"/>
                  </a:solidFill>
                  <a:latin typeface="Times New Roman" panose="02020603050405020304" pitchFamily="18" charset="0"/>
                </a:defRPr>
              </a:lvl8pPr>
              <a:lvl9pPr marL="3292475" defTabSz="5857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dirty="0">
                  <a:latin typeface="+mn-lt"/>
                </a:rPr>
                <a:t>+</a:t>
              </a:r>
              <a:endParaRPr lang="en-US" altLang="en-US" sz="3500" dirty="0">
                <a:latin typeface="+mn-lt"/>
              </a:endParaRPr>
            </a:p>
          </p:txBody>
        </p:sp>
        <p:sp>
          <p:nvSpPr>
            <p:cNvPr id="51" name="Freeform 15">
              <a:extLst>
                <a:ext uri="{FF2B5EF4-FFF2-40B4-BE49-F238E27FC236}">
                  <a16:creationId xmlns:a16="http://schemas.microsoft.com/office/drawing/2014/main" id="{64CFF51A-447F-4229-A2C8-5669F4F59D32}"/>
                </a:ext>
              </a:extLst>
            </p:cNvPr>
            <p:cNvSpPr>
              <a:spLocks/>
            </p:cNvSpPr>
            <p:nvPr/>
          </p:nvSpPr>
          <p:spPr bwMode="auto">
            <a:xfrm>
              <a:off x="4951729" y="3085111"/>
              <a:ext cx="45719" cy="316902"/>
            </a:xfrm>
            <a:custGeom>
              <a:avLst/>
              <a:gdLst>
                <a:gd name="T0" fmla="*/ 0 w 803"/>
                <a:gd name="T1" fmla="*/ 0 h 439"/>
                <a:gd name="T2" fmla="*/ 802 w 803"/>
                <a:gd name="T3" fmla="*/ 0 h 439"/>
                <a:gd name="T4" fmla="*/ 802 w 803"/>
                <a:gd name="T5" fmla="*/ 438 h 439"/>
              </a:gdLst>
              <a:ahLst/>
              <a:cxnLst>
                <a:cxn ang="0">
                  <a:pos x="T0" y="T1"/>
                </a:cxn>
                <a:cxn ang="0">
                  <a:pos x="T2" y="T3"/>
                </a:cxn>
                <a:cxn ang="0">
                  <a:pos x="T4" y="T5"/>
                </a:cxn>
              </a:cxnLst>
              <a:rect l="0" t="0" r="r" b="b"/>
              <a:pathLst>
                <a:path w="803" h="439">
                  <a:moveTo>
                    <a:pt x="0" y="0"/>
                  </a:moveTo>
                  <a:lnTo>
                    <a:pt x="802" y="0"/>
                  </a:lnTo>
                  <a:lnTo>
                    <a:pt x="802" y="438"/>
                  </a:lnTo>
                </a:path>
              </a:pathLst>
            </a:custGeom>
            <a:noFill/>
            <a:ln w="254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sp>
          <p:nvSpPr>
            <p:cNvPr id="52" name="Freeform 16">
              <a:extLst>
                <a:ext uri="{FF2B5EF4-FFF2-40B4-BE49-F238E27FC236}">
                  <a16:creationId xmlns:a16="http://schemas.microsoft.com/office/drawing/2014/main" id="{F21F8095-7198-4452-BA92-A93A2AB415B3}"/>
                </a:ext>
              </a:extLst>
            </p:cNvPr>
            <p:cNvSpPr>
              <a:spLocks/>
            </p:cNvSpPr>
            <p:nvPr/>
          </p:nvSpPr>
          <p:spPr bwMode="auto">
            <a:xfrm flipV="1">
              <a:off x="5002267" y="3930850"/>
              <a:ext cx="2200048" cy="462105"/>
            </a:xfrm>
            <a:custGeom>
              <a:avLst/>
              <a:gdLst>
                <a:gd name="T0" fmla="*/ 0 w 1256"/>
                <a:gd name="T1" fmla="*/ 0 h 1"/>
                <a:gd name="T2" fmla="*/ 1255 w 1256"/>
                <a:gd name="T3" fmla="*/ 0 h 1"/>
              </a:gdLst>
              <a:ahLst/>
              <a:cxnLst>
                <a:cxn ang="0">
                  <a:pos x="T0" y="T1"/>
                </a:cxn>
                <a:cxn ang="0">
                  <a:pos x="T2" y="T3"/>
                </a:cxn>
              </a:cxnLst>
              <a:rect l="0" t="0" r="r" b="b"/>
              <a:pathLst>
                <a:path w="1256" h="1">
                  <a:moveTo>
                    <a:pt x="0" y="0"/>
                  </a:moveTo>
                  <a:lnTo>
                    <a:pt x="1255" y="0"/>
                  </a:lnTo>
                </a:path>
              </a:pathLst>
            </a:custGeom>
            <a:noFill/>
            <a:ln w="254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sp>
          <p:nvSpPr>
            <p:cNvPr id="53" name="Rectangle 19">
              <a:extLst>
                <a:ext uri="{FF2B5EF4-FFF2-40B4-BE49-F238E27FC236}">
                  <a16:creationId xmlns:a16="http://schemas.microsoft.com/office/drawing/2014/main" id="{0387BAD5-315C-403A-B5F9-639CD8A3831B}"/>
                </a:ext>
              </a:extLst>
            </p:cNvPr>
            <p:cNvSpPr>
              <a:spLocks noChangeArrowheads="1"/>
            </p:cNvSpPr>
            <p:nvPr/>
          </p:nvSpPr>
          <p:spPr bwMode="auto">
            <a:xfrm>
              <a:off x="5608638" y="3597275"/>
              <a:ext cx="1176337" cy="682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Times New Roman" panose="02020603050405020304" pitchFamily="18" charset="0"/>
                </a:defRPr>
              </a:lvl1pPr>
              <a:lvl2pPr marL="365125" defTabSz="585788">
                <a:defRPr sz="2400">
                  <a:solidFill>
                    <a:schemeClr val="tx1"/>
                  </a:solidFill>
                  <a:latin typeface="Times New Roman" panose="02020603050405020304" pitchFamily="18" charset="0"/>
                </a:defRPr>
              </a:lvl2pPr>
              <a:lvl3pPr marL="731838" defTabSz="585788">
                <a:defRPr sz="2400">
                  <a:solidFill>
                    <a:schemeClr val="tx1"/>
                  </a:solidFill>
                  <a:latin typeface="Times New Roman" panose="02020603050405020304" pitchFamily="18" charset="0"/>
                </a:defRPr>
              </a:lvl3pPr>
              <a:lvl4pPr marL="1096963" defTabSz="585788">
                <a:defRPr sz="2400">
                  <a:solidFill>
                    <a:schemeClr val="tx1"/>
                  </a:solidFill>
                  <a:latin typeface="Times New Roman" panose="02020603050405020304" pitchFamily="18" charset="0"/>
                </a:defRPr>
              </a:lvl4pPr>
              <a:lvl5pPr marL="1463675" defTabSz="585788">
                <a:defRPr sz="2400">
                  <a:solidFill>
                    <a:schemeClr val="tx1"/>
                  </a:solidFill>
                  <a:latin typeface="Times New Roman" panose="02020603050405020304" pitchFamily="18" charset="0"/>
                </a:defRPr>
              </a:lvl5pPr>
              <a:lvl6pPr marL="1920875" defTabSz="585788" eaLnBrk="0" fontAlgn="base" hangingPunct="0">
                <a:spcBef>
                  <a:spcPct val="0"/>
                </a:spcBef>
                <a:spcAft>
                  <a:spcPct val="0"/>
                </a:spcAft>
                <a:defRPr sz="2400">
                  <a:solidFill>
                    <a:schemeClr val="tx1"/>
                  </a:solidFill>
                  <a:latin typeface="Times New Roman" panose="02020603050405020304" pitchFamily="18" charset="0"/>
                </a:defRPr>
              </a:lvl6pPr>
              <a:lvl7pPr marL="2378075" defTabSz="585788" eaLnBrk="0" fontAlgn="base" hangingPunct="0">
                <a:spcBef>
                  <a:spcPct val="0"/>
                </a:spcBef>
                <a:spcAft>
                  <a:spcPct val="0"/>
                </a:spcAft>
                <a:defRPr sz="2400">
                  <a:solidFill>
                    <a:schemeClr val="tx1"/>
                  </a:solidFill>
                  <a:latin typeface="Times New Roman" panose="02020603050405020304" pitchFamily="18" charset="0"/>
                </a:defRPr>
              </a:lvl7pPr>
              <a:lvl8pPr marL="2835275" defTabSz="585788" eaLnBrk="0" fontAlgn="base" hangingPunct="0">
                <a:spcBef>
                  <a:spcPct val="0"/>
                </a:spcBef>
                <a:spcAft>
                  <a:spcPct val="0"/>
                </a:spcAft>
                <a:defRPr sz="2400">
                  <a:solidFill>
                    <a:schemeClr val="tx1"/>
                  </a:solidFill>
                  <a:latin typeface="Times New Roman" panose="02020603050405020304" pitchFamily="18" charset="0"/>
                </a:defRPr>
              </a:lvl8pPr>
              <a:lvl9pPr marL="3292475" defTabSz="5857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latin typeface="+mn-lt"/>
                </a:rPr>
                <a:t>Physical</a:t>
              </a:r>
            </a:p>
            <a:p>
              <a:r>
                <a:rPr lang="en-US" altLang="en-US" sz="2000" dirty="0">
                  <a:latin typeface="+mn-lt"/>
                </a:rPr>
                <a:t>Address</a:t>
              </a:r>
            </a:p>
          </p:txBody>
        </p:sp>
      </p:grpSp>
      <p:sp>
        <p:nvSpPr>
          <p:cNvPr id="54" name="Line 20">
            <a:extLst>
              <a:ext uri="{FF2B5EF4-FFF2-40B4-BE49-F238E27FC236}">
                <a16:creationId xmlns:a16="http://schemas.microsoft.com/office/drawing/2014/main" id="{3E1D2237-6EAC-4602-86C1-02D95ACB9826}"/>
              </a:ext>
            </a:extLst>
          </p:cNvPr>
          <p:cNvSpPr>
            <a:spLocks noChangeShapeType="1"/>
          </p:cNvSpPr>
          <p:nvPr/>
        </p:nvSpPr>
        <p:spPr bwMode="auto">
          <a:xfrm flipV="1">
            <a:off x="3798351" y="3460930"/>
            <a:ext cx="2836745" cy="6730"/>
          </a:xfrm>
          <a:prstGeom prst="line">
            <a:avLst/>
          </a:prstGeom>
          <a:noFill/>
          <a:ln w="254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55" name="Rectangle 21">
            <a:extLst>
              <a:ext uri="{FF2B5EF4-FFF2-40B4-BE49-F238E27FC236}">
                <a16:creationId xmlns:a16="http://schemas.microsoft.com/office/drawing/2014/main" id="{2E4B8748-BB0D-4EA5-95F5-261291F6EFFE}"/>
              </a:ext>
            </a:extLst>
          </p:cNvPr>
          <p:cNvSpPr>
            <a:spLocks noChangeArrowheads="1"/>
          </p:cNvSpPr>
          <p:nvPr/>
        </p:nvSpPr>
        <p:spPr bwMode="auto">
          <a:xfrm>
            <a:off x="9088571" y="1088710"/>
            <a:ext cx="1183016" cy="6892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Times New Roman" panose="02020603050405020304" pitchFamily="18" charset="0"/>
              </a:defRPr>
            </a:lvl1pPr>
            <a:lvl2pPr marL="365125" defTabSz="585788">
              <a:defRPr sz="2400">
                <a:solidFill>
                  <a:schemeClr val="tx1"/>
                </a:solidFill>
                <a:latin typeface="Times New Roman" panose="02020603050405020304" pitchFamily="18" charset="0"/>
              </a:defRPr>
            </a:lvl2pPr>
            <a:lvl3pPr marL="731838" defTabSz="585788">
              <a:defRPr sz="2400">
                <a:solidFill>
                  <a:schemeClr val="tx1"/>
                </a:solidFill>
                <a:latin typeface="Times New Roman" panose="02020603050405020304" pitchFamily="18" charset="0"/>
              </a:defRPr>
            </a:lvl3pPr>
            <a:lvl4pPr marL="1096963" defTabSz="585788">
              <a:defRPr sz="2400">
                <a:solidFill>
                  <a:schemeClr val="tx1"/>
                </a:solidFill>
                <a:latin typeface="Times New Roman" panose="02020603050405020304" pitchFamily="18" charset="0"/>
              </a:defRPr>
            </a:lvl4pPr>
            <a:lvl5pPr marL="1463675" defTabSz="585788">
              <a:defRPr sz="2400">
                <a:solidFill>
                  <a:schemeClr val="tx1"/>
                </a:solidFill>
                <a:latin typeface="Times New Roman" panose="02020603050405020304" pitchFamily="18" charset="0"/>
              </a:defRPr>
            </a:lvl5pPr>
            <a:lvl6pPr marL="1920875" defTabSz="585788" eaLnBrk="0" fontAlgn="base" hangingPunct="0">
              <a:spcBef>
                <a:spcPct val="0"/>
              </a:spcBef>
              <a:spcAft>
                <a:spcPct val="0"/>
              </a:spcAft>
              <a:defRPr sz="2400">
                <a:solidFill>
                  <a:schemeClr val="tx1"/>
                </a:solidFill>
                <a:latin typeface="Times New Roman" panose="02020603050405020304" pitchFamily="18" charset="0"/>
              </a:defRPr>
            </a:lvl6pPr>
            <a:lvl7pPr marL="2378075" defTabSz="585788" eaLnBrk="0" fontAlgn="base" hangingPunct="0">
              <a:spcBef>
                <a:spcPct val="0"/>
              </a:spcBef>
              <a:spcAft>
                <a:spcPct val="0"/>
              </a:spcAft>
              <a:defRPr sz="2400">
                <a:solidFill>
                  <a:schemeClr val="tx1"/>
                </a:solidFill>
                <a:latin typeface="Times New Roman" panose="02020603050405020304" pitchFamily="18" charset="0"/>
              </a:defRPr>
            </a:lvl7pPr>
            <a:lvl8pPr marL="2835275" defTabSz="585788" eaLnBrk="0" fontAlgn="base" hangingPunct="0">
              <a:spcBef>
                <a:spcPct val="0"/>
              </a:spcBef>
              <a:spcAft>
                <a:spcPct val="0"/>
              </a:spcAft>
              <a:defRPr sz="2400">
                <a:solidFill>
                  <a:schemeClr val="tx1"/>
                </a:solidFill>
                <a:latin typeface="Times New Roman" panose="02020603050405020304" pitchFamily="18" charset="0"/>
              </a:defRPr>
            </a:lvl8pPr>
            <a:lvl9pPr marL="3292475" defTabSz="5857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latin typeface="+mn-lt"/>
              </a:rPr>
              <a:t>Physical</a:t>
            </a:r>
            <a:br>
              <a:rPr lang="en-US" altLang="en-US" sz="2000" dirty="0">
                <a:latin typeface="+mn-lt"/>
              </a:rPr>
            </a:br>
            <a:r>
              <a:rPr lang="en-US" altLang="en-US" sz="2000" dirty="0">
                <a:latin typeface="+mn-lt"/>
              </a:rPr>
              <a:t>Memory</a:t>
            </a:r>
          </a:p>
        </p:txBody>
      </p:sp>
      <p:sp>
        <p:nvSpPr>
          <p:cNvPr id="56" name="Rectangle 37">
            <a:extLst>
              <a:ext uri="{FF2B5EF4-FFF2-40B4-BE49-F238E27FC236}">
                <a16:creationId xmlns:a16="http://schemas.microsoft.com/office/drawing/2014/main" id="{937CC5D4-936A-4D7D-B8BB-CADBEA1EEE5E}"/>
              </a:ext>
            </a:extLst>
          </p:cNvPr>
          <p:cNvSpPr>
            <a:spLocks noChangeArrowheads="1"/>
          </p:cNvSpPr>
          <p:nvPr/>
        </p:nvSpPr>
        <p:spPr bwMode="auto">
          <a:xfrm>
            <a:off x="3883020" y="3469325"/>
            <a:ext cx="1334440" cy="68929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73025" tIns="36512" rIns="73025" bIns="36512">
            <a:spAutoFit/>
          </a:bodyPr>
          <a:lstStyle>
            <a:lvl1pPr defTabSz="585788">
              <a:defRPr sz="2400">
                <a:solidFill>
                  <a:schemeClr val="tx1"/>
                </a:solidFill>
                <a:latin typeface="Times New Roman" panose="02020603050405020304" pitchFamily="18" charset="0"/>
              </a:defRPr>
            </a:lvl1pPr>
            <a:lvl2pPr marL="365125" defTabSz="585788">
              <a:defRPr sz="2400">
                <a:solidFill>
                  <a:schemeClr val="tx1"/>
                </a:solidFill>
                <a:latin typeface="Times New Roman" panose="02020603050405020304" pitchFamily="18" charset="0"/>
              </a:defRPr>
            </a:lvl2pPr>
            <a:lvl3pPr marL="731838" defTabSz="585788">
              <a:defRPr sz="2400">
                <a:solidFill>
                  <a:schemeClr val="tx1"/>
                </a:solidFill>
                <a:latin typeface="Times New Roman" panose="02020603050405020304" pitchFamily="18" charset="0"/>
              </a:defRPr>
            </a:lvl3pPr>
            <a:lvl4pPr marL="1096963" defTabSz="585788">
              <a:defRPr sz="2400">
                <a:solidFill>
                  <a:schemeClr val="tx1"/>
                </a:solidFill>
                <a:latin typeface="Times New Roman" panose="02020603050405020304" pitchFamily="18" charset="0"/>
              </a:defRPr>
            </a:lvl4pPr>
            <a:lvl5pPr marL="1463675" defTabSz="585788">
              <a:defRPr sz="2400">
                <a:solidFill>
                  <a:schemeClr val="tx1"/>
                </a:solidFill>
                <a:latin typeface="Times New Roman" panose="02020603050405020304" pitchFamily="18" charset="0"/>
              </a:defRPr>
            </a:lvl5pPr>
            <a:lvl6pPr marL="1920875" defTabSz="585788" eaLnBrk="0" fontAlgn="base" hangingPunct="0">
              <a:spcBef>
                <a:spcPct val="0"/>
              </a:spcBef>
              <a:spcAft>
                <a:spcPct val="0"/>
              </a:spcAft>
              <a:defRPr sz="2400">
                <a:solidFill>
                  <a:schemeClr val="tx1"/>
                </a:solidFill>
                <a:latin typeface="Times New Roman" panose="02020603050405020304" pitchFamily="18" charset="0"/>
              </a:defRPr>
            </a:lvl6pPr>
            <a:lvl7pPr marL="2378075" defTabSz="585788" eaLnBrk="0" fontAlgn="base" hangingPunct="0">
              <a:spcBef>
                <a:spcPct val="0"/>
              </a:spcBef>
              <a:spcAft>
                <a:spcPct val="0"/>
              </a:spcAft>
              <a:defRPr sz="2400">
                <a:solidFill>
                  <a:schemeClr val="tx1"/>
                </a:solidFill>
                <a:latin typeface="Times New Roman" panose="02020603050405020304" pitchFamily="18" charset="0"/>
              </a:defRPr>
            </a:lvl7pPr>
            <a:lvl8pPr marL="2835275" defTabSz="585788" eaLnBrk="0" fontAlgn="base" hangingPunct="0">
              <a:spcBef>
                <a:spcPct val="0"/>
              </a:spcBef>
              <a:spcAft>
                <a:spcPct val="0"/>
              </a:spcAft>
              <a:defRPr sz="2400">
                <a:solidFill>
                  <a:schemeClr val="tx1"/>
                </a:solidFill>
                <a:latin typeface="Times New Roman" panose="02020603050405020304" pitchFamily="18" charset="0"/>
              </a:defRPr>
            </a:lvl8pPr>
            <a:lvl9pPr marL="3292475" defTabSz="585788" eaLnBrk="0" fontAlgn="base" hangingPunct="0">
              <a:spcBef>
                <a:spcPct val="0"/>
              </a:spcBef>
              <a:spcAft>
                <a:spcPct val="0"/>
              </a:spcAft>
              <a:defRPr sz="2400">
                <a:solidFill>
                  <a:schemeClr val="tx1"/>
                </a:solidFill>
                <a:latin typeface="Times New Roman" panose="02020603050405020304" pitchFamily="18" charset="0"/>
              </a:defRPr>
            </a:lvl9pPr>
          </a:lstStyle>
          <a:p>
            <a:pPr algn="ctr"/>
            <a:r>
              <a:rPr lang="en-US" altLang="en-US" sz="2000" dirty="0">
                <a:latin typeface="+mn-lt"/>
              </a:rPr>
              <a:t>Virtual Address</a:t>
            </a:r>
          </a:p>
        </p:txBody>
      </p:sp>
      <p:grpSp>
        <p:nvGrpSpPr>
          <p:cNvPr id="57" name="Group 56">
            <a:extLst>
              <a:ext uri="{FF2B5EF4-FFF2-40B4-BE49-F238E27FC236}">
                <a16:creationId xmlns:a16="http://schemas.microsoft.com/office/drawing/2014/main" id="{86FEC0A7-436E-4576-A3C7-C497E2C9A529}"/>
              </a:ext>
            </a:extLst>
          </p:cNvPr>
          <p:cNvGrpSpPr/>
          <p:nvPr/>
        </p:nvGrpSpPr>
        <p:grpSpPr>
          <a:xfrm>
            <a:off x="6082875" y="2461403"/>
            <a:ext cx="2991077" cy="611188"/>
            <a:chOff x="2090738" y="2309994"/>
            <a:chExt cx="2991077" cy="611188"/>
          </a:xfrm>
        </p:grpSpPr>
        <p:grpSp>
          <p:nvGrpSpPr>
            <p:cNvPr id="58" name="Group 31">
              <a:extLst>
                <a:ext uri="{FF2B5EF4-FFF2-40B4-BE49-F238E27FC236}">
                  <a16:creationId xmlns:a16="http://schemas.microsoft.com/office/drawing/2014/main" id="{03A365B3-C640-4B54-9A46-26E542D6EBE3}"/>
                </a:ext>
              </a:extLst>
            </p:cNvPr>
            <p:cNvGrpSpPr>
              <a:grpSpLocks/>
            </p:cNvGrpSpPr>
            <p:nvPr/>
          </p:nvGrpSpPr>
          <p:grpSpPr bwMode="auto">
            <a:xfrm>
              <a:off x="2090738" y="2309994"/>
              <a:ext cx="1590675" cy="611188"/>
              <a:chOff x="1317" y="1539"/>
              <a:chExt cx="1002" cy="385"/>
            </a:xfrm>
          </p:grpSpPr>
          <p:sp>
            <p:nvSpPr>
              <p:cNvPr id="60" name="Rectangle 32">
                <a:extLst>
                  <a:ext uri="{FF2B5EF4-FFF2-40B4-BE49-F238E27FC236}">
                    <a16:creationId xmlns:a16="http://schemas.microsoft.com/office/drawing/2014/main" id="{D8CBBC2A-6F6B-4909-8620-0A8C3CDAC7A3}"/>
                  </a:ext>
                </a:extLst>
              </p:cNvPr>
              <p:cNvSpPr>
                <a:spLocks noChangeArrowheads="1"/>
              </p:cNvSpPr>
              <p:nvPr/>
            </p:nvSpPr>
            <p:spPr bwMode="auto">
              <a:xfrm>
                <a:off x="1317" y="1539"/>
                <a:ext cx="1002" cy="335"/>
              </a:xfrm>
              <a:prstGeom prst="rect">
                <a:avLst/>
              </a:prstGeom>
              <a:solidFill>
                <a:schemeClr val="accent6">
                  <a:lumMod val="20000"/>
                  <a:lumOff val="80000"/>
                </a:schemeClr>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1" name="Rectangle 33">
                <a:extLst>
                  <a:ext uri="{FF2B5EF4-FFF2-40B4-BE49-F238E27FC236}">
                    <a16:creationId xmlns:a16="http://schemas.microsoft.com/office/drawing/2014/main" id="{9D3D254F-E552-4602-9BFF-37B82AEA63F4}"/>
                  </a:ext>
                </a:extLst>
              </p:cNvPr>
              <p:cNvSpPr>
                <a:spLocks noChangeArrowheads="1"/>
              </p:cNvSpPr>
              <p:nvPr/>
            </p:nvSpPr>
            <p:spPr bwMode="auto">
              <a:xfrm>
                <a:off x="1389" y="1571"/>
                <a:ext cx="604" cy="3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2" name="Rectangle 34">
                <a:extLst>
                  <a:ext uri="{FF2B5EF4-FFF2-40B4-BE49-F238E27FC236}">
                    <a16:creationId xmlns:a16="http://schemas.microsoft.com/office/drawing/2014/main" id="{483D8289-FF17-4A33-A1F2-9FCAA5DC7D00}"/>
                  </a:ext>
                </a:extLst>
              </p:cNvPr>
              <p:cNvSpPr>
                <a:spLocks noChangeArrowheads="1"/>
              </p:cNvSpPr>
              <p:nvPr/>
            </p:nvSpPr>
            <p:spPr bwMode="auto">
              <a:xfrm>
                <a:off x="1418" y="1599"/>
                <a:ext cx="769" cy="2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Times New Roman" panose="02020603050405020304" pitchFamily="18" charset="0"/>
                  </a:defRPr>
                </a:lvl1pPr>
                <a:lvl2pPr marL="365125" defTabSz="585788">
                  <a:defRPr sz="2400">
                    <a:solidFill>
                      <a:schemeClr val="tx1"/>
                    </a:solidFill>
                    <a:latin typeface="Times New Roman" panose="02020603050405020304" pitchFamily="18" charset="0"/>
                  </a:defRPr>
                </a:lvl2pPr>
                <a:lvl3pPr marL="731838" defTabSz="585788">
                  <a:defRPr sz="2400">
                    <a:solidFill>
                      <a:schemeClr val="tx1"/>
                    </a:solidFill>
                    <a:latin typeface="Times New Roman" panose="02020603050405020304" pitchFamily="18" charset="0"/>
                  </a:defRPr>
                </a:lvl3pPr>
                <a:lvl4pPr marL="1096963" defTabSz="585788">
                  <a:defRPr sz="2400">
                    <a:solidFill>
                      <a:schemeClr val="tx1"/>
                    </a:solidFill>
                    <a:latin typeface="Times New Roman" panose="02020603050405020304" pitchFamily="18" charset="0"/>
                  </a:defRPr>
                </a:lvl4pPr>
                <a:lvl5pPr marL="1463675" defTabSz="585788">
                  <a:defRPr sz="2400">
                    <a:solidFill>
                      <a:schemeClr val="tx1"/>
                    </a:solidFill>
                    <a:latin typeface="Times New Roman" panose="02020603050405020304" pitchFamily="18" charset="0"/>
                  </a:defRPr>
                </a:lvl5pPr>
                <a:lvl6pPr marL="1920875" defTabSz="585788" eaLnBrk="0" fontAlgn="base" hangingPunct="0">
                  <a:spcBef>
                    <a:spcPct val="0"/>
                  </a:spcBef>
                  <a:spcAft>
                    <a:spcPct val="0"/>
                  </a:spcAft>
                  <a:defRPr sz="2400">
                    <a:solidFill>
                      <a:schemeClr val="tx1"/>
                    </a:solidFill>
                    <a:latin typeface="Times New Roman" panose="02020603050405020304" pitchFamily="18" charset="0"/>
                  </a:defRPr>
                </a:lvl6pPr>
                <a:lvl7pPr marL="2378075" defTabSz="585788" eaLnBrk="0" fontAlgn="base" hangingPunct="0">
                  <a:spcBef>
                    <a:spcPct val="0"/>
                  </a:spcBef>
                  <a:spcAft>
                    <a:spcPct val="0"/>
                  </a:spcAft>
                  <a:defRPr sz="2400">
                    <a:solidFill>
                      <a:schemeClr val="tx1"/>
                    </a:solidFill>
                    <a:latin typeface="Times New Roman" panose="02020603050405020304" pitchFamily="18" charset="0"/>
                  </a:defRPr>
                </a:lvl7pPr>
                <a:lvl8pPr marL="2835275" defTabSz="585788" eaLnBrk="0" fontAlgn="base" hangingPunct="0">
                  <a:spcBef>
                    <a:spcPct val="0"/>
                  </a:spcBef>
                  <a:spcAft>
                    <a:spcPct val="0"/>
                  </a:spcAft>
                  <a:defRPr sz="2400">
                    <a:solidFill>
                      <a:schemeClr val="tx1"/>
                    </a:solidFill>
                    <a:latin typeface="Times New Roman" panose="02020603050405020304" pitchFamily="18" charset="0"/>
                  </a:defRPr>
                </a:lvl8pPr>
                <a:lvl9pPr marL="3292475" defTabSz="5857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mn-lt"/>
                  </a:rPr>
                  <a:t>Base </a:t>
                </a:r>
                <a:r>
                  <a:rPr lang="en-US" altLang="en-US" sz="1800" dirty="0" err="1">
                    <a:latin typeface="+mn-lt"/>
                  </a:rPr>
                  <a:t>Reg</a:t>
                </a:r>
                <a:endParaRPr lang="en-US" altLang="en-US" sz="1800" dirty="0">
                  <a:latin typeface="+mn-lt"/>
                </a:endParaRPr>
              </a:p>
            </p:txBody>
          </p:sp>
        </p:grpSp>
        <p:sp>
          <p:nvSpPr>
            <p:cNvPr id="59" name="Freeform 29">
              <a:extLst>
                <a:ext uri="{FF2B5EF4-FFF2-40B4-BE49-F238E27FC236}">
                  <a16:creationId xmlns:a16="http://schemas.microsoft.com/office/drawing/2014/main" id="{E66B073E-5950-4EEC-9410-4F401C8110FF}"/>
                </a:ext>
              </a:extLst>
            </p:cNvPr>
            <p:cNvSpPr>
              <a:spLocks/>
            </p:cNvSpPr>
            <p:nvPr/>
          </p:nvSpPr>
          <p:spPr bwMode="auto">
            <a:xfrm>
              <a:off x="3681413" y="2611363"/>
              <a:ext cx="1400402" cy="45719"/>
            </a:xfrm>
            <a:custGeom>
              <a:avLst/>
              <a:gdLst>
                <a:gd name="T0" fmla="*/ 0 w 2348"/>
                <a:gd name="T1" fmla="*/ 284 h 285"/>
                <a:gd name="T2" fmla="*/ 0 w 2348"/>
                <a:gd name="T3" fmla="*/ 0 h 285"/>
                <a:gd name="T4" fmla="*/ 2347 w 2348"/>
                <a:gd name="T5" fmla="*/ 0 h 285"/>
              </a:gdLst>
              <a:ahLst/>
              <a:cxnLst>
                <a:cxn ang="0">
                  <a:pos x="T0" y="T1"/>
                </a:cxn>
                <a:cxn ang="0">
                  <a:pos x="T2" y="T3"/>
                </a:cxn>
                <a:cxn ang="0">
                  <a:pos x="T4" y="T5"/>
                </a:cxn>
              </a:cxnLst>
              <a:rect l="0" t="0" r="r" b="b"/>
              <a:pathLst>
                <a:path w="2348" h="285">
                  <a:moveTo>
                    <a:pt x="0" y="284"/>
                  </a:moveTo>
                  <a:lnTo>
                    <a:pt x="0" y="0"/>
                  </a:lnTo>
                  <a:lnTo>
                    <a:pt x="2347" y="0"/>
                  </a:lnTo>
                </a:path>
              </a:pathLst>
            </a:custGeom>
            <a:noFill/>
            <a:ln w="25400" cap="rnd" cmpd="sng">
              <a:solidFill>
                <a:srgbClr val="FF0000"/>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grpSp>
      <p:grpSp>
        <p:nvGrpSpPr>
          <p:cNvPr id="63" name="Group 62">
            <a:extLst>
              <a:ext uri="{FF2B5EF4-FFF2-40B4-BE49-F238E27FC236}">
                <a16:creationId xmlns:a16="http://schemas.microsoft.com/office/drawing/2014/main" id="{BB3671D7-CE03-4010-82BE-25270E767419}"/>
              </a:ext>
            </a:extLst>
          </p:cNvPr>
          <p:cNvGrpSpPr/>
          <p:nvPr/>
        </p:nvGrpSpPr>
        <p:grpSpPr>
          <a:xfrm>
            <a:off x="4988860" y="1339733"/>
            <a:ext cx="3432065" cy="2119533"/>
            <a:chOff x="3722688" y="1495205"/>
            <a:chExt cx="3432065" cy="2119533"/>
          </a:xfrm>
        </p:grpSpPr>
        <p:grpSp>
          <p:nvGrpSpPr>
            <p:cNvPr id="64" name="Group 63">
              <a:extLst>
                <a:ext uri="{FF2B5EF4-FFF2-40B4-BE49-F238E27FC236}">
                  <a16:creationId xmlns:a16="http://schemas.microsoft.com/office/drawing/2014/main" id="{796A205F-8027-4963-8192-E0AA298ED721}"/>
                </a:ext>
              </a:extLst>
            </p:cNvPr>
            <p:cNvGrpSpPr/>
            <p:nvPr/>
          </p:nvGrpSpPr>
          <p:grpSpPr>
            <a:xfrm>
              <a:off x="3722688" y="1495205"/>
              <a:ext cx="3432065" cy="2119533"/>
              <a:chOff x="3722688" y="1495205"/>
              <a:chExt cx="3432065" cy="2119533"/>
            </a:xfrm>
          </p:grpSpPr>
          <p:sp>
            <p:nvSpPr>
              <p:cNvPr id="66" name="Oval 10">
                <a:extLst>
                  <a:ext uri="{FF2B5EF4-FFF2-40B4-BE49-F238E27FC236}">
                    <a16:creationId xmlns:a16="http://schemas.microsoft.com/office/drawing/2014/main" id="{F3C767CB-D60C-44D6-A5BB-0444B1AB768F}"/>
                  </a:ext>
                </a:extLst>
              </p:cNvPr>
              <p:cNvSpPr>
                <a:spLocks noChangeArrowheads="1"/>
              </p:cNvSpPr>
              <p:nvPr/>
            </p:nvSpPr>
            <p:spPr bwMode="auto">
              <a:xfrm>
                <a:off x="4770438" y="1755775"/>
                <a:ext cx="463550" cy="461963"/>
              </a:xfrm>
              <a:prstGeom prst="ellipse">
                <a:avLst/>
              </a:prstGeom>
              <a:solidFill>
                <a:schemeClr val="bg1"/>
              </a:solid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67" name="Freeform 14">
                <a:extLst>
                  <a:ext uri="{FF2B5EF4-FFF2-40B4-BE49-F238E27FC236}">
                    <a16:creationId xmlns:a16="http://schemas.microsoft.com/office/drawing/2014/main" id="{AF62270A-E743-4BDB-BD65-0B5CFAF832F1}"/>
                  </a:ext>
                </a:extLst>
              </p:cNvPr>
              <p:cNvSpPr>
                <a:spLocks/>
              </p:cNvSpPr>
              <p:nvPr/>
            </p:nvSpPr>
            <p:spPr bwMode="auto">
              <a:xfrm>
                <a:off x="3722688" y="1987550"/>
                <a:ext cx="1036637" cy="1588"/>
              </a:xfrm>
              <a:custGeom>
                <a:avLst/>
                <a:gdLst>
                  <a:gd name="T0" fmla="*/ 0 w 653"/>
                  <a:gd name="T1" fmla="*/ 0 h 1"/>
                  <a:gd name="T2" fmla="*/ 652 w 653"/>
                  <a:gd name="T3" fmla="*/ 0 h 1"/>
                </a:gdLst>
                <a:ahLst/>
                <a:cxnLst>
                  <a:cxn ang="0">
                    <a:pos x="T0" y="T1"/>
                  </a:cxn>
                  <a:cxn ang="0">
                    <a:pos x="T2" y="T3"/>
                  </a:cxn>
                </a:cxnLst>
                <a:rect l="0" t="0" r="r" b="b"/>
                <a:pathLst>
                  <a:path w="653" h="1">
                    <a:moveTo>
                      <a:pt x="0" y="0"/>
                    </a:moveTo>
                    <a:lnTo>
                      <a:pt x="652" y="0"/>
                    </a:lnTo>
                  </a:path>
                </a:pathLst>
              </a:custGeom>
              <a:noFill/>
              <a:ln w="254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sp>
            <p:nvSpPr>
              <p:cNvPr id="68" name="Freeform 17">
                <a:extLst>
                  <a:ext uri="{FF2B5EF4-FFF2-40B4-BE49-F238E27FC236}">
                    <a16:creationId xmlns:a16="http://schemas.microsoft.com/office/drawing/2014/main" id="{B9105DAB-F25C-4138-9068-E851DC2ADA24}"/>
                  </a:ext>
                </a:extLst>
              </p:cNvPr>
              <p:cNvSpPr>
                <a:spLocks/>
              </p:cNvSpPr>
              <p:nvPr/>
            </p:nvSpPr>
            <p:spPr bwMode="auto">
              <a:xfrm>
                <a:off x="5246688" y="1987550"/>
                <a:ext cx="546100" cy="1588"/>
              </a:xfrm>
              <a:custGeom>
                <a:avLst/>
                <a:gdLst>
                  <a:gd name="T0" fmla="*/ 0 w 344"/>
                  <a:gd name="T1" fmla="*/ 0 h 1"/>
                  <a:gd name="T2" fmla="*/ 343 w 344"/>
                  <a:gd name="T3" fmla="*/ 0 h 1"/>
                </a:gdLst>
                <a:ahLst/>
                <a:cxnLst>
                  <a:cxn ang="0">
                    <a:pos x="T0" y="T1"/>
                  </a:cxn>
                  <a:cxn ang="0">
                    <a:pos x="T2" y="T3"/>
                  </a:cxn>
                </a:cxnLst>
                <a:rect l="0" t="0" r="r" b="b"/>
                <a:pathLst>
                  <a:path w="344" h="1">
                    <a:moveTo>
                      <a:pt x="0" y="0"/>
                    </a:moveTo>
                    <a:lnTo>
                      <a:pt x="343" y="0"/>
                    </a:lnTo>
                  </a:path>
                </a:pathLst>
              </a:custGeom>
              <a:noFill/>
              <a:ln w="254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sp>
            <p:nvSpPr>
              <p:cNvPr id="69" name="Rectangle 18">
                <a:extLst>
                  <a:ext uri="{FF2B5EF4-FFF2-40B4-BE49-F238E27FC236}">
                    <a16:creationId xmlns:a16="http://schemas.microsoft.com/office/drawing/2014/main" id="{D1C20336-0FC3-4FF2-9E34-47E78120BF3F}"/>
                  </a:ext>
                </a:extLst>
              </p:cNvPr>
              <p:cNvSpPr>
                <a:spLocks noChangeArrowheads="1"/>
              </p:cNvSpPr>
              <p:nvPr/>
            </p:nvSpPr>
            <p:spPr bwMode="auto">
              <a:xfrm>
                <a:off x="5761038" y="1495205"/>
                <a:ext cx="1393715" cy="997067"/>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Times New Roman" panose="02020603050405020304" pitchFamily="18" charset="0"/>
                  </a:defRPr>
                </a:lvl1pPr>
                <a:lvl2pPr marL="365125" defTabSz="585788">
                  <a:defRPr sz="2400">
                    <a:solidFill>
                      <a:schemeClr val="tx1"/>
                    </a:solidFill>
                    <a:latin typeface="Times New Roman" panose="02020603050405020304" pitchFamily="18" charset="0"/>
                  </a:defRPr>
                </a:lvl2pPr>
                <a:lvl3pPr marL="731838" defTabSz="585788">
                  <a:defRPr sz="2400">
                    <a:solidFill>
                      <a:schemeClr val="tx1"/>
                    </a:solidFill>
                    <a:latin typeface="Times New Roman" panose="02020603050405020304" pitchFamily="18" charset="0"/>
                  </a:defRPr>
                </a:lvl3pPr>
                <a:lvl4pPr marL="1096963" defTabSz="585788">
                  <a:defRPr sz="2400">
                    <a:solidFill>
                      <a:schemeClr val="tx1"/>
                    </a:solidFill>
                    <a:latin typeface="Times New Roman" panose="02020603050405020304" pitchFamily="18" charset="0"/>
                  </a:defRPr>
                </a:lvl4pPr>
                <a:lvl5pPr marL="1463675" defTabSz="585788">
                  <a:defRPr sz="2400">
                    <a:solidFill>
                      <a:schemeClr val="tx1"/>
                    </a:solidFill>
                    <a:latin typeface="Times New Roman" panose="02020603050405020304" pitchFamily="18" charset="0"/>
                  </a:defRPr>
                </a:lvl5pPr>
                <a:lvl6pPr marL="1920875" defTabSz="585788" eaLnBrk="0" fontAlgn="base" hangingPunct="0">
                  <a:spcBef>
                    <a:spcPct val="0"/>
                  </a:spcBef>
                  <a:spcAft>
                    <a:spcPct val="0"/>
                  </a:spcAft>
                  <a:defRPr sz="2400">
                    <a:solidFill>
                      <a:schemeClr val="tx1"/>
                    </a:solidFill>
                    <a:latin typeface="Times New Roman" panose="02020603050405020304" pitchFamily="18" charset="0"/>
                  </a:defRPr>
                </a:lvl6pPr>
                <a:lvl7pPr marL="2378075" defTabSz="585788" eaLnBrk="0" fontAlgn="base" hangingPunct="0">
                  <a:spcBef>
                    <a:spcPct val="0"/>
                  </a:spcBef>
                  <a:spcAft>
                    <a:spcPct val="0"/>
                  </a:spcAft>
                  <a:defRPr sz="2400">
                    <a:solidFill>
                      <a:schemeClr val="tx1"/>
                    </a:solidFill>
                    <a:latin typeface="Times New Roman" panose="02020603050405020304" pitchFamily="18" charset="0"/>
                  </a:defRPr>
                </a:lvl7pPr>
                <a:lvl8pPr marL="2835275" defTabSz="585788" eaLnBrk="0" fontAlgn="base" hangingPunct="0">
                  <a:spcBef>
                    <a:spcPct val="0"/>
                  </a:spcBef>
                  <a:spcAft>
                    <a:spcPct val="0"/>
                  </a:spcAft>
                  <a:defRPr sz="2400">
                    <a:solidFill>
                      <a:schemeClr val="tx1"/>
                    </a:solidFill>
                    <a:latin typeface="Times New Roman" panose="02020603050405020304" pitchFamily="18" charset="0"/>
                  </a:defRPr>
                </a:lvl8pPr>
                <a:lvl9pPr marL="3292475" defTabSz="5857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2000" dirty="0">
                    <a:solidFill>
                      <a:srgbClr val="FF0000"/>
                    </a:solidFill>
                    <a:latin typeface="+mn-lt"/>
                  </a:rPr>
                  <a:t>Bound</a:t>
                </a:r>
              </a:p>
              <a:p>
                <a:r>
                  <a:rPr lang="en-US" altLang="en-US" sz="2000" dirty="0">
                    <a:solidFill>
                      <a:srgbClr val="FF0000"/>
                    </a:solidFill>
                    <a:latin typeface="+mn-lt"/>
                  </a:rPr>
                  <a:t>Violation</a:t>
                </a:r>
              </a:p>
              <a:p>
                <a:r>
                  <a:rPr lang="en-US" altLang="en-US" sz="2000" dirty="0">
                    <a:solidFill>
                      <a:srgbClr val="FF0000"/>
                    </a:solidFill>
                    <a:latin typeface="+mn-lt"/>
                  </a:rPr>
                  <a:t>Exception</a:t>
                </a:r>
              </a:p>
            </p:txBody>
          </p:sp>
          <p:sp>
            <p:nvSpPr>
              <p:cNvPr id="70" name="Freeform 28">
                <a:extLst>
                  <a:ext uri="{FF2B5EF4-FFF2-40B4-BE49-F238E27FC236}">
                    <a16:creationId xmlns:a16="http://schemas.microsoft.com/office/drawing/2014/main" id="{39D6993C-3606-4A6C-9A88-037847D89ED3}"/>
                  </a:ext>
                </a:extLst>
              </p:cNvPr>
              <p:cNvSpPr>
                <a:spLocks/>
              </p:cNvSpPr>
              <p:nvPr/>
            </p:nvSpPr>
            <p:spPr bwMode="auto">
              <a:xfrm>
                <a:off x="4359448" y="2146300"/>
                <a:ext cx="453852" cy="1468438"/>
              </a:xfrm>
              <a:custGeom>
                <a:avLst/>
                <a:gdLst>
                  <a:gd name="T0" fmla="*/ 0 w 445"/>
                  <a:gd name="T1" fmla="*/ 924 h 925"/>
                  <a:gd name="T2" fmla="*/ 0 w 445"/>
                  <a:gd name="T3" fmla="*/ 151 h 925"/>
                  <a:gd name="T4" fmla="*/ 444 w 445"/>
                  <a:gd name="T5" fmla="*/ 0 h 925"/>
                </a:gdLst>
                <a:ahLst/>
                <a:cxnLst>
                  <a:cxn ang="0">
                    <a:pos x="T0" y="T1"/>
                  </a:cxn>
                  <a:cxn ang="0">
                    <a:pos x="T2" y="T3"/>
                  </a:cxn>
                  <a:cxn ang="0">
                    <a:pos x="T4" y="T5"/>
                  </a:cxn>
                </a:cxnLst>
                <a:rect l="0" t="0" r="r" b="b"/>
                <a:pathLst>
                  <a:path w="445" h="925">
                    <a:moveTo>
                      <a:pt x="0" y="924"/>
                    </a:moveTo>
                    <a:lnTo>
                      <a:pt x="0" y="151"/>
                    </a:lnTo>
                    <a:lnTo>
                      <a:pt x="444" y="0"/>
                    </a:lnTo>
                  </a:path>
                </a:pathLst>
              </a:custGeom>
              <a:noFill/>
              <a:ln w="25400" cap="rnd"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atin typeface="+mn-lt"/>
                </a:endParaRPr>
              </a:p>
            </p:txBody>
          </p:sp>
        </p:grpSp>
        <p:sp>
          <p:nvSpPr>
            <p:cNvPr id="65" name="Rectangle 13">
              <a:extLst>
                <a:ext uri="{FF2B5EF4-FFF2-40B4-BE49-F238E27FC236}">
                  <a16:creationId xmlns:a16="http://schemas.microsoft.com/office/drawing/2014/main" id="{E46726B3-D5F5-422D-9694-C5516B12CC77}"/>
                </a:ext>
              </a:extLst>
            </p:cNvPr>
            <p:cNvSpPr>
              <a:spLocks noChangeArrowheads="1"/>
            </p:cNvSpPr>
            <p:nvPr/>
          </p:nvSpPr>
          <p:spPr bwMode="auto">
            <a:xfrm>
              <a:off x="4846638" y="1754188"/>
              <a:ext cx="315792" cy="443069"/>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Times New Roman" panose="02020603050405020304" pitchFamily="18" charset="0"/>
                </a:defRPr>
              </a:lvl1pPr>
              <a:lvl2pPr marL="365125" defTabSz="585788">
                <a:defRPr sz="2400">
                  <a:solidFill>
                    <a:schemeClr val="tx1"/>
                  </a:solidFill>
                  <a:latin typeface="Times New Roman" panose="02020603050405020304" pitchFamily="18" charset="0"/>
                </a:defRPr>
              </a:lvl2pPr>
              <a:lvl3pPr marL="731838" defTabSz="585788">
                <a:defRPr sz="2400">
                  <a:solidFill>
                    <a:schemeClr val="tx1"/>
                  </a:solidFill>
                  <a:latin typeface="Times New Roman" panose="02020603050405020304" pitchFamily="18" charset="0"/>
                </a:defRPr>
              </a:lvl3pPr>
              <a:lvl4pPr marL="1096963" defTabSz="585788">
                <a:defRPr sz="2400">
                  <a:solidFill>
                    <a:schemeClr val="tx1"/>
                  </a:solidFill>
                  <a:latin typeface="Times New Roman" panose="02020603050405020304" pitchFamily="18" charset="0"/>
                </a:defRPr>
              </a:lvl4pPr>
              <a:lvl5pPr marL="1463675" defTabSz="585788">
                <a:defRPr sz="2400">
                  <a:solidFill>
                    <a:schemeClr val="tx1"/>
                  </a:solidFill>
                  <a:latin typeface="Times New Roman" panose="02020603050405020304" pitchFamily="18" charset="0"/>
                </a:defRPr>
              </a:lvl5pPr>
              <a:lvl6pPr marL="1920875" defTabSz="585788" eaLnBrk="0" fontAlgn="base" hangingPunct="0">
                <a:spcBef>
                  <a:spcPct val="0"/>
                </a:spcBef>
                <a:spcAft>
                  <a:spcPct val="0"/>
                </a:spcAft>
                <a:defRPr sz="2400">
                  <a:solidFill>
                    <a:schemeClr val="tx1"/>
                  </a:solidFill>
                  <a:latin typeface="Times New Roman" panose="02020603050405020304" pitchFamily="18" charset="0"/>
                </a:defRPr>
              </a:lvl6pPr>
              <a:lvl7pPr marL="2378075" defTabSz="585788" eaLnBrk="0" fontAlgn="base" hangingPunct="0">
                <a:spcBef>
                  <a:spcPct val="0"/>
                </a:spcBef>
                <a:spcAft>
                  <a:spcPct val="0"/>
                </a:spcAft>
                <a:defRPr sz="2400">
                  <a:solidFill>
                    <a:schemeClr val="tx1"/>
                  </a:solidFill>
                  <a:latin typeface="Times New Roman" panose="02020603050405020304" pitchFamily="18" charset="0"/>
                </a:defRPr>
              </a:lvl7pPr>
              <a:lvl8pPr marL="2835275" defTabSz="585788" eaLnBrk="0" fontAlgn="base" hangingPunct="0">
                <a:spcBef>
                  <a:spcPct val="0"/>
                </a:spcBef>
                <a:spcAft>
                  <a:spcPct val="0"/>
                </a:spcAft>
                <a:defRPr sz="2400">
                  <a:solidFill>
                    <a:schemeClr val="tx1"/>
                  </a:solidFill>
                  <a:latin typeface="Times New Roman" panose="02020603050405020304" pitchFamily="18" charset="0"/>
                </a:defRPr>
              </a:lvl8pPr>
              <a:lvl9pPr marL="3292475" defTabSz="5857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a:latin typeface="+mn-lt"/>
                  <a:sym typeface="Symbol" panose="05050102010706020507" pitchFamily="18" charset="2"/>
                </a:rPr>
                <a:t></a:t>
              </a:r>
              <a:endParaRPr lang="en-US" altLang="en-US">
                <a:latin typeface="+mn-lt"/>
              </a:endParaRPr>
            </a:p>
          </p:txBody>
        </p:sp>
      </p:grpSp>
      <p:grpSp>
        <p:nvGrpSpPr>
          <p:cNvPr id="71" name="Group 70">
            <a:extLst>
              <a:ext uri="{FF2B5EF4-FFF2-40B4-BE49-F238E27FC236}">
                <a16:creationId xmlns:a16="http://schemas.microsoft.com/office/drawing/2014/main" id="{CE1AA2A2-13EC-4F8F-8C55-316166EADCE7}"/>
              </a:ext>
            </a:extLst>
          </p:cNvPr>
          <p:cNvGrpSpPr/>
          <p:nvPr/>
        </p:nvGrpSpPr>
        <p:grpSpPr>
          <a:xfrm>
            <a:off x="8963331" y="2756082"/>
            <a:ext cx="1411289" cy="1849435"/>
            <a:chOff x="7098671" y="1390830"/>
            <a:chExt cx="1411289" cy="3214688"/>
          </a:xfrm>
          <a:solidFill>
            <a:schemeClr val="accent1"/>
          </a:solidFill>
        </p:grpSpPr>
        <p:sp>
          <p:nvSpPr>
            <p:cNvPr id="72" name="Line 24">
              <a:extLst>
                <a:ext uri="{FF2B5EF4-FFF2-40B4-BE49-F238E27FC236}">
                  <a16:creationId xmlns:a16="http://schemas.microsoft.com/office/drawing/2014/main" id="{2F3CF54D-D6ED-4491-A284-961A6F4F5840}"/>
                </a:ext>
              </a:extLst>
            </p:cNvPr>
            <p:cNvSpPr>
              <a:spLocks noChangeShapeType="1"/>
            </p:cNvSpPr>
            <p:nvPr/>
          </p:nvSpPr>
          <p:spPr bwMode="auto">
            <a:xfrm>
              <a:off x="7251700" y="1390830"/>
              <a:ext cx="1117600" cy="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73" name="Line 25">
              <a:extLst>
                <a:ext uri="{FF2B5EF4-FFF2-40B4-BE49-F238E27FC236}">
                  <a16:creationId xmlns:a16="http://schemas.microsoft.com/office/drawing/2014/main" id="{6FE2F9DD-6017-463B-B6DE-3A7DAD18FE05}"/>
                </a:ext>
              </a:extLst>
            </p:cNvPr>
            <p:cNvSpPr>
              <a:spLocks noChangeShapeType="1"/>
            </p:cNvSpPr>
            <p:nvPr/>
          </p:nvSpPr>
          <p:spPr bwMode="auto">
            <a:xfrm>
              <a:off x="7237413" y="4605518"/>
              <a:ext cx="1117600" cy="0"/>
            </a:xfrm>
            <a:prstGeom prst="line">
              <a:avLst/>
            </a:prstGeom>
            <a:grpFill/>
            <a:ln w="254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grpSp>
          <p:nvGrpSpPr>
            <p:cNvPr id="74" name="Group 73">
              <a:extLst>
                <a:ext uri="{FF2B5EF4-FFF2-40B4-BE49-F238E27FC236}">
                  <a16:creationId xmlns:a16="http://schemas.microsoft.com/office/drawing/2014/main" id="{A58DD55F-B652-41E1-95B8-1E331A686185}"/>
                </a:ext>
              </a:extLst>
            </p:cNvPr>
            <p:cNvGrpSpPr/>
            <p:nvPr/>
          </p:nvGrpSpPr>
          <p:grpSpPr>
            <a:xfrm>
              <a:off x="7098671" y="1432552"/>
              <a:ext cx="1411289" cy="3158857"/>
              <a:chOff x="7098671" y="1432552"/>
              <a:chExt cx="1411289" cy="3158857"/>
            </a:xfrm>
            <a:grpFill/>
          </p:grpSpPr>
          <p:sp>
            <p:nvSpPr>
              <p:cNvPr id="75" name="Rectangle 38" descr="Light downward diagonal">
                <a:extLst>
                  <a:ext uri="{FF2B5EF4-FFF2-40B4-BE49-F238E27FC236}">
                    <a16:creationId xmlns:a16="http://schemas.microsoft.com/office/drawing/2014/main" id="{5C0D9481-C209-458C-9725-A36940B39B3C}"/>
                  </a:ext>
                </a:extLst>
              </p:cNvPr>
              <p:cNvSpPr>
                <a:spLocks noChangeArrowheads="1"/>
              </p:cNvSpPr>
              <p:nvPr/>
            </p:nvSpPr>
            <p:spPr bwMode="auto">
              <a:xfrm>
                <a:off x="7262813" y="1432552"/>
                <a:ext cx="1078666" cy="3158857"/>
              </a:xfrm>
              <a:prstGeom prst="rect">
                <a:avLst/>
              </a:prstGeom>
              <a:solidFill>
                <a:schemeClr val="accent5">
                  <a:lumMod val="60000"/>
                  <a:lumOff val="40000"/>
                </a:schemeClr>
              </a:solidFill>
              <a:ln>
                <a:noFill/>
              </a:ln>
              <a:effectLst/>
            </p:spPr>
            <p:txBody>
              <a:bodyPr wrap="none" anchor="ctr"/>
              <a:lstStyle/>
              <a:p>
                <a:endParaRPr lang="en-US">
                  <a:latin typeface="+mn-lt"/>
                </a:endParaRPr>
              </a:p>
            </p:txBody>
          </p:sp>
          <p:sp>
            <p:nvSpPr>
              <p:cNvPr id="76" name="Rectangle 26">
                <a:extLst>
                  <a:ext uri="{FF2B5EF4-FFF2-40B4-BE49-F238E27FC236}">
                    <a16:creationId xmlns:a16="http://schemas.microsoft.com/office/drawing/2014/main" id="{EF75DE5A-C880-48AB-85C2-0EA498274A3B}"/>
                  </a:ext>
                </a:extLst>
              </p:cNvPr>
              <p:cNvSpPr>
                <a:spLocks noChangeArrowheads="1"/>
              </p:cNvSpPr>
              <p:nvPr/>
            </p:nvSpPr>
            <p:spPr bwMode="auto">
              <a:xfrm>
                <a:off x="7098671" y="2152641"/>
                <a:ext cx="1411289" cy="1760967"/>
              </a:xfrm>
              <a:prstGeom prst="rect">
                <a:avLst/>
              </a:prstGeom>
              <a:noFill/>
              <a:ln>
                <a:noFill/>
              </a:ln>
              <a:effectLst/>
              <a:extLs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lIns="90488" tIns="44450" rIns="90488" bIns="44450">
                <a:spAutoFit/>
              </a:bodyPr>
              <a:lstStyle/>
              <a:p>
                <a:pPr algn="ctr"/>
                <a:r>
                  <a:rPr lang="en-US" altLang="en-US" sz="2000" dirty="0">
                    <a:solidFill>
                      <a:schemeClr val="bg1"/>
                    </a:solidFill>
                    <a:latin typeface="+mn-lt"/>
                  </a:rPr>
                  <a:t> Process Code &amp; Data</a:t>
                </a:r>
                <a:endParaRPr lang="en-US" altLang="en-US" sz="1800" dirty="0">
                  <a:solidFill>
                    <a:schemeClr val="bg1"/>
                  </a:solidFill>
                  <a:latin typeface="+mn-lt"/>
                </a:endParaRPr>
              </a:p>
            </p:txBody>
          </p:sp>
        </p:grpSp>
      </p:grpSp>
      <p:sp>
        <p:nvSpPr>
          <p:cNvPr id="77" name="TextBox 76">
            <a:extLst>
              <a:ext uri="{FF2B5EF4-FFF2-40B4-BE49-F238E27FC236}">
                <a16:creationId xmlns:a16="http://schemas.microsoft.com/office/drawing/2014/main" id="{55920104-7FAF-4A02-87BB-E950A9A9367B}"/>
              </a:ext>
            </a:extLst>
          </p:cNvPr>
          <p:cNvSpPr txBox="1"/>
          <p:nvPr/>
        </p:nvSpPr>
        <p:spPr>
          <a:xfrm>
            <a:off x="2089696" y="1981200"/>
            <a:ext cx="663964" cy="400110"/>
          </a:xfrm>
          <a:prstGeom prst="rect">
            <a:avLst/>
          </a:prstGeom>
          <a:noFill/>
        </p:spPr>
        <p:txBody>
          <a:bodyPr wrap="none" rtlCol="0">
            <a:spAutoFit/>
          </a:bodyPr>
          <a:lstStyle/>
          <a:p>
            <a:r>
              <a:rPr lang="en-US" sz="2000" dirty="0">
                <a:latin typeface="+mn-lt"/>
              </a:rPr>
              <a:t>0x0</a:t>
            </a:r>
          </a:p>
        </p:txBody>
      </p:sp>
      <p:sp>
        <p:nvSpPr>
          <p:cNvPr id="78" name="TextBox 77">
            <a:extLst>
              <a:ext uri="{FF2B5EF4-FFF2-40B4-BE49-F238E27FC236}">
                <a16:creationId xmlns:a16="http://schemas.microsoft.com/office/drawing/2014/main" id="{6DD5723A-58CC-48C2-9DCE-69C1D0F89136}"/>
              </a:ext>
            </a:extLst>
          </p:cNvPr>
          <p:cNvSpPr txBox="1"/>
          <p:nvPr/>
        </p:nvSpPr>
        <p:spPr>
          <a:xfrm>
            <a:off x="1826560" y="3746620"/>
            <a:ext cx="933269" cy="400110"/>
          </a:xfrm>
          <a:prstGeom prst="rect">
            <a:avLst/>
          </a:prstGeom>
          <a:noFill/>
        </p:spPr>
        <p:txBody>
          <a:bodyPr wrap="none" rtlCol="0">
            <a:spAutoFit/>
          </a:bodyPr>
          <a:lstStyle/>
          <a:p>
            <a:r>
              <a:rPr lang="en-US" sz="2000" dirty="0">
                <a:latin typeface="+mn-lt"/>
              </a:rPr>
              <a:t>0x0fff</a:t>
            </a:r>
          </a:p>
        </p:txBody>
      </p:sp>
      <p:cxnSp>
        <p:nvCxnSpPr>
          <p:cNvPr id="79" name="Straight Connector 78">
            <a:extLst>
              <a:ext uri="{FF2B5EF4-FFF2-40B4-BE49-F238E27FC236}">
                <a16:creationId xmlns:a16="http://schemas.microsoft.com/office/drawing/2014/main" id="{46CAEF0C-DA81-4FA9-A0DF-2023EF2D687C}"/>
              </a:ext>
            </a:extLst>
          </p:cNvPr>
          <p:cNvCxnSpPr>
            <a:stCxn id="49" idx="4"/>
          </p:cNvCxnSpPr>
          <p:nvPr/>
        </p:nvCxnSpPr>
        <p:spPr bwMode="auto">
          <a:xfrm>
            <a:off x="6903558" y="3730805"/>
            <a:ext cx="54" cy="510049"/>
          </a:xfrm>
          <a:prstGeom prst="line">
            <a:avLst/>
          </a:prstGeom>
          <a:solidFill>
            <a:srgbClr val="000000"/>
          </a:solidFill>
          <a:ln w="22225" cap="flat" cmpd="sng" algn="ctr">
            <a:solidFill>
              <a:schemeClr val="tx1"/>
            </a:solidFill>
            <a:prstDash val="solid"/>
            <a:round/>
            <a:headEnd type="none" w="med" len="med"/>
            <a:tailEnd type="none" w="med" len="med"/>
          </a:ln>
          <a:effectLst/>
        </p:spPr>
      </p:cxnSp>
      <p:grpSp>
        <p:nvGrpSpPr>
          <p:cNvPr id="80" name="Group 5">
            <a:extLst>
              <a:ext uri="{FF2B5EF4-FFF2-40B4-BE49-F238E27FC236}">
                <a16:creationId xmlns:a16="http://schemas.microsoft.com/office/drawing/2014/main" id="{96949C8D-E643-4544-AE40-38BD7ECC5D9F}"/>
              </a:ext>
            </a:extLst>
          </p:cNvPr>
          <p:cNvGrpSpPr>
            <a:grpSpLocks/>
          </p:cNvGrpSpPr>
          <p:nvPr/>
        </p:nvGrpSpPr>
        <p:grpSpPr bwMode="auto">
          <a:xfrm>
            <a:off x="3938501" y="1538639"/>
            <a:ext cx="1525588" cy="611188"/>
            <a:chOff x="1374" y="1088"/>
            <a:chExt cx="961" cy="385"/>
          </a:xfrm>
        </p:grpSpPr>
        <p:sp>
          <p:nvSpPr>
            <p:cNvPr id="81" name="Rectangle 6">
              <a:extLst>
                <a:ext uri="{FF2B5EF4-FFF2-40B4-BE49-F238E27FC236}">
                  <a16:creationId xmlns:a16="http://schemas.microsoft.com/office/drawing/2014/main" id="{651F584B-A7D1-4311-A6C9-8CE85CA6881B}"/>
                </a:ext>
              </a:extLst>
            </p:cNvPr>
            <p:cNvSpPr>
              <a:spLocks noChangeArrowheads="1"/>
            </p:cNvSpPr>
            <p:nvPr/>
          </p:nvSpPr>
          <p:spPr bwMode="auto">
            <a:xfrm>
              <a:off x="1374" y="1088"/>
              <a:ext cx="961" cy="335"/>
            </a:xfrm>
            <a:prstGeom prst="rect">
              <a:avLst/>
            </a:prstGeom>
            <a:solidFill>
              <a:schemeClr val="accent6">
                <a:lumMod val="20000"/>
                <a:lumOff val="80000"/>
              </a:schemeClr>
            </a:solidFill>
            <a:ln w="25400">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82" name="Rectangle 7">
              <a:extLst>
                <a:ext uri="{FF2B5EF4-FFF2-40B4-BE49-F238E27FC236}">
                  <a16:creationId xmlns:a16="http://schemas.microsoft.com/office/drawing/2014/main" id="{637B59F7-EAA0-44C7-8F59-ED3DB850613E}"/>
                </a:ext>
              </a:extLst>
            </p:cNvPr>
            <p:cNvSpPr>
              <a:spLocks noChangeArrowheads="1"/>
            </p:cNvSpPr>
            <p:nvPr/>
          </p:nvSpPr>
          <p:spPr bwMode="auto">
            <a:xfrm>
              <a:off x="1409" y="1120"/>
              <a:ext cx="604" cy="353"/>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latin typeface="+mn-lt"/>
              </a:endParaRPr>
            </a:p>
          </p:txBody>
        </p:sp>
        <p:sp>
          <p:nvSpPr>
            <p:cNvPr id="83" name="Rectangle 8">
              <a:extLst>
                <a:ext uri="{FF2B5EF4-FFF2-40B4-BE49-F238E27FC236}">
                  <a16:creationId xmlns:a16="http://schemas.microsoft.com/office/drawing/2014/main" id="{386E2BEE-CD79-47CC-BC4D-2CBBA97159D2}"/>
                </a:ext>
              </a:extLst>
            </p:cNvPr>
            <p:cNvSpPr>
              <a:spLocks noChangeArrowheads="1"/>
            </p:cNvSpPr>
            <p:nvPr/>
          </p:nvSpPr>
          <p:spPr bwMode="auto">
            <a:xfrm>
              <a:off x="1411" y="1148"/>
              <a:ext cx="882" cy="221"/>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73025" tIns="36512" rIns="73025" bIns="36512">
              <a:spAutoFit/>
            </a:bodyPr>
            <a:lstStyle>
              <a:lvl1pPr defTabSz="585788">
                <a:defRPr sz="2400">
                  <a:solidFill>
                    <a:schemeClr val="tx1"/>
                  </a:solidFill>
                  <a:latin typeface="Times New Roman" panose="02020603050405020304" pitchFamily="18" charset="0"/>
                </a:defRPr>
              </a:lvl1pPr>
              <a:lvl2pPr marL="365125" defTabSz="585788">
                <a:defRPr sz="2400">
                  <a:solidFill>
                    <a:schemeClr val="tx1"/>
                  </a:solidFill>
                  <a:latin typeface="Times New Roman" panose="02020603050405020304" pitchFamily="18" charset="0"/>
                </a:defRPr>
              </a:lvl2pPr>
              <a:lvl3pPr marL="731838" defTabSz="585788">
                <a:defRPr sz="2400">
                  <a:solidFill>
                    <a:schemeClr val="tx1"/>
                  </a:solidFill>
                  <a:latin typeface="Times New Roman" panose="02020603050405020304" pitchFamily="18" charset="0"/>
                </a:defRPr>
              </a:lvl3pPr>
              <a:lvl4pPr marL="1096963" defTabSz="585788">
                <a:defRPr sz="2400">
                  <a:solidFill>
                    <a:schemeClr val="tx1"/>
                  </a:solidFill>
                  <a:latin typeface="Times New Roman" panose="02020603050405020304" pitchFamily="18" charset="0"/>
                </a:defRPr>
              </a:lvl4pPr>
              <a:lvl5pPr marL="1463675" defTabSz="585788">
                <a:defRPr sz="2400">
                  <a:solidFill>
                    <a:schemeClr val="tx1"/>
                  </a:solidFill>
                  <a:latin typeface="Times New Roman" panose="02020603050405020304" pitchFamily="18" charset="0"/>
                </a:defRPr>
              </a:lvl5pPr>
              <a:lvl6pPr marL="1920875" defTabSz="585788" eaLnBrk="0" fontAlgn="base" hangingPunct="0">
                <a:spcBef>
                  <a:spcPct val="0"/>
                </a:spcBef>
                <a:spcAft>
                  <a:spcPct val="0"/>
                </a:spcAft>
                <a:defRPr sz="2400">
                  <a:solidFill>
                    <a:schemeClr val="tx1"/>
                  </a:solidFill>
                  <a:latin typeface="Times New Roman" panose="02020603050405020304" pitchFamily="18" charset="0"/>
                </a:defRPr>
              </a:lvl6pPr>
              <a:lvl7pPr marL="2378075" defTabSz="585788" eaLnBrk="0" fontAlgn="base" hangingPunct="0">
                <a:spcBef>
                  <a:spcPct val="0"/>
                </a:spcBef>
                <a:spcAft>
                  <a:spcPct val="0"/>
                </a:spcAft>
                <a:defRPr sz="2400">
                  <a:solidFill>
                    <a:schemeClr val="tx1"/>
                  </a:solidFill>
                  <a:latin typeface="Times New Roman" panose="02020603050405020304" pitchFamily="18" charset="0"/>
                </a:defRPr>
              </a:lvl7pPr>
              <a:lvl8pPr marL="2835275" defTabSz="585788" eaLnBrk="0" fontAlgn="base" hangingPunct="0">
                <a:spcBef>
                  <a:spcPct val="0"/>
                </a:spcBef>
                <a:spcAft>
                  <a:spcPct val="0"/>
                </a:spcAft>
                <a:defRPr sz="2400">
                  <a:solidFill>
                    <a:schemeClr val="tx1"/>
                  </a:solidFill>
                  <a:latin typeface="Times New Roman" panose="02020603050405020304" pitchFamily="18" charset="0"/>
                </a:defRPr>
              </a:lvl8pPr>
              <a:lvl9pPr marL="3292475" defTabSz="585788" eaLnBrk="0" fontAlgn="base" hangingPunct="0">
                <a:spcBef>
                  <a:spcPct val="0"/>
                </a:spcBef>
                <a:spcAft>
                  <a:spcPct val="0"/>
                </a:spcAft>
                <a:defRPr sz="2400">
                  <a:solidFill>
                    <a:schemeClr val="tx1"/>
                  </a:solidFill>
                  <a:latin typeface="Times New Roman" panose="02020603050405020304" pitchFamily="18" charset="0"/>
                </a:defRPr>
              </a:lvl9pPr>
            </a:lstStyle>
            <a:p>
              <a:r>
                <a:rPr lang="en-US" altLang="en-US" sz="1800" dirty="0">
                  <a:latin typeface="+mn-lt"/>
                </a:rPr>
                <a:t>Bound </a:t>
              </a:r>
              <a:r>
                <a:rPr lang="en-US" altLang="en-US" sz="1800" dirty="0" err="1">
                  <a:latin typeface="+mn-lt"/>
                </a:rPr>
                <a:t>Reg</a:t>
              </a:r>
              <a:endParaRPr lang="en-US" altLang="en-US" sz="1800" dirty="0">
                <a:latin typeface="+mn-lt"/>
              </a:endParaRPr>
            </a:p>
          </p:txBody>
        </p:sp>
      </p:grpSp>
      <p:sp>
        <p:nvSpPr>
          <p:cNvPr id="84" name="TextBox 83">
            <a:extLst>
              <a:ext uri="{FF2B5EF4-FFF2-40B4-BE49-F238E27FC236}">
                <a16:creationId xmlns:a16="http://schemas.microsoft.com/office/drawing/2014/main" id="{2F1F43DD-4C3D-4BB9-9FE1-6D0C447F689F}"/>
              </a:ext>
            </a:extLst>
          </p:cNvPr>
          <p:cNvSpPr txBox="1"/>
          <p:nvPr/>
        </p:nvSpPr>
        <p:spPr>
          <a:xfrm>
            <a:off x="8452396" y="1600200"/>
            <a:ext cx="663964" cy="400110"/>
          </a:xfrm>
          <a:prstGeom prst="rect">
            <a:avLst/>
          </a:prstGeom>
          <a:noFill/>
        </p:spPr>
        <p:txBody>
          <a:bodyPr wrap="none" rtlCol="0">
            <a:spAutoFit/>
          </a:bodyPr>
          <a:lstStyle/>
          <a:p>
            <a:r>
              <a:rPr lang="en-US" sz="2000" dirty="0">
                <a:latin typeface="+mn-lt"/>
              </a:rPr>
              <a:t>0x0</a:t>
            </a:r>
          </a:p>
        </p:txBody>
      </p:sp>
      <p:sp>
        <p:nvSpPr>
          <p:cNvPr id="85" name="TextBox 84">
            <a:extLst>
              <a:ext uri="{FF2B5EF4-FFF2-40B4-BE49-F238E27FC236}">
                <a16:creationId xmlns:a16="http://schemas.microsoft.com/office/drawing/2014/main" id="{75F5D7A3-09A2-4D2D-88F8-D3EF56783CF8}"/>
              </a:ext>
            </a:extLst>
          </p:cNvPr>
          <p:cNvSpPr txBox="1"/>
          <p:nvPr/>
        </p:nvSpPr>
        <p:spPr>
          <a:xfrm>
            <a:off x="8201471" y="4671422"/>
            <a:ext cx="940707" cy="400110"/>
          </a:xfrm>
          <a:prstGeom prst="rect">
            <a:avLst/>
          </a:prstGeom>
          <a:noFill/>
        </p:spPr>
        <p:txBody>
          <a:bodyPr wrap="none" rtlCol="0">
            <a:spAutoFit/>
          </a:bodyPr>
          <a:lstStyle/>
          <a:p>
            <a:r>
              <a:rPr lang="en-US" sz="2000" dirty="0">
                <a:latin typeface="+mn-lt"/>
              </a:rPr>
              <a:t>0xf..ff</a:t>
            </a:r>
          </a:p>
        </p:txBody>
      </p:sp>
    </p:spTree>
    <p:extLst>
      <p:ext uri="{BB962C8B-B14F-4D97-AF65-F5344CB8AC3E}">
        <p14:creationId xmlns:p14="http://schemas.microsoft.com/office/powerpoint/2010/main" val="13243028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1"/>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5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0"/>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63"/>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1452632-C407-4B31-AA15-6DCB12546C15}"/>
              </a:ext>
            </a:extLst>
          </p:cNvPr>
          <p:cNvSpPr>
            <a:spLocks noGrp="1"/>
          </p:cNvSpPr>
          <p:nvPr>
            <p:ph type="title"/>
          </p:nvPr>
        </p:nvSpPr>
        <p:spPr/>
        <p:txBody>
          <a:bodyPr/>
          <a:lstStyle/>
          <a:p>
            <a:r>
              <a:rPr lang="en-US" altLang="ko-KR" sz="4400" dirty="0">
                <a:ea typeface="굴림" charset="-127"/>
              </a:rPr>
              <a:t>Separate Segments for Code and Data</a:t>
            </a:r>
            <a:endParaRPr lang="zh-CN" altLang="en-US" dirty="0"/>
          </a:p>
        </p:txBody>
      </p:sp>
      <p:sp>
        <p:nvSpPr>
          <p:cNvPr id="4" name="Rectangle 3">
            <a:extLst>
              <a:ext uri="{FF2B5EF4-FFF2-40B4-BE49-F238E27FC236}">
                <a16:creationId xmlns:a16="http://schemas.microsoft.com/office/drawing/2014/main" id="{B1450151-8DEE-4B35-B467-ABF4D0E7411A}"/>
              </a:ext>
            </a:extLst>
          </p:cNvPr>
          <p:cNvSpPr>
            <a:spLocks noChangeArrowheads="1"/>
          </p:cNvSpPr>
          <p:nvPr/>
        </p:nvSpPr>
        <p:spPr bwMode="auto">
          <a:xfrm>
            <a:off x="1311512" y="5862135"/>
            <a:ext cx="3526607" cy="520655"/>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2800" i="1" dirty="0">
                <a:latin typeface="Corbel" panose="020B0503020204020204" pitchFamily="34" charset="0"/>
                <a:ea typeface="굴림" charset="-127"/>
              </a:rPr>
              <a:t>Pros of this separation?</a:t>
            </a:r>
          </a:p>
        </p:txBody>
      </p:sp>
      <p:grpSp>
        <p:nvGrpSpPr>
          <p:cNvPr id="5" name="Group 4">
            <a:extLst>
              <a:ext uri="{FF2B5EF4-FFF2-40B4-BE49-F238E27FC236}">
                <a16:creationId xmlns:a16="http://schemas.microsoft.com/office/drawing/2014/main" id="{C19E0AC1-7837-40DF-AEF7-B06607CF547A}"/>
              </a:ext>
            </a:extLst>
          </p:cNvPr>
          <p:cNvGrpSpPr>
            <a:grpSpLocks/>
          </p:cNvGrpSpPr>
          <p:nvPr/>
        </p:nvGrpSpPr>
        <p:grpSpPr bwMode="auto">
          <a:xfrm>
            <a:off x="1455735" y="1509269"/>
            <a:ext cx="8678863" cy="4268788"/>
            <a:chOff x="96" y="816"/>
            <a:chExt cx="5467" cy="2832"/>
          </a:xfrm>
        </p:grpSpPr>
        <p:sp>
          <p:nvSpPr>
            <p:cNvPr id="6" name="Rectangle 5">
              <a:extLst>
                <a:ext uri="{FF2B5EF4-FFF2-40B4-BE49-F238E27FC236}">
                  <a16:creationId xmlns:a16="http://schemas.microsoft.com/office/drawing/2014/main" id="{EFDB4687-04E4-414E-8A52-1BB6A4EB73F5}"/>
                </a:ext>
              </a:extLst>
            </p:cNvPr>
            <p:cNvSpPr>
              <a:spLocks noChangeArrowheads="1"/>
            </p:cNvSpPr>
            <p:nvPr/>
          </p:nvSpPr>
          <p:spPr bwMode="auto">
            <a:xfrm>
              <a:off x="1248" y="2400"/>
              <a:ext cx="1057" cy="294"/>
            </a:xfrm>
            <a:prstGeom prst="rect">
              <a:avLst/>
            </a:prstGeom>
            <a:solidFill>
              <a:schemeClr val="accent5">
                <a:lumMod val="60000"/>
                <a:lumOff val="40000"/>
              </a:schemeClr>
            </a:solidFill>
            <a:ln w="25400">
              <a:solidFill>
                <a:srgbClr val="FF0000"/>
              </a:solidFill>
              <a:miter lim="800000"/>
              <a:headEnd/>
              <a:tailEnd/>
            </a:ln>
            <a:effectLst/>
          </p:spPr>
          <p:txBody>
            <a:bodyPr wrap="none" anchor="ctr"/>
            <a:lstStyle/>
            <a:p>
              <a:endParaRPr lang="en-US" altLang="en-US">
                <a:latin typeface="Corbel" panose="020B0503020204020204" pitchFamily="34" charset="0"/>
              </a:endParaRPr>
            </a:p>
          </p:txBody>
        </p:sp>
        <p:sp>
          <p:nvSpPr>
            <p:cNvPr id="7" name="Rectangle 6">
              <a:extLst>
                <a:ext uri="{FF2B5EF4-FFF2-40B4-BE49-F238E27FC236}">
                  <a16:creationId xmlns:a16="http://schemas.microsoft.com/office/drawing/2014/main" id="{F9A8F876-F870-47C9-ABDD-156A76913ADE}"/>
                </a:ext>
              </a:extLst>
            </p:cNvPr>
            <p:cNvSpPr>
              <a:spLocks noChangeArrowheads="1"/>
            </p:cNvSpPr>
            <p:nvPr/>
          </p:nvSpPr>
          <p:spPr bwMode="auto">
            <a:xfrm>
              <a:off x="1248" y="3114"/>
              <a:ext cx="1057" cy="294"/>
            </a:xfrm>
            <a:prstGeom prst="rect">
              <a:avLst/>
            </a:prstGeom>
            <a:solidFill>
              <a:schemeClr val="accent5">
                <a:lumMod val="60000"/>
                <a:lumOff val="40000"/>
              </a:schemeClr>
            </a:solidFill>
            <a:ln w="25400">
              <a:solidFill>
                <a:srgbClr val="FF0000"/>
              </a:solidFill>
              <a:miter lim="800000"/>
              <a:headEnd/>
              <a:tailEnd/>
            </a:ln>
            <a:effectLst/>
          </p:spPr>
          <p:txBody>
            <a:bodyPr wrap="none" anchor="ctr"/>
            <a:lstStyle/>
            <a:p>
              <a:endParaRPr lang="en-US" altLang="en-US">
                <a:latin typeface="Corbel" panose="020B0503020204020204" pitchFamily="34" charset="0"/>
              </a:endParaRPr>
            </a:p>
          </p:txBody>
        </p:sp>
        <p:sp>
          <p:nvSpPr>
            <p:cNvPr id="8" name="Rectangle 7">
              <a:extLst>
                <a:ext uri="{FF2B5EF4-FFF2-40B4-BE49-F238E27FC236}">
                  <a16:creationId xmlns:a16="http://schemas.microsoft.com/office/drawing/2014/main" id="{E67D3F4D-48ED-4F68-B541-886889398BF6}"/>
                </a:ext>
              </a:extLst>
            </p:cNvPr>
            <p:cNvSpPr>
              <a:spLocks noChangeArrowheads="1"/>
            </p:cNvSpPr>
            <p:nvPr/>
          </p:nvSpPr>
          <p:spPr bwMode="auto">
            <a:xfrm>
              <a:off x="4593" y="2263"/>
              <a:ext cx="714" cy="1242"/>
            </a:xfrm>
            <a:prstGeom prst="rect">
              <a:avLst/>
            </a:prstGeom>
            <a:solidFill>
              <a:schemeClr val="accent5">
                <a:lumMod val="60000"/>
                <a:lumOff val="40000"/>
              </a:schemeClr>
            </a:solidFill>
            <a:ln w="25400">
              <a:noFill/>
              <a:miter lim="800000"/>
              <a:headEnd/>
              <a:tailEnd/>
            </a:ln>
            <a:effectLst/>
          </p:spPr>
          <p:txBody>
            <a:bodyPr wrap="none" anchor="ctr"/>
            <a:lstStyle/>
            <a:p>
              <a:pPr algn="ctr"/>
              <a:endParaRPr lang="ko-KR" altLang="en-US" sz="2000">
                <a:solidFill>
                  <a:srgbClr val="56127A"/>
                </a:solidFill>
                <a:latin typeface="Corbel" panose="020B0503020204020204" pitchFamily="34" charset="0"/>
                <a:ea typeface="굴림" charset="-127"/>
              </a:endParaRPr>
            </a:p>
          </p:txBody>
        </p:sp>
        <p:sp>
          <p:nvSpPr>
            <p:cNvPr id="9" name="Line 8">
              <a:extLst>
                <a:ext uri="{FF2B5EF4-FFF2-40B4-BE49-F238E27FC236}">
                  <a16:creationId xmlns:a16="http://schemas.microsoft.com/office/drawing/2014/main" id="{436C57B9-B0B6-45AB-A432-F77D9319EF1B}"/>
                </a:ext>
              </a:extLst>
            </p:cNvPr>
            <p:cNvSpPr>
              <a:spLocks noChangeShapeType="1"/>
            </p:cNvSpPr>
            <p:nvPr/>
          </p:nvSpPr>
          <p:spPr bwMode="auto">
            <a:xfrm>
              <a:off x="4608" y="3504"/>
              <a:ext cx="704"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10" name="Line 9">
              <a:extLst>
                <a:ext uri="{FF2B5EF4-FFF2-40B4-BE49-F238E27FC236}">
                  <a16:creationId xmlns:a16="http://schemas.microsoft.com/office/drawing/2014/main" id="{9A4BCC1B-F207-4CA8-9647-E17A69052F63}"/>
                </a:ext>
              </a:extLst>
            </p:cNvPr>
            <p:cNvSpPr>
              <a:spLocks noChangeShapeType="1"/>
            </p:cNvSpPr>
            <p:nvPr/>
          </p:nvSpPr>
          <p:spPr bwMode="auto">
            <a:xfrm>
              <a:off x="4597" y="2259"/>
              <a:ext cx="704"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11" name="Rectangle 10">
              <a:extLst>
                <a:ext uri="{FF2B5EF4-FFF2-40B4-BE49-F238E27FC236}">
                  <a16:creationId xmlns:a16="http://schemas.microsoft.com/office/drawing/2014/main" id="{E379C489-B4F3-41C3-A1AD-4458DACB228F}"/>
                </a:ext>
              </a:extLst>
            </p:cNvPr>
            <p:cNvSpPr>
              <a:spLocks noChangeArrowheads="1"/>
            </p:cNvSpPr>
            <p:nvPr/>
          </p:nvSpPr>
          <p:spPr bwMode="auto">
            <a:xfrm>
              <a:off x="4595" y="876"/>
              <a:ext cx="714" cy="1247"/>
            </a:xfrm>
            <a:prstGeom prst="rect">
              <a:avLst/>
            </a:prstGeom>
            <a:solidFill>
              <a:schemeClr val="accent5">
                <a:lumMod val="60000"/>
                <a:lumOff val="40000"/>
              </a:schemeClr>
            </a:solidFill>
            <a:ln w="25400">
              <a:noFill/>
              <a:miter lim="800000"/>
              <a:headEnd/>
              <a:tailEnd/>
            </a:ln>
            <a:effectLst/>
          </p:spPr>
          <p:txBody>
            <a:bodyPr wrap="none" anchor="ctr"/>
            <a:lstStyle/>
            <a:p>
              <a:pPr algn="ctr"/>
              <a:endParaRPr lang="ko-KR" altLang="en-US" sz="2000">
                <a:solidFill>
                  <a:srgbClr val="56127A"/>
                </a:solidFill>
                <a:latin typeface="Corbel" panose="020B0503020204020204" pitchFamily="34" charset="0"/>
                <a:ea typeface="굴림" charset="-127"/>
              </a:endParaRPr>
            </a:p>
          </p:txBody>
        </p:sp>
        <p:grpSp>
          <p:nvGrpSpPr>
            <p:cNvPr id="12" name="Group 11">
              <a:extLst>
                <a:ext uri="{FF2B5EF4-FFF2-40B4-BE49-F238E27FC236}">
                  <a16:creationId xmlns:a16="http://schemas.microsoft.com/office/drawing/2014/main" id="{85187712-C938-424B-B3DA-AC91118A3066}"/>
                </a:ext>
              </a:extLst>
            </p:cNvPr>
            <p:cNvGrpSpPr>
              <a:grpSpLocks/>
            </p:cNvGrpSpPr>
            <p:nvPr/>
          </p:nvGrpSpPr>
          <p:grpSpPr bwMode="auto">
            <a:xfrm>
              <a:off x="96" y="960"/>
              <a:ext cx="720" cy="1957"/>
              <a:chOff x="96" y="864"/>
              <a:chExt cx="720" cy="1957"/>
            </a:xfrm>
          </p:grpSpPr>
          <p:sp>
            <p:nvSpPr>
              <p:cNvPr id="53" name="Rectangle 12">
                <a:extLst>
                  <a:ext uri="{FF2B5EF4-FFF2-40B4-BE49-F238E27FC236}">
                    <a16:creationId xmlns:a16="http://schemas.microsoft.com/office/drawing/2014/main" id="{03D8BDD5-1E1B-45BC-88A7-2B0864C7B25C}"/>
                  </a:ext>
                </a:extLst>
              </p:cNvPr>
              <p:cNvSpPr>
                <a:spLocks noChangeArrowheads="1"/>
              </p:cNvSpPr>
              <p:nvPr/>
            </p:nvSpPr>
            <p:spPr bwMode="auto">
              <a:xfrm>
                <a:off x="192" y="1344"/>
                <a:ext cx="482" cy="222"/>
              </a:xfrm>
              <a:prstGeom prst="rect">
                <a:avLst/>
              </a:prstGeom>
              <a:noFill/>
              <a:ln w="25400">
                <a:noFill/>
                <a:miter lim="800000"/>
                <a:headEnd/>
                <a:tailEnd/>
              </a:ln>
              <a:effectLst/>
            </p:spPr>
            <p:txBody>
              <a:bodyPr wrap="none" lIns="73025" tIns="36512" rIns="73025" bIns="36512">
                <a:spAutoFit/>
              </a:bodyPr>
              <a:lstStyle/>
              <a:p>
                <a:pPr defTabSz="585788" eaLnBrk="0" hangingPunct="0"/>
                <a:r>
                  <a:rPr lang="en-US" altLang="ko-KR" sz="1700">
                    <a:solidFill>
                      <a:srgbClr val="56127A"/>
                    </a:solidFill>
                    <a:latin typeface="Corbel" panose="020B0503020204020204" pitchFamily="34" charset="0"/>
                    <a:ea typeface="굴림" charset="-127"/>
                  </a:rPr>
                  <a:t>Load X</a:t>
                </a:r>
              </a:p>
            </p:txBody>
          </p:sp>
          <p:sp>
            <p:nvSpPr>
              <p:cNvPr id="54" name="Rectangle 13">
                <a:extLst>
                  <a:ext uri="{FF2B5EF4-FFF2-40B4-BE49-F238E27FC236}">
                    <a16:creationId xmlns:a16="http://schemas.microsoft.com/office/drawing/2014/main" id="{4AF57806-2F8A-423B-AB22-0A68D534BB6A}"/>
                  </a:ext>
                </a:extLst>
              </p:cNvPr>
              <p:cNvSpPr>
                <a:spLocks noChangeArrowheads="1"/>
              </p:cNvSpPr>
              <p:nvPr/>
            </p:nvSpPr>
            <p:spPr bwMode="auto">
              <a:xfrm>
                <a:off x="108" y="2160"/>
                <a:ext cx="679" cy="661"/>
              </a:xfrm>
              <a:prstGeom prst="rect">
                <a:avLst/>
              </a:prstGeom>
              <a:noFill/>
              <a:ln w="25400">
                <a:noFill/>
                <a:miter lim="800000"/>
                <a:headEnd/>
                <a:tailEnd/>
              </a:ln>
              <a:effectLst/>
            </p:spPr>
            <p:txBody>
              <a:bodyPr wrap="none" lIns="73025" tIns="36512" rIns="73025" bIns="36512">
                <a:spAutoFit/>
              </a:bodyPr>
              <a:lstStyle/>
              <a:p>
                <a:pPr algn="ctr" defTabSz="585788" eaLnBrk="0" hangingPunct="0"/>
                <a:r>
                  <a:rPr lang="en-US" altLang="ko-KR" sz="2000" dirty="0">
                    <a:solidFill>
                      <a:srgbClr val="56127A"/>
                    </a:solidFill>
                    <a:latin typeface="Corbel" panose="020B0503020204020204" pitchFamily="34" charset="0"/>
                    <a:ea typeface="굴림" charset="-127"/>
                  </a:rPr>
                  <a:t>Program</a:t>
                </a:r>
              </a:p>
              <a:p>
                <a:pPr algn="ctr" defTabSz="585788" eaLnBrk="0" hangingPunct="0"/>
                <a:r>
                  <a:rPr lang="en-US" altLang="ko-KR" sz="2000" dirty="0">
                    <a:solidFill>
                      <a:srgbClr val="56127A"/>
                    </a:solidFill>
                    <a:latin typeface="Corbel" panose="020B0503020204020204" pitchFamily="34" charset="0"/>
                    <a:ea typeface="굴림" charset="-127"/>
                  </a:rPr>
                  <a:t>Address</a:t>
                </a:r>
              </a:p>
              <a:p>
                <a:pPr algn="ctr" defTabSz="585788" eaLnBrk="0" hangingPunct="0"/>
                <a:r>
                  <a:rPr lang="en-US" altLang="ko-KR" sz="2000" dirty="0">
                    <a:solidFill>
                      <a:srgbClr val="56127A"/>
                    </a:solidFill>
                    <a:latin typeface="Corbel" panose="020B0503020204020204" pitchFamily="34" charset="0"/>
                    <a:ea typeface="굴림" charset="-127"/>
                  </a:rPr>
                  <a:t>Space</a:t>
                </a:r>
              </a:p>
            </p:txBody>
          </p:sp>
          <p:sp>
            <p:nvSpPr>
              <p:cNvPr id="55" name="Rectangle 14">
                <a:extLst>
                  <a:ext uri="{FF2B5EF4-FFF2-40B4-BE49-F238E27FC236}">
                    <a16:creationId xmlns:a16="http://schemas.microsoft.com/office/drawing/2014/main" id="{1F1817E0-588E-4562-A5EC-81CBF6D2114B}"/>
                  </a:ext>
                </a:extLst>
              </p:cNvPr>
              <p:cNvSpPr>
                <a:spLocks noChangeArrowheads="1"/>
              </p:cNvSpPr>
              <p:nvPr/>
            </p:nvSpPr>
            <p:spPr bwMode="auto">
              <a:xfrm>
                <a:off x="96" y="864"/>
                <a:ext cx="720" cy="1248"/>
              </a:xfrm>
              <a:prstGeom prst="rect">
                <a:avLst/>
              </a:prstGeom>
              <a:noFill/>
              <a:ln w="25400">
                <a:solidFill>
                  <a:schemeClr val="tx1"/>
                </a:solidFill>
                <a:prstDash val="sysDot"/>
                <a:miter lim="800000"/>
                <a:headEnd/>
                <a:tailEnd/>
              </a:ln>
              <a:effectLst/>
            </p:spPr>
            <p:txBody>
              <a:bodyPr wrap="none" anchor="ctr"/>
              <a:lstStyle/>
              <a:p>
                <a:endParaRPr lang="en-US" altLang="en-US">
                  <a:latin typeface="Corbel" panose="020B0503020204020204" pitchFamily="34" charset="0"/>
                </a:endParaRPr>
              </a:p>
            </p:txBody>
          </p:sp>
        </p:grpSp>
        <p:sp>
          <p:nvSpPr>
            <p:cNvPr id="13" name="Line 15">
              <a:extLst>
                <a:ext uri="{FF2B5EF4-FFF2-40B4-BE49-F238E27FC236}">
                  <a16:creationId xmlns:a16="http://schemas.microsoft.com/office/drawing/2014/main" id="{F3195484-BE10-4434-867D-3894018A0341}"/>
                </a:ext>
              </a:extLst>
            </p:cNvPr>
            <p:cNvSpPr>
              <a:spLocks noChangeShapeType="1"/>
            </p:cNvSpPr>
            <p:nvPr/>
          </p:nvSpPr>
          <p:spPr bwMode="auto">
            <a:xfrm>
              <a:off x="839" y="1488"/>
              <a:ext cx="425" cy="1"/>
            </a:xfrm>
            <a:prstGeom prst="line">
              <a:avLst/>
            </a:prstGeom>
            <a:noFill/>
            <a:ln w="25400">
              <a:solidFill>
                <a:schemeClr val="tx1"/>
              </a:solidFill>
              <a:round/>
              <a:headEnd/>
              <a:tailEnd type="triangle" w="med" len="med"/>
            </a:ln>
            <a:effectLst/>
          </p:spPr>
          <p:txBody>
            <a:bodyPr wrap="none" anchor="ctr"/>
            <a:lstStyle/>
            <a:p>
              <a:endParaRPr lang="en-US">
                <a:latin typeface="Corbel" panose="020B0503020204020204" pitchFamily="34" charset="0"/>
              </a:endParaRPr>
            </a:p>
          </p:txBody>
        </p:sp>
        <p:sp>
          <p:nvSpPr>
            <p:cNvPr id="14" name="Rectangle 16">
              <a:extLst>
                <a:ext uri="{FF2B5EF4-FFF2-40B4-BE49-F238E27FC236}">
                  <a16:creationId xmlns:a16="http://schemas.microsoft.com/office/drawing/2014/main" id="{BE9EC6B9-AF0D-499C-A1B5-2AB74A6DE1B4}"/>
                </a:ext>
              </a:extLst>
            </p:cNvPr>
            <p:cNvSpPr>
              <a:spLocks noChangeArrowheads="1"/>
            </p:cNvSpPr>
            <p:nvPr/>
          </p:nvSpPr>
          <p:spPr bwMode="auto">
            <a:xfrm rot="16200000">
              <a:off x="4933" y="1966"/>
              <a:ext cx="1029" cy="231"/>
            </a:xfrm>
            <a:prstGeom prst="rect">
              <a:avLst/>
            </a:prstGeom>
            <a:noFill/>
            <a:ln w="25400">
              <a:noFill/>
              <a:miter lim="800000"/>
              <a:headEnd/>
              <a:tailEnd/>
            </a:ln>
            <a:effectLst/>
          </p:spPr>
          <p:txBody>
            <a:bodyPr wrap="none" lIns="73025" tIns="36512" rIns="73025" bIns="36512">
              <a:spAutoFit/>
            </a:bodyPr>
            <a:lstStyle/>
            <a:p>
              <a:pPr defTabSz="585788" eaLnBrk="0" hangingPunct="0"/>
              <a:r>
                <a:rPr lang="en-US" altLang="ko-KR" sz="1900">
                  <a:solidFill>
                    <a:srgbClr val="56127A"/>
                  </a:solidFill>
                  <a:latin typeface="Corbel" panose="020B0503020204020204" pitchFamily="34" charset="0"/>
                  <a:ea typeface="굴림" charset="-127"/>
                </a:rPr>
                <a:t>Main Memory</a:t>
              </a:r>
            </a:p>
          </p:txBody>
        </p:sp>
        <p:sp>
          <p:nvSpPr>
            <p:cNvPr id="15" name="Line 17">
              <a:extLst>
                <a:ext uri="{FF2B5EF4-FFF2-40B4-BE49-F238E27FC236}">
                  <a16:creationId xmlns:a16="http://schemas.microsoft.com/office/drawing/2014/main" id="{958064A6-B854-4647-9D87-83D85B9165F5}"/>
                </a:ext>
              </a:extLst>
            </p:cNvPr>
            <p:cNvSpPr>
              <a:spLocks noChangeShapeType="1"/>
            </p:cNvSpPr>
            <p:nvPr/>
          </p:nvSpPr>
          <p:spPr bwMode="auto">
            <a:xfrm>
              <a:off x="4583" y="816"/>
              <a:ext cx="0" cy="2832"/>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16" name="Line 18">
              <a:extLst>
                <a:ext uri="{FF2B5EF4-FFF2-40B4-BE49-F238E27FC236}">
                  <a16:creationId xmlns:a16="http://schemas.microsoft.com/office/drawing/2014/main" id="{F0E4EB5B-21FA-4297-9DB9-5A537FAC3838}"/>
                </a:ext>
              </a:extLst>
            </p:cNvPr>
            <p:cNvSpPr>
              <a:spLocks noChangeShapeType="1"/>
            </p:cNvSpPr>
            <p:nvPr/>
          </p:nvSpPr>
          <p:spPr bwMode="auto">
            <a:xfrm>
              <a:off x="5303" y="816"/>
              <a:ext cx="0" cy="2784"/>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17" name="Line 19">
              <a:extLst>
                <a:ext uri="{FF2B5EF4-FFF2-40B4-BE49-F238E27FC236}">
                  <a16:creationId xmlns:a16="http://schemas.microsoft.com/office/drawing/2014/main" id="{3A6F0343-EE82-4171-8904-061645710100}"/>
                </a:ext>
              </a:extLst>
            </p:cNvPr>
            <p:cNvSpPr>
              <a:spLocks noChangeShapeType="1"/>
            </p:cNvSpPr>
            <p:nvPr/>
          </p:nvSpPr>
          <p:spPr bwMode="auto">
            <a:xfrm>
              <a:off x="4591" y="864"/>
              <a:ext cx="704"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18" name="Rectangle 20">
              <a:extLst>
                <a:ext uri="{FF2B5EF4-FFF2-40B4-BE49-F238E27FC236}">
                  <a16:creationId xmlns:a16="http://schemas.microsoft.com/office/drawing/2014/main" id="{28FB1232-F5E2-4025-AB00-3163054B872D}"/>
                </a:ext>
              </a:extLst>
            </p:cNvPr>
            <p:cNvSpPr>
              <a:spLocks noChangeArrowheads="1"/>
            </p:cNvSpPr>
            <p:nvPr/>
          </p:nvSpPr>
          <p:spPr bwMode="auto">
            <a:xfrm>
              <a:off x="4556" y="1246"/>
              <a:ext cx="772" cy="427"/>
            </a:xfrm>
            <a:prstGeom prst="rect">
              <a:avLst/>
            </a:prstGeom>
            <a:noFill/>
            <a:ln w="25400">
              <a:noFill/>
              <a:miter lim="800000"/>
              <a:headEnd/>
              <a:tailEnd/>
            </a:ln>
            <a:effectLst/>
          </p:spPr>
          <p:txBody>
            <a:bodyPr lIns="90488" tIns="44450" rIns="90488" bIns="44450">
              <a:spAutoFit/>
            </a:bodyPr>
            <a:lstStyle/>
            <a:p>
              <a:pPr algn="ctr" eaLnBrk="0" hangingPunct="0"/>
              <a:r>
                <a:rPr lang="en-US" altLang="ko-KR" sz="1800">
                  <a:solidFill>
                    <a:schemeClr val="bg1"/>
                  </a:solidFill>
                  <a:latin typeface="Corbel" panose="020B0503020204020204" pitchFamily="34" charset="0"/>
                  <a:ea typeface="굴림" charset="-127"/>
                </a:rPr>
                <a:t>data</a:t>
              </a:r>
            </a:p>
            <a:p>
              <a:pPr algn="ctr" eaLnBrk="0" hangingPunct="0"/>
              <a:r>
                <a:rPr lang="en-US" altLang="ko-KR" sz="1800">
                  <a:solidFill>
                    <a:schemeClr val="bg1"/>
                  </a:solidFill>
                  <a:latin typeface="Corbel" panose="020B0503020204020204" pitchFamily="34" charset="0"/>
                  <a:ea typeface="굴림" charset="-127"/>
                </a:rPr>
                <a:t>segment</a:t>
              </a:r>
            </a:p>
          </p:txBody>
        </p:sp>
        <p:sp>
          <p:nvSpPr>
            <p:cNvPr id="19" name="Line 21">
              <a:extLst>
                <a:ext uri="{FF2B5EF4-FFF2-40B4-BE49-F238E27FC236}">
                  <a16:creationId xmlns:a16="http://schemas.microsoft.com/office/drawing/2014/main" id="{FE6FBBE3-3E31-4B5A-861C-F29A91ABE7AE}"/>
                </a:ext>
              </a:extLst>
            </p:cNvPr>
            <p:cNvSpPr>
              <a:spLocks noChangeShapeType="1"/>
            </p:cNvSpPr>
            <p:nvPr/>
          </p:nvSpPr>
          <p:spPr bwMode="auto">
            <a:xfrm>
              <a:off x="4591" y="2128"/>
              <a:ext cx="704"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20" name="Rectangle 22">
              <a:extLst>
                <a:ext uri="{FF2B5EF4-FFF2-40B4-BE49-F238E27FC236}">
                  <a16:creationId xmlns:a16="http://schemas.microsoft.com/office/drawing/2014/main" id="{774DD878-0980-408C-A78F-EC2D8692CA86}"/>
                </a:ext>
              </a:extLst>
            </p:cNvPr>
            <p:cNvSpPr>
              <a:spLocks noChangeArrowheads="1"/>
            </p:cNvSpPr>
            <p:nvPr/>
          </p:nvSpPr>
          <p:spPr bwMode="auto">
            <a:xfrm>
              <a:off x="1248" y="1039"/>
              <a:ext cx="1048" cy="288"/>
            </a:xfrm>
            <a:prstGeom prst="rect">
              <a:avLst/>
            </a:prstGeom>
            <a:solidFill>
              <a:schemeClr val="accent5">
                <a:lumMod val="60000"/>
                <a:lumOff val="40000"/>
              </a:schemeClr>
            </a:solidFill>
            <a:ln w="25400">
              <a:solidFill>
                <a:srgbClr val="FF0000"/>
              </a:solidFill>
              <a:miter lim="800000"/>
              <a:headEnd/>
              <a:tailEnd/>
            </a:ln>
            <a:effectLst/>
          </p:spPr>
          <p:txBody>
            <a:bodyPr wrap="none" anchor="ctr"/>
            <a:lstStyle/>
            <a:p>
              <a:endParaRPr lang="en-US" altLang="en-US">
                <a:latin typeface="Corbel" panose="020B0503020204020204" pitchFamily="34" charset="0"/>
              </a:endParaRPr>
            </a:p>
          </p:txBody>
        </p:sp>
        <p:sp>
          <p:nvSpPr>
            <p:cNvPr id="21" name="Rectangle 23">
              <a:extLst>
                <a:ext uri="{FF2B5EF4-FFF2-40B4-BE49-F238E27FC236}">
                  <a16:creationId xmlns:a16="http://schemas.microsoft.com/office/drawing/2014/main" id="{CCDBA7D4-C96A-4AD6-9C5A-D86014465BA4}"/>
                </a:ext>
              </a:extLst>
            </p:cNvPr>
            <p:cNvSpPr>
              <a:spLocks noChangeArrowheads="1"/>
            </p:cNvSpPr>
            <p:nvPr/>
          </p:nvSpPr>
          <p:spPr bwMode="auto">
            <a:xfrm>
              <a:off x="1248" y="1047"/>
              <a:ext cx="604" cy="353"/>
            </a:xfrm>
            <a:prstGeom prst="rect">
              <a:avLst/>
            </a:prstGeom>
            <a:noFill/>
            <a:ln w="25400">
              <a:noFill/>
              <a:miter lim="800000"/>
              <a:headEnd/>
              <a:tailEnd/>
            </a:ln>
            <a:effectLst/>
          </p:spPr>
          <p:txBody>
            <a:bodyPr wrap="none" anchor="ctr"/>
            <a:lstStyle/>
            <a:p>
              <a:endParaRPr lang="en-US" altLang="en-US">
                <a:latin typeface="Corbel" panose="020B0503020204020204" pitchFamily="34" charset="0"/>
              </a:endParaRPr>
            </a:p>
          </p:txBody>
        </p:sp>
        <p:sp>
          <p:nvSpPr>
            <p:cNvPr id="22" name="Rectangle 24">
              <a:extLst>
                <a:ext uri="{FF2B5EF4-FFF2-40B4-BE49-F238E27FC236}">
                  <a16:creationId xmlns:a16="http://schemas.microsoft.com/office/drawing/2014/main" id="{659F1042-2AE6-4BCC-8BF0-4C73BC620537}"/>
                </a:ext>
              </a:extLst>
            </p:cNvPr>
            <p:cNvSpPr>
              <a:spLocks noChangeArrowheads="1"/>
            </p:cNvSpPr>
            <p:nvPr/>
          </p:nvSpPr>
          <p:spPr bwMode="auto">
            <a:xfrm>
              <a:off x="1430" y="1036"/>
              <a:ext cx="728" cy="328"/>
            </a:xfrm>
            <a:prstGeom prst="rect">
              <a:avLst/>
            </a:prstGeom>
            <a:noFill/>
            <a:ln w="25400">
              <a:noFill/>
              <a:miter lim="800000"/>
              <a:headEnd/>
              <a:tailEnd/>
            </a:ln>
            <a:effectLst/>
          </p:spPr>
          <p:txBody>
            <a:bodyPr wrap="none" lIns="73025" tIns="36512" rIns="73025" bIns="36512">
              <a:spAutoFit/>
            </a:bodyPr>
            <a:lstStyle/>
            <a:p>
              <a:pPr algn="ctr" defTabSz="585788" eaLnBrk="0" hangingPunct="0">
                <a:lnSpc>
                  <a:spcPct val="85000"/>
                </a:lnSpc>
              </a:pPr>
              <a:r>
                <a:rPr lang="en-US" altLang="ko-KR" sz="1600">
                  <a:solidFill>
                    <a:schemeClr val="bg1"/>
                  </a:solidFill>
                  <a:latin typeface="Corbel" panose="020B0503020204020204" pitchFamily="34" charset="0"/>
                  <a:ea typeface="굴림" charset="-127"/>
                </a:rPr>
                <a:t>Data Bound</a:t>
              </a:r>
            </a:p>
            <a:p>
              <a:pPr algn="ctr" defTabSz="585788" eaLnBrk="0" hangingPunct="0">
                <a:lnSpc>
                  <a:spcPct val="85000"/>
                </a:lnSpc>
              </a:pPr>
              <a:r>
                <a:rPr lang="en-US" altLang="ko-KR" sz="1600">
                  <a:solidFill>
                    <a:schemeClr val="bg1"/>
                  </a:solidFill>
                  <a:latin typeface="Corbel" panose="020B0503020204020204" pitchFamily="34" charset="0"/>
                  <a:ea typeface="굴림" charset="-127"/>
                </a:rPr>
                <a:t>Register</a:t>
              </a:r>
            </a:p>
          </p:txBody>
        </p:sp>
        <p:sp>
          <p:nvSpPr>
            <p:cNvPr id="23" name="Rectangle 25">
              <a:extLst>
                <a:ext uri="{FF2B5EF4-FFF2-40B4-BE49-F238E27FC236}">
                  <a16:creationId xmlns:a16="http://schemas.microsoft.com/office/drawing/2014/main" id="{BFAE0FBB-CE96-4EF4-8F4A-EC88F3E092B3}"/>
                </a:ext>
              </a:extLst>
            </p:cNvPr>
            <p:cNvSpPr>
              <a:spLocks noChangeArrowheads="1"/>
            </p:cNvSpPr>
            <p:nvPr/>
          </p:nvSpPr>
          <p:spPr bwMode="auto">
            <a:xfrm>
              <a:off x="1248" y="1715"/>
              <a:ext cx="604" cy="353"/>
            </a:xfrm>
            <a:prstGeom prst="rect">
              <a:avLst/>
            </a:prstGeom>
            <a:noFill/>
            <a:ln w="25400">
              <a:noFill/>
              <a:miter lim="800000"/>
              <a:headEnd/>
              <a:tailEnd/>
            </a:ln>
            <a:effectLst/>
          </p:spPr>
          <p:txBody>
            <a:bodyPr wrap="none" anchor="ctr"/>
            <a:lstStyle/>
            <a:p>
              <a:endParaRPr lang="en-US" altLang="en-US">
                <a:latin typeface="Corbel" panose="020B0503020204020204" pitchFamily="34" charset="0"/>
              </a:endParaRPr>
            </a:p>
          </p:txBody>
        </p:sp>
        <p:sp>
          <p:nvSpPr>
            <p:cNvPr id="24" name="Rectangle 26">
              <a:extLst>
                <a:ext uri="{FF2B5EF4-FFF2-40B4-BE49-F238E27FC236}">
                  <a16:creationId xmlns:a16="http://schemas.microsoft.com/office/drawing/2014/main" id="{28696CD7-F9E6-4F10-BC91-D412EEC297EB}"/>
                </a:ext>
              </a:extLst>
            </p:cNvPr>
            <p:cNvSpPr>
              <a:spLocks noChangeArrowheads="1"/>
            </p:cNvSpPr>
            <p:nvPr/>
          </p:nvSpPr>
          <p:spPr bwMode="auto">
            <a:xfrm>
              <a:off x="1322" y="1424"/>
              <a:ext cx="905" cy="189"/>
            </a:xfrm>
            <a:prstGeom prst="rect">
              <a:avLst/>
            </a:prstGeom>
            <a:noFill/>
            <a:ln w="25400">
              <a:noFill/>
              <a:miter lim="800000"/>
              <a:headEnd/>
              <a:tailEnd/>
            </a:ln>
            <a:effectLst/>
          </p:spPr>
          <p:txBody>
            <a:bodyPr wrap="none" lIns="73025" tIns="36512" rIns="73025" bIns="36512">
              <a:spAutoFit/>
            </a:bodyPr>
            <a:lstStyle/>
            <a:p>
              <a:pPr algn="ctr" defTabSz="585788" eaLnBrk="0" hangingPunct="0">
                <a:lnSpc>
                  <a:spcPct val="85000"/>
                </a:lnSpc>
              </a:pPr>
              <a:r>
                <a:rPr lang="en-US" altLang="ko-KR" sz="1600" dirty="0">
                  <a:latin typeface="Corbel" panose="020B0503020204020204" pitchFamily="34" charset="0"/>
                  <a:ea typeface="굴림" charset="-127"/>
                </a:rPr>
                <a:t>Virtual Address</a:t>
              </a:r>
            </a:p>
          </p:txBody>
        </p:sp>
        <p:sp>
          <p:nvSpPr>
            <p:cNvPr id="25" name="Rectangle 27">
              <a:extLst>
                <a:ext uri="{FF2B5EF4-FFF2-40B4-BE49-F238E27FC236}">
                  <a16:creationId xmlns:a16="http://schemas.microsoft.com/office/drawing/2014/main" id="{A804A566-0F55-4ADB-9511-6A6CB0C3EC4F}"/>
                </a:ext>
              </a:extLst>
            </p:cNvPr>
            <p:cNvSpPr>
              <a:spLocks noChangeArrowheads="1"/>
            </p:cNvSpPr>
            <p:nvPr/>
          </p:nvSpPr>
          <p:spPr bwMode="auto">
            <a:xfrm>
              <a:off x="1248" y="1369"/>
              <a:ext cx="1049" cy="291"/>
            </a:xfrm>
            <a:prstGeom prst="rect">
              <a:avLst/>
            </a:prstGeom>
            <a:no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26" name="Rectangle 28">
              <a:extLst>
                <a:ext uri="{FF2B5EF4-FFF2-40B4-BE49-F238E27FC236}">
                  <a16:creationId xmlns:a16="http://schemas.microsoft.com/office/drawing/2014/main" id="{9CF580C4-A241-4420-A968-E1ADAB650542}"/>
                </a:ext>
              </a:extLst>
            </p:cNvPr>
            <p:cNvSpPr>
              <a:spLocks noChangeArrowheads="1"/>
            </p:cNvSpPr>
            <p:nvPr/>
          </p:nvSpPr>
          <p:spPr bwMode="auto">
            <a:xfrm>
              <a:off x="1248" y="1728"/>
              <a:ext cx="1048" cy="288"/>
            </a:xfrm>
            <a:prstGeom prst="rect">
              <a:avLst/>
            </a:prstGeom>
            <a:solidFill>
              <a:schemeClr val="accent5">
                <a:lumMod val="60000"/>
                <a:lumOff val="40000"/>
              </a:schemeClr>
            </a:solidFill>
            <a:ln w="25400">
              <a:solidFill>
                <a:srgbClr val="FF0000"/>
              </a:solidFill>
              <a:miter lim="800000"/>
              <a:headEnd/>
              <a:tailEnd/>
            </a:ln>
            <a:effectLst/>
          </p:spPr>
          <p:txBody>
            <a:bodyPr wrap="none" anchor="ctr"/>
            <a:lstStyle/>
            <a:p>
              <a:endParaRPr lang="en-US" altLang="en-US">
                <a:latin typeface="Corbel" panose="020B0503020204020204" pitchFamily="34" charset="0"/>
              </a:endParaRPr>
            </a:p>
          </p:txBody>
        </p:sp>
        <p:sp>
          <p:nvSpPr>
            <p:cNvPr id="27" name="Rectangle 29">
              <a:extLst>
                <a:ext uri="{FF2B5EF4-FFF2-40B4-BE49-F238E27FC236}">
                  <a16:creationId xmlns:a16="http://schemas.microsoft.com/office/drawing/2014/main" id="{D919F75C-A830-453E-B097-93D190BB770F}"/>
                </a:ext>
              </a:extLst>
            </p:cNvPr>
            <p:cNvSpPr>
              <a:spLocks noChangeArrowheads="1"/>
            </p:cNvSpPr>
            <p:nvPr/>
          </p:nvSpPr>
          <p:spPr bwMode="auto">
            <a:xfrm>
              <a:off x="1476" y="1728"/>
              <a:ext cx="635" cy="328"/>
            </a:xfrm>
            <a:prstGeom prst="rect">
              <a:avLst/>
            </a:prstGeom>
            <a:noFill/>
            <a:ln w="25400">
              <a:noFill/>
              <a:miter lim="800000"/>
              <a:headEnd/>
              <a:tailEnd/>
            </a:ln>
            <a:effectLst/>
          </p:spPr>
          <p:txBody>
            <a:bodyPr wrap="none" lIns="73025" tIns="36512" rIns="73025" bIns="36512">
              <a:spAutoFit/>
            </a:bodyPr>
            <a:lstStyle/>
            <a:p>
              <a:pPr algn="ctr" defTabSz="585788" eaLnBrk="0" hangingPunct="0">
                <a:lnSpc>
                  <a:spcPct val="85000"/>
                </a:lnSpc>
              </a:pPr>
              <a:r>
                <a:rPr lang="en-US" altLang="ko-KR" sz="1600">
                  <a:solidFill>
                    <a:schemeClr val="bg1"/>
                  </a:solidFill>
                  <a:latin typeface="Corbel" panose="020B0503020204020204" pitchFamily="34" charset="0"/>
                  <a:ea typeface="굴림" charset="-127"/>
                </a:rPr>
                <a:t>Data Base</a:t>
              </a:r>
            </a:p>
            <a:p>
              <a:pPr algn="ctr" defTabSz="585788" eaLnBrk="0" hangingPunct="0">
                <a:lnSpc>
                  <a:spcPct val="85000"/>
                </a:lnSpc>
              </a:pPr>
              <a:r>
                <a:rPr lang="en-US" altLang="ko-KR" sz="1600">
                  <a:solidFill>
                    <a:schemeClr val="bg1"/>
                  </a:solidFill>
                  <a:latin typeface="Corbel" panose="020B0503020204020204" pitchFamily="34" charset="0"/>
                  <a:ea typeface="굴림" charset="-127"/>
                </a:rPr>
                <a:t>Register</a:t>
              </a:r>
            </a:p>
          </p:txBody>
        </p:sp>
        <p:sp>
          <p:nvSpPr>
            <p:cNvPr id="28" name="Oval 30">
              <a:extLst>
                <a:ext uri="{FF2B5EF4-FFF2-40B4-BE49-F238E27FC236}">
                  <a16:creationId xmlns:a16="http://schemas.microsoft.com/office/drawing/2014/main" id="{46737262-ED5F-470F-BC61-F50B3661A6E0}"/>
                </a:ext>
              </a:extLst>
            </p:cNvPr>
            <p:cNvSpPr>
              <a:spLocks noChangeArrowheads="1"/>
            </p:cNvSpPr>
            <p:nvPr/>
          </p:nvSpPr>
          <p:spPr bwMode="auto">
            <a:xfrm>
              <a:off x="3047" y="1008"/>
              <a:ext cx="292" cy="291"/>
            </a:xfrm>
            <a:prstGeom prst="ellipse">
              <a:avLst/>
            </a:prstGeom>
            <a:solidFill>
              <a:schemeClr val="bg1"/>
            </a:solidFill>
            <a:ln w="25400">
              <a:solidFill>
                <a:schemeClr val="tx1"/>
              </a:solidFill>
              <a:round/>
              <a:headEnd/>
              <a:tailEnd/>
            </a:ln>
            <a:effectLst/>
          </p:spPr>
          <p:txBody>
            <a:bodyPr wrap="none" anchor="ctr"/>
            <a:lstStyle/>
            <a:p>
              <a:pPr algn="ctr" eaLnBrk="0" hangingPunct="0"/>
              <a:r>
                <a:rPr lang="ko-KR" altLang="en-US">
                  <a:solidFill>
                    <a:srgbClr val="56127A"/>
                  </a:solidFill>
                  <a:latin typeface="Corbel" panose="020B0503020204020204" pitchFamily="34" charset="0"/>
                  <a:ea typeface="굴림" charset="-127"/>
                  <a:sym typeface="Symbol" pitchFamily="18" charset="2"/>
                </a:rPr>
                <a:t></a:t>
              </a:r>
            </a:p>
          </p:txBody>
        </p:sp>
        <p:sp>
          <p:nvSpPr>
            <p:cNvPr id="29" name="Freeform 31">
              <a:extLst>
                <a:ext uri="{FF2B5EF4-FFF2-40B4-BE49-F238E27FC236}">
                  <a16:creationId xmlns:a16="http://schemas.microsoft.com/office/drawing/2014/main" id="{F3C40A4B-8C83-4185-9E2A-C5FC2D04C03D}"/>
                </a:ext>
              </a:extLst>
            </p:cNvPr>
            <p:cNvSpPr>
              <a:spLocks/>
            </p:cNvSpPr>
            <p:nvPr/>
          </p:nvSpPr>
          <p:spPr bwMode="auto">
            <a:xfrm flipV="1">
              <a:off x="2327" y="1104"/>
              <a:ext cx="720" cy="48"/>
            </a:xfrm>
            <a:custGeom>
              <a:avLst/>
              <a:gdLst>
                <a:gd name="T0" fmla="*/ 0 w 653"/>
                <a:gd name="T1" fmla="*/ 0 h 1"/>
                <a:gd name="T2" fmla="*/ 874 w 653"/>
                <a:gd name="T3" fmla="*/ 0 h 1"/>
                <a:gd name="T4" fmla="*/ 0 60000 65536"/>
                <a:gd name="T5" fmla="*/ 0 60000 65536"/>
              </a:gdLst>
              <a:ahLst/>
              <a:cxnLst>
                <a:cxn ang="T4">
                  <a:pos x="T0" y="T1"/>
                </a:cxn>
                <a:cxn ang="T5">
                  <a:pos x="T2" y="T3"/>
                </a:cxn>
              </a:cxnLst>
              <a:rect l="0" t="0" r="r" b="b"/>
              <a:pathLst>
                <a:path w="653" h="1">
                  <a:moveTo>
                    <a:pt x="0" y="0"/>
                  </a:moveTo>
                  <a:lnTo>
                    <a:pt x="652" y="0"/>
                  </a:lnTo>
                </a:path>
              </a:pathLst>
            </a:custGeom>
            <a:noFill/>
            <a:ln w="25400" cap="rnd" cmpd="sng">
              <a:solidFill>
                <a:schemeClr val="tx1"/>
              </a:solidFill>
              <a:prstDash val="solid"/>
              <a:round/>
              <a:headEnd type="none" w="med" len="med"/>
              <a:tailEnd type="triangle" w="med" len="med"/>
            </a:ln>
            <a:effectLst/>
          </p:spPr>
          <p:txBody>
            <a:bodyPr/>
            <a:lstStyle/>
            <a:p>
              <a:endParaRPr lang="en-US">
                <a:latin typeface="Corbel" panose="020B0503020204020204" pitchFamily="34" charset="0"/>
              </a:endParaRPr>
            </a:p>
          </p:txBody>
        </p:sp>
        <p:sp>
          <p:nvSpPr>
            <p:cNvPr id="30" name="Freeform 32">
              <a:extLst>
                <a:ext uri="{FF2B5EF4-FFF2-40B4-BE49-F238E27FC236}">
                  <a16:creationId xmlns:a16="http://schemas.microsoft.com/office/drawing/2014/main" id="{C8C56626-B7C7-41B9-9A5A-D189647449BA}"/>
                </a:ext>
              </a:extLst>
            </p:cNvPr>
            <p:cNvSpPr>
              <a:spLocks/>
            </p:cNvSpPr>
            <p:nvPr/>
          </p:nvSpPr>
          <p:spPr bwMode="auto">
            <a:xfrm>
              <a:off x="3287" y="1872"/>
              <a:ext cx="1296" cy="49"/>
            </a:xfrm>
            <a:custGeom>
              <a:avLst/>
              <a:gdLst>
                <a:gd name="T0" fmla="*/ 0 w 1256"/>
                <a:gd name="T1" fmla="*/ 0 h 1"/>
                <a:gd name="T2" fmla="*/ 1379 w 1256"/>
                <a:gd name="T3" fmla="*/ 0 h 1"/>
                <a:gd name="T4" fmla="*/ 0 60000 65536"/>
                <a:gd name="T5" fmla="*/ 0 60000 65536"/>
              </a:gdLst>
              <a:ahLst/>
              <a:cxnLst>
                <a:cxn ang="T4">
                  <a:pos x="T0" y="T1"/>
                </a:cxn>
                <a:cxn ang="T5">
                  <a:pos x="T2" y="T3"/>
                </a:cxn>
              </a:cxnLst>
              <a:rect l="0" t="0" r="r" b="b"/>
              <a:pathLst>
                <a:path w="1256" h="1">
                  <a:moveTo>
                    <a:pt x="0" y="0"/>
                  </a:moveTo>
                  <a:lnTo>
                    <a:pt x="1255" y="0"/>
                  </a:lnTo>
                </a:path>
              </a:pathLst>
            </a:custGeom>
            <a:noFill/>
            <a:ln w="25400" cap="rnd" cmpd="sng">
              <a:solidFill>
                <a:schemeClr val="tx1"/>
              </a:solidFill>
              <a:prstDash val="solid"/>
              <a:round/>
              <a:headEnd type="none" w="med" len="med"/>
              <a:tailEnd type="triangle" w="med" len="med"/>
            </a:ln>
            <a:effectLst/>
          </p:spPr>
          <p:txBody>
            <a:bodyPr/>
            <a:lstStyle/>
            <a:p>
              <a:endParaRPr lang="en-US">
                <a:latin typeface="Corbel" panose="020B0503020204020204" pitchFamily="34" charset="0"/>
              </a:endParaRPr>
            </a:p>
          </p:txBody>
        </p:sp>
        <p:sp>
          <p:nvSpPr>
            <p:cNvPr id="31" name="Oval 33">
              <a:extLst>
                <a:ext uri="{FF2B5EF4-FFF2-40B4-BE49-F238E27FC236}">
                  <a16:creationId xmlns:a16="http://schemas.microsoft.com/office/drawing/2014/main" id="{F72CD1D9-D4AD-4817-93A1-94D1A715E249}"/>
                </a:ext>
              </a:extLst>
            </p:cNvPr>
            <p:cNvSpPr>
              <a:spLocks noChangeArrowheads="1"/>
            </p:cNvSpPr>
            <p:nvPr/>
          </p:nvSpPr>
          <p:spPr bwMode="auto">
            <a:xfrm>
              <a:off x="3020" y="1711"/>
              <a:ext cx="292" cy="291"/>
            </a:xfrm>
            <a:prstGeom prst="ellipse">
              <a:avLst/>
            </a:prstGeom>
            <a:solidFill>
              <a:schemeClr val="bg1"/>
            </a:solidFill>
            <a:ln w="25400">
              <a:solidFill>
                <a:schemeClr val="tx1"/>
              </a:solidFill>
              <a:round/>
              <a:headEnd/>
              <a:tailEnd/>
            </a:ln>
            <a:effectLst/>
          </p:spPr>
          <p:txBody>
            <a:bodyPr wrap="none" anchor="ctr"/>
            <a:lstStyle/>
            <a:p>
              <a:pPr algn="ctr" eaLnBrk="0" hangingPunct="0"/>
              <a:r>
                <a:rPr lang="en-US" altLang="ko-KR">
                  <a:solidFill>
                    <a:srgbClr val="56127A"/>
                  </a:solidFill>
                  <a:latin typeface="Corbel" panose="020B0503020204020204" pitchFamily="34" charset="0"/>
                  <a:ea typeface="굴림" charset="-127"/>
                </a:rPr>
                <a:t>+</a:t>
              </a:r>
            </a:p>
          </p:txBody>
        </p:sp>
        <p:sp>
          <p:nvSpPr>
            <p:cNvPr id="32" name="Freeform 34">
              <a:extLst>
                <a:ext uri="{FF2B5EF4-FFF2-40B4-BE49-F238E27FC236}">
                  <a16:creationId xmlns:a16="http://schemas.microsoft.com/office/drawing/2014/main" id="{963DFB1A-8627-468A-A614-A3B7D56CBF7A}"/>
                </a:ext>
              </a:extLst>
            </p:cNvPr>
            <p:cNvSpPr>
              <a:spLocks/>
            </p:cNvSpPr>
            <p:nvPr/>
          </p:nvSpPr>
          <p:spPr bwMode="auto">
            <a:xfrm>
              <a:off x="3335" y="1152"/>
              <a:ext cx="240" cy="49"/>
            </a:xfrm>
            <a:custGeom>
              <a:avLst/>
              <a:gdLst>
                <a:gd name="T0" fmla="*/ 0 w 344"/>
                <a:gd name="T1" fmla="*/ 0 h 1"/>
                <a:gd name="T2" fmla="*/ 117 w 344"/>
                <a:gd name="T3" fmla="*/ 0 h 1"/>
                <a:gd name="T4" fmla="*/ 0 60000 65536"/>
                <a:gd name="T5" fmla="*/ 0 60000 65536"/>
              </a:gdLst>
              <a:ahLst/>
              <a:cxnLst>
                <a:cxn ang="T4">
                  <a:pos x="T0" y="T1"/>
                </a:cxn>
                <a:cxn ang="T5">
                  <a:pos x="T2" y="T3"/>
                </a:cxn>
              </a:cxnLst>
              <a:rect l="0" t="0" r="r" b="b"/>
              <a:pathLst>
                <a:path w="344" h="1">
                  <a:moveTo>
                    <a:pt x="0" y="0"/>
                  </a:moveTo>
                  <a:lnTo>
                    <a:pt x="343" y="0"/>
                  </a:lnTo>
                </a:path>
              </a:pathLst>
            </a:custGeom>
            <a:noFill/>
            <a:ln w="25400" cap="rnd" cmpd="sng">
              <a:solidFill>
                <a:schemeClr val="tx1"/>
              </a:solidFill>
              <a:prstDash val="solid"/>
              <a:round/>
              <a:headEnd type="none" w="med" len="med"/>
              <a:tailEnd type="triangle" w="med" len="med"/>
            </a:ln>
            <a:effectLst/>
          </p:spPr>
          <p:txBody>
            <a:bodyPr/>
            <a:lstStyle/>
            <a:p>
              <a:endParaRPr lang="en-US">
                <a:latin typeface="Corbel" panose="020B0503020204020204" pitchFamily="34" charset="0"/>
              </a:endParaRPr>
            </a:p>
          </p:txBody>
        </p:sp>
        <p:sp>
          <p:nvSpPr>
            <p:cNvPr id="33" name="Rectangle 35">
              <a:extLst>
                <a:ext uri="{FF2B5EF4-FFF2-40B4-BE49-F238E27FC236}">
                  <a16:creationId xmlns:a16="http://schemas.microsoft.com/office/drawing/2014/main" id="{12F2CABD-C7ED-4161-914F-C859AE4D3B9F}"/>
                </a:ext>
              </a:extLst>
            </p:cNvPr>
            <p:cNvSpPr>
              <a:spLocks noChangeArrowheads="1"/>
            </p:cNvSpPr>
            <p:nvPr/>
          </p:nvSpPr>
          <p:spPr bwMode="auto">
            <a:xfrm>
              <a:off x="3507" y="990"/>
              <a:ext cx="632" cy="376"/>
            </a:xfrm>
            <a:prstGeom prst="rect">
              <a:avLst/>
            </a:prstGeom>
            <a:noFill/>
            <a:ln w="25400">
              <a:noFill/>
              <a:miter lim="800000"/>
              <a:headEnd/>
              <a:tailEnd/>
            </a:ln>
            <a:effectLst/>
          </p:spPr>
          <p:txBody>
            <a:bodyPr wrap="none" lIns="73025" tIns="36512" rIns="73025" bIns="36512">
              <a:spAutoFit/>
            </a:bodyPr>
            <a:lstStyle/>
            <a:p>
              <a:pPr algn="ctr" defTabSz="585788" eaLnBrk="0" hangingPunct="0"/>
              <a:r>
                <a:rPr lang="en-US" altLang="ko-KR" sz="1600">
                  <a:solidFill>
                    <a:srgbClr val="56127A"/>
                  </a:solidFill>
                  <a:latin typeface="Corbel" panose="020B0503020204020204" pitchFamily="34" charset="0"/>
                  <a:ea typeface="굴림" charset="-127"/>
                </a:rPr>
                <a:t>Bounds</a:t>
              </a:r>
            </a:p>
            <a:p>
              <a:pPr algn="ctr" defTabSz="585788" eaLnBrk="0" hangingPunct="0"/>
              <a:r>
                <a:rPr lang="en-US" altLang="ko-KR" sz="1600">
                  <a:solidFill>
                    <a:srgbClr val="56127A"/>
                  </a:solidFill>
                  <a:latin typeface="Corbel" panose="020B0503020204020204" pitchFamily="34" charset="0"/>
                  <a:ea typeface="굴림" charset="-127"/>
                </a:rPr>
                <a:t>Violation?</a:t>
              </a:r>
            </a:p>
          </p:txBody>
        </p:sp>
        <p:sp>
          <p:nvSpPr>
            <p:cNvPr id="34" name="Line 36">
              <a:extLst>
                <a:ext uri="{FF2B5EF4-FFF2-40B4-BE49-F238E27FC236}">
                  <a16:creationId xmlns:a16="http://schemas.microsoft.com/office/drawing/2014/main" id="{81D5488B-FBC3-4F83-AF1F-DF62055A3A4B}"/>
                </a:ext>
              </a:extLst>
            </p:cNvPr>
            <p:cNvSpPr>
              <a:spLocks noChangeShapeType="1"/>
            </p:cNvSpPr>
            <p:nvPr/>
          </p:nvSpPr>
          <p:spPr bwMode="auto">
            <a:xfrm flipV="1">
              <a:off x="2327" y="1872"/>
              <a:ext cx="688" cy="0"/>
            </a:xfrm>
            <a:prstGeom prst="line">
              <a:avLst/>
            </a:prstGeom>
            <a:noFill/>
            <a:ln w="25400">
              <a:solidFill>
                <a:schemeClr val="tx1"/>
              </a:solidFill>
              <a:round/>
              <a:headEnd/>
              <a:tailEnd type="triangle" w="med" len="med"/>
            </a:ln>
            <a:effectLst/>
          </p:spPr>
          <p:txBody>
            <a:bodyPr wrap="none" anchor="ctr"/>
            <a:lstStyle/>
            <a:p>
              <a:endParaRPr lang="en-US">
                <a:latin typeface="Corbel" panose="020B0503020204020204" pitchFamily="34" charset="0"/>
              </a:endParaRPr>
            </a:p>
          </p:txBody>
        </p:sp>
        <p:sp>
          <p:nvSpPr>
            <p:cNvPr id="35" name="Freeform 37">
              <a:extLst>
                <a:ext uri="{FF2B5EF4-FFF2-40B4-BE49-F238E27FC236}">
                  <a16:creationId xmlns:a16="http://schemas.microsoft.com/office/drawing/2014/main" id="{3E6A13B5-1DB4-46D1-BB91-CA1257CF262F}"/>
                </a:ext>
              </a:extLst>
            </p:cNvPr>
            <p:cNvSpPr>
              <a:spLocks/>
            </p:cNvSpPr>
            <p:nvPr/>
          </p:nvSpPr>
          <p:spPr bwMode="auto">
            <a:xfrm>
              <a:off x="2327" y="1488"/>
              <a:ext cx="768" cy="240"/>
            </a:xfrm>
            <a:custGeom>
              <a:avLst/>
              <a:gdLst>
                <a:gd name="T0" fmla="*/ 0 w 768"/>
                <a:gd name="T1" fmla="*/ 0 h 240"/>
                <a:gd name="T2" fmla="*/ 528 w 768"/>
                <a:gd name="T3" fmla="*/ 0 h 240"/>
                <a:gd name="T4" fmla="*/ 768 w 768"/>
                <a:gd name="T5" fmla="*/ 240 h 240"/>
                <a:gd name="T6" fmla="*/ 0 60000 65536"/>
                <a:gd name="T7" fmla="*/ 0 60000 65536"/>
                <a:gd name="T8" fmla="*/ 0 60000 65536"/>
              </a:gdLst>
              <a:ahLst/>
              <a:cxnLst>
                <a:cxn ang="T6">
                  <a:pos x="T0" y="T1"/>
                </a:cxn>
                <a:cxn ang="T7">
                  <a:pos x="T2" y="T3"/>
                </a:cxn>
                <a:cxn ang="T8">
                  <a:pos x="T4" y="T5"/>
                </a:cxn>
              </a:cxnLst>
              <a:rect l="0" t="0" r="r" b="b"/>
              <a:pathLst>
                <a:path w="768" h="240">
                  <a:moveTo>
                    <a:pt x="0" y="0"/>
                  </a:moveTo>
                  <a:lnTo>
                    <a:pt x="528" y="0"/>
                  </a:lnTo>
                  <a:lnTo>
                    <a:pt x="768" y="240"/>
                  </a:lnTo>
                </a:path>
              </a:pathLst>
            </a:custGeom>
            <a:noFill/>
            <a:ln w="25400" cap="flat" cmpd="sng">
              <a:solidFill>
                <a:schemeClr val="tx1"/>
              </a:solidFill>
              <a:prstDash val="solid"/>
              <a:round/>
              <a:headEnd type="none" w="med" len="med"/>
              <a:tailEnd type="triangle" w="med" len="med"/>
            </a:ln>
            <a:effectLst/>
          </p:spPr>
          <p:txBody>
            <a:bodyPr wrap="none" anchor="ctr"/>
            <a:lstStyle/>
            <a:p>
              <a:endParaRPr lang="en-US">
                <a:latin typeface="Corbel" panose="020B0503020204020204" pitchFamily="34" charset="0"/>
              </a:endParaRPr>
            </a:p>
          </p:txBody>
        </p:sp>
        <p:sp>
          <p:nvSpPr>
            <p:cNvPr id="36" name="Line 38">
              <a:extLst>
                <a:ext uri="{FF2B5EF4-FFF2-40B4-BE49-F238E27FC236}">
                  <a16:creationId xmlns:a16="http://schemas.microsoft.com/office/drawing/2014/main" id="{A6223149-0DA2-4395-B93B-58FF25865CAA}"/>
                </a:ext>
              </a:extLst>
            </p:cNvPr>
            <p:cNvSpPr>
              <a:spLocks noChangeShapeType="1"/>
            </p:cNvSpPr>
            <p:nvPr/>
          </p:nvSpPr>
          <p:spPr bwMode="auto">
            <a:xfrm flipV="1">
              <a:off x="2855" y="1248"/>
              <a:ext cx="240" cy="240"/>
            </a:xfrm>
            <a:prstGeom prst="line">
              <a:avLst/>
            </a:prstGeom>
            <a:noFill/>
            <a:ln w="25400">
              <a:solidFill>
                <a:schemeClr val="tx1"/>
              </a:solidFill>
              <a:round/>
              <a:headEnd/>
              <a:tailEnd type="triangle" w="med" len="med"/>
            </a:ln>
            <a:effectLst/>
          </p:spPr>
          <p:txBody>
            <a:bodyPr wrap="none" anchor="ctr"/>
            <a:lstStyle/>
            <a:p>
              <a:endParaRPr lang="en-US">
                <a:latin typeface="Corbel" panose="020B0503020204020204" pitchFamily="34" charset="0"/>
              </a:endParaRPr>
            </a:p>
          </p:txBody>
        </p:sp>
        <p:sp>
          <p:nvSpPr>
            <p:cNvPr id="37" name="Rectangle 40">
              <a:extLst>
                <a:ext uri="{FF2B5EF4-FFF2-40B4-BE49-F238E27FC236}">
                  <a16:creationId xmlns:a16="http://schemas.microsoft.com/office/drawing/2014/main" id="{273E9F1D-CD00-43F7-92B8-2D172AB15385}"/>
                </a:ext>
              </a:extLst>
            </p:cNvPr>
            <p:cNvSpPr>
              <a:spLocks noChangeArrowheads="1"/>
            </p:cNvSpPr>
            <p:nvPr/>
          </p:nvSpPr>
          <p:spPr bwMode="auto">
            <a:xfrm>
              <a:off x="1248" y="2439"/>
              <a:ext cx="604" cy="353"/>
            </a:xfrm>
            <a:prstGeom prst="rect">
              <a:avLst/>
            </a:prstGeom>
            <a:noFill/>
            <a:ln w="25400">
              <a:noFill/>
              <a:miter lim="800000"/>
              <a:headEnd/>
              <a:tailEnd/>
            </a:ln>
            <a:effectLst/>
          </p:spPr>
          <p:txBody>
            <a:bodyPr wrap="none" anchor="ctr"/>
            <a:lstStyle/>
            <a:p>
              <a:endParaRPr lang="en-US" altLang="en-US">
                <a:latin typeface="Corbel" panose="020B0503020204020204" pitchFamily="34" charset="0"/>
              </a:endParaRPr>
            </a:p>
          </p:txBody>
        </p:sp>
        <p:sp>
          <p:nvSpPr>
            <p:cNvPr id="38" name="Rectangle 41">
              <a:extLst>
                <a:ext uri="{FF2B5EF4-FFF2-40B4-BE49-F238E27FC236}">
                  <a16:creationId xmlns:a16="http://schemas.microsoft.com/office/drawing/2014/main" id="{D5FA8726-2B95-4F91-846F-F09CF74CF21A}"/>
                </a:ext>
              </a:extLst>
            </p:cNvPr>
            <p:cNvSpPr>
              <a:spLocks noChangeArrowheads="1"/>
            </p:cNvSpPr>
            <p:nvPr/>
          </p:nvSpPr>
          <p:spPr bwMode="auto">
            <a:xfrm>
              <a:off x="1422" y="2400"/>
              <a:ext cx="748" cy="328"/>
            </a:xfrm>
            <a:prstGeom prst="rect">
              <a:avLst/>
            </a:prstGeom>
            <a:noFill/>
            <a:ln w="25400">
              <a:noFill/>
              <a:miter lim="800000"/>
              <a:headEnd/>
              <a:tailEnd/>
            </a:ln>
            <a:effectLst/>
          </p:spPr>
          <p:txBody>
            <a:bodyPr wrap="none" lIns="73025" tIns="36512" rIns="73025" bIns="36512">
              <a:spAutoFit/>
            </a:bodyPr>
            <a:lstStyle/>
            <a:p>
              <a:pPr algn="ctr" defTabSz="585788" eaLnBrk="0" hangingPunct="0">
                <a:lnSpc>
                  <a:spcPct val="85000"/>
                </a:lnSpc>
              </a:pPr>
              <a:r>
                <a:rPr lang="en-US" altLang="ko-KR" sz="1600" dirty="0">
                  <a:solidFill>
                    <a:schemeClr val="bg1"/>
                  </a:solidFill>
                  <a:latin typeface="Corbel" panose="020B0503020204020204" pitchFamily="34" charset="0"/>
                  <a:ea typeface="굴림" charset="-127"/>
                </a:rPr>
                <a:t>Code Bound</a:t>
              </a:r>
            </a:p>
            <a:p>
              <a:pPr algn="ctr" defTabSz="585788" eaLnBrk="0" hangingPunct="0">
                <a:lnSpc>
                  <a:spcPct val="85000"/>
                </a:lnSpc>
              </a:pPr>
              <a:r>
                <a:rPr lang="en-US" altLang="ko-KR" sz="1600" dirty="0">
                  <a:solidFill>
                    <a:schemeClr val="bg1"/>
                  </a:solidFill>
                  <a:latin typeface="Corbel" panose="020B0503020204020204" pitchFamily="34" charset="0"/>
                  <a:ea typeface="굴림" charset="-127"/>
                </a:rPr>
                <a:t>Register</a:t>
              </a:r>
            </a:p>
          </p:txBody>
        </p:sp>
        <p:sp>
          <p:nvSpPr>
            <p:cNvPr id="39" name="Rectangle 42">
              <a:extLst>
                <a:ext uri="{FF2B5EF4-FFF2-40B4-BE49-F238E27FC236}">
                  <a16:creationId xmlns:a16="http://schemas.microsoft.com/office/drawing/2014/main" id="{3ADC5184-5BE8-42F2-ABB2-0EB6962AB6FB}"/>
                </a:ext>
              </a:extLst>
            </p:cNvPr>
            <p:cNvSpPr>
              <a:spLocks noChangeArrowheads="1"/>
            </p:cNvSpPr>
            <p:nvPr/>
          </p:nvSpPr>
          <p:spPr bwMode="auto">
            <a:xfrm>
              <a:off x="1513" y="2764"/>
              <a:ext cx="561" cy="328"/>
            </a:xfrm>
            <a:prstGeom prst="rect">
              <a:avLst/>
            </a:prstGeom>
            <a:noFill/>
            <a:ln w="25400">
              <a:noFill/>
              <a:miter lim="800000"/>
              <a:headEnd/>
              <a:tailEnd/>
            </a:ln>
            <a:effectLst/>
          </p:spPr>
          <p:txBody>
            <a:bodyPr wrap="none" lIns="73025" tIns="36512" rIns="73025" bIns="36512">
              <a:spAutoFit/>
            </a:bodyPr>
            <a:lstStyle/>
            <a:p>
              <a:pPr algn="ctr" defTabSz="585788" eaLnBrk="0" hangingPunct="0">
                <a:lnSpc>
                  <a:spcPct val="85000"/>
                </a:lnSpc>
              </a:pPr>
              <a:r>
                <a:rPr lang="en-US" altLang="ko-KR" sz="1600">
                  <a:latin typeface="Corbel" panose="020B0503020204020204" pitchFamily="34" charset="0"/>
                  <a:ea typeface="굴림" charset="-127"/>
                </a:rPr>
                <a:t>Program</a:t>
              </a:r>
            </a:p>
            <a:p>
              <a:pPr algn="ctr" defTabSz="585788" eaLnBrk="0" hangingPunct="0">
                <a:lnSpc>
                  <a:spcPct val="85000"/>
                </a:lnSpc>
              </a:pPr>
              <a:r>
                <a:rPr lang="en-US" altLang="ko-KR" sz="1600">
                  <a:latin typeface="Corbel" panose="020B0503020204020204" pitchFamily="34" charset="0"/>
                  <a:ea typeface="굴림" charset="-127"/>
                </a:rPr>
                <a:t>Counter</a:t>
              </a:r>
            </a:p>
          </p:txBody>
        </p:sp>
        <p:sp>
          <p:nvSpPr>
            <p:cNvPr id="40" name="Rectangle 43">
              <a:extLst>
                <a:ext uri="{FF2B5EF4-FFF2-40B4-BE49-F238E27FC236}">
                  <a16:creationId xmlns:a16="http://schemas.microsoft.com/office/drawing/2014/main" id="{EE63414A-674D-46DC-9CDE-AEC7D31A6279}"/>
                </a:ext>
              </a:extLst>
            </p:cNvPr>
            <p:cNvSpPr>
              <a:spLocks noChangeArrowheads="1"/>
            </p:cNvSpPr>
            <p:nvPr/>
          </p:nvSpPr>
          <p:spPr bwMode="auto">
            <a:xfrm>
              <a:off x="1248" y="2761"/>
              <a:ext cx="1049" cy="291"/>
            </a:xfrm>
            <a:prstGeom prst="rect">
              <a:avLst/>
            </a:prstGeom>
            <a:no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41" name="Rectangle 44">
              <a:extLst>
                <a:ext uri="{FF2B5EF4-FFF2-40B4-BE49-F238E27FC236}">
                  <a16:creationId xmlns:a16="http://schemas.microsoft.com/office/drawing/2014/main" id="{B4522726-359E-4EA9-AAEE-297853A3A9BE}"/>
                </a:ext>
              </a:extLst>
            </p:cNvPr>
            <p:cNvSpPr>
              <a:spLocks noChangeArrowheads="1"/>
            </p:cNvSpPr>
            <p:nvPr/>
          </p:nvSpPr>
          <p:spPr bwMode="auto">
            <a:xfrm>
              <a:off x="1467" y="3100"/>
              <a:ext cx="655" cy="328"/>
            </a:xfrm>
            <a:prstGeom prst="rect">
              <a:avLst/>
            </a:prstGeom>
            <a:noFill/>
            <a:ln w="25400">
              <a:noFill/>
              <a:miter lim="800000"/>
              <a:headEnd/>
              <a:tailEnd/>
            </a:ln>
            <a:effectLst/>
          </p:spPr>
          <p:txBody>
            <a:bodyPr wrap="none" lIns="73025" tIns="36512" rIns="73025" bIns="36512">
              <a:spAutoFit/>
            </a:bodyPr>
            <a:lstStyle/>
            <a:p>
              <a:pPr algn="ctr" defTabSz="585788" eaLnBrk="0" hangingPunct="0">
                <a:lnSpc>
                  <a:spcPct val="85000"/>
                </a:lnSpc>
              </a:pPr>
              <a:r>
                <a:rPr lang="en-US" altLang="ko-KR" sz="1600" dirty="0">
                  <a:solidFill>
                    <a:schemeClr val="bg1"/>
                  </a:solidFill>
                  <a:latin typeface="Corbel" panose="020B0503020204020204" pitchFamily="34" charset="0"/>
                  <a:ea typeface="굴림" charset="-127"/>
                </a:rPr>
                <a:t>Code Base</a:t>
              </a:r>
            </a:p>
            <a:p>
              <a:pPr algn="ctr" defTabSz="585788" eaLnBrk="0" hangingPunct="0">
                <a:lnSpc>
                  <a:spcPct val="85000"/>
                </a:lnSpc>
              </a:pPr>
              <a:r>
                <a:rPr lang="en-US" altLang="ko-KR" sz="1600" dirty="0">
                  <a:solidFill>
                    <a:schemeClr val="bg1"/>
                  </a:solidFill>
                  <a:latin typeface="Corbel" panose="020B0503020204020204" pitchFamily="34" charset="0"/>
                  <a:ea typeface="굴림" charset="-127"/>
                </a:rPr>
                <a:t>Register</a:t>
              </a:r>
            </a:p>
          </p:txBody>
        </p:sp>
        <p:sp>
          <p:nvSpPr>
            <p:cNvPr id="42" name="Oval 45">
              <a:extLst>
                <a:ext uri="{FF2B5EF4-FFF2-40B4-BE49-F238E27FC236}">
                  <a16:creationId xmlns:a16="http://schemas.microsoft.com/office/drawing/2014/main" id="{B8459A3F-71FF-467F-A8A2-12FC80ED6F1F}"/>
                </a:ext>
              </a:extLst>
            </p:cNvPr>
            <p:cNvSpPr>
              <a:spLocks noChangeArrowheads="1"/>
            </p:cNvSpPr>
            <p:nvPr/>
          </p:nvSpPr>
          <p:spPr bwMode="auto">
            <a:xfrm>
              <a:off x="3047" y="2400"/>
              <a:ext cx="292" cy="291"/>
            </a:xfrm>
            <a:prstGeom prst="ellipse">
              <a:avLst/>
            </a:prstGeom>
            <a:solidFill>
              <a:schemeClr val="bg1"/>
            </a:solidFill>
            <a:ln w="25400">
              <a:solidFill>
                <a:schemeClr val="tx1"/>
              </a:solidFill>
              <a:round/>
              <a:headEnd/>
              <a:tailEnd/>
            </a:ln>
            <a:effectLst/>
          </p:spPr>
          <p:txBody>
            <a:bodyPr wrap="none" anchor="ctr"/>
            <a:lstStyle/>
            <a:p>
              <a:pPr algn="ctr" eaLnBrk="0" hangingPunct="0"/>
              <a:r>
                <a:rPr lang="ko-KR" altLang="en-US">
                  <a:solidFill>
                    <a:srgbClr val="56127A"/>
                  </a:solidFill>
                  <a:latin typeface="Corbel" panose="020B0503020204020204" pitchFamily="34" charset="0"/>
                  <a:ea typeface="굴림" charset="-127"/>
                  <a:sym typeface="Symbol" pitchFamily="18" charset="2"/>
                </a:rPr>
                <a:t></a:t>
              </a:r>
            </a:p>
          </p:txBody>
        </p:sp>
        <p:sp>
          <p:nvSpPr>
            <p:cNvPr id="43" name="Freeform 46">
              <a:extLst>
                <a:ext uri="{FF2B5EF4-FFF2-40B4-BE49-F238E27FC236}">
                  <a16:creationId xmlns:a16="http://schemas.microsoft.com/office/drawing/2014/main" id="{B2FB185B-3330-4D55-A577-A3C667104BC1}"/>
                </a:ext>
              </a:extLst>
            </p:cNvPr>
            <p:cNvSpPr>
              <a:spLocks/>
            </p:cNvSpPr>
            <p:nvPr/>
          </p:nvSpPr>
          <p:spPr bwMode="auto">
            <a:xfrm flipV="1">
              <a:off x="2327" y="2496"/>
              <a:ext cx="720" cy="48"/>
            </a:xfrm>
            <a:custGeom>
              <a:avLst/>
              <a:gdLst>
                <a:gd name="T0" fmla="*/ 0 w 653"/>
                <a:gd name="T1" fmla="*/ 0 h 1"/>
                <a:gd name="T2" fmla="*/ 874 w 653"/>
                <a:gd name="T3" fmla="*/ 0 h 1"/>
                <a:gd name="T4" fmla="*/ 0 60000 65536"/>
                <a:gd name="T5" fmla="*/ 0 60000 65536"/>
              </a:gdLst>
              <a:ahLst/>
              <a:cxnLst>
                <a:cxn ang="T4">
                  <a:pos x="T0" y="T1"/>
                </a:cxn>
                <a:cxn ang="T5">
                  <a:pos x="T2" y="T3"/>
                </a:cxn>
              </a:cxnLst>
              <a:rect l="0" t="0" r="r" b="b"/>
              <a:pathLst>
                <a:path w="653" h="1">
                  <a:moveTo>
                    <a:pt x="0" y="0"/>
                  </a:moveTo>
                  <a:lnTo>
                    <a:pt x="652" y="0"/>
                  </a:lnTo>
                </a:path>
              </a:pathLst>
            </a:custGeom>
            <a:noFill/>
            <a:ln w="25400" cap="rnd" cmpd="sng">
              <a:solidFill>
                <a:schemeClr val="tx1"/>
              </a:solidFill>
              <a:prstDash val="solid"/>
              <a:round/>
              <a:headEnd type="none" w="med" len="med"/>
              <a:tailEnd type="triangle" w="med" len="med"/>
            </a:ln>
            <a:effectLst/>
          </p:spPr>
          <p:txBody>
            <a:bodyPr/>
            <a:lstStyle/>
            <a:p>
              <a:endParaRPr lang="en-US">
                <a:latin typeface="Corbel" panose="020B0503020204020204" pitchFamily="34" charset="0"/>
              </a:endParaRPr>
            </a:p>
          </p:txBody>
        </p:sp>
        <p:sp>
          <p:nvSpPr>
            <p:cNvPr id="44" name="Freeform 47">
              <a:extLst>
                <a:ext uri="{FF2B5EF4-FFF2-40B4-BE49-F238E27FC236}">
                  <a16:creationId xmlns:a16="http://schemas.microsoft.com/office/drawing/2014/main" id="{F051C928-A27F-4C68-93AB-BBC556A77301}"/>
                </a:ext>
              </a:extLst>
            </p:cNvPr>
            <p:cNvSpPr>
              <a:spLocks/>
            </p:cNvSpPr>
            <p:nvPr/>
          </p:nvSpPr>
          <p:spPr bwMode="auto">
            <a:xfrm>
              <a:off x="3287" y="3264"/>
              <a:ext cx="1296" cy="49"/>
            </a:xfrm>
            <a:custGeom>
              <a:avLst/>
              <a:gdLst>
                <a:gd name="T0" fmla="*/ 0 w 1256"/>
                <a:gd name="T1" fmla="*/ 0 h 1"/>
                <a:gd name="T2" fmla="*/ 1379 w 1256"/>
                <a:gd name="T3" fmla="*/ 0 h 1"/>
                <a:gd name="T4" fmla="*/ 0 60000 65536"/>
                <a:gd name="T5" fmla="*/ 0 60000 65536"/>
              </a:gdLst>
              <a:ahLst/>
              <a:cxnLst>
                <a:cxn ang="T4">
                  <a:pos x="T0" y="T1"/>
                </a:cxn>
                <a:cxn ang="T5">
                  <a:pos x="T2" y="T3"/>
                </a:cxn>
              </a:cxnLst>
              <a:rect l="0" t="0" r="r" b="b"/>
              <a:pathLst>
                <a:path w="1256" h="1">
                  <a:moveTo>
                    <a:pt x="0" y="0"/>
                  </a:moveTo>
                  <a:lnTo>
                    <a:pt x="1255" y="0"/>
                  </a:lnTo>
                </a:path>
              </a:pathLst>
            </a:custGeom>
            <a:noFill/>
            <a:ln w="25400" cap="rnd" cmpd="sng">
              <a:solidFill>
                <a:schemeClr val="tx1"/>
              </a:solidFill>
              <a:prstDash val="solid"/>
              <a:round/>
              <a:headEnd type="none" w="med" len="med"/>
              <a:tailEnd type="triangle" w="med" len="med"/>
            </a:ln>
            <a:effectLst/>
          </p:spPr>
          <p:txBody>
            <a:bodyPr/>
            <a:lstStyle/>
            <a:p>
              <a:endParaRPr lang="en-US">
                <a:latin typeface="Corbel" panose="020B0503020204020204" pitchFamily="34" charset="0"/>
              </a:endParaRPr>
            </a:p>
          </p:txBody>
        </p:sp>
        <p:sp>
          <p:nvSpPr>
            <p:cNvPr id="45" name="Oval 48">
              <a:extLst>
                <a:ext uri="{FF2B5EF4-FFF2-40B4-BE49-F238E27FC236}">
                  <a16:creationId xmlns:a16="http://schemas.microsoft.com/office/drawing/2014/main" id="{5B79DB16-00ED-4133-B007-A4F1536843D6}"/>
                </a:ext>
              </a:extLst>
            </p:cNvPr>
            <p:cNvSpPr>
              <a:spLocks noChangeArrowheads="1"/>
            </p:cNvSpPr>
            <p:nvPr/>
          </p:nvSpPr>
          <p:spPr bwMode="auto">
            <a:xfrm>
              <a:off x="3020" y="3103"/>
              <a:ext cx="292" cy="291"/>
            </a:xfrm>
            <a:prstGeom prst="ellipse">
              <a:avLst/>
            </a:prstGeom>
            <a:solidFill>
              <a:schemeClr val="bg1"/>
            </a:solidFill>
            <a:ln w="25400">
              <a:solidFill>
                <a:schemeClr val="tx1"/>
              </a:solidFill>
              <a:round/>
              <a:headEnd/>
              <a:tailEnd/>
            </a:ln>
            <a:effectLst/>
          </p:spPr>
          <p:txBody>
            <a:bodyPr wrap="none" anchor="ctr"/>
            <a:lstStyle/>
            <a:p>
              <a:pPr algn="ctr" eaLnBrk="0" hangingPunct="0"/>
              <a:r>
                <a:rPr lang="en-US" altLang="ko-KR">
                  <a:solidFill>
                    <a:srgbClr val="56127A"/>
                  </a:solidFill>
                  <a:latin typeface="Corbel" panose="020B0503020204020204" pitchFamily="34" charset="0"/>
                  <a:ea typeface="굴림" charset="-127"/>
                </a:rPr>
                <a:t>+</a:t>
              </a:r>
            </a:p>
          </p:txBody>
        </p:sp>
        <p:sp>
          <p:nvSpPr>
            <p:cNvPr id="46" name="Rectangle 49">
              <a:extLst>
                <a:ext uri="{FF2B5EF4-FFF2-40B4-BE49-F238E27FC236}">
                  <a16:creationId xmlns:a16="http://schemas.microsoft.com/office/drawing/2014/main" id="{079CB2A0-47F4-483E-B61D-57E26FB82BCA}"/>
                </a:ext>
              </a:extLst>
            </p:cNvPr>
            <p:cNvSpPr>
              <a:spLocks noChangeArrowheads="1"/>
            </p:cNvSpPr>
            <p:nvPr/>
          </p:nvSpPr>
          <p:spPr bwMode="auto">
            <a:xfrm>
              <a:off x="3507" y="2379"/>
              <a:ext cx="632" cy="376"/>
            </a:xfrm>
            <a:prstGeom prst="rect">
              <a:avLst/>
            </a:prstGeom>
            <a:noFill/>
            <a:ln w="25400">
              <a:noFill/>
              <a:miter lim="800000"/>
              <a:headEnd/>
              <a:tailEnd/>
            </a:ln>
            <a:effectLst/>
          </p:spPr>
          <p:txBody>
            <a:bodyPr wrap="none" lIns="73025" tIns="36512" rIns="73025" bIns="36512">
              <a:spAutoFit/>
            </a:bodyPr>
            <a:lstStyle/>
            <a:p>
              <a:pPr algn="ctr" defTabSz="585788" eaLnBrk="0" hangingPunct="0"/>
              <a:r>
                <a:rPr lang="en-US" altLang="ko-KR" sz="1600">
                  <a:solidFill>
                    <a:srgbClr val="56127A"/>
                  </a:solidFill>
                  <a:latin typeface="Corbel" panose="020B0503020204020204" pitchFamily="34" charset="0"/>
                  <a:ea typeface="굴림" charset="-127"/>
                </a:rPr>
                <a:t>Bounds</a:t>
              </a:r>
            </a:p>
            <a:p>
              <a:pPr algn="ctr" defTabSz="585788" eaLnBrk="0" hangingPunct="0"/>
              <a:r>
                <a:rPr lang="en-US" altLang="ko-KR" sz="1600">
                  <a:solidFill>
                    <a:srgbClr val="56127A"/>
                  </a:solidFill>
                  <a:latin typeface="Corbel" panose="020B0503020204020204" pitchFamily="34" charset="0"/>
                  <a:ea typeface="굴림" charset="-127"/>
                </a:rPr>
                <a:t>Violation?</a:t>
              </a:r>
            </a:p>
          </p:txBody>
        </p:sp>
        <p:sp>
          <p:nvSpPr>
            <p:cNvPr id="47" name="Line 50">
              <a:extLst>
                <a:ext uri="{FF2B5EF4-FFF2-40B4-BE49-F238E27FC236}">
                  <a16:creationId xmlns:a16="http://schemas.microsoft.com/office/drawing/2014/main" id="{912D6AD3-5808-45B5-8527-DA41DE40F8AF}"/>
                </a:ext>
              </a:extLst>
            </p:cNvPr>
            <p:cNvSpPr>
              <a:spLocks noChangeShapeType="1"/>
            </p:cNvSpPr>
            <p:nvPr/>
          </p:nvSpPr>
          <p:spPr bwMode="auto">
            <a:xfrm flipV="1">
              <a:off x="2327" y="3264"/>
              <a:ext cx="688" cy="0"/>
            </a:xfrm>
            <a:prstGeom prst="line">
              <a:avLst/>
            </a:prstGeom>
            <a:noFill/>
            <a:ln w="25400">
              <a:solidFill>
                <a:schemeClr val="tx1"/>
              </a:solidFill>
              <a:round/>
              <a:headEnd/>
              <a:tailEnd type="triangle" w="med" len="med"/>
            </a:ln>
            <a:effectLst/>
          </p:spPr>
          <p:txBody>
            <a:bodyPr wrap="none" anchor="ctr"/>
            <a:lstStyle/>
            <a:p>
              <a:endParaRPr lang="en-US">
                <a:latin typeface="Corbel" panose="020B0503020204020204" pitchFamily="34" charset="0"/>
              </a:endParaRPr>
            </a:p>
          </p:txBody>
        </p:sp>
        <p:sp>
          <p:nvSpPr>
            <p:cNvPr id="48" name="Freeform 51">
              <a:extLst>
                <a:ext uri="{FF2B5EF4-FFF2-40B4-BE49-F238E27FC236}">
                  <a16:creationId xmlns:a16="http://schemas.microsoft.com/office/drawing/2014/main" id="{1C84CC35-7F70-402E-9BFA-F8DE82E8C028}"/>
                </a:ext>
              </a:extLst>
            </p:cNvPr>
            <p:cNvSpPr>
              <a:spLocks/>
            </p:cNvSpPr>
            <p:nvPr/>
          </p:nvSpPr>
          <p:spPr bwMode="auto">
            <a:xfrm>
              <a:off x="2327" y="2880"/>
              <a:ext cx="768" cy="240"/>
            </a:xfrm>
            <a:custGeom>
              <a:avLst/>
              <a:gdLst>
                <a:gd name="T0" fmla="*/ 0 w 768"/>
                <a:gd name="T1" fmla="*/ 0 h 240"/>
                <a:gd name="T2" fmla="*/ 528 w 768"/>
                <a:gd name="T3" fmla="*/ 0 h 240"/>
                <a:gd name="T4" fmla="*/ 768 w 768"/>
                <a:gd name="T5" fmla="*/ 240 h 240"/>
                <a:gd name="T6" fmla="*/ 0 60000 65536"/>
                <a:gd name="T7" fmla="*/ 0 60000 65536"/>
                <a:gd name="T8" fmla="*/ 0 60000 65536"/>
              </a:gdLst>
              <a:ahLst/>
              <a:cxnLst>
                <a:cxn ang="T6">
                  <a:pos x="T0" y="T1"/>
                </a:cxn>
                <a:cxn ang="T7">
                  <a:pos x="T2" y="T3"/>
                </a:cxn>
                <a:cxn ang="T8">
                  <a:pos x="T4" y="T5"/>
                </a:cxn>
              </a:cxnLst>
              <a:rect l="0" t="0" r="r" b="b"/>
              <a:pathLst>
                <a:path w="768" h="240">
                  <a:moveTo>
                    <a:pt x="0" y="0"/>
                  </a:moveTo>
                  <a:lnTo>
                    <a:pt x="528" y="0"/>
                  </a:lnTo>
                  <a:lnTo>
                    <a:pt x="768" y="240"/>
                  </a:lnTo>
                </a:path>
              </a:pathLst>
            </a:custGeom>
            <a:noFill/>
            <a:ln w="25400" cap="flat" cmpd="sng">
              <a:solidFill>
                <a:schemeClr val="tx1"/>
              </a:solidFill>
              <a:prstDash val="solid"/>
              <a:round/>
              <a:headEnd type="none" w="med" len="med"/>
              <a:tailEnd type="triangle" w="med" len="med"/>
            </a:ln>
            <a:effectLst/>
          </p:spPr>
          <p:txBody>
            <a:bodyPr wrap="none" anchor="ctr"/>
            <a:lstStyle/>
            <a:p>
              <a:endParaRPr lang="en-US">
                <a:latin typeface="Corbel" panose="020B0503020204020204" pitchFamily="34" charset="0"/>
              </a:endParaRPr>
            </a:p>
          </p:txBody>
        </p:sp>
        <p:sp>
          <p:nvSpPr>
            <p:cNvPr id="49" name="Line 52">
              <a:extLst>
                <a:ext uri="{FF2B5EF4-FFF2-40B4-BE49-F238E27FC236}">
                  <a16:creationId xmlns:a16="http://schemas.microsoft.com/office/drawing/2014/main" id="{F6C46F72-5E51-4906-9AE0-4F40732517C8}"/>
                </a:ext>
              </a:extLst>
            </p:cNvPr>
            <p:cNvSpPr>
              <a:spLocks noChangeShapeType="1"/>
            </p:cNvSpPr>
            <p:nvPr/>
          </p:nvSpPr>
          <p:spPr bwMode="auto">
            <a:xfrm flipV="1">
              <a:off x="2855" y="2640"/>
              <a:ext cx="240" cy="240"/>
            </a:xfrm>
            <a:prstGeom prst="line">
              <a:avLst/>
            </a:prstGeom>
            <a:noFill/>
            <a:ln w="25400">
              <a:solidFill>
                <a:schemeClr val="tx1"/>
              </a:solidFill>
              <a:round/>
              <a:headEnd/>
              <a:tailEnd type="triangle" w="med" len="med"/>
            </a:ln>
            <a:effectLst/>
          </p:spPr>
          <p:txBody>
            <a:bodyPr wrap="none" anchor="ctr"/>
            <a:lstStyle/>
            <a:p>
              <a:endParaRPr lang="en-US">
                <a:latin typeface="Corbel" panose="020B0503020204020204" pitchFamily="34" charset="0"/>
              </a:endParaRPr>
            </a:p>
          </p:txBody>
        </p:sp>
        <p:sp>
          <p:nvSpPr>
            <p:cNvPr id="50" name="Rectangle 54">
              <a:extLst>
                <a:ext uri="{FF2B5EF4-FFF2-40B4-BE49-F238E27FC236}">
                  <a16:creationId xmlns:a16="http://schemas.microsoft.com/office/drawing/2014/main" id="{D6E2B5C6-9F16-40F6-A246-8E63A168CB23}"/>
                </a:ext>
              </a:extLst>
            </p:cNvPr>
            <p:cNvSpPr>
              <a:spLocks noChangeArrowheads="1"/>
            </p:cNvSpPr>
            <p:nvPr/>
          </p:nvSpPr>
          <p:spPr bwMode="auto">
            <a:xfrm>
              <a:off x="3238" y="1564"/>
              <a:ext cx="116" cy="245"/>
            </a:xfrm>
            <a:prstGeom prst="rect">
              <a:avLst/>
            </a:prstGeom>
            <a:noFill/>
            <a:ln w="25400">
              <a:noFill/>
              <a:miter lim="800000"/>
              <a:headEnd/>
              <a:tailEnd/>
            </a:ln>
            <a:effectLst/>
          </p:spPr>
          <p:txBody>
            <a:bodyPr wrap="none">
              <a:spAutoFit/>
            </a:bodyPr>
            <a:lstStyle/>
            <a:p>
              <a:pPr eaLnBrk="0" hangingPunct="0"/>
              <a:endParaRPr lang="ko-KR" altLang="en-US">
                <a:latin typeface="Corbel" panose="020B0503020204020204" pitchFamily="34" charset="0"/>
                <a:ea typeface="굴림" charset="-127"/>
              </a:endParaRPr>
            </a:p>
          </p:txBody>
        </p:sp>
        <p:sp>
          <p:nvSpPr>
            <p:cNvPr id="51" name="Rectangle 61">
              <a:extLst>
                <a:ext uri="{FF2B5EF4-FFF2-40B4-BE49-F238E27FC236}">
                  <a16:creationId xmlns:a16="http://schemas.microsoft.com/office/drawing/2014/main" id="{6375867E-53F7-4E3A-BD9C-BBD284A0F025}"/>
                </a:ext>
              </a:extLst>
            </p:cNvPr>
            <p:cNvSpPr>
              <a:spLocks noChangeArrowheads="1"/>
            </p:cNvSpPr>
            <p:nvPr/>
          </p:nvSpPr>
          <p:spPr bwMode="auto">
            <a:xfrm>
              <a:off x="4571" y="2660"/>
              <a:ext cx="720" cy="440"/>
            </a:xfrm>
            <a:prstGeom prst="rect">
              <a:avLst/>
            </a:prstGeom>
            <a:noFill/>
            <a:ln w="25400">
              <a:noFill/>
              <a:miter lim="800000"/>
              <a:headEnd/>
              <a:tailEnd/>
            </a:ln>
            <a:effectLst/>
          </p:spPr>
          <p:txBody>
            <a:bodyPr wrap="none" anchor="ctr"/>
            <a:lstStyle/>
            <a:p>
              <a:pPr algn="ctr" eaLnBrk="0" hangingPunct="0"/>
              <a:r>
                <a:rPr lang="en-US" altLang="ko-KR" sz="1800" dirty="0">
                  <a:solidFill>
                    <a:schemeClr val="bg1"/>
                  </a:solidFill>
                  <a:latin typeface="Corbel" panose="020B0503020204020204" pitchFamily="34" charset="0"/>
                  <a:ea typeface="굴림" charset="-127"/>
                </a:rPr>
                <a:t>code</a:t>
              </a:r>
            </a:p>
            <a:p>
              <a:pPr algn="ctr" eaLnBrk="0" hangingPunct="0"/>
              <a:r>
                <a:rPr lang="en-US" altLang="ko-KR" sz="1800" dirty="0">
                  <a:solidFill>
                    <a:schemeClr val="bg1"/>
                  </a:solidFill>
                  <a:latin typeface="Corbel" panose="020B0503020204020204" pitchFamily="34" charset="0"/>
                  <a:ea typeface="굴림" charset="-127"/>
                </a:rPr>
                <a:t>segment</a:t>
              </a:r>
            </a:p>
          </p:txBody>
        </p:sp>
        <p:sp>
          <p:nvSpPr>
            <p:cNvPr id="52" name="Freeform 62">
              <a:extLst>
                <a:ext uri="{FF2B5EF4-FFF2-40B4-BE49-F238E27FC236}">
                  <a16:creationId xmlns:a16="http://schemas.microsoft.com/office/drawing/2014/main" id="{7E61D5B2-5B6A-4F04-993E-62B1B39CE17E}"/>
                </a:ext>
              </a:extLst>
            </p:cNvPr>
            <p:cNvSpPr>
              <a:spLocks/>
            </p:cNvSpPr>
            <p:nvPr/>
          </p:nvSpPr>
          <p:spPr bwMode="auto">
            <a:xfrm>
              <a:off x="3360" y="2544"/>
              <a:ext cx="240" cy="49"/>
            </a:xfrm>
            <a:custGeom>
              <a:avLst/>
              <a:gdLst>
                <a:gd name="T0" fmla="*/ 0 w 344"/>
                <a:gd name="T1" fmla="*/ 0 h 1"/>
                <a:gd name="T2" fmla="*/ 117 w 344"/>
                <a:gd name="T3" fmla="*/ 0 h 1"/>
                <a:gd name="T4" fmla="*/ 0 60000 65536"/>
                <a:gd name="T5" fmla="*/ 0 60000 65536"/>
              </a:gdLst>
              <a:ahLst/>
              <a:cxnLst>
                <a:cxn ang="T4">
                  <a:pos x="T0" y="T1"/>
                </a:cxn>
                <a:cxn ang="T5">
                  <a:pos x="T2" y="T3"/>
                </a:cxn>
              </a:cxnLst>
              <a:rect l="0" t="0" r="r" b="b"/>
              <a:pathLst>
                <a:path w="344" h="1">
                  <a:moveTo>
                    <a:pt x="0" y="0"/>
                  </a:moveTo>
                  <a:lnTo>
                    <a:pt x="343" y="0"/>
                  </a:lnTo>
                </a:path>
              </a:pathLst>
            </a:custGeom>
            <a:noFill/>
            <a:ln w="25400" cap="rnd" cmpd="sng">
              <a:solidFill>
                <a:schemeClr val="tx1"/>
              </a:solidFill>
              <a:prstDash val="solid"/>
              <a:round/>
              <a:headEnd type="none" w="med" len="med"/>
              <a:tailEnd type="triangle" w="med" len="med"/>
            </a:ln>
            <a:effectLst/>
          </p:spPr>
          <p:txBody>
            <a:bodyPr/>
            <a:lstStyle/>
            <a:p>
              <a:endParaRPr lang="en-US">
                <a:latin typeface="Corbel" panose="020B0503020204020204" pitchFamily="34" charset="0"/>
              </a:endParaRPr>
            </a:p>
          </p:txBody>
        </p:sp>
      </p:grpSp>
      <p:sp>
        <p:nvSpPr>
          <p:cNvPr id="56" name="Rectangle 55">
            <a:extLst>
              <a:ext uri="{FF2B5EF4-FFF2-40B4-BE49-F238E27FC236}">
                <a16:creationId xmlns:a16="http://schemas.microsoft.com/office/drawing/2014/main" id="{1FEECBC2-8488-4694-8999-E8DA624F137A}"/>
              </a:ext>
            </a:extLst>
          </p:cNvPr>
          <p:cNvSpPr>
            <a:spLocks noChangeArrowheads="1"/>
          </p:cNvSpPr>
          <p:nvPr/>
        </p:nvSpPr>
        <p:spPr bwMode="auto">
          <a:xfrm>
            <a:off x="5169358" y="5843757"/>
            <a:ext cx="5888151" cy="705321"/>
          </a:xfrm>
          <a:prstGeom prst="rect">
            <a:avLst/>
          </a:prstGeom>
          <a:noFill/>
          <a:ln w="25400">
            <a:noFill/>
            <a:miter lim="800000"/>
            <a:headEnd/>
            <a:tailEnd/>
          </a:ln>
          <a:effectLst/>
        </p:spPr>
        <p:txBody>
          <a:bodyPr wrap="none" lIns="90488" tIns="44450" rIns="90488" bIns="44450">
            <a:spAutoFit/>
          </a:bodyPr>
          <a:lstStyle/>
          <a:p>
            <a:pPr marL="457200" indent="-457200" eaLnBrk="0" hangingPunct="0">
              <a:buAutoNum type="arabicParenBoth"/>
            </a:pPr>
            <a:r>
              <a:rPr lang="en-US" altLang="ko-KR" sz="2000" b="1" dirty="0">
                <a:solidFill>
                  <a:srgbClr val="C00000"/>
                </a:solidFill>
                <a:latin typeface="Corbel" panose="020B0503020204020204" pitchFamily="34" charset="0"/>
                <a:ea typeface="굴림" charset="-127"/>
              </a:rPr>
              <a:t>Prevents buggy program from overwriting code</a:t>
            </a:r>
          </a:p>
          <a:p>
            <a:pPr marL="457200" indent="-457200" eaLnBrk="0" hangingPunct="0">
              <a:buAutoNum type="arabicParenBoth"/>
            </a:pPr>
            <a:r>
              <a:rPr lang="en-US" altLang="ko-KR" sz="2000" b="1" dirty="0">
                <a:solidFill>
                  <a:srgbClr val="C00000"/>
                </a:solidFill>
                <a:latin typeface="Corbel" panose="020B0503020204020204" pitchFamily="34" charset="0"/>
                <a:ea typeface="굴림" charset="-127"/>
              </a:rPr>
              <a:t>Multiple processes can share code segment</a:t>
            </a:r>
          </a:p>
        </p:txBody>
      </p:sp>
    </p:spTree>
    <p:extLst>
      <p:ext uri="{BB962C8B-B14F-4D97-AF65-F5344CB8AC3E}">
        <p14:creationId xmlns:p14="http://schemas.microsoft.com/office/powerpoint/2010/main" val="2206148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6">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AC6497-1AC2-4EE4-A073-5EB0406DA274}"/>
              </a:ext>
            </a:extLst>
          </p:cNvPr>
          <p:cNvSpPr>
            <a:spLocks noGrp="1"/>
          </p:cNvSpPr>
          <p:nvPr>
            <p:ph type="title"/>
          </p:nvPr>
        </p:nvSpPr>
        <p:spPr>
          <a:xfrm>
            <a:off x="285750" y="257175"/>
            <a:ext cx="11601450" cy="1162044"/>
          </a:xfrm>
        </p:spPr>
        <p:txBody>
          <a:bodyPr/>
          <a:lstStyle/>
          <a:p>
            <a:r>
              <a:rPr lang="en-US" altLang="ko-KR" dirty="0">
                <a:ea typeface="굴림" charset="-127"/>
              </a:rPr>
              <a:t>Memory Fragmentation</a:t>
            </a:r>
            <a:endParaRPr lang="zh-CN" altLang="en-US" dirty="0"/>
          </a:p>
        </p:txBody>
      </p:sp>
      <p:sp>
        <p:nvSpPr>
          <p:cNvPr id="3" name="Content Placeholder 2">
            <a:extLst>
              <a:ext uri="{FF2B5EF4-FFF2-40B4-BE49-F238E27FC236}">
                <a16:creationId xmlns:a16="http://schemas.microsoft.com/office/drawing/2014/main" id="{E9B23D54-ABF5-4AB8-8D3C-EDC64DAD8057}"/>
              </a:ext>
            </a:extLst>
          </p:cNvPr>
          <p:cNvSpPr>
            <a:spLocks noGrp="1"/>
          </p:cNvSpPr>
          <p:nvPr>
            <p:ph idx="1"/>
          </p:nvPr>
        </p:nvSpPr>
        <p:spPr>
          <a:xfrm>
            <a:off x="838200" y="5527681"/>
            <a:ext cx="11049000" cy="1120770"/>
          </a:xfrm>
        </p:spPr>
        <p:txBody>
          <a:bodyPr>
            <a:normAutofit fontScale="92500"/>
          </a:bodyPr>
          <a:lstStyle/>
          <a:p>
            <a:pPr eaLnBrk="0" hangingPunct="0">
              <a:lnSpc>
                <a:spcPct val="100000"/>
              </a:lnSpc>
            </a:pPr>
            <a:r>
              <a:rPr lang="en-US" altLang="ko-KR" dirty="0">
                <a:ea typeface="굴림" charset="-127"/>
              </a:rPr>
              <a:t>As processes start and end, storage is “</a:t>
            </a:r>
            <a:r>
              <a:rPr lang="en-US" altLang="ko-KR" dirty="0">
                <a:solidFill>
                  <a:srgbClr val="C00000"/>
                </a:solidFill>
                <a:ea typeface="굴림" charset="-127"/>
              </a:rPr>
              <a:t>fragmented</a:t>
            </a:r>
            <a:r>
              <a:rPr lang="en-US" altLang="ko-KR" dirty="0">
                <a:ea typeface="굴림" charset="-127"/>
              </a:rPr>
              <a:t>”</a:t>
            </a:r>
          </a:p>
          <a:p>
            <a:pPr eaLnBrk="0" hangingPunct="0">
              <a:lnSpc>
                <a:spcPct val="110000"/>
              </a:lnSpc>
              <a:spcBef>
                <a:spcPts val="600"/>
              </a:spcBef>
            </a:pPr>
            <a:r>
              <a:rPr lang="en-US" altLang="ko-KR" dirty="0">
                <a:ea typeface="굴림" charset="-127"/>
              </a:rPr>
              <a:t>At some point, segments have to be moved around to compact the free space</a:t>
            </a:r>
            <a:endParaRPr lang="zh-CN" altLang="en-US" dirty="0"/>
          </a:p>
        </p:txBody>
      </p:sp>
      <p:grpSp>
        <p:nvGrpSpPr>
          <p:cNvPr id="4" name="Group 4">
            <a:extLst>
              <a:ext uri="{FF2B5EF4-FFF2-40B4-BE49-F238E27FC236}">
                <a16:creationId xmlns:a16="http://schemas.microsoft.com/office/drawing/2014/main" id="{616F6E5D-4366-44BE-8789-47AB144C4031}"/>
              </a:ext>
            </a:extLst>
          </p:cNvPr>
          <p:cNvGrpSpPr>
            <a:grpSpLocks/>
          </p:cNvGrpSpPr>
          <p:nvPr/>
        </p:nvGrpSpPr>
        <p:grpSpPr bwMode="auto">
          <a:xfrm>
            <a:off x="1946833" y="1752600"/>
            <a:ext cx="1944688" cy="3384550"/>
            <a:chOff x="176" y="1104"/>
            <a:chExt cx="1225" cy="2132"/>
          </a:xfrm>
        </p:grpSpPr>
        <p:sp>
          <p:nvSpPr>
            <p:cNvPr id="5" name="Rectangle 5" descr="90%">
              <a:extLst>
                <a:ext uri="{FF2B5EF4-FFF2-40B4-BE49-F238E27FC236}">
                  <a16:creationId xmlns:a16="http://schemas.microsoft.com/office/drawing/2014/main" id="{8D2DDB71-49DB-4454-902E-A5DA4D2AEBA6}"/>
                </a:ext>
              </a:extLst>
            </p:cNvPr>
            <p:cNvSpPr>
              <a:spLocks noChangeArrowheads="1"/>
            </p:cNvSpPr>
            <p:nvPr/>
          </p:nvSpPr>
          <p:spPr bwMode="auto">
            <a:xfrm>
              <a:off x="672" y="1576"/>
              <a:ext cx="720" cy="192"/>
            </a:xfrm>
            <a:prstGeom prst="rect">
              <a:avLst/>
            </a:prstGeom>
            <a:pattFill prst="pct90">
              <a:fgClr>
                <a:schemeClr val="accent1"/>
              </a:fgClr>
              <a:bgClr>
                <a:srgbClr val="FFFFFF"/>
              </a:bgClr>
            </a:pattFill>
            <a:ln w="9525">
              <a:noFill/>
              <a:miter lim="800000"/>
              <a:headEnd/>
              <a:tailEnd/>
            </a:ln>
            <a:effectLst/>
          </p:spPr>
          <p:txBody>
            <a:bodyPr anchor="ctr">
              <a:spAutoFit/>
            </a:bodyPr>
            <a:lstStyle/>
            <a:p>
              <a:endParaRPr lang="en-US" altLang="en-US"/>
            </a:p>
          </p:txBody>
        </p:sp>
        <p:sp>
          <p:nvSpPr>
            <p:cNvPr id="6" name="Rectangle 6" descr="Dark downward diagonal">
              <a:extLst>
                <a:ext uri="{FF2B5EF4-FFF2-40B4-BE49-F238E27FC236}">
                  <a16:creationId xmlns:a16="http://schemas.microsoft.com/office/drawing/2014/main" id="{CDFA01CB-6F28-4B89-9FF6-1E81B381F12D}"/>
                </a:ext>
              </a:extLst>
            </p:cNvPr>
            <p:cNvSpPr>
              <a:spLocks noChangeArrowheads="1"/>
            </p:cNvSpPr>
            <p:nvPr/>
          </p:nvSpPr>
          <p:spPr bwMode="auto">
            <a:xfrm>
              <a:off x="672" y="2352"/>
              <a:ext cx="720" cy="384"/>
            </a:xfrm>
            <a:prstGeom prst="rect">
              <a:avLst/>
            </a:prstGeom>
            <a:pattFill prst="dkDnDiag">
              <a:fgClr>
                <a:schemeClr val="accent1"/>
              </a:fgClr>
              <a:bgClr>
                <a:srgbClr val="FFFFFF"/>
              </a:bgClr>
            </a:pattFill>
            <a:ln w="9525">
              <a:noFill/>
              <a:miter lim="800000"/>
              <a:headEnd/>
              <a:tailEnd/>
            </a:ln>
            <a:effectLst/>
          </p:spPr>
          <p:txBody>
            <a:bodyPr anchor="ctr">
              <a:spAutoFit/>
            </a:bodyPr>
            <a:lstStyle/>
            <a:p>
              <a:endParaRPr lang="en-US" altLang="en-US"/>
            </a:p>
          </p:txBody>
        </p:sp>
        <p:sp>
          <p:nvSpPr>
            <p:cNvPr id="7" name="Rectangle 7" descr="Dark upward diagonal">
              <a:extLst>
                <a:ext uri="{FF2B5EF4-FFF2-40B4-BE49-F238E27FC236}">
                  <a16:creationId xmlns:a16="http://schemas.microsoft.com/office/drawing/2014/main" id="{34234BB9-85D1-48CC-B011-0D3C9E30F5DA}"/>
                </a:ext>
              </a:extLst>
            </p:cNvPr>
            <p:cNvSpPr>
              <a:spLocks noChangeArrowheads="1"/>
            </p:cNvSpPr>
            <p:nvPr/>
          </p:nvSpPr>
          <p:spPr bwMode="auto">
            <a:xfrm>
              <a:off x="672" y="1776"/>
              <a:ext cx="720" cy="288"/>
            </a:xfrm>
            <a:prstGeom prst="rect">
              <a:avLst/>
            </a:prstGeom>
            <a:pattFill prst="dkUpDiag">
              <a:fgClr>
                <a:schemeClr val="accent1"/>
              </a:fgClr>
              <a:bgClr>
                <a:srgbClr val="FFFFFF"/>
              </a:bgClr>
            </a:pattFill>
            <a:ln w="25400">
              <a:noFill/>
              <a:miter lim="800000"/>
              <a:headEnd/>
              <a:tailEnd/>
            </a:ln>
            <a:effectLst/>
          </p:spPr>
          <p:txBody>
            <a:bodyPr wrap="none" anchor="ctr"/>
            <a:lstStyle/>
            <a:p>
              <a:endParaRPr lang="en-US" altLang="en-US"/>
            </a:p>
          </p:txBody>
        </p:sp>
        <p:sp>
          <p:nvSpPr>
            <p:cNvPr id="8" name="Rectangle 8" descr="20%">
              <a:extLst>
                <a:ext uri="{FF2B5EF4-FFF2-40B4-BE49-F238E27FC236}">
                  <a16:creationId xmlns:a16="http://schemas.microsoft.com/office/drawing/2014/main" id="{6913F601-44B2-497D-9084-CBBB5A7ECA82}"/>
                </a:ext>
              </a:extLst>
            </p:cNvPr>
            <p:cNvSpPr>
              <a:spLocks noChangeArrowheads="1"/>
            </p:cNvSpPr>
            <p:nvPr/>
          </p:nvSpPr>
          <p:spPr bwMode="auto">
            <a:xfrm>
              <a:off x="679" y="2044"/>
              <a:ext cx="720" cy="288"/>
            </a:xfrm>
            <a:prstGeom prst="rect">
              <a:avLst/>
            </a:prstGeom>
            <a:pattFill prst="pct20">
              <a:fgClr>
                <a:schemeClr val="accent1"/>
              </a:fgClr>
              <a:bgClr>
                <a:srgbClr val="FFFFFF"/>
              </a:bgClr>
            </a:pattFill>
            <a:ln w="25400">
              <a:noFill/>
              <a:miter lim="800000"/>
              <a:headEnd/>
              <a:tailEnd/>
            </a:ln>
            <a:effectLst/>
          </p:spPr>
          <p:txBody>
            <a:bodyPr wrap="none" anchor="ctr"/>
            <a:lstStyle/>
            <a:p>
              <a:endParaRPr lang="en-US" altLang="en-US"/>
            </a:p>
          </p:txBody>
        </p:sp>
        <p:sp>
          <p:nvSpPr>
            <p:cNvPr id="9" name="Rectangle 9" descr="20%">
              <a:extLst>
                <a:ext uri="{FF2B5EF4-FFF2-40B4-BE49-F238E27FC236}">
                  <a16:creationId xmlns:a16="http://schemas.microsoft.com/office/drawing/2014/main" id="{D755EF64-98F5-488B-8893-57F8C7D340FC}"/>
                </a:ext>
              </a:extLst>
            </p:cNvPr>
            <p:cNvSpPr>
              <a:spLocks noChangeArrowheads="1"/>
            </p:cNvSpPr>
            <p:nvPr/>
          </p:nvSpPr>
          <p:spPr bwMode="auto">
            <a:xfrm>
              <a:off x="679" y="2716"/>
              <a:ext cx="720" cy="288"/>
            </a:xfrm>
            <a:prstGeom prst="rect">
              <a:avLst/>
            </a:prstGeom>
            <a:pattFill prst="pct20">
              <a:fgClr>
                <a:schemeClr val="accent1"/>
              </a:fgClr>
              <a:bgClr>
                <a:srgbClr val="FFFFFF"/>
              </a:bgClr>
            </a:pattFill>
            <a:ln w="25400">
              <a:noFill/>
              <a:miter lim="800000"/>
              <a:headEnd/>
              <a:tailEnd/>
            </a:ln>
            <a:effectLst/>
          </p:spPr>
          <p:txBody>
            <a:bodyPr wrap="none" anchor="ctr"/>
            <a:lstStyle/>
            <a:p>
              <a:endParaRPr lang="en-US" altLang="en-US"/>
            </a:p>
          </p:txBody>
        </p:sp>
        <p:sp>
          <p:nvSpPr>
            <p:cNvPr id="10" name="Line 10">
              <a:extLst>
                <a:ext uri="{FF2B5EF4-FFF2-40B4-BE49-F238E27FC236}">
                  <a16:creationId xmlns:a16="http://schemas.microsoft.com/office/drawing/2014/main" id="{F3F90F7A-70FB-4AE5-A901-36FDF3BA934D}"/>
                </a:ext>
              </a:extLst>
            </p:cNvPr>
            <p:cNvSpPr>
              <a:spLocks noChangeShapeType="1"/>
            </p:cNvSpPr>
            <p:nvPr/>
          </p:nvSpPr>
          <p:spPr bwMode="auto">
            <a:xfrm>
              <a:off x="679" y="1188"/>
              <a:ext cx="2" cy="2048"/>
            </a:xfrm>
            <a:prstGeom prst="line">
              <a:avLst/>
            </a:prstGeom>
            <a:noFill/>
            <a:ln w="25400">
              <a:solidFill>
                <a:schemeClr val="tx1"/>
              </a:solidFill>
              <a:round/>
              <a:headEnd/>
              <a:tailEnd/>
            </a:ln>
            <a:effectLst/>
          </p:spPr>
          <p:txBody>
            <a:bodyPr wrap="none" anchor="ctr"/>
            <a:lstStyle/>
            <a:p>
              <a:endParaRPr lang="en-US"/>
            </a:p>
          </p:txBody>
        </p:sp>
        <p:sp>
          <p:nvSpPr>
            <p:cNvPr id="11" name="Line 11">
              <a:extLst>
                <a:ext uri="{FF2B5EF4-FFF2-40B4-BE49-F238E27FC236}">
                  <a16:creationId xmlns:a16="http://schemas.microsoft.com/office/drawing/2014/main" id="{CCD228EA-E766-42FC-B859-738F205554A2}"/>
                </a:ext>
              </a:extLst>
            </p:cNvPr>
            <p:cNvSpPr>
              <a:spLocks noChangeShapeType="1"/>
            </p:cNvSpPr>
            <p:nvPr/>
          </p:nvSpPr>
          <p:spPr bwMode="auto">
            <a:xfrm>
              <a:off x="687" y="1564"/>
              <a:ext cx="704" cy="0"/>
            </a:xfrm>
            <a:prstGeom prst="line">
              <a:avLst/>
            </a:prstGeom>
            <a:noFill/>
            <a:ln w="25400">
              <a:solidFill>
                <a:schemeClr val="tx1"/>
              </a:solidFill>
              <a:round/>
              <a:headEnd/>
              <a:tailEnd/>
            </a:ln>
            <a:effectLst/>
          </p:spPr>
          <p:txBody>
            <a:bodyPr wrap="none" anchor="ctr"/>
            <a:lstStyle/>
            <a:p>
              <a:endParaRPr lang="en-US"/>
            </a:p>
          </p:txBody>
        </p:sp>
        <p:sp>
          <p:nvSpPr>
            <p:cNvPr id="12" name="Rectangle 12">
              <a:extLst>
                <a:ext uri="{FF2B5EF4-FFF2-40B4-BE49-F238E27FC236}">
                  <a16:creationId xmlns:a16="http://schemas.microsoft.com/office/drawing/2014/main" id="{AA82A726-C44A-45AA-A993-D3D84D38E005}"/>
                </a:ext>
              </a:extLst>
            </p:cNvPr>
            <p:cNvSpPr>
              <a:spLocks noChangeArrowheads="1"/>
            </p:cNvSpPr>
            <p:nvPr/>
          </p:nvSpPr>
          <p:spPr bwMode="auto">
            <a:xfrm>
              <a:off x="739" y="1104"/>
              <a:ext cx="549" cy="406"/>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sz="1800">
                  <a:solidFill>
                    <a:srgbClr val="56127A"/>
                  </a:solidFill>
                  <a:latin typeface="Verdana" pitchFamily="34" charset="0"/>
                  <a:ea typeface="굴림" charset="-127"/>
                </a:rPr>
                <a:t>OS</a:t>
              </a:r>
            </a:p>
            <a:p>
              <a:pPr algn="ctr" eaLnBrk="0" hangingPunct="0"/>
              <a:r>
                <a:rPr lang="en-US" altLang="ko-KR" sz="1800">
                  <a:solidFill>
                    <a:srgbClr val="56127A"/>
                  </a:solidFill>
                  <a:latin typeface="Verdana" pitchFamily="34" charset="0"/>
                  <a:ea typeface="굴림" charset="-127"/>
                </a:rPr>
                <a:t>Space</a:t>
              </a:r>
            </a:p>
          </p:txBody>
        </p:sp>
        <p:sp>
          <p:nvSpPr>
            <p:cNvPr id="13" name="Line 13">
              <a:extLst>
                <a:ext uri="{FF2B5EF4-FFF2-40B4-BE49-F238E27FC236}">
                  <a16:creationId xmlns:a16="http://schemas.microsoft.com/office/drawing/2014/main" id="{E210D536-7000-4F93-B5BB-E5B7478A7FDF}"/>
                </a:ext>
              </a:extLst>
            </p:cNvPr>
            <p:cNvSpPr>
              <a:spLocks noChangeShapeType="1"/>
            </p:cNvSpPr>
            <p:nvPr/>
          </p:nvSpPr>
          <p:spPr bwMode="auto">
            <a:xfrm>
              <a:off x="687" y="1756"/>
              <a:ext cx="704" cy="0"/>
            </a:xfrm>
            <a:prstGeom prst="line">
              <a:avLst/>
            </a:prstGeom>
            <a:noFill/>
            <a:ln w="25400">
              <a:solidFill>
                <a:schemeClr val="tx1"/>
              </a:solidFill>
              <a:round/>
              <a:headEnd/>
              <a:tailEnd/>
            </a:ln>
            <a:effectLst/>
          </p:spPr>
          <p:txBody>
            <a:bodyPr wrap="none" anchor="ctr"/>
            <a:lstStyle/>
            <a:p>
              <a:endParaRPr lang="en-US"/>
            </a:p>
          </p:txBody>
        </p:sp>
        <p:sp>
          <p:nvSpPr>
            <p:cNvPr id="14" name="Line 14" descr="40%">
              <a:extLst>
                <a:ext uri="{FF2B5EF4-FFF2-40B4-BE49-F238E27FC236}">
                  <a16:creationId xmlns:a16="http://schemas.microsoft.com/office/drawing/2014/main" id="{F836D09A-8C8D-4376-9DA7-2F48EA0A3D76}"/>
                </a:ext>
              </a:extLst>
            </p:cNvPr>
            <p:cNvSpPr>
              <a:spLocks noChangeShapeType="1"/>
            </p:cNvSpPr>
            <p:nvPr/>
          </p:nvSpPr>
          <p:spPr bwMode="auto">
            <a:xfrm>
              <a:off x="687" y="2044"/>
              <a:ext cx="704" cy="0"/>
            </a:xfrm>
            <a:prstGeom prst="line">
              <a:avLst/>
            </a:prstGeom>
            <a:noFill/>
            <a:ln w="25400">
              <a:solidFill>
                <a:schemeClr val="tx1"/>
              </a:solidFill>
              <a:round/>
              <a:headEnd/>
              <a:tailEnd/>
            </a:ln>
            <a:effectLst/>
          </p:spPr>
          <p:txBody>
            <a:bodyPr wrap="none" anchor="ctr"/>
            <a:lstStyle/>
            <a:p>
              <a:endParaRPr lang="en-US"/>
            </a:p>
          </p:txBody>
        </p:sp>
        <p:sp>
          <p:nvSpPr>
            <p:cNvPr id="15" name="Line 15" descr="40%">
              <a:extLst>
                <a:ext uri="{FF2B5EF4-FFF2-40B4-BE49-F238E27FC236}">
                  <a16:creationId xmlns:a16="http://schemas.microsoft.com/office/drawing/2014/main" id="{58C8086B-0E46-484C-9E44-F399543F1718}"/>
                </a:ext>
              </a:extLst>
            </p:cNvPr>
            <p:cNvSpPr>
              <a:spLocks noChangeShapeType="1"/>
            </p:cNvSpPr>
            <p:nvPr/>
          </p:nvSpPr>
          <p:spPr bwMode="auto">
            <a:xfrm>
              <a:off x="687" y="2332"/>
              <a:ext cx="704" cy="0"/>
            </a:xfrm>
            <a:prstGeom prst="line">
              <a:avLst/>
            </a:prstGeom>
            <a:noFill/>
            <a:ln w="25400">
              <a:solidFill>
                <a:schemeClr val="tx1"/>
              </a:solidFill>
              <a:round/>
              <a:headEnd/>
              <a:tailEnd/>
            </a:ln>
            <a:effectLst/>
          </p:spPr>
          <p:txBody>
            <a:bodyPr wrap="none" anchor="ctr"/>
            <a:lstStyle/>
            <a:p>
              <a:endParaRPr lang="en-US"/>
            </a:p>
          </p:txBody>
        </p:sp>
        <p:sp>
          <p:nvSpPr>
            <p:cNvPr id="16" name="Line 16" descr="40%">
              <a:extLst>
                <a:ext uri="{FF2B5EF4-FFF2-40B4-BE49-F238E27FC236}">
                  <a16:creationId xmlns:a16="http://schemas.microsoft.com/office/drawing/2014/main" id="{D2A22F27-6538-401F-BFEF-F8FB37A0EF5D}"/>
                </a:ext>
              </a:extLst>
            </p:cNvPr>
            <p:cNvSpPr>
              <a:spLocks noChangeShapeType="1"/>
            </p:cNvSpPr>
            <p:nvPr/>
          </p:nvSpPr>
          <p:spPr bwMode="auto">
            <a:xfrm>
              <a:off x="687" y="2716"/>
              <a:ext cx="704" cy="0"/>
            </a:xfrm>
            <a:prstGeom prst="line">
              <a:avLst/>
            </a:prstGeom>
            <a:noFill/>
            <a:ln w="25400">
              <a:solidFill>
                <a:schemeClr val="tx1"/>
              </a:solidFill>
              <a:round/>
              <a:headEnd/>
              <a:tailEnd/>
            </a:ln>
            <a:effectLst/>
          </p:spPr>
          <p:txBody>
            <a:bodyPr wrap="none" anchor="ctr"/>
            <a:lstStyle/>
            <a:p>
              <a:endParaRPr lang="en-US"/>
            </a:p>
          </p:txBody>
        </p:sp>
        <p:sp>
          <p:nvSpPr>
            <p:cNvPr id="17" name="Line 17" descr="40%">
              <a:extLst>
                <a:ext uri="{FF2B5EF4-FFF2-40B4-BE49-F238E27FC236}">
                  <a16:creationId xmlns:a16="http://schemas.microsoft.com/office/drawing/2014/main" id="{18CAFB48-26C2-43D6-A3DB-451D9C555888}"/>
                </a:ext>
              </a:extLst>
            </p:cNvPr>
            <p:cNvSpPr>
              <a:spLocks noChangeShapeType="1"/>
            </p:cNvSpPr>
            <p:nvPr/>
          </p:nvSpPr>
          <p:spPr bwMode="auto">
            <a:xfrm>
              <a:off x="687" y="3004"/>
              <a:ext cx="705" cy="0"/>
            </a:xfrm>
            <a:prstGeom prst="line">
              <a:avLst/>
            </a:prstGeom>
            <a:noFill/>
            <a:ln w="25400">
              <a:solidFill>
                <a:schemeClr val="tx1"/>
              </a:solidFill>
              <a:round/>
              <a:headEnd/>
              <a:tailEnd/>
            </a:ln>
            <a:effectLst/>
          </p:spPr>
          <p:txBody>
            <a:bodyPr wrap="none" anchor="ctr"/>
            <a:lstStyle/>
            <a:p>
              <a:endParaRPr lang="en-US"/>
            </a:p>
          </p:txBody>
        </p:sp>
        <p:sp>
          <p:nvSpPr>
            <p:cNvPr id="18" name="Rectangle 18">
              <a:extLst>
                <a:ext uri="{FF2B5EF4-FFF2-40B4-BE49-F238E27FC236}">
                  <a16:creationId xmlns:a16="http://schemas.microsoft.com/office/drawing/2014/main" id="{5BADD37A-B30D-4FF0-8D81-D595E0475979}"/>
                </a:ext>
              </a:extLst>
            </p:cNvPr>
            <p:cNvSpPr>
              <a:spLocks noChangeArrowheads="1"/>
            </p:cNvSpPr>
            <p:nvPr/>
          </p:nvSpPr>
          <p:spPr bwMode="auto">
            <a:xfrm>
              <a:off x="816" y="1536"/>
              <a:ext cx="36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a:latin typeface="Verdana" pitchFamily="34" charset="0"/>
                  <a:ea typeface="굴림" charset="-127"/>
                </a:rPr>
                <a:t>16K</a:t>
              </a:r>
            </a:p>
          </p:txBody>
        </p:sp>
        <p:sp>
          <p:nvSpPr>
            <p:cNvPr id="19" name="Rectangle 19">
              <a:extLst>
                <a:ext uri="{FF2B5EF4-FFF2-40B4-BE49-F238E27FC236}">
                  <a16:creationId xmlns:a16="http://schemas.microsoft.com/office/drawing/2014/main" id="{B87143FD-8ED9-40C2-A84A-6580B939B23F}"/>
                </a:ext>
              </a:extLst>
            </p:cNvPr>
            <p:cNvSpPr>
              <a:spLocks noChangeArrowheads="1"/>
            </p:cNvSpPr>
            <p:nvPr/>
          </p:nvSpPr>
          <p:spPr bwMode="auto">
            <a:xfrm>
              <a:off x="816" y="1776"/>
              <a:ext cx="36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a:latin typeface="Verdana" pitchFamily="34" charset="0"/>
                  <a:ea typeface="굴림" charset="-127"/>
                </a:rPr>
                <a:t>24K</a:t>
              </a:r>
            </a:p>
          </p:txBody>
        </p:sp>
        <p:sp>
          <p:nvSpPr>
            <p:cNvPr id="20" name="Rectangle 20">
              <a:extLst>
                <a:ext uri="{FF2B5EF4-FFF2-40B4-BE49-F238E27FC236}">
                  <a16:creationId xmlns:a16="http://schemas.microsoft.com/office/drawing/2014/main" id="{72A00439-8D9F-4B00-91CA-CF796E228023}"/>
                </a:ext>
              </a:extLst>
            </p:cNvPr>
            <p:cNvSpPr>
              <a:spLocks noChangeArrowheads="1"/>
            </p:cNvSpPr>
            <p:nvPr/>
          </p:nvSpPr>
          <p:spPr bwMode="auto">
            <a:xfrm>
              <a:off x="816" y="2064"/>
              <a:ext cx="36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a:latin typeface="Verdana" pitchFamily="34" charset="0"/>
                  <a:ea typeface="굴림" charset="-127"/>
                </a:rPr>
                <a:t>24K</a:t>
              </a:r>
            </a:p>
          </p:txBody>
        </p:sp>
        <p:sp>
          <p:nvSpPr>
            <p:cNvPr id="21" name="Rectangle 21">
              <a:extLst>
                <a:ext uri="{FF2B5EF4-FFF2-40B4-BE49-F238E27FC236}">
                  <a16:creationId xmlns:a16="http://schemas.microsoft.com/office/drawing/2014/main" id="{926FA54B-18E5-45E1-9FDA-0DE42DEE5716}"/>
                </a:ext>
              </a:extLst>
            </p:cNvPr>
            <p:cNvSpPr>
              <a:spLocks noChangeArrowheads="1"/>
            </p:cNvSpPr>
            <p:nvPr/>
          </p:nvSpPr>
          <p:spPr bwMode="auto">
            <a:xfrm>
              <a:off x="816" y="2400"/>
              <a:ext cx="36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a:latin typeface="Verdana" pitchFamily="34" charset="0"/>
                  <a:ea typeface="굴림" charset="-127"/>
                </a:rPr>
                <a:t>32K</a:t>
              </a:r>
            </a:p>
          </p:txBody>
        </p:sp>
        <p:sp>
          <p:nvSpPr>
            <p:cNvPr id="22" name="Rectangle 22">
              <a:extLst>
                <a:ext uri="{FF2B5EF4-FFF2-40B4-BE49-F238E27FC236}">
                  <a16:creationId xmlns:a16="http://schemas.microsoft.com/office/drawing/2014/main" id="{15270B4A-E959-4966-A400-DBF269FF2336}"/>
                </a:ext>
              </a:extLst>
            </p:cNvPr>
            <p:cNvSpPr>
              <a:spLocks noChangeArrowheads="1"/>
            </p:cNvSpPr>
            <p:nvPr/>
          </p:nvSpPr>
          <p:spPr bwMode="auto">
            <a:xfrm>
              <a:off x="816" y="2736"/>
              <a:ext cx="36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a:latin typeface="Verdana" pitchFamily="34" charset="0"/>
                  <a:ea typeface="굴림" charset="-127"/>
                </a:rPr>
                <a:t>24K</a:t>
              </a:r>
            </a:p>
          </p:txBody>
        </p:sp>
        <p:sp>
          <p:nvSpPr>
            <p:cNvPr id="23" name="Rectangle 23">
              <a:extLst>
                <a:ext uri="{FF2B5EF4-FFF2-40B4-BE49-F238E27FC236}">
                  <a16:creationId xmlns:a16="http://schemas.microsoft.com/office/drawing/2014/main" id="{B2D3C685-26BD-4E6E-896C-325FCEEED805}"/>
                </a:ext>
              </a:extLst>
            </p:cNvPr>
            <p:cNvSpPr>
              <a:spLocks noChangeArrowheads="1"/>
            </p:cNvSpPr>
            <p:nvPr/>
          </p:nvSpPr>
          <p:spPr bwMode="auto">
            <a:xfrm>
              <a:off x="176" y="1550"/>
              <a:ext cx="52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dirty="0" err="1">
                  <a:solidFill>
                    <a:srgbClr val="56127A"/>
                  </a:solidFill>
                  <a:latin typeface="Verdana" pitchFamily="34" charset="0"/>
                  <a:ea typeface="굴림" charset="-127"/>
                </a:rPr>
                <a:t>proc</a:t>
              </a:r>
              <a:r>
                <a:rPr lang="en-US" altLang="ko-KR" sz="1600" dirty="0">
                  <a:solidFill>
                    <a:srgbClr val="56127A"/>
                  </a:solidFill>
                  <a:latin typeface="Verdana" pitchFamily="34" charset="0"/>
                  <a:ea typeface="굴림" charset="-127"/>
                </a:rPr>
                <a:t> 1</a:t>
              </a:r>
            </a:p>
          </p:txBody>
        </p:sp>
        <p:sp>
          <p:nvSpPr>
            <p:cNvPr id="24" name="Rectangle 24">
              <a:extLst>
                <a:ext uri="{FF2B5EF4-FFF2-40B4-BE49-F238E27FC236}">
                  <a16:creationId xmlns:a16="http://schemas.microsoft.com/office/drawing/2014/main" id="{C6D3AD0F-4948-4672-BA13-689B37975384}"/>
                </a:ext>
              </a:extLst>
            </p:cNvPr>
            <p:cNvSpPr>
              <a:spLocks noChangeArrowheads="1"/>
            </p:cNvSpPr>
            <p:nvPr/>
          </p:nvSpPr>
          <p:spPr bwMode="auto">
            <a:xfrm>
              <a:off x="176" y="1790"/>
              <a:ext cx="52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dirty="0" err="1">
                  <a:solidFill>
                    <a:srgbClr val="56127A"/>
                  </a:solidFill>
                  <a:latin typeface="Verdana" pitchFamily="34" charset="0"/>
                  <a:ea typeface="굴림" charset="-127"/>
                </a:rPr>
                <a:t>proc</a:t>
              </a:r>
              <a:r>
                <a:rPr lang="en-US" altLang="ko-KR" sz="1600" dirty="0">
                  <a:solidFill>
                    <a:srgbClr val="56127A"/>
                  </a:solidFill>
                  <a:latin typeface="Verdana" pitchFamily="34" charset="0"/>
                  <a:ea typeface="굴림" charset="-127"/>
                </a:rPr>
                <a:t> 2</a:t>
              </a:r>
            </a:p>
          </p:txBody>
        </p:sp>
        <p:sp>
          <p:nvSpPr>
            <p:cNvPr id="25" name="Rectangle 25">
              <a:extLst>
                <a:ext uri="{FF2B5EF4-FFF2-40B4-BE49-F238E27FC236}">
                  <a16:creationId xmlns:a16="http://schemas.microsoft.com/office/drawing/2014/main" id="{2738DE03-302D-4715-ABC4-BDE79D2192B3}"/>
                </a:ext>
              </a:extLst>
            </p:cNvPr>
            <p:cNvSpPr>
              <a:spLocks noChangeArrowheads="1"/>
            </p:cNvSpPr>
            <p:nvPr/>
          </p:nvSpPr>
          <p:spPr bwMode="auto">
            <a:xfrm>
              <a:off x="187" y="2414"/>
              <a:ext cx="52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dirty="0" err="1">
                  <a:solidFill>
                    <a:srgbClr val="56127A"/>
                  </a:solidFill>
                  <a:latin typeface="Verdana" pitchFamily="34" charset="0"/>
                  <a:ea typeface="굴림" charset="-127"/>
                </a:rPr>
                <a:t>proc</a:t>
              </a:r>
              <a:r>
                <a:rPr lang="en-US" altLang="ko-KR" sz="1600" dirty="0">
                  <a:solidFill>
                    <a:srgbClr val="56127A"/>
                  </a:solidFill>
                  <a:latin typeface="Verdana" pitchFamily="34" charset="0"/>
                  <a:ea typeface="굴림" charset="-127"/>
                </a:rPr>
                <a:t> 3</a:t>
              </a:r>
            </a:p>
          </p:txBody>
        </p:sp>
        <p:sp>
          <p:nvSpPr>
            <p:cNvPr id="26" name="Line 26">
              <a:extLst>
                <a:ext uri="{FF2B5EF4-FFF2-40B4-BE49-F238E27FC236}">
                  <a16:creationId xmlns:a16="http://schemas.microsoft.com/office/drawing/2014/main" id="{BECC5C52-9286-430C-97F0-0F2A41CD77CA}"/>
                </a:ext>
              </a:extLst>
            </p:cNvPr>
            <p:cNvSpPr>
              <a:spLocks noChangeShapeType="1"/>
            </p:cNvSpPr>
            <p:nvPr/>
          </p:nvSpPr>
          <p:spPr bwMode="auto">
            <a:xfrm>
              <a:off x="1401" y="1188"/>
              <a:ext cx="0" cy="2048"/>
            </a:xfrm>
            <a:prstGeom prst="line">
              <a:avLst/>
            </a:prstGeom>
            <a:noFill/>
            <a:ln w="25400">
              <a:solidFill>
                <a:schemeClr val="tx1"/>
              </a:solidFill>
              <a:round/>
              <a:headEnd/>
              <a:tailEnd/>
            </a:ln>
            <a:effectLst/>
          </p:spPr>
          <p:txBody>
            <a:bodyPr wrap="none" anchor="ctr"/>
            <a:lstStyle/>
            <a:p>
              <a:endParaRPr lang="en-US"/>
            </a:p>
          </p:txBody>
        </p:sp>
      </p:grpSp>
      <p:grpSp>
        <p:nvGrpSpPr>
          <p:cNvPr id="27" name="Group 27">
            <a:extLst>
              <a:ext uri="{FF2B5EF4-FFF2-40B4-BE49-F238E27FC236}">
                <a16:creationId xmlns:a16="http://schemas.microsoft.com/office/drawing/2014/main" id="{E9B7DD31-9F19-434A-9D8A-5EEA7F868738}"/>
              </a:ext>
            </a:extLst>
          </p:cNvPr>
          <p:cNvGrpSpPr>
            <a:grpSpLocks/>
          </p:cNvGrpSpPr>
          <p:nvPr/>
        </p:nvGrpSpPr>
        <p:grpSpPr bwMode="auto">
          <a:xfrm>
            <a:off x="5045633" y="1730375"/>
            <a:ext cx="1970088" cy="3384550"/>
            <a:chOff x="2128" y="1090"/>
            <a:chExt cx="1241" cy="2132"/>
          </a:xfrm>
        </p:grpSpPr>
        <p:sp>
          <p:nvSpPr>
            <p:cNvPr id="28" name="Rectangle 28" descr="75%">
              <a:extLst>
                <a:ext uri="{FF2B5EF4-FFF2-40B4-BE49-F238E27FC236}">
                  <a16:creationId xmlns:a16="http://schemas.microsoft.com/office/drawing/2014/main" id="{B43126D9-C056-4837-9BA2-12B4EC0243EA}"/>
                </a:ext>
              </a:extLst>
            </p:cNvPr>
            <p:cNvSpPr>
              <a:spLocks noChangeArrowheads="1"/>
            </p:cNvSpPr>
            <p:nvPr/>
          </p:nvSpPr>
          <p:spPr bwMode="auto">
            <a:xfrm>
              <a:off x="2640" y="2024"/>
              <a:ext cx="720" cy="192"/>
            </a:xfrm>
            <a:prstGeom prst="rect">
              <a:avLst/>
            </a:prstGeom>
            <a:pattFill prst="pct75">
              <a:fgClr>
                <a:schemeClr val="accent1"/>
              </a:fgClr>
              <a:bgClr>
                <a:srgbClr val="FFFFFF"/>
              </a:bgClr>
            </a:pattFill>
            <a:ln w="9525">
              <a:noFill/>
              <a:miter lim="800000"/>
              <a:headEnd/>
              <a:tailEnd/>
            </a:ln>
            <a:effectLst/>
          </p:spPr>
          <p:txBody>
            <a:bodyPr anchor="ctr">
              <a:spAutoFit/>
            </a:bodyPr>
            <a:lstStyle/>
            <a:p>
              <a:endParaRPr lang="en-US" altLang="en-US"/>
            </a:p>
          </p:txBody>
        </p:sp>
        <p:sp>
          <p:nvSpPr>
            <p:cNvPr id="29" name="Rectangle 29" descr="90%">
              <a:extLst>
                <a:ext uri="{FF2B5EF4-FFF2-40B4-BE49-F238E27FC236}">
                  <a16:creationId xmlns:a16="http://schemas.microsoft.com/office/drawing/2014/main" id="{B8FA0397-48B2-4145-864A-12D78D3A21F6}"/>
                </a:ext>
              </a:extLst>
            </p:cNvPr>
            <p:cNvSpPr>
              <a:spLocks noChangeArrowheads="1"/>
            </p:cNvSpPr>
            <p:nvPr/>
          </p:nvSpPr>
          <p:spPr bwMode="auto">
            <a:xfrm>
              <a:off x="2640" y="1552"/>
              <a:ext cx="720" cy="192"/>
            </a:xfrm>
            <a:prstGeom prst="rect">
              <a:avLst/>
            </a:prstGeom>
            <a:pattFill prst="pct90">
              <a:fgClr>
                <a:schemeClr val="accent1"/>
              </a:fgClr>
              <a:bgClr>
                <a:srgbClr val="FFFFFF"/>
              </a:bgClr>
            </a:pattFill>
            <a:ln w="9525">
              <a:noFill/>
              <a:miter lim="800000"/>
              <a:headEnd/>
              <a:tailEnd/>
            </a:ln>
            <a:effectLst/>
          </p:spPr>
          <p:txBody>
            <a:bodyPr anchor="ctr">
              <a:spAutoFit/>
            </a:bodyPr>
            <a:lstStyle/>
            <a:p>
              <a:endParaRPr lang="en-US" altLang="en-US"/>
            </a:p>
          </p:txBody>
        </p:sp>
        <p:sp>
          <p:nvSpPr>
            <p:cNvPr id="30" name="Rectangle 30" descr="Dark downward diagonal">
              <a:extLst>
                <a:ext uri="{FF2B5EF4-FFF2-40B4-BE49-F238E27FC236}">
                  <a16:creationId xmlns:a16="http://schemas.microsoft.com/office/drawing/2014/main" id="{A15FFCBE-EF29-4676-8EEF-09C6E576D992}"/>
                </a:ext>
              </a:extLst>
            </p:cNvPr>
            <p:cNvSpPr>
              <a:spLocks noChangeArrowheads="1"/>
            </p:cNvSpPr>
            <p:nvPr/>
          </p:nvSpPr>
          <p:spPr bwMode="auto">
            <a:xfrm>
              <a:off x="2640" y="2352"/>
              <a:ext cx="720" cy="336"/>
            </a:xfrm>
            <a:prstGeom prst="rect">
              <a:avLst/>
            </a:prstGeom>
            <a:pattFill prst="dkDnDiag">
              <a:fgClr>
                <a:schemeClr val="accent1"/>
              </a:fgClr>
              <a:bgClr>
                <a:srgbClr val="FFFFFF"/>
              </a:bgClr>
            </a:pattFill>
            <a:ln w="9525">
              <a:noFill/>
              <a:miter lim="800000"/>
              <a:headEnd/>
              <a:tailEnd/>
            </a:ln>
            <a:effectLst/>
          </p:spPr>
          <p:txBody>
            <a:bodyPr anchor="ctr">
              <a:spAutoFit/>
            </a:bodyPr>
            <a:lstStyle/>
            <a:p>
              <a:endParaRPr lang="en-US" altLang="en-US"/>
            </a:p>
          </p:txBody>
        </p:sp>
        <p:sp>
          <p:nvSpPr>
            <p:cNvPr id="31" name="Rectangle 31" descr="Dark upward diagonal">
              <a:extLst>
                <a:ext uri="{FF2B5EF4-FFF2-40B4-BE49-F238E27FC236}">
                  <a16:creationId xmlns:a16="http://schemas.microsoft.com/office/drawing/2014/main" id="{7A771FE4-9FE6-4784-80A4-5B121F2843A9}"/>
                </a:ext>
              </a:extLst>
            </p:cNvPr>
            <p:cNvSpPr>
              <a:spLocks noChangeArrowheads="1"/>
            </p:cNvSpPr>
            <p:nvPr/>
          </p:nvSpPr>
          <p:spPr bwMode="auto">
            <a:xfrm>
              <a:off x="2640" y="1728"/>
              <a:ext cx="720" cy="288"/>
            </a:xfrm>
            <a:prstGeom prst="rect">
              <a:avLst/>
            </a:prstGeom>
            <a:pattFill prst="dkUpDiag">
              <a:fgClr>
                <a:schemeClr val="accent1"/>
              </a:fgClr>
              <a:bgClr>
                <a:srgbClr val="FFFFFF"/>
              </a:bgClr>
            </a:pattFill>
            <a:ln w="25400">
              <a:noFill/>
              <a:miter lim="800000"/>
              <a:headEnd/>
              <a:tailEnd/>
            </a:ln>
            <a:effectLst/>
          </p:spPr>
          <p:txBody>
            <a:bodyPr wrap="none" anchor="ctr"/>
            <a:lstStyle/>
            <a:p>
              <a:endParaRPr lang="en-US" altLang="en-US"/>
            </a:p>
          </p:txBody>
        </p:sp>
        <p:sp>
          <p:nvSpPr>
            <p:cNvPr id="32" name="Rectangle 32" descr="Dark vertical">
              <a:extLst>
                <a:ext uri="{FF2B5EF4-FFF2-40B4-BE49-F238E27FC236}">
                  <a16:creationId xmlns:a16="http://schemas.microsoft.com/office/drawing/2014/main" id="{B1D5E88A-9152-45FA-A5C8-F8D8AEB62EA0}"/>
                </a:ext>
              </a:extLst>
            </p:cNvPr>
            <p:cNvSpPr>
              <a:spLocks noChangeArrowheads="1"/>
            </p:cNvSpPr>
            <p:nvPr/>
          </p:nvSpPr>
          <p:spPr bwMode="auto">
            <a:xfrm>
              <a:off x="2640" y="2688"/>
              <a:ext cx="720" cy="288"/>
            </a:xfrm>
            <a:prstGeom prst="rect">
              <a:avLst/>
            </a:prstGeom>
            <a:pattFill prst="dkVert">
              <a:fgClr>
                <a:schemeClr val="accent1"/>
              </a:fgClr>
              <a:bgClr>
                <a:srgbClr val="FFFFFF"/>
              </a:bgClr>
            </a:pattFill>
            <a:ln w="25400">
              <a:noFill/>
              <a:miter lim="800000"/>
              <a:headEnd/>
              <a:tailEnd/>
            </a:ln>
            <a:effectLst/>
          </p:spPr>
          <p:txBody>
            <a:bodyPr wrap="none" anchor="ctr"/>
            <a:lstStyle/>
            <a:p>
              <a:endParaRPr lang="en-US" altLang="en-US"/>
            </a:p>
          </p:txBody>
        </p:sp>
        <p:sp>
          <p:nvSpPr>
            <p:cNvPr id="33" name="Rectangle 33" descr="20%">
              <a:extLst>
                <a:ext uri="{FF2B5EF4-FFF2-40B4-BE49-F238E27FC236}">
                  <a16:creationId xmlns:a16="http://schemas.microsoft.com/office/drawing/2014/main" id="{873C2514-7F49-4F54-8031-3ABBCCAA9657}"/>
                </a:ext>
              </a:extLst>
            </p:cNvPr>
            <p:cNvSpPr>
              <a:spLocks noChangeArrowheads="1"/>
            </p:cNvSpPr>
            <p:nvPr/>
          </p:nvSpPr>
          <p:spPr bwMode="auto">
            <a:xfrm>
              <a:off x="2640" y="2222"/>
              <a:ext cx="720" cy="130"/>
            </a:xfrm>
            <a:prstGeom prst="rect">
              <a:avLst/>
            </a:prstGeom>
            <a:pattFill prst="pct20">
              <a:fgClr>
                <a:schemeClr val="accent1"/>
              </a:fgClr>
              <a:bgClr>
                <a:srgbClr val="FFFFFF"/>
              </a:bgClr>
            </a:pattFill>
            <a:ln w="25400">
              <a:noFill/>
              <a:miter lim="800000"/>
              <a:headEnd/>
              <a:tailEnd/>
            </a:ln>
            <a:effectLst/>
          </p:spPr>
          <p:txBody>
            <a:bodyPr wrap="none" anchor="ctr"/>
            <a:lstStyle/>
            <a:p>
              <a:endParaRPr lang="en-US" altLang="en-US"/>
            </a:p>
          </p:txBody>
        </p:sp>
        <p:sp>
          <p:nvSpPr>
            <p:cNvPr id="34" name="Line 34" descr="40%">
              <a:extLst>
                <a:ext uri="{FF2B5EF4-FFF2-40B4-BE49-F238E27FC236}">
                  <a16:creationId xmlns:a16="http://schemas.microsoft.com/office/drawing/2014/main" id="{139BAA97-48F5-4A0E-9E71-380AB9302FA6}"/>
                </a:ext>
              </a:extLst>
            </p:cNvPr>
            <p:cNvSpPr>
              <a:spLocks noChangeShapeType="1"/>
            </p:cNvSpPr>
            <p:nvPr/>
          </p:nvSpPr>
          <p:spPr bwMode="auto">
            <a:xfrm>
              <a:off x="2656" y="2352"/>
              <a:ext cx="704" cy="0"/>
            </a:xfrm>
            <a:prstGeom prst="line">
              <a:avLst/>
            </a:prstGeom>
            <a:noFill/>
            <a:ln w="25400">
              <a:solidFill>
                <a:schemeClr val="tx1"/>
              </a:solidFill>
              <a:round/>
              <a:headEnd/>
              <a:tailEnd/>
            </a:ln>
            <a:effectLst/>
          </p:spPr>
          <p:txBody>
            <a:bodyPr wrap="none" anchor="ctr"/>
            <a:lstStyle/>
            <a:p>
              <a:endParaRPr lang="en-US"/>
            </a:p>
          </p:txBody>
        </p:sp>
        <p:sp>
          <p:nvSpPr>
            <p:cNvPr id="35" name="Line 35" descr="40%">
              <a:extLst>
                <a:ext uri="{FF2B5EF4-FFF2-40B4-BE49-F238E27FC236}">
                  <a16:creationId xmlns:a16="http://schemas.microsoft.com/office/drawing/2014/main" id="{C9EDEC7E-6A86-4C3D-8686-890892CA2633}"/>
                </a:ext>
              </a:extLst>
            </p:cNvPr>
            <p:cNvSpPr>
              <a:spLocks noChangeShapeType="1"/>
            </p:cNvSpPr>
            <p:nvPr/>
          </p:nvSpPr>
          <p:spPr bwMode="auto">
            <a:xfrm>
              <a:off x="2656" y="2222"/>
              <a:ext cx="704" cy="0"/>
            </a:xfrm>
            <a:prstGeom prst="line">
              <a:avLst/>
            </a:prstGeom>
            <a:noFill/>
            <a:ln w="25400">
              <a:solidFill>
                <a:schemeClr val="tx1"/>
              </a:solidFill>
              <a:round/>
              <a:headEnd/>
              <a:tailEnd/>
            </a:ln>
            <a:effectLst/>
          </p:spPr>
          <p:txBody>
            <a:bodyPr wrap="none" anchor="ctr"/>
            <a:lstStyle/>
            <a:p>
              <a:endParaRPr lang="en-US"/>
            </a:p>
          </p:txBody>
        </p:sp>
        <p:sp>
          <p:nvSpPr>
            <p:cNvPr id="36" name="Line 36">
              <a:extLst>
                <a:ext uri="{FF2B5EF4-FFF2-40B4-BE49-F238E27FC236}">
                  <a16:creationId xmlns:a16="http://schemas.microsoft.com/office/drawing/2014/main" id="{8526676A-C7F8-439E-B687-8E82419FDB48}"/>
                </a:ext>
              </a:extLst>
            </p:cNvPr>
            <p:cNvSpPr>
              <a:spLocks noChangeShapeType="1"/>
            </p:cNvSpPr>
            <p:nvPr/>
          </p:nvSpPr>
          <p:spPr bwMode="auto">
            <a:xfrm>
              <a:off x="2640" y="1174"/>
              <a:ext cx="2" cy="2048"/>
            </a:xfrm>
            <a:prstGeom prst="line">
              <a:avLst/>
            </a:prstGeom>
            <a:noFill/>
            <a:ln w="25400">
              <a:solidFill>
                <a:schemeClr val="tx1"/>
              </a:solidFill>
              <a:round/>
              <a:headEnd/>
              <a:tailEnd/>
            </a:ln>
            <a:effectLst/>
          </p:spPr>
          <p:txBody>
            <a:bodyPr wrap="none" anchor="ctr"/>
            <a:lstStyle/>
            <a:p>
              <a:endParaRPr lang="en-US"/>
            </a:p>
          </p:txBody>
        </p:sp>
        <p:sp>
          <p:nvSpPr>
            <p:cNvPr id="37" name="Line 37">
              <a:extLst>
                <a:ext uri="{FF2B5EF4-FFF2-40B4-BE49-F238E27FC236}">
                  <a16:creationId xmlns:a16="http://schemas.microsoft.com/office/drawing/2014/main" id="{75E9F885-1D6D-4B91-B9B0-EF58891A9C81}"/>
                </a:ext>
              </a:extLst>
            </p:cNvPr>
            <p:cNvSpPr>
              <a:spLocks noChangeShapeType="1"/>
            </p:cNvSpPr>
            <p:nvPr/>
          </p:nvSpPr>
          <p:spPr bwMode="auto">
            <a:xfrm>
              <a:off x="3369" y="1174"/>
              <a:ext cx="0" cy="2048"/>
            </a:xfrm>
            <a:prstGeom prst="line">
              <a:avLst/>
            </a:prstGeom>
            <a:noFill/>
            <a:ln w="25400">
              <a:solidFill>
                <a:schemeClr val="tx1"/>
              </a:solidFill>
              <a:round/>
              <a:headEnd/>
              <a:tailEnd/>
            </a:ln>
            <a:effectLst/>
          </p:spPr>
          <p:txBody>
            <a:bodyPr wrap="none" anchor="ctr"/>
            <a:lstStyle/>
            <a:p>
              <a:endParaRPr lang="en-US"/>
            </a:p>
          </p:txBody>
        </p:sp>
        <p:sp>
          <p:nvSpPr>
            <p:cNvPr id="38" name="Line 38">
              <a:extLst>
                <a:ext uri="{FF2B5EF4-FFF2-40B4-BE49-F238E27FC236}">
                  <a16:creationId xmlns:a16="http://schemas.microsoft.com/office/drawing/2014/main" id="{AD3F3B95-C29F-44BD-A31E-6209EDECDA3B}"/>
                </a:ext>
              </a:extLst>
            </p:cNvPr>
            <p:cNvSpPr>
              <a:spLocks noChangeShapeType="1"/>
            </p:cNvSpPr>
            <p:nvPr/>
          </p:nvSpPr>
          <p:spPr bwMode="auto">
            <a:xfrm>
              <a:off x="2656" y="1550"/>
              <a:ext cx="704" cy="0"/>
            </a:xfrm>
            <a:prstGeom prst="line">
              <a:avLst/>
            </a:prstGeom>
            <a:noFill/>
            <a:ln w="25400">
              <a:solidFill>
                <a:schemeClr val="tx1"/>
              </a:solidFill>
              <a:round/>
              <a:headEnd/>
              <a:tailEnd/>
            </a:ln>
            <a:effectLst/>
          </p:spPr>
          <p:txBody>
            <a:bodyPr wrap="none" anchor="ctr"/>
            <a:lstStyle/>
            <a:p>
              <a:endParaRPr lang="en-US"/>
            </a:p>
          </p:txBody>
        </p:sp>
        <p:sp>
          <p:nvSpPr>
            <p:cNvPr id="39" name="Rectangle 39">
              <a:extLst>
                <a:ext uri="{FF2B5EF4-FFF2-40B4-BE49-F238E27FC236}">
                  <a16:creationId xmlns:a16="http://schemas.microsoft.com/office/drawing/2014/main" id="{0CC7F545-F294-4643-80E3-79EE21496923}"/>
                </a:ext>
              </a:extLst>
            </p:cNvPr>
            <p:cNvSpPr>
              <a:spLocks noChangeArrowheads="1"/>
            </p:cNvSpPr>
            <p:nvPr/>
          </p:nvSpPr>
          <p:spPr bwMode="auto">
            <a:xfrm>
              <a:off x="2731" y="1090"/>
              <a:ext cx="549" cy="406"/>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sz="1800">
                  <a:solidFill>
                    <a:srgbClr val="56127A"/>
                  </a:solidFill>
                  <a:latin typeface="Verdana" pitchFamily="34" charset="0"/>
                  <a:ea typeface="굴림" charset="-127"/>
                </a:rPr>
                <a:t>OS</a:t>
              </a:r>
            </a:p>
            <a:p>
              <a:pPr algn="ctr" eaLnBrk="0" hangingPunct="0"/>
              <a:r>
                <a:rPr lang="en-US" altLang="ko-KR" sz="1800">
                  <a:solidFill>
                    <a:srgbClr val="56127A"/>
                  </a:solidFill>
                  <a:latin typeface="Verdana" pitchFamily="34" charset="0"/>
                  <a:ea typeface="굴림" charset="-127"/>
                </a:rPr>
                <a:t>Space</a:t>
              </a:r>
            </a:p>
          </p:txBody>
        </p:sp>
        <p:sp>
          <p:nvSpPr>
            <p:cNvPr id="40" name="Line 40">
              <a:extLst>
                <a:ext uri="{FF2B5EF4-FFF2-40B4-BE49-F238E27FC236}">
                  <a16:creationId xmlns:a16="http://schemas.microsoft.com/office/drawing/2014/main" id="{784D4572-21F6-42BD-B989-8127C72C26C3}"/>
                </a:ext>
              </a:extLst>
            </p:cNvPr>
            <p:cNvSpPr>
              <a:spLocks noChangeShapeType="1"/>
            </p:cNvSpPr>
            <p:nvPr/>
          </p:nvSpPr>
          <p:spPr bwMode="auto">
            <a:xfrm>
              <a:off x="2656" y="1742"/>
              <a:ext cx="704" cy="0"/>
            </a:xfrm>
            <a:prstGeom prst="line">
              <a:avLst/>
            </a:prstGeom>
            <a:noFill/>
            <a:ln w="25400">
              <a:solidFill>
                <a:schemeClr val="tx1"/>
              </a:solidFill>
              <a:round/>
              <a:headEnd/>
              <a:tailEnd/>
            </a:ln>
            <a:effectLst/>
          </p:spPr>
          <p:txBody>
            <a:bodyPr wrap="none" anchor="ctr"/>
            <a:lstStyle/>
            <a:p>
              <a:endParaRPr lang="en-US"/>
            </a:p>
          </p:txBody>
        </p:sp>
        <p:sp>
          <p:nvSpPr>
            <p:cNvPr id="41" name="Line 41">
              <a:extLst>
                <a:ext uri="{FF2B5EF4-FFF2-40B4-BE49-F238E27FC236}">
                  <a16:creationId xmlns:a16="http://schemas.microsoft.com/office/drawing/2014/main" id="{6921461E-6D5A-4AC6-BFF3-8A023B2C3665}"/>
                </a:ext>
              </a:extLst>
            </p:cNvPr>
            <p:cNvSpPr>
              <a:spLocks noChangeShapeType="1"/>
            </p:cNvSpPr>
            <p:nvPr/>
          </p:nvSpPr>
          <p:spPr bwMode="auto">
            <a:xfrm>
              <a:off x="2656" y="2030"/>
              <a:ext cx="704" cy="0"/>
            </a:xfrm>
            <a:prstGeom prst="line">
              <a:avLst/>
            </a:prstGeom>
            <a:noFill/>
            <a:ln w="25400">
              <a:solidFill>
                <a:schemeClr val="tx1"/>
              </a:solidFill>
              <a:round/>
              <a:headEnd/>
              <a:tailEnd/>
            </a:ln>
            <a:effectLst/>
          </p:spPr>
          <p:txBody>
            <a:bodyPr wrap="none" anchor="ctr"/>
            <a:lstStyle/>
            <a:p>
              <a:endParaRPr lang="en-US"/>
            </a:p>
          </p:txBody>
        </p:sp>
        <p:sp>
          <p:nvSpPr>
            <p:cNvPr id="42" name="Line 42">
              <a:extLst>
                <a:ext uri="{FF2B5EF4-FFF2-40B4-BE49-F238E27FC236}">
                  <a16:creationId xmlns:a16="http://schemas.microsoft.com/office/drawing/2014/main" id="{E82DF2FB-F434-4FE7-94AD-3FDA7A8ED76B}"/>
                </a:ext>
              </a:extLst>
            </p:cNvPr>
            <p:cNvSpPr>
              <a:spLocks noChangeShapeType="1"/>
            </p:cNvSpPr>
            <p:nvPr/>
          </p:nvSpPr>
          <p:spPr bwMode="auto">
            <a:xfrm>
              <a:off x="2656" y="2702"/>
              <a:ext cx="704" cy="0"/>
            </a:xfrm>
            <a:prstGeom prst="line">
              <a:avLst/>
            </a:prstGeom>
            <a:noFill/>
            <a:ln w="25400">
              <a:solidFill>
                <a:schemeClr val="tx1"/>
              </a:solidFill>
              <a:round/>
              <a:headEnd/>
              <a:tailEnd/>
            </a:ln>
            <a:effectLst/>
          </p:spPr>
          <p:txBody>
            <a:bodyPr wrap="none" anchor="ctr"/>
            <a:lstStyle/>
            <a:p>
              <a:endParaRPr lang="en-US"/>
            </a:p>
          </p:txBody>
        </p:sp>
        <p:sp>
          <p:nvSpPr>
            <p:cNvPr id="43" name="Line 43">
              <a:extLst>
                <a:ext uri="{FF2B5EF4-FFF2-40B4-BE49-F238E27FC236}">
                  <a16:creationId xmlns:a16="http://schemas.microsoft.com/office/drawing/2014/main" id="{6D149C09-B372-4094-9482-3529883B258C}"/>
                </a:ext>
              </a:extLst>
            </p:cNvPr>
            <p:cNvSpPr>
              <a:spLocks noChangeShapeType="1"/>
            </p:cNvSpPr>
            <p:nvPr/>
          </p:nvSpPr>
          <p:spPr bwMode="auto">
            <a:xfrm>
              <a:off x="2656" y="2990"/>
              <a:ext cx="704" cy="0"/>
            </a:xfrm>
            <a:prstGeom prst="line">
              <a:avLst/>
            </a:prstGeom>
            <a:noFill/>
            <a:ln w="25400">
              <a:solidFill>
                <a:schemeClr val="tx1"/>
              </a:solidFill>
              <a:round/>
              <a:headEnd/>
              <a:tailEnd/>
            </a:ln>
            <a:effectLst/>
          </p:spPr>
          <p:txBody>
            <a:bodyPr wrap="none" anchor="ctr"/>
            <a:lstStyle/>
            <a:p>
              <a:endParaRPr lang="en-US"/>
            </a:p>
          </p:txBody>
        </p:sp>
        <p:sp>
          <p:nvSpPr>
            <p:cNvPr id="44" name="Rectangle 44">
              <a:extLst>
                <a:ext uri="{FF2B5EF4-FFF2-40B4-BE49-F238E27FC236}">
                  <a16:creationId xmlns:a16="http://schemas.microsoft.com/office/drawing/2014/main" id="{973A3B43-D52F-48D6-8DC0-787B8A77B59F}"/>
                </a:ext>
              </a:extLst>
            </p:cNvPr>
            <p:cNvSpPr>
              <a:spLocks noChangeArrowheads="1"/>
            </p:cNvSpPr>
            <p:nvPr/>
          </p:nvSpPr>
          <p:spPr bwMode="auto">
            <a:xfrm>
              <a:off x="2808" y="1522"/>
              <a:ext cx="36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a:latin typeface="Verdana" pitchFamily="34" charset="0"/>
                  <a:ea typeface="굴림" charset="-127"/>
                </a:rPr>
                <a:t>16K</a:t>
              </a:r>
            </a:p>
          </p:txBody>
        </p:sp>
        <p:sp>
          <p:nvSpPr>
            <p:cNvPr id="45" name="Rectangle 45">
              <a:extLst>
                <a:ext uri="{FF2B5EF4-FFF2-40B4-BE49-F238E27FC236}">
                  <a16:creationId xmlns:a16="http://schemas.microsoft.com/office/drawing/2014/main" id="{12407CE8-58C0-4248-A352-F7C56799A175}"/>
                </a:ext>
              </a:extLst>
            </p:cNvPr>
            <p:cNvSpPr>
              <a:spLocks noChangeArrowheads="1"/>
            </p:cNvSpPr>
            <p:nvPr/>
          </p:nvSpPr>
          <p:spPr bwMode="auto">
            <a:xfrm>
              <a:off x="2808" y="1762"/>
              <a:ext cx="36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a:latin typeface="Verdana" pitchFamily="34" charset="0"/>
                  <a:ea typeface="굴림" charset="-127"/>
                </a:rPr>
                <a:t>24K</a:t>
              </a:r>
            </a:p>
          </p:txBody>
        </p:sp>
        <p:sp>
          <p:nvSpPr>
            <p:cNvPr id="46" name="Rectangle 46">
              <a:extLst>
                <a:ext uri="{FF2B5EF4-FFF2-40B4-BE49-F238E27FC236}">
                  <a16:creationId xmlns:a16="http://schemas.microsoft.com/office/drawing/2014/main" id="{7799ED20-7F8D-4988-97AB-69F00B83ADC3}"/>
                </a:ext>
              </a:extLst>
            </p:cNvPr>
            <p:cNvSpPr>
              <a:spLocks noChangeArrowheads="1"/>
            </p:cNvSpPr>
            <p:nvPr/>
          </p:nvSpPr>
          <p:spPr bwMode="auto">
            <a:xfrm>
              <a:off x="2808" y="2002"/>
              <a:ext cx="36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a:latin typeface="Verdana" pitchFamily="34" charset="0"/>
                  <a:ea typeface="굴림" charset="-127"/>
                </a:rPr>
                <a:t>16K</a:t>
              </a:r>
            </a:p>
          </p:txBody>
        </p:sp>
        <p:sp>
          <p:nvSpPr>
            <p:cNvPr id="47" name="Rectangle 47">
              <a:extLst>
                <a:ext uri="{FF2B5EF4-FFF2-40B4-BE49-F238E27FC236}">
                  <a16:creationId xmlns:a16="http://schemas.microsoft.com/office/drawing/2014/main" id="{8F9D235E-D755-4021-8DF9-047AD336B7B9}"/>
                </a:ext>
              </a:extLst>
            </p:cNvPr>
            <p:cNvSpPr>
              <a:spLocks noChangeArrowheads="1"/>
            </p:cNvSpPr>
            <p:nvPr/>
          </p:nvSpPr>
          <p:spPr bwMode="auto">
            <a:xfrm>
              <a:off x="2808" y="2386"/>
              <a:ext cx="36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a:latin typeface="Verdana" pitchFamily="34" charset="0"/>
                  <a:ea typeface="굴림" charset="-127"/>
                </a:rPr>
                <a:t>32K</a:t>
              </a:r>
            </a:p>
          </p:txBody>
        </p:sp>
        <p:sp>
          <p:nvSpPr>
            <p:cNvPr id="48" name="Rectangle 48">
              <a:extLst>
                <a:ext uri="{FF2B5EF4-FFF2-40B4-BE49-F238E27FC236}">
                  <a16:creationId xmlns:a16="http://schemas.microsoft.com/office/drawing/2014/main" id="{80F67C26-32FD-49FE-ACFC-D0801A82CF54}"/>
                </a:ext>
              </a:extLst>
            </p:cNvPr>
            <p:cNvSpPr>
              <a:spLocks noChangeArrowheads="1"/>
            </p:cNvSpPr>
            <p:nvPr/>
          </p:nvSpPr>
          <p:spPr bwMode="auto">
            <a:xfrm>
              <a:off x="2808" y="2722"/>
              <a:ext cx="36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a:latin typeface="Verdana" pitchFamily="34" charset="0"/>
                  <a:ea typeface="굴림" charset="-127"/>
                </a:rPr>
                <a:t>24K</a:t>
              </a:r>
            </a:p>
          </p:txBody>
        </p:sp>
        <p:sp>
          <p:nvSpPr>
            <p:cNvPr id="49" name="Rectangle 49">
              <a:extLst>
                <a:ext uri="{FF2B5EF4-FFF2-40B4-BE49-F238E27FC236}">
                  <a16:creationId xmlns:a16="http://schemas.microsoft.com/office/drawing/2014/main" id="{22388517-6FA2-431C-B4CB-8F57D9CE6773}"/>
                </a:ext>
              </a:extLst>
            </p:cNvPr>
            <p:cNvSpPr>
              <a:spLocks noChangeArrowheads="1"/>
            </p:cNvSpPr>
            <p:nvPr/>
          </p:nvSpPr>
          <p:spPr bwMode="auto">
            <a:xfrm>
              <a:off x="2128" y="1536"/>
              <a:ext cx="52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dirty="0" err="1">
                  <a:solidFill>
                    <a:srgbClr val="56127A"/>
                  </a:solidFill>
                  <a:latin typeface="Verdana" pitchFamily="34" charset="0"/>
                  <a:ea typeface="굴림" charset="-127"/>
                </a:rPr>
                <a:t>proc</a:t>
              </a:r>
              <a:r>
                <a:rPr lang="en-US" altLang="ko-KR" sz="1600" dirty="0">
                  <a:solidFill>
                    <a:srgbClr val="56127A"/>
                  </a:solidFill>
                  <a:latin typeface="Verdana" pitchFamily="34" charset="0"/>
                  <a:ea typeface="굴림" charset="-127"/>
                </a:rPr>
                <a:t> 1</a:t>
              </a:r>
            </a:p>
          </p:txBody>
        </p:sp>
        <p:sp>
          <p:nvSpPr>
            <p:cNvPr id="50" name="Rectangle 50">
              <a:extLst>
                <a:ext uri="{FF2B5EF4-FFF2-40B4-BE49-F238E27FC236}">
                  <a16:creationId xmlns:a16="http://schemas.microsoft.com/office/drawing/2014/main" id="{3AFC4014-AAE6-4845-A45F-AC6BCE678C78}"/>
                </a:ext>
              </a:extLst>
            </p:cNvPr>
            <p:cNvSpPr>
              <a:spLocks noChangeArrowheads="1"/>
            </p:cNvSpPr>
            <p:nvPr/>
          </p:nvSpPr>
          <p:spPr bwMode="auto">
            <a:xfrm>
              <a:off x="2128" y="1776"/>
              <a:ext cx="52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dirty="0" err="1">
                  <a:solidFill>
                    <a:srgbClr val="56127A"/>
                  </a:solidFill>
                  <a:latin typeface="Verdana" pitchFamily="34" charset="0"/>
                  <a:ea typeface="굴림" charset="-127"/>
                </a:rPr>
                <a:t>proc</a:t>
              </a:r>
              <a:r>
                <a:rPr lang="en-US" altLang="ko-KR" sz="1600" dirty="0">
                  <a:solidFill>
                    <a:srgbClr val="56127A"/>
                  </a:solidFill>
                  <a:latin typeface="Verdana" pitchFamily="34" charset="0"/>
                  <a:ea typeface="굴림" charset="-127"/>
                </a:rPr>
                <a:t> 2</a:t>
              </a:r>
            </a:p>
          </p:txBody>
        </p:sp>
        <p:sp>
          <p:nvSpPr>
            <p:cNvPr id="51" name="Rectangle 51">
              <a:extLst>
                <a:ext uri="{FF2B5EF4-FFF2-40B4-BE49-F238E27FC236}">
                  <a16:creationId xmlns:a16="http://schemas.microsoft.com/office/drawing/2014/main" id="{FE767C17-F82B-4A15-8824-486EE5CD893A}"/>
                </a:ext>
              </a:extLst>
            </p:cNvPr>
            <p:cNvSpPr>
              <a:spLocks noChangeArrowheads="1"/>
            </p:cNvSpPr>
            <p:nvPr/>
          </p:nvSpPr>
          <p:spPr bwMode="auto">
            <a:xfrm>
              <a:off x="2128" y="2400"/>
              <a:ext cx="52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dirty="0" err="1">
                  <a:solidFill>
                    <a:srgbClr val="56127A"/>
                  </a:solidFill>
                  <a:latin typeface="Verdana" pitchFamily="34" charset="0"/>
                  <a:ea typeface="굴림" charset="-127"/>
                </a:rPr>
                <a:t>proc</a:t>
              </a:r>
              <a:r>
                <a:rPr lang="en-US" altLang="ko-KR" sz="1600" dirty="0">
                  <a:solidFill>
                    <a:srgbClr val="56127A"/>
                  </a:solidFill>
                  <a:latin typeface="Verdana" pitchFamily="34" charset="0"/>
                  <a:ea typeface="굴림" charset="-127"/>
                </a:rPr>
                <a:t> 3</a:t>
              </a:r>
            </a:p>
          </p:txBody>
        </p:sp>
        <p:sp>
          <p:nvSpPr>
            <p:cNvPr id="52" name="Rectangle 52">
              <a:extLst>
                <a:ext uri="{FF2B5EF4-FFF2-40B4-BE49-F238E27FC236}">
                  <a16:creationId xmlns:a16="http://schemas.microsoft.com/office/drawing/2014/main" id="{AE1DEE58-5787-4A78-B507-59AD724B77EA}"/>
                </a:ext>
              </a:extLst>
            </p:cNvPr>
            <p:cNvSpPr>
              <a:spLocks noChangeArrowheads="1"/>
            </p:cNvSpPr>
            <p:nvPr/>
          </p:nvSpPr>
          <p:spPr bwMode="auto">
            <a:xfrm>
              <a:off x="2128" y="2736"/>
              <a:ext cx="52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dirty="0" err="1">
                  <a:solidFill>
                    <a:srgbClr val="C00000"/>
                  </a:solidFill>
                  <a:latin typeface="Verdana" pitchFamily="34" charset="0"/>
                  <a:ea typeface="굴림" charset="-127"/>
                </a:rPr>
                <a:t>proc</a:t>
              </a:r>
              <a:r>
                <a:rPr lang="en-US" altLang="ko-KR" sz="1600" dirty="0">
                  <a:solidFill>
                    <a:srgbClr val="C00000"/>
                  </a:solidFill>
                  <a:latin typeface="Verdana" pitchFamily="34" charset="0"/>
                  <a:ea typeface="굴림" charset="-127"/>
                </a:rPr>
                <a:t> 5</a:t>
              </a:r>
            </a:p>
          </p:txBody>
        </p:sp>
        <p:sp>
          <p:nvSpPr>
            <p:cNvPr id="53" name="Rectangle 53">
              <a:extLst>
                <a:ext uri="{FF2B5EF4-FFF2-40B4-BE49-F238E27FC236}">
                  <a16:creationId xmlns:a16="http://schemas.microsoft.com/office/drawing/2014/main" id="{BC5CF070-BD09-49D5-8D83-9ED6773B0BD7}"/>
                </a:ext>
              </a:extLst>
            </p:cNvPr>
            <p:cNvSpPr>
              <a:spLocks noChangeArrowheads="1"/>
            </p:cNvSpPr>
            <p:nvPr/>
          </p:nvSpPr>
          <p:spPr bwMode="auto">
            <a:xfrm>
              <a:off x="2128" y="2016"/>
              <a:ext cx="52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dirty="0" err="1">
                  <a:solidFill>
                    <a:srgbClr val="C00000"/>
                  </a:solidFill>
                  <a:latin typeface="Verdana" pitchFamily="34" charset="0"/>
                  <a:ea typeface="굴림" charset="-127"/>
                </a:rPr>
                <a:t>proc</a:t>
              </a:r>
              <a:r>
                <a:rPr lang="en-US" altLang="ko-KR" sz="1600" dirty="0">
                  <a:solidFill>
                    <a:srgbClr val="C00000"/>
                  </a:solidFill>
                  <a:latin typeface="Verdana" pitchFamily="34" charset="0"/>
                  <a:ea typeface="굴림" charset="-127"/>
                </a:rPr>
                <a:t> 4</a:t>
              </a:r>
            </a:p>
          </p:txBody>
        </p:sp>
        <p:sp>
          <p:nvSpPr>
            <p:cNvPr id="54" name="Rectangle 54">
              <a:extLst>
                <a:ext uri="{FF2B5EF4-FFF2-40B4-BE49-F238E27FC236}">
                  <a16:creationId xmlns:a16="http://schemas.microsoft.com/office/drawing/2014/main" id="{15972998-01BA-406E-82FD-973FCB73269A}"/>
                </a:ext>
              </a:extLst>
            </p:cNvPr>
            <p:cNvSpPr>
              <a:spLocks noChangeArrowheads="1"/>
            </p:cNvSpPr>
            <p:nvPr/>
          </p:nvSpPr>
          <p:spPr bwMode="auto">
            <a:xfrm>
              <a:off x="2856" y="2171"/>
              <a:ext cx="452" cy="212"/>
            </a:xfrm>
            <a:prstGeom prst="rect">
              <a:avLst/>
            </a:prstGeom>
            <a:noFill/>
            <a:ln w="25400">
              <a:noFill/>
              <a:miter lim="800000"/>
              <a:headEnd/>
              <a:tailEnd/>
            </a:ln>
            <a:effectLst/>
          </p:spPr>
          <p:txBody>
            <a:bodyPr lIns="90488" tIns="44450" rIns="90488" bIns="44450">
              <a:spAutoFit/>
            </a:bodyPr>
            <a:lstStyle/>
            <a:p>
              <a:pPr eaLnBrk="0" hangingPunct="0"/>
              <a:r>
                <a:rPr lang="en-US" altLang="ko-KR" sz="1600">
                  <a:latin typeface="Verdana" pitchFamily="34" charset="0"/>
                  <a:ea typeface="굴림" charset="-127"/>
                </a:rPr>
                <a:t>8K</a:t>
              </a:r>
            </a:p>
          </p:txBody>
        </p:sp>
      </p:grpSp>
      <p:grpSp>
        <p:nvGrpSpPr>
          <p:cNvPr id="55" name="Group 55">
            <a:extLst>
              <a:ext uri="{FF2B5EF4-FFF2-40B4-BE49-F238E27FC236}">
                <a16:creationId xmlns:a16="http://schemas.microsoft.com/office/drawing/2014/main" id="{F8500E16-9CF5-45EE-815E-58CC004EA9C5}"/>
              </a:ext>
            </a:extLst>
          </p:cNvPr>
          <p:cNvGrpSpPr>
            <a:grpSpLocks/>
          </p:cNvGrpSpPr>
          <p:nvPr/>
        </p:nvGrpSpPr>
        <p:grpSpPr bwMode="auto">
          <a:xfrm>
            <a:off x="3905812" y="1371600"/>
            <a:ext cx="1890714" cy="1066800"/>
            <a:chOff x="1410" y="912"/>
            <a:chExt cx="1191" cy="672"/>
          </a:xfrm>
        </p:grpSpPr>
        <p:sp>
          <p:nvSpPr>
            <p:cNvPr id="56" name="Rectangle 56">
              <a:extLst>
                <a:ext uri="{FF2B5EF4-FFF2-40B4-BE49-F238E27FC236}">
                  <a16:creationId xmlns:a16="http://schemas.microsoft.com/office/drawing/2014/main" id="{A68F1DEA-54D5-4ABF-B54D-455F5B349F5C}"/>
                </a:ext>
              </a:extLst>
            </p:cNvPr>
            <p:cNvSpPr>
              <a:spLocks noChangeArrowheads="1"/>
            </p:cNvSpPr>
            <p:nvPr/>
          </p:nvSpPr>
          <p:spPr bwMode="auto">
            <a:xfrm>
              <a:off x="1410" y="912"/>
              <a:ext cx="1191" cy="367"/>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sz="1600" dirty="0">
                  <a:solidFill>
                    <a:srgbClr val="56127A"/>
                  </a:solidFill>
                  <a:latin typeface="Verdana" pitchFamily="34" charset="0"/>
                  <a:ea typeface="굴림" charset="-127"/>
                </a:rPr>
                <a:t>Processes 4 &amp; 5 </a:t>
              </a:r>
            </a:p>
            <a:p>
              <a:pPr algn="ctr" eaLnBrk="0" hangingPunct="0"/>
              <a:r>
                <a:rPr lang="en-US" altLang="ko-KR" sz="1600" dirty="0">
                  <a:solidFill>
                    <a:srgbClr val="56127A"/>
                  </a:solidFill>
                  <a:latin typeface="Verdana" pitchFamily="34" charset="0"/>
                  <a:ea typeface="굴림" charset="-127"/>
                </a:rPr>
                <a:t>start</a:t>
              </a:r>
            </a:p>
          </p:txBody>
        </p:sp>
        <p:sp>
          <p:nvSpPr>
            <p:cNvPr id="57" name="AutoShape 57">
              <a:extLst>
                <a:ext uri="{FF2B5EF4-FFF2-40B4-BE49-F238E27FC236}">
                  <a16:creationId xmlns:a16="http://schemas.microsoft.com/office/drawing/2014/main" id="{30CBAC9A-3983-4ECD-B32F-5E4ED59523FD}"/>
                </a:ext>
              </a:extLst>
            </p:cNvPr>
            <p:cNvSpPr>
              <a:spLocks noChangeArrowheads="1"/>
            </p:cNvSpPr>
            <p:nvPr/>
          </p:nvSpPr>
          <p:spPr bwMode="auto">
            <a:xfrm>
              <a:off x="1728" y="1344"/>
              <a:ext cx="576" cy="240"/>
            </a:xfrm>
            <a:prstGeom prst="rightArrow">
              <a:avLst>
                <a:gd name="adj1" fmla="val 50000"/>
                <a:gd name="adj2" fmla="val 60000"/>
              </a:avLst>
            </a:prstGeom>
            <a:solidFill>
              <a:srgbClr val="FFCC66"/>
            </a:solidFill>
            <a:ln w="12700">
              <a:solidFill>
                <a:srgbClr val="FF0000"/>
              </a:solidFill>
              <a:miter lim="800000"/>
              <a:headEnd type="none" w="sm" len="sm"/>
              <a:tailEnd type="none" w="sm" len="sm"/>
            </a:ln>
            <a:effectLst/>
          </p:spPr>
          <p:txBody>
            <a:bodyPr wrap="none" anchor="ctr"/>
            <a:lstStyle/>
            <a:p>
              <a:endParaRPr lang="en-US" altLang="en-US"/>
            </a:p>
          </p:txBody>
        </p:sp>
      </p:grpSp>
      <p:grpSp>
        <p:nvGrpSpPr>
          <p:cNvPr id="58" name="Group 58">
            <a:extLst>
              <a:ext uri="{FF2B5EF4-FFF2-40B4-BE49-F238E27FC236}">
                <a16:creationId xmlns:a16="http://schemas.microsoft.com/office/drawing/2014/main" id="{B4475545-13C8-46D1-AA64-13B96F1DEBE1}"/>
              </a:ext>
            </a:extLst>
          </p:cNvPr>
          <p:cNvGrpSpPr>
            <a:grpSpLocks/>
          </p:cNvGrpSpPr>
          <p:nvPr/>
        </p:nvGrpSpPr>
        <p:grpSpPr bwMode="auto">
          <a:xfrm>
            <a:off x="7147480" y="1371600"/>
            <a:ext cx="1817686" cy="1066800"/>
            <a:chOff x="3332" y="912"/>
            <a:chExt cx="1145" cy="672"/>
          </a:xfrm>
        </p:grpSpPr>
        <p:sp>
          <p:nvSpPr>
            <p:cNvPr id="59" name="Rectangle 59">
              <a:extLst>
                <a:ext uri="{FF2B5EF4-FFF2-40B4-BE49-F238E27FC236}">
                  <a16:creationId xmlns:a16="http://schemas.microsoft.com/office/drawing/2014/main" id="{DCB8076C-AB98-498D-BA6C-1EEAB1B4FCF3}"/>
                </a:ext>
              </a:extLst>
            </p:cNvPr>
            <p:cNvSpPr>
              <a:spLocks noChangeArrowheads="1"/>
            </p:cNvSpPr>
            <p:nvPr/>
          </p:nvSpPr>
          <p:spPr bwMode="auto">
            <a:xfrm>
              <a:off x="3332" y="912"/>
              <a:ext cx="1145" cy="367"/>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sz="1600" dirty="0">
                  <a:solidFill>
                    <a:srgbClr val="56127A"/>
                  </a:solidFill>
                  <a:latin typeface="Verdana" pitchFamily="34" charset="0"/>
                  <a:ea typeface="굴림" charset="-127"/>
                </a:rPr>
                <a:t>Processes 2 &amp; 5</a:t>
              </a:r>
            </a:p>
            <a:p>
              <a:pPr algn="ctr" eaLnBrk="0" hangingPunct="0"/>
              <a:r>
                <a:rPr lang="en-US" altLang="ko-KR" sz="1600" dirty="0">
                  <a:solidFill>
                    <a:srgbClr val="56127A"/>
                  </a:solidFill>
                  <a:latin typeface="Verdana" pitchFamily="34" charset="0"/>
                  <a:ea typeface="굴림" charset="-127"/>
                </a:rPr>
                <a:t>end</a:t>
              </a:r>
            </a:p>
          </p:txBody>
        </p:sp>
        <p:sp>
          <p:nvSpPr>
            <p:cNvPr id="60" name="AutoShape 60">
              <a:extLst>
                <a:ext uri="{FF2B5EF4-FFF2-40B4-BE49-F238E27FC236}">
                  <a16:creationId xmlns:a16="http://schemas.microsoft.com/office/drawing/2014/main" id="{A5B02511-89ED-45A0-A8C3-915083F69142}"/>
                </a:ext>
              </a:extLst>
            </p:cNvPr>
            <p:cNvSpPr>
              <a:spLocks noChangeArrowheads="1"/>
            </p:cNvSpPr>
            <p:nvPr/>
          </p:nvSpPr>
          <p:spPr bwMode="auto">
            <a:xfrm>
              <a:off x="3648" y="1344"/>
              <a:ext cx="576" cy="240"/>
            </a:xfrm>
            <a:prstGeom prst="rightArrow">
              <a:avLst>
                <a:gd name="adj1" fmla="val 50000"/>
                <a:gd name="adj2" fmla="val 60000"/>
              </a:avLst>
            </a:prstGeom>
            <a:solidFill>
              <a:srgbClr val="FFCC66"/>
            </a:solidFill>
            <a:ln w="12700">
              <a:solidFill>
                <a:srgbClr val="FF0000"/>
              </a:solidFill>
              <a:miter lim="800000"/>
              <a:headEnd type="none" w="sm" len="sm"/>
              <a:tailEnd type="none" w="sm" len="sm"/>
            </a:ln>
            <a:effectLst/>
          </p:spPr>
          <p:txBody>
            <a:bodyPr wrap="none" anchor="ctr"/>
            <a:lstStyle/>
            <a:p>
              <a:endParaRPr lang="en-US" altLang="en-US"/>
            </a:p>
          </p:txBody>
        </p:sp>
      </p:grpSp>
      <p:grpSp>
        <p:nvGrpSpPr>
          <p:cNvPr id="61" name="Group 61">
            <a:extLst>
              <a:ext uri="{FF2B5EF4-FFF2-40B4-BE49-F238E27FC236}">
                <a16:creationId xmlns:a16="http://schemas.microsoft.com/office/drawing/2014/main" id="{66383748-4A05-4E8C-B043-DC2AA5D6A032}"/>
              </a:ext>
            </a:extLst>
          </p:cNvPr>
          <p:cNvGrpSpPr>
            <a:grpSpLocks/>
          </p:cNvGrpSpPr>
          <p:nvPr/>
        </p:nvGrpSpPr>
        <p:grpSpPr bwMode="auto">
          <a:xfrm>
            <a:off x="8258733" y="1828800"/>
            <a:ext cx="1957388" cy="3200400"/>
            <a:chOff x="4152" y="1152"/>
            <a:chExt cx="1233" cy="2016"/>
          </a:xfrm>
        </p:grpSpPr>
        <p:sp>
          <p:nvSpPr>
            <p:cNvPr id="62" name="Rectangle 62" descr="75%">
              <a:extLst>
                <a:ext uri="{FF2B5EF4-FFF2-40B4-BE49-F238E27FC236}">
                  <a16:creationId xmlns:a16="http://schemas.microsoft.com/office/drawing/2014/main" id="{F53EBF3D-CF89-40A1-A083-3168B31742E9}"/>
                </a:ext>
              </a:extLst>
            </p:cNvPr>
            <p:cNvSpPr>
              <a:spLocks noChangeArrowheads="1"/>
            </p:cNvSpPr>
            <p:nvPr/>
          </p:nvSpPr>
          <p:spPr bwMode="auto">
            <a:xfrm>
              <a:off x="4656" y="2096"/>
              <a:ext cx="720" cy="192"/>
            </a:xfrm>
            <a:prstGeom prst="rect">
              <a:avLst/>
            </a:prstGeom>
            <a:pattFill prst="pct75">
              <a:fgClr>
                <a:schemeClr val="accent1"/>
              </a:fgClr>
              <a:bgClr>
                <a:srgbClr val="FFFFFF"/>
              </a:bgClr>
            </a:pattFill>
            <a:ln w="9525">
              <a:noFill/>
              <a:miter lim="800000"/>
              <a:headEnd/>
              <a:tailEnd/>
            </a:ln>
            <a:effectLst/>
          </p:spPr>
          <p:txBody>
            <a:bodyPr anchor="ctr">
              <a:spAutoFit/>
            </a:bodyPr>
            <a:lstStyle/>
            <a:p>
              <a:endParaRPr lang="en-US" altLang="en-US"/>
            </a:p>
          </p:txBody>
        </p:sp>
        <p:sp>
          <p:nvSpPr>
            <p:cNvPr id="63" name="Rectangle 63" descr="90%">
              <a:extLst>
                <a:ext uri="{FF2B5EF4-FFF2-40B4-BE49-F238E27FC236}">
                  <a16:creationId xmlns:a16="http://schemas.microsoft.com/office/drawing/2014/main" id="{D2E694C1-7647-428F-BC80-57BB02BBFA85}"/>
                </a:ext>
              </a:extLst>
            </p:cNvPr>
            <p:cNvSpPr>
              <a:spLocks noChangeArrowheads="1"/>
            </p:cNvSpPr>
            <p:nvPr/>
          </p:nvSpPr>
          <p:spPr bwMode="auto">
            <a:xfrm>
              <a:off x="4656" y="1616"/>
              <a:ext cx="720" cy="192"/>
            </a:xfrm>
            <a:prstGeom prst="rect">
              <a:avLst/>
            </a:prstGeom>
            <a:pattFill prst="pct90">
              <a:fgClr>
                <a:schemeClr val="accent1"/>
              </a:fgClr>
              <a:bgClr>
                <a:srgbClr val="FFFFFF"/>
              </a:bgClr>
            </a:pattFill>
            <a:ln w="9525">
              <a:noFill/>
              <a:miter lim="800000"/>
              <a:headEnd/>
              <a:tailEnd/>
            </a:ln>
            <a:effectLst/>
          </p:spPr>
          <p:txBody>
            <a:bodyPr anchor="ctr">
              <a:spAutoFit/>
            </a:bodyPr>
            <a:lstStyle/>
            <a:p>
              <a:endParaRPr lang="en-US" altLang="en-US"/>
            </a:p>
          </p:txBody>
        </p:sp>
        <p:sp>
          <p:nvSpPr>
            <p:cNvPr id="64" name="Rectangle 64" descr="Dark downward diagonal">
              <a:extLst>
                <a:ext uri="{FF2B5EF4-FFF2-40B4-BE49-F238E27FC236}">
                  <a16:creationId xmlns:a16="http://schemas.microsoft.com/office/drawing/2014/main" id="{32648E92-E500-465B-A2B0-9AACD6C4C5A9}"/>
                </a:ext>
              </a:extLst>
            </p:cNvPr>
            <p:cNvSpPr>
              <a:spLocks noChangeArrowheads="1"/>
            </p:cNvSpPr>
            <p:nvPr/>
          </p:nvSpPr>
          <p:spPr bwMode="auto">
            <a:xfrm>
              <a:off x="4656" y="2400"/>
              <a:ext cx="720" cy="384"/>
            </a:xfrm>
            <a:prstGeom prst="rect">
              <a:avLst/>
            </a:prstGeom>
            <a:pattFill prst="dkDnDiag">
              <a:fgClr>
                <a:schemeClr val="accent1"/>
              </a:fgClr>
              <a:bgClr>
                <a:srgbClr val="FFFFFF"/>
              </a:bgClr>
            </a:pattFill>
            <a:ln w="9525">
              <a:noFill/>
              <a:miter lim="800000"/>
              <a:headEnd/>
              <a:tailEnd/>
            </a:ln>
            <a:effectLst/>
          </p:spPr>
          <p:txBody>
            <a:bodyPr anchor="ctr">
              <a:spAutoFit/>
            </a:bodyPr>
            <a:lstStyle/>
            <a:p>
              <a:endParaRPr lang="en-US" altLang="en-US"/>
            </a:p>
          </p:txBody>
        </p:sp>
        <p:sp>
          <p:nvSpPr>
            <p:cNvPr id="65" name="Rectangle 65" descr="20%">
              <a:extLst>
                <a:ext uri="{FF2B5EF4-FFF2-40B4-BE49-F238E27FC236}">
                  <a16:creationId xmlns:a16="http://schemas.microsoft.com/office/drawing/2014/main" id="{85B6BC42-5F9D-4B5E-BB90-F08CAACC4C5A}"/>
                </a:ext>
              </a:extLst>
            </p:cNvPr>
            <p:cNvSpPr>
              <a:spLocks noChangeArrowheads="1"/>
            </p:cNvSpPr>
            <p:nvPr/>
          </p:nvSpPr>
          <p:spPr bwMode="auto">
            <a:xfrm>
              <a:off x="4657" y="2770"/>
              <a:ext cx="720" cy="288"/>
            </a:xfrm>
            <a:prstGeom prst="rect">
              <a:avLst/>
            </a:prstGeom>
            <a:pattFill prst="pct20">
              <a:fgClr>
                <a:schemeClr val="accent1"/>
              </a:fgClr>
              <a:bgClr>
                <a:srgbClr val="FFFFFF"/>
              </a:bgClr>
            </a:pattFill>
            <a:ln w="25400">
              <a:noFill/>
              <a:miter lim="800000"/>
              <a:headEnd/>
              <a:tailEnd/>
            </a:ln>
            <a:effectLst/>
          </p:spPr>
          <p:txBody>
            <a:bodyPr wrap="none" anchor="ctr"/>
            <a:lstStyle/>
            <a:p>
              <a:endParaRPr lang="en-US" altLang="en-US"/>
            </a:p>
          </p:txBody>
        </p:sp>
        <p:sp>
          <p:nvSpPr>
            <p:cNvPr id="66" name="Rectangle 66" descr="20%">
              <a:extLst>
                <a:ext uri="{FF2B5EF4-FFF2-40B4-BE49-F238E27FC236}">
                  <a16:creationId xmlns:a16="http://schemas.microsoft.com/office/drawing/2014/main" id="{224B1D1C-E2A6-467F-9BEB-CA40BCBF461B}"/>
                </a:ext>
              </a:extLst>
            </p:cNvPr>
            <p:cNvSpPr>
              <a:spLocks noChangeArrowheads="1"/>
            </p:cNvSpPr>
            <p:nvPr/>
          </p:nvSpPr>
          <p:spPr bwMode="auto">
            <a:xfrm>
              <a:off x="4663" y="2294"/>
              <a:ext cx="720" cy="130"/>
            </a:xfrm>
            <a:prstGeom prst="rect">
              <a:avLst/>
            </a:prstGeom>
            <a:pattFill prst="pct20">
              <a:fgClr>
                <a:schemeClr val="accent1"/>
              </a:fgClr>
              <a:bgClr>
                <a:srgbClr val="FFFFFF"/>
              </a:bgClr>
            </a:pattFill>
            <a:ln w="25400">
              <a:noFill/>
              <a:miter lim="800000"/>
              <a:headEnd/>
              <a:tailEnd/>
            </a:ln>
            <a:effectLst/>
          </p:spPr>
          <p:txBody>
            <a:bodyPr wrap="none" anchor="ctr"/>
            <a:lstStyle/>
            <a:p>
              <a:endParaRPr lang="en-US" altLang="en-US"/>
            </a:p>
          </p:txBody>
        </p:sp>
        <p:sp>
          <p:nvSpPr>
            <p:cNvPr id="67" name="Rectangle 67" descr="20%">
              <a:extLst>
                <a:ext uri="{FF2B5EF4-FFF2-40B4-BE49-F238E27FC236}">
                  <a16:creationId xmlns:a16="http://schemas.microsoft.com/office/drawing/2014/main" id="{4906A01C-7C97-4677-BAE6-A4C40BBBAEA5}"/>
                </a:ext>
              </a:extLst>
            </p:cNvPr>
            <p:cNvSpPr>
              <a:spLocks noChangeArrowheads="1"/>
            </p:cNvSpPr>
            <p:nvPr/>
          </p:nvSpPr>
          <p:spPr bwMode="auto">
            <a:xfrm>
              <a:off x="4663" y="1804"/>
              <a:ext cx="720" cy="288"/>
            </a:xfrm>
            <a:prstGeom prst="rect">
              <a:avLst/>
            </a:prstGeom>
            <a:pattFill prst="pct20">
              <a:fgClr>
                <a:schemeClr val="accent1"/>
              </a:fgClr>
              <a:bgClr>
                <a:srgbClr val="FFFFFF"/>
              </a:bgClr>
            </a:pattFill>
            <a:ln w="25400">
              <a:noFill/>
              <a:miter lim="800000"/>
              <a:headEnd/>
              <a:tailEnd/>
            </a:ln>
            <a:effectLst/>
          </p:spPr>
          <p:txBody>
            <a:bodyPr wrap="none" anchor="ctr"/>
            <a:lstStyle/>
            <a:p>
              <a:endParaRPr lang="en-US" altLang="en-US"/>
            </a:p>
          </p:txBody>
        </p:sp>
        <p:sp>
          <p:nvSpPr>
            <p:cNvPr id="68" name="Rectangle 68">
              <a:extLst>
                <a:ext uri="{FF2B5EF4-FFF2-40B4-BE49-F238E27FC236}">
                  <a16:creationId xmlns:a16="http://schemas.microsoft.com/office/drawing/2014/main" id="{8127CB3C-30FE-48D2-A002-562B586BEF8C}"/>
                </a:ext>
              </a:extLst>
            </p:cNvPr>
            <p:cNvSpPr>
              <a:spLocks noChangeArrowheads="1"/>
            </p:cNvSpPr>
            <p:nvPr/>
          </p:nvSpPr>
          <p:spPr bwMode="auto">
            <a:xfrm>
              <a:off x="4663" y="2400"/>
              <a:ext cx="720" cy="364"/>
            </a:xfrm>
            <a:prstGeom prst="rect">
              <a:avLst/>
            </a:prstGeom>
            <a:noFill/>
            <a:ln w="25400">
              <a:noFill/>
              <a:miter lim="800000"/>
              <a:headEnd/>
              <a:tailEnd/>
            </a:ln>
            <a:effectLst/>
          </p:spPr>
          <p:txBody>
            <a:bodyPr wrap="none" anchor="ctr"/>
            <a:lstStyle/>
            <a:p>
              <a:endParaRPr lang="en-US" altLang="en-US"/>
            </a:p>
          </p:txBody>
        </p:sp>
        <p:sp>
          <p:nvSpPr>
            <p:cNvPr id="69" name="Line 69">
              <a:extLst>
                <a:ext uri="{FF2B5EF4-FFF2-40B4-BE49-F238E27FC236}">
                  <a16:creationId xmlns:a16="http://schemas.microsoft.com/office/drawing/2014/main" id="{BFDD53AB-DB58-49E5-A69A-14E2BE34283E}"/>
                </a:ext>
              </a:extLst>
            </p:cNvPr>
            <p:cNvSpPr>
              <a:spLocks noChangeShapeType="1"/>
            </p:cNvSpPr>
            <p:nvPr/>
          </p:nvSpPr>
          <p:spPr bwMode="auto">
            <a:xfrm>
              <a:off x="4663" y="1236"/>
              <a:ext cx="2" cy="1932"/>
            </a:xfrm>
            <a:prstGeom prst="line">
              <a:avLst/>
            </a:prstGeom>
            <a:noFill/>
            <a:ln w="25400">
              <a:solidFill>
                <a:schemeClr val="tx1"/>
              </a:solidFill>
              <a:round/>
              <a:headEnd/>
              <a:tailEnd/>
            </a:ln>
            <a:effectLst/>
          </p:spPr>
          <p:txBody>
            <a:bodyPr wrap="none" anchor="ctr"/>
            <a:lstStyle/>
            <a:p>
              <a:endParaRPr lang="en-US"/>
            </a:p>
          </p:txBody>
        </p:sp>
        <p:sp>
          <p:nvSpPr>
            <p:cNvPr id="70" name="Line 70">
              <a:extLst>
                <a:ext uri="{FF2B5EF4-FFF2-40B4-BE49-F238E27FC236}">
                  <a16:creationId xmlns:a16="http://schemas.microsoft.com/office/drawing/2014/main" id="{754A37E3-77D1-420D-BBB4-786945A46441}"/>
                </a:ext>
              </a:extLst>
            </p:cNvPr>
            <p:cNvSpPr>
              <a:spLocks noChangeShapeType="1"/>
            </p:cNvSpPr>
            <p:nvPr/>
          </p:nvSpPr>
          <p:spPr bwMode="auto">
            <a:xfrm>
              <a:off x="5385" y="1236"/>
              <a:ext cx="0" cy="1932"/>
            </a:xfrm>
            <a:prstGeom prst="line">
              <a:avLst/>
            </a:prstGeom>
            <a:noFill/>
            <a:ln w="25400">
              <a:solidFill>
                <a:schemeClr val="tx1"/>
              </a:solidFill>
              <a:round/>
              <a:headEnd/>
              <a:tailEnd/>
            </a:ln>
            <a:effectLst/>
          </p:spPr>
          <p:txBody>
            <a:bodyPr wrap="none" anchor="ctr"/>
            <a:lstStyle/>
            <a:p>
              <a:endParaRPr lang="en-US"/>
            </a:p>
          </p:txBody>
        </p:sp>
        <p:sp>
          <p:nvSpPr>
            <p:cNvPr id="71" name="Line 71">
              <a:extLst>
                <a:ext uri="{FF2B5EF4-FFF2-40B4-BE49-F238E27FC236}">
                  <a16:creationId xmlns:a16="http://schemas.microsoft.com/office/drawing/2014/main" id="{8A3594BF-621F-47FC-B89E-CE59D543DB8C}"/>
                </a:ext>
              </a:extLst>
            </p:cNvPr>
            <p:cNvSpPr>
              <a:spLocks noChangeShapeType="1"/>
            </p:cNvSpPr>
            <p:nvPr/>
          </p:nvSpPr>
          <p:spPr bwMode="auto">
            <a:xfrm>
              <a:off x="4671" y="1612"/>
              <a:ext cx="704" cy="0"/>
            </a:xfrm>
            <a:prstGeom prst="line">
              <a:avLst/>
            </a:prstGeom>
            <a:noFill/>
            <a:ln w="25400">
              <a:solidFill>
                <a:schemeClr val="tx1"/>
              </a:solidFill>
              <a:round/>
              <a:headEnd/>
              <a:tailEnd/>
            </a:ln>
            <a:effectLst/>
          </p:spPr>
          <p:txBody>
            <a:bodyPr wrap="none" anchor="ctr"/>
            <a:lstStyle/>
            <a:p>
              <a:endParaRPr lang="en-US"/>
            </a:p>
          </p:txBody>
        </p:sp>
        <p:sp>
          <p:nvSpPr>
            <p:cNvPr id="72" name="Rectangle 72">
              <a:extLst>
                <a:ext uri="{FF2B5EF4-FFF2-40B4-BE49-F238E27FC236}">
                  <a16:creationId xmlns:a16="http://schemas.microsoft.com/office/drawing/2014/main" id="{F779E5D9-8518-4A34-AFA2-6A8CD22F1241}"/>
                </a:ext>
              </a:extLst>
            </p:cNvPr>
            <p:cNvSpPr>
              <a:spLocks noChangeArrowheads="1"/>
            </p:cNvSpPr>
            <p:nvPr/>
          </p:nvSpPr>
          <p:spPr bwMode="auto">
            <a:xfrm>
              <a:off x="4723" y="1152"/>
              <a:ext cx="549" cy="406"/>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sz="1800">
                  <a:solidFill>
                    <a:srgbClr val="56127A"/>
                  </a:solidFill>
                  <a:latin typeface="Verdana" pitchFamily="34" charset="0"/>
                  <a:ea typeface="굴림" charset="-127"/>
                </a:rPr>
                <a:t>OS</a:t>
              </a:r>
            </a:p>
            <a:p>
              <a:pPr algn="ctr" eaLnBrk="0" hangingPunct="0"/>
              <a:r>
                <a:rPr lang="en-US" altLang="ko-KR" sz="1800">
                  <a:solidFill>
                    <a:srgbClr val="56127A"/>
                  </a:solidFill>
                  <a:latin typeface="Verdana" pitchFamily="34" charset="0"/>
                  <a:ea typeface="굴림" charset="-127"/>
                </a:rPr>
                <a:t>Space</a:t>
              </a:r>
            </a:p>
          </p:txBody>
        </p:sp>
        <p:sp>
          <p:nvSpPr>
            <p:cNvPr id="73" name="Line 73" descr="40%">
              <a:extLst>
                <a:ext uri="{FF2B5EF4-FFF2-40B4-BE49-F238E27FC236}">
                  <a16:creationId xmlns:a16="http://schemas.microsoft.com/office/drawing/2014/main" id="{32B9A52D-C765-49D1-8A63-EA43C63B73DA}"/>
                </a:ext>
              </a:extLst>
            </p:cNvPr>
            <p:cNvSpPr>
              <a:spLocks noChangeShapeType="1"/>
            </p:cNvSpPr>
            <p:nvPr/>
          </p:nvSpPr>
          <p:spPr bwMode="auto">
            <a:xfrm>
              <a:off x="4671" y="1804"/>
              <a:ext cx="704" cy="0"/>
            </a:xfrm>
            <a:prstGeom prst="line">
              <a:avLst/>
            </a:prstGeom>
            <a:noFill/>
            <a:ln w="25400">
              <a:solidFill>
                <a:schemeClr val="tx1"/>
              </a:solidFill>
              <a:round/>
              <a:headEnd/>
              <a:tailEnd/>
            </a:ln>
            <a:effectLst/>
          </p:spPr>
          <p:txBody>
            <a:bodyPr wrap="none" anchor="ctr"/>
            <a:lstStyle/>
            <a:p>
              <a:endParaRPr lang="en-US"/>
            </a:p>
          </p:txBody>
        </p:sp>
        <p:sp>
          <p:nvSpPr>
            <p:cNvPr id="74" name="Line 74" descr="40%">
              <a:extLst>
                <a:ext uri="{FF2B5EF4-FFF2-40B4-BE49-F238E27FC236}">
                  <a16:creationId xmlns:a16="http://schemas.microsoft.com/office/drawing/2014/main" id="{B7BC092A-BAA9-48E4-B468-86B9BCD3C2BE}"/>
                </a:ext>
              </a:extLst>
            </p:cNvPr>
            <p:cNvSpPr>
              <a:spLocks noChangeShapeType="1"/>
            </p:cNvSpPr>
            <p:nvPr/>
          </p:nvSpPr>
          <p:spPr bwMode="auto">
            <a:xfrm>
              <a:off x="4671" y="2092"/>
              <a:ext cx="704" cy="0"/>
            </a:xfrm>
            <a:prstGeom prst="line">
              <a:avLst/>
            </a:prstGeom>
            <a:noFill/>
            <a:ln w="25400">
              <a:solidFill>
                <a:schemeClr val="tx1"/>
              </a:solidFill>
              <a:round/>
              <a:headEnd/>
              <a:tailEnd/>
            </a:ln>
            <a:effectLst/>
          </p:spPr>
          <p:txBody>
            <a:bodyPr wrap="none" anchor="ctr"/>
            <a:lstStyle/>
            <a:p>
              <a:endParaRPr lang="en-US"/>
            </a:p>
          </p:txBody>
        </p:sp>
        <p:sp>
          <p:nvSpPr>
            <p:cNvPr id="75" name="Line 75">
              <a:extLst>
                <a:ext uri="{FF2B5EF4-FFF2-40B4-BE49-F238E27FC236}">
                  <a16:creationId xmlns:a16="http://schemas.microsoft.com/office/drawing/2014/main" id="{2A722863-4A3B-4A1F-BDEB-A9440D9C342A}"/>
                </a:ext>
              </a:extLst>
            </p:cNvPr>
            <p:cNvSpPr>
              <a:spLocks noChangeShapeType="1"/>
            </p:cNvSpPr>
            <p:nvPr/>
          </p:nvSpPr>
          <p:spPr bwMode="auto">
            <a:xfrm>
              <a:off x="4671" y="2764"/>
              <a:ext cx="704" cy="0"/>
            </a:xfrm>
            <a:prstGeom prst="line">
              <a:avLst/>
            </a:prstGeom>
            <a:noFill/>
            <a:ln w="25400">
              <a:solidFill>
                <a:schemeClr val="tx1"/>
              </a:solidFill>
              <a:round/>
              <a:headEnd/>
              <a:tailEnd/>
            </a:ln>
            <a:effectLst/>
          </p:spPr>
          <p:txBody>
            <a:bodyPr wrap="none" anchor="ctr"/>
            <a:lstStyle/>
            <a:p>
              <a:endParaRPr lang="en-US"/>
            </a:p>
          </p:txBody>
        </p:sp>
        <p:sp>
          <p:nvSpPr>
            <p:cNvPr id="76" name="Line 76">
              <a:extLst>
                <a:ext uri="{FF2B5EF4-FFF2-40B4-BE49-F238E27FC236}">
                  <a16:creationId xmlns:a16="http://schemas.microsoft.com/office/drawing/2014/main" id="{6C4E473D-1F24-4BB0-A01E-74AAF7C59498}"/>
                </a:ext>
              </a:extLst>
            </p:cNvPr>
            <p:cNvSpPr>
              <a:spLocks noChangeShapeType="1"/>
            </p:cNvSpPr>
            <p:nvPr/>
          </p:nvSpPr>
          <p:spPr bwMode="auto">
            <a:xfrm>
              <a:off x="4671" y="3052"/>
              <a:ext cx="704" cy="0"/>
            </a:xfrm>
            <a:prstGeom prst="line">
              <a:avLst/>
            </a:prstGeom>
            <a:noFill/>
            <a:ln w="25400">
              <a:solidFill>
                <a:schemeClr val="tx1"/>
              </a:solidFill>
              <a:round/>
              <a:headEnd/>
              <a:tailEnd/>
            </a:ln>
            <a:effectLst/>
          </p:spPr>
          <p:txBody>
            <a:bodyPr wrap="none" anchor="ctr"/>
            <a:lstStyle/>
            <a:p>
              <a:endParaRPr lang="en-US"/>
            </a:p>
          </p:txBody>
        </p:sp>
        <p:sp>
          <p:nvSpPr>
            <p:cNvPr id="77" name="Rectangle 77">
              <a:extLst>
                <a:ext uri="{FF2B5EF4-FFF2-40B4-BE49-F238E27FC236}">
                  <a16:creationId xmlns:a16="http://schemas.microsoft.com/office/drawing/2014/main" id="{2988B39E-A343-4C1A-9EAB-5B3E6E3C2AC5}"/>
                </a:ext>
              </a:extLst>
            </p:cNvPr>
            <p:cNvSpPr>
              <a:spLocks noChangeArrowheads="1"/>
            </p:cNvSpPr>
            <p:nvPr/>
          </p:nvSpPr>
          <p:spPr bwMode="auto">
            <a:xfrm>
              <a:off x="4848" y="1584"/>
              <a:ext cx="36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a:latin typeface="Verdana" pitchFamily="34" charset="0"/>
                  <a:ea typeface="굴림" charset="-127"/>
                </a:rPr>
                <a:t>16K</a:t>
              </a:r>
            </a:p>
          </p:txBody>
        </p:sp>
        <p:sp>
          <p:nvSpPr>
            <p:cNvPr id="78" name="Rectangle 78">
              <a:extLst>
                <a:ext uri="{FF2B5EF4-FFF2-40B4-BE49-F238E27FC236}">
                  <a16:creationId xmlns:a16="http://schemas.microsoft.com/office/drawing/2014/main" id="{CDBAB658-ABEF-4EBF-A964-796080495A79}"/>
                </a:ext>
              </a:extLst>
            </p:cNvPr>
            <p:cNvSpPr>
              <a:spLocks noChangeArrowheads="1"/>
            </p:cNvSpPr>
            <p:nvPr/>
          </p:nvSpPr>
          <p:spPr bwMode="auto">
            <a:xfrm>
              <a:off x="4848" y="1824"/>
              <a:ext cx="36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a:latin typeface="Verdana" pitchFamily="34" charset="0"/>
                  <a:ea typeface="굴림" charset="-127"/>
                </a:rPr>
                <a:t>24K</a:t>
              </a:r>
            </a:p>
          </p:txBody>
        </p:sp>
        <p:sp>
          <p:nvSpPr>
            <p:cNvPr id="79" name="Rectangle 79">
              <a:extLst>
                <a:ext uri="{FF2B5EF4-FFF2-40B4-BE49-F238E27FC236}">
                  <a16:creationId xmlns:a16="http://schemas.microsoft.com/office/drawing/2014/main" id="{B73CCF1F-C004-4542-ACB4-637C3CABB8CF}"/>
                </a:ext>
              </a:extLst>
            </p:cNvPr>
            <p:cNvSpPr>
              <a:spLocks noChangeArrowheads="1"/>
            </p:cNvSpPr>
            <p:nvPr/>
          </p:nvSpPr>
          <p:spPr bwMode="auto">
            <a:xfrm>
              <a:off x="4848" y="2064"/>
              <a:ext cx="36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a:latin typeface="Verdana" pitchFamily="34" charset="0"/>
                  <a:ea typeface="굴림" charset="-127"/>
                </a:rPr>
                <a:t>16K</a:t>
              </a:r>
            </a:p>
          </p:txBody>
        </p:sp>
        <p:sp>
          <p:nvSpPr>
            <p:cNvPr id="80" name="Rectangle 80">
              <a:extLst>
                <a:ext uri="{FF2B5EF4-FFF2-40B4-BE49-F238E27FC236}">
                  <a16:creationId xmlns:a16="http://schemas.microsoft.com/office/drawing/2014/main" id="{A728C74B-C4C6-49F4-B5F4-044C2E14C699}"/>
                </a:ext>
              </a:extLst>
            </p:cNvPr>
            <p:cNvSpPr>
              <a:spLocks noChangeArrowheads="1"/>
            </p:cNvSpPr>
            <p:nvPr/>
          </p:nvSpPr>
          <p:spPr bwMode="auto">
            <a:xfrm>
              <a:off x="4848" y="2460"/>
              <a:ext cx="36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a:latin typeface="Verdana" pitchFamily="34" charset="0"/>
                  <a:ea typeface="굴림" charset="-127"/>
                </a:rPr>
                <a:t>32K</a:t>
              </a:r>
            </a:p>
          </p:txBody>
        </p:sp>
        <p:sp>
          <p:nvSpPr>
            <p:cNvPr id="81" name="Rectangle 81">
              <a:extLst>
                <a:ext uri="{FF2B5EF4-FFF2-40B4-BE49-F238E27FC236}">
                  <a16:creationId xmlns:a16="http://schemas.microsoft.com/office/drawing/2014/main" id="{E637233E-5B6F-4D87-B161-BD2222CB1E15}"/>
                </a:ext>
              </a:extLst>
            </p:cNvPr>
            <p:cNvSpPr>
              <a:spLocks noChangeArrowheads="1"/>
            </p:cNvSpPr>
            <p:nvPr/>
          </p:nvSpPr>
          <p:spPr bwMode="auto">
            <a:xfrm>
              <a:off x="4848" y="2784"/>
              <a:ext cx="36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a:latin typeface="Verdana" pitchFamily="34" charset="0"/>
                  <a:ea typeface="굴림" charset="-127"/>
                </a:rPr>
                <a:t>24K</a:t>
              </a:r>
            </a:p>
          </p:txBody>
        </p:sp>
        <p:sp>
          <p:nvSpPr>
            <p:cNvPr id="82" name="Rectangle 82">
              <a:extLst>
                <a:ext uri="{FF2B5EF4-FFF2-40B4-BE49-F238E27FC236}">
                  <a16:creationId xmlns:a16="http://schemas.microsoft.com/office/drawing/2014/main" id="{C4C62801-3A78-4FE6-A597-7978EFB1981A}"/>
                </a:ext>
              </a:extLst>
            </p:cNvPr>
            <p:cNvSpPr>
              <a:spLocks noChangeArrowheads="1"/>
            </p:cNvSpPr>
            <p:nvPr/>
          </p:nvSpPr>
          <p:spPr bwMode="auto">
            <a:xfrm>
              <a:off x="4152" y="1598"/>
              <a:ext cx="52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dirty="0" err="1">
                  <a:solidFill>
                    <a:srgbClr val="56127A"/>
                  </a:solidFill>
                  <a:latin typeface="Verdana" pitchFamily="34" charset="0"/>
                  <a:ea typeface="굴림" charset="-127"/>
                </a:rPr>
                <a:t>proc</a:t>
              </a:r>
              <a:r>
                <a:rPr lang="en-US" altLang="ko-KR" sz="1600" dirty="0">
                  <a:solidFill>
                    <a:srgbClr val="56127A"/>
                  </a:solidFill>
                  <a:latin typeface="Verdana" pitchFamily="34" charset="0"/>
                  <a:ea typeface="굴림" charset="-127"/>
                </a:rPr>
                <a:t> 1</a:t>
              </a:r>
            </a:p>
          </p:txBody>
        </p:sp>
        <p:sp>
          <p:nvSpPr>
            <p:cNvPr id="83" name="Line 83" descr="40%">
              <a:extLst>
                <a:ext uri="{FF2B5EF4-FFF2-40B4-BE49-F238E27FC236}">
                  <a16:creationId xmlns:a16="http://schemas.microsoft.com/office/drawing/2014/main" id="{AB22BE33-9A8B-4FE8-BFAC-F6DEEC8BA457}"/>
                </a:ext>
              </a:extLst>
            </p:cNvPr>
            <p:cNvSpPr>
              <a:spLocks noChangeShapeType="1"/>
            </p:cNvSpPr>
            <p:nvPr/>
          </p:nvSpPr>
          <p:spPr bwMode="auto">
            <a:xfrm>
              <a:off x="4671" y="2284"/>
              <a:ext cx="704" cy="0"/>
            </a:xfrm>
            <a:prstGeom prst="line">
              <a:avLst/>
            </a:prstGeom>
            <a:noFill/>
            <a:ln w="25400">
              <a:solidFill>
                <a:schemeClr val="tx1"/>
              </a:solidFill>
              <a:round/>
              <a:headEnd/>
              <a:tailEnd/>
            </a:ln>
            <a:effectLst/>
          </p:spPr>
          <p:txBody>
            <a:bodyPr wrap="none" anchor="ctr"/>
            <a:lstStyle/>
            <a:p>
              <a:endParaRPr lang="en-US"/>
            </a:p>
          </p:txBody>
        </p:sp>
        <p:sp>
          <p:nvSpPr>
            <p:cNvPr id="84" name="Rectangle 84">
              <a:extLst>
                <a:ext uri="{FF2B5EF4-FFF2-40B4-BE49-F238E27FC236}">
                  <a16:creationId xmlns:a16="http://schemas.microsoft.com/office/drawing/2014/main" id="{5C8EA66C-AD2B-4AB7-9920-65744D51C655}"/>
                </a:ext>
              </a:extLst>
            </p:cNvPr>
            <p:cNvSpPr>
              <a:spLocks noChangeArrowheads="1"/>
            </p:cNvSpPr>
            <p:nvPr/>
          </p:nvSpPr>
          <p:spPr bwMode="auto">
            <a:xfrm>
              <a:off x="4152" y="2078"/>
              <a:ext cx="52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dirty="0" err="1">
                  <a:solidFill>
                    <a:srgbClr val="56127A"/>
                  </a:solidFill>
                  <a:latin typeface="Verdana" pitchFamily="34" charset="0"/>
                  <a:ea typeface="굴림" charset="-127"/>
                </a:rPr>
                <a:t>proc</a:t>
              </a:r>
              <a:r>
                <a:rPr lang="en-US" altLang="ko-KR" sz="1600" dirty="0">
                  <a:solidFill>
                    <a:srgbClr val="56127A"/>
                  </a:solidFill>
                  <a:latin typeface="Verdana" pitchFamily="34" charset="0"/>
                  <a:ea typeface="굴림" charset="-127"/>
                </a:rPr>
                <a:t> 4</a:t>
              </a:r>
            </a:p>
          </p:txBody>
        </p:sp>
        <p:sp>
          <p:nvSpPr>
            <p:cNvPr id="85" name="Line 85" descr="40%">
              <a:extLst>
                <a:ext uri="{FF2B5EF4-FFF2-40B4-BE49-F238E27FC236}">
                  <a16:creationId xmlns:a16="http://schemas.microsoft.com/office/drawing/2014/main" id="{2592CEE1-333B-489D-A237-EC9FFD358F99}"/>
                </a:ext>
              </a:extLst>
            </p:cNvPr>
            <p:cNvSpPr>
              <a:spLocks noChangeShapeType="1"/>
            </p:cNvSpPr>
            <p:nvPr/>
          </p:nvSpPr>
          <p:spPr bwMode="auto">
            <a:xfrm>
              <a:off x="4654" y="2418"/>
              <a:ext cx="722" cy="0"/>
            </a:xfrm>
            <a:prstGeom prst="line">
              <a:avLst/>
            </a:prstGeom>
            <a:noFill/>
            <a:ln w="25400">
              <a:solidFill>
                <a:schemeClr val="tx1"/>
              </a:solidFill>
              <a:round/>
              <a:headEnd/>
              <a:tailEnd/>
            </a:ln>
            <a:effectLst/>
          </p:spPr>
          <p:txBody>
            <a:bodyPr wrap="none" anchor="ctr"/>
            <a:lstStyle/>
            <a:p>
              <a:endParaRPr lang="en-US"/>
            </a:p>
          </p:txBody>
        </p:sp>
        <p:sp>
          <p:nvSpPr>
            <p:cNvPr id="86" name="Rectangle 86">
              <a:extLst>
                <a:ext uri="{FF2B5EF4-FFF2-40B4-BE49-F238E27FC236}">
                  <a16:creationId xmlns:a16="http://schemas.microsoft.com/office/drawing/2014/main" id="{CAC8E376-FB3A-4F82-A0E8-786A5712AE61}"/>
                </a:ext>
              </a:extLst>
            </p:cNvPr>
            <p:cNvSpPr>
              <a:spLocks noChangeArrowheads="1"/>
            </p:cNvSpPr>
            <p:nvPr/>
          </p:nvSpPr>
          <p:spPr bwMode="auto">
            <a:xfrm>
              <a:off x="4821" y="2235"/>
              <a:ext cx="452" cy="212"/>
            </a:xfrm>
            <a:prstGeom prst="rect">
              <a:avLst/>
            </a:prstGeom>
            <a:noFill/>
            <a:ln w="25400">
              <a:noFill/>
              <a:miter lim="800000"/>
              <a:headEnd/>
              <a:tailEnd/>
            </a:ln>
            <a:effectLst/>
          </p:spPr>
          <p:txBody>
            <a:bodyPr lIns="90488" tIns="44450" rIns="90488" bIns="44450">
              <a:spAutoFit/>
            </a:bodyPr>
            <a:lstStyle/>
            <a:p>
              <a:pPr algn="ctr" eaLnBrk="0" hangingPunct="0"/>
              <a:r>
                <a:rPr lang="en-US" altLang="ko-KR" sz="1600">
                  <a:latin typeface="Verdana" pitchFamily="34" charset="0"/>
                  <a:ea typeface="굴림" charset="-127"/>
                </a:rPr>
                <a:t>8K</a:t>
              </a:r>
            </a:p>
          </p:txBody>
        </p:sp>
        <p:sp>
          <p:nvSpPr>
            <p:cNvPr id="87" name="Rectangle 87">
              <a:extLst>
                <a:ext uri="{FF2B5EF4-FFF2-40B4-BE49-F238E27FC236}">
                  <a16:creationId xmlns:a16="http://schemas.microsoft.com/office/drawing/2014/main" id="{BAE445E8-6622-440C-ABD2-28D855AB7FFC}"/>
                </a:ext>
              </a:extLst>
            </p:cNvPr>
            <p:cNvSpPr>
              <a:spLocks noChangeArrowheads="1"/>
            </p:cNvSpPr>
            <p:nvPr/>
          </p:nvSpPr>
          <p:spPr bwMode="auto">
            <a:xfrm>
              <a:off x="4152" y="2448"/>
              <a:ext cx="525" cy="212"/>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600" dirty="0" err="1">
                  <a:solidFill>
                    <a:srgbClr val="56127A"/>
                  </a:solidFill>
                  <a:latin typeface="Verdana" pitchFamily="34" charset="0"/>
                  <a:ea typeface="굴림" charset="-127"/>
                </a:rPr>
                <a:t>proc</a:t>
              </a:r>
              <a:r>
                <a:rPr lang="en-US" altLang="ko-KR" sz="1600" dirty="0">
                  <a:solidFill>
                    <a:srgbClr val="56127A"/>
                  </a:solidFill>
                  <a:latin typeface="Verdana" pitchFamily="34" charset="0"/>
                  <a:ea typeface="굴림" charset="-127"/>
                </a:rPr>
                <a:t> 3</a:t>
              </a:r>
            </a:p>
          </p:txBody>
        </p:sp>
      </p:grpSp>
      <p:sp>
        <p:nvSpPr>
          <p:cNvPr id="88" name="Rectangle 88" descr="20%">
            <a:extLst>
              <a:ext uri="{FF2B5EF4-FFF2-40B4-BE49-F238E27FC236}">
                <a16:creationId xmlns:a16="http://schemas.microsoft.com/office/drawing/2014/main" id="{D121C166-DDA5-44B3-B4EE-05F073B8958B}"/>
              </a:ext>
            </a:extLst>
          </p:cNvPr>
          <p:cNvSpPr>
            <a:spLocks noChangeArrowheads="1"/>
          </p:cNvSpPr>
          <p:nvPr/>
        </p:nvSpPr>
        <p:spPr bwMode="auto">
          <a:xfrm>
            <a:off x="302185" y="1520822"/>
            <a:ext cx="1143000" cy="457200"/>
          </a:xfrm>
          <a:prstGeom prst="rect">
            <a:avLst/>
          </a:prstGeom>
          <a:pattFill prst="pct20">
            <a:fgClr>
              <a:schemeClr val="accent1"/>
            </a:fgClr>
            <a:bgClr>
              <a:srgbClr val="FFFFFF"/>
            </a:bgClr>
          </a:pattFill>
          <a:ln w="12700">
            <a:solidFill>
              <a:schemeClr val="tx1"/>
            </a:solidFill>
            <a:miter lim="800000"/>
            <a:headEnd/>
            <a:tailEnd/>
          </a:ln>
          <a:effectLst/>
        </p:spPr>
        <p:txBody>
          <a:bodyPr wrap="none" anchor="ctr"/>
          <a:lstStyle/>
          <a:p>
            <a:endParaRPr lang="en-US" altLang="en-US"/>
          </a:p>
        </p:txBody>
      </p:sp>
      <p:sp>
        <p:nvSpPr>
          <p:cNvPr id="89" name="Text Box 89">
            <a:extLst>
              <a:ext uri="{FF2B5EF4-FFF2-40B4-BE49-F238E27FC236}">
                <a16:creationId xmlns:a16="http://schemas.microsoft.com/office/drawing/2014/main" id="{0A168511-A139-489E-8B4A-677A06CB8CA1}"/>
              </a:ext>
            </a:extLst>
          </p:cNvPr>
          <p:cNvSpPr txBox="1">
            <a:spLocks noChangeArrowheads="1"/>
          </p:cNvSpPr>
          <p:nvPr/>
        </p:nvSpPr>
        <p:spPr bwMode="auto">
          <a:xfrm>
            <a:off x="535547" y="1533522"/>
            <a:ext cx="684213" cy="401638"/>
          </a:xfrm>
          <a:prstGeom prst="rect">
            <a:avLst/>
          </a:prstGeom>
          <a:noFill/>
          <a:ln w="9525">
            <a:noFill/>
            <a:miter lim="800000"/>
            <a:headEnd/>
            <a:tailEnd/>
          </a:ln>
          <a:effectLst/>
        </p:spPr>
        <p:txBody>
          <a:bodyPr wrap="none">
            <a:spAutoFit/>
          </a:bodyPr>
          <a:lstStyle/>
          <a:p>
            <a:pPr algn="ctr"/>
            <a:r>
              <a:rPr lang="en-US" altLang="ko-KR" sz="2000">
                <a:latin typeface="Verdana" pitchFamily="34" charset="0"/>
                <a:ea typeface="굴림" charset="-127"/>
              </a:rPr>
              <a:t>free</a:t>
            </a:r>
          </a:p>
        </p:txBody>
      </p:sp>
      <p:cxnSp>
        <p:nvCxnSpPr>
          <p:cNvPr id="91" name="Straight Arrow Connector 90">
            <a:extLst>
              <a:ext uri="{FF2B5EF4-FFF2-40B4-BE49-F238E27FC236}">
                <a16:creationId xmlns:a16="http://schemas.microsoft.com/office/drawing/2014/main" id="{D1638135-0C1F-433C-B40E-2865C8910D5B}"/>
              </a:ext>
            </a:extLst>
          </p:cNvPr>
          <p:cNvCxnSpPr/>
          <p:nvPr/>
        </p:nvCxnSpPr>
        <p:spPr>
          <a:xfrm>
            <a:off x="2758046" y="1198560"/>
            <a:ext cx="6342321" cy="0"/>
          </a:xfrm>
          <a:prstGeom prst="straightConnector1">
            <a:avLst/>
          </a:prstGeom>
          <a:ln w="28575">
            <a:solidFill>
              <a:srgbClr val="C00000"/>
            </a:solidFill>
            <a:headEnd type="none" w="med" len="med"/>
            <a:tailEnd type="arrow" w="lg" len="lg"/>
          </a:ln>
        </p:spPr>
        <p:style>
          <a:lnRef idx="1">
            <a:schemeClr val="accent1"/>
          </a:lnRef>
          <a:fillRef idx="0">
            <a:schemeClr val="accent1"/>
          </a:fillRef>
          <a:effectRef idx="0">
            <a:schemeClr val="accent1"/>
          </a:effectRef>
          <a:fontRef idx="minor">
            <a:schemeClr val="tx1"/>
          </a:fontRef>
        </p:style>
      </p:cxnSp>
      <p:sp>
        <p:nvSpPr>
          <p:cNvPr id="92" name="Rectangle 23">
            <a:extLst>
              <a:ext uri="{FF2B5EF4-FFF2-40B4-BE49-F238E27FC236}">
                <a16:creationId xmlns:a16="http://schemas.microsoft.com/office/drawing/2014/main" id="{7A16C382-3E44-4C2F-8DF7-3C1E7A2139D4}"/>
              </a:ext>
            </a:extLst>
          </p:cNvPr>
          <p:cNvSpPr>
            <a:spLocks noChangeArrowheads="1"/>
          </p:cNvSpPr>
          <p:nvPr/>
        </p:nvSpPr>
        <p:spPr bwMode="auto">
          <a:xfrm>
            <a:off x="2028422" y="973717"/>
            <a:ext cx="742192" cy="397545"/>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2000" b="1" dirty="0">
                <a:solidFill>
                  <a:srgbClr val="C00000"/>
                </a:solidFill>
                <a:latin typeface="Corbel" panose="020B0503020204020204" pitchFamily="34" charset="0"/>
                <a:ea typeface="굴림" charset="-127"/>
              </a:rPr>
              <a:t>Time</a:t>
            </a:r>
          </a:p>
        </p:txBody>
      </p:sp>
    </p:spTree>
    <p:extLst>
      <p:ext uri="{BB962C8B-B14F-4D97-AF65-F5344CB8AC3E}">
        <p14:creationId xmlns:p14="http://schemas.microsoft.com/office/powerpoint/2010/main" val="23320282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wipe(left)">
                                      <p:cBhvr>
                                        <p:cTn id="7" dur="500"/>
                                        <p:tgtEl>
                                          <p:spTgt spid="5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27"/>
                                        </p:tgtEl>
                                        <p:attrNameLst>
                                          <p:attrName>style.visibility</p:attrName>
                                        </p:attrNameLst>
                                      </p:cBhvr>
                                      <p:to>
                                        <p:strVal val="visible"/>
                                      </p:to>
                                    </p:set>
                                    <p:animEffect transition="in" filter="wipe(up)">
                                      <p:cBhvr>
                                        <p:cTn id="12" dur="500"/>
                                        <p:tgtEl>
                                          <p:spTgt spid="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8"/>
                                        </p:tgtEl>
                                        <p:attrNameLst>
                                          <p:attrName>style.visibility</p:attrName>
                                        </p:attrNameLst>
                                      </p:cBhvr>
                                      <p:to>
                                        <p:strVal val="visible"/>
                                      </p:to>
                                    </p:set>
                                    <p:animEffect transition="in" filter="wipe(left)">
                                      <p:cBhvr>
                                        <p:cTn id="17" dur="500"/>
                                        <p:tgtEl>
                                          <p:spTgt spid="5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61"/>
                                        </p:tgtEl>
                                        <p:attrNameLst>
                                          <p:attrName>style.visibility</p:attrName>
                                        </p:attrNameLst>
                                      </p:cBhvr>
                                      <p:to>
                                        <p:strVal val="visible"/>
                                      </p:to>
                                    </p:set>
                                    <p:animEffect transition="in" filter="wipe(up)">
                                      <p:cBhvr>
                                        <p:cTn id="22" dur="500"/>
                                        <p:tgtEl>
                                          <p:spTgt spid="61"/>
                                        </p:tgtEl>
                                      </p:cBhvr>
                                    </p:animEffec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463528-9935-4DA9-BE49-152EFD52EE42}"/>
              </a:ext>
            </a:extLst>
          </p:cNvPr>
          <p:cNvSpPr>
            <a:spLocks noGrp="1"/>
          </p:cNvSpPr>
          <p:nvPr>
            <p:ph type="title"/>
          </p:nvPr>
        </p:nvSpPr>
        <p:spPr/>
        <p:txBody>
          <a:bodyPr/>
          <a:lstStyle/>
          <a:p>
            <a:r>
              <a:rPr lang="en-US" altLang="ko-KR" dirty="0">
                <a:ea typeface="굴림" charset="-127"/>
              </a:rPr>
              <a:t>Paged Memory Systems</a:t>
            </a:r>
            <a:endParaRPr lang="zh-CN" altLang="en-US" dirty="0"/>
          </a:p>
        </p:txBody>
      </p:sp>
      <p:sp>
        <p:nvSpPr>
          <p:cNvPr id="3" name="Content Placeholder 2">
            <a:extLst>
              <a:ext uri="{FF2B5EF4-FFF2-40B4-BE49-F238E27FC236}">
                <a16:creationId xmlns:a16="http://schemas.microsoft.com/office/drawing/2014/main" id="{2DCBFD61-06AB-4D40-A9C0-C853B328945A}"/>
              </a:ext>
            </a:extLst>
          </p:cNvPr>
          <p:cNvSpPr>
            <a:spLocks noGrp="1"/>
          </p:cNvSpPr>
          <p:nvPr>
            <p:ph idx="1"/>
          </p:nvPr>
        </p:nvSpPr>
        <p:spPr>
          <a:xfrm>
            <a:off x="838201" y="1543050"/>
            <a:ext cx="7442334" cy="4633913"/>
          </a:xfrm>
        </p:spPr>
        <p:txBody>
          <a:bodyPr/>
          <a:lstStyle/>
          <a:p>
            <a:pPr eaLnBrk="1" hangingPunct="1"/>
            <a:r>
              <a:rPr lang="en-US" altLang="ko-KR" sz="2400" dirty="0">
                <a:ea typeface="굴림" charset="-127"/>
              </a:rPr>
              <a:t>Divide physical memory in </a:t>
            </a:r>
            <a:r>
              <a:rPr lang="en-US" altLang="ko-KR" sz="2400" i="1" dirty="0">
                <a:ea typeface="굴림" charset="-127"/>
              </a:rPr>
              <a:t>fixed-size blocks</a:t>
            </a:r>
            <a:r>
              <a:rPr lang="en-US" altLang="ko-KR" sz="2400" dirty="0">
                <a:ea typeface="굴림" charset="-127"/>
              </a:rPr>
              <a:t> </a:t>
            </a:r>
            <a:r>
              <a:rPr lang="en-US" altLang="zh-CN" sz="2400" dirty="0">
                <a:ea typeface="굴림" charset="-127"/>
              </a:rPr>
              <a:t>called</a:t>
            </a:r>
            <a:r>
              <a:rPr lang="en-US" altLang="ko-KR" sz="2400" dirty="0">
                <a:ea typeface="굴림" charset="-127"/>
              </a:rPr>
              <a:t> </a:t>
            </a:r>
            <a:r>
              <a:rPr lang="en-US" altLang="ko-KR" sz="2400" dirty="0">
                <a:solidFill>
                  <a:srgbClr val="C00000"/>
                </a:solidFill>
                <a:ea typeface="굴림" charset="-127"/>
              </a:rPr>
              <a:t>pages</a:t>
            </a:r>
          </a:p>
          <a:p>
            <a:pPr lvl="1" eaLnBrk="1" hangingPunct="1"/>
            <a:r>
              <a:rPr lang="en-US" altLang="ko-KR" sz="2000" dirty="0">
                <a:solidFill>
                  <a:schemeClr val="tx1"/>
                </a:solidFill>
                <a:ea typeface="굴림" charset="-127"/>
              </a:rPr>
              <a:t>Typical page size: </a:t>
            </a:r>
            <a:r>
              <a:rPr lang="en-US" altLang="ko-KR" sz="2000" dirty="0">
                <a:latin typeface="+mn-lt"/>
              </a:rPr>
              <a:t>4</a:t>
            </a:r>
            <a:r>
              <a:rPr lang="en-US" altLang="ko-KR" sz="2000" dirty="0">
                <a:solidFill>
                  <a:schemeClr val="tx1"/>
                </a:solidFill>
                <a:ea typeface="굴림" charset="-127"/>
              </a:rPr>
              <a:t>KB</a:t>
            </a:r>
          </a:p>
          <a:p>
            <a:pPr lvl="1"/>
            <a:endParaRPr lang="en-US" altLang="ko-KR" sz="1800" dirty="0">
              <a:ea typeface="굴림" charset="-127"/>
            </a:endParaRPr>
          </a:p>
          <a:p>
            <a:pPr eaLnBrk="1" hangingPunct="1"/>
            <a:r>
              <a:rPr lang="en-US" altLang="ko-KR" sz="2400" dirty="0">
                <a:ea typeface="굴림" charset="-127"/>
              </a:rPr>
              <a:t>Interpret each virtual address as a pair</a:t>
            </a:r>
            <a:br>
              <a:rPr lang="en-US" altLang="ko-KR" sz="2200" dirty="0">
                <a:ea typeface="굴림" charset="-127"/>
              </a:rPr>
            </a:br>
            <a:r>
              <a:rPr lang="en-US" altLang="ko-KR" sz="2000" b="1" dirty="0">
                <a:latin typeface="Courier New" panose="02070309020205020404" pitchFamily="49" charset="0"/>
                <a:ea typeface="굴림" charset="-127"/>
                <a:cs typeface="Courier New" panose="02070309020205020404" pitchFamily="49" charset="0"/>
              </a:rPr>
              <a:t>&lt;</a:t>
            </a:r>
            <a:r>
              <a:rPr lang="en-US" altLang="ko-KR" sz="2000" b="1" dirty="0">
                <a:solidFill>
                  <a:srgbClr val="C00000"/>
                </a:solidFill>
                <a:latin typeface="Courier New" panose="02070309020205020404" pitchFamily="49" charset="0"/>
                <a:ea typeface="굴림" charset="-127"/>
                <a:cs typeface="Courier New" panose="02070309020205020404" pitchFamily="49" charset="0"/>
              </a:rPr>
              <a:t>virtual page number</a:t>
            </a:r>
            <a:r>
              <a:rPr lang="en-US" altLang="ko-KR" sz="2000" b="1" dirty="0">
                <a:latin typeface="Courier New" panose="02070309020205020404" pitchFamily="49" charset="0"/>
                <a:ea typeface="굴림" charset="-127"/>
                <a:cs typeface="Courier New" panose="02070309020205020404" pitchFamily="49" charset="0"/>
              </a:rPr>
              <a:t>,</a:t>
            </a:r>
            <a:r>
              <a:rPr lang="en-US" altLang="ko-KR" sz="2000" b="1" dirty="0">
                <a:solidFill>
                  <a:srgbClr val="C00000"/>
                </a:solidFill>
                <a:latin typeface="Courier New" panose="02070309020205020404" pitchFamily="49" charset="0"/>
                <a:ea typeface="굴림" charset="-127"/>
                <a:cs typeface="Courier New" panose="02070309020205020404" pitchFamily="49" charset="0"/>
              </a:rPr>
              <a:t> offset</a:t>
            </a:r>
            <a:r>
              <a:rPr lang="en-US" altLang="ko-KR" sz="2000" b="1" dirty="0">
                <a:latin typeface="Courier New" panose="02070309020205020404" pitchFamily="49" charset="0"/>
                <a:ea typeface="굴림" charset="-127"/>
                <a:cs typeface="Courier New" panose="02070309020205020404" pitchFamily="49" charset="0"/>
              </a:rPr>
              <a:t>&gt;</a:t>
            </a:r>
          </a:p>
          <a:p>
            <a:pPr lvl="1"/>
            <a:endParaRPr lang="en-US" altLang="ko-KR" sz="1800" dirty="0">
              <a:ea typeface="굴림" charset="-127"/>
            </a:endParaRPr>
          </a:p>
          <a:p>
            <a:pPr eaLnBrk="1" hangingPunct="1"/>
            <a:r>
              <a:rPr lang="en-US" altLang="ko-KR" sz="2400" dirty="0">
                <a:ea typeface="굴림" charset="-127"/>
              </a:rPr>
              <a:t>Use a </a:t>
            </a:r>
            <a:r>
              <a:rPr lang="en-US" altLang="ko-KR" sz="2400" dirty="0">
                <a:solidFill>
                  <a:srgbClr val="C00000"/>
                </a:solidFill>
                <a:ea typeface="굴림" charset="-127"/>
              </a:rPr>
              <a:t>Page Table </a:t>
            </a:r>
            <a:r>
              <a:rPr lang="en-US" altLang="ko-KR" sz="2400" dirty="0">
                <a:ea typeface="굴림" charset="-127"/>
              </a:rPr>
              <a:t>to translate from virtual to physical page numbers</a:t>
            </a:r>
          </a:p>
          <a:p>
            <a:pPr lvl="1" eaLnBrk="1" hangingPunct="1"/>
            <a:r>
              <a:rPr lang="en-US" altLang="ko-KR" sz="2000" dirty="0">
                <a:ea typeface="굴림" charset="-127"/>
              </a:rPr>
              <a:t>Page table contains the physical page number (i.e., starting physical address) for each virtual page number</a:t>
            </a:r>
          </a:p>
        </p:txBody>
      </p:sp>
      <p:grpSp>
        <p:nvGrpSpPr>
          <p:cNvPr id="4" name="Group 3">
            <a:extLst>
              <a:ext uri="{FF2B5EF4-FFF2-40B4-BE49-F238E27FC236}">
                <a16:creationId xmlns:a16="http://schemas.microsoft.com/office/drawing/2014/main" id="{56C5D688-3324-41AB-A7C4-56BDBF552A42}"/>
              </a:ext>
            </a:extLst>
          </p:cNvPr>
          <p:cNvGrpSpPr/>
          <p:nvPr/>
        </p:nvGrpSpPr>
        <p:grpSpPr>
          <a:xfrm>
            <a:off x="8621831" y="1695330"/>
            <a:ext cx="2720617" cy="3619620"/>
            <a:chOff x="6721313" y="2038290"/>
            <a:chExt cx="2720617" cy="3619620"/>
          </a:xfrm>
        </p:grpSpPr>
        <p:grpSp>
          <p:nvGrpSpPr>
            <p:cNvPr id="5" name="Group 4">
              <a:extLst>
                <a:ext uri="{FF2B5EF4-FFF2-40B4-BE49-F238E27FC236}">
                  <a16:creationId xmlns:a16="http://schemas.microsoft.com/office/drawing/2014/main" id="{BC1CE567-138F-4806-B860-FF830AB487E3}"/>
                </a:ext>
              </a:extLst>
            </p:cNvPr>
            <p:cNvGrpSpPr/>
            <p:nvPr/>
          </p:nvGrpSpPr>
          <p:grpSpPr>
            <a:xfrm>
              <a:off x="6767511" y="2336800"/>
              <a:ext cx="2224089" cy="2921000"/>
              <a:chOff x="6481763" y="1862933"/>
              <a:chExt cx="2066925" cy="2921000"/>
            </a:xfrm>
          </p:grpSpPr>
          <p:sp>
            <p:nvSpPr>
              <p:cNvPr id="9" name="Rectangle 4">
                <a:extLst>
                  <a:ext uri="{FF2B5EF4-FFF2-40B4-BE49-F238E27FC236}">
                    <a16:creationId xmlns:a16="http://schemas.microsoft.com/office/drawing/2014/main" id="{256479E2-E846-4AED-8664-E5CFD0B7508B}"/>
                  </a:ext>
                </a:extLst>
              </p:cNvPr>
              <p:cNvSpPr>
                <a:spLocks noChangeArrowheads="1"/>
              </p:cNvSpPr>
              <p:nvPr/>
            </p:nvSpPr>
            <p:spPr bwMode="auto">
              <a:xfrm>
                <a:off x="6481763" y="2593183"/>
                <a:ext cx="1990725" cy="269875"/>
              </a:xfrm>
              <a:prstGeom prst="rect">
                <a:avLst/>
              </a:prstGeom>
              <a:solidFill>
                <a:srgbClr val="CCECFF"/>
              </a:solidFill>
              <a:ln w="12700">
                <a:solidFill>
                  <a:schemeClr val="tx1"/>
                </a:solidFill>
                <a:miter lim="800000"/>
                <a:headEnd/>
                <a:tailEnd/>
              </a:ln>
            </p:spPr>
            <p:txBody>
              <a:bodyPr wrap="none" anchor="ctr"/>
              <a:lstStyle/>
              <a:p>
                <a:pPr>
                  <a:defRPr/>
                </a:pPr>
                <a:endParaRPr lang="en-US">
                  <a:latin typeface="+mj-lt"/>
                  <a:ea typeface="ＭＳ Ｐゴシック" charset="0"/>
                  <a:cs typeface="ＭＳ Ｐゴシック" charset="0"/>
                </a:endParaRPr>
              </a:p>
            </p:txBody>
          </p:sp>
          <p:sp>
            <p:nvSpPr>
              <p:cNvPr id="10" name="Line 5">
                <a:extLst>
                  <a:ext uri="{FF2B5EF4-FFF2-40B4-BE49-F238E27FC236}">
                    <a16:creationId xmlns:a16="http://schemas.microsoft.com/office/drawing/2014/main" id="{20659F5D-2175-4A34-BE3C-00E6D5CA1350}"/>
                  </a:ext>
                </a:extLst>
              </p:cNvPr>
              <p:cNvSpPr>
                <a:spLocks noChangeShapeType="1"/>
              </p:cNvSpPr>
              <p:nvPr/>
            </p:nvSpPr>
            <p:spPr bwMode="auto">
              <a:xfrm>
                <a:off x="7947026" y="2593183"/>
                <a:ext cx="0" cy="269875"/>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11" name="Rectangle 6">
                <a:extLst>
                  <a:ext uri="{FF2B5EF4-FFF2-40B4-BE49-F238E27FC236}">
                    <a16:creationId xmlns:a16="http://schemas.microsoft.com/office/drawing/2014/main" id="{92F30F13-002F-484E-A255-7165444511E5}"/>
                  </a:ext>
                </a:extLst>
              </p:cNvPr>
              <p:cNvSpPr>
                <a:spLocks noChangeArrowheads="1"/>
              </p:cNvSpPr>
              <p:nvPr/>
            </p:nvSpPr>
            <p:spPr bwMode="auto">
              <a:xfrm>
                <a:off x="6572251" y="2588421"/>
                <a:ext cx="1414462" cy="287337"/>
              </a:xfrm>
              <a:prstGeom prst="rect">
                <a:avLst/>
              </a:prstGeom>
              <a:noFill/>
              <a:ln w="12700">
                <a:noFill/>
                <a:miter lim="800000"/>
                <a:headEnd/>
                <a:tailEnd/>
              </a:ln>
            </p:spPr>
            <p:txBody>
              <a:bodyPr wrap="none" lIns="90488" tIns="44450" rIns="90488" bIns="44450">
                <a:spAutoFit/>
              </a:bodyPr>
              <a:lstStyle/>
              <a:p>
                <a:pPr eaLnBrk="0" hangingPunct="0">
                  <a:lnSpc>
                    <a:spcPct val="90000"/>
                  </a:lnSpc>
                  <a:defRPr/>
                </a:pPr>
                <a:r>
                  <a:rPr lang="en-US" sz="1400" dirty="0">
                    <a:latin typeface="+mj-lt"/>
                    <a:ea typeface="ＭＳ Ｐゴシック" charset="0"/>
                    <a:cs typeface="ＭＳ Ｐゴシック" charset="0"/>
                  </a:rPr>
                  <a:t>Virtual Page #</a:t>
                </a:r>
              </a:p>
            </p:txBody>
          </p:sp>
          <p:grpSp>
            <p:nvGrpSpPr>
              <p:cNvPr id="12" name="Group 117">
                <a:extLst>
                  <a:ext uri="{FF2B5EF4-FFF2-40B4-BE49-F238E27FC236}">
                    <a16:creationId xmlns:a16="http://schemas.microsoft.com/office/drawing/2014/main" id="{8F78031F-42C8-4695-9DC4-266FF88DF1E2}"/>
                  </a:ext>
                </a:extLst>
              </p:cNvPr>
              <p:cNvGrpSpPr>
                <a:grpSpLocks/>
              </p:cNvGrpSpPr>
              <p:nvPr/>
            </p:nvGrpSpPr>
            <p:grpSpPr bwMode="auto">
              <a:xfrm>
                <a:off x="6591301" y="4502946"/>
                <a:ext cx="1881187" cy="241300"/>
                <a:chOff x="1116" y="2085"/>
                <a:chExt cx="1185" cy="152"/>
              </a:xfrm>
            </p:grpSpPr>
            <p:sp>
              <p:nvSpPr>
                <p:cNvPr id="43" name="Rectangle 25">
                  <a:extLst>
                    <a:ext uri="{FF2B5EF4-FFF2-40B4-BE49-F238E27FC236}">
                      <a16:creationId xmlns:a16="http://schemas.microsoft.com/office/drawing/2014/main" id="{2A391DE0-CA11-47AE-B243-52369E97650B}"/>
                    </a:ext>
                  </a:extLst>
                </p:cNvPr>
                <p:cNvSpPr>
                  <a:spLocks noChangeArrowheads="1"/>
                </p:cNvSpPr>
                <p:nvPr/>
              </p:nvSpPr>
              <p:spPr bwMode="auto">
                <a:xfrm>
                  <a:off x="1116" y="2085"/>
                  <a:ext cx="1185" cy="152"/>
                </a:xfrm>
                <a:prstGeom prst="rect">
                  <a:avLst/>
                </a:prstGeom>
                <a:solidFill>
                  <a:srgbClr val="FFCC99"/>
                </a:solidFill>
                <a:ln w="12700">
                  <a:solidFill>
                    <a:schemeClr val="tx1"/>
                  </a:solidFill>
                  <a:miter lim="800000"/>
                  <a:headEnd/>
                  <a:tailEnd/>
                </a:ln>
              </p:spPr>
              <p:txBody>
                <a:bodyPr wrap="none" anchor="ctr"/>
                <a:lstStyle/>
                <a:p>
                  <a:pPr>
                    <a:defRPr/>
                  </a:pPr>
                  <a:endParaRPr lang="en-US">
                    <a:latin typeface="+mj-lt"/>
                    <a:ea typeface="ＭＳ Ｐゴシック" charset="0"/>
                    <a:cs typeface="ＭＳ Ｐゴシック" charset="0"/>
                  </a:endParaRPr>
                </a:p>
              </p:txBody>
            </p:sp>
            <p:sp>
              <p:nvSpPr>
                <p:cNvPr id="44" name="Line 26">
                  <a:extLst>
                    <a:ext uri="{FF2B5EF4-FFF2-40B4-BE49-F238E27FC236}">
                      <a16:creationId xmlns:a16="http://schemas.microsoft.com/office/drawing/2014/main" id="{B0DA457E-C7D1-4BB8-9C2B-CF58BCA00983}"/>
                    </a:ext>
                  </a:extLst>
                </p:cNvPr>
                <p:cNvSpPr>
                  <a:spLocks noChangeShapeType="1"/>
                </p:cNvSpPr>
                <p:nvPr/>
              </p:nvSpPr>
              <p:spPr bwMode="auto">
                <a:xfrm>
                  <a:off x="1974" y="2085"/>
                  <a:ext cx="0" cy="152"/>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grpSp>
          <p:sp>
            <p:nvSpPr>
              <p:cNvPr id="13" name="Rectangle 27">
                <a:extLst>
                  <a:ext uri="{FF2B5EF4-FFF2-40B4-BE49-F238E27FC236}">
                    <a16:creationId xmlns:a16="http://schemas.microsoft.com/office/drawing/2014/main" id="{957BAED2-A841-47DE-8E7C-57758414CF9E}"/>
                  </a:ext>
                </a:extLst>
              </p:cNvPr>
              <p:cNvSpPr>
                <a:spLocks noChangeArrowheads="1"/>
              </p:cNvSpPr>
              <p:nvPr/>
            </p:nvSpPr>
            <p:spPr bwMode="auto">
              <a:xfrm>
                <a:off x="6554788" y="4496596"/>
                <a:ext cx="1536700" cy="287337"/>
              </a:xfrm>
              <a:prstGeom prst="rect">
                <a:avLst/>
              </a:prstGeom>
              <a:noFill/>
              <a:ln w="12700">
                <a:noFill/>
                <a:miter lim="800000"/>
                <a:headEnd/>
                <a:tailEnd/>
              </a:ln>
            </p:spPr>
            <p:txBody>
              <a:bodyPr wrap="none" lIns="90488" tIns="44450" rIns="90488" bIns="44450">
                <a:spAutoFit/>
              </a:bodyPr>
              <a:lstStyle/>
              <a:p>
                <a:pPr eaLnBrk="0" hangingPunct="0">
                  <a:lnSpc>
                    <a:spcPct val="90000"/>
                  </a:lnSpc>
                  <a:defRPr/>
                </a:pPr>
                <a:r>
                  <a:rPr lang="en-US" sz="1400" dirty="0">
                    <a:latin typeface="+mj-lt"/>
                    <a:ea typeface="ＭＳ Ｐゴシック" charset="0"/>
                    <a:cs typeface="ＭＳ Ｐゴシック" charset="0"/>
                  </a:rPr>
                  <a:t>Physical Page #</a:t>
                </a:r>
              </a:p>
            </p:txBody>
          </p:sp>
          <p:grpSp>
            <p:nvGrpSpPr>
              <p:cNvPr id="14" name="Group 13">
                <a:extLst>
                  <a:ext uri="{FF2B5EF4-FFF2-40B4-BE49-F238E27FC236}">
                    <a16:creationId xmlns:a16="http://schemas.microsoft.com/office/drawing/2014/main" id="{A1DDCC51-3251-48B4-9F33-85938480B45D}"/>
                  </a:ext>
                </a:extLst>
              </p:cNvPr>
              <p:cNvGrpSpPr>
                <a:grpSpLocks/>
              </p:cNvGrpSpPr>
              <p:nvPr/>
            </p:nvGrpSpPr>
            <p:grpSpPr bwMode="auto">
              <a:xfrm>
                <a:off x="6951663" y="2863058"/>
                <a:ext cx="1241425" cy="1624013"/>
                <a:chOff x="7242175" y="2124075"/>
                <a:chExt cx="1241425" cy="1624013"/>
              </a:xfrm>
            </p:grpSpPr>
            <p:grpSp>
              <p:nvGrpSpPr>
                <p:cNvPr id="21" name="Group 7">
                  <a:extLst>
                    <a:ext uri="{FF2B5EF4-FFF2-40B4-BE49-F238E27FC236}">
                      <a16:creationId xmlns:a16="http://schemas.microsoft.com/office/drawing/2014/main" id="{46AB20C8-ED83-4E2A-85B8-F22034E603DA}"/>
                    </a:ext>
                  </a:extLst>
                </p:cNvPr>
                <p:cNvGrpSpPr>
                  <a:grpSpLocks/>
                </p:cNvGrpSpPr>
                <p:nvPr/>
              </p:nvGrpSpPr>
              <p:grpSpPr bwMode="auto">
                <a:xfrm>
                  <a:off x="7632700" y="2430463"/>
                  <a:ext cx="557213" cy="842962"/>
                  <a:chOff x="772" y="1084"/>
                  <a:chExt cx="280" cy="424"/>
                </a:xfrm>
              </p:grpSpPr>
              <p:grpSp>
                <p:nvGrpSpPr>
                  <p:cNvPr id="27" name="Group 8">
                    <a:extLst>
                      <a:ext uri="{FF2B5EF4-FFF2-40B4-BE49-F238E27FC236}">
                        <a16:creationId xmlns:a16="http://schemas.microsoft.com/office/drawing/2014/main" id="{0A8BA1BF-0287-4FAD-B062-100848E6A6F4}"/>
                      </a:ext>
                    </a:extLst>
                  </p:cNvPr>
                  <p:cNvGrpSpPr>
                    <a:grpSpLocks/>
                  </p:cNvGrpSpPr>
                  <p:nvPr/>
                </p:nvGrpSpPr>
                <p:grpSpPr bwMode="auto">
                  <a:xfrm>
                    <a:off x="772" y="1084"/>
                    <a:ext cx="280" cy="424"/>
                    <a:chOff x="772" y="1084"/>
                    <a:chExt cx="280" cy="424"/>
                  </a:xfrm>
                </p:grpSpPr>
                <p:grpSp>
                  <p:nvGrpSpPr>
                    <p:cNvPr id="32" name="Group 9">
                      <a:extLst>
                        <a:ext uri="{FF2B5EF4-FFF2-40B4-BE49-F238E27FC236}">
                          <a16:creationId xmlns:a16="http://schemas.microsoft.com/office/drawing/2014/main" id="{F58EC77E-90E3-46E3-B48D-1F932A70D9A1}"/>
                        </a:ext>
                      </a:extLst>
                    </p:cNvPr>
                    <p:cNvGrpSpPr>
                      <a:grpSpLocks/>
                    </p:cNvGrpSpPr>
                    <p:nvPr/>
                  </p:nvGrpSpPr>
                  <p:grpSpPr bwMode="auto">
                    <a:xfrm>
                      <a:off x="772" y="1084"/>
                      <a:ext cx="280" cy="424"/>
                      <a:chOff x="772" y="1084"/>
                      <a:chExt cx="280" cy="424"/>
                    </a:xfrm>
                  </p:grpSpPr>
                  <p:sp>
                    <p:nvSpPr>
                      <p:cNvPr id="34" name="Rectangle 10">
                        <a:extLst>
                          <a:ext uri="{FF2B5EF4-FFF2-40B4-BE49-F238E27FC236}">
                            <a16:creationId xmlns:a16="http://schemas.microsoft.com/office/drawing/2014/main" id="{782509CD-DA0E-4FA1-A903-685F5201535D}"/>
                          </a:ext>
                        </a:extLst>
                      </p:cNvPr>
                      <p:cNvSpPr>
                        <a:spLocks noChangeArrowheads="1"/>
                      </p:cNvSpPr>
                      <p:nvPr/>
                    </p:nvSpPr>
                    <p:spPr bwMode="auto">
                      <a:xfrm>
                        <a:off x="772" y="1084"/>
                        <a:ext cx="280" cy="424"/>
                      </a:xfrm>
                      <a:prstGeom prst="rect">
                        <a:avLst/>
                      </a:prstGeom>
                      <a:solidFill>
                        <a:srgbClr val="FFFFCC"/>
                      </a:solidFill>
                      <a:ln w="12700">
                        <a:solidFill>
                          <a:schemeClr val="tx1"/>
                        </a:solidFill>
                        <a:miter lim="800000"/>
                        <a:headEnd/>
                        <a:tailEnd/>
                      </a:ln>
                    </p:spPr>
                    <p:txBody>
                      <a:bodyPr wrap="none" anchor="ctr"/>
                      <a:lstStyle/>
                      <a:p>
                        <a:pPr>
                          <a:defRPr/>
                        </a:pPr>
                        <a:endParaRPr lang="en-US">
                          <a:latin typeface="+mj-lt"/>
                          <a:ea typeface="ＭＳ Ｐゴシック" charset="0"/>
                          <a:cs typeface="ＭＳ Ｐゴシック" charset="0"/>
                        </a:endParaRPr>
                      </a:p>
                    </p:txBody>
                  </p:sp>
                  <p:sp>
                    <p:nvSpPr>
                      <p:cNvPr id="35" name="Line 11">
                        <a:extLst>
                          <a:ext uri="{FF2B5EF4-FFF2-40B4-BE49-F238E27FC236}">
                            <a16:creationId xmlns:a16="http://schemas.microsoft.com/office/drawing/2014/main" id="{A80A4BDF-10B9-4277-A60A-E198CDC18532}"/>
                          </a:ext>
                        </a:extLst>
                      </p:cNvPr>
                      <p:cNvSpPr>
                        <a:spLocks noChangeShapeType="1"/>
                      </p:cNvSpPr>
                      <p:nvPr/>
                    </p:nvSpPr>
                    <p:spPr bwMode="auto">
                      <a:xfrm>
                        <a:off x="772" y="1128"/>
                        <a:ext cx="28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36" name="Line 12">
                        <a:extLst>
                          <a:ext uri="{FF2B5EF4-FFF2-40B4-BE49-F238E27FC236}">
                            <a16:creationId xmlns:a16="http://schemas.microsoft.com/office/drawing/2014/main" id="{CB3A87AC-A111-42B0-976E-5F9B395A08C2}"/>
                          </a:ext>
                        </a:extLst>
                      </p:cNvPr>
                      <p:cNvSpPr>
                        <a:spLocks noChangeShapeType="1"/>
                      </p:cNvSpPr>
                      <p:nvPr/>
                    </p:nvSpPr>
                    <p:spPr bwMode="auto">
                      <a:xfrm>
                        <a:off x="772" y="1176"/>
                        <a:ext cx="28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37" name="Line 13">
                        <a:extLst>
                          <a:ext uri="{FF2B5EF4-FFF2-40B4-BE49-F238E27FC236}">
                            <a16:creationId xmlns:a16="http://schemas.microsoft.com/office/drawing/2014/main" id="{CD97300C-7910-4E2A-9679-564F4C83839F}"/>
                          </a:ext>
                        </a:extLst>
                      </p:cNvPr>
                      <p:cNvSpPr>
                        <a:spLocks noChangeShapeType="1"/>
                      </p:cNvSpPr>
                      <p:nvPr/>
                    </p:nvSpPr>
                    <p:spPr bwMode="auto">
                      <a:xfrm>
                        <a:off x="772" y="1224"/>
                        <a:ext cx="28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38" name="Line 14">
                        <a:extLst>
                          <a:ext uri="{FF2B5EF4-FFF2-40B4-BE49-F238E27FC236}">
                            <a16:creationId xmlns:a16="http://schemas.microsoft.com/office/drawing/2014/main" id="{F9B90E85-CC1B-465E-9AA2-DC9FAEFA6990}"/>
                          </a:ext>
                        </a:extLst>
                      </p:cNvPr>
                      <p:cNvSpPr>
                        <a:spLocks noChangeShapeType="1"/>
                      </p:cNvSpPr>
                      <p:nvPr/>
                    </p:nvSpPr>
                    <p:spPr bwMode="auto">
                      <a:xfrm>
                        <a:off x="772" y="1272"/>
                        <a:ext cx="28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39" name="Line 15">
                        <a:extLst>
                          <a:ext uri="{FF2B5EF4-FFF2-40B4-BE49-F238E27FC236}">
                            <a16:creationId xmlns:a16="http://schemas.microsoft.com/office/drawing/2014/main" id="{05A947F9-B187-47B7-B2BC-7814D4CEC5E6}"/>
                          </a:ext>
                        </a:extLst>
                      </p:cNvPr>
                      <p:cNvSpPr>
                        <a:spLocks noChangeShapeType="1"/>
                      </p:cNvSpPr>
                      <p:nvPr/>
                    </p:nvSpPr>
                    <p:spPr bwMode="auto">
                      <a:xfrm>
                        <a:off x="772" y="1320"/>
                        <a:ext cx="28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40" name="Line 16">
                        <a:extLst>
                          <a:ext uri="{FF2B5EF4-FFF2-40B4-BE49-F238E27FC236}">
                            <a16:creationId xmlns:a16="http://schemas.microsoft.com/office/drawing/2014/main" id="{5E26A230-CD55-4CA5-9592-3F7E69200C1E}"/>
                          </a:ext>
                        </a:extLst>
                      </p:cNvPr>
                      <p:cNvSpPr>
                        <a:spLocks noChangeShapeType="1"/>
                      </p:cNvSpPr>
                      <p:nvPr/>
                    </p:nvSpPr>
                    <p:spPr bwMode="auto">
                      <a:xfrm>
                        <a:off x="772" y="1368"/>
                        <a:ext cx="28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41" name="Line 17">
                        <a:extLst>
                          <a:ext uri="{FF2B5EF4-FFF2-40B4-BE49-F238E27FC236}">
                            <a16:creationId xmlns:a16="http://schemas.microsoft.com/office/drawing/2014/main" id="{44ECA4CC-1060-46B4-B087-B44021404CEE}"/>
                          </a:ext>
                        </a:extLst>
                      </p:cNvPr>
                      <p:cNvSpPr>
                        <a:spLocks noChangeShapeType="1"/>
                      </p:cNvSpPr>
                      <p:nvPr/>
                    </p:nvSpPr>
                    <p:spPr bwMode="auto">
                      <a:xfrm>
                        <a:off x="772" y="1416"/>
                        <a:ext cx="28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sp>
                    <p:nvSpPr>
                      <p:cNvPr id="42" name="Line 18">
                        <a:extLst>
                          <a:ext uri="{FF2B5EF4-FFF2-40B4-BE49-F238E27FC236}">
                            <a16:creationId xmlns:a16="http://schemas.microsoft.com/office/drawing/2014/main" id="{70BF1577-784F-4770-BC91-5DC420173B65}"/>
                          </a:ext>
                        </a:extLst>
                      </p:cNvPr>
                      <p:cNvSpPr>
                        <a:spLocks noChangeShapeType="1"/>
                      </p:cNvSpPr>
                      <p:nvPr/>
                    </p:nvSpPr>
                    <p:spPr bwMode="auto">
                      <a:xfrm>
                        <a:off x="772" y="1464"/>
                        <a:ext cx="280" cy="0"/>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grpSp>
                <p:sp>
                  <p:nvSpPr>
                    <p:cNvPr id="33" name="Line 19">
                      <a:extLst>
                        <a:ext uri="{FF2B5EF4-FFF2-40B4-BE49-F238E27FC236}">
                          <a16:creationId xmlns:a16="http://schemas.microsoft.com/office/drawing/2014/main" id="{A9C27CAD-A049-420D-8EF5-2FA7A862FD1B}"/>
                        </a:ext>
                      </a:extLst>
                    </p:cNvPr>
                    <p:cNvSpPr>
                      <a:spLocks noChangeShapeType="1"/>
                    </p:cNvSpPr>
                    <p:nvPr/>
                  </p:nvSpPr>
                  <p:spPr bwMode="auto">
                    <a:xfrm>
                      <a:off x="816" y="1084"/>
                      <a:ext cx="0" cy="424"/>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grpSp>
              <p:sp>
                <p:nvSpPr>
                  <p:cNvPr id="28" name="Rectangle 20">
                    <a:extLst>
                      <a:ext uri="{FF2B5EF4-FFF2-40B4-BE49-F238E27FC236}">
                        <a16:creationId xmlns:a16="http://schemas.microsoft.com/office/drawing/2014/main" id="{D8461E25-DB56-4F52-BFC3-F70A4B0DD645}"/>
                      </a:ext>
                    </a:extLst>
                  </p:cNvPr>
                  <p:cNvSpPr>
                    <a:spLocks noChangeArrowheads="1"/>
                  </p:cNvSpPr>
                  <p:nvPr/>
                </p:nvSpPr>
                <p:spPr bwMode="auto">
                  <a:xfrm>
                    <a:off x="772" y="1132"/>
                    <a:ext cx="40" cy="40"/>
                  </a:xfrm>
                  <a:prstGeom prst="rect">
                    <a:avLst/>
                  </a:prstGeom>
                  <a:solidFill>
                    <a:schemeClr val="tx1"/>
                  </a:solidFill>
                  <a:ln w="12700">
                    <a:solidFill>
                      <a:schemeClr val="tx1"/>
                    </a:solidFill>
                    <a:miter lim="800000"/>
                    <a:headEnd/>
                    <a:tailEnd/>
                  </a:ln>
                </p:spPr>
                <p:txBody>
                  <a:bodyPr wrap="none" anchor="ctr"/>
                  <a:lstStyle/>
                  <a:p>
                    <a:pPr>
                      <a:defRPr/>
                    </a:pPr>
                    <a:endParaRPr lang="en-US">
                      <a:latin typeface="+mj-lt"/>
                      <a:ea typeface="ＭＳ Ｐゴシック" charset="0"/>
                      <a:cs typeface="ＭＳ Ｐゴシック" charset="0"/>
                    </a:endParaRPr>
                  </a:p>
                </p:txBody>
              </p:sp>
              <p:sp>
                <p:nvSpPr>
                  <p:cNvPr id="29" name="Rectangle 21">
                    <a:extLst>
                      <a:ext uri="{FF2B5EF4-FFF2-40B4-BE49-F238E27FC236}">
                        <a16:creationId xmlns:a16="http://schemas.microsoft.com/office/drawing/2014/main" id="{847AC9DE-418F-4670-AC4C-90A1F39D6255}"/>
                      </a:ext>
                    </a:extLst>
                  </p:cNvPr>
                  <p:cNvSpPr>
                    <a:spLocks noChangeArrowheads="1"/>
                  </p:cNvSpPr>
                  <p:nvPr/>
                </p:nvSpPr>
                <p:spPr bwMode="auto">
                  <a:xfrm>
                    <a:off x="772" y="1276"/>
                    <a:ext cx="40" cy="42"/>
                  </a:xfrm>
                  <a:prstGeom prst="rect">
                    <a:avLst/>
                  </a:prstGeom>
                  <a:solidFill>
                    <a:schemeClr val="tx1"/>
                  </a:solidFill>
                  <a:ln w="12700">
                    <a:solidFill>
                      <a:schemeClr val="tx1"/>
                    </a:solidFill>
                    <a:miter lim="800000"/>
                    <a:headEnd/>
                    <a:tailEnd/>
                  </a:ln>
                </p:spPr>
                <p:txBody>
                  <a:bodyPr wrap="none" anchor="ctr"/>
                  <a:lstStyle/>
                  <a:p>
                    <a:pPr>
                      <a:defRPr/>
                    </a:pPr>
                    <a:endParaRPr lang="en-US">
                      <a:latin typeface="+mj-lt"/>
                      <a:ea typeface="ＭＳ Ｐゴシック" charset="0"/>
                      <a:cs typeface="ＭＳ Ｐゴシック" charset="0"/>
                    </a:endParaRPr>
                  </a:p>
                </p:txBody>
              </p:sp>
              <p:sp>
                <p:nvSpPr>
                  <p:cNvPr id="30" name="Rectangle 22">
                    <a:extLst>
                      <a:ext uri="{FF2B5EF4-FFF2-40B4-BE49-F238E27FC236}">
                        <a16:creationId xmlns:a16="http://schemas.microsoft.com/office/drawing/2014/main" id="{58C1BACF-EE76-4C3A-AABA-FD01B441B646}"/>
                      </a:ext>
                    </a:extLst>
                  </p:cNvPr>
                  <p:cNvSpPr>
                    <a:spLocks noChangeArrowheads="1"/>
                  </p:cNvSpPr>
                  <p:nvPr/>
                </p:nvSpPr>
                <p:spPr bwMode="auto">
                  <a:xfrm>
                    <a:off x="772" y="1324"/>
                    <a:ext cx="40" cy="40"/>
                  </a:xfrm>
                  <a:prstGeom prst="rect">
                    <a:avLst/>
                  </a:prstGeom>
                  <a:solidFill>
                    <a:schemeClr val="tx1"/>
                  </a:solidFill>
                  <a:ln w="12700">
                    <a:solidFill>
                      <a:schemeClr val="tx1"/>
                    </a:solidFill>
                    <a:miter lim="800000"/>
                    <a:headEnd/>
                    <a:tailEnd/>
                  </a:ln>
                </p:spPr>
                <p:txBody>
                  <a:bodyPr wrap="none" anchor="ctr"/>
                  <a:lstStyle/>
                  <a:p>
                    <a:pPr>
                      <a:defRPr/>
                    </a:pPr>
                    <a:endParaRPr lang="en-US">
                      <a:latin typeface="+mj-lt"/>
                      <a:ea typeface="ＭＳ Ｐゴシック" charset="0"/>
                      <a:cs typeface="ＭＳ Ｐゴシック" charset="0"/>
                    </a:endParaRPr>
                  </a:p>
                </p:txBody>
              </p:sp>
              <p:sp>
                <p:nvSpPr>
                  <p:cNvPr id="31" name="Rectangle 23">
                    <a:extLst>
                      <a:ext uri="{FF2B5EF4-FFF2-40B4-BE49-F238E27FC236}">
                        <a16:creationId xmlns:a16="http://schemas.microsoft.com/office/drawing/2014/main" id="{13DD7089-A393-4BB9-BC51-23C495411E30}"/>
                      </a:ext>
                    </a:extLst>
                  </p:cNvPr>
                  <p:cNvSpPr>
                    <a:spLocks noChangeArrowheads="1"/>
                  </p:cNvSpPr>
                  <p:nvPr/>
                </p:nvSpPr>
                <p:spPr bwMode="auto">
                  <a:xfrm>
                    <a:off x="772" y="1420"/>
                    <a:ext cx="40" cy="40"/>
                  </a:xfrm>
                  <a:prstGeom prst="rect">
                    <a:avLst/>
                  </a:prstGeom>
                  <a:solidFill>
                    <a:schemeClr val="tx1"/>
                  </a:solidFill>
                  <a:ln w="12700">
                    <a:solidFill>
                      <a:schemeClr val="tx1"/>
                    </a:solidFill>
                    <a:miter lim="800000"/>
                    <a:headEnd/>
                    <a:tailEnd/>
                  </a:ln>
                </p:spPr>
                <p:txBody>
                  <a:bodyPr wrap="none" anchor="ctr"/>
                  <a:lstStyle/>
                  <a:p>
                    <a:pPr>
                      <a:defRPr/>
                    </a:pPr>
                    <a:endParaRPr lang="en-US">
                      <a:latin typeface="+mj-lt"/>
                      <a:ea typeface="ＭＳ Ｐゴシック" charset="0"/>
                      <a:cs typeface="ＭＳ Ｐゴシック" charset="0"/>
                    </a:endParaRPr>
                  </a:p>
                </p:txBody>
              </p:sp>
            </p:grpSp>
            <p:sp>
              <p:nvSpPr>
                <p:cNvPr id="22" name="Line 28">
                  <a:extLst>
                    <a:ext uri="{FF2B5EF4-FFF2-40B4-BE49-F238E27FC236}">
                      <a16:creationId xmlns:a16="http://schemas.microsoft.com/office/drawing/2014/main" id="{13A5CA91-772D-433F-8EA0-B770F0A57086}"/>
                    </a:ext>
                  </a:extLst>
                </p:cNvPr>
                <p:cNvSpPr>
                  <a:spLocks noChangeShapeType="1"/>
                </p:cNvSpPr>
                <p:nvPr/>
              </p:nvSpPr>
              <p:spPr bwMode="auto">
                <a:xfrm>
                  <a:off x="8483600" y="2139950"/>
                  <a:ext cx="0" cy="1608138"/>
                </a:xfrm>
                <a:prstGeom prst="line">
                  <a:avLst/>
                </a:prstGeom>
                <a:noFill/>
                <a:ln w="12700">
                  <a:solidFill>
                    <a:schemeClr val="tx1"/>
                  </a:solidFill>
                  <a:round/>
                  <a:headEnd/>
                  <a:tailEnd type="triangle" w="med" len="med"/>
                </a:ln>
              </p:spPr>
              <p:txBody>
                <a:bodyPr wrap="none" anchor="ctr"/>
                <a:lstStyle/>
                <a:p>
                  <a:pPr>
                    <a:defRPr/>
                  </a:pPr>
                  <a:endParaRPr lang="en-US">
                    <a:latin typeface="+mj-lt"/>
                    <a:ea typeface="ＭＳ Ｐゴシック" charset="0"/>
                    <a:cs typeface="ＭＳ Ｐゴシック" charset="0"/>
                  </a:endParaRPr>
                </a:p>
              </p:txBody>
            </p:sp>
            <p:sp>
              <p:nvSpPr>
                <p:cNvPr id="23" name="Line 29">
                  <a:extLst>
                    <a:ext uri="{FF2B5EF4-FFF2-40B4-BE49-F238E27FC236}">
                      <a16:creationId xmlns:a16="http://schemas.microsoft.com/office/drawing/2014/main" id="{5E62074C-94DC-45D8-91CD-4785BBD5ABD4}"/>
                    </a:ext>
                  </a:extLst>
                </p:cNvPr>
                <p:cNvSpPr>
                  <a:spLocks noChangeShapeType="1"/>
                </p:cNvSpPr>
                <p:nvPr/>
              </p:nvSpPr>
              <p:spPr bwMode="auto">
                <a:xfrm>
                  <a:off x="7910513" y="3287713"/>
                  <a:ext cx="0" cy="460375"/>
                </a:xfrm>
                <a:prstGeom prst="line">
                  <a:avLst/>
                </a:prstGeom>
                <a:noFill/>
                <a:ln w="12700">
                  <a:solidFill>
                    <a:schemeClr val="tx1"/>
                  </a:solidFill>
                  <a:round/>
                  <a:headEnd/>
                  <a:tailEnd type="triangle" w="med" len="med"/>
                </a:ln>
              </p:spPr>
              <p:txBody>
                <a:bodyPr wrap="none" anchor="ctr"/>
                <a:lstStyle/>
                <a:p>
                  <a:pPr>
                    <a:defRPr/>
                  </a:pPr>
                  <a:endParaRPr lang="en-US">
                    <a:latin typeface="+mj-lt"/>
                    <a:ea typeface="ＭＳ Ｐゴシック" charset="0"/>
                    <a:cs typeface="ＭＳ Ｐゴシック" charset="0"/>
                  </a:endParaRPr>
                </a:p>
              </p:txBody>
            </p:sp>
            <p:grpSp>
              <p:nvGrpSpPr>
                <p:cNvPr id="24" name="Group 30">
                  <a:extLst>
                    <a:ext uri="{FF2B5EF4-FFF2-40B4-BE49-F238E27FC236}">
                      <a16:creationId xmlns:a16="http://schemas.microsoft.com/office/drawing/2014/main" id="{B111EB55-7774-4FF4-849D-D0716D023FBB}"/>
                    </a:ext>
                  </a:extLst>
                </p:cNvPr>
                <p:cNvGrpSpPr>
                  <a:grpSpLocks/>
                </p:cNvGrpSpPr>
                <p:nvPr/>
              </p:nvGrpSpPr>
              <p:grpSpPr bwMode="auto">
                <a:xfrm>
                  <a:off x="7242175" y="2124075"/>
                  <a:ext cx="374650" cy="685800"/>
                  <a:chOff x="576" y="956"/>
                  <a:chExt cx="188" cy="344"/>
                </a:xfrm>
              </p:grpSpPr>
              <p:sp>
                <p:nvSpPr>
                  <p:cNvPr id="25" name="Line 31">
                    <a:extLst>
                      <a:ext uri="{FF2B5EF4-FFF2-40B4-BE49-F238E27FC236}">
                        <a16:creationId xmlns:a16="http://schemas.microsoft.com/office/drawing/2014/main" id="{DA17D2B5-E7C0-4567-A7E1-C15AADB749F9}"/>
                      </a:ext>
                    </a:extLst>
                  </p:cNvPr>
                  <p:cNvSpPr>
                    <a:spLocks noChangeShapeType="1"/>
                  </p:cNvSpPr>
                  <p:nvPr/>
                </p:nvSpPr>
                <p:spPr bwMode="auto">
                  <a:xfrm>
                    <a:off x="580" y="1296"/>
                    <a:ext cx="184" cy="0"/>
                  </a:xfrm>
                  <a:prstGeom prst="line">
                    <a:avLst/>
                  </a:prstGeom>
                  <a:noFill/>
                  <a:ln w="12700">
                    <a:solidFill>
                      <a:schemeClr val="tx1"/>
                    </a:solidFill>
                    <a:round/>
                    <a:headEnd/>
                    <a:tailEnd type="triangle" w="med" len="med"/>
                  </a:ln>
                </p:spPr>
                <p:txBody>
                  <a:bodyPr wrap="none" anchor="ctr"/>
                  <a:lstStyle/>
                  <a:p>
                    <a:pPr>
                      <a:defRPr/>
                    </a:pPr>
                    <a:endParaRPr lang="en-US">
                      <a:latin typeface="+mj-lt"/>
                      <a:ea typeface="ＭＳ Ｐゴシック" charset="0"/>
                      <a:cs typeface="ＭＳ Ｐゴシック" charset="0"/>
                    </a:endParaRPr>
                  </a:p>
                </p:txBody>
              </p:sp>
              <p:sp>
                <p:nvSpPr>
                  <p:cNvPr id="26" name="Line 32">
                    <a:extLst>
                      <a:ext uri="{FF2B5EF4-FFF2-40B4-BE49-F238E27FC236}">
                        <a16:creationId xmlns:a16="http://schemas.microsoft.com/office/drawing/2014/main" id="{36C25A51-91BF-48D9-85C9-F73B93D83FF5}"/>
                      </a:ext>
                    </a:extLst>
                  </p:cNvPr>
                  <p:cNvSpPr>
                    <a:spLocks noChangeShapeType="1"/>
                  </p:cNvSpPr>
                  <p:nvPr/>
                </p:nvSpPr>
                <p:spPr bwMode="auto">
                  <a:xfrm flipV="1">
                    <a:off x="576" y="956"/>
                    <a:ext cx="0" cy="344"/>
                  </a:xfrm>
                  <a:prstGeom prst="line">
                    <a:avLst/>
                  </a:prstGeom>
                  <a:noFill/>
                  <a:ln w="12700">
                    <a:solidFill>
                      <a:schemeClr val="tx1"/>
                    </a:solidFill>
                    <a:round/>
                    <a:headEnd/>
                    <a:tailEnd/>
                  </a:ln>
                </p:spPr>
                <p:txBody>
                  <a:bodyPr wrap="none" anchor="ctr"/>
                  <a:lstStyle/>
                  <a:p>
                    <a:pPr>
                      <a:defRPr/>
                    </a:pPr>
                    <a:endParaRPr lang="en-US">
                      <a:latin typeface="+mj-lt"/>
                      <a:ea typeface="ＭＳ Ｐゴシック" charset="0"/>
                      <a:cs typeface="ＭＳ Ｐゴシック" charset="0"/>
                    </a:endParaRPr>
                  </a:p>
                </p:txBody>
              </p:sp>
            </p:grpSp>
          </p:grpSp>
          <p:sp>
            <p:nvSpPr>
              <p:cNvPr id="15" name="Rectangle 6">
                <a:extLst>
                  <a:ext uri="{FF2B5EF4-FFF2-40B4-BE49-F238E27FC236}">
                    <a16:creationId xmlns:a16="http://schemas.microsoft.com/office/drawing/2014/main" id="{3A555CCE-67ED-4CED-934C-EC14A8094BEB}"/>
                  </a:ext>
                </a:extLst>
              </p:cNvPr>
              <p:cNvSpPr>
                <a:spLocks noChangeArrowheads="1"/>
              </p:cNvSpPr>
              <p:nvPr/>
            </p:nvSpPr>
            <p:spPr bwMode="auto">
              <a:xfrm>
                <a:off x="7889876" y="2567783"/>
                <a:ext cx="658812" cy="287338"/>
              </a:xfrm>
              <a:prstGeom prst="rect">
                <a:avLst/>
              </a:prstGeom>
              <a:noFill/>
              <a:ln w="12700">
                <a:noFill/>
                <a:miter lim="800000"/>
                <a:headEnd/>
                <a:tailEnd/>
              </a:ln>
            </p:spPr>
            <p:txBody>
              <a:bodyPr wrap="none" lIns="90488" tIns="44450" rIns="90488" bIns="44450">
                <a:spAutoFit/>
              </a:bodyPr>
              <a:lstStyle/>
              <a:p>
                <a:pPr eaLnBrk="0" hangingPunct="0">
                  <a:lnSpc>
                    <a:spcPct val="90000"/>
                  </a:lnSpc>
                  <a:defRPr/>
                </a:pPr>
                <a:r>
                  <a:rPr lang="en-US" sz="1400" dirty="0">
                    <a:latin typeface="+mj-lt"/>
                    <a:ea typeface="ＭＳ Ｐゴシック" charset="0"/>
                    <a:cs typeface="ＭＳ Ｐゴシック" charset="0"/>
                  </a:rPr>
                  <a:t>offset</a:t>
                </a:r>
              </a:p>
            </p:txBody>
          </p:sp>
          <p:sp>
            <p:nvSpPr>
              <p:cNvPr id="16" name="Rectangle 6">
                <a:extLst>
                  <a:ext uri="{FF2B5EF4-FFF2-40B4-BE49-F238E27FC236}">
                    <a16:creationId xmlns:a16="http://schemas.microsoft.com/office/drawing/2014/main" id="{D5A63206-C187-4DDF-8EFF-FFBE1814CD65}"/>
                  </a:ext>
                </a:extLst>
              </p:cNvPr>
              <p:cNvSpPr>
                <a:spLocks noChangeArrowheads="1"/>
              </p:cNvSpPr>
              <p:nvPr/>
            </p:nvSpPr>
            <p:spPr bwMode="auto">
              <a:xfrm>
                <a:off x="7889876" y="4472783"/>
                <a:ext cx="658812" cy="287338"/>
              </a:xfrm>
              <a:prstGeom prst="rect">
                <a:avLst/>
              </a:prstGeom>
              <a:noFill/>
              <a:ln w="12700">
                <a:noFill/>
                <a:miter lim="800000"/>
                <a:headEnd/>
                <a:tailEnd/>
              </a:ln>
            </p:spPr>
            <p:txBody>
              <a:bodyPr wrap="none" lIns="90488" tIns="44450" rIns="90488" bIns="44450">
                <a:spAutoFit/>
              </a:bodyPr>
              <a:lstStyle/>
              <a:p>
                <a:pPr eaLnBrk="0" hangingPunct="0">
                  <a:lnSpc>
                    <a:spcPct val="90000"/>
                  </a:lnSpc>
                  <a:defRPr/>
                </a:pPr>
                <a:r>
                  <a:rPr lang="en-US" sz="1400" dirty="0">
                    <a:latin typeface="+mj-lt"/>
                    <a:ea typeface="ＭＳ Ｐゴシック" charset="0"/>
                    <a:cs typeface="ＭＳ Ｐゴシック" charset="0"/>
                  </a:rPr>
                  <a:t>offset</a:t>
                </a:r>
              </a:p>
            </p:txBody>
          </p:sp>
          <p:sp>
            <p:nvSpPr>
              <p:cNvPr id="17" name="Right Brace 16">
                <a:extLst>
                  <a:ext uri="{FF2B5EF4-FFF2-40B4-BE49-F238E27FC236}">
                    <a16:creationId xmlns:a16="http://schemas.microsoft.com/office/drawing/2014/main" id="{9A32F838-26F7-40FF-9309-81DA73605260}"/>
                  </a:ext>
                </a:extLst>
              </p:cNvPr>
              <p:cNvSpPr/>
              <p:nvPr/>
            </p:nvSpPr>
            <p:spPr>
              <a:xfrm rot="16200000">
                <a:off x="8091488" y="2186783"/>
                <a:ext cx="152400" cy="457200"/>
              </a:xfrm>
              <a:prstGeom prst="righ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18" name="Right Brace 17">
                <a:extLst>
                  <a:ext uri="{FF2B5EF4-FFF2-40B4-BE49-F238E27FC236}">
                    <a16:creationId xmlns:a16="http://schemas.microsoft.com/office/drawing/2014/main" id="{69648A37-77E2-4E69-9BEE-2BC730732F77}"/>
                  </a:ext>
                </a:extLst>
              </p:cNvPr>
              <p:cNvSpPr/>
              <p:nvPr/>
            </p:nvSpPr>
            <p:spPr>
              <a:xfrm rot="16200000">
                <a:off x="7138988" y="1691483"/>
                <a:ext cx="152400" cy="1447800"/>
              </a:xfrm>
              <a:prstGeom prst="rightBrac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txBody>
              <a:bodyPr anchor="ctr"/>
              <a:lstStyle/>
              <a:p>
                <a:pPr algn="ctr">
                  <a:defRPr/>
                </a:pPr>
                <a:endParaRPr lang="en-US"/>
              </a:p>
            </p:txBody>
          </p:sp>
          <p:sp>
            <p:nvSpPr>
              <p:cNvPr id="19" name="TextBox 18">
                <a:extLst>
                  <a:ext uri="{FF2B5EF4-FFF2-40B4-BE49-F238E27FC236}">
                    <a16:creationId xmlns:a16="http://schemas.microsoft.com/office/drawing/2014/main" id="{047955B2-C5B5-4667-8724-ADF026AC72DC}"/>
                  </a:ext>
                </a:extLst>
              </p:cNvPr>
              <p:cNvSpPr txBox="1"/>
              <p:nvPr/>
            </p:nvSpPr>
            <p:spPr>
              <a:xfrm>
                <a:off x="8015288" y="1881983"/>
                <a:ext cx="344488" cy="400050"/>
              </a:xfrm>
              <a:prstGeom prst="rect">
                <a:avLst/>
              </a:prstGeom>
              <a:noFill/>
            </p:spPr>
            <p:txBody>
              <a:bodyPr wrap="none">
                <a:spAutoFit/>
              </a:bodyPr>
              <a:lstStyle/>
              <a:p>
                <a:pPr>
                  <a:defRPr/>
                </a:pPr>
                <a:r>
                  <a:rPr lang="en-US" sz="2000" dirty="0">
                    <a:latin typeface="+mj-lt"/>
                    <a:ea typeface="ＭＳ Ｐゴシック" charset="0"/>
                    <a:cs typeface="ＭＳ Ｐゴシック" charset="0"/>
                  </a:rPr>
                  <a:t>p</a:t>
                </a:r>
              </a:p>
            </p:txBody>
          </p:sp>
          <p:sp>
            <p:nvSpPr>
              <p:cNvPr id="20" name="TextBox 19">
                <a:extLst>
                  <a:ext uri="{FF2B5EF4-FFF2-40B4-BE49-F238E27FC236}">
                    <a16:creationId xmlns:a16="http://schemas.microsoft.com/office/drawing/2014/main" id="{4B48A5A2-D672-4BF3-87AB-05C60AE29661}"/>
                  </a:ext>
                </a:extLst>
              </p:cNvPr>
              <p:cNvSpPr txBox="1"/>
              <p:nvPr/>
            </p:nvSpPr>
            <p:spPr>
              <a:xfrm>
                <a:off x="6872288" y="1862933"/>
                <a:ext cx="763588" cy="400050"/>
              </a:xfrm>
              <a:prstGeom prst="rect">
                <a:avLst/>
              </a:prstGeom>
              <a:noFill/>
            </p:spPr>
            <p:txBody>
              <a:bodyPr wrap="none">
                <a:spAutoFit/>
              </a:bodyPr>
              <a:lstStyle/>
              <a:p>
                <a:pPr>
                  <a:defRPr/>
                </a:pPr>
                <a:r>
                  <a:rPr lang="en-US" sz="2000" dirty="0">
                    <a:latin typeface="+mj-lt"/>
                    <a:ea typeface="ＭＳ Ｐゴシック" charset="0"/>
                    <a:cs typeface="ＭＳ Ｐゴシック" charset="0"/>
                  </a:rPr>
                  <a:t>32-p</a:t>
                </a:r>
              </a:p>
            </p:txBody>
          </p:sp>
        </p:grpSp>
        <p:sp>
          <p:nvSpPr>
            <p:cNvPr id="6" name="TextBox 5">
              <a:extLst>
                <a:ext uri="{FF2B5EF4-FFF2-40B4-BE49-F238E27FC236}">
                  <a16:creationId xmlns:a16="http://schemas.microsoft.com/office/drawing/2014/main" id="{D36F77EF-7AA8-48B4-AAEC-C41E85B2A6E0}"/>
                </a:ext>
              </a:extLst>
            </p:cNvPr>
            <p:cNvSpPr txBox="1"/>
            <p:nvPr/>
          </p:nvSpPr>
          <p:spPr>
            <a:xfrm>
              <a:off x="6721313" y="2038290"/>
              <a:ext cx="2720617" cy="400110"/>
            </a:xfrm>
            <a:prstGeom prst="rect">
              <a:avLst/>
            </a:prstGeom>
            <a:noFill/>
          </p:spPr>
          <p:txBody>
            <a:bodyPr wrap="none" rtlCol="0">
              <a:spAutoFit/>
            </a:bodyPr>
            <a:lstStyle/>
            <a:p>
              <a:r>
                <a:rPr lang="en-US" sz="2000" dirty="0"/>
                <a:t>Virtual address (32-bit)</a:t>
              </a:r>
            </a:p>
          </p:txBody>
        </p:sp>
        <p:sp>
          <p:nvSpPr>
            <p:cNvPr id="7" name="TextBox 6">
              <a:extLst>
                <a:ext uri="{FF2B5EF4-FFF2-40B4-BE49-F238E27FC236}">
                  <a16:creationId xmlns:a16="http://schemas.microsoft.com/office/drawing/2014/main" id="{37F88CCF-9D7F-422D-8689-5CFC42C710AD}"/>
                </a:ext>
              </a:extLst>
            </p:cNvPr>
            <p:cNvSpPr txBox="1"/>
            <p:nvPr/>
          </p:nvSpPr>
          <p:spPr>
            <a:xfrm>
              <a:off x="6764862" y="5257800"/>
              <a:ext cx="2302938" cy="400110"/>
            </a:xfrm>
            <a:prstGeom prst="rect">
              <a:avLst/>
            </a:prstGeom>
            <a:noFill/>
          </p:spPr>
          <p:txBody>
            <a:bodyPr wrap="none" rtlCol="0">
              <a:spAutoFit/>
            </a:bodyPr>
            <a:lstStyle/>
            <a:p>
              <a:r>
                <a:rPr lang="en-US" sz="2000" dirty="0">
                  <a:latin typeface="+mn-lt"/>
                </a:rPr>
                <a:t>Physical address</a:t>
              </a:r>
            </a:p>
          </p:txBody>
        </p:sp>
        <p:sp>
          <p:nvSpPr>
            <p:cNvPr id="8" name="TextBox 7">
              <a:extLst>
                <a:ext uri="{FF2B5EF4-FFF2-40B4-BE49-F238E27FC236}">
                  <a16:creationId xmlns:a16="http://schemas.microsoft.com/office/drawing/2014/main" id="{F3CD786D-311F-47DA-98BB-06C590F8B8D6}"/>
                </a:ext>
              </a:extLst>
            </p:cNvPr>
            <p:cNvSpPr txBox="1"/>
            <p:nvPr/>
          </p:nvSpPr>
          <p:spPr>
            <a:xfrm>
              <a:off x="6900329" y="4122035"/>
              <a:ext cx="850297" cy="707886"/>
            </a:xfrm>
            <a:prstGeom prst="rect">
              <a:avLst/>
            </a:prstGeom>
            <a:noFill/>
          </p:spPr>
          <p:txBody>
            <a:bodyPr wrap="none" rtlCol="0">
              <a:spAutoFit/>
            </a:bodyPr>
            <a:lstStyle/>
            <a:p>
              <a:r>
                <a:rPr lang="en-US" sz="2000" dirty="0">
                  <a:latin typeface="+mn-lt"/>
                </a:rPr>
                <a:t>Page</a:t>
              </a:r>
              <a:br>
                <a:rPr lang="en-US" sz="2000" dirty="0">
                  <a:latin typeface="+mn-lt"/>
                </a:rPr>
              </a:br>
              <a:r>
                <a:rPr lang="en-US" sz="2000" dirty="0">
                  <a:latin typeface="+mn-lt"/>
                </a:rPr>
                <a:t>Table</a:t>
              </a:r>
            </a:p>
          </p:txBody>
        </p:sp>
      </p:grpSp>
    </p:spTree>
    <p:extLst>
      <p:ext uri="{BB962C8B-B14F-4D97-AF65-F5344CB8AC3E}">
        <p14:creationId xmlns:p14="http://schemas.microsoft.com/office/powerpoint/2010/main" val="17885869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3" end="3"/>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F3AA9E-39F8-493D-9350-CB0B1BF43D0F}"/>
              </a:ext>
            </a:extLst>
          </p:cNvPr>
          <p:cNvSpPr>
            <a:spLocks noGrp="1"/>
          </p:cNvSpPr>
          <p:nvPr>
            <p:ph type="title"/>
          </p:nvPr>
        </p:nvSpPr>
        <p:spPr/>
        <p:txBody>
          <a:bodyPr/>
          <a:lstStyle/>
          <a:p>
            <a:r>
              <a:rPr lang="en-US" altLang="ko-KR" dirty="0">
                <a:ea typeface="굴림" charset="-127"/>
              </a:rPr>
              <a:t>Private Address Space per Process</a:t>
            </a:r>
            <a:endParaRPr lang="zh-CN" altLang="en-US" dirty="0"/>
          </a:p>
        </p:txBody>
      </p:sp>
      <p:sp>
        <p:nvSpPr>
          <p:cNvPr id="4" name="Content Placeholder 1">
            <a:extLst>
              <a:ext uri="{FF2B5EF4-FFF2-40B4-BE49-F238E27FC236}">
                <a16:creationId xmlns:a16="http://schemas.microsoft.com/office/drawing/2014/main" id="{3E53F29E-A787-4BFD-8BC6-00823EC30B21}"/>
              </a:ext>
            </a:extLst>
          </p:cNvPr>
          <p:cNvSpPr txBox="1">
            <a:spLocks/>
          </p:cNvSpPr>
          <p:nvPr/>
        </p:nvSpPr>
        <p:spPr>
          <a:xfrm>
            <a:off x="2119965" y="5074021"/>
            <a:ext cx="8512175" cy="9271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Clr>
                <a:schemeClr val="accent1"/>
              </a:buClr>
              <a:buSzPct val="60000"/>
              <a:buFont typeface="Wingdings" panose="05000000000000000000" pitchFamily="2" charset="2"/>
              <a:buChar char="l"/>
              <a:defRPr sz="2800" kern="1200">
                <a:solidFill>
                  <a:schemeClr val="tx1"/>
                </a:solidFill>
                <a:latin typeface="Corbel" panose="020B0503020204020204" pitchFamily="34" charset="0"/>
                <a:ea typeface="+mn-ea"/>
                <a:cs typeface="+mn-cs"/>
              </a:defRPr>
            </a:lvl1pPr>
            <a:lvl2pPr marL="685800" indent="-228600" algn="l" defTabSz="914400" rtl="0" eaLnBrk="1" latinLnBrk="0" hangingPunct="1">
              <a:lnSpc>
                <a:spcPct val="90000"/>
              </a:lnSpc>
              <a:spcBef>
                <a:spcPts val="500"/>
              </a:spcBef>
              <a:buClr>
                <a:schemeClr val="accent1"/>
              </a:buClr>
              <a:buSzPct val="60000"/>
              <a:buFont typeface="Corbel" panose="020B0503020204020204" pitchFamily="34" charset="0"/>
              <a:buChar char="○"/>
              <a:defRPr sz="2400" kern="1200">
                <a:solidFill>
                  <a:schemeClr val="tx1"/>
                </a:solidFill>
                <a:latin typeface="Corbel" panose="020B0503020204020204" pitchFamily="34" charset="0"/>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Corbel" panose="020B0503020204020204" pitchFamily="34" charset="0"/>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Corbel" panose="020B0503020204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altLang="ko-KR" sz="2000" dirty="0">
                <a:ea typeface="굴림" charset="-127"/>
              </a:rPr>
              <a:t>Each process has a page table </a:t>
            </a:r>
          </a:p>
          <a:p>
            <a:r>
              <a:rPr lang="en-US" altLang="ko-KR" sz="2000" dirty="0">
                <a:ea typeface="굴림" charset="-127"/>
              </a:rPr>
              <a:t>Page table has an entry for each process page</a:t>
            </a:r>
          </a:p>
        </p:txBody>
      </p:sp>
      <p:grpSp>
        <p:nvGrpSpPr>
          <p:cNvPr id="5" name="Group 4">
            <a:extLst>
              <a:ext uri="{FF2B5EF4-FFF2-40B4-BE49-F238E27FC236}">
                <a16:creationId xmlns:a16="http://schemas.microsoft.com/office/drawing/2014/main" id="{58ECD836-D2FE-40E3-8038-C6997B691607}"/>
              </a:ext>
            </a:extLst>
          </p:cNvPr>
          <p:cNvGrpSpPr>
            <a:grpSpLocks/>
          </p:cNvGrpSpPr>
          <p:nvPr/>
        </p:nvGrpSpPr>
        <p:grpSpPr bwMode="auto">
          <a:xfrm>
            <a:off x="2237440" y="683140"/>
            <a:ext cx="8013700" cy="5076681"/>
            <a:chOff x="88" y="385"/>
            <a:chExt cx="5048" cy="3639"/>
          </a:xfrm>
        </p:grpSpPr>
        <p:sp>
          <p:nvSpPr>
            <p:cNvPr id="6" name="Rectangle 5">
              <a:extLst>
                <a:ext uri="{FF2B5EF4-FFF2-40B4-BE49-F238E27FC236}">
                  <a16:creationId xmlns:a16="http://schemas.microsoft.com/office/drawing/2014/main" id="{5E8ED303-458B-405F-84FC-2D8442679A89}"/>
                </a:ext>
              </a:extLst>
            </p:cNvPr>
            <p:cNvSpPr>
              <a:spLocks noChangeArrowheads="1"/>
            </p:cNvSpPr>
            <p:nvPr/>
          </p:nvSpPr>
          <p:spPr bwMode="auto">
            <a:xfrm>
              <a:off x="672" y="2704"/>
              <a:ext cx="704" cy="216"/>
            </a:xfrm>
            <a:prstGeom prst="rect">
              <a:avLst/>
            </a:prstGeom>
            <a:solidFill>
              <a:schemeClr val="folHlink"/>
            </a:solidFill>
            <a:ln w="25400">
              <a:noFill/>
              <a:miter lim="800000"/>
              <a:headEnd/>
              <a:tailEnd/>
            </a:ln>
            <a:effectLst/>
          </p:spPr>
          <p:txBody>
            <a:bodyPr wrap="none" anchor="ctr"/>
            <a:lstStyle/>
            <a:p>
              <a:endParaRPr lang="en-US" altLang="en-US">
                <a:latin typeface="Corbel" panose="020B0503020204020204" pitchFamily="34" charset="0"/>
              </a:endParaRPr>
            </a:p>
          </p:txBody>
        </p:sp>
        <p:sp>
          <p:nvSpPr>
            <p:cNvPr id="7" name="Rectangle 6">
              <a:extLst>
                <a:ext uri="{FF2B5EF4-FFF2-40B4-BE49-F238E27FC236}">
                  <a16:creationId xmlns:a16="http://schemas.microsoft.com/office/drawing/2014/main" id="{C415EB6E-5E21-4809-A466-589694BD17F6}"/>
                </a:ext>
              </a:extLst>
            </p:cNvPr>
            <p:cNvSpPr>
              <a:spLocks noChangeArrowheads="1"/>
            </p:cNvSpPr>
            <p:nvPr/>
          </p:nvSpPr>
          <p:spPr bwMode="auto">
            <a:xfrm>
              <a:off x="672" y="1936"/>
              <a:ext cx="704" cy="216"/>
            </a:xfrm>
            <a:prstGeom prst="rect">
              <a:avLst/>
            </a:prstGeom>
            <a:solidFill>
              <a:schemeClr val="folHlink"/>
            </a:solidFill>
            <a:ln w="25400">
              <a:noFill/>
              <a:miter lim="800000"/>
              <a:headEnd/>
              <a:tailEnd/>
            </a:ln>
            <a:effectLst/>
          </p:spPr>
          <p:txBody>
            <a:bodyPr wrap="none" anchor="ctr"/>
            <a:lstStyle/>
            <a:p>
              <a:endParaRPr lang="en-US" altLang="en-US">
                <a:latin typeface="Corbel" panose="020B0503020204020204" pitchFamily="34" charset="0"/>
              </a:endParaRPr>
            </a:p>
          </p:txBody>
        </p:sp>
        <p:sp>
          <p:nvSpPr>
            <p:cNvPr id="8" name="Rectangle 7">
              <a:extLst>
                <a:ext uri="{FF2B5EF4-FFF2-40B4-BE49-F238E27FC236}">
                  <a16:creationId xmlns:a16="http://schemas.microsoft.com/office/drawing/2014/main" id="{895FD558-508F-4E91-9F20-88FC23239A62}"/>
                </a:ext>
              </a:extLst>
            </p:cNvPr>
            <p:cNvSpPr>
              <a:spLocks noChangeArrowheads="1"/>
            </p:cNvSpPr>
            <p:nvPr/>
          </p:nvSpPr>
          <p:spPr bwMode="auto">
            <a:xfrm>
              <a:off x="672" y="1104"/>
              <a:ext cx="704" cy="216"/>
            </a:xfrm>
            <a:prstGeom prst="rect">
              <a:avLst/>
            </a:prstGeom>
            <a:solidFill>
              <a:schemeClr val="folHlink"/>
            </a:solidFill>
            <a:ln w="25400">
              <a:noFill/>
              <a:miter lim="800000"/>
              <a:headEnd/>
              <a:tailEnd/>
            </a:ln>
            <a:effectLst/>
          </p:spPr>
          <p:txBody>
            <a:bodyPr wrap="none" anchor="ctr"/>
            <a:lstStyle/>
            <a:p>
              <a:endParaRPr lang="en-US" altLang="en-US">
                <a:latin typeface="Corbel" panose="020B0503020204020204" pitchFamily="34" charset="0"/>
              </a:endParaRPr>
            </a:p>
          </p:txBody>
        </p:sp>
        <p:sp>
          <p:nvSpPr>
            <p:cNvPr id="9" name="Rectangle 8" descr="90%">
              <a:extLst>
                <a:ext uri="{FF2B5EF4-FFF2-40B4-BE49-F238E27FC236}">
                  <a16:creationId xmlns:a16="http://schemas.microsoft.com/office/drawing/2014/main" id="{1B55A5F1-6118-4AA1-92A3-72433191D08C}"/>
                </a:ext>
              </a:extLst>
            </p:cNvPr>
            <p:cNvSpPr>
              <a:spLocks noChangeArrowheads="1"/>
            </p:cNvSpPr>
            <p:nvPr/>
          </p:nvSpPr>
          <p:spPr bwMode="auto">
            <a:xfrm>
              <a:off x="672" y="888"/>
              <a:ext cx="704" cy="656"/>
            </a:xfrm>
            <a:prstGeom prst="rect">
              <a:avLst/>
            </a:prstGeom>
            <a:pattFill prst="pct10">
              <a:fgClr>
                <a:schemeClr val="bg1"/>
              </a:fgClr>
              <a:bgClr>
                <a:schemeClr val="accent1">
                  <a:lumMod val="40000"/>
                  <a:lumOff val="60000"/>
                </a:schemeClr>
              </a:bgClr>
            </a:patt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10" name="Line 9">
              <a:extLst>
                <a:ext uri="{FF2B5EF4-FFF2-40B4-BE49-F238E27FC236}">
                  <a16:creationId xmlns:a16="http://schemas.microsoft.com/office/drawing/2014/main" id="{5BDE1F82-DC4F-4425-AF0E-3700105DC906}"/>
                </a:ext>
              </a:extLst>
            </p:cNvPr>
            <p:cNvSpPr>
              <a:spLocks noChangeShapeType="1"/>
            </p:cNvSpPr>
            <p:nvPr/>
          </p:nvSpPr>
          <p:spPr bwMode="auto">
            <a:xfrm>
              <a:off x="672" y="1103"/>
              <a:ext cx="704"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11" name="Line 10">
              <a:extLst>
                <a:ext uri="{FF2B5EF4-FFF2-40B4-BE49-F238E27FC236}">
                  <a16:creationId xmlns:a16="http://schemas.microsoft.com/office/drawing/2014/main" id="{609435EE-3FF1-4942-B9E2-5747635B3D22}"/>
                </a:ext>
              </a:extLst>
            </p:cNvPr>
            <p:cNvSpPr>
              <a:spLocks noChangeShapeType="1"/>
            </p:cNvSpPr>
            <p:nvPr/>
          </p:nvSpPr>
          <p:spPr bwMode="auto">
            <a:xfrm>
              <a:off x="672" y="1325"/>
              <a:ext cx="704"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12" name="Rectangle 11">
              <a:extLst>
                <a:ext uri="{FF2B5EF4-FFF2-40B4-BE49-F238E27FC236}">
                  <a16:creationId xmlns:a16="http://schemas.microsoft.com/office/drawing/2014/main" id="{4DB2E61C-70A9-4FA1-BC16-F79062E69A8C}"/>
                </a:ext>
              </a:extLst>
            </p:cNvPr>
            <p:cNvSpPr>
              <a:spLocks noChangeArrowheads="1"/>
            </p:cNvSpPr>
            <p:nvPr/>
          </p:nvSpPr>
          <p:spPr bwMode="auto">
            <a:xfrm>
              <a:off x="848" y="1112"/>
              <a:ext cx="353" cy="263"/>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800">
                  <a:latin typeface="Corbel" panose="020B0503020204020204" pitchFamily="34" charset="0"/>
                  <a:ea typeface="굴림" charset="-127"/>
                </a:rPr>
                <a:t>VA1</a:t>
              </a:r>
            </a:p>
          </p:txBody>
        </p:sp>
        <p:sp>
          <p:nvSpPr>
            <p:cNvPr id="13" name="Rectangle 12">
              <a:extLst>
                <a:ext uri="{FF2B5EF4-FFF2-40B4-BE49-F238E27FC236}">
                  <a16:creationId xmlns:a16="http://schemas.microsoft.com/office/drawing/2014/main" id="{6346CBA5-EF28-41DF-B17C-9C4EDCC636D0}"/>
                </a:ext>
              </a:extLst>
            </p:cNvPr>
            <p:cNvSpPr>
              <a:spLocks noChangeArrowheads="1"/>
            </p:cNvSpPr>
            <p:nvPr/>
          </p:nvSpPr>
          <p:spPr bwMode="auto">
            <a:xfrm>
              <a:off x="88" y="1080"/>
              <a:ext cx="483" cy="263"/>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800" dirty="0" err="1">
                  <a:solidFill>
                    <a:srgbClr val="56127A"/>
                  </a:solidFill>
                  <a:latin typeface="Corbel" panose="020B0503020204020204" pitchFamily="34" charset="0"/>
                  <a:ea typeface="굴림" charset="-127"/>
                </a:rPr>
                <a:t>Proc</a:t>
              </a:r>
              <a:r>
                <a:rPr lang="en-US" altLang="ko-KR" sz="1800" dirty="0">
                  <a:solidFill>
                    <a:srgbClr val="56127A"/>
                  </a:solidFill>
                  <a:latin typeface="Corbel" panose="020B0503020204020204" pitchFamily="34" charset="0"/>
                  <a:ea typeface="굴림" charset="-127"/>
                </a:rPr>
                <a:t> 1</a:t>
              </a:r>
            </a:p>
          </p:txBody>
        </p:sp>
        <p:sp>
          <p:nvSpPr>
            <p:cNvPr id="14" name="Rectangle 13">
              <a:extLst>
                <a:ext uri="{FF2B5EF4-FFF2-40B4-BE49-F238E27FC236}">
                  <a16:creationId xmlns:a16="http://schemas.microsoft.com/office/drawing/2014/main" id="{A221C936-0AFC-4B89-ABD5-93104EE9EEB6}"/>
                </a:ext>
              </a:extLst>
            </p:cNvPr>
            <p:cNvSpPr>
              <a:spLocks noChangeArrowheads="1"/>
            </p:cNvSpPr>
            <p:nvPr/>
          </p:nvSpPr>
          <p:spPr bwMode="auto">
            <a:xfrm>
              <a:off x="1911" y="1424"/>
              <a:ext cx="793" cy="263"/>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800">
                  <a:solidFill>
                    <a:srgbClr val="56127A"/>
                  </a:solidFill>
                  <a:latin typeface="Corbel" panose="020B0503020204020204" pitchFamily="34" charset="0"/>
                  <a:ea typeface="굴림" charset="-127"/>
                </a:rPr>
                <a:t>Page Table </a:t>
              </a:r>
            </a:p>
          </p:txBody>
        </p:sp>
        <p:grpSp>
          <p:nvGrpSpPr>
            <p:cNvPr id="15" name="Group 14">
              <a:extLst>
                <a:ext uri="{FF2B5EF4-FFF2-40B4-BE49-F238E27FC236}">
                  <a16:creationId xmlns:a16="http://schemas.microsoft.com/office/drawing/2014/main" id="{830AACB6-CAFC-4D33-B72F-68A312E0801E}"/>
                </a:ext>
              </a:extLst>
            </p:cNvPr>
            <p:cNvGrpSpPr>
              <a:grpSpLocks/>
            </p:cNvGrpSpPr>
            <p:nvPr/>
          </p:nvGrpSpPr>
          <p:grpSpPr bwMode="auto">
            <a:xfrm>
              <a:off x="1976" y="889"/>
              <a:ext cx="704" cy="519"/>
              <a:chOff x="1976" y="889"/>
              <a:chExt cx="704" cy="519"/>
            </a:xfrm>
          </p:grpSpPr>
          <p:sp>
            <p:nvSpPr>
              <p:cNvPr id="75" name="Rectangle 15">
                <a:extLst>
                  <a:ext uri="{FF2B5EF4-FFF2-40B4-BE49-F238E27FC236}">
                    <a16:creationId xmlns:a16="http://schemas.microsoft.com/office/drawing/2014/main" id="{38321B43-615B-4033-AEC6-23A3C575550E}"/>
                  </a:ext>
                </a:extLst>
              </p:cNvPr>
              <p:cNvSpPr>
                <a:spLocks noChangeArrowheads="1"/>
              </p:cNvSpPr>
              <p:nvPr/>
            </p:nvSpPr>
            <p:spPr bwMode="auto">
              <a:xfrm>
                <a:off x="1976" y="889"/>
                <a:ext cx="704" cy="519"/>
              </a:xfrm>
              <a:prstGeom prst="rect">
                <a:avLst/>
              </a:prstGeom>
              <a:solidFill>
                <a:schemeClr val="bg1"/>
              </a:solid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76" name="Line 16">
                <a:extLst>
                  <a:ext uri="{FF2B5EF4-FFF2-40B4-BE49-F238E27FC236}">
                    <a16:creationId xmlns:a16="http://schemas.microsoft.com/office/drawing/2014/main" id="{F557C90D-149A-45A3-823A-062F9209482C}"/>
                  </a:ext>
                </a:extLst>
              </p:cNvPr>
              <p:cNvSpPr>
                <a:spLocks noChangeShapeType="1"/>
              </p:cNvSpPr>
              <p:nvPr/>
            </p:nvSpPr>
            <p:spPr bwMode="auto">
              <a:xfrm>
                <a:off x="1976" y="1059"/>
                <a:ext cx="704"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77" name="Line 17">
                <a:extLst>
                  <a:ext uri="{FF2B5EF4-FFF2-40B4-BE49-F238E27FC236}">
                    <a16:creationId xmlns:a16="http://schemas.microsoft.com/office/drawing/2014/main" id="{33C4046C-836C-49EB-A9FE-02A9C400B5C1}"/>
                  </a:ext>
                </a:extLst>
              </p:cNvPr>
              <p:cNvSpPr>
                <a:spLocks noChangeShapeType="1"/>
              </p:cNvSpPr>
              <p:nvPr/>
            </p:nvSpPr>
            <p:spPr bwMode="auto">
              <a:xfrm>
                <a:off x="1976" y="1235"/>
                <a:ext cx="704"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grpSp>
        <p:sp>
          <p:nvSpPr>
            <p:cNvPr id="16" name="Rectangle 18" descr="Dark upward diagonal">
              <a:extLst>
                <a:ext uri="{FF2B5EF4-FFF2-40B4-BE49-F238E27FC236}">
                  <a16:creationId xmlns:a16="http://schemas.microsoft.com/office/drawing/2014/main" id="{38152BDC-3FC3-4B0F-B580-BD9C28C90230}"/>
                </a:ext>
              </a:extLst>
            </p:cNvPr>
            <p:cNvSpPr>
              <a:spLocks noChangeArrowheads="1"/>
            </p:cNvSpPr>
            <p:nvPr/>
          </p:nvSpPr>
          <p:spPr bwMode="auto">
            <a:xfrm>
              <a:off x="672" y="1712"/>
              <a:ext cx="704" cy="656"/>
            </a:xfrm>
            <a:prstGeom prst="rect">
              <a:avLst/>
            </a:prstGeom>
            <a:pattFill prst="dkUpDiag">
              <a:fgClr>
                <a:schemeClr val="accent3"/>
              </a:fgClr>
              <a:bgClr>
                <a:srgbClr val="FFFFFF"/>
              </a:bgClr>
            </a:patt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17" name="Line 19">
              <a:extLst>
                <a:ext uri="{FF2B5EF4-FFF2-40B4-BE49-F238E27FC236}">
                  <a16:creationId xmlns:a16="http://schemas.microsoft.com/office/drawing/2014/main" id="{0F72C040-1822-4918-B8B2-1BD0959708F1}"/>
                </a:ext>
              </a:extLst>
            </p:cNvPr>
            <p:cNvSpPr>
              <a:spLocks noChangeShapeType="1"/>
            </p:cNvSpPr>
            <p:nvPr/>
          </p:nvSpPr>
          <p:spPr bwMode="auto">
            <a:xfrm>
              <a:off x="672" y="1927"/>
              <a:ext cx="704"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18" name="Line 20">
              <a:extLst>
                <a:ext uri="{FF2B5EF4-FFF2-40B4-BE49-F238E27FC236}">
                  <a16:creationId xmlns:a16="http://schemas.microsoft.com/office/drawing/2014/main" id="{82A72329-5A91-4D16-AB97-83D31F90DBCC}"/>
                </a:ext>
              </a:extLst>
            </p:cNvPr>
            <p:cNvSpPr>
              <a:spLocks noChangeShapeType="1"/>
            </p:cNvSpPr>
            <p:nvPr/>
          </p:nvSpPr>
          <p:spPr bwMode="auto">
            <a:xfrm>
              <a:off x="672" y="2149"/>
              <a:ext cx="704"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19" name="Rectangle 21">
              <a:extLst>
                <a:ext uri="{FF2B5EF4-FFF2-40B4-BE49-F238E27FC236}">
                  <a16:creationId xmlns:a16="http://schemas.microsoft.com/office/drawing/2014/main" id="{4D7C2E9D-E415-4091-B9B4-82654986B4F1}"/>
                </a:ext>
              </a:extLst>
            </p:cNvPr>
            <p:cNvSpPr>
              <a:spLocks noChangeArrowheads="1"/>
            </p:cNvSpPr>
            <p:nvPr/>
          </p:nvSpPr>
          <p:spPr bwMode="auto">
            <a:xfrm>
              <a:off x="800" y="1928"/>
              <a:ext cx="353" cy="263"/>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800">
                  <a:latin typeface="Corbel" panose="020B0503020204020204" pitchFamily="34" charset="0"/>
                  <a:ea typeface="굴림" charset="-127"/>
                </a:rPr>
                <a:t>VA1</a:t>
              </a:r>
            </a:p>
          </p:txBody>
        </p:sp>
        <p:sp>
          <p:nvSpPr>
            <p:cNvPr id="20" name="Rectangle 22">
              <a:extLst>
                <a:ext uri="{FF2B5EF4-FFF2-40B4-BE49-F238E27FC236}">
                  <a16:creationId xmlns:a16="http://schemas.microsoft.com/office/drawing/2014/main" id="{FDE7BB04-8409-4284-9FCD-7836285A36B6}"/>
                </a:ext>
              </a:extLst>
            </p:cNvPr>
            <p:cNvSpPr>
              <a:spLocks noChangeArrowheads="1"/>
            </p:cNvSpPr>
            <p:nvPr/>
          </p:nvSpPr>
          <p:spPr bwMode="auto">
            <a:xfrm>
              <a:off x="88" y="1896"/>
              <a:ext cx="492" cy="263"/>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800" dirty="0" err="1">
                  <a:solidFill>
                    <a:srgbClr val="56127A"/>
                  </a:solidFill>
                  <a:latin typeface="Corbel" panose="020B0503020204020204" pitchFamily="34" charset="0"/>
                  <a:ea typeface="굴림" charset="-127"/>
                </a:rPr>
                <a:t>Proc</a:t>
              </a:r>
              <a:r>
                <a:rPr lang="en-US" altLang="ko-KR" sz="1800" dirty="0">
                  <a:solidFill>
                    <a:srgbClr val="56127A"/>
                  </a:solidFill>
                  <a:latin typeface="Corbel" panose="020B0503020204020204" pitchFamily="34" charset="0"/>
                  <a:ea typeface="굴림" charset="-127"/>
                </a:rPr>
                <a:t> 2</a:t>
              </a:r>
            </a:p>
          </p:txBody>
        </p:sp>
        <p:sp>
          <p:nvSpPr>
            <p:cNvPr id="21" name="Rectangle 23">
              <a:extLst>
                <a:ext uri="{FF2B5EF4-FFF2-40B4-BE49-F238E27FC236}">
                  <a16:creationId xmlns:a16="http://schemas.microsoft.com/office/drawing/2014/main" id="{FAF0FCE7-8B68-4484-9B50-1F91CC03885C}"/>
                </a:ext>
              </a:extLst>
            </p:cNvPr>
            <p:cNvSpPr>
              <a:spLocks noChangeArrowheads="1"/>
            </p:cNvSpPr>
            <p:nvPr/>
          </p:nvSpPr>
          <p:spPr bwMode="auto">
            <a:xfrm>
              <a:off x="1911" y="2288"/>
              <a:ext cx="793" cy="263"/>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800">
                  <a:solidFill>
                    <a:srgbClr val="56127A"/>
                  </a:solidFill>
                  <a:latin typeface="Corbel" panose="020B0503020204020204" pitchFamily="34" charset="0"/>
                  <a:ea typeface="굴림" charset="-127"/>
                </a:rPr>
                <a:t>Page Table</a:t>
              </a:r>
              <a:r>
                <a:rPr lang="en-US" altLang="ko-KR" sz="1800">
                  <a:latin typeface="Corbel" panose="020B0503020204020204" pitchFamily="34" charset="0"/>
                  <a:ea typeface="굴림" charset="-127"/>
                </a:rPr>
                <a:t> </a:t>
              </a:r>
            </a:p>
          </p:txBody>
        </p:sp>
        <p:grpSp>
          <p:nvGrpSpPr>
            <p:cNvPr id="22" name="Group 24">
              <a:extLst>
                <a:ext uri="{FF2B5EF4-FFF2-40B4-BE49-F238E27FC236}">
                  <a16:creationId xmlns:a16="http://schemas.microsoft.com/office/drawing/2014/main" id="{2F6907F5-6272-44A9-828A-87B0C88E1A6C}"/>
                </a:ext>
              </a:extLst>
            </p:cNvPr>
            <p:cNvGrpSpPr>
              <a:grpSpLocks/>
            </p:cNvGrpSpPr>
            <p:nvPr/>
          </p:nvGrpSpPr>
          <p:grpSpPr bwMode="auto">
            <a:xfrm>
              <a:off x="1976" y="1801"/>
              <a:ext cx="704" cy="519"/>
              <a:chOff x="1976" y="1801"/>
              <a:chExt cx="704" cy="519"/>
            </a:xfrm>
          </p:grpSpPr>
          <p:sp>
            <p:nvSpPr>
              <p:cNvPr id="72" name="Rectangle 25">
                <a:extLst>
                  <a:ext uri="{FF2B5EF4-FFF2-40B4-BE49-F238E27FC236}">
                    <a16:creationId xmlns:a16="http://schemas.microsoft.com/office/drawing/2014/main" id="{D4CC4248-CCEB-434F-84B6-69904BA9FDFF}"/>
                  </a:ext>
                </a:extLst>
              </p:cNvPr>
              <p:cNvSpPr>
                <a:spLocks noChangeArrowheads="1"/>
              </p:cNvSpPr>
              <p:nvPr/>
            </p:nvSpPr>
            <p:spPr bwMode="auto">
              <a:xfrm>
                <a:off x="1976" y="1801"/>
                <a:ext cx="704" cy="519"/>
              </a:xfrm>
              <a:prstGeom prst="rect">
                <a:avLst/>
              </a:prstGeom>
              <a:solidFill>
                <a:schemeClr val="bg1"/>
              </a:solid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73" name="Line 26">
                <a:extLst>
                  <a:ext uri="{FF2B5EF4-FFF2-40B4-BE49-F238E27FC236}">
                    <a16:creationId xmlns:a16="http://schemas.microsoft.com/office/drawing/2014/main" id="{658372EC-85C1-44F8-96DD-82DCA827250B}"/>
                  </a:ext>
                </a:extLst>
              </p:cNvPr>
              <p:cNvSpPr>
                <a:spLocks noChangeShapeType="1"/>
              </p:cNvSpPr>
              <p:nvPr/>
            </p:nvSpPr>
            <p:spPr bwMode="auto">
              <a:xfrm>
                <a:off x="1976" y="1971"/>
                <a:ext cx="704"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74" name="Line 27">
                <a:extLst>
                  <a:ext uri="{FF2B5EF4-FFF2-40B4-BE49-F238E27FC236}">
                    <a16:creationId xmlns:a16="http://schemas.microsoft.com/office/drawing/2014/main" id="{6CE21AB8-7320-44B0-A5BA-E710132FFC08}"/>
                  </a:ext>
                </a:extLst>
              </p:cNvPr>
              <p:cNvSpPr>
                <a:spLocks noChangeShapeType="1"/>
              </p:cNvSpPr>
              <p:nvPr/>
            </p:nvSpPr>
            <p:spPr bwMode="auto">
              <a:xfrm>
                <a:off x="1976" y="2147"/>
                <a:ext cx="704"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grpSp>
        <p:sp>
          <p:nvSpPr>
            <p:cNvPr id="23" name="Rectangle 28">
              <a:extLst>
                <a:ext uri="{FF2B5EF4-FFF2-40B4-BE49-F238E27FC236}">
                  <a16:creationId xmlns:a16="http://schemas.microsoft.com/office/drawing/2014/main" id="{AB2DC1A2-CA17-4998-991F-D3C369FCD568}"/>
                </a:ext>
              </a:extLst>
            </p:cNvPr>
            <p:cNvSpPr>
              <a:spLocks noChangeArrowheads="1"/>
            </p:cNvSpPr>
            <p:nvPr/>
          </p:nvSpPr>
          <p:spPr bwMode="auto">
            <a:xfrm>
              <a:off x="672" y="2488"/>
              <a:ext cx="704" cy="872"/>
            </a:xfrm>
            <a:prstGeom prst="rect">
              <a:avLst/>
            </a:prstGeom>
            <a:solidFill>
              <a:schemeClr val="accent2">
                <a:lumMod val="40000"/>
                <a:lumOff val="60000"/>
              </a:schemeClr>
            </a:solid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24" name="Line 29">
              <a:extLst>
                <a:ext uri="{FF2B5EF4-FFF2-40B4-BE49-F238E27FC236}">
                  <a16:creationId xmlns:a16="http://schemas.microsoft.com/office/drawing/2014/main" id="{12613689-BD88-4009-8BC3-9BC625A38354}"/>
                </a:ext>
              </a:extLst>
            </p:cNvPr>
            <p:cNvSpPr>
              <a:spLocks noChangeShapeType="1"/>
            </p:cNvSpPr>
            <p:nvPr/>
          </p:nvSpPr>
          <p:spPr bwMode="auto">
            <a:xfrm>
              <a:off x="672" y="2919"/>
              <a:ext cx="704"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25" name="Line 30">
              <a:extLst>
                <a:ext uri="{FF2B5EF4-FFF2-40B4-BE49-F238E27FC236}">
                  <a16:creationId xmlns:a16="http://schemas.microsoft.com/office/drawing/2014/main" id="{E08319DF-168C-4E71-BFD7-330F8F42EAA3}"/>
                </a:ext>
              </a:extLst>
            </p:cNvPr>
            <p:cNvSpPr>
              <a:spLocks noChangeShapeType="1"/>
            </p:cNvSpPr>
            <p:nvPr/>
          </p:nvSpPr>
          <p:spPr bwMode="auto">
            <a:xfrm>
              <a:off x="672" y="3141"/>
              <a:ext cx="704"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26" name="Rectangle 31">
              <a:extLst>
                <a:ext uri="{FF2B5EF4-FFF2-40B4-BE49-F238E27FC236}">
                  <a16:creationId xmlns:a16="http://schemas.microsoft.com/office/drawing/2014/main" id="{791C7A2A-4560-4DDF-ACA7-5746A71C84E7}"/>
                </a:ext>
              </a:extLst>
            </p:cNvPr>
            <p:cNvSpPr>
              <a:spLocks noChangeArrowheads="1"/>
            </p:cNvSpPr>
            <p:nvPr/>
          </p:nvSpPr>
          <p:spPr bwMode="auto">
            <a:xfrm>
              <a:off x="800" y="2696"/>
              <a:ext cx="353" cy="263"/>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800">
                  <a:latin typeface="Corbel" panose="020B0503020204020204" pitchFamily="34" charset="0"/>
                  <a:ea typeface="굴림" charset="-127"/>
                </a:rPr>
                <a:t>VA1</a:t>
              </a:r>
            </a:p>
          </p:txBody>
        </p:sp>
        <p:sp>
          <p:nvSpPr>
            <p:cNvPr id="27" name="Rectangle 32">
              <a:extLst>
                <a:ext uri="{FF2B5EF4-FFF2-40B4-BE49-F238E27FC236}">
                  <a16:creationId xmlns:a16="http://schemas.microsoft.com/office/drawing/2014/main" id="{CA7E9B5B-8C64-4C44-A785-41199EB974FD}"/>
                </a:ext>
              </a:extLst>
            </p:cNvPr>
            <p:cNvSpPr>
              <a:spLocks noChangeArrowheads="1"/>
            </p:cNvSpPr>
            <p:nvPr/>
          </p:nvSpPr>
          <p:spPr bwMode="auto">
            <a:xfrm>
              <a:off x="88" y="2760"/>
              <a:ext cx="483" cy="263"/>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800" dirty="0" err="1">
                  <a:solidFill>
                    <a:srgbClr val="56127A"/>
                  </a:solidFill>
                  <a:latin typeface="Corbel" panose="020B0503020204020204" pitchFamily="34" charset="0"/>
                  <a:ea typeface="굴림" charset="-127"/>
                </a:rPr>
                <a:t>Proc</a:t>
              </a:r>
              <a:r>
                <a:rPr lang="en-US" altLang="ko-KR" sz="1800" dirty="0">
                  <a:solidFill>
                    <a:srgbClr val="56127A"/>
                  </a:solidFill>
                  <a:latin typeface="Corbel" panose="020B0503020204020204" pitchFamily="34" charset="0"/>
                  <a:ea typeface="굴림" charset="-127"/>
                </a:rPr>
                <a:t> 3</a:t>
              </a:r>
            </a:p>
          </p:txBody>
        </p:sp>
        <p:sp>
          <p:nvSpPr>
            <p:cNvPr id="28" name="Rectangle 33">
              <a:extLst>
                <a:ext uri="{FF2B5EF4-FFF2-40B4-BE49-F238E27FC236}">
                  <a16:creationId xmlns:a16="http://schemas.microsoft.com/office/drawing/2014/main" id="{6478FA8F-9FDF-43E9-BE11-02BAB7CBE3BB}"/>
                </a:ext>
              </a:extLst>
            </p:cNvPr>
            <p:cNvSpPr>
              <a:spLocks noChangeArrowheads="1"/>
            </p:cNvSpPr>
            <p:nvPr/>
          </p:nvSpPr>
          <p:spPr bwMode="auto">
            <a:xfrm>
              <a:off x="1903" y="3280"/>
              <a:ext cx="794" cy="263"/>
            </a:xfrm>
            <a:prstGeom prst="rect">
              <a:avLst/>
            </a:prstGeom>
            <a:noFill/>
            <a:ln w="25400">
              <a:noFill/>
              <a:miter lim="800000"/>
              <a:headEnd/>
              <a:tailEnd/>
            </a:ln>
            <a:effectLst/>
          </p:spPr>
          <p:txBody>
            <a:bodyPr wrap="none" lIns="90488" tIns="44450" rIns="90488" bIns="44450">
              <a:spAutoFit/>
            </a:bodyPr>
            <a:lstStyle/>
            <a:p>
              <a:pPr eaLnBrk="0" hangingPunct="0"/>
              <a:r>
                <a:rPr lang="en-US" altLang="ko-KR" sz="1800" dirty="0">
                  <a:solidFill>
                    <a:srgbClr val="56127A"/>
                  </a:solidFill>
                  <a:latin typeface="Corbel" panose="020B0503020204020204" pitchFamily="34" charset="0"/>
                  <a:ea typeface="굴림" charset="-127"/>
                </a:rPr>
                <a:t>Page Table</a:t>
              </a:r>
              <a:r>
                <a:rPr lang="en-US" altLang="ko-KR" sz="1800" b="1" dirty="0">
                  <a:latin typeface="Corbel" panose="020B0503020204020204" pitchFamily="34" charset="0"/>
                  <a:ea typeface="굴림" charset="-127"/>
                </a:rPr>
                <a:t> </a:t>
              </a:r>
            </a:p>
          </p:txBody>
        </p:sp>
        <p:sp>
          <p:nvSpPr>
            <p:cNvPr id="29" name="Line 34">
              <a:extLst>
                <a:ext uri="{FF2B5EF4-FFF2-40B4-BE49-F238E27FC236}">
                  <a16:creationId xmlns:a16="http://schemas.microsoft.com/office/drawing/2014/main" id="{3CBFDB51-169D-4D3A-B258-3D78D525C804}"/>
                </a:ext>
              </a:extLst>
            </p:cNvPr>
            <p:cNvSpPr>
              <a:spLocks noChangeShapeType="1"/>
            </p:cNvSpPr>
            <p:nvPr/>
          </p:nvSpPr>
          <p:spPr bwMode="auto">
            <a:xfrm flipV="1">
              <a:off x="1392" y="1120"/>
              <a:ext cx="568" cy="40"/>
            </a:xfrm>
            <a:prstGeom prst="line">
              <a:avLst/>
            </a:prstGeom>
            <a:noFill/>
            <a:ln w="25400">
              <a:solidFill>
                <a:schemeClr val="tx1"/>
              </a:solidFill>
              <a:round/>
              <a:headEnd/>
              <a:tailEnd type="triangle" w="med" len="med"/>
            </a:ln>
            <a:effectLst/>
          </p:spPr>
          <p:txBody>
            <a:bodyPr wrap="none" anchor="ctr"/>
            <a:lstStyle/>
            <a:p>
              <a:endParaRPr lang="en-US">
                <a:latin typeface="Corbel" panose="020B0503020204020204" pitchFamily="34" charset="0"/>
              </a:endParaRPr>
            </a:p>
          </p:txBody>
        </p:sp>
        <p:sp>
          <p:nvSpPr>
            <p:cNvPr id="30" name="Line 35">
              <a:extLst>
                <a:ext uri="{FF2B5EF4-FFF2-40B4-BE49-F238E27FC236}">
                  <a16:creationId xmlns:a16="http://schemas.microsoft.com/office/drawing/2014/main" id="{B7749058-52B2-4D6D-BDB1-382ABE1CB3FB}"/>
                </a:ext>
              </a:extLst>
            </p:cNvPr>
            <p:cNvSpPr>
              <a:spLocks noChangeShapeType="1"/>
            </p:cNvSpPr>
            <p:nvPr/>
          </p:nvSpPr>
          <p:spPr bwMode="auto">
            <a:xfrm>
              <a:off x="1392" y="2040"/>
              <a:ext cx="568" cy="0"/>
            </a:xfrm>
            <a:prstGeom prst="line">
              <a:avLst/>
            </a:prstGeom>
            <a:noFill/>
            <a:ln w="25400">
              <a:solidFill>
                <a:schemeClr val="tx1"/>
              </a:solidFill>
              <a:round/>
              <a:headEnd/>
              <a:tailEnd type="triangle" w="med" len="med"/>
            </a:ln>
            <a:effectLst/>
          </p:spPr>
          <p:txBody>
            <a:bodyPr wrap="none" anchor="ctr"/>
            <a:lstStyle/>
            <a:p>
              <a:endParaRPr lang="en-US">
                <a:latin typeface="Corbel" panose="020B0503020204020204" pitchFamily="34" charset="0"/>
              </a:endParaRPr>
            </a:p>
          </p:txBody>
        </p:sp>
        <p:sp>
          <p:nvSpPr>
            <p:cNvPr id="31" name="Line 36">
              <a:extLst>
                <a:ext uri="{FF2B5EF4-FFF2-40B4-BE49-F238E27FC236}">
                  <a16:creationId xmlns:a16="http://schemas.microsoft.com/office/drawing/2014/main" id="{39C1EF46-4CDC-4EED-AE67-8923572430A8}"/>
                </a:ext>
              </a:extLst>
            </p:cNvPr>
            <p:cNvSpPr>
              <a:spLocks noChangeShapeType="1"/>
            </p:cNvSpPr>
            <p:nvPr/>
          </p:nvSpPr>
          <p:spPr bwMode="auto">
            <a:xfrm>
              <a:off x="1392" y="2808"/>
              <a:ext cx="552" cy="0"/>
            </a:xfrm>
            <a:prstGeom prst="line">
              <a:avLst/>
            </a:prstGeom>
            <a:noFill/>
            <a:ln w="25400">
              <a:solidFill>
                <a:schemeClr val="tx1"/>
              </a:solidFill>
              <a:round/>
              <a:headEnd/>
              <a:tailEnd type="triangle" w="med" len="med"/>
            </a:ln>
            <a:effectLst/>
          </p:spPr>
          <p:txBody>
            <a:bodyPr wrap="none" anchor="ctr"/>
            <a:lstStyle/>
            <a:p>
              <a:endParaRPr lang="en-US">
                <a:latin typeface="Corbel" panose="020B0503020204020204" pitchFamily="34" charset="0"/>
              </a:endParaRPr>
            </a:p>
          </p:txBody>
        </p:sp>
        <p:sp>
          <p:nvSpPr>
            <p:cNvPr id="32" name="Line 37" descr="Dark upward diagonal">
              <a:extLst>
                <a:ext uri="{FF2B5EF4-FFF2-40B4-BE49-F238E27FC236}">
                  <a16:creationId xmlns:a16="http://schemas.microsoft.com/office/drawing/2014/main" id="{DF526FF5-D8F7-43D4-9071-11DE9E2221E3}"/>
                </a:ext>
              </a:extLst>
            </p:cNvPr>
            <p:cNvSpPr>
              <a:spLocks noChangeShapeType="1"/>
            </p:cNvSpPr>
            <p:nvPr/>
          </p:nvSpPr>
          <p:spPr bwMode="auto">
            <a:xfrm>
              <a:off x="2688" y="984"/>
              <a:ext cx="1672" cy="1192"/>
            </a:xfrm>
            <a:prstGeom prst="line">
              <a:avLst/>
            </a:prstGeom>
            <a:noFill/>
            <a:ln w="25400">
              <a:solidFill>
                <a:schemeClr val="accent1"/>
              </a:solidFill>
              <a:round/>
              <a:headEnd/>
              <a:tailEnd type="triangle" w="med" len="med"/>
            </a:ln>
            <a:effectLst/>
          </p:spPr>
          <p:txBody>
            <a:bodyPr wrap="none" anchor="ctr"/>
            <a:lstStyle/>
            <a:p>
              <a:endParaRPr lang="en-US">
                <a:latin typeface="Corbel" panose="020B0503020204020204" pitchFamily="34" charset="0"/>
              </a:endParaRPr>
            </a:p>
          </p:txBody>
        </p:sp>
        <p:sp>
          <p:nvSpPr>
            <p:cNvPr id="33" name="Line 38">
              <a:extLst>
                <a:ext uri="{FF2B5EF4-FFF2-40B4-BE49-F238E27FC236}">
                  <a16:creationId xmlns:a16="http://schemas.microsoft.com/office/drawing/2014/main" id="{E257C5E9-D1CD-41F7-835D-FCB462E2A0F8}"/>
                </a:ext>
              </a:extLst>
            </p:cNvPr>
            <p:cNvSpPr>
              <a:spLocks noChangeShapeType="1"/>
            </p:cNvSpPr>
            <p:nvPr/>
          </p:nvSpPr>
          <p:spPr bwMode="auto">
            <a:xfrm>
              <a:off x="2688" y="1176"/>
              <a:ext cx="1680" cy="1200"/>
            </a:xfrm>
            <a:prstGeom prst="line">
              <a:avLst/>
            </a:prstGeom>
            <a:noFill/>
            <a:ln w="25400">
              <a:solidFill>
                <a:schemeClr val="accent1"/>
              </a:solidFill>
              <a:round/>
              <a:headEnd/>
              <a:tailEnd type="triangle" w="med" len="med"/>
            </a:ln>
            <a:effectLst/>
          </p:spPr>
          <p:txBody>
            <a:bodyPr wrap="none" anchor="ctr"/>
            <a:lstStyle/>
            <a:p>
              <a:endParaRPr lang="en-US">
                <a:latin typeface="Corbel" panose="020B0503020204020204" pitchFamily="34" charset="0"/>
              </a:endParaRPr>
            </a:p>
          </p:txBody>
        </p:sp>
        <p:sp>
          <p:nvSpPr>
            <p:cNvPr id="34" name="Line 39">
              <a:extLst>
                <a:ext uri="{FF2B5EF4-FFF2-40B4-BE49-F238E27FC236}">
                  <a16:creationId xmlns:a16="http://schemas.microsoft.com/office/drawing/2014/main" id="{AE4AB9EA-1354-4168-BA36-23F0F3F5EF73}"/>
                </a:ext>
              </a:extLst>
            </p:cNvPr>
            <p:cNvSpPr>
              <a:spLocks noChangeShapeType="1"/>
            </p:cNvSpPr>
            <p:nvPr/>
          </p:nvSpPr>
          <p:spPr bwMode="auto">
            <a:xfrm>
              <a:off x="2688" y="1320"/>
              <a:ext cx="1680" cy="1824"/>
            </a:xfrm>
            <a:prstGeom prst="line">
              <a:avLst/>
            </a:prstGeom>
            <a:noFill/>
            <a:ln w="25400">
              <a:solidFill>
                <a:schemeClr val="accent1"/>
              </a:solidFill>
              <a:round/>
              <a:headEnd/>
              <a:tailEnd type="triangle" w="med" len="med"/>
            </a:ln>
            <a:effectLst/>
          </p:spPr>
          <p:txBody>
            <a:bodyPr wrap="none" anchor="ctr"/>
            <a:lstStyle/>
            <a:p>
              <a:endParaRPr lang="en-US">
                <a:latin typeface="Corbel" panose="020B0503020204020204" pitchFamily="34" charset="0"/>
              </a:endParaRPr>
            </a:p>
          </p:txBody>
        </p:sp>
        <p:sp>
          <p:nvSpPr>
            <p:cNvPr id="35" name="Line 40">
              <a:extLst>
                <a:ext uri="{FF2B5EF4-FFF2-40B4-BE49-F238E27FC236}">
                  <a16:creationId xmlns:a16="http://schemas.microsoft.com/office/drawing/2014/main" id="{A47D8977-6BDE-420C-8E15-F113C217DA52}"/>
                </a:ext>
              </a:extLst>
            </p:cNvPr>
            <p:cNvSpPr>
              <a:spLocks noChangeShapeType="1"/>
            </p:cNvSpPr>
            <p:nvPr/>
          </p:nvSpPr>
          <p:spPr bwMode="auto">
            <a:xfrm>
              <a:off x="2688" y="1896"/>
              <a:ext cx="1680" cy="672"/>
            </a:xfrm>
            <a:prstGeom prst="line">
              <a:avLst/>
            </a:prstGeom>
            <a:noFill/>
            <a:ln w="25400">
              <a:solidFill>
                <a:schemeClr val="accent3">
                  <a:lumMod val="75000"/>
                </a:schemeClr>
              </a:solidFill>
              <a:round/>
              <a:headEnd/>
              <a:tailEnd type="triangle" w="med" len="med"/>
            </a:ln>
            <a:effectLst/>
          </p:spPr>
          <p:txBody>
            <a:bodyPr wrap="none" anchor="ctr"/>
            <a:lstStyle/>
            <a:p>
              <a:endParaRPr lang="en-US">
                <a:latin typeface="Corbel" panose="020B0503020204020204" pitchFamily="34" charset="0"/>
              </a:endParaRPr>
            </a:p>
          </p:txBody>
        </p:sp>
        <p:sp>
          <p:nvSpPr>
            <p:cNvPr id="36" name="Line 41">
              <a:extLst>
                <a:ext uri="{FF2B5EF4-FFF2-40B4-BE49-F238E27FC236}">
                  <a16:creationId xmlns:a16="http://schemas.microsoft.com/office/drawing/2014/main" id="{7E0D271A-7BFC-4553-97FB-53BBB53BF1D0}"/>
                </a:ext>
              </a:extLst>
            </p:cNvPr>
            <p:cNvSpPr>
              <a:spLocks noChangeShapeType="1"/>
            </p:cNvSpPr>
            <p:nvPr/>
          </p:nvSpPr>
          <p:spPr bwMode="auto">
            <a:xfrm>
              <a:off x="2688" y="2088"/>
              <a:ext cx="1680" cy="1632"/>
            </a:xfrm>
            <a:prstGeom prst="line">
              <a:avLst/>
            </a:prstGeom>
            <a:noFill/>
            <a:ln w="25400">
              <a:solidFill>
                <a:schemeClr val="accent3">
                  <a:lumMod val="75000"/>
                </a:schemeClr>
              </a:solidFill>
              <a:round/>
              <a:headEnd/>
              <a:tailEnd type="triangle" w="med" len="med"/>
            </a:ln>
            <a:effectLst/>
          </p:spPr>
          <p:txBody>
            <a:bodyPr wrap="none" anchor="ctr"/>
            <a:lstStyle/>
            <a:p>
              <a:endParaRPr lang="en-US">
                <a:latin typeface="Corbel" panose="020B0503020204020204" pitchFamily="34" charset="0"/>
              </a:endParaRPr>
            </a:p>
          </p:txBody>
        </p:sp>
        <p:sp>
          <p:nvSpPr>
            <p:cNvPr id="37" name="Line 42">
              <a:extLst>
                <a:ext uri="{FF2B5EF4-FFF2-40B4-BE49-F238E27FC236}">
                  <a16:creationId xmlns:a16="http://schemas.microsoft.com/office/drawing/2014/main" id="{B6F3BECF-B92B-41EA-8DEB-3DA22E58060F}"/>
                </a:ext>
              </a:extLst>
            </p:cNvPr>
            <p:cNvSpPr>
              <a:spLocks noChangeShapeType="1"/>
            </p:cNvSpPr>
            <p:nvPr/>
          </p:nvSpPr>
          <p:spPr bwMode="auto">
            <a:xfrm>
              <a:off x="2688" y="2232"/>
              <a:ext cx="1680" cy="1104"/>
            </a:xfrm>
            <a:prstGeom prst="line">
              <a:avLst/>
            </a:prstGeom>
            <a:noFill/>
            <a:ln w="25400">
              <a:solidFill>
                <a:schemeClr val="accent3">
                  <a:lumMod val="75000"/>
                </a:schemeClr>
              </a:solidFill>
              <a:round/>
              <a:headEnd/>
              <a:tailEnd type="triangle" w="med" len="med"/>
            </a:ln>
            <a:effectLst/>
          </p:spPr>
          <p:txBody>
            <a:bodyPr wrap="none" anchor="ctr"/>
            <a:lstStyle/>
            <a:p>
              <a:endParaRPr lang="en-US">
                <a:latin typeface="Corbel" panose="020B0503020204020204" pitchFamily="34" charset="0"/>
              </a:endParaRPr>
            </a:p>
          </p:txBody>
        </p:sp>
        <p:sp>
          <p:nvSpPr>
            <p:cNvPr id="38" name="Line 43">
              <a:extLst>
                <a:ext uri="{FF2B5EF4-FFF2-40B4-BE49-F238E27FC236}">
                  <a16:creationId xmlns:a16="http://schemas.microsoft.com/office/drawing/2014/main" id="{F8755B88-3955-47FD-9EC4-558B90E3BCCA}"/>
                </a:ext>
              </a:extLst>
            </p:cNvPr>
            <p:cNvSpPr>
              <a:spLocks noChangeShapeType="1"/>
            </p:cNvSpPr>
            <p:nvPr/>
          </p:nvSpPr>
          <p:spPr bwMode="auto">
            <a:xfrm flipV="1">
              <a:off x="2680" y="1968"/>
              <a:ext cx="1704" cy="656"/>
            </a:xfrm>
            <a:prstGeom prst="line">
              <a:avLst/>
            </a:prstGeom>
            <a:noFill/>
            <a:ln w="25400">
              <a:solidFill>
                <a:schemeClr val="accent2"/>
              </a:solidFill>
              <a:round/>
              <a:headEnd/>
              <a:tailEnd type="triangle" w="med" len="med"/>
            </a:ln>
            <a:effectLst/>
          </p:spPr>
          <p:txBody>
            <a:bodyPr wrap="none" anchor="ctr"/>
            <a:lstStyle/>
            <a:p>
              <a:endParaRPr lang="en-US">
                <a:latin typeface="Corbel" panose="020B0503020204020204" pitchFamily="34" charset="0"/>
              </a:endParaRPr>
            </a:p>
          </p:txBody>
        </p:sp>
        <p:sp>
          <p:nvSpPr>
            <p:cNvPr id="39" name="Line 44">
              <a:extLst>
                <a:ext uri="{FF2B5EF4-FFF2-40B4-BE49-F238E27FC236}">
                  <a16:creationId xmlns:a16="http://schemas.microsoft.com/office/drawing/2014/main" id="{5E646137-5A69-4523-B721-39F391501400}"/>
                </a:ext>
              </a:extLst>
            </p:cNvPr>
            <p:cNvSpPr>
              <a:spLocks noChangeShapeType="1"/>
            </p:cNvSpPr>
            <p:nvPr/>
          </p:nvSpPr>
          <p:spPr bwMode="auto">
            <a:xfrm flipV="1">
              <a:off x="2688" y="2952"/>
              <a:ext cx="1680" cy="48"/>
            </a:xfrm>
            <a:prstGeom prst="line">
              <a:avLst/>
            </a:prstGeom>
            <a:noFill/>
            <a:ln w="25400">
              <a:solidFill>
                <a:schemeClr val="accent2"/>
              </a:solidFill>
              <a:round/>
              <a:headEnd/>
              <a:tailEnd type="triangle" w="med" len="med"/>
            </a:ln>
            <a:effectLst/>
          </p:spPr>
          <p:txBody>
            <a:bodyPr wrap="none" anchor="ctr"/>
            <a:lstStyle/>
            <a:p>
              <a:endParaRPr lang="en-US">
                <a:latin typeface="Corbel" panose="020B0503020204020204" pitchFamily="34" charset="0"/>
              </a:endParaRPr>
            </a:p>
          </p:txBody>
        </p:sp>
        <p:sp>
          <p:nvSpPr>
            <p:cNvPr id="40" name="Line 45">
              <a:extLst>
                <a:ext uri="{FF2B5EF4-FFF2-40B4-BE49-F238E27FC236}">
                  <a16:creationId xmlns:a16="http://schemas.microsoft.com/office/drawing/2014/main" id="{BB476A4F-000B-4DFF-AE04-B5B360EFDFD1}"/>
                </a:ext>
              </a:extLst>
            </p:cNvPr>
            <p:cNvSpPr>
              <a:spLocks noChangeShapeType="1"/>
            </p:cNvSpPr>
            <p:nvPr/>
          </p:nvSpPr>
          <p:spPr bwMode="auto">
            <a:xfrm>
              <a:off x="2688" y="3192"/>
              <a:ext cx="1680" cy="720"/>
            </a:xfrm>
            <a:prstGeom prst="line">
              <a:avLst/>
            </a:prstGeom>
            <a:noFill/>
            <a:ln w="25400">
              <a:solidFill>
                <a:schemeClr val="accent2"/>
              </a:solidFill>
              <a:round/>
              <a:headEnd/>
              <a:tailEnd type="triangle" w="med" len="med"/>
            </a:ln>
            <a:effectLst/>
          </p:spPr>
          <p:txBody>
            <a:bodyPr wrap="none" anchor="ctr"/>
            <a:lstStyle/>
            <a:p>
              <a:endParaRPr lang="en-US">
                <a:latin typeface="Corbel" panose="020B0503020204020204" pitchFamily="34" charset="0"/>
              </a:endParaRPr>
            </a:p>
          </p:txBody>
        </p:sp>
        <p:sp>
          <p:nvSpPr>
            <p:cNvPr id="41" name="Rectangle 46">
              <a:extLst>
                <a:ext uri="{FF2B5EF4-FFF2-40B4-BE49-F238E27FC236}">
                  <a16:creationId xmlns:a16="http://schemas.microsoft.com/office/drawing/2014/main" id="{21D9DE4D-05EC-4F29-BB6F-B97750C85AE0}"/>
                </a:ext>
              </a:extLst>
            </p:cNvPr>
            <p:cNvSpPr>
              <a:spLocks noChangeArrowheads="1"/>
            </p:cNvSpPr>
            <p:nvPr/>
          </p:nvSpPr>
          <p:spPr bwMode="auto">
            <a:xfrm>
              <a:off x="4440" y="385"/>
              <a:ext cx="623" cy="462"/>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sz="1800" dirty="0">
                  <a:solidFill>
                    <a:srgbClr val="56127A"/>
                  </a:solidFill>
                  <a:latin typeface="Corbel" panose="020B0503020204020204" pitchFamily="34" charset="0"/>
                  <a:ea typeface="굴림" charset="-127"/>
                </a:rPr>
                <a:t>Physical</a:t>
              </a:r>
            </a:p>
            <a:p>
              <a:pPr algn="ctr" eaLnBrk="0" hangingPunct="0"/>
              <a:r>
                <a:rPr lang="en-US" altLang="ko-KR" sz="1800" dirty="0">
                  <a:solidFill>
                    <a:srgbClr val="56127A"/>
                  </a:solidFill>
                  <a:latin typeface="Corbel" panose="020B0503020204020204" pitchFamily="34" charset="0"/>
                  <a:ea typeface="굴림" charset="-127"/>
                </a:rPr>
                <a:t>Memory</a:t>
              </a:r>
            </a:p>
          </p:txBody>
        </p:sp>
        <p:sp>
          <p:nvSpPr>
            <p:cNvPr id="42" name="Line 47">
              <a:extLst>
                <a:ext uri="{FF2B5EF4-FFF2-40B4-BE49-F238E27FC236}">
                  <a16:creationId xmlns:a16="http://schemas.microsoft.com/office/drawing/2014/main" id="{85089CE5-E4F7-4556-B7AC-A61187EF2DF7}"/>
                </a:ext>
              </a:extLst>
            </p:cNvPr>
            <p:cNvSpPr>
              <a:spLocks noChangeShapeType="1"/>
            </p:cNvSpPr>
            <p:nvPr/>
          </p:nvSpPr>
          <p:spPr bwMode="auto">
            <a:xfrm>
              <a:off x="672" y="2695"/>
              <a:ext cx="704"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grpSp>
          <p:nvGrpSpPr>
            <p:cNvPr id="43" name="Group 48">
              <a:extLst>
                <a:ext uri="{FF2B5EF4-FFF2-40B4-BE49-F238E27FC236}">
                  <a16:creationId xmlns:a16="http://schemas.microsoft.com/office/drawing/2014/main" id="{7FFBB1A9-D232-4F64-A012-0CEA58D98276}"/>
                </a:ext>
              </a:extLst>
            </p:cNvPr>
            <p:cNvGrpSpPr>
              <a:grpSpLocks/>
            </p:cNvGrpSpPr>
            <p:nvPr/>
          </p:nvGrpSpPr>
          <p:grpSpPr bwMode="auto">
            <a:xfrm>
              <a:off x="1968" y="2536"/>
              <a:ext cx="704" cy="752"/>
              <a:chOff x="1968" y="2512"/>
              <a:chExt cx="704" cy="752"/>
            </a:xfrm>
          </p:grpSpPr>
          <p:sp>
            <p:nvSpPr>
              <p:cNvPr id="68" name="Rectangle 49">
                <a:extLst>
                  <a:ext uri="{FF2B5EF4-FFF2-40B4-BE49-F238E27FC236}">
                    <a16:creationId xmlns:a16="http://schemas.microsoft.com/office/drawing/2014/main" id="{8CF666DC-1595-4FA7-9844-4CA35F89C322}"/>
                  </a:ext>
                </a:extLst>
              </p:cNvPr>
              <p:cNvSpPr>
                <a:spLocks noChangeArrowheads="1"/>
              </p:cNvSpPr>
              <p:nvPr/>
            </p:nvSpPr>
            <p:spPr bwMode="auto">
              <a:xfrm>
                <a:off x="1968" y="2512"/>
                <a:ext cx="704" cy="752"/>
              </a:xfrm>
              <a:prstGeom prst="rect">
                <a:avLst/>
              </a:prstGeom>
              <a:solidFill>
                <a:schemeClr val="bg1"/>
              </a:solid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69" name="Line 50">
                <a:extLst>
                  <a:ext uri="{FF2B5EF4-FFF2-40B4-BE49-F238E27FC236}">
                    <a16:creationId xmlns:a16="http://schemas.microsoft.com/office/drawing/2014/main" id="{85E0F7FC-39B9-4BCE-9096-C6B7820AB86D}"/>
                  </a:ext>
                </a:extLst>
              </p:cNvPr>
              <p:cNvSpPr>
                <a:spLocks noChangeShapeType="1"/>
              </p:cNvSpPr>
              <p:nvPr/>
            </p:nvSpPr>
            <p:spPr bwMode="auto">
              <a:xfrm>
                <a:off x="1968" y="2899"/>
                <a:ext cx="704"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70" name="Line 51">
                <a:extLst>
                  <a:ext uri="{FF2B5EF4-FFF2-40B4-BE49-F238E27FC236}">
                    <a16:creationId xmlns:a16="http://schemas.microsoft.com/office/drawing/2014/main" id="{2B00479A-7471-458E-ACFC-7F68CFFDB375}"/>
                  </a:ext>
                </a:extLst>
              </p:cNvPr>
              <p:cNvSpPr>
                <a:spLocks noChangeShapeType="1"/>
              </p:cNvSpPr>
              <p:nvPr/>
            </p:nvSpPr>
            <p:spPr bwMode="auto">
              <a:xfrm>
                <a:off x="1968" y="3091"/>
                <a:ext cx="704"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71" name="Line 52">
                <a:extLst>
                  <a:ext uri="{FF2B5EF4-FFF2-40B4-BE49-F238E27FC236}">
                    <a16:creationId xmlns:a16="http://schemas.microsoft.com/office/drawing/2014/main" id="{AC828B0F-52F1-491A-A9E3-BC7144480D81}"/>
                  </a:ext>
                </a:extLst>
              </p:cNvPr>
              <p:cNvSpPr>
                <a:spLocks noChangeShapeType="1"/>
              </p:cNvSpPr>
              <p:nvPr/>
            </p:nvSpPr>
            <p:spPr bwMode="auto">
              <a:xfrm>
                <a:off x="1968" y="2707"/>
                <a:ext cx="704" cy="0"/>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grpSp>
        <p:sp>
          <p:nvSpPr>
            <p:cNvPr id="44" name="Line 53">
              <a:extLst>
                <a:ext uri="{FF2B5EF4-FFF2-40B4-BE49-F238E27FC236}">
                  <a16:creationId xmlns:a16="http://schemas.microsoft.com/office/drawing/2014/main" id="{28DE9127-83A2-4398-AD9E-6A96B5D7B8A6}"/>
                </a:ext>
              </a:extLst>
            </p:cNvPr>
            <p:cNvSpPr>
              <a:spLocks noChangeShapeType="1"/>
            </p:cNvSpPr>
            <p:nvPr/>
          </p:nvSpPr>
          <p:spPr bwMode="auto">
            <a:xfrm flipV="1">
              <a:off x="2680" y="2752"/>
              <a:ext cx="1688" cy="64"/>
            </a:xfrm>
            <a:prstGeom prst="line">
              <a:avLst/>
            </a:prstGeom>
            <a:noFill/>
            <a:ln w="25400">
              <a:solidFill>
                <a:schemeClr val="accent2"/>
              </a:solidFill>
              <a:round/>
              <a:headEnd/>
              <a:tailEnd type="triangle" w="med" len="med"/>
            </a:ln>
            <a:effectLst/>
          </p:spPr>
          <p:txBody>
            <a:bodyPr wrap="none" anchor="ctr"/>
            <a:lstStyle/>
            <a:p>
              <a:endParaRPr lang="en-US">
                <a:latin typeface="Corbel" panose="020B0503020204020204" pitchFamily="34" charset="0"/>
              </a:endParaRPr>
            </a:p>
          </p:txBody>
        </p:sp>
        <p:grpSp>
          <p:nvGrpSpPr>
            <p:cNvPr id="45" name="Group 54">
              <a:extLst>
                <a:ext uri="{FF2B5EF4-FFF2-40B4-BE49-F238E27FC236}">
                  <a16:creationId xmlns:a16="http://schemas.microsoft.com/office/drawing/2014/main" id="{F6DAC09C-C1EF-48FD-B37D-4E50E0036362}"/>
                </a:ext>
              </a:extLst>
            </p:cNvPr>
            <p:cNvGrpSpPr>
              <a:grpSpLocks/>
            </p:cNvGrpSpPr>
            <p:nvPr/>
          </p:nvGrpSpPr>
          <p:grpSpPr bwMode="auto">
            <a:xfrm>
              <a:off x="4368" y="856"/>
              <a:ext cx="768" cy="3168"/>
              <a:chOff x="4368" y="856"/>
              <a:chExt cx="768" cy="3168"/>
            </a:xfrm>
          </p:grpSpPr>
          <p:sp>
            <p:nvSpPr>
              <p:cNvPr id="46" name="Rectangle 55">
                <a:extLst>
                  <a:ext uri="{FF2B5EF4-FFF2-40B4-BE49-F238E27FC236}">
                    <a16:creationId xmlns:a16="http://schemas.microsoft.com/office/drawing/2014/main" id="{48701E5C-4C46-485D-B0F0-0DF77ED4F1FE}"/>
                  </a:ext>
                </a:extLst>
              </p:cNvPr>
              <p:cNvSpPr>
                <a:spLocks noChangeArrowheads="1"/>
              </p:cNvSpPr>
              <p:nvPr/>
            </p:nvSpPr>
            <p:spPr bwMode="auto">
              <a:xfrm>
                <a:off x="4368" y="1416"/>
                <a:ext cx="768" cy="192"/>
              </a:xfrm>
              <a:prstGeom prst="rect">
                <a:avLst/>
              </a:prstGeom>
              <a:solidFill>
                <a:srgbClr val="FFCC66"/>
              </a:solid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47" name="Rectangle 56">
                <a:extLst>
                  <a:ext uri="{FF2B5EF4-FFF2-40B4-BE49-F238E27FC236}">
                    <a16:creationId xmlns:a16="http://schemas.microsoft.com/office/drawing/2014/main" id="{5C46C777-D492-480E-9B93-5AC119D10B2E}"/>
                  </a:ext>
                </a:extLst>
              </p:cNvPr>
              <p:cNvSpPr>
                <a:spLocks noChangeArrowheads="1"/>
              </p:cNvSpPr>
              <p:nvPr/>
            </p:nvSpPr>
            <p:spPr bwMode="auto">
              <a:xfrm>
                <a:off x="4368" y="1224"/>
                <a:ext cx="768" cy="192"/>
              </a:xfrm>
              <a:prstGeom prst="rect">
                <a:avLst/>
              </a:prstGeom>
              <a:solidFill>
                <a:srgbClr val="FFCC66"/>
              </a:solid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48" name="Line 57">
                <a:extLst>
                  <a:ext uri="{FF2B5EF4-FFF2-40B4-BE49-F238E27FC236}">
                    <a16:creationId xmlns:a16="http://schemas.microsoft.com/office/drawing/2014/main" id="{282F0684-7C9E-47C5-AF52-E2B6806F9A7F}"/>
                  </a:ext>
                </a:extLst>
              </p:cNvPr>
              <p:cNvSpPr>
                <a:spLocks noChangeShapeType="1"/>
              </p:cNvSpPr>
              <p:nvPr/>
            </p:nvSpPr>
            <p:spPr bwMode="auto">
              <a:xfrm>
                <a:off x="4368" y="856"/>
                <a:ext cx="0" cy="3168"/>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49" name="Oval 58">
                <a:extLst>
                  <a:ext uri="{FF2B5EF4-FFF2-40B4-BE49-F238E27FC236}">
                    <a16:creationId xmlns:a16="http://schemas.microsoft.com/office/drawing/2014/main" id="{FF1316E3-D183-455D-B2A8-37F517189BD9}"/>
                  </a:ext>
                </a:extLst>
              </p:cNvPr>
              <p:cNvSpPr>
                <a:spLocks noChangeArrowheads="1"/>
              </p:cNvSpPr>
              <p:nvPr/>
            </p:nvSpPr>
            <p:spPr bwMode="auto">
              <a:xfrm rot="2700000">
                <a:off x="4763" y="1851"/>
                <a:ext cx="42" cy="47"/>
              </a:xfrm>
              <a:prstGeom prst="ellipse">
                <a:avLst/>
              </a:prstGeom>
              <a:solidFill>
                <a:schemeClr val="tx1"/>
              </a:solidFill>
              <a:ln w="25400">
                <a:solidFill>
                  <a:schemeClr val="tx1"/>
                </a:solidFill>
                <a:round/>
                <a:headEnd/>
                <a:tailEnd/>
              </a:ln>
              <a:effectLst/>
            </p:spPr>
            <p:txBody>
              <a:bodyPr wrap="none" anchor="ctr"/>
              <a:lstStyle/>
              <a:p>
                <a:endParaRPr lang="en-US" altLang="en-US">
                  <a:latin typeface="Corbel" panose="020B0503020204020204" pitchFamily="34" charset="0"/>
                </a:endParaRPr>
              </a:p>
            </p:txBody>
          </p:sp>
          <p:sp>
            <p:nvSpPr>
              <p:cNvPr id="50" name="Rectangle 59">
                <a:extLst>
                  <a:ext uri="{FF2B5EF4-FFF2-40B4-BE49-F238E27FC236}">
                    <a16:creationId xmlns:a16="http://schemas.microsoft.com/office/drawing/2014/main" id="{A3C12022-A5FC-447C-A4A1-FEB00B4D0FAB}"/>
                  </a:ext>
                </a:extLst>
              </p:cNvPr>
              <p:cNvSpPr>
                <a:spLocks noChangeArrowheads="1"/>
              </p:cNvSpPr>
              <p:nvPr/>
            </p:nvSpPr>
            <p:spPr bwMode="auto">
              <a:xfrm>
                <a:off x="4368" y="3720"/>
                <a:ext cx="768" cy="192"/>
              </a:xfrm>
              <a:prstGeom prst="rect">
                <a:avLst/>
              </a:prstGeom>
              <a:solidFill>
                <a:schemeClr val="accent2">
                  <a:lumMod val="40000"/>
                  <a:lumOff val="60000"/>
                </a:schemeClr>
              </a:solid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51" name="Rectangle 60" descr="Dark upward diagonal">
                <a:extLst>
                  <a:ext uri="{FF2B5EF4-FFF2-40B4-BE49-F238E27FC236}">
                    <a16:creationId xmlns:a16="http://schemas.microsoft.com/office/drawing/2014/main" id="{BBB8A993-9454-4593-8A34-9074B399AFE6}"/>
                  </a:ext>
                </a:extLst>
              </p:cNvPr>
              <p:cNvSpPr>
                <a:spLocks noChangeArrowheads="1"/>
              </p:cNvSpPr>
              <p:nvPr/>
            </p:nvSpPr>
            <p:spPr bwMode="auto">
              <a:xfrm>
                <a:off x="4368" y="3528"/>
                <a:ext cx="768" cy="192"/>
              </a:xfrm>
              <a:prstGeom prst="rect">
                <a:avLst/>
              </a:prstGeom>
              <a:pattFill prst="dkUpDiag">
                <a:fgClr>
                  <a:schemeClr val="accent3"/>
                </a:fgClr>
                <a:bgClr>
                  <a:srgbClr val="FFFFFF"/>
                </a:bgClr>
              </a:patt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52" name="Rectangle 61" descr="40%">
                <a:extLst>
                  <a:ext uri="{FF2B5EF4-FFF2-40B4-BE49-F238E27FC236}">
                    <a16:creationId xmlns:a16="http://schemas.microsoft.com/office/drawing/2014/main" id="{7D3E30D2-D82E-4914-8175-6B9B290AEF3B}"/>
                  </a:ext>
                </a:extLst>
              </p:cNvPr>
              <p:cNvSpPr>
                <a:spLocks noChangeArrowheads="1"/>
              </p:cNvSpPr>
              <p:nvPr/>
            </p:nvSpPr>
            <p:spPr bwMode="auto">
              <a:xfrm>
                <a:off x="4368" y="3336"/>
                <a:ext cx="768" cy="192"/>
              </a:xfrm>
              <a:prstGeom prst="rect">
                <a:avLst/>
              </a:prstGeom>
              <a:pattFill prst="pct40">
                <a:fgClr>
                  <a:schemeClr val="accent1"/>
                </a:fgClr>
                <a:bgClr>
                  <a:srgbClr val="FFFFFF"/>
                </a:bgClr>
              </a:pattFill>
              <a:ln w="25400">
                <a:solidFill>
                  <a:schemeClr val="tx1"/>
                </a:solidFill>
                <a:miter lim="800000"/>
                <a:headEnd/>
                <a:tailEnd/>
              </a:ln>
              <a:effectLst/>
            </p:spPr>
            <p:txBody>
              <a:bodyPr wrap="none" anchor="ctr"/>
              <a:lstStyle/>
              <a:p>
                <a:pPr algn="ctr" eaLnBrk="0" hangingPunct="0"/>
                <a:r>
                  <a:rPr lang="en-US" altLang="ko-KR" sz="1800">
                    <a:latin typeface="Corbel" panose="020B0503020204020204" pitchFamily="34" charset="0"/>
                    <a:ea typeface="굴림" charset="-127"/>
                  </a:rPr>
                  <a:t>free</a:t>
                </a:r>
              </a:p>
            </p:txBody>
          </p:sp>
          <p:sp>
            <p:nvSpPr>
              <p:cNvPr id="53" name="Rectangle 62" descr="Dark upward diagonal">
                <a:extLst>
                  <a:ext uri="{FF2B5EF4-FFF2-40B4-BE49-F238E27FC236}">
                    <a16:creationId xmlns:a16="http://schemas.microsoft.com/office/drawing/2014/main" id="{359BF7A4-AD52-4E9F-85A6-5C2073F1FD58}"/>
                  </a:ext>
                </a:extLst>
              </p:cNvPr>
              <p:cNvSpPr>
                <a:spLocks noChangeArrowheads="1"/>
              </p:cNvSpPr>
              <p:nvPr/>
            </p:nvSpPr>
            <p:spPr bwMode="auto">
              <a:xfrm>
                <a:off x="4368" y="3144"/>
                <a:ext cx="768" cy="192"/>
              </a:xfrm>
              <a:prstGeom prst="rect">
                <a:avLst/>
              </a:prstGeom>
              <a:pattFill prst="dkUpDiag">
                <a:fgClr>
                  <a:schemeClr val="accent3"/>
                </a:fgClr>
                <a:bgClr>
                  <a:srgbClr val="FFFFFF"/>
                </a:bgClr>
              </a:patt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54" name="Rectangle 63" descr="90%">
                <a:extLst>
                  <a:ext uri="{FF2B5EF4-FFF2-40B4-BE49-F238E27FC236}">
                    <a16:creationId xmlns:a16="http://schemas.microsoft.com/office/drawing/2014/main" id="{BB6BD401-EB0A-44C0-81A3-4194FB8C57BE}"/>
                  </a:ext>
                </a:extLst>
              </p:cNvPr>
              <p:cNvSpPr>
                <a:spLocks noChangeArrowheads="1"/>
              </p:cNvSpPr>
              <p:nvPr/>
            </p:nvSpPr>
            <p:spPr bwMode="auto">
              <a:xfrm>
                <a:off x="4368" y="2952"/>
                <a:ext cx="768" cy="192"/>
              </a:xfrm>
              <a:prstGeom prst="rect">
                <a:avLst/>
              </a:prstGeom>
              <a:pattFill prst="pct20">
                <a:fgClr>
                  <a:schemeClr val="bg1"/>
                </a:fgClr>
                <a:bgClr>
                  <a:schemeClr val="accent1">
                    <a:lumMod val="40000"/>
                    <a:lumOff val="60000"/>
                  </a:schemeClr>
                </a:bgClr>
              </a:patt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55" name="Rectangle 64">
                <a:extLst>
                  <a:ext uri="{FF2B5EF4-FFF2-40B4-BE49-F238E27FC236}">
                    <a16:creationId xmlns:a16="http://schemas.microsoft.com/office/drawing/2014/main" id="{153E3E8D-21C4-4126-A8DC-D17E57CD17A1}"/>
                  </a:ext>
                </a:extLst>
              </p:cNvPr>
              <p:cNvSpPr>
                <a:spLocks noChangeArrowheads="1"/>
              </p:cNvSpPr>
              <p:nvPr/>
            </p:nvSpPr>
            <p:spPr bwMode="auto">
              <a:xfrm>
                <a:off x="4368" y="2760"/>
                <a:ext cx="768" cy="192"/>
              </a:xfrm>
              <a:prstGeom prst="rect">
                <a:avLst/>
              </a:prstGeom>
              <a:solidFill>
                <a:schemeClr val="accent2">
                  <a:lumMod val="40000"/>
                  <a:lumOff val="60000"/>
                </a:schemeClr>
              </a:solid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56" name="Rectangle 65">
                <a:extLst>
                  <a:ext uri="{FF2B5EF4-FFF2-40B4-BE49-F238E27FC236}">
                    <a16:creationId xmlns:a16="http://schemas.microsoft.com/office/drawing/2014/main" id="{FD774F7B-CDFE-4DD2-9E5F-C3D3E7B631D4}"/>
                  </a:ext>
                </a:extLst>
              </p:cNvPr>
              <p:cNvSpPr>
                <a:spLocks noChangeArrowheads="1"/>
              </p:cNvSpPr>
              <p:nvPr/>
            </p:nvSpPr>
            <p:spPr bwMode="auto">
              <a:xfrm>
                <a:off x="4368" y="2568"/>
                <a:ext cx="768" cy="192"/>
              </a:xfrm>
              <a:prstGeom prst="rect">
                <a:avLst/>
              </a:prstGeom>
              <a:solidFill>
                <a:schemeClr val="accent2">
                  <a:lumMod val="40000"/>
                  <a:lumOff val="60000"/>
                </a:schemeClr>
              </a:solid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57" name="Rectangle 66" descr="Dark upward diagonal">
                <a:extLst>
                  <a:ext uri="{FF2B5EF4-FFF2-40B4-BE49-F238E27FC236}">
                    <a16:creationId xmlns:a16="http://schemas.microsoft.com/office/drawing/2014/main" id="{21E61036-FEC0-4EFB-8AD7-E26C35E1F738}"/>
                  </a:ext>
                </a:extLst>
              </p:cNvPr>
              <p:cNvSpPr>
                <a:spLocks noChangeArrowheads="1"/>
              </p:cNvSpPr>
              <p:nvPr/>
            </p:nvSpPr>
            <p:spPr bwMode="auto">
              <a:xfrm>
                <a:off x="4368" y="2376"/>
                <a:ext cx="768" cy="192"/>
              </a:xfrm>
              <a:prstGeom prst="rect">
                <a:avLst/>
              </a:prstGeom>
              <a:pattFill prst="dkUpDiag">
                <a:fgClr>
                  <a:schemeClr val="accent3"/>
                </a:fgClr>
                <a:bgClr>
                  <a:srgbClr val="FFFFFF"/>
                </a:bgClr>
              </a:patt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58" name="Rectangle 67" descr="90%">
                <a:extLst>
                  <a:ext uri="{FF2B5EF4-FFF2-40B4-BE49-F238E27FC236}">
                    <a16:creationId xmlns:a16="http://schemas.microsoft.com/office/drawing/2014/main" id="{87D56051-D990-44B7-8401-229F9C1B12B6}"/>
                  </a:ext>
                </a:extLst>
              </p:cNvPr>
              <p:cNvSpPr>
                <a:spLocks noChangeArrowheads="1"/>
              </p:cNvSpPr>
              <p:nvPr/>
            </p:nvSpPr>
            <p:spPr bwMode="auto">
              <a:xfrm>
                <a:off x="4368" y="2184"/>
                <a:ext cx="768" cy="192"/>
              </a:xfrm>
              <a:prstGeom prst="rect">
                <a:avLst/>
              </a:prstGeom>
              <a:pattFill prst="pct20">
                <a:fgClr>
                  <a:schemeClr val="bg1"/>
                </a:fgClr>
                <a:bgClr>
                  <a:schemeClr val="accent1">
                    <a:lumMod val="40000"/>
                    <a:lumOff val="60000"/>
                  </a:schemeClr>
                </a:bgClr>
              </a:patt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59" name="Rectangle 68" descr="90%">
                <a:extLst>
                  <a:ext uri="{FF2B5EF4-FFF2-40B4-BE49-F238E27FC236}">
                    <a16:creationId xmlns:a16="http://schemas.microsoft.com/office/drawing/2014/main" id="{6E321EC9-89F2-4CE0-BB48-32C04103CB67}"/>
                  </a:ext>
                </a:extLst>
              </p:cNvPr>
              <p:cNvSpPr>
                <a:spLocks noChangeArrowheads="1"/>
              </p:cNvSpPr>
              <p:nvPr/>
            </p:nvSpPr>
            <p:spPr bwMode="auto">
              <a:xfrm>
                <a:off x="4368" y="1992"/>
                <a:ext cx="768" cy="192"/>
              </a:xfrm>
              <a:prstGeom prst="rect">
                <a:avLst/>
              </a:prstGeom>
              <a:pattFill prst="pct20">
                <a:fgClr>
                  <a:schemeClr val="bg1"/>
                </a:fgClr>
                <a:bgClr>
                  <a:schemeClr val="accent1">
                    <a:lumMod val="40000"/>
                    <a:lumOff val="60000"/>
                  </a:schemeClr>
                </a:bgClr>
              </a:patt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60" name="Rectangle 69">
                <a:extLst>
                  <a:ext uri="{FF2B5EF4-FFF2-40B4-BE49-F238E27FC236}">
                    <a16:creationId xmlns:a16="http://schemas.microsoft.com/office/drawing/2014/main" id="{207C7FD7-639B-416A-A95A-B107EFCC8F6B}"/>
                  </a:ext>
                </a:extLst>
              </p:cNvPr>
              <p:cNvSpPr>
                <a:spLocks noChangeArrowheads="1"/>
              </p:cNvSpPr>
              <p:nvPr/>
            </p:nvSpPr>
            <p:spPr bwMode="auto">
              <a:xfrm>
                <a:off x="4368" y="1032"/>
                <a:ext cx="768" cy="192"/>
              </a:xfrm>
              <a:prstGeom prst="rect">
                <a:avLst/>
              </a:prstGeom>
              <a:solidFill>
                <a:srgbClr val="FFCC66"/>
              </a:solid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sp>
            <p:nvSpPr>
              <p:cNvPr id="61" name="Rectangle 70">
                <a:extLst>
                  <a:ext uri="{FF2B5EF4-FFF2-40B4-BE49-F238E27FC236}">
                    <a16:creationId xmlns:a16="http://schemas.microsoft.com/office/drawing/2014/main" id="{E696E077-8C7C-45CF-B831-E7654FDA5965}"/>
                  </a:ext>
                </a:extLst>
              </p:cNvPr>
              <p:cNvSpPr>
                <a:spLocks noChangeArrowheads="1"/>
              </p:cNvSpPr>
              <p:nvPr/>
            </p:nvSpPr>
            <p:spPr bwMode="auto">
              <a:xfrm>
                <a:off x="4518" y="986"/>
                <a:ext cx="472" cy="461"/>
              </a:xfrm>
              <a:prstGeom prst="rect">
                <a:avLst/>
              </a:prstGeom>
              <a:noFill/>
              <a:ln w="25400">
                <a:noFill/>
                <a:miter lim="800000"/>
                <a:headEnd/>
                <a:tailEnd/>
              </a:ln>
              <a:effectLst/>
            </p:spPr>
            <p:txBody>
              <a:bodyPr wrap="none" lIns="90488" tIns="44450" rIns="90488" bIns="44450">
                <a:spAutoFit/>
              </a:bodyPr>
              <a:lstStyle/>
              <a:p>
                <a:pPr algn="ctr" eaLnBrk="0" hangingPunct="0"/>
                <a:r>
                  <a:rPr lang="en-US" altLang="ko-KR" sz="1800" dirty="0">
                    <a:solidFill>
                      <a:srgbClr val="FF0000"/>
                    </a:solidFill>
                    <a:latin typeface="Corbel" panose="020B0503020204020204" pitchFamily="34" charset="0"/>
                    <a:ea typeface="굴림" charset="-127"/>
                  </a:rPr>
                  <a:t>OS</a:t>
                </a:r>
              </a:p>
              <a:p>
                <a:pPr algn="ctr" eaLnBrk="0" hangingPunct="0"/>
                <a:r>
                  <a:rPr lang="en-US" altLang="ko-KR" sz="1800" dirty="0">
                    <a:solidFill>
                      <a:srgbClr val="FF0000"/>
                    </a:solidFill>
                    <a:latin typeface="Corbel" panose="020B0503020204020204" pitchFamily="34" charset="0"/>
                    <a:ea typeface="굴림" charset="-127"/>
                  </a:rPr>
                  <a:t>pages</a:t>
                </a:r>
              </a:p>
            </p:txBody>
          </p:sp>
          <p:sp>
            <p:nvSpPr>
              <p:cNvPr id="62" name="Line 71">
                <a:extLst>
                  <a:ext uri="{FF2B5EF4-FFF2-40B4-BE49-F238E27FC236}">
                    <a16:creationId xmlns:a16="http://schemas.microsoft.com/office/drawing/2014/main" id="{BCD66C2C-F68F-4604-80A4-FB88919EFB10}"/>
                  </a:ext>
                </a:extLst>
              </p:cNvPr>
              <p:cNvSpPr>
                <a:spLocks noChangeShapeType="1"/>
              </p:cNvSpPr>
              <p:nvPr/>
            </p:nvSpPr>
            <p:spPr bwMode="auto">
              <a:xfrm>
                <a:off x="5136" y="856"/>
                <a:ext cx="0" cy="3168"/>
              </a:xfrm>
              <a:prstGeom prst="line">
                <a:avLst/>
              </a:prstGeom>
              <a:noFill/>
              <a:ln w="25400">
                <a:solidFill>
                  <a:schemeClr val="tx1"/>
                </a:solidFill>
                <a:round/>
                <a:headEnd/>
                <a:tailEnd/>
              </a:ln>
              <a:effectLst/>
            </p:spPr>
            <p:txBody>
              <a:bodyPr wrap="none" anchor="ctr"/>
              <a:lstStyle/>
              <a:p>
                <a:endParaRPr lang="en-US">
                  <a:latin typeface="Corbel" panose="020B0503020204020204" pitchFamily="34" charset="0"/>
                </a:endParaRPr>
              </a:p>
            </p:txBody>
          </p:sp>
          <p:sp>
            <p:nvSpPr>
              <p:cNvPr id="63" name="Rectangle 72">
                <a:extLst>
                  <a:ext uri="{FF2B5EF4-FFF2-40B4-BE49-F238E27FC236}">
                    <a16:creationId xmlns:a16="http://schemas.microsoft.com/office/drawing/2014/main" id="{131360AD-EEDA-4688-91DE-50E7C1BDA834}"/>
                  </a:ext>
                </a:extLst>
              </p:cNvPr>
              <p:cNvSpPr>
                <a:spLocks noChangeArrowheads="1"/>
              </p:cNvSpPr>
              <p:nvPr/>
            </p:nvSpPr>
            <p:spPr bwMode="auto">
              <a:xfrm>
                <a:off x="4368" y="1800"/>
                <a:ext cx="768" cy="192"/>
              </a:xfrm>
              <a:prstGeom prst="rect">
                <a:avLst/>
              </a:prstGeom>
              <a:solidFill>
                <a:schemeClr val="accent2">
                  <a:lumMod val="40000"/>
                  <a:lumOff val="60000"/>
                </a:schemeClr>
              </a:solidFill>
              <a:ln w="25400">
                <a:solidFill>
                  <a:schemeClr val="tx1"/>
                </a:solidFill>
                <a:miter lim="800000"/>
                <a:headEnd/>
                <a:tailEnd/>
              </a:ln>
              <a:effectLst/>
            </p:spPr>
            <p:txBody>
              <a:bodyPr wrap="none" anchor="ctr"/>
              <a:lstStyle/>
              <a:p>
                <a:endParaRPr lang="en-US" altLang="en-US">
                  <a:latin typeface="Corbel" panose="020B0503020204020204" pitchFamily="34" charset="0"/>
                </a:endParaRPr>
              </a:p>
            </p:txBody>
          </p:sp>
          <p:grpSp>
            <p:nvGrpSpPr>
              <p:cNvPr id="64" name="Group 73">
                <a:extLst>
                  <a:ext uri="{FF2B5EF4-FFF2-40B4-BE49-F238E27FC236}">
                    <a16:creationId xmlns:a16="http://schemas.microsoft.com/office/drawing/2014/main" id="{2DAB15D6-36EB-49D3-AE82-3DEADD9B7414}"/>
                  </a:ext>
                </a:extLst>
              </p:cNvPr>
              <p:cNvGrpSpPr>
                <a:grpSpLocks/>
              </p:cNvGrpSpPr>
              <p:nvPr/>
            </p:nvGrpSpPr>
            <p:grpSpPr bwMode="auto">
              <a:xfrm>
                <a:off x="4624" y="1675"/>
                <a:ext cx="319" cy="42"/>
                <a:chOff x="4760" y="1675"/>
                <a:chExt cx="319" cy="42"/>
              </a:xfrm>
            </p:grpSpPr>
            <p:sp>
              <p:nvSpPr>
                <p:cNvPr id="65" name="Oval 74">
                  <a:extLst>
                    <a:ext uri="{FF2B5EF4-FFF2-40B4-BE49-F238E27FC236}">
                      <a16:creationId xmlns:a16="http://schemas.microsoft.com/office/drawing/2014/main" id="{B83A33CF-FC58-45D0-AA27-218B04AC5505}"/>
                    </a:ext>
                  </a:extLst>
                </p:cNvPr>
                <p:cNvSpPr>
                  <a:spLocks noChangeArrowheads="1"/>
                </p:cNvSpPr>
                <p:nvPr/>
              </p:nvSpPr>
              <p:spPr bwMode="auto">
                <a:xfrm rot="2700000">
                  <a:off x="4763" y="1672"/>
                  <a:ext cx="42" cy="47"/>
                </a:xfrm>
                <a:prstGeom prst="ellipse">
                  <a:avLst/>
                </a:prstGeom>
                <a:solidFill>
                  <a:schemeClr val="tx1"/>
                </a:solidFill>
                <a:ln w="25400">
                  <a:solidFill>
                    <a:schemeClr val="tx1"/>
                  </a:solidFill>
                  <a:round/>
                  <a:headEnd/>
                  <a:tailEnd/>
                </a:ln>
                <a:effectLst/>
              </p:spPr>
              <p:txBody>
                <a:bodyPr wrap="none" anchor="ctr"/>
                <a:lstStyle/>
                <a:p>
                  <a:endParaRPr lang="en-US" altLang="en-US">
                    <a:latin typeface="Corbel" panose="020B0503020204020204" pitchFamily="34" charset="0"/>
                  </a:endParaRPr>
                </a:p>
              </p:txBody>
            </p:sp>
            <p:sp>
              <p:nvSpPr>
                <p:cNvPr id="66" name="Oval 75">
                  <a:extLst>
                    <a:ext uri="{FF2B5EF4-FFF2-40B4-BE49-F238E27FC236}">
                      <a16:creationId xmlns:a16="http://schemas.microsoft.com/office/drawing/2014/main" id="{88673E9D-7A2F-4CD5-9090-F6DDF4620D2D}"/>
                    </a:ext>
                  </a:extLst>
                </p:cNvPr>
                <p:cNvSpPr>
                  <a:spLocks noChangeArrowheads="1"/>
                </p:cNvSpPr>
                <p:nvPr/>
              </p:nvSpPr>
              <p:spPr bwMode="auto">
                <a:xfrm rot="2700000">
                  <a:off x="4899" y="1672"/>
                  <a:ext cx="42" cy="47"/>
                </a:xfrm>
                <a:prstGeom prst="ellipse">
                  <a:avLst/>
                </a:prstGeom>
                <a:solidFill>
                  <a:schemeClr val="tx1"/>
                </a:solidFill>
                <a:ln w="25400">
                  <a:solidFill>
                    <a:schemeClr val="tx1"/>
                  </a:solidFill>
                  <a:round/>
                  <a:headEnd/>
                  <a:tailEnd/>
                </a:ln>
                <a:effectLst/>
              </p:spPr>
              <p:txBody>
                <a:bodyPr wrap="none" anchor="ctr"/>
                <a:lstStyle/>
                <a:p>
                  <a:endParaRPr lang="en-US" altLang="en-US">
                    <a:latin typeface="Corbel" panose="020B0503020204020204" pitchFamily="34" charset="0"/>
                  </a:endParaRPr>
                </a:p>
              </p:txBody>
            </p:sp>
            <p:sp>
              <p:nvSpPr>
                <p:cNvPr id="67" name="Oval 76">
                  <a:extLst>
                    <a:ext uri="{FF2B5EF4-FFF2-40B4-BE49-F238E27FC236}">
                      <a16:creationId xmlns:a16="http://schemas.microsoft.com/office/drawing/2014/main" id="{8B63AA79-5DE9-4C50-B347-4C802E9B8E7B}"/>
                    </a:ext>
                  </a:extLst>
                </p:cNvPr>
                <p:cNvSpPr>
                  <a:spLocks noChangeArrowheads="1"/>
                </p:cNvSpPr>
                <p:nvPr/>
              </p:nvSpPr>
              <p:spPr bwMode="auto">
                <a:xfrm rot="2700000">
                  <a:off x="5035" y="1672"/>
                  <a:ext cx="42" cy="47"/>
                </a:xfrm>
                <a:prstGeom prst="ellipse">
                  <a:avLst/>
                </a:prstGeom>
                <a:solidFill>
                  <a:schemeClr val="tx1"/>
                </a:solidFill>
                <a:ln w="25400">
                  <a:solidFill>
                    <a:schemeClr val="tx1"/>
                  </a:solidFill>
                  <a:round/>
                  <a:headEnd/>
                  <a:tailEnd/>
                </a:ln>
                <a:effectLst/>
              </p:spPr>
              <p:txBody>
                <a:bodyPr wrap="none" anchor="ctr"/>
                <a:lstStyle/>
                <a:p>
                  <a:endParaRPr lang="en-US" altLang="en-US">
                    <a:latin typeface="Corbel" panose="020B0503020204020204" pitchFamily="34" charset="0"/>
                  </a:endParaRPr>
                </a:p>
              </p:txBody>
            </p:sp>
          </p:grpSp>
        </p:grpSp>
      </p:grpSp>
      <p:sp>
        <p:nvSpPr>
          <p:cNvPr id="78" name="Rectangle 4">
            <a:extLst>
              <a:ext uri="{FF2B5EF4-FFF2-40B4-BE49-F238E27FC236}">
                <a16:creationId xmlns:a16="http://schemas.microsoft.com/office/drawing/2014/main" id="{C90FE0C7-9886-49D0-A25A-39F05849DAA5}"/>
              </a:ext>
            </a:extLst>
          </p:cNvPr>
          <p:cNvSpPr>
            <a:spLocks noChangeArrowheads="1"/>
          </p:cNvSpPr>
          <p:nvPr/>
        </p:nvSpPr>
        <p:spPr bwMode="auto">
          <a:xfrm>
            <a:off x="1709199" y="6046388"/>
            <a:ext cx="8541941" cy="397545"/>
          </a:xfrm>
          <a:prstGeom prst="rect">
            <a:avLst/>
          </a:prstGeom>
          <a:ln>
            <a:headEnd/>
            <a:tailEnd/>
          </a:ln>
        </p:spPr>
        <p:style>
          <a:lnRef idx="1">
            <a:schemeClr val="accent6"/>
          </a:lnRef>
          <a:fillRef idx="2">
            <a:schemeClr val="accent6"/>
          </a:fillRef>
          <a:effectRef idx="1">
            <a:schemeClr val="accent6"/>
          </a:effectRef>
          <a:fontRef idx="minor">
            <a:schemeClr val="dk1"/>
          </a:fontRef>
        </p:style>
        <p:txBody>
          <a:bodyPr wrap="square" lIns="90488" tIns="44450" rIns="90488" bIns="44450">
            <a:spAutoFit/>
          </a:bodyPr>
          <a:lstStyle/>
          <a:p>
            <a:pPr algn="ctr" eaLnBrk="0" hangingPunct="0"/>
            <a:r>
              <a:rPr lang="en-US" altLang="ko-KR" sz="2000" dirty="0">
                <a:solidFill>
                  <a:schemeClr val="bg1"/>
                </a:solidFill>
                <a:latin typeface="Corbel" panose="020B0503020204020204" pitchFamily="34" charset="0"/>
                <a:ea typeface="굴림" charset="-127"/>
              </a:rPr>
              <a:t>Page tables make it possible to store the pages of a program </a:t>
            </a:r>
            <a:r>
              <a:rPr lang="en-US" altLang="ko-KR" sz="2000" b="1" dirty="0">
                <a:solidFill>
                  <a:schemeClr val="bg1"/>
                </a:solidFill>
                <a:latin typeface="Corbel" panose="020B0503020204020204" pitchFamily="34" charset="0"/>
                <a:ea typeface="굴림" charset="-127"/>
              </a:rPr>
              <a:t>non-contiguously</a:t>
            </a:r>
          </a:p>
        </p:txBody>
      </p:sp>
    </p:spTree>
    <p:extLst>
      <p:ext uri="{BB962C8B-B14F-4D97-AF65-F5344CB8AC3E}">
        <p14:creationId xmlns:p14="http://schemas.microsoft.com/office/powerpoint/2010/main" val="10443988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 grpId="0" animBg="1"/>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4614</TotalTime>
  <Words>4981</Words>
  <Application>Microsoft Office PowerPoint</Application>
  <PresentationFormat>Widescreen</PresentationFormat>
  <Paragraphs>767</Paragraphs>
  <Slides>25</Slides>
  <Notes>17</Notes>
  <HiddenSlides>5</HiddenSlides>
  <MMClips>0</MMClips>
  <ScaleCrop>false</ScaleCrop>
  <HeadingPairs>
    <vt:vector size="6" baseType="variant">
      <vt:variant>
        <vt:lpstr>Fonts Used</vt:lpstr>
      </vt:variant>
      <vt:variant>
        <vt:i4>15</vt:i4>
      </vt:variant>
      <vt:variant>
        <vt:lpstr>Theme</vt:lpstr>
      </vt:variant>
      <vt:variant>
        <vt:i4>1</vt:i4>
      </vt:variant>
      <vt:variant>
        <vt:lpstr>Slide Titles</vt:lpstr>
      </vt:variant>
      <vt:variant>
        <vt:i4>25</vt:i4>
      </vt:variant>
    </vt:vector>
  </HeadingPairs>
  <TitlesOfParts>
    <vt:vector size="41" baseType="lpstr">
      <vt:lpstr>Geneva</vt:lpstr>
      <vt:lpstr>굴림</vt:lpstr>
      <vt:lpstr>맑은 고딕</vt:lpstr>
      <vt:lpstr>ＭＳ Ｐゴシック</vt:lpstr>
      <vt:lpstr>等线</vt:lpstr>
      <vt:lpstr>等线 Light</vt:lpstr>
      <vt:lpstr>Arial</vt:lpstr>
      <vt:lpstr>Calibri</vt:lpstr>
      <vt:lpstr>Consolas</vt:lpstr>
      <vt:lpstr>Corbel</vt:lpstr>
      <vt:lpstr>Courier New</vt:lpstr>
      <vt:lpstr>Symbol</vt:lpstr>
      <vt:lpstr>Times New Roman</vt:lpstr>
      <vt:lpstr>Verdana</vt:lpstr>
      <vt:lpstr>Wingdings</vt:lpstr>
      <vt:lpstr>Office Theme</vt:lpstr>
      <vt:lpstr>Virtual Memory</vt:lpstr>
      <vt:lpstr>Reminder: Operating Systems</vt:lpstr>
      <vt:lpstr>Virtual Memory (VM) Systems Illusion of a large, private, uniform store</vt:lpstr>
      <vt:lpstr>Virtual Address vs. Physical Address</vt:lpstr>
      <vt:lpstr>Segmentation: Base-and-Bound Address Translation</vt:lpstr>
      <vt:lpstr>Separate Segments for Code and Data</vt:lpstr>
      <vt:lpstr>Memory Fragmentation</vt:lpstr>
      <vt:lpstr>Paged Memory Systems</vt:lpstr>
      <vt:lpstr>Private Address Space per Process</vt:lpstr>
      <vt:lpstr>Paging vs. Segmentation</vt:lpstr>
      <vt:lpstr>Two Remaining Questions</vt:lpstr>
      <vt:lpstr>Demand Paging: using main memory as a cache of disk</vt:lpstr>
      <vt:lpstr>Example: Virtual → Physical Translation</vt:lpstr>
      <vt:lpstr>Page Faults</vt:lpstr>
      <vt:lpstr>Two Remaining Questions</vt:lpstr>
      <vt:lpstr>Suppose Page Tables reside in Memory</vt:lpstr>
      <vt:lpstr>Translation Lookaside Buffer (TLB)</vt:lpstr>
      <vt:lpstr>Address Translation: Putting it all together</vt:lpstr>
      <vt:lpstr>Summary</vt:lpstr>
      <vt:lpstr>PowerPoint Presentation</vt:lpstr>
      <vt:lpstr>Caching vs. Demand Paging</vt:lpstr>
      <vt:lpstr>Example: TLB and Page Table</vt:lpstr>
      <vt:lpstr>TLB Designs</vt:lpstr>
      <vt:lpstr>Using Caches with Virtual Memory</vt:lpstr>
      <vt:lpstr>Best of Both Worlds: Virtually-Indexed, Physically-Tagged Cache (VIPT)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Specializing the Computing System for Graph Algorithms</dc:title>
  <dc:creator>Xuhao Chen</dc:creator>
  <cp:lastModifiedBy>Xuhao Chen</cp:lastModifiedBy>
  <cp:revision>247</cp:revision>
  <dcterms:created xsi:type="dcterms:W3CDTF">2022-03-10T22:54:33Z</dcterms:created>
  <dcterms:modified xsi:type="dcterms:W3CDTF">2022-03-16T16:17:15Z</dcterms:modified>
</cp:coreProperties>
</file>