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8" r:id="rId5"/>
  </p:sldIdLst>
  <p:sldSz cx="42337038" cy="3017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e, Hochan" initials="LH" lastIdx="3" clrIdx="0">
    <p:extLst>
      <p:ext uri="{19B8F6BF-5375-455C-9EA6-DF929625EA0E}">
        <p15:presenceInfo xmlns:p15="http://schemas.microsoft.com/office/powerpoint/2012/main" userId="S::hl26847@austin.eid.utexas.edu::ffc69ea9-dbb5-4ed7-870c-40301de9dc68" providerId="AD"/>
      </p:ext>
    </p:extLst>
  </p:cmAuthor>
  <p:cmAuthor id="2" name="gill@katanagraph.com" initials="gi" lastIdx="4" clrIdx="1">
    <p:extLst>
      <p:ext uri="{19B8F6BF-5375-455C-9EA6-DF929625EA0E}">
        <p15:presenceInfo xmlns:p15="http://schemas.microsoft.com/office/powerpoint/2012/main" userId="S::urn:spo:guest#gill@katanagraph.com::"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8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5" d="100"/>
          <a:sy n="25" d="100"/>
        </p:scale>
        <p:origin x="146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4-06T21:42:17.525" idx="3">
    <p:pos x="20376" y="2400"/>
    <p:text>"Communication volujmens depends on policy" --&gt; that is true but it is not strong point of the DeepGalois, isn't it? I want to highlight that it has flexible partitioning techniqeus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E2133-3AF5-4E5B-8B8E-F9EAA6D8265B}" type="datetimeFigureOut">
              <a:rPr lang="ko-KR" altLang="en-US" smtClean="0"/>
              <a:t>2021-04-07</a:t>
            </a:fld>
            <a:endParaRPr lang="ko-KR" altLang="en-US"/>
          </a:p>
        </p:txBody>
      </p:sp>
      <p:sp>
        <p:nvSpPr>
          <p:cNvPr id="4" name="슬라이드 이미지 개체 틀 3"/>
          <p:cNvSpPr>
            <a:spLocks noGrp="1" noRot="1" noChangeAspect="1"/>
          </p:cNvSpPr>
          <p:nvPr>
            <p:ph type="sldImg" idx="2"/>
          </p:nvPr>
        </p:nvSpPr>
        <p:spPr>
          <a:xfrm>
            <a:off x="1263650" y="1143000"/>
            <a:ext cx="43307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893CC-73CD-47BE-BE93-F224E40D1A83}" type="slidenum">
              <a:rPr lang="ko-KR" altLang="en-US" smtClean="0"/>
              <a:t>‹#›</a:t>
            </a:fld>
            <a:endParaRPr lang="ko-KR" altLang="en-US"/>
          </a:p>
        </p:txBody>
      </p:sp>
    </p:spTree>
    <p:extLst>
      <p:ext uri="{BB962C8B-B14F-4D97-AF65-F5344CB8AC3E}">
        <p14:creationId xmlns:p14="http://schemas.microsoft.com/office/powerpoint/2010/main" val="372372037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9B5893CC-73CD-47BE-BE93-F224E40D1A83}" type="slidenum">
              <a:rPr lang="ko-KR" altLang="en-US" smtClean="0"/>
              <a:t>1</a:t>
            </a:fld>
            <a:endParaRPr lang="ko-KR" altLang="en-US"/>
          </a:p>
        </p:txBody>
      </p:sp>
    </p:spTree>
    <p:extLst>
      <p:ext uri="{BB962C8B-B14F-4D97-AF65-F5344CB8AC3E}">
        <p14:creationId xmlns:p14="http://schemas.microsoft.com/office/powerpoint/2010/main" val="2260572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75278" y="4938397"/>
            <a:ext cx="35986482" cy="10505440"/>
          </a:xfrm>
        </p:spPr>
        <p:txBody>
          <a:bodyPr anchor="b"/>
          <a:lstStyle>
            <a:lvl1pPr algn="ctr">
              <a:defRPr sz="26400"/>
            </a:lvl1pPr>
          </a:lstStyle>
          <a:p>
            <a:r>
              <a:rPr lang="en-US"/>
              <a:t>Click to edit Master title style</a:t>
            </a:r>
          </a:p>
        </p:txBody>
      </p:sp>
      <p:sp>
        <p:nvSpPr>
          <p:cNvPr id="3" name="Subtitle 2"/>
          <p:cNvSpPr>
            <a:spLocks noGrp="1"/>
          </p:cNvSpPr>
          <p:nvPr>
            <p:ph type="subTitle" idx="1"/>
          </p:nvPr>
        </p:nvSpPr>
        <p:spPr>
          <a:xfrm>
            <a:off x="5292130" y="15848967"/>
            <a:ext cx="31752779"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p>
        </p:txBody>
      </p:sp>
      <p:sp>
        <p:nvSpPr>
          <p:cNvPr id="4" name="Date Placeholder 3"/>
          <p:cNvSpPr>
            <a:spLocks noGrp="1"/>
          </p:cNvSpPr>
          <p:nvPr>
            <p:ph type="dt" sz="half" idx="10"/>
          </p:nvPr>
        </p:nvSpPr>
        <p:spPr/>
        <p:txBody>
          <a:bodyPr/>
          <a:lstStyle/>
          <a:p>
            <a:fld id="{D704A22F-F4FC-4B54-9091-67B1C6FD8F13}"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99984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A22F-F4FC-4B54-9091-67B1C6FD8F13}"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282717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297445" y="1606550"/>
            <a:ext cx="9128924" cy="255720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10674" y="1606550"/>
            <a:ext cx="26857558" cy="255720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A22F-F4FC-4B54-9091-67B1C6FD8F13}"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372206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04A22F-F4FC-4B54-9091-67B1C6FD8F13}"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80292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8623" y="7522854"/>
            <a:ext cx="36515695" cy="12552043"/>
          </a:xfrm>
        </p:spPr>
        <p:txBody>
          <a:bodyPr anchor="b"/>
          <a:lstStyle>
            <a:lvl1pPr>
              <a:defRPr sz="26400"/>
            </a:lvl1pPr>
          </a:lstStyle>
          <a:p>
            <a:r>
              <a:rPr lang="en-US"/>
              <a:t>Click to edit Master title style</a:t>
            </a:r>
          </a:p>
        </p:txBody>
      </p:sp>
      <p:sp>
        <p:nvSpPr>
          <p:cNvPr id="3" name="Text Placeholder 2"/>
          <p:cNvSpPr>
            <a:spLocks noGrp="1"/>
          </p:cNvSpPr>
          <p:nvPr>
            <p:ph type="body" idx="1"/>
          </p:nvPr>
        </p:nvSpPr>
        <p:spPr>
          <a:xfrm>
            <a:off x="2888623" y="20193644"/>
            <a:ext cx="36515695"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4A22F-F4FC-4B54-9091-67B1C6FD8F13}" type="datetimeFigureOut">
              <a:rPr lang="en-US" smtClean="0"/>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119804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910671" y="8032750"/>
            <a:ext cx="17993241"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433126" y="8032750"/>
            <a:ext cx="17993241" cy="19145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04A22F-F4FC-4B54-9091-67B1C6FD8F13}"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385479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16186" y="1606557"/>
            <a:ext cx="36515695" cy="5832477"/>
          </a:xfrm>
        </p:spPr>
        <p:txBody>
          <a:bodyPr/>
          <a:lstStyle/>
          <a:p>
            <a:r>
              <a:rPr lang="en-US"/>
              <a:t>Click to edit Master title style</a:t>
            </a:r>
          </a:p>
        </p:txBody>
      </p:sp>
      <p:sp>
        <p:nvSpPr>
          <p:cNvPr id="3" name="Text Placeholder 2"/>
          <p:cNvSpPr>
            <a:spLocks noGrp="1"/>
          </p:cNvSpPr>
          <p:nvPr>
            <p:ph type="body" idx="1"/>
          </p:nvPr>
        </p:nvSpPr>
        <p:spPr>
          <a:xfrm>
            <a:off x="2916190" y="7397117"/>
            <a:ext cx="17910549"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916190" y="11022330"/>
            <a:ext cx="17910549"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1433128" y="7397117"/>
            <a:ext cx="17998756"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21433128" y="11022330"/>
            <a:ext cx="17998756" cy="16212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04A22F-F4FC-4B54-9091-67B1C6FD8F13}" type="datetimeFigureOut">
              <a:rPr lang="en-US" smtClean="0"/>
              <a:t>4/7/2021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302569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04A22F-F4FC-4B54-9091-67B1C6FD8F13}" type="datetimeFigureOut">
              <a:rPr lang="en-US" smtClean="0"/>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421986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4A22F-F4FC-4B54-9091-67B1C6FD8F13}" type="datetimeFigureOut">
              <a:rPr lang="en-US" smtClean="0"/>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3289222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6186" y="2011680"/>
            <a:ext cx="13654797" cy="7040880"/>
          </a:xfrm>
        </p:spPr>
        <p:txBody>
          <a:bodyPr anchor="b"/>
          <a:lstStyle>
            <a:lvl1pPr>
              <a:defRPr sz="14080"/>
            </a:lvl1pPr>
          </a:lstStyle>
          <a:p>
            <a:r>
              <a:rPr lang="en-US"/>
              <a:t>Click to edit Master title style</a:t>
            </a:r>
          </a:p>
        </p:txBody>
      </p:sp>
      <p:sp>
        <p:nvSpPr>
          <p:cNvPr id="3" name="Content Placeholder 2"/>
          <p:cNvSpPr>
            <a:spLocks noGrp="1"/>
          </p:cNvSpPr>
          <p:nvPr>
            <p:ph idx="1"/>
          </p:nvPr>
        </p:nvSpPr>
        <p:spPr>
          <a:xfrm>
            <a:off x="17998756" y="4344677"/>
            <a:ext cx="21433125"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916186" y="9052560"/>
            <a:ext cx="13654797"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704A22F-F4FC-4B54-9091-67B1C6FD8F13}"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417681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6186" y="2011680"/>
            <a:ext cx="13654797" cy="7040880"/>
          </a:xfrm>
        </p:spPr>
        <p:txBody>
          <a:bodyPr anchor="b"/>
          <a:lstStyle>
            <a:lvl1pPr>
              <a:defRPr sz="14080"/>
            </a:lvl1pPr>
          </a:lstStyle>
          <a:p>
            <a:r>
              <a:rPr lang="en-US"/>
              <a:t>Click to edit Master title style</a:t>
            </a:r>
          </a:p>
        </p:txBody>
      </p:sp>
      <p:sp>
        <p:nvSpPr>
          <p:cNvPr id="3" name="Picture Placeholder 2"/>
          <p:cNvSpPr>
            <a:spLocks noGrp="1" noChangeAspect="1"/>
          </p:cNvSpPr>
          <p:nvPr>
            <p:ph type="pic" idx="1"/>
          </p:nvPr>
        </p:nvSpPr>
        <p:spPr>
          <a:xfrm>
            <a:off x="17998756" y="4344677"/>
            <a:ext cx="21433125"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p>
        </p:txBody>
      </p:sp>
      <p:sp>
        <p:nvSpPr>
          <p:cNvPr id="4" name="Text Placeholder 3"/>
          <p:cNvSpPr>
            <a:spLocks noGrp="1"/>
          </p:cNvSpPr>
          <p:nvPr>
            <p:ph type="body" sz="half" idx="2"/>
          </p:nvPr>
        </p:nvSpPr>
        <p:spPr>
          <a:xfrm>
            <a:off x="2916186" y="9052560"/>
            <a:ext cx="13654797"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Click to edit Master text styles</a:t>
            </a:r>
          </a:p>
        </p:txBody>
      </p:sp>
      <p:sp>
        <p:nvSpPr>
          <p:cNvPr id="5" name="Date Placeholder 4"/>
          <p:cNvSpPr>
            <a:spLocks noGrp="1"/>
          </p:cNvSpPr>
          <p:nvPr>
            <p:ph type="dt" sz="half" idx="10"/>
          </p:nvPr>
        </p:nvSpPr>
        <p:spPr/>
        <p:txBody>
          <a:bodyPr/>
          <a:lstStyle/>
          <a:p>
            <a:fld id="{D704A22F-F4FC-4B54-9091-67B1C6FD8F13}" type="datetimeFigureOut">
              <a:rPr lang="en-US" smtClean="0"/>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A71D74-4FBB-4B99-9EA3-1E86B585E31E}" type="slidenum">
              <a:rPr lang="en-US" smtClean="0"/>
              <a:t>‹#›</a:t>
            </a:fld>
            <a:endParaRPr lang="en-US"/>
          </a:p>
        </p:txBody>
      </p:sp>
    </p:spTree>
    <p:extLst>
      <p:ext uri="{BB962C8B-B14F-4D97-AF65-F5344CB8AC3E}">
        <p14:creationId xmlns:p14="http://schemas.microsoft.com/office/powerpoint/2010/main" val="330500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10672" y="1606557"/>
            <a:ext cx="36515695" cy="58324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910672" y="8032750"/>
            <a:ext cx="36515695" cy="191458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910671" y="27967947"/>
            <a:ext cx="9525834" cy="1606550"/>
          </a:xfrm>
          <a:prstGeom prst="rect">
            <a:avLst/>
          </a:prstGeom>
        </p:spPr>
        <p:txBody>
          <a:bodyPr vert="horz" lIns="91440" tIns="45720" rIns="91440" bIns="45720" rtlCol="0" anchor="ctr"/>
          <a:lstStyle>
            <a:lvl1pPr algn="l">
              <a:defRPr sz="5280">
                <a:solidFill>
                  <a:schemeClr val="tx1">
                    <a:tint val="75000"/>
                  </a:schemeClr>
                </a:solidFill>
              </a:defRPr>
            </a:lvl1pPr>
          </a:lstStyle>
          <a:p>
            <a:fld id="{D704A22F-F4FC-4B54-9091-67B1C6FD8F13}" type="datetimeFigureOut">
              <a:rPr lang="en-US" smtClean="0"/>
              <a:t>4/7/2021</a:t>
            </a:fld>
            <a:endParaRPr lang="en-US"/>
          </a:p>
        </p:txBody>
      </p:sp>
      <p:sp>
        <p:nvSpPr>
          <p:cNvPr id="5" name="Footer Placeholder 4"/>
          <p:cNvSpPr>
            <a:spLocks noGrp="1"/>
          </p:cNvSpPr>
          <p:nvPr>
            <p:ph type="ftr" sz="quarter" idx="3"/>
          </p:nvPr>
        </p:nvSpPr>
        <p:spPr>
          <a:xfrm>
            <a:off x="14024144" y="27967947"/>
            <a:ext cx="1428875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900533" y="27967947"/>
            <a:ext cx="9525834"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87A71D74-4FBB-4B99-9EA3-1E86B585E31E}" type="slidenum">
              <a:rPr lang="en-US" smtClean="0"/>
              <a:t>‹#›</a:t>
            </a:fld>
            <a:endParaRPr lang="en-US"/>
          </a:p>
        </p:txBody>
      </p:sp>
    </p:spTree>
    <p:extLst>
      <p:ext uri="{BB962C8B-B14F-4D97-AF65-F5344CB8AC3E}">
        <p14:creationId xmlns:p14="http://schemas.microsoft.com/office/powerpoint/2010/main" val="23801580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595">
            <a:extLst>
              <a:ext uri="{FF2B5EF4-FFF2-40B4-BE49-F238E27FC236}">
                <a16:creationId xmlns:a16="http://schemas.microsoft.com/office/drawing/2014/main" id="{0A33996A-4932-4FCB-9863-EE7C5E58EFEA}"/>
              </a:ext>
            </a:extLst>
          </p:cNvPr>
          <p:cNvGrpSpPr/>
          <p:nvPr/>
        </p:nvGrpSpPr>
        <p:grpSpPr>
          <a:xfrm>
            <a:off x="12054637" y="5683503"/>
            <a:ext cx="15180227" cy="10564605"/>
            <a:chOff x="573615" y="5983457"/>
            <a:chExt cx="11103571" cy="9575085"/>
          </a:xfrm>
        </p:grpSpPr>
        <p:sp>
          <p:nvSpPr>
            <p:cNvPr id="32" name="TextBox 31">
              <a:extLst>
                <a:ext uri="{FF2B5EF4-FFF2-40B4-BE49-F238E27FC236}">
                  <a16:creationId xmlns:a16="http://schemas.microsoft.com/office/drawing/2014/main" id="{4B5D2B99-C605-44AB-9E12-85AE8D6BB3BA}"/>
                </a:ext>
              </a:extLst>
            </p:cNvPr>
            <p:cNvSpPr txBox="1"/>
            <p:nvPr/>
          </p:nvSpPr>
          <p:spPr>
            <a:xfrm>
              <a:off x="573616" y="6774728"/>
              <a:ext cx="11103570" cy="8783814"/>
            </a:xfrm>
            <a:prstGeom prst="rect">
              <a:avLst/>
            </a:prstGeom>
            <a:noFill/>
            <a:ln>
              <a:solidFill>
                <a:schemeClr val="accent2"/>
              </a:solidFill>
            </a:ln>
          </p:spPr>
          <p:txBody>
            <a:bodyPr wrap="square" rtlCol="0">
              <a:spAutoFit/>
            </a:bodyPr>
            <a:lstStyle/>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endParaRPr lang="en-US" sz="4800"/>
            </a:p>
            <a:p>
              <a:r>
                <a:rPr lang="en-US" sz="1000"/>
                <a:t> </a:t>
              </a:r>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p:txBody>
        </p:sp>
        <p:sp>
          <p:nvSpPr>
            <p:cNvPr id="33" name="Rectangle 597">
              <a:extLst>
                <a:ext uri="{FF2B5EF4-FFF2-40B4-BE49-F238E27FC236}">
                  <a16:creationId xmlns:a16="http://schemas.microsoft.com/office/drawing/2014/main" id="{2FA42B49-6623-4EEE-8A67-5947BB1493D3}"/>
                </a:ext>
              </a:extLst>
            </p:cNvPr>
            <p:cNvSpPr/>
            <p:nvPr/>
          </p:nvSpPr>
          <p:spPr>
            <a:xfrm>
              <a:off x="573615" y="5983457"/>
              <a:ext cx="11103570" cy="96888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t>Synchronization</a:t>
              </a:r>
            </a:p>
          </p:txBody>
        </p:sp>
      </p:grpSp>
      <p:graphicFrame>
        <p:nvGraphicFramePr>
          <p:cNvPr id="378" name="표 347">
            <a:extLst>
              <a:ext uri="{FF2B5EF4-FFF2-40B4-BE49-F238E27FC236}">
                <a16:creationId xmlns:a16="http://schemas.microsoft.com/office/drawing/2014/main" id="{5BF8F773-720A-4AE4-AB67-2CB2CB4C472D}"/>
              </a:ext>
            </a:extLst>
          </p:cNvPr>
          <p:cNvGraphicFramePr>
            <a:graphicFrameLocks noGrp="1"/>
          </p:cNvGraphicFramePr>
          <p:nvPr>
            <p:extLst>
              <p:ext uri="{D42A27DB-BD31-4B8C-83A1-F6EECF244321}">
                <p14:modId xmlns:p14="http://schemas.microsoft.com/office/powerpoint/2010/main" val="3513851968"/>
              </p:ext>
            </p:extLst>
          </p:nvPr>
        </p:nvGraphicFramePr>
        <p:xfrm>
          <a:off x="24499984" y="12973233"/>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pSp>
        <p:nvGrpSpPr>
          <p:cNvPr id="22" name="Group 595">
            <a:extLst>
              <a:ext uri="{FF2B5EF4-FFF2-40B4-BE49-F238E27FC236}">
                <a16:creationId xmlns:a16="http://schemas.microsoft.com/office/drawing/2014/main" id="{BFC52ED8-879F-4474-90F5-0E1C1317FFF3}"/>
              </a:ext>
            </a:extLst>
          </p:cNvPr>
          <p:cNvGrpSpPr/>
          <p:nvPr/>
        </p:nvGrpSpPr>
        <p:grpSpPr>
          <a:xfrm>
            <a:off x="245049" y="16306284"/>
            <a:ext cx="26989812" cy="10865172"/>
            <a:chOff x="573616" y="5962196"/>
            <a:chExt cx="11103570" cy="9764370"/>
          </a:xfrm>
        </p:grpSpPr>
        <p:sp>
          <p:nvSpPr>
            <p:cNvPr id="23" name="TextBox 22">
              <a:extLst>
                <a:ext uri="{FF2B5EF4-FFF2-40B4-BE49-F238E27FC236}">
                  <a16:creationId xmlns:a16="http://schemas.microsoft.com/office/drawing/2014/main" id="{C6AA1DCB-D7F7-408C-8781-85B393D9EDBF}"/>
                </a:ext>
              </a:extLst>
            </p:cNvPr>
            <p:cNvSpPr txBox="1"/>
            <p:nvPr/>
          </p:nvSpPr>
          <p:spPr>
            <a:xfrm>
              <a:off x="573616" y="6942752"/>
              <a:ext cx="11103570" cy="8783814"/>
            </a:xfrm>
            <a:prstGeom prst="rect">
              <a:avLst/>
            </a:prstGeom>
            <a:noFill/>
            <a:ln>
              <a:solidFill>
                <a:schemeClr val="accent2"/>
              </a:solidFill>
            </a:ln>
          </p:spPr>
          <p:txBody>
            <a:bodyPr wrap="square" rtlCol="0">
              <a:spAutoFit/>
            </a:bodyPr>
            <a:lstStyle/>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endParaRPr lang="en-US" sz="4800"/>
            </a:p>
            <a:p>
              <a:r>
                <a:rPr lang="en-US" sz="1000"/>
                <a:t> </a:t>
              </a:r>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a:p>
              <a:pPr marL="285750" indent="-285750">
                <a:buFont typeface="Arial" panose="020B0604020202020204" pitchFamily="34" charset="0"/>
                <a:buChar char="•"/>
              </a:pPr>
              <a:endParaRPr lang="en-US" sz="1000"/>
            </a:p>
          </p:txBody>
        </p:sp>
        <p:sp>
          <p:nvSpPr>
            <p:cNvPr id="24" name="Rectangle 597">
              <a:extLst>
                <a:ext uri="{FF2B5EF4-FFF2-40B4-BE49-F238E27FC236}">
                  <a16:creationId xmlns:a16="http://schemas.microsoft.com/office/drawing/2014/main" id="{8B1845D8-B4CB-4714-AEA4-4301D19861AD}"/>
                </a:ext>
              </a:extLst>
            </p:cNvPr>
            <p:cNvSpPr/>
            <p:nvPr/>
          </p:nvSpPr>
          <p:spPr>
            <a:xfrm>
              <a:off x="573616" y="5962196"/>
              <a:ext cx="11103569" cy="96070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t>Graph Partitioning</a:t>
              </a:r>
            </a:p>
          </p:txBody>
        </p:sp>
      </p:grpSp>
      <p:grpSp>
        <p:nvGrpSpPr>
          <p:cNvPr id="28" name="Group 595">
            <a:extLst>
              <a:ext uri="{FF2B5EF4-FFF2-40B4-BE49-F238E27FC236}">
                <a16:creationId xmlns:a16="http://schemas.microsoft.com/office/drawing/2014/main" id="{2F37DA1D-96A7-4E0E-B036-FDDB80C97127}"/>
              </a:ext>
            </a:extLst>
          </p:cNvPr>
          <p:cNvGrpSpPr/>
          <p:nvPr/>
        </p:nvGrpSpPr>
        <p:grpSpPr>
          <a:xfrm>
            <a:off x="27370269" y="5702733"/>
            <a:ext cx="14671191" cy="24162828"/>
            <a:chOff x="564714" y="5975539"/>
            <a:chExt cx="11104165" cy="10956760"/>
          </a:xfrm>
        </p:grpSpPr>
        <p:sp>
          <p:nvSpPr>
            <p:cNvPr id="29" name="TextBox 28">
              <a:extLst>
                <a:ext uri="{FF2B5EF4-FFF2-40B4-BE49-F238E27FC236}">
                  <a16:creationId xmlns:a16="http://schemas.microsoft.com/office/drawing/2014/main" id="{89A7EFC2-5AE8-400D-81F3-1BEEF06EF092}"/>
                </a:ext>
              </a:extLst>
            </p:cNvPr>
            <p:cNvSpPr txBox="1"/>
            <p:nvPr/>
          </p:nvSpPr>
          <p:spPr>
            <a:xfrm>
              <a:off x="565309" y="6452874"/>
              <a:ext cx="11103570" cy="10479425"/>
            </a:xfrm>
            <a:prstGeom prst="rect">
              <a:avLst/>
            </a:prstGeom>
            <a:noFill/>
            <a:ln>
              <a:solidFill>
                <a:schemeClr val="accent2"/>
              </a:solidFill>
            </a:ln>
          </p:spPr>
          <p:txBody>
            <a:bodyPr wrap="square" rtlCol="0">
              <a:spAutoFit/>
            </a:bodyPr>
            <a:lstStyle/>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a:p>
              <a:pPr marL="285750" indent="-285750">
                <a:buFont typeface="Arial" panose="020B0604020202020204" pitchFamily="34" charset="0"/>
                <a:buChar char="•"/>
              </a:pPr>
              <a:endParaRPr lang="en-US" sz="4400"/>
            </a:p>
          </p:txBody>
        </p:sp>
        <p:sp>
          <p:nvSpPr>
            <p:cNvPr id="30" name="Rectangle 597">
              <a:extLst>
                <a:ext uri="{FF2B5EF4-FFF2-40B4-BE49-F238E27FC236}">
                  <a16:creationId xmlns:a16="http://schemas.microsoft.com/office/drawing/2014/main" id="{44FA5601-3F7C-40E9-90B2-FC45A5EBC9D2}"/>
                </a:ext>
              </a:extLst>
            </p:cNvPr>
            <p:cNvSpPr/>
            <p:nvPr/>
          </p:nvSpPr>
          <p:spPr>
            <a:xfrm>
              <a:off x="564714" y="5975539"/>
              <a:ext cx="11103570" cy="48264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t>Evaluation</a:t>
              </a:r>
            </a:p>
          </p:txBody>
        </p:sp>
      </p:grpSp>
      <p:sp>
        <p:nvSpPr>
          <p:cNvPr id="594" name="Title 1">
            <a:extLst>
              <a:ext uri="{FF2B5EF4-FFF2-40B4-BE49-F238E27FC236}">
                <a16:creationId xmlns:a16="http://schemas.microsoft.com/office/drawing/2014/main" id="{2028E599-5675-406D-9843-9D66B229C955}"/>
              </a:ext>
            </a:extLst>
          </p:cNvPr>
          <p:cNvSpPr>
            <a:spLocks noGrp="1"/>
          </p:cNvSpPr>
          <p:nvPr>
            <p:ph type="ctrTitle"/>
          </p:nvPr>
        </p:nvSpPr>
        <p:spPr>
          <a:xfrm>
            <a:off x="6009076" y="277585"/>
            <a:ext cx="35575107" cy="5578314"/>
          </a:xfrm>
        </p:spPr>
        <p:txBody>
          <a:bodyPr anchor="ctr">
            <a:noAutofit/>
          </a:bodyPr>
          <a:lstStyle/>
          <a:p>
            <a:r>
              <a:rPr lang="en-US" sz="9600" b="1">
                <a:latin typeface="Helvetica" pitchFamily="2" charset="0"/>
              </a:rPr>
              <a:t>Efficient Distribution for Deep Learning on Large Graphs</a:t>
            </a:r>
            <a:br>
              <a:rPr lang="en-US" sz="9600" b="1">
                <a:latin typeface="Helvetica" pitchFamily="2" charset="0"/>
              </a:rPr>
            </a:br>
            <a:r>
              <a:rPr lang="en-US" sz="6000">
                <a:latin typeface="Helvetica" pitchFamily="2" charset="0"/>
              </a:rPr>
              <a:t>Loc Hoang</a:t>
            </a:r>
            <a:r>
              <a:rPr lang="en-US" sz="6000" baseline="30000">
                <a:latin typeface="Helvetica" pitchFamily="2" charset="0"/>
              </a:rPr>
              <a:t>1</a:t>
            </a:r>
            <a:r>
              <a:rPr lang="en-US" sz="6000">
                <a:latin typeface="Helvetica" pitchFamily="2" charset="0"/>
              </a:rPr>
              <a:t>, </a:t>
            </a:r>
            <a:r>
              <a:rPr lang="en-US" sz="6000" err="1">
                <a:latin typeface="Helvetica" pitchFamily="2" charset="0"/>
              </a:rPr>
              <a:t>Xuhao</a:t>
            </a:r>
            <a:r>
              <a:rPr lang="en-US" sz="6000">
                <a:latin typeface="Helvetica" pitchFamily="2" charset="0"/>
              </a:rPr>
              <a:t> Chen</a:t>
            </a:r>
            <a:r>
              <a:rPr lang="en-US" sz="6000" baseline="30000">
                <a:latin typeface="Helvetica" pitchFamily="2" charset="0"/>
              </a:rPr>
              <a:t>2</a:t>
            </a:r>
            <a:r>
              <a:rPr lang="en-US" sz="6000">
                <a:latin typeface="Helvetica" pitchFamily="2" charset="0"/>
              </a:rPr>
              <a:t>, Hochan Lee</a:t>
            </a:r>
            <a:r>
              <a:rPr lang="en-US" sz="6000" baseline="30000">
                <a:latin typeface="Helvetica" pitchFamily="2" charset="0"/>
              </a:rPr>
              <a:t>1</a:t>
            </a:r>
            <a:r>
              <a:rPr lang="en-US" sz="6000">
                <a:latin typeface="Helvetica" pitchFamily="2" charset="0"/>
              </a:rPr>
              <a:t>, Roshan Dathathri</a:t>
            </a:r>
            <a:r>
              <a:rPr lang="en-US" sz="6000" baseline="30000">
                <a:latin typeface="Helvetica" pitchFamily="2" charset="0"/>
              </a:rPr>
              <a:t>3</a:t>
            </a:r>
            <a:r>
              <a:rPr lang="en-US" sz="6000">
                <a:latin typeface="Helvetica" pitchFamily="2" charset="0"/>
              </a:rPr>
              <a:t>, </a:t>
            </a:r>
            <a:r>
              <a:rPr lang="en-US" sz="6000" err="1">
                <a:latin typeface="Helvetica" pitchFamily="2" charset="0"/>
              </a:rPr>
              <a:t>Gurbinder</a:t>
            </a:r>
            <a:r>
              <a:rPr lang="en-US" sz="6000">
                <a:latin typeface="Helvetica" pitchFamily="2" charset="0"/>
              </a:rPr>
              <a:t> Gill</a:t>
            </a:r>
            <a:r>
              <a:rPr lang="en-US" sz="6000" baseline="30000">
                <a:latin typeface="Helvetica" pitchFamily="2" charset="0"/>
              </a:rPr>
              <a:t>3</a:t>
            </a:r>
            <a:r>
              <a:rPr lang="en-US" sz="6000">
                <a:latin typeface="Helvetica" pitchFamily="2" charset="0"/>
              </a:rPr>
              <a:t>, and Keshav Pingali</a:t>
            </a:r>
            <a:r>
              <a:rPr lang="en-US" sz="6000" baseline="30000">
                <a:latin typeface="Helvetica" pitchFamily="2" charset="0"/>
              </a:rPr>
              <a:t>1,3</a:t>
            </a:r>
            <a:br>
              <a:rPr lang="en-US" sz="6000">
                <a:latin typeface="Helvetica" pitchFamily="2" charset="0"/>
              </a:rPr>
            </a:br>
            <a:r>
              <a:rPr lang="en-US" sz="1000">
                <a:latin typeface="Helvetica" pitchFamily="2" charset="0"/>
              </a:rPr>
              <a:t> </a:t>
            </a:r>
            <a:r>
              <a:rPr lang="en-US" sz="2000">
                <a:latin typeface="Helvetica" pitchFamily="2" charset="0"/>
              </a:rPr>
              <a:t> </a:t>
            </a:r>
            <a:br>
              <a:rPr lang="en-US" sz="9600" b="1">
                <a:latin typeface="Helvetica" pitchFamily="2" charset="0"/>
              </a:rPr>
            </a:br>
            <a:r>
              <a:rPr lang="en-US" sz="5800" baseline="30000">
                <a:latin typeface="Helvetica" pitchFamily="2" charset="0"/>
              </a:rPr>
              <a:t>1</a:t>
            </a:r>
            <a:r>
              <a:rPr lang="en-US" sz="5800">
                <a:latin typeface="Helvetica" pitchFamily="2" charset="0"/>
              </a:rPr>
              <a:t>The University of Texas at Austin</a:t>
            </a:r>
            <a:br>
              <a:rPr lang="en-US" sz="5800">
                <a:latin typeface="Helvetica" pitchFamily="2" charset="0"/>
              </a:rPr>
            </a:br>
            <a:r>
              <a:rPr lang="en-US" sz="5800" baseline="30000">
                <a:latin typeface="Helvetica" pitchFamily="2" charset="0"/>
              </a:rPr>
              <a:t>2</a:t>
            </a:r>
            <a:r>
              <a:rPr lang="en-US" sz="5800">
                <a:latin typeface="Helvetica" pitchFamily="2" charset="0"/>
              </a:rPr>
              <a:t>Massachusetts Institute of Technology</a:t>
            </a:r>
            <a:br>
              <a:rPr lang="en-US" sz="5800">
                <a:latin typeface="Helvetica" pitchFamily="2" charset="0"/>
              </a:rPr>
            </a:br>
            <a:r>
              <a:rPr lang="en-US" sz="5800" baseline="30000">
                <a:latin typeface="Helvetica" pitchFamily="2" charset="0"/>
              </a:rPr>
              <a:t>3</a:t>
            </a:r>
            <a:r>
              <a:rPr lang="en-US" sz="5800">
                <a:latin typeface="Helvetica" pitchFamily="2" charset="0"/>
              </a:rPr>
              <a:t>Katana Graph</a:t>
            </a:r>
            <a:endParaRPr lang="en-US" sz="6000">
              <a:latin typeface="Helvetica" pitchFamily="2" charset="0"/>
            </a:endParaRPr>
          </a:p>
        </p:txBody>
      </p:sp>
      <p:sp>
        <p:nvSpPr>
          <p:cNvPr id="595" name="Rectangle 594">
            <a:extLst>
              <a:ext uri="{FF2B5EF4-FFF2-40B4-BE49-F238E27FC236}">
                <a16:creationId xmlns:a16="http://schemas.microsoft.com/office/drawing/2014/main" id="{A925B88D-5A59-4275-9F5A-67115DBD7062}"/>
              </a:ext>
            </a:extLst>
          </p:cNvPr>
          <p:cNvSpPr/>
          <p:nvPr/>
        </p:nvSpPr>
        <p:spPr>
          <a:xfrm>
            <a:off x="244194" y="111465"/>
            <a:ext cx="41757742" cy="5518009"/>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8" name="Picture 607">
            <a:extLst>
              <a:ext uri="{FF2B5EF4-FFF2-40B4-BE49-F238E27FC236}">
                <a16:creationId xmlns:a16="http://schemas.microsoft.com/office/drawing/2014/main" id="{EB18AAD8-2F8C-4538-BADC-308CF7357629}"/>
              </a:ext>
            </a:extLst>
          </p:cNvPr>
          <p:cNvPicPr>
            <a:picLocks noChangeAspect="1"/>
          </p:cNvPicPr>
          <p:nvPr/>
        </p:nvPicPr>
        <p:blipFill>
          <a:blip r:embed="rId3"/>
          <a:stretch>
            <a:fillRect/>
          </a:stretch>
        </p:blipFill>
        <p:spPr>
          <a:xfrm>
            <a:off x="1006498" y="187009"/>
            <a:ext cx="5284388" cy="3623580"/>
          </a:xfrm>
          <a:prstGeom prst="rect">
            <a:avLst/>
          </a:prstGeom>
        </p:spPr>
      </p:pic>
      <p:grpSp>
        <p:nvGrpSpPr>
          <p:cNvPr id="66" name="그룹 65">
            <a:extLst>
              <a:ext uri="{FF2B5EF4-FFF2-40B4-BE49-F238E27FC236}">
                <a16:creationId xmlns:a16="http://schemas.microsoft.com/office/drawing/2014/main" id="{5C94CFD1-B5EA-49D4-ACAC-AFC504391A65}"/>
              </a:ext>
            </a:extLst>
          </p:cNvPr>
          <p:cNvGrpSpPr/>
          <p:nvPr/>
        </p:nvGrpSpPr>
        <p:grpSpPr>
          <a:xfrm>
            <a:off x="244193" y="5705675"/>
            <a:ext cx="11737049" cy="10550501"/>
            <a:chOff x="244193" y="5705675"/>
            <a:chExt cx="11737049" cy="10473218"/>
          </a:xfrm>
        </p:grpSpPr>
        <p:sp>
          <p:nvSpPr>
            <p:cNvPr id="7" name="TextBox 6">
              <a:extLst>
                <a:ext uri="{FF2B5EF4-FFF2-40B4-BE49-F238E27FC236}">
                  <a16:creationId xmlns:a16="http://schemas.microsoft.com/office/drawing/2014/main" id="{63EEEB75-CB1C-45DF-9D21-E406FAB02827}"/>
                </a:ext>
              </a:extLst>
            </p:cNvPr>
            <p:cNvSpPr txBox="1"/>
            <p:nvPr/>
          </p:nvSpPr>
          <p:spPr>
            <a:xfrm>
              <a:off x="244194" y="6545487"/>
              <a:ext cx="11733115" cy="9633406"/>
            </a:xfrm>
            <a:prstGeom prst="rect">
              <a:avLst/>
            </a:prstGeom>
            <a:noFill/>
            <a:ln>
              <a:solidFill>
                <a:schemeClr val="accent2"/>
              </a:solidFill>
            </a:ln>
          </p:spPr>
          <p:txBody>
            <a:bodyPr wrap="square" lIns="91440" tIns="45720" rIns="91440" bIns="45720" rtlCol="0" anchor="t">
              <a:spAutoFit/>
            </a:bodyPr>
            <a:lstStyle/>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4600"/>
                <a:t>Scalable distributed GNN framework</a:t>
              </a:r>
              <a:endParaRPr lang="en-US" sz="4600">
                <a:cs typeface="Calibri"/>
              </a:endParaRPr>
            </a:p>
            <a:p>
              <a:pPr marL="285750" indent="-285750">
                <a:buFont typeface="Arial" panose="020B0604020202020204" pitchFamily="34" charset="0"/>
                <a:buChar char="•"/>
              </a:pPr>
              <a:r>
                <a:rPr lang="en-US" sz="4600" spc="-150"/>
                <a:t>Generalize GNN to</a:t>
              </a:r>
              <a:r>
                <a:rPr lang="en-US" sz="4600"/>
                <a:t> </a:t>
              </a:r>
              <a:r>
                <a:rPr lang="en-US" sz="4600" b="1"/>
                <a:t>vertex progra</a:t>
              </a:r>
              <a:r>
                <a:rPr lang="en-US" sz="4600" b="1" spc="-300"/>
                <a:t>mm</a:t>
              </a:r>
              <a:r>
                <a:rPr lang="en-US" sz="4600" b="1"/>
                <a:t>ing model</a:t>
              </a:r>
              <a:endParaRPr lang="en-US" sz="4600" b="1">
                <a:cs typeface="Calibri"/>
              </a:endParaRPr>
            </a:p>
            <a:p>
              <a:pPr marL="742950" lvl="1" indent="-285750">
                <a:buFont typeface="Arial" panose="020B0604020202020204" pitchFamily="34" charset="0"/>
                <a:buChar char="•"/>
              </a:pPr>
              <a:r>
                <a:rPr lang="en-US" sz="4400" i="1"/>
                <a:t>Topology driven</a:t>
              </a:r>
              <a:r>
                <a:rPr lang="en-US" sz="4400"/>
                <a:t>: All vertices are active</a:t>
              </a:r>
              <a:endParaRPr lang="en-US" sz="4400">
                <a:cs typeface="Calibri"/>
              </a:endParaRPr>
            </a:p>
            <a:p>
              <a:pPr marL="742950" lvl="1" indent="-285750">
                <a:buFont typeface="Arial" panose="020B0604020202020204" pitchFamily="34" charset="0"/>
                <a:buChar char="•"/>
              </a:pPr>
              <a:r>
                <a:rPr lang="en-US" sz="4400" i="1"/>
                <a:t>Operators</a:t>
              </a:r>
              <a:endParaRPr lang="en-US" sz="4400">
                <a:cs typeface="Calibri"/>
              </a:endParaRPr>
            </a:p>
            <a:p>
              <a:pPr marL="1200150" lvl="2" indent="-285750">
                <a:buFont typeface="Arial" panose="020B0604020202020204" pitchFamily="34" charset="0"/>
                <a:buChar char="•"/>
              </a:pPr>
              <a:r>
                <a:rPr lang="en-US" sz="4000"/>
                <a:t>Aggregate features from 1-hop neighbors</a:t>
              </a:r>
              <a:endParaRPr lang="en-US" sz="4000">
                <a:cs typeface="Calibri"/>
              </a:endParaRPr>
            </a:p>
            <a:p>
              <a:pPr marL="1200150" lvl="2" indent="-285750">
                <a:buFont typeface="Arial" panose="020B0604020202020204" pitchFamily="34" charset="0"/>
                <a:buChar char="•"/>
              </a:pPr>
              <a:r>
                <a:rPr lang="en-US" sz="4000"/>
                <a:t>Local linear transformation</a:t>
              </a:r>
              <a:endParaRPr lang="en-US" sz="4000">
                <a:cs typeface="Calibri"/>
              </a:endParaRPr>
            </a:p>
            <a:p>
              <a:pPr marL="742950" lvl="1" indent="-285750">
                <a:buFont typeface="Arial" panose="020B0604020202020204" pitchFamily="34" charset="0"/>
                <a:buChar char="•"/>
              </a:pPr>
              <a:r>
                <a:rPr lang="en-US" sz="4400" i="1"/>
                <a:t>Termination condition</a:t>
              </a:r>
              <a:r>
                <a:rPr lang="en-US" sz="4400"/>
                <a:t>: number of layers</a:t>
              </a:r>
              <a:endParaRPr lang="en-US" sz="4400">
                <a:cs typeface="Calibri"/>
              </a:endParaRPr>
            </a:p>
            <a:p>
              <a:pPr marL="285750" indent="-285750">
                <a:buFont typeface="Arial" panose="020B0604020202020204" pitchFamily="34" charset="0"/>
                <a:buChar char="•"/>
              </a:pPr>
              <a:r>
                <a:rPr lang="en-US" sz="4600" b="1"/>
                <a:t>Distributed Graph Engine</a:t>
              </a:r>
              <a:endParaRPr lang="en-US" sz="4600" b="1">
                <a:cs typeface="Calibri"/>
              </a:endParaRPr>
            </a:p>
            <a:p>
              <a:pPr marL="742950" lvl="1" indent="-285750">
                <a:buFont typeface="Arial" panose="020B0604020202020204" pitchFamily="34" charset="0"/>
                <a:buChar char="•"/>
              </a:pPr>
              <a:r>
                <a:rPr lang="en-US" sz="4400" err="1"/>
                <a:t>CuSP</a:t>
              </a:r>
              <a:r>
                <a:rPr lang="en-US" sz="4400"/>
                <a:t> </a:t>
              </a:r>
              <a:r>
                <a:rPr lang="en-US" sz="2800"/>
                <a:t>[1]</a:t>
              </a:r>
              <a:r>
                <a:rPr lang="en-US" sz="4400"/>
                <a:t>: Graph partitioner</a:t>
              </a:r>
              <a:endParaRPr lang="en-US" sz="4400">
                <a:cs typeface="Calibri"/>
              </a:endParaRPr>
            </a:p>
            <a:p>
              <a:pPr marL="742950" lvl="1" indent="-285750">
                <a:buFont typeface="Arial" panose="020B0604020202020204" pitchFamily="34" charset="0"/>
                <a:buChar char="•"/>
              </a:pPr>
              <a:r>
                <a:rPr lang="en-US" sz="4400"/>
                <a:t>Gluon </a:t>
              </a:r>
              <a:r>
                <a:rPr lang="en-US" sz="2800"/>
                <a:t>[2]</a:t>
              </a:r>
              <a:r>
                <a:rPr lang="en-US" sz="4400"/>
                <a:t>: Communication substrate</a:t>
              </a:r>
              <a:endParaRPr lang="en-US" sz="4400">
                <a:cs typeface="Calibri"/>
              </a:endParaRPr>
            </a:p>
            <a:p>
              <a:pPr marL="742950" lvl="1" indent="-285750">
                <a:buFont typeface="Arial" panose="020B0604020202020204" pitchFamily="34" charset="0"/>
                <a:buChar char="•"/>
              </a:pPr>
              <a:r>
                <a:rPr lang="en-US" sz="4400"/>
                <a:t>Galois </a:t>
              </a:r>
              <a:r>
                <a:rPr lang="en-US" sz="2800"/>
                <a:t>[3]: </a:t>
              </a:r>
              <a:r>
                <a:rPr lang="en-US" sz="4400"/>
                <a:t>Computation engine</a:t>
              </a:r>
              <a:endParaRPr lang="en-US" sz="4400">
                <a:cs typeface="Calibri"/>
              </a:endParaRPr>
            </a:p>
            <a:p>
              <a:pPr marL="285750" indent="-285750">
                <a:buFont typeface="Arial" panose="020B0604020202020204" pitchFamily="34" charset="0"/>
                <a:buChar char="•"/>
              </a:pPr>
              <a:r>
                <a:rPr lang="en-US" sz="4600"/>
                <a:t>Outperform the state-of-the art</a:t>
              </a:r>
              <a:endParaRPr lang="en-US" sz="4600">
                <a:cs typeface="Calibri" panose="020F0502020204030204"/>
              </a:endParaRPr>
            </a:p>
            <a:p>
              <a:pPr marL="1200150" lvl="2" indent="-285750">
                <a:buFont typeface="Arial" panose="020B0604020202020204" pitchFamily="34" charset="0"/>
                <a:buChar char="•"/>
              </a:pPr>
              <a:r>
                <a:rPr lang="en-US" sz="4400"/>
                <a:t>4x speedup over </a:t>
              </a:r>
              <a:r>
                <a:rPr lang="en-US" sz="4400" err="1"/>
                <a:t>DistDGL</a:t>
              </a:r>
              <a:r>
                <a:rPr lang="en-US" sz="4400"/>
                <a:t> </a:t>
              </a:r>
              <a:r>
                <a:rPr lang="en-US" sz="2800"/>
                <a:t>[4]</a:t>
              </a:r>
              <a:endParaRPr lang="en-US" sz="2800">
                <a:cs typeface="Calibri"/>
              </a:endParaRPr>
            </a:p>
            <a:p>
              <a:pPr lvl="2"/>
              <a:endParaRPr lang="en-US" sz="2400"/>
            </a:p>
          </p:txBody>
        </p:sp>
        <p:sp>
          <p:nvSpPr>
            <p:cNvPr id="8" name="Rectangle 597">
              <a:extLst>
                <a:ext uri="{FF2B5EF4-FFF2-40B4-BE49-F238E27FC236}">
                  <a16:creationId xmlns:a16="http://schemas.microsoft.com/office/drawing/2014/main" id="{04CDB575-1180-43B5-A4FA-6A4643954411}"/>
                </a:ext>
              </a:extLst>
            </p:cNvPr>
            <p:cNvSpPr/>
            <p:nvPr/>
          </p:nvSpPr>
          <p:spPr>
            <a:xfrm>
              <a:off x="244193" y="5705675"/>
              <a:ext cx="11737049" cy="100820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a:t>DeepGalois Overview</a:t>
              </a:r>
            </a:p>
          </p:txBody>
        </p:sp>
      </p:grpSp>
      <p:grpSp>
        <p:nvGrpSpPr>
          <p:cNvPr id="580" name="그룹 579">
            <a:extLst>
              <a:ext uri="{FF2B5EF4-FFF2-40B4-BE49-F238E27FC236}">
                <a16:creationId xmlns:a16="http://schemas.microsoft.com/office/drawing/2014/main" id="{BF0003B9-2C47-4219-8647-5CBACDBA0186}"/>
              </a:ext>
            </a:extLst>
          </p:cNvPr>
          <p:cNvGrpSpPr/>
          <p:nvPr/>
        </p:nvGrpSpPr>
        <p:grpSpPr>
          <a:xfrm>
            <a:off x="12524359" y="15141471"/>
            <a:ext cx="3814925" cy="744813"/>
            <a:chOff x="19840483" y="14410805"/>
            <a:chExt cx="3814925" cy="744813"/>
          </a:xfrm>
        </p:grpSpPr>
        <p:sp>
          <p:nvSpPr>
            <p:cNvPr id="137" name="타원 136">
              <a:extLst>
                <a:ext uri="{FF2B5EF4-FFF2-40B4-BE49-F238E27FC236}">
                  <a16:creationId xmlns:a16="http://schemas.microsoft.com/office/drawing/2014/main" id="{DF849ECB-E509-4B34-8B8F-C161AD17115C}"/>
                </a:ext>
              </a:extLst>
            </p:cNvPr>
            <p:cNvSpPr/>
            <p:nvPr/>
          </p:nvSpPr>
          <p:spPr>
            <a:xfrm>
              <a:off x="19840483" y="14425319"/>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tx1"/>
                </a:solidFill>
              </a:endParaRPr>
            </a:p>
          </p:txBody>
        </p:sp>
        <p:sp>
          <p:nvSpPr>
            <p:cNvPr id="139" name="타원 138">
              <a:extLst>
                <a:ext uri="{FF2B5EF4-FFF2-40B4-BE49-F238E27FC236}">
                  <a16:creationId xmlns:a16="http://schemas.microsoft.com/office/drawing/2014/main" id="{1B7A5F2F-D525-48AC-B15C-C675FB5DCEB8}"/>
                </a:ext>
              </a:extLst>
            </p:cNvPr>
            <p:cNvSpPr/>
            <p:nvPr/>
          </p:nvSpPr>
          <p:spPr>
            <a:xfrm>
              <a:off x="21886957" y="14410805"/>
              <a:ext cx="696686" cy="73029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3200">
                <a:solidFill>
                  <a:schemeClr val="tx1"/>
                </a:solidFill>
              </a:endParaRPr>
            </a:p>
          </p:txBody>
        </p:sp>
        <p:sp>
          <p:nvSpPr>
            <p:cNvPr id="140" name="TextBox 139">
              <a:extLst>
                <a:ext uri="{FF2B5EF4-FFF2-40B4-BE49-F238E27FC236}">
                  <a16:creationId xmlns:a16="http://schemas.microsoft.com/office/drawing/2014/main" id="{512C5423-5395-4FE2-8F59-0300CF64DFC9}"/>
                </a:ext>
              </a:extLst>
            </p:cNvPr>
            <p:cNvSpPr txBox="1"/>
            <p:nvPr/>
          </p:nvSpPr>
          <p:spPr>
            <a:xfrm>
              <a:off x="20436220" y="14551940"/>
              <a:ext cx="1269258" cy="477054"/>
            </a:xfrm>
            <a:prstGeom prst="rect">
              <a:avLst/>
            </a:prstGeom>
            <a:noFill/>
          </p:spPr>
          <p:txBody>
            <a:bodyPr wrap="none" rtlCol="0">
              <a:spAutoFit/>
            </a:bodyPr>
            <a:lstStyle/>
            <a:p>
              <a:r>
                <a:rPr lang="en-US" altLang="ko-KR" sz="2500"/>
                <a:t> :Master</a:t>
              </a:r>
              <a:endParaRPr lang="ko-KR" altLang="en-US" sz="2500"/>
            </a:p>
          </p:txBody>
        </p:sp>
        <p:sp>
          <p:nvSpPr>
            <p:cNvPr id="141" name="TextBox 140">
              <a:extLst>
                <a:ext uri="{FF2B5EF4-FFF2-40B4-BE49-F238E27FC236}">
                  <a16:creationId xmlns:a16="http://schemas.microsoft.com/office/drawing/2014/main" id="{14E2F335-C56B-48DF-82D4-33FDC6BB933E}"/>
                </a:ext>
              </a:extLst>
            </p:cNvPr>
            <p:cNvSpPr txBox="1"/>
            <p:nvPr/>
          </p:nvSpPr>
          <p:spPr>
            <a:xfrm>
              <a:off x="22464441" y="14551940"/>
              <a:ext cx="1190967" cy="477054"/>
            </a:xfrm>
            <a:prstGeom prst="rect">
              <a:avLst/>
            </a:prstGeom>
            <a:noFill/>
          </p:spPr>
          <p:txBody>
            <a:bodyPr wrap="none" rtlCol="0">
              <a:spAutoFit/>
            </a:bodyPr>
            <a:lstStyle/>
            <a:p>
              <a:r>
                <a:rPr lang="en-US" altLang="ko-KR" sz="2500"/>
                <a:t> :Mirror</a:t>
              </a:r>
              <a:endParaRPr lang="ko-KR" altLang="en-US" sz="2500"/>
            </a:p>
          </p:txBody>
        </p:sp>
      </p:grpSp>
      <p:sp>
        <p:nvSpPr>
          <p:cNvPr id="219" name="TextBox 218">
            <a:extLst>
              <a:ext uri="{FF2B5EF4-FFF2-40B4-BE49-F238E27FC236}">
                <a16:creationId xmlns:a16="http://schemas.microsoft.com/office/drawing/2014/main" id="{98F82579-0900-4EDD-B6A8-F336294C9812}"/>
              </a:ext>
            </a:extLst>
          </p:cNvPr>
          <p:cNvSpPr txBox="1"/>
          <p:nvPr/>
        </p:nvSpPr>
        <p:spPr>
          <a:xfrm>
            <a:off x="389619" y="17381095"/>
            <a:ext cx="13439513" cy="4985980"/>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r>
              <a:rPr lang="en-US" altLang="ko-KR" sz="4600">
                <a:ea typeface="맑은 고딕"/>
              </a:rPr>
              <a:t>Edges are uniquely assigned among hosts</a:t>
            </a:r>
          </a:p>
          <a:p>
            <a:pPr marL="742950" lvl="1" indent="-285750">
              <a:buFont typeface="Arial" panose="020B0604020202020204" pitchFamily="34" charset="0"/>
              <a:buChar char="•"/>
            </a:pPr>
            <a:r>
              <a:rPr lang="en-US" altLang="ko-KR" sz="4600">
                <a:ea typeface="맑은 고딕"/>
              </a:rPr>
              <a:t>Proxies for end points</a:t>
            </a:r>
          </a:p>
          <a:p>
            <a:pPr marL="285750" indent="-285750">
              <a:buFont typeface="Arial" panose="020B0604020202020204" pitchFamily="34" charset="0"/>
              <a:buChar char="•"/>
            </a:pPr>
            <a:r>
              <a:rPr lang="en-US" altLang="ko-KR" sz="4600">
                <a:ea typeface="맑은 고딕"/>
              </a:rPr>
              <a:t>One proxy is designated the </a:t>
            </a:r>
            <a:r>
              <a:rPr lang="en-US" altLang="ko-KR" sz="4600" i="1">
                <a:ea typeface="맑은 고딕"/>
              </a:rPr>
              <a:t>master</a:t>
            </a:r>
            <a:r>
              <a:rPr lang="en-US" altLang="ko-KR" sz="4600">
                <a:ea typeface="맑은 고딕"/>
              </a:rPr>
              <a:t> proxy</a:t>
            </a:r>
          </a:p>
          <a:p>
            <a:pPr marL="285750" indent="-285750">
              <a:buFont typeface="Arial" panose="020B0604020202020204" pitchFamily="34" charset="0"/>
              <a:buChar char="•"/>
            </a:pPr>
            <a:r>
              <a:rPr lang="en-US" altLang="ko-KR" sz="4600">
                <a:ea typeface="맑은 고딕"/>
              </a:rPr>
              <a:t>Di</a:t>
            </a:r>
            <a:r>
              <a:rPr lang="en-US" altLang="ko-KR" sz="4600" spc="-150">
                <a:ea typeface="맑은 고딕"/>
              </a:rPr>
              <a:t>ff</a:t>
            </a:r>
            <a:r>
              <a:rPr lang="en-US" altLang="ko-KR" sz="4600">
                <a:ea typeface="맑은 고딕"/>
              </a:rPr>
              <a:t>erent </a:t>
            </a:r>
            <a:r>
              <a:rPr lang="en-US" altLang="ko-KR" sz="4600" spc="-150">
                <a:ea typeface="맑은 고딕"/>
              </a:rPr>
              <a:t>polic</a:t>
            </a:r>
            <a:r>
              <a:rPr lang="en-US" altLang="ko-KR" sz="4600">
                <a:ea typeface="맑은 고딕"/>
              </a:rPr>
              <a:t>ies </a:t>
            </a:r>
            <a:r>
              <a:rPr lang="en-US" altLang="ko-KR" sz="4600" spc="-150">
                <a:ea typeface="맑은 고딕"/>
              </a:rPr>
              <a:t>have</a:t>
            </a:r>
            <a:r>
              <a:rPr lang="en-US" altLang="ko-KR" sz="4600">
                <a:ea typeface="맑은 고딕"/>
              </a:rPr>
              <a:t> different </a:t>
            </a:r>
            <a:r>
              <a:rPr lang="en-US" altLang="ko-KR" sz="4600" spc="-150">
                <a:ea typeface="맑은 고딕"/>
              </a:rPr>
              <a:t>edge/master</a:t>
            </a:r>
            <a:r>
              <a:rPr lang="en-US" altLang="ko-KR" sz="4600">
                <a:ea typeface="맑은 고딕"/>
              </a:rPr>
              <a:t> </a:t>
            </a:r>
            <a:r>
              <a:rPr lang="en-US" altLang="ko-KR" sz="4600" spc="-150">
                <a:ea typeface="맑은 고딕"/>
              </a:rPr>
              <a:t>assignment</a:t>
            </a:r>
          </a:p>
          <a:p>
            <a:pPr marL="285750" indent="-285750">
              <a:buFont typeface="Arial" panose="020B0604020202020204" pitchFamily="34" charset="0"/>
              <a:buChar char="•"/>
            </a:pPr>
            <a:r>
              <a:rPr lang="en-US" altLang="ko-KR" sz="4600">
                <a:ea typeface="맑은 고딕"/>
              </a:rPr>
              <a:t>Policies trade-off</a:t>
            </a:r>
          </a:p>
          <a:p>
            <a:pPr marL="742950" lvl="1" indent="-285750">
              <a:buFont typeface="Arial" panose="020B0604020202020204" pitchFamily="34" charset="0"/>
              <a:buChar char="•"/>
            </a:pPr>
            <a:r>
              <a:rPr lang="en-US" altLang="ko-KR" sz="4400">
                <a:ea typeface="맑은 고딕"/>
              </a:rPr>
              <a:t>Computation load-balance</a:t>
            </a:r>
          </a:p>
          <a:p>
            <a:pPr marL="742950" lvl="1" indent="-285750">
              <a:buFont typeface="Arial" panose="020B0604020202020204" pitchFamily="34" charset="0"/>
              <a:buChar char="•"/>
            </a:pPr>
            <a:r>
              <a:rPr lang="en-US" altLang="ko-KR" sz="4400">
                <a:ea typeface="맑은 고딕"/>
              </a:rPr>
              <a:t>Communication overhead</a:t>
            </a:r>
            <a:endParaRPr lang="en-US" altLang="ko-KR" sz="4400">
              <a:ea typeface="맑은 고딕"/>
              <a:cs typeface="Calibri"/>
            </a:endParaRPr>
          </a:p>
        </p:txBody>
      </p:sp>
      <p:graphicFrame>
        <p:nvGraphicFramePr>
          <p:cNvPr id="245" name="표 347">
            <a:extLst>
              <a:ext uri="{FF2B5EF4-FFF2-40B4-BE49-F238E27FC236}">
                <a16:creationId xmlns:a16="http://schemas.microsoft.com/office/drawing/2014/main" id="{6AF09FBC-9678-4B94-BA8D-7CD3D12F3C39}"/>
              </a:ext>
            </a:extLst>
          </p:cNvPr>
          <p:cNvGraphicFramePr>
            <a:graphicFrameLocks noGrp="1"/>
          </p:cNvGraphicFramePr>
          <p:nvPr>
            <p:extLst>
              <p:ext uri="{D42A27DB-BD31-4B8C-83A1-F6EECF244321}">
                <p14:modId xmlns:p14="http://schemas.microsoft.com/office/powerpoint/2010/main" val="4241844927"/>
              </p:ext>
            </p:extLst>
          </p:nvPr>
        </p:nvGraphicFramePr>
        <p:xfrm>
          <a:off x="15559657" y="12081193"/>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56178">
                  <a:extLst>
                    <a:ext uri="{9D8B030D-6E8A-4147-A177-3AD203B41FA5}">
                      <a16:colId xmlns:a16="http://schemas.microsoft.com/office/drawing/2014/main" val="3044581115"/>
                    </a:ext>
                  </a:extLst>
                </a:gridCol>
                <a:gridCol w="208280">
                  <a:extLst>
                    <a:ext uri="{9D8B030D-6E8A-4147-A177-3AD203B41FA5}">
                      <a16:colId xmlns:a16="http://schemas.microsoft.com/office/drawing/2014/main" val="4255932086"/>
                    </a:ext>
                  </a:extLst>
                </a:gridCol>
              </a:tblGrid>
              <a:tr h="173961">
                <a:tc>
                  <a:txBody>
                    <a:bodyPr/>
                    <a:lstStyle/>
                    <a:p>
                      <a:pPr latinLnBrk="1"/>
                      <a:endParaRPr lang="ko-KR" altLang="en-US" sz="1000"/>
                    </a:p>
                  </a:txBody>
                  <a:tcPr>
                    <a:solidFill>
                      <a:srgbClr val="92D050"/>
                    </a:solidFill>
                  </a:tcPr>
                </a:tc>
                <a:tc>
                  <a:txBody>
                    <a:bodyPr/>
                    <a:lstStyle/>
                    <a:p>
                      <a:pPr latinLnBrk="1"/>
                      <a:endParaRPr lang="ko-KR" altLang="en-US" sz="1000"/>
                    </a:p>
                  </a:txBody>
                  <a:tcPr>
                    <a:solidFill>
                      <a:srgbClr val="92D050"/>
                    </a:solidFill>
                  </a:tcPr>
                </a:tc>
                <a:tc>
                  <a:txBody>
                    <a:bodyPr/>
                    <a:lstStyle/>
                    <a:p>
                      <a:pPr latinLnBrk="1"/>
                      <a:endParaRPr lang="ko-KR" altLang="en-US" sz="1000"/>
                    </a:p>
                  </a:txBody>
                  <a:tcPr>
                    <a:solidFill>
                      <a:srgbClr val="92D050"/>
                    </a:solidFill>
                  </a:tcPr>
                </a:tc>
                <a:extLst>
                  <a:ext uri="{0D108BD9-81ED-4DB2-BD59-A6C34878D82A}">
                    <a16:rowId xmlns:a16="http://schemas.microsoft.com/office/drawing/2014/main" val="3169139267"/>
                  </a:ext>
                </a:extLst>
              </a:tr>
            </a:tbl>
          </a:graphicData>
        </a:graphic>
      </p:graphicFrame>
      <p:graphicFrame>
        <p:nvGraphicFramePr>
          <p:cNvPr id="246" name="표 347">
            <a:extLst>
              <a:ext uri="{FF2B5EF4-FFF2-40B4-BE49-F238E27FC236}">
                <a16:creationId xmlns:a16="http://schemas.microsoft.com/office/drawing/2014/main" id="{281DB6A9-69C8-4D81-AC58-F73E963E16E1}"/>
              </a:ext>
            </a:extLst>
          </p:cNvPr>
          <p:cNvGraphicFramePr>
            <a:graphicFrameLocks noGrp="1"/>
          </p:cNvGraphicFramePr>
          <p:nvPr>
            <p:extLst>
              <p:ext uri="{D42A27DB-BD31-4B8C-83A1-F6EECF244321}">
                <p14:modId xmlns:p14="http://schemas.microsoft.com/office/powerpoint/2010/main" val="503716522"/>
              </p:ext>
            </p:extLst>
          </p:nvPr>
        </p:nvGraphicFramePr>
        <p:xfrm>
          <a:off x="16076538" y="13470590"/>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47" name="표 347">
            <a:extLst>
              <a:ext uri="{FF2B5EF4-FFF2-40B4-BE49-F238E27FC236}">
                <a16:creationId xmlns:a16="http://schemas.microsoft.com/office/drawing/2014/main" id="{3C424884-2473-40FD-9B04-EB0FD8D19C42}"/>
              </a:ext>
            </a:extLst>
          </p:cNvPr>
          <p:cNvGraphicFramePr>
            <a:graphicFrameLocks noGrp="1"/>
          </p:cNvGraphicFramePr>
          <p:nvPr>
            <p:extLst>
              <p:ext uri="{D42A27DB-BD31-4B8C-83A1-F6EECF244321}">
                <p14:modId xmlns:p14="http://schemas.microsoft.com/office/powerpoint/2010/main" val="3633017650"/>
              </p:ext>
            </p:extLst>
          </p:nvPr>
        </p:nvGraphicFramePr>
        <p:xfrm>
          <a:off x="17997377" y="12710162"/>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48" name="표 347">
            <a:extLst>
              <a:ext uri="{FF2B5EF4-FFF2-40B4-BE49-F238E27FC236}">
                <a16:creationId xmlns:a16="http://schemas.microsoft.com/office/drawing/2014/main" id="{72AF6776-AFAA-4ECB-9C2B-746CC296A692}"/>
              </a:ext>
            </a:extLst>
          </p:cNvPr>
          <p:cNvGraphicFramePr>
            <a:graphicFrameLocks noGrp="1"/>
          </p:cNvGraphicFramePr>
          <p:nvPr>
            <p:extLst>
              <p:ext uri="{D42A27DB-BD31-4B8C-83A1-F6EECF244321}">
                <p14:modId xmlns:p14="http://schemas.microsoft.com/office/powerpoint/2010/main" val="454924081"/>
              </p:ext>
            </p:extLst>
          </p:nvPr>
        </p:nvGraphicFramePr>
        <p:xfrm>
          <a:off x="17603812" y="12162766"/>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08280">
                  <a:extLst>
                    <a:ext uri="{9D8B030D-6E8A-4147-A177-3AD203B41FA5}">
                      <a16:colId xmlns:a16="http://schemas.microsoft.com/office/drawing/2014/main" val="3044581115"/>
                    </a:ext>
                  </a:extLst>
                </a:gridCol>
                <a:gridCol w="256178">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49" name="표 347">
            <a:extLst>
              <a:ext uri="{FF2B5EF4-FFF2-40B4-BE49-F238E27FC236}">
                <a16:creationId xmlns:a16="http://schemas.microsoft.com/office/drawing/2014/main" id="{E48188EB-4222-4276-A08C-4FA803977EA3}"/>
              </a:ext>
            </a:extLst>
          </p:cNvPr>
          <p:cNvGraphicFramePr>
            <a:graphicFrameLocks noGrp="1"/>
          </p:cNvGraphicFramePr>
          <p:nvPr>
            <p:extLst>
              <p:ext uri="{D42A27DB-BD31-4B8C-83A1-F6EECF244321}">
                <p14:modId xmlns:p14="http://schemas.microsoft.com/office/powerpoint/2010/main" val="4266817503"/>
              </p:ext>
            </p:extLst>
          </p:nvPr>
        </p:nvGraphicFramePr>
        <p:xfrm>
          <a:off x="19226820" y="11852520"/>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51" name="표 347">
            <a:extLst>
              <a:ext uri="{FF2B5EF4-FFF2-40B4-BE49-F238E27FC236}">
                <a16:creationId xmlns:a16="http://schemas.microsoft.com/office/drawing/2014/main" id="{B4C51ECC-47EE-4800-BFCD-7B6C97F2359B}"/>
              </a:ext>
            </a:extLst>
          </p:cNvPr>
          <p:cNvGraphicFramePr>
            <a:graphicFrameLocks noGrp="1"/>
          </p:cNvGraphicFramePr>
          <p:nvPr>
            <p:extLst>
              <p:ext uri="{D42A27DB-BD31-4B8C-83A1-F6EECF244321}">
                <p14:modId xmlns:p14="http://schemas.microsoft.com/office/powerpoint/2010/main" val="3428259632"/>
              </p:ext>
            </p:extLst>
          </p:nvPr>
        </p:nvGraphicFramePr>
        <p:xfrm>
          <a:off x="23121059" y="11886620"/>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0">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52" name="표 347">
            <a:extLst>
              <a:ext uri="{FF2B5EF4-FFF2-40B4-BE49-F238E27FC236}">
                <a16:creationId xmlns:a16="http://schemas.microsoft.com/office/drawing/2014/main" id="{D6F72AF7-BCAB-43D0-A255-8FF03CE092E0}"/>
              </a:ext>
            </a:extLst>
          </p:cNvPr>
          <p:cNvGraphicFramePr>
            <a:graphicFrameLocks noGrp="1"/>
          </p:cNvGraphicFramePr>
          <p:nvPr>
            <p:extLst>
              <p:ext uri="{D42A27DB-BD31-4B8C-83A1-F6EECF244321}">
                <p14:modId xmlns:p14="http://schemas.microsoft.com/office/powerpoint/2010/main" val="2681142603"/>
              </p:ext>
            </p:extLst>
          </p:nvPr>
        </p:nvGraphicFramePr>
        <p:xfrm>
          <a:off x="24688227" y="11951935"/>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solidFill>
                      <a:srgbClr val="92D050"/>
                    </a:solidFill>
                  </a:tcPr>
                </a:tc>
                <a:tc>
                  <a:txBody>
                    <a:bodyPr/>
                    <a:lstStyle/>
                    <a:p>
                      <a:pPr latinLnBrk="1"/>
                      <a:endParaRPr lang="ko-KR" altLang="en-US" sz="1000"/>
                    </a:p>
                  </a:txBody>
                  <a:tcPr>
                    <a:solidFill>
                      <a:srgbClr val="92D050"/>
                    </a:solidFill>
                  </a:tcPr>
                </a:tc>
                <a:tc>
                  <a:txBody>
                    <a:bodyPr/>
                    <a:lstStyle/>
                    <a:p>
                      <a:pPr latinLnBrk="1"/>
                      <a:endParaRPr lang="ko-KR" altLang="en-US" sz="1000"/>
                    </a:p>
                  </a:txBody>
                  <a:tcPr>
                    <a:solidFill>
                      <a:srgbClr val="92D050"/>
                    </a:solidFill>
                  </a:tcPr>
                </a:tc>
                <a:extLst>
                  <a:ext uri="{0D108BD9-81ED-4DB2-BD59-A6C34878D82A}">
                    <a16:rowId xmlns:a16="http://schemas.microsoft.com/office/drawing/2014/main" val="3169139267"/>
                  </a:ext>
                </a:extLst>
              </a:tr>
            </a:tbl>
          </a:graphicData>
        </a:graphic>
      </p:graphicFrame>
      <p:graphicFrame>
        <p:nvGraphicFramePr>
          <p:cNvPr id="253" name="표 347">
            <a:extLst>
              <a:ext uri="{FF2B5EF4-FFF2-40B4-BE49-F238E27FC236}">
                <a16:creationId xmlns:a16="http://schemas.microsoft.com/office/drawing/2014/main" id="{33C19638-1D7E-4B07-ADC8-0C7DBB119703}"/>
              </a:ext>
            </a:extLst>
          </p:cNvPr>
          <p:cNvGraphicFramePr>
            <a:graphicFrameLocks noGrp="1"/>
          </p:cNvGraphicFramePr>
          <p:nvPr>
            <p:extLst>
              <p:ext uri="{D42A27DB-BD31-4B8C-83A1-F6EECF244321}">
                <p14:modId xmlns:p14="http://schemas.microsoft.com/office/powerpoint/2010/main" val="1050702347"/>
              </p:ext>
            </p:extLst>
          </p:nvPr>
        </p:nvGraphicFramePr>
        <p:xfrm>
          <a:off x="23127340" y="12466138"/>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aphicFrame>
        <p:nvGraphicFramePr>
          <p:cNvPr id="254" name="표 347">
            <a:extLst>
              <a:ext uri="{FF2B5EF4-FFF2-40B4-BE49-F238E27FC236}">
                <a16:creationId xmlns:a16="http://schemas.microsoft.com/office/drawing/2014/main" id="{7A4A9BC7-78C8-49DD-AC53-E14C73592DC6}"/>
              </a:ext>
            </a:extLst>
          </p:cNvPr>
          <p:cNvGraphicFramePr>
            <a:graphicFrameLocks noGrp="1"/>
          </p:cNvGraphicFramePr>
          <p:nvPr>
            <p:extLst>
              <p:ext uri="{D42A27DB-BD31-4B8C-83A1-F6EECF244321}">
                <p14:modId xmlns:p14="http://schemas.microsoft.com/office/powerpoint/2010/main" val="763808747"/>
              </p:ext>
            </p:extLst>
          </p:nvPr>
        </p:nvGraphicFramePr>
        <p:xfrm>
          <a:off x="24496403" y="13776789"/>
          <a:ext cx="696687" cy="243840"/>
        </p:xfrm>
        <a:graphic>
          <a:graphicData uri="http://schemas.openxmlformats.org/drawingml/2006/table">
            <a:tbl>
              <a:tblPr firstRow="1" bandRow="1">
                <a:tableStyleId>{5940675A-B579-460E-94D1-54222C63F5DA}</a:tableStyleId>
              </a:tblPr>
              <a:tblGrid>
                <a:gridCol w="232229">
                  <a:extLst>
                    <a:ext uri="{9D8B030D-6E8A-4147-A177-3AD203B41FA5}">
                      <a16:colId xmlns:a16="http://schemas.microsoft.com/office/drawing/2014/main" val="1972098266"/>
                    </a:ext>
                  </a:extLst>
                </a:gridCol>
                <a:gridCol w="232229">
                  <a:extLst>
                    <a:ext uri="{9D8B030D-6E8A-4147-A177-3AD203B41FA5}">
                      <a16:colId xmlns:a16="http://schemas.microsoft.com/office/drawing/2014/main" val="3044581115"/>
                    </a:ext>
                  </a:extLst>
                </a:gridCol>
                <a:gridCol w="232229">
                  <a:extLst>
                    <a:ext uri="{9D8B030D-6E8A-4147-A177-3AD203B41FA5}">
                      <a16:colId xmlns:a16="http://schemas.microsoft.com/office/drawing/2014/main" val="4255932086"/>
                    </a:ext>
                  </a:extLst>
                </a:gridCol>
              </a:tblGrid>
              <a:tr h="173961">
                <a:tc>
                  <a:txBody>
                    <a:bodyPr/>
                    <a:lstStyle/>
                    <a:p>
                      <a:pPr latinLnBrk="1"/>
                      <a:endParaRPr lang="ko-KR" altLang="en-US" sz="1000"/>
                    </a:p>
                  </a:txBody>
                  <a:tcPr>
                    <a:lnL w="28575" cap="flat" cmpd="sng" algn="ctr">
                      <a:solidFill>
                        <a:srgbClr val="B81896"/>
                      </a:solidFill>
                      <a:prstDash val="solid"/>
                      <a:round/>
                      <a:headEnd type="none" w="med" len="med"/>
                      <a:tailEnd type="none" w="med" len="med"/>
                    </a:lnL>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tc>
                  <a:txBody>
                    <a:bodyPr/>
                    <a:lstStyle/>
                    <a:p>
                      <a:pPr latinLnBrk="1"/>
                      <a:endParaRPr lang="ko-KR" altLang="en-US" sz="1000"/>
                    </a:p>
                  </a:txBody>
                  <a:tcPr>
                    <a:lnR w="28575" cap="flat" cmpd="sng" algn="ctr">
                      <a:solidFill>
                        <a:srgbClr val="B81896"/>
                      </a:solidFill>
                      <a:prstDash val="solid"/>
                      <a:round/>
                      <a:headEnd type="none" w="med" len="med"/>
                      <a:tailEnd type="none" w="med" len="med"/>
                    </a:lnR>
                    <a:lnT w="28575" cap="flat" cmpd="sng" algn="ctr">
                      <a:solidFill>
                        <a:srgbClr val="B81896"/>
                      </a:solidFill>
                      <a:prstDash val="solid"/>
                      <a:round/>
                      <a:headEnd type="none" w="med" len="med"/>
                      <a:tailEnd type="none" w="med" len="med"/>
                    </a:lnT>
                    <a:lnB w="28575" cap="flat" cmpd="sng" algn="ctr">
                      <a:solidFill>
                        <a:srgbClr val="B81896"/>
                      </a:solidFill>
                      <a:prstDash val="solid"/>
                      <a:round/>
                      <a:headEnd type="none" w="med" len="med"/>
                      <a:tailEnd type="none" w="med" len="med"/>
                    </a:lnB>
                    <a:solidFill>
                      <a:srgbClr val="92D050"/>
                    </a:solidFill>
                  </a:tcPr>
                </a:tc>
                <a:extLst>
                  <a:ext uri="{0D108BD9-81ED-4DB2-BD59-A6C34878D82A}">
                    <a16:rowId xmlns:a16="http://schemas.microsoft.com/office/drawing/2014/main" val="3169139267"/>
                  </a:ext>
                </a:extLst>
              </a:tr>
            </a:tbl>
          </a:graphicData>
        </a:graphic>
      </p:graphicFrame>
      <p:grpSp>
        <p:nvGrpSpPr>
          <p:cNvPr id="255" name="그룹 254">
            <a:extLst>
              <a:ext uri="{FF2B5EF4-FFF2-40B4-BE49-F238E27FC236}">
                <a16:creationId xmlns:a16="http://schemas.microsoft.com/office/drawing/2014/main" id="{1EF40CC6-94AD-470D-890A-87AD63B1F995}"/>
              </a:ext>
            </a:extLst>
          </p:cNvPr>
          <p:cNvGrpSpPr/>
          <p:nvPr/>
        </p:nvGrpSpPr>
        <p:grpSpPr>
          <a:xfrm>
            <a:off x="16042292" y="11428614"/>
            <a:ext cx="3383640" cy="2025412"/>
            <a:chOff x="17784879" y="7389672"/>
            <a:chExt cx="3383640" cy="2025412"/>
          </a:xfrm>
        </p:grpSpPr>
        <p:sp>
          <p:nvSpPr>
            <p:cNvPr id="256" name="타원 255">
              <a:extLst>
                <a:ext uri="{FF2B5EF4-FFF2-40B4-BE49-F238E27FC236}">
                  <a16:creationId xmlns:a16="http://schemas.microsoft.com/office/drawing/2014/main" id="{6273BE90-F00E-4B2B-B028-7A35C50E17F3}"/>
                </a:ext>
              </a:extLst>
            </p:cNvPr>
            <p:cNvSpPr/>
            <p:nvPr/>
          </p:nvSpPr>
          <p:spPr>
            <a:xfrm>
              <a:off x="17785783" y="7389672"/>
              <a:ext cx="696686" cy="7302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A</a:t>
              </a:r>
              <a:endParaRPr lang="ko-KR" altLang="en-US" sz="3200">
                <a:solidFill>
                  <a:schemeClr val="tx1"/>
                </a:solidFill>
              </a:endParaRPr>
            </a:p>
          </p:txBody>
        </p:sp>
        <p:sp>
          <p:nvSpPr>
            <p:cNvPr id="257" name="타원 256">
              <a:extLst>
                <a:ext uri="{FF2B5EF4-FFF2-40B4-BE49-F238E27FC236}">
                  <a16:creationId xmlns:a16="http://schemas.microsoft.com/office/drawing/2014/main" id="{42908F4E-83B2-45CA-96CF-3D6F48708501}"/>
                </a:ext>
              </a:extLst>
            </p:cNvPr>
            <p:cNvSpPr/>
            <p:nvPr/>
          </p:nvSpPr>
          <p:spPr>
            <a:xfrm>
              <a:off x="19128808" y="7389672"/>
              <a:ext cx="696686" cy="730299"/>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B</a:t>
              </a:r>
              <a:endParaRPr lang="ko-KR" altLang="en-US" sz="3200">
                <a:solidFill>
                  <a:schemeClr val="tx1"/>
                </a:solidFill>
              </a:endParaRPr>
            </a:p>
          </p:txBody>
        </p:sp>
        <p:sp>
          <p:nvSpPr>
            <p:cNvPr id="258" name="타원 257">
              <a:extLst>
                <a:ext uri="{FF2B5EF4-FFF2-40B4-BE49-F238E27FC236}">
                  <a16:creationId xmlns:a16="http://schemas.microsoft.com/office/drawing/2014/main" id="{5969CC33-34A2-45C5-BAD3-BEF727D99E14}"/>
                </a:ext>
              </a:extLst>
            </p:cNvPr>
            <p:cNvSpPr/>
            <p:nvPr/>
          </p:nvSpPr>
          <p:spPr>
            <a:xfrm>
              <a:off x="20471833" y="7389672"/>
              <a:ext cx="69668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C</a:t>
              </a:r>
              <a:endParaRPr lang="ko-KR" altLang="en-US" sz="3200">
                <a:solidFill>
                  <a:schemeClr val="tx1"/>
                </a:solidFill>
              </a:endParaRPr>
            </a:p>
          </p:txBody>
        </p:sp>
        <p:sp>
          <p:nvSpPr>
            <p:cNvPr id="259" name="타원 258">
              <a:extLst>
                <a:ext uri="{FF2B5EF4-FFF2-40B4-BE49-F238E27FC236}">
                  <a16:creationId xmlns:a16="http://schemas.microsoft.com/office/drawing/2014/main" id="{8A7C8099-DFBD-4144-9F85-652FB8B58A9B}"/>
                </a:ext>
              </a:extLst>
            </p:cNvPr>
            <p:cNvSpPr/>
            <p:nvPr/>
          </p:nvSpPr>
          <p:spPr>
            <a:xfrm>
              <a:off x="17784879" y="8684785"/>
              <a:ext cx="69668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D</a:t>
              </a:r>
              <a:endParaRPr lang="ko-KR" altLang="en-US" sz="3200">
                <a:solidFill>
                  <a:schemeClr val="tx1"/>
                </a:solidFill>
              </a:endParaRPr>
            </a:p>
          </p:txBody>
        </p:sp>
        <p:sp>
          <p:nvSpPr>
            <p:cNvPr id="260" name="타원 259">
              <a:extLst>
                <a:ext uri="{FF2B5EF4-FFF2-40B4-BE49-F238E27FC236}">
                  <a16:creationId xmlns:a16="http://schemas.microsoft.com/office/drawing/2014/main" id="{930F61FE-3B43-40F3-B691-6B60993AC2C5}"/>
                </a:ext>
              </a:extLst>
            </p:cNvPr>
            <p:cNvSpPr/>
            <p:nvPr/>
          </p:nvSpPr>
          <p:spPr>
            <a:xfrm>
              <a:off x="19128808" y="8684785"/>
              <a:ext cx="69668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E</a:t>
              </a:r>
              <a:endParaRPr lang="ko-KR" altLang="en-US" sz="3200">
                <a:solidFill>
                  <a:schemeClr val="tx1"/>
                </a:solidFill>
              </a:endParaRPr>
            </a:p>
          </p:txBody>
        </p:sp>
        <p:cxnSp>
          <p:nvCxnSpPr>
            <p:cNvPr id="261" name="직선 화살표 연결선 260">
              <a:extLst>
                <a:ext uri="{FF2B5EF4-FFF2-40B4-BE49-F238E27FC236}">
                  <a16:creationId xmlns:a16="http://schemas.microsoft.com/office/drawing/2014/main" id="{65D2B16D-51A5-4CA5-B682-2FE0FB00E89A}"/>
                </a:ext>
              </a:extLst>
            </p:cNvPr>
            <p:cNvCxnSpPr>
              <a:cxnSpLocks/>
              <a:stCxn id="256" idx="4"/>
            </p:cNvCxnSpPr>
            <p:nvPr/>
          </p:nvCxnSpPr>
          <p:spPr>
            <a:xfrm>
              <a:off x="18134126" y="8119971"/>
              <a:ext cx="0" cy="5648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262" name="직선 화살표 연결선 261">
              <a:extLst>
                <a:ext uri="{FF2B5EF4-FFF2-40B4-BE49-F238E27FC236}">
                  <a16:creationId xmlns:a16="http://schemas.microsoft.com/office/drawing/2014/main" id="{71360FD2-3B97-4D5E-82EB-E86D338823F6}"/>
                </a:ext>
              </a:extLst>
            </p:cNvPr>
            <p:cNvCxnSpPr>
              <a:cxnSpLocks/>
              <a:stCxn id="256" idx="5"/>
              <a:endCxn id="260" idx="1"/>
            </p:cNvCxnSpPr>
            <p:nvPr/>
          </p:nvCxnSpPr>
          <p:spPr>
            <a:xfrm>
              <a:off x="18380442" y="8013021"/>
              <a:ext cx="850393" cy="7787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263" name="직선 화살표 연결선 262">
              <a:extLst>
                <a:ext uri="{FF2B5EF4-FFF2-40B4-BE49-F238E27FC236}">
                  <a16:creationId xmlns:a16="http://schemas.microsoft.com/office/drawing/2014/main" id="{EE9BDDA4-ADE9-421A-8A56-95762E99D25A}"/>
                </a:ext>
              </a:extLst>
            </p:cNvPr>
            <p:cNvCxnSpPr>
              <a:cxnSpLocks/>
              <a:stCxn id="256" idx="6"/>
              <a:endCxn id="257" idx="2"/>
            </p:cNvCxnSpPr>
            <p:nvPr/>
          </p:nvCxnSpPr>
          <p:spPr>
            <a:xfrm>
              <a:off x="18482469" y="7754822"/>
              <a:ext cx="646339"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264" name="직선 화살표 연결선 263">
              <a:extLst>
                <a:ext uri="{FF2B5EF4-FFF2-40B4-BE49-F238E27FC236}">
                  <a16:creationId xmlns:a16="http://schemas.microsoft.com/office/drawing/2014/main" id="{DB817EC4-D41D-44F7-8ABF-613802809459}"/>
                </a:ext>
              </a:extLst>
            </p:cNvPr>
            <p:cNvCxnSpPr>
              <a:cxnSpLocks/>
              <a:stCxn id="257" idx="6"/>
              <a:endCxn id="258" idx="2"/>
            </p:cNvCxnSpPr>
            <p:nvPr/>
          </p:nvCxnSpPr>
          <p:spPr>
            <a:xfrm>
              <a:off x="19825494" y="7754822"/>
              <a:ext cx="646339"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grpSp>
      <p:sp>
        <p:nvSpPr>
          <p:cNvPr id="265" name="TextBox 264">
            <a:extLst>
              <a:ext uri="{FF2B5EF4-FFF2-40B4-BE49-F238E27FC236}">
                <a16:creationId xmlns:a16="http://schemas.microsoft.com/office/drawing/2014/main" id="{FA8BF158-A156-499E-89A3-6FF0F5AD1801}"/>
              </a:ext>
            </a:extLst>
          </p:cNvPr>
          <p:cNvSpPr txBox="1"/>
          <p:nvPr/>
        </p:nvSpPr>
        <p:spPr>
          <a:xfrm>
            <a:off x="15262796" y="10641193"/>
            <a:ext cx="1662828" cy="584775"/>
          </a:xfrm>
          <a:prstGeom prst="rect">
            <a:avLst/>
          </a:prstGeom>
          <a:noFill/>
        </p:spPr>
        <p:txBody>
          <a:bodyPr wrap="none" rtlCol="0">
            <a:spAutoFit/>
          </a:bodyPr>
          <a:lstStyle/>
          <a:p>
            <a:r>
              <a:rPr lang="en-US" altLang="ko-KR" sz="3200"/>
              <a:t>&lt;Host 1&gt;</a:t>
            </a:r>
            <a:endParaRPr lang="ko-KR" altLang="en-US" sz="3200"/>
          </a:p>
        </p:txBody>
      </p:sp>
      <p:sp>
        <p:nvSpPr>
          <p:cNvPr id="267" name="타원 266">
            <a:extLst>
              <a:ext uri="{FF2B5EF4-FFF2-40B4-BE49-F238E27FC236}">
                <a16:creationId xmlns:a16="http://schemas.microsoft.com/office/drawing/2014/main" id="{1AE9FD25-EEFC-4FA1-9F91-066B674C95F3}"/>
              </a:ext>
            </a:extLst>
          </p:cNvPr>
          <p:cNvSpPr/>
          <p:nvPr/>
        </p:nvSpPr>
        <p:spPr>
          <a:xfrm>
            <a:off x="23700722" y="11317451"/>
            <a:ext cx="699796" cy="7302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C</a:t>
            </a:r>
            <a:endParaRPr lang="ko-KR" altLang="en-US" sz="3200">
              <a:solidFill>
                <a:schemeClr val="tx1"/>
              </a:solidFill>
            </a:endParaRPr>
          </a:p>
        </p:txBody>
      </p:sp>
      <p:sp>
        <p:nvSpPr>
          <p:cNvPr id="268" name="타원 267">
            <a:extLst>
              <a:ext uri="{FF2B5EF4-FFF2-40B4-BE49-F238E27FC236}">
                <a16:creationId xmlns:a16="http://schemas.microsoft.com/office/drawing/2014/main" id="{F7C991E4-8518-49BF-A326-FEE71E905179}"/>
              </a:ext>
            </a:extLst>
          </p:cNvPr>
          <p:cNvSpPr/>
          <p:nvPr/>
        </p:nvSpPr>
        <p:spPr>
          <a:xfrm>
            <a:off x="25023484" y="12304346"/>
            <a:ext cx="699796" cy="730299"/>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D</a:t>
            </a:r>
            <a:endParaRPr lang="ko-KR" altLang="en-US" sz="3200">
              <a:solidFill>
                <a:schemeClr val="tx1"/>
              </a:solidFill>
            </a:endParaRPr>
          </a:p>
        </p:txBody>
      </p:sp>
      <p:sp>
        <p:nvSpPr>
          <p:cNvPr id="269" name="타원 268">
            <a:extLst>
              <a:ext uri="{FF2B5EF4-FFF2-40B4-BE49-F238E27FC236}">
                <a16:creationId xmlns:a16="http://schemas.microsoft.com/office/drawing/2014/main" id="{1693E9B4-D6BF-41AE-93D9-14AED6C7E4B9}"/>
              </a:ext>
            </a:extLst>
          </p:cNvPr>
          <p:cNvSpPr/>
          <p:nvPr/>
        </p:nvSpPr>
        <p:spPr>
          <a:xfrm>
            <a:off x="25021722" y="13332317"/>
            <a:ext cx="69979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E</a:t>
            </a:r>
            <a:endParaRPr lang="ko-KR" altLang="en-US" sz="3200">
              <a:solidFill>
                <a:schemeClr val="tx1"/>
              </a:solidFill>
            </a:endParaRPr>
          </a:p>
        </p:txBody>
      </p:sp>
      <p:sp>
        <p:nvSpPr>
          <p:cNvPr id="270" name="타원 269">
            <a:extLst>
              <a:ext uri="{FF2B5EF4-FFF2-40B4-BE49-F238E27FC236}">
                <a16:creationId xmlns:a16="http://schemas.microsoft.com/office/drawing/2014/main" id="{CB99D951-2337-4EC7-AF65-8EC312A76E89}"/>
              </a:ext>
            </a:extLst>
          </p:cNvPr>
          <p:cNvSpPr/>
          <p:nvPr/>
        </p:nvSpPr>
        <p:spPr>
          <a:xfrm>
            <a:off x="25097204" y="11322123"/>
            <a:ext cx="69979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F</a:t>
            </a:r>
            <a:endParaRPr lang="ko-KR" altLang="en-US" sz="3200">
              <a:solidFill>
                <a:schemeClr val="tx1"/>
              </a:solidFill>
            </a:endParaRPr>
          </a:p>
        </p:txBody>
      </p:sp>
      <p:cxnSp>
        <p:nvCxnSpPr>
          <p:cNvPr id="271" name="직선 화살표 연결선 270">
            <a:extLst>
              <a:ext uri="{FF2B5EF4-FFF2-40B4-BE49-F238E27FC236}">
                <a16:creationId xmlns:a16="http://schemas.microsoft.com/office/drawing/2014/main" id="{657F5BFF-3AAD-4542-A4B0-1E6047D021E8}"/>
              </a:ext>
            </a:extLst>
          </p:cNvPr>
          <p:cNvCxnSpPr>
            <a:cxnSpLocks/>
            <a:stCxn id="268" idx="4"/>
            <a:endCxn id="269" idx="0"/>
          </p:cNvCxnSpPr>
          <p:nvPr/>
        </p:nvCxnSpPr>
        <p:spPr>
          <a:xfrm flipH="1">
            <a:off x="25371620" y="13034645"/>
            <a:ext cx="1762" cy="297672"/>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272" name="직선 화살표 연결선 271">
            <a:extLst>
              <a:ext uri="{FF2B5EF4-FFF2-40B4-BE49-F238E27FC236}">
                <a16:creationId xmlns:a16="http://schemas.microsoft.com/office/drawing/2014/main" id="{8438AFDB-1A46-4D1A-97B9-567A183601A7}"/>
              </a:ext>
            </a:extLst>
          </p:cNvPr>
          <p:cNvCxnSpPr>
            <a:cxnSpLocks/>
            <a:stCxn id="270" idx="2"/>
            <a:endCxn id="267" idx="6"/>
          </p:cNvCxnSpPr>
          <p:nvPr/>
        </p:nvCxnSpPr>
        <p:spPr>
          <a:xfrm flipH="1" flipV="1">
            <a:off x="24400518" y="11682601"/>
            <a:ext cx="696686" cy="4672"/>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sp>
        <p:nvSpPr>
          <p:cNvPr id="273" name="타원 272">
            <a:extLst>
              <a:ext uri="{FF2B5EF4-FFF2-40B4-BE49-F238E27FC236}">
                <a16:creationId xmlns:a16="http://schemas.microsoft.com/office/drawing/2014/main" id="{1A888541-FF76-4C1B-96F6-9E6A70FC8F6E}"/>
              </a:ext>
            </a:extLst>
          </p:cNvPr>
          <p:cNvSpPr/>
          <p:nvPr/>
        </p:nvSpPr>
        <p:spPr>
          <a:xfrm>
            <a:off x="23813637" y="12250929"/>
            <a:ext cx="699796" cy="730299"/>
          </a:xfrm>
          <a:prstGeom prst="ellipse">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B</a:t>
            </a:r>
            <a:endParaRPr lang="ko-KR" altLang="en-US" sz="3200">
              <a:solidFill>
                <a:schemeClr val="tx1"/>
              </a:solidFill>
            </a:endParaRPr>
          </a:p>
        </p:txBody>
      </p:sp>
      <p:cxnSp>
        <p:nvCxnSpPr>
          <p:cNvPr id="274" name="직선 화살표 연결선 273">
            <a:extLst>
              <a:ext uri="{FF2B5EF4-FFF2-40B4-BE49-F238E27FC236}">
                <a16:creationId xmlns:a16="http://schemas.microsoft.com/office/drawing/2014/main" id="{F42A4BDB-442B-4D8E-904D-E0A954B6EA24}"/>
              </a:ext>
            </a:extLst>
          </p:cNvPr>
          <p:cNvCxnSpPr>
            <a:cxnSpLocks/>
            <a:stCxn id="268" idx="2"/>
            <a:endCxn id="273" idx="6"/>
          </p:cNvCxnSpPr>
          <p:nvPr/>
        </p:nvCxnSpPr>
        <p:spPr>
          <a:xfrm flipH="1" flipV="1">
            <a:off x="24513433" y="12616079"/>
            <a:ext cx="510051" cy="53417"/>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sp>
        <p:nvSpPr>
          <p:cNvPr id="275" name="TextBox 274">
            <a:extLst>
              <a:ext uri="{FF2B5EF4-FFF2-40B4-BE49-F238E27FC236}">
                <a16:creationId xmlns:a16="http://schemas.microsoft.com/office/drawing/2014/main" id="{E3E62A4A-A7DD-44E4-B4B9-21900E435EAA}"/>
              </a:ext>
            </a:extLst>
          </p:cNvPr>
          <p:cNvSpPr txBox="1"/>
          <p:nvPr/>
        </p:nvSpPr>
        <p:spPr>
          <a:xfrm>
            <a:off x="24185446" y="10645224"/>
            <a:ext cx="1662828" cy="584775"/>
          </a:xfrm>
          <a:prstGeom prst="rect">
            <a:avLst/>
          </a:prstGeom>
          <a:noFill/>
        </p:spPr>
        <p:txBody>
          <a:bodyPr wrap="none" rtlCol="0">
            <a:spAutoFit/>
          </a:bodyPr>
          <a:lstStyle/>
          <a:p>
            <a:r>
              <a:rPr lang="en-US" altLang="ko-KR" sz="3200"/>
              <a:t>&lt;Host 2&gt;</a:t>
            </a:r>
            <a:endParaRPr lang="ko-KR" altLang="en-US" sz="3200"/>
          </a:p>
        </p:txBody>
      </p:sp>
      <p:graphicFrame>
        <p:nvGraphicFramePr>
          <p:cNvPr id="292" name="표 347">
            <a:extLst>
              <a:ext uri="{FF2B5EF4-FFF2-40B4-BE49-F238E27FC236}">
                <a16:creationId xmlns:a16="http://schemas.microsoft.com/office/drawing/2014/main" id="{676A5759-0AA4-42DE-B58E-871C0D06C132}"/>
              </a:ext>
            </a:extLst>
          </p:cNvPr>
          <p:cNvGraphicFramePr>
            <a:graphicFrameLocks noGrp="1"/>
          </p:cNvGraphicFramePr>
          <p:nvPr>
            <p:extLst>
              <p:ext uri="{D42A27DB-BD31-4B8C-83A1-F6EECF244321}">
                <p14:modId xmlns:p14="http://schemas.microsoft.com/office/powerpoint/2010/main" val="3328608583"/>
              </p:ext>
            </p:extLst>
          </p:nvPr>
        </p:nvGraphicFramePr>
        <p:xfrm>
          <a:off x="17133261" y="14505353"/>
          <a:ext cx="828063" cy="878736"/>
        </p:xfrm>
        <a:graphic>
          <a:graphicData uri="http://schemas.openxmlformats.org/drawingml/2006/table">
            <a:tbl>
              <a:tblPr firstRow="1" bandRow="1">
                <a:tableStyleId>{5940675A-B579-460E-94D1-54222C63F5DA}</a:tableStyleId>
              </a:tblPr>
              <a:tblGrid>
                <a:gridCol w="276021">
                  <a:extLst>
                    <a:ext uri="{9D8B030D-6E8A-4147-A177-3AD203B41FA5}">
                      <a16:colId xmlns:a16="http://schemas.microsoft.com/office/drawing/2014/main" val="1972098266"/>
                    </a:ext>
                  </a:extLst>
                </a:gridCol>
                <a:gridCol w="276021">
                  <a:extLst>
                    <a:ext uri="{9D8B030D-6E8A-4147-A177-3AD203B41FA5}">
                      <a16:colId xmlns:a16="http://schemas.microsoft.com/office/drawing/2014/main" val="3044581115"/>
                    </a:ext>
                  </a:extLst>
                </a:gridCol>
                <a:gridCol w="276021">
                  <a:extLst>
                    <a:ext uri="{9D8B030D-6E8A-4147-A177-3AD203B41FA5}">
                      <a16:colId xmlns:a16="http://schemas.microsoft.com/office/drawing/2014/main" val="4255932086"/>
                    </a:ext>
                  </a:extLst>
                </a:gridCol>
              </a:tblGrid>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169139267"/>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solidFill>
                      <a:schemeClr val="accent4">
                        <a:lumMod val="20000"/>
                        <a:lumOff val="80000"/>
                      </a:schemeClr>
                    </a:solidFill>
                  </a:tcPr>
                </a:tc>
                <a:tc>
                  <a:txBody>
                    <a:bodyPr/>
                    <a:lstStyle/>
                    <a:p>
                      <a:pPr latinLnBrk="1"/>
                      <a:endParaRPr lang="ko-KR" altLang="en-US" sz="1000"/>
                    </a:p>
                  </a:txBody>
                  <a:tcPr>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4124752204"/>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B w="28575" cap="flat" cmpd="sng" algn="ctr">
                      <a:solidFill>
                        <a:srgbClr val="7030A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96535171"/>
                  </a:ext>
                </a:extLst>
              </a:tr>
            </a:tbl>
          </a:graphicData>
        </a:graphic>
      </p:graphicFrame>
      <p:sp>
        <p:nvSpPr>
          <p:cNvPr id="296" name="직사각형 295">
            <a:extLst>
              <a:ext uri="{FF2B5EF4-FFF2-40B4-BE49-F238E27FC236}">
                <a16:creationId xmlns:a16="http://schemas.microsoft.com/office/drawing/2014/main" id="{AA99A1B6-53FC-4B38-9D25-623997CAF1AC}"/>
              </a:ext>
            </a:extLst>
          </p:cNvPr>
          <p:cNvSpPr/>
          <p:nvPr/>
        </p:nvSpPr>
        <p:spPr>
          <a:xfrm>
            <a:off x="17973270" y="14180700"/>
            <a:ext cx="274698" cy="121075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9" name="TextBox 298">
            <a:extLst>
              <a:ext uri="{FF2B5EF4-FFF2-40B4-BE49-F238E27FC236}">
                <a16:creationId xmlns:a16="http://schemas.microsoft.com/office/drawing/2014/main" id="{F9ECBEA4-7EF1-431D-BD7F-1424B2A11222}"/>
              </a:ext>
            </a:extLst>
          </p:cNvPr>
          <p:cNvSpPr txBox="1"/>
          <p:nvPr/>
        </p:nvSpPr>
        <p:spPr>
          <a:xfrm rot="16200000">
            <a:off x="17760643" y="14643741"/>
            <a:ext cx="681265" cy="276999"/>
          </a:xfrm>
          <a:prstGeom prst="rect">
            <a:avLst/>
          </a:prstGeom>
          <a:noFill/>
        </p:spPr>
        <p:txBody>
          <a:bodyPr wrap="square" rtlCol="0">
            <a:spAutoFit/>
          </a:bodyPr>
          <a:lstStyle/>
          <a:p>
            <a:r>
              <a:rPr lang="en-US" altLang="ko-KR" sz="1200"/>
              <a:t>Layer 1</a:t>
            </a:r>
            <a:endParaRPr lang="ko-KR" altLang="en-US" sz="1200"/>
          </a:p>
        </p:txBody>
      </p:sp>
      <p:sp>
        <p:nvSpPr>
          <p:cNvPr id="302" name="TextBox 301">
            <a:extLst>
              <a:ext uri="{FF2B5EF4-FFF2-40B4-BE49-F238E27FC236}">
                <a16:creationId xmlns:a16="http://schemas.microsoft.com/office/drawing/2014/main" id="{CE43E4CA-FB5D-41E0-BE0C-AF0D8C0AA77B}"/>
              </a:ext>
            </a:extLst>
          </p:cNvPr>
          <p:cNvSpPr txBox="1"/>
          <p:nvPr/>
        </p:nvSpPr>
        <p:spPr>
          <a:xfrm>
            <a:off x="16505560" y="14620604"/>
            <a:ext cx="617426" cy="369332"/>
          </a:xfrm>
          <a:prstGeom prst="rect">
            <a:avLst/>
          </a:prstGeom>
          <a:noFill/>
        </p:spPr>
        <p:txBody>
          <a:bodyPr wrap="square" rtlCol="0">
            <a:spAutoFit/>
          </a:bodyPr>
          <a:lstStyle/>
          <a:p>
            <a:r>
              <a:rPr lang="en-US" altLang="ko-KR"/>
              <a:t>...</a:t>
            </a:r>
            <a:endParaRPr lang="ko-KR" altLang="en-US"/>
          </a:p>
        </p:txBody>
      </p:sp>
      <p:cxnSp>
        <p:nvCxnSpPr>
          <p:cNvPr id="304" name="직선 화살표 연결선 303">
            <a:extLst>
              <a:ext uri="{FF2B5EF4-FFF2-40B4-BE49-F238E27FC236}">
                <a16:creationId xmlns:a16="http://schemas.microsoft.com/office/drawing/2014/main" id="{9A7DA164-3031-4756-9190-384BF66E1035}"/>
              </a:ext>
            </a:extLst>
          </p:cNvPr>
          <p:cNvCxnSpPr>
            <a:cxnSpLocks/>
          </p:cNvCxnSpPr>
          <p:nvPr/>
        </p:nvCxnSpPr>
        <p:spPr>
          <a:xfrm>
            <a:off x="18239292" y="14864980"/>
            <a:ext cx="325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5" name="TextBox 304">
            <a:extLst>
              <a:ext uri="{FF2B5EF4-FFF2-40B4-BE49-F238E27FC236}">
                <a16:creationId xmlns:a16="http://schemas.microsoft.com/office/drawing/2014/main" id="{F86A9474-1F21-41F9-BC46-C8B8EC3A3F83}"/>
              </a:ext>
            </a:extLst>
          </p:cNvPr>
          <p:cNvSpPr txBox="1"/>
          <p:nvPr/>
        </p:nvSpPr>
        <p:spPr>
          <a:xfrm>
            <a:off x="19903132" y="14550196"/>
            <a:ext cx="617426" cy="369332"/>
          </a:xfrm>
          <a:prstGeom prst="rect">
            <a:avLst/>
          </a:prstGeom>
          <a:noFill/>
        </p:spPr>
        <p:txBody>
          <a:bodyPr wrap="square" rtlCol="0">
            <a:spAutoFit/>
          </a:bodyPr>
          <a:lstStyle/>
          <a:p>
            <a:r>
              <a:rPr lang="en-US" altLang="ko-KR"/>
              <a:t>...</a:t>
            </a:r>
            <a:endParaRPr lang="ko-KR" altLang="en-US"/>
          </a:p>
        </p:txBody>
      </p:sp>
      <p:cxnSp>
        <p:nvCxnSpPr>
          <p:cNvPr id="408" name="Straight Connector 871">
            <a:extLst>
              <a:ext uri="{FF2B5EF4-FFF2-40B4-BE49-F238E27FC236}">
                <a16:creationId xmlns:a16="http://schemas.microsoft.com/office/drawing/2014/main" id="{4A96BC14-CD91-4C6A-9E25-F877B9742F6C}"/>
              </a:ext>
            </a:extLst>
          </p:cNvPr>
          <p:cNvCxnSpPr>
            <a:cxnSpLocks/>
          </p:cNvCxnSpPr>
          <p:nvPr/>
        </p:nvCxnSpPr>
        <p:spPr>
          <a:xfrm>
            <a:off x="20972880" y="10088302"/>
            <a:ext cx="0" cy="6200186"/>
          </a:xfrm>
          <a:prstGeom prst="line">
            <a:avLst/>
          </a:prstGeom>
          <a:ln w="47625">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화살표: 왼쪽/오른쪽 64">
            <a:extLst>
              <a:ext uri="{FF2B5EF4-FFF2-40B4-BE49-F238E27FC236}">
                <a16:creationId xmlns:a16="http://schemas.microsoft.com/office/drawing/2014/main" id="{BB22FE0E-9699-4594-9E3B-9D00E683F922}"/>
              </a:ext>
            </a:extLst>
          </p:cNvPr>
          <p:cNvSpPr/>
          <p:nvPr/>
        </p:nvSpPr>
        <p:spPr>
          <a:xfrm>
            <a:off x="20415883" y="14336209"/>
            <a:ext cx="1085903" cy="599619"/>
          </a:xfrm>
          <a:prstGeom prst="leftRigh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51" name="연결선: 꺾임 150">
            <a:extLst>
              <a:ext uri="{FF2B5EF4-FFF2-40B4-BE49-F238E27FC236}">
                <a16:creationId xmlns:a16="http://schemas.microsoft.com/office/drawing/2014/main" id="{2040A870-16A3-48F3-8181-E0ED72385184}"/>
              </a:ext>
            </a:extLst>
          </p:cNvPr>
          <p:cNvCxnSpPr>
            <a:cxnSpLocks/>
            <a:stCxn id="248" idx="3"/>
            <a:endCxn id="253" idx="1"/>
          </p:cNvCxnSpPr>
          <p:nvPr/>
        </p:nvCxnSpPr>
        <p:spPr>
          <a:xfrm>
            <a:off x="18300499" y="12284686"/>
            <a:ext cx="4826841" cy="303372"/>
          </a:xfrm>
          <a:prstGeom prst="bentConnector3">
            <a:avLst>
              <a:gd name="adj1" fmla="val 51559"/>
            </a:avLst>
          </a:prstGeom>
          <a:ln w="76200">
            <a:solidFill>
              <a:srgbClr val="B818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9" name="연결선: 꺾임 388">
            <a:extLst>
              <a:ext uri="{FF2B5EF4-FFF2-40B4-BE49-F238E27FC236}">
                <a16:creationId xmlns:a16="http://schemas.microsoft.com/office/drawing/2014/main" id="{34BE5270-295E-40D8-8588-C5E2205E3B3C}"/>
              </a:ext>
            </a:extLst>
          </p:cNvPr>
          <p:cNvCxnSpPr>
            <a:cxnSpLocks/>
            <a:stCxn id="249" idx="3"/>
            <a:endCxn id="251" idx="1"/>
          </p:cNvCxnSpPr>
          <p:nvPr/>
        </p:nvCxnSpPr>
        <p:spPr>
          <a:xfrm>
            <a:off x="19923507" y="11974440"/>
            <a:ext cx="3197552" cy="34100"/>
          </a:xfrm>
          <a:prstGeom prst="bentConnector3">
            <a:avLst>
              <a:gd name="adj1" fmla="val 26850"/>
            </a:avLst>
          </a:prstGeom>
          <a:ln w="76200">
            <a:solidFill>
              <a:srgbClr val="B818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3" name="연결선: 꺾임 392">
            <a:extLst>
              <a:ext uri="{FF2B5EF4-FFF2-40B4-BE49-F238E27FC236}">
                <a16:creationId xmlns:a16="http://schemas.microsoft.com/office/drawing/2014/main" id="{F6602CB5-46EF-48DB-8916-68626919F9FA}"/>
              </a:ext>
            </a:extLst>
          </p:cNvPr>
          <p:cNvCxnSpPr>
            <a:cxnSpLocks/>
            <a:stCxn id="246" idx="3"/>
            <a:endCxn id="378" idx="1"/>
          </p:cNvCxnSpPr>
          <p:nvPr/>
        </p:nvCxnSpPr>
        <p:spPr>
          <a:xfrm flipV="1">
            <a:off x="16773225" y="13095153"/>
            <a:ext cx="7726759" cy="497357"/>
          </a:xfrm>
          <a:prstGeom prst="bentConnector3">
            <a:avLst>
              <a:gd name="adj1" fmla="val 51948"/>
            </a:avLst>
          </a:prstGeom>
          <a:ln w="76200">
            <a:solidFill>
              <a:srgbClr val="B8189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7" name="연결선: 꺾임 396">
            <a:extLst>
              <a:ext uri="{FF2B5EF4-FFF2-40B4-BE49-F238E27FC236}">
                <a16:creationId xmlns:a16="http://schemas.microsoft.com/office/drawing/2014/main" id="{34E1EC56-50C4-4660-8A50-1255F1B6036A}"/>
              </a:ext>
            </a:extLst>
          </p:cNvPr>
          <p:cNvCxnSpPr>
            <a:cxnSpLocks/>
            <a:stCxn id="247" idx="3"/>
            <a:endCxn id="254" idx="1"/>
          </p:cNvCxnSpPr>
          <p:nvPr/>
        </p:nvCxnSpPr>
        <p:spPr>
          <a:xfrm>
            <a:off x="18694064" y="12832082"/>
            <a:ext cx="5802339" cy="1066627"/>
          </a:xfrm>
          <a:prstGeom prst="bentConnector3">
            <a:avLst>
              <a:gd name="adj1" fmla="val 36123"/>
            </a:avLst>
          </a:prstGeom>
          <a:ln w="76200">
            <a:solidFill>
              <a:srgbClr val="B8189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0" name="TextBox 409">
            <a:extLst>
              <a:ext uri="{FF2B5EF4-FFF2-40B4-BE49-F238E27FC236}">
                <a16:creationId xmlns:a16="http://schemas.microsoft.com/office/drawing/2014/main" id="{63EFFA36-6F0E-443D-9F85-1657FB9430AC}"/>
              </a:ext>
            </a:extLst>
          </p:cNvPr>
          <p:cNvSpPr txBox="1"/>
          <p:nvPr/>
        </p:nvSpPr>
        <p:spPr>
          <a:xfrm>
            <a:off x="19677225" y="15170354"/>
            <a:ext cx="6759859" cy="1077218"/>
          </a:xfrm>
          <a:prstGeom prst="rect">
            <a:avLst/>
          </a:prstGeom>
          <a:solidFill>
            <a:schemeClr val="bg1"/>
          </a:solidFill>
        </p:spPr>
        <p:txBody>
          <a:bodyPr wrap="square" rtlCol="0">
            <a:spAutoFit/>
          </a:bodyPr>
          <a:lstStyle/>
          <a:p>
            <a:r>
              <a:rPr lang="en-US" altLang="ko-KR" sz="3600" b="1">
                <a:solidFill>
                  <a:srgbClr val="7030A0"/>
                </a:solidFill>
              </a:rPr>
              <a:t>MPI All-Reduce</a:t>
            </a:r>
            <a:br>
              <a:rPr lang="en-US" altLang="ko-KR" sz="3600" b="1">
                <a:solidFill>
                  <a:srgbClr val="7030A0"/>
                </a:solidFill>
              </a:rPr>
            </a:br>
            <a:r>
              <a:rPr lang="en-US" altLang="ko-KR" sz="2800" b="1">
                <a:solidFill>
                  <a:srgbClr val="7030A0"/>
                </a:solidFill>
              </a:rPr>
              <a:t>Synchronize Weight Gradients</a:t>
            </a:r>
          </a:p>
        </p:txBody>
      </p:sp>
      <p:sp>
        <p:nvSpPr>
          <p:cNvPr id="411" name="TextBox 410">
            <a:extLst>
              <a:ext uri="{FF2B5EF4-FFF2-40B4-BE49-F238E27FC236}">
                <a16:creationId xmlns:a16="http://schemas.microsoft.com/office/drawing/2014/main" id="{FE6AFB83-252A-4ED8-9CB4-46E0B3CB061B}"/>
              </a:ext>
            </a:extLst>
          </p:cNvPr>
          <p:cNvSpPr txBox="1"/>
          <p:nvPr/>
        </p:nvSpPr>
        <p:spPr>
          <a:xfrm>
            <a:off x="18833697" y="9594765"/>
            <a:ext cx="5329838" cy="1508105"/>
          </a:xfrm>
          <a:prstGeom prst="rect">
            <a:avLst/>
          </a:prstGeom>
          <a:solidFill>
            <a:schemeClr val="bg1"/>
          </a:solidFill>
        </p:spPr>
        <p:txBody>
          <a:bodyPr wrap="square" rtlCol="0">
            <a:spAutoFit/>
          </a:bodyPr>
          <a:lstStyle/>
          <a:p>
            <a:r>
              <a:rPr lang="en-US" altLang="ko-KR" sz="3600" b="1">
                <a:solidFill>
                  <a:srgbClr val="B81896"/>
                </a:solidFill>
              </a:rPr>
              <a:t>MPI P2P</a:t>
            </a:r>
          </a:p>
          <a:p>
            <a:r>
              <a:rPr lang="en-US" altLang="ko-KR" sz="2800" b="1">
                <a:solidFill>
                  <a:srgbClr val="B81896"/>
                </a:solidFill>
              </a:rPr>
              <a:t>: Synchronize Aggregated Features</a:t>
            </a:r>
            <a:br>
              <a:rPr lang="en-US" altLang="ko-KR" sz="2800" b="1">
                <a:solidFill>
                  <a:srgbClr val="B81896"/>
                </a:solidFill>
              </a:rPr>
            </a:br>
            <a:r>
              <a:rPr lang="en-US" altLang="ko-KR" sz="2800" b="1">
                <a:solidFill>
                  <a:srgbClr val="B81896"/>
                </a:solidFill>
              </a:rPr>
              <a:t>  or Feature Gradient</a:t>
            </a:r>
          </a:p>
        </p:txBody>
      </p:sp>
      <p:sp>
        <p:nvSpPr>
          <p:cNvPr id="415" name="TextBox 414">
            <a:extLst>
              <a:ext uri="{FF2B5EF4-FFF2-40B4-BE49-F238E27FC236}">
                <a16:creationId xmlns:a16="http://schemas.microsoft.com/office/drawing/2014/main" id="{7DF21DD8-153C-43D1-832A-FF9178AEBD7F}"/>
              </a:ext>
            </a:extLst>
          </p:cNvPr>
          <p:cNvSpPr txBox="1"/>
          <p:nvPr/>
        </p:nvSpPr>
        <p:spPr>
          <a:xfrm>
            <a:off x="12152898" y="6609545"/>
            <a:ext cx="14096167" cy="1692771"/>
          </a:xfrm>
          <a:prstGeom prst="rect">
            <a:avLst/>
          </a:prstGeom>
          <a:noFill/>
        </p:spPr>
        <p:txBody>
          <a:bodyPr wrap="none" lIns="91440" tIns="45720" rIns="91440" bIns="45720" rtlCol="0" anchor="t">
            <a:spAutoFit/>
          </a:bodyPr>
          <a:lstStyle/>
          <a:p>
            <a:pPr marL="285750" indent="-285750">
              <a:buFont typeface="Arial" panose="020B0604020202020204" pitchFamily="34" charset="0"/>
              <a:buChar char="•"/>
            </a:pPr>
            <a:endParaRPr lang="en-US" altLang="ko-KR" sz="1200">
              <a:ea typeface="맑은 고딕"/>
            </a:endParaRPr>
          </a:p>
          <a:p>
            <a:pPr marL="285750" indent="-285750">
              <a:buFont typeface="Arial" panose="020B0604020202020204" pitchFamily="34" charset="0"/>
              <a:buChar char="•"/>
            </a:pPr>
            <a:r>
              <a:rPr lang="en-US" altLang="ko-KR" sz="4600">
                <a:ea typeface="맑은 고딕"/>
              </a:rPr>
              <a:t>Support arbitrary use-defined partitioning policy</a:t>
            </a:r>
          </a:p>
          <a:p>
            <a:pPr marL="742950" lvl="1" indent="-285750">
              <a:buFont typeface="Arial" panose="020B0604020202020204" pitchFamily="34" charset="0"/>
              <a:buChar char="•"/>
            </a:pPr>
            <a:r>
              <a:rPr lang="en-US" altLang="ko-KR" sz="4400">
                <a:ea typeface="맑은 고딕"/>
              </a:rPr>
              <a:t>Optimize communication based on the partitioning policy</a:t>
            </a:r>
          </a:p>
        </p:txBody>
      </p:sp>
      <p:sp>
        <p:nvSpPr>
          <p:cNvPr id="430" name="TextBox 429">
            <a:extLst>
              <a:ext uri="{FF2B5EF4-FFF2-40B4-BE49-F238E27FC236}">
                <a16:creationId xmlns:a16="http://schemas.microsoft.com/office/drawing/2014/main" id="{C1A26A65-D632-47C1-AF07-67D45F237904}"/>
              </a:ext>
            </a:extLst>
          </p:cNvPr>
          <p:cNvSpPr txBox="1"/>
          <p:nvPr/>
        </p:nvSpPr>
        <p:spPr>
          <a:xfrm>
            <a:off x="21586230" y="14597128"/>
            <a:ext cx="617426" cy="369332"/>
          </a:xfrm>
          <a:prstGeom prst="rect">
            <a:avLst/>
          </a:prstGeom>
          <a:noFill/>
        </p:spPr>
        <p:txBody>
          <a:bodyPr wrap="square" rtlCol="0">
            <a:spAutoFit/>
          </a:bodyPr>
          <a:lstStyle/>
          <a:p>
            <a:r>
              <a:rPr lang="en-US" altLang="ko-KR"/>
              <a:t>...</a:t>
            </a:r>
            <a:endParaRPr lang="ko-KR" altLang="en-US"/>
          </a:p>
        </p:txBody>
      </p:sp>
      <p:cxnSp>
        <p:nvCxnSpPr>
          <p:cNvPr id="431" name="직선 화살표 연결선 430">
            <a:extLst>
              <a:ext uri="{FF2B5EF4-FFF2-40B4-BE49-F238E27FC236}">
                <a16:creationId xmlns:a16="http://schemas.microsoft.com/office/drawing/2014/main" id="{AF1D82EF-7158-4030-B624-381BA264EB81}"/>
              </a:ext>
            </a:extLst>
          </p:cNvPr>
          <p:cNvCxnSpPr>
            <a:cxnSpLocks/>
          </p:cNvCxnSpPr>
          <p:nvPr/>
        </p:nvCxnSpPr>
        <p:spPr>
          <a:xfrm>
            <a:off x="23319962" y="14841504"/>
            <a:ext cx="325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3" name="Straight Connector 871">
            <a:extLst>
              <a:ext uri="{FF2B5EF4-FFF2-40B4-BE49-F238E27FC236}">
                <a16:creationId xmlns:a16="http://schemas.microsoft.com/office/drawing/2014/main" id="{6E5744C7-B025-4198-B609-E6F8DD565041}"/>
              </a:ext>
            </a:extLst>
          </p:cNvPr>
          <p:cNvCxnSpPr>
            <a:cxnSpLocks/>
          </p:cNvCxnSpPr>
          <p:nvPr/>
        </p:nvCxnSpPr>
        <p:spPr>
          <a:xfrm flipH="1">
            <a:off x="20787411" y="11371580"/>
            <a:ext cx="1" cy="2527129"/>
          </a:xfrm>
          <a:prstGeom prst="line">
            <a:avLst/>
          </a:prstGeom>
          <a:ln w="88900">
            <a:solidFill>
              <a:srgbClr val="B81896"/>
            </a:solidFill>
          </a:ln>
        </p:spPr>
        <p:style>
          <a:lnRef idx="1">
            <a:schemeClr val="accent1"/>
          </a:lnRef>
          <a:fillRef idx="0">
            <a:schemeClr val="accent1"/>
          </a:fillRef>
          <a:effectRef idx="0">
            <a:schemeClr val="accent1"/>
          </a:effectRef>
          <a:fontRef idx="minor">
            <a:schemeClr val="tx1"/>
          </a:fontRef>
        </p:style>
      </p:cxnSp>
      <p:sp>
        <p:nvSpPr>
          <p:cNvPr id="435" name="TextBox 434">
            <a:extLst>
              <a:ext uri="{FF2B5EF4-FFF2-40B4-BE49-F238E27FC236}">
                <a16:creationId xmlns:a16="http://schemas.microsoft.com/office/drawing/2014/main" id="{38023329-24E7-4BEF-9A8A-9EF45D8B7141}"/>
              </a:ext>
            </a:extLst>
          </p:cNvPr>
          <p:cNvSpPr txBox="1"/>
          <p:nvPr/>
        </p:nvSpPr>
        <p:spPr>
          <a:xfrm>
            <a:off x="24993286" y="14535827"/>
            <a:ext cx="617426" cy="369332"/>
          </a:xfrm>
          <a:prstGeom prst="rect">
            <a:avLst/>
          </a:prstGeom>
          <a:noFill/>
        </p:spPr>
        <p:txBody>
          <a:bodyPr wrap="square" rtlCol="0">
            <a:spAutoFit/>
          </a:bodyPr>
          <a:lstStyle/>
          <a:p>
            <a:r>
              <a:rPr lang="en-US" altLang="ko-KR"/>
              <a:t>...</a:t>
            </a:r>
            <a:endParaRPr lang="ko-KR" altLang="en-US"/>
          </a:p>
        </p:txBody>
      </p:sp>
      <p:sp>
        <p:nvSpPr>
          <p:cNvPr id="439" name="TextBox 438">
            <a:extLst>
              <a:ext uri="{FF2B5EF4-FFF2-40B4-BE49-F238E27FC236}">
                <a16:creationId xmlns:a16="http://schemas.microsoft.com/office/drawing/2014/main" id="{4D63926B-9021-45FC-A20E-D1B496036B6E}"/>
              </a:ext>
            </a:extLst>
          </p:cNvPr>
          <p:cNvSpPr txBox="1"/>
          <p:nvPr/>
        </p:nvSpPr>
        <p:spPr>
          <a:xfrm>
            <a:off x="27553976" y="6816024"/>
            <a:ext cx="14447959" cy="15527328"/>
          </a:xfrm>
          <a:prstGeom prst="rect">
            <a:avLst/>
          </a:prstGeom>
          <a:noFill/>
        </p:spPr>
        <p:txBody>
          <a:bodyPr wrap="square" lIns="91440" tIns="45720" rIns="91440" bIns="45720" rtlCol="0" anchor="t">
            <a:spAutoFit/>
          </a:bodyPr>
          <a:lstStyle/>
          <a:p>
            <a:pPr lvl="1"/>
            <a:r>
              <a:rPr lang="en-US" altLang="ko-KR" sz="4600" i="1" u="sng">
                <a:ea typeface="맑은 고딕"/>
              </a:rPr>
              <a:t>GraphSAGE average epoch time</a:t>
            </a:r>
            <a:endParaRPr lang="en-US" altLang="ko-KR" sz="4600" i="1" u="sng">
              <a:ea typeface="맑은 고딕"/>
              <a:cs typeface="Calibri"/>
            </a:endParaRPr>
          </a:p>
          <a:p>
            <a:pPr marL="742950" lvl="1" indent="-285750">
              <a:buFont typeface="Arial" panose="020B0604020202020204" pitchFamily="34" charset="0"/>
              <a:buChar char="•"/>
            </a:pPr>
            <a:endParaRPr lang="en-US" altLang="ko-KR" sz="2400"/>
          </a:p>
          <a:p>
            <a:pPr marL="742950" lvl="1" indent="-285750">
              <a:buFont typeface="Arial" panose="020B0604020202020204" pitchFamily="34" charset="0"/>
              <a:buChar char="•"/>
            </a:pPr>
            <a:endParaRPr lang="en-US" altLang="ko-KR" sz="4400"/>
          </a:p>
          <a:p>
            <a:pPr marL="742950" lvl="1" indent="-285750">
              <a:buFont typeface="Arial" panose="020B0604020202020204" pitchFamily="34" charset="0"/>
              <a:buChar char="•"/>
            </a:pPr>
            <a:endParaRPr lang="en-US" altLang="ko-KR" sz="4400"/>
          </a:p>
          <a:p>
            <a:pPr marL="742950" lvl="1" indent="-285750">
              <a:buFont typeface="Arial" panose="020B0604020202020204" pitchFamily="34" charset="0"/>
              <a:buChar char="•"/>
            </a:pPr>
            <a:endParaRPr lang="en-US" altLang="ko-KR" sz="4400"/>
          </a:p>
          <a:p>
            <a:pPr marL="742950" lvl="1" indent="-285750">
              <a:buFont typeface="Arial" panose="020B0604020202020204" pitchFamily="34" charset="0"/>
              <a:buChar char="•"/>
            </a:pPr>
            <a:endParaRPr lang="en-US" altLang="ko-KR" sz="4400"/>
          </a:p>
          <a:p>
            <a:pPr marL="742950" lvl="1" indent="-285750">
              <a:buFont typeface="Arial" panose="020B0604020202020204" pitchFamily="34" charset="0"/>
              <a:buChar char="•"/>
            </a:pPr>
            <a:endParaRPr lang="en-US" altLang="ko-KR" sz="4400"/>
          </a:p>
          <a:p>
            <a:pPr marL="742950" lvl="1" indent="-285750">
              <a:buFont typeface="Arial" panose="020B0604020202020204" pitchFamily="34" charset="0"/>
              <a:buChar char="•"/>
            </a:pPr>
            <a:endParaRPr lang="en-US" altLang="ko-KR" sz="4400"/>
          </a:p>
          <a:p>
            <a:pPr lvl="1"/>
            <a:endParaRPr lang="en-US" altLang="ko-KR" sz="500"/>
          </a:p>
          <a:p>
            <a:pPr marL="1200150" lvl="2" indent="-285750">
              <a:buFont typeface="Arial" panose="020B0604020202020204" pitchFamily="34" charset="0"/>
              <a:buChar char="•"/>
            </a:pPr>
            <a:endParaRPr lang="en-US" altLang="ko-KR" sz="1600"/>
          </a:p>
          <a:p>
            <a:pPr marL="1200150" lvl="2" indent="-285750">
              <a:buFont typeface="Arial" panose="020B0604020202020204" pitchFamily="34" charset="0"/>
              <a:buChar char="•"/>
            </a:pPr>
            <a:r>
              <a:rPr lang="en-US" altLang="ko-KR" sz="4400">
                <a:ea typeface="맑은 고딕"/>
              </a:rPr>
              <a:t>DeepGalois 4x faster than DistDGL</a:t>
            </a:r>
            <a:endParaRPr lang="en-US" altLang="ko-KR" sz="4400">
              <a:ea typeface="맑은 고딕"/>
              <a:cs typeface="Calibri"/>
            </a:endParaRPr>
          </a:p>
          <a:p>
            <a:pPr marL="1200150" lvl="2" indent="-285750">
              <a:buFont typeface="Arial" panose="020B0604020202020204" pitchFamily="34" charset="0"/>
              <a:buChar char="•"/>
            </a:pPr>
            <a:r>
              <a:rPr lang="en-US" altLang="ko-KR" sz="4400">
                <a:ea typeface="맑은 고딕"/>
              </a:rPr>
              <a:t>32 hosts vs 1 host for reddit</a:t>
            </a:r>
            <a:endParaRPr lang="en-US" altLang="ko-KR" sz="4400">
              <a:ea typeface="맑은 고딕"/>
              <a:cs typeface="Calibri"/>
            </a:endParaRPr>
          </a:p>
          <a:p>
            <a:pPr marL="1657350" lvl="3" indent="-285750">
              <a:buFont typeface="Arial" panose="020B0604020202020204" pitchFamily="34" charset="0"/>
              <a:buChar char="•"/>
            </a:pPr>
            <a:r>
              <a:rPr lang="en-US" altLang="ko-KR" sz="4000">
                <a:ea typeface="맑은 고딕"/>
              </a:rPr>
              <a:t>DeepGalois: </a:t>
            </a:r>
            <a:r>
              <a:rPr lang="en-US" altLang="ko-KR" sz="4000">
                <a:solidFill>
                  <a:schemeClr val="accent6">
                    <a:lumMod val="75000"/>
                  </a:schemeClr>
                </a:solidFill>
                <a:ea typeface="맑은 고딕"/>
              </a:rPr>
              <a:t>2.4x speedup</a:t>
            </a:r>
            <a:endParaRPr lang="en-US" altLang="ko-KR" sz="4000">
              <a:solidFill>
                <a:schemeClr val="accent6">
                  <a:lumMod val="75000"/>
                </a:schemeClr>
              </a:solidFill>
              <a:ea typeface="맑은 고딕"/>
              <a:cs typeface="Calibri"/>
            </a:endParaRPr>
          </a:p>
          <a:p>
            <a:pPr marL="1657350" lvl="3" indent="-285750">
              <a:buFont typeface="Arial" panose="020B0604020202020204" pitchFamily="34" charset="0"/>
              <a:buChar char="•"/>
            </a:pPr>
            <a:r>
              <a:rPr lang="en-US" altLang="ko-KR" sz="4000">
                <a:ea typeface="맑은 고딕"/>
              </a:rPr>
              <a:t>DistDGL: </a:t>
            </a:r>
            <a:r>
              <a:rPr lang="en-US" altLang="ko-KR" sz="4000">
                <a:solidFill>
                  <a:srgbClr val="FF0000"/>
                </a:solidFill>
                <a:ea typeface="맑은 고딕"/>
              </a:rPr>
              <a:t>2.8x slowdown</a:t>
            </a:r>
            <a:r>
              <a:rPr lang="en-US" altLang="ko-KR" sz="4000">
                <a:ea typeface="맑은 고딕"/>
              </a:rPr>
              <a:t> </a:t>
            </a:r>
            <a:endParaRPr lang="en-US" altLang="ko-KR" sz="4000">
              <a:ea typeface="맑은 고딕"/>
              <a:cs typeface="Calibri"/>
            </a:endParaRPr>
          </a:p>
          <a:p>
            <a:pPr lvl="1"/>
            <a:endParaRPr lang="en-US" altLang="ko-KR" sz="3200" i="1" u="sng">
              <a:ea typeface="맑은 고딕"/>
            </a:endParaRPr>
          </a:p>
          <a:p>
            <a:pPr lvl="1"/>
            <a:r>
              <a:rPr lang="en-US" altLang="ko-KR" sz="4600" i="1" u="sng">
                <a:ea typeface="맑은 고딕"/>
              </a:rPr>
              <a:t>Epoch time breakdown</a:t>
            </a:r>
            <a:endParaRPr lang="en-US" altLang="ko-KR" sz="4600" i="1" u="sng">
              <a:ea typeface="맑은 고딕"/>
              <a:cs typeface="Calibri"/>
            </a:endParaRPr>
          </a:p>
          <a:p>
            <a:pPr marL="742950" lvl="1" indent="-285750">
              <a:buFont typeface="Arial" panose="020B0604020202020204" pitchFamily="34" charset="0"/>
              <a:buChar char="•"/>
            </a:pPr>
            <a:endParaRPr lang="en-US" altLang="ko-KR" sz="4400" i="1"/>
          </a:p>
          <a:p>
            <a:pPr marL="742950" lvl="1" indent="-285750">
              <a:buFont typeface="Arial" panose="020B0604020202020204" pitchFamily="34" charset="0"/>
              <a:buChar char="•"/>
            </a:pPr>
            <a:endParaRPr lang="en-US" altLang="ko-KR" sz="4400" i="1"/>
          </a:p>
          <a:p>
            <a:pPr marL="742950" lvl="1" indent="-285750">
              <a:buFont typeface="Arial" panose="020B0604020202020204" pitchFamily="34" charset="0"/>
              <a:buChar char="•"/>
            </a:pPr>
            <a:endParaRPr lang="en-US" altLang="ko-KR" sz="4400" i="1"/>
          </a:p>
          <a:p>
            <a:pPr marL="742950" lvl="1" indent="-285750">
              <a:buFont typeface="Arial" panose="020B0604020202020204" pitchFamily="34" charset="0"/>
              <a:buChar char="•"/>
            </a:pPr>
            <a:endParaRPr lang="en-US" altLang="ko-KR" sz="4400" i="1"/>
          </a:p>
          <a:p>
            <a:pPr marL="742950" lvl="1" indent="-285750">
              <a:buFont typeface="Arial" panose="020B0604020202020204" pitchFamily="34" charset="0"/>
              <a:buChar char="•"/>
            </a:pPr>
            <a:endParaRPr lang="en-US" altLang="ko-KR" sz="4400" i="1"/>
          </a:p>
          <a:p>
            <a:pPr lvl="2"/>
            <a:endParaRPr lang="en-US" altLang="ko-KR" sz="4400" i="1"/>
          </a:p>
          <a:p>
            <a:pPr lvl="2"/>
            <a:endParaRPr lang="en-US" altLang="ko-KR" sz="4400" i="1"/>
          </a:p>
          <a:p>
            <a:pPr lvl="2"/>
            <a:endParaRPr lang="en-US" altLang="ko-KR" sz="3500"/>
          </a:p>
          <a:p>
            <a:pPr lvl="1"/>
            <a:endParaRPr lang="en-US" altLang="ko-KR" sz="1600" i="1" u="sng">
              <a:ea typeface="맑은 고딕"/>
            </a:endParaRPr>
          </a:p>
          <a:p>
            <a:pPr lvl="1"/>
            <a:r>
              <a:rPr lang="en-US" altLang="ko-KR" sz="4600" i="1" u="sng">
                <a:ea typeface="맑은 고딕"/>
              </a:rPr>
              <a:t>Speed of Convergence</a:t>
            </a:r>
            <a:endParaRPr lang="en-US" altLang="ko-KR" sz="4600" i="1" u="sng">
              <a:ea typeface="맑은 고딕"/>
              <a:cs typeface="Calibri"/>
            </a:endParaRPr>
          </a:p>
        </p:txBody>
      </p:sp>
      <p:pic>
        <p:nvPicPr>
          <p:cNvPr id="385" name="그림 384">
            <a:extLst>
              <a:ext uri="{FF2B5EF4-FFF2-40B4-BE49-F238E27FC236}">
                <a16:creationId xmlns:a16="http://schemas.microsoft.com/office/drawing/2014/main" id="{E4102533-EC1E-498D-9E33-8CA51FAB976E}"/>
              </a:ext>
            </a:extLst>
          </p:cNvPr>
          <p:cNvPicPr>
            <a:picLocks noChangeAspect="1"/>
          </p:cNvPicPr>
          <p:nvPr/>
        </p:nvPicPr>
        <p:blipFill>
          <a:blip r:embed="rId4"/>
          <a:stretch>
            <a:fillRect/>
          </a:stretch>
        </p:blipFill>
        <p:spPr>
          <a:xfrm>
            <a:off x="28119006" y="16125058"/>
            <a:ext cx="6168682" cy="4978675"/>
          </a:xfrm>
          <a:prstGeom prst="rect">
            <a:avLst/>
          </a:prstGeom>
        </p:spPr>
      </p:pic>
      <p:pic>
        <p:nvPicPr>
          <p:cNvPr id="387" name="그림 386">
            <a:extLst>
              <a:ext uri="{FF2B5EF4-FFF2-40B4-BE49-F238E27FC236}">
                <a16:creationId xmlns:a16="http://schemas.microsoft.com/office/drawing/2014/main" id="{4226F0AE-28A1-43A4-86BE-BAE59E2E8A6F}"/>
              </a:ext>
            </a:extLst>
          </p:cNvPr>
          <p:cNvPicPr>
            <a:picLocks noChangeAspect="1"/>
          </p:cNvPicPr>
          <p:nvPr/>
        </p:nvPicPr>
        <p:blipFill>
          <a:blip r:embed="rId5"/>
          <a:stretch>
            <a:fillRect/>
          </a:stretch>
        </p:blipFill>
        <p:spPr>
          <a:xfrm>
            <a:off x="35286187" y="16125057"/>
            <a:ext cx="6125539" cy="4978675"/>
          </a:xfrm>
          <a:prstGeom prst="rect">
            <a:avLst/>
          </a:prstGeom>
        </p:spPr>
      </p:pic>
      <p:pic>
        <p:nvPicPr>
          <p:cNvPr id="390" name="그림 389">
            <a:extLst>
              <a:ext uri="{FF2B5EF4-FFF2-40B4-BE49-F238E27FC236}">
                <a16:creationId xmlns:a16="http://schemas.microsoft.com/office/drawing/2014/main" id="{78AD1843-6E48-4867-8317-FFC594ADDE72}"/>
              </a:ext>
            </a:extLst>
          </p:cNvPr>
          <p:cNvPicPr>
            <a:picLocks noChangeAspect="1"/>
          </p:cNvPicPr>
          <p:nvPr/>
        </p:nvPicPr>
        <p:blipFill>
          <a:blip r:embed="rId6"/>
          <a:stretch>
            <a:fillRect/>
          </a:stretch>
        </p:blipFill>
        <p:spPr>
          <a:xfrm>
            <a:off x="29705395" y="22373577"/>
            <a:ext cx="10051970" cy="6905940"/>
          </a:xfrm>
          <a:prstGeom prst="rect">
            <a:avLst/>
          </a:prstGeom>
        </p:spPr>
      </p:pic>
      <p:grpSp>
        <p:nvGrpSpPr>
          <p:cNvPr id="63" name="그룹 62">
            <a:extLst>
              <a:ext uri="{FF2B5EF4-FFF2-40B4-BE49-F238E27FC236}">
                <a16:creationId xmlns:a16="http://schemas.microsoft.com/office/drawing/2014/main" id="{0BCBDFDD-A8EF-4804-A1F8-CB314CCB3689}"/>
              </a:ext>
            </a:extLst>
          </p:cNvPr>
          <p:cNvGrpSpPr/>
          <p:nvPr/>
        </p:nvGrpSpPr>
        <p:grpSpPr>
          <a:xfrm>
            <a:off x="27811703" y="7605764"/>
            <a:ext cx="13816836" cy="4067878"/>
            <a:chOff x="27811703" y="8373913"/>
            <a:chExt cx="13816836" cy="4067878"/>
          </a:xfrm>
        </p:grpSpPr>
        <p:grpSp>
          <p:nvGrpSpPr>
            <p:cNvPr id="395" name="그룹 394">
              <a:extLst>
                <a:ext uri="{FF2B5EF4-FFF2-40B4-BE49-F238E27FC236}">
                  <a16:creationId xmlns:a16="http://schemas.microsoft.com/office/drawing/2014/main" id="{62CF356D-1F14-442B-9EEF-4EBC7573B352}"/>
                </a:ext>
              </a:extLst>
            </p:cNvPr>
            <p:cNvGrpSpPr/>
            <p:nvPr/>
          </p:nvGrpSpPr>
          <p:grpSpPr>
            <a:xfrm>
              <a:off x="27811703" y="8373913"/>
              <a:ext cx="13816836" cy="4067878"/>
              <a:chOff x="27736781" y="9456358"/>
              <a:chExt cx="14095307" cy="4290551"/>
            </a:xfrm>
          </p:grpSpPr>
          <p:pic>
            <p:nvPicPr>
              <p:cNvPr id="392" name="그림 391">
                <a:extLst>
                  <a:ext uri="{FF2B5EF4-FFF2-40B4-BE49-F238E27FC236}">
                    <a16:creationId xmlns:a16="http://schemas.microsoft.com/office/drawing/2014/main" id="{66FB1C63-00C4-49D5-8F41-2A8C21A87E37}"/>
                  </a:ext>
                </a:extLst>
              </p:cNvPr>
              <p:cNvPicPr>
                <a:picLocks noChangeAspect="1"/>
              </p:cNvPicPr>
              <p:nvPr/>
            </p:nvPicPr>
            <p:blipFill>
              <a:blip r:embed="rId7"/>
              <a:stretch>
                <a:fillRect/>
              </a:stretch>
            </p:blipFill>
            <p:spPr>
              <a:xfrm>
                <a:off x="27736781" y="9495777"/>
                <a:ext cx="14095307" cy="4251132"/>
              </a:xfrm>
              <a:prstGeom prst="rect">
                <a:avLst/>
              </a:prstGeom>
            </p:spPr>
          </p:pic>
          <p:sp>
            <p:nvSpPr>
              <p:cNvPr id="394" name="직사각형 393">
                <a:extLst>
                  <a:ext uri="{FF2B5EF4-FFF2-40B4-BE49-F238E27FC236}">
                    <a16:creationId xmlns:a16="http://schemas.microsoft.com/office/drawing/2014/main" id="{99BD31A8-F2AA-480F-B449-6EA34FFB9ECF}"/>
                  </a:ext>
                </a:extLst>
              </p:cNvPr>
              <p:cNvSpPr/>
              <p:nvPr/>
            </p:nvSpPr>
            <p:spPr>
              <a:xfrm>
                <a:off x="31673841" y="9456358"/>
                <a:ext cx="6606976" cy="1429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pic>
          <p:nvPicPr>
            <p:cNvPr id="398" name="그림 397">
              <a:extLst>
                <a:ext uri="{FF2B5EF4-FFF2-40B4-BE49-F238E27FC236}">
                  <a16:creationId xmlns:a16="http://schemas.microsoft.com/office/drawing/2014/main" id="{5BE53F10-9B57-4373-80E6-0284CC70302D}"/>
                </a:ext>
              </a:extLst>
            </p:cNvPr>
            <p:cNvPicPr>
              <a:picLocks noChangeAspect="1"/>
            </p:cNvPicPr>
            <p:nvPr/>
          </p:nvPicPr>
          <p:blipFill>
            <a:blip r:embed="rId8"/>
            <a:stretch>
              <a:fillRect/>
            </a:stretch>
          </p:blipFill>
          <p:spPr>
            <a:xfrm>
              <a:off x="36830969" y="8799644"/>
              <a:ext cx="4502787" cy="472279"/>
            </a:xfrm>
            <a:prstGeom prst="rect">
              <a:avLst/>
            </a:prstGeom>
          </p:spPr>
        </p:pic>
      </p:grpSp>
      <p:pic>
        <p:nvPicPr>
          <p:cNvPr id="9" name="Picture 9" descr="A picture containing icon&#10;&#10;Description automatically generated">
            <a:extLst>
              <a:ext uri="{FF2B5EF4-FFF2-40B4-BE49-F238E27FC236}">
                <a16:creationId xmlns:a16="http://schemas.microsoft.com/office/drawing/2014/main" id="{AA356202-8E0F-4876-8006-8EAB6CB33191}"/>
              </a:ext>
            </a:extLst>
          </p:cNvPr>
          <p:cNvPicPr>
            <a:picLocks noChangeAspect="1"/>
          </p:cNvPicPr>
          <p:nvPr/>
        </p:nvPicPr>
        <p:blipFill>
          <a:blip r:embed="rId9"/>
          <a:stretch>
            <a:fillRect/>
          </a:stretch>
        </p:blipFill>
        <p:spPr>
          <a:xfrm>
            <a:off x="1114181" y="3809961"/>
            <a:ext cx="1732590" cy="1732589"/>
          </a:xfrm>
          <a:prstGeom prst="rect">
            <a:avLst/>
          </a:prstGeom>
        </p:spPr>
      </p:pic>
      <p:pic>
        <p:nvPicPr>
          <p:cNvPr id="276" name="Picture 8" descr="MIT Logo - MIT logo - Mass Productions">
            <a:extLst>
              <a:ext uri="{FF2B5EF4-FFF2-40B4-BE49-F238E27FC236}">
                <a16:creationId xmlns:a16="http://schemas.microsoft.com/office/drawing/2014/main" id="{587FC252-78DF-4EFD-B733-8ECDB4198C0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8637" y="3946664"/>
            <a:ext cx="5199473" cy="15998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77" name="표 347">
            <a:extLst>
              <a:ext uri="{FF2B5EF4-FFF2-40B4-BE49-F238E27FC236}">
                <a16:creationId xmlns:a16="http://schemas.microsoft.com/office/drawing/2014/main" id="{80418FA5-FCD8-49CC-A6FE-4811FB9CEC66}"/>
              </a:ext>
            </a:extLst>
          </p:cNvPr>
          <p:cNvGraphicFramePr>
            <a:graphicFrameLocks noGrp="1"/>
          </p:cNvGraphicFramePr>
          <p:nvPr>
            <p:extLst>
              <p:ext uri="{D42A27DB-BD31-4B8C-83A1-F6EECF244321}">
                <p14:modId xmlns:p14="http://schemas.microsoft.com/office/powerpoint/2010/main" val="436566454"/>
              </p:ext>
            </p:extLst>
          </p:nvPr>
        </p:nvGraphicFramePr>
        <p:xfrm>
          <a:off x="18577750" y="14497545"/>
          <a:ext cx="828063" cy="878736"/>
        </p:xfrm>
        <a:graphic>
          <a:graphicData uri="http://schemas.openxmlformats.org/drawingml/2006/table">
            <a:tbl>
              <a:tblPr firstRow="1" bandRow="1">
                <a:tableStyleId>{5940675A-B579-460E-94D1-54222C63F5DA}</a:tableStyleId>
              </a:tblPr>
              <a:tblGrid>
                <a:gridCol w="276021">
                  <a:extLst>
                    <a:ext uri="{9D8B030D-6E8A-4147-A177-3AD203B41FA5}">
                      <a16:colId xmlns:a16="http://schemas.microsoft.com/office/drawing/2014/main" val="1972098266"/>
                    </a:ext>
                  </a:extLst>
                </a:gridCol>
                <a:gridCol w="276021">
                  <a:extLst>
                    <a:ext uri="{9D8B030D-6E8A-4147-A177-3AD203B41FA5}">
                      <a16:colId xmlns:a16="http://schemas.microsoft.com/office/drawing/2014/main" val="3044581115"/>
                    </a:ext>
                  </a:extLst>
                </a:gridCol>
                <a:gridCol w="276021">
                  <a:extLst>
                    <a:ext uri="{9D8B030D-6E8A-4147-A177-3AD203B41FA5}">
                      <a16:colId xmlns:a16="http://schemas.microsoft.com/office/drawing/2014/main" val="4255932086"/>
                    </a:ext>
                  </a:extLst>
                </a:gridCol>
              </a:tblGrid>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169139267"/>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solidFill>
                      <a:schemeClr val="accent4">
                        <a:lumMod val="20000"/>
                        <a:lumOff val="80000"/>
                      </a:schemeClr>
                    </a:solidFill>
                  </a:tcPr>
                </a:tc>
                <a:tc>
                  <a:txBody>
                    <a:bodyPr/>
                    <a:lstStyle/>
                    <a:p>
                      <a:pPr latinLnBrk="1"/>
                      <a:endParaRPr lang="ko-KR" altLang="en-US" sz="1000"/>
                    </a:p>
                  </a:txBody>
                  <a:tcPr>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4124752204"/>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B w="28575" cap="flat" cmpd="sng" algn="ctr">
                      <a:solidFill>
                        <a:srgbClr val="7030A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96535171"/>
                  </a:ext>
                </a:extLst>
              </a:tr>
            </a:tbl>
          </a:graphicData>
        </a:graphic>
      </p:graphicFrame>
      <p:sp>
        <p:nvSpPr>
          <p:cNvPr id="278" name="직사각형 277">
            <a:extLst>
              <a:ext uri="{FF2B5EF4-FFF2-40B4-BE49-F238E27FC236}">
                <a16:creationId xmlns:a16="http://schemas.microsoft.com/office/drawing/2014/main" id="{E1F0575A-4842-4937-A60D-0D5B1E54D570}"/>
              </a:ext>
            </a:extLst>
          </p:cNvPr>
          <p:cNvSpPr/>
          <p:nvPr/>
        </p:nvSpPr>
        <p:spPr>
          <a:xfrm>
            <a:off x="19417759" y="14172892"/>
            <a:ext cx="274698" cy="121075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9" name="TextBox 278">
            <a:extLst>
              <a:ext uri="{FF2B5EF4-FFF2-40B4-BE49-F238E27FC236}">
                <a16:creationId xmlns:a16="http://schemas.microsoft.com/office/drawing/2014/main" id="{B2780BC8-1D5E-4CD6-A729-6E78FC89BB8F}"/>
              </a:ext>
            </a:extLst>
          </p:cNvPr>
          <p:cNvSpPr txBox="1"/>
          <p:nvPr/>
        </p:nvSpPr>
        <p:spPr>
          <a:xfrm rot="16200000">
            <a:off x="19227941" y="14599620"/>
            <a:ext cx="681265" cy="276999"/>
          </a:xfrm>
          <a:prstGeom prst="rect">
            <a:avLst/>
          </a:prstGeom>
          <a:noFill/>
        </p:spPr>
        <p:txBody>
          <a:bodyPr wrap="square" rtlCol="0">
            <a:spAutoFit/>
          </a:bodyPr>
          <a:lstStyle/>
          <a:p>
            <a:r>
              <a:rPr lang="en-US" altLang="ko-KR" sz="1200"/>
              <a:t>Layer 2</a:t>
            </a:r>
            <a:endParaRPr lang="ko-KR" altLang="en-US" sz="1200"/>
          </a:p>
        </p:txBody>
      </p:sp>
      <p:graphicFrame>
        <p:nvGraphicFramePr>
          <p:cNvPr id="280" name="표 347">
            <a:extLst>
              <a:ext uri="{FF2B5EF4-FFF2-40B4-BE49-F238E27FC236}">
                <a16:creationId xmlns:a16="http://schemas.microsoft.com/office/drawing/2014/main" id="{94C588F4-2B14-4ED4-B362-F8E68BC28BA7}"/>
              </a:ext>
            </a:extLst>
          </p:cNvPr>
          <p:cNvGraphicFramePr>
            <a:graphicFrameLocks noGrp="1"/>
          </p:cNvGraphicFramePr>
          <p:nvPr>
            <p:extLst>
              <p:ext uri="{D42A27DB-BD31-4B8C-83A1-F6EECF244321}">
                <p14:modId xmlns:p14="http://schemas.microsoft.com/office/powerpoint/2010/main" val="3423033625"/>
              </p:ext>
            </p:extLst>
          </p:nvPr>
        </p:nvGraphicFramePr>
        <p:xfrm>
          <a:off x="22203787" y="14484619"/>
          <a:ext cx="828063" cy="878736"/>
        </p:xfrm>
        <a:graphic>
          <a:graphicData uri="http://schemas.openxmlformats.org/drawingml/2006/table">
            <a:tbl>
              <a:tblPr firstRow="1" bandRow="1">
                <a:tableStyleId>{5940675A-B579-460E-94D1-54222C63F5DA}</a:tableStyleId>
              </a:tblPr>
              <a:tblGrid>
                <a:gridCol w="276021">
                  <a:extLst>
                    <a:ext uri="{9D8B030D-6E8A-4147-A177-3AD203B41FA5}">
                      <a16:colId xmlns:a16="http://schemas.microsoft.com/office/drawing/2014/main" val="1972098266"/>
                    </a:ext>
                  </a:extLst>
                </a:gridCol>
                <a:gridCol w="276021">
                  <a:extLst>
                    <a:ext uri="{9D8B030D-6E8A-4147-A177-3AD203B41FA5}">
                      <a16:colId xmlns:a16="http://schemas.microsoft.com/office/drawing/2014/main" val="3044581115"/>
                    </a:ext>
                  </a:extLst>
                </a:gridCol>
                <a:gridCol w="276021">
                  <a:extLst>
                    <a:ext uri="{9D8B030D-6E8A-4147-A177-3AD203B41FA5}">
                      <a16:colId xmlns:a16="http://schemas.microsoft.com/office/drawing/2014/main" val="4255932086"/>
                    </a:ext>
                  </a:extLst>
                </a:gridCol>
              </a:tblGrid>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169139267"/>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solidFill>
                      <a:schemeClr val="accent4">
                        <a:lumMod val="20000"/>
                        <a:lumOff val="80000"/>
                      </a:schemeClr>
                    </a:solidFill>
                  </a:tcPr>
                </a:tc>
                <a:tc>
                  <a:txBody>
                    <a:bodyPr/>
                    <a:lstStyle/>
                    <a:p>
                      <a:pPr latinLnBrk="1"/>
                      <a:endParaRPr lang="ko-KR" altLang="en-US" sz="1000"/>
                    </a:p>
                  </a:txBody>
                  <a:tcPr>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4124752204"/>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B w="28575" cap="flat" cmpd="sng" algn="ctr">
                      <a:solidFill>
                        <a:srgbClr val="7030A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96535171"/>
                  </a:ext>
                </a:extLst>
              </a:tr>
            </a:tbl>
          </a:graphicData>
        </a:graphic>
      </p:graphicFrame>
      <p:sp>
        <p:nvSpPr>
          <p:cNvPr id="281" name="직사각형 280">
            <a:extLst>
              <a:ext uri="{FF2B5EF4-FFF2-40B4-BE49-F238E27FC236}">
                <a16:creationId xmlns:a16="http://schemas.microsoft.com/office/drawing/2014/main" id="{BB49892D-FAC0-44BC-A9E2-D3FC7E14FF9E}"/>
              </a:ext>
            </a:extLst>
          </p:cNvPr>
          <p:cNvSpPr/>
          <p:nvPr/>
        </p:nvSpPr>
        <p:spPr>
          <a:xfrm>
            <a:off x="23043796" y="14159966"/>
            <a:ext cx="274698" cy="121075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2" name="TextBox 281">
            <a:extLst>
              <a:ext uri="{FF2B5EF4-FFF2-40B4-BE49-F238E27FC236}">
                <a16:creationId xmlns:a16="http://schemas.microsoft.com/office/drawing/2014/main" id="{AE4782F1-8430-4782-ABDA-7B4E18FF4E83}"/>
              </a:ext>
            </a:extLst>
          </p:cNvPr>
          <p:cNvSpPr txBox="1"/>
          <p:nvPr/>
        </p:nvSpPr>
        <p:spPr>
          <a:xfrm rot="16200000">
            <a:off x="22831169" y="14623007"/>
            <a:ext cx="681265" cy="276999"/>
          </a:xfrm>
          <a:prstGeom prst="rect">
            <a:avLst/>
          </a:prstGeom>
          <a:noFill/>
        </p:spPr>
        <p:txBody>
          <a:bodyPr wrap="square" rtlCol="0">
            <a:spAutoFit/>
          </a:bodyPr>
          <a:lstStyle/>
          <a:p>
            <a:r>
              <a:rPr lang="en-US" altLang="ko-KR" sz="1200"/>
              <a:t>Layer 1</a:t>
            </a:r>
            <a:endParaRPr lang="ko-KR" altLang="en-US" sz="1200"/>
          </a:p>
        </p:txBody>
      </p:sp>
      <p:graphicFrame>
        <p:nvGraphicFramePr>
          <p:cNvPr id="283" name="표 347">
            <a:extLst>
              <a:ext uri="{FF2B5EF4-FFF2-40B4-BE49-F238E27FC236}">
                <a16:creationId xmlns:a16="http://schemas.microsoft.com/office/drawing/2014/main" id="{E4175D96-A7A3-414D-ACA5-09EF811B2D38}"/>
              </a:ext>
            </a:extLst>
          </p:cNvPr>
          <p:cNvGraphicFramePr>
            <a:graphicFrameLocks noGrp="1"/>
          </p:cNvGraphicFramePr>
          <p:nvPr>
            <p:extLst>
              <p:ext uri="{D42A27DB-BD31-4B8C-83A1-F6EECF244321}">
                <p14:modId xmlns:p14="http://schemas.microsoft.com/office/powerpoint/2010/main" val="1434984066"/>
              </p:ext>
            </p:extLst>
          </p:nvPr>
        </p:nvGraphicFramePr>
        <p:xfrm>
          <a:off x="23648276" y="14476811"/>
          <a:ext cx="828063" cy="878736"/>
        </p:xfrm>
        <a:graphic>
          <a:graphicData uri="http://schemas.openxmlformats.org/drawingml/2006/table">
            <a:tbl>
              <a:tblPr firstRow="1" bandRow="1">
                <a:tableStyleId>{5940675A-B579-460E-94D1-54222C63F5DA}</a:tableStyleId>
              </a:tblPr>
              <a:tblGrid>
                <a:gridCol w="276021">
                  <a:extLst>
                    <a:ext uri="{9D8B030D-6E8A-4147-A177-3AD203B41FA5}">
                      <a16:colId xmlns:a16="http://schemas.microsoft.com/office/drawing/2014/main" val="1972098266"/>
                    </a:ext>
                  </a:extLst>
                </a:gridCol>
                <a:gridCol w="276021">
                  <a:extLst>
                    <a:ext uri="{9D8B030D-6E8A-4147-A177-3AD203B41FA5}">
                      <a16:colId xmlns:a16="http://schemas.microsoft.com/office/drawing/2014/main" val="3044581115"/>
                    </a:ext>
                  </a:extLst>
                </a:gridCol>
                <a:gridCol w="276021">
                  <a:extLst>
                    <a:ext uri="{9D8B030D-6E8A-4147-A177-3AD203B41FA5}">
                      <a16:colId xmlns:a16="http://schemas.microsoft.com/office/drawing/2014/main" val="4255932086"/>
                    </a:ext>
                  </a:extLst>
                </a:gridCol>
              </a:tblGrid>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T w="28575" cap="flat" cmpd="sng" algn="ctr">
                      <a:solidFill>
                        <a:srgbClr val="7030A0"/>
                      </a:solidFill>
                      <a:prstDash val="solid"/>
                      <a:round/>
                      <a:headEnd type="none" w="med" len="med"/>
                      <a:tailEnd type="none" w="med" len="med"/>
                    </a:lnT>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T w="28575" cap="flat" cmpd="sng" algn="ctr">
                      <a:solidFill>
                        <a:srgbClr val="7030A0"/>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169139267"/>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solidFill>
                      <a:schemeClr val="accent4">
                        <a:lumMod val="20000"/>
                        <a:lumOff val="80000"/>
                      </a:schemeClr>
                    </a:solidFill>
                  </a:tcPr>
                </a:tc>
                <a:tc>
                  <a:txBody>
                    <a:bodyPr/>
                    <a:lstStyle/>
                    <a:p>
                      <a:pPr latinLnBrk="1"/>
                      <a:endParaRPr lang="ko-KR" altLang="en-US" sz="1000"/>
                    </a:p>
                  </a:txBody>
                  <a:tcPr>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solidFill>
                      <a:schemeClr val="accent4">
                        <a:lumMod val="20000"/>
                        <a:lumOff val="80000"/>
                      </a:schemeClr>
                    </a:solidFill>
                  </a:tcPr>
                </a:tc>
                <a:extLst>
                  <a:ext uri="{0D108BD9-81ED-4DB2-BD59-A6C34878D82A}">
                    <a16:rowId xmlns:a16="http://schemas.microsoft.com/office/drawing/2014/main" val="4124752204"/>
                  </a:ext>
                </a:extLst>
              </a:tr>
              <a:tr h="292912">
                <a:tc>
                  <a:txBody>
                    <a:bodyPr/>
                    <a:lstStyle/>
                    <a:p>
                      <a:pPr latinLnBrk="1"/>
                      <a:endParaRPr lang="ko-KR" altLang="en-US" sz="1000"/>
                    </a:p>
                  </a:txBody>
                  <a:tcPr>
                    <a:lnL w="28575" cap="flat" cmpd="sng" algn="ctr">
                      <a:solidFill>
                        <a:srgbClr val="7030A0"/>
                      </a:solidFill>
                      <a:prstDash val="solid"/>
                      <a:round/>
                      <a:headEnd type="none" w="med" len="med"/>
                      <a:tailEnd type="none" w="med" len="med"/>
                    </a:lnL>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B w="28575" cap="flat" cmpd="sng" algn="ctr">
                      <a:solidFill>
                        <a:srgbClr val="7030A0"/>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1000"/>
                    </a:p>
                  </a:txBody>
                  <a:tcPr>
                    <a:lnR w="28575" cap="flat" cmpd="sng" algn="ctr">
                      <a:solidFill>
                        <a:srgbClr val="7030A0"/>
                      </a:solidFill>
                      <a:prstDash val="solid"/>
                      <a:round/>
                      <a:headEnd type="none" w="med" len="med"/>
                      <a:tailEnd type="none" w="med" len="med"/>
                    </a:lnR>
                    <a:lnB w="28575" cap="flat" cmpd="sng" algn="ctr">
                      <a:solidFill>
                        <a:srgbClr val="7030A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596535171"/>
                  </a:ext>
                </a:extLst>
              </a:tr>
            </a:tbl>
          </a:graphicData>
        </a:graphic>
      </p:graphicFrame>
      <p:sp>
        <p:nvSpPr>
          <p:cNvPr id="284" name="직사각형 283">
            <a:extLst>
              <a:ext uri="{FF2B5EF4-FFF2-40B4-BE49-F238E27FC236}">
                <a16:creationId xmlns:a16="http://schemas.microsoft.com/office/drawing/2014/main" id="{BDAD1746-4EFB-4B56-8182-E04F9D768AED}"/>
              </a:ext>
            </a:extLst>
          </p:cNvPr>
          <p:cNvSpPr/>
          <p:nvPr/>
        </p:nvSpPr>
        <p:spPr>
          <a:xfrm>
            <a:off x="24488285" y="14137644"/>
            <a:ext cx="274698" cy="1210753"/>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5" name="TextBox 284">
            <a:extLst>
              <a:ext uri="{FF2B5EF4-FFF2-40B4-BE49-F238E27FC236}">
                <a16:creationId xmlns:a16="http://schemas.microsoft.com/office/drawing/2014/main" id="{956F100A-FC09-4043-9A64-50E860BC0D37}"/>
              </a:ext>
            </a:extLst>
          </p:cNvPr>
          <p:cNvSpPr txBox="1"/>
          <p:nvPr/>
        </p:nvSpPr>
        <p:spPr>
          <a:xfrm rot="16200000">
            <a:off x="24298467" y="14564372"/>
            <a:ext cx="681265" cy="276999"/>
          </a:xfrm>
          <a:prstGeom prst="rect">
            <a:avLst/>
          </a:prstGeom>
          <a:noFill/>
        </p:spPr>
        <p:txBody>
          <a:bodyPr wrap="square" rtlCol="0">
            <a:spAutoFit/>
          </a:bodyPr>
          <a:lstStyle/>
          <a:p>
            <a:r>
              <a:rPr lang="en-US" altLang="ko-KR" sz="1200"/>
              <a:t>Layer 2</a:t>
            </a:r>
            <a:endParaRPr lang="ko-KR" altLang="en-US" sz="1200"/>
          </a:p>
        </p:txBody>
      </p:sp>
      <p:grpSp>
        <p:nvGrpSpPr>
          <p:cNvPr id="10" name="그룹 9">
            <a:extLst>
              <a:ext uri="{FF2B5EF4-FFF2-40B4-BE49-F238E27FC236}">
                <a16:creationId xmlns:a16="http://schemas.microsoft.com/office/drawing/2014/main" id="{466D4188-48BA-425B-8E82-B319457B4FAC}"/>
              </a:ext>
            </a:extLst>
          </p:cNvPr>
          <p:cNvGrpSpPr/>
          <p:nvPr/>
        </p:nvGrpSpPr>
        <p:grpSpPr>
          <a:xfrm>
            <a:off x="12541108" y="8438759"/>
            <a:ext cx="3088014" cy="1860354"/>
            <a:chOff x="19140749" y="18413767"/>
            <a:chExt cx="4645802" cy="3031125"/>
          </a:xfrm>
        </p:grpSpPr>
        <p:grpSp>
          <p:nvGrpSpPr>
            <p:cNvPr id="301" name="그룹 300">
              <a:extLst>
                <a:ext uri="{FF2B5EF4-FFF2-40B4-BE49-F238E27FC236}">
                  <a16:creationId xmlns:a16="http://schemas.microsoft.com/office/drawing/2014/main" id="{C4B0FDBA-D84B-4496-AEE7-115AF3A9F350}"/>
                </a:ext>
              </a:extLst>
            </p:cNvPr>
            <p:cNvGrpSpPr/>
            <p:nvPr/>
          </p:nvGrpSpPr>
          <p:grpSpPr>
            <a:xfrm>
              <a:off x="19553184" y="18413767"/>
              <a:ext cx="3383640" cy="2025412"/>
              <a:chOff x="17784879" y="7389672"/>
              <a:chExt cx="3383640" cy="2025412"/>
            </a:xfrm>
          </p:grpSpPr>
          <p:sp>
            <p:nvSpPr>
              <p:cNvPr id="310" name="타원 309">
                <a:extLst>
                  <a:ext uri="{FF2B5EF4-FFF2-40B4-BE49-F238E27FC236}">
                    <a16:creationId xmlns:a16="http://schemas.microsoft.com/office/drawing/2014/main" id="{1E7070F1-5795-4179-86E6-BE9E3D825071}"/>
                  </a:ext>
                </a:extLst>
              </p:cNvPr>
              <p:cNvSpPr/>
              <p:nvPr/>
            </p:nvSpPr>
            <p:spPr>
              <a:xfrm>
                <a:off x="17785783" y="7389672"/>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A</a:t>
                </a:r>
                <a:endParaRPr lang="ko-KR" altLang="en-US" sz="3200">
                  <a:solidFill>
                    <a:schemeClr val="tx1"/>
                  </a:solidFill>
                </a:endParaRPr>
              </a:p>
            </p:txBody>
          </p:sp>
          <p:sp>
            <p:nvSpPr>
              <p:cNvPr id="311" name="타원 310">
                <a:extLst>
                  <a:ext uri="{FF2B5EF4-FFF2-40B4-BE49-F238E27FC236}">
                    <a16:creationId xmlns:a16="http://schemas.microsoft.com/office/drawing/2014/main" id="{EA5F242E-DB8F-4713-A5D1-BAC13E9D4597}"/>
                  </a:ext>
                </a:extLst>
              </p:cNvPr>
              <p:cNvSpPr/>
              <p:nvPr/>
            </p:nvSpPr>
            <p:spPr>
              <a:xfrm>
                <a:off x="19128808" y="7389672"/>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B</a:t>
                </a:r>
                <a:endParaRPr lang="ko-KR" altLang="en-US" sz="3200">
                  <a:solidFill>
                    <a:schemeClr val="tx1"/>
                  </a:solidFill>
                </a:endParaRPr>
              </a:p>
            </p:txBody>
          </p:sp>
          <p:sp>
            <p:nvSpPr>
              <p:cNvPr id="312" name="타원 311">
                <a:extLst>
                  <a:ext uri="{FF2B5EF4-FFF2-40B4-BE49-F238E27FC236}">
                    <a16:creationId xmlns:a16="http://schemas.microsoft.com/office/drawing/2014/main" id="{B1FCCC73-3947-4DD9-82CF-D87EEDE70B96}"/>
                  </a:ext>
                </a:extLst>
              </p:cNvPr>
              <p:cNvSpPr/>
              <p:nvPr/>
            </p:nvSpPr>
            <p:spPr>
              <a:xfrm>
                <a:off x="20471833" y="7389672"/>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C</a:t>
                </a:r>
                <a:endParaRPr lang="ko-KR" altLang="en-US" sz="3200">
                  <a:solidFill>
                    <a:schemeClr val="tx1"/>
                  </a:solidFill>
                </a:endParaRPr>
              </a:p>
            </p:txBody>
          </p:sp>
          <p:sp>
            <p:nvSpPr>
              <p:cNvPr id="313" name="타원 312">
                <a:extLst>
                  <a:ext uri="{FF2B5EF4-FFF2-40B4-BE49-F238E27FC236}">
                    <a16:creationId xmlns:a16="http://schemas.microsoft.com/office/drawing/2014/main" id="{D426253A-D60F-4D1D-81A5-48381B0DA810}"/>
                  </a:ext>
                </a:extLst>
              </p:cNvPr>
              <p:cNvSpPr/>
              <p:nvPr/>
            </p:nvSpPr>
            <p:spPr>
              <a:xfrm>
                <a:off x="17784879" y="8684785"/>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D</a:t>
                </a:r>
                <a:endParaRPr lang="ko-KR" altLang="en-US" sz="3200">
                  <a:solidFill>
                    <a:schemeClr val="tx1"/>
                  </a:solidFill>
                </a:endParaRPr>
              </a:p>
            </p:txBody>
          </p:sp>
          <p:sp>
            <p:nvSpPr>
              <p:cNvPr id="315" name="타원 314">
                <a:extLst>
                  <a:ext uri="{FF2B5EF4-FFF2-40B4-BE49-F238E27FC236}">
                    <a16:creationId xmlns:a16="http://schemas.microsoft.com/office/drawing/2014/main" id="{CA2B8018-BDF4-443D-B59B-19E015C8A480}"/>
                  </a:ext>
                </a:extLst>
              </p:cNvPr>
              <p:cNvSpPr/>
              <p:nvPr/>
            </p:nvSpPr>
            <p:spPr>
              <a:xfrm>
                <a:off x="19128808" y="8684785"/>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E</a:t>
                </a:r>
                <a:endParaRPr lang="ko-KR" altLang="en-US" sz="3200">
                  <a:solidFill>
                    <a:schemeClr val="tx1"/>
                  </a:solidFill>
                </a:endParaRPr>
              </a:p>
            </p:txBody>
          </p:sp>
          <p:sp>
            <p:nvSpPr>
              <p:cNvPr id="316" name="타원 315">
                <a:extLst>
                  <a:ext uri="{FF2B5EF4-FFF2-40B4-BE49-F238E27FC236}">
                    <a16:creationId xmlns:a16="http://schemas.microsoft.com/office/drawing/2014/main" id="{5EDCA94D-FF64-42BB-BA4E-F60F17A80BF0}"/>
                  </a:ext>
                </a:extLst>
              </p:cNvPr>
              <p:cNvSpPr/>
              <p:nvPr/>
            </p:nvSpPr>
            <p:spPr>
              <a:xfrm>
                <a:off x="20471833" y="8684785"/>
                <a:ext cx="696686" cy="7302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a:solidFill>
                      <a:schemeClr val="tx1"/>
                    </a:solidFill>
                  </a:rPr>
                  <a:t>F</a:t>
                </a:r>
                <a:endParaRPr lang="ko-KR" altLang="en-US" sz="3200">
                  <a:solidFill>
                    <a:schemeClr val="tx1"/>
                  </a:solidFill>
                </a:endParaRPr>
              </a:p>
            </p:txBody>
          </p:sp>
          <p:cxnSp>
            <p:nvCxnSpPr>
              <p:cNvPr id="317" name="직선 화살표 연결선 316">
                <a:extLst>
                  <a:ext uri="{FF2B5EF4-FFF2-40B4-BE49-F238E27FC236}">
                    <a16:creationId xmlns:a16="http://schemas.microsoft.com/office/drawing/2014/main" id="{12536B94-1B13-4886-B8F8-6FA0B35A4719}"/>
                  </a:ext>
                </a:extLst>
              </p:cNvPr>
              <p:cNvCxnSpPr>
                <a:cxnSpLocks/>
                <a:stCxn id="310" idx="4"/>
              </p:cNvCxnSpPr>
              <p:nvPr/>
            </p:nvCxnSpPr>
            <p:spPr>
              <a:xfrm>
                <a:off x="18134126" y="8119971"/>
                <a:ext cx="0" cy="5648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19" name="직선 화살표 연결선 318">
                <a:extLst>
                  <a:ext uri="{FF2B5EF4-FFF2-40B4-BE49-F238E27FC236}">
                    <a16:creationId xmlns:a16="http://schemas.microsoft.com/office/drawing/2014/main" id="{2606D834-88F4-4956-B1CA-B32BB420ECC2}"/>
                  </a:ext>
                </a:extLst>
              </p:cNvPr>
              <p:cNvCxnSpPr>
                <a:cxnSpLocks/>
                <a:stCxn id="310" idx="5"/>
                <a:endCxn id="315" idx="1"/>
              </p:cNvCxnSpPr>
              <p:nvPr/>
            </p:nvCxnSpPr>
            <p:spPr>
              <a:xfrm>
                <a:off x="18380442" y="8013021"/>
                <a:ext cx="850393" cy="7787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0" name="직선 화살표 연결선 319">
                <a:extLst>
                  <a:ext uri="{FF2B5EF4-FFF2-40B4-BE49-F238E27FC236}">
                    <a16:creationId xmlns:a16="http://schemas.microsoft.com/office/drawing/2014/main" id="{73E9E7BF-762D-4C8E-8E3C-377A792473D3}"/>
                  </a:ext>
                </a:extLst>
              </p:cNvPr>
              <p:cNvCxnSpPr>
                <a:cxnSpLocks/>
                <a:stCxn id="310" idx="6"/>
                <a:endCxn id="311" idx="2"/>
              </p:cNvCxnSpPr>
              <p:nvPr/>
            </p:nvCxnSpPr>
            <p:spPr>
              <a:xfrm>
                <a:off x="18482469" y="7754822"/>
                <a:ext cx="646339"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1" name="직선 화살표 연결선 320">
                <a:extLst>
                  <a:ext uri="{FF2B5EF4-FFF2-40B4-BE49-F238E27FC236}">
                    <a16:creationId xmlns:a16="http://schemas.microsoft.com/office/drawing/2014/main" id="{BA06E6B7-B797-42EC-B05B-36E2B0048844}"/>
                  </a:ext>
                </a:extLst>
              </p:cNvPr>
              <p:cNvCxnSpPr>
                <a:cxnSpLocks/>
                <a:stCxn id="313" idx="7"/>
                <a:endCxn id="311" idx="3"/>
              </p:cNvCxnSpPr>
              <p:nvPr/>
            </p:nvCxnSpPr>
            <p:spPr>
              <a:xfrm flipV="1">
                <a:off x="18379538" y="8013021"/>
                <a:ext cx="851297" cy="7787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2" name="직선 화살표 연결선 321">
                <a:extLst>
                  <a:ext uri="{FF2B5EF4-FFF2-40B4-BE49-F238E27FC236}">
                    <a16:creationId xmlns:a16="http://schemas.microsoft.com/office/drawing/2014/main" id="{989D3D97-4FD6-49BB-9494-E785FE190F4E}"/>
                  </a:ext>
                </a:extLst>
              </p:cNvPr>
              <p:cNvCxnSpPr>
                <a:cxnSpLocks/>
                <a:stCxn id="313" idx="6"/>
                <a:endCxn id="315" idx="2"/>
              </p:cNvCxnSpPr>
              <p:nvPr/>
            </p:nvCxnSpPr>
            <p:spPr>
              <a:xfrm>
                <a:off x="18481565" y="9049935"/>
                <a:ext cx="647243"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3" name="직선 화살표 연결선 322">
                <a:extLst>
                  <a:ext uri="{FF2B5EF4-FFF2-40B4-BE49-F238E27FC236}">
                    <a16:creationId xmlns:a16="http://schemas.microsoft.com/office/drawing/2014/main" id="{9A0EF6FC-4153-4CB9-A62A-56ACFBCF987D}"/>
                  </a:ext>
                </a:extLst>
              </p:cNvPr>
              <p:cNvCxnSpPr>
                <a:cxnSpLocks/>
                <a:stCxn id="315" idx="6"/>
                <a:endCxn id="316" idx="2"/>
              </p:cNvCxnSpPr>
              <p:nvPr/>
            </p:nvCxnSpPr>
            <p:spPr>
              <a:xfrm>
                <a:off x="19825494" y="9049935"/>
                <a:ext cx="646339"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4" name="직선 화살표 연결선 323">
                <a:extLst>
                  <a:ext uri="{FF2B5EF4-FFF2-40B4-BE49-F238E27FC236}">
                    <a16:creationId xmlns:a16="http://schemas.microsoft.com/office/drawing/2014/main" id="{1C05F121-9DCE-40AD-AC7F-6AC7EE072F86}"/>
                  </a:ext>
                </a:extLst>
              </p:cNvPr>
              <p:cNvCxnSpPr>
                <a:cxnSpLocks/>
                <a:stCxn id="315" idx="7"/>
                <a:endCxn id="312" idx="3"/>
              </p:cNvCxnSpPr>
              <p:nvPr/>
            </p:nvCxnSpPr>
            <p:spPr>
              <a:xfrm flipV="1">
                <a:off x="19723467" y="8013021"/>
                <a:ext cx="850393" cy="7787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5" name="직선 화살표 연결선 324">
                <a:extLst>
                  <a:ext uri="{FF2B5EF4-FFF2-40B4-BE49-F238E27FC236}">
                    <a16:creationId xmlns:a16="http://schemas.microsoft.com/office/drawing/2014/main" id="{A149AFC2-5A74-4BA2-87B6-2019DEBDC90B}"/>
                  </a:ext>
                </a:extLst>
              </p:cNvPr>
              <p:cNvCxnSpPr>
                <a:cxnSpLocks/>
                <a:stCxn id="311" idx="6"/>
                <a:endCxn id="312" idx="2"/>
              </p:cNvCxnSpPr>
              <p:nvPr/>
            </p:nvCxnSpPr>
            <p:spPr>
              <a:xfrm>
                <a:off x="19825494" y="7754822"/>
                <a:ext cx="646339" cy="0"/>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6" name="직선 화살표 연결선 325">
                <a:extLst>
                  <a:ext uri="{FF2B5EF4-FFF2-40B4-BE49-F238E27FC236}">
                    <a16:creationId xmlns:a16="http://schemas.microsoft.com/office/drawing/2014/main" id="{D7394596-C3FC-4ECC-894D-4196868BEDC0}"/>
                  </a:ext>
                </a:extLst>
              </p:cNvPr>
              <p:cNvCxnSpPr>
                <a:cxnSpLocks/>
                <a:stCxn id="316" idx="0"/>
                <a:endCxn id="312" idx="4"/>
              </p:cNvCxnSpPr>
              <p:nvPr/>
            </p:nvCxnSpPr>
            <p:spPr>
              <a:xfrm flipV="1">
                <a:off x="20820176" y="8119971"/>
                <a:ext cx="0" cy="5648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cxnSp>
            <p:nvCxnSpPr>
              <p:cNvPr id="329" name="직선 화살표 연결선 328">
                <a:extLst>
                  <a:ext uri="{FF2B5EF4-FFF2-40B4-BE49-F238E27FC236}">
                    <a16:creationId xmlns:a16="http://schemas.microsoft.com/office/drawing/2014/main" id="{D0B5C532-C711-4850-AEF9-6884772D3C85}"/>
                  </a:ext>
                </a:extLst>
              </p:cNvPr>
              <p:cNvCxnSpPr>
                <a:cxnSpLocks/>
                <a:stCxn id="316" idx="1"/>
                <a:endCxn id="311" idx="5"/>
              </p:cNvCxnSpPr>
              <p:nvPr/>
            </p:nvCxnSpPr>
            <p:spPr>
              <a:xfrm flipH="1" flipV="1">
                <a:off x="19723467" y="8013021"/>
                <a:ext cx="850393" cy="778714"/>
              </a:xfrm>
              <a:prstGeom prst="straightConnector1">
                <a:avLst/>
              </a:prstGeom>
              <a:ln w="38100">
                <a:headEnd w="lg" len="lg"/>
                <a:tailEnd type="triangle"/>
              </a:ln>
            </p:spPr>
            <p:style>
              <a:lnRef idx="1">
                <a:schemeClr val="dk1"/>
              </a:lnRef>
              <a:fillRef idx="0">
                <a:schemeClr val="dk1"/>
              </a:fillRef>
              <a:effectRef idx="0">
                <a:schemeClr val="dk1"/>
              </a:effectRef>
              <a:fontRef idx="minor">
                <a:schemeClr val="tx1"/>
              </a:fontRef>
            </p:style>
          </p:cxnSp>
        </p:grpSp>
        <p:sp>
          <p:nvSpPr>
            <p:cNvPr id="330" name="TextBox 329">
              <a:extLst>
                <a:ext uri="{FF2B5EF4-FFF2-40B4-BE49-F238E27FC236}">
                  <a16:creationId xmlns:a16="http://schemas.microsoft.com/office/drawing/2014/main" id="{3E25F00C-20D5-43CA-80F9-FCE651EADDC6}"/>
                </a:ext>
              </a:extLst>
            </p:cNvPr>
            <p:cNvSpPr txBox="1"/>
            <p:nvPr/>
          </p:nvSpPr>
          <p:spPr>
            <a:xfrm>
              <a:off x="19140749" y="20492102"/>
              <a:ext cx="4645802" cy="952790"/>
            </a:xfrm>
            <a:prstGeom prst="rect">
              <a:avLst/>
            </a:prstGeom>
            <a:noFill/>
          </p:spPr>
          <p:txBody>
            <a:bodyPr wrap="square" rtlCol="0">
              <a:spAutoFit/>
            </a:bodyPr>
            <a:lstStyle/>
            <a:p>
              <a:r>
                <a:rPr lang="en-US" altLang="ko-KR" sz="3200"/>
                <a:t>[Original Graph]</a:t>
              </a:r>
              <a:endParaRPr lang="ko-KR" altLang="en-US" sz="3200"/>
            </a:p>
          </p:txBody>
        </p:sp>
      </p:grpSp>
      <p:sp>
        <p:nvSpPr>
          <p:cNvPr id="340" name="TextBox 339">
            <a:extLst>
              <a:ext uri="{FF2B5EF4-FFF2-40B4-BE49-F238E27FC236}">
                <a16:creationId xmlns:a16="http://schemas.microsoft.com/office/drawing/2014/main" id="{AB5474B2-8BA0-4AA6-80D1-9EDD95E95C96}"/>
              </a:ext>
            </a:extLst>
          </p:cNvPr>
          <p:cNvSpPr txBox="1"/>
          <p:nvPr/>
        </p:nvSpPr>
        <p:spPr>
          <a:xfrm>
            <a:off x="17270980" y="17394661"/>
            <a:ext cx="9760942" cy="221599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ko-KR" sz="4600">
                <a:ea typeface="맑은 고딕"/>
              </a:rPr>
              <a:t>Each vertex proxy has feature vectors</a:t>
            </a:r>
          </a:p>
          <a:p>
            <a:pPr marL="285750" indent="-285750">
              <a:buFont typeface="Arial" panose="020B0604020202020204" pitchFamily="34" charset="0"/>
              <a:buChar char="•"/>
            </a:pPr>
            <a:r>
              <a:rPr lang="en-US" altLang="ko-KR" sz="4600" spc="-150">
                <a:ea typeface="맑은 고딕"/>
              </a:rPr>
              <a:t>Hosts</a:t>
            </a:r>
            <a:r>
              <a:rPr lang="en-US" altLang="ko-KR" sz="4600">
                <a:ea typeface="맑은 고딕"/>
              </a:rPr>
              <a:t> </a:t>
            </a:r>
            <a:r>
              <a:rPr lang="en-US" altLang="ko-KR" sz="4600" spc="-150">
                <a:ea typeface="맑은 고딕"/>
              </a:rPr>
              <a:t>share</a:t>
            </a:r>
            <a:r>
              <a:rPr lang="en-US" altLang="ko-KR" sz="4600">
                <a:ea typeface="맑은 고딕"/>
              </a:rPr>
              <a:t> weight </a:t>
            </a:r>
            <a:r>
              <a:rPr lang="en-US" altLang="ko-KR" sz="4600" spc="-150">
                <a:ea typeface="맑은 고딕"/>
              </a:rPr>
              <a:t>matrices</a:t>
            </a:r>
            <a:r>
              <a:rPr lang="en-US" altLang="ko-KR" sz="4600">
                <a:ea typeface="맑은 고딕"/>
              </a:rPr>
              <a:t> for layers</a:t>
            </a:r>
            <a:endParaRPr lang="en-US" altLang="ko-KR" sz="4600">
              <a:ea typeface="맑은 고딕"/>
              <a:cs typeface="Calibri"/>
            </a:endParaRPr>
          </a:p>
          <a:p>
            <a:pPr marL="285750" indent="-285750">
              <a:buFont typeface="Arial" panose="020B0604020202020204" pitchFamily="34" charset="0"/>
              <a:buChar char="•"/>
            </a:pPr>
            <a:r>
              <a:rPr lang="en-US" altLang="ko-KR" sz="4600">
                <a:ea typeface="맑은 고딕"/>
              </a:rPr>
              <a:t>No accuracy loss</a:t>
            </a:r>
            <a:endParaRPr lang="en-US" altLang="ko-KR" sz="4600">
              <a:ea typeface="맑은 고딕"/>
              <a:cs typeface="Calibri"/>
            </a:endParaRPr>
          </a:p>
        </p:txBody>
      </p:sp>
      <p:grpSp>
        <p:nvGrpSpPr>
          <p:cNvPr id="68" name="그룹 67">
            <a:extLst>
              <a:ext uri="{FF2B5EF4-FFF2-40B4-BE49-F238E27FC236}">
                <a16:creationId xmlns:a16="http://schemas.microsoft.com/office/drawing/2014/main" id="{F65D79B8-4A8C-4DD4-8AA2-DA60DB358C0B}"/>
              </a:ext>
            </a:extLst>
          </p:cNvPr>
          <p:cNvGrpSpPr/>
          <p:nvPr/>
        </p:nvGrpSpPr>
        <p:grpSpPr>
          <a:xfrm>
            <a:off x="15129949" y="8614965"/>
            <a:ext cx="5214490" cy="1900238"/>
            <a:chOff x="15129949" y="8847870"/>
            <a:chExt cx="5214490" cy="1900238"/>
          </a:xfrm>
        </p:grpSpPr>
        <p:grpSp>
          <p:nvGrpSpPr>
            <p:cNvPr id="20" name="그룹 19">
              <a:extLst>
                <a:ext uri="{FF2B5EF4-FFF2-40B4-BE49-F238E27FC236}">
                  <a16:creationId xmlns:a16="http://schemas.microsoft.com/office/drawing/2014/main" id="{A2EE11D0-1811-4255-A3A6-E66D703745FF}"/>
                </a:ext>
              </a:extLst>
            </p:cNvPr>
            <p:cNvGrpSpPr/>
            <p:nvPr/>
          </p:nvGrpSpPr>
          <p:grpSpPr>
            <a:xfrm>
              <a:off x="15129949" y="8847870"/>
              <a:ext cx="5214490" cy="1900238"/>
              <a:chOff x="15602010" y="9031696"/>
              <a:chExt cx="5214490" cy="1900238"/>
            </a:xfrm>
          </p:grpSpPr>
          <p:sp>
            <p:nvSpPr>
              <p:cNvPr id="331" name="화살표: 아래쪽 330">
                <a:extLst>
                  <a:ext uri="{FF2B5EF4-FFF2-40B4-BE49-F238E27FC236}">
                    <a16:creationId xmlns:a16="http://schemas.microsoft.com/office/drawing/2014/main" id="{94D9399F-33EC-4CBE-AF21-259F078D6B8C}"/>
                  </a:ext>
                </a:extLst>
              </p:cNvPr>
              <p:cNvSpPr/>
              <p:nvPr/>
            </p:nvSpPr>
            <p:spPr>
              <a:xfrm rot="20132045">
                <a:off x="18114462" y="9595575"/>
                <a:ext cx="968915" cy="1336359"/>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32" name="그룹 331">
                <a:extLst>
                  <a:ext uri="{FF2B5EF4-FFF2-40B4-BE49-F238E27FC236}">
                    <a16:creationId xmlns:a16="http://schemas.microsoft.com/office/drawing/2014/main" id="{18CC593D-47FA-4AC8-8CE9-6846FB7F7A44}"/>
                  </a:ext>
                </a:extLst>
              </p:cNvPr>
              <p:cNvGrpSpPr/>
              <p:nvPr/>
            </p:nvGrpSpPr>
            <p:grpSpPr>
              <a:xfrm>
                <a:off x="16340210" y="9113075"/>
                <a:ext cx="4476290" cy="916771"/>
                <a:chOff x="11515632" y="21257948"/>
                <a:chExt cx="4476290" cy="916771"/>
              </a:xfrm>
            </p:grpSpPr>
            <p:sp>
              <p:nvSpPr>
                <p:cNvPr id="333" name="직사각형 332">
                  <a:extLst>
                    <a:ext uri="{FF2B5EF4-FFF2-40B4-BE49-F238E27FC236}">
                      <a16:creationId xmlns:a16="http://schemas.microsoft.com/office/drawing/2014/main" id="{51348CFB-290E-4A1F-ABC0-725228222C10}"/>
                    </a:ext>
                  </a:extLst>
                </p:cNvPr>
                <p:cNvSpPr/>
                <p:nvPr/>
              </p:nvSpPr>
              <p:spPr>
                <a:xfrm>
                  <a:off x="11515632" y="21257948"/>
                  <a:ext cx="4476290" cy="916771"/>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4" name="TextBox 333">
                  <a:extLst>
                    <a:ext uri="{FF2B5EF4-FFF2-40B4-BE49-F238E27FC236}">
                      <a16:creationId xmlns:a16="http://schemas.microsoft.com/office/drawing/2014/main" id="{9EB17518-4970-46E6-A3F2-6581986DB93A}"/>
                    </a:ext>
                  </a:extLst>
                </p:cNvPr>
                <p:cNvSpPr txBox="1"/>
                <p:nvPr/>
              </p:nvSpPr>
              <p:spPr>
                <a:xfrm>
                  <a:off x="11629710" y="21401541"/>
                  <a:ext cx="4271106" cy="584775"/>
                </a:xfrm>
                <a:prstGeom prst="rect">
                  <a:avLst/>
                </a:prstGeom>
                <a:solidFill>
                  <a:schemeClr val="accent1">
                    <a:lumMod val="75000"/>
                  </a:schemeClr>
                </a:solidFill>
              </p:spPr>
              <p:txBody>
                <a:bodyPr wrap="none" rtlCol="0">
                  <a:spAutoFit/>
                </a:bodyPr>
                <a:lstStyle/>
                <a:p>
                  <a:r>
                    <a:rPr lang="en-US" altLang="ko-KR" sz="3200">
                      <a:solidFill>
                        <a:schemeClr val="bg1"/>
                      </a:solidFill>
                    </a:rPr>
                    <a:t>Graph Partitioner [</a:t>
                  </a:r>
                  <a:r>
                    <a:rPr lang="en-US" altLang="ko-KR" sz="3200" err="1">
                      <a:solidFill>
                        <a:schemeClr val="bg1"/>
                      </a:solidFill>
                    </a:rPr>
                    <a:t>CuSP</a:t>
                  </a:r>
                  <a:r>
                    <a:rPr lang="en-US" altLang="ko-KR" sz="3200">
                      <a:solidFill>
                        <a:schemeClr val="bg1"/>
                      </a:solidFill>
                    </a:rPr>
                    <a:t>]</a:t>
                  </a:r>
                  <a:endParaRPr lang="ko-KR" altLang="en-US" sz="3200">
                    <a:solidFill>
                      <a:schemeClr val="bg1"/>
                    </a:solidFill>
                  </a:endParaRPr>
                </a:p>
              </p:txBody>
            </p:sp>
          </p:grpSp>
          <p:sp>
            <p:nvSpPr>
              <p:cNvPr id="336" name="화살표: 아래쪽 335">
                <a:extLst>
                  <a:ext uri="{FF2B5EF4-FFF2-40B4-BE49-F238E27FC236}">
                    <a16:creationId xmlns:a16="http://schemas.microsoft.com/office/drawing/2014/main" id="{CDAEFE0C-BA01-4ED3-964B-663E44E9F1BB}"/>
                  </a:ext>
                </a:extLst>
              </p:cNvPr>
              <p:cNvSpPr/>
              <p:nvPr/>
            </p:nvSpPr>
            <p:spPr>
              <a:xfrm rot="16200000">
                <a:off x="15486652" y="9147054"/>
                <a:ext cx="968915" cy="738200"/>
              </a:xfrm>
              <a:prstGeom prst="down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64" name="TextBox 363">
              <a:extLst>
                <a:ext uri="{FF2B5EF4-FFF2-40B4-BE49-F238E27FC236}">
                  <a16:creationId xmlns:a16="http://schemas.microsoft.com/office/drawing/2014/main" id="{F2593A1F-5966-4C25-A168-E08F5ED3213E}"/>
                </a:ext>
              </a:extLst>
            </p:cNvPr>
            <p:cNvSpPr txBox="1"/>
            <p:nvPr/>
          </p:nvSpPr>
          <p:spPr>
            <a:xfrm rot="3950248">
              <a:off x="17724437" y="9918782"/>
              <a:ext cx="872355" cy="584775"/>
            </a:xfrm>
            <a:prstGeom prst="rect">
              <a:avLst/>
            </a:prstGeom>
            <a:noFill/>
          </p:spPr>
          <p:txBody>
            <a:bodyPr wrap="none" rtlCol="0">
              <a:spAutoFit/>
            </a:bodyPr>
            <a:lstStyle/>
            <a:p>
              <a:pPr algn="ctr"/>
              <a:r>
                <a:rPr lang="en-US" altLang="ko-KR" sz="3200"/>
                <a:t>OEC</a:t>
              </a:r>
              <a:endParaRPr lang="ko-KR" altLang="en-US" sz="3200"/>
            </a:p>
          </p:txBody>
        </p:sp>
      </p:grpSp>
      <p:cxnSp>
        <p:nvCxnSpPr>
          <p:cNvPr id="365" name="Straight Connector 1170">
            <a:extLst>
              <a:ext uri="{FF2B5EF4-FFF2-40B4-BE49-F238E27FC236}">
                <a16:creationId xmlns:a16="http://schemas.microsoft.com/office/drawing/2014/main" id="{B6F039E3-D6F4-4579-B56C-0391C3A7C27E}"/>
              </a:ext>
            </a:extLst>
          </p:cNvPr>
          <p:cNvCxnSpPr>
            <a:cxnSpLocks/>
          </p:cNvCxnSpPr>
          <p:nvPr/>
        </p:nvCxnSpPr>
        <p:spPr>
          <a:xfrm>
            <a:off x="17104972" y="17609574"/>
            <a:ext cx="0" cy="3002033"/>
          </a:xfrm>
          <a:prstGeom prst="line">
            <a:avLst/>
          </a:prstGeom>
          <a:ln w="4762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35" name="그룹 134">
            <a:extLst>
              <a:ext uri="{FF2B5EF4-FFF2-40B4-BE49-F238E27FC236}">
                <a16:creationId xmlns:a16="http://schemas.microsoft.com/office/drawing/2014/main" id="{99643A90-C5B0-4155-BB84-BDA2FD720E2C}"/>
              </a:ext>
            </a:extLst>
          </p:cNvPr>
          <p:cNvGrpSpPr/>
          <p:nvPr/>
        </p:nvGrpSpPr>
        <p:grpSpPr>
          <a:xfrm>
            <a:off x="8538110" y="21262249"/>
            <a:ext cx="5790226" cy="5702527"/>
            <a:chOff x="4359610" y="24051885"/>
            <a:chExt cx="5790226" cy="5702527"/>
          </a:xfrm>
        </p:grpSpPr>
        <p:pic>
          <p:nvPicPr>
            <p:cNvPr id="136" name="Picture 16">
              <a:extLst>
                <a:ext uri="{FF2B5EF4-FFF2-40B4-BE49-F238E27FC236}">
                  <a16:creationId xmlns:a16="http://schemas.microsoft.com/office/drawing/2014/main" id="{DDBF2316-009C-48E8-88CC-B4FB403C0E5B}"/>
                </a:ext>
              </a:extLst>
            </p:cNvPr>
            <p:cNvPicPr>
              <a:picLocks noChangeAspect="1"/>
            </p:cNvPicPr>
            <p:nvPr/>
          </p:nvPicPr>
          <p:blipFill>
            <a:blip r:embed="rId11"/>
            <a:stretch>
              <a:fillRect/>
            </a:stretch>
          </p:blipFill>
          <p:spPr>
            <a:xfrm>
              <a:off x="4359610" y="24051885"/>
              <a:ext cx="5790226" cy="4960951"/>
            </a:xfrm>
            <a:prstGeom prst="rect">
              <a:avLst/>
            </a:prstGeom>
          </p:spPr>
        </p:pic>
        <p:sp>
          <p:nvSpPr>
            <p:cNvPr id="138" name="TextBox 137">
              <a:extLst>
                <a:ext uri="{FF2B5EF4-FFF2-40B4-BE49-F238E27FC236}">
                  <a16:creationId xmlns:a16="http://schemas.microsoft.com/office/drawing/2014/main" id="{3B6772B0-140A-4C7E-BB43-CF23C2B7F619}"/>
                </a:ext>
              </a:extLst>
            </p:cNvPr>
            <p:cNvSpPr txBox="1"/>
            <p:nvPr/>
          </p:nvSpPr>
          <p:spPr>
            <a:xfrm>
              <a:off x="5217697" y="29108081"/>
              <a:ext cx="4781694" cy="646331"/>
            </a:xfrm>
            <a:prstGeom prst="rect">
              <a:avLst/>
            </a:prstGeom>
            <a:noFill/>
          </p:spPr>
          <p:txBody>
            <a:bodyPr wrap="square" rtlCol="0">
              <a:spAutoFit/>
            </a:bodyPr>
            <a:lstStyle/>
            <a:p>
              <a:r>
                <a:rPr lang="en-US" altLang="ko-KR" sz="3600" b="1"/>
                <a:t>&lt;Outgoing Edge-Cut&gt;</a:t>
              </a:r>
              <a:endParaRPr lang="ko-KR" altLang="en-US" sz="3600" b="1"/>
            </a:p>
          </p:txBody>
        </p:sp>
      </p:grpSp>
      <p:sp>
        <p:nvSpPr>
          <p:cNvPr id="142" name="Rectangle 41">
            <a:extLst>
              <a:ext uri="{FF2B5EF4-FFF2-40B4-BE49-F238E27FC236}">
                <a16:creationId xmlns:a16="http://schemas.microsoft.com/office/drawing/2014/main" id="{DA5D4D5B-C202-43C8-9765-79A60C48A3DD}"/>
              </a:ext>
            </a:extLst>
          </p:cNvPr>
          <p:cNvSpPr/>
          <p:nvPr/>
        </p:nvSpPr>
        <p:spPr>
          <a:xfrm>
            <a:off x="8492286" y="21087162"/>
            <a:ext cx="5967415" cy="5956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3" name="그룹 142">
            <a:extLst>
              <a:ext uri="{FF2B5EF4-FFF2-40B4-BE49-F238E27FC236}">
                <a16:creationId xmlns:a16="http://schemas.microsoft.com/office/drawing/2014/main" id="{EE6901CE-E636-42F6-8043-44FE8A610A36}"/>
              </a:ext>
            </a:extLst>
          </p:cNvPr>
          <p:cNvGrpSpPr/>
          <p:nvPr/>
        </p:nvGrpSpPr>
        <p:grpSpPr>
          <a:xfrm>
            <a:off x="14740777" y="21087162"/>
            <a:ext cx="5967415" cy="5956495"/>
            <a:chOff x="19725330" y="21695618"/>
            <a:chExt cx="5967415" cy="5956495"/>
          </a:xfrm>
        </p:grpSpPr>
        <p:pic>
          <p:nvPicPr>
            <p:cNvPr id="144" name="Picture 22">
              <a:extLst>
                <a:ext uri="{FF2B5EF4-FFF2-40B4-BE49-F238E27FC236}">
                  <a16:creationId xmlns:a16="http://schemas.microsoft.com/office/drawing/2014/main" id="{77017636-063B-4CF3-B2EF-EBC28FBF581B}"/>
                </a:ext>
              </a:extLst>
            </p:cNvPr>
            <p:cNvPicPr>
              <a:picLocks noChangeAspect="1"/>
            </p:cNvPicPr>
            <p:nvPr/>
          </p:nvPicPr>
          <p:blipFill>
            <a:blip r:embed="rId12"/>
            <a:stretch>
              <a:fillRect/>
            </a:stretch>
          </p:blipFill>
          <p:spPr>
            <a:xfrm>
              <a:off x="19752414" y="21846987"/>
              <a:ext cx="5811543" cy="4942185"/>
            </a:xfrm>
            <a:prstGeom prst="rect">
              <a:avLst/>
            </a:prstGeom>
          </p:spPr>
        </p:pic>
        <p:sp>
          <p:nvSpPr>
            <p:cNvPr id="145" name="TextBox 144">
              <a:extLst>
                <a:ext uri="{FF2B5EF4-FFF2-40B4-BE49-F238E27FC236}">
                  <a16:creationId xmlns:a16="http://schemas.microsoft.com/office/drawing/2014/main" id="{10A7BC0B-21AD-48F7-9E69-EC1D7C10EBDB}"/>
                </a:ext>
              </a:extLst>
            </p:cNvPr>
            <p:cNvSpPr txBox="1"/>
            <p:nvPr/>
          </p:nvSpPr>
          <p:spPr>
            <a:xfrm>
              <a:off x="20629241" y="26926901"/>
              <a:ext cx="4781694" cy="646331"/>
            </a:xfrm>
            <a:prstGeom prst="rect">
              <a:avLst/>
            </a:prstGeom>
            <a:noFill/>
          </p:spPr>
          <p:txBody>
            <a:bodyPr wrap="square" rtlCol="0">
              <a:spAutoFit/>
            </a:bodyPr>
            <a:lstStyle/>
            <a:p>
              <a:r>
                <a:rPr lang="en-US" altLang="ko-KR" sz="3600" b="1"/>
                <a:t>&lt;Cartesian Vertex-Cut&gt;</a:t>
              </a:r>
              <a:endParaRPr lang="ko-KR" altLang="en-US" sz="3600" b="1"/>
            </a:p>
          </p:txBody>
        </p:sp>
        <p:sp>
          <p:nvSpPr>
            <p:cNvPr id="146" name="Rectangle 41">
              <a:extLst>
                <a:ext uri="{FF2B5EF4-FFF2-40B4-BE49-F238E27FC236}">
                  <a16:creationId xmlns:a16="http://schemas.microsoft.com/office/drawing/2014/main" id="{3E660946-A33C-444A-8DD3-D8FBF3577CF3}"/>
                </a:ext>
              </a:extLst>
            </p:cNvPr>
            <p:cNvSpPr/>
            <p:nvPr/>
          </p:nvSpPr>
          <p:spPr>
            <a:xfrm>
              <a:off x="19725330" y="21695618"/>
              <a:ext cx="5967415" cy="5956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7" name="그룹 146">
            <a:extLst>
              <a:ext uri="{FF2B5EF4-FFF2-40B4-BE49-F238E27FC236}">
                <a16:creationId xmlns:a16="http://schemas.microsoft.com/office/drawing/2014/main" id="{689EA2B4-F383-49E3-932F-03A30100C13F}"/>
              </a:ext>
            </a:extLst>
          </p:cNvPr>
          <p:cNvGrpSpPr/>
          <p:nvPr/>
        </p:nvGrpSpPr>
        <p:grpSpPr>
          <a:xfrm>
            <a:off x="20984068" y="21087161"/>
            <a:ext cx="5967415" cy="5956495"/>
            <a:chOff x="13830565" y="23636841"/>
            <a:chExt cx="5967415" cy="5956495"/>
          </a:xfrm>
        </p:grpSpPr>
        <p:grpSp>
          <p:nvGrpSpPr>
            <p:cNvPr id="148" name="그룹 147">
              <a:extLst>
                <a:ext uri="{FF2B5EF4-FFF2-40B4-BE49-F238E27FC236}">
                  <a16:creationId xmlns:a16="http://schemas.microsoft.com/office/drawing/2014/main" id="{C6203EBF-8415-4711-A969-A089307F6FC9}"/>
                </a:ext>
              </a:extLst>
            </p:cNvPr>
            <p:cNvGrpSpPr/>
            <p:nvPr/>
          </p:nvGrpSpPr>
          <p:grpSpPr>
            <a:xfrm>
              <a:off x="13830565" y="23636841"/>
              <a:ext cx="5967415" cy="5956495"/>
              <a:chOff x="19725330" y="21695618"/>
              <a:chExt cx="5967415" cy="5956495"/>
            </a:xfrm>
          </p:grpSpPr>
          <p:sp>
            <p:nvSpPr>
              <p:cNvPr id="150" name="TextBox 149">
                <a:extLst>
                  <a:ext uri="{FF2B5EF4-FFF2-40B4-BE49-F238E27FC236}">
                    <a16:creationId xmlns:a16="http://schemas.microsoft.com/office/drawing/2014/main" id="{0DFF762B-6A0D-4381-94A6-3DEA5A24E0F6}"/>
                  </a:ext>
                </a:extLst>
              </p:cNvPr>
              <p:cNvSpPr txBox="1"/>
              <p:nvPr/>
            </p:nvSpPr>
            <p:spPr>
              <a:xfrm>
                <a:off x="20629241" y="26926901"/>
                <a:ext cx="4781694" cy="646331"/>
              </a:xfrm>
              <a:prstGeom prst="rect">
                <a:avLst/>
              </a:prstGeom>
              <a:noFill/>
            </p:spPr>
            <p:txBody>
              <a:bodyPr wrap="square" rtlCol="0">
                <a:spAutoFit/>
              </a:bodyPr>
              <a:lstStyle/>
              <a:p>
                <a:r>
                  <a:rPr lang="en-US" altLang="ko-KR" sz="3600" b="1"/>
                  <a:t>&lt;Hybrid Vertex-Cut&gt;</a:t>
                </a:r>
                <a:endParaRPr lang="ko-KR" altLang="en-US" sz="3600" b="1"/>
              </a:p>
            </p:txBody>
          </p:sp>
          <p:sp>
            <p:nvSpPr>
              <p:cNvPr id="152" name="Rectangle 41">
                <a:extLst>
                  <a:ext uri="{FF2B5EF4-FFF2-40B4-BE49-F238E27FC236}">
                    <a16:creationId xmlns:a16="http://schemas.microsoft.com/office/drawing/2014/main" id="{F8AA0641-16BD-433A-9595-91DBE74F2E77}"/>
                  </a:ext>
                </a:extLst>
              </p:cNvPr>
              <p:cNvSpPr/>
              <p:nvPr/>
            </p:nvSpPr>
            <p:spPr>
              <a:xfrm>
                <a:off x="19725330" y="21695618"/>
                <a:ext cx="5967415" cy="59564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9" name="Picture 26">
              <a:extLst>
                <a:ext uri="{FF2B5EF4-FFF2-40B4-BE49-F238E27FC236}">
                  <a16:creationId xmlns:a16="http://schemas.microsoft.com/office/drawing/2014/main" id="{DC225B5E-37A7-47B2-8CC7-993CCD34828B}"/>
                </a:ext>
              </a:extLst>
            </p:cNvPr>
            <p:cNvPicPr>
              <a:picLocks noChangeAspect="1"/>
            </p:cNvPicPr>
            <p:nvPr/>
          </p:nvPicPr>
          <p:blipFill>
            <a:blip r:embed="rId13"/>
            <a:stretch>
              <a:fillRect/>
            </a:stretch>
          </p:blipFill>
          <p:spPr>
            <a:xfrm>
              <a:off x="13869718" y="23752886"/>
              <a:ext cx="5811543" cy="4999193"/>
            </a:xfrm>
            <a:prstGeom prst="rect">
              <a:avLst/>
            </a:prstGeom>
          </p:spPr>
        </p:pic>
      </p:grpSp>
      <p:sp>
        <p:nvSpPr>
          <p:cNvPr id="153" name="TextBox 152">
            <a:extLst>
              <a:ext uri="{FF2B5EF4-FFF2-40B4-BE49-F238E27FC236}">
                <a16:creationId xmlns:a16="http://schemas.microsoft.com/office/drawing/2014/main" id="{20FEA54F-B5E4-4BD5-8445-F752C2EC5A18}"/>
              </a:ext>
            </a:extLst>
          </p:cNvPr>
          <p:cNvSpPr txBox="1"/>
          <p:nvPr/>
        </p:nvSpPr>
        <p:spPr>
          <a:xfrm>
            <a:off x="14570833" y="20223131"/>
            <a:ext cx="9864761" cy="769441"/>
          </a:xfrm>
          <a:prstGeom prst="rect">
            <a:avLst/>
          </a:prstGeom>
          <a:solidFill>
            <a:schemeClr val="bg1"/>
          </a:solidFill>
        </p:spPr>
        <p:txBody>
          <a:bodyPr wrap="square" rtlCol="0">
            <a:spAutoFit/>
          </a:bodyPr>
          <a:lstStyle/>
          <a:p>
            <a:r>
              <a:rPr lang="en-US" altLang="ko-KR" sz="4400" b="1"/>
              <a:t>[Partitioning Policy Examples]</a:t>
            </a:r>
            <a:endParaRPr lang="ko-KR" altLang="en-US" sz="4400" b="1"/>
          </a:p>
        </p:txBody>
      </p:sp>
      <p:sp>
        <p:nvSpPr>
          <p:cNvPr id="154" name="Rectangle 603">
            <a:extLst>
              <a:ext uri="{FF2B5EF4-FFF2-40B4-BE49-F238E27FC236}">
                <a16:creationId xmlns:a16="http://schemas.microsoft.com/office/drawing/2014/main" id="{2B96A4D7-0094-427B-9D6A-C11332090939}"/>
              </a:ext>
            </a:extLst>
          </p:cNvPr>
          <p:cNvSpPr/>
          <p:nvPr/>
        </p:nvSpPr>
        <p:spPr>
          <a:xfrm>
            <a:off x="245047" y="27257601"/>
            <a:ext cx="26989812" cy="6689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t>References</a:t>
            </a:r>
          </a:p>
        </p:txBody>
      </p:sp>
      <p:sp>
        <p:nvSpPr>
          <p:cNvPr id="157" name="TextBox 156">
            <a:extLst>
              <a:ext uri="{FF2B5EF4-FFF2-40B4-BE49-F238E27FC236}">
                <a16:creationId xmlns:a16="http://schemas.microsoft.com/office/drawing/2014/main" id="{B6C2A379-896C-43B8-A7E5-4C7DB13B2354}"/>
              </a:ext>
            </a:extLst>
          </p:cNvPr>
          <p:cNvSpPr txBox="1"/>
          <p:nvPr/>
        </p:nvSpPr>
        <p:spPr>
          <a:xfrm>
            <a:off x="244193" y="27926568"/>
            <a:ext cx="26990666" cy="1938992"/>
          </a:xfrm>
          <a:prstGeom prst="rect">
            <a:avLst/>
          </a:prstGeom>
          <a:noFill/>
          <a:ln>
            <a:solidFill>
              <a:schemeClr val="accent2"/>
            </a:solidFill>
          </a:ln>
        </p:spPr>
        <p:txBody>
          <a:bodyPr wrap="square" rtlCol="0">
            <a:spAutoFit/>
          </a:bodyPr>
          <a:lstStyle/>
          <a:p>
            <a:pPr marL="41275"/>
            <a:r>
              <a:rPr lang="en-US" sz="2400"/>
              <a:t>[1]</a:t>
            </a:r>
            <a:r>
              <a:rPr lang="en-US" sz="2400" b="1"/>
              <a:t> “Cusp: A customizable streaming edge partitioner for distributed graph analytics” </a:t>
            </a:r>
            <a:r>
              <a:rPr lang="en-US" sz="2400">
                <a:solidFill>
                  <a:srgbClr val="000000"/>
                </a:solidFill>
                <a:latin typeface="helvetica" pitchFamily="2" charset="0"/>
              </a:rPr>
              <a:t>Loc Hoang, et el. In </a:t>
            </a:r>
            <a:r>
              <a:rPr lang="en-US" sz="2400" i="1" spc="-150">
                <a:solidFill>
                  <a:srgbClr val="000000"/>
                </a:solidFill>
                <a:latin typeface="helvetica" pitchFamily="2" charset="0"/>
              </a:rPr>
              <a:t>International Parallel and Distributed Processing Symposium (IPDPS)</a:t>
            </a:r>
            <a:r>
              <a:rPr lang="en-US" sz="2400">
                <a:solidFill>
                  <a:srgbClr val="000000"/>
                </a:solidFill>
                <a:latin typeface="helvetica" pitchFamily="2" charset="0"/>
              </a:rPr>
              <a:t>, 2019</a:t>
            </a:r>
            <a:r>
              <a:rPr lang="en-US" sz="2400"/>
              <a:t> </a:t>
            </a:r>
          </a:p>
          <a:p>
            <a:pPr marL="41275"/>
            <a:r>
              <a:rPr lang="en-US" sz="2400"/>
              <a:t>[2] “</a:t>
            </a:r>
            <a:r>
              <a:rPr lang="en-US" sz="2400" b="1"/>
              <a:t>Gluon: A communication optimizing framework for distributed heterogeneous graph analytics</a:t>
            </a:r>
            <a:r>
              <a:rPr lang="en-US" sz="2400"/>
              <a:t>” </a:t>
            </a:r>
            <a:r>
              <a:rPr lang="en-US" sz="2400">
                <a:solidFill>
                  <a:srgbClr val="000000"/>
                </a:solidFill>
                <a:latin typeface="helvetica" pitchFamily="2" charset="0"/>
              </a:rPr>
              <a:t>Roshan Dathathri, et el. In </a:t>
            </a:r>
            <a:r>
              <a:rPr lang="en-US" sz="2400" i="1" spc="-150">
                <a:solidFill>
                  <a:srgbClr val="000000"/>
                </a:solidFill>
                <a:latin typeface="helvetica" pitchFamily="2" charset="0"/>
              </a:rPr>
              <a:t>Proceedings of  ACM SIGPLAN Conference on Programming Language Design and Implementation</a:t>
            </a:r>
            <a:r>
              <a:rPr lang="en-US" sz="2400" spc="-150">
                <a:solidFill>
                  <a:srgbClr val="000000"/>
                </a:solidFill>
                <a:latin typeface="helvetica" pitchFamily="2" charset="0"/>
              </a:rPr>
              <a:t>, PLDI 2018</a:t>
            </a:r>
            <a:endParaRPr lang="en-US" sz="2400" spc="-150"/>
          </a:p>
          <a:p>
            <a:pPr marL="41275"/>
            <a:r>
              <a:rPr lang="en-US" sz="2400"/>
              <a:t>[3]</a:t>
            </a:r>
            <a:r>
              <a:rPr lang="en-US" sz="2400" b="1"/>
              <a:t> “A lightweight infrastructure for graph analytics” </a:t>
            </a:r>
            <a:r>
              <a:rPr lang="en-US" sz="2400">
                <a:solidFill>
                  <a:srgbClr val="000000"/>
                </a:solidFill>
                <a:latin typeface="helvetica" pitchFamily="2" charset="0"/>
              </a:rPr>
              <a:t>Donald Nguyen, et el</a:t>
            </a:r>
            <a:r>
              <a:rPr lang="en-US" sz="2400" i="1">
                <a:solidFill>
                  <a:srgbClr val="000000"/>
                </a:solidFill>
                <a:latin typeface="helvetica" pitchFamily="2" charset="0"/>
              </a:rPr>
              <a:t>. </a:t>
            </a:r>
            <a:r>
              <a:rPr lang="en-US" sz="2400">
                <a:solidFill>
                  <a:srgbClr val="000000"/>
                </a:solidFill>
                <a:latin typeface="helvetica" pitchFamily="2" charset="0"/>
              </a:rPr>
              <a:t>In</a:t>
            </a:r>
            <a:r>
              <a:rPr lang="en-US" sz="2400" i="1">
                <a:solidFill>
                  <a:srgbClr val="000000"/>
                </a:solidFill>
                <a:latin typeface="helvetica" pitchFamily="2" charset="0"/>
              </a:rPr>
              <a:t> Proceedings of ACM Symposium on Operating Systems Principles, SOSP 2013</a:t>
            </a:r>
          </a:p>
          <a:p>
            <a:pPr marL="41275"/>
            <a:r>
              <a:rPr lang="en-US" sz="2400">
                <a:solidFill>
                  <a:srgbClr val="000000"/>
                </a:solidFill>
              </a:rPr>
              <a:t>[4] </a:t>
            </a:r>
            <a:r>
              <a:rPr lang="en-US" sz="2400" b="1">
                <a:solidFill>
                  <a:srgbClr val="000000"/>
                </a:solidFill>
              </a:rPr>
              <a:t>“DistDGL: Distributed Graph Neural Network Training for Billion-Scale Graphs” </a:t>
            </a:r>
            <a:r>
              <a:rPr lang="en-US" sz="2400">
                <a:solidFill>
                  <a:srgbClr val="000000"/>
                </a:solidFill>
                <a:latin typeface="Helvetica" panose="020B0604020202020204" pitchFamily="34" charset="0"/>
                <a:cs typeface="Helvetica" panose="020B0604020202020204" pitchFamily="34" charset="0"/>
              </a:rPr>
              <a:t>Da Zheng, et el. In </a:t>
            </a:r>
            <a:r>
              <a:rPr lang="en-US" sz="2400" i="1" err="1">
                <a:solidFill>
                  <a:srgbClr val="000000"/>
                </a:solidFill>
                <a:latin typeface="Helvetica" panose="020B0604020202020204" pitchFamily="34" charset="0"/>
                <a:cs typeface="Helvetica" panose="020B0604020202020204" pitchFamily="34" charset="0"/>
              </a:rPr>
              <a:t>arXiv</a:t>
            </a:r>
            <a:r>
              <a:rPr lang="en-US" sz="2400" i="1">
                <a:solidFill>
                  <a:srgbClr val="000000"/>
                </a:solidFill>
                <a:latin typeface="Helvetica" panose="020B0604020202020204" pitchFamily="34" charset="0"/>
                <a:cs typeface="Helvetica" panose="020B0604020202020204" pitchFamily="34" charset="0"/>
              </a:rPr>
              <a:t> 2020</a:t>
            </a:r>
            <a:endParaRPr lang="en-US" sz="2400" b="1">
              <a:solidFill>
                <a:srgbClr val="000000"/>
              </a:solidFill>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09306028-EE4D-469F-A278-0A89957EBCF0}"/>
              </a:ext>
            </a:extLst>
          </p:cNvPr>
          <p:cNvSpPr txBox="1"/>
          <p:nvPr/>
        </p:nvSpPr>
        <p:spPr>
          <a:xfrm>
            <a:off x="33188371" y="11484947"/>
            <a:ext cx="3359831" cy="646331"/>
          </a:xfrm>
          <a:prstGeom prst="rect">
            <a:avLst/>
          </a:prstGeom>
          <a:noFill/>
        </p:spPr>
        <p:txBody>
          <a:bodyPr wrap="square" rtlCol="0">
            <a:spAutoFit/>
          </a:bodyPr>
          <a:lstStyle/>
          <a:p>
            <a:r>
              <a:rPr lang="en-US" altLang="ko-KR" sz="3600"/>
              <a:t>Number of Hosts</a:t>
            </a:r>
            <a:endParaRPr lang="ko-KR" altLang="en-US" sz="3600"/>
          </a:p>
        </p:txBody>
      </p:sp>
      <p:sp>
        <p:nvSpPr>
          <p:cNvPr id="155" name="TextBox 154">
            <a:extLst>
              <a:ext uri="{FF2B5EF4-FFF2-40B4-BE49-F238E27FC236}">
                <a16:creationId xmlns:a16="http://schemas.microsoft.com/office/drawing/2014/main" id="{8FCD4E61-84B2-42C1-A153-7DD34D658124}"/>
              </a:ext>
            </a:extLst>
          </p:cNvPr>
          <p:cNvSpPr txBox="1"/>
          <p:nvPr/>
        </p:nvSpPr>
        <p:spPr>
          <a:xfrm>
            <a:off x="33419722" y="29232773"/>
            <a:ext cx="3732930" cy="677108"/>
          </a:xfrm>
          <a:prstGeom prst="rect">
            <a:avLst/>
          </a:prstGeom>
          <a:noFill/>
        </p:spPr>
        <p:txBody>
          <a:bodyPr wrap="square" rtlCol="0">
            <a:spAutoFit/>
          </a:bodyPr>
          <a:lstStyle/>
          <a:p>
            <a:r>
              <a:rPr lang="en-US" altLang="ko-KR" sz="3800"/>
              <a:t>Time in Seconds</a:t>
            </a:r>
            <a:endParaRPr lang="ko-KR" altLang="en-US" sz="3800"/>
          </a:p>
        </p:txBody>
      </p:sp>
    </p:spTree>
    <p:extLst>
      <p:ext uri="{BB962C8B-B14F-4D97-AF65-F5344CB8AC3E}">
        <p14:creationId xmlns:p14="http://schemas.microsoft.com/office/powerpoint/2010/main" val="26785631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EA7E2CDB542A14EACB75F7E330BD106" ma:contentTypeVersion="5" ma:contentTypeDescription="Create a new document." ma:contentTypeScope="" ma:versionID="2f8a507e8296e144d985da5588bf6284">
  <xsd:schema xmlns:xsd="http://www.w3.org/2001/XMLSchema" xmlns:xs="http://www.w3.org/2001/XMLSchema" xmlns:p="http://schemas.microsoft.com/office/2006/metadata/properties" xmlns:ns3="f5331f41-a346-4558-98e0-bdea1720023f" xmlns:ns4="f8e5301c-c075-4a82-a05e-3c56ecd7a329" targetNamespace="http://schemas.microsoft.com/office/2006/metadata/properties" ma:root="true" ma:fieldsID="52aedb0f3a953dfa37ffc9ec69db87cc" ns3:_="" ns4:_="">
    <xsd:import namespace="f5331f41-a346-4558-98e0-bdea1720023f"/>
    <xsd:import namespace="f8e5301c-c075-4a82-a05e-3c56ecd7a32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331f41-a346-4558-98e0-bdea17200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8e5301c-c075-4a82-a05e-3c56ecd7a32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05C499-48DF-4474-AC92-549160270F2C}">
  <ds:schemaRefs>
    <ds:schemaRef ds:uri="http://schemas.microsoft.com/sharepoint/v3/contenttype/forms"/>
  </ds:schemaRefs>
</ds:datastoreItem>
</file>

<file path=customXml/itemProps2.xml><?xml version="1.0" encoding="utf-8"?>
<ds:datastoreItem xmlns:ds="http://schemas.openxmlformats.org/officeDocument/2006/customXml" ds:itemID="{910E0C18-492E-462A-8429-3863C2DCBFD3}">
  <ds:schemaRefs>
    <ds:schemaRef ds:uri="f5331f41-a346-4558-98e0-bdea1720023f"/>
    <ds:schemaRef ds:uri="f8e5301c-c075-4a82-a05e-3c56ecd7a3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3120D57-5077-4AB2-9E46-60185C33899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f8e5301c-c075-4a82-a05e-3c56ecd7a329"/>
    <ds:schemaRef ds:uri="f5331f41-a346-4558-98e0-bdea172002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421</Words>
  <Application>Microsoft Office PowerPoint</Application>
  <PresentationFormat>사용자 지정</PresentationFormat>
  <Paragraphs>151</Paragraphs>
  <Slides>1</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vt:i4>
      </vt:variant>
    </vt:vector>
  </HeadingPairs>
  <TitlesOfParts>
    <vt:vector size="8" baseType="lpstr">
      <vt:lpstr>맑은 고딕</vt:lpstr>
      <vt:lpstr>Arial</vt:lpstr>
      <vt:lpstr>Calibri</vt:lpstr>
      <vt:lpstr>Calibri Light</vt:lpstr>
      <vt:lpstr>helvetica</vt:lpstr>
      <vt:lpstr>helvetica</vt:lpstr>
      <vt:lpstr>Office Theme</vt:lpstr>
      <vt:lpstr>Efficient Distribution for Deep Learning on Large Graphs Loc Hoang1, Xuhao Chen2, Hochan Lee1, Roshan Dathathri3, Gurbinder Gill3, and Keshav Pingali1,3    1The University of Texas at Austin 2Massachusetts Institute of Technology 3Katana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Phoenix: A Substrate for Resilient Distributed  Graph Analytics Roshan Dathathri, Gurbinder Gill, Loc Hoang and Keshav Pingali Department of Computer Science The University of Texas at Austin</dc:title>
  <dc:creator>Loc Hoang</dc:creator>
  <cp:lastModifiedBy>Lee, Hochan</cp:lastModifiedBy>
  <cp:revision>2</cp:revision>
  <dcterms:created xsi:type="dcterms:W3CDTF">2021-04-06T04:46:06Z</dcterms:created>
  <dcterms:modified xsi:type="dcterms:W3CDTF">2021-04-08T04:26:19Z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0x0101007EA7E2CDB542A14EACB75F7E330BD106</vt:lpwstr>
  </property>
</Properties>
</file>