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9F1F3-2232-40CA-BB79-E107CD4FE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5C59D6-03AD-463F-AEAF-762C668FA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1E0D74-22F1-4408-876F-90BA0A39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14-70D8-416B-85BC-2B439F1CB8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EE7E8-C54B-4F47-B6EE-F10D19B4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A48F6-F89B-4D4B-BC8E-FD0B7EE4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4A06-7653-4BB9-B15E-23B9124E8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82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2E33D-3AFE-452C-94F1-2E854AAB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718881-C312-4446-B4F5-3A8036779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41E36-701A-4C7B-9B58-FD170E06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14-70D8-416B-85BC-2B439F1CB8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E1A341-6C69-426A-AD80-EE4B1419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BD016-621E-484E-9D63-2850133A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4A06-7653-4BB9-B15E-23B9124E8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9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25F9B3-54BE-49DF-B5AE-8AAEC92C9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14AE3F-C0F1-47A3-B92B-652787E51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EE864-1AB9-4105-B9CB-9FBDC913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14-70D8-416B-85BC-2B439F1CB8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8AF122-CD40-4A8A-AF83-9FD8C4CC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AB9DD2-94D0-4EAD-B187-67035CAD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4A06-7653-4BB9-B15E-23B9124E8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14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BBBEE-9DD2-420D-8896-D0BF9257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DAD1F-AD4C-437D-BAF9-93BCB5785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99C7B-5947-49B5-8008-ABF9A7B84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14-70D8-416B-85BC-2B439F1CB8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7BCA6-13DB-4B78-8318-9C75DA0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D9400-EA36-4532-8FF0-01E5C96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4A06-7653-4BB9-B15E-23B9124E8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52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58FB2-97C9-442C-9124-0D4BAFC1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C9D536-4040-440E-86E4-53F89EC0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58E041-BB49-4F9D-AD28-70AE56062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14-70D8-416B-85BC-2B439F1CB8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C7F89-3A39-49F5-AE90-5E30C77E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F218B-7547-4652-9E52-8C3AF1EB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4A06-7653-4BB9-B15E-23B9124E8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4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743E-61E6-46B4-88ED-89067E99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B18ED-EA59-48C7-9D69-1558E7EDA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7970B-6B31-4C35-BD53-0198575EA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ADEFE-0673-4EE4-B538-343703A4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14-70D8-416B-85BC-2B439F1CB8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979811-0E7C-4FDB-939F-C0F07512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1528AD-FD53-423A-80F8-177DF9F2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4A06-7653-4BB9-B15E-23B9124E8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98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A70DE-3720-43D3-9AA4-77D42EC5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AA0121-B22C-4B90-9871-E2997685D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6EAAD1-9F20-4DB4-8118-495DD527F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8956C1-3BDD-4933-97D7-3486E2D5C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F74B64-D117-44E4-9D9A-E037C16EE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ED1148-0BE6-44C5-817E-196CAEF5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14-70D8-416B-85BC-2B439F1CB8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6262A8-B46D-4274-84A2-C02D0886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D872AE-BBFD-4406-BE27-6FA9BB25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4A06-7653-4BB9-B15E-23B9124E8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DCEB3-15BB-4EE9-BCCE-F66277AE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5A94B4-71AF-4D53-BE8F-653F241B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14-70D8-416B-85BC-2B439F1CB8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572A78-D3BD-458D-95DA-C7994E94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5F85A3-252E-45D2-A039-6F8C07D8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4A06-7653-4BB9-B15E-23B9124E8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4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D5D5D9-386C-4D9D-A5E4-AD7C2223F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14-70D8-416B-85BC-2B439F1CB8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1FFAAF-BFD4-49D3-A63D-866DCD71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13278E-9429-43E6-9C3B-C8AE5F29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4A06-7653-4BB9-B15E-23B9124E8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8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F8517-B9D6-4F70-AB2C-3F73297C7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3E378-4A16-4E7F-8D91-D4D2AC051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1A21D3-701D-4ECF-9D3C-DB5A3EABC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36EF0C-B68C-4831-8547-48482002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14-70D8-416B-85BC-2B439F1CB8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5DBDD-D3F8-420E-9AB7-7779C7BC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50AA5E-C96A-4E50-9F04-294A46EF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4A06-7653-4BB9-B15E-23B9124E8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54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88F95-5D3D-461A-88A2-FF863060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715CFF-DA4D-4052-A49C-F15E8AEF4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E69DA8-46F0-4721-9253-743CBD3E7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8BEE30-EA1E-4C57-A22D-4201223C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9E14-70D8-416B-85BC-2B439F1CB8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09731F-D18A-4BF5-9D6E-9627A987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3167E-1304-4A69-9158-3C987B07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4A06-7653-4BB9-B15E-23B9124E8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99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8E14E3-F74C-40F1-8117-8398829BE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4AD201-371E-48C6-B8FC-4EA02322C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2991AD-417D-47BC-9C2B-C9551263A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9E14-70D8-416B-85BC-2B439F1CB891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56C26-E167-4660-A8A8-414469347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40714A-DE5A-41CE-804B-8F52BBA57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4A06-7653-4BB9-B15E-23B9124E86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70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C9C7CD6-21A2-44CA-A496-E8FDF9B34A75}"/>
              </a:ext>
            </a:extLst>
          </p:cNvPr>
          <p:cNvSpPr/>
          <p:nvPr/>
        </p:nvSpPr>
        <p:spPr>
          <a:xfrm>
            <a:off x="506196" y="505183"/>
            <a:ext cx="5461643" cy="60384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7375A2-B345-4E8C-B421-B71A6D9E1BC8}"/>
              </a:ext>
            </a:extLst>
          </p:cNvPr>
          <p:cNvSpPr/>
          <p:nvPr/>
        </p:nvSpPr>
        <p:spPr>
          <a:xfrm>
            <a:off x="730482" y="1897714"/>
            <a:ext cx="5023312" cy="19927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9570AF-55A4-4F3E-97B9-8AED18F18E2F}"/>
              </a:ext>
            </a:extLst>
          </p:cNvPr>
          <p:cNvSpPr txBox="1"/>
          <p:nvPr/>
        </p:nvSpPr>
        <p:spPr>
          <a:xfrm>
            <a:off x="3034487" y="830224"/>
            <a:ext cx="677108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dirty="0"/>
              <a:t>......</a:t>
            </a:r>
            <a:endParaRPr lang="zh-CN" altLang="en-US" sz="3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8201E1-6FD4-41F1-B69F-8B72227073FA}"/>
              </a:ext>
            </a:extLst>
          </p:cNvPr>
          <p:cNvSpPr txBox="1"/>
          <p:nvPr/>
        </p:nvSpPr>
        <p:spPr>
          <a:xfrm>
            <a:off x="710677" y="96102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函数调用栈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B3F421-8694-4650-8DB5-B780B212A3CF}"/>
              </a:ext>
            </a:extLst>
          </p:cNvPr>
          <p:cNvSpPr txBox="1"/>
          <p:nvPr/>
        </p:nvSpPr>
        <p:spPr>
          <a:xfrm>
            <a:off x="773612" y="2021442"/>
            <a:ext cx="6976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 </a:t>
            </a: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栈帧</a:t>
            </a:r>
            <a:endParaRPr lang="en-US" altLang="zh-CN" sz="1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endParaRPr lang="en-US" altLang="zh-CN" sz="1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CE2A3F3-3267-48F1-A322-F9EBA5B06E64}"/>
              </a:ext>
            </a:extLst>
          </p:cNvPr>
          <p:cNvGrpSpPr/>
          <p:nvPr/>
        </p:nvGrpSpPr>
        <p:grpSpPr>
          <a:xfrm>
            <a:off x="1644138" y="2171056"/>
            <a:ext cx="4120831" cy="1153166"/>
            <a:chOff x="2716576" y="4414021"/>
            <a:chExt cx="4120831" cy="1153166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B0C7224-B1E8-435E-B05D-28988B1750A3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29" y="5244863"/>
              <a:ext cx="346781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79DB525-2F69-44F6-81A1-8A530B870E99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29" y="4744531"/>
              <a:ext cx="346781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1099A1F-5CCB-4375-A965-6107418E5F9A}"/>
                </a:ext>
              </a:extLst>
            </p:cNvPr>
            <p:cNvCxnSpPr/>
            <p:nvPr/>
          </p:nvCxnSpPr>
          <p:spPr>
            <a:xfrm>
              <a:off x="3536827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D20E44C-5AE3-4F34-8EB7-3C0E43F67F0B}"/>
                </a:ext>
              </a:extLst>
            </p:cNvPr>
            <p:cNvCxnSpPr/>
            <p:nvPr/>
          </p:nvCxnSpPr>
          <p:spPr>
            <a:xfrm>
              <a:off x="4115548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74392C3-91FD-465D-A9C2-DC7E689D030A}"/>
                </a:ext>
              </a:extLst>
            </p:cNvPr>
            <p:cNvCxnSpPr/>
            <p:nvPr/>
          </p:nvCxnSpPr>
          <p:spPr>
            <a:xfrm>
              <a:off x="4822162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FCB02D1-A38B-4F41-978C-D24F377B76F1}"/>
                </a:ext>
              </a:extLst>
            </p:cNvPr>
            <p:cNvCxnSpPr/>
            <p:nvPr/>
          </p:nvCxnSpPr>
          <p:spPr>
            <a:xfrm>
              <a:off x="5391505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0C1E130-7E01-44A8-BC17-E2413233E61A}"/>
                </a:ext>
              </a:extLst>
            </p:cNvPr>
            <p:cNvSpPr txBox="1"/>
            <p:nvPr/>
          </p:nvSpPr>
          <p:spPr>
            <a:xfrm>
              <a:off x="2943944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679CCAB-ED99-4982-B9B2-9A5DCAD30895}"/>
                </a:ext>
              </a:extLst>
            </p:cNvPr>
            <p:cNvSpPr txBox="1"/>
            <p:nvPr/>
          </p:nvSpPr>
          <p:spPr>
            <a:xfrm>
              <a:off x="4318771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382BC3-C96C-44A3-BA3B-91473D26CECC}"/>
                </a:ext>
              </a:extLst>
            </p:cNvPr>
            <p:cNvSpPr txBox="1"/>
            <p:nvPr/>
          </p:nvSpPr>
          <p:spPr>
            <a:xfrm>
              <a:off x="5586215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07F60E3-7168-49B4-8CC7-093C231813D2}"/>
                </a:ext>
              </a:extLst>
            </p:cNvPr>
            <p:cNvSpPr txBox="1"/>
            <p:nvPr/>
          </p:nvSpPr>
          <p:spPr>
            <a:xfrm>
              <a:off x="2865426" y="525941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地址：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6A19AFE-67AA-4DA8-ADF3-EBACCCEB6C74}"/>
                </a:ext>
              </a:extLst>
            </p:cNvPr>
            <p:cNvSpPr txBox="1"/>
            <p:nvPr/>
          </p:nvSpPr>
          <p:spPr>
            <a:xfrm>
              <a:off x="3495155" y="5259410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0X010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6D96D29-329F-4FF6-AD60-47B65B16FD79}"/>
                </a:ext>
              </a:extLst>
            </p:cNvPr>
            <p:cNvSpPr txBox="1"/>
            <p:nvPr/>
          </p:nvSpPr>
          <p:spPr>
            <a:xfrm>
              <a:off x="4784033" y="5259410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0X020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F68A107-46AD-47E0-840F-00DD134BC3F5}"/>
                </a:ext>
              </a:extLst>
            </p:cNvPr>
            <p:cNvSpPr txBox="1"/>
            <p:nvPr/>
          </p:nvSpPr>
          <p:spPr>
            <a:xfrm>
              <a:off x="3673881" y="48453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3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C87CD80-C0A9-4AD9-83FB-1CE309791249}"/>
                </a:ext>
              </a:extLst>
            </p:cNvPr>
            <p:cNvSpPr txBox="1"/>
            <p:nvPr/>
          </p:nvSpPr>
          <p:spPr>
            <a:xfrm>
              <a:off x="4959217" y="48453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4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478E2D0-C93A-413F-8EB1-30EC32DEE1D5}"/>
                </a:ext>
              </a:extLst>
            </p:cNvPr>
            <p:cNvSpPr/>
            <p:nvPr/>
          </p:nvSpPr>
          <p:spPr>
            <a:xfrm>
              <a:off x="3461486" y="4425369"/>
              <a:ext cx="723275" cy="114180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CD882E6C-5A87-46B6-9873-ADE85FEE2356}"/>
                </a:ext>
              </a:extLst>
            </p:cNvPr>
            <p:cNvSpPr/>
            <p:nvPr/>
          </p:nvSpPr>
          <p:spPr>
            <a:xfrm>
              <a:off x="4755449" y="4425369"/>
              <a:ext cx="701948" cy="114180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86293BE-4BF3-4C64-8364-44E9E19B5A0E}"/>
                </a:ext>
              </a:extLst>
            </p:cNvPr>
            <p:cNvSpPr txBox="1"/>
            <p:nvPr/>
          </p:nvSpPr>
          <p:spPr>
            <a:xfrm>
              <a:off x="3673881" y="443990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a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97F878B-E371-4F6F-BDB6-A1116017964A}"/>
                </a:ext>
              </a:extLst>
            </p:cNvPr>
            <p:cNvSpPr txBox="1"/>
            <p:nvPr/>
          </p:nvSpPr>
          <p:spPr>
            <a:xfrm>
              <a:off x="4959217" y="443990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b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0BCECEC3-137C-45F7-8ADB-5069BF0A773B}"/>
                </a:ext>
              </a:extLst>
            </p:cNvPr>
            <p:cNvSpPr txBox="1"/>
            <p:nvPr/>
          </p:nvSpPr>
          <p:spPr>
            <a:xfrm>
              <a:off x="2716576" y="4414021"/>
              <a:ext cx="8771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“</a:t>
              </a:r>
              <a:r>
                <a:rPr lang="zh-CN" altLang="en-US" sz="1400" b="1" dirty="0">
                  <a:solidFill>
                    <a:srgbClr val="FF0000"/>
                  </a:solidFill>
                </a:rPr>
                <a:t>名称</a:t>
              </a:r>
              <a:r>
                <a:rPr lang="en-US" altLang="zh-CN" sz="1400" b="1" dirty="0">
                  <a:solidFill>
                    <a:srgbClr val="FF0000"/>
                  </a:solidFill>
                </a:rPr>
                <a:t>”</a:t>
              </a:r>
              <a:r>
                <a:rPr lang="zh-CN" altLang="en-US" sz="1400" b="1" dirty="0">
                  <a:solidFill>
                    <a:srgbClr val="FF0000"/>
                  </a:solidFill>
                </a:rPr>
                <a:t>：</a:t>
              </a: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08C425EB-397D-47B4-9A5E-201C3B3022BF}"/>
                </a:ext>
              </a:extLst>
            </p:cNvPr>
            <p:cNvSpPr txBox="1"/>
            <p:nvPr/>
          </p:nvSpPr>
          <p:spPr>
            <a:xfrm>
              <a:off x="5934596" y="4852849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FF0000"/>
                  </a:solidFill>
                </a:rPr>
                <a:t>连续内存</a:t>
              </a:r>
            </a:p>
          </p:txBody>
        </p:sp>
      </p:grp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BF99DFD-2B6B-49AC-B05A-C3F7F30F2A3C}"/>
              </a:ext>
            </a:extLst>
          </p:cNvPr>
          <p:cNvSpPr txBox="1"/>
          <p:nvPr/>
        </p:nvSpPr>
        <p:spPr>
          <a:xfrm>
            <a:off x="623143" y="4128541"/>
            <a:ext cx="5250335" cy="1980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“名称”也就是变量名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是指这么个内存地址空间的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alias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。变量声明其实就是在内存中开辟一个新的地址空间，初始化就是给这个地址空间附上新的值。</a:t>
            </a:r>
            <a:endParaRPr lang="en-US" altLang="zh-CN" sz="1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1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a; (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变量声明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开辟一个地址为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0X010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的内存空间，命名为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a)</a:t>
            </a:r>
          </a:p>
          <a:p>
            <a:pPr>
              <a:lnSpc>
                <a:spcPct val="120000"/>
              </a:lnSpc>
            </a:pP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= 3; (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把这个“名称”为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的内存空间的所储存的值初始化为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3)</a:t>
            </a:r>
          </a:p>
          <a:p>
            <a:pPr>
              <a:lnSpc>
                <a:spcPct val="120000"/>
              </a:lnSpc>
            </a:pP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&amp;a; (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得到这个“名称”为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的内存空间的地址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这里为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0X010)</a:t>
            </a: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782D70CB-ED9E-4C52-9813-B68B2A4353D6}"/>
              </a:ext>
            </a:extLst>
          </p:cNvPr>
          <p:cNvSpPr/>
          <p:nvPr/>
        </p:nvSpPr>
        <p:spPr>
          <a:xfrm>
            <a:off x="6745071" y="1110034"/>
            <a:ext cx="4012888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void swap(int, int);</a:t>
            </a:r>
          </a:p>
          <a:p>
            <a:endParaRPr lang="zh-CN" altLang="en-US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int main() {</a:t>
            </a:r>
          </a:p>
          <a:p>
            <a:r>
              <a:rPr lang="zh-CN" altLang="en-US" sz="1100" b="1" dirty="0">
                <a:solidFill>
                  <a:schemeClr val="bg1"/>
                </a:solidFill>
              </a:rPr>
              <a:t>    int a = 3;</a:t>
            </a:r>
          </a:p>
          <a:p>
            <a:r>
              <a:rPr lang="zh-CN" altLang="en-US" sz="1100" b="1" dirty="0">
                <a:solidFill>
                  <a:schemeClr val="bg1"/>
                </a:solidFill>
              </a:rPr>
              <a:t>    int b = 4;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   </a:t>
            </a:r>
            <a:r>
              <a:rPr lang="zh-CN" altLang="en-US" sz="1100" dirty="0">
                <a:solidFill>
                  <a:schemeClr val="bg1"/>
                </a:solidFill>
              </a:rPr>
              <a:t>printf("Address of a: %p\n", &amp;a);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printf("Address of b: %p\n", &amp;b);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 = %d\n", a);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printf("b = %d\n", 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swap(a, 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Address of a: %p\n", &amp;a);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Address of b: %p\n", &amp;b);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a = %d\n", a);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b = %d\n", 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}</a:t>
            </a:r>
          </a:p>
          <a:p>
            <a:endParaRPr lang="zh-CN" altLang="en-US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void swap(int arg1, int arg2) {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printf("\nEnter Swap Function:\n");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printf("Address of arg1: %p\n", &amp;arg1);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printf("Address of arg2: %p\n", &amp;arg2);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printf("arg1 = %d\n", arg1);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printf("arg2 = %d\n", arg2);</a:t>
            </a:r>
          </a:p>
          <a:p>
            <a:r>
              <a:rPr lang="zh-CN" altLang="en-US" sz="1100" b="1" dirty="0">
                <a:solidFill>
                  <a:srgbClr val="FF0000"/>
                </a:solidFill>
              </a:rPr>
              <a:t>    int temp = arg1;</a:t>
            </a:r>
          </a:p>
          <a:p>
            <a:r>
              <a:rPr lang="zh-CN" altLang="en-US" sz="1100" b="1" dirty="0">
                <a:solidFill>
                  <a:srgbClr val="FF0000"/>
                </a:solidFill>
              </a:rPr>
              <a:t>    arg1 = arg2;</a:t>
            </a:r>
          </a:p>
          <a:p>
            <a:r>
              <a:rPr lang="zh-CN" altLang="en-US" sz="1100" b="1" dirty="0">
                <a:solidFill>
                  <a:srgbClr val="FF0000"/>
                </a:solidFill>
              </a:rPr>
              <a:t>    arg2 = temp;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arg1 = %d\n", arg1);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arg2 = %d\n", arg2);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printf("Leaf Swap Function.\n\n");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6EFA2F36-8428-4567-8D69-3F45C1BE1F21}"/>
              </a:ext>
            </a:extLst>
          </p:cNvPr>
          <p:cNvSpPr txBox="1"/>
          <p:nvPr/>
        </p:nvSpPr>
        <p:spPr>
          <a:xfrm>
            <a:off x="6745071" y="39088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C++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变量初始化</a:t>
            </a:r>
          </a:p>
        </p:txBody>
      </p:sp>
    </p:spTree>
    <p:extLst>
      <p:ext uri="{BB962C8B-B14F-4D97-AF65-F5344CB8AC3E}">
        <p14:creationId xmlns:p14="http://schemas.microsoft.com/office/powerpoint/2010/main" val="161044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 158">
            <a:extLst>
              <a:ext uri="{FF2B5EF4-FFF2-40B4-BE49-F238E27FC236}">
                <a16:creationId xmlns:a16="http://schemas.microsoft.com/office/drawing/2014/main" id="{3FD3DC67-101D-44F0-960A-5591B3E5B375}"/>
              </a:ext>
            </a:extLst>
          </p:cNvPr>
          <p:cNvSpPr/>
          <p:nvPr/>
        </p:nvSpPr>
        <p:spPr>
          <a:xfrm>
            <a:off x="506196" y="505184"/>
            <a:ext cx="5158596" cy="603849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2D49164-240F-4E3E-8343-BAB5DD339D77}"/>
              </a:ext>
            </a:extLst>
          </p:cNvPr>
          <p:cNvSpPr/>
          <p:nvPr/>
        </p:nvSpPr>
        <p:spPr>
          <a:xfrm>
            <a:off x="730481" y="4216879"/>
            <a:ext cx="4718650" cy="19927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5E29750C-72FA-4DDF-B14B-90C262C48F53}"/>
              </a:ext>
            </a:extLst>
          </p:cNvPr>
          <p:cNvSpPr/>
          <p:nvPr/>
        </p:nvSpPr>
        <p:spPr>
          <a:xfrm>
            <a:off x="710676" y="1871932"/>
            <a:ext cx="4738455" cy="19927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953F0D4E-7A4F-461E-BDA7-5F6DDEBF1A85}"/>
              </a:ext>
            </a:extLst>
          </p:cNvPr>
          <p:cNvSpPr txBox="1"/>
          <p:nvPr/>
        </p:nvSpPr>
        <p:spPr>
          <a:xfrm>
            <a:off x="3034486" y="915950"/>
            <a:ext cx="677108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dirty="0"/>
              <a:t>......</a:t>
            </a:r>
            <a:endParaRPr lang="zh-CN" altLang="en-US" sz="32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AD5F665C-7228-411A-82F1-5AD5AA56845C}"/>
              </a:ext>
            </a:extLst>
          </p:cNvPr>
          <p:cNvSpPr txBox="1"/>
          <p:nvPr/>
        </p:nvSpPr>
        <p:spPr>
          <a:xfrm>
            <a:off x="710676" y="10467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函数调用栈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F51FBAC-6F92-42DC-B2BB-D7D05F96E8D1}"/>
              </a:ext>
            </a:extLst>
          </p:cNvPr>
          <p:cNvSpPr txBox="1"/>
          <p:nvPr/>
        </p:nvSpPr>
        <p:spPr>
          <a:xfrm>
            <a:off x="773611" y="1978407"/>
            <a:ext cx="69762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swap </a:t>
            </a: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栈帧</a:t>
            </a:r>
            <a:endParaRPr lang="en-US" altLang="zh-CN" sz="1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endParaRPr lang="en-US" altLang="zh-CN" sz="1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2AB569A4-8ED8-46CD-8D12-61C6FE744A1B}"/>
              </a:ext>
            </a:extLst>
          </p:cNvPr>
          <p:cNvSpPr txBox="1"/>
          <p:nvPr/>
        </p:nvSpPr>
        <p:spPr>
          <a:xfrm>
            <a:off x="773611" y="4340607"/>
            <a:ext cx="6976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 </a:t>
            </a: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栈帧</a:t>
            </a:r>
            <a:endParaRPr lang="en-US" altLang="zh-CN" sz="1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endParaRPr lang="en-US" altLang="zh-CN" sz="1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1FBE04D2-E2DB-4DD4-8C27-C42D0AE4027D}"/>
              </a:ext>
            </a:extLst>
          </p:cNvPr>
          <p:cNvGrpSpPr/>
          <p:nvPr/>
        </p:nvGrpSpPr>
        <p:grpSpPr>
          <a:xfrm>
            <a:off x="1636258" y="4501569"/>
            <a:ext cx="3572614" cy="1141818"/>
            <a:chOff x="2708697" y="4425369"/>
            <a:chExt cx="3572614" cy="1141818"/>
          </a:xfrm>
        </p:grpSpPr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FD0FE08E-60FF-468C-A697-7484A01F85A0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29" y="5244863"/>
              <a:ext cx="346781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3860AE53-1DC4-473A-92BB-E72293354B73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29" y="4744531"/>
              <a:ext cx="346781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1EEA2D03-5DA7-42CD-AD60-5BECB63EEFEB}"/>
                </a:ext>
              </a:extLst>
            </p:cNvPr>
            <p:cNvCxnSpPr/>
            <p:nvPr/>
          </p:nvCxnSpPr>
          <p:spPr>
            <a:xfrm>
              <a:off x="3536827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1FF3A6C8-48CF-4E10-B354-9E24ECAFA498}"/>
                </a:ext>
              </a:extLst>
            </p:cNvPr>
            <p:cNvCxnSpPr/>
            <p:nvPr/>
          </p:nvCxnSpPr>
          <p:spPr>
            <a:xfrm>
              <a:off x="4115548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D626420D-2463-496F-858D-3A5CC5676DB0}"/>
                </a:ext>
              </a:extLst>
            </p:cNvPr>
            <p:cNvCxnSpPr/>
            <p:nvPr/>
          </p:nvCxnSpPr>
          <p:spPr>
            <a:xfrm>
              <a:off x="4822162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2044364C-7F7F-4952-AE32-840587AC72FF}"/>
                </a:ext>
              </a:extLst>
            </p:cNvPr>
            <p:cNvCxnSpPr/>
            <p:nvPr/>
          </p:nvCxnSpPr>
          <p:spPr>
            <a:xfrm>
              <a:off x="5391505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371B1158-9A44-4033-8EB6-3A607B697A3F}"/>
                </a:ext>
              </a:extLst>
            </p:cNvPr>
            <p:cNvSpPr txBox="1"/>
            <p:nvPr/>
          </p:nvSpPr>
          <p:spPr>
            <a:xfrm>
              <a:off x="2708697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52A565E4-8FE9-47D5-917D-D3EAC400BB40}"/>
                </a:ext>
              </a:extLst>
            </p:cNvPr>
            <p:cNvSpPr txBox="1"/>
            <p:nvPr/>
          </p:nvSpPr>
          <p:spPr>
            <a:xfrm>
              <a:off x="4278694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B85C1CD7-00CC-4B25-8A03-BD475D9500AB}"/>
                </a:ext>
              </a:extLst>
            </p:cNvPr>
            <p:cNvSpPr txBox="1"/>
            <p:nvPr/>
          </p:nvSpPr>
          <p:spPr>
            <a:xfrm>
              <a:off x="5909093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7EA99649-F710-4420-A553-8F185B8CFC9A}"/>
                </a:ext>
              </a:extLst>
            </p:cNvPr>
            <p:cNvSpPr txBox="1"/>
            <p:nvPr/>
          </p:nvSpPr>
          <p:spPr>
            <a:xfrm>
              <a:off x="3495155" y="5259410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0X010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28F04AA9-B586-4F86-8A77-17E0A12777CC}"/>
                </a:ext>
              </a:extLst>
            </p:cNvPr>
            <p:cNvSpPr txBox="1"/>
            <p:nvPr/>
          </p:nvSpPr>
          <p:spPr>
            <a:xfrm>
              <a:off x="4784033" y="5259410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0X020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DC684EFF-77B2-4CEF-B0E5-DDA8466B6351}"/>
                </a:ext>
              </a:extLst>
            </p:cNvPr>
            <p:cNvSpPr txBox="1"/>
            <p:nvPr/>
          </p:nvSpPr>
          <p:spPr>
            <a:xfrm>
              <a:off x="3673881" y="48453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3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554058CD-FA3E-4A04-8253-2DED8135CAD8}"/>
                </a:ext>
              </a:extLst>
            </p:cNvPr>
            <p:cNvSpPr txBox="1"/>
            <p:nvPr/>
          </p:nvSpPr>
          <p:spPr>
            <a:xfrm>
              <a:off x="4959217" y="48453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4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0C9576AE-E7B8-489B-AF62-016099D7846E}"/>
                </a:ext>
              </a:extLst>
            </p:cNvPr>
            <p:cNvSpPr/>
            <p:nvPr/>
          </p:nvSpPr>
          <p:spPr>
            <a:xfrm>
              <a:off x="3461486" y="4425369"/>
              <a:ext cx="723275" cy="114180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3CBBCD00-98FB-4F65-839C-409B1710CD66}"/>
                </a:ext>
              </a:extLst>
            </p:cNvPr>
            <p:cNvSpPr/>
            <p:nvPr/>
          </p:nvSpPr>
          <p:spPr>
            <a:xfrm>
              <a:off x="4755448" y="4425369"/>
              <a:ext cx="723275" cy="114180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1DA5206D-44BD-47F2-BC3E-2C8CADE51DAC}"/>
                </a:ext>
              </a:extLst>
            </p:cNvPr>
            <p:cNvSpPr txBox="1"/>
            <p:nvPr/>
          </p:nvSpPr>
          <p:spPr>
            <a:xfrm>
              <a:off x="3673881" y="443990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a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64B79393-0542-4323-8119-B0C3F5A7C8CF}"/>
                </a:ext>
              </a:extLst>
            </p:cNvPr>
            <p:cNvSpPr txBox="1"/>
            <p:nvPr/>
          </p:nvSpPr>
          <p:spPr>
            <a:xfrm>
              <a:off x="4959217" y="443990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b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CC8E4BD6-378E-489F-A6DD-84C0C0044F63}"/>
              </a:ext>
            </a:extLst>
          </p:cNvPr>
          <p:cNvGrpSpPr/>
          <p:nvPr/>
        </p:nvGrpSpPr>
        <p:grpSpPr>
          <a:xfrm>
            <a:off x="1544428" y="2156622"/>
            <a:ext cx="3673073" cy="1141818"/>
            <a:chOff x="2696491" y="4425369"/>
            <a:chExt cx="3593448" cy="1141818"/>
          </a:xfrm>
        </p:grpSpPr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5FEDE6FA-BDCB-4C8D-A091-DEFE781C3542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29" y="5244863"/>
              <a:ext cx="346781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D6250E03-0372-44D6-A8FB-F920BBA220F2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29" y="4744531"/>
              <a:ext cx="346781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1E85DC88-DFD5-4330-BC0D-CE2A7C10519B}"/>
                </a:ext>
              </a:extLst>
            </p:cNvPr>
            <p:cNvCxnSpPr/>
            <p:nvPr/>
          </p:nvCxnSpPr>
          <p:spPr>
            <a:xfrm>
              <a:off x="3536827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C03EEA91-B5DF-40BE-80BC-AE6E2BDE1EE9}"/>
                </a:ext>
              </a:extLst>
            </p:cNvPr>
            <p:cNvCxnSpPr/>
            <p:nvPr/>
          </p:nvCxnSpPr>
          <p:spPr>
            <a:xfrm>
              <a:off x="4115548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9685F91F-491B-4221-8F0A-0B11901709A5}"/>
                </a:ext>
              </a:extLst>
            </p:cNvPr>
            <p:cNvCxnSpPr/>
            <p:nvPr/>
          </p:nvCxnSpPr>
          <p:spPr>
            <a:xfrm>
              <a:off x="4822162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80D7F509-A074-4E29-A423-98289378FE98}"/>
                </a:ext>
              </a:extLst>
            </p:cNvPr>
            <p:cNvCxnSpPr/>
            <p:nvPr/>
          </p:nvCxnSpPr>
          <p:spPr>
            <a:xfrm>
              <a:off x="5391505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44E549A9-179D-48D5-9E0E-5B3A4EFA52F2}"/>
                </a:ext>
              </a:extLst>
            </p:cNvPr>
            <p:cNvSpPr txBox="1"/>
            <p:nvPr/>
          </p:nvSpPr>
          <p:spPr>
            <a:xfrm>
              <a:off x="2696491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6E0225C6-F04C-4D7E-945F-D225E19C33E8}"/>
                </a:ext>
              </a:extLst>
            </p:cNvPr>
            <p:cNvSpPr txBox="1"/>
            <p:nvPr/>
          </p:nvSpPr>
          <p:spPr>
            <a:xfrm>
              <a:off x="4287323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5E6B6453-D736-4531-9AE7-05993606BFBE}"/>
                </a:ext>
              </a:extLst>
            </p:cNvPr>
            <p:cNvSpPr txBox="1"/>
            <p:nvPr/>
          </p:nvSpPr>
          <p:spPr>
            <a:xfrm>
              <a:off x="5917721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830812A0-2D09-4C98-82A8-5B220D2D8E3D}"/>
                </a:ext>
              </a:extLst>
            </p:cNvPr>
            <p:cNvSpPr txBox="1"/>
            <p:nvPr/>
          </p:nvSpPr>
          <p:spPr>
            <a:xfrm>
              <a:off x="3495155" y="5259410"/>
              <a:ext cx="69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0XEA0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9680AA3B-6638-4949-95CE-6FAEFAF9836B}"/>
                </a:ext>
              </a:extLst>
            </p:cNvPr>
            <p:cNvSpPr txBox="1"/>
            <p:nvPr/>
          </p:nvSpPr>
          <p:spPr>
            <a:xfrm>
              <a:off x="4784033" y="5259410"/>
              <a:ext cx="680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0XEB0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6D33CF09-CD4E-4277-8BD0-7FD7751E7F0D}"/>
                </a:ext>
              </a:extLst>
            </p:cNvPr>
            <p:cNvSpPr txBox="1"/>
            <p:nvPr/>
          </p:nvSpPr>
          <p:spPr>
            <a:xfrm>
              <a:off x="3673881" y="48453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3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BF8ED807-BA33-4A90-8CCD-6A107669085A}"/>
                </a:ext>
              </a:extLst>
            </p:cNvPr>
            <p:cNvSpPr txBox="1"/>
            <p:nvPr/>
          </p:nvSpPr>
          <p:spPr>
            <a:xfrm>
              <a:off x="4959217" y="48453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4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9D07F51B-CDFC-4626-99BF-C1C7C824E691}"/>
                </a:ext>
              </a:extLst>
            </p:cNvPr>
            <p:cNvSpPr/>
            <p:nvPr/>
          </p:nvSpPr>
          <p:spPr>
            <a:xfrm>
              <a:off x="3461486" y="4425369"/>
              <a:ext cx="723275" cy="114180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BB47F2D6-F975-4B37-B67E-7DF49DB7A004}"/>
                </a:ext>
              </a:extLst>
            </p:cNvPr>
            <p:cNvSpPr/>
            <p:nvPr/>
          </p:nvSpPr>
          <p:spPr>
            <a:xfrm>
              <a:off x="4755448" y="4425369"/>
              <a:ext cx="723275" cy="114180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5EB9F6D-01C0-423D-AEF3-D300BD82AF23}"/>
                </a:ext>
              </a:extLst>
            </p:cNvPr>
            <p:cNvSpPr txBox="1"/>
            <p:nvPr/>
          </p:nvSpPr>
          <p:spPr>
            <a:xfrm>
              <a:off x="3572608" y="4439901"/>
              <a:ext cx="53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arg1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EE16CEF2-9DB2-4E2E-9502-6853C6C1EADC}"/>
                </a:ext>
              </a:extLst>
            </p:cNvPr>
            <p:cNvSpPr txBox="1"/>
            <p:nvPr/>
          </p:nvSpPr>
          <p:spPr>
            <a:xfrm>
              <a:off x="4849506" y="4439901"/>
              <a:ext cx="53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arg2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9" name="箭头: 左弧形 208">
            <a:extLst>
              <a:ext uri="{FF2B5EF4-FFF2-40B4-BE49-F238E27FC236}">
                <a16:creationId xmlns:a16="http://schemas.microsoft.com/office/drawing/2014/main" id="{8F31999F-0773-4D0D-99FE-4EED4C47B363}"/>
              </a:ext>
            </a:extLst>
          </p:cNvPr>
          <p:cNvSpPr/>
          <p:nvPr/>
        </p:nvSpPr>
        <p:spPr>
          <a:xfrm rot="10800000">
            <a:off x="4235164" y="2540483"/>
            <a:ext cx="697619" cy="2622066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7" name="箭头: 左弧形 216">
            <a:extLst>
              <a:ext uri="{FF2B5EF4-FFF2-40B4-BE49-F238E27FC236}">
                <a16:creationId xmlns:a16="http://schemas.microsoft.com/office/drawing/2014/main" id="{544079E9-353D-415E-81DB-0C72FDA21995}"/>
              </a:ext>
            </a:extLst>
          </p:cNvPr>
          <p:cNvSpPr/>
          <p:nvPr/>
        </p:nvSpPr>
        <p:spPr>
          <a:xfrm rot="10800000" flipH="1">
            <a:off x="1778832" y="2567528"/>
            <a:ext cx="761338" cy="2595020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3154CDC1-57DB-4460-AB2A-06891E2B4DF8}"/>
              </a:ext>
            </a:extLst>
          </p:cNvPr>
          <p:cNvSpPr txBox="1"/>
          <p:nvPr/>
        </p:nvSpPr>
        <p:spPr>
          <a:xfrm>
            <a:off x="1860556" y="351259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复制 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1BFBFEE1-9004-403C-8E8B-9E5FDDCB2043}"/>
              </a:ext>
            </a:extLst>
          </p:cNvPr>
          <p:cNvSpPr txBox="1"/>
          <p:nvPr/>
        </p:nvSpPr>
        <p:spPr>
          <a:xfrm>
            <a:off x="5996674" y="390884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C++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值传递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D6F6F4-F58E-4761-B882-46384B178769}"/>
              </a:ext>
            </a:extLst>
          </p:cNvPr>
          <p:cNvSpPr/>
          <p:nvPr/>
        </p:nvSpPr>
        <p:spPr>
          <a:xfrm>
            <a:off x="8898575" y="1027674"/>
            <a:ext cx="401288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void swap(int, int);</a:t>
            </a:r>
          </a:p>
          <a:p>
            <a:endParaRPr lang="zh-CN" altLang="en-US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int main() {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int a = 3;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int b = 4;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   </a:t>
            </a:r>
            <a:r>
              <a:rPr lang="zh-CN" altLang="en-US" sz="1100" dirty="0">
                <a:solidFill>
                  <a:schemeClr val="bg1"/>
                </a:solidFill>
              </a:rPr>
              <a:t>printf("Address of a: %p\n", &amp;a);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printf("Address of b: %p\n", &amp;b);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 = %d\n", a);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printf("b = %d\n", 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swap(a, 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Address of a: %p\n", &amp;a);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Address of b: %p\n", &amp;b);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a = %d\n", a);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b = %d\n", 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}</a:t>
            </a:r>
          </a:p>
          <a:p>
            <a:endParaRPr lang="zh-CN" altLang="en-US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void swap(int arg1, int arg2) {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printf("\nEnter Swap Function:\n");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printf("Address of arg1: %p\n", &amp;arg1);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printf("Address of arg2: %p\n", &amp;arg2);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printf("arg1 = %d\n", arg1);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printf("arg2 = %d\n", arg2);</a:t>
            </a:r>
          </a:p>
          <a:p>
            <a:r>
              <a:rPr lang="zh-CN" altLang="en-US" sz="1100" b="1" dirty="0">
                <a:solidFill>
                  <a:srgbClr val="FF0000"/>
                </a:solidFill>
              </a:rPr>
              <a:t>    int temp = arg1;</a:t>
            </a:r>
          </a:p>
          <a:p>
            <a:r>
              <a:rPr lang="zh-CN" altLang="en-US" sz="1100" b="1" dirty="0">
                <a:solidFill>
                  <a:srgbClr val="FF0000"/>
                </a:solidFill>
              </a:rPr>
              <a:t>    arg1 = arg2;</a:t>
            </a:r>
          </a:p>
          <a:p>
            <a:r>
              <a:rPr lang="zh-CN" altLang="en-US" sz="1100" b="1" dirty="0">
                <a:solidFill>
                  <a:srgbClr val="FF0000"/>
                </a:solidFill>
              </a:rPr>
              <a:t>    arg2 = temp;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arg1 = %d\n", arg1);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arg2 = %d\n", arg2);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printf("Leaf Swap Function.\n\n");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10FDA16E-29D6-446A-8D2C-69E6A0C321B7}"/>
              </a:ext>
            </a:extLst>
          </p:cNvPr>
          <p:cNvSpPr/>
          <p:nvPr/>
        </p:nvSpPr>
        <p:spPr>
          <a:xfrm>
            <a:off x="2777421" y="2482163"/>
            <a:ext cx="1117628" cy="242042"/>
          </a:xfrm>
          <a:prstGeom prst="leftRightArrow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757DA32-5B18-4689-983B-2B7DC7FD49D9}"/>
              </a:ext>
            </a:extLst>
          </p:cNvPr>
          <p:cNvSpPr txBox="1"/>
          <p:nvPr/>
        </p:nvSpPr>
        <p:spPr>
          <a:xfrm>
            <a:off x="3015610" y="213081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交换值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4F023BF-F3CB-496D-B378-0639FDD3A4BB}"/>
              </a:ext>
            </a:extLst>
          </p:cNvPr>
          <p:cNvSpPr txBox="1"/>
          <p:nvPr/>
        </p:nvSpPr>
        <p:spPr>
          <a:xfrm>
            <a:off x="6045120" y="1065774"/>
            <a:ext cx="2541444" cy="270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swap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函数接受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main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函数传递过来的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时，首先会在自己独立的内存空间中划分出两个地址，并命名为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arg1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arg2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如左图所示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地址分别为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0XEA0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0XEB0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，然后各自拷贝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的值。最后的交换操作也只是在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swap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自己的内存空间中交换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arg1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arg2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的值，对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函数中的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b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没有任何影响。</a:t>
            </a:r>
            <a:endParaRPr lang="en-US" altLang="zh-CN" sz="1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388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 158">
            <a:extLst>
              <a:ext uri="{FF2B5EF4-FFF2-40B4-BE49-F238E27FC236}">
                <a16:creationId xmlns:a16="http://schemas.microsoft.com/office/drawing/2014/main" id="{3FD3DC67-101D-44F0-960A-5591B3E5B375}"/>
              </a:ext>
            </a:extLst>
          </p:cNvPr>
          <p:cNvSpPr/>
          <p:nvPr/>
        </p:nvSpPr>
        <p:spPr>
          <a:xfrm>
            <a:off x="506196" y="505184"/>
            <a:ext cx="5158596" cy="603849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2D49164-240F-4E3E-8343-BAB5DD339D77}"/>
              </a:ext>
            </a:extLst>
          </p:cNvPr>
          <p:cNvSpPr/>
          <p:nvPr/>
        </p:nvSpPr>
        <p:spPr>
          <a:xfrm>
            <a:off x="730481" y="4216879"/>
            <a:ext cx="4718650" cy="19927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5E29750C-72FA-4DDF-B14B-90C262C48F53}"/>
              </a:ext>
            </a:extLst>
          </p:cNvPr>
          <p:cNvSpPr/>
          <p:nvPr/>
        </p:nvSpPr>
        <p:spPr>
          <a:xfrm>
            <a:off x="710676" y="1871932"/>
            <a:ext cx="4738455" cy="19927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953F0D4E-7A4F-461E-BDA7-5F6DDEBF1A85}"/>
              </a:ext>
            </a:extLst>
          </p:cNvPr>
          <p:cNvSpPr txBox="1"/>
          <p:nvPr/>
        </p:nvSpPr>
        <p:spPr>
          <a:xfrm>
            <a:off x="3034486" y="915950"/>
            <a:ext cx="677108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dirty="0"/>
              <a:t>......</a:t>
            </a:r>
            <a:endParaRPr lang="zh-CN" altLang="en-US" sz="32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AD5F665C-7228-411A-82F1-5AD5AA56845C}"/>
              </a:ext>
            </a:extLst>
          </p:cNvPr>
          <p:cNvSpPr txBox="1"/>
          <p:nvPr/>
        </p:nvSpPr>
        <p:spPr>
          <a:xfrm>
            <a:off x="710676" y="10467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函数调用栈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F51FBAC-6F92-42DC-B2BB-D7D05F96E8D1}"/>
              </a:ext>
            </a:extLst>
          </p:cNvPr>
          <p:cNvSpPr txBox="1"/>
          <p:nvPr/>
        </p:nvSpPr>
        <p:spPr>
          <a:xfrm>
            <a:off x="773611" y="1978407"/>
            <a:ext cx="13131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swapByPtrs</a:t>
            </a:r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栈帧</a:t>
            </a:r>
            <a:endParaRPr lang="en-US" altLang="zh-CN" sz="1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endParaRPr lang="en-US" altLang="zh-CN" sz="1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2AB569A4-8ED8-46CD-8D12-61C6FE744A1B}"/>
              </a:ext>
            </a:extLst>
          </p:cNvPr>
          <p:cNvSpPr txBox="1"/>
          <p:nvPr/>
        </p:nvSpPr>
        <p:spPr>
          <a:xfrm>
            <a:off x="773611" y="4340607"/>
            <a:ext cx="6976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 </a:t>
            </a: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栈帧</a:t>
            </a:r>
            <a:endParaRPr lang="en-US" altLang="zh-CN" sz="1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endParaRPr lang="en-US" altLang="zh-CN" sz="1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1FBE04D2-E2DB-4DD4-8C27-C42D0AE4027D}"/>
              </a:ext>
            </a:extLst>
          </p:cNvPr>
          <p:cNvGrpSpPr/>
          <p:nvPr/>
        </p:nvGrpSpPr>
        <p:grpSpPr>
          <a:xfrm>
            <a:off x="1636258" y="4501569"/>
            <a:ext cx="3572614" cy="1141818"/>
            <a:chOff x="2708697" y="4425369"/>
            <a:chExt cx="3572614" cy="1141818"/>
          </a:xfrm>
        </p:grpSpPr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FD0FE08E-60FF-468C-A697-7484A01F85A0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29" y="5244863"/>
              <a:ext cx="346781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3860AE53-1DC4-473A-92BB-E72293354B73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29" y="4744531"/>
              <a:ext cx="346781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1EEA2D03-5DA7-42CD-AD60-5BECB63EEFEB}"/>
                </a:ext>
              </a:extLst>
            </p:cNvPr>
            <p:cNvCxnSpPr/>
            <p:nvPr/>
          </p:nvCxnSpPr>
          <p:spPr>
            <a:xfrm>
              <a:off x="3536827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1FF3A6C8-48CF-4E10-B354-9E24ECAFA498}"/>
                </a:ext>
              </a:extLst>
            </p:cNvPr>
            <p:cNvCxnSpPr/>
            <p:nvPr/>
          </p:nvCxnSpPr>
          <p:spPr>
            <a:xfrm>
              <a:off x="4115548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D626420D-2463-496F-858D-3A5CC5676DB0}"/>
                </a:ext>
              </a:extLst>
            </p:cNvPr>
            <p:cNvCxnSpPr/>
            <p:nvPr/>
          </p:nvCxnSpPr>
          <p:spPr>
            <a:xfrm>
              <a:off x="4822162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2044364C-7F7F-4952-AE32-840587AC72FF}"/>
                </a:ext>
              </a:extLst>
            </p:cNvPr>
            <p:cNvCxnSpPr/>
            <p:nvPr/>
          </p:nvCxnSpPr>
          <p:spPr>
            <a:xfrm>
              <a:off x="5391505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371B1158-9A44-4033-8EB6-3A607B697A3F}"/>
                </a:ext>
              </a:extLst>
            </p:cNvPr>
            <p:cNvSpPr txBox="1"/>
            <p:nvPr/>
          </p:nvSpPr>
          <p:spPr>
            <a:xfrm>
              <a:off x="2708697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52A565E4-8FE9-47D5-917D-D3EAC400BB40}"/>
                </a:ext>
              </a:extLst>
            </p:cNvPr>
            <p:cNvSpPr txBox="1"/>
            <p:nvPr/>
          </p:nvSpPr>
          <p:spPr>
            <a:xfrm>
              <a:off x="4278694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B85C1CD7-00CC-4B25-8A03-BD475D9500AB}"/>
                </a:ext>
              </a:extLst>
            </p:cNvPr>
            <p:cNvSpPr txBox="1"/>
            <p:nvPr/>
          </p:nvSpPr>
          <p:spPr>
            <a:xfrm>
              <a:off x="5909093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7EA99649-F710-4420-A553-8F185B8CFC9A}"/>
                </a:ext>
              </a:extLst>
            </p:cNvPr>
            <p:cNvSpPr txBox="1"/>
            <p:nvPr/>
          </p:nvSpPr>
          <p:spPr>
            <a:xfrm>
              <a:off x="3495155" y="5259410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0X010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28F04AA9-B586-4F86-8A77-17E0A12777CC}"/>
                </a:ext>
              </a:extLst>
            </p:cNvPr>
            <p:cNvSpPr txBox="1"/>
            <p:nvPr/>
          </p:nvSpPr>
          <p:spPr>
            <a:xfrm>
              <a:off x="4784033" y="5259410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0X020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DC684EFF-77B2-4CEF-B0E5-DDA8466B6351}"/>
                </a:ext>
              </a:extLst>
            </p:cNvPr>
            <p:cNvSpPr txBox="1"/>
            <p:nvPr/>
          </p:nvSpPr>
          <p:spPr>
            <a:xfrm>
              <a:off x="3673881" y="48453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3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554058CD-FA3E-4A04-8253-2DED8135CAD8}"/>
                </a:ext>
              </a:extLst>
            </p:cNvPr>
            <p:cNvSpPr txBox="1"/>
            <p:nvPr/>
          </p:nvSpPr>
          <p:spPr>
            <a:xfrm>
              <a:off x="4959217" y="48453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4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0C9576AE-E7B8-489B-AF62-016099D7846E}"/>
                </a:ext>
              </a:extLst>
            </p:cNvPr>
            <p:cNvSpPr/>
            <p:nvPr/>
          </p:nvSpPr>
          <p:spPr>
            <a:xfrm>
              <a:off x="3461486" y="4425369"/>
              <a:ext cx="723275" cy="114180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3CBBCD00-98FB-4F65-839C-409B1710CD66}"/>
                </a:ext>
              </a:extLst>
            </p:cNvPr>
            <p:cNvSpPr/>
            <p:nvPr/>
          </p:nvSpPr>
          <p:spPr>
            <a:xfrm>
              <a:off x="4755448" y="4425369"/>
              <a:ext cx="723275" cy="114180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1DA5206D-44BD-47F2-BC3E-2C8CADE51DAC}"/>
                </a:ext>
              </a:extLst>
            </p:cNvPr>
            <p:cNvSpPr txBox="1"/>
            <p:nvPr/>
          </p:nvSpPr>
          <p:spPr>
            <a:xfrm>
              <a:off x="3673881" y="443990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a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64B79393-0542-4323-8119-B0C3F5A7C8CF}"/>
                </a:ext>
              </a:extLst>
            </p:cNvPr>
            <p:cNvSpPr txBox="1"/>
            <p:nvPr/>
          </p:nvSpPr>
          <p:spPr>
            <a:xfrm>
              <a:off x="4959217" y="443990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b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CC8E4BD6-378E-489F-A6DD-84C0C0044F63}"/>
              </a:ext>
            </a:extLst>
          </p:cNvPr>
          <p:cNvGrpSpPr/>
          <p:nvPr/>
        </p:nvGrpSpPr>
        <p:grpSpPr>
          <a:xfrm>
            <a:off x="1544428" y="2156622"/>
            <a:ext cx="3673073" cy="1141818"/>
            <a:chOff x="2696491" y="4425369"/>
            <a:chExt cx="3593448" cy="1141818"/>
          </a:xfrm>
        </p:grpSpPr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5FEDE6FA-BDCB-4C8D-A091-DEFE781C3542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29" y="5244863"/>
              <a:ext cx="346781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D6250E03-0372-44D6-A8FB-F920BBA220F2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29" y="4744531"/>
              <a:ext cx="346781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1E85DC88-DFD5-4330-BC0D-CE2A7C10519B}"/>
                </a:ext>
              </a:extLst>
            </p:cNvPr>
            <p:cNvCxnSpPr/>
            <p:nvPr/>
          </p:nvCxnSpPr>
          <p:spPr>
            <a:xfrm>
              <a:off x="3536827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C03EEA91-B5DF-40BE-80BC-AE6E2BDE1EE9}"/>
                </a:ext>
              </a:extLst>
            </p:cNvPr>
            <p:cNvCxnSpPr/>
            <p:nvPr/>
          </p:nvCxnSpPr>
          <p:spPr>
            <a:xfrm>
              <a:off x="4115548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9685F91F-491B-4221-8F0A-0B11901709A5}"/>
                </a:ext>
              </a:extLst>
            </p:cNvPr>
            <p:cNvCxnSpPr/>
            <p:nvPr/>
          </p:nvCxnSpPr>
          <p:spPr>
            <a:xfrm>
              <a:off x="4822162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80D7F509-A074-4E29-A423-98289378FE98}"/>
                </a:ext>
              </a:extLst>
            </p:cNvPr>
            <p:cNvCxnSpPr/>
            <p:nvPr/>
          </p:nvCxnSpPr>
          <p:spPr>
            <a:xfrm>
              <a:off x="5391505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44E549A9-179D-48D5-9E0E-5B3A4EFA52F2}"/>
                </a:ext>
              </a:extLst>
            </p:cNvPr>
            <p:cNvSpPr txBox="1"/>
            <p:nvPr/>
          </p:nvSpPr>
          <p:spPr>
            <a:xfrm>
              <a:off x="2696491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6E0225C6-F04C-4D7E-945F-D225E19C33E8}"/>
                </a:ext>
              </a:extLst>
            </p:cNvPr>
            <p:cNvSpPr txBox="1"/>
            <p:nvPr/>
          </p:nvSpPr>
          <p:spPr>
            <a:xfrm>
              <a:off x="4287323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5E6B6453-D736-4531-9AE7-05993606BFBE}"/>
                </a:ext>
              </a:extLst>
            </p:cNvPr>
            <p:cNvSpPr txBox="1"/>
            <p:nvPr/>
          </p:nvSpPr>
          <p:spPr>
            <a:xfrm>
              <a:off x="5917721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830812A0-2D09-4C98-82A8-5B220D2D8E3D}"/>
                </a:ext>
              </a:extLst>
            </p:cNvPr>
            <p:cNvSpPr txBox="1"/>
            <p:nvPr/>
          </p:nvSpPr>
          <p:spPr>
            <a:xfrm>
              <a:off x="3495155" y="5259410"/>
              <a:ext cx="691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0XEA0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9680AA3B-6638-4949-95CE-6FAEFAF9836B}"/>
                </a:ext>
              </a:extLst>
            </p:cNvPr>
            <p:cNvSpPr txBox="1"/>
            <p:nvPr/>
          </p:nvSpPr>
          <p:spPr>
            <a:xfrm>
              <a:off x="4784033" y="5259410"/>
              <a:ext cx="680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0XEB0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6D33CF09-CD4E-4277-8BD0-7FD7751E7F0D}"/>
                </a:ext>
              </a:extLst>
            </p:cNvPr>
            <p:cNvSpPr txBox="1"/>
            <p:nvPr/>
          </p:nvSpPr>
          <p:spPr>
            <a:xfrm>
              <a:off x="3505367" y="4845343"/>
              <a:ext cx="677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0X010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BF8ED807-BA33-4A90-8CCD-6A107669085A}"/>
                </a:ext>
              </a:extLst>
            </p:cNvPr>
            <p:cNvSpPr txBox="1"/>
            <p:nvPr/>
          </p:nvSpPr>
          <p:spPr>
            <a:xfrm>
              <a:off x="4782821" y="4845343"/>
              <a:ext cx="677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0X020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9D07F51B-CDFC-4626-99BF-C1C7C824E691}"/>
                </a:ext>
              </a:extLst>
            </p:cNvPr>
            <p:cNvSpPr/>
            <p:nvPr/>
          </p:nvSpPr>
          <p:spPr>
            <a:xfrm>
              <a:off x="3461486" y="4425369"/>
              <a:ext cx="723275" cy="114180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BB47F2D6-F975-4B37-B67E-7DF49DB7A004}"/>
                </a:ext>
              </a:extLst>
            </p:cNvPr>
            <p:cNvSpPr/>
            <p:nvPr/>
          </p:nvSpPr>
          <p:spPr>
            <a:xfrm>
              <a:off x="4755448" y="4425369"/>
              <a:ext cx="723275" cy="114180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5EB9F6D-01C0-423D-AEF3-D300BD82AF23}"/>
                </a:ext>
              </a:extLst>
            </p:cNvPr>
            <p:cNvSpPr txBox="1"/>
            <p:nvPr/>
          </p:nvSpPr>
          <p:spPr>
            <a:xfrm>
              <a:off x="3572608" y="4439901"/>
              <a:ext cx="53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arg1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EE16CEF2-9DB2-4E2E-9502-6853C6C1EADC}"/>
                </a:ext>
              </a:extLst>
            </p:cNvPr>
            <p:cNvSpPr txBox="1"/>
            <p:nvPr/>
          </p:nvSpPr>
          <p:spPr>
            <a:xfrm>
              <a:off x="4849506" y="4439901"/>
              <a:ext cx="53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arg2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9" name="箭头: 左弧形 208">
            <a:extLst>
              <a:ext uri="{FF2B5EF4-FFF2-40B4-BE49-F238E27FC236}">
                <a16:creationId xmlns:a16="http://schemas.microsoft.com/office/drawing/2014/main" id="{8F31999F-0773-4D0D-99FE-4EED4C47B363}"/>
              </a:ext>
            </a:extLst>
          </p:cNvPr>
          <p:cNvSpPr/>
          <p:nvPr/>
        </p:nvSpPr>
        <p:spPr>
          <a:xfrm rot="10800000">
            <a:off x="4311363" y="2540482"/>
            <a:ext cx="697619" cy="3031635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7" name="箭头: 左弧形 216">
            <a:extLst>
              <a:ext uri="{FF2B5EF4-FFF2-40B4-BE49-F238E27FC236}">
                <a16:creationId xmlns:a16="http://schemas.microsoft.com/office/drawing/2014/main" id="{544079E9-353D-415E-81DB-0C72FDA21995}"/>
              </a:ext>
            </a:extLst>
          </p:cNvPr>
          <p:cNvSpPr/>
          <p:nvPr/>
        </p:nvSpPr>
        <p:spPr>
          <a:xfrm rot="10800000" flipH="1">
            <a:off x="1721682" y="2567528"/>
            <a:ext cx="761338" cy="3004594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3154CDC1-57DB-4460-AB2A-06891E2B4DF8}"/>
              </a:ext>
            </a:extLst>
          </p:cNvPr>
          <p:cNvSpPr txBox="1"/>
          <p:nvPr/>
        </p:nvSpPr>
        <p:spPr>
          <a:xfrm>
            <a:off x="1791456" y="3371020"/>
            <a:ext cx="940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复制 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和 </a:t>
            </a:r>
            <a:r>
              <a:rPr lang="en-US" altLang="zh-CN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各自地址的值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D6F6F4-F58E-4761-B882-46384B178769}"/>
              </a:ext>
            </a:extLst>
          </p:cNvPr>
          <p:cNvSpPr/>
          <p:nvPr/>
        </p:nvSpPr>
        <p:spPr>
          <a:xfrm>
            <a:off x="8783421" y="1052884"/>
            <a:ext cx="4012888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void </a:t>
            </a:r>
            <a:r>
              <a:rPr lang="en-US" altLang="zh-CN" sz="1100" dirty="0" err="1">
                <a:solidFill>
                  <a:schemeClr val="bg1"/>
                </a:solidFill>
              </a:rPr>
              <a:t>swapByPtrs</a:t>
            </a:r>
            <a:r>
              <a:rPr lang="en-US" altLang="zh-CN" sz="1100" dirty="0">
                <a:solidFill>
                  <a:schemeClr val="bg1"/>
                </a:solidFill>
              </a:rPr>
              <a:t>(int *, int *);</a:t>
            </a:r>
          </a:p>
          <a:p>
            <a:endParaRPr lang="zh-CN" altLang="en-US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int main() {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int a = 3;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int b = 4;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   </a:t>
            </a:r>
            <a:r>
              <a:rPr lang="zh-CN" altLang="en-US" sz="1100" dirty="0">
                <a:solidFill>
                  <a:schemeClr val="bg1"/>
                </a:solidFill>
              </a:rPr>
              <a:t>printf("Address of a: %p\n", &amp;a);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printf("Address of b: %p\n", &amp;b);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 = %d\n", a);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printf("b = %d\n", 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swap(</a:t>
            </a:r>
            <a:r>
              <a:rPr lang="en-US" altLang="zh-CN" sz="1100" dirty="0">
                <a:solidFill>
                  <a:schemeClr val="bg1"/>
                </a:solidFill>
              </a:rPr>
              <a:t>&amp;</a:t>
            </a:r>
            <a:r>
              <a:rPr lang="zh-CN" altLang="en-US" sz="1100" dirty="0">
                <a:solidFill>
                  <a:schemeClr val="bg1"/>
                </a:solidFill>
              </a:rPr>
              <a:t>a, </a:t>
            </a:r>
            <a:r>
              <a:rPr lang="en-US" altLang="zh-CN" sz="1100" dirty="0">
                <a:solidFill>
                  <a:schemeClr val="bg1"/>
                </a:solidFill>
              </a:rPr>
              <a:t>&amp;</a:t>
            </a:r>
            <a:r>
              <a:rPr lang="zh-CN" altLang="en-US" sz="1100" dirty="0">
                <a:solidFill>
                  <a:schemeClr val="bg1"/>
                </a:solidFill>
              </a:rPr>
              <a:t>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Address of a: %p\n", &amp;a);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Address of b: %p\n", &amp;b);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a = %d\n", a);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b = %d\n", 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}</a:t>
            </a:r>
          </a:p>
          <a:p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en-US" altLang="zh-CN" sz="1100" dirty="0">
                <a:solidFill>
                  <a:schemeClr val="bg1"/>
                </a:solidFill>
              </a:rPr>
              <a:t>void </a:t>
            </a:r>
            <a:r>
              <a:rPr lang="en-US" altLang="zh-CN" sz="1100" dirty="0" err="1">
                <a:solidFill>
                  <a:schemeClr val="bg1"/>
                </a:solidFill>
              </a:rPr>
              <a:t>swapByPtrs</a:t>
            </a:r>
            <a:r>
              <a:rPr lang="en-US" altLang="zh-CN" sz="1100" dirty="0">
                <a:solidFill>
                  <a:schemeClr val="bg1"/>
                </a:solidFill>
              </a:rPr>
              <a:t>(int *arg1, int *arg2) {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    </a:t>
            </a:r>
            <a:r>
              <a:rPr lang="en-US" altLang="zh-CN" sz="1100" dirty="0" err="1">
                <a:solidFill>
                  <a:schemeClr val="bg1"/>
                </a:solidFill>
              </a:rPr>
              <a:t>printf</a:t>
            </a:r>
            <a:r>
              <a:rPr lang="en-US" altLang="zh-CN" sz="1100" dirty="0">
                <a:solidFill>
                  <a:schemeClr val="bg1"/>
                </a:solidFill>
              </a:rPr>
              <a:t>("\</a:t>
            </a:r>
            <a:r>
              <a:rPr lang="en-US" altLang="zh-CN" sz="1100" dirty="0" err="1">
                <a:solidFill>
                  <a:schemeClr val="bg1"/>
                </a:solidFill>
              </a:rPr>
              <a:t>nEnter</a:t>
            </a:r>
            <a:r>
              <a:rPr lang="en-US" altLang="zh-CN" sz="1100" dirty="0">
                <a:solidFill>
                  <a:schemeClr val="bg1"/>
                </a:solidFill>
              </a:rPr>
              <a:t> </a:t>
            </a:r>
            <a:r>
              <a:rPr lang="en-US" altLang="zh-CN" sz="1100" dirty="0" err="1">
                <a:solidFill>
                  <a:schemeClr val="bg1"/>
                </a:solidFill>
              </a:rPr>
              <a:t>swapByPtrs</a:t>
            </a:r>
            <a:r>
              <a:rPr lang="en-US" altLang="zh-CN" sz="1100" dirty="0">
                <a:solidFill>
                  <a:schemeClr val="bg1"/>
                </a:solidFill>
              </a:rPr>
              <a:t> Function!\n");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    </a:t>
            </a:r>
            <a:r>
              <a:rPr lang="en-US" altLang="zh-CN" sz="1100" dirty="0" err="1">
                <a:solidFill>
                  <a:schemeClr val="bg1"/>
                </a:solidFill>
              </a:rPr>
              <a:t>printf</a:t>
            </a:r>
            <a:r>
              <a:rPr lang="en-US" altLang="zh-CN" sz="1100" dirty="0">
                <a:solidFill>
                  <a:schemeClr val="bg1"/>
                </a:solidFill>
              </a:rPr>
              <a:t>("Address of arg1: %p\n", &amp;arg1);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    </a:t>
            </a:r>
            <a:r>
              <a:rPr lang="en-US" altLang="zh-CN" sz="1100" dirty="0" err="1">
                <a:solidFill>
                  <a:schemeClr val="bg1"/>
                </a:solidFill>
              </a:rPr>
              <a:t>printf</a:t>
            </a:r>
            <a:r>
              <a:rPr lang="en-US" altLang="zh-CN" sz="1100" dirty="0">
                <a:solidFill>
                  <a:schemeClr val="bg1"/>
                </a:solidFill>
              </a:rPr>
              <a:t>("Address of arg2: %p\n", &amp;arg2);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    </a:t>
            </a:r>
            <a:r>
              <a:rPr lang="en-US" altLang="zh-CN" sz="1100" dirty="0" err="1">
                <a:solidFill>
                  <a:schemeClr val="bg1"/>
                </a:solidFill>
              </a:rPr>
              <a:t>printf</a:t>
            </a:r>
            <a:r>
              <a:rPr lang="en-US" altLang="zh-CN" sz="1100" dirty="0">
                <a:solidFill>
                  <a:schemeClr val="bg1"/>
                </a:solidFill>
              </a:rPr>
              <a:t>("arg1 = %p\n", arg1);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    </a:t>
            </a:r>
            <a:r>
              <a:rPr lang="en-US" altLang="zh-CN" sz="1100" dirty="0" err="1">
                <a:solidFill>
                  <a:schemeClr val="bg1"/>
                </a:solidFill>
              </a:rPr>
              <a:t>printf</a:t>
            </a:r>
            <a:r>
              <a:rPr lang="en-US" altLang="zh-CN" sz="1100" dirty="0">
                <a:solidFill>
                  <a:schemeClr val="bg1"/>
                </a:solidFill>
              </a:rPr>
              <a:t>("arg2 = %p\n", arg2);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  </a:t>
            </a:r>
            <a:r>
              <a:rPr lang="en-US" altLang="zh-CN" sz="1100" b="1" dirty="0">
                <a:solidFill>
                  <a:srgbClr val="FF0000"/>
                </a:solidFill>
              </a:rPr>
              <a:t>  int temp = *arg1;</a:t>
            </a:r>
          </a:p>
          <a:p>
            <a:r>
              <a:rPr lang="en-US" altLang="zh-CN" sz="1100" b="1" dirty="0">
                <a:solidFill>
                  <a:srgbClr val="FF0000"/>
                </a:solidFill>
              </a:rPr>
              <a:t>    *arg1 = *arg2;</a:t>
            </a:r>
          </a:p>
          <a:p>
            <a:r>
              <a:rPr lang="en-US" altLang="zh-CN" sz="1100" b="1" dirty="0">
                <a:solidFill>
                  <a:srgbClr val="FF0000"/>
                </a:solidFill>
              </a:rPr>
              <a:t>    *arg2 = temp;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    </a:t>
            </a:r>
            <a:r>
              <a:rPr lang="en-US" altLang="zh-CN" sz="1100" dirty="0" err="1">
                <a:solidFill>
                  <a:schemeClr val="bg1"/>
                </a:solidFill>
              </a:rPr>
              <a:t>printf</a:t>
            </a:r>
            <a:r>
              <a:rPr lang="en-US" altLang="zh-CN" sz="1100" dirty="0">
                <a:solidFill>
                  <a:schemeClr val="bg1"/>
                </a:solidFill>
              </a:rPr>
              <a:t>("After Swap: arg1 = %p\n", arg1);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    </a:t>
            </a:r>
            <a:r>
              <a:rPr lang="en-US" altLang="zh-CN" sz="1100" dirty="0" err="1">
                <a:solidFill>
                  <a:schemeClr val="bg1"/>
                </a:solidFill>
              </a:rPr>
              <a:t>printf</a:t>
            </a:r>
            <a:r>
              <a:rPr lang="en-US" altLang="zh-CN" sz="1100" dirty="0">
                <a:solidFill>
                  <a:schemeClr val="bg1"/>
                </a:solidFill>
              </a:rPr>
              <a:t>("After Swap: arg2 = %p\n", arg2);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    </a:t>
            </a:r>
            <a:r>
              <a:rPr lang="en-US" altLang="zh-CN" sz="1100" dirty="0" err="1">
                <a:solidFill>
                  <a:schemeClr val="bg1"/>
                </a:solidFill>
              </a:rPr>
              <a:t>printf</a:t>
            </a:r>
            <a:r>
              <a:rPr lang="en-US" altLang="zh-CN" sz="1100" dirty="0">
                <a:solidFill>
                  <a:schemeClr val="bg1"/>
                </a:solidFill>
              </a:rPr>
              <a:t>("Leaf </a:t>
            </a:r>
            <a:r>
              <a:rPr lang="en-US" altLang="zh-CN" sz="1100" dirty="0" err="1">
                <a:solidFill>
                  <a:schemeClr val="bg1"/>
                </a:solidFill>
              </a:rPr>
              <a:t>swapByPtrs</a:t>
            </a:r>
            <a:r>
              <a:rPr lang="en-US" altLang="zh-CN" sz="1100" dirty="0">
                <a:solidFill>
                  <a:schemeClr val="bg1"/>
                </a:solidFill>
              </a:rPr>
              <a:t> Function.\n\n");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}</a:t>
            </a:r>
          </a:p>
          <a:p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3" name="箭头: 左右 52">
            <a:extLst>
              <a:ext uri="{FF2B5EF4-FFF2-40B4-BE49-F238E27FC236}">
                <a16:creationId xmlns:a16="http://schemas.microsoft.com/office/drawing/2014/main" id="{29D4B0F1-292B-4465-BADF-1E5FF35BE7ED}"/>
              </a:ext>
            </a:extLst>
          </p:cNvPr>
          <p:cNvSpPr/>
          <p:nvPr/>
        </p:nvSpPr>
        <p:spPr>
          <a:xfrm>
            <a:off x="2835824" y="4958882"/>
            <a:ext cx="1117628" cy="242042"/>
          </a:xfrm>
          <a:prstGeom prst="leftRightArrow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52351A0-7BF1-4A50-935A-6756A5C9CB00}"/>
              </a:ext>
            </a:extLst>
          </p:cNvPr>
          <p:cNvSpPr txBox="1"/>
          <p:nvPr/>
        </p:nvSpPr>
        <p:spPr>
          <a:xfrm>
            <a:off x="3064488" y="511248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交换值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43B8B44-9F2C-4FAE-B50B-9D723C468E70}"/>
              </a:ext>
            </a:extLst>
          </p:cNvPr>
          <p:cNvSpPr/>
          <p:nvPr/>
        </p:nvSpPr>
        <p:spPr>
          <a:xfrm>
            <a:off x="2771948" y="2847975"/>
            <a:ext cx="343586" cy="2150777"/>
          </a:xfrm>
          <a:custGeom>
            <a:avLst/>
            <a:gdLst>
              <a:gd name="connsiteX0" fmla="*/ 104775 w 391902"/>
              <a:gd name="connsiteY0" fmla="*/ 0 h 2047875"/>
              <a:gd name="connsiteX1" fmla="*/ 390525 w 391902"/>
              <a:gd name="connsiteY1" fmla="*/ 828675 h 2047875"/>
              <a:gd name="connsiteX2" fmla="*/ 0 w 391902"/>
              <a:gd name="connsiteY2" fmla="*/ 2047875 h 204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902" h="2047875">
                <a:moveTo>
                  <a:pt x="104775" y="0"/>
                </a:moveTo>
                <a:cubicBezTo>
                  <a:pt x="256381" y="243681"/>
                  <a:pt x="407988" y="487362"/>
                  <a:pt x="390525" y="828675"/>
                </a:cubicBezTo>
                <a:cubicBezTo>
                  <a:pt x="373062" y="1169988"/>
                  <a:pt x="88900" y="1822450"/>
                  <a:pt x="0" y="2047875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86F7AECD-D0FB-429F-98B8-00257DAE60D5}"/>
              </a:ext>
            </a:extLst>
          </p:cNvPr>
          <p:cNvSpPr/>
          <p:nvPr/>
        </p:nvSpPr>
        <p:spPr>
          <a:xfrm flipH="1">
            <a:off x="3589091" y="2847975"/>
            <a:ext cx="392144" cy="2150777"/>
          </a:xfrm>
          <a:custGeom>
            <a:avLst/>
            <a:gdLst>
              <a:gd name="connsiteX0" fmla="*/ 104775 w 391902"/>
              <a:gd name="connsiteY0" fmla="*/ 0 h 2047875"/>
              <a:gd name="connsiteX1" fmla="*/ 390525 w 391902"/>
              <a:gd name="connsiteY1" fmla="*/ 828675 h 2047875"/>
              <a:gd name="connsiteX2" fmla="*/ 0 w 391902"/>
              <a:gd name="connsiteY2" fmla="*/ 2047875 h 204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902" h="2047875">
                <a:moveTo>
                  <a:pt x="104775" y="0"/>
                </a:moveTo>
                <a:cubicBezTo>
                  <a:pt x="256381" y="243681"/>
                  <a:pt x="407988" y="487362"/>
                  <a:pt x="390525" y="828675"/>
                </a:cubicBezTo>
                <a:cubicBezTo>
                  <a:pt x="373062" y="1169988"/>
                  <a:pt x="88900" y="1822450"/>
                  <a:pt x="0" y="2047875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2676B21-E887-432D-9ECC-CD919E42391E}"/>
              </a:ext>
            </a:extLst>
          </p:cNvPr>
          <p:cNvSpPr txBox="1"/>
          <p:nvPr/>
        </p:nvSpPr>
        <p:spPr>
          <a:xfrm>
            <a:off x="3074013" y="328315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间接</a:t>
            </a:r>
            <a:endParaRPr lang="en-US" altLang="zh-CN" sz="1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引用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E6B0C9B-7E21-4A0B-A07B-225C998C7697}"/>
              </a:ext>
            </a:extLst>
          </p:cNvPr>
          <p:cNvSpPr txBox="1"/>
          <p:nvPr/>
        </p:nvSpPr>
        <p:spPr>
          <a:xfrm>
            <a:off x="5968099" y="4223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C++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指针传递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C3AA68E-3692-4C36-AE8B-403AEB78AB93}"/>
              </a:ext>
            </a:extLst>
          </p:cNvPr>
          <p:cNvSpPr txBox="1"/>
          <p:nvPr/>
        </p:nvSpPr>
        <p:spPr>
          <a:xfrm>
            <a:off x="6045120" y="1141799"/>
            <a:ext cx="2541444" cy="438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13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swapByPtrs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函数接受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main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函数传递过来的指向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的指针时，首先会在自己独立的内存空间中划分出两个地址，并命名为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arg1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arg2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如左图所示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地址分别为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0XEA0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0XEB0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，然后各自拷贝 指向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指针的值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的地址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OX010, 0X020)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1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300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swapByPtrs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函数通过对这两个引用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dereference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（*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arg1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*arg2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）来交换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内存中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的值。</a:t>
            </a:r>
            <a:endParaRPr lang="en-US" altLang="zh-CN" sz="1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1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如果不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dereference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直接进行交换，那么就只会交换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arg1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arg2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中所储存的地址值，不会改变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main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函数的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的值。</a:t>
            </a:r>
            <a:endParaRPr lang="en-US" altLang="zh-CN" sz="1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160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 158">
            <a:extLst>
              <a:ext uri="{FF2B5EF4-FFF2-40B4-BE49-F238E27FC236}">
                <a16:creationId xmlns:a16="http://schemas.microsoft.com/office/drawing/2014/main" id="{3FD3DC67-101D-44F0-960A-5591B3E5B375}"/>
              </a:ext>
            </a:extLst>
          </p:cNvPr>
          <p:cNvSpPr/>
          <p:nvPr/>
        </p:nvSpPr>
        <p:spPr>
          <a:xfrm>
            <a:off x="506196" y="505184"/>
            <a:ext cx="5158596" cy="603849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2D49164-240F-4E3E-8343-BAB5DD339D77}"/>
              </a:ext>
            </a:extLst>
          </p:cNvPr>
          <p:cNvSpPr/>
          <p:nvPr/>
        </p:nvSpPr>
        <p:spPr>
          <a:xfrm>
            <a:off x="730481" y="4216879"/>
            <a:ext cx="4718650" cy="19927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5E29750C-72FA-4DDF-B14B-90C262C48F53}"/>
              </a:ext>
            </a:extLst>
          </p:cNvPr>
          <p:cNvSpPr/>
          <p:nvPr/>
        </p:nvSpPr>
        <p:spPr>
          <a:xfrm>
            <a:off x="710676" y="1871932"/>
            <a:ext cx="4738455" cy="19927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953F0D4E-7A4F-461E-BDA7-5F6DDEBF1A85}"/>
              </a:ext>
            </a:extLst>
          </p:cNvPr>
          <p:cNvSpPr txBox="1"/>
          <p:nvPr/>
        </p:nvSpPr>
        <p:spPr>
          <a:xfrm>
            <a:off x="3034486" y="915950"/>
            <a:ext cx="677108" cy="63094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3200" dirty="0"/>
              <a:t>......</a:t>
            </a:r>
            <a:endParaRPr lang="zh-CN" altLang="en-US" sz="320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AD5F665C-7228-411A-82F1-5AD5AA56845C}"/>
              </a:ext>
            </a:extLst>
          </p:cNvPr>
          <p:cNvSpPr txBox="1"/>
          <p:nvPr/>
        </p:nvSpPr>
        <p:spPr>
          <a:xfrm>
            <a:off x="710676" y="10467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函数调用栈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F51FBAC-6F92-42DC-B2BB-D7D05F96E8D1}"/>
              </a:ext>
            </a:extLst>
          </p:cNvPr>
          <p:cNvSpPr txBox="1"/>
          <p:nvPr/>
        </p:nvSpPr>
        <p:spPr>
          <a:xfrm>
            <a:off x="773611" y="1978407"/>
            <a:ext cx="13131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swapByRefs</a:t>
            </a:r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栈帧</a:t>
            </a:r>
            <a:endParaRPr lang="en-US" altLang="zh-CN" sz="1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endParaRPr lang="en-US" altLang="zh-CN" sz="1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2AB569A4-8ED8-46CD-8D12-61C6FE744A1B}"/>
              </a:ext>
            </a:extLst>
          </p:cNvPr>
          <p:cNvSpPr txBox="1"/>
          <p:nvPr/>
        </p:nvSpPr>
        <p:spPr>
          <a:xfrm>
            <a:off x="773611" y="4340607"/>
            <a:ext cx="6976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 </a:t>
            </a: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栈帧</a:t>
            </a:r>
            <a:endParaRPr lang="en-US" altLang="zh-CN" sz="1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</a:t>
            </a:r>
            <a:endParaRPr lang="en-US" altLang="zh-CN" sz="1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</a:p>
        </p:txBody>
      </p: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1FBE04D2-E2DB-4DD4-8C27-C42D0AE4027D}"/>
              </a:ext>
            </a:extLst>
          </p:cNvPr>
          <p:cNvGrpSpPr/>
          <p:nvPr/>
        </p:nvGrpSpPr>
        <p:grpSpPr>
          <a:xfrm>
            <a:off x="1636258" y="4501569"/>
            <a:ext cx="3572614" cy="1141818"/>
            <a:chOff x="2708697" y="4425369"/>
            <a:chExt cx="3572614" cy="1141818"/>
          </a:xfrm>
        </p:grpSpPr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FD0FE08E-60FF-468C-A697-7484A01F85A0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29" y="5244863"/>
              <a:ext cx="346781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3860AE53-1DC4-473A-92BB-E72293354B73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29" y="4744531"/>
              <a:ext cx="346781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1EEA2D03-5DA7-42CD-AD60-5BECB63EEFEB}"/>
                </a:ext>
              </a:extLst>
            </p:cNvPr>
            <p:cNvCxnSpPr/>
            <p:nvPr/>
          </p:nvCxnSpPr>
          <p:spPr>
            <a:xfrm>
              <a:off x="3536827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1FF3A6C8-48CF-4E10-B354-9E24ECAFA498}"/>
                </a:ext>
              </a:extLst>
            </p:cNvPr>
            <p:cNvCxnSpPr/>
            <p:nvPr/>
          </p:nvCxnSpPr>
          <p:spPr>
            <a:xfrm>
              <a:off x="4115548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D626420D-2463-496F-858D-3A5CC5676DB0}"/>
                </a:ext>
              </a:extLst>
            </p:cNvPr>
            <p:cNvCxnSpPr/>
            <p:nvPr/>
          </p:nvCxnSpPr>
          <p:spPr>
            <a:xfrm>
              <a:off x="4822162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2044364C-7F7F-4952-AE32-840587AC72FF}"/>
                </a:ext>
              </a:extLst>
            </p:cNvPr>
            <p:cNvCxnSpPr/>
            <p:nvPr/>
          </p:nvCxnSpPr>
          <p:spPr>
            <a:xfrm>
              <a:off x="5391505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371B1158-9A44-4033-8EB6-3A607B697A3F}"/>
                </a:ext>
              </a:extLst>
            </p:cNvPr>
            <p:cNvSpPr txBox="1"/>
            <p:nvPr/>
          </p:nvSpPr>
          <p:spPr>
            <a:xfrm>
              <a:off x="2708697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52A565E4-8FE9-47D5-917D-D3EAC400BB40}"/>
                </a:ext>
              </a:extLst>
            </p:cNvPr>
            <p:cNvSpPr txBox="1"/>
            <p:nvPr/>
          </p:nvSpPr>
          <p:spPr>
            <a:xfrm>
              <a:off x="4278694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B85C1CD7-00CC-4B25-8A03-BD475D9500AB}"/>
                </a:ext>
              </a:extLst>
            </p:cNvPr>
            <p:cNvSpPr txBox="1"/>
            <p:nvPr/>
          </p:nvSpPr>
          <p:spPr>
            <a:xfrm>
              <a:off x="5909093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7EA99649-F710-4420-A553-8F185B8CFC9A}"/>
                </a:ext>
              </a:extLst>
            </p:cNvPr>
            <p:cNvSpPr txBox="1"/>
            <p:nvPr/>
          </p:nvSpPr>
          <p:spPr>
            <a:xfrm>
              <a:off x="3495155" y="5259410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0X010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28F04AA9-B586-4F86-8A77-17E0A12777CC}"/>
                </a:ext>
              </a:extLst>
            </p:cNvPr>
            <p:cNvSpPr txBox="1"/>
            <p:nvPr/>
          </p:nvSpPr>
          <p:spPr>
            <a:xfrm>
              <a:off x="4784033" y="5259410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0X020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DC684EFF-77B2-4CEF-B0E5-DDA8466B6351}"/>
                </a:ext>
              </a:extLst>
            </p:cNvPr>
            <p:cNvSpPr txBox="1"/>
            <p:nvPr/>
          </p:nvSpPr>
          <p:spPr>
            <a:xfrm>
              <a:off x="3673881" y="48453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3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554058CD-FA3E-4A04-8253-2DED8135CAD8}"/>
                </a:ext>
              </a:extLst>
            </p:cNvPr>
            <p:cNvSpPr txBox="1"/>
            <p:nvPr/>
          </p:nvSpPr>
          <p:spPr>
            <a:xfrm>
              <a:off x="4959217" y="48453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4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0C9576AE-E7B8-489B-AF62-016099D7846E}"/>
                </a:ext>
              </a:extLst>
            </p:cNvPr>
            <p:cNvSpPr/>
            <p:nvPr/>
          </p:nvSpPr>
          <p:spPr>
            <a:xfrm>
              <a:off x="3461486" y="4425369"/>
              <a:ext cx="723275" cy="114180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3CBBCD00-98FB-4F65-839C-409B1710CD66}"/>
                </a:ext>
              </a:extLst>
            </p:cNvPr>
            <p:cNvSpPr/>
            <p:nvPr/>
          </p:nvSpPr>
          <p:spPr>
            <a:xfrm>
              <a:off x="4755448" y="4425369"/>
              <a:ext cx="723275" cy="114180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1DA5206D-44BD-47F2-BC3E-2C8CADE51DAC}"/>
                </a:ext>
              </a:extLst>
            </p:cNvPr>
            <p:cNvSpPr txBox="1"/>
            <p:nvPr/>
          </p:nvSpPr>
          <p:spPr>
            <a:xfrm>
              <a:off x="3673881" y="443990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a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64B79393-0542-4323-8119-B0C3F5A7C8CF}"/>
                </a:ext>
              </a:extLst>
            </p:cNvPr>
            <p:cNvSpPr txBox="1"/>
            <p:nvPr/>
          </p:nvSpPr>
          <p:spPr>
            <a:xfrm>
              <a:off x="4959217" y="4439901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b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CC8E4BD6-378E-489F-A6DD-84C0C0044F63}"/>
              </a:ext>
            </a:extLst>
          </p:cNvPr>
          <p:cNvGrpSpPr/>
          <p:nvPr/>
        </p:nvGrpSpPr>
        <p:grpSpPr>
          <a:xfrm>
            <a:off x="1544428" y="2156622"/>
            <a:ext cx="3673073" cy="1141818"/>
            <a:chOff x="2696491" y="4425369"/>
            <a:chExt cx="3593448" cy="1141818"/>
          </a:xfrm>
        </p:grpSpPr>
        <p:cxnSp>
          <p:nvCxnSpPr>
            <p:cNvPr id="168" name="直接连接符 167">
              <a:extLst>
                <a:ext uri="{FF2B5EF4-FFF2-40B4-BE49-F238E27FC236}">
                  <a16:creationId xmlns:a16="http://schemas.microsoft.com/office/drawing/2014/main" id="{5FEDE6FA-BDCB-4C8D-A091-DEFE781C3542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29" y="5244863"/>
              <a:ext cx="346781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>
              <a:extLst>
                <a:ext uri="{FF2B5EF4-FFF2-40B4-BE49-F238E27FC236}">
                  <a16:creationId xmlns:a16="http://schemas.microsoft.com/office/drawing/2014/main" id="{D6250E03-0372-44D6-A8FB-F920BBA220F2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29" y="4744531"/>
              <a:ext cx="346781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1E85DC88-DFD5-4330-BC0D-CE2A7C10519B}"/>
                </a:ext>
              </a:extLst>
            </p:cNvPr>
            <p:cNvCxnSpPr/>
            <p:nvPr/>
          </p:nvCxnSpPr>
          <p:spPr>
            <a:xfrm>
              <a:off x="3536827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C03EEA91-B5DF-40BE-80BC-AE6E2BDE1EE9}"/>
                </a:ext>
              </a:extLst>
            </p:cNvPr>
            <p:cNvCxnSpPr/>
            <p:nvPr/>
          </p:nvCxnSpPr>
          <p:spPr>
            <a:xfrm>
              <a:off x="4115548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9685F91F-491B-4221-8F0A-0B11901709A5}"/>
                </a:ext>
              </a:extLst>
            </p:cNvPr>
            <p:cNvCxnSpPr/>
            <p:nvPr/>
          </p:nvCxnSpPr>
          <p:spPr>
            <a:xfrm>
              <a:off x="4822162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80D7F509-A074-4E29-A423-98289378FE98}"/>
                </a:ext>
              </a:extLst>
            </p:cNvPr>
            <p:cNvCxnSpPr/>
            <p:nvPr/>
          </p:nvCxnSpPr>
          <p:spPr>
            <a:xfrm>
              <a:off x="5391505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44E549A9-179D-48D5-9E0E-5B3A4EFA52F2}"/>
                </a:ext>
              </a:extLst>
            </p:cNvPr>
            <p:cNvSpPr txBox="1"/>
            <p:nvPr/>
          </p:nvSpPr>
          <p:spPr>
            <a:xfrm>
              <a:off x="2696491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6E0225C6-F04C-4D7E-945F-D225E19C33E8}"/>
                </a:ext>
              </a:extLst>
            </p:cNvPr>
            <p:cNvSpPr txBox="1"/>
            <p:nvPr/>
          </p:nvSpPr>
          <p:spPr>
            <a:xfrm>
              <a:off x="4287323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5E6B6453-D736-4531-9AE7-05993606BFBE}"/>
                </a:ext>
              </a:extLst>
            </p:cNvPr>
            <p:cNvSpPr txBox="1"/>
            <p:nvPr/>
          </p:nvSpPr>
          <p:spPr>
            <a:xfrm>
              <a:off x="5917721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830812A0-2D09-4C98-82A8-5B220D2D8E3D}"/>
                </a:ext>
              </a:extLst>
            </p:cNvPr>
            <p:cNvSpPr txBox="1"/>
            <p:nvPr/>
          </p:nvSpPr>
          <p:spPr>
            <a:xfrm>
              <a:off x="3495155" y="5259410"/>
              <a:ext cx="528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0X…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9680AA3B-6638-4949-95CE-6FAEFAF9836B}"/>
                </a:ext>
              </a:extLst>
            </p:cNvPr>
            <p:cNvSpPr txBox="1"/>
            <p:nvPr/>
          </p:nvSpPr>
          <p:spPr>
            <a:xfrm>
              <a:off x="4784033" y="5259410"/>
              <a:ext cx="5288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0X…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6D33CF09-CD4E-4277-8BD0-7FD7751E7F0D}"/>
                </a:ext>
              </a:extLst>
            </p:cNvPr>
            <p:cNvSpPr txBox="1"/>
            <p:nvPr/>
          </p:nvSpPr>
          <p:spPr>
            <a:xfrm>
              <a:off x="3505367" y="4845343"/>
              <a:ext cx="677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0X010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BF8ED807-BA33-4A90-8CCD-6A107669085A}"/>
                </a:ext>
              </a:extLst>
            </p:cNvPr>
            <p:cNvSpPr txBox="1"/>
            <p:nvPr/>
          </p:nvSpPr>
          <p:spPr>
            <a:xfrm>
              <a:off x="4782821" y="4845343"/>
              <a:ext cx="677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0X020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9D07F51B-CDFC-4626-99BF-C1C7C824E691}"/>
                </a:ext>
              </a:extLst>
            </p:cNvPr>
            <p:cNvSpPr/>
            <p:nvPr/>
          </p:nvSpPr>
          <p:spPr>
            <a:xfrm>
              <a:off x="3461486" y="4425369"/>
              <a:ext cx="723275" cy="114180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BB47F2D6-F975-4B37-B67E-7DF49DB7A004}"/>
                </a:ext>
              </a:extLst>
            </p:cNvPr>
            <p:cNvSpPr/>
            <p:nvPr/>
          </p:nvSpPr>
          <p:spPr>
            <a:xfrm>
              <a:off x="4755448" y="4425369"/>
              <a:ext cx="723275" cy="114180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5EB9F6D-01C0-423D-AEF3-D300BD82AF23}"/>
                </a:ext>
              </a:extLst>
            </p:cNvPr>
            <p:cNvSpPr txBox="1"/>
            <p:nvPr/>
          </p:nvSpPr>
          <p:spPr>
            <a:xfrm>
              <a:off x="3572608" y="4439901"/>
              <a:ext cx="53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arg1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EE16CEF2-9DB2-4E2E-9502-6853C6C1EADC}"/>
                </a:ext>
              </a:extLst>
            </p:cNvPr>
            <p:cNvSpPr txBox="1"/>
            <p:nvPr/>
          </p:nvSpPr>
          <p:spPr>
            <a:xfrm>
              <a:off x="4849506" y="4439901"/>
              <a:ext cx="53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arg2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9" name="箭头: 左弧形 208">
            <a:extLst>
              <a:ext uri="{FF2B5EF4-FFF2-40B4-BE49-F238E27FC236}">
                <a16:creationId xmlns:a16="http://schemas.microsoft.com/office/drawing/2014/main" id="{8F31999F-0773-4D0D-99FE-4EED4C47B363}"/>
              </a:ext>
            </a:extLst>
          </p:cNvPr>
          <p:cNvSpPr/>
          <p:nvPr/>
        </p:nvSpPr>
        <p:spPr>
          <a:xfrm rot="10800000">
            <a:off x="4311363" y="2540482"/>
            <a:ext cx="697619" cy="3031635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7" name="箭头: 左弧形 216">
            <a:extLst>
              <a:ext uri="{FF2B5EF4-FFF2-40B4-BE49-F238E27FC236}">
                <a16:creationId xmlns:a16="http://schemas.microsoft.com/office/drawing/2014/main" id="{544079E9-353D-415E-81DB-0C72FDA21995}"/>
              </a:ext>
            </a:extLst>
          </p:cNvPr>
          <p:cNvSpPr/>
          <p:nvPr/>
        </p:nvSpPr>
        <p:spPr>
          <a:xfrm rot="10800000" flipH="1">
            <a:off x="1721682" y="2567528"/>
            <a:ext cx="761338" cy="3004594"/>
          </a:xfrm>
          <a:prstGeom prst="curved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1BFBFEE1-9004-403C-8E8B-9E5FDDCB2043}"/>
              </a:ext>
            </a:extLst>
          </p:cNvPr>
          <p:cNvSpPr txBox="1"/>
          <p:nvPr/>
        </p:nvSpPr>
        <p:spPr>
          <a:xfrm>
            <a:off x="6096000" y="3908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C++ 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引用传递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D6F6F4-F58E-4761-B882-46384B178769}"/>
              </a:ext>
            </a:extLst>
          </p:cNvPr>
          <p:cNvSpPr/>
          <p:nvPr/>
        </p:nvSpPr>
        <p:spPr>
          <a:xfrm>
            <a:off x="8937652" y="865197"/>
            <a:ext cx="4012888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#include &lt;stdio.h&gt;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void </a:t>
            </a:r>
            <a:r>
              <a:rPr lang="en-US" altLang="zh-CN" sz="1100" dirty="0" err="1">
                <a:solidFill>
                  <a:schemeClr val="bg1"/>
                </a:solidFill>
              </a:rPr>
              <a:t>swapByRefs</a:t>
            </a:r>
            <a:r>
              <a:rPr lang="en-US" altLang="zh-CN" sz="1100" dirty="0">
                <a:solidFill>
                  <a:schemeClr val="bg1"/>
                </a:solidFill>
              </a:rPr>
              <a:t>(int &amp;, int &amp;);</a:t>
            </a:r>
          </a:p>
          <a:p>
            <a:endParaRPr lang="zh-CN" altLang="en-US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int main() {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int a = 3;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int b = 4;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</a:t>
            </a:r>
            <a:r>
              <a:rPr lang="en-US" altLang="zh-CN" sz="1100" dirty="0">
                <a:solidFill>
                  <a:schemeClr val="bg1"/>
                </a:solidFill>
              </a:rPr>
              <a:t>   </a:t>
            </a:r>
            <a:r>
              <a:rPr lang="zh-CN" altLang="en-US" sz="1100" dirty="0">
                <a:solidFill>
                  <a:schemeClr val="bg1"/>
                </a:solidFill>
              </a:rPr>
              <a:t>printf("Address of a: %p\n", &amp;a);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printf("Address of b: %p\n", &amp;b);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 = %d\n", a);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printf("b = %d\n", 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swap(a, 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Address of a: %p\n", &amp;a);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Address of b: %p\n", &amp;b);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a = %d\n", a);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    printf("After Swap: b = %d\n", b);</a:t>
            </a:r>
          </a:p>
          <a:p>
            <a:r>
              <a:rPr lang="zh-CN" altLang="en-US" sz="1100" dirty="0">
                <a:solidFill>
                  <a:schemeClr val="bg1"/>
                </a:solidFill>
              </a:rPr>
              <a:t>}</a:t>
            </a:r>
          </a:p>
          <a:p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en-US" altLang="zh-CN" sz="1100" dirty="0">
                <a:solidFill>
                  <a:schemeClr val="bg1"/>
                </a:solidFill>
              </a:rPr>
              <a:t>void </a:t>
            </a:r>
            <a:r>
              <a:rPr lang="en-US" altLang="zh-CN" sz="1100" dirty="0" err="1">
                <a:solidFill>
                  <a:schemeClr val="bg1"/>
                </a:solidFill>
              </a:rPr>
              <a:t>swapByRefs</a:t>
            </a:r>
            <a:r>
              <a:rPr lang="en-US" altLang="zh-CN" sz="1100" dirty="0">
                <a:solidFill>
                  <a:schemeClr val="bg1"/>
                </a:solidFill>
              </a:rPr>
              <a:t>(int &amp;arg1, int &amp;arg2) {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    </a:t>
            </a:r>
            <a:r>
              <a:rPr lang="en-US" altLang="zh-CN" sz="1100" dirty="0" err="1">
                <a:solidFill>
                  <a:schemeClr val="bg1"/>
                </a:solidFill>
              </a:rPr>
              <a:t>printf</a:t>
            </a:r>
            <a:r>
              <a:rPr lang="en-US" altLang="zh-CN" sz="1100" dirty="0">
                <a:solidFill>
                  <a:schemeClr val="bg1"/>
                </a:solidFill>
              </a:rPr>
              <a:t>("\</a:t>
            </a:r>
            <a:r>
              <a:rPr lang="en-US" altLang="zh-CN" sz="1100" dirty="0" err="1">
                <a:solidFill>
                  <a:schemeClr val="bg1"/>
                </a:solidFill>
              </a:rPr>
              <a:t>nEnter</a:t>
            </a:r>
            <a:r>
              <a:rPr lang="en-US" altLang="zh-CN" sz="1100" dirty="0">
                <a:solidFill>
                  <a:schemeClr val="bg1"/>
                </a:solidFill>
              </a:rPr>
              <a:t> </a:t>
            </a:r>
            <a:r>
              <a:rPr lang="en-US" altLang="zh-CN" sz="1100" dirty="0" err="1">
                <a:solidFill>
                  <a:schemeClr val="bg1"/>
                </a:solidFill>
              </a:rPr>
              <a:t>swapByRefs</a:t>
            </a:r>
            <a:r>
              <a:rPr lang="en-US" altLang="zh-CN" sz="1100" dirty="0">
                <a:solidFill>
                  <a:schemeClr val="bg1"/>
                </a:solidFill>
              </a:rPr>
              <a:t> Function!\n");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    </a:t>
            </a:r>
            <a:r>
              <a:rPr lang="en-US" altLang="zh-CN" sz="1100" dirty="0" err="1">
                <a:solidFill>
                  <a:schemeClr val="bg1"/>
                </a:solidFill>
              </a:rPr>
              <a:t>printf</a:t>
            </a:r>
            <a:r>
              <a:rPr lang="en-US" altLang="zh-CN" sz="1100" dirty="0">
                <a:solidFill>
                  <a:schemeClr val="bg1"/>
                </a:solidFill>
              </a:rPr>
              <a:t>("Address of arg1: %p\n", &amp;arg1);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    </a:t>
            </a:r>
            <a:r>
              <a:rPr lang="en-US" altLang="zh-CN" sz="1100" dirty="0" err="1">
                <a:solidFill>
                  <a:schemeClr val="bg1"/>
                </a:solidFill>
              </a:rPr>
              <a:t>printf</a:t>
            </a:r>
            <a:r>
              <a:rPr lang="en-US" altLang="zh-CN" sz="1100" dirty="0">
                <a:solidFill>
                  <a:schemeClr val="bg1"/>
                </a:solidFill>
              </a:rPr>
              <a:t>("Address of arg2: %p\n", &amp;arg2);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    </a:t>
            </a:r>
            <a:r>
              <a:rPr lang="en-US" altLang="zh-CN" sz="1100" dirty="0" err="1">
                <a:solidFill>
                  <a:schemeClr val="bg1"/>
                </a:solidFill>
              </a:rPr>
              <a:t>printf</a:t>
            </a:r>
            <a:r>
              <a:rPr lang="en-US" altLang="zh-CN" sz="1100" dirty="0">
                <a:solidFill>
                  <a:schemeClr val="bg1"/>
                </a:solidFill>
              </a:rPr>
              <a:t>("arg1 = %d\n", arg1);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    </a:t>
            </a:r>
            <a:r>
              <a:rPr lang="en-US" altLang="zh-CN" sz="1100" dirty="0" err="1">
                <a:solidFill>
                  <a:schemeClr val="bg1"/>
                </a:solidFill>
              </a:rPr>
              <a:t>printf</a:t>
            </a:r>
            <a:r>
              <a:rPr lang="en-US" altLang="zh-CN" sz="1100" dirty="0">
                <a:solidFill>
                  <a:schemeClr val="bg1"/>
                </a:solidFill>
              </a:rPr>
              <a:t>("arg2 = %d\n", arg2);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    </a:t>
            </a:r>
            <a:r>
              <a:rPr lang="en-US" altLang="zh-CN" sz="1100" b="1" dirty="0">
                <a:solidFill>
                  <a:srgbClr val="FF0000"/>
                </a:solidFill>
              </a:rPr>
              <a:t>int temp = arg1;</a:t>
            </a:r>
          </a:p>
          <a:p>
            <a:r>
              <a:rPr lang="en-US" altLang="zh-CN" sz="1100" b="1" dirty="0">
                <a:solidFill>
                  <a:srgbClr val="FF0000"/>
                </a:solidFill>
              </a:rPr>
              <a:t>    arg1 = arg2;</a:t>
            </a:r>
          </a:p>
          <a:p>
            <a:r>
              <a:rPr lang="en-US" altLang="zh-CN" sz="1100" b="1" dirty="0">
                <a:solidFill>
                  <a:srgbClr val="FF0000"/>
                </a:solidFill>
              </a:rPr>
              <a:t>    arg2 = temp;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    </a:t>
            </a:r>
            <a:r>
              <a:rPr lang="en-US" altLang="zh-CN" sz="1100" dirty="0" err="1">
                <a:solidFill>
                  <a:schemeClr val="bg1"/>
                </a:solidFill>
              </a:rPr>
              <a:t>printf</a:t>
            </a:r>
            <a:r>
              <a:rPr lang="en-US" altLang="zh-CN" sz="1100" dirty="0">
                <a:solidFill>
                  <a:schemeClr val="bg1"/>
                </a:solidFill>
              </a:rPr>
              <a:t>("After Swap: arg1 = %d\n", arg1);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    </a:t>
            </a:r>
            <a:r>
              <a:rPr lang="en-US" altLang="zh-CN" sz="1100" dirty="0" err="1">
                <a:solidFill>
                  <a:schemeClr val="bg1"/>
                </a:solidFill>
              </a:rPr>
              <a:t>printf</a:t>
            </a:r>
            <a:r>
              <a:rPr lang="en-US" altLang="zh-CN" sz="1100" dirty="0">
                <a:solidFill>
                  <a:schemeClr val="bg1"/>
                </a:solidFill>
              </a:rPr>
              <a:t>("After Swap: arg2 = %d\n", arg2);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    </a:t>
            </a:r>
            <a:r>
              <a:rPr lang="en-US" altLang="zh-CN" sz="1100" dirty="0" err="1">
                <a:solidFill>
                  <a:schemeClr val="bg1"/>
                </a:solidFill>
              </a:rPr>
              <a:t>printf</a:t>
            </a:r>
            <a:r>
              <a:rPr lang="en-US" altLang="zh-CN" sz="1100" dirty="0">
                <a:solidFill>
                  <a:schemeClr val="bg1"/>
                </a:solidFill>
              </a:rPr>
              <a:t>("Leaf </a:t>
            </a:r>
            <a:r>
              <a:rPr lang="en-US" altLang="zh-CN" sz="1100" dirty="0" err="1">
                <a:solidFill>
                  <a:schemeClr val="bg1"/>
                </a:solidFill>
              </a:rPr>
              <a:t>swapByRefs</a:t>
            </a:r>
            <a:r>
              <a:rPr lang="en-US" altLang="zh-CN" sz="1100" dirty="0">
                <a:solidFill>
                  <a:schemeClr val="bg1"/>
                </a:solidFill>
              </a:rPr>
              <a:t> Function.\n\n");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}</a:t>
            </a:r>
          </a:p>
          <a:p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53" name="箭头: 左右 52">
            <a:extLst>
              <a:ext uri="{FF2B5EF4-FFF2-40B4-BE49-F238E27FC236}">
                <a16:creationId xmlns:a16="http://schemas.microsoft.com/office/drawing/2014/main" id="{29D4B0F1-292B-4465-BADF-1E5FF35BE7ED}"/>
              </a:ext>
            </a:extLst>
          </p:cNvPr>
          <p:cNvSpPr/>
          <p:nvPr/>
        </p:nvSpPr>
        <p:spPr>
          <a:xfrm>
            <a:off x="2835824" y="4958882"/>
            <a:ext cx="1117628" cy="242042"/>
          </a:xfrm>
          <a:prstGeom prst="leftRightArrow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943B8B44-9F2C-4FAE-B50B-9D723C468E70}"/>
              </a:ext>
            </a:extLst>
          </p:cNvPr>
          <p:cNvSpPr/>
          <p:nvPr/>
        </p:nvSpPr>
        <p:spPr>
          <a:xfrm>
            <a:off x="2771948" y="2847975"/>
            <a:ext cx="343586" cy="2150777"/>
          </a:xfrm>
          <a:custGeom>
            <a:avLst/>
            <a:gdLst>
              <a:gd name="connsiteX0" fmla="*/ 104775 w 391902"/>
              <a:gd name="connsiteY0" fmla="*/ 0 h 2047875"/>
              <a:gd name="connsiteX1" fmla="*/ 390525 w 391902"/>
              <a:gd name="connsiteY1" fmla="*/ 828675 h 2047875"/>
              <a:gd name="connsiteX2" fmla="*/ 0 w 391902"/>
              <a:gd name="connsiteY2" fmla="*/ 2047875 h 204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902" h="2047875">
                <a:moveTo>
                  <a:pt x="104775" y="0"/>
                </a:moveTo>
                <a:cubicBezTo>
                  <a:pt x="256381" y="243681"/>
                  <a:pt x="407988" y="487362"/>
                  <a:pt x="390525" y="828675"/>
                </a:cubicBezTo>
                <a:cubicBezTo>
                  <a:pt x="373062" y="1169988"/>
                  <a:pt x="88900" y="1822450"/>
                  <a:pt x="0" y="2047875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86F7AECD-D0FB-429F-98B8-00257DAE60D5}"/>
              </a:ext>
            </a:extLst>
          </p:cNvPr>
          <p:cNvSpPr/>
          <p:nvPr/>
        </p:nvSpPr>
        <p:spPr>
          <a:xfrm flipH="1">
            <a:off x="3589091" y="2847975"/>
            <a:ext cx="392144" cy="2150777"/>
          </a:xfrm>
          <a:custGeom>
            <a:avLst/>
            <a:gdLst>
              <a:gd name="connsiteX0" fmla="*/ 104775 w 391902"/>
              <a:gd name="connsiteY0" fmla="*/ 0 h 2047875"/>
              <a:gd name="connsiteX1" fmla="*/ 390525 w 391902"/>
              <a:gd name="connsiteY1" fmla="*/ 828675 h 2047875"/>
              <a:gd name="connsiteX2" fmla="*/ 0 w 391902"/>
              <a:gd name="connsiteY2" fmla="*/ 2047875 h 204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902" h="2047875">
                <a:moveTo>
                  <a:pt x="104775" y="0"/>
                </a:moveTo>
                <a:cubicBezTo>
                  <a:pt x="256381" y="243681"/>
                  <a:pt x="407988" y="487362"/>
                  <a:pt x="390525" y="828675"/>
                </a:cubicBezTo>
                <a:cubicBezTo>
                  <a:pt x="373062" y="1169988"/>
                  <a:pt x="88900" y="1822450"/>
                  <a:pt x="0" y="2047875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8E95FFA-E6D4-4E39-8F34-7F49007A8A91}"/>
              </a:ext>
            </a:extLst>
          </p:cNvPr>
          <p:cNvSpPr txBox="1"/>
          <p:nvPr/>
        </p:nvSpPr>
        <p:spPr>
          <a:xfrm>
            <a:off x="6045120" y="887926"/>
            <a:ext cx="2541444" cy="438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通过引用传递函数参数时，在编译阶段，编译器会创建临时指针来协助完成操作。底层实现大体上和指针传递相同。只是不需要通过显式的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“*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和“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”来实现。另外，如果对某个引用执行“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”操作例如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&amp;arg1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得到的是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的地址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0X010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arg1 = arg2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将会改变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的值（编译器通过临时指针操作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对程序员是透明的）。</a:t>
            </a:r>
            <a:endParaRPr lang="en-US" altLang="zh-CN" sz="1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实际上，图方便来看，可以把引用看成是给变量又创建一个新的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alias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。本例中，在执行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swap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函数时，给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内存空间的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 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 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分别又添加了新的“名称”：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arg1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arg2</a:t>
            </a:r>
            <a:r>
              <a:rPr lang="zh-CN" altLang="en-US" sz="13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。执行完成后又抹去了这两个新的名称。</a:t>
            </a:r>
            <a:endParaRPr lang="en-US" altLang="zh-CN" sz="13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0579BA7-D52D-4354-AAAD-CEE067B495FC}"/>
              </a:ext>
            </a:extLst>
          </p:cNvPr>
          <p:cNvGrpSpPr/>
          <p:nvPr/>
        </p:nvGrpSpPr>
        <p:grpSpPr>
          <a:xfrm>
            <a:off x="5801127" y="5427740"/>
            <a:ext cx="3111822" cy="1141818"/>
            <a:chOff x="2786329" y="4425369"/>
            <a:chExt cx="3111822" cy="1141818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3FC5768B-24F0-4E35-BA25-3C081F4F3139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29" y="5244863"/>
              <a:ext cx="3041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D74FB2D4-DE2C-45DB-99D2-4F407915751C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29" y="4744531"/>
              <a:ext cx="3041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2DF3CCD-A3B5-4775-B2A8-2D794E86D291}"/>
                </a:ext>
              </a:extLst>
            </p:cNvPr>
            <p:cNvCxnSpPr/>
            <p:nvPr/>
          </p:nvCxnSpPr>
          <p:spPr>
            <a:xfrm>
              <a:off x="3536827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EFB6EFCF-27DF-4627-9DA4-6843EA7B912A}"/>
                </a:ext>
              </a:extLst>
            </p:cNvPr>
            <p:cNvCxnSpPr/>
            <p:nvPr/>
          </p:nvCxnSpPr>
          <p:spPr>
            <a:xfrm>
              <a:off x="4115548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D03D9441-206A-49EB-8983-1ADEC68D78A2}"/>
                </a:ext>
              </a:extLst>
            </p:cNvPr>
            <p:cNvCxnSpPr/>
            <p:nvPr/>
          </p:nvCxnSpPr>
          <p:spPr>
            <a:xfrm>
              <a:off x="4822162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795A4BB-168B-463A-BF6F-548FF748BD61}"/>
                </a:ext>
              </a:extLst>
            </p:cNvPr>
            <p:cNvCxnSpPr/>
            <p:nvPr/>
          </p:nvCxnSpPr>
          <p:spPr>
            <a:xfrm>
              <a:off x="5391505" y="4744531"/>
              <a:ext cx="0" cy="5003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8F97812-C46A-41CE-B15B-13350A561BA7}"/>
                </a:ext>
              </a:extLst>
            </p:cNvPr>
            <p:cNvSpPr txBox="1"/>
            <p:nvPr/>
          </p:nvSpPr>
          <p:spPr>
            <a:xfrm>
              <a:off x="2907100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542D2930-6663-40A4-BA58-6016C8523C96}"/>
                </a:ext>
              </a:extLst>
            </p:cNvPr>
            <p:cNvSpPr txBox="1"/>
            <p:nvPr/>
          </p:nvSpPr>
          <p:spPr>
            <a:xfrm>
              <a:off x="4278694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EAE0CAE-A20C-4261-822F-CC625CD62B55}"/>
                </a:ext>
              </a:extLst>
            </p:cNvPr>
            <p:cNvSpPr txBox="1"/>
            <p:nvPr/>
          </p:nvSpPr>
          <p:spPr>
            <a:xfrm>
              <a:off x="5525933" y="4810833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…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43D040D-A5AD-436B-AD8A-A5A9750B7021}"/>
                </a:ext>
              </a:extLst>
            </p:cNvPr>
            <p:cNvSpPr txBox="1"/>
            <p:nvPr/>
          </p:nvSpPr>
          <p:spPr>
            <a:xfrm>
              <a:off x="3495155" y="5259410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0X010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41E708C-C3BA-4BBC-9444-8F0CC13650AC}"/>
                </a:ext>
              </a:extLst>
            </p:cNvPr>
            <p:cNvSpPr txBox="1"/>
            <p:nvPr/>
          </p:nvSpPr>
          <p:spPr>
            <a:xfrm>
              <a:off x="4784033" y="5259410"/>
              <a:ext cx="692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0X020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DEF98E5-3771-4809-8DF2-2AF21F9A66C5}"/>
                </a:ext>
              </a:extLst>
            </p:cNvPr>
            <p:cNvSpPr txBox="1"/>
            <p:nvPr/>
          </p:nvSpPr>
          <p:spPr>
            <a:xfrm>
              <a:off x="3673881" y="48453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3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742CFC59-4F04-4C9A-B73D-8CE0815CAF6A}"/>
                </a:ext>
              </a:extLst>
            </p:cNvPr>
            <p:cNvSpPr txBox="1"/>
            <p:nvPr/>
          </p:nvSpPr>
          <p:spPr>
            <a:xfrm>
              <a:off x="4959217" y="48453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4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EA9E81E1-AFCF-4F26-ADFB-B8BCB916A6AF}"/>
                </a:ext>
              </a:extLst>
            </p:cNvPr>
            <p:cNvSpPr/>
            <p:nvPr/>
          </p:nvSpPr>
          <p:spPr>
            <a:xfrm>
              <a:off x="3461486" y="4425369"/>
              <a:ext cx="723275" cy="114180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71A9140-0BC3-4180-90CD-5FC56BB872D9}"/>
                </a:ext>
              </a:extLst>
            </p:cNvPr>
            <p:cNvSpPr/>
            <p:nvPr/>
          </p:nvSpPr>
          <p:spPr>
            <a:xfrm>
              <a:off x="4755448" y="4425369"/>
              <a:ext cx="723275" cy="1141806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9F687FB-5ACE-4CA5-AB28-39D2D0C66FB7}"/>
                </a:ext>
              </a:extLst>
            </p:cNvPr>
            <p:cNvSpPr txBox="1"/>
            <p:nvPr/>
          </p:nvSpPr>
          <p:spPr>
            <a:xfrm>
              <a:off x="3445338" y="4439901"/>
              <a:ext cx="8499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a</a:t>
              </a:r>
              <a:r>
                <a:rPr lang="zh-CN" altLang="en-US" sz="1400" b="1" dirty="0">
                  <a:solidFill>
                    <a:srgbClr val="FF0000"/>
                  </a:solidFill>
                </a:rPr>
                <a:t>、</a:t>
              </a:r>
              <a:r>
                <a:rPr lang="en-US" altLang="zh-CN" sz="1400" b="1" dirty="0">
                  <a:solidFill>
                    <a:srgbClr val="FF0000"/>
                  </a:solidFill>
                </a:rPr>
                <a:t>arg1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753BFCE-3684-45D9-9046-1CDFFCBBF573}"/>
                </a:ext>
              </a:extLst>
            </p:cNvPr>
            <p:cNvSpPr txBox="1"/>
            <p:nvPr/>
          </p:nvSpPr>
          <p:spPr>
            <a:xfrm>
              <a:off x="4702638" y="4439901"/>
              <a:ext cx="837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</a:rPr>
                <a:t>b</a:t>
              </a:r>
              <a:r>
                <a:rPr lang="zh-CN" altLang="en-US" sz="1400" b="1" dirty="0">
                  <a:solidFill>
                    <a:srgbClr val="FF0000"/>
                  </a:solidFill>
                </a:rPr>
                <a:t>、</a:t>
              </a:r>
              <a:r>
                <a:rPr lang="en-US" altLang="zh-CN" sz="1400" b="1" dirty="0">
                  <a:solidFill>
                    <a:srgbClr val="FF0000"/>
                  </a:solidFill>
                </a:rPr>
                <a:t>arg2</a:t>
              </a:r>
              <a:endParaRPr lang="zh-CN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954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1259</Words>
  <Application>Microsoft Office PowerPoint</Application>
  <PresentationFormat>宽屏</PresentationFormat>
  <Paragraphs>261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Xiangyu</dc:creator>
  <cp:lastModifiedBy>Chen Xiangyu</cp:lastModifiedBy>
  <cp:revision>168</cp:revision>
  <cp:lastPrinted>2019-10-22T13:54:58Z</cp:lastPrinted>
  <dcterms:created xsi:type="dcterms:W3CDTF">2019-10-22T07:14:17Z</dcterms:created>
  <dcterms:modified xsi:type="dcterms:W3CDTF">2019-10-22T14:00:33Z</dcterms:modified>
</cp:coreProperties>
</file>