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1"/>
  </p:notesMasterIdLst>
  <p:sldIdLst>
    <p:sldId id="490" r:id="rId2"/>
    <p:sldId id="257" r:id="rId3"/>
    <p:sldId id="319" r:id="rId4"/>
    <p:sldId id="322" r:id="rId5"/>
    <p:sldId id="321" r:id="rId6"/>
    <p:sldId id="323" r:id="rId7"/>
    <p:sldId id="324" r:id="rId8"/>
    <p:sldId id="325" r:id="rId9"/>
    <p:sldId id="326" r:id="rId10"/>
    <p:sldId id="327" r:id="rId11"/>
    <p:sldId id="320" r:id="rId12"/>
    <p:sldId id="353" r:id="rId13"/>
    <p:sldId id="309" r:id="rId14"/>
    <p:sldId id="269" r:id="rId15"/>
    <p:sldId id="270" r:id="rId16"/>
    <p:sldId id="271" r:id="rId17"/>
    <p:sldId id="311" r:id="rId18"/>
    <p:sldId id="272" r:id="rId19"/>
    <p:sldId id="273" r:id="rId20"/>
    <p:sldId id="274" r:id="rId21"/>
    <p:sldId id="275" r:id="rId22"/>
    <p:sldId id="276" r:id="rId23"/>
    <p:sldId id="328" r:id="rId24"/>
    <p:sldId id="330" r:id="rId25"/>
    <p:sldId id="281" r:id="rId26"/>
    <p:sldId id="329" r:id="rId27"/>
    <p:sldId id="331" r:id="rId28"/>
    <p:sldId id="332" r:id="rId29"/>
    <p:sldId id="333" r:id="rId30"/>
    <p:sldId id="352" r:id="rId31"/>
    <p:sldId id="282" r:id="rId32"/>
    <p:sldId id="354" r:id="rId33"/>
    <p:sldId id="351" r:id="rId34"/>
    <p:sldId id="491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8"/>
    <p:restoredTop sz="92517"/>
  </p:normalViewPr>
  <p:slideViewPr>
    <p:cSldViewPr snapToGrid="0" snapToObjects="1">
      <p:cViewPr varScale="1">
        <p:scale>
          <a:sx n="118" d="100"/>
          <a:sy n="118" d="100"/>
        </p:scale>
        <p:origin x="22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53" marR="0" lvl="1" indent="-12653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05" marR="0" lvl="2" indent="-12605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458" marR="0" lvl="3" indent="-12557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610" marR="0" lvl="4" indent="-1251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763" marR="0" lvl="5" indent="-12462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915" marR="0" lvl="6" indent="-12414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068" marR="0" lvl="7" indent="-12368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220" marR="0" lvl="8" indent="-1232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53" marR="0" lvl="1" indent="-12653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05" marR="0" lvl="2" indent="-12605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458" marR="0" lvl="3" indent="-12557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610" marR="0" lvl="4" indent="-1251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763" marR="0" lvl="5" indent="-12462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915" marR="0" lvl="6" indent="-12414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068" marR="0" lvl="7" indent="-12368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220" marR="0" lvl="8" indent="-1232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53" marR="0" lvl="1" indent="-12653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05" marR="0" lvl="2" indent="-12605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458" marR="0" lvl="3" indent="-12557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610" marR="0" lvl="4" indent="-1251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763" marR="0" lvl="5" indent="-12462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915" marR="0" lvl="6" indent="-12414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068" marR="0" lvl="7" indent="-12368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220" marR="0" lvl="8" indent="-1232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53" marR="0" lvl="1" indent="-12653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05" marR="0" lvl="2" indent="-12605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458" marR="0" lvl="3" indent="-12557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610" marR="0" lvl="4" indent="-1251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763" marR="0" lvl="5" indent="-12462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915" marR="0" lvl="6" indent="-12414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068" marR="0" lvl="7" indent="-12368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220" marR="0" lvl="8" indent="-1232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96340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453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9352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9080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Tuple1 =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/>
              <a:t>(‘apples',) *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8412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2378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517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5654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4436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649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1130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3470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27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860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cms.gov/Medicare/Inpatient-Prospective-Payment-System-IPPS-Provider/97k6-zzx3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anaconda/repo" TargetMode="External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introml.analyticsdojo.com/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79281"/>
            <a:ext cx="6858000" cy="2362889"/>
          </a:xfrm>
        </p:spPr>
        <p:txBody>
          <a:bodyPr>
            <a:normAutofit/>
          </a:bodyPr>
          <a:lstStyle/>
          <a:p>
            <a:r>
              <a:rPr lang="en-US" b="1" dirty="0"/>
              <a:t>Introduction to Machine Learning Applications </a:t>
            </a:r>
            <a:br>
              <a:rPr lang="en-US" b="1" dirty="0"/>
            </a:br>
            <a:r>
              <a:rPr lang="en-US" sz="3300" b="1" dirty="0"/>
              <a:t>Lecture-2</a:t>
            </a:r>
            <a:endParaRPr lang="en-US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43000" y="4024143"/>
            <a:ext cx="5045529" cy="1241822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Jason Kuruzovich</a:t>
            </a:r>
          </a:p>
          <a:p>
            <a:pPr algn="l"/>
            <a:r>
              <a:rPr lang="en-US" sz="3000" dirty="0" err="1"/>
              <a:t>kuruzj@rpi.edu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389" y="4883991"/>
            <a:ext cx="3991232" cy="76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2C18-D83E-114D-B096-7B79412F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An Ecosystem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71DB7-939F-A247-AA27-B33F2F405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GitHub as LinkedIn for Technical Workers</a:t>
            </a:r>
          </a:p>
          <a:p>
            <a:r>
              <a:rPr lang="en-US" dirty="0"/>
              <a:t>Search for “Deep Learning” </a:t>
            </a:r>
          </a:p>
          <a:p>
            <a:r>
              <a:rPr lang="en-US" dirty="0"/>
              <a:t>Select Jupyter Notebooks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54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9939" y="1891145"/>
            <a:ext cx="754966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Why is GitHub Important for Data Scientist?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12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3BFD-1109-7C41-ADC6-35F757E3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the Data Scientist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3F80B-5330-1A43-83C6-73C531260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789714" cy="4525963"/>
          </a:xfrm>
        </p:spPr>
        <p:txBody>
          <a:bodyPr/>
          <a:lstStyle/>
          <a:p>
            <a:r>
              <a:rPr lang="en-US" dirty="0"/>
              <a:t> Ensuring reproducible results is a critical </a:t>
            </a:r>
          </a:p>
          <a:p>
            <a:r>
              <a:rPr lang="en-US" dirty="0"/>
              <a:t> Data scientists may need to collaborate with each other or with data engineers</a:t>
            </a:r>
          </a:p>
          <a:p>
            <a:r>
              <a:rPr lang="en-US" dirty="0"/>
              <a:t> Great place to learn from others</a:t>
            </a:r>
          </a:p>
          <a:p>
            <a:r>
              <a:rPr lang="en-US" dirty="0"/>
              <a:t> Build a reviewable professional profile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9AA80-967D-124F-8452-BE2CB3B84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470" y="2035628"/>
            <a:ext cx="2469349" cy="4365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8B82F8-1D5A-2741-9D1B-243287A9E8EE}"/>
              </a:ext>
            </a:extLst>
          </p:cNvPr>
          <p:cNvSpPr txBox="1"/>
          <p:nvPr/>
        </p:nvSpPr>
        <p:spPr>
          <a:xfrm>
            <a:off x="6585857" y="1306286"/>
            <a:ext cx="217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search for clustering yields:</a:t>
            </a:r>
          </a:p>
        </p:txBody>
      </p:sp>
    </p:spTree>
    <p:extLst>
      <p:ext uri="{BB962C8B-B14F-4D97-AF65-F5344CB8AC3E}">
        <p14:creationId xmlns:p14="http://schemas.microsoft.com/office/powerpoint/2010/main" val="1186147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6063" y="1891145"/>
            <a:ext cx="56318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59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Types and Structures</a:t>
            </a:r>
          </a:p>
        </p:txBody>
      </p:sp>
      <p:sp>
        <p:nvSpPr>
          <p:cNvPr id="171" name="Shape 171"/>
          <p:cNvSpPr/>
          <p:nvPr/>
        </p:nvSpPr>
        <p:spPr>
          <a:xfrm>
            <a:off x="5865776" y="1417637"/>
            <a:ext cx="3094915" cy="400329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{Vector, MATRIX, DATA FRAME}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{JSON, List,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{Array} Pandas {Data Frame}}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&amp;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Pytheon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{Feather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3443523" y="1435616"/>
            <a:ext cx="2212949" cy="398531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Intermediate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Structured Data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Delimited File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File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File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13119" y="1435616"/>
            <a:ext cx="3094915" cy="398531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ct val="250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Files/(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Parque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Arrow)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Key-value Database Relational Database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Database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Triplestore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Database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(API)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326266" y="5817233"/>
            <a:ext cx="2750836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Term Persistent Storage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443523" y="5657671"/>
            <a:ext cx="2148356" cy="12003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Intermediate Transmission File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6371692" y="5667087"/>
            <a:ext cx="2148356" cy="12003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Storage for Analysis</a:t>
            </a:r>
          </a:p>
        </p:txBody>
      </p:sp>
      <p:sp>
        <p:nvSpPr>
          <p:cNvPr id="177" name="Shape 177"/>
          <p:cNvSpPr/>
          <p:nvPr/>
        </p:nvSpPr>
        <p:spPr>
          <a:xfrm>
            <a:off x="113119" y="5139128"/>
            <a:ext cx="8847573" cy="518543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A2C3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R/PYTHON/SAS PACKAGES FACILITATE CONNECTIONS BETWEEN STAGES</a:t>
            </a:r>
          </a:p>
        </p:txBody>
      </p:sp>
    </p:spTree>
    <p:extLst>
      <p:ext uri="{BB962C8B-B14F-4D97-AF65-F5344CB8AC3E}">
        <p14:creationId xmlns:p14="http://schemas.microsoft.com/office/powerpoint/2010/main" val="262750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Analysis</a:t>
            </a:r>
          </a:p>
        </p:txBody>
      </p:sp>
      <p:sp>
        <p:nvSpPr>
          <p:cNvPr id="185" name="Shape 185"/>
          <p:cNvSpPr/>
          <p:nvPr/>
        </p:nvSpPr>
        <p:spPr>
          <a:xfrm>
            <a:off x="609600" y="4800600"/>
            <a:ext cx="2438399" cy="106679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A2C3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Long Term Persistent Storage</a:t>
            </a:r>
          </a:p>
        </p:txBody>
      </p:sp>
      <p:sp>
        <p:nvSpPr>
          <p:cNvPr id="186" name="Shape 186"/>
          <p:cNvSpPr/>
          <p:nvPr/>
        </p:nvSpPr>
        <p:spPr>
          <a:xfrm>
            <a:off x="609600" y="2362200"/>
            <a:ext cx="2438399" cy="106679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A2C3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Intermediate Transmission File</a:t>
            </a:r>
          </a:p>
        </p:txBody>
      </p:sp>
      <p:sp>
        <p:nvSpPr>
          <p:cNvPr id="187" name="Shape 187"/>
          <p:cNvSpPr/>
          <p:nvPr/>
        </p:nvSpPr>
        <p:spPr>
          <a:xfrm>
            <a:off x="6324600" y="2362200"/>
            <a:ext cx="2438399" cy="106679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A2C3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R/Python Analysis</a:t>
            </a:r>
          </a:p>
        </p:txBody>
      </p:sp>
      <p:sp>
        <p:nvSpPr>
          <p:cNvPr id="188" name="Shape 188"/>
          <p:cNvSpPr/>
          <p:nvPr/>
        </p:nvSpPr>
        <p:spPr>
          <a:xfrm>
            <a:off x="6248400" y="4800600"/>
            <a:ext cx="2438399" cy="106679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A2C3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Cleaned File Output</a:t>
            </a:r>
          </a:p>
        </p:txBody>
      </p:sp>
      <p:sp>
        <p:nvSpPr>
          <p:cNvPr id="189" name="Shape 189"/>
          <p:cNvSpPr/>
          <p:nvPr/>
        </p:nvSpPr>
        <p:spPr>
          <a:xfrm rot="10800000">
            <a:off x="1143000" y="3581399"/>
            <a:ext cx="1371599" cy="1143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>
              <a:alpha val="196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/>
        </p:nvSpPr>
        <p:spPr>
          <a:xfrm rot="-5400000">
            <a:off x="4000499" y="1485900"/>
            <a:ext cx="1371599" cy="297179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>
              <a:alpha val="196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3200400" y="2628900"/>
            <a:ext cx="26288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6858000" y="3581400"/>
            <a:ext cx="1371599" cy="1143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>
              <a:alpha val="196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5048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Term Persistent Storage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Designed to facilitate persistent storage and retrieval of data 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 functionally to select only desired data and even do some processing of data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100000"/>
              <a:buNone/>
            </a:pPr>
            <a:r>
              <a:rPr lang="en-US" dirty="0"/>
              <a:t>Data Options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Parquet/Arrow (Columnar File Storage)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Databases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Hadoop File System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8925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Columnar Files?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Frequent usage case in big data is selecting a few columns to perform aggregations.  For this, columnar storage will:</a:t>
            </a:r>
          </a:p>
          <a:p>
            <a:pPr marL="1149350" lvl="1" indent="-514350">
              <a:buFont typeface="+mj-lt"/>
              <a:buAutoNum type="arabicPeriod"/>
            </a:pPr>
            <a:r>
              <a:rPr lang="en-US" dirty="0"/>
              <a:t>Save disk space,</a:t>
            </a:r>
          </a:p>
          <a:p>
            <a:pPr marL="1149350" lvl="1" indent="-514350">
              <a:buFont typeface="+mj-lt"/>
              <a:buAutoNum type="arabicPeriod"/>
            </a:pPr>
            <a:r>
              <a:rPr lang="en-US" dirty="0"/>
              <a:t>Reduce I/O when fetching data </a:t>
            </a:r>
          </a:p>
          <a:p>
            <a:pPr marL="1149350" lvl="1" indent="-514350">
              <a:buFont typeface="+mj-lt"/>
              <a:buAutoNum type="arabicPeriod"/>
            </a:pPr>
            <a:r>
              <a:rPr lang="en-US" dirty="0"/>
              <a:t> Improve query execution time. </a:t>
            </a:r>
          </a:p>
          <a:p>
            <a:pPr marL="1149350" lvl="1" indent="-514350">
              <a:buFont typeface="+mj-lt"/>
              <a:buAutoNum type="arabicPeriod"/>
            </a:pPr>
            <a:endParaRPr lang="en-US" dirty="0"/>
          </a:p>
          <a:p>
            <a:pPr marL="635000" lvl="1" indent="0">
              <a:buNone/>
            </a:pPr>
            <a:r>
              <a:rPr lang="en-US" dirty="0"/>
              <a:t>Parquet is an example of a Columnar File structure. In Assignment 1, you will load a Parquet file. </a:t>
            </a:r>
          </a:p>
        </p:txBody>
      </p:sp>
    </p:spTree>
    <p:extLst>
      <p:ext uri="{BB962C8B-B14F-4D97-AF65-F5344CB8AC3E}">
        <p14:creationId xmlns:p14="http://schemas.microsoft.com/office/powerpoint/2010/main" val="3989735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Term Persistent Storage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99237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Databases normalize data, storing in separate tables related information accessed via keys  </a:t>
            </a: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1905" y="1417637"/>
            <a:ext cx="4014893" cy="4529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5607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Oriented Databases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825353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 is one of several document oriented databases that provides an object based way of storing data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JSON based storage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5036939" y="1600200"/>
            <a:ext cx="3825353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Shape 213" descr="pres 2015-09-14 at 5.05.24 PM.png"/>
          <p:cNvPicPr preferRelativeResize="0"/>
          <p:nvPr/>
        </p:nvPicPr>
        <p:blipFill rotWithShape="1">
          <a:blip r:embed="rId3">
            <a:alphaModFix/>
          </a:blip>
          <a:srcRect r="58303"/>
          <a:stretch/>
        </p:blipFill>
        <p:spPr>
          <a:xfrm>
            <a:off x="4798875" y="1417650"/>
            <a:ext cx="3320199" cy="384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308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100000"/>
              <a:buNone/>
            </a:pPr>
            <a:r>
              <a:rPr lang="en-US" sz="2800" dirty="0"/>
              <a:t>Working With Files/Data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err="1"/>
              <a:t>Github</a:t>
            </a:r>
            <a:endParaRPr lang="en-US" sz="2800" dirty="0"/>
          </a:p>
          <a:p>
            <a:pPr indent="-342900">
              <a:buSzPct val="100000"/>
            </a:pPr>
            <a:r>
              <a:rPr lang="en-US" sz="2800" dirty="0"/>
              <a:t>Files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Packages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100000"/>
              <a:buNone/>
            </a:pPr>
            <a:r>
              <a:rPr lang="en-US" sz="2800" dirty="0"/>
              <a:t>Notebooks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Overview</a:t>
            </a:r>
            <a:endParaRPr lang="en-US" sz="2800" dirty="0"/>
          </a:p>
          <a:p>
            <a:pPr lvl="0" indent="-342900">
              <a:buSzPct val="100000"/>
            </a:pPr>
            <a:r>
              <a:rPr lang="en-US" sz="2800" dirty="0"/>
              <a:t>Basic Data Structures</a:t>
            </a:r>
          </a:p>
          <a:p>
            <a:pPr lvl="0" indent="-342900">
              <a:buSzPct val="100000"/>
            </a:pPr>
            <a:r>
              <a:rPr lang="en-US" sz="2800" dirty="0"/>
              <a:t>Assignment 1</a:t>
            </a:r>
          </a:p>
          <a:p>
            <a:pPr lvl="0" indent="-342900">
              <a:buSzPct val="100000"/>
            </a:pPr>
            <a:r>
              <a:rPr lang="en-US" sz="2800" dirty="0" err="1"/>
              <a:t>Numpy</a:t>
            </a:r>
            <a:r>
              <a:rPr lang="en-US" sz="2800" dirty="0"/>
              <a:t> (if time, likely next time)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Intermediate Storage </a:t>
            </a:r>
          </a:p>
        </p:txBody>
      </p:sp>
      <p:pic>
        <p:nvPicPr>
          <p:cNvPr id="219" name="Shape 219" descr="pres 2015-09-14 at 9.50.25 AM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98432" r="-98432"/>
          <a:stretch/>
        </p:blipFill>
        <p:spPr>
          <a:xfrm>
            <a:off x="301325" y="1685200"/>
            <a:ext cx="8229600" cy="45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/>
          <p:nvPr/>
        </p:nvSpPr>
        <p:spPr>
          <a:xfrm>
            <a:off x="944740" y="6126162"/>
            <a:ext cx="6758593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https://data.cms.gov/Medicare/Inpatient-Prospective-Payment-System-IPPS-Provider/97k6-zzx3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9793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/>
              <a:t>Intermediate Storage: Sample CSV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From the Titanic Kaggle Assignment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https://www.kaggle.com/c/titanic</a:t>
            </a:r>
            <a:r>
              <a:rPr lang="en-US"/>
              <a:t>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28" name="Shape 228" descr="pres 2015-09-14 at 5.07.07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3169962"/>
            <a:ext cx="7467600" cy="210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3560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for Analysis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Python, R, and SAS each have different method of operating and storing data for analysis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Memory Storage: </a:t>
            </a:r>
          </a:p>
          <a:p>
            <a:pPr marL="457200" indent="-457200">
              <a:spcBef>
                <a:spcPts val="0"/>
              </a:spcBef>
              <a:buSzPct val="100000"/>
            </a:pPr>
            <a:r>
              <a:rPr lang="en-US" dirty="0"/>
              <a:t>All data must fit in the computer memory</a:t>
            </a:r>
          </a:p>
          <a:p>
            <a:pPr marL="457200" indent="-457200">
              <a:spcBef>
                <a:spcPts val="0"/>
              </a:spcBef>
              <a:buSzPct val="100000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Example, Python Pandas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endParaRPr lang="en-US" dirty="0"/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dirty="0"/>
              <a:t>Distributed Storage:	</a:t>
            </a:r>
          </a:p>
          <a:p>
            <a:pPr marL="457200" indent="-457200">
              <a:spcBef>
                <a:spcPts val="0"/>
              </a:spcBef>
              <a:buSzPct val="100000"/>
            </a:pPr>
            <a:r>
              <a:rPr lang="en-US" dirty="0"/>
              <a:t>Data can exist in a distributed fashion on multiple computers</a:t>
            </a:r>
          </a:p>
          <a:p>
            <a:pPr marL="457200" indent="-457200">
              <a:spcBef>
                <a:spcPts val="0"/>
              </a:spcBef>
              <a:buSzPct val="100000"/>
            </a:pPr>
            <a:r>
              <a:rPr lang="en-US" dirty="0"/>
              <a:t>Example, Spark </a:t>
            </a:r>
            <a:r>
              <a:rPr lang="en-US" dirty="0" err="1"/>
              <a:t>DataFrame</a:t>
            </a:r>
            <a:endParaRPr lang="en-US" dirty="0"/>
          </a:p>
          <a:p>
            <a:pPr marL="457200" indent="-457200">
              <a:spcBef>
                <a:spcPts val="0"/>
              </a:spcBef>
              <a:buSzPct val="100000"/>
            </a:pP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SzPct val="100000"/>
              <a:buFont typeface="Arial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6463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9939" y="1891145"/>
            <a:ext cx="754966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Packages</a:t>
            </a:r>
          </a:p>
          <a:p>
            <a:endParaRPr lang="en-US" sz="72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05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9939" y="1891145"/>
            <a:ext cx="754966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What is a package? </a:t>
            </a:r>
          </a:p>
          <a:p>
            <a:endParaRPr lang="en-US" sz="72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85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Packages</a:t>
            </a:r>
          </a:p>
        </p:txBody>
      </p:sp>
      <p:sp>
        <p:nvSpPr>
          <p:cNvPr id="270" name="Shape 270"/>
          <p:cNvSpPr/>
          <p:nvPr/>
        </p:nvSpPr>
        <p:spPr>
          <a:xfrm>
            <a:off x="609600" y="4800600"/>
            <a:ext cx="2438399" cy="106679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A2C3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Long Term Persistent Storage</a:t>
            </a:r>
          </a:p>
        </p:txBody>
      </p:sp>
      <p:sp>
        <p:nvSpPr>
          <p:cNvPr id="271" name="Shape 271"/>
          <p:cNvSpPr/>
          <p:nvPr/>
        </p:nvSpPr>
        <p:spPr>
          <a:xfrm>
            <a:off x="609600" y="2362200"/>
            <a:ext cx="2438399" cy="106679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A2C3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Intermediate Transmission File</a:t>
            </a:r>
          </a:p>
        </p:txBody>
      </p:sp>
      <p:sp>
        <p:nvSpPr>
          <p:cNvPr id="272" name="Shape 272"/>
          <p:cNvSpPr/>
          <p:nvPr/>
        </p:nvSpPr>
        <p:spPr>
          <a:xfrm>
            <a:off x="6324600" y="2362200"/>
            <a:ext cx="2438399" cy="106679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A2C3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R/Python Analysis</a:t>
            </a:r>
          </a:p>
        </p:txBody>
      </p:sp>
      <p:sp>
        <p:nvSpPr>
          <p:cNvPr id="273" name="Shape 273"/>
          <p:cNvSpPr/>
          <p:nvPr/>
        </p:nvSpPr>
        <p:spPr>
          <a:xfrm>
            <a:off x="6248400" y="4800600"/>
            <a:ext cx="2438399" cy="106679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A2C3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Cleaned File Output</a:t>
            </a:r>
          </a:p>
        </p:txBody>
      </p:sp>
      <p:sp>
        <p:nvSpPr>
          <p:cNvPr id="274" name="Shape 274"/>
          <p:cNvSpPr/>
          <p:nvPr/>
        </p:nvSpPr>
        <p:spPr>
          <a:xfrm rot="10800000">
            <a:off x="1143000" y="3581399"/>
            <a:ext cx="1371599" cy="1143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>
              <a:alpha val="196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/>
          <p:nvPr/>
        </p:nvSpPr>
        <p:spPr>
          <a:xfrm rot="-5400000">
            <a:off x="4000499" y="1485900"/>
            <a:ext cx="1371599" cy="297179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>
              <a:alpha val="196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 txBox="1"/>
          <p:nvPr/>
        </p:nvSpPr>
        <p:spPr>
          <a:xfrm>
            <a:off x="3200400" y="2628900"/>
            <a:ext cx="26288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6858000" y="3581400"/>
            <a:ext cx="1371599" cy="1143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>
              <a:alpha val="196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3656462" y="3918560"/>
            <a:ext cx="170771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Packages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cxnSp>
        <p:nvCxnSpPr>
          <p:cNvPr id="279" name="Shape 279"/>
          <p:cNvCxnSpPr/>
          <p:nvPr/>
        </p:nvCxnSpPr>
        <p:spPr>
          <a:xfrm rot="10800000">
            <a:off x="4510323" y="3581400"/>
            <a:ext cx="0" cy="49007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80" name="Shape 280"/>
          <p:cNvCxnSpPr/>
          <p:nvPr/>
        </p:nvCxnSpPr>
        <p:spPr>
          <a:xfrm rot="10800000">
            <a:off x="2635038" y="4225785"/>
            <a:ext cx="102142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5364182" y="3581399"/>
            <a:ext cx="1223414" cy="64438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2518468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3E62-6464-C247-8701-83ACCED4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7D394-7BB4-004F-8054-00F37BF00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7637"/>
            <a:ext cx="8229600" cy="4525963"/>
          </a:xfrm>
        </p:spPr>
        <p:txBody>
          <a:bodyPr/>
          <a:lstStyle/>
          <a:p>
            <a:pPr marL="203200" indent="0">
              <a:buNone/>
            </a:pPr>
            <a:r>
              <a:rPr lang="en-US" i="1" dirty="0"/>
              <a:t>import &lt;module&gt; </a:t>
            </a:r>
          </a:p>
          <a:p>
            <a:pPr marL="203200" indent="0">
              <a:buNone/>
            </a:pPr>
            <a:endParaRPr lang="en-US" dirty="0"/>
          </a:p>
          <a:p>
            <a:pPr marL="203200" indent="0">
              <a:buNone/>
            </a:pPr>
            <a:r>
              <a:rPr lang="en-US" dirty="0"/>
              <a:t>Importing </a:t>
            </a:r>
            <a:r>
              <a:rPr lang="en-US" dirty="0">
                <a:solidFill>
                  <a:srgbClr val="FF0000"/>
                </a:solidFill>
              </a:rPr>
              <a:t>modules</a:t>
            </a:r>
            <a:r>
              <a:rPr lang="en-US" dirty="0"/>
              <a:t> helps you leverage the power of an ecosystem</a:t>
            </a:r>
          </a:p>
          <a:p>
            <a:pPr marL="203200" indent="0">
              <a:buNone/>
            </a:pPr>
            <a:endParaRPr lang="en-US" dirty="0"/>
          </a:p>
          <a:p>
            <a:pPr marL="203200" indent="0">
              <a:buNone/>
            </a:pPr>
            <a:r>
              <a:rPr lang="en-US" dirty="0"/>
              <a:t>Python </a:t>
            </a:r>
            <a:r>
              <a:rPr lang="en-US" dirty="0">
                <a:solidFill>
                  <a:srgbClr val="FF0000"/>
                </a:solidFill>
              </a:rPr>
              <a:t>modules</a:t>
            </a:r>
            <a:r>
              <a:rPr lang="en-US" dirty="0"/>
              <a:t> are installed using </a:t>
            </a:r>
            <a:r>
              <a:rPr lang="en-US" dirty="0">
                <a:solidFill>
                  <a:srgbClr val="FF0000"/>
                </a:solidFill>
              </a:rPr>
              <a:t>packages </a:t>
            </a:r>
            <a:r>
              <a:rPr lang="en-US" dirty="0">
                <a:solidFill>
                  <a:schemeClr val="tx1"/>
                </a:solidFill>
              </a:rPr>
              <a:t>and employ </a:t>
            </a:r>
            <a:r>
              <a:rPr lang="en-US" dirty="0">
                <a:solidFill>
                  <a:srgbClr val="FF0000"/>
                </a:solidFill>
              </a:rPr>
              <a:t>semantic versioning</a:t>
            </a:r>
          </a:p>
          <a:p>
            <a:pPr marL="20320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203200" indent="0">
              <a:buNone/>
            </a:pPr>
            <a:r>
              <a:rPr lang="en-US" dirty="0">
                <a:solidFill>
                  <a:srgbClr val="FF0000"/>
                </a:solidFill>
              </a:rPr>
              <a:t>Packages </a:t>
            </a:r>
            <a:r>
              <a:rPr lang="en-US" dirty="0">
                <a:solidFill>
                  <a:schemeClr val="tx1"/>
                </a:solidFill>
              </a:rPr>
              <a:t>must be are installed by a </a:t>
            </a:r>
            <a:r>
              <a:rPr lang="en-US" dirty="0">
                <a:solidFill>
                  <a:srgbClr val="FF0000"/>
                </a:solidFill>
              </a:rPr>
              <a:t>package manager</a:t>
            </a:r>
            <a:r>
              <a:rPr lang="en-US" dirty="0">
                <a:solidFill>
                  <a:schemeClr val="tx1"/>
                </a:solidFill>
              </a:rPr>
              <a:t> to the local </a:t>
            </a:r>
            <a:r>
              <a:rPr lang="en-US" dirty="0">
                <a:solidFill>
                  <a:srgbClr val="FF0000"/>
                </a:solidFill>
              </a:rPr>
              <a:t>python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F1A85-16DD-0A40-B0D2-016C7EC9A249}"/>
              </a:ext>
            </a:extLst>
          </p:cNvPr>
          <p:cNvSpPr txBox="1"/>
          <p:nvPr/>
        </p:nvSpPr>
        <p:spPr>
          <a:xfrm>
            <a:off x="4273421" y="1417637"/>
            <a:ext cx="3340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WHEN AN IMPORT STATEMENT FAILS, YOU PROBABLY HAVE TO INSTALL A PACKAGE</a:t>
            </a:r>
          </a:p>
        </p:txBody>
      </p:sp>
    </p:spTree>
    <p:extLst>
      <p:ext uri="{BB962C8B-B14F-4D97-AF65-F5344CB8AC3E}">
        <p14:creationId xmlns:p14="http://schemas.microsoft.com/office/powerpoint/2010/main" val="4288250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76BD-AF10-D44D-8501-D3C92EAD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411A7-A28B-144E-8A6A-DCDDA430FC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 code not included in the core Python distribution</a:t>
            </a:r>
          </a:p>
          <a:p>
            <a:r>
              <a:rPr lang="en-US" dirty="0"/>
              <a:t>Typically employ Semantic Versioning</a:t>
            </a:r>
          </a:p>
          <a:p>
            <a:pPr lvl="1"/>
            <a:r>
              <a:rPr lang="en-US" sz="2400" dirty="0"/>
              <a:t>MAJOR.MINOR.PATCH   (example 2.1.2)</a:t>
            </a:r>
          </a:p>
          <a:p>
            <a:pPr lvl="1"/>
            <a:r>
              <a:rPr lang="en-US" sz="2400" dirty="0"/>
              <a:t>MAJOR version when you make incompatible API changes,</a:t>
            </a:r>
          </a:p>
          <a:p>
            <a:pPr lvl="1"/>
            <a:r>
              <a:rPr lang="en-US" sz="2400" dirty="0"/>
              <a:t>MINOR version when you add functionality in a backwards compatible manner, and</a:t>
            </a:r>
          </a:p>
          <a:p>
            <a:pPr lvl="1"/>
            <a:r>
              <a:rPr lang="en-US" sz="2400" dirty="0"/>
              <a:t>PATCH version when you make backwards compatible bug fixes</a:t>
            </a:r>
            <a:endParaRPr lang="en-US" dirty="0"/>
          </a:p>
          <a:p>
            <a:r>
              <a:rPr lang="en-US" dirty="0"/>
              <a:t>Examples: </a:t>
            </a:r>
            <a:r>
              <a:rPr lang="en-US" dirty="0" err="1"/>
              <a:t>numpy</a:t>
            </a:r>
            <a:r>
              <a:rPr lang="en-US" dirty="0"/>
              <a:t>, pandas,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scikit</a:t>
            </a:r>
            <a:r>
              <a:rPr lang="en-US" dirty="0"/>
              <a:t>-learn, </a:t>
            </a:r>
            <a:r>
              <a:rPr lang="en-US" dirty="0" err="1"/>
              <a:t>fastparquet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31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A204-8ED5-EC47-BE02-D873C4DF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 Manager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67CF0-F94F-F94A-89B1-288874DC1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7637"/>
            <a:ext cx="8229600" cy="4525963"/>
          </a:xfrm>
        </p:spPr>
        <p:txBody>
          <a:bodyPr/>
          <a:lstStyle/>
          <a:p>
            <a:pPr marL="203200" indent="0">
              <a:buNone/>
            </a:pPr>
            <a:r>
              <a:rPr lang="en-US" b="1" dirty="0"/>
              <a:t>COMMON USAGE</a:t>
            </a:r>
          </a:p>
          <a:p>
            <a:pPr marL="203200" indent="0">
              <a:buNone/>
            </a:pPr>
            <a:r>
              <a:rPr lang="en-US" i="1" dirty="0"/>
              <a:t>pip install &lt;package&gt; </a:t>
            </a:r>
          </a:p>
          <a:p>
            <a:pPr marL="203200" indent="0">
              <a:buNone/>
            </a:pPr>
            <a:r>
              <a:rPr lang="en-US" dirty="0"/>
              <a:t>installs from </a:t>
            </a:r>
            <a:r>
              <a:rPr lang="en-US" dirty="0">
                <a:hlinkClick r:id="rId2"/>
              </a:rPr>
              <a:t>https://pypi.org</a:t>
            </a:r>
            <a:r>
              <a:rPr lang="en-US" dirty="0"/>
              <a:t> </a:t>
            </a:r>
          </a:p>
          <a:p>
            <a:pPr marL="203200" indent="0">
              <a:buNone/>
            </a:pPr>
            <a:endParaRPr lang="en-US" dirty="0"/>
          </a:p>
          <a:p>
            <a:pPr marL="203200" indent="0">
              <a:buNone/>
            </a:pPr>
            <a:r>
              <a:rPr lang="en-US" i="1" dirty="0" err="1"/>
              <a:t>conda</a:t>
            </a:r>
            <a:r>
              <a:rPr lang="en-US" i="1" dirty="0"/>
              <a:t> install –c &lt;channel&gt; &lt;package&gt;  </a:t>
            </a:r>
          </a:p>
          <a:p>
            <a:pPr marL="203200" indent="0">
              <a:buNone/>
            </a:pPr>
            <a:r>
              <a:rPr lang="en-US" dirty="0"/>
              <a:t>installs from </a:t>
            </a:r>
            <a:r>
              <a:rPr lang="en-US" dirty="0">
                <a:hlinkClick r:id="rId3"/>
              </a:rPr>
              <a:t>https://anaconda.org/anaconda/repo</a:t>
            </a:r>
            <a:r>
              <a:rPr lang="en-US" dirty="0"/>
              <a:t> </a:t>
            </a:r>
          </a:p>
          <a:p>
            <a:pPr marL="203200" indent="0">
              <a:buNone/>
            </a:pPr>
            <a:endParaRPr lang="en-US" dirty="0"/>
          </a:p>
          <a:p>
            <a:pPr marL="203200" indent="0">
              <a:buNone/>
            </a:pPr>
            <a:r>
              <a:rPr lang="en-US" dirty="0"/>
              <a:t>Only pip is available on </a:t>
            </a:r>
            <a:r>
              <a:rPr lang="en-US" dirty="0" err="1"/>
              <a:t>colab</a:t>
            </a:r>
            <a:r>
              <a:rPr lang="en-US" dirty="0"/>
              <a:t>. Use !pip to run from command line.</a:t>
            </a:r>
          </a:p>
        </p:txBody>
      </p:sp>
    </p:spTree>
    <p:extLst>
      <p:ext uri="{BB962C8B-B14F-4D97-AF65-F5344CB8AC3E}">
        <p14:creationId xmlns:p14="http://schemas.microsoft.com/office/powerpoint/2010/main" val="4027702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4DE15-90FC-9C4E-8B71-44F9C727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</a:t>
            </a:r>
            <a:r>
              <a:rPr lang="en-US" dirty="0" err="1"/>
              <a:t>Conda</a:t>
            </a:r>
            <a:r>
              <a:rPr lang="en-US" dirty="0"/>
              <a:t> and PIP can have Different Python Environments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E2192-AE85-FF49-A62C-A162A8F98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 version of the Python (Example 2.7 vs 3.6 vs 3.5)</a:t>
            </a:r>
          </a:p>
          <a:p>
            <a:r>
              <a:rPr lang="en-US" dirty="0"/>
              <a:t>Different packages in each environment. </a:t>
            </a:r>
          </a:p>
          <a:p>
            <a:pPr marL="203200" indent="0">
              <a:buNone/>
            </a:pPr>
            <a:r>
              <a:rPr lang="en-US" sz="2400" i="1" dirty="0" err="1"/>
              <a:t>conda</a:t>
            </a:r>
            <a:r>
              <a:rPr lang="en-US" sz="2400" i="1" dirty="0"/>
              <a:t> create --name </a:t>
            </a:r>
            <a:r>
              <a:rPr lang="en-US" sz="2400" i="1" dirty="0" err="1"/>
              <a:t>myenv</a:t>
            </a:r>
            <a:r>
              <a:rPr lang="en-US" sz="2400" i="1" dirty="0"/>
              <a:t> --yes </a:t>
            </a:r>
          </a:p>
          <a:p>
            <a:pPr marL="203200" indent="0">
              <a:buNone/>
            </a:pPr>
            <a:r>
              <a:rPr lang="en-US" sz="2400" i="1" dirty="0"/>
              <a:t>source activate </a:t>
            </a:r>
            <a:r>
              <a:rPr lang="en-US" sz="2400" i="1" dirty="0" err="1"/>
              <a:t>myenv</a:t>
            </a:r>
            <a:endParaRPr lang="en-US" sz="2400" i="1" dirty="0"/>
          </a:p>
          <a:p>
            <a:r>
              <a:rPr lang="en-US" sz="2800" dirty="0"/>
              <a:t>Can export and share an environment with </a:t>
            </a:r>
            <a:r>
              <a:rPr lang="en-US" sz="2800" dirty="0" err="1"/>
              <a:t>Conda</a:t>
            </a:r>
            <a:r>
              <a:rPr lang="en-US" sz="2800" dirty="0"/>
              <a:t>   (</a:t>
            </a:r>
            <a:r>
              <a:rPr lang="en-US" sz="2800" dirty="0" err="1"/>
              <a:t>env.yml</a:t>
            </a:r>
            <a:r>
              <a:rPr lang="en-US" sz="2800" dirty="0"/>
              <a:t>)</a:t>
            </a:r>
          </a:p>
          <a:p>
            <a:r>
              <a:rPr lang="en-US" sz="2800" dirty="0"/>
              <a:t>Pip environments usually shared through a </a:t>
            </a:r>
            <a:r>
              <a:rPr lang="en-US" sz="2800" dirty="0" err="1"/>
              <a:t>requirements.txt</a:t>
            </a:r>
            <a:r>
              <a:rPr lang="en-US" sz="2800" dirty="0"/>
              <a:t> file</a:t>
            </a:r>
          </a:p>
          <a:p>
            <a:pPr lvl="1"/>
            <a:r>
              <a:rPr lang="en-US" i="1" dirty="0"/>
              <a:t>pip install –r </a:t>
            </a:r>
            <a:r>
              <a:rPr lang="en-US" i="1" dirty="0" err="1"/>
              <a:t>requirements.txt</a:t>
            </a:r>
            <a:r>
              <a:rPr lang="en-US" i="1" dirty="0"/>
              <a:t> </a:t>
            </a:r>
          </a:p>
          <a:p>
            <a:endParaRPr lang="en-US" dirty="0"/>
          </a:p>
          <a:p>
            <a:pPr marL="203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3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8523" y="2453852"/>
            <a:ext cx="754966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What is GitHub?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13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836D-E33A-AE4D-BF6A-3B38F03D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Current packages/Version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3F115-B137-BC43-9A44-C59CC2394F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en-US" i="1" dirty="0"/>
              <a:t>python --version           Print out current version</a:t>
            </a:r>
          </a:p>
          <a:p>
            <a:pPr marL="203200" indent="0">
              <a:buNone/>
            </a:pPr>
            <a:endParaRPr lang="en-US" i="1" dirty="0"/>
          </a:p>
          <a:p>
            <a:pPr marL="203200" indent="0">
              <a:buNone/>
            </a:pPr>
            <a:r>
              <a:rPr lang="en-US" i="1" dirty="0"/>
              <a:t>pip freeze                      Print out packages </a:t>
            </a:r>
          </a:p>
          <a:p>
            <a:pPr marL="203200" indent="0">
              <a:buNone/>
            </a:pPr>
            <a:endParaRPr lang="en-US" i="1" dirty="0"/>
          </a:p>
          <a:p>
            <a:pPr marL="203200" indent="0">
              <a:buNone/>
            </a:pPr>
            <a:r>
              <a:rPr lang="en-US" i="1" dirty="0" err="1"/>
              <a:t>conda</a:t>
            </a:r>
            <a:r>
              <a:rPr lang="en-US" i="1" dirty="0"/>
              <a:t> info                   Various information </a:t>
            </a:r>
          </a:p>
          <a:p>
            <a:pPr marL="203200" indent="0">
              <a:buNone/>
            </a:pPr>
            <a:endParaRPr lang="en-US" i="1" dirty="0"/>
          </a:p>
          <a:p>
            <a:pPr marL="20320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19258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and Packages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Packages are collections of </a:t>
            </a:r>
            <a:r>
              <a:rPr lang="en-US" sz="296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functions, data, and compiled code from </a:t>
            </a:r>
            <a:r>
              <a:rPr lang="en-US" sz="296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https://cran.r-project.org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packages only have to be installed once, but they have to be loaded each time they are used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create your own packages and contribute them back to the ecosystem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5532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5727-FA38-0248-9170-60565819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Data Science Packages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E184A-4005-B64F-8F5B-5B54A31FB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-Learn: Numerous 1</a:t>
            </a:r>
            <a:r>
              <a:rPr lang="en-US" baseline="30000" dirty="0"/>
              <a:t>st</a:t>
            </a:r>
            <a:r>
              <a:rPr lang="en-US" dirty="0"/>
              <a:t> generation techniques for working with data (split/validation/modeling/etc.)</a:t>
            </a:r>
          </a:p>
          <a:p>
            <a:r>
              <a:rPr lang="en-US" dirty="0"/>
              <a:t>Pandas: Data manipulation package for data frames.</a:t>
            </a:r>
          </a:p>
          <a:p>
            <a:r>
              <a:rPr lang="en-US" dirty="0"/>
              <a:t>TensorFlow/</a:t>
            </a:r>
            <a:r>
              <a:rPr lang="en-US" dirty="0" err="1"/>
              <a:t>Pytorch</a:t>
            </a:r>
            <a:r>
              <a:rPr lang="en-US" dirty="0"/>
              <a:t>: More complex frameworks for deep learning (distributed processing/GPU/etc.</a:t>
            </a:r>
          </a:p>
        </p:txBody>
      </p:sp>
    </p:spTree>
    <p:extLst>
      <p:ext uri="{BB962C8B-B14F-4D97-AF65-F5344CB8AC3E}">
        <p14:creationId xmlns:p14="http://schemas.microsoft.com/office/powerpoint/2010/main" val="1745172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6063" y="1891145"/>
            <a:ext cx="56318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15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A966-BE82-D249-A307-B6C080E6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FD0ABD-7750-B64E-9E7F-2CE329515D86}"/>
              </a:ext>
            </a:extLst>
          </p:cNvPr>
          <p:cNvSpPr/>
          <p:nvPr/>
        </p:nvSpPr>
        <p:spPr>
          <a:xfrm>
            <a:off x="664028" y="1613118"/>
            <a:ext cx="628105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ts val="64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Python Overview</a:t>
            </a:r>
            <a:endParaRPr lang="en-US" sz="2800" dirty="0">
              <a:latin typeface="+mj-lt"/>
            </a:endParaRPr>
          </a:p>
          <a:p>
            <a:pPr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Basic Data Structures</a:t>
            </a:r>
          </a:p>
          <a:p>
            <a:pPr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Assignment 1</a:t>
            </a:r>
          </a:p>
          <a:p>
            <a:pPr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Numpy</a:t>
            </a:r>
            <a:r>
              <a:rPr lang="en-US" sz="2800" dirty="0">
                <a:latin typeface="+mj-lt"/>
              </a:rPr>
              <a:t> (if time, likely next time)</a:t>
            </a:r>
            <a:endParaRPr lang="en-US" sz="28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A992D4-F7EC-4D4F-BE33-1BC145C04967}"/>
              </a:ext>
            </a:extLst>
          </p:cNvPr>
          <p:cNvSpPr/>
          <p:nvPr/>
        </p:nvSpPr>
        <p:spPr>
          <a:xfrm>
            <a:off x="2767577" y="4015341"/>
            <a:ext cx="2781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https://introml.analyticsdojo.com/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61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79B7-368D-46DF-A0B8-32139731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B53B0-0346-45DD-A2CC-4495CC4F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High-level programming language designed in 1991</a:t>
            </a:r>
          </a:p>
          <a:p>
            <a:r>
              <a:rPr lang="en-US" dirty="0"/>
              <a:t> Mainly developed for emphasis on code readability</a:t>
            </a:r>
          </a:p>
          <a:p>
            <a:r>
              <a:rPr lang="en-US" dirty="0"/>
              <a:t> Two major versions – Python 2 and Python 3 (both are quite different)</a:t>
            </a:r>
          </a:p>
        </p:txBody>
      </p:sp>
    </p:spTree>
    <p:extLst>
      <p:ext uri="{BB962C8B-B14F-4D97-AF65-F5344CB8AC3E}">
        <p14:creationId xmlns:p14="http://schemas.microsoft.com/office/powerpoint/2010/main" val="728565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D247-C4B5-45FA-B28A-372B4BBA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53FDF-1248-484A-9268-BCBCE3B7D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#My first python code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entury" panose="02040604050505020304" pitchFamily="18" charset="0"/>
              </a:rPr>
              <a:t>print (“Hello World!”)</a:t>
            </a:r>
          </a:p>
          <a:p>
            <a:pPr marL="20320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Python comments begin with #</a:t>
            </a:r>
          </a:p>
          <a:p>
            <a:r>
              <a:rPr lang="en-US" dirty="0">
                <a:solidFill>
                  <a:schemeClr val="tx1"/>
                </a:solidFill>
              </a:rPr>
              <a:t> To print something on the console – print()</a:t>
            </a:r>
          </a:p>
          <a:p>
            <a:r>
              <a:rPr lang="en-US" dirty="0">
                <a:solidFill>
                  <a:schemeClr val="tx1"/>
                </a:solidFill>
              </a:rPr>
              <a:t> Python 2: Not a function – no parenthesis </a:t>
            </a:r>
          </a:p>
          <a:p>
            <a:r>
              <a:rPr lang="en-US" dirty="0">
                <a:solidFill>
                  <a:schemeClr val="tx1"/>
                </a:solidFill>
              </a:rPr>
              <a:t> Python 3: A function – need parenthesis </a:t>
            </a:r>
          </a:p>
        </p:txBody>
      </p:sp>
    </p:spTree>
    <p:extLst>
      <p:ext uri="{BB962C8B-B14F-4D97-AF65-F5344CB8AC3E}">
        <p14:creationId xmlns:p14="http://schemas.microsoft.com/office/powerpoint/2010/main" val="26551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C96D07A-485F-46CC-BAA8-F3B9E0989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6173"/>
          <a:stretch/>
        </p:blipFill>
        <p:spPr bwMode="auto">
          <a:xfrm>
            <a:off x="457199" y="1696585"/>
            <a:ext cx="8229600" cy="137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40465E-9FC0-45BF-8345-5F0978B1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21201"/>
            <a:ext cx="8229600" cy="457200"/>
          </a:xfrm>
        </p:spPr>
        <p:txBody>
          <a:bodyPr/>
          <a:lstStyle/>
          <a:p>
            <a:r>
              <a:rPr lang="en-US" dirty="0"/>
              <a:t>On Windows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A7F425B-9BF9-4B08-A7DA-7261FAF30D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0" r="7063" b="59205"/>
          <a:stretch/>
        </p:blipFill>
        <p:spPr bwMode="auto">
          <a:xfrm>
            <a:off x="322942" y="4525741"/>
            <a:ext cx="8498114" cy="191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FB356D3-A04E-4DC8-BA4B-A91CB146322E}"/>
              </a:ext>
            </a:extLst>
          </p:cNvPr>
          <p:cNvSpPr txBox="1">
            <a:spLocks/>
          </p:cNvSpPr>
          <p:nvPr/>
        </p:nvSpPr>
        <p:spPr>
          <a:xfrm>
            <a:off x="457199" y="3782559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r>
              <a:rPr lang="en-US" dirty="0"/>
              <a:t>On Linux/Ubuntu</a:t>
            </a:r>
          </a:p>
        </p:txBody>
      </p:sp>
    </p:spTree>
    <p:extLst>
      <p:ext uri="{BB962C8B-B14F-4D97-AF65-F5344CB8AC3E}">
        <p14:creationId xmlns:p14="http://schemas.microsoft.com/office/powerpoint/2010/main" val="1669035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C15C-5263-4D2F-998B-A44A8E67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FD318-4580-434C-AFBA-99F5CE8F5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Python doesn’t require any type declarations of variables</a:t>
            </a:r>
          </a:p>
          <a:p>
            <a:endParaRPr lang="en-US" dirty="0"/>
          </a:p>
          <a:p>
            <a:pPr marL="203200" indent="0">
              <a:buNone/>
            </a:pPr>
            <a:r>
              <a:rPr lang="en-US" dirty="0"/>
              <a:t>&gt;&gt;count=2</a:t>
            </a:r>
          </a:p>
          <a:p>
            <a:pPr marL="203200" indent="0">
              <a:buNone/>
            </a:pPr>
            <a:r>
              <a:rPr lang="en-US" dirty="0"/>
              <a:t>&gt;&gt;print(count)</a:t>
            </a:r>
          </a:p>
          <a:p>
            <a:endParaRPr lang="en-US" dirty="0"/>
          </a:p>
          <a:p>
            <a:pPr marL="203200" indent="0">
              <a:buNone/>
            </a:pPr>
            <a:r>
              <a:rPr lang="en-US" dirty="0"/>
              <a:t>&gt;&gt;count=3.5</a:t>
            </a:r>
          </a:p>
          <a:p>
            <a:pPr marL="203200" indent="0">
              <a:buNone/>
            </a:pPr>
            <a:r>
              <a:rPr lang="en-US" dirty="0"/>
              <a:t>&gt;&gt;print(count)</a:t>
            </a:r>
          </a:p>
        </p:txBody>
      </p:sp>
    </p:spTree>
    <p:extLst>
      <p:ext uri="{BB962C8B-B14F-4D97-AF65-F5344CB8AC3E}">
        <p14:creationId xmlns:p14="http://schemas.microsoft.com/office/powerpoint/2010/main" val="274494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33F2-EDFA-4AD1-BB44-2A31187F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231F3-6244-4578-9F1E-BF87AC56E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en-US" dirty="0"/>
              <a:t> &gt;&gt;count=2</a:t>
            </a:r>
          </a:p>
          <a:p>
            <a:pPr marL="203200" indent="0">
              <a:buNone/>
            </a:pPr>
            <a:r>
              <a:rPr lang="en-US" dirty="0"/>
              <a:t> &gt;&gt;print(count)</a:t>
            </a:r>
          </a:p>
          <a:p>
            <a:endParaRPr lang="en-US" dirty="0"/>
          </a:p>
          <a:p>
            <a:pPr marL="203200" indent="0">
              <a:buNone/>
            </a:pPr>
            <a:r>
              <a:rPr lang="en-US" dirty="0"/>
              <a:t> &gt;&gt;count=3.5</a:t>
            </a:r>
          </a:p>
          <a:p>
            <a:pPr marL="203200" indent="0">
              <a:buNone/>
            </a:pPr>
            <a:r>
              <a:rPr lang="en-US" dirty="0"/>
              <a:t> &gt;&gt;print(count)</a:t>
            </a:r>
          </a:p>
          <a:p>
            <a:endParaRPr lang="en-US" dirty="0"/>
          </a:p>
          <a:p>
            <a:pPr marL="203200" indent="0">
              <a:buNone/>
            </a:pPr>
            <a:r>
              <a:rPr lang="en-US" dirty="0"/>
              <a:t> &gt;&gt;count=“Three”</a:t>
            </a:r>
          </a:p>
          <a:p>
            <a:pPr marL="203200" indent="0">
              <a:buNone/>
            </a:pPr>
            <a:r>
              <a:rPr lang="en-US" dirty="0"/>
              <a:t> &gt;&gt;print(count)</a:t>
            </a:r>
          </a:p>
        </p:txBody>
      </p:sp>
    </p:spTree>
    <p:extLst>
      <p:ext uri="{BB962C8B-B14F-4D97-AF65-F5344CB8AC3E}">
        <p14:creationId xmlns:p14="http://schemas.microsoft.com/office/powerpoint/2010/main" val="140137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6DE100-5735-D649-A58A-CD2E53B1C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16" y="0"/>
            <a:ext cx="4994031" cy="665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70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3342-E4C8-4753-8732-61D5E0F5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210EF-D238-496D-922F-4AA162F71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List</a:t>
            </a:r>
          </a:p>
          <a:p>
            <a:pPr lvl="1"/>
            <a:r>
              <a:rPr lang="en-US" dirty="0"/>
              <a:t>Need not be homogeneous always</a:t>
            </a:r>
          </a:p>
          <a:p>
            <a:r>
              <a:rPr lang="en-US" dirty="0"/>
              <a:t> Dictionary</a:t>
            </a:r>
          </a:p>
          <a:p>
            <a:pPr lvl="1"/>
            <a:r>
              <a:rPr lang="en-US" dirty="0"/>
              <a:t>Unordered collection of data values</a:t>
            </a:r>
          </a:p>
          <a:p>
            <a:r>
              <a:rPr lang="en-US" dirty="0"/>
              <a:t> Tuple</a:t>
            </a:r>
          </a:p>
          <a:p>
            <a:pPr lvl="1"/>
            <a:r>
              <a:rPr lang="en-US" dirty="0"/>
              <a:t>A collection of python objects much like a list</a:t>
            </a:r>
          </a:p>
          <a:p>
            <a:r>
              <a:rPr lang="en-US" dirty="0"/>
              <a:t> Set</a:t>
            </a:r>
          </a:p>
          <a:p>
            <a:pPr lvl="1"/>
            <a:r>
              <a:rPr lang="en-US" dirty="0"/>
              <a:t>Unordered collection of data type that is iterable, mutable and has no duplicate elements</a:t>
            </a:r>
          </a:p>
        </p:txBody>
      </p:sp>
    </p:spTree>
    <p:extLst>
      <p:ext uri="{BB962C8B-B14F-4D97-AF65-F5344CB8AC3E}">
        <p14:creationId xmlns:p14="http://schemas.microsoft.com/office/powerpoint/2010/main" val="644195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EB63-EFC0-4111-8078-D1DB2067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3403B-0E9C-4322-891F-3E09E041F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Just like the arrays in other languages</a:t>
            </a:r>
          </a:p>
          <a:p>
            <a:pPr marL="203200" indent="0">
              <a:buNone/>
            </a:pPr>
            <a:endParaRPr lang="en-US" dirty="0"/>
          </a:p>
          <a:p>
            <a:pPr marL="203200" indent="0">
              <a:buNone/>
            </a:pPr>
            <a:r>
              <a:rPr lang="en-US" dirty="0"/>
              <a:t>	&gt;&gt; list1 = [1,2,3,”four”]</a:t>
            </a:r>
          </a:p>
          <a:p>
            <a:pPr marL="203200" indent="0">
              <a:buNone/>
            </a:pPr>
            <a:endParaRPr lang="en-US" dirty="0"/>
          </a:p>
          <a:p>
            <a:r>
              <a:rPr lang="en-US" dirty="0"/>
              <a:t> Can contain datatypes like integers, strings as well as objects.</a:t>
            </a:r>
          </a:p>
          <a:p>
            <a:r>
              <a:rPr lang="en-US" dirty="0"/>
              <a:t> Very useful for implementing Stacks and Queues.</a:t>
            </a:r>
          </a:p>
        </p:txBody>
      </p:sp>
    </p:spTree>
    <p:extLst>
      <p:ext uri="{BB962C8B-B14F-4D97-AF65-F5344CB8AC3E}">
        <p14:creationId xmlns:p14="http://schemas.microsoft.com/office/powerpoint/2010/main" val="4202755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FEE5-38FD-4814-B7C5-0ACB9AB7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Exercise-1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458AA-52DF-4CB7-9307-81C35C185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17550" indent="-514350">
              <a:buFont typeface="+mj-lt"/>
              <a:buAutoNum type="arabicPeriod"/>
            </a:pPr>
            <a:r>
              <a:rPr lang="en-US" dirty="0"/>
              <a:t>Create an empty list</a:t>
            </a:r>
          </a:p>
          <a:p>
            <a:pPr marL="717550" indent="-514350">
              <a:buFont typeface="+mj-lt"/>
              <a:buAutoNum type="arabicPeriod"/>
            </a:pPr>
            <a:r>
              <a:rPr lang="en-US" dirty="0"/>
              <a:t>Add elements 1, 2, 4 to the list </a:t>
            </a:r>
          </a:p>
          <a:p>
            <a:pPr marL="717550" indent="-514350">
              <a:buFont typeface="+mj-lt"/>
              <a:buAutoNum type="arabicPeriod"/>
            </a:pPr>
            <a:r>
              <a:rPr lang="en-US" dirty="0"/>
              <a:t>Verify if the elements were sorted or not</a:t>
            </a:r>
          </a:p>
          <a:p>
            <a:pPr marL="717550" indent="-514350">
              <a:buFont typeface="+mj-lt"/>
              <a:buAutoNum type="arabicPeriod"/>
            </a:pPr>
            <a:r>
              <a:rPr lang="en-US" dirty="0"/>
              <a:t>Add elements “hello”, “world” to the list</a:t>
            </a:r>
          </a:p>
          <a:p>
            <a:pPr marL="717550" indent="-514350">
              <a:buFont typeface="+mj-lt"/>
              <a:buAutoNum type="arabicPeriod"/>
            </a:pPr>
            <a:r>
              <a:rPr lang="en-US" dirty="0"/>
              <a:t>Print the list</a:t>
            </a:r>
          </a:p>
        </p:txBody>
      </p:sp>
    </p:spTree>
    <p:extLst>
      <p:ext uri="{BB962C8B-B14F-4D97-AF65-F5344CB8AC3E}">
        <p14:creationId xmlns:p14="http://schemas.microsoft.com/office/powerpoint/2010/main" val="4149058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F25D-10C0-46CB-A13F-6CEB71E3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BD525-3B61-4402-9048-712F8E00A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Unordered collection of data values used to store data values like a map. </a:t>
            </a:r>
          </a:p>
          <a:p>
            <a:pPr marL="203200" indent="0">
              <a:buNone/>
            </a:pPr>
            <a:endParaRPr lang="en-US" sz="1600" dirty="0"/>
          </a:p>
          <a:p>
            <a:pPr marL="203200" indent="0">
              <a:buNone/>
            </a:pPr>
            <a:r>
              <a:rPr lang="en-US" dirty="0"/>
              <a:t>	&gt;&gt;dictionary1 = {}</a:t>
            </a:r>
          </a:p>
          <a:p>
            <a:pPr marL="203200" indent="0">
              <a:buNone/>
            </a:pPr>
            <a:r>
              <a:rPr lang="en-US" dirty="0"/>
              <a:t>	&gt;&gt;dictionary1 = {1:’apples’, 2:’oranges’}</a:t>
            </a:r>
          </a:p>
          <a:p>
            <a:pPr marL="203200" indent="0">
              <a:buNone/>
            </a:pPr>
            <a:endParaRPr lang="en-US" sz="1600" dirty="0"/>
          </a:p>
          <a:p>
            <a:r>
              <a:rPr lang="en-US" dirty="0"/>
              <a:t>Allows mixed keys</a:t>
            </a:r>
          </a:p>
          <a:p>
            <a:pPr marL="203200" indent="0">
              <a:buNone/>
            </a:pPr>
            <a:r>
              <a:rPr lang="en-US" dirty="0"/>
              <a:t>	 &gt;&gt;dictionary1 = {1:’apples’, ‘list1’:[1,2,3,4]}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88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FEE5-38FD-4814-B7C5-0ACB9AB7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Exercise-2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458AA-52DF-4CB7-9307-81C35C185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en-US" dirty="0"/>
              <a:t>Create a dictionary of size 5 where the keys are 1, 2, 3, 4 and 5 and their values are twice the key value. </a:t>
            </a:r>
          </a:p>
        </p:txBody>
      </p:sp>
    </p:spTree>
    <p:extLst>
      <p:ext uri="{BB962C8B-B14F-4D97-AF65-F5344CB8AC3E}">
        <p14:creationId xmlns:p14="http://schemas.microsoft.com/office/powerpoint/2010/main" val="1626295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EF36-7A36-46F1-982C-66981D3D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088D1-39F6-44E7-A15F-8C37BA142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375229"/>
          </a:xfrm>
        </p:spPr>
        <p:txBody>
          <a:bodyPr/>
          <a:lstStyle/>
          <a:p>
            <a:r>
              <a:rPr lang="en-US" dirty="0"/>
              <a:t>Tuple is like a list</a:t>
            </a:r>
          </a:p>
          <a:p>
            <a:r>
              <a:rPr lang="en-US" dirty="0"/>
              <a:t>Main distinction is – a tuple is immutable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229A19-D9B1-4A7D-96AB-B0D07B60E69C}"/>
              </a:ext>
            </a:extLst>
          </p:cNvPr>
          <p:cNvSpPr/>
          <p:nvPr/>
        </p:nvSpPr>
        <p:spPr>
          <a:xfrm>
            <a:off x="457200" y="3513240"/>
            <a:ext cx="444862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&gt;&gt;List1=[‘a’, ‘b’, ‘c’]</a:t>
            </a:r>
            <a:br>
              <a:rPr 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endParaRPr lang="en-US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&gt;&gt;List1[0]=‘d’</a:t>
            </a:r>
            <a:br>
              <a:rPr 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endParaRPr lang="en-US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&gt;&gt;print(List1)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6E15C3-6CD8-4BAC-8BEA-D145A44431E5}"/>
              </a:ext>
            </a:extLst>
          </p:cNvPr>
          <p:cNvSpPr/>
          <p:nvPr/>
        </p:nvSpPr>
        <p:spPr>
          <a:xfrm>
            <a:off x="4572000" y="3513239"/>
            <a:ext cx="444862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&gt;&gt;Tuple1=(‘a’, ‘b’, ‘c’)</a:t>
            </a:r>
            <a:br>
              <a:rPr 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endParaRPr lang="en-US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sz="28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&gt;&gt;Tuple1[0]=‘d’</a:t>
            </a:r>
            <a:br>
              <a:rPr 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endParaRPr lang="en-US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sz="28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**</a:t>
            </a:r>
            <a:r>
              <a:rPr lang="en-US" sz="2800" dirty="0" err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TypeError</a:t>
            </a:r>
            <a:r>
              <a:rPr lang="en-US" sz="28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11737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FEE5-38FD-4814-B7C5-0ACB9AB7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Exercise-3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458AA-52DF-4CB7-9307-81C35C185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17550" indent="-514350">
              <a:buFont typeface="+mj-lt"/>
              <a:buAutoNum type="arabicPeriod"/>
            </a:pPr>
            <a:r>
              <a:rPr lang="en-US" dirty="0"/>
              <a:t>Create an empty tuple</a:t>
            </a:r>
          </a:p>
          <a:p>
            <a:pPr marL="717550" indent="-514350">
              <a:buFont typeface="+mj-lt"/>
              <a:buAutoNum type="arabicPeriod"/>
            </a:pPr>
            <a:r>
              <a:rPr lang="en-US" dirty="0"/>
              <a:t>Create a tuple with mixed data types – 1, ‘apples’, 2, ‘oranges’</a:t>
            </a:r>
          </a:p>
          <a:p>
            <a:pPr marL="717550" indent="-514350">
              <a:buFont typeface="+mj-lt"/>
              <a:buAutoNum type="arabicPeriod"/>
            </a:pPr>
            <a:r>
              <a:rPr lang="en-US" dirty="0"/>
              <a:t>Create a tuple of size 4 with repetition – ‘apples’</a:t>
            </a:r>
          </a:p>
          <a:p>
            <a:pPr marL="717550" indent="-514350">
              <a:buFont typeface="+mj-lt"/>
              <a:buAutoNum type="arabicPeriod"/>
            </a:pPr>
            <a:r>
              <a:rPr lang="en-US" dirty="0"/>
              <a:t>Create a single tuple from these two tuples (1,2,3) and (4,5)</a:t>
            </a:r>
          </a:p>
        </p:txBody>
      </p:sp>
    </p:spTree>
    <p:extLst>
      <p:ext uri="{BB962C8B-B14F-4D97-AF65-F5344CB8AC3E}">
        <p14:creationId xmlns:p14="http://schemas.microsoft.com/office/powerpoint/2010/main" val="42774190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D1CB-7A0C-4E55-88F4-1C11C390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Set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F0537-5091-4BA7-B023-733392321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type that is iterable, mutable and has no duplicate elements</a:t>
            </a:r>
          </a:p>
          <a:p>
            <a:r>
              <a:rPr lang="en-US" dirty="0"/>
              <a:t>Major advantage over a list: highly optimized to check whether an element exists in the set</a:t>
            </a:r>
          </a:p>
          <a:p>
            <a:pPr marL="203200" indent="0">
              <a:buNone/>
            </a:pPr>
            <a:endParaRPr lang="en-US" dirty="0"/>
          </a:p>
          <a:p>
            <a:pPr marL="203200" indent="0">
              <a:buNone/>
            </a:pPr>
            <a:r>
              <a:rPr lang="en-US" dirty="0"/>
              <a:t>&gt;&gt;Set1 = set(1,2,3,4,5)</a:t>
            </a:r>
          </a:p>
          <a:p>
            <a:pPr marL="203200" indent="0">
              <a:buNone/>
            </a:pPr>
            <a:r>
              <a:rPr lang="en-US" dirty="0"/>
              <a:t>&gt;&gt;Print(Set1)</a:t>
            </a:r>
          </a:p>
          <a:p>
            <a:pPr marL="203200" indent="0">
              <a:buNone/>
            </a:pPr>
            <a:r>
              <a:rPr lang="en-US" dirty="0"/>
              <a:t>{1,2,3,4,5}</a:t>
            </a:r>
          </a:p>
        </p:txBody>
      </p:sp>
    </p:spTree>
    <p:extLst>
      <p:ext uri="{BB962C8B-B14F-4D97-AF65-F5344CB8AC3E}">
        <p14:creationId xmlns:p14="http://schemas.microsoft.com/office/powerpoint/2010/main" val="155554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FEE5-38FD-4814-B7C5-0ACB9AB7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Exercise-4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458AA-52DF-4CB7-9307-81C35C185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17550" indent="-514350">
              <a:buFont typeface="+mj-lt"/>
              <a:buAutoNum type="arabicPeriod"/>
            </a:pPr>
            <a:r>
              <a:rPr lang="en-US" dirty="0"/>
              <a:t>Create an empty set</a:t>
            </a:r>
          </a:p>
          <a:p>
            <a:pPr marL="717550" indent="-514350">
              <a:buFont typeface="+mj-lt"/>
              <a:buAutoNum type="arabicPeriod"/>
            </a:pPr>
            <a:r>
              <a:rPr lang="en-US" dirty="0"/>
              <a:t>Guess the output of </a:t>
            </a:r>
            <a:br>
              <a:rPr lang="en-US" dirty="0"/>
            </a:br>
            <a:endParaRPr lang="en-US" sz="1100" dirty="0"/>
          </a:p>
          <a:p>
            <a:pPr marL="603250" lvl="1" indent="0">
              <a:buNone/>
            </a:pPr>
            <a:r>
              <a:rPr lang="en-US" dirty="0"/>
              <a:t>&gt;&gt; Set(‘</a:t>
            </a:r>
            <a:r>
              <a:rPr lang="en-US" dirty="0" err="1"/>
              <a:t>helloworld</a:t>
            </a:r>
            <a:r>
              <a:rPr lang="en-US" dirty="0"/>
              <a:t>’)</a:t>
            </a:r>
            <a:br>
              <a:rPr lang="en-US" dirty="0"/>
            </a:br>
            <a:endParaRPr lang="en-US" sz="1100" dirty="0"/>
          </a:p>
          <a:p>
            <a:pPr marL="717550" indent="-514350">
              <a:buFont typeface="+mj-lt"/>
              <a:buAutoNum type="arabicPeriod"/>
            </a:pPr>
            <a:r>
              <a:rPr lang="en-US" dirty="0"/>
              <a:t>Create a set with the use of a list [1,’abc’,2]</a:t>
            </a:r>
          </a:p>
          <a:p>
            <a:pPr marL="717550" indent="-514350">
              <a:buFont typeface="+mj-lt"/>
              <a:buAutoNum type="arabicPeriod"/>
            </a:pPr>
            <a:r>
              <a:rPr lang="en-US" dirty="0"/>
              <a:t>What is the output of </a:t>
            </a:r>
          </a:p>
          <a:p>
            <a:pPr marL="603250" lvl="1" indent="0">
              <a:buNone/>
            </a:pPr>
            <a:r>
              <a:rPr lang="en-US" dirty="0"/>
              <a:t>&gt;&gt; set([1,2,3,2,3,4,5])</a:t>
            </a:r>
          </a:p>
        </p:txBody>
      </p:sp>
    </p:spTree>
    <p:extLst>
      <p:ext uri="{BB962C8B-B14F-4D97-AF65-F5344CB8AC3E}">
        <p14:creationId xmlns:p14="http://schemas.microsoft.com/office/powerpoint/2010/main" val="12518410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Recap of today’s lecture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buSzPct val="100000"/>
            </a:pPr>
            <a:r>
              <a:rPr lang="en-US" sz="4000" dirty="0"/>
              <a:t>Working With Data</a:t>
            </a:r>
          </a:p>
          <a:p>
            <a:pPr marL="457200" indent="-457200">
              <a:buSzPct val="100000"/>
            </a:pPr>
            <a:r>
              <a:rPr lang="en-US" sz="4000" dirty="0"/>
              <a:t>Homework-1</a:t>
            </a:r>
          </a:p>
          <a:p>
            <a:pPr marL="457200" indent="-457200">
              <a:buSzPct val="100000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Packages</a:t>
            </a:r>
          </a:p>
          <a:p>
            <a:pPr marL="457200" indent="-457200">
              <a:buSzPct val="100000"/>
            </a:pPr>
            <a:r>
              <a:rPr lang="en-US" sz="4000" dirty="0"/>
              <a:t>Python</a:t>
            </a:r>
          </a:p>
          <a:p>
            <a:pPr lvl="1" indent="-342900">
              <a:spcBef>
                <a:spcPts val="640"/>
              </a:spcBef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3200" dirty="0"/>
              <a:t>main data structures</a:t>
            </a:r>
          </a:p>
          <a:p>
            <a:pPr lvl="1" indent="-342900">
              <a:spcBef>
                <a:spcPts val="640"/>
              </a:spcBef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List, Dictionary, Tupl</a:t>
            </a:r>
            <a:r>
              <a:rPr lang="en-US" sz="3200" dirty="0"/>
              <a:t>e, Set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SzPct val="100000"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SzPct val="100000"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41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3CEB-7EE2-E848-870A-0B1FBBDC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Covers: 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1716A-1658-A94C-83D4-E6B9FD15B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is the underlying open source project that manages and stores revisions of projects. </a:t>
            </a:r>
          </a:p>
          <a:p>
            <a:r>
              <a:rPr lang="en-US" dirty="0"/>
              <a:t>Git can manage change workflows from a wide variety of collaborators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6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8A18-6729-1F40-842C-3AACC5C2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GitHub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32FE1-5048-7440-8FF7-9567539DC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en-US" dirty="0"/>
              <a:t>For this class, usage of GitHub for Assignments is easy. </a:t>
            </a:r>
          </a:p>
          <a:p>
            <a:r>
              <a:rPr lang="en-US" i="1" dirty="0"/>
              <a:t>PULL.  </a:t>
            </a:r>
            <a:r>
              <a:rPr lang="en-US" dirty="0"/>
              <a:t>The changes from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i="1" dirty="0"/>
              <a:t>UPDATE FILES</a:t>
            </a:r>
            <a:r>
              <a:rPr lang="en-US" dirty="0"/>
              <a:t>.   The changes on your local machine. This could involve working locally or downloading the file from </a:t>
            </a:r>
            <a:r>
              <a:rPr lang="en-US" dirty="0" err="1"/>
              <a:t>Colab</a:t>
            </a:r>
            <a:r>
              <a:rPr lang="en-US" dirty="0"/>
              <a:t>. </a:t>
            </a:r>
          </a:p>
          <a:p>
            <a:r>
              <a:rPr lang="en-US" i="1" dirty="0"/>
              <a:t>COMMIT. </a:t>
            </a:r>
            <a:r>
              <a:rPr lang="en-US" dirty="0"/>
              <a:t>Committing creates a version for your changes.</a:t>
            </a:r>
            <a:endParaRPr lang="en-US" i="1" dirty="0"/>
          </a:p>
          <a:p>
            <a:r>
              <a:rPr lang="en-US" i="1" dirty="0"/>
              <a:t>PUSH</a:t>
            </a:r>
            <a:r>
              <a:rPr lang="en-US" dirty="0"/>
              <a:t>. The changes back to GitHub</a:t>
            </a:r>
          </a:p>
        </p:txBody>
      </p:sp>
    </p:spTree>
    <p:extLst>
      <p:ext uri="{BB962C8B-B14F-4D97-AF65-F5344CB8AC3E}">
        <p14:creationId xmlns:p14="http://schemas.microsoft.com/office/powerpoint/2010/main" val="340209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DEDA-55AE-0C44-B92A-05152F31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with 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D70B3-A61D-5D45-ACAE-3C90F8EAE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3368"/>
            <a:ext cx="9144000" cy="4676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258388-3217-2B49-9AB6-725E0A5C8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35768"/>
            <a:ext cx="9144000" cy="467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88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E724-EA2C-0148-9788-2E742748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with 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ECE21-360B-A145-BFA8-26A0828E3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 – Full copy of main codebase (typically stored in </a:t>
            </a:r>
            <a:r>
              <a:rPr lang="en-US" i="1" dirty="0"/>
              <a:t>master</a:t>
            </a:r>
            <a:r>
              <a:rPr lang="en-US" dirty="0"/>
              <a:t> branch) in which specific changes could be made without disrupting the production code</a:t>
            </a:r>
          </a:p>
          <a:p>
            <a:r>
              <a:rPr lang="en-US" dirty="0"/>
              <a:t>PULL REQUEST – Request to merge changes from a branch to the main codebase. Can have an approval workflow. </a:t>
            </a:r>
          </a:p>
        </p:txBody>
      </p:sp>
    </p:spTree>
    <p:extLst>
      <p:ext uri="{BB962C8B-B14F-4D97-AF65-F5344CB8AC3E}">
        <p14:creationId xmlns:p14="http://schemas.microsoft.com/office/powerpoint/2010/main" val="32163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6CBD8-EDA5-A44F-A15D-B269101E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with 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259DA-B397-5843-92DB-2A8A34093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Feature Branch Workflow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B742C3-763F-9B43-AEB1-B4AF4BD69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1994"/>
            <a:ext cx="9144000" cy="242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1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16188</TotalTime>
  <Words>1620</Words>
  <Application>Microsoft Macintosh PowerPoint</Application>
  <PresentationFormat>On-screen Show (4:3)</PresentationFormat>
  <Paragraphs>289</Paragraphs>
  <Slides>49</Slides>
  <Notes>13</Notes>
  <HiddenSlides>15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Meiryo UI</vt:lpstr>
      <vt:lpstr>Arial</vt:lpstr>
      <vt:lpstr>Calibri</vt:lpstr>
      <vt:lpstr>Century</vt:lpstr>
      <vt:lpstr>Office Theme</vt:lpstr>
      <vt:lpstr>Introduction to Machine Learning Applications  Lecture-2</vt:lpstr>
      <vt:lpstr>Agenda</vt:lpstr>
      <vt:lpstr>PowerPoint Presentation</vt:lpstr>
      <vt:lpstr>PowerPoint Presentation</vt:lpstr>
      <vt:lpstr>Under the Covers: Git</vt:lpstr>
      <vt:lpstr>Simple GitHub Usage</vt:lpstr>
      <vt:lpstr>Collaboration with Git</vt:lpstr>
      <vt:lpstr>Collaboration with Git</vt:lpstr>
      <vt:lpstr>Collaboration with Git</vt:lpstr>
      <vt:lpstr>GitHub: An Ecosystem</vt:lpstr>
      <vt:lpstr>PowerPoint Presentation</vt:lpstr>
      <vt:lpstr>Git and the Data Scientist</vt:lpstr>
      <vt:lpstr>PowerPoint Presentation</vt:lpstr>
      <vt:lpstr>Data Types and Structures</vt:lpstr>
      <vt:lpstr>Typical Analysis</vt:lpstr>
      <vt:lpstr>Long Term Persistent Storage </vt:lpstr>
      <vt:lpstr>Why Columnar Files?  </vt:lpstr>
      <vt:lpstr>Long Term Persistent Storage </vt:lpstr>
      <vt:lpstr>Document Oriented Databases</vt:lpstr>
      <vt:lpstr>Intermediate Storage </vt:lpstr>
      <vt:lpstr>Intermediate Storage: Sample CSV</vt:lpstr>
      <vt:lpstr>Storage for Analysis</vt:lpstr>
      <vt:lpstr>PowerPoint Presentation</vt:lpstr>
      <vt:lpstr>PowerPoint Presentation</vt:lpstr>
      <vt:lpstr>Packages</vt:lpstr>
      <vt:lpstr>Python Packages </vt:lpstr>
      <vt:lpstr>Python Packages</vt:lpstr>
      <vt:lpstr>Python Package Manager</vt:lpstr>
      <vt:lpstr>Both Conda and PIP can have Different Python Environments</vt:lpstr>
      <vt:lpstr>See Current packages/Version</vt:lpstr>
      <vt:lpstr>R and Packages</vt:lpstr>
      <vt:lpstr>Core Data Science Packages </vt:lpstr>
      <vt:lpstr>PowerPoint Presentation</vt:lpstr>
      <vt:lpstr>Notebooks </vt:lpstr>
      <vt:lpstr>Python</vt:lpstr>
      <vt:lpstr>First program</vt:lpstr>
      <vt:lpstr>On Windows</vt:lpstr>
      <vt:lpstr>Variables and Data Structures</vt:lpstr>
      <vt:lpstr>Variables and Data Structures</vt:lpstr>
      <vt:lpstr>Data Structures in Python</vt:lpstr>
      <vt:lpstr>Python List</vt:lpstr>
      <vt:lpstr>Exercise-1</vt:lpstr>
      <vt:lpstr>Python Dictionary</vt:lpstr>
      <vt:lpstr>Exercise-2</vt:lpstr>
      <vt:lpstr>Python Tuple</vt:lpstr>
      <vt:lpstr>Exercise-3</vt:lpstr>
      <vt:lpstr>Python Set </vt:lpstr>
      <vt:lpstr>Exercise-4</vt:lpstr>
      <vt:lpstr>Recap of today’s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for Business Analytics </dc:title>
  <cp:lastModifiedBy>Kuruzovich, Jason Nicholas</cp:lastModifiedBy>
  <cp:revision>151</cp:revision>
  <dcterms:modified xsi:type="dcterms:W3CDTF">2020-09-01T18:06:39Z</dcterms:modified>
</cp:coreProperties>
</file>