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4"/>
  </p:normalViewPr>
  <p:slideViewPr>
    <p:cSldViewPr>
      <p:cViewPr varScale="1">
        <p:scale>
          <a:sx n="53" d="100"/>
          <a:sy n="53" d="100"/>
        </p:scale>
        <p:origin x="160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eed mansha" userId="be4cd4d8437f685b" providerId="LiveId" clId="{F53E977E-535C-446F-A7AA-7180ABBC673A}"/>
    <pc:docChg chg="delSld">
      <pc:chgData name="waleed mansha" userId="be4cd4d8437f685b" providerId="LiveId" clId="{F53E977E-535C-446F-A7AA-7180ABBC673A}" dt="2020-08-30T03:48:54.626" v="0" actId="2696"/>
      <pc:docMkLst>
        <pc:docMk/>
      </pc:docMkLst>
      <pc:sldChg chg="del">
        <pc:chgData name="waleed mansha" userId="be4cd4d8437f685b" providerId="LiveId" clId="{F53E977E-535C-446F-A7AA-7180ABBC673A}" dt="2020-08-30T03:48:54.626" v="0" actId="2696"/>
        <pc:sldMkLst>
          <pc:docMk/>
          <pc:sldMk cId="4238730739" sldId="25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D987D-9423-4F33-8CC8-D699B7E5AB1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C353-D242-441D-A5E4-DA7174CB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E7A3-F2AD-4937-9948-CFC6051D0A85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CA88-489E-4F87-850A-3281BD625BEF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ACBB-F068-4FC9-95FF-B1D06B41601B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66D2-AF7E-4CDF-BA4F-A2F204AFE550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260E-D1CE-4748-9494-C6BAF90CD843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6DE-9462-48E0-A3E4-1206F2B5FCC6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A3F-B904-4BF3-BAEE-D6AD10661672}" type="datetime1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9C4-16A3-49E5-8990-3C2F598854B7}" type="datetime1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4615-0535-478A-A14E-1056832CDF38}" type="datetime1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0185-AB1F-478D-9868-1C2EAC7E5919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80CD-3BEF-4E78-81BB-EE6E243CA0E8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A466-23A2-49F9-A8C4-DFDBBCA2EEAD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se.rpi.edu/servers/teaching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hyperlink" Target="https://itssc.rpi.edu/hc/en-us/articles/360008783172-VPN-Installation-and-Conne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Analog IC Design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Cadence Tutorial</a:t>
            </a:r>
          </a:p>
          <a:p>
            <a:r>
              <a:rPr lang="en-US" altLang="zh-CN" dirty="0"/>
              <a:t>ECSE </a:t>
            </a:r>
            <a:r>
              <a:rPr lang="en-US" altLang="zh-CN" dirty="0" smtClean="0"/>
              <a:t>4030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127DF3-6733-4611-9EDB-68458A71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460816-91EC-486D-A02F-672E2506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51" y="2133600"/>
            <a:ext cx="5656231" cy="4071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1"/>
            <a:ext cx="8229600" cy="1752599"/>
          </a:xfrm>
        </p:spPr>
        <p:txBody>
          <a:bodyPr/>
          <a:lstStyle/>
          <a:p>
            <a:r>
              <a:rPr lang="en-US" altLang="zh-CN" dirty="0"/>
              <a:t>In analog design environment, go to variables </a:t>
            </a:r>
            <a:r>
              <a:rPr lang="en-US" altLang="zh-CN" dirty="0">
                <a:sym typeface="Wingdings" pitchFamily="2" charset="2"/>
              </a:rPr>
              <a:t> copy from </a:t>
            </a:r>
            <a:r>
              <a:rPr lang="en-US" altLang="zh-CN" dirty="0" err="1">
                <a:sym typeface="Wingdings" pitchFamily="2" charset="2"/>
              </a:rPr>
              <a:t>cellview</a:t>
            </a:r>
            <a:r>
              <a:rPr lang="en-US" altLang="zh-CN" dirty="0">
                <a:sym typeface="Wingdings" pitchFamily="2" charset="2"/>
              </a:rPr>
              <a:t>, to get all design parameters in the schematic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172207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005" y="2828835"/>
            <a:ext cx="1892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Variables appear</a:t>
            </a:r>
          </a:p>
          <a:p>
            <a:r>
              <a:rPr lang="en-US" altLang="zh-CN" dirty="0"/>
              <a:t> here, double click</a:t>
            </a:r>
          </a:p>
          <a:p>
            <a:r>
              <a:rPr lang="en-US" altLang="zh-CN" dirty="0"/>
              <a:t>To give an initial</a:t>
            </a:r>
          </a:p>
          <a:p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315200" y="2895600"/>
            <a:ext cx="46043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56553" y="2410420"/>
            <a:ext cx="102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Choose </a:t>
            </a:r>
          </a:p>
          <a:p>
            <a:r>
              <a:rPr lang="en-US" altLang="zh-CN" dirty="0" err="1"/>
              <a:t>Analyese</a:t>
            </a:r>
            <a:endParaRPr lang="zh-CN" altLang="en-US" dirty="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H="1">
            <a:off x="7775639" y="2743200"/>
            <a:ext cx="301561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34311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Edit variables</a:t>
            </a: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15CA0B-D6E7-4413-B3C6-424B15D7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" y="9524"/>
            <a:ext cx="8229600" cy="6772275"/>
          </a:xfrm>
        </p:spPr>
        <p:txBody>
          <a:bodyPr>
            <a:normAutofit/>
          </a:bodyPr>
          <a:lstStyle/>
          <a:p>
            <a:r>
              <a:rPr lang="en-US" altLang="zh-CN" dirty="0"/>
              <a:t>Setup DC </a:t>
            </a:r>
          </a:p>
          <a:p>
            <a:pPr marL="0" indent="0">
              <a:buNone/>
            </a:pPr>
            <a:r>
              <a:rPr lang="en-US" altLang="zh-CN" dirty="0"/>
              <a:t>    simulation</a:t>
            </a:r>
          </a:p>
          <a:p>
            <a:r>
              <a:rPr lang="en-US" altLang="zh-CN" dirty="0"/>
              <a:t>Click choose </a:t>
            </a:r>
          </a:p>
          <a:p>
            <a:pPr marL="0" indent="0">
              <a:buNone/>
            </a:pPr>
            <a:r>
              <a:rPr lang="en-US" altLang="zh-CN" dirty="0"/>
              <a:t>    analyses, set </a:t>
            </a:r>
          </a:p>
          <a:p>
            <a:pPr marL="0" indent="0">
              <a:buNone/>
            </a:pPr>
            <a:r>
              <a:rPr lang="en-US" altLang="zh-CN" dirty="0"/>
              <a:t>    DC analysis as</a:t>
            </a:r>
          </a:p>
          <a:p>
            <a:pPr marL="0" indent="0">
              <a:buNone/>
            </a:pPr>
            <a:r>
              <a:rPr lang="en-US" altLang="zh-CN" dirty="0"/>
              <a:t>    shown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27D055C-EB9F-4CB4-8599-3A846A48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09" y="56272"/>
            <a:ext cx="3952875" cy="6534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5FABEB-9261-4274-8001-12C84D3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Setup parametric analyses, go to Tools </a:t>
            </a:r>
            <a:r>
              <a:rPr lang="en-US" altLang="zh-CN">
                <a:sym typeface="Wingdings" pitchFamily="2" charset="2"/>
              </a:rPr>
              <a:t> Parametric Analysis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DEBD904-A27F-4E38-AACA-31815265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382000" cy="5048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2F0C4C-8755-4059-BAD8-550F6BC0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1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E7D4C2-AD5C-4C43-A07F-0EAA95AF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95400"/>
            <a:ext cx="8372475" cy="5029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altLang="zh-CN" dirty="0"/>
              <a:t>Run Parametric analysis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3948332"/>
            <a:ext cx="457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16526" y="3698045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 to run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650" y="2487636"/>
            <a:ext cx="2237349" cy="5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18194" y="2118304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Initial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0643" y="518857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Simulation status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281922-22B7-4E59-B7D9-680BC00B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6FBC2E-133D-42B3-B81C-DD6BF62F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98" y="2438400"/>
            <a:ext cx="5572689" cy="44053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D42E4BC-19E4-47A7-9C7F-3F11F2A8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1" y="533400"/>
            <a:ext cx="4638379" cy="3032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"/>
            <a:ext cx="8229600" cy="685800"/>
          </a:xfrm>
        </p:spPr>
        <p:txBody>
          <a:bodyPr/>
          <a:lstStyle/>
          <a:p>
            <a:r>
              <a:rPr lang="en-US" altLang="zh-CN" dirty="0"/>
              <a:t>Plot I-V curve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787200"/>
            <a:ext cx="2286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363941" y="5278901"/>
            <a:ext cx="83760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429590" y="5956500"/>
            <a:ext cx="129481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696200" y="5029200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3886200"/>
            <a:ext cx="3124791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Select the</a:t>
            </a:r>
          </a:p>
          <a:p>
            <a:pPr marL="0" indent="0">
              <a:buNone/>
            </a:pPr>
            <a:r>
              <a:rPr lang="en-US" altLang="zh-CN" dirty="0"/>
              <a:t>   negative node</a:t>
            </a:r>
          </a:p>
          <a:p>
            <a:pPr marL="0" indent="0">
              <a:buNone/>
            </a:pPr>
            <a:r>
              <a:rPr lang="en-US" altLang="zh-CN" dirty="0"/>
              <a:t>   of “V1”</a:t>
            </a: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22754-2560-4969-8F45-A5048A92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"/>
            <a:ext cx="8229600" cy="914400"/>
          </a:xfrm>
        </p:spPr>
        <p:txBody>
          <a:bodyPr/>
          <a:lstStyle/>
          <a:p>
            <a:r>
              <a:rPr lang="en-US" altLang="zh-CN" dirty="0"/>
              <a:t>Plot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C9B251-99D7-4F11-800D-40780482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1" y="762000"/>
            <a:ext cx="6885717" cy="58065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D75159-83B7-4FF3-89FA-DDAB6F02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0"/>
            <a:ext cx="8153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For more information about ECS servers: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wiki.ecse.rpi.edu/servers/teaching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using RPI VPN: </a:t>
            </a:r>
            <a:r>
              <a:rPr lang="en-US" sz="2800" u="sng" dirty="0">
                <a:hlinkClick r:id="rId4"/>
              </a:rPr>
              <a:t>https://itssc.rpi.edu/hc/en-us/articles/360008783172-VPN-Installation-and-Connection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867" y="1143000"/>
            <a:ext cx="8412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 run cadence, you must connect to the ECSE teaching servers via VPN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47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Starting Cadence</a:t>
            </a:r>
            <a:endParaRPr lang="zh-CN" alt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43627008-F013-44D8-90A7-E7381E10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121919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After log into your account</a:t>
            </a:r>
          </a:p>
          <a:p>
            <a:pPr lvl="1"/>
            <a:r>
              <a:rPr lang="en-US" altLang="zh-CN" sz="2400" dirty="0"/>
              <a:t>open your home folder YOUR_RIN-4030</a:t>
            </a:r>
          </a:p>
          <a:p>
            <a:pPr lvl="1"/>
            <a:r>
              <a:rPr lang="en-US" altLang="zh-CN" sz="2400" dirty="0"/>
              <a:t>Right click </a:t>
            </a:r>
            <a:r>
              <a:rPr lang="en-US" altLang="zh-CN" sz="2400" b="1" dirty="0"/>
              <a:t>tsmc65 </a:t>
            </a:r>
            <a:r>
              <a:rPr lang="en-US" altLang="zh-CN" sz="2400" dirty="0"/>
              <a:t>and select </a:t>
            </a:r>
            <a:r>
              <a:rPr lang="en-US" altLang="zh-CN" sz="2400" b="1" dirty="0"/>
              <a:t>open in terminal</a:t>
            </a:r>
          </a:p>
          <a:p>
            <a:pPr lvl="1"/>
            <a:endParaRPr lang="en-US" altLang="zh-CN" sz="2400" b="1" dirty="0"/>
          </a:p>
          <a:p>
            <a:endParaRPr lang="zh-CN" alt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2A8FBCA-78F2-4769-A1D8-FFDD000D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325278"/>
            <a:ext cx="2025288" cy="27758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6E348A2-015E-41CC-9F4C-4EED9BF3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24693"/>
            <a:ext cx="6218294" cy="1937998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xmlns="" id="{EB2C7090-6EFF-4429-B950-5F61B5F02B83}"/>
              </a:ext>
            </a:extLst>
          </p:cNvPr>
          <p:cNvCxnSpPr>
            <a:endCxn id="19" idx="0"/>
          </p:cNvCxnSpPr>
          <p:nvPr/>
        </p:nvCxnSpPr>
        <p:spPr>
          <a:xfrm flipV="1">
            <a:off x="6172200" y="2325278"/>
            <a:ext cx="1698444" cy="1027522"/>
          </a:xfrm>
          <a:prstGeom prst="curvedConnector4">
            <a:avLst>
              <a:gd name="adj1" fmla="val 20189"/>
              <a:gd name="adj2" fmla="val 12224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E1DC166-24C5-419E-BEC8-864C988D7DFF}"/>
              </a:ext>
            </a:extLst>
          </p:cNvPr>
          <p:cNvSpPr txBox="1"/>
          <p:nvPr/>
        </p:nvSpPr>
        <p:spPr>
          <a:xfrm>
            <a:off x="7545155" y="1832355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01DFB07-9C94-423A-86A4-301B9676019D}"/>
              </a:ext>
            </a:extLst>
          </p:cNvPr>
          <p:cNvSpPr/>
          <p:nvPr/>
        </p:nvSpPr>
        <p:spPr>
          <a:xfrm>
            <a:off x="7162800" y="4495800"/>
            <a:ext cx="1698444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C6C09DF-3E4B-4FAE-B0C3-9264E34E026D}"/>
              </a:ext>
            </a:extLst>
          </p:cNvPr>
          <p:cNvSpPr txBox="1"/>
          <p:nvPr/>
        </p:nvSpPr>
        <p:spPr>
          <a:xfrm>
            <a:off x="183714" y="4248617"/>
            <a:ext cx="7184844" cy="399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After that, - Type: “</a:t>
            </a:r>
            <a:r>
              <a:rPr lang="en-US" altLang="zh-CN" sz="2000" b="1" dirty="0"/>
              <a:t>virtuoso &amp;” </a:t>
            </a:r>
            <a:r>
              <a:rPr lang="en-US" altLang="zh-CN" sz="2000" dirty="0"/>
              <a:t>in terminal and hit</a:t>
            </a:r>
            <a:r>
              <a:rPr lang="en-US" altLang="zh-CN" sz="2000" b="1" dirty="0"/>
              <a:t> “Enter”.</a:t>
            </a:r>
            <a:endParaRPr lang="en-US" altLang="zh-CN" sz="2000" dirty="0"/>
          </a:p>
          <a:p>
            <a:endParaRPr lang="en-US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B488AE20-33E8-4E83-93C6-E2DA4DA70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47" y="4717112"/>
            <a:ext cx="4781156" cy="18218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xmlns="" id="{EF57E64C-5D45-4259-92E4-BE0A9601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1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CN" dirty="0"/>
              <a:t>Library setup</a:t>
            </a:r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3891AE1-BD4A-411A-ACAD-5F56C0997BB8}"/>
              </a:ext>
            </a:extLst>
          </p:cNvPr>
          <p:cNvGrpSpPr/>
          <p:nvPr/>
        </p:nvGrpSpPr>
        <p:grpSpPr>
          <a:xfrm>
            <a:off x="861039" y="1304513"/>
            <a:ext cx="7825761" cy="4661723"/>
            <a:chOff x="855474" y="2124734"/>
            <a:chExt cx="7825761" cy="46617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C49421B3-31D8-40ED-8FA7-EFACF3EE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474" y="2124734"/>
              <a:ext cx="7552632" cy="466172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038600" y="5645973"/>
              <a:ext cx="3810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666" y="3581977"/>
              <a:ext cx="13716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>
              <a:off x="4419600" y="4272412"/>
              <a:ext cx="2258746" cy="13934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endCxn id="5" idx="3"/>
            </p:cNvCxnSpPr>
            <p:nvPr/>
          </p:nvCxnSpPr>
          <p:spPr>
            <a:xfrm flipH="1" flipV="1">
              <a:off x="5516266" y="3658177"/>
              <a:ext cx="836872" cy="3231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48434" y="3809265"/>
              <a:ext cx="2032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Click Tools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  <a:sym typeface="Wingdings" pitchFamily="2" charset="2"/>
                </a:rPr>
                <a:t> Library Manager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5310CD-DD04-4F05-8430-444E2B9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9ED420-74FE-4497-9730-FE4E3CCB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1380"/>
            <a:ext cx="7620000" cy="48432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21363"/>
          </a:xfrm>
        </p:spPr>
        <p:txBody>
          <a:bodyPr/>
          <a:lstStyle/>
          <a:p>
            <a:r>
              <a:rPr lang="en-US" altLang="zh-CN" dirty="0"/>
              <a:t>Then build new library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900" y="5144813"/>
            <a:ext cx="1638300" cy="369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/>
          <p:cNvCxnSpPr>
            <a:cxnSpLocks/>
            <a:stCxn id="7" idx="1"/>
          </p:cNvCxnSpPr>
          <p:nvPr/>
        </p:nvCxnSpPr>
        <p:spPr>
          <a:xfrm flipH="1">
            <a:off x="4953000" y="4256845"/>
            <a:ext cx="1219200" cy="8879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4072179"/>
            <a:ext cx="193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Create new library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1AE6003-6051-4233-AB38-CEBAA7E5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D4B58DF-018F-46BB-AF0A-59D96157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38" y="4083308"/>
            <a:ext cx="3905250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1D8E89-FF00-4C25-BC1E-93D072B4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10110"/>
            <a:ext cx="5314950" cy="2638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5400" y="842962"/>
            <a:ext cx="1447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09800" y="1147762"/>
            <a:ext cx="152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1604962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Choose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 name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2413501" y="5091027"/>
            <a:ext cx="838200" cy="24794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2802445"/>
            <a:ext cx="733201" cy="24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/>
          <p:cNvCxnSpPr>
            <a:cxnSpLocks/>
            <a:stCxn id="14" idx="1"/>
          </p:cNvCxnSpPr>
          <p:nvPr/>
        </p:nvCxnSpPr>
        <p:spPr>
          <a:xfrm flipH="1">
            <a:off x="3781202" y="2106921"/>
            <a:ext cx="2276698" cy="6410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7900" y="1783755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Select, then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OK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6" name="Straight Arrow Connector 15"/>
          <p:cNvCxnSpPr>
            <a:cxnSpLocks/>
            <a:stCxn id="14" idx="1"/>
          </p:cNvCxnSpPr>
          <p:nvPr/>
        </p:nvCxnSpPr>
        <p:spPr>
          <a:xfrm flipH="1" flipV="1">
            <a:off x="3505200" y="1444883"/>
            <a:ext cx="2552700" cy="6620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5885916" y="3195637"/>
            <a:ext cx="381000" cy="69532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5791200"/>
            <a:ext cx="3429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72064" y="4901613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Select, then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OK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0" name="Straight Arrow Connector 19"/>
          <p:cNvCxnSpPr>
            <a:cxnSpLocks/>
            <a:endCxn id="18" idx="3"/>
          </p:cNvCxnSpPr>
          <p:nvPr/>
        </p:nvCxnSpPr>
        <p:spPr>
          <a:xfrm flipH="1">
            <a:off x="6057900" y="5390227"/>
            <a:ext cx="1714164" cy="5152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22" idx="1"/>
          </p:cNvCxnSpPr>
          <p:nvPr/>
        </p:nvCxnSpPr>
        <p:spPr>
          <a:xfrm flipH="1">
            <a:off x="6553200" y="5224779"/>
            <a:ext cx="1218864" cy="511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177" y="4901613"/>
            <a:ext cx="172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new library </a:t>
            </a:r>
          </a:p>
          <a:p>
            <a:r>
              <a:rPr lang="en-US" altLang="zh-CN" dirty="0"/>
              <a:t>will appears in</a:t>
            </a:r>
          </a:p>
          <a:p>
            <a:r>
              <a:rPr lang="en-US" altLang="zh-CN" dirty="0"/>
              <a:t>Library Manager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403B12D-51A5-4470-ACC4-FE5E2586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54778E5-189F-4EA1-A685-AFBA15CA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657600"/>
            <a:ext cx="3982348" cy="3170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9494F3-A3A6-4451-A431-F1DEB187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8" y="219075"/>
            <a:ext cx="30480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28F926-D849-4DB4-B49F-874F180A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26" y="275602"/>
            <a:ext cx="3967531" cy="37264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7845" y="305977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13217" y="1010284"/>
            <a:ext cx="685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59845" y="2183470"/>
            <a:ext cx="1143000" cy="876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967879" y="1143000"/>
            <a:ext cx="997938" cy="4045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7593" y="1296769"/>
            <a:ext cx="2261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Select the new library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Then select Cell View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343400" y="1380502"/>
            <a:ext cx="1219200" cy="33399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6934200" y="1124584"/>
            <a:ext cx="169948" cy="14662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17622" y="259052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Choose a name, then OK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969296" y="2889494"/>
            <a:ext cx="345904" cy="2989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508E6BF-CAA6-47F2-8F5C-6F754E1A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3400" y="196334"/>
            <a:ext cx="48281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schematic window, press i to insert instance, </a:t>
            </a:r>
          </a:p>
          <a:p>
            <a:r>
              <a:rPr lang="en-US" altLang="zh-CN" dirty="0"/>
              <a:t>Select a nch_25, view is symbol, change the width</a:t>
            </a:r>
          </a:p>
          <a:p>
            <a:r>
              <a:rPr lang="en-US" altLang="zh-CN" dirty="0"/>
              <a:t>to whatever value you want, then </a:t>
            </a:r>
            <a:r>
              <a:rPr lang="en-US" altLang="zh-CN" b="1" dirty="0"/>
              <a:t>Hide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Follow the same process, to insert DC supply and </a:t>
            </a:r>
          </a:p>
          <a:p>
            <a:r>
              <a:rPr lang="en-US" altLang="zh-CN" dirty="0" err="1"/>
              <a:t>gnd</a:t>
            </a:r>
            <a:r>
              <a:rPr lang="en-US" altLang="zh-CN" dirty="0"/>
              <a:t> from Library </a:t>
            </a:r>
            <a:r>
              <a:rPr lang="en-US" altLang="zh-CN" dirty="0" err="1"/>
              <a:t>analogLib</a:t>
            </a:r>
            <a:r>
              <a:rPr lang="en-US" altLang="zh-CN" dirty="0"/>
              <a:t>, cell name is </a:t>
            </a:r>
            <a:r>
              <a:rPr lang="en-US" altLang="zh-CN" dirty="0" err="1"/>
              <a:t>vdc</a:t>
            </a:r>
            <a:r>
              <a:rPr lang="en-US" altLang="zh-CN" dirty="0"/>
              <a:t>, </a:t>
            </a:r>
            <a:r>
              <a:rPr lang="en-US" altLang="zh-CN" dirty="0" err="1"/>
              <a:t>gnd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486399"/>
            <a:ext cx="5095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the DC voltage as </a:t>
            </a:r>
            <a:r>
              <a:rPr lang="en-US" altLang="zh-CN" dirty="0" err="1"/>
              <a:t>vgs</a:t>
            </a:r>
            <a:r>
              <a:rPr lang="en-US" altLang="zh-CN" dirty="0"/>
              <a:t>, then DC supply connect to</a:t>
            </a:r>
          </a:p>
          <a:p>
            <a:r>
              <a:rPr lang="en-US" altLang="zh-CN" dirty="0"/>
              <a:t>the drain as </a:t>
            </a:r>
            <a:r>
              <a:rPr lang="en-US" altLang="zh-CN" dirty="0" err="1"/>
              <a:t>vds</a:t>
            </a:r>
            <a:r>
              <a:rPr lang="en-US" altLang="zh-CN" dirty="0"/>
              <a:t>, as shown in next slide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95B0045-15F1-4171-86E1-752D3EEB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3" y="48920"/>
            <a:ext cx="4255609" cy="4218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33B73-1764-4938-BAC8-BBC3756A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66" y="1753968"/>
            <a:ext cx="3557461" cy="50264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3F37E0-EF4B-45C6-9A63-DB5D60D9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2743A5E-8152-4908-B9F8-BE0FC525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403"/>
            <a:ext cx="9144000" cy="52900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774"/>
            <a:ext cx="8229600" cy="4525963"/>
          </a:xfrm>
        </p:spPr>
        <p:txBody>
          <a:bodyPr/>
          <a:lstStyle/>
          <a:p>
            <a:r>
              <a:rPr lang="en-US" altLang="zh-CN" dirty="0"/>
              <a:t>Then click check &amp; save,   go to   Launch </a:t>
            </a:r>
            <a:r>
              <a:rPr lang="en-US" altLang="zh-CN" dirty="0">
                <a:sym typeface="Wingdings" pitchFamily="2" charset="2"/>
              </a:rPr>
              <a:t> ADE L, as shown</a:t>
            </a:r>
            <a:endParaRPr lang="zh-CN" altLang="en-US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371600" y="1126001"/>
            <a:ext cx="381000" cy="13885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8E5E58C-6AB2-4B38-AE6C-380DB14DA94C}"/>
              </a:ext>
            </a:extLst>
          </p:cNvPr>
          <p:cNvCxnSpPr>
            <a:cxnSpLocks/>
          </p:cNvCxnSpPr>
          <p:nvPr/>
        </p:nvCxnSpPr>
        <p:spPr>
          <a:xfrm flipH="1">
            <a:off x="3200400" y="499403"/>
            <a:ext cx="228600" cy="1253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EDC853-435E-40B1-A958-008446F5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313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SimSun</vt:lpstr>
      <vt:lpstr>Arial</vt:lpstr>
      <vt:lpstr>Calibri</vt:lpstr>
      <vt:lpstr>Wingdings</vt:lpstr>
      <vt:lpstr>Office Theme</vt:lpstr>
      <vt:lpstr>Analog IC Design</vt:lpstr>
      <vt:lpstr>PowerPoint Presentation</vt:lpstr>
      <vt:lpstr>Starting Cadence</vt:lpstr>
      <vt:lpstr>Library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IC Design</dc:title>
  <dc:creator>Mona</dc:creator>
  <cp:lastModifiedBy>Mona Hella</cp:lastModifiedBy>
  <cp:revision>46</cp:revision>
  <dcterms:created xsi:type="dcterms:W3CDTF">2006-08-16T00:00:00Z</dcterms:created>
  <dcterms:modified xsi:type="dcterms:W3CDTF">2020-09-08T03:25:13Z</dcterms:modified>
</cp:coreProperties>
</file>