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4"/>
  </p:notesMasterIdLst>
  <p:sldIdLst>
    <p:sldId id="260" r:id="rId2"/>
    <p:sldId id="338" r:id="rId3"/>
    <p:sldId id="345" r:id="rId4"/>
    <p:sldId id="347" r:id="rId5"/>
    <p:sldId id="348" r:id="rId6"/>
    <p:sldId id="349" r:id="rId7"/>
    <p:sldId id="350" r:id="rId8"/>
    <p:sldId id="351" r:id="rId9"/>
    <p:sldId id="363" r:id="rId10"/>
    <p:sldId id="364" r:id="rId11"/>
    <p:sldId id="365" r:id="rId12"/>
    <p:sldId id="366" r:id="rId13"/>
    <p:sldId id="376" r:id="rId14"/>
    <p:sldId id="367" r:id="rId15"/>
    <p:sldId id="368" r:id="rId16"/>
    <p:sldId id="377" r:id="rId17"/>
    <p:sldId id="369" r:id="rId18"/>
    <p:sldId id="378" r:id="rId19"/>
    <p:sldId id="371" r:id="rId20"/>
    <p:sldId id="381" r:id="rId21"/>
    <p:sldId id="382" r:id="rId22"/>
    <p:sldId id="379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874" autoAdjust="0"/>
    <p:restoredTop sz="78103" autoAdjust="0"/>
  </p:normalViewPr>
  <p:slideViewPr>
    <p:cSldViewPr>
      <p:cViewPr varScale="1">
        <p:scale>
          <a:sx n="118" d="100"/>
          <a:sy n="118" d="100"/>
        </p:scale>
        <p:origin x="-215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omial_proportion_confidence_interval#Normal_approximation_interva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是需要验证集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是正则化剪枝：代价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部分有多种表示形式</a:t>
            </a:r>
            <a:endParaRPr lang="en-US" altLang="zh-CN" dirty="0" smtClean="0"/>
          </a:p>
          <a:p>
            <a:r>
              <a:rPr lang="en-US" altLang="zh-CN" dirty="0" smtClean="0"/>
              <a:t>3-5</a:t>
            </a:r>
            <a:r>
              <a:rPr lang="zh-CN" altLang="en-US" dirty="0" smtClean="0"/>
              <a:t>是基于在训练集错误率的剪枝：这是与第一个不同的；最小错误率剪枝效果不稳定；悲观和更悲观的错误剪枝常用于</a:t>
            </a:r>
            <a:r>
              <a:rPr lang="en-US" altLang="zh-CN" dirty="0" smtClean="0"/>
              <a:t>C4.5</a:t>
            </a:r>
            <a:r>
              <a:rPr lang="zh-CN" altLang="en-US" dirty="0" smtClean="0"/>
              <a:t>树算法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是验证剪枝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是正则化剪枝：代价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部分有多种表示形式</a:t>
            </a:r>
            <a:endParaRPr lang="en-US" altLang="zh-CN" dirty="0" smtClean="0"/>
          </a:p>
          <a:p>
            <a:r>
              <a:rPr lang="en-US" altLang="zh-CN" dirty="0" smtClean="0"/>
              <a:t>3-5</a:t>
            </a:r>
            <a:r>
              <a:rPr lang="zh-CN" altLang="en-US" dirty="0" smtClean="0"/>
              <a:t>是基于在训练集错误率的剪枝：这是与第一个不同的；最小错误率剪枝效果不稳定；悲观和更悲观的错误剪枝常用于</a:t>
            </a:r>
            <a:r>
              <a:rPr lang="en-US" altLang="zh-CN" dirty="0" smtClean="0"/>
              <a:t>C4.5</a:t>
            </a:r>
            <a:r>
              <a:rPr lang="zh-CN" altLang="en-US" dirty="0" smtClean="0"/>
              <a:t>树算法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或者叫连续性惩罚因子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标准错误在上面提到过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如果不用校正的错误率的话，叶节点的错误个数一定是小于等于父节点的，在最小错误率处讲到了，这样效果有限</a:t>
                </a:r>
                <a:endParaRPr lang="en-US" altLang="zh-CN" dirty="0" smtClean="0"/>
              </a:p>
              <a:p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Et</a:t>
                </a:r>
                <a:r>
                  <a:rPr lang="zh-CN" altLang="en-US" dirty="0" smtClean="0"/>
                  <a:t>的子树；</a:t>
                </a:r>
                <a:r>
                  <a:rPr lang="en-US" altLang="zh-CN" dirty="0" smtClean="0"/>
                  <a:t>|s|</a:t>
                </a:r>
                <a:r>
                  <a:rPr lang="zh-CN" altLang="en-US" dirty="0" smtClean="0"/>
                  <a:t>表示子树的叶子节点数量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0" kern="1200" smtClean="0">
                          <a:solidFill>
                            <a:schemeClr val="tx1"/>
                          </a:solidFill>
                          <a:latin typeface="Cambria Math"/>
                          <a:ea typeface="+mn-ea"/>
                          <a:cs typeface="+mn-cs"/>
                        </a:rPr>
                        <m:t>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如果不用校正的错误率的话，叶节点的错误个数一定是小于等于父节点的，在最小错误率处讲到了，这样效果有限</a:t>
                </a:r>
                <a:endParaRPr lang="en-US" altLang="zh-CN" dirty="0" smtClean="0"/>
              </a:p>
              <a:p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Et</a:t>
                </a:r>
                <a:r>
                  <a:rPr lang="zh-CN" altLang="en-US" dirty="0" smtClean="0"/>
                  <a:t>的子树；</a:t>
                </a:r>
                <a:r>
                  <a:rPr lang="en-US" altLang="zh-CN" dirty="0" smtClean="0"/>
                  <a:t>|s|</a:t>
                </a:r>
                <a:r>
                  <a:rPr lang="zh-CN" altLang="en-US" dirty="0" smtClean="0"/>
                  <a:t>表示子树的叶子节点数量</a:t>
                </a:r>
                <a:endParaRPr lang="en-US" altLang="zh-CN" dirty="0" smtClean="0"/>
              </a:p>
              <a:p>
                <a:r>
                  <a:rPr lang="zh-CN" altLang="en-US" sz="1200" i="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数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如果不用校正的错误率的话，叶节点的错误个数一定是小于等于父节点的，在最小错误率处讲到了，这样效果有限</a:t>
                </a:r>
                <a:endParaRPr lang="en-US" altLang="zh-CN" dirty="0" smtClean="0"/>
              </a:p>
              <a:p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Et</a:t>
                </a:r>
                <a:r>
                  <a:rPr lang="zh-CN" altLang="en-US" dirty="0" smtClean="0"/>
                  <a:t>的子树；</a:t>
                </a:r>
                <a:r>
                  <a:rPr lang="en-US" altLang="zh-CN" dirty="0" smtClean="0"/>
                  <a:t>|s|</a:t>
                </a:r>
                <a:r>
                  <a:rPr lang="zh-CN" altLang="en-US" dirty="0" smtClean="0"/>
                  <a:t>表示子树的叶子节点数量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E+0.5</a:t>
                </a:r>
                <a:r>
                  <a:rPr lang="zh-CN" altLang="en-US" dirty="0" smtClean="0"/>
                  <a:t>是校正的后的当前训练集的错分数量</a:t>
                </a:r>
                <a:endParaRPr lang="en-US" altLang="zh-CN" dirty="0" smtClean="0"/>
              </a:p>
              <a:p>
                <a:r>
                  <a:rPr lang="en-US" altLang="zh-CN" dirty="0" smtClean="0"/>
                  <a:t>Et</a:t>
                </a:r>
                <a:r>
                  <a:rPr lang="zh-CN" altLang="en-US" dirty="0" smtClean="0"/>
                  <a:t>是校正后的当前决策点子树的错分数量</a:t>
                </a:r>
                <a:endParaRPr lang="en-US" altLang="zh-CN" dirty="0" smtClean="0"/>
              </a:p>
              <a:p>
                <a:r>
                  <a:rPr lang="en-US" altLang="zh-CN" dirty="0" smtClean="0"/>
                  <a:t>SE(Et)</a:t>
                </a:r>
                <a:r>
                  <a:rPr lang="zh-CN" altLang="en-US" dirty="0" smtClean="0"/>
                  <a:t>是决策点子树上的标准差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0" kern="1200" smtClean="0">
                          <a:solidFill>
                            <a:schemeClr val="tx1"/>
                          </a:solidFill>
                          <a:latin typeface="Cambria Math"/>
                          <a:ea typeface="+mn-ea"/>
                          <a:cs typeface="+mn-cs"/>
                        </a:rPr>
                        <m:t>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如果不用校正的错误率的话，叶节点的错误个数一定是小于等于父节点的，在最小错误率处讲到了，这样效果有限</a:t>
                </a:r>
                <a:endParaRPr lang="en-US" altLang="zh-CN" dirty="0" smtClean="0"/>
              </a:p>
              <a:p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Et</a:t>
                </a:r>
                <a:r>
                  <a:rPr lang="zh-CN" altLang="en-US" dirty="0" smtClean="0"/>
                  <a:t>的子树；</a:t>
                </a:r>
                <a:r>
                  <a:rPr lang="en-US" altLang="zh-CN" dirty="0" smtClean="0"/>
                  <a:t>|s|</a:t>
                </a:r>
                <a:r>
                  <a:rPr lang="zh-CN" altLang="en-US" dirty="0" smtClean="0"/>
                  <a:t>表示子树的叶子节点数量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E+0.5</a:t>
                </a:r>
                <a:r>
                  <a:rPr lang="zh-CN" altLang="en-US" dirty="0" smtClean="0"/>
                  <a:t>是校正的后的当前训练集的错分数量</a:t>
                </a:r>
                <a:endParaRPr lang="en-US" altLang="zh-CN" dirty="0" smtClean="0"/>
              </a:p>
              <a:p>
                <a:r>
                  <a:rPr lang="en-US" altLang="zh-CN" dirty="0" smtClean="0"/>
                  <a:t>Et</a:t>
                </a:r>
                <a:r>
                  <a:rPr lang="zh-CN" altLang="en-US" dirty="0" smtClean="0"/>
                  <a:t>是校正后的当前决策点子树的错分数量</a:t>
                </a:r>
                <a:endParaRPr lang="en-US" altLang="zh-CN" dirty="0" smtClean="0"/>
              </a:p>
              <a:p>
                <a:r>
                  <a:rPr lang="en-US" altLang="zh-CN" dirty="0" smtClean="0"/>
                  <a:t>SE(Et)</a:t>
                </a:r>
                <a:r>
                  <a:rPr lang="zh-CN" altLang="en-US" dirty="0" smtClean="0"/>
                  <a:t>是决策点子树上的标准差</a:t>
                </a:r>
                <a:endParaRPr lang="en-US" altLang="zh-CN" dirty="0" smtClean="0"/>
              </a:p>
              <a:p>
                <a:r>
                  <a:rPr lang="zh-CN" altLang="en-US" sz="1200" i="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数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hlinkClick r:id="rId3"/>
              </a:rPr>
              <a:t>http://en.wikipedia.org/wiki/Binomial_proportion_confidence_interval#Normal_approximation_interval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是不添加正则化的验证</a:t>
            </a:r>
            <a:r>
              <a:rPr lang="zh-CN" altLang="en-US" dirty="0" smtClean="0"/>
              <a:t>剪枝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是添加正</a:t>
            </a:r>
            <a:r>
              <a:rPr lang="zh-CN" altLang="en-US" dirty="0" smtClean="0"/>
              <a:t>则</a:t>
            </a:r>
            <a:r>
              <a:rPr lang="zh-CN" altLang="en-US" dirty="0" smtClean="0"/>
              <a:t>化的验证剪枝</a:t>
            </a:r>
            <a:r>
              <a:rPr lang="zh-CN" altLang="en-US" dirty="0" smtClean="0"/>
              <a:t>：代价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部分有多种表示形式</a:t>
            </a:r>
            <a:endParaRPr lang="en-US" altLang="zh-CN" dirty="0" smtClean="0"/>
          </a:p>
          <a:p>
            <a:r>
              <a:rPr lang="en-US" altLang="zh-CN" dirty="0" smtClean="0"/>
              <a:t>3-5</a:t>
            </a:r>
            <a:r>
              <a:rPr lang="zh-CN" altLang="en-US" dirty="0" smtClean="0"/>
              <a:t>是基于在训练集错误率的剪枝：这是与第一个不同的；最小错误率剪枝效果不稳定；悲观和更悲观的错误剪枝常用于</a:t>
            </a:r>
            <a:r>
              <a:rPr lang="en-US" altLang="zh-CN" dirty="0" smtClean="0"/>
              <a:t>C4.5</a:t>
            </a:r>
            <a:r>
              <a:rPr lang="zh-CN" altLang="en-US" dirty="0" smtClean="0"/>
              <a:t>树算法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1200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r>
                              <a:rPr lang="zh-CN" altLang="en-US" sz="120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其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中，</m:t>
                            </m:r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𝑀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是用叶节点替换</m:t>
                            </m:r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𝑡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的</m:t>
                            </m:r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𝑠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子树以后，</m:t>
                            </m:r>
                          </m:e>
                        </m:mr>
                        <m:mr>
                          <m:e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增加的错分样本数。</m:t>
                            </m:r>
                          </m:e>
                        </m:mr>
                        <m:mr>
                          <m:e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|</m:t>
                            </m:r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𝑠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|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是子树</m:t>
                            </m:r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𝑠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的叶节点数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zh-CN" altLang="en-US" sz="1200" i="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■8(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其中，𝑀是用叶节点替换𝑡的𝑠子树以后，@增加的错分样本数。@|𝑠|是子树𝑠的叶节点数)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1200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r>
                              <a:rPr lang="zh-CN" altLang="en-US" sz="120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其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中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zh-CN" altLang="en-US" sz="1200" i="0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是剪枝集的大小，</m:t>
                            </m:r>
                          </m:e>
                        </m:mr>
                        <m:mr>
                          <m:e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定义</m:t>
                            </m:r>
                            <m:sSub>
                              <m:sSubPr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是树</m:t>
                            </m:r>
                            <m:sSub>
                              <m:sSubPr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对剪枝集的错分数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endChr m:val="}"/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p>
                                    <m:r>
                                      <a:rPr lang="zh-CN" altLang="en-US" sz="1200" i="0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1200" i="0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lim>
                                </m:limLow>
                                <m:r>
                                  <a:rPr lang="zh-CN" altLang="en-US" sz="1200" i="0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i="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■8(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其中,𝑁^′ 是剪枝集的大小，@定义𝐸_𝑖 是树𝑇_𝑖 对剪枝集的错分数,@├ 𝐸^′ "="  min┬𝑖 {𝐸_𝑖 } 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预测误差部分的表示方法和条件熵类似，只是没有除以</a:t>
            </a:r>
            <a:r>
              <a:rPr lang="en-US" altLang="zh-CN" dirty="0" smtClean="0"/>
              <a:t>N</a:t>
            </a:r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74544"/>
            <a:ext cx="4699746" cy="5292588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6" y="838386"/>
            <a:ext cx="4159545" cy="1299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6" y="2247714"/>
            <a:ext cx="3835425" cy="5715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3/27/2018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2" y="83113"/>
            <a:ext cx="3206326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156692"/>
            <a:ext cx="7717260" cy="314325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3/27/2018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514350"/>
            <a:ext cx="971804" cy="41148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30" y="514350"/>
            <a:ext cx="7107541" cy="41148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3/27/2018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221600"/>
            <a:ext cx="7717260" cy="334837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3/27/2018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1943100"/>
            <a:ext cx="6173807" cy="21145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4057650"/>
            <a:ext cx="6174998" cy="5715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3/27/2018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059582"/>
            <a:ext cx="3772883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059582"/>
            <a:ext cx="3772882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3/27/2018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2" y="1126722"/>
            <a:ext cx="3772883" cy="7429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2" y="1977684"/>
            <a:ext cx="3772883" cy="2400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1" y="1126722"/>
            <a:ext cx="3772883" cy="7429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800" y="1977684"/>
            <a:ext cx="3772883" cy="2400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3/27/2018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3/27/2018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3/27/2018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514350"/>
            <a:ext cx="2972574" cy="35433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514350"/>
            <a:ext cx="5029438" cy="4114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4057650"/>
            <a:ext cx="2972574" cy="5715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3/27/2018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514350"/>
            <a:ext cx="2972574" cy="35433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514350"/>
            <a:ext cx="5030510" cy="41148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4057650"/>
            <a:ext cx="2972574" cy="5715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3/27/2018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048680"/>
            <a:ext cx="771726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2" y="4767265"/>
            <a:ext cx="21329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3/27/2018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4767265"/>
            <a:ext cx="28963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4782185"/>
            <a:ext cx="21329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1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40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42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wmf"/><Relationship Id="rId24" Type="http://schemas.openxmlformats.org/officeDocument/2006/relationships/image" Target="../media/image14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oleObject" Target="../embeddings/oleObject13.bin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48" y="225785"/>
            <a:ext cx="3815430" cy="71727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55776" y="1635646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决策树剪枝</a:t>
            </a:r>
          </a:p>
        </p:txBody>
      </p:sp>
    </p:spTree>
    <p:extLst>
      <p:ext uri="{BB962C8B-B14F-4D97-AF65-F5344CB8AC3E}">
        <p14:creationId xmlns:p14="http://schemas.microsoft.com/office/powerpoint/2010/main" val="2592157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339502"/>
            <a:ext cx="7848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最佳剪枝树：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T_best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000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满足以下条件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并且包含的</a:t>
            </a:r>
            <a:r>
              <a:rPr lang="zh-CN" altLang="en-US" sz="2000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节点数最少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的那颗剪枝树。</a:t>
            </a:r>
            <a:endParaRPr lang="en-US" altLang="zh-CN" sz="2000" kern="0" dirty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906164"/>
              </p:ext>
            </p:extLst>
          </p:nvPr>
        </p:nvGraphicFramePr>
        <p:xfrm>
          <a:off x="1803400" y="1131888"/>
          <a:ext cx="19573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4" name="Equation" r:id="rId4" imgW="1168200" imgH="241200" progId="Equation.DSMT4">
                  <p:embed/>
                </p:oleObj>
              </mc:Choice>
              <mc:Fallback>
                <p:oleObj name="Equation" r:id="rId4" imgW="1168200" imgH="241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1131888"/>
                        <a:ext cx="19573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31536"/>
              </p:ext>
            </p:extLst>
          </p:nvPr>
        </p:nvGraphicFramePr>
        <p:xfrm>
          <a:off x="3962338" y="1203598"/>
          <a:ext cx="4889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5" name="Equation" r:id="rId6" imgW="291960" imgH="177480" progId="Equation.DSMT4">
                  <p:embed/>
                </p:oleObj>
              </mc:Choice>
              <mc:Fallback>
                <p:oleObj name="Equation" r:id="rId6" imgW="291960" imgH="177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338" y="1203598"/>
                        <a:ext cx="4889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363532"/>
              </p:ext>
            </p:extLst>
          </p:nvPr>
        </p:nvGraphicFramePr>
        <p:xfrm>
          <a:off x="4860032" y="1181050"/>
          <a:ext cx="10414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6" name="Equation" r:id="rId8" imgW="622080" imgH="228600" progId="Equation.DSMT4">
                  <p:embed/>
                </p:oleObj>
              </mc:Choice>
              <mc:Fallback>
                <p:oleObj name="Equation" r:id="rId8" imgW="62208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181050"/>
                        <a:ext cx="10414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39552" y="1923678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优点：剪枝之后的决策树在具有较好的稳定性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错误率提高的不多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pPr marL="0" lvl="1">
              <a:defRPr/>
            </a:pPr>
            <a:r>
              <a:rPr lang="en-US" altLang="zh-CN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剪枝后的树要简单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使用模型时，时间会减少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pPr marL="0" lvl="1">
              <a:defRPr/>
            </a:pPr>
            <a:r>
              <a:rPr lang="en-US" altLang="zh-CN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不需要手动设置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alpha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的值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(alpha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是根据不同树自动调整的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pPr marL="0" lvl="1"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缺点：计算的时间复杂度，空间复杂度都很高</a:t>
            </a:r>
            <a:endParaRPr lang="en-US" altLang="zh-CN" sz="2000" kern="0" dirty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39502"/>
            <a:ext cx="8444048" cy="648072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正则剪枝</a:t>
            </a:r>
            <a:r>
              <a:rPr lang="zh-CN" altLang="en-US" sz="3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：（手动设置</a:t>
            </a:r>
            <a:r>
              <a:rPr lang="en-US" altLang="zh-CN" sz="3200" kern="0" dirty="0">
                <a:solidFill>
                  <a:sysClr val="windowText" lastClr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α </a:t>
            </a:r>
            <a:r>
              <a:rPr lang="zh-CN" altLang="en-US" sz="3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32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95536" y="1059582"/>
            <a:ext cx="8444048" cy="4032448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输入：整个树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，参数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α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输出：修剪后的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计算每个节点的错误数</a:t>
            </a:r>
            <a:r>
              <a:rPr lang="en-US" altLang="zh-CN" sz="20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包括页节点</a:t>
            </a:r>
            <a:r>
              <a:rPr lang="en-US" altLang="zh-CN" sz="20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zh-CN" altLang="en-US" sz="20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递归的从树的叶节点回缩，设一组叶节点回缩到其父节点之前和之后分别是：    和      ，其对应的错误样本数分别是：         和           </a:t>
            </a:r>
            <a:endParaRPr lang="en-US" altLang="zh-CN" sz="20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如果：</a:t>
            </a:r>
            <a:endParaRPr lang="en-US" altLang="zh-CN" sz="20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25000"/>
              </a:lnSpc>
            </a:pPr>
            <a:endParaRPr lang="en-US" altLang="zh-CN" sz="20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则进行剪枝，即将父节点更新为叶子节点</a:t>
            </a:r>
            <a:r>
              <a:rPr lang="en-US" altLang="zh-CN" sz="20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</a:p>
          <a:p>
            <a:pPr>
              <a:lnSpc>
                <a:spcPct val="125000"/>
              </a:lnSpc>
            </a:pPr>
            <a:endParaRPr lang="en-US" altLang="zh-CN" sz="20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zh-CN" sz="20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zh-CN" altLang="en-US" sz="20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586004"/>
              </p:ext>
            </p:extLst>
          </p:nvPr>
        </p:nvGraphicFramePr>
        <p:xfrm>
          <a:off x="2699792" y="1563638"/>
          <a:ext cx="223760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37" name="Equation" r:id="rId4" imgW="177480" imgH="228600" progId="Equation.DSMT4">
                  <p:embed/>
                </p:oleObj>
              </mc:Choice>
              <mc:Fallback>
                <p:oleObj name="Equation" r:id="rId4" imgW="17748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563638"/>
                        <a:ext cx="223760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679980"/>
              </p:ext>
            </p:extLst>
          </p:nvPr>
        </p:nvGraphicFramePr>
        <p:xfrm>
          <a:off x="2411760" y="1203597"/>
          <a:ext cx="181461" cy="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38" name="Equation" r:id="rId6" imgW="139680" imgH="164880" progId="Equation.DSMT4">
                  <p:embed/>
                </p:oleObj>
              </mc:Choice>
              <mc:Fallback>
                <p:oleObj name="Equation" r:id="rId6" imgW="139680" imgH="1648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203597"/>
                        <a:ext cx="181461" cy="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250466"/>
              </p:ext>
            </p:extLst>
          </p:nvPr>
        </p:nvGraphicFramePr>
        <p:xfrm>
          <a:off x="1907704" y="2547615"/>
          <a:ext cx="242510" cy="312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39" name="Equation" r:id="rId8" imgW="177480" imgH="228600" progId="Equation.DSMT4">
                  <p:embed/>
                </p:oleObj>
              </mc:Choice>
              <mc:Fallback>
                <p:oleObj name="Equation" r:id="rId8" imgW="17748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547615"/>
                        <a:ext cx="242510" cy="312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331175"/>
              </p:ext>
            </p:extLst>
          </p:nvPr>
        </p:nvGraphicFramePr>
        <p:xfrm>
          <a:off x="2555776" y="2547615"/>
          <a:ext cx="242510" cy="312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40" name="Equation" r:id="rId10" imgW="177480" imgH="228600" progId="Equation.DSMT4">
                  <p:embed/>
                </p:oleObj>
              </mc:Choice>
              <mc:Fallback>
                <p:oleObj name="Equation" r:id="rId10" imgW="17748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547615"/>
                        <a:ext cx="242510" cy="312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579117"/>
              </p:ext>
            </p:extLst>
          </p:nvPr>
        </p:nvGraphicFramePr>
        <p:xfrm>
          <a:off x="6381373" y="2571750"/>
          <a:ext cx="638899" cy="311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41" name="Equation" r:id="rId12" imgW="469800" imgH="228600" progId="Equation.DSMT4">
                  <p:embed/>
                </p:oleObj>
              </mc:Choice>
              <mc:Fallback>
                <p:oleObj name="Equation" r:id="rId12" imgW="46980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373" y="2571750"/>
                        <a:ext cx="638899" cy="311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977199"/>
              </p:ext>
            </p:extLst>
          </p:nvPr>
        </p:nvGraphicFramePr>
        <p:xfrm>
          <a:off x="7246193" y="2571750"/>
          <a:ext cx="6381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42" name="Equation" r:id="rId14" imgW="469800" imgH="228600" progId="Equation.DSMT4">
                  <p:embed/>
                </p:oleObj>
              </mc:Choice>
              <mc:Fallback>
                <p:oleObj name="Equation" r:id="rId14" imgW="46980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193" y="2571750"/>
                        <a:ext cx="63817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086603"/>
              </p:ext>
            </p:extLst>
          </p:nvPr>
        </p:nvGraphicFramePr>
        <p:xfrm>
          <a:off x="3851920" y="3435846"/>
          <a:ext cx="14144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43" name="Equation" r:id="rId16" imgW="1041120" imgH="228600" progId="Equation.DSMT4">
                  <p:embed/>
                </p:oleObj>
              </mc:Choice>
              <mc:Fallback>
                <p:oleObj name="Equation" r:id="rId16" imgW="104112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435846"/>
                        <a:ext cx="141446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444048" cy="648072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更换代价公式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843558"/>
            <a:ext cx="79208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更换代价</a:t>
            </a:r>
            <a:r>
              <a:rPr lang="zh-CN" altLang="en-US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公式：</a:t>
            </a:r>
            <a:endParaRPr lang="en-US" altLang="zh-CN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正</a:t>
            </a:r>
            <a:r>
              <a:rPr lang="zh-CN" altLang="en-US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则化公式由两部分构成：预测误差和树复杂度</a:t>
            </a:r>
            <a:endParaRPr lang="en-US" altLang="zh-CN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用熵来代替错误率：</a:t>
            </a:r>
            <a:endParaRPr lang="en-US" altLang="zh-CN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假设：树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lang="zh-CN" altLang="en-US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的叶节点个数    ，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是树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的叶节点，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表示该叶节点的样本个数，其中    类样本有      个</a:t>
            </a:r>
            <a:endParaRPr lang="en-US" altLang="zh-CN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损失函数定义为：</a:t>
            </a:r>
            <a:endParaRPr lang="en-US" altLang="zh-CN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960809"/>
              </p:ext>
            </p:extLst>
          </p:nvPr>
        </p:nvGraphicFramePr>
        <p:xfrm>
          <a:off x="2555875" y="2932113"/>
          <a:ext cx="27733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44" name="Equation" r:id="rId4" imgW="1803240" imgH="431640" progId="Equation.DSMT4">
                  <p:embed/>
                </p:oleObj>
              </mc:Choice>
              <mc:Fallback>
                <p:oleObj name="Equation" r:id="rId4" imgW="1803240" imgH="4316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932113"/>
                        <a:ext cx="277336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473284"/>
              </p:ext>
            </p:extLst>
          </p:nvPr>
        </p:nvGraphicFramePr>
        <p:xfrm>
          <a:off x="1619672" y="2039104"/>
          <a:ext cx="144016" cy="172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45" name="Equation" r:id="rId6" imgW="139680" imgH="164880" progId="Equation.DSMT4">
                  <p:embed/>
                </p:oleObj>
              </mc:Choice>
              <mc:Fallback>
                <p:oleObj name="Equation" r:id="rId6" imgW="139680" imgH="1648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039104"/>
                        <a:ext cx="144016" cy="172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830096"/>
              </p:ext>
            </p:extLst>
          </p:nvPr>
        </p:nvGraphicFramePr>
        <p:xfrm>
          <a:off x="3228975" y="2029148"/>
          <a:ext cx="212725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46" name="Equation" r:id="rId8" imgW="241200" imgH="203040" progId="Equation.DSMT4">
                  <p:embed/>
                </p:oleObj>
              </mc:Choice>
              <mc:Fallback>
                <p:oleObj name="Equation" r:id="rId8" imgW="241200" imgH="203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2029148"/>
                        <a:ext cx="212725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331877"/>
              </p:ext>
            </p:extLst>
          </p:nvPr>
        </p:nvGraphicFramePr>
        <p:xfrm>
          <a:off x="3635896" y="1995686"/>
          <a:ext cx="169510" cy="21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47" name="Equation" r:id="rId10" imgW="88560" imgH="152280" progId="Equation.DSMT4">
                  <p:embed/>
                </p:oleObj>
              </mc:Choice>
              <mc:Fallback>
                <p:oleObj name="Equation" r:id="rId10" imgW="88560" imgH="1522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995686"/>
                        <a:ext cx="169510" cy="216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072992"/>
              </p:ext>
            </p:extLst>
          </p:nvPr>
        </p:nvGraphicFramePr>
        <p:xfrm>
          <a:off x="4355529" y="2038672"/>
          <a:ext cx="144463" cy="17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48"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529" y="2038672"/>
                        <a:ext cx="144463" cy="17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284866"/>
              </p:ext>
            </p:extLst>
          </p:nvPr>
        </p:nvGraphicFramePr>
        <p:xfrm>
          <a:off x="5652120" y="1995686"/>
          <a:ext cx="203872" cy="248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49" name="Equation" r:id="rId14" imgW="190440" imgH="228600" progId="Equation.DSMT4">
                  <p:embed/>
                </p:oleObj>
              </mc:Choice>
              <mc:Fallback>
                <p:oleObj name="Equation" r:id="rId14" imgW="19044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995686"/>
                        <a:ext cx="203872" cy="248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601528"/>
              </p:ext>
            </p:extLst>
          </p:nvPr>
        </p:nvGraphicFramePr>
        <p:xfrm>
          <a:off x="1547664" y="2266950"/>
          <a:ext cx="242888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50" name="Equation" r:id="rId16" imgW="126720" imgH="177480" progId="Equation.DSMT4">
                  <p:embed/>
                </p:oleObj>
              </mc:Choice>
              <mc:Fallback>
                <p:oleObj name="Equation" r:id="rId16" imgW="126720" imgH="177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266950"/>
                        <a:ext cx="242888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446034"/>
              </p:ext>
            </p:extLst>
          </p:nvPr>
        </p:nvGraphicFramePr>
        <p:xfrm>
          <a:off x="2699792" y="2283718"/>
          <a:ext cx="317947" cy="251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51" name="Equation" r:id="rId18" imgW="241200" imgH="228600" progId="Equation.DSMT4">
                  <p:embed/>
                </p:oleObj>
              </mc:Choice>
              <mc:Fallback>
                <p:oleObj name="Equation" r:id="rId18" imgW="24120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283718"/>
                        <a:ext cx="317947" cy="251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68532"/>
              </p:ext>
            </p:extLst>
          </p:nvPr>
        </p:nvGraphicFramePr>
        <p:xfrm>
          <a:off x="2699792" y="3939902"/>
          <a:ext cx="23050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52" name="Equation" r:id="rId20" imgW="1498320" imgH="444240" progId="Equation.DSMT4">
                  <p:embed/>
                </p:oleObj>
              </mc:Choice>
              <mc:Fallback>
                <p:oleObj name="Equation" r:id="rId20" imgW="1498320" imgH="4442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939902"/>
                        <a:ext cx="230505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最小错误剪枝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MEP(Minimum Error Pruning)</a:t>
            </a:r>
            <a:endParaRPr lang="zh-CN" altLang="en-US" sz="3200" b="1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23528" y="843559"/>
            <a:ext cx="8229600" cy="410445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基本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思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路：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844550" lvl="1" indent="-457200">
              <a:buFont typeface="+mj-lt"/>
              <a:buAutoNum type="alphaLcParenR"/>
            </a:pPr>
            <a:r>
              <a:rPr lang="zh-CN" altLang="en-US" sz="20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采用自底向上的</a:t>
            </a:r>
            <a:r>
              <a:rPr lang="zh-CN" altLang="en-US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方式，对于</a:t>
            </a:r>
            <a:r>
              <a:rPr lang="zh-CN" altLang="en-US" sz="20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树中每个非叶</a:t>
            </a:r>
            <a:r>
              <a:rPr lang="zh-CN" altLang="en-US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节点，首先</a:t>
            </a:r>
            <a:r>
              <a:rPr lang="zh-CN" altLang="en-US" sz="20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计算该节点的误差</a:t>
            </a:r>
            <a:r>
              <a:rPr lang="en-US" altLang="zh-CN" sz="20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E(t</a:t>
            </a:r>
            <a:r>
              <a:rPr lang="en-US" altLang="zh-CN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0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844550" lvl="1" indent="-457200">
              <a:buAutoNum type="alphaLcParenR"/>
            </a:pPr>
            <a:r>
              <a:rPr lang="zh-CN" altLang="en-US" sz="20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计算该节点每个分枝的</a:t>
            </a:r>
            <a:r>
              <a:rPr lang="zh-CN" altLang="en-US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误差，并且</a:t>
            </a:r>
            <a:r>
              <a:rPr lang="zh-CN" altLang="en-US" sz="20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加权</a:t>
            </a:r>
            <a:r>
              <a:rPr lang="zh-CN" altLang="en-US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相加，</a:t>
            </a:r>
            <a:r>
              <a:rPr lang="zh-CN" altLang="en-US" sz="20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权为每个分枝拥有的训练样本</a:t>
            </a:r>
            <a:r>
              <a:rPr lang="zh-CN" altLang="en-US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比例</a:t>
            </a:r>
            <a:r>
              <a:rPr lang="zh-CN" altLang="en-US" sz="20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0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844550" lvl="1" indent="-457200">
              <a:buAutoNum type="alphaLcParenR"/>
            </a:pPr>
            <a:r>
              <a:rPr lang="zh-CN" altLang="en-US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 </a:t>
            </a:r>
            <a:r>
              <a:rPr lang="en-US" altLang="zh-CN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E(t)</a:t>
            </a:r>
            <a:r>
              <a:rPr lang="zh-CN" altLang="en-US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大于</a:t>
            </a:r>
            <a:r>
              <a:rPr lang="zh-CN" altLang="en-US" sz="20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分枝误差</a:t>
            </a:r>
            <a:r>
              <a:rPr lang="zh-CN" altLang="en-US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期望，则</a:t>
            </a:r>
            <a:r>
              <a:rPr lang="zh-CN" altLang="en-US" sz="20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保留该子</a:t>
            </a:r>
            <a:r>
              <a:rPr lang="zh-CN" altLang="en-US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树；否则，剪裁它。</a:t>
            </a:r>
            <a:endParaRPr lang="zh-CN" altLang="en-US" sz="20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不需要单独的验证集，只需要使用训练集就可以；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效果很一般，而且不够稳定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0155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444048" cy="648072"/>
          </a:xfrm>
        </p:spPr>
        <p:txBody>
          <a:bodyPr/>
          <a:lstStyle/>
          <a:p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悲观错误剪枝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PEP( Pessimistic Error Pruning )</a:t>
            </a:r>
            <a:endParaRPr lang="zh-CN" altLang="en-US" sz="2800" b="1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71551"/>
            <a:ext cx="8229600" cy="396044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克服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REP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需要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独立剪枝集的缺点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AutoNum type="arabicPeriod"/>
            </a:pP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误差估计的连续性校正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自上而下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缺点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悲观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387350" lvl="1" indent="0">
              <a:buNone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基于训练集建立的树，对训练集合的错误率，对于未知集合来说是不可信的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5.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重点：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经验惩罚因子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标准错误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444048" cy="648072"/>
          </a:xfrm>
        </p:spPr>
        <p:txBody>
          <a:bodyPr/>
          <a:lstStyle/>
          <a:p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悲观错误剪枝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PEP( Pessimistic Error Pruning )</a:t>
            </a:r>
            <a:endParaRPr lang="zh-CN" altLang="en-US" sz="3200" b="1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396044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设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原始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决策树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叶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节点为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节点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训练实例个数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其中错分个数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为 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514350" indent="-514350">
              <a:buAutoNum type="arabicPeriod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错误率定义为：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514350" indent="-514350">
              <a:buAutoNum type="arabicPeriod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增加连续性校正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：              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  <a:p>
            <a:pPr marL="514350" indent="-514350">
              <a:buAutoNum type="arabicPeriod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对应的错分样本数：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514350" indent="-514350">
              <a:buAutoNum type="arabicPeriod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增加连续性校正后：所有子树的错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分数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385570"/>
              </p:ext>
            </p:extLst>
          </p:nvPr>
        </p:nvGraphicFramePr>
        <p:xfrm>
          <a:off x="2843808" y="968648"/>
          <a:ext cx="26670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8" name="Equation" r:id="rId4" imgW="139680" imgH="164880" progId="Equation.DSMT4">
                  <p:embed/>
                </p:oleObj>
              </mc:Choice>
              <mc:Fallback>
                <p:oleObj name="Equation" r:id="rId4" imgW="139680" imgH="1648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968648"/>
                        <a:ext cx="266700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872258"/>
              </p:ext>
            </p:extLst>
          </p:nvPr>
        </p:nvGraphicFramePr>
        <p:xfrm>
          <a:off x="4716016" y="987574"/>
          <a:ext cx="169863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9" name="Equation" r:id="rId6" imgW="88560" imgH="152280" progId="Equation.DSMT4">
                  <p:embed/>
                </p:oleObj>
              </mc:Choice>
              <mc:Fallback>
                <p:oleObj name="Equation" r:id="rId6" imgW="88560" imgH="1522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987574"/>
                        <a:ext cx="169863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617110"/>
              </p:ext>
            </p:extLst>
          </p:nvPr>
        </p:nvGraphicFramePr>
        <p:xfrm>
          <a:off x="5220072" y="987574"/>
          <a:ext cx="169862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0" name="Equation" r:id="rId8" imgW="88560" imgH="152280" progId="Equation.DSMT4">
                  <p:embed/>
                </p:oleObj>
              </mc:Choice>
              <mc:Fallback>
                <p:oleObj name="Equation" r:id="rId8" imgW="88560" imgH="1522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987574"/>
                        <a:ext cx="169862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491868"/>
              </p:ext>
            </p:extLst>
          </p:nvPr>
        </p:nvGraphicFramePr>
        <p:xfrm>
          <a:off x="8172401" y="915566"/>
          <a:ext cx="28803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1" name="Equation" r:id="rId10" imgW="190440" imgH="228600" progId="Equation.DSMT4">
                  <p:embed/>
                </p:oleObj>
              </mc:Choice>
              <mc:Fallback>
                <p:oleObj name="Equation" r:id="rId10" imgW="19044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01" y="915566"/>
                        <a:ext cx="28803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839941"/>
              </p:ext>
            </p:extLst>
          </p:nvPr>
        </p:nvGraphicFramePr>
        <p:xfrm>
          <a:off x="3206750" y="1203325"/>
          <a:ext cx="4651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2" name="Equation" r:id="rId12" imgW="241200" imgH="228600" progId="Equation.DSMT4">
                  <p:embed/>
                </p:oleObj>
              </mc:Choice>
              <mc:Fallback>
                <p:oleObj name="Equation" r:id="rId12" imgW="24120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1203325"/>
                        <a:ext cx="4651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884648"/>
              </p:ext>
            </p:extLst>
          </p:nvPr>
        </p:nvGraphicFramePr>
        <p:xfrm>
          <a:off x="3355975" y="1779588"/>
          <a:ext cx="15684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3" name="Equation" r:id="rId14" imgW="1066680" imgH="228600" progId="Equation.DSMT4">
                  <p:embed/>
                </p:oleObj>
              </mc:Choice>
              <mc:Fallback>
                <p:oleObj name="Equation" r:id="rId14" imgW="106668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1779588"/>
                        <a:ext cx="15684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972445"/>
              </p:ext>
            </p:extLst>
          </p:nvPr>
        </p:nvGraphicFramePr>
        <p:xfrm>
          <a:off x="3327400" y="2355850"/>
          <a:ext cx="22034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4" name="Equation" r:id="rId16" imgW="1498320" imgH="228600" progId="Equation.DSMT4">
                  <p:embed/>
                </p:oleObj>
              </mc:Choice>
              <mc:Fallback>
                <p:oleObj name="Equation" r:id="rId16" imgW="149832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2355850"/>
                        <a:ext cx="22034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982775"/>
              </p:ext>
            </p:extLst>
          </p:nvPr>
        </p:nvGraphicFramePr>
        <p:xfrm>
          <a:off x="3906838" y="2932113"/>
          <a:ext cx="838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5" name="Equation" r:id="rId18" imgW="571320" imgH="228600" progId="Equation.DSMT4">
                  <p:embed/>
                </p:oleObj>
              </mc:Choice>
              <mc:Fallback>
                <p:oleObj name="Equation" r:id="rId18" imgW="57132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2932113"/>
                        <a:ext cx="8382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831623"/>
              </p:ext>
            </p:extLst>
          </p:nvPr>
        </p:nvGraphicFramePr>
        <p:xfrm>
          <a:off x="6334125" y="3363913"/>
          <a:ext cx="2273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6" name="Equation" r:id="rId20" imgW="1143000" imgH="253800" progId="Equation.DSMT4">
                  <p:embed/>
                </p:oleObj>
              </mc:Choice>
              <mc:Fallback>
                <p:oleObj name="Equation" r:id="rId20" imgW="1143000" imgH="253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3363913"/>
                        <a:ext cx="22733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444048" cy="648072"/>
          </a:xfrm>
        </p:spPr>
        <p:txBody>
          <a:bodyPr/>
          <a:lstStyle/>
          <a:p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悲观错误剪枝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PEP( Pessimistic Error Pruning )</a:t>
            </a:r>
            <a:endParaRPr lang="zh-CN" altLang="en-US" sz="3200" b="1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39604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6.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标准误差：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其中，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是当前训练数据量，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是对校正后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子树上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的数据 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错分数。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7.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剪枝条件：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其中，  是当前的数据错分数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464416"/>
              </p:ext>
            </p:extLst>
          </p:nvPr>
        </p:nvGraphicFramePr>
        <p:xfrm>
          <a:off x="1691680" y="1995686"/>
          <a:ext cx="3000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3"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995686"/>
                        <a:ext cx="30003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422646"/>
              </p:ext>
            </p:extLst>
          </p:nvPr>
        </p:nvGraphicFramePr>
        <p:xfrm>
          <a:off x="4644008" y="1995686"/>
          <a:ext cx="2794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4"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995686"/>
                        <a:ext cx="2794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457033"/>
              </p:ext>
            </p:extLst>
          </p:nvPr>
        </p:nvGraphicFramePr>
        <p:xfrm>
          <a:off x="2915816" y="1059582"/>
          <a:ext cx="246221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5" name="Equation" r:id="rId8" imgW="1562040" imgH="482400" progId="Equation.DSMT4">
                  <p:embed/>
                </p:oleObj>
              </mc:Choice>
              <mc:Fallback>
                <p:oleObj name="Equation" r:id="rId8" imgW="1562040" imgH="4824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059582"/>
                        <a:ext cx="2462213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9451"/>
              </p:ext>
            </p:extLst>
          </p:nvPr>
        </p:nvGraphicFramePr>
        <p:xfrm>
          <a:off x="2759075" y="3363913"/>
          <a:ext cx="23637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6" name="Equation" r:id="rId10" imgW="1434960" imgH="228600" progId="Equation.DSMT4">
                  <p:embed/>
                </p:oleObj>
              </mc:Choice>
              <mc:Fallback>
                <p:oleObj name="Equation" r:id="rId10" imgW="143496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3363913"/>
                        <a:ext cx="23637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471439"/>
              </p:ext>
            </p:extLst>
          </p:nvPr>
        </p:nvGraphicFramePr>
        <p:xfrm>
          <a:off x="1763688" y="4028480"/>
          <a:ext cx="25082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7" name="Equation" r:id="rId12" imgW="152280" imgH="164880" progId="Equation.DSMT4">
                  <p:embed/>
                </p:oleObj>
              </mc:Choice>
              <mc:Fallback>
                <p:oleObj name="Equation" r:id="rId12" imgW="152280" imgH="16488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028480"/>
                        <a:ext cx="250825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13188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444048" cy="648072"/>
          </a:xfrm>
        </p:spPr>
        <p:txBody>
          <a:bodyPr/>
          <a:lstStyle/>
          <a:p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悲观错误剪枝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PEP( Pessimistic Error Pruning )</a:t>
            </a:r>
            <a:endParaRPr lang="zh-CN" altLang="en-US" sz="3200" b="1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5242" y="1059582"/>
            <a:ext cx="78711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悲观剪枝的本质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模型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判断对，判断错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满足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伯努利分布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剪枝的条件的本质：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根据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置信区间，我们设定一定的显著性因子，我们可以估算出误判次数的上下界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 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统计检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验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模型的判断能力还可以看做的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正态分布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444048" cy="648072"/>
          </a:xfrm>
        </p:spPr>
        <p:txBody>
          <a:bodyPr/>
          <a:lstStyle/>
          <a:p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基于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错误剪枝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EBP(Error-Based Pruning)</a:t>
            </a:r>
            <a:endParaRPr lang="zh-CN" altLang="en-US" sz="3200" b="1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5242" y="1059582"/>
            <a:ext cx="78711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更加悲观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对其他的数据集效果更不稳定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不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需要验证集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自下而上的剪枝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改进了基于悲观错误剪枝的方法：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提出了嫁接的思想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除了比较该决策点与子树的校正错误率，还会比较该决策节点下最大的子树的校正错误率。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8213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444048" cy="648072"/>
          </a:xfrm>
        </p:spPr>
        <p:txBody>
          <a:bodyPr/>
          <a:lstStyle/>
          <a:p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基于错误剪枝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EBP(Error-Based Pruning)</a:t>
            </a:r>
            <a:endParaRPr lang="zh-CN" altLang="en-US" sz="3200" b="1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第一步：计算叶节点的错分样本率估计的置信区间上限</a:t>
            </a: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U</a:t>
            </a:r>
            <a:endParaRPr lang="en-US" altLang="zh-CN" sz="26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第二步：计算叶节点的预测错分样本数</a:t>
            </a:r>
            <a:endParaRPr lang="en-US" altLang="zh-CN" sz="26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6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叶节</a:t>
            </a: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点的预测错分样本数</a:t>
            </a: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=</a:t>
            </a: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到达该叶节点的样本数*该叶节点的预测错分样本率</a:t>
            </a: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U</a:t>
            </a:r>
            <a:endParaRPr lang="en-US" altLang="zh-CN" sz="26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第三步：判断是否剪枝及如何剪枝</a:t>
            </a:r>
            <a:endParaRPr lang="en-US" altLang="zh-CN" sz="26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分别计算三种预测错分样本数：</a:t>
            </a:r>
            <a:endParaRPr lang="en-US" altLang="zh-CN" sz="26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计算子树</a:t>
            </a: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的所有叶节点预测错分样本数之和，记为</a:t>
            </a: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E1</a:t>
            </a:r>
          </a:p>
          <a:p>
            <a:pPr lvl="2">
              <a:lnSpc>
                <a:spcPct val="120000"/>
              </a:lnSpc>
            </a:pPr>
            <a:r>
              <a:rPr lang="zh-CN" altLang="en-US" sz="26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</a:t>
            </a: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算子树</a:t>
            </a: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被剪枝以叶节点代替时的预测错分样本数，记为</a:t>
            </a: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E2</a:t>
            </a:r>
          </a:p>
          <a:p>
            <a:pPr lvl="2">
              <a:lnSpc>
                <a:spcPct val="120000"/>
              </a:lnSpc>
            </a:pP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计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算子树</a:t>
            </a:r>
            <a:r>
              <a:rPr lang="en-US" altLang="zh-CN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的最大分枝的预测错分样本数，记为</a:t>
            </a:r>
            <a:r>
              <a:rPr lang="en-US" altLang="zh-CN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E3</a:t>
            </a:r>
            <a:endParaRPr lang="en-US" altLang="zh-CN" sz="2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比较</a:t>
            </a: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E1</a:t>
            </a: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E2</a:t>
            </a: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E3</a:t>
            </a: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，如下：</a:t>
            </a:r>
            <a:endParaRPr lang="en-US" altLang="zh-CN" sz="26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6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E1</a:t>
            </a:r>
            <a:r>
              <a:rPr lang="zh-CN" altLang="en-US" sz="26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最小时，不剪</a:t>
            </a: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枝</a:t>
            </a:r>
            <a:endParaRPr lang="en-US" altLang="zh-CN" sz="26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E2</a:t>
            </a: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最小时，进行剪枝，以一个叶节点代替</a:t>
            </a: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</a:t>
            </a:r>
          </a:p>
          <a:p>
            <a:pPr lvl="2">
              <a:lnSpc>
                <a:spcPct val="120000"/>
              </a:lnSpc>
            </a:pPr>
            <a:r>
              <a:rPr lang="en-US" altLang="zh-CN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E3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最小时，采用“嫁接”</a:t>
            </a:r>
            <a:r>
              <a:rPr lang="en-US" altLang="zh-CN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(grafting)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策略，即用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这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个最大分枝代替</a:t>
            </a:r>
            <a:r>
              <a:rPr lang="en-US" altLang="zh-CN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决策树剪枝</a:t>
            </a:r>
            <a:endParaRPr lang="zh-CN" altLang="en-US" sz="4000" b="1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395536" y="771550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预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剪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枝（前剪枝）</a:t>
            </a:r>
            <a:endParaRPr lang="en-US" altLang="zh-CN" sz="26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1) 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通过提前停止树的构造来对决策树进行剪枝</a:t>
            </a:r>
            <a:endParaRPr lang="en-US" altLang="zh-CN" sz="22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2) 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一旦停止该节点下树的继续构造，该节点就成了叶节点。</a:t>
            </a:r>
            <a:endParaRPr lang="en-US" altLang="zh-CN" sz="22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3) 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该叶节点持有其数据集中样本最多的类或者其概率分布</a:t>
            </a:r>
            <a:endParaRPr lang="en-US" altLang="zh-CN" sz="22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0">
              <a:buNone/>
            </a:pPr>
            <a:endParaRPr lang="en-US" altLang="zh-CN" sz="22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0" lvl="1" indent="0">
              <a:buNone/>
            </a:pP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后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剪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枝</a:t>
            </a:r>
            <a:endParaRPr lang="en-US" altLang="zh-CN" sz="26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1) 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首先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构造完整的决策树，允许决策树过度拟合训练数据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，</a:t>
            </a:r>
            <a:endParaRPr lang="en-US" altLang="zh-CN" sz="22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2) 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然后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对那些置信度不够的结点的子树用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叶结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点来替代</a:t>
            </a:r>
            <a:endParaRPr lang="en-US" altLang="zh-CN" sz="22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3) 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该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叶节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点持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有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其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子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树的数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据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集中样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本最多的类或者其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概率    </a:t>
            </a:r>
            <a:endParaRPr lang="en-US" altLang="zh-CN" sz="22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分布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339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444048" cy="648072"/>
          </a:xfrm>
        </p:spPr>
        <p:txBody>
          <a:bodyPr/>
          <a:lstStyle/>
          <a:p>
            <a:pPr marL="514350" indent="-514350">
              <a:spcAft>
                <a:spcPts val="800"/>
              </a:spcAft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降低错误剪枝 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REP 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实现过程</a:t>
            </a:r>
            <a:endParaRPr lang="en-US" altLang="zh-CN"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6303" y="1203598"/>
            <a:ext cx="78711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计算重点：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利用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tree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test_data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划分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计算剪枝前的错误率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:(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左右子树错误率加权和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计算剪枝后的错误率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求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剪枝后的标签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sym typeface="Wingdings" pitchFamily="2" charset="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如何剪枝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: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塌陷处理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如果测试集为空：无论是不是叶节点直接塌陷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sym typeface="Wingdings" pitchFamily="2" charset="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如果测试集不为空：从叶节点开始进行塌陷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63034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444048" cy="648072"/>
          </a:xfrm>
        </p:spPr>
        <p:txBody>
          <a:bodyPr/>
          <a:lstStyle/>
          <a:p>
            <a:pPr marL="514350" indent="-514350">
              <a:spcAft>
                <a:spcPts val="800"/>
              </a:spcAft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降低错误剪枝 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REP 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实现过程</a:t>
            </a:r>
            <a:endParaRPr lang="en-US" altLang="zh-CN"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896183"/>
            <a:ext cx="78711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需要的函数：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data_split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tree,data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):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根据树桩的决策将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data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进行划分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get_label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(tree):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根据树桩位置的决策点得到塌陷后的标签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pruning_CART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tree,test_data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对树进行塌陷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处理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is_tree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obj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):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判断</a:t>
            </a: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obj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是否是树；判断是否到达叶子节点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7142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444048" cy="648072"/>
          </a:xfrm>
        </p:spPr>
        <p:txBody>
          <a:bodyPr/>
          <a:lstStyle/>
          <a:p>
            <a:pPr marL="514350" indent="-514350">
              <a:spcAft>
                <a:spcPts val="800"/>
              </a:spcAft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降低错误剪枝 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REP 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实现过程</a:t>
            </a:r>
            <a:endParaRPr lang="en-US" altLang="zh-CN"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059582"/>
            <a:ext cx="78711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输入：带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groups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tree;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剪枝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集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data(</a:t>
            </a:r>
            <a:r>
              <a:rPr lang="en-US" altLang="zh-CN" sz="240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test</a:t>
            </a:r>
            <a:r>
              <a:rPr lang="en-US" altLang="zh-CN" sz="240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_data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输出：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pruning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之后的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tree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8416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预剪枝</a:t>
            </a:r>
            <a:endParaRPr lang="zh-CN" altLang="en-US" sz="4000" b="1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915567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预剪枝方法可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以归纳为以下几种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spcAft>
                <a:spcPts val="500"/>
              </a:spcAft>
              <a:buAutoNum type="arabicPeriod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最为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简单的方法就是在决策树到达一定高度的情况下就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停止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树的生长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spcAft>
                <a:spcPts val="500"/>
              </a:spcAft>
              <a:buAutoNum type="arabicPeriod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到达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此结点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的样本数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小于某一个阈值也可停止树的生长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spcAft>
                <a:spcPts val="500"/>
              </a:spcAft>
              <a:buAutoNum type="arabicPeriod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该节点的样本具有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相同的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特征，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而不必一定属于同一类，也可停止生长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。可以处理样本集中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的数据冲突问题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如果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在最好情况下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的信息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基尼系数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增益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都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小于某个阈值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，即使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有些样本不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属于同一类，也停止树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生长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905468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宋体" pitchFamily="2" charset="-122"/>
                <a:ea typeface="宋体" pitchFamily="2" charset="-122"/>
              </a:rPr>
              <a:t>后剪枝</a:t>
            </a:r>
            <a:endParaRPr lang="zh-CN" altLang="en-US" sz="4000" b="1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251520" y="1052365"/>
            <a:ext cx="8964488" cy="36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Aft>
                <a:spcPts val="800"/>
              </a:spcAft>
              <a:buAutoNum type="arabicPeriod"/>
            </a:pP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降低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错误剪枝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REP ( Reduced Error Pruning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indent="-514350">
              <a:spcAft>
                <a:spcPts val="800"/>
              </a:spcAft>
              <a:buFont typeface="Arial" pitchFamily="34" charset="0"/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代价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复杂度剪枝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CCP (Cost-Complexity Pruning)</a:t>
            </a:r>
          </a:p>
          <a:p>
            <a:pPr marL="514350" indent="-514350">
              <a:spcAft>
                <a:spcPts val="800"/>
              </a:spcAft>
              <a:buFont typeface="Arial" pitchFamily="34" charset="0"/>
              <a:buAutoNum type="arabicPeriod"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最小错误剪枝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MEP (Minimum Error Pruning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indent="-514350">
              <a:spcAft>
                <a:spcPts val="800"/>
              </a:spcAft>
              <a:buFont typeface="Arial" pitchFamily="34" charset="0"/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悲观错误剪枝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PEP (Pessimistic Error Pruning)</a:t>
            </a:r>
          </a:p>
          <a:p>
            <a:pPr marL="514350" indent="-514350">
              <a:spcAft>
                <a:spcPts val="800"/>
              </a:spcAft>
              <a:buFont typeface="Arial" pitchFamily="34" charset="0"/>
              <a:buAutoNum type="arabicPeriod"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基于错误剪枝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EBP (Error-Based Pruning)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5312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降低错误剪枝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REP( Reduced Error Pruning)</a:t>
            </a:r>
            <a:endParaRPr lang="zh-CN" altLang="en-US" sz="3200" b="1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独立的剪枝集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基本思路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 marL="844550" lvl="1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对于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决策树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的每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棵子树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(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非叶子节点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),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用叶子替代这棵子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树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marL="844550" lvl="1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如果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被叶子替代后形成的新树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关于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 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误差等于或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小于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关于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所产生的误差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则用叶子替代子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树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s.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AutoNum type="arabicPeriod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优点：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844550" lvl="1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计算复杂性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低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;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844550" lvl="1" indent="-457200">
              <a:buFont typeface="Arial" charset="0"/>
              <a:buAutoNum type="alphaLcParenR"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对未知示例预测偏差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较小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.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844550" lvl="1" indent="-457200">
              <a:buFont typeface="Arial" charset="0"/>
              <a:buAutoNum type="alphaLcParenR"/>
            </a:pPr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787400" lvl="1" indent="-457200">
              <a:buAutoNum type="alphaLcParenR"/>
            </a:pP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42897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444048" cy="648072"/>
          </a:xfrm>
        </p:spPr>
        <p:txBody>
          <a:bodyPr/>
          <a:lstStyle/>
          <a:p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代价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复杂度剪枝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CCP(Cost-Complexity Pruning)</a:t>
            </a:r>
            <a:endParaRPr lang="zh-CN" altLang="en-US" sz="3200" b="1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915566"/>
            <a:ext cx="8229600" cy="388843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CCP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又叫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CART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剪枝法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spcBef>
                <a:spcPts val="1000"/>
              </a:spcBef>
              <a:buFont typeface="Arial" charset="0"/>
              <a:buAutoNum type="arabicPeriod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代价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(cost) </a:t>
            </a:r>
          </a:p>
          <a:p>
            <a:pPr marL="844550" lvl="1" indent="-4572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arenR"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样本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错分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率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;  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b)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样本条件熵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.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1000"/>
              </a:spcBef>
              <a:buFont typeface="Arial" charset="0"/>
              <a:buAutoNum type="arabicPeriod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复杂度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(complexity)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Briman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定义树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代价复杂度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 marL="844550" lvl="1" indent="-457200">
              <a:buFont typeface="+mj-lt"/>
              <a:buAutoNum type="alphaLcParenR"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树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的叶节点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数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其中，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是决策树训练样本个数，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是决策树 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错分的样本数，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|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|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是决策树 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T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的叶子节点数量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499965"/>
              </p:ext>
            </p:extLst>
          </p:nvPr>
        </p:nvGraphicFramePr>
        <p:xfrm>
          <a:off x="2915816" y="3105324"/>
          <a:ext cx="253365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4" name="Equation" r:id="rId4" imgW="1269720" imgH="393480" progId="Equation.DSMT4">
                  <p:embed/>
                </p:oleObj>
              </mc:Choice>
              <mc:Fallback>
                <p:oleObj name="Equation" r:id="rId4" imgW="1269720" imgH="393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105324"/>
                        <a:ext cx="253365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2358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39552" y="483518"/>
            <a:ext cx="8229600" cy="4255318"/>
            <a:chOff x="539552" y="483518"/>
            <a:chExt cx="8229600" cy="4255318"/>
          </a:xfrm>
        </p:grpSpPr>
        <p:sp>
          <p:nvSpPr>
            <p:cNvPr id="8" name="内容占位符 2"/>
            <p:cNvSpPr txBox="1">
              <a:spLocks/>
            </p:cNvSpPr>
            <p:nvPr/>
          </p:nvSpPr>
          <p:spPr bwMode="auto">
            <a:xfrm>
              <a:off x="539552" y="483518"/>
              <a:ext cx="8229600" cy="4255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8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5950" indent="-285750" algn="l" rtl="0" fontAlgn="base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SzPct val="80000"/>
                <a:buFont typeface="Corbe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5363" indent="-228600" algn="l" rtl="0" fontAlgn="base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9538" indent="-282575" algn="l" rtl="0" fontAlgn="base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Font typeface="Corbel" pitchFamily="34" charset="0"/>
                <a:buChar char="–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63713" indent="-228600" algn="l" rtl="0" fontAlgn="base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48840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32888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6936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0984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AutoNum type="arabicPeriod"/>
              </a:pPr>
              <a:r>
                <a:rPr lang="zh-CN" altLang="en-US" sz="24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参数</a:t>
              </a:r>
              <a:r>
                <a:rPr lang="en-US" altLang="zh-CN" sz="2400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α</a:t>
              </a:r>
              <a:r>
                <a:rPr lang="zh-CN" altLang="en-US" sz="24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：用于衡量代价与复杂度之间关系</a:t>
              </a:r>
              <a:endParaRPr lang="en-US" altLang="zh-CN" sz="24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endParaRPr>
            </a:p>
            <a:p>
              <a:pPr marL="844550" lvl="1" indent="-457200">
                <a:buFont typeface="+mj-lt"/>
                <a:buAutoNum type="alphaLcParenR"/>
              </a:pPr>
              <a:r>
                <a:rPr lang="zh-CN" altLang="en-US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表示</a:t>
              </a:r>
              <a:r>
                <a:rPr lang="zh-CN" altLang="en-US" dirty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剪枝后树的复杂度降低程度与代价间的</a:t>
              </a:r>
              <a:r>
                <a:rPr lang="zh-CN" altLang="en-US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关系</a:t>
              </a:r>
              <a:endPara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endParaRPr>
            </a:p>
            <a:p>
              <a:pPr marL="844550" lvl="1" indent="-457200">
                <a:buAutoNum type="alphaLcParenR"/>
              </a:pPr>
              <a:r>
                <a:rPr lang="zh-CN" altLang="en-US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如何确定</a:t>
              </a:r>
              <a:r>
                <a: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α</a:t>
              </a:r>
              <a:r>
                <a:rPr lang="zh-CN" altLang="en-US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的值</a:t>
              </a:r>
              <a:endParaRPr lang="en-US" altLang="zh-CN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endParaRPr>
            </a:p>
            <a:p>
              <a:pPr marL="1223963" lvl="2" indent="-457200">
                <a:buFont typeface="+mj-ea"/>
                <a:buAutoNum type="circleNumDbPlain"/>
              </a:pPr>
              <a:r>
                <a:rPr lang="en-US" altLang="zh-CN" sz="24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(</a:t>
              </a:r>
              <a:r>
                <a:rPr lang="zh-CN" altLang="en-US" sz="24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自动求，手动设置</a:t>
              </a:r>
              <a:r>
                <a:rPr lang="en-US" altLang="zh-CN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)</a:t>
              </a:r>
            </a:p>
            <a:p>
              <a:pPr marL="0" indent="0">
                <a:lnSpc>
                  <a:spcPct val="100000"/>
                </a:lnSpc>
                <a:spcBef>
                  <a:spcPts val="500"/>
                </a:spcBef>
                <a:buNone/>
              </a:pPr>
              <a:r>
                <a:rPr lang="zh-CN" altLang="en-US" sz="24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如何自动设置</a:t>
              </a:r>
              <a:r>
                <a:rPr lang="en-US" altLang="zh-CN" sz="2400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α</a:t>
              </a:r>
              <a:r>
                <a:rPr lang="zh-CN" altLang="en-US" sz="24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的值：</a:t>
              </a:r>
              <a:endPara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endParaRPr>
            </a:p>
            <a:p>
              <a:pPr marL="0" indent="0">
                <a:lnSpc>
                  <a:spcPct val="100000"/>
                </a:lnSpc>
                <a:spcBef>
                  <a:spcPts val="500"/>
                </a:spcBef>
                <a:buNone/>
              </a:pPr>
              <a:endPara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endParaRPr>
            </a:p>
            <a:p>
              <a:pPr marL="0" indent="0">
                <a:lnSpc>
                  <a:spcPct val="100000"/>
                </a:lnSpc>
                <a:spcBef>
                  <a:spcPts val="500"/>
                </a:spcBef>
                <a:buNone/>
              </a:pP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对 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 </a:t>
              </a: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来说，剪掉它的子树 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</a:t>
              </a: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，</a:t>
              </a: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endParaRPr>
            </a:p>
            <a:p>
              <a:pPr marL="0" indent="0">
                <a:lnSpc>
                  <a:spcPct val="100000"/>
                </a:lnSpc>
                <a:spcBef>
                  <a:spcPts val="500"/>
                </a:spcBef>
                <a:buNone/>
              </a:pPr>
              <a:r>
                <a:rPr lang="zh-CN" altLang="en-US" sz="2000" dirty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以 </a:t>
              </a:r>
              <a:r>
                <a:rPr lang="en-US" altLang="zh-CN" sz="2000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 </a:t>
              </a:r>
              <a:r>
                <a:rPr lang="zh-CN" altLang="en-US" sz="2000" dirty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中最优叶节点代替</a:t>
              </a: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，</a:t>
              </a: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endParaRPr>
            </a:p>
            <a:p>
              <a:pPr marL="0" indent="0">
                <a:lnSpc>
                  <a:spcPct val="100000"/>
                </a:lnSpc>
                <a:spcBef>
                  <a:spcPts val="500"/>
                </a:spcBef>
                <a:buNone/>
              </a:pP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得到新树 </a:t>
              </a:r>
              <a:r>
                <a:rPr lang="en-US" altLang="zh-CN" sz="20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new_t</a:t>
              </a: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。</a:t>
              </a: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endParaRPr>
            </a:p>
            <a:p>
              <a:pPr marL="0" indent="0">
                <a:lnSpc>
                  <a:spcPct val="100000"/>
                </a:lnSpc>
                <a:spcBef>
                  <a:spcPts val="500"/>
                </a:spcBef>
                <a:buNone/>
              </a:pPr>
              <a:r>
                <a:rPr lang="en-US" altLang="zh-CN" sz="20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new_t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比 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 </a:t>
              </a: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对于训练数据分错</a:t>
              </a:r>
              <a:r>
                <a:rPr lang="en-US" altLang="zh-CN" sz="2000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</a:t>
              </a: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个，</a:t>
              </a: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endParaRPr>
            </a:p>
            <a:p>
              <a:pPr marL="0" indent="0">
                <a:lnSpc>
                  <a:spcPct val="100000"/>
                </a:lnSpc>
                <a:spcBef>
                  <a:spcPts val="500"/>
                </a:spcBef>
                <a:buNone/>
              </a:pP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但是 </a:t>
              </a:r>
              <a:r>
                <a:rPr lang="en-US" altLang="zh-CN" sz="20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new_t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叶节点数比 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t </a:t>
              </a: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少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(|s|- 1)</a:t>
              </a: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个</a:t>
              </a:r>
              <a:endParaRPr lang="zh-CN" altLang="en-US" sz="20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935757" y="2596299"/>
              <a:ext cx="2446019" cy="1884044"/>
              <a:chOff x="1038505" y="1809677"/>
              <a:chExt cx="2446389" cy="1884758"/>
            </a:xfrm>
          </p:grpSpPr>
          <p:sp>
            <p:nvSpPr>
              <p:cNvPr id="10" name="流程图: 联系 9"/>
              <p:cNvSpPr/>
              <p:nvPr/>
            </p:nvSpPr>
            <p:spPr>
              <a:xfrm>
                <a:off x="2114550" y="1809677"/>
                <a:ext cx="457200" cy="457200"/>
              </a:xfrm>
              <a:prstGeom prst="flowChartConnector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流程图: 联系 10"/>
              <p:cNvSpPr/>
              <p:nvPr/>
            </p:nvSpPr>
            <p:spPr>
              <a:xfrm>
                <a:off x="1267105" y="2540872"/>
                <a:ext cx="457200" cy="457200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200" kern="100">
                    <a:effectLst/>
                    <a:ea typeface="宋体"/>
                    <a:cs typeface="Times New Roman"/>
                  </a:rPr>
                  <a:t> </a:t>
                </a:r>
                <a:endParaRPr lang="zh-CN" sz="1200" kern="10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12" name="流程图: 联系 11"/>
              <p:cNvSpPr/>
              <p:nvPr/>
            </p:nvSpPr>
            <p:spPr>
              <a:xfrm>
                <a:off x="3027694" y="2566686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200" kern="100">
                    <a:effectLst/>
                    <a:ea typeface="宋体"/>
                    <a:cs typeface="Times New Roman"/>
                  </a:rPr>
                  <a:t> </a:t>
                </a:r>
                <a:endParaRPr lang="zh-CN" sz="1200" kern="10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13" name="流程图: 联系 12"/>
              <p:cNvSpPr/>
              <p:nvPr/>
            </p:nvSpPr>
            <p:spPr>
              <a:xfrm>
                <a:off x="1038505" y="3237235"/>
                <a:ext cx="457200" cy="457200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流程图: 联系 13"/>
              <p:cNvSpPr/>
              <p:nvPr/>
            </p:nvSpPr>
            <p:spPr>
              <a:xfrm>
                <a:off x="1657350" y="3237223"/>
                <a:ext cx="457200" cy="457200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1" idx="3"/>
                <a:endCxn id="12" idx="0"/>
              </p:cNvCxnSpPr>
              <p:nvPr/>
            </p:nvCxnSpPr>
            <p:spPr>
              <a:xfrm flipH="1">
                <a:off x="1495705" y="2199922"/>
                <a:ext cx="685800" cy="3409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1" idx="5"/>
                <a:endCxn id="13" idx="0"/>
              </p:cNvCxnSpPr>
              <p:nvPr/>
            </p:nvCxnSpPr>
            <p:spPr>
              <a:xfrm>
                <a:off x="2504795" y="2199922"/>
                <a:ext cx="751499" cy="36676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2" idx="3"/>
                <a:endCxn id="16" idx="0"/>
              </p:cNvCxnSpPr>
              <p:nvPr/>
            </p:nvCxnSpPr>
            <p:spPr>
              <a:xfrm flipH="1">
                <a:off x="1267105" y="2931117"/>
                <a:ext cx="66955" cy="3061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2" idx="5"/>
                <a:endCxn id="17" idx="0"/>
              </p:cNvCxnSpPr>
              <p:nvPr/>
            </p:nvCxnSpPr>
            <p:spPr>
              <a:xfrm>
                <a:off x="1657350" y="2931117"/>
                <a:ext cx="228600" cy="30610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流程图: 联系 18"/>
            <p:cNvSpPr/>
            <p:nvPr/>
          </p:nvSpPr>
          <p:spPr>
            <a:xfrm>
              <a:off x="5722198" y="3312104"/>
              <a:ext cx="1467485" cy="1422400"/>
            </a:xfrm>
            <a:prstGeom prst="flowChartConnector">
              <a:avLst/>
            </a:prstGeom>
            <a:solidFill>
              <a:srgbClr val="FF0000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79830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39552" y="483518"/>
            <a:ext cx="8229600" cy="425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CN" altLang="en-US" sz="31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令替换前后的代价复杂度相同</a:t>
            </a:r>
            <a:endParaRPr lang="en-US" altLang="zh-CN" sz="31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其中，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是用叶节点替换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 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子树以后，增加的错分样本数。</a:t>
            </a:r>
            <a:endParaRPr lang="en-US" altLang="zh-CN" sz="26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|s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| 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是子树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的叶节点数</a:t>
            </a:r>
            <a:endParaRPr lang="en-US" altLang="zh-CN" sz="26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	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832138"/>
              </p:ext>
            </p:extLst>
          </p:nvPr>
        </p:nvGraphicFramePr>
        <p:xfrm>
          <a:off x="1115616" y="1203598"/>
          <a:ext cx="3985245" cy="1651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8" name="Equation" r:id="rId4" imgW="2590560" imgH="1054080" progId="Equation.DSMT4">
                  <p:embed/>
                </p:oleObj>
              </mc:Choice>
              <mc:Fallback>
                <p:oleObj name="Equation" r:id="rId4" imgW="2590560" imgH="10540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203598"/>
                        <a:ext cx="3985245" cy="1651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79830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 bwMode="auto">
          <a:xfrm>
            <a:off x="179512" y="188640"/>
            <a:ext cx="8640960" cy="483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CCP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剪枝步骤：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不</a:t>
            </a:r>
            <a:r>
              <a:rPr lang="zh-CN" altLang="en-US" sz="24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需要手动设置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α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第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一步：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计算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全决策树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T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每个非叶节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点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α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值；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循环剪掉具有最小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α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值的子树，直到剩下根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节点；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得到一系列剪枝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嵌套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树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其中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就是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完全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决策树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,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是对</a:t>
            </a:r>
            <a:r>
              <a:rPr lang="en-US" altLang="zh-CN" kern="0" noProof="0" dirty="0">
                <a:solidFill>
                  <a:sysClr val="windowText" lastClr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kern="0" noProof="0" dirty="0" smtClean="0">
                <a:solidFill>
                  <a:sysClr val="windowText" lastClr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进行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剪枝得到的结果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第二步：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使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用独立的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验证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集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非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训练集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对第一步中的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进行评估，获取最佳剪枝树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标准错误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standart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error)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，公式：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其中：  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是验证集的样本数目；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表示树  对验证集的错分样本数；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令：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634915"/>
              </p:ext>
            </p:extLst>
          </p:nvPr>
        </p:nvGraphicFramePr>
        <p:xfrm>
          <a:off x="3498850" y="3419475"/>
          <a:ext cx="2108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6" name="Equation" r:id="rId4" imgW="1752480" imgH="482400" progId="Equation.DSMT4">
                  <p:embed/>
                </p:oleObj>
              </mc:Choice>
              <mc:Fallback>
                <p:oleObj name="Equation" r:id="rId4" imgW="1752480" imgH="482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3419475"/>
                        <a:ext cx="2108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070465"/>
              </p:ext>
            </p:extLst>
          </p:nvPr>
        </p:nvGraphicFramePr>
        <p:xfrm>
          <a:off x="3131840" y="1752794"/>
          <a:ext cx="1440159" cy="3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7" name="Equation" r:id="rId6" imgW="850680" imgH="228600" progId="Equation.DSMT4">
                  <p:embed/>
                </p:oleObj>
              </mc:Choice>
              <mc:Fallback>
                <p:oleObj name="Equation" r:id="rId6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31840" y="1752794"/>
                        <a:ext cx="1440159" cy="31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355639"/>
              </p:ext>
            </p:extLst>
          </p:nvPr>
        </p:nvGraphicFramePr>
        <p:xfrm>
          <a:off x="5148064" y="1779662"/>
          <a:ext cx="260186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8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779662"/>
                        <a:ext cx="260186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952912"/>
              </p:ext>
            </p:extLst>
          </p:nvPr>
        </p:nvGraphicFramePr>
        <p:xfrm>
          <a:off x="7185025" y="1779661"/>
          <a:ext cx="219075" cy="23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9" name="Equation" r:id="rId10" imgW="139680" imgH="164880" progId="Equation.DSMT4">
                  <p:embed/>
                </p:oleObj>
              </mc:Choice>
              <mc:Fallback>
                <p:oleObj name="Equation" r:id="rId10" imgW="139680" imgH="1648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5025" y="1779661"/>
                        <a:ext cx="219075" cy="23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722943"/>
              </p:ext>
            </p:extLst>
          </p:nvPr>
        </p:nvGraphicFramePr>
        <p:xfrm>
          <a:off x="251520" y="2113483"/>
          <a:ext cx="388938" cy="314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0" name="Equation" r:id="rId12" imgW="228600" imgH="228600" progId="Equation.DSMT4">
                  <p:embed/>
                </p:oleObj>
              </mc:Choice>
              <mc:Fallback>
                <p:oleObj name="Equation" r:id="rId12" imgW="22860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113483"/>
                        <a:ext cx="388938" cy="314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64803"/>
              </p:ext>
            </p:extLst>
          </p:nvPr>
        </p:nvGraphicFramePr>
        <p:xfrm>
          <a:off x="1187624" y="2139702"/>
          <a:ext cx="236538" cy="312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1" name="Equation" r:id="rId14" imgW="139680" imgH="228600" progId="Equation.DSMT4">
                  <p:embed/>
                </p:oleObj>
              </mc:Choice>
              <mc:Fallback>
                <p:oleObj name="Equation" r:id="rId14" imgW="13968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139702"/>
                        <a:ext cx="236538" cy="312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241320"/>
              </p:ext>
            </p:extLst>
          </p:nvPr>
        </p:nvGraphicFramePr>
        <p:xfrm>
          <a:off x="5148064" y="2787774"/>
          <a:ext cx="236538" cy="31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2" name="Equation" r:id="rId16" imgW="139680" imgH="228600" progId="Equation.DSMT4">
                  <p:embed/>
                </p:oleObj>
              </mc:Choice>
              <mc:Fallback>
                <p:oleObj name="Equation" r:id="rId16" imgW="13968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787774"/>
                        <a:ext cx="236538" cy="313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987882"/>
              </p:ext>
            </p:extLst>
          </p:nvPr>
        </p:nvGraphicFramePr>
        <p:xfrm>
          <a:off x="1043608" y="4055467"/>
          <a:ext cx="2286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3" name="Equation" r:id="rId18" imgW="190440" imgH="203040" progId="Equation.DSMT4">
                  <p:embed/>
                </p:oleObj>
              </mc:Choice>
              <mc:Fallback>
                <p:oleObj name="Equation" r:id="rId18" imgW="190440" imgH="203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055467"/>
                        <a:ext cx="228600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620687"/>
              </p:ext>
            </p:extLst>
          </p:nvPr>
        </p:nvGraphicFramePr>
        <p:xfrm>
          <a:off x="3707904" y="4081437"/>
          <a:ext cx="3206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4" name="Equation" r:id="rId20" imgW="266400" imgH="241200" progId="Equation.DSMT4">
                  <p:embed/>
                </p:oleObj>
              </mc:Choice>
              <mc:Fallback>
                <p:oleObj name="Equation" r:id="rId20" imgW="266400" imgH="2412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081437"/>
                        <a:ext cx="32067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545619"/>
              </p:ext>
            </p:extLst>
          </p:nvPr>
        </p:nvGraphicFramePr>
        <p:xfrm>
          <a:off x="4860032" y="4057625"/>
          <a:ext cx="2365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5" name="Equation" r:id="rId22" imgW="139700" imgH="228600" progId="Equation.DSMT4">
                  <p:embed/>
                </p:oleObj>
              </mc:Choice>
              <mc:Fallback>
                <p:oleObj name="Equation" r:id="rId22" imgW="139700" imgH="2286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057625"/>
                        <a:ext cx="23653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275455"/>
              </p:ext>
            </p:extLst>
          </p:nvPr>
        </p:nvGraphicFramePr>
        <p:xfrm>
          <a:off x="763588" y="4587875"/>
          <a:ext cx="117475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6" name="Equation" r:id="rId23" imgW="977760" imgH="241200" progId="Equation.DSMT4">
                  <p:embed/>
                </p:oleObj>
              </mc:Choice>
              <mc:Fallback>
                <p:oleObj name="Equation" r:id="rId23" imgW="977760" imgH="2412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4587875"/>
                        <a:ext cx="117475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7494</TotalTime>
  <Words>1996</Words>
  <Application>Microsoft Office PowerPoint</Application>
  <PresentationFormat>全屏显示(16:9)</PresentationFormat>
  <Paragraphs>239</Paragraphs>
  <Slides>22</Slides>
  <Notes>19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2_Marketing 16x9</vt:lpstr>
      <vt:lpstr>Equation</vt:lpstr>
      <vt:lpstr>PowerPoint 演示文稿</vt:lpstr>
      <vt:lpstr>决策树剪枝</vt:lpstr>
      <vt:lpstr>预剪枝</vt:lpstr>
      <vt:lpstr>后剪枝</vt:lpstr>
      <vt:lpstr>降低错误剪枝REP( Reduced Error Pruning)</vt:lpstr>
      <vt:lpstr>代价-复杂度剪枝CCP(Cost-Complexity Pruning)</vt:lpstr>
      <vt:lpstr>PowerPoint 演示文稿</vt:lpstr>
      <vt:lpstr>PowerPoint 演示文稿</vt:lpstr>
      <vt:lpstr>PowerPoint 演示文稿</vt:lpstr>
      <vt:lpstr>PowerPoint 演示文稿</vt:lpstr>
      <vt:lpstr>正则剪枝：（手动设置α ）</vt:lpstr>
      <vt:lpstr>更换代价公式</vt:lpstr>
      <vt:lpstr>最小错误剪枝MEP(Minimum Error Pruning)</vt:lpstr>
      <vt:lpstr>悲观错误剪枝PEP( Pessimistic Error Pruning )</vt:lpstr>
      <vt:lpstr>悲观错误剪枝PEP( Pessimistic Error Pruning )</vt:lpstr>
      <vt:lpstr>悲观错误剪枝PEP( Pessimistic Error Pruning )</vt:lpstr>
      <vt:lpstr>悲观错误剪枝PEP( Pessimistic Error Pruning )</vt:lpstr>
      <vt:lpstr>基于错误剪枝EBP(Error-Based Pruning)</vt:lpstr>
      <vt:lpstr>基于错误剪枝EBP(Error-Based Pruning)</vt:lpstr>
      <vt:lpstr>降低错误剪枝 REP 实现过程</vt:lpstr>
      <vt:lpstr>降低错误剪枝 REP 实现过程</vt:lpstr>
      <vt:lpstr>降低错误剪枝 REP 实现过程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804</cp:revision>
  <dcterms:created xsi:type="dcterms:W3CDTF">2017-12-07T03:33:58Z</dcterms:created>
  <dcterms:modified xsi:type="dcterms:W3CDTF">2018-03-27T03:33:48Z</dcterms:modified>
</cp:coreProperties>
</file>