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5"/>
  </p:notesMasterIdLst>
  <p:sldIdLst>
    <p:sldId id="302" r:id="rId2"/>
    <p:sldId id="348" r:id="rId3"/>
    <p:sldId id="349" r:id="rId4"/>
    <p:sldId id="34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74" autoAdjust="0"/>
    <p:restoredTop sz="92947" autoAdjust="0"/>
  </p:normalViewPr>
  <p:slideViewPr>
    <p:cSldViewPr>
      <p:cViewPr>
        <p:scale>
          <a:sx n="100" d="100"/>
          <a:sy n="100" d="100"/>
        </p:scale>
        <p:origin x="-2664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B4788-1331-4B26-BD01-F7EEC5E94485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502A-EDB8-475A-A386-45266D153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"http://archive.ics.uci.edu/ml/machine-learning-databases/wine-quality/winequality-red.csv"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49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怎么解释：当能识别正确指定比例正类时，错误的正类的比例的累加和</a:t>
            </a:r>
            <a:endParaRPr lang="en-US" altLang="zh-CN" dirty="0" smtClean="0"/>
          </a:p>
          <a:p>
            <a:r>
              <a:rPr lang="zh-CN" altLang="en-US" dirty="0" smtClean="0"/>
              <a:t>调整阈值</a:t>
            </a:r>
            <a:endParaRPr lang="en-US" altLang="zh-CN" dirty="0" smtClean="0"/>
          </a:p>
          <a:p>
            <a:r>
              <a:rPr lang="zh-CN" altLang="en-US" dirty="0" smtClean="0"/>
              <a:t>为什么越平滑稳定性越好</a:t>
            </a:r>
            <a:endParaRPr lang="en-US" altLang="zh-CN" dirty="0" smtClean="0"/>
          </a:p>
          <a:p>
            <a:r>
              <a:rPr lang="en-US" altLang="zh-CN" dirty="0" err="1" smtClean="0"/>
              <a:t>sklearn.metrics.roc_auc_score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pred,real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"http://archive.ics.uci.edu/ml/machine-learning-databases/wine-quality/winequality-red.csv"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4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方形的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左右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真实类别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圆形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内部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表示</a:t>
            </a:r>
            <a:r>
              <a:rPr lang="zh-CN" altLang="en-US" sz="1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预测</a:t>
            </a:r>
            <a:r>
              <a:rPr lang="zh-CN" altLang="en-US" sz="12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：正类和负类</a:t>
            </a:r>
            <a:endParaRPr lang="en-US" altLang="zh-CN" sz="12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[ˌ</a:t>
            </a:r>
            <a:r>
              <a:rPr lang="en-US" altLang="zh-CN" dirty="0" err="1" smtClean="0"/>
              <a:t>kærəktəˈrɪstɪk</a:t>
            </a:r>
            <a:r>
              <a:rPr lang="en-US" altLang="zh-CN" dirty="0" smtClean="0"/>
              <a:t>] </a:t>
            </a:r>
          </a:p>
          <a:p>
            <a:r>
              <a:rPr lang="en-US" altLang="zh-CN" dirty="0" smtClean="0"/>
              <a:t>AUC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ROC</a:t>
            </a:r>
            <a:r>
              <a:rPr lang="zh-CN" altLang="en-US" dirty="0" smtClean="0"/>
              <a:t>是判断二分类模型效果的评价指标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，以正类的置信度作为模型的输出，对输出的置信度设定阈值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将分类作为两个值，比如</a:t>
            </a:r>
            <a:r>
              <a:rPr lang="en-US" altLang="zh-CN" baseline="0" dirty="0" smtClean="0"/>
              <a:t>0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，将二分类模型作为回归模型，对回归结果通过阈值分为两类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9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6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竖的加起来的和是真正的正类，真正的负类，所有真正率</a:t>
            </a:r>
            <a:r>
              <a:rPr lang="en-US" altLang="zh-CN" dirty="0" smtClean="0"/>
              <a:t>+</a:t>
            </a:r>
            <a:r>
              <a:rPr lang="zh-CN" altLang="en-US" dirty="0" smtClean="0"/>
              <a:t>假负率</a:t>
            </a:r>
            <a:r>
              <a:rPr lang="en-US" altLang="zh-CN" dirty="0" smtClean="0"/>
              <a:t>=1</a:t>
            </a:r>
            <a:r>
              <a:rPr lang="en-US" altLang="zh-CN" baseline="0" dirty="0" smtClean="0"/>
              <a:t>      </a:t>
            </a:r>
          </a:p>
          <a:p>
            <a:r>
              <a:rPr lang="zh-CN" altLang="en-US" baseline="0" dirty="0" smtClean="0"/>
              <a:t>假正率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真负率</a:t>
            </a:r>
            <a:r>
              <a:rPr lang="en-US" altLang="zh-CN" baseline="0" dirty="0" smtClean="0"/>
              <a:t>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6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选哪个最好呢？</a:t>
            </a:r>
            <a:r>
              <a:rPr lang="en-US" altLang="zh-CN" dirty="0" smtClean="0"/>
              <a:t>FPR=FNR  </a:t>
            </a:r>
          </a:p>
          <a:p>
            <a:r>
              <a:rPr lang="zh-CN" altLang="en-US" dirty="0" smtClean="0"/>
              <a:t>又知道真正率</a:t>
            </a:r>
            <a:r>
              <a:rPr lang="en-US" altLang="zh-CN" dirty="0" smtClean="0"/>
              <a:t>(TPR)</a:t>
            </a:r>
            <a:r>
              <a:rPr lang="zh-CN" altLang="en-US" dirty="0" smtClean="0"/>
              <a:t>和假负率</a:t>
            </a:r>
            <a:r>
              <a:rPr lang="en-US" altLang="zh-CN" dirty="0" smtClean="0"/>
              <a:t>(FNR)</a:t>
            </a:r>
            <a:r>
              <a:rPr lang="zh-CN" altLang="en-US" dirty="0" smtClean="0"/>
              <a:t>之和为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4502A-EDB8-475A-A386-45266D153B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87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-99392"/>
            <a:ext cx="4699746" cy="705678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/>
            </a:outerShdw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456" y="1117849"/>
            <a:ext cx="4159545" cy="17321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516" y="2996952"/>
            <a:ext cx="3835425" cy="762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53767-4FC8-4F7C-81DC-BD195C78A58F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矩形 3"/>
          <p:cNvSpPr/>
          <p:nvPr userDrawn="1"/>
        </p:nvSpPr>
        <p:spPr>
          <a:xfrm>
            <a:off x="5259962" y="110818"/>
            <a:ext cx="3206326" cy="54784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Lef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5000" b="1">
                <a:ln w="12700">
                  <a:solidFill>
                    <a:srgbClr val="39527B">
                      <a:lumMod val="50000"/>
                    </a:srgbClr>
                  </a:solidFill>
                  <a:prstDash val="solid"/>
                </a:ln>
                <a:solidFill>
                  <a:srgbClr val="A1C1DE">
                    <a:lumMod val="75000"/>
                  </a:srgbClr>
                </a:solidFill>
                <a:effectLst>
                  <a:glow rad="101600">
                    <a:srgbClr val="39527B">
                      <a:satMod val="175000"/>
                      <a:alpha val="40000"/>
                    </a:srgbClr>
                  </a:glow>
                  <a:outerShdw blurRad="1270000" dist="63500" dir="2700000" algn="tl" rotWithShape="0">
                    <a:srgbClr val="000000">
                      <a:alpha val="0"/>
                    </a:srgbClr>
                  </a:outerShdw>
                  <a:reflection blurRad="6350" stA="22000" endPos="20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C</a:t>
            </a:r>
            <a:endParaRPr lang="zh-CN" altLang="en-US" sz="35000" b="1">
              <a:ln w="12700">
                <a:solidFill>
                  <a:srgbClr val="39527B">
                    <a:lumMod val="50000"/>
                  </a:srgbClr>
                </a:solidFill>
                <a:prstDash val="solid"/>
              </a:ln>
              <a:solidFill>
                <a:srgbClr val="A1C1DE">
                  <a:lumMod val="75000"/>
                </a:srgbClr>
              </a:solidFill>
              <a:effectLst>
                <a:glow rad="101600">
                  <a:srgbClr val="39527B">
                    <a:satMod val="175000"/>
                    <a:alpha val="40000"/>
                  </a:srgbClr>
                </a:glow>
                <a:outerShdw blurRad="1270000" dist="63500" dir="2700000" algn="tl" rotWithShape="0">
                  <a:srgbClr val="000000">
                    <a:alpha val="0"/>
                  </a:srgbClr>
                </a:outerShdw>
                <a:reflection blurRad="6350" stA="22000" endPos="20000" dir="5400000" sy="-100000" algn="bl" rotWithShape="0"/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7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0612" y="1542256"/>
            <a:ext cx="7717260" cy="4191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1F94C-04A9-49B4-9F8E-3248285880B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2639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16069" y="685800"/>
            <a:ext cx="971804" cy="5486400"/>
          </a:xfrm>
          <a:prstGeom prst="rect">
            <a:avLst/>
          </a:prstGeo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30" y="685800"/>
            <a:ext cx="7107541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88D16-42AC-4890-870E-C38CF60D8899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950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95" y="1628800"/>
            <a:ext cx="7717260" cy="4464496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90CC-62C7-44CD-8DFE-E094F3B07BE4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12445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30" y="2590800"/>
            <a:ext cx="6173807" cy="2819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939" y="5410200"/>
            <a:ext cx="6174998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83C11-37EA-4C67-A719-3A70D2B6FC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2pPr>
            <a:lvl3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3pPr>
            <a:lvl4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4pPr>
            <a:lvl5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Corbel" pitchFamily="34" charset="0"/>
              </a:defRPr>
            </a:lvl9pPr>
          </a:lstStyle>
          <a:p>
            <a:r>
              <a:rPr lang="en-US">
                <a:solidFill>
                  <a:srgbClr val="39527B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40180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8636" y="1412776"/>
            <a:ext cx="377288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013" y="1412776"/>
            <a:ext cx="377288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22DD-EAA9-439E-8AB1-0B873012FBB3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656487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50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0502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4992" y="1502296"/>
            <a:ext cx="3772883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3801" y="2636912"/>
            <a:ext cx="3772883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3E244-7AAD-4668-887C-457B456B5561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08125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97BD6-F9F3-4A25-9F69-D3EAD88829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416" y="332656"/>
            <a:ext cx="8230553" cy="86409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98305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27FAC-F845-4A1D-B266-4299BF2E6ED7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089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363" y="685800"/>
            <a:ext cx="5029438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23B7-A18E-47B0-938B-805489A1434A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2049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29" y="685800"/>
            <a:ext cx="2972574" cy="472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57362" y="685800"/>
            <a:ext cx="5030510" cy="5486400"/>
          </a:xfrm>
          <a:ln w="63500">
            <a:solidFill>
              <a:schemeClr val="bg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129" y="5410200"/>
            <a:ext cx="2972574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EAAA-B21E-42BA-B9C5-AE951C054F0D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19153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70612" y="1398240"/>
            <a:ext cx="77172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323" y="6356354"/>
            <a:ext cx="2132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00C1DE-EA82-48C2-9C11-642FE3C6084E}" type="datetimeFigureOut">
              <a:rPr lang="en-US"/>
              <a:pPr>
                <a:defRPr/>
              </a:pPr>
              <a:t>3/20/2018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3823" y="6356354"/>
            <a:ext cx="2896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8C8C8C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70742" y="6376247"/>
            <a:ext cx="2132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rgbClr val="8C8C8C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7D8FC858-655E-4B47-89A3-6D5457E537AB}" type="slidenum">
              <a:rPr lang="en-US" altLang="zh-CN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 spd="med">
    <p:fade/>
  </p:transition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orbel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8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rtl="0" fontAlgn="base">
        <a:lnSpc>
          <a:spcPct val="90000"/>
        </a:lnSpc>
        <a:spcBef>
          <a:spcPts val="600"/>
        </a:spcBef>
        <a:spcAft>
          <a:spcPct val="0"/>
        </a:spcAft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9538" indent="-282575" algn="l" rtl="0" fontAlgn="base">
        <a:lnSpc>
          <a:spcPct val="90000"/>
        </a:lnSpc>
        <a:spcBef>
          <a:spcPts val="600"/>
        </a:spcBef>
        <a:spcAft>
          <a:spcPct val="0"/>
        </a:spcAft>
        <a:buFont typeface="Corbe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63713" indent="-228600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204864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读取数据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进行训练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进行验证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41" y="4149080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读取数据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集</a:t>
            </a:r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要有简单的可视化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对特征进行处理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进行训练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进行验证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403" y="132123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分类树的建树的一般步骤：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1204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25176"/>
              </p:ext>
            </p:extLst>
          </p:nvPr>
        </p:nvGraphicFramePr>
        <p:xfrm>
          <a:off x="539552" y="98072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09795"/>
              </p:ext>
            </p:extLst>
          </p:nvPr>
        </p:nvGraphicFramePr>
        <p:xfrm>
          <a:off x="539552" y="2636912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279634"/>
              </p:ext>
            </p:extLst>
          </p:nvPr>
        </p:nvGraphicFramePr>
        <p:xfrm>
          <a:off x="575556" y="3861048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29067" y="5066105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对不同截断点情况总结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对每一种情况：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TP+FN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都是相等的，都等于真实的正类数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对每一种情况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TPR+FNR=1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随着截断点的增大，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只减不增</a:t>
            </a:r>
          </a:p>
        </p:txBody>
      </p:sp>
    </p:spTree>
    <p:extLst>
      <p:ext uri="{BB962C8B-B14F-4D97-AF65-F5344CB8AC3E}">
        <p14:creationId xmlns:p14="http://schemas.microsoft.com/office/powerpoint/2010/main" val="32511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09193"/>
              </p:ext>
            </p:extLst>
          </p:nvPr>
        </p:nvGraphicFramePr>
        <p:xfrm>
          <a:off x="400092" y="1213687"/>
          <a:ext cx="4032448" cy="3090403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84139"/>
                <a:gridCol w="1492125"/>
                <a:gridCol w="1656184"/>
              </a:tblGrid>
              <a:tr h="49329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4814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593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lt1"/>
                          </a:solidFill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b="1" kern="1200" dirty="0" smtClean="0">
                        <a:solidFill>
                          <a:schemeClr val="lt1"/>
                        </a:solidFill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747689" y="47251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截断点选哪个值，是最优的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一般情况正负样本的均衡，要求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假正率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(FPR</a:t>
            </a:r>
            <a:r>
              <a:rPr lang="en-US" altLang="zh-CN" sz="24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等于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假负率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(FNR)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是合适的截断点选取位置。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曲线越光滑，用模型对新的测试样本的分类效果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越稳定</a:t>
            </a:r>
            <a:endParaRPr lang="zh-CN" altLang="en-US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886" y="1412776"/>
            <a:ext cx="431750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85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10239"/>
              </p:ext>
            </p:extLst>
          </p:nvPr>
        </p:nvGraphicFramePr>
        <p:xfrm>
          <a:off x="395536" y="1628800"/>
          <a:ext cx="8208917" cy="151216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720075"/>
                <a:gridCol w="720080"/>
                <a:gridCol w="720080"/>
                <a:gridCol w="720085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561764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0.14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0.38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95536" y="1052736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如何通过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曲线判断不同模型的预测结果的优劣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2" y="3429000"/>
            <a:ext cx="4212198" cy="2880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20462"/>
            <a:ext cx="4224684" cy="2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0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2.3 AUC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值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使用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判断两个二分类模型的效果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Area Under Curve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的首字母缩写，就是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曲线下区域的面积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假设分类器的输出是样本属于正类的</a:t>
            </a:r>
            <a:r>
              <a:rPr lang="en-US" altLang="zh-CN" sz="24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socre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则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的意义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为，任取一对（正、负）样本，正样本的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大于负样本的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score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" y="3446204"/>
            <a:ext cx="4608259" cy="315114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004048" y="3446204"/>
            <a:ext cx="36724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值越大，模型越好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1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，是完美分类器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　　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0.5 &lt; AUC &lt; 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 0.5</a:t>
            </a:r>
            <a:r>
              <a:rPr lang="zh-CN" altLang="en-US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，跟随机猜测一样（例：丢铜板），模型没有预测价值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一般模型的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AUC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值处于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613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CART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分类树：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将离散型特征变成连续性特征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2276872"/>
            <a:ext cx="77768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mport pandas as </a:t>
            </a:r>
            <a:r>
              <a:rPr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pd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 err="1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pd.get_dummies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()</a:t>
            </a:r>
          </a:p>
          <a:p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将离散特征变成多列连续特征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9410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528732" y="188640"/>
            <a:ext cx="8230553" cy="864096"/>
          </a:xfrm>
        </p:spPr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回归树：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900353"/>
            <a:ext cx="788923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mean_squar_error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(groups)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最小均方误差</a:t>
            </a: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split(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data,index,value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划分数据集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get_split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(data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获得最优特征与二分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标准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##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</a:t>
            </a:r>
            <a:endParaRPr kumimoji="1" lang="en-US" altLang="zh-CN" sz="28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toLeafNode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labelList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变成叶子节点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修改的</a:t>
            </a:r>
            <a:endParaRPr kumimoji="1"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createTree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data,max_depth,min_size,depth,stop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递归建树，每个节点记录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{index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value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endParaRPr kumimoji="1" lang="en-US" altLang="zh-CN" sz="28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left</a:t>
            </a:r>
            <a:r>
              <a:rPr kumimoji="1" lang="zh-CN" altLang="en-US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right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stop}                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#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需要添加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stop</a:t>
            </a:r>
            <a:endParaRPr kumimoji="1" lang="en-US" altLang="zh-CN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predict(tree </a:t>
            </a: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,example) 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递归解树，进行预测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8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m_s_e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(tree,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test_data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1" lang="en-US" altLang="zh-CN" sz="2800" dirty="0" err="1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test_label</a:t>
            </a:r>
            <a:r>
              <a:rPr kumimoji="1" lang="en-US" altLang="zh-CN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zh-CN" altLang="en-US" sz="28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计算预测的均方误差</a:t>
            </a:r>
            <a:endParaRPr kumimoji="1"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6834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水雷</a:t>
            </a:r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岩石数据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774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将水雷作为数值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，岩石作为数值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进行回归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然后预测值小于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是水雷，大于</a:t>
            </a:r>
            <a:r>
              <a:rPr lang="en-US" altLang="zh-CN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岩石</a:t>
            </a:r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预测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值小于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0.4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水雷，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大于等于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0.4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是岩石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可以吗？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预测值小于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0.6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水雷，大于等于</a:t>
            </a:r>
            <a:r>
              <a:rPr lang="en-US" altLang="zh-CN" sz="28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0.6</a:t>
            </a:r>
            <a:r>
              <a:rPr lang="zh-CN" altLang="en-US" sz="280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岩石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可以吗？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endParaRPr lang="en-US" altLang="zh-CN" sz="28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2478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准确率、精确率和召回率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91469"/>
              </p:ext>
            </p:extLst>
          </p:nvPr>
        </p:nvGraphicFramePr>
        <p:xfrm>
          <a:off x="539552" y="1484784"/>
          <a:ext cx="4896544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8152"/>
                <a:gridCol w="1080120"/>
                <a:gridCol w="1224136"/>
                <a:gridCol w="1224136"/>
              </a:tblGrid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预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测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结</a:t>
                      </a:r>
                      <a:endParaRPr lang="en-US" altLang="zh-CN" sz="2400" dirty="0" smtClean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rgbClr val="03001A"/>
                          </a:solidFill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854359" y="4149080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总体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准确率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accuracy) =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TP+TN)/(TP+FN+FP+TN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/>
            </a:r>
            <a:b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</a:b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精确率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precision) = TP/(TP+FP)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正类的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召回率 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recall) = TP/(TP+FN)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6176" y="944724"/>
            <a:ext cx="2278013" cy="2808312"/>
            <a:chOff x="1115616" y="3284984"/>
            <a:chExt cx="2845629" cy="3312368"/>
          </a:xfrm>
        </p:grpSpPr>
        <p:grpSp>
          <p:nvGrpSpPr>
            <p:cNvPr id="21" name="组合 20"/>
            <p:cNvGrpSpPr/>
            <p:nvPr/>
          </p:nvGrpSpPr>
          <p:grpSpPr>
            <a:xfrm>
              <a:off x="1115616" y="3284984"/>
              <a:ext cx="2808312" cy="3312368"/>
              <a:chOff x="1331640" y="3789040"/>
              <a:chExt cx="2232248" cy="280831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331640" y="3789040"/>
                <a:ext cx="2232248" cy="28083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1799692" y="4581128"/>
                <a:ext cx="1296144" cy="1296144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stCxn id="27" idx="0"/>
                <a:endCxn id="27" idx="2"/>
              </p:cNvCxnSpPr>
              <p:nvPr/>
            </p:nvCxnSpPr>
            <p:spPr>
              <a:xfrm>
                <a:off x="2447764" y="3789040"/>
                <a:ext cx="0" cy="280831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835696" y="4679558"/>
              <a:ext cx="75531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82092" y="3527430"/>
              <a:ext cx="80537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27783" y="4679558"/>
              <a:ext cx="731286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FP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31840" y="3542913"/>
              <a:ext cx="829405" cy="617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03001A"/>
                  </a:solidFill>
                  <a:latin typeface="Times New Roman" pitchFamily="18" charset="0"/>
                  <a:cs typeface="Times New Roman" pitchFamily="18" charset="0"/>
                </a:rPr>
                <a:t>TN</a:t>
              </a:r>
              <a:endParaRPr lang="zh-CN" altLang="en-US" sz="2800" dirty="0">
                <a:solidFill>
                  <a:srgbClr val="03001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948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5.1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真正率和假正率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4010"/>
              </p:ext>
            </p:extLst>
          </p:nvPr>
        </p:nvGraphicFramePr>
        <p:xfrm>
          <a:off x="400264" y="1196752"/>
          <a:ext cx="7268080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448"/>
                <a:gridCol w="792088"/>
                <a:gridCol w="2160240"/>
                <a:gridCol w="273630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真实结果</a:t>
                      </a:r>
                      <a:endParaRPr lang="zh-CN" altLang="en-US" sz="2400" dirty="0"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预测</a:t>
                      </a:r>
                      <a:endParaRPr lang="en-US" altLang="zh-CN" sz="2800" dirty="0" smtClean="0"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/>
                      <a:r>
                        <a:rPr lang="zh-CN" altLang="en-US" sz="2800" dirty="0" smtClean="0">
                          <a:latin typeface="宋体" pitchFamily="2" charset="-122"/>
                          <a:ea typeface="宋体" pitchFamily="2" charset="-122"/>
                        </a:rPr>
                        <a:t>结果</a:t>
                      </a:r>
                      <a:endParaRPr lang="zh-CN" altLang="en-US" sz="28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负类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正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TP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FP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宋体" pitchFamily="2" charset="-122"/>
                          <a:ea typeface="宋体" pitchFamily="2" charset="-122"/>
                        </a:rPr>
                        <a:t>负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123728" y="5301208"/>
            <a:ext cx="7840488" cy="1445667"/>
            <a:chOff x="2123728" y="5301208"/>
            <a:chExt cx="7840488" cy="1445667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9122"/>
                </p:ext>
              </p:extLst>
            </p:nvPr>
          </p:nvGraphicFramePr>
          <p:xfrm>
            <a:off x="5735638" y="6021388"/>
            <a:ext cx="189547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4" name="Equation" r:id="rId3" imgW="1028520" imgH="393480" progId="Equation.DSMT4">
                    <p:embed/>
                  </p:oleObj>
                </mc:Choice>
                <mc:Fallback>
                  <p:oleObj name="Equation" r:id="rId3" imgW="10285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5638" y="6021388"/>
                          <a:ext cx="189547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 29"/>
            <p:cNvSpPr/>
            <p:nvPr/>
          </p:nvSpPr>
          <p:spPr>
            <a:xfrm>
              <a:off x="2123728" y="5301208"/>
              <a:ext cx="784048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假负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率 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False negative rate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真负率</a:t>
              </a:r>
              <a:r>
                <a:rPr lang="en-US" altLang="zh-CN" sz="2400" dirty="0" err="1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Ture</a:t>
              </a:r>
              <a:r>
                <a:rPr lang="en-US" altLang="zh-CN" sz="2400" dirty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negative 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rate	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156723"/>
                </p:ext>
              </p:extLst>
            </p:nvPr>
          </p:nvGraphicFramePr>
          <p:xfrm>
            <a:off x="2863850" y="5949950"/>
            <a:ext cx="1920875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5" name="Equation" r:id="rId5" imgW="1041120" imgH="393480" progId="Equation.DSMT4">
                    <p:embed/>
                  </p:oleObj>
                </mc:Choice>
                <mc:Fallback>
                  <p:oleObj name="Equation" r:id="rId5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850" y="5949950"/>
                          <a:ext cx="1920875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2843808" y="3191070"/>
            <a:ext cx="5544616" cy="1827507"/>
            <a:chOff x="2843808" y="3191070"/>
            <a:chExt cx="5544616" cy="1827507"/>
          </a:xfrm>
        </p:grpSpPr>
        <p:sp>
          <p:nvSpPr>
            <p:cNvPr id="24" name="矩形 23"/>
            <p:cNvSpPr/>
            <p:nvPr/>
          </p:nvSpPr>
          <p:spPr>
            <a:xfrm>
              <a:off x="2915816" y="3191070"/>
              <a:ext cx="54726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真正率</a:t>
              </a:r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		</a:t>
              </a:r>
              <a:r>
                <a:rPr lang="zh-CN" altLang="en-US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假正率</a:t>
              </a:r>
              <a:endPara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  <a:p>
              <a:r>
                <a:rPr lang="en-US" altLang="zh-CN" sz="2400" dirty="0" smtClean="0">
                  <a:solidFill>
                    <a:srgbClr val="03001A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True positive rate	False positive rate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80737"/>
                </p:ext>
              </p:extLst>
            </p:nvPr>
          </p:nvGraphicFramePr>
          <p:xfrm>
            <a:off x="2843808" y="4293096"/>
            <a:ext cx="1872208" cy="725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6" name="Equation" r:id="rId7" imgW="1015920" imgH="393480" progId="Equation.DSMT4">
                    <p:embed/>
                  </p:oleObj>
                </mc:Choice>
                <mc:Fallback>
                  <p:oleObj name="Equation" r:id="rId7" imgW="101592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3808" y="4293096"/>
                          <a:ext cx="1872208" cy="725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816589"/>
                </p:ext>
              </p:extLst>
            </p:nvPr>
          </p:nvGraphicFramePr>
          <p:xfrm>
            <a:off x="5754688" y="4287688"/>
            <a:ext cx="1919287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7" name="Equation" r:id="rId9" imgW="1041120" imgH="393480" progId="Equation.DSMT4">
                    <p:embed/>
                  </p:oleObj>
                </mc:Choice>
                <mc:Fallback>
                  <p:oleObj name="Equation" r:id="rId9" imgW="1041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688" y="4287688"/>
                          <a:ext cx="1919287" cy="725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84204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ROC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曲线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12474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受试者工作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特征曲线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receiver 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operating characteristic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curve 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简称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又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称为感受性曲线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sensitivity curve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052971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以连续值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表示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分类结果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截断点或阈值</a:t>
            </a:r>
            <a:endParaRPr lang="zh-CN" altLang="en-US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515" y="3140968"/>
            <a:ext cx="5040560" cy="3269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741379" y="2708920"/>
            <a:ext cx="19800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曲线</a:t>
            </a:r>
            <a:endParaRPr lang="en-US" altLang="zh-CN" sz="2400" dirty="0" smtClean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横坐标是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FPR</a:t>
            </a: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纵坐标是</a:t>
            </a:r>
            <a:r>
              <a:rPr lang="en-US" altLang="zh-CN" sz="2400" dirty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TPR</a:t>
            </a:r>
            <a:endParaRPr lang="zh-CN" altLang="en-US" sz="2400" dirty="0">
              <a:solidFill>
                <a:srgbClr val="03001A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170768" y="2924944"/>
            <a:ext cx="3049304" cy="8640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3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282"/>
              </p:ext>
            </p:extLst>
          </p:nvPr>
        </p:nvGraphicFramePr>
        <p:xfrm>
          <a:off x="467544" y="3645024"/>
          <a:ext cx="8208917" cy="28713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864101"/>
                <a:gridCol w="792088"/>
                <a:gridCol w="720080"/>
                <a:gridCol w="720080"/>
                <a:gridCol w="792088"/>
                <a:gridCol w="720080"/>
                <a:gridCol w="720080"/>
                <a:gridCol w="648067"/>
                <a:gridCol w="720085"/>
                <a:gridCol w="720080"/>
                <a:gridCol w="792088"/>
              </a:tblGrid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真实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5202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预测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0.27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0.32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0.21</a:t>
                      </a:r>
                    </a:p>
                  </a:txBody>
                  <a:tcPr/>
                </a:tc>
              </a:tr>
              <a:tr h="640738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断点：</a:t>
                      </a: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0.8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55576" y="980728"/>
            <a:ext cx="734481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曲线不容易理解主要是因为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的关系隐含着”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截断点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机器学习算法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样本集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进行预测后，可以输出各样本对某个类别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置信度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。比如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P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类别的概率为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0.3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，一般我们认为概率低于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d1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就属于类别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。这里的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0.5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，就是”截断点”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当“截断点”取值不同时，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是随之变化的</a:t>
            </a:r>
            <a:endParaRPr lang="en-US" altLang="zh-CN" sz="2400" dirty="0">
              <a:solidFill>
                <a:srgbClr val="03001A"/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457900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5.2 </a:t>
            </a:r>
            <a:r>
              <a:rPr lang="zh-CN" altLang="en-US" sz="4000" b="1" dirty="0" smtClean="0">
                <a:solidFill>
                  <a:srgbClr val="03001A"/>
                </a:solidFill>
                <a:latin typeface="黑体" pitchFamily="49" charset="-122"/>
                <a:ea typeface="黑体" pitchFamily="49" charset="-122"/>
              </a:rPr>
              <a:t>截断点</a:t>
            </a:r>
            <a:endParaRPr lang="zh-CN" altLang="en-US" sz="4000" b="1" dirty="0">
              <a:solidFill>
                <a:srgbClr val="03001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98072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截断点取不同的值，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的计算结果也不同。将截断点不同取值下对应的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TPR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FPR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结果画于二维坐标系中得到的曲线，就是</a:t>
            </a:r>
            <a:r>
              <a:rPr lang="en-US" altLang="zh-CN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ROC</a:t>
            </a:r>
            <a:r>
              <a:rPr lang="zh-CN" altLang="en-US" sz="2400" dirty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曲线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/>
              <a:t>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03893"/>
              </p:ext>
            </p:extLst>
          </p:nvPr>
        </p:nvGraphicFramePr>
        <p:xfrm>
          <a:off x="503548" y="2420888"/>
          <a:ext cx="7848872" cy="146360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截断点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TP&amp;FN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FP&amp;TN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TPR&amp;FNR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FPR&amp;TNR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88732">
                <a:tc row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0.25</a:t>
                      </a:r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17672"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9784"/>
              </p:ext>
            </p:extLst>
          </p:nvPr>
        </p:nvGraphicFramePr>
        <p:xfrm>
          <a:off x="503548" y="5229200"/>
          <a:ext cx="7848872" cy="914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26386"/>
                <a:gridCol w="1389904"/>
                <a:gridCol w="1389904"/>
                <a:gridCol w="1962218"/>
                <a:gridCol w="1880460"/>
              </a:tblGrid>
              <a:tr h="44257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0.5</a:t>
                      </a: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4257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0.25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rgbClr val="03001A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zh-CN" altLang="en-US" sz="2400" dirty="0">
                        <a:solidFill>
                          <a:srgbClr val="03001A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422108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TP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是预测为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宋体" pitchFamily="2" charset="-122"/>
                <a:ea typeface="宋体" pitchFamily="2" charset="-122"/>
              </a:rPr>
              <a:t>，真实也为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;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FP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</a:p>
          <a:p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，但真实为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TN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是预测为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solidFill>
                  <a:srgbClr val="03001A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，真实也为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796538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1123</Words>
  <Application>Microsoft Office PowerPoint</Application>
  <PresentationFormat>全屏显示(4:3)</PresentationFormat>
  <Paragraphs>295</Paragraphs>
  <Slides>13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2_Marketing 16x9</vt:lpstr>
      <vt:lpstr>Equation</vt:lpstr>
      <vt:lpstr>CART分类树：</vt:lpstr>
      <vt:lpstr>CART分类树：</vt:lpstr>
      <vt:lpstr>4 回归树：</vt:lpstr>
      <vt:lpstr>4.1 水雷-岩石数据</vt:lpstr>
      <vt:lpstr>5 准确率、精确率和召回率</vt:lpstr>
      <vt:lpstr>5.1 真正率和假正率</vt:lpstr>
      <vt:lpstr>5.2 ROC曲线</vt:lpstr>
      <vt:lpstr>5.2 截断点</vt:lpstr>
      <vt:lpstr>5.2 截断点</vt:lpstr>
      <vt:lpstr>5.2 截断点</vt:lpstr>
      <vt:lpstr>2.2 ROC曲线</vt:lpstr>
      <vt:lpstr>2.3 AUC值</vt:lpstr>
      <vt:lpstr>2.3 AUC值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《决策树之ID3算法》</dc:title>
  <dc:creator>mr.y</dc:creator>
  <cp:lastModifiedBy>Admin</cp:lastModifiedBy>
  <cp:revision>595</cp:revision>
  <dcterms:created xsi:type="dcterms:W3CDTF">2017-12-07T03:33:58Z</dcterms:created>
  <dcterms:modified xsi:type="dcterms:W3CDTF">2018-03-20T05:37:27Z</dcterms:modified>
</cp:coreProperties>
</file>