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0"/>
  </p:notesMasterIdLst>
  <p:sldIdLst>
    <p:sldId id="260" r:id="rId2"/>
    <p:sldId id="258" r:id="rId3"/>
    <p:sldId id="261" r:id="rId4"/>
    <p:sldId id="298" r:id="rId5"/>
    <p:sldId id="312" r:id="rId6"/>
    <p:sldId id="311" r:id="rId7"/>
    <p:sldId id="313" r:id="rId8"/>
    <p:sldId id="300" r:id="rId9"/>
    <p:sldId id="301" r:id="rId10"/>
    <p:sldId id="314" r:id="rId11"/>
    <p:sldId id="305" r:id="rId12"/>
    <p:sldId id="302" r:id="rId13"/>
    <p:sldId id="306" r:id="rId14"/>
    <p:sldId id="307" r:id="rId15"/>
    <p:sldId id="303" r:id="rId16"/>
    <p:sldId id="308" r:id="rId17"/>
    <p:sldId id="309" r:id="rId18"/>
    <p:sldId id="310"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001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54" autoAdjust="0"/>
    <p:restoredTop sz="86461" autoAdjust="0"/>
  </p:normalViewPr>
  <p:slideViewPr>
    <p:cSldViewPr>
      <p:cViewPr>
        <p:scale>
          <a:sx n="100" d="100"/>
          <a:sy n="100" d="100"/>
        </p:scale>
        <p:origin x="-2412" y="-36"/>
      </p:cViewPr>
      <p:guideLst>
        <p:guide orient="horz" pos="2160"/>
        <p:guide pos="2880"/>
      </p:guideLst>
    </p:cSldViewPr>
  </p:slideViewPr>
  <p:outlineViewPr>
    <p:cViewPr>
      <p:scale>
        <a:sx n="33" d="100"/>
        <a:sy n="33" d="100"/>
      </p:scale>
      <p:origin x="0" y="27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3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AB4788-1331-4B26-BD01-F7EEC5E94485}" type="datetimeFigureOut">
              <a:rPr lang="zh-CN" altLang="en-US" smtClean="0"/>
              <a:t>2018/3/1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14502A-EDB8-475A-A386-45266D153BB4}" type="slidenum">
              <a:rPr lang="zh-CN" altLang="en-US" smtClean="0"/>
              <a:t>‹#›</a:t>
            </a:fld>
            <a:endParaRPr lang="zh-CN" altLang="en-US"/>
          </a:p>
        </p:txBody>
      </p:sp>
    </p:spTree>
    <p:extLst>
      <p:ext uri="{BB962C8B-B14F-4D97-AF65-F5344CB8AC3E}">
        <p14:creationId xmlns:p14="http://schemas.microsoft.com/office/powerpoint/2010/main" val="187574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随机森林的生成</a:t>
            </a:r>
            <a:endParaRPr lang="zh-CN" altLang="en-US"/>
          </a:p>
        </p:txBody>
      </p:sp>
      <p:sp>
        <p:nvSpPr>
          <p:cNvPr id="4" name="灯片编号占位符 3"/>
          <p:cNvSpPr>
            <a:spLocks noGrp="1"/>
          </p:cNvSpPr>
          <p:nvPr>
            <p:ph type="sldNum" sz="quarter" idx="10"/>
          </p:nvPr>
        </p:nvSpPr>
        <p:spPr/>
        <p:txBody>
          <a:bodyPr/>
          <a:lstStyle/>
          <a:p>
            <a:fld id="{7614502A-EDB8-475A-A386-45266D153BB4}" type="slidenum">
              <a:rPr lang="zh-CN" altLang="en-US" smtClean="0"/>
              <a:t>2</a:t>
            </a:fld>
            <a:endParaRPr lang="zh-CN" altLang="en-US"/>
          </a:p>
        </p:txBody>
      </p:sp>
    </p:spTree>
    <p:extLst>
      <p:ext uri="{BB962C8B-B14F-4D97-AF65-F5344CB8AC3E}">
        <p14:creationId xmlns:p14="http://schemas.microsoft.com/office/powerpoint/2010/main" val="539675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solidFill>
                  <a:srgbClr val="03001A"/>
                </a:solidFill>
                <a:latin typeface="宋体" pitchFamily="2" charset="-122"/>
                <a:ea typeface="宋体" pitchFamily="2" charset="-122"/>
              </a:rPr>
              <a:t>通常并行得到的多个模型通过简单组合的方式得到最终的结果</a:t>
            </a:r>
            <a:r>
              <a:rPr kumimoji="1" lang="en-US" altLang="zh-CN" sz="1200" dirty="0" smtClean="0">
                <a:solidFill>
                  <a:srgbClr val="03001A"/>
                </a:solidFill>
                <a:latin typeface="宋体" pitchFamily="2" charset="-122"/>
                <a:ea typeface="宋体" pitchFamily="2" charset="-122"/>
              </a:rPr>
              <a:t>(</a:t>
            </a:r>
            <a:r>
              <a:rPr kumimoji="1" lang="zh-CN" altLang="en-US" sz="1200" dirty="0" smtClean="0">
                <a:solidFill>
                  <a:srgbClr val="03001A"/>
                </a:solidFill>
                <a:latin typeface="宋体" pitchFamily="2" charset="-122"/>
                <a:ea typeface="宋体" pitchFamily="2" charset="-122"/>
              </a:rPr>
              <a:t>分类：投票；回归：求平均值</a:t>
            </a:r>
            <a:r>
              <a:rPr kumimoji="1" lang="en-US" altLang="zh-CN" sz="1200" dirty="0" smtClean="0">
                <a:solidFill>
                  <a:srgbClr val="03001A"/>
                </a:solidFill>
                <a:latin typeface="宋体" pitchFamily="2" charset="-122"/>
                <a:ea typeface="宋体" pitchFamily="2" charset="-122"/>
              </a:rPr>
              <a:t>)</a:t>
            </a:r>
          </a:p>
          <a:p>
            <a:endParaRPr lang="zh-CN" altLang="en-US" dirty="0"/>
          </a:p>
        </p:txBody>
      </p:sp>
      <p:sp>
        <p:nvSpPr>
          <p:cNvPr id="4" name="灯片编号占位符 3"/>
          <p:cNvSpPr>
            <a:spLocks noGrp="1"/>
          </p:cNvSpPr>
          <p:nvPr>
            <p:ph type="sldNum" sz="quarter" idx="10"/>
          </p:nvPr>
        </p:nvSpPr>
        <p:spPr/>
        <p:txBody>
          <a:bodyPr/>
          <a:lstStyle/>
          <a:p>
            <a:fld id="{7614502A-EDB8-475A-A386-45266D153BB4}" type="slidenum">
              <a:rPr lang="zh-CN" altLang="en-US" smtClean="0"/>
              <a:t>4</a:t>
            </a:fld>
            <a:endParaRPr lang="zh-CN" altLang="en-US"/>
          </a:p>
        </p:txBody>
      </p:sp>
    </p:spTree>
    <p:extLst>
      <p:ext uri="{BB962C8B-B14F-4D97-AF65-F5344CB8AC3E}">
        <p14:creationId xmlns:p14="http://schemas.microsoft.com/office/powerpoint/2010/main" val="3551196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4502A-EDB8-475A-A386-45266D153BB4}" type="slidenum">
              <a:rPr lang="zh-CN" altLang="en-US" smtClean="0"/>
              <a:t>6</a:t>
            </a:fld>
            <a:endParaRPr lang="zh-CN" altLang="en-US"/>
          </a:p>
        </p:txBody>
      </p:sp>
    </p:spTree>
    <p:extLst>
      <p:ext uri="{BB962C8B-B14F-4D97-AF65-F5344CB8AC3E}">
        <p14:creationId xmlns:p14="http://schemas.microsoft.com/office/powerpoint/2010/main" val="828663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1979</a:t>
            </a:r>
            <a:r>
              <a:rPr lang="zh-CN" altLang="en-US" sz="1200" b="0" i="0" kern="1200" dirty="0" smtClean="0">
                <a:solidFill>
                  <a:schemeClr val="tx1"/>
                </a:solidFill>
                <a:effectLst/>
                <a:latin typeface="+mn-lt"/>
                <a:ea typeface="+mn-ea"/>
                <a:cs typeface="+mn-cs"/>
              </a:rPr>
              <a:t>年美国</a:t>
            </a:r>
            <a:r>
              <a:rPr lang="en-US" altLang="zh-CN" sz="1200" b="0" i="0" kern="1200" dirty="0" smtClean="0">
                <a:solidFill>
                  <a:schemeClr val="tx1"/>
                </a:solidFill>
                <a:effectLst/>
                <a:latin typeface="+mn-lt"/>
                <a:ea typeface="+mn-ea"/>
                <a:cs typeface="+mn-cs"/>
              </a:rPr>
              <a:t>Stanford</a:t>
            </a:r>
            <a:r>
              <a:rPr lang="zh-CN" altLang="en-US" sz="1200" b="0" i="0" kern="1200" dirty="0" smtClean="0">
                <a:solidFill>
                  <a:schemeClr val="tx1"/>
                </a:solidFill>
                <a:effectLst/>
                <a:latin typeface="+mn-lt"/>
                <a:ea typeface="+mn-ea"/>
                <a:cs typeface="+mn-cs"/>
              </a:rPr>
              <a:t>大学统计系教授</a:t>
            </a:r>
            <a:r>
              <a:rPr lang="en-US" altLang="zh-CN" sz="1200" b="0" i="0" kern="1200" dirty="0" smtClean="0">
                <a:solidFill>
                  <a:schemeClr val="tx1"/>
                </a:solidFill>
                <a:effectLst/>
                <a:latin typeface="+mn-lt"/>
                <a:ea typeface="+mn-ea"/>
                <a:cs typeface="+mn-cs"/>
              </a:rPr>
              <a:t>Bradley </a:t>
            </a:r>
            <a:r>
              <a:rPr lang="en-US" altLang="zh-CN" sz="1200" b="0" i="0" kern="1200" dirty="0" err="1" smtClean="0">
                <a:solidFill>
                  <a:schemeClr val="tx1"/>
                </a:solidFill>
                <a:effectLst/>
                <a:latin typeface="+mn-lt"/>
                <a:ea typeface="+mn-ea"/>
                <a:cs typeface="+mn-cs"/>
              </a:rPr>
              <a:t>Efron</a:t>
            </a:r>
            <a:r>
              <a:rPr lang="zh-CN" altLang="en-US" sz="1200" b="0" i="0" kern="1200" dirty="0" smtClean="0">
                <a:solidFill>
                  <a:schemeClr val="tx1"/>
                </a:solidFill>
                <a:effectLst/>
                <a:latin typeface="+mn-lt"/>
                <a:ea typeface="+mn-ea"/>
                <a:cs typeface="+mn-cs"/>
              </a:rPr>
              <a:t>在总结、归纳前人研究成果的基础上提出一种新的非参数统计方法</a:t>
            </a:r>
            <a:r>
              <a:rPr lang="en-US" altLang="zh-CN" sz="1200" b="0" i="0" kern="1200" dirty="0" smtClean="0">
                <a:solidFill>
                  <a:schemeClr val="tx1"/>
                </a:solidFill>
                <a:effectLst/>
                <a:latin typeface="+mn-lt"/>
                <a:ea typeface="+mn-ea"/>
                <a:cs typeface="+mn-cs"/>
              </a:rPr>
              <a:t>——Bootstrap</a:t>
            </a:r>
            <a:r>
              <a:rPr lang="zh-CN" altLang="en-US" sz="1200" b="0" i="0" kern="1200" dirty="0" smtClean="0">
                <a:solidFill>
                  <a:schemeClr val="tx1"/>
                </a:solidFill>
                <a:effectLst/>
                <a:latin typeface="+mn-lt"/>
                <a:ea typeface="+mn-ea"/>
                <a:cs typeface="+mn-cs"/>
              </a:rPr>
              <a:t>方法。</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提出者</a:t>
            </a:r>
            <a:r>
              <a:rPr lang="en-US" altLang="zh-CN" sz="1200" b="0" i="0" kern="1200" dirty="0" err="1" smtClean="0">
                <a:solidFill>
                  <a:schemeClr val="tx1"/>
                </a:solidFill>
                <a:effectLst/>
                <a:latin typeface="+mn-lt"/>
                <a:ea typeface="+mn-ea"/>
                <a:cs typeface="+mn-cs"/>
              </a:rPr>
              <a:t>Efron</a:t>
            </a:r>
            <a:r>
              <a:rPr lang="zh-CN" altLang="en-US" sz="1200" b="0" i="0" kern="1200" dirty="0" smtClean="0">
                <a:solidFill>
                  <a:schemeClr val="tx1"/>
                </a:solidFill>
                <a:effectLst/>
                <a:latin typeface="+mn-lt"/>
                <a:ea typeface="+mn-ea"/>
                <a:cs typeface="+mn-cs"/>
              </a:rPr>
              <a:t>给统计学顶级期刊投稿的时候被拒绝的理由</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太简单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从样本集中得到多个子样本集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子样本之于样本，可类比于样本之于总体</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取出的样本集对总体的分布不会造成影响</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取出的样本集的数量远小于总体的数量，不会影响总体</a:t>
            </a:r>
            <a:endParaRPr lang="zh-CN" altLang="en-US" dirty="0"/>
          </a:p>
        </p:txBody>
      </p:sp>
      <p:sp>
        <p:nvSpPr>
          <p:cNvPr id="4" name="灯片编号占位符 3"/>
          <p:cNvSpPr>
            <a:spLocks noGrp="1"/>
          </p:cNvSpPr>
          <p:nvPr>
            <p:ph type="sldNum" sz="quarter" idx="10"/>
          </p:nvPr>
        </p:nvSpPr>
        <p:spPr/>
        <p:txBody>
          <a:bodyPr/>
          <a:lstStyle/>
          <a:p>
            <a:fld id="{7614502A-EDB8-475A-A386-45266D153BB4}" type="slidenum">
              <a:rPr lang="zh-CN" altLang="en-US" smtClean="0"/>
              <a:t>7</a:t>
            </a:fld>
            <a:endParaRPr lang="zh-CN" altLang="en-US"/>
          </a:p>
        </p:txBody>
      </p:sp>
    </p:spTree>
    <p:extLst>
      <p:ext uri="{BB962C8B-B14F-4D97-AF65-F5344CB8AC3E}">
        <p14:creationId xmlns:p14="http://schemas.microsoft.com/office/powerpoint/2010/main" val="82866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4502A-EDB8-475A-A386-45266D153BB4}" type="slidenum">
              <a:rPr lang="zh-CN" altLang="en-US" smtClean="0"/>
              <a:t>8</a:t>
            </a:fld>
            <a:endParaRPr lang="zh-CN" altLang="en-US"/>
          </a:p>
        </p:txBody>
      </p:sp>
    </p:spTree>
    <p:extLst>
      <p:ext uri="{BB962C8B-B14F-4D97-AF65-F5344CB8AC3E}">
        <p14:creationId xmlns:p14="http://schemas.microsoft.com/office/powerpoint/2010/main" val="2288747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接下来就是</a:t>
            </a:r>
            <a:r>
              <a:rPr lang="en-US" altLang="zh-CN" dirty="0" smtClean="0"/>
              <a:t>bootstrap</a:t>
            </a:r>
            <a:r>
              <a:rPr lang="zh-CN" altLang="en-US" dirty="0" smtClean="0"/>
              <a:t>的实现，与描述有区别数学</a:t>
            </a:r>
            <a:r>
              <a:rPr lang="en-US" altLang="zh-CN" dirty="0" smtClean="0"/>
              <a:t>——</a:t>
            </a:r>
            <a:r>
              <a:rPr lang="zh-CN" altLang="en-US" dirty="0" smtClean="0"/>
              <a:t>到实现</a:t>
            </a:r>
            <a:endParaRPr lang="zh-CN" altLang="en-US" dirty="0"/>
          </a:p>
        </p:txBody>
      </p:sp>
      <p:sp>
        <p:nvSpPr>
          <p:cNvPr id="4" name="灯片编号占位符 3"/>
          <p:cNvSpPr>
            <a:spLocks noGrp="1"/>
          </p:cNvSpPr>
          <p:nvPr>
            <p:ph type="sldNum" sz="quarter" idx="10"/>
          </p:nvPr>
        </p:nvSpPr>
        <p:spPr/>
        <p:txBody>
          <a:bodyPr/>
          <a:lstStyle/>
          <a:p>
            <a:fld id="{7614502A-EDB8-475A-A386-45266D153BB4}" type="slidenum">
              <a:rPr lang="zh-CN" altLang="en-US" smtClean="0"/>
              <a:t>9</a:t>
            </a:fld>
            <a:endParaRPr lang="zh-CN" altLang="en-US"/>
          </a:p>
        </p:txBody>
      </p:sp>
    </p:spTree>
    <p:extLst>
      <p:ext uri="{BB962C8B-B14F-4D97-AF65-F5344CB8AC3E}">
        <p14:creationId xmlns:p14="http://schemas.microsoft.com/office/powerpoint/2010/main" val="3824204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4572000" y="-99392"/>
            <a:ext cx="4699746" cy="7056784"/>
          </a:xfrm>
          <a:prstGeom prst="rect">
            <a:avLst/>
          </a:prstGeom>
          <a:ln>
            <a:noFill/>
          </a:ln>
          <a:effectLst>
            <a:outerShdw blurRad="50800" dist="50800" dir="5400000" algn="ctr" rotWithShape="0">
              <a:srgbClr val="000000"/>
            </a:outerShdw>
            <a:softEdge rad="889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412455" y="1117848"/>
            <a:ext cx="4159545" cy="1732180"/>
          </a:xfrm>
          <a:prstGeom prst="rect">
            <a:avLst/>
          </a:prstGeom>
        </p:spPr>
        <p:txBody>
          <a:bodyPr>
            <a:normAutofit/>
          </a:bodyPr>
          <a:lstStyle>
            <a:lvl1pPr>
              <a:defRPr sz="4800"/>
            </a:lvl1pPr>
          </a:lstStyle>
          <a:p>
            <a:r>
              <a:t>Click to edit Master title style</a:t>
            </a:r>
          </a:p>
        </p:txBody>
      </p:sp>
      <p:sp>
        <p:nvSpPr>
          <p:cNvPr id="3" name="Subtitle 2"/>
          <p:cNvSpPr>
            <a:spLocks noGrp="1"/>
          </p:cNvSpPr>
          <p:nvPr>
            <p:ph type="subTitle" idx="1"/>
          </p:nvPr>
        </p:nvSpPr>
        <p:spPr>
          <a:xfrm>
            <a:off x="574515" y="2996952"/>
            <a:ext cx="3835425" cy="762000"/>
          </a:xfrm>
        </p:spPr>
        <p:txBody>
          <a:bodyPr>
            <a:no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sp>
        <p:nvSpPr>
          <p:cNvPr id="5" name="Date Placeholder 7"/>
          <p:cNvSpPr>
            <a:spLocks noGrp="1"/>
          </p:cNvSpPr>
          <p:nvPr>
            <p:ph type="dt" sz="half" idx="10"/>
          </p:nvPr>
        </p:nvSpPr>
        <p:spPr/>
        <p:txBody>
          <a:bodyPr/>
          <a:lstStyle>
            <a:lvl1pPr>
              <a:defRPr/>
            </a:lvl1pPr>
          </a:lstStyle>
          <a:p>
            <a:pPr>
              <a:defRPr/>
            </a:pPr>
            <a:fld id="{93153767-4FC8-4F7C-81DC-BD195C78A58F}" type="datetimeFigureOut">
              <a:rPr lang="en-US"/>
              <a:pPr>
                <a:defRPr/>
              </a:pPr>
              <a:t>3/1/2018</a:t>
            </a:fld>
            <a:endParaRPr/>
          </a:p>
        </p:txBody>
      </p:sp>
      <p:sp>
        <p:nvSpPr>
          <p:cNvPr id="6" name="Footer Placeholder 8"/>
          <p:cNvSpPr>
            <a:spLocks noGrp="1"/>
          </p:cNvSpPr>
          <p:nvPr>
            <p:ph type="ftr" sz="quarter" idx="11"/>
          </p:nvPr>
        </p:nvSpPr>
        <p:spPr/>
        <p:txBody>
          <a:bodyPr/>
          <a:lstStyle>
            <a:lvl1pPr>
              <a:defRPr/>
            </a:lvl1pPr>
          </a:lstStyle>
          <a:p>
            <a:pPr>
              <a:defRPr/>
            </a:pPr>
            <a:endParaRPr/>
          </a:p>
        </p:txBody>
      </p:sp>
      <p:sp>
        <p:nvSpPr>
          <p:cNvPr id="4" name="矩形 3"/>
          <p:cNvSpPr/>
          <p:nvPr userDrawn="1"/>
        </p:nvSpPr>
        <p:spPr>
          <a:xfrm>
            <a:off x="5259961" y="110817"/>
            <a:ext cx="3206327" cy="5478423"/>
          </a:xfrm>
          <a:prstGeom prst="rect">
            <a:avLst/>
          </a:prstGeom>
          <a:noFill/>
        </p:spPr>
        <p:txBody>
          <a:bodyPr wrap="none" lIns="91440" tIns="45720" rIns="91440" bIns="45720">
            <a:spAutoFit/>
            <a:scene3d>
              <a:camera prst="perspectiveLeft"/>
              <a:lightRig rig="threePt" dir="t"/>
            </a:scene3d>
            <a:sp3d extrusionH="57150">
              <a:bevelT w="82550" h="38100" prst="coolSlant"/>
            </a:sp3d>
          </a:bodyPr>
          <a:lstStyle/>
          <a:p>
            <a:pPr algn="ctr" fontAlgn="base">
              <a:spcBef>
                <a:spcPct val="0"/>
              </a:spcBef>
              <a:spcAft>
                <a:spcPct val="0"/>
              </a:spcAft>
            </a:pPr>
            <a:r>
              <a:rPr lang="en-US" altLang="zh-CN" sz="35000" b="1">
                <a:ln w="12700">
                  <a:solidFill>
                    <a:srgbClr val="39527B">
                      <a:lumMod val="50000"/>
                    </a:srgbClr>
                  </a:solidFill>
                  <a:prstDash val="solid"/>
                </a:ln>
                <a:solidFill>
                  <a:srgbClr val="A1C1DE">
                    <a:lumMod val="75000"/>
                  </a:srgbClr>
                </a:solidFill>
                <a:effectLst>
                  <a:glow rad="101600">
                    <a:srgbClr val="39527B">
                      <a:satMod val="175000"/>
                      <a:alpha val="40000"/>
                    </a:srgbClr>
                  </a:glow>
                  <a:outerShdw blurRad="1270000" dist="63500" dir="2700000" algn="tl" rotWithShape="0">
                    <a:srgbClr val="000000">
                      <a:alpha val="0"/>
                    </a:srgbClr>
                  </a:outerShdw>
                  <a:reflection blurRad="6350" stA="22000" endPos="20000" dir="5400000" sy="-100000" algn="bl" rotWithShape="0"/>
                </a:effectLst>
                <a:latin typeface="微软雅黑" pitchFamily="34" charset="-122"/>
                <a:ea typeface="微软雅黑" pitchFamily="34" charset="-122"/>
                <a:cs typeface="Consolas" pitchFamily="49" charset="0"/>
              </a:rPr>
              <a:t>C</a:t>
            </a:r>
            <a:endParaRPr lang="zh-CN" altLang="en-US" sz="35000" b="1">
              <a:ln w="12700">
                <a:solidFill>
                  <a:srgbClr val="39527B">
                    <a:lumMod val="50000"/>
                  </a:srgbClr>
                </a:solidFill>
                <a:prstDash val="solid"/>
              </a:ln>
              <a:solidFill>
                <a:srgbClr val="A1C1DE">
                  <a:lumMod val="75000"/>
                </a:srgbClr>
              </a:solidFill>
              <a:effectLst>
                <a:glow rad="101600">
                  <a:srgbClr val="39527B">
                    <a:satMod val="175000"/>
                    <a:alpha val="40000"/>
                  </a:srgbClr>
                </a:glow>
                <a:outerShdw blurRad="1270000" dist="63500" dir="2700000" algn="tl" rotWithShape="0">
                  <a:srgbClr val="000000">
                    <a:alpha val="0"/>
                  </a:srgbClr>
                </a:outerShdw>
                <a:reflection blurRad="6350" stA="22000" endPos="20000" dir="5400000" sy="-100000" algn="bl" rotWithShape="0"/>
              </a:effectLst>
              <a:latin typeface="微软雅黑" pitchFamily="34" charset="-122"/>
              <a:ea typeface="微软雅黑" pitchFamily="34" charset="-122"/>
              <a:cs typeface="Consolas" pitchFamily="49" charset="0"/>
            </a:endParaRPr>
          </a:p>
        </p:txBody>
      </p:sp>
    </p:spTree>
    <p:extLst>
      <p:ext uri="{BB962C8B-B14F-4D97-AF65-F5344CB8AC3E}">
        <p14:creationId xmlns:p14="http://schemas.microsoft.com/office/powerpoint/2010/main" val="246737113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970612" y="1542256"/>
            <a:ext cx="7717260" cy="4191000"/>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CA91F94C-04A9-49B4-9F8E-3248285880B9}" type="datetimeFigureOut">
              <a:rPr lang="en-US"/>
              <a:pPr>
                <a:defRPr/>
              </a:pPr>
              <a:t>3/1/2018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8"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28912639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16069" y="685800"/>
            <a:ext cx="971804" cy="5486400"/>
          </a:xfrm>
          <a:prstGeom prst="rect">
            <a:avLst/>
          </a:prstGeom>
        </p:spPr>
        <p:txBody>
          <a:bodyPr vert="eaVert"/>
          <a:lstStyle/>
          <a:p>
            <a:r>
              <a:t>Click to edit Master title style</a:t>
            </a:r>
          </a:p>
        </p:txBody>
      </p:sp>
      <p:sp>
        <p:nvSpPr>
          <p:cNvPr id="3" name="Vertical Text Placeholder 2"/>
          <p:cNvSpPr>
            <a:spLocks noGrp="1"/>
          </p:cNvSpPr>
          <p:nvPr>
            <p:ph type="body" orient="vert" idx="1"/>
          </p:nvPr>
        </p:nvSpPr>
        <p:spPr>
          <a:xfrm>
            <a:off x="456129" y="685800"/>
            <a:ext cx="7107541" cy="5486400"/>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3A888D16-42AC-4890-870E-C38CF60D8899}" type="datetimeFigureOut">
              <a:rPr lang="en-US"/>
              <a:pPr>
                <a:defRPr/>
              </a:pPr>
              <a:t>3/1/2018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3421095043"/>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416" y="332656"/>
            <a:ext cx="8230553" cy="864096"/>
          </a:xfrm>
          <a:prstGeom prst="rect">
            <a:avLst/>
          </a:prstGeom>
        </p:spPr>
        <p:txBody>
          <a:bodyPr/>
          <a:lstStyle/>
          <a:p>
            <a:r>
              <a:t>Click to edit Master title style</a:t>
            </a:r>
          </a:p>
        </p:txBody>
      </p:sp>
      <p:sp>
        <p:nvSpPr>
          <p:cNvPr id="3" name="Content Placeholder 2"/>
          <p:cNvSpPr>
            <a:spLocks noGrp="1"/>
          </p:cNvSpPr>
          <p:nvPr>
            <p:ph idx="1"/>
          </p:nvPr>
        </p:nvSpPr>
        <p:spPr>
          <a:xfrm>
            <a:off x="790595" y="1628800"/>
            <a:ext cx="7717260" cy="4464496"/>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7B6E90CC-62C7-44CD-8DFE-E094F3B07BE4}" type="datetimeFigureOut">
              <a:rPr lang="en-US"/>
              <a:pPr>
                <a:defRPr/>
              </a:pPr>
              <a:t>3/1/2018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59312445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6130" y="2590800"/>
            <a:ext cx="6173807" cy="2819400"/>
          </a:xfrm>
          <a:prstGeom prst="rect">
            <a:avLst/>
          </a:prstGeom>
        </p:spPr>
        <p:txBody>
          <a:bodyPr>
            <a:normAutofit/>
          </a:bodyPr>
          <a:lstStyle>
            <a:lvl1pPr algn="l">
              <a:defRPr sz="4800" b="0" cap="none" baseline="0"/>
            </a:lvl1pPr>
          </a:lstStyle>
          <a:p>
            <a:r>
              <a:t>Click to edit Master title style</a:t>
            </a:r>
          </a:p>
        </p:txBody>
      </p:sp>
      <p:sp>
        <p:nvSpPr>
          <p:cNvPr id="3" name="Text Placeholder 2"/>
          <p:cNvSpPr>
            <a:spLocks noGrp="1"/>
          </p:cNvSpPr>
          <p:nvPr>
            <p:ph type="body" idx="1"/>
          </p:nvPr>
        </p:nvSpPr>
        <p:spPr>
          <a:xfrm>
            <a:off x="454939" y="5410200"/>
            <a:ext cx="6174998" cy="762000"/>
          </a:xfrm>
        </p:spPr>
        <p:txBody>
          <a:bodyPr>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lvl1pPr>
          </a:lstStyle>
          <a:p>
            <a:pPr>
              <a:defRPr/>
            </a:pPr>
            <a:fld id="{AAC83C11-37EA-4C67-A719-3A70D2B6FC4E}" type="datetimeFigureOut">
              <a:rPr lang="en-US"/>
              <a:pPr>
                <a:defRPr/>
              </a:pPr>
              <a:t>3/1/2018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9" name="Title 1"/>
          <p:cNvSpPr txBox="1">
            <a:spLocks/>
          </p:cNvSpPr>
          <p:nvPr userDrawn="1"/>
        </p:nvSpPr>
        <p:spPr>
          <a:xfrm>
            <a:off x="304416" y="332656"/>
            <a:ext cx="8230553" cy="86409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a:solidFill>
                  <a:srgbClr val="39527B"/>
                </a:solidFill>
              </a:rPr>
              <a:t>Click to edit Master title style</a:t>
            </a:r>
          </a:p>
        </p:txBody>
      </p:sp>
    </p:spTree>
    <p:extLst>
      <p:ext uri="{BB962C8B-B14F-4D97-AF65-F5344CB8AC3E}">
        <p14:creationId xmlns:p14="http://schemas.microsoft.com/office/powerpoint/2010/main" val="357040180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98636" y="1412776"/>
            <a:ext cx="3772883"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4843013" y="1412776"/>
            <a:ext cx="377288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3"/>
          <p:cNvSpPr>
            <a:spLocks noGrp="1"/>
          </p:cNvSpPr>
          <p:nvPr>
            <p:ph type="dt" sz="half" idx="10"/>
          </p:nvPr>
        </p:nvSpPr>
        <p:spPr/>
        <p:txBody>
          <a:bodyPr/>
          <a:lstStyle>
            <a:lvl1pPr>
              <a:defRPr/>
            </a:lvl1pPr>
          </a:lstStyle>
          <a:p>
            <a:pPr>
              <a:defRPr/>
            </a:pPr>
            <a:fld id="{49C822DD-EAA9-439E-8AB1-0B873012FBB3}" type="datetimeFigureOut">
              <a:rPr lang="en-US"/>
              <a:pPr>
                <a:defRPr/>
              </a:pPr>
              <a:t>3/1/2018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9"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310656487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0501" y="1502296"/>
            <a:ext cx="3772883"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970501" y="2636912"/>
            <a:ext cx="3772883"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4914990" y="1502296"/>
            <a:ext cx="3772883"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4913799" y="2636912"/>
            <a:ext cx="3772883"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3"/>
          <p:cNvSpPr>
            <a:spLocks noGrp="1"/>
          </p:cNvSpPr>
          <p:nvPr>
            <p:ph type="dt" sz="half" idx="10"/>
          </p:nvPr>
        </p:nvSpPr>
        <p:spPr/>
        <p:txBody>
          <a:bodyPr/>
          <a:lstStyle>
            <a:lvl1pPr>
              <a:defRPr/>
            </a:lvl1pPr>
          </a:lstStyle>
          <a:p>
            <a:pPr>
              <a:defRPr/>
            </a:pPr>
            <a:fld id="{EEA3E244-7AAD-4668-887C-457B456B5561}" type="datetimeFigureOut">
              <a:rPr lang="en-US"/>
              <a:pPr>
                <a:defRPr/>
              </a:pPr>
              <a:t>3/1/2018</a:t>
            </a:fld>
            <a:endParaRPr/>
          </a:p>
        </p:txBody>
      </p:sp>
      <p:sp>
        <p:nvSpPr>
          <p:cNvPr id="8" name="Footer Placeholder 4"/>
          <p:cNvSpPr>
            <a:spLocks noGrp="1"/>
          </p:cNvSpPr>
          <p:nvPr>
            <p:ph type="ftr" sz="quarter" idx="11"/>
          </p:nvPr>
        </p:nvSpPr>
        <p:spPr/>
        <p:txBody>
          <a:bodyPr/>
          <a:lstStyle>
            <a:lvl1pPr>
              <a:defRPr/>
            </a:lvl1pPr>
          </a:lstStyle>
          <a:p>
            <a:pPr>
              <a:defRPr/>
            </a:pPr>
            <a:endParaRPr/>
          </a:p>
        </p:txBody>
      </p:sp>
      <p:sp>
        <p:nvSpPr>
          <p:cNvPr id="11"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60008125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63A97BD6-F9F3-4A25-9F69-D3EAD888290D}" type="datetimeFigureOut">
              <a:rPr lang="en-US"/>
              <a:pPr>
                <a:defRPr/>
              </a:pPr>
              <a:t>3/1/2018</a:t>
            </a:fld>
            <a:endParaRPr/>
          </a:p>
        </p:txBody>
      </p:sp>
      <p:sp>
        <p:nvSpPr>
          <p:cNvPr id="4" name="Footer Placeholder 4"/>
          <p:cNvSpPr>
            <a:spLocks noGrp="1"/>
          </p:cNvSpPr>
          <p:nvPr>
            <p:ph type="ftr" sz="quarter" idx="11"/>
          </p:nvPr>
        </p:nvSpPr>
        <p:spPr/>
        <p:txBody>
          <a:bodyPr/>
          <a:lstStyle>
            <a:lvl1pPr>
              <a:defRPr/>
            </a:lvl1pPr>
          </a:lstStyle>
          <a:p>
            <a:pPr>
              <a:defRPr/>
            </a:pPr>
            <a:endParaRPr/>
          </a:p>
        </p:txBody>
      </p:sp>
      <p:sp>
        <p:nvSpPr>
          <p:cNvPr id="7"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1420983059"/>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7527FAC-F845-4A1D-B266-4299BF2E6ED7}" type="datetimeFigureOut">
              <a:rPr lang="en-US"/>
              <a:pPr>
                <a:defRPr/>
              </a:pPr>
              <a:t>3/1/2018</a:t>
            </a:fld>
            <a:endParaRPr/>
          </a:p>
        </p:txBody>
      </p:sp>
      <p:sp>
        <p:nvSpPr>
          <p:cNvPr id="3"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86390892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129" y="685800"/>
            <a:ext cx="2972574" cy="4724400"/>
          </a:xfrm>
          <a:prstGeom prst="rect">
            <a:avLst/>
          </a:prstGeom>
        </p:spPr>
        <p:txBody>
          <a:bodyPr>
            <a:noAutofit/>
          </a:bodyPr>
          <a:lstStyle>
            <a:lvl1pPr algn="l">
              <a:defRPr sz="3600" b="0"/>
            </a:lvl1pPr>
          </a:lstStyle>
          <a:p>
            <a:r>
              <a:t>Click to edit Master title style</a:t>
            </a:r>
          </a:p>
        </p:txBody>
      </p:sp>
      <p:sp>
        <p:nvSpPr>
          <p:cNvPr id="3" name="Content Placeholder 2"/>
          <p:cNvSpPr>
            <a:spLocks noGrp="1"/>
          </p:cNvSpPr>
          <p:nvPr>
            <p:ph idx="1"/>
          </p:nvPr>
        </p:nvSpPr>
        <p:spPr>
          <a:xfrm>
            <a:off x="3657363" y="685800"/>
            <a:ext cx="5029438"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456129" y="5410200"/>
            <a:ext cx="2972574"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3"/>
          <p:cNvSpPr>
            <a:spLocks noGrp="1"/>
          </p:cNvSpPr>
          <p:nvPr>
            <p:ph type="dt" sz="half" idx="10"/>
          </p:nvPr>
        </p:nvSpPr>
        <p:spPr/>
        <p:txBody>
          <a:bodyPr/>
          <a:lstStyle>
            <a:lvl1pPr>
              <a:defRPr/>
            </a:lvl1pPr>
          </a:lstStyle>
          <a:p>
            <a:pPr>
              <a:defRPr/>
            </a:pPr>
            <a:fld id="{216823B7-A18E-47B0-938B-805489A1434A}" type="datetimeFigureOut">
              <a:rPr lang="en-US"/>
              <a:pPr>
                <a:defRPr/>
              </a:pPr>
              <a:t>3/1/2018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239952049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129" y="685800"/>
            <a:ext cx="2972574" cy="4724400"/>
          </a:xfrm>
          <a:prstGeom prst="rect">
            <a:avLst/>
          </a:prstGeom>
        </p:spPr>
        <p:txBody>
          <a:bodyPr>
            <a:normAutofit/>
          </a:bodyPr>
          <a:lstStyle>
            <a:lvl1pPr algn="l">
              <a:defRPr sz="3600" b="0"/>
            </a:lvl1pPr>
          </a:lstStyle>
          <a:p>
            <a:r>
              <a:t>Click to edit Master title style</a:t>
            </a:r>
          </a:p>
        </p:txBody>
      </p:sp>
      <p:sp>
        <p:nvSpPr>
          <p:cNvPr id="3" name="Picture Placeholder 2"/>
          <p:cNvSpPr>
            <a:spLocks noGrp="1"/>
          </p:cNvSpPr>
          <p:nvPr>
            <p:ph type="pic" idx="1"/>
          </p:nvPr>
        </p:nvSpPr>
        <p:spPr>
          <a:xfrm>
            <a:off x="3657362" y="685800"/>
            <a:ext cx="5030510" cy="5486400"/>
          </a:xfrm>
          <a:ln w="63500">
            <a:solidFill>
              <a:schemeClr val="bg1"/>
            </a:solidFill>
            <a:miter lim="800000"/>
          </a:ln>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noProof="0"/>
              <a:t>Click icon to add picture</a:t>
            </a:r>
          </a:p>
        </p:txBody>
      </p:sp>
      <p:sp>
        <p:nvSpPr>
          <p:cNvPr id="4" name="Text Placeholder 3"/>
          <p:cNvSpPr>
            <a:spLocks noGrp="1"/>
          </p:cNvSpPr>
          <p:nvPr>
            <p:ph type="body" sz="half" idx="2"/>
          </p:nvPr>
        </p:nvSpPr>
        <p:spPr>
          <a:xfrm>
            <a:off x="456129" y="5410200"/>
            <a:ext cx="2972574"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3"/>
          <p:cNvSpPr>
            <a:spLocks noGrp="1"/>
          </p:cNvSpPr>
          <p:nvPr>
            <p:ph type="dt" sz="half" idx="10"/>
          </p:nvPr>
        </p:nvSpPr>
        <p:spPr/>
        <p:txBody>
          <a:bodyPr/>
          <a:lstStyle>
            <a:lvl1pPr>
              <a:defRPr/>
            </a:lvl1pPr>
          </a:lstStyle>
          <a:p>
            <a:pPr>
              <a:defRPr/>
            </a:pPr>
            <a:fld id="{ED40EAAA-B21E-42BA-B9C5-AE951C054F0D}" type="datetimeFigureOut">
              <a:rPr lang="en-US"/>
              <a:pPr>
                <a:defRPr/>
              </a:pPr>
              <a:t>3/1/2018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3912191535"/>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970612" y="1398240"/>
            <a:ext cx="771726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a:t>Click to edit Master text styles</a:t>
            </a:r>
          </a:p>
          <a:p>
            <a:pPr lvl="1"/>
            <a:r>
              <a:rPr lang="zh-CN" altLang="zh-CN"/>
              <a:t>Second level</a:t>
            </a:r>
          </a:p>
          <a:p>
            <a:pPr lvl="2"/>
            <a:r>
              <a:rPr lang="zh-CN" altLang="zh-CN"/>
              <a:t>Third level</a:t>
            </a:r>
          </a:p>
          <a:p>
            <a:pPr lvl="3"/>
            <a:r>
              <a:rPr lang="zh-CN" altLang="zh-CN"/>
              <a:t>Fourth level</a:t>
            </a:r>
          </a:p>
          <a:p>
            <a:pPr lvl="4"/>
            <a:r>
              <a:rPr lang="zh-CN" altLang="zh-CN"/>
              <a:t>Fifth level</a:t>
            </a:r>
          </a:p>
        </p:txBody>
      </p:sp>
      <p:sp>
        <p:nvSpPr>
          <p:cNvPr id="4" name="Date Placeholder 3"/>
          <p:cNvSpPr>
            <a:spLocks noGrp="1"/>
          </p:cNvSpPr>
          <p:nvPr>
            <p:ph type="dt" sz="half" idx="2"/>
          </p:nvPr>
        </p:nvSpPr>
        <p:spPr>
          <a:xfrm>
            <a:off x="457321" y="6356353"/>
            <a:ext cx="2132965" cy="365125"/>
          </a:xfrm>
          <a:prstGeom prst="rect">
            <a:avLst/>
          </a:prstGeom>
        </p:spPr>
        <p:txBody>
          <a:bodyPr vert="horz" lIns="91440" tIns="45720" rIns="91440" bIns="45720" rtlCol="0" anchor="ctr"/>
          <a:lstStyle>
            <a:lvl1pPr algn="l" fontAlgn="auto">
              <a:spcBef>
                <a:spcPts val="0"/>
              </a:spcBef>
              <a:spcAft>
                <a:spcPts val="0"/>
              </a:spcAft>
              <a:defRPr sz="1200">
                <a:solidFill>
                  <a:srgbClr val="8C8C8C"/>
                </a:solidFill>
                <a:latin typeface="+mn-lt"/>
                <a:ea typeface="+mn-ea"/>
              </a:defRPr>
            </a:lvl1pPr>
          </a:lstStyle>
          <a:p>
            <a:pPr>
              <a:defRPr/>
            </a:pPr>
            <a:fld id="{1F00C1DE-EA82-48C2-9C11-642FE3C6084E}" type="datetimeFigureOut">
              <a:rPr lang="en-US"/>
              <a:pPr>
                <a:defRPr/>
              </a:pPr>
              <a:t>3/1/2018</a:t>
            </a:fld>
            <a:endParaRPr/>
          </a:p>
        </p:txBody>
      </p:sp>
      <p:sp>
        <p:nvSpPr>
          <p:cNvPr id="5" name="Footer Placeholder 4"/>
          <p:cNvSpPr>
            <a:spLocks noGrp="1"/>
          </p:cNvSpPr>
          <p:nvPr>
            <p:ph type="ftr" sz="quarter" idx="3"/>
          </p:nvPr>
        </p:nvSpPr>
        <p:spPr>
          <a:xfrm>
            <a:off x="3123823" y="6356353"/>
            <a:ext cx="2896354" cy="365125"/>
          </a:xfrm>
          <a:prstGeom prst="rect">
            <a:avLst/>
          </a:prstGeom>
        </p:spPr>
        <p:txBody>
          <a:bodyPr vert="horz" lIns="91440" tIns="45720" rIns="91440" bIns="45720" rtlCol="0" anchor="ctr"/>
          <a:lstStyle>
            <a:lvl1pPr algn="ctr" fontAlgn="auto">
              <a:spcBef>
                <a:spcPts val="0"/>
              </a:spcBef>
              <a:spcAft>
                <a:spcPts val="0"/>
              </a:spcAft>
              <a:defRPr sz="1200">
                <a:solidFill>
                  <a:srgbClr val="8C8C8C"/>
                </a:solidFill>
                <a:latin typeface="+mn-lt"/>
                <a:ea typeface="+mn-ea"/>
              </a:defRPr>
            </a:lvl1pPr>
          </a:lstStyle>
          <a:p>
            <a:pPr>
              <a:defRPr/>
            </a:pPr>
            <a:endParaRPr/>
          </a:p>
        </p:txBody>
      </p:sp>
      <p:sp>
        <p:nvSpPr>
          <p:cNvPr id="10" name="Slide Number Placeholder 5"/>
          <p:cNvSpPr txBox="1">
            <a:spLocks/>
          </p:cNvSpPr>
          <p:nvPr userDrawn="1"/>
        </p:nvSpPr>
        <p:spPr>
          <a:xfrm>
            <a:off x="6570742" y="6376246"/>
            <a:ext cx="2132964"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rgbClr val="8C8C8C"/>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D8FC858-655E-4B47-89A3-6D5457E537AB}" type="slidenum">
              <a:rPr lang="en-US" altLang="zh-CN" smtClean="0"/>
              <a:pPr>
                <a:defRPr/>
              </a:pPr>
              <a:t>‹#›</a:t>
            </a:fld>
            <a:endParaRPr lang="en-US"/>
          </a:p>
        </p:txBody>
      </p:sp>
    </p:spTree>
    <p:extLst>
      <p:ext uri="{BB962C8B-B14F-4D97-AF65-F5344CB8AC3E}">
        <p14:creationId xmlns:p14="http://schemas.microsoft.com/office/powerpoint/2010/main" val="311357249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spd="med">
    <p:fade/>
  </p:transition>
  <p:hf hdr="0" ftr="0" dt="0"/>
  <p:txStyles>
    <p:title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p:titleStyle>
    <p:body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wmf"/><Relationship Id="rId18" Type="http://schemas.openxmlformats.org/officeDocument/2006/relationships/oleObject" Target="../embeddings/oleObject8.bin"/><Relationship Id="rId3" Type="http://schemas.openxmlformats.org/officeDocument/2006/relationships/notesSlide" Target="../notesSlides/notesSlide5.xml"/><Relationship Id="rId21" Type="http://schemas.openxmlformats.org/officeDocument/2006/relationships/image" Target="../media/image12.wmf"/><Relationship Id="rId7" Type="http://schemas.openxmlformats.org/officeDocument/2006/relationships/image" Target="../media/image5.wmf"/><Relationship Id="rId12" Type="http://schemas.openxmlformats.org/officeDocument/2006/relationships/oleObject" Target="../embeddings/oleObject5.bin"/><Relationship Id="rId17" Type="http://schemas.openxmlformats.org/officeDocument/2006/relationships/image" Target="../media/image10.wmf"/><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image" Target="../media/image9.wmf"/><Relationship Id="rId23" Type="http://schemas.openxmlformats.org/officeDocument/2006/relationships/image" Target="../media/image13.wmf"/><Relationship Id="rId10" Type="http://schemas.openxmlformats.org/officeDocument/2006/relationships/oleObject" Target="../embeddings/oleObject4.bin"/><Relationship Id="rId19" Type="http://schemas.openxmlformats.org/officeDocument/2006/relationships/image" Target="../media/image11.wmf"/><Relationship Id="rId4" Type="http://schemas.openxmlformats.org/officeDocument/2006/relationships/oleObject" Target="../embeddings/oleObject1.bin"/><Relationship Id="rId9" Type="http://schemas.openxmlformats.org/officeDocument/2006/relationships/image" Target="../media/image6.wmf"/><Relationship Id="rId14" Type="http://schemas.openxmlformats.org/officeDocument/2006/relationships/oleObject" Target="../embeddings/oleObject6.bin"/><Relationship Id="rId22"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6.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2.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自选图形 3"/>
          <p:cNvSpPr>
            <a:spLocks noChangeArrowheads="1"/>
          </p:cNvSpPr>
          <p:nvPr/>
        </p:nvSpPr>
        <p:spPr bwMode="ltGray">
          <a:xfrm rot="5400000">
            <a:off x="-2450062" y="1447254"/>
            <a:ext cx="4824413" cy="4825509"/>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fontAlgn="base">
              <a:spcBef>
                <a:spcPct val="0"/>
              </a:spcBef>
              <a:spcAft>
                <a:spcPct val="0"/>
              </a:spcAft>
              <a:buSzPct val="100000"/>
              <a:buFont typeface="Arial" pitchFamily="34" charset="0"/>
              <a:buNone/>
              <a:defRPr/>
            </a:pPr>
            <a:endParaRPr lang="zh-CN" altLang="en-US" sz="2400">
              <a:solidFill>
                <a:srgbClr val="404040"/>
              </a:solidFill>
              <a:latin typeface="Arial" charset="0"/>
            </a:endParaRPr>
          </a:p>
        </p:txBody>
      </p:sp>
      <p:sp>
        <p:nvSpPr>
          <p:cNvPr id="7" name="自选图形 5"/>
          <p:cNvSpPr>
            <a:spLocks noChangeArrowheads="1"/>
          </p:cNvSpPr>
          <p:nvPr/>
        </p:nvSpPr>
        <p:spPr bwMode="gray">
          <a:xfrm>
            <a:off x="2103839" y="5083770"/>
            <a:ext cx="46212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fontAlgn="base" hangingPunct="0">
              <a:spcBef>
                <a:spcPct val="0"/>
              </a:spcBef>
              <a:spcAft>
                <a:spcPct val="0"/>
              </a:spcAft>
              <a:buSzPct val="100000"/>
              <a:buFont typeface="Arial" pitchFamily="34" charset="0"/>
              <a:buNone/>
            </a:pPr>
            <a:r>
              <a:rPr lang="en-US" altLang="zh-CN" sz="2400" b="1" dirty="0">
                <a:solidFill>
                  <a:srgbClr val="03001A"/>
                </a:solidFill>
                <a:latin typeface="Times New Roman" pitchFamily="18" charset="0"/>
                <a:ea typeface="黑体" pitchFamily="49" charset="-122"/>
                <a:cs typeface="Times New Roman" pitchFamily="18" charset="0"/>
              </a:rPr>
              <a:t>5. </a:t>
            </a:r>
            <a:r>
              <a:rPr lang="zh-CN" altLang="en-US" sz="2400" b="1" dirty="0" smtClean="0">
                <a:solidFill>
                  <a:srgbClr val="03001A"/>
                </a:solidFill>
                <a:latin typeface="Times New Roman" pitchFamily="18" charset="0"/>
                <a:ea typeface="黑体" pitchFamily="49" charset="-122"/>
                <a:cs typeface="Times New Roman" pitchFamily="18" charset="0"/>
              </a:rPr>
              <a:t>随机森林效果验证</a:t>
            </a:r>
            <a:endParaRPr lang="zh-CN" altLang="en-US" sz="2400" b="1" dirty="0">
              <a:solidFill>
                <a:srgbClr val="03001A"/>
              </a:solidFill>
              <a:latin typeface="黑体" pitchFamily="49" charset="-122"/>
              <a:ea typeface="黑体" pitchFamily="49" charset="-122"/>
            </a:endParaRPr>
          </a:p>
        </p:txBody>
      </p:sp>
      <p:sp>
        <p:nvSpPr>
          <p:cNvPr id="8" name="自选图形 6"/>
          <p:cNvSpPr>
            <a:spLocks noChangeArrowheads="1"/>
          </p:cNvSpPr>
          <p:nvPr/>
        </p:nvSpPr>
        <p:spPr bwMode="gray">
          <a:xfrm>
            <a:off x="2511892" y="4165261"/>
            <a:ext cx="4775200"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fontAlgn="base" hangingPunct="0">
              <a:spcBef>
                <a:spcPct val="0"/>
              </a:spcBef>
              <a:spcAft>
                <a:spcPct val="0"/>
              </a:spcAft>
              <a:buSzPct val="100000"/>
              <a:buFont typeface="Arial" pitchFamily="34" charset="0"/>
              <a:buNone/>
            </a:pPr>
            <a:r>
              <a:rPr lang="en-US" altLang="zh-CN" sz="2400" b="1" dirty="0">
                <a:solidFill>
                  <a:srgbClr val="03001A"/>
                </a:solidFill>
                <a:latin typeface="Times New Roman" pitchFamily="18" charset="0"/>
                <a:ea typeface="黑体" pitchFamily="49" charset="-122"/>
                <a:cs typeface="Times New Roman" pitchFamily="18" charset="0"/>
              </a:rPr>
              <a:t>4. </a:t>
            </a:r>
            <a:r>
              <a:rPr lang="en-US" altLang="zh-CN" sz="2400" b="1" dirty="0" smtClean="0">
                <a:solidFill>
                  <a:srgbClr val="03001A"/>
                </a:solidFill>
                <a:latin typeface="Times New Roman" pitchFamily="18" charset="0"/>
                <a:ea typeface="黑体" pitchFamily="49" charset="-122"/>
                <a:cs typeface="Times New Roman" pitchFamily="18" charset="0"/>
              </a:rPr>
              <a:t> </a:t>
            </a:r>
            <a:r>
              <a:rPr lang="zh-CN" altLang="en-US" sz="2400" b="1" dirty="0" smtClean="0">
                <a:solidFill>
                  <a:srgbClr val="03001A"/>
                </a:solidFill>
                <a:latin typeface="Times New Roman" pitchFamily="18" charset="0"/>
                <a:ea typeface="黑体" pitchFamily="49" charset="-122"/>
                <a:cs typeface="Times New Roman" pitchFamily="18" charset="0"/>
              </a:rPr>
              <a:t>随机森林的实现</a:t>
            </a:r>
            <a:endParaRPr lang="zh-CN" altLang="en-US" sz="2400" b="1" dirty="0">
              <a:solidFill>
                <a:srgbClr val="03001A"/>
              </a:solidFill>
              <a:latin typeface="黑体" pitchFamily="49" charset="-122"/>
              <a:ea typeface="黑体" pitchFamily="49" charset="-122"/>
            </a:endParaRPr>
          </a:p>
        </p:txBody>
      </p:sp>
      <p:sp>
        <p:nvSpPr>
          <p:cNvPr id="10" name="自选图形 8"/>
          <p:cNvSpPr>
            <a:spLocks noChangeArrowheads="1"/>
          </p:cNvSpPr>
          <p:nvPr/>
        </p:nvSpPr>
        <p:spPr bwMode="gray">
          <a:xfrm>
            <a:off x="2478381" y="3065016"/>
            <a:ext cx="4662488"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fontAlgn="base" hangingPunct="0">
              <a:spcBef>
                <a:spcPct val="0"/>
              </a:spcBef>
              <a:spcAft>
                <a:spcPct val="0"/>
              </a:spcAft>
              <a:buSzPct val="100000"/>
              <a:buFont typeface="Arial" pitchFamily="34" charset="0"/>
              <a:buNone/>
            </a:pPr>
            <a:r>
              <a:rPr lang="en-US" altLang="zh-CN" sz="2400" b="1" dirty="0" smtClean="0">
                <a:solidFill>
                  <a:srgbClr val="03001A"/>
                </a:solidFill>
                <a:latin typeface="Times New Roman" pitchFamily="18" charset="0"/>
                <a:ea typeface="黑体" pitchFamily="49" charset="-122"/>
                <a:cs typeface="Times New Roman" pitchFamily="18" charset="0"/>
              </a:rPr>
              <a:t>2. Bagging</a:t>
            </a:r>
            <a:r>
              <a:rPr lang="zh-CN" altLang="en-US" sz="2400" b="1" dirty="0" smtClean="0">
                <a:solidFill>
                  <a:srgbClr val="03001A"/>
                </a:solidFill>
                <a:latin typeface="Times New Roman" pitchFamily="18" charset="0"/>
                <a:ea typeface="黑体" pitchFamily="49" charset="-122"/>
                <a:cs typeface="Times New Roman" pitchFamily="18" charset="0"/>
              </a:rPr>
              <a:t>和随机森林</a:t>
            </a:r>
            <a:endParaRPr lang="zh-CN" altLang="en-US" sz="2400" b="1" dirty="0">
              <a:solidFill>
                <a:srgbClr val="03001A"/>
              </a:solidFill>
              <a:latin typeface="黑体" pitchFamily="49" charset="-122"/>
              <a:ea typeface="黑体" pitchFamily="49" charset="-122"/>
            </a:endParaRPr>
          </a:p>
        </p:txBody>
      </p:sp>
      <p:sp>
        <p:nvSpPr>
          <p:cNvPr id="11" name="自选图形 9"/>
          <p:cNvSpPr>
            <a:spLocks noChangeArrowheads="1"/>
          </p:cNvSpPr>
          <p:nvPr/>
        </p:nvSpPr>
        <p:spPr bwMode="gray">
          <a:xfrm>
            <a:off x="2219889" y="2031877"/>
            <a:ext cx="467836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fontAlgn="base" hangingPunct="0">
              <a:spcBef>
                <a:spcPct val="0"/>
              </a:spcBef>
              <a:spcAft>
                <a:spcPct val="0"/>
              </a:spcAft>
              <a:buSzPct val="100000"/>
              <a:buFont typeface="Arial" pitchFamily="34" charset="0"/>
              <a:buNone/>
            </a:pPr>
            <a:r>
              <a:rPr lang="en-US" altLang="zh-CN" sz="2400" b="1" dirty="0" smtClean="0">
                <a:solidFill>
                  <a:srgbClr val="03001A"/>
                </a:solidFill>
                <a:latin typeface="Times New Roman" pitchFamily="18" charset="0"/>
                <a:ea typeface="黑体" pitchFamily="49" charset="-122"/>
                <a:cs typeface="Times New Roman" pitchFamily="18" charset="0"/>
              </a:rPr>
              <a:t>1. </a:t>
            </a:r>
            <a:r>
              <a:rPr lang="zh-CN" altLang="en-US" sz="2400" b="1" dirty="0" smtClean="0">
                <a:solidFill>
                  <a:srgbClr val="03001A"/>
                </a:solidFill>
                <a:latin typeface="Times New Roman" pitchFamily="18" charset="0"/>
                <a:ea typeface="黑体" pitchFamily="49" charset="-122"/>
                <a:cs typeface="Times New Roman" pitchFamily="18" charset="0"/>
              </a:rPr>
              <a:t>集成算法的基本概念</a:t>
            </a:r>
            <a:endParaRPr lang="zh-CN" altLang="en-US" sz="2400" b="1" dirty="0">
              <a:solidFill>
                <a:srgbClr val="03001A"/>
              </a:solidFill>
              <a:latin typeface="黑体" pitchFamily="49" charset="-122"/>
              <a:ea typeface="黑体" pitchFamily="49" charset="-122"/>
            </a:endParaRPr>
          </a:p>
        </p:txBody>
      </p:sp>
      <p:sp>
        <p:nvSpPr>
          <p:cNvPr id="24" name="椭圆 37"/>
          <p:cNvSpPr>
            <a:spLocks noChangeArrowheads="1"/>
          </p:cNvSpPr>
          <p:nvPr/>
        </p:nvSpPr>
        <p:spPr bwMode="gray">
          <a:xfrm>
            <a:off x="1626172" y="5013176"/>
            <a:ext cx="278259" cy="649188"/>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grpSp>
        <p:nvGrpSpPr>
          <p:cNvPr id="25" name="组合 24"/>
          <p:cNvGrpSpPr/>
          <p:nvPr/>
        </p:nvGrpSpPr>
        <p:grpSpPr>
          <a:xfrm>
            <a:off x="2054165" y="2995835"/>
            <a:ext cx="390516" cy="649189"/>
            <a:chOff x="1984929" y="4940853"/>
            <a:chExt cx="520552" cy="649189"/>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28" name="椭圆 42"/>
            <p:cNvSpPr>
              <a:spLocks noChangeArrowheads="1"/>
            </p:cNvSpPr>
            <p:nvPr/>
          </p:nvSpPr>
          <p:spPr bwMode="gray">
            <a:xfrm>
              <a:off x="2047798" y="4940854"/>
              <a:ext cx="406739" cy="649188"/>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29" name="椭圆 44"/>
            <p:cNvSpPr>
              <a:spLocks noChangeArrowheads="1"/>
            </p:cNvSpPr>
            <p:nvPr/>
          </p:nvSpPr>
          <p:spPr bwMode="gray">
            <a:xfrm>
              <a:off x="2052414" y="4940853"/>
              <a:ext cx="385351" cy="649188"/>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grpSp>
      <p:grpSp>
        <p:nvGrpSpPr>
          <p:cNvPr id="30" name="组合 29"/>
          <p:cNvGrpSpPr/>
          <p:nvPr/>
        </p:nvGrpSpPr>
        <p:grpSpPr>
          <a:xfrm>
            <a:off x="1570043" y="2004268"/>
            <a:ext cx="390516" cy="649189"/>
            <a:chOff x="1984929" y="4940853"/>
            <a:chExt cx="520552" cy="649189"/>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3" name="椭圆 42"/>
            <p:cNvSpPr>
              <a:spLocks noChangeArrowheads="1"/>
            </p:cNvSpPr>
            <p:nvPr/>
          </p:nvSpPr>
          <p:spPr bwMode="gray">
            <a:xfrm>
              <a:off x="2047798" y="4940854"/>
              <a:ext cx="406739" cy="649188"/>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4" name="椭圆 44"/>
            <p:cNvSpPr>
              <a:spLocks noChangeArrowheads="1"/>
            </p:cNvSpPr>
            <p:nvPr/>
          </p:nvSpPr>
          <p:spPr bwMode="gray">
            <a:xfrm>
              <a:off x="2052414" y="4940853"/>
              <a:ext cx="385351" cy="649188"/>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grpSp>
      <p:grpSp>
        <p:nvGrpSpPr>
          <p:cNvPr id="35" name="组合 34"/>
          <p:cNvGrpSpPr/>
          <p:nvPr/>
        </p:nvGrpSpPr>
        <p:grpSpPr>
          <a:xfrm>
            <a:off x="2025025" y="4079899"/>
            <a:ext cx="390516" cy="649189"/>
            <a:chOff x="1984929" y="4940853"/>
            <a:chExt cx="520552" cy="649189"/>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8" name="椭圆 42"/>
            <p:cNvSpPr>
              <a:spLocks noChangeArrowheads="1"/>
            </p:cNvSpPr>
            <p:nvPr/>
          </p:nvSpPr>
          <p:spPr bwMode="gray">
            <a:xfrm>
              <a:off x="2047798" y="4940854"/>
              <a:ext cx="406739" cy="649188"/>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9" name="椭圆 44"/>
            <p:cNvSpPr>
              <a:spLocks noChangeArrowheads="1"/>
            </p:cNvSpPr>
            <p:nvPr/>
          </p:nvSpPr>
          <p:spPr bwMode="gray">
            <a:xfrm>
              <a:off x="2052414" y="4940853"/>
              <a:ext cx="385351" cy="649188"/>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grpSp>
      <p:sp>
        <p:nvSpPr>
          <p:cNvPr id="40" name="标题 3"/>
          <p:cNvSpPr>
            <a:spLocks noGrp="1"/>
          </p:cNvSpPr>
          <p:nvPr>
            <p:ph type="title"/>
          </p:nvPr>
        </p:nvSpPr>
        <p:spPr>
          <a:xfrm>
            <a:off x="35496" y="479480"/>
            <a:ext cx="8230553" cy="864096"/>
          </a:xfrm>
        </p:spPr>
        <p:txBody>
          <a:bodyPr/>
          <a:lstStyle/>
          <a:p>
            <a:r>
              <a:rPr lang="en-US" altLang="zh-CN" sz="4400" b="1" dirty="0" smtClean="0">
                <a:solidFill>
                  <a:srgbClr val="03001A"/>
                </a:solidFill>
                <a:latin typeface="黑体" pitchFamily="49" charset="-122"/>
                <a:ea typeface="黑体" pitchFamily="49" charset="-122"/>
              </a:rPr>
              <a:t>《</a:t>
            </a:r>
            <a:r>
              <a:rPr lang="zh-CN" altLang="en-US" sz="4400" b="1" dirty="0" smtClean="0">
                <a:solidFill>
                  <a:srgbClr val="03001A"/>
                </a:solidFill>
                <a:latin typeface="黑体" pitchFamily="49" charset="-122"/>
                <a:ea typeface="黑体" pitchFamily="49" charset="-122"/>
              </a:rPr>
              <a:t>集成算法</a:t>
            </a:r>
            <a:r>
              <a:rPr lang="en-US" altLang="zh-CN" sz="4400" b="1" dirty="0" smtClean="0">
                <a:solidFill>
                  <a:srgbClr val="03001A"/>
                </a:solidFill>
                <a:latin typeface="黑体" pitchFamily="49" charset="-122"/>
                <a:ea typeface="黑体" pitchFamily="49" charset="-122"/>
              </a:rPr>
              <a:t>》</a:t>
            </a:r>
            <a:endParaRPr lang="zh-CN" altLang="en-US" sz="4400" b="1" dirty="0">
              <a:solidFill>
                <a:srgbClr val="03001A"/>
              </a:solidFill>
              <a:latin typeface="黑体" pitchFamily="49" charset="-122"/>
              <a:ea typeface="黑体" pitchFamily="49" charset="-122"/>
            </a:endParaRPr>
          </a:p>
        </p:txBody>
      </p:sp>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9625" y="120845"/>
            <a:ext cx="3815430" cy="717271"/>
          </a:xfrm>
          <a:prstGeom prst="rect">
            <a:avLst/>
          </a:prstGeom>
        </p:spPr>
      </p:pic>
    </p:spTree>
    <p:extLst>
      <p:ext uri="{BB962C8B-B14F-4D97-AF65-F5344CB8AC3E}">
        <p14:creationId xmlns:p14="http://schemas.microsoft.com/office/powerpoint/2010/main" val="25921570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2.2 bootstrap</a:t>
            </a:r>
            <a:r>
              <a:rPr lang="zh-CN" altLang="en-US" sz="4000" b="1" dirty="0" smtClean="0">
                <a:solidFill>
                  <a:srgbClr val="03001A"/>
                </a:solidFill>
                <a:latin typeface="黑体" pitchFamily="49" charset="-122"/>
                <a:ea typeface="黑体" pitchFamily="49" charset="-122"/>
              </a:rPr>
              <a:t>的实现</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395536" y="1196752"/>
            <a:ext cx="7776864" cy="36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00000"/>
              </a:lnSpc>
              <a:buClr>
                <a:srgbClr val="404040"/>
              </a:buClr>
              <a:buNone/>
            </a:pPr>
            <a:r>
              <a:rPr kumimoji="1" lang="zh-CN" altLang="en-US" sz="2400" dirty="0" smtClean="0">
                <a:solidFill>
                  <a:srgbClr val="03001A"/>
                </a:solidFill>
                <a:latin typeface="Times New Roman" pitchFamily="18" charset="0"/>
                <a:ea typeface="宋体" pitchFamily="2" charset="-122"/>
                <a:cs typeface="Times New Roman" pitchFamily="18" charset="0"/>
              </a:rPr>
              <a:t>通过有放回的抽样获得子样本集：</a:t>
            </a:r>
            <a:r>
              <a:rPr kumimoji="1" lang="en-US" altLang="zh-CN" sz="2400" dirty="0" err="1" smtClean="0">
                <a:solidFill>
                  <a:srgbClr val="03001A"/>
                </a:solidFill>
                <a:latin typeface="Times New Roman" pitchFamily="18" charset="0"/>
                <a:ea typeface="宋体" pitchFamily="2" charset="-122"/>
                <a:cs typeface="Times New Roman" pitchFamily="18" charset="0"/>
              </a:rPr>
              <a:t>sub_data</a:t>
            </a:r>
            <a:r>
              <a:rPr kumimoji="1" lang="zh-CN" altLang="en-US" sz="2400" dirty="0" smtClean="0">
                <a:solidFill>
                  <a:srgbClr val="03001A"/>
                </a:solidFill>
                <a:latin typeface="Times New Roman" pitchFamily="18" charset="0"/>
                <a:ea typeface="宋体" pitchFamily="2" charset="-122"/>
                <a:cs typeface="Times New Roman" pitchFamily="18" charset="0"/>
              </a:rPr>
              <a:t>函数</a:t>
            </a:r>
            <a:endParaRPr kumimoji="1" lang="en-US" altLang="zh-CN" sz="2400" dirty="0" smtClean="0">
              <a:solidFill>
                <a:srgbClr val="03001A"/>
              </a:solidFill>
              <a:latin typeface="Times New Roman" pitchFamily="18" charset="0"/>
              <a:ea typeface="宋体" pitchFamily="2" charset="-122"/>
              <a:cs typeface="Times New Roman" pitchFamily="18" charset="0"/>
            </a:endParaRPr>
          </a:p>
          <a:p>
            <a:pPr marL="0" indent="0">
              <a:lnSpc>
                <a:spcPct val="75000"/>
              </a:lnSpc>
              <a:buClr>
                <a:srgbClr val="404040"/>
              </a:buClr>
              <a:buNone/>
            </a:pPr>
            <a:r>
              <a:rPr kumimoji="1" lang="zh-CN" altLang="en-US" sz="2400" dirty="0" smtClean="0">
                <a:solidFill>
                  <a:srgbClr val="03001A"/>
                </a:solidFill>
                <a:latin typeface="Times New Roman" pitchFamily="18" charset="0"/>
                <a:ea typeface="宋体" pitchFamily="2" charset="-122"/>
                <a:cs typeface="Times New Roman" pitchFamily="18" charset="0"/>
              </a:rPr>
              <a:t>输入：具有</a:t>
            </a:r>
            <a:r>
              <a:rPr kumimoji="1" lang="en-US" altLang="zh-CN" sz="2400" dirty="0" smtClean="0">
                <a:solidFill>
                  <a:srgbClr val="03001A"/>
                </a:solidFill>
                <a:latin typeface="Times New Roman" pitchFamily="18" charset="0"/>
                <a:ea typeface="宋体" pitchFamily="2" charset="-122"/>
                <a:cs typeface="Times New Roman" pitchFamily="18" charset="0"/>
              </a:rPr>
              <a:t>N</a:t>
            </a:r>
            <a:r>
              <a:rPr kumimoji="1" lang="zh-CN" altLang="en-US" sz="2400" dirty="0" smtClean="0">
                <a:solidFill>
                  <a:srgbClr val="03001A"/>
                </a:solidFill>
                <a:latin typeface="Times New Roman" pitchFamily="18" charset="0"/>
                <a:ea typeface="宋体" pitchFamily="2" charset="-122"/>
                <a:cs typeface="Times New Roman" pitchFamily="18" charset="0"/>
              </a:rPr>
              <a:t>个样本的样本集 </a:t>
            </a:r>
            <a:r>
              <a:rPr kumimoji="1" lang="en-US" altLang="zh-CN" sz="2400" dirty="0" err="1" smtClean="0">
                <a:solidFill>
                  <a:srgbClr val="03001A"/>
                </a:solidFill>
                <a:latin typeface="Times New Roman" pitchFamily="18" charset="0"/>
                <a:ea typeface="宋体" pitchFamily="2" charset="-122"/>
                <a:cs typeface="Times New Roman" pitchFamily="18" charset="0"/>
              </a:rPr>
              <a:t>data_set</a:t>
            </a:r>
            <a:r>
              <a:rPr kumimoji="1" lang="en-US" altLang="zh-CN" sz="2400" dirty="0" smtClean="0">
                <a:solidFill>
                  <a:srgbClr val="03001A"/>
                </a:solidFill>
                <a:latin typeface="Times New Roman" pitchFamily="18" charset="0"/>
                <a:ea typeface="宋体" pitchFamily="2" charset="-122"/>
                <a:cs typeface="Times New Roman" pitchFamily="18" charset="0"/>
              </a:rPr>
              <a:t> </a:t>
            </a:r>
          </a:p>
          <a:p>
            <a:pPr marL="0" indent="0">
              <a:lnSpc>
                <a:spcPct val="75000"/>
              </a:lnSpc>
              <a:buClr>
                <a:srgbClr val="404040"/>
              </a:buClr>
              <a:buNone/>
            </a:pPr>
            <a:r>
              <a:rPr kumimoji="1" lang="zh-CN" altLang="en-US" sz="2400" dirty="0" smtClean="0">
                <a:solidFill>
                  <a:srgbClr val="03001A"/>
                </a:solidFill>
                <a:latin typeface="Times New Roman" pitchFamily="18" charset="0"/>
                <a:ea typeface="宋体" pitchFamily="2" charset="-122"/>
                <a:cs typeface="Times New Roman" pitchFamily="18" charset="0"/>
              </a:rPr>
              <a:t>输出：子样本集 </a:t>
            </a:r>
            <a:r>
              <a:rPr kumimoji="1" lang="en-US" altLang="zh-CN" sz="2400" dirty="0" err="1" smtClean="0">
                <a:solidFill>
                  <a:srgbClr val="03001A"/>
                </a:solidFill>
                <a:latin typeface="Times New Roman" pitchFamily="18" charset="0"/>
                <a:ea typeface="宋体" pitchFamily="2" charset="-122"/>
                <a:cs typeface="Times New Roman" pitchFamily="18" charset="0"/>
              </a:rPr>
              <a:t>sub_samples</a:t>
            </a:r>
            <a:endParaRPr kumimoji="1" lang="en-US" altLang="zh-CN" sz="2400" dirty="0" smtClean="0">
              <a:solidFill>
                <a:srgbClr val="03001A"/>
              </a:solidFill>
              <a:latin typeface="Times New Roman" pitchFamily="18" charset="0"/>
              <a:ea typeface="宋体" pitchFamily="2" charset="-122"/>
              <a:cs typeface="Times New Roman" pitchFamily="18" charset="0"/>
            </a:endParaRPr>
          </a:p>
          <a:p>
            <a:pPr marL="0" indent="0">
              <a:lnSpc>
                <a:spcPct val="75000"/>
              </a:lnSpc>
              <a:buClr>
                <a:srgbClr val="404040"/>
              </a:buClr>
              <a:buNone/>
            </a:pPr>
            <a:r>
              <a:rPr kumimoji="1" lang="zh-CN" altLang="en-US" sz="2400" dirty="0" smtClean="0">
                <a:solidFill>
                  <a:srgbClr val="03001A"/>
                </a:solidFill>
                <a:latin typeface="Times New Roman" pitchFamily="18" charset="0"/>
                <a:ea typeface="宋体" pitchFamily="2" charset="-122"/>
                <a:cs typeface="Times New Roman" pitchFamily="18" charset="0"/>
              </a:rPr>
              <a:t>当</a:t>
            </a:r>
            <a:r>
              <a:rPr kumimoji="1" lang="en-US" altLang="zh-CN" sz="2400" dirty="0" err="1" smtClean="0">
                <a:solidFill>
                  <a:srgbClr val="03001A"/>
                </a:solidFill>
                <a:latin typeface="Times New Roman" pitchFamily="18" charset="0"/>
                <a:ea typeface="宋体" pitchFamily="2" charset="-122"/>
                <a:cs typeface="Times New Roman" pitchFamily="18" charset="0"/>
              </a:rPr>
              <a:t>sub_samples</a:t>
            </a:r>
            <a:r>
              <a:rPr kumimoji="1" lang="zh-CN" altLang="en-US" sz="2400" dirty="0" smtClean="0">
                <a:solidFill>
                  <a:srgbClr val="03001A"/>
                </a:solidFill>
                <a:latin typeface="Times New Roman" pitchFamily="18" charset="0"/>
                <a:ea typeface="宋体" pitchFamily="2" charset="-122"/>
                <a:cs typeface="Times New Roman" pitchFamily="18" charset="0"/>
              </a:rPr>
              <a:t>中样本少于</a:t>
            </a:r>
            <a:r>
              <a:rPr kumimoji="1" lang="en-US" altLang="zh-CN" sz="2400" dirty="0" smtClean="0">
                <a:solidFill>
                  <a:srgbClr val="03001A"/>
                </a:solidFill>
                <a:latin typeface="Times New Roman" pitchFamily="18" charset="0"/>
                <a:ea typeface="宋体" pitchFamily="2" charset="-122"/>
                <a:cs typeface="Times New Roman" pitchFamily="18" charset="0"/>
              </a:rPr>
              <a:t>N</a:t>
            </a:r>
            <a:r>
              <a:rPr kumimoji="1" lang="zh-CN" altLang="en-US" sz="2400" dirty="0" smtClean="0">
                <a:solidFill>
                  <a:srgbClr val="03001A"/>
                </a:solidFill>
                <a:latin typeface="Times New Roman" pitchFamily="18" charset="0"/>
                <a:ea typeface="宋体" pitchFamily="2" charset="-122"/>
                <a:cs typeface="Times New Roman" pitchFamily="18" charset="0"/>
              </a:rPr>
              <a:t>时：</a:t>
            </a:r>
            <a:endParaRPr kumimoji="1" lang="en-US" altLang="zh-CN" sz="2400" dirty="0" smtClean="0">
              <a:solidFill>
                <a:srgbClr val="03001A"/>
              </a:solidFill>
              <a:latin typeface="Times New Roman" pitchFamily="18" charset="0"/>
              <a:ea typeface="宋体" pitchFamily="2" charset="-122"/>
              <a:cs typeface="Times New Roman" pitchFamily="18" charset="0"/>
            </a:endParaRPr>
          </a:p>
          <a:p>
            <a:pPr marL="0" indent="0">
              <a:lnSpc>
                <a:spcPct val="75000"/>
              </a:lnSpc>
              <a:buClr>
                <a:srgbClr val="404040"/>
              </a:buClr>
              <a:buNone/>
            </a:pPr>
            <a:r>
              <a:rPr kumimoji="1" lang="en-US" altLang="zh-CN" sz="2400" dirty="0">
                <a:solidFill>
                  <a:srgbClr val="03001A"/>
                </a:solidFill>
                <a:latin typeface="Times New Roman" pitchFamily="18" charset="0"/>
                <a:ea typeface="宋体" pitchFamily="2" charset="-122"/>
                <a:cs typeface="Times New Roman" pitchFamily="18" charset="0"/>
              </a:rPr>
              <a:t>	</a:t>
            </a:r>
            <a:r>
              <a:rPr kumimoji="1" lang="zh-CN" altLang="en-US" sz="2400" dirty="0" smtClean="0">
                <a:solidFill>
                  <a:srgbClr val="03001A"/>
                </a:solidFill>
                <a:latin typeface="Times New Roman" pitchFamily="18" charset="0"/>
                <a:ea typeface="宋体" pitchFamily="2" charset="-122"/>
                <a:cs typeface="Times New Roman" pitchFamily="18" charset="0"/>
              </a:rPr>
              <a:t>从</a:t>
            </a:r>
            <a:r>
              <a:rPr kumimoji="1" lang="en-US" altLang="zh-CN" sz="2400" dirty="0" err="1" smtClean="0">
                <a:solidFill>
                  <a:srgbClr val="03001A"/>
                </a:solidFill>
                <a:latin typeface="Times New Roman" pitchFamily="18" charset="0"/>
                <a:ea typeface="宋体" pitchFamily="2" charset="-122"/>
                <a:cs typeface="Times New Roman" pitchFamily="18" charset="0"/>
              </a:rPr>
              <a:t>data_set</a:t>
            </a:r>
            <a:r>
              <a:rPr kumimoji="1" lang="zh-CN" altLang="en-US" sz="2400" dirty="0" smtClean="0">
                <a:solidFill>
                  <a:srgbClr val="03001A"/>
                </a:solidFill>
                <a:latin typeface="Times New Roman" pitchFamily="18" charset="0"/>
                <a:ea typeface="宋体" pitchFamily="2" charset="-122"/>
                <a:cs typeface="Times New Roman" pitchFamily="18" charset="0"/>
              </a:rPr>
              <a:t>中</a:t>
            </a:r>
            <a:r>
              <a:rPr kumimoji="1" lang="zh-CN" altLang="en-US" sz="2400" b="1" dirty="0" smtClean="0">
                <a:solidFill>
                  <a:srgbClr val="FF0000"/>
                </a:solidFill>
                <a:latin typeface="Times New Roman" pitchFamily="18" charset="0"/>
                <a:ea typeface="宋体" pitchFamily="2" charset="-122"/>
                <a:cs typeface="Times New Roman" pitchFamily="18" charset="0"/>
              </a:rPr>
              <a:t>随机选择一个样本</a:t>
            </a:r>
            <a:endParaRPr kumimoji="1" lang="en-US" altLang="zh-CN" sz="2400" b="1" dirty="0" smtClean="0">
              <a:solidFill>
                <a:srgbClr val="FF0000"/>
              </a:solidFill>
              <a:latin typeface="Times New Roman" pitchFamily="18" charset="0"/>
              <a:ea typeface="宋体" pitchFamily="2" charset="-122"/>
              <a:cs typeface="Times New Roman" pitchFamily="18" charset="0"/>
            </a:endParaRPr>
          </a:p>
          <a:p>
            <a:pPr marL="0" indent="0">
              <a:lnSpc>
                <a:spcPct val="75000"/>
              </a:lnSpc>
              <a:buClr>
                <a:srgbClr val="404040"/>
              </a:buClr>
              <a:buNone/>
            </a:pPr>
            <a:r>
              <a:rPr kumimoji="1" lang="en-US" altLang="zh-CN" sz="2400" dirty="0">
                <a:solidFill>
                  <a:srgbClr val="03001A"/>
                </a:solidFill>
                <a:latin typeface="Times New Roman" pitchFamily="18" charset="0"/>
                <a:ea typeface="宋体" pitchFamily="2" charset="-122"/>
                <a:cs typeface="Times New Roman" pitchFamily="18" charset="0"/>
              </a:rPr>
              <a:t>	</a:t>
            </a:r>
            <a:r>
              <a:rPr kumimoji="1" lang="zh-CN" altLang="en-US" sz="2400" dirty="0" smtClean="0">
                <a:solidFill>
                  <a:srgbClr val="03001A"/>
                </a:solidFill>
                <a:latin typeface="Times New Roman" pitchFamily="18" charset="0"/>
                <a:ea typeface="宋体" pitchFamily="2" charset="-122"/>
                <a:cs typeface="Times New Roman" pitchFamily="18" charset="0"/>
              </a:rPr>
              <a:t>将该样本放入子样本集</a:t>
            </a:r>
            <a:r>
              <a:rPr kumimoji="1" lang="en-US" altLang="zh-CN" sz="2400" dirty="0" err="1" smtClean="0">
                <a:solidFill>
                  <a:srgbClr val="03001A"/>
                </a:solidFill>
                <a:latin typeface="Times New Roman" pitchFamily="18" charset="0"/>
                <a:ea typeface="宋体" pitchFamily="2" charset="-122"/>
                <a:cs typeface="Times New Roman" pitchFamily="18" charset="0"/>
              </a:rPr>
              <a:t>sub_samples</a:t>
            </a:r>
            <a:r>
              <a:rPr kumimoji="1" lang="zh-CN" altLang="en-US" sz="2400" dirty="0" smtClean="0">
                <a:solidFill>
                  <a:srgbClr val="03001A"/>
                </a:solidFill>
                <a:latin typeface="Times New Roman" pitchFamily="18" charset="0"/>
                <a:ea typeface="宋体" pitchFamily="2" charset="-122"/>
                <a:cs typeface="Times New Roman" pitchFamily="18" charset="0"/>
              </a:rPr>
              <a:t>中</a:t>
            </a:r>
            <a:endParaRPr kumimoji="1" lang="en-US" altLang="zh-CN" sz="2400" dirty="0" smtClean="0">
              <a:solidFill>
                <a:srgbClr val="03001A"/>
              </a:solidFill>
              <a:latin typeface="Times New Roman" pitchFamily="18" charset="0"/>
              <a:ea typeface="宋体" pitchFamily="2" charset="-122"/>
              <a:cs typeface="Times New Roman" pitchFamily="18" charset="0"/>
            </a:endParaRPr>
          </a:p>
          <a:p>
            <a:pPr marL="0" indent="0">
              <a:lnSpc>
                <a:spcPct val="75000"/>
              </a:lnSpc>
              <a:buClr>
                <a:srgbClr val="404040"/>
              </a:buClr>
              <a:buNone/>
            </a:pPr>
            <a:r>
              <a:rPr kumimoji="1" lang="zh-CN" altLang="en-US" sz="2400" dirty="0" smtClean="0">
                <a:solidFill>
                  <a:srgbClr val="03001A"/>
                </a:solidFill>
                <a:latin typeface="Times New Roman" pitchFamily="18" charset="0"/>
                <a:ea typeface="宋体" pitchFamily="2" charset="-122"/>
                <a:cs typeface="Times New Roman" pitchFamily="18" charset="0"/>
              </a:rPr>
              <a:t>返回 </a:t>
            </a:r>
            <a:r>
              <a:rPr kumimoji="1" lang="en-US" altLang="zh-CN" sz="2400" dirty="0" err="1" smtClean="0">
                <a:solidFill>
                  <a:srgbClr val="03001A"/>
                </a:solidFill>
                <a:latin typeface="Times New Roman" pitchFamily="18" charset="0"/>
                <a:ea typeface="宋体" pitchFamily="2" charset="-122"/>
                <a:cs typeface="Times New Roman" pitchFamily="18" charset="0"/>
              </a:rPr>
              <a:t>sub_samples</a:t>
            </a:r>
            <a:endParaRPr kumimoji="1" lang="en-US" altLang="zh-CN" sz="2400" dirty="0" smtClean="0">
              <a:solidFill>
                <a:srgbClr val="03001A"/>
              </a:solidFill>
              <a:latin typeface="Times New Roman" pitchFamily="18" charset="0"/>
              <a:ea typeface="宋体" pitchFamily="2" charset="-122"/>
              <a:cs typeface="Times New Roman" pitchFamily="18" charset="0"/>
            </a:endParaRPr>
          </a:p>
        </p:txBody>
      </p:sp>
      <p:sp>
        <p:nvSpPr>
          <p:cNvPr id="3" name="矩形 2"/>
          <p:cNvSpPr/>
          <p:nvPr/>
        </p:nvSpPr>
        <p:spPr>
          <a:xfrm>
            <a:off x="9468544" y="795154"/>
            <a:ext cx="4572000" cy="2169825"/>
          </a:xfrm>
          <a:prstGeom prst="rect">
            <a:avLst/>
          </a:prstGeom>
        </p:spPr>
        <p:txBody>
          <a:bodyPr>
            <a:spAutoFit/>
          </a:bodyPr>
          <a:lstStyle/>
          <a:p>
            <a:pPr>
              <a:lnSpc>
                <a:spcPct val="75000"/>
              </a:lnSpc>
              <a:buClr>
                <a:srgbClr val="404040"/>
              </a:buClr>
            </a:pPr>
            <a:r>
              <a:rPr kumimoji="1" lang="en-US" altLang="zh-CN" dirty="0">
                <a:solidFill>
                  <a:srgbClr val="FF0000"/>
                </a:solidFill>
                <a:latin typeface="Times New Roman" pitchFamily="18" charset="0"/>
                <a:ea typeface="宋体" pitchFamily="2" charset="-122"/>
                <a:cs typeface="Times New Roman" pitchFamily="18" charset="0"/>
              </a:rPr>
              <a:t>from random import </a:t>
            </a:r>
            <a:r>
              <a:rPr kumimoji="1" lang="en-US" altLang="zh-CN" dirty="0" err="1">
                <a:solidFill>
                  <a:srgbClr val="FF0000"/>
                </a:solidFill>
                <a:latin typeface="Times New Roman" pitchFamily="18" charset="0"/>
                <a:ea typeface="宋体" pitchFamily="2" charset="-122"/>
                <a:cs typeface="Times New Roman" pitchFamily="18" charset="0"/>
              </a:rPr>
              <a:t>randrange</a:t>
            </a:r>
            <a:endParaRPr kumimoji="1" lang="en-US" altLang="zh-CN" dirty="0">
              <a:solidFill>
                <a:srgbClr val="FF0000"/>
              </a:solidFill>
              <a:latin typeface="Times New Roman" pitchFamily="18" charset="0"/>
              <a:ea typeface="宋体" pitchFamily="2" charset="-122"/>
              <a:cs typeface="Times New Roman" pitchFamily="18" charset="0"/>
            </a:endParaRPr>
          </a:p>
          <a:p>
            <a:pPr>
              <a:lnSpc>
                <a:spcPct val="75000"/>
              </a:lnSpc>
              <a:buClr>
                <a:srgbClr val="404040"/>
              </a:buClr>
            </a:pPr>
            <a:r>
              <a:rPr kumimoji="1" lang="en-US" altLang="zh-CN" dirty="0" err="1">
                <a:solidFill>
                  <a:srgbClr val="03001A"/>
                </a:solidFill>
                <a:latin typeface="Times New Roman" pitchFamily="18" charset="0"/>
                <a:ea typeface="宋体" pitchFamily="2" charset="-122"/>
                <a:cs typeface="Times New Roman" pitchFamily="18" charset="0"/>
              </a:rPr>
              <a:t>def</a:t>
            </a:r>
            <a:r>
              <a:rPr kumimoji="1" lang="en-US" altLang="zh-CN" dirty="0">
                <a:solidFill>
                  <a:srgbClr val="03001A"/>
                </a:solidFill>
                <a:latin typeface="Times New Roman" pitchFamily="18" charset="0"/>
                <a:ea typeface="宋体" pitchFamily="2" charset="-122"/>
                <a:cs typeface="Times New Roman" pitchFamily="18" charset="0"/>
              </a:rPr>
              <a:t> </a:t>
            </a:r>
            <a:r>
              <a:rPr kumimoji="1" lang="en-US" altLang="zh-CN" dirty="0" err="1">
                <a:solidFill>
                  <a:srgbClr val="03001A"/>
                </a:solidFill>
                <a:latin typeface="Times New Roman" pitchFamily="18" charset="0"/>
                <a:ea typeface="宋体" pitchFamily="2" charset="-122"/>
                <a:cs typeface="Times New Roman" pitchFamily="18" charset="0"/>
              </a:rPr>
              <a:t>subSample</a:t>
            </a:r>
            <a:r>
              <a:rPr kumimoji="1" lang="en-US" altLang="zh-CN" dirty="0">
                <a:solidFill>
                  <a:srgbClr val="03001A"/>
                </a:solidFill>
                <a:latin typeface="Times New Roman" pitchFamily="18" charset="0"/>
                <a:ea typeface="宋体" pitchFamily="2" charset="-122"/>
                <a:cs typeface="Times New Roman" pitchFamily="18" charset="0"/>
              </a:rPr>
              <a:t>(</a:t>
            </a:r>
            <a:r>
              <a:rPr kumimoji="1" lang="en-US" altLang="zh-CN" dirty="0" err="1">
                <a:solidFill>
                  <a:srgbClr val="03001A"/>
                </a:solidFill>
                <a:latin typeface="Times New Roman" pitchFamily="18" charset="0"/>
                <a:ea typeface="宋体" pitchFamily="2" charset="-122"/>
                <a:cs typeface="Times New Roman" pitchFamily="18" charset="0"/>
              </a:rPr>
              <a:t>dataSet,ratio</a:t>
            </a:r>
            <a:r>
              <a:rPr kumimoji="1" lang="en-US" altLang="zh-CN" dirty="0">
                <a:solidFill>
                  <a:srgbClr val="03001A"/>
                </a:solidFill>
                <a:latin typeface="Times New Roman" pitchFamily="18" charset="0"/>
                <a:ea typeface="宋体" pitchFamily="2" charset="-122"/>
                <a:cs typeface="Times New Roman" pitchFamily="18" charset="0"/>
              </a:rPr>
              <a:t>=1):</a:t>
            </a:r>
          </a:p>
          <a:p>
            <a:pPr>
              <a:lnSpc>
                <a:spcPct val="75000"/>
              </a:lnSpc>
              <a:buClr>
                <a:srgbClr val="404040"/>
              </a:buClr>
            </a:pPr>
            <a:r>
              <a:rPr kumimoji="1" lang="en-US" altLang="zh-CN" dirty="0">
                <a:solidFill>
                  <a:srgbClr val="03001A"/>
                </a:solidFill>
                <a:latin typeface="Times New Roman" pitchFamily="18" charset="0"/>
                <a:ea typeface="宋体" pitchFamily="2" charset="-122"/>
                <a:cs typeface="Times New Roman" pitchFamily="18" charset="0"/>
              </a:rPr>
              <a:t>	sample=list()</a:t>
            </a:r>
          </a:p>
          <a:p>
            <a:pPr>
              <a:lnSpc>
                <a:spcPct val="75000"/>
              </a:lnSpc>
              <a:buClr>
                <a:srgbClr val="404040"/>
              </a:buClr>
            </a:pPr>
            <a:r>
              <a:rPr kumimoji="1" lang="en-US" altLang="zh-CN" dirty="0">
                <a:solidFill>
                  <a:srgbClr val="03001A"/>
                </a:solidFill>
                <a:latin typeface="Times New Roman" pitchFamily="18" charset="0"/>
                <a:ea typeface="宋体" pitchFamily="2" charset="-122"/>
                <a:cs typeface="Times New Roman" pitchFamily="18" charset="0"/>
              </a:rPr>
              <a:t>	</a:t>
            </a:r>
            <a:r>
              <a:rPr kumimoji="1" lang="en-US" altLang="zh-CN" dirty="0" err="1">
                <a:solidFill>
                  <a:srgbClr val="03001A"/>
                </a:solidFill>
                <a:latin typeface="Times New Roman" pitchFamily="18" charset="0"/>
                <a:ea typeface="宋体" pitchFamily="2" charset="-122"/>
                <a:cs typeface="Times New Roman" pitchFamily="18" charset="0"/>
              </a:rPr>
              <a:t>n_sample</a:t>
            </a:r>
            <a:r>
              <a:rPr kumimoji="1" lang="en-US" altLang="zh-CN" dirty="0">
                <a:solidFill>
                  <a:srgbClr val="03001A"/>
                </a:solidFill>
                <a:latin typeface="Times New Roman" pitchFamily="18" charset="0"/>
                <a:ea typeface="宋体" pitchFamily="2" charset="-122"/>
                <a:cs typeface="Times New Roman" pitchFamily="18" charset="0"/>
              </a:rPr>
              <a:t>=round(</a:t>
            </a:r>
            <a:r>
              <a:rPr kumimoji="1" lang="en-US" altLang="zh-CN" dirty="0" err="1">
                <a:solidFill>
                  <a:srgbClr val="03001A"/>
                </a:solidFill>
                <a:latin typeface="Times New Roman" pitchFamily="18" charset="0"/>
                <a:ea typeface="宋体" pitchFamily="2" charset="-122"/>
                <a:cs typeface="Times New Roman" pitchFamily="18" charset="0"/>
              </a:rPr>
              <a:t>len</a:t>
            </a:r>
            <a:r>
              <a:rPr kumimoji="1" lang="en-US" altLang="zh-CN" dirty="0">
                <a:solidFill>
                  <a:srgbClr val="03001A"/>
                </a:solidFill>
                <a:latin typeface="Times New Roman" pitchFamily="18" charset="0"/>
                <a:ea typeface="宋体" pitchFamily="2" charset="-122"/>
                <a:cs typeface="Times New Roman" pitchFamily="18" charset="0"/>
              </a:rPr>
              <a:t>(</a:t>
            </a:r>
            <a:r>
              <a:rPr kumimoji="1" lang="en-US" altLang="zh-CN" dirty="0" err="1">
                <a:solidFill>
                  <a:srgbClr val="03001A"/>
                </a:solidFill>
                <a:latin typeface="Times New Roman" pitchFamily="18" charset="0"/>
                <a:ea typeface="宋体" pitchFamily="2" charset="-122"/>
                <a:cs typeface="Times New Roman" pitchFamily="18" charset="0"/>
              </a:rPr>
              <a:t>dataSet</a:t>
            </a:r>
            <a:r>
              <a:rPr kumimoji="1" lang="en-US" altLang="zh-CN" dirty="0">
                <a:solidFill>
                  <a:srgbClr val="03001A"/>
                </a:solidFill>
                <a:latin typeface="Times New Roman" pitchFamily="18" charset="0"/>
                <a:ea typeface="宋体" pitchFamily="2" charset="-122"/>
                <a:cs typeface="Times New Roman" pitchFamily="18" charset="0"/>
              </a:rPr>
              <a:t>)*ratio)</a:t>
            </a:r>
          </a:p>
          <a:p>
            <a:pPr>
              <a:lnSpc>
                <a:spcPct val="75000"/>
              </a:lnSpc>
              <a:buClr>
                <a:srgbClr val="404040"/>
              </a:buClr>
            </a:pPr>
            <a:r>
              <a:rPr kumimoji="1" lang="en-US" altLang="zh-CN" dirty="0">
                <a:solidFill>
                  <a:srgbClr val="03001A"/>
                </a:solidFill>
                <a:latin typeface="Times New Roman" pitchFamily="18" charset="0"/>
                <a:ea typeface="宋体" pitchFamily="2" charset="-122"/>
                <a:cs typeface="Times New Roman" pitchFamily="18" charset="0"/>
              </a:rPr>
              <a:t>	while </a:t>
            </a:r>
            <a:r>
              <a:rPr kumimoji="1" lang="en-US" altLang="zh-CN" dirty="0" err="1">
                <a:solidFill>
                  <a:srgbClr val="03001A"/>
                </a:solidFill>
                <a:latin typeface="Times New Roman" pitchFamily="18" charset="0"/>
                <a:ea typeface="宋体" pitchFamily="2" charset="-122"/>
                <a:cs typeface="Times New Roman" pitchFamily="18" charset="0"/>
              </a:rPr>
              <a:t>len</a:t>
            </a:r>
            <a:r>
              <a:rPr kumimoji="1" lang="en-US" altLang="zh-CN" dirty="0">
                <a:solidFill>
                  <a:srgbClr val="03001A"/>
                </a:solidFill>
                <a:latin typeface="Times New Roman" pitchFamily="18" charset="0"/>
                <a:ea typeface="宋体" pitchFamily="2" charset="-122"/>
                <a:cs typeface="Times New Roman" pitchFamily="18" charset="0"/>
              </a:rPr>
              <a:t>(sample)&lt;</a:t>
            </a:r>
            <a:r>
              <a:rPr kumimoji="1" lang="en-US" altLang="zh-CN" dirty="0" err="1">
                <a:solidFill>
                  <a:srgbClr val="03001A"/>
                </a:solidFill>
                <a:latin typeface="Times New Roman" pitchFamily="18" charset="0"/>
                <a:ea typeface="宋体" pitchFamily="2" charset="-122"/>
                <a:cs typeface="Times New Roman" pitchFamily="18" charset="0"/>
              </a:rPr>
              <a:t>n_sample</a:t>
            </a:r>
            <a:r>
              <a:rPr kumimoji="1" lang="en-US" altLang="zh-CN" dirty="0">
                <a:solidFill>
                  <a:srgbClr val="03001A"/>
                </a:solidFill>
                <a:latin typeface="Times New Roman" pitchFamily="18" charset="0"/>
                <a:ea typeface="宋体" pitchFamily="2" charset="-122"/>
                <a:cs typeface="Times New Roman" pitchFamily="18" charset="0"/>
              </a:rPr>
              <a:t>:</a:t>
            </a:r>
          </a:p>
          <a:p>
            <a:pPr>
              <a:lnSpc>
                <a:spcPct val="75000"/>
              </a:lnSpc>
              <a:buClr>
                <a:srgbClr val="404040"/>
              </a:buClr>
            </a:pPr>
            <a:r>
              <a:rPr kumimoji="1" lang="en-US" altLang="zh-CN" dirty="0">
                <a:solidFill>
                  <a:srgbClr val="03001A"/>
                </a:solidFill>
                <a:latin typeface="Times New Roman" pitchFamily="18" charset="0"/>
                <a:ea typeface="宋体" pitchFamily="2" charset="-122"/>
                <a:cs typeface="Times New Roman" pitchFamily="18" charset="0"/>
              </a:rPr>
              <a:t>		index=</a:t>
            </a:r>
            <a:r>
              <a:rPr kumimoji="1" lang="en-US" altLang="zh-CN" dirty="0" err="1">
                <a:solidFill>
                  <a:srgbClr val="FF0000"/>
                </a:solidFill>
                <a:latin typeface="Times New Roman" pitchFamily="18" charset="0"/>
                <a:ea typeface="宋体" pitchFamily="2" charset="-122"/>
                <a:cs typeface="Times New Roman" pitchFamily="18" charset="0"/>
              </a:rPr>
              <a:t>randrange</a:t>
            </a:r>
            <a:r>
              <a:rPr kumimoji="1" lang="en-US" altLang="zh-CN" dirty="0">
                <a:solidFill>
                  <a:srgbClr val="03001A"/>
                </a:solidFill>
                <a:latin typeface="Times New Roman" pitchFamily="18" charset="0"/>
                <a:ea typeface="宋体" pitchFamily="2" charset="-122"/>
                <a:cs typeface="Times New Roman" pitchFamily="18" charset="0"/>
              </a:rPr>
              <a:t>(</a:t>
            </a:r>
            <a:r>
              <a:rPr kumimoji="1" lang="en-US" altLang="zh-CN" dirty="0" err="1">
                <a:solidFill>
                  <a:srgbClr val="03001A"/>
                </a:solidFill>
                <a:latin typeface="Times New Roman" pitchFamily="18" charset="0"/>
                <a:ea typeface="宋体" pitchFamily="2" charset="-122"/>
                <a:cs typeface="Times New Roman" pitchFamily="18" charset="0"/>
              </a:rPr>
              <a:t>len</a:t>
            </a:r>
            <a:r>
              <a:rPr kumimoji="1" lang="en-US" altLang="zh-CN" dirty="0">
                <a:solidFill>
                  <a:srgbClr val="03001A"/>
                </a:solidFill>
                <a:latin typeface="Times New Roman" pitchFamily="18" charset="0"/>
                <a:ea typeface="宋体" pitchFamily="2" charset="-122"/>
                <a:cs typeface="Times New Roman" pitchFamily="18" charset="0"/>
              </a:rPr>
              <a:t>(</a:t>
            </a:r>
            <a:r>
              <a:rPr kumimoji="1" lang="en-US" altLang="zh-CN" dirty="0" err="1">
                <a:solidFill>
                  <a:srgbClr val="03001A"/>
                </a:solidFill>
                <a:latin typeface="Times New Roman" pitchFamily="18" charset="0"/>
                <a:ea typeface="宋体" pitchFamily="2" charset="-122"/>
                <a:cs typeface="Times New Roman" pitchFamily="18" charset="0"/>
              </a:rPr>
              <a:t>dataSet</a:t>
            </a:r>
            <a:r>
              <a:rPr kumimoji="1" lang="en-US" altLang="zh-CN" dirty="0">
                <a:solidFill>
                  <a:srgbClr val="03001A"/>
                </a:solidFill>
                <a:latin typeface="Times New Roman" pitchFamily="18" charset="0"/>
                <a:ea typeface="宋体" pitchFamily="2" charset="-122"/>
                <a:cs typeface="Times New Roman" pitchFamily="18" charset="0"/>
              </a:rPr>
              <a:t>))</a:t>
            </a:r>
          </a:p>
          <a:p>
            <a:pPr>
              <a:lnSpc>
                <a:spcPct val="75000"/>
              </a:lnSpc>
              <a:buClr>
                <a:srgbClr val="404040"/>
              </a:buClr>
            </a:pPr>
            <a:r>
              <a:rPr kumimoji="1" lang="en-US" altLang="zh-CN" dirty="0">
                <a:solidFill>
                  <a:srgbClr val="03001A"/>
                </a:solidFill>
                <a:latin typeface="Times New Roman" pitchFamily="18" charset="0"/>
                <a:ea typeface="宋体" pitchFamily="2" charset="-122"/>
                <a:cs typeface="Times New Roman" pitchFamily="18" charset="0"/>
              </a:rPr>
              <a:t>		</a:t>
            </a:r>
            <a:r>
              <a:rPr kumimoji="1" lang="en-US" altLang="zh-CN" dirty="0" err="1">
                <a:solidFill>
                  <a:srgbClr val="03001A"/>
                </a:solidFill>
                <a:latin typeface="Times New Roman" pitchFamily="18" charset="0"/>
                <a:ea typeface="宋体" pitchFamily="2" charset="-122"/>
                <a:cs typeface="Times New Roman" pitchFamily="18" charset="0"/>
              </a:rPr>
              <a:t>sample.append</a:t>
            </a:r>
            <a:r>
              <a:rPr kumimoji="1" lang="en-US" altLang="zh-CN" dirty="0">
                <a:solidFill>
                  <a:srgbClr val="03001A"/>
                </a:solidFill>
                <a:latin typeface="Times New Roman" pitchFamily="18" charset="0"/>
                <a:ea typeface="宋体" pitchFamily="2" charset="-122"/>
                <a:cs typeface="Times New Roman" pitchFamily="18" charset="0"/>
              </a:rPr>
              <a:t>(</a:t>
            </a:r>
            <a:r>
              <a:rPr kumimoji="1" lang="en-US" altLang="zh-CN" dirty="0" err="1">
                <a:solidFill>
                  <a:srgbClr val="03001A"/>
                </a:solidFill>
                <a:latin typeface="Times New Roman" pitchFamily="18" charset="0"/>
                <a:ea typeface="宋体" pitchFamily="2" charset="-122"/>
                <a:cs typeface="Times New Roman" pitchFamily="18" charset="0"/>
              </a:rPr>
              <a:t>dataSet</a:t>
            </a:r>
            <a:r>
              <a:rPr kumimoji="1" lang="en-US" altLang="zh-CN" dirty="0">
                <a:solidFill>
                  <a:srgbClr val="03001A"/>
                </a:solidFill>
                <a:latin typeface="Times New Roman" pitchFamily="18" charset="0"/>
                <a:ea typeface="宋体" pitchFamily="2" charset="-122"/>
                <a:cs typeface="Times New Roman" pitchFamily="18" charset="0"/>
              </a:rPr>
              <a:t>[index])</a:t>
            </a:r>
          </a:p>
          <a:p>
            <a:pPr>
              <a:lnSpc>
                <a:spcPct val="75000"/>
              </a:lnSpc>
              <a:buClr>
                <a:srgbClr val="404040"/>
              </a:buClr>
            </a:pPr>
            <a:r>
              <a:rPr kumimoji="1" lang="en-US" altLang="zh-CN" dirty="0">
                <a:solidFill>
                  <a:srgbClr val="03001A"/>
                </a:solidFill>
                <a:latin typeface="Times New Roman" pitchFamily="18" charset="0"/>
                <a:ea typeface="宋体" pitchFamily="2" charset="-122"/>
                <a:cs typeface="Times New Roman" pitchFamily="18" charset="0"/>
              </a:rPr>
              <a:t>	return sample</a:t>
            </a:r>
          </a:p>
        </p:txBody>
      </p:sp>
      <p:sp>
        <p:nvSpPr>
          <p:cNvPr id="5" name="文本占位符 8194"/>
          <p:cNvSpPr txBox="1">
            <a:spLocks noChangeArrowheads="1"/>
          </p:cNvSpPr>
          <p:nvPr/>
        </p:nvSpPr>
        <p:spPr bwMode="auto">
          <a:xfrm>
            <a:off x="512515" y="4797152"/>
            <a:ext cx="7776864" cy="18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00000"/>
              </a:lnSpc>
              <a:buClr>
                <a:srgbClr val="404040"/>
              </a:buClr>
              <a:buNone/>
            </a:pPr>
            <a:r>
              <a:rPr kumimoji="1" lang="zh-CN" altLang="en-US" sz="2400" dirty="0" smtClean="0">
                <a:solidFill>
                  <a:srgbClr val="03001A"/>
                </a:solidFill>
                <a:latin typeface="Times New Roman" pitchFamily="18" charset="0"/>
                <a:ea typeface="宋体" pitchFamily="2" charset="-122"/>
                <a:cs typeface="Times New Roman" pitchFamily="18" charset="0"/>
              </a:rPr>
              <a:t>关键：如何随机抽取一个样本：</a:t>
            </a:r>
            <a:endParaRPr kumimoji="1" lang="en-US" altLang="zh-CN" sz="2400" dirty="0" smtClean="0">
              <a:solidFill>
                <a:srgbClr val="03001A"/>
              </a:solidFill>
              <a:latin typeface="Times New Roman" pitchFamily="18" charset="0"/>
              <a:ea typeface="宋体" pitchFamily="2" charset="-122"/>
              <a:cs typeface="Times New Roman" pitchFamily="18" charset="0"/>
            </a:endParaRPr>
          </a:p>
          <a:p>
            <a:pPr marL="0" indent="0">
              <a:lnSpc>
                <a:spcPct val="100000"/>
              </a:lnSpc>
              <a:buClr>
                <a:srgbClr val="404040"/>
              </a:buClr>
              <a:buNone/>
            </a:pPr>
            <a:r>
              <a:rPr kumimoji="1" lang="zh-CN" altLang="en-US" sz="2400" dirty="0" smtClean="0">
                <a:solidFill>
                  <a:srgbClr val="03001A"/>
                </a:solidFill>
                <a:latin typeface="Times New Roman" pitchFamily="18" charset="0"/>
                <a:ea typeface="宋体" pitchFamily="2" charset="-122"/>
                <a:cs typeface="Times New Roman" pitchFamily="18" charset="0"/>
              </a:rPr>
              <a:t>生成一个</a:t>
            </a:r>
            <a:r>
              <a:rPr kumimoji="1" lang="en-US" altLang="zh-CN" sz="2400" dirty="0" smtClean="0">
                <a:solidFill>
                  <a:srgbClr val="03001A"/>
                </a:solidFill>
                <a:latin typeface="Times New Roman" pitchFamily="18" charset="0"/>
                <a:ea typeface="宋体" pitchFamily="2" charset="-122"/>
                <a:cs typeface="Times New Roman" pitchFamily="18" charset="0"/>
              </a:rPr>
              <a:t>[0 ,N)</a:t>
            </a:r>
            <a:r>
              <a:rPr kumimoji="1" lang="zh-CN" altLang="en-US" sz="2400" dirty="0" smtClean="0">
                <a:solidFill>
                  <a:srgbClr val="03001A"/>
                </a:solidFill>
                <a:latin typeface="Times New Roman" pitchFamily="18" charset="0"/>
                <a:ea typeface="宋体" pitchFamily="2" charset="-122"/>
                <a:cs typeface="Times New Roman" pitchFamily="18" charset="0"/>
              </a:rPr>
              <a:t>的随机整数</a:t>
            </a:r>
            <a:r>
              <a:rPr kumimoji="1" lang="en-US" altLang="zh-CN" sz="2400" dirty="0" smtClean="0">
                <a:solidFill>
                  <a:srgbClr val="03001A"/>
                </a:solidFill>
                <a:latin typeface="Times New Roman" pitchFamily="18" charset="0"/>
                <a:ea typeface="宋体" pitchFamily="2" charset="-122"/>
                <a:cs typeface="Times New Roman" pitchFamily="18" charset="0"/>
              </a:rPr>
              <a:t>index, (</a:t>
            </a:r>
            <a:r>
              <a:rPr kumimoji="1" lang="en-US" altLang="zh-CN" sz="2400" dirty="0" err="1" smtClean="0">
                <a:solidFill>
                  <a:srgbClr val="03001A"/>
                </a:solidFill>
                <a:latin typeface="Times New Roman" pitchFamily="18" charset="0"/>
                <a:ea typeface="宋体" pitchFamily="2" charset="-122"/>
                <a:cs typeface="Times New Roman" pitchFamily="18" charset="0"/>
              </a:rPr>
              <a:t>random.randrange</a:t>
            </a:r>
            <a:r>
              <a:rPr kumimoji="1" lang="zh-CN" altLang="en-US" sz="2400" dirty="0" smtClean="0">
                <a:solidFill>
                  <a:srgbClr val="03001A"/>
                </a:solidFill>
                <a:latin typeface="Times New Roman" pitchFamily="18" charset="0"/>
                <a:ea typeface="宋体" pitchFamily="2" charset="-122"/>
                <a:cs typeface="Times New Roman" pitchFamily="18" charset="0"/>
              </a:rPr>
              <a:t>函数</a:t>
            </a:r>
            <a:r>
              <a:rPr kumimoji="1" lang="en-US" altLang="zh-CN" sz="2400" dirty="0" smtClean="0">
                <a:solidFill>
                  <a:srgbClr val="03001A"/>
                </a:solidFill>
                <a:latin typeface="Times New Roman" pitchFamily="18" charset="0"/>
                <a:ea typeface="宋体" pitchFamily="2" charset="-122"/>
                <a:cs typeface="Times New Roman" pitchFamily="18" charset="0"/>
              </a:rPr>
              <a:t>)</a:t>
            </a:r>
          </a:p>
          <a:p>
            <a:pPr marL="0" indent="0">
              <a:lnSpc>
                <a:spcPct val="100000"/>
              </a:lnSpc>
              <a:buClr>
                <a:srgbClr val="404040"/>
              </a:buClr>
              <a:buNone/>
            </a:pPr>
            <a:r>
              <a:rPr kumimoji="1" lang="zh-CN" altLang="en-US" sz="2400" dirty="0" smtClean="0">
                <a:solidFill>
                  <a:srgbClr val="03001A"/>
                </a:solidFill>
                <a:latin typeface="Times New Roman" pitchFamily="18" charset="0"/>
                <a:ea typeface="宋体" pitchFamily="2" charset="-122"/>
                <a:cs typeface="Times New Roman" pitchFamily="18" charset="0"/>
              </a:rPr>
              <a:t>选取样本集中第</a:t>
            </a:r>
            <a:r>
              <a:rPr kumimoji="1" lang="en-US" altLang="zh-CN" sz="2400" dirty="0" smtClean="0">
                <a:solidFill>
                  <a:srgbClr val="03001A"/>
                </a:solidFill>
                <a:latin typeface="Times New Roman" pitchFamily="18" charset="0"/>
                <a:ea typeface="宋体" pitchFamily="2" charset="-122"/>
                <a:cs typeface="Times New Roman" pitchFamily="18" charset="0"/>
              </a:rPr>
              <a:t>index</a:t>
            </a:r>
            <a:r>
              <a:rPr kumimoji="1" lang="zh-CN" altLang="en-US" sz="2400" dirty="0" smtClean="0">
                <a:solidFill>
                  <a:srgbClr val="03001A"/>
                </a:solidFill>
                <a:latin typeface="Times New Roman" pitchFamily="18" charset="0"/>
                <a:ea typeface="宋体" pitchFamily="2" charset="-122"/>
                <a:cs typeface="Times New Roman" pitchFamily="18" charset="0"/>
              </a:rPr>
              <a:t>个样本</a:t>
            </a:r>
            <a:endParaRPr kumimoji="1" lang="en-US" altLang="zh-CN" sz="2400" dirty="0" smtClean="0">
              <a:solidFill>
                <a:srgbClr val="03001A"/>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62363079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2.2 Bootstrap</a:t>
            </a:r>
            <a:r>
              <a:rPr lang="zh-CN" altLang="en-US" sz="4000" b="1" dirty="0" smtClean="0">
                <a:solidFill>
                  <a:srgbClr val="03001A"/>
                </a:solidFill>
                <a:latin typeface="黑体" pitchFamily="49" charset="-122"/>
                <a:ea typeface="黑体" pitchFamily="49" charset="-122"/>
              </a:rPr>
              <a:t>的实现</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395536" y="1196752"/>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75000"/>
              </a:lnSpc>
              <a:buClr>
                <a:srgbClr val="404040"/>
              </a:buClr>
              <a:buNone/>
            </a:pPr>
            <a:r>
              <a:rPr kumimoji="1" lang="en-US" altLang="zh-CN" sz="2400" dirty="0" smtClean="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cs typeface="Times New Roman" pitchFamily="18" charset="0"/>
              </a:rPr>
              <a:t>有放回的抽样，其中一个子样本集</a:t>
            </a:r>
            <a:endParaRPr kumimoji="1" lang="en-US" altLang="zh-CN" sz="2400" dirty="0" smtClean="0">
              <a:solidFill>
                <a:srgbClr val="03001A"/>
              </a:solidFill>
              <a:latin typeface="宋体" pitchFamily="2" charset="-122"/>
              <a:ea typeface="宋体" pitchFamily="2" charset="-122"/>
              <a:cs typeface="Times New Roman" pitchFamily="18" charset="0"/>
            </a:endParaRPr>
          </a:p>
          <a:p>
            <a:pPr marL="0" indent="0">
              <a:lnSpc>
                <a:spcPct val="75000"/>
              </a:lnSpc>
              <a:buClr>
                <a:srgbClr val="404040"/>
              </a:buClr>
              <a:buNone/>
            </a:pPr>
            <a:r>
              <a:rPr kumimoji="1" lang="en-US" altLang="zh-CN" sz="2400" dirty="0" smtClean="0">
                <a:solidFill>
                  <a:srgbClr val="FF0000"/>
                </a:solidFill>
                <a:latin typeface="Times New Roman" pitchFamily="18" charset="0"/>
                <a:ea typeface="宋体" pitchFamily="2" charset="-122"/>
                <a:cs typeface="Times New Roman" pitchFamily="18" charset="0"/>
              </a:rPr>
              <a:t>from </a:t>
            </a:r>
            <a:r>
              <a:rPr kumimoji="1" lang="en-US" altLang="zh-CN" sz="2400" dirty="0">
                <a:solidFill>
                  <a:srgbClr val="FF0000"/>
                </a:solidFill>
                <a:latin typeface="Times New Roman" pitchFamily="18" charset="0"/>
                <a:ea typeface="宋体" pitchFamily="2" charset="-122"/>
                <a:cs typeface="Times New Roman" pitchFamily="18" charset="0"/>
              </a:rPr>
              <a:t>random import </a:t>
            </a:r>
            <a:r>
              <a:rPr kumimoji="1" lang="en-US" altLang="zh-CN" sz="2400" dirty="0" err="1">
                <a:solidFill>
                  <a:srgbClr val="FF0000"/>
                </a:solidFill>
                <a:latin typeface="Times New Roman" pitchFamily="18" charset="0"/>
                <a:ea typeface="宋体" pitchFamily="2" charset="-122"/>
                <a:cs typeface="Times New Roman" pitchFamily="18" charset="0"/>
              </a:rPr>
              <a:t>randrange</a:t>
            </a:r>
            <a:endParaRPr kumimoji="1" lang="en-US" altLang="zh-CN" sz="2400" dirty="0">
              <a:solidFill>
                <a:srgbClr val="FF0000"/>
              </a:solidFill>
              <a:latin typeface="Times New Roman" pitchFamily="18" charset="0"/>
              <a:ea typeface="宋体" pitchFamily="2" charset="-122"/>
              <a:cs typeface="Times New Roman" pitchFamily="18" charset="0"/>
            </a:endParaRPr>
          </a:p>
          <a:p>
            <a:pPr marL="0" indent="0">
              <a:lnSpc>
                <a:spcPct val="75000"/>
              </a:lnSpc>
              <a:buClr>
                <a:srgbClr val="404040"/>
              </a:buClr>
              <a:buNone/>
            </a:pPr>
            <a:r>
              <a:rPr kumimoji="1" lang="en-US" altLang="zh-CN" sz="2400" dirty="0" err="1" smtClean="0">
                <a:solidFill>
                  <a:srgbClr val="03001A"/>
                </a:solidFill>
                <a:latin typeface="Times New Roman" pitchFamily="18" charset="0"/>
                <a:ea typeface="宋体" pitchFamily="2" charset="-122"/>
                <a:cs typeface="Times New Roman" pitchFamily="18" charset="0"/>
              </a:rPr>
              <a:t>def</a:t>
            </a:r>
            <a:r>
              <a:rPr kumimoji="1" lang="en-US" altLang="zh-CN" sz="2400" dirty="0" smtClean="0">
                <a:solidFill>
                  <a:srgbClr val="03001A"/>
                </a:solidFill>
                <a:latin typeface="Times New Roman" pitchFamily="18" charset="0"/>
                <a:ea typeface="宋体" pitchFamily="2" charset="-122"/>
                <a:cs typeface="Times New Roman" pitchFamily="18" charset="0"/>
              </a:rPr>
              <a:t> </a:t>
            </a:r>
            <a:r>
              <a:rPr kumimoji="1" lang="en-US" altLang="zh-CN" sz="2400" dirty="0" err="1">
                <a:solidFill>
                  <a:srgbClr val="03001A"/>
                </a:solidFill>
                <a:latin typeface="Times New Roman" pitchFamily="18" charset="0"/>
                <a:ea typeface="宋体" pitchFamily="2" charset="-122"/>
                <a:cs typeface="Times New Roman" pitchFamily="18" charset="0"/>
              </a:rPr>
              <a:t>sub_data</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en-US" altLang="zh-CN" sz="2400" dirty="0" err="1">
                <a:solidFill>
                  <a:srgbClr val="03001A"/>
                </a:solidFill>
                <a:latin typeface="Times New Roman" pitchFamily="18" charset="0"/>
                <a:ea typeface="宋体" pitchFamily="2" charset="-122"/>
                <a:cs typeface="Times New Roman" pitchFamily="18" charset="0"/>
              </a:rPr>
              <a:t>data_set</a:t>
            </a:r>
            <a:r>
              <a:rPr kumimoji="1" lang="en-US" altLang="zh-CN" sz="2400" dirty="0">
                <a:solidFill>
                  <a:srgbClr val="03001A"/>
                </a:solidFill>
                <a:latin typeface="Times New Roman" pitchFamily="18" charset="0"/>
                <a:ea typeface="宋体" pitchFamily="2" charset="-122"/>
                <a:cs typeface="Times New Roman" pitchFamily="18" charset="0"/>
              </a:rPr>
              <a:t>):</a:t>
            </a:r>
          </a:p>
          <a:p>
            <a:pPr marL="0" indent="0">
              <a:lnSpc>
                <a:spcPct val="75000"/>
              </a:lnSpc>
              <a:buClr>
                <a:srgbClr val="404040"/>
              </a:buClr>
              <a:buNone/>
            </a:pPr>
            <a:r>
              <a:rPr kumimoji="1" lang="en-US" altLang="zh-CN" sz="2400" dirty="0">
                <a:solidFill>
                  <a:srgbClr val="03001A"/>
                </a:solidFill>
                <a:latin typeface="Times New Roman" pitchFamily="18" charset="0"/>
                <a:ea typeface="宋体" pitchFamily="2" charset="-122"/>
                <a:cs typeface="Times New Roman" pitchFamily="18" charset="0"/>
              </a:rPr>
              <a:t>	N=</a:t>
            </a:r>
            <a:r>
              <a:rPr kumimoji="1" lang="en-US" altLang="zh-CN" sz="2400" dirty="0" err="1">
                <a:solidFill>
                  <a:srgbClr val="03001A"/>
                </a:solidFill>
                <a:latin typeface="Times New Roman" pitchFamily="18" charset="0"/>
                <a:ea typeface="宋体" pitchFamily="2" charset="-122"/>
                <a:cs typeface="Times New Roman" pitchFamily="18" charset="0"/>
              </a:rPr>
              <a:t>len</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en-US" altLang="zh-CN" sz="2400" dirty="0" err="1">
                <a:solidFill>
                  <a:srgbClr val="03001A"/>
                </a:solidFill>
                <a:latin typeface="Times New Roman" pitchFamily="18" charset="0"/>
                <a:ea typeface="宋体" pitchFamily="2" charset="-122"/>
                <a:cs typeface="Times New Roman" pitchFamily="18" charset="0"/>
              </a:rPr>
              <a:t>data_set</a:t>
            </a:r>
            <a:r>
              <a:rPr kumimoji="1" lang="en-US" altLang="zh-CN" sz="2400" dirty="0">
                <a:solidFill>
                  <a:srgbClr val="03001A"/>
                </a:solidFill>
                <a:latin typeface="Times New Roman" pitchFamily="18" charset="0"/>
                <a:ea typeface="宋体" pitchFamily="2" charset="-122"/>
                <a:cs typeface="Times New Roman" pitchFamily="18" charset="0"/>
              </a:rPr>
              <a:t>)</a:t>
            </a:r>
          </a:p>
          <a:p>
            <a:pPr marL="0" indent="0">
              <a:lnSpc>
                <a:spcPct val="75000"/>
              </a:lnSpc>
              <a:buClr>
                <a:srgbClr val="404040"/>
              </a:buClr>
              <a:buNone/>
            </a:pPr>
            <a:r>
              <a:rPr kumimoji="1" lang="en-US" altLang="zh-CN" sz="2400" dirty="0">
                <a:solidFill>
                  <a:srgbClr val="03001A"/>
                </a:solidFill>
                <a:latin typeface="Times New Roman" pitchFamily="18" charset="0"/>
                <a:ea typeface="宋体" pitchFamily="2" charset="-122"/>
                <a:cs typeface="Times New Roman" pitchFamily="18" charset="0"/>
              </a:rPr>
              <a:t>	</a:t>
            </a:r>
            <a:r>
              <a:rPr kumimoji="1" lang="en-US" altLang="zh-CN" sz="2400" dirty="0" err="1">
                <a:solidFill>
                  <a:srgbClr val="03001A"/>
                </a:solidFill>
                <a:latin typeface="Times New Roman" pitchFamily="18" charset="0"/>
                <a:ea typeface="宋体" pitchFamily="2" charset="-122"/>
                <a:cs typeface="Times New Roman" pitchFamily="18" charset="0"/>
              </a:rPr>
              <a:t>sub_samples</a:t>
            </a:r>
            <a:r>
              <a:rPr kumimoji="1" lang="en-US" altLang="zh-CN" sz="2400" dirty="0">
                <a:solidFill>
                  <a:srgbClr val="03001A"/>
                </a:solidFill>
                <a:latin typeface="Times New Roman" pitchFamily="18" charset="0"/>
                <a:ea typeface="宋体" pitchFamily="2" charset="-122"/>
                <a:cs typeface="Times New Roman" pitchFamily="18" charset="0"/>
              </a:rPr>
              <a:t>=list()</a:t>
            </a:r>
          </a:p>
          <a:p>
            <a:pPr marL="0" indent="0">
              <a:lnSpc>
                <a:spcPct val="75000"/>
              </a:lnSpc>
              <a:buClr>
                <a:srgbClr val="404040"/>
              </a:buClr>
              <a:buNone/>
            </a:pPr>
            <a:r>
              <a:rPr kumimoji="1" lang="en-US" altLang="zh-CN" sz="2400" dirty="0">
                <a:solidFill>
                  <a:srgbClr val="03001A"/>
                </a:solidFill>
                <a:latin typeface="Times New Roman" pitchFamily="18" charset="0"/>
                <a:ea typeface="宋体" pitchFamily="2" charset="-122"/>
                <a:cs typeface="Times New Roman" pitchFamily="18" charset="0"/>
              </a:rPr>
              <a:t>	for i in range(N):</a:t>
            </a:r>
          </a:p>
          <a:p>
            <a:pPr marL="0" indent="0">
              <a:lnSpc>
                <a:spcPct val="75000"/>
              </a:lnSpc>
              <a:buClr>
                <a:srgbClr val="404040"/>
              </a:buClr>
              <a:buNone/>
            </a:pPr>
            <a:r>
              <a:rPr kumimoji="1" lang="en-US" altLang="zh-CN" sz="2400" dirty="0">
                <a:solidFill>
                  <a:srgbClr val="03001A"/>
                </a:solidFill>
                <a:latin typeface="Times New Roman" pitchFamily="18" charset="0"/>
                <a:ea typeface="宋体" pitchFamily="2" charset="-122"/>
                <a:cs typeface="Times New Roman" pitchFamily="18" charset="0"/>
              </a:rPr>
              <a:t>		index=</a:t>
            </a:r>
            <a:r>
              <a:rPr kumimoji="1" lang="en-US" altLang="zh-CN" sz="2400" dirty="0" err="1">
                <a:solidFill>
                  <a:srgbClr val="03001A"/>
                </a:solidFill>
                <a:latin typeface="Times New Roman" pitchFamily="18" charset="0"/>
                <a:ea typeface="宋体" pitchFamily="2" charset="-122"/>
                <a:cs typeface="Times New Roman" pitchFamily="18" charset="0"/>
              </a:rPr>
              <a:t>randrange</a:t>
            </a:r>
            <a:r>
              <a:rPr kumimoji="1" lang="en-US" altLang="zh-CN" sz="2400" dirty="0">
                <a:solidFill>
                  <a:srgbClr val="03001A"/>
                </a:solidFill>
                <a:latin typeface="Times New Roman" pitchFamily="18" charset="0"/>
                <a:ea typeface="宋体" pitchFamily="2" charset="-122"/>
                <a:cs typeface="Times New Roman" pitchFamily="18" charset="0"/>
              </a:rPr>
              <a:t>(N)</a:t>
            </a:r>
          </a:p>
          <a:p>
            <a:pPr marL="0" indent="0">
              <a:lnSpc>
                <a:spcPct val="75000"/>
              </a:lnSpc>
              <a:buClr>
                <a:srgbClr val="404040"/>
              </a:buClr>
              <a:buNone/>
            </a:pPr>
            <a:r>
              <a:rPr kumimoji="1" lang="en-US" altLang="zh-CN" sz="2400" dirty="0">
                <a:solidFill>
                  <a:srgbClr val="03001A"/>
                </a:solidFill>
                <a:latin typeface="Times New Roman" pitchFamily="18" charset="0"/>
                <a:ea typeface="宋体" pitchFamily="2" charset="-122"/>
                <a:cs typeface="Times New Roman" pitchFamily="18" charset="0"/>
              </a:rPr>
              <a:t>		</a:t>
            </a:r>
            <a:r>
              <a:rPr kumimoji="1" lang="en-US" altLang="zh-CN" sz="2400" dirty="0" err="1">
                <a:solidFill>
                  <a:srgbClr val="03001A"/>
                </a:solidFill>
                <a:latin typeface="Times New Roman" pitchFamily="18" charset="0"/>
                <a:ea typeface="宋体" pitchFamily="2" charset="-122"/>
                <a:cs typeface="Times New Roman" pitchFamily="18" charset="0"/>
              </a:rPr>
              <a:t>sub_samples.append</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en-US" altLang="zh-CN" sz="2400" dirty="0" err="1">
                <a:solidFill>
                  <a:srgbClr val="03001A"/>
                </a:solidFill>
                <a:latin typeface="Times New Roman" pitchFamily="18" charset="0"/>
                <a:ea typeface="宋体" pitchFamily="2" charset="-122"/>
                <a:cs typeface="Times New Roman" pitchFamily="18" charset="0"/>
              </a:rPr>
              <a:t>data_set</a:t>
            </a:r>
            <a:r>
              <a:rPr kumimoji="1" lang="en-US" altLang="zh-CN" sz="2400" dirty="0">
                <a:solidFill>
                  <a:srgbClr val="03001A"/>
                </a:solidFill>
                <a:latin typeface="Times New Roman" pitchFamily="18" charset="0"/>
                <a:ea typeface="宋体" pitchFamily="2" charset="-122"/>
                <a:cs typeface="Times New Roman" pitchFamily="18" charset="0"/>
              </a:rPr>
              <a:t>[index])</a:t>
            </a:r>
          </a:p>
          <a:p>
            <a:pPr marL="0" indent="0">
              <a:lnSpc>
                <a:spcPct val="75000"/>
              </a:lnSpc>
              <a:buClr>
                <a:srgbClr val="404040"/>
              </a:buClr>
              <a:buNone/>
            </a:pPr>
            <a:r>
              <a:rPr kumimoji="1" lang="en-US" altLang="zh-CN" sz="2400" dirty="0">
                <a:solidFill>
                  <a:srgbClr val="03001A"/>
                </a:solidFill>
                <a:latin typeface="Times New Roman" pitchFamily="18" charset="0"/>
                <a:ea typeface="宋体" pitchFamily="2" charset="-122"/>
                <a:cs typeface="Times New Roman" pitchFamily="18" charset="0"/>
              </a:rPr>
              <a:t>	return </a:t>
            </a:r>
            <a:r>
              <a:rPr kumimoji="1" lang="en-US" altLang="zh-CN" sz="2400" dirty="0" err="1">
                <a:solidFill>
                  <a:srgbClr val="03001A"/>
                </a:solidFill>
                <a:latin typeface="Times New Roman" pitchFamily="18" charset="0"/>
                <a:ea typeface="宋体" pitchFamily="2" charset="-122"/>
                <a:cs typeface="Times New Roman" pitchFamily="18" charset="0"/>
              </a:rPr>
              <a:t>sub_samples</a:t>
            </a:r>
            <a:endParaRPr kumimoji="1" lang="en-US" altLang="zh-CN" sz="2400" dirty="0" smtClean="0">
              <a:solidFill>
                <a:srgbClr val="03001A"/>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88404822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2.3 Bagging</a:t>
            </a:r>
            <a:r>
              <a:rPr lang="zh-CN" altLang="en-US" sz="4000" b="1" dirty="0" smtClean="0">
                <a:solidFill>
                  <a:srgbClr val="03001A"/>
                </a:solidFill>
                <a:latin typeface="黑体" pitchFamily="49" charset="-122"/>
                <a:ea typeface="黑体" pitchFamily="49" charset="-122"/>
              </a:rPr>
              <a:t>方法</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412776"/>
            <a:ext cx="7776864" cy="2952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方法：全称</a:t>
            </a:r>
            <a:r>
              <a:rPr kumimoji="1" lang="en-US" altLang="zh-CN" sz="2400" dirty="0" smtClean="0">
                <a:solidFill>
                  <a:srgbClr val="03001A"/>
                </a:solidFill>
                <a:latin typeface="Times New Roman" pitchFamily="18" charset="0"/>
                <a:ea typeface="宋体" pitchFamily="2" charset="-122"/>
                <a:cs typeface="Times New Roman" pitchFamily="18" charset="0"/>
              </a:rPr>
              <a:t>Bootstrap Aggregating</a:t>
            </a: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用</a:t>
            </a:r>
            <a:r>
              <a:rPr kumimoji="1" lang="en-US" altLang="zh-CN" sz="2400" dirty="0" smtClean="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rPr>
              <a:t>生成出</a:t>
            </a:r>
            <a:r>
              <a:rPr kumimoji="1" lang="en-US" altLang="zh-CN" sz="2400" dirty="0" smtClean="0">
                <a:solidFill>
                  <a:srgbClr val="03001A"/>
                </a:solidFill>
                <a:latin typeface="Times New Roman" pitchFamily="18" charset="0"/>
                <a:ea typeface="宋体" pitchFamily="2" charset="-122"/>
                <a:cs typeface="Times New Roman" pitchFamily="18" charset="0"/>
              </a:rPr>
              <a:t>M</a:t>
            </a:r>
            <a:r>
              <a:rPr kumimoji="1" lang="zh-CN" altLang="en-US" sz="2400" dirty="0" smtClean="0">
                <a:solidFill>
                  <a:srgbClr val="03001A"/>
                </a:solidFill>
                <a:latin typeface="宋体" pitchFamily="2" charset="-122"/>
                <a:ea typeface="宋体" pitchFamily="2" charset="-122"/>
              </a:rPr>
              <a:t>个数据集</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用这</a:t>
            </a:r>
            <a:r>
              <a:rPr kumimoji="1" lang="en-US" altLang="zh-CN" sz="2400" dirty="0" smtClean="0">
                <a:solidFill>
                  <a:srgbClr val="03001A"/>
                </a:solidFill>
                <a:latin typeface="Times New Roman" pitchFamily="18" charset="0"/>
                <a:ea typeface="宋体" pitchFamily="2" charset="-122"/>
                <a:cs typeface="Times New Roman" pitchFamily="18" charset="0"/>
              </a:rPr>
              <a:t>M</a:t>
            </a:r>
            <a:r>
              <a:rPr kumimoji="1" lang="zh-CN" altLang="en-US" sz="2400" dirty="0" smtClean="0">
                <a:solidFill>
                  <a:srgbClr val="03001A"/>
                </a:solidFill>
                <a:latin typeface="宋体" pitchFamily="2" charset="-122"/>
                <a:ea typeface="宋体" pitchFamily="2" charset="-122"/>
              </a:rPr>
              <a:t>个数据集训练出</a:t>
            </a:r>
            <a:r>
              <a:rPr kumimoji="1" lang="en-US" altLang="zh-CN" sz="2400" dirty="0" smtClean="0">
                <a:solidFill>
                  <a:srgbClr val="03001A"/>
                </a:solidFill>
                <a:latin typeface="Times New Roman" pitchFamily="18" charset="0"/>
                <a:ea typeface="宋体" pitchFamily="2" charset="-122"/>
                <a:cs typeface="Times New Roman" pitchFamily="18" charset="0"/>
              </a:rPr>
              <a:t>M</a:t>
            </a:r>
            <a:r>
              <a:rPr kumimoji="1" lang="zh-CN" altLang="en-US" sz="2400" dirty="0" smtClean="0">
                <a:solidFill>
                  <a:srgbClr val="03001A"/>
                </a:solidFill>
                <a:latin typeface="宋体" pitchFamily="2" charset="-122"/>
                <a:ea typeface="宋体" pitchFamily="2" charset="-122"/>
              </a:rPr>
              <a:t>个弱分类器</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最终模型即为这</a:t>
            </a:r>
            <a:r>
              <a:rPr kumimoji="1" lang="en-US" altLang="zh-CN" sz="2400" dirty="0" smtClean="0">
                <a:solidFill>
                  <a:srgbClr val="03001A"/>
                </a:solidFill>
                <a:latin typeface="Times New Roman" pitchFamily="18" charset="0"/>
                <a:ea typeface="宋体" pitchFamily="2" charset="-122"/>
                <a:cs typeface="Times New Roman" pitchFamily="18" charset="0"/>
              </a:rPr>
              <a:t>M</a:t>
            </a:r>
            <a:r>
              <a:rPr kumimoji="1" lang="zh-CN" altLang="en-US" sz="2400" dirty="0" smtClean="0">
                <a:solidFill>
                  <a:srgbClr val="03001A"/>
                </a:solidFill>
                <a:latin typeface="宋体" pitchFamily="2" charset="-122"/>
                <a:ea typeface="宋体" pitchFamily="2" charset="-122"/>
              </a:rPr>
              <a:t>个弱分类器的简单组合</a:t>
            </a:r>
            <a:endParaRPr kumimoji="1" lang="en-US" altLang="zh-CN" sz="2400" dirty="0" smtClean="0">
              <a:solidFill>
                <a:srgbClr val="03001A"/>
              </a:solidFill>
              <a:latin typeface="宋体" pitchFamily="2" charset="-122"/>
              <a:ea typeface="宋体" pitchFamily="2" charset="-122"/>
            </a:endParaRPr>
          </a:p>
        </p:txBody>
      </p:sp>
      <p:cxnSp>
        <p:nvCxnSpPr>
          <p:cNvPr id="5" name="直接连接符 4"/>
          <p:cNvCxnSpPr/>
          <p:nvPr/>
        </p:nvCxnSpPr>
        <p:spPr>
          <a:xfrm>
            <a:off x="539552" y="4005064"/>
            <a:ext cx="5904656" cy="0"/>
          </a:xfrm>
          <a:prstGeom prst="line">
            <a:avLst/>
          </a:prstGeom>
        </p:spPr>
        <p:style>
          <a:lnRef idx="3">
            <a:schemeClr val="dk1"/>
          </a:lnRef>
          <a:fillRef idx="0">
            <a:schemeClr val="dk1"/>
          </a:fillRef>
          <a:effectRef idx="2">
            <a:schemeClr val="dk1"/>
          </a:effectRef>
          <a:fontRef idx="minor">
            <a:schemeClr val="tx1"/>
          </a:fontRef>
        </p:style>
      </p:cxnSp>
      <p:sp>
        <p:nvSpPr>
          <p:cNvPr id="7" name="矩形 6"/>
          <p:cNvSpPr/>
          <p:nvPr/>
        </p:nvSpPr>
        <p:spPr>
          <a:xfrm>
            <a:off x="611560" y="4221088"/>
            <a:ext cx="7272808" cy="1413849"/>
          </a:xfrm>
          <a:prstGeom prst="rect">
            <a:avLst/>
          </a:prstGeom>
        </p:spPr>
        <p:txBody>
          <a:bodyPr wrap="square">
            <a:spAutoFit/>
          </a:bodyPr>
          <a:lstStyle/>
          <a:p>
            <a:pPr>
              <a:lnSpc>
                <a:spcPct val="125000"/>
              </a:lnSpc>
              <a:buClr>
                <a:srgbClr val="404040"/>
              </a:buClr>
            </a:pPr>
            <a:r>
              <a:rPr kumimoji="1" lang="zh-CN" altLang="en-US" sz="2400" dirty="0">
                <a:solidFill>
                  <a:srgbClr val="03001A"/>
                </a:solidFill>
                <a:latin typeface="宋体" pitchFamily="2" charset="-122"/>
                <a:ea typeface="宋体" pitchFamily="2" charset="-122"/>
              </a:rPr>
              <a:t>所谓简单组合就是：</a:t>
            </a:r>
            <a:endParaRPr kumimoji="1" lang="en-US" altLang="zh-CN" sz="2400" dirty="0">
              <a:solidFill>
                <a:srgbClr val="03001A"/>
              </a:solidFill>
              <a:latin typeface="宋体" pitchFamily="2" charset="-122"/>
              <a:ea typeface="宋体" pitchFamily="2" charset="-122"/>
            </a:endParaRPr>
          </a:p>
          <a:p>
            <a:pPr>
              <a:lnSpc>
                <a:spcPct val="125000"/>
              </a:lnSpc>
              <a:buClr>
                <a:srgbClr val="404040"/>
              </a:buClr>
            </a:pPr>
            <a:r>
              <a:rPr kumimoji="1" lang="zh-CN" altLang="en-US" sz="2400" dirty="0">
                <a:solidFill>
                  <a:srgbClr val="03001A"/>
                </a:solidFill>
                <a:latin typeface="宋体" pitchFamily="2" charset="-122"/>
                <a:ea typeface="宋体" pitchFamily="2" charset="-122"/>
              </a:rPr>
              <a:t>对于分类问题使用投票表决的方法</a:t>
            </a:r>
            <a:endParaRPr kumimoji="1" lang="en-US" altLang="zh-CN" sz="2400" dirty="0">
              <a:solidFill>
                <a:srgbClr val="03001A"/>
              </a:solidFill>
              <a:latin typeface="宋体" pitchFamily="2" charset="-122"/>
              <a:ea typeface="宋体" pitchFamily="2" charset="-122"/>
            </a:endParaRPr>
          </a:p>
          <a:p>
            <a:pPr>
              <a:lnSpc>
                <a:spcPct val="125000"/>
              </a:lnSpc>
              <a:buClr>
                <a:srgbClr val="404040"/>
              </a:buClr>
            </a:pPr>
            <a:r>
              <a:rPr kumimoji="1" lang="zh-CN" altLang="en-US" sz="2400" dirty="0">
                <a:solidFill>
                  <a:srgbClr val="03001A"/>
                </a:solidFill>
                <a:latin typeface="宋体" pitchFamily="2" charset="-122"/>
                <a:ea typeface="宋体" pitchFamily="2" charset="-122"/>
              </a:rPr>
              <a:t>对于回归问题使用简单的取平均</a:t>
            </a:r>
            <a:endParaRPr kumimoji="1" lang="en-US" altLang="zh-CN" sz="2400" dirty="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214473896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2.3 Bagging</a:t>
            </a:r>
            <a:r>
              <a:rPr lang="zh-CN" altLang="en-US" sz="4000" b="1" dirty="0" smtClean="0">
                <a:solidFill>
                  <a:srgbClr val="03001A"/>
                </a:solidFill>
                <a:latin typeface="黑体" pitchFamily="49" charset="-122"/>
                <a:ea typeface="黑体" pitchFamily="49" charset="-122"/>
              </a:rPr>
              <a:t>算法实现</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35496" y="1416596"/>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80000"/>
              </a:lnSpc>
              <a:buClr>
                <a:srgbClr val="404040"/>
              </a:buClr>
              <a:buNone/>
            </a:pPr>
            <a:r>
              <a:rPr kumimoji="1" lang="en-US" altLang="zh-CN" sz="2400" dirty="0">
                <a:solidFill>
                  <a:srgbClr val="FF0000"/>
                </a:solidFill>
                <a:latin typeface="Times New Roman" pitchFamily="18" charset="0"/>
                <a:ea typeface="宋体" pitchFamily="2" charset="-122"/>
                <a:cs typeface="Times New Roman" pitchFamily="18" charset="0"/>
              </a:rPr>
              <a:t>from CART import </a:t>
            </a:r>
            <a:r>
              <a:rPr kumimoji="1" lang="en-US" altLang="zh-CN" sz="2400" dirty="0" smtClean="0">
                <a:solidFill>
                  <a:srgbClr val="FF0000"/>
                </a:solidFill>
                <a:latin typeface="Times New Roman" pitchFamily="18" charset="0"/>
                <a:ea typeface="宋体" pitchFamily="2" charset="-122"/>
                <a:cs typeface="Times New Roman" pitchFamily="18" charset="0"/>
              </a:rPr>
              <a:t>*</a:t>
            </a:r>
            <a:endParaRPr kumimoji="1" lang="en-US" altLang="zh-CN" sz="2400" dirty="0" smtClean="0">
              <a:solidFill>
                <a:srgbClr val="03001A"/>
              </a:solidFill>
              <a:latin typeface="宋体" pitchFamily="2" charset="-122"/>
              <a:ea typeface="宋体" pitchFamily="2" charset="-122"/>
            </a:endParaRPr>
          </a:p>
          <a:p>
            <a:pPr marL="0" indent="0">
              <a:lnSpc>
                <a:spcPct val="80000"/>
              </a:lnSpc>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调用</a:t>
            </a:r>
            <a:r>
              <a:rPr kumimoji="1" lang="en-US" altLang="zh-CN" sz="2400" dirty="0">
                <a:solidFill>
                  <a:srgbClr val="03001A"/>
                </a:solidFill>
                <a:latin typeface="Times New Roman" pitchFamily="18" charset="0"/>
                <a:ea typeface="宋体" pitchFamily="2" charset="-122"/>
                <a:cs typeface="Times New Roman" pitchFamily="18" charset="0"/>
              </a:rPr>
              <a:t>CART.py </a:t>
            </a:r>
            <a:r>
              <a:rPr kumimoji="1" lang="zh-CN" altLang="en-US" sz="2400" dirty="0" smtClean="0">
                <a:solidFill>
                  <a:srgbClr val="03001A"/>
                </a:solidFill>
                <a:latin typeface="宋体" pitchFamily="2" charset="-122"/>
                <a:ea typeface="宋体" pitchFamily="2" charset="-122"/>
              </a:rPr>
              <a:t>决策树创建</a:t>
            </a:r>
            <a:r>
              <a:rPr kumimoji="1" lang="en-US" altLang="zh-CN" sz="2400" dirty="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函数</a:t>
            </a:r>
            <a:endParaRPr kumimoji="1" lang="en-US" altLang="zh-CN" sz="2400" dirty="0" smtClean="0">
              <a:solidFill>
                <a:srgbClr val="03001A"/>
              </a:solidFill>
              <a:latin typeface="宋体" pitchFamily="2" charset="-122"/>
              <a:ea typeface="宋体" pitchFamily="2" charset="-122"/>
            </a:endParaRPr>
          </a:p>
          <a:p>
            <a:pPr marL="0" indent="0">
              <a:lnSpc>
                <a:spcPct val="80000"/>
              </a:lnSpc>
              <a:buClr>
                <a:srgbClr val="404040"/>
              </a:buClr>
              <a:buNone/>
            </a:pPr>
            <a:r>
              <a:rPr kumimoji="1" lang="zh-CN" altLang="en-US" sz="2400" dirty="0" smtClean="0">
                <a:solidFill>
                  <a:srgbClr val="03001A"/>
                </a:solidFill>
                <a:latin typeface="宋体" pitchFamily="2" charset="-122"/>
                <a:ea typeface="宋体" pitchFamily="2" charset="-122"/>
              </a:rPr>
              <a:t>输入：样本集</a:t>
            </a:r>
            <a:r>
              <a:rPr kumimoji="1" lang="en-US" altLang="zh-CN" sz="2400" dirty="0" err="1" smtClean="0">
                <a:solidFill>
                  <a:srgbClr val="03001A"/>
                </a:solidFill>
                <a:latin typeface="Times New Roman" pitchFamily="18" charset="0"/>
                <a:ea typeface="宋体" pitchFamily="2" charset="-122"/>
                <a:cs typeface="Times New Roman" pitchFamily="18" charset="0"/>
              </a:rPr>
              <a:t>data_set</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 树个数</a:t>
            </a:r>
            <a:r>
              <a:rPr kumimoji="1" lang="en-US" altLang="zh-CN" sz="2400" dirty="0" err="1">
                <a:solidFill>
                  <a:srgbClr val="03001A"/>
                </a:solidFill>
                <a:latin typeface="Times New Roman" pitchFamily="18" charset="0"/>
                <a:ea typeface="宋体" pitchFamily="2" charset="-122"/>
                <a:cs typeface="Times New Roman" pitchFamily="18" charset="0"/>
              </a:rPr>
              <a:t>n_trees</a:t>
            </a:r>
            <a:r>
              <a:rPr kumimoji="1" lang="en-US" altLang="zh-CN" sz="2400" dirty="0">
                <a:solidFill>
                  <a:srgbClr val="03001A"/>
                </a:solidFill>
                <a:latin typeface="Times New Roman" pitchFamily="18" charset="0"/>
                <a:ea typeface="宋体" pitchFamily="2" charset="-122"/>
                <a:cs typeface="Times New Roman" pitchFamily="18" charset="0"/>
              </a:rPr>
              <a:t>=5</a:t>
            </a:r>
          </a:p>
          <a:p>
            <a:pPr marL="0" indent="0">
              <a:lnSpc>
                <a:spcPct val="80000"/>
              </a:lnSpc>
              <a:buClr>
                <a:srgbClr val="404040"/>
              </a:buClr>
              <a:buNone/>
            </a:pPr>
            <a:r>
              <a:rPr kumimoji="1" lang="zh-CN" altLang="en-US" sz="2400" dirty="0" smtClean="0">
                <a:solidFill>
                  <a:srgbClr val="03001A"/>
                </a:solidFill>
                <a:latin typeface="宋体" pitchFamily="2" charset="-122"/>
                <a:ea typeface="宋体" pitchFamily="2" charset="-122"/>
              </a:rPr>
              <a:t>输出：多棵树组成的列表</a:t>
            </a:r>
            <a:r>
              <a:rPr kumimoji="1" lang="en-US" altLang="zh-CN" sz="2400" dirty="0">
                <a:solidFill>
                  <a:srgbClr val="03001A"/>
                </a:solidFill>
                <a:latin typeface="Times New Roman" pitchFamily="18" charset="0"/>
                <a:ea typeface="宋体" pitchFamily="2" charset="-122"/>
                <a:cs typeface="Times New Roman" pitchFamily="18" charset="0"/>
              </a:rPr>
              <a:t>trees</a:t>
            </a:r>
          </a:p>
          <a:p>
            <a:pPr marL="0" indent="0">
              <a:lnSpc>
                <a:spcPct val="80000"/>
              </a:lnSpc>
              <a:buClr>
                <a:srgbClr val="404040"/>
              </a:buClr>
              <a:buNone/>
            </a:pPr>
            <a:r>
              <a:rPr kumimoji="1" lang="zh-CN" altLang="en-US" sz="2400" dirty="0" smtClean="0">
                <a:solidFill>
                  <a:srgbClr val="03001A"/>
                </a:solidFill>
                <a:latin typeface="宋体" pitchFamily="2" charset="-122"/>
                <a:ea typeface="宋体" pitchFamily="2" charset="-122"/>
              </a:rPr>
              <a:t>初始化一棵</a:t>
            </a:r>
            <a:r>
              <a:rPr kumimoji="1" lang="en-US" altLang="zh-CN" sz="2400" dirty="0">
                <a:solidFill>
                  <a:srgbClr val="03001A"/>
                </a:solidFill>
                <a:latin typeface="Times New Roman" pitchFamily="18" charset="0"/>
                <a:ea typeface="宋体" pitchFamily="2" charset="-122"/>
                <a:cs typeface="Times New Roman" pitchFamily="18" charset="0"/>
              </a:rPr>
              <a:t>CART</a:t>
            </a:r>
            <a:r>
              <a:rPr kumimoji="1" lang="zh-CN" altLang="en-US" sz="2400" dirty="0" smtClean="0">
                <a:solidFill>
                  <a:srgbClr val="03001A"/>
                </a:solidFill>
                <a:latin typeface="宋体" pitchFamily="2" charset="-122"/>
                <a:ea typeface="宋体" pitchFamily="2" charset="-122"/>
              </a:rPr>
              <a:t>树 </a:t>
            </a:r>
            <a:r>
              <a:rPr kumimoji="1" lang="en-US" altLang="zh-CN" sz="2400" dirty="0">
                <a:solidFill>
                  <a:srgbClr val="03001A"/>
                </a:solidFill>
                <a:latin typeface="Times New Roman" pitchFamily="18" charset="0"/>
                <a:ea typeface="宋体" pitchFamily="2" charset="-122"/>
                <a:cs typeface="Times New Roman" pitchFamily="18" charset="0"/>
              </a:rPr>
              <a:t>tree=</a:t>
            </a:r>
            <a:r>
              <a:rPr kumimoji="1" lang="en-US" altLang="zh-CN" sz="2400" dirty="0" err="1">
                <a:solidFill>
                  <a:srgbClr val="03001A"/>
                </a:solidFill>
                <a:latin typeface="Times New Roman" pitchFamily="18" charset="0"/>
                <a:ea typeface="宋体" pitchFamily="2" charset="-122"/>
                <a:cs typeface="Times New Roman" pitchFamily="18" charset="0"/>
              </a:rPr>
              <a:t>CARTClassifier</a:t>
            </a:r>
            <a:r>
              <a:rPr kumimoji="1" lang="en-US" altLang="zh-CN" sz="2400" dirty="0" smtClean="0">
                <a:solidFill>
                  <a:srgbClr val="03001A"/>
                </a:solidFill>
                <a:latin typeface="Times New Roman" pitchFamily="18" charset="0"/>
                <a:ea typeface="宋体" pitchFamily="2" charset="-122"/>
                <a:cs typeface="Times New Roman" pitchFamily="18" charset="0"/>
              </a:rPr>
              <a:t>(</a:t>
            </a:r>
            <a:r>
              <a:rPr kumimoji="1" lang="en-US" altLang="zh-CN" sz="2400" dirty="0">
                <a:solidFill>
                  <a:srgbClr val="03001A"/>
                </a:solidFill>
                <a:latin typeface="Times New Roman" pitchFamily="18" charset="0"/>
                <a:ea typeface="宋体" pitchFamily="2" charset="-122"/>
                <a:cs typeface="Times New Roman" pitchFamily="18" charset="0"/>
              </a:rPr>
              <a:t>)</a:t>
            </a:r>
          </a:p>
          <a:p>
            <a:pPr marL="0" indent="0">
              <a:lnSpc>
                <a:spcPct val="80000"/>
              </a:lnSpc>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当树的数量小于</a:t>
            </a:r>
            <a:r>
              <a:rPr kumimoji="1" lang="en-US" altLang="zh-CN" sz="2400" dirty="0" err="1">
                <a:solidFill>
                  <a:srgbClr val="03001A"/>
                </a:solidFill>
                <a:latin typeface="Times New Roman" pitchFamily="18" charset="0"/>
                <a:ea typeface="宋体" pitchFamily="2" charset="-122"/>
                <a:cs typeface="Times New Roman" pitchFamily="18" charset="0"/>
              </a:rPr>
              <a:t>n_trees</a:t>
            </a:r>
            <a:r>
              <a:rPr kumimoji="1" lang="zh-CN" altLang="en-US" sz="2400" dirty="0" smtClean="0">
                <a:solidFill>
                  <a:srgbClr val="03001A"/>
                </a:solidFill>
                <a:latin typeface="宋体" pitchFamily="2" charset="-122"/>
                <a:ea typeface="宋体" pitchFamily="2" charset="-122"/>
              </a:rPr>
              <a:t>时：</a:t>
            </a:r>
            <a:endParaRPr kumimoji="1" lang="en-US" altLang="zh-CN" sz="2400" dirty="0" smtClean="0">
              <a:solidFill>
                <a:srgbClr val="03001A"/>
              </a:solidFill>
              <a:latin typeface="宋体" pitchFamily="2" charset="-122"/>
              <a:ea typeface="宋体" pitchFamily="2" charset="-122"/>
            </a:endParaRPr>
          </a:p>
          <a:p>
            <a:pPr marL="0" indent="0">
              <a:lnSpc>
                <a:spcPct val="80000"/>
              </a:lnSpc>
              <a:buClr>
                <a:srgbClr val="404040"/>
              </a:buClr>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利用</a:t>
            </a:r>
            <a:r>
              <a:rPr kumimoji="1" lang="en-US" altLang="zh-CN" sz="2400" dirty="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rPr>
              <a:t>自动生成样本集</a:t>
            </a:r>
            <a:r>
              <a:rPr kumimoji="1" lang="en-US" altLang="zh-CN" sz="2400" dirty="0" err="1" smtClean="0">
                <a:solidFill>
                  <a:srgbClr val="03001A"/>
                </a:solidFill>
                <a:latin typeface="Times New Roman" pitchFamily="18" charset="0"/>
                <a:ea typeface="宋体" pitchFamily="2" charset="-122"/>
                <a:cs typeface="Times New Roman" pitchFamily="18" charset="0"/>
              </a:rPr>
              <a:t>sub_samples</a:t>
            </a:r>
            <a:endParaRPr kumimoji="1" lang="en-US" altLang="zh-CN" sz="2400" dirty="0">
              <a:solidFill>
                <a:srgbClr val="03001A"/>
              </a:solidFill>
              <a:latin typeface="Times New Roman" pitchFamily="18" charset="0"/>
              <a:ea typeface="宋体" pitchFamily="2" charset="-122"/>
              <a:cs typeface="Times New Roman" pitchFamily="18" charset="0"/>
            </a:endParaRPr>
          </a:p>
          <a:p>
            <a:pPr marL="0" indent="0">
              <a:lnSpc>
                <a:spcPct val="80000"/>
              </a:lnSpc>
              <a:buClr>
                <a:srgbClr val="404040"/>
              </a:buClr>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使用数据集</a:t>
            </a:r>
            <a:r>
              <a:rPr kumimoji="1" lang="en-US" altLang="zh-CN" sz="2400" dirty="0" err="1" smtClean="0">
                <a:solidFill>
                  <a:srgbClr val="03001A"/>
                </a:solidFill>
                <a:latin typeface="Times New Roman" pitchFamily="18" charset="0"/>
                <a:ea typeface="宋体" pitchFamily="2" charset="-122"/>
                <a:cs typeface="Times New Roman" pitchFamily="18" charset="0"/>
              </a:rPr>
              <a:t>sub_samples</a:t>
            </a:r>
            <a:r>
              <a:rPr kumimoji="1" lang="zh-CN" altLang="en-US" sz="2400" dirty="0" smtClean="0">
                <a:solidFill>
                  <a:srgbClr val="03001A"/>
                </a:solidFill>
                <a:latin typeface="宋体" pitchFamily="2" charset="-122"/>
                <a:ea typeface="宋体" pitchFamily="2" charset="-122"/>
              </a:rPr>
              <a:t>训练模型</a:t>
            </a:r>
            <a:r>
              <a:rPr kumimoji="1" lang="en-US" altLang="zh-CN" sz="2400" dirty="0">
                <a:solidFill>
                  <a:srgbClr val="03001A"/>
                </a:solidFill>
                <a:latin typeface="Times New Roman" pitchFamily="18" charset="0"/>
                <a:ea typeface="宋体" pitchFamily="2" charset="-122"/>
                <a:cs typeface="Times New Roman" pitchFamily="18" charset="0"/>
              </a:rPr>
              <a:t>tree</a:t>
            </a:r>
          </a:p>
          <a:p>
            <a:pPr marL="0" indent="0">
              <a:lnSpc>
                <a:spcPct val="80000"/>
              </a:lnSpc>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将</a:t>
            </a:r>
            <a:r>
              <a:rPr kumimoji="1" lang="en-US" altLang="zh-CN" sz="2400" dirty="0">
                <a:solidFill>
                  <a:srgbClr val="03001A"/>
                </a:solidFill>
                <a:latin typeface="Times New Roman" pitchFamily="18" charset="0"/>
                <a:ea typeface="宋体" pitchFamily="2" charset="-122"/>
                <a:cs typeface="Times New Roman" pitchFamily="18" charset="0"/>
              </a:rPr>
              <a:t>tree</a:t>
            </a:r>
            <a:r>
              <a:rPr kumimoji="1" lang="zh-CN" altLang="en-US" sz="2400" dirty="0" smtClean="0">
                <a:solidFill>
                  <a:srgbClr val="03001A"/>
                </a:solidFill>
                <a:latin typeface="宋体" pitchFamily="2" charset="-122"/>
                <a:ea typeface="宋体" pitchFamily="2" charset="-122"/>
              </a:rPr>
              <a:t>放入</a:t>
            </a:r>
            <a:r>
              <a:rPr kumimoji="1" lang="en-US" altLang="zh-CN" sz="2400" dirty="0">
                <a:solidFill>
                  <a:srgbClr val="03001A"/>
                </a:solidFill>
                <a:latin typeface="Times New Roman" pitchFamily="18" charset="0"/>
                <a:ea typeface="宋体" pitchFamily="2" charset="-122"/>
                <a:cs typeface="Times New Roman" pitchFamily="18" charset="0"/>
              </a:rPr>
              <a:t>trees</a:t>
            </a:r>
            <a:r>
              <a:rPr kumimoji="1" lang="zh-CN" altLang="en-US" sz="2400" dirty="0" smtClean="0">
                <a:solidFill>
                  <a:srgbClr val="03001A"/>
                </a:solidFill>
                <a:latin typeface="宋体" pitchFamily="2" charset="-122"/>
                <a:ea typeface="宋体" pitchFamily="2" charset="-122"/>
              </a:rPr>
              <a:t>中</a:t>
            </a:r>
            <a:endParaRPr kumimoji="1" lang="en-US" altLang="zh-CN" sz="2400" dirty="0" smtClean="0">
              <a:solidFill>
                <a:srgbClr val="03001A"/>
              </a:solidFill>
              <a:latin typeface="宋体" pitchFamily="2" charset="-122"/>
              <a:ea typeface="宋体" pitchFamily="2" charset="-122"/>
            </a:endParaRPr>
          </a:p>
          <a:p>
            <a:pPr marL="0" indent="0">
              <a:lnSpc>
                <a:spcPct val="80000"/>
              </a:lnSpc>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返回 </a:t>
            </a:r>
            <a:r>
              <a:rPr kumimoji="1" lang="en-US" altLang="zh-CN" sz="2400" dirty="0" smtClean="0">
                <a:solidFill>
                  <a:srgbClr val="03001A"/>
                </a:solidFill>
                <a:latin typeface="Times New Roman" pitchFamily="18" charset="0"/>
                <a:ea typeface="宋体" pitchFamily="2" charset="-122"/>
                <a:cs typeface="Times New Roman" pitchFamily="18" charset="0"/>
              </a:rPr>
              <a:t>trees</a:t>
            </a:r>
          </a:p>
          <a:p>
            <a:pPr marL="0" indent="0">
              <a:buClr>
                <a:srgbClr val="404040"/>
              </a:buClr>
              <a:buFont typeface="Wingdings" pitchFamily="2" charset="2"/>
              <a:buNone/>
            </a:pPr>
            <a:endParaRPr kumimoji="1" lang="en-US" altLang="zh-CN" sz="2400" dirty="0" smtClean="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163516092"/>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2.3 Bagging</a:t>
            </a:r>
            <a:r>
              <a:rPr lang="zh-CN" altLang="en-US" sz="4000" b="1" dirty="0" smtClean="0">
                <a:solidFill>
                  <a:srgbClr val="03001A"/>
                </a:solidFill>
                <a:latin typeface="黑体" pitchFamily="49" charset="-122"/>
                <a:ea typeface="黑体" pitchFamily="49" charset="-122"/>
              </a:rPr>
              <a:t>算法</a:t>
            </a:r>
            <a:r>
              <a:rPr lang="zh-CN" altLang="en-US" sz="4000" b="1" dirty="0">
                <a:solidFill>
                  <a:srgbClr val="03001A"/>
                </a:solidFill>
                <a:latin typeface="黑体" pitchFamily="49" charset="-122"/>
                <a:ea typeface="黑体" pitchFamily="49" charset="-122"/>
              </a:rPr>
              <a:t>预测</a:t>
            </a:r>
          </a:p>
        </p:txBody>
      </p:sp>
      <p:sp>
        <p:nvSpPr>
          <p:cNvPr id="6" name="文本占位符 8194"/>
          <p:cNvSpPr txBox="1">
            <a:spLocks noChangeArrowheads="1"/>
          </p:cNvSpPr>
          <p:nvPr/>
        </p:nvSpPr>
        <p:spPr bwMode="auto">
          <a:xfrm>
            <a:off x="435496" y="1416596"/>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00000"/>
              </a:lnSpc>
              <a:spcBef>
                <a:spcPts val="0"/>
              </a:spcBef>
              <a:buClr>
                <a:srgbClr val="404040"/>
              </a:buClr>
              <a:buFont typeface="Wingdings" pitchFamily="2" charset="2"/>
              <a:buNone/>
            </a:pPr>
            <a:r>
              <a:rPr kumimoji="1" lang="zh-CN" altLang="en-US" sz="2400" dirty="0" smtClean="0">
                <a:solidFill>
                  <a:srgbClr val="03001A"/>
                </a:solidFill>
                <a:latin typeface="Times New Roman" pitchFamily="18" charset="0"/>
                <a:ea typeface="宋体" pitchFamily="2" charset="-122"/>
                <a:cs typeface="Times New Roman" pitchFamily="18" charset="0"/>
              </a:rPr>
              <a:t>使用</a:t>
            </a:r>
            <a:r>
              <a:rPr kumimoji="1" lang="en-US" altLang="zh-CN" sz="2400" dirty="0" smtClean="0">
                <a:solidFill>
                  <a:srgbClr val="03001A"/>
                </a:solidFill>
                <a:latin typeface="Times New Roman" pitchFamily="18" charset="0"/>
                <a:ea typeface="宋体" pitchFamily="2" charset="-122"/>
                <a:cs typeface="Times New Roman" pitchFamily="18" charset="0"/>
              </a:rPr>
              <a:t>trees</a:t>
            </a:r>
            <a:r>
              <a:rPr kumimoji="1" lang="zh-CN" altLang="en-US" sz="2400" dirty="0" smtClean="0">
                <a:solidFill>
                  <a:srgbClr val="03001A"/>
                </a:solidFill>
                <a:latin typeface="Times New Roman" pitchFamily="18" charset="0"/>
                <a:ea typeface="宋体" pitchFamily="2" charset="-122"/>
                <a:cs typeface="Times New Roman" pitchFamily="18" charset="0"/>
              </a:rPr>
              <a:t>和一个测试样本的特征，预测该样本的类别</a:t>
            </a:r>
            <a:endParaRPr kumimoji="1" lang="en-US" altLang="zh-CN" sz="2400" dirty="0" smtClean="0">
              <a:solidFill>
                <a:srgbClr val="03001A"/>
              </a:solidFill>
              <a:latin typeface="Times New Roman" pitchFamily="18" charset="0"/>
              <a:ea typeface="宋体" pitchFamily="2" charset="-122"/>
              <a:cs typeface="Times New Roman" pitchFamily="18" charset="0"/>
            </a:endParaRPr>
          </a:p>
          <a:p>
            <a:pPr marL="0" indent="0">
              <a:lnSpc>
                <a:spcPct val="100000"/>
              </a:lnSpc>
              <a:spcBef>
                <a:spcPts val="0"/>
              </a:spcBef>
              <a:buClr>
                <a:srgbClr val="404040"/>
              </a:buClr>
              <a:buFont typeface="Wingdings" pitchFamily="2" charset="2"/>
              <a:buNone/>
            </a:pPr>
            <a:r>
              <a:rPr kumimoji="1" lang="en-US" altLang="zh-CN" sz="2400" dirty="0" err="1" smtClean="0">
                <a:solidFill>
                  <a:srgbClr val="03001A"/>
                </a:solidFill>
                <a:latin typeface="Times New Roman" pitchFamily="18" charset="0"/>
                <a:ea typeface="宋体" pitchFamily="2" charset="-122"/>
                <a:cs typeface="Times New Roman" pitchFamily="18" charset="0"/>
              </a:rPr>
              <a:t>bagging_predict</a:t>
            </a:r>
            <a:r>
              <a:rPr kumimoji="1" lang="zh-CN" altLang="en-US" sz="2400" dirty="0" smtClean="0">
                <a:solidFill>
                  <a:srgbClr val="03001A"/>
                </a:solidFill>
                <a:latin typeface="Times New Roman" pitchFamily="18" charset="0"/>
                <a:ea typeface="宋体" pitchFamily="2" charset="-122"/>
                <a:cs typeface="Times New Roman" pitchFamily="18" charset="0"/>
              </a:rPr>
              <a:t>；</a:t>
            </a:r>
            <a:r>
              <a:rPr kumimoji="1" lang="zh-CN" altLang="en-US" sz="2400" b="1" dirty="0" smtClean="0">
                <a:solidFill>
                  <a:srgbClr val="FF0000"/>
                </a:solidFill>
                <a:latin typeface="Times New Roman" pitchFamily="18" charset="0"/>
                <a:ea typeface="宋体" pitchFamily="2" charset="-122"/>
                <a:cs typeface="Times New Roman" pitchFamily="18" charset="0"/>
              </a:rPr>
              <a:t>用每棵树对</a:t>
            </a:r>
            <a:r>
              <a:rPr kumimoji="1" lang="en-US" altLang="zh-CN" sz="2400" b="1" dirty="0" smtClean="0">
                <a:solidFill>
                  <a:srgbClr val="FF0000"/>
                </a:solidFill>
                <a:latin typeface="Times New Roman" pitchFamily="18" charset="0"/>
                <a:ea typeface="宋体" pitchFamily="2" charset="-122"/>
                <a:cs typeface="Times New Roman" pitchFamily="18" charset="0"/>
              </a:rPr>
              <a:t>sample</a:t>
            </a:r>
            <a:r>
              <a:rPr kumimoji="1" lang="zh-CN" altLang="en-US" sz="2400" b="1" dirty="0" smtClean="0">
                <a:solidFill>
                  <a:srgbClr val="FF0000"/>
                </a:solidFill>
                <a:latin typeface="Times New Roman" pitchFamily="18" charset="0"/>
                <a:ea typeface="宋体" pitchFamily="2" charset="-122"/>
                <a:cs typeface="Times New Roman" pitchFamily="18" charset="0"/>
              </a:rPr>
              <a:t>进行预测，并将结果放在</a:t>
            </a:r>
            <a:r>
              <a:rPr kumimoji="1" lang="zh-CN" altLang="en-US" sz="2400" b="1" dirty="0">
                <a:solidFill>
                  <a:srgbClr val="FF0000"/>
                </a:solidFill>
                <a:latin typeface="Times New Roman" pitchFamily="18" charset="0"/>
                <a:ea typeface="宋体" pitchFamily="2" charset="-122"/>
                <a:cs typeface="Times New Roman" pitchFamily="18" charset="0"/>
              </a:rPr>
              <a:t>名</a:t>
            </a:r>
            <a:r>
              <a:rPr kumimoji="1" lang="zh-CN" altLang="en-US" sz="2400" b="1" dirty="0" smtClean="0">
                <a:solidFill>
                  <a:srgbClr val="FF0000"/>
                </a:solidFill>
                <a:latin typeface="Times New Roman" pitchFamily="18" charset="0"/>
                <a:ea typeface="宋体" pitchFamily="2" charset="-122"/>
                <a:cs typeface="Times New Roman" pitchFamily="18" charset="0"/>
              </a:rPr>
              <a:t>为</a:t>
            </a:r>
            <a:r>
              <a:rPr kumimoji="1" lang="en-US" altLang="zh-CN" sz="2400" b="1" dirty="0" err="1" smtClean="0">
                <a:solidFill>
                  <a:srgbClr val="FF0000"/>
                </a:solidFill>
                <a:latin typeface="Times New Roman" pitchFamily="18" charset="0"/>
                <a:ea typeface="宋体" pitchFamily="2" charset="-122"/>
                <a:cs typeface="Times New Roman" pitchFamily="18" charset="0"/>
              </a:rPr>
              <a:t>b_p</a:t>
            </a:r>
            <a:r>
              <a:rPr kumimoji="1" lang="zh-CN" altLang="en-US" sz="2400" b="1" dirty="0" smtClean="0">
                <a:solidFill>
                  <a:srgbClr val="FF0000"/>
                </a:solidFill>
                <a:latin typeface="Times New Roman" pitchFamily="18" charset="0"/>
                <a:ea typeface="宋体" pitchFamily="2" charset="-122"/>
                <a:cs typeface="Times New Roman" pitchFamily="18" charset="0"/>
              </a:rPr>
              <a:t>的列表中，</a:t>
            </a:r>
            <a:r>
              <a:rPr kumimoji="1" lang="en-US" altLang="zh-CN" sz="2400" b="1" dirty="0" err="1" smtClean="0">
                <a:solidFill>
                  <a:srgbClr val="FF0000"/>
                </a:solidFill>
                <a:latin typeface="Times New Roman" pitchFamily="18" charset="0"/>
                <a:ea typeface="宋体" pitchFamily="2" charset="-122"/>
                <a:cs typeface="Times New Roman" pitchFamily="18" charset="0"/>
              </a:rPr>
              <a:t>b_p</a:t>
            </a:r>
            <a:r>
              <a:rPr kumimoji="1" lang="zh-CN" altLang="en-US" sz="2400" b="1" dirty="0" smtClean="0">
                <a:solidFill>
                  <a:srgbClr val="FF0000"/>
                </a:solidFill>
                <a:latin typeface="Times New Roman" pitchFamily="18" charset="0"/>
                <a:ea typeface="宋体" pitchFamily="2" charset="-122"/>
                <a:cs typeface="Times New Roman" pitchFamily="18" charset="0"/>
              </a:rPr>
              <a:t>中出现次数最多的类别即为</a:t>
            </a:r>
            <a:r>
              <a:rPr kumimoji="1" lang="en-US" altLang="zh-CN" sz="2400" b="1" dirty="0" smtClean="0">
                <a:solidFill>
                  <a:srgbClr val="FF0000"/>
                </a:solidFill>
                <a:latin typeface="Times New Roman" pitchFamily="18" charset="0"/>
                <a:ea typeface="宋体" pitchFamily="2" charset="-122"/>
                <a:cs typeface="Times New Roman" pitchFamily="18" charset="0"/>
              </a:rPr>
              <a:t>bagging</a:t>
            </a:r>
            <a:r>
              <a:rPr kumimoji="1" lang="zh-CN" altLang="en-US" sz="2400" b="1" dirty="0" smtClean="0">
                <a:solidFill>
                  <a:srgbClr val="FF0000"/>
                </a:solidFill>
                <a:latin typeface="Times New Roman" pitchFamily="18" charset="0"/>
                <a:ea typeface="宋体" pitchFamily="2" charset="-122"/>
                <a:cs typeface="Times New Roman" pitchFamily="18" charset="0"/>
              </a:rPr>
              <a:t>方法预测的类别</a:t>
            </a:r>
            <a:endParaRPr kumimoji="1" lang="en-US" altLang="zh-CN" sz="2400" b="1" dirty="0" smtClean="0">
              <a:solidFill>
                <a:srgbClr val="FF0000"/>
              </a:solidFill>
              <a:latin typeface="Times New Roman" pitchFamily="18" charset="0"/>
              <a:ea typeface="宋体" pitchFamily="2" charset="-122"/>
              <a:cs typeface="Times New Roman" pitchFamily="18" charset="0"/>
            </a:endParaRPr>
          </a:p>
          <a:p>
            <a:pPr marL="0" indent="0">
              <a:lnSpc>
                <a:spcPct val="80000"/>
              </a:lnSpc>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输入：</a:t>
            </a:r>
            <a:r>
              <a:rPr kumimoji="1" lang="en-US" altLang="zh-CN" sz="2400" dirty="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所得</a:t>
            </a:r>
            <a:r>
              <a:rPr kumimoji="1" lang="en-US" altLang="zh-CN" sz="2400" dirty="0">
                <a:solidFill>
                  <a:srgbClr val="03001A"/>
                </a:solidFill>
                <a:latin typeface="Times New Roman" pitchFamily="18" charset="0"/>
                <a:ea typeface="宋体" pitchFamily="2" charset="-122"/>
                <a:cs typeface="Times New Roman" pitchFamily="18" charset="0"/>
              </a:rPr>
              <a:t>trees</a:t>
            </a:r>
            <a:r>
              <a:rPr kumimoji="1" lang="zh-CN" altLang="en-US" sz="2400" dirty="0" smtClean="0">
                <a:solidFill>
                  <a:srgbClr val="03001A"/>
                </a:solidFill>
                <a:latin typeface="宋体" pitchFamily="2" charset="-122"/>
                <a:ea typeface="宋体" pitchFamily="2" charset="-122"/>
              </a:rPr>
              <a:t>和样本</a:t>
            </a:r>
            <a:r>
              <a:rPr kumimoji="1" lang="en-US" altLang="zh-CN" sz="2400" dirty="0">
                <a:solidFill>
                  <a:srgbClr val="03001A"/>
                </a:solidFill>
                <a:latin typeface="Times New Roman" pitchFamily="18" charset="0"/>
                <a:ea typeface="宋体" pitchFamily="2" charset="-122"/>
                <a:cs typeface="Times New Roman" pitchFamily="18" charset="0"/>
              </a:rPr>
              <a:t>sample</a:t>
            </a:r>
          </a:p>
          <a:p>
            <a:pPr marL="0" indent="0">
              <a:lnSpc>
                <a:spcPct val="80000"/>
              </a:lnSpc>
              <a:buClr>
                <a:srgbClr val="404040"/>
              </a:buClr>
              <a:buNone/>
            </a:pPr>
            <a:r>
              <a:rPr kumimoji="1" lang="zh-CN" altLang="en-US" sz="2400" dirty="0" smtClean="0">
                <a:solidFill>
                  <a:srgbClr val="03001A"/>
                </a:solidFill>
                <a:latin typeface="宋体" pitchFamily="2" charset="-122"/>
                <a:ea typeface="宋体" pitchFamily="2" charset="-122"/>
              </a:rPr>
              <a:t>输出：该</a:t>
            </a:r>
            <a:r>
              <a:rPr kumimoji="1" lang="en-US" altLang="zh-CN" sz="2400" dirty="0">
                <a:solidFill>
                  <a:srgbClr val="03001A"/>
                </a:solidFill>
                <a:latin typeface="Times New Roman" pitchFamily="18" charset="0"/>
                <a:ea typeface="宋体" pitchFamily="2" charset="-122"/>
                <a:cs typeface="Times New Roman" pitchFamily="18" charset="0"/>
              </a:rPr>
              <a:t>sample</a:t>
            </a:r>
            <a:r>
              <a:rPr kumimoji="1" lang="zh-CN" altLang="en-US" sz="2400" dirty="0" smtClean="0">
                <a:solidFill>
                  <a:srgbClr val="03001A"/>
                </a:solidFill>
                <a:latin typeface="宋体" pitchFamily="2" charset="-122"/>
                <a:ea typeface="宋体" pitchFamily="2" charset="-122"/>
              </a:rPr>
              <a:t>的预测类别</a:t>
            </a:r>
            <a:endParaRPr kumimoji="1" lang="en-US" altLang="zh-CN" sz="2400" dirty="0" smtClean="0">
              <a:solidFill>
                <a:srgbClr val="03001A"/>
              </a:solidFill>
              <a:latin typeface="宋体" pitchFamily="2" charset="-122"/>
              <a:ea typeface="宋体" pitchFamily="2" charset="-122"/>
            </a:endParaRPr>
          </a:p>
          <a:p>
            <a:pPr marL="0" indent="0">
              <a:lnSpc>
                <a:spcPct val="80000"/>
              </a:lnSpc>
              <a:buClr>
                <a:srgbClr val="404040"/>
              </a:buClr>
              <a:buNone/>
            </a:pPr>
            <a:r>
              <a:rPr kumimoji="1" lang="zh-CN" altLang="en-US" sz="2400" dirty="0" smtClean="0">
                <a:solidFill>
                  <a:srgbClr val="03001A"/>
                </a:solidFill>
                <a:latin typeface="宋体" pitchFamily="2" charset="-122"/>
                <a:ea typeface="宋体" pitchFamily="2" charset="-122"/>
                <a:cs typeface="Times New Roman" pitchFamily="18" charset="0"/>
              </a:rPr>
              <a:t>创建预测类别</a:t>
            </a:r>
            <a:r>
              <a:rPr kumimoji="1" lang="en-US" altLang="zh-CN" sz="2400" dirty="0" err="1">
                <a:solidFill>
                  <a:srgbClr val="03001A"/>
                </a:solidFill>
                <a:latin typeface="Times New Roman" pitchFamily="18" charset="0"/>
                <a:ea typeface="宋体" pitchFamily="2" charset="-122"/>
                <a:cs typeface="Times New Roman" pitchFamily="18" charset="0"/>
              </a:rPr>
              <a:t>b_p</a:t>
            </a:r>
            <a:r>
              <a:rPr kumimoji="1" lang="en-US" altLang="zh-CN" sz="2400" dirty="0">
                <a:solidFill>
                  <a:srgbClr val="03001A"/>
                </a:solidFill>
                <a:latin typeface="Times New Roman" pitchFamily="18" charset="0"/>
                <a:ea typeface="宋体" pitchFamily="2" charset="-122"/>
                <a:cs typeface="Times New Roman" pitchFamily="18" charset="0"/>
              </a:rPr>
              <a:t>=list()</a:t>
            </a: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对</a:t>
            </a:r>
            <a:r>
              <a:rPr kumimoji="1" lang="en-US" altLang="zh-CN" sz="2400" dirty="0">
                <a:solidFill>
                  <a:srgbClr val="03001A"/>
                </a:solidFill>
                <a:latin typeface="Times New Roman" pitchFamily="18" charset="0"/>
                <a:ea typeface="宋体" pitchFamily="2" charset="-122"/>
                <a:cs typeface="Times New Roman" pitchFamily="18" charset="0"/>
              </a:rPr>
              <a:t>trees</a:t>
            </a:r>
            <a:r>
              <a:rPr kumimoji="1" lang="zh-CN" altLang="en-US" sz="2400" dirty="0" smtClean="0">
                <a:solidFill>
                  <a:srgbClr val="03001A"/>
                </a:solidFill>
                <a:latin typeface="宋体" pitchFamily="2" charset="-122"/>
                <a:ea typeface="宋体" pitchFamily="2" charset="-122"/>
              </a:rPr>
              <a:t>中的每一个树：</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使用</a:t>
            </a:r>
            <a:r>
              <a:rPr kumimoji="1" lang="en-US" altLang="zh-CN" sz="2400" dirty="0" smtClean="0">
                <a:solidFill>
                  <a:srgbClr val="FF0000"/>
                </a:solidFill>
                <a:latin typeface="Times New Roman" pitchFamily="18" charset="0"/>
                <a:ea typeface="宋体" pitchFamily="2" charset="-122"/>
                <a:cs typeface="Times New Roman" pitchFamily="18" charset="0"/>
              </a:rPr>
              <a:t>CART</a:t>
            </a:r>
            <a:r>
              <a:rPr kumimoji="1" lang="zh-CN" altLang="en-US" sz="2400" dirty="0" smtClean="0">
                <a:solidFill>
                  <a:srgbClr val="FF0000"/>
                </a:solidFill>
                <a:latin typeface="宋体" pitchFamily="2" charset="-122"/>
                <a:ea typeface="宋体" pitchFamily="2" charset="-122"/>
              </a:rPr>
              <a:t>中的</a:t>
            </a:r>
            <a:r>
              <a:rPr kumimoji="1" lang="en-US" altLang="zh-CN" sz="2400" dirty="0" smtClean="0">
                <a:solidFill>
                  <a:srgbClr val="FF0000"/>
                </a:solidFill>
                <a:latin typeface="Times New Roman" pitchFamily="18" charset="0"/>
                <a:ea typeface="宋体" pitchFamily="2" charset="-122"/>
                <a:cs typeface="Times New Roman" pitchFamily="18" charset="0"/>
              </a:rPr>
              <a:t>predict</a:t>
            </a:r>
            <a:r>
              <a:rPr kumimoji="1" lang="zh-CN" altLang="en-US" sz="2400" dirty="0" smtClean="0">
                <a:solidFill>
                  <a:srgbClr val="FF0000"/>
                </a:solidFill>
                <a:latin typeface="宋体" pitchFamily="2" charset="-122"/>
                <a:ea typeface="宋体" pitchFamily="2" charset="-122"/>
              </a:rPr>
              <a:t>函数</a:t>
            </a:r>
            <a:r>
              <a:rPr kumimoji="1" lang="zh-CN" altLang="en-US" sz="2400" dirty="0" smtClean="0">
                <a:solidFill>
                  <a:srgbClr val="03001A"/>
                </a:solidFill>
                <a:latin typeface="宋体" pitchFamily="2" charset="-122"/>
                <a:ea typeface="宋体" pitchFamily="2" charset="-122"/>
              </a:rPr>
              <a:t>预测</a:t>
            </a:r>
            <a:r>
              <a:rPr kumimoji="1" lang="zh-CN" altLang="en-US" sz="2400" dirty="0" smtClean="0">
                <a:solidFill>
                  <a:srgbClr val="FF0000"/>
                </a:solidFill>
                <a:latin typeface="宋体" pitchFamily="2" charset="-122"/>
                <a:ea typeface="宋体" pitchFamily="2" charset="-122"/>
              </a:rPr>
              <a:t>在该树中</a:t>
            </a:r>
            <a:r>
              <a:rPr kumimoji="1" lang="en-US" altLang="zh-CN" sz="2400" dirty="0" smtClean="0">
                <a:solidFill>
                  <a:srgbClr val="03001A"/>
                </a:solidFill>
                <a:latin typeface="Times New Roman" pitchFamily="18" charset="0"/>
                <a:ea typeface="宋体" pitchFamily="2" charset="-122"/>
                <a:cs typeface="Times New Roman" pitchFamily="18" charset="0"/>
              </a:rPr>
              <a:t>sample</a:t>
            </a:r>
            <a:r>
              <a:rPr kumimoji="1" lang="zh-CN" altLang="en-US" sz="2400" dirty="0" smtClean="0">
                <a:solidFill>
                  <a:srgbClr val="03001A"/>
                </a:solidFill>
                <a:latin typeface="宋体" pitchFamily="2" charset="-122"/>
                <a:ea typeface="宋体" pitchFamily="2" charset="-122"/>
              </a:rPr>
              <a:t>的</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类别，并将预测到的类别添加到</a:t>
            </a:r>
            <a:r>
              <a:rPr kumimoji="1" lang="en-US" altLang="zh-CN" sz="2400" dirty="0" err="1" smtClean="0">
                <a:solidFill>
                  <a:srgbClr val="03001A"/>
                </a:solidFill>
                <a:latin typeface="宋体" pitchFamily="2" charset="-122"/>
                <a:ea typeface="宋体" pitchFamily="2" charset="-122"/>
              </a:rPr>
              <a:t>b_p</a:t>
            </a:r>
            <a:r>
              <a:rPr kumimoji="1" lang="zh-CN" altLang="en-US" sz="2400" dirty="0" smtClean="0">
                <a:solidFill>
                  <a:srgbClr val="03001A"/>
                </a:solidFill>
                <a:latin typeface="宋体" pitchFamily="2" charset="-122"/>
                <a:ea typeface="宋体" pitchFamily="2" charset="-122"/>
              </a:rPr>
              <a:t>中</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返回</a:t>
            </a:r>
            <a:r>
              <a:rPr kumimoji="1" lang="en-US" altLang="zh-CN" sz="2400" dirty="0" err="1" smtClean="0">
                <a:solidFill>
                  <a:srgbClr val="03001A"/>
                </a:solidFill>
                <a:latin typeface="Times New Roman" pitchFamily="18" charset="0"/>
                <a:ea typeface="宋体" pitchFamily="2" charset="-122"/>
                <a:cs typeface="Times New Roman" pitchFamily="18" charset="0"/>
              </a:rPr>
              <a:t>b_p</a:t>
            </a:r>
            <a:r>
              <a:rPr kumimoji="1" lang="zh-CN" altLang="en-US" sz="2400" dirty="0" smtClean="0">
                <a:solidFill>
                  <a:srgbClr val="03001A"/>
                </a:solidFill>
                <a:latin typeface="宋体" pitchFamily="2" charset="-122"/>
                <a:ea typeface="宋体" pitchFamily="2" charset="-122"/>
              </a:rPr>
              <a:t>中出现次数最多的类别</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endParaRPr kumimoji="1" lang="en-US" altLang="zh-CN" sz="2400" dirty="0" smtClean="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923992972"/>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3 </a:t>
            </a:r>
            <a:r>
              <a:rPr lang="zh-CN" altLang="en-US" sz="4000" b="1" dirty="0" smtClean="0">
                <a:solidFill>
                  <a:srgbClr val="03001A"/>
                </a:solidFill>
                <a:latin typeface="黑体" pitchFamily="49" charset="-122"/>
                <a:ea typeface="黑体" pitchFamily="49" charset="-122"/>
              </a:rPr>
              <a:t>随机森林</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052736"/>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随机森林：特殊的</a:t>
            </a: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算法</a:t>
            </a:r>
            <a:endParaRPr kumimoji="1" lang="en-US" altLang="zh-CN" sz="2400" dirty="0" smtClean="0">
              <a:solidFill>
                <a:srgbClr val="03001A"/>
              </a:solidFill>
              <a:latin typeface="宋体" pitchFamily="2" charset="-122"/>
              <a:ea typeface="宋体" pitchFamily="2" charset="-122"/>
            </a:endParaRPr>
          </a:p>
          <a:p>
            <a:pPr marL="457200" indent="-457200">
              <a:buClr>
                <a:srgbClr val="404040"/>
              </a:buClr>
              <a:buFont typeface="Wingdings" pitchFamily="2" charset="2"/>
              <a:buAutoNum type="arabicPeriod"/>
            </a:pPr>
            <a:r>
              <a:rPr kumimoji="1" lang="zh-CN" altLang="en-US" sz="2400" dirty="0" smtClean="0">
                <a:solidFill>
                  <a:srgbClr val="03001A"/>
                </a:solidFill>
                <a:latin typeface="宋体" pitchFamily="2" charset="-122"/>
                <a:ea typeface="宋体" pitchFamily="2" charset="-122"/>
              </a:rPr>
              <a:t>随机森林算法不仅</a:t>
            </a:r>
            <a:r>
              <a:rPr kumimoji="1" lang="zh-CN" altLang="en-US" sz="2400" dirty="0" smtClean="0">
                <a:solidFill>
                  <a:srgbClr val="FF0000"/>
                </a:solidFill>
                <a:latin typeface="宋体" pitchFamily="2" charset="-122"/>
                <a:ea typeface="宋体" pitchFamily="2" charset="-122"/>
              </a:rPr>
              <a:t>对样本集进行</a:t>
            </a:r>
            <a:r>
              <a:rPr kumimoji="1" lang="en-US" altLang="zh-CN" sz="2400" dirty="0">
                <a:solidFill>
                  <a:srgbClr val="FF0000"/>
                </a:solidFill>
                <a:latin typeface="Times New Roman" pitchFamily="18" charset="0"/>
                <a:ea typeface="宋体" pitchFamily="2" charset="-122"/>
                <a:cs typeface="Times New Roman" pitchFamily="18" charset="0"/>
              </a:rPr>
              <a:t>Bootstrap</a:t>
            </a:r>
            <a:r>
              <a:rPr kumimoji="1" lang="zh-CN" altLang="en-US" sz="2400" dirty="0" smtClean="0">
                <a:solidFill>
                  <a:srgbClr val="FF0000"/>
                </a:solidFill>
                <a:latin typeface="宋体" pitchFamily="2" charset="-122"/>
                <a:ea typeface="宋体" pitchFamily="2" charset="-122"/>
              </a:rPr>
              <a:t>采样</a:t>
            </a:r>
            <a:endParaRPr kumimoji="1" lang="en-US" altLang="zh-CN" sz="2400" dirty="0" smtClean="0">
              <a:solidFill>
                <a:srgbClr val="FF0000"/>
              </a:solidFill>
              <a:latin typeface="宋体" pitchFamily="2" charset="-122"/>
              <a:ea typeface="宋体" pitchFamily="2" charset="-122"/>
            </a:endParaRPr>
          </a:p>
          <a:p>
            <a:pPr marL="457200" indent="-457200">
              <a:buClr>
                <a:srgbClr val="404040"/>
              </a:buClr>
              <a:buFont typeface="Wingdings" pitchFamily="2" charset="2"/>
              <a:buAutoNum type="arabicPeriod"/>
            </a:pPr>
            <a:r>
              <a:rPr kumimoji="1" lang="zh-CN" altLang="en-US" sz="2400" dirty="0" smtClean="0">
                <a:solidFill>
                  <a:srgbClr val="03001A"/>
                </a:solidFill>
                <a:latin typeface="宋体" pitchFamily="2" charset="-122"/>
                <a:ea typeface="宋体" pitchFamily="2" charset="-122"/>
              </a:rPr>
              <a:t>每次对</a:t>
            </a:r>
            <a:r>
              <a:rPr kumimoji="1" lang="en-US" altLang="zh-CN" sz="2400" dirty="0">
                <a:solidFill>
                  <a:srgbClr val="FF0000"/>
                </a:solidFill>
                <a:latin typeface="宋体" pitchFamily="2" charset="-122"/>
                <a:ea typeface="宋体" pitchFamily="2" charset="-122"/>
              </a:rPr>
              <a:t>n</a:t>
            </a:r>
            <a:r>
              <a:rPr kumimoji="1" lang="en-US" altLang="zh-CN" sz="2400" dirty="0" smtClean="0">
                <a:solidFill>
                  <a:srgbClr val="FF0000"/>
                </a:solidFill>
                <a:latin typeface="Times New Roman" pitchFamily="18" charset="0"/>
                <a:ea typeface="宋体" pitchFamily="2" charset="-122"/>
                <a:cs typeface="Times New Roman" pitchFamily="18" charset="0"/>
              </a:rPr>
              <a:t>ode</a:t>
            </a:r>
            <a:r>
              <a:rPr kumimoji="1" lang="zh-CN" altLang="en-US" sz="2400" dirty="0">
                <a:solidFill>
                  <a:srgbClr val="FF0000"/>
                </a:solidFill>
                <a:latin typeface="宋体" pitchFamily="2" charset="-122"/>
                <a:ea typeface="宋体" pitchFamily="2" charset="-122"/>
              </a:rPr>
              <a:t>进行划分</a:t>
            </a:r>
            <a:r>
              <a:rPr kumimoji="1" lang="zh-CN" altLang="en-US" sz="2400" dirty="0" smtClean="0">
                <a:solidFill>
                  <a:srgbClr val="FF0000"/>
                </a:solidFill>
                <a:latin typeface="宋体" pitchFamily="2" charset="-122"/>
                <a:ea typeface="宋体" pitchFamily="2" charset="-122"/>
              </a:rPr>
              <a:t>时</a:t>
            </a:r>
            <a:r>
              <a:rPr kumimoji="1" lang="en-US" altLang="zh-CN" sz="2400" dirty="0" smtClean="0">
                <a:solidFill>
                  <a:srgbClr val="FF0000"/>
                </a:solidFill>
                <a:latin typeface="宋体" pitchFamily="2" charset="-122"/>
                <a:ea typeface="宋体" pitchFamily="2" charset="-122"/>
              </a:rPr>
              <a:t>(</a:t>
            </a:r>
            <a:r>
              <a:rPr kumimoji="1" lang="zh-CN" altLang="en-US" sz="2400" dirty="0" smtClean="0">
                <a:solidFill>
                  <a:srgbClr val="FF0000"/>
                </a:solidFill>
                <a:latin typeface="宋体" pitchFamily="2" charset="-122"/>
                <a:ea typeface="宋体" pitchFamily="2" charset="-122"/>
              </a:rPr>
              <a:t>每个决策节点</a:t>
            </a:r>
            <a:r>
              <a:rPr kumimoji="1" lang="en-US" altLang="zh-CN" sz="2400" dirty="0" smtClean="0">
                <a:solidFill>
                  <a:srgbClr val="FF0000"/>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a:t>
            </a:r>
            <a:r>
              <a:rPr kumimoji="1" lang="zh-CN" altLang="en-US" sz="2400" dirty="0">
                <a:solidFill>
                  <a:srgbClr val="03001A"/>
                </a:solidFill>
                <a:latin typeface="宋体" pitchFamily="2" charset="-122"/>
                <a:ea typeface="宋体" pitchFamily="2" charset="-122"/>
              </a:rPr>
              <a:t>都</a:t>
            </a:r>
            <a:r>
              <a:rPr kumimoji="1" lang="zh-CN" altLang="en-US" sz="2400" dirty="0" smtClean="0">
                <a:solidFill>
                  <a:srgbClr val="03001A"/>
                </a:solidFill>
                <a:latin typeface="宋体" pitchFamily="2" charset="-122"/>
                <a:ea typeface="宋体" pitchFamily="2" charset="-122"/>
              </a:rPr>
              <a:t>从</a:t>
            </a:r>
            <a:r>
              <a:rPr kumimoji="1" lang="en-US" altLang="zh-CN" sz="2400" dirty="0">
                <a:solidFill>
                  <a:srgbClr val="03001A"/>
                </a:solidFill>
                <a:latin typeface="Times New Roman" pitchFamily="18" charset="0"/>
                <a:ea typeface="宋体" pitchFamily="2" charset="-122"/>
                <a:cs typeface="Times New Roman" pitchFamily="18" charset="0"/>
              </a:rPr>
              <a:t>d</a:t>
            </a:r>
            <a:r>
              <a:rPr kumimoji="1" lang="zh-CN" altLang="en-US" sz="2400" dirty="0" smtClean="0">
                <a:solidFill>
                  <a:srgbClr val="03001A"/>
                </a:solidFill>
                <a:latin typeface="宋体" pitchFamily="2" charset="-122"/>
                <a:ea typeface="宋体" pitchFamily="2" charset="-122"/>
              </a:rPr>
              <a:t>个特征中</a:t>
            </a:r>
            <a:r>
              <a:rPr kumimoji="1" lang="zh-CN" altLang="en-US" sz="2400" dirty="0">
                <a:solidFill>
                  <a:srgbClr val="03001A"/>
                </a:solidFill>
                <a:latin typeface="宋体" pitchFamily="2" charset="-122"/>
                <a:ea typeface="宋体" pitchFamily="2" charset="-122"/>
              </a:rPr>
              <a:t>随机挑选</a:t>
            </a:r>
            <a:r>
              <a:rPr kumimoji="1" lang="en-US" altLang="zh-CN" sz="2400" dirty="0">
                <a:solidFill>
                  <a:srgbClr val="03001A"/>
                </a:solidFill>
                <a:latin typeface="Times New Roman" pitchFamily="18" charset="0"/>
                <a:ea typeface="宋体" pitchFamily="2" charset="-122"/>
                <a:cs typeface="Times New Roman" pitchFamily="18" charset="0"/>
              </a:rPr>
              <a:t>k</a:t>
            </a:r>
            <a:r>
              <a:rPr kumimoji="1" lang="zh-CN" altLang="en-US" sz="2400" dirty="0" smtClean="0">
                <a:solidFill>
                  <a:srgbClr val="03001A"/>
                </a:solidFill>
                <a:latin typeface="宋体" pitchFamily="2" charset="-122"/>
                <a:ea typeface="宋体" pitchFamily="2" charset="-122"/>
              </a:rPr>
              <a:t>个，</a:t>
            </a:r>
            <a:r>
              <a:rPr kumimoji="1" lang="zh-CN" altLang="en-US" sz="2400" dirty="0">
                <a:solidFill>
                  <a:srgbClr val="03001A"/>
                </a:solidFill>
                <a:latin typeface="宋体" pitchFamily="2" charset="-122"/>
                <a:ea typeface="宋体" pitchFamily="2" charset="-122"/>
              </a:rPr>
              <a:t>然后依信息增益从这个</a:t>
            </a:r>
            <a:r>
              <a:rPr kumimoji="1" lang="en-US" altLang="zh-CN" sz="2400" dirty="0">
                <a:solidFill>
                  <a:srgbClr val="03001A"/>
                </a:solidFill>
                <a:latin typeface="Times New Roman" pitchFamily="18" charset="0"/>
                <a:ea typeface="宋体" pitchFamily="2" charset="-122"/>
                <a:cs typeface="Times New Roman" pitchFamily="18" charset="0"/>
              </a:rPr>
              <a:t>k</a:t>
            </a:r>
            <a:r>
              <a:rPr kumimoji="1" lang="zh-CN" altLang="en-US" sz="2400" dirty="0">
                <a:solidFill>
                  <a:srgbClr val="03001A"/>
                </a:solidFill>
                <a:latin typeface="宋体" pitchFamily="2" charset="-122"/>
                <a:ea typeface="宋体" pitchFamily="2" charset="-122"/>
              </a:rPr>
              <a:t>个特征中选出最好的特征并确定划分</a:t>
            </a:r>
            <a:r>
              <a:rPr kumimoji="1" lang="zh-CN" altLang="en-US" sz="2400" dirty="0" smtClean="0">
                <a:solidFill>
                  <a:srgbClr val="03001A"/>
                </a:solidFill>
                <a:latin typeface="宋体" pitchFamily="2" charset="-122"/>
                <a:ea typeface="宋体" pitchFamily="2" charset="-122"/>
              </a:rPr>
              <a:t>标准</a:t>
            </a:r>
            <a:endParaRPr kumimoji="1" lang="en-US" altLang="zh-CN" sz="2400" dirty="0" smtClean="0">
              <a:solidFill>
                <a:srgbClr val="03001A"/>
              </a:solidFill>
              <a:latin typeface="宋体" pitchFamily="2" charset="-122"/>
              <a:ea typeface="宋体" pitchFamily="2" charset="-122"/>
            </a:endParaRPr>
          </a:p>
          <a:p>
            <a:pPr marL="457200" indent="-457200">
              <a:buClr>
                <a:srgbClr val="404040"/>
              </a:buClr>
              <a:buFont typeface="Wingdings" pitchFamily="2" charset="2"/>
              <a:buAutoNum type="arabicPeriod"/>
            </a:pPr>
            <a:r>
              <a:rPr kumimoji="1" lang="zh-CN" altLang="en-US" sz="2400" dirty="0" smtClean="0">
                <a:solidFill>
                  <a:srgbClr val="03001A"/>
                </a:solidFill>
                <a:latin typeface="宋体" pitchFamily="2" charset="-122"/>
                <a:ea typeface="宋体" pitchFamily="2" charset="-122"/>
              </a:rPr>
              <a:t>每棵树都不进行后剪枝</a:t>
            </a:r>
            <a:endParaRPr kumimoji="1" lang="en-US" altLang="zh-CN" sz="2400" dirty="0" smtClean="0">
              <a:solidFill>
                <a:srgbClr val="03001A"/>
              </a:solidFill>
              <a:latin typeface="宋体" pitchFamily="2" charset="-122"/>
              <a:ea typeface="宋体" pitchFamily="2" charset="-122"/>
            </a:endParaRPr>
          </a:p>
          <a:p>
            <a:pPr marL="457200" indent="-457200">
              <a:buClr>
                <a:srgbClr val="404040"/>
              </a:buClr>
              <a:buFont typeface="Wingdings" pitchFamily="2" charset="2"/>
              <a:buAutoNum type="arabicPeriod"/>
            </a:pPr>
            <a:r>
              <a:rPr kumimoji="1" lang="zh-CN" altLang="en-US" sz="2400" dirty="0" smtClean="0">
                <a:solidFill>
                  <a:srgbClr val="03001A"/>
                </a:solidFill>
                <a:latin typeface="宋体" pitchFamily="2" charset="-122"/>
                <a:ea typeface="宋体" pitchFamily="2" charset="-122"/>
              </a:rPr>
              <a:t>最终随机森林的预测结果即为所有树模型预测结果的的简单组合</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分类：投票决定</a:t>
            </a:r>
            <a:r>
              <a:rPr kumimoji="1" lang="en-US" altLang="zh-CN" sz="2400" dirty="0" smtClean="0">
                <a:solidFill>
                  <a:srgbClr val="03001A"/>
                </a:solidFill>
                <a:latin typeface="宋体" pitchFamily="2" charset="-122"/>
                <a:ea typeface="宋体" pitchFamily="2" charset="-122"/>
              </a:rPr>
              <a:t>)</a:t>
            </a:r>
          </a:p>
          <a:p>
            <a:pPr marL="0" indent="0">
              <a:buClr>
                <a:srgbClr val="404040"/>
              </a:buClr>
              <a:buNone/>
            </a:pPr>
            <a:r>
              <a:rPr kumimoji="1" lang="zh-CN" altLang="en-US" sz="2400" dirty="0" smtClean="0">
                <a:solidFill>
                  <a:srgbClr val="03001A"/>
                </a:solidFill>
                <a:latin typeface="宋体" pitchFamily="2" charset="-122"/>
                <a:ea typeface="宋体" pitchFamily="2" charset="-122"/>
              </a:rPr>
              <a:t>如果</a:t>
            </a:r>
            <a:r>
              <a:rPr kumimoji="1" lang="en-US" altLang="zh-CN" sz="2400" dirty="0">
                <a:solidFill>
                  <a:srgbClr val="03001A"/>
                </a:solidFill>
                <a:latin typeface="Times New Roman" pitchFamily="18" charset="0"/>
                <a:ea typeface="宋体" pitchFamily="2" charset="-122"/>
                <a:cs typeface="Times New Roman" pitchFamily="18" charset="0"/>
              </a:rPr>
              <a:t>k=d</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那随机森林和</a:t>
            </a:r>
            <a:r>
              <a:rPr kumimoji="1" lang="en-US" altLang="zh-CN" sz="2400" dirty="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算法相同</a:t>
            </a:r>
            <a:endParaRPr kumimoji="1" lang="en-US" altLang="zh-CN" sz="2400" dirty="0" smtClean="0">
              <a:solidFill>
                <a:srgbClr val="03001A"/>
              </a:solidFill>
              <a:latin typeface="宋体" pitchFamily="2" charset="-122"/>
              <a:ea typeface="宋体" pitchFamily="2" charset="-122"/>
            </a:endParaRPr>
          </a:p>
          <a:p>
            <a:pPr marL="0" indent="0">
              <a:buClr>
                <a:srgbClr val="404040"/>
              </a:buClr>
              <a:buNone/>
            </a:pPr>
            <a:r>
              <a:rPr kumimoji="1" lang="zh-CN" altLang="en-US" sz="2400" dirty="0" smtClean="0">
                <a:solidFill>
                  <a:srgbClr val="03001A"/>
                </a:solidFill>
                <a:latin typeface="宋体" pitchFamily="2" charset="-122"/>
                <a:ea typeface="宋体" pitchFamily="2" charset="-122"/>
              </a:rPr>
              <a:t>如果</a:t>
            </a:r>
            <a:r>
              <a:rPr kumimoji="1" lang="en-US" altLang="zh-CN" sz="2400" dirty="0">
                <a:solidFill>
                  <a:srgbClr val="03001A"/>
                </a:solidFill>
                <a:latin typeface="Times New Roman" pitchFamily="18" charset="0"/>
                <a:ea typeface="宋体" pitchFamily="2" charset="-122"/>
                <a:cs typeface="Times New Roman" pitchFamily="18" charset="0"/>
              </a:rPr>
              <a:t>k=1</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那就是完全随机</a:t>
            </a:r>
            <a:endParaRPr kumimoji="1" lang="en-US" altLang="zh-CN" sz="2400" dirty="0" smtClean="0">
              <a:solidFill>
                <a:srgbClr val="03001A"/>
              </a:solidFill>
              <a:latin typeface="宋体" pitchFamily="2" charset="-122"/>
              <a:ea typeface="宋体" pitchFamily="2" charset="-122"/>
            </a:endParaRPr>
          </a:p>
          <a:p>
            <a:pPr marL="0" indent="0">
              <a:buClr>
                <a:srgbClr val="404040"/>
              </a:buClr>
              <a:buNone/>
            </a:pPr>
            <a:r>
              <a:rPr kumimoji="1" lang="zh-CN" altLang="en-US" sz="2400" dirty="0" smtClean="0">
                <a:solidFill>
                  <a:srgbClr val="03001A"/>
                </a:solidFill>
                <a:latin typeface="宋体" pitchFamily="2" charset="-122"/>
                <a:ea typeface="宋体" pitchFamily="2" charset="-122"/>
              </a:rPr>
              <a:t>一般</a:t>
            </a:r>
            <a:r>
              <a:rPr kumimoji="1" lang="en-US" altLang="zh-CN" sz="2400" dirty="0">
                <a:solidFill>
                  <a:srgbClr val="03001A"/>
                </a:solidFill>
                <a:latin typeface="Times New Roman" pitchFamily="18" charset="0"/>
                <a:ea typeface="宋体" pitchFamily="2" charset="-122"/>
                <a:cs typeface="Times New Roman" pitchFamily="18" charset="0"/>
              </a:rPr>
              <a:t>k=d</a:t>
            </a:r>
            <a:r>
              <a:rPr kumimoji="1" lang="zh-CN" altLang="en-US" sz="2400" dirty="0">
                <a:solidFill>
                  <a:srgbClr val="03001A"/>
                </a:solidFill>
                <a:latin typeface="Times New Roman" pitchFamily="18" charset="0"/>
                <a:ea typeface="宋体" pitchFamily="2" charset="-122"/>
                <a:cs typeface="Times New Roman" pitchFamily="18" charset="0"/>
              </a:rPr>
              <a:t>、</a:t>
            </a:r>
            <a:r>
              <a:rPr kumimoji="1" lang="en-US" altLang="zh-CN" sz="2400" dirty="0">
                <a:solidFill>
                  <a:srgbClr val="03001A"/>
                </a:solidFill>
                <a:latin typeface="Times New Roman" pitchFamily="18" charset="0"/>
                <a:ea typeface="宋体" pitchFamily="2" charset="-122"/>
                <a:cs typeface="Times New Roman" pitchFamily="18" charset="0"/>
              </a:rPr>
              <a:t>k=log2(d)</a:t>
            </a:r>
            <a:r>
              <a:rPr kumimoji="1" lang="zh-CN" altLang="en-US" sz="2400" dirty="0" smtClean="0">
                <a:solidFill>
                  <a:srgbClr val="03001A"/>
                </a:solidFill>
                <a:latin typeface="宋体" pitchFamily="2" charset="-122"/>
                <a:ea typeface="宋体" pitchFamily="2" charset="-122"/>
              </a:rPr>
              <a:t>或者</a:t>
            </a:r>
            <a:r>
              <a:rPr kumimoji="1" lang="en-US" altLang="zh-CN" sz="2400" dirty="0" smtClean="0">
                <a:solidFill>
                  <a:srgbClr val="03001A"/>
                </a:solidFill>
                <a:latin typeface="Times New Roman" pitchFamily="18" charset="0"/>
                <a:ea typeface="宋体" pitchFamily="2" charset="-122"/>
                <a:cs typeface="Times New Roman" pitchFamily="18" charset="0"/>
              </a:rPr>
              <a:t>k=</a:t>
            </a:r>
            <a:r>
              <a:rPr kumimoji="1" lang="en-US" altLang="zh-CN" sz="2400" dirty="0" err="1" smtClean="0">
                <a:solidFill>
                  <a:srgbClr val="03001A"/>
                </a:solidFill>
                <a:latin typeface="Times New Roman" pitchFamily="18" charset="0"/>
                <a:ea typeface="宋体" pitchFamily="2" charset="-122"/>
                <a:cs typeface="Times New Roman" pitchFamily="18" charset="0"/>
              </a:rPr>
              <a:t>sqrt</a:t>
            </a:r>
            <a:r>
              <a:rPr kumimoji="1" lang="en-US" altLang="zh-CN" sz="2400" dirty="0" smtClean="0">
                <a:solidFill>
                  <a:srgbClr val="03001A"/>
                </a:solidFill>
                <a:latin typeface="Times New Roman" pitchFamily="18" charset="0"/>
                <a:ea typeface="宋体" pitchFamily="2" charset="-122"/>
                <a:cs typeface="Times New Roman" pitchFamily="18" charset="0"/>
              </a:rPr>
              <a:t>(d)</a:t>
            </a:r>
          </a:p>
        </p:txBody>
      </p:sp>
    </p:spTree>
    <p:extLst>
      <p:ext uri="{BB962C8B-B14F-4D97-AF65-F5344CB8AC3E}">
        <p14:creationId xmlns:p14="http://schemas.microsoft.com/office/powerpoint/2010/main" val="285872794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3.1 </a:t>
            </a:r>
            <a:r>
              <a:rPr lang="zh-CN" altLang="en-US" sz="4000" b="1" dirty="0" smtClean="0">
                <a:solidFill>
                  <a:srgbClr val="03001A"/>
                </a:solidFill>
                <a:latin typeface="黑体" pitchFamily="49" charset="-122"/>
                <a:ea typeface="黑体" pitchFamily="49" charset="-122"/>
              </a:rPr>
              <a:t>随机森林的算法实现</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196752"/>
            <a:ext cx="77768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修改</a:t>
            </a:r>
            <a:r>
              <a:rPr kumimoji="1" lang="en-US" altLang="zh-CN" sz="2400" dirty="0" smtClean="0">
                <a:solidFill>
                  <a:srgbClr val="03001A"/>
                </a:solidFill>
                <a:latin typeface="Times New Roman" pitchFamily="18" charset="0"/>
                <a:ea typeface="宋体" pitchFamily="2" charset="-122"/>
                <a:cs typeface="Times New Roman" pitchFamily="18" charset="0"/>
              </a:rPr>
              <a:t>CART</a:t>
            </a:r>
            <a:r>
              <a:rPr kumimoji="1" lang="zh-CN" altLang="en-US" sz="2400" dirty="0" smtClean="0">
                <a:solidFill>
                  <a:srgbClr val="03001A"/>
                </a:solidFill>
                <a:latin typeface="宋体" pitchFamily="2" charset="-122"/>
                <a:ea typeface="宋体" pitchFamily="2" charset="-122"/>
              </a:rPr>
              <a:t>的</a:t>
            </a:r>
            <a:r>
              <a:rPr kumimoji="1" lang="zh-CN" altLang="en-US" sz="2400" dirty="0" smtClean="0">
                <a:solidFill>
                  <a:srgbClr val="FF0000"/>
                </a:solidFill>
                <a:latin typeface="宋体" pitchFamily="2" charset="-122"/>
                <a:ea typeface="宋体" pitchFamily="2" charset="-122"/>
              </a:rPr>
              <a:t>决策点</a:t>
            </a:r>
            <a:r>
              <a:rPr kumimoji="1" lang="zh-CN" altLang="en-US" sz="2400" dirty="0" smtClean="0">
                <a:solidFill>
                  <a:srgbClr val="03001A"/>
                </a:solidFill>
                <a:latin typeface="宋体" pitchFamily="2" charset="-122"/>
                <a:ea typeface="宋体" pitchFamily="2" charset="-122"/>
              </a:rPr>
              <a:t>生成函数：</a:t>
            </a:r>
            <a:endParaRPr kumimoji="1" lang="en-US" altLang="zh-CN" sz="2400" dirty="0" smtClean="0">
              <a:solidFill>
                <a:srgbClr val="03001A"/>
              </a:solidFill>
              <a:latin typeface="宋体" pitchFamily="2" charset="-122"/>
              <a:ea typeface="宋体" pitchFamily="2" charset="-122"/>
            </a:endParaRPr>
          </a:p>
          <a:p>
            <a:pPr marL="0" indent="0">
              <a:lnSpc>
                <a:spcPct val="100000"/>
              </a:lnSpc>
              <a:buNone/>
            </a:pPr>
            <a:endParaRPr kumimoji="1" lang="en-US" altLang="zh-CN" sz="2400" dirty="0" smtClean="0">
              <a:solidFill>
                <a:srgbClr val="03001A"/>
              </a:solidFill>
              <a:latin typeface="宋体" pitchFamily="2" charset="-122"/>
              <a:ea typeface="宋体" pitchFamily="2" charset="-122"/>
            </a:endParaRPr>
          </a:p>
        </p:txBody>
      </p:sp>
      <p:sp>
        <p:nvSpPr>
          <p:cNvPr id="4" name="矩形 3"/>
          <p:cNvSpPr/>
          <p:nvPr/>
        </p:nvSpPr>
        <p:spPr>
          <a:xfrm>
            <a:off x="611560" y="1844824"/>
            <a:ext cx="7128792" cy="3785652"/>
          </a:xfrm>
          <a:prstGeom prst="rect">
            <a:avLst/>
          </a:prstGeom>
        </p:spPr>
        <p:txBody>
          <a:bodyPr wrap="square">
            <a:spAutoFit/>
          </a:bodyPr>
          <a:lstStyle/>
          <a:p>
            <a:pPr>
              <a:lnSpc>
                <a:spcPct val="100000"/>
              </a:lnSpc>
            </a:pPr>
            <a:r>
              <a:rPr lang="en-US" altLang="zh-CN" sz="2400" dirty="0" err="1" smtClean="0">
                <a:solidFill>
                  <a:srgbClr val="03001A"/>
                </a:solidFill>
                <a:latin typeface="Times New Roman" pitchFamily="18" charset="0"/>
                <a:ea typeface="宋体" pitchFamily="2" charset="-122"/>
                <a:cs typeface="Times New Roman" pitchFamily="18" charset="0"/>
              </a:rPr>
              <a:t>get_split</a:t>
            </a:r>
            <a:r>
              <a:rPr lang="zh-CN" altLang="en-US" sz="2400" dirty="0" smtClean="0">
                <a:solidFill>
                  <a:srgbClr val="03001A"/>
                </a:solidFill>
                <a:latin typeface="Times New Roman" pitchFamily="18" charset="0"/>
                <a:ea typeface="宋体" pitchFamily="2" charset="-122"/>
                <a:cs typeface="Times New Roman" pitchFamily="18" charset="0"/>
              </a:rPr>
              <a:t>函数 </a:t>
            </a:r>
            <a:r>
              <a:rPr lang="en-US" altLang="zh-CN" sz="2400" dirty="0" smtClean="0">
                <a:solidFill>
                  <a:srgbClr val="03001A"/>
                </a:solidFill>
                <a:latin typeface="Times New Roman" pitchFamily="18" charset="0"/>
                <a:ea typeface="宋体" pitchFamily="2" charset="-122"/>
                <a:cs typeface="Times New Roman" pitchFamily="18" charset="0"/>
                <a:sym typeface="Wingdings" pitchFamily="2" charset="2"/>
              </a:rPr>
              <a:t>: ( CART</a:t>
            </a:r>
            <a:r>
              <a:rPr lang="zh-CN" altLang="en-US" sz="2400" dirty="0" smtClean="0">
                <a:solidFill>
                  <a:srgbClr val="03001A"/>
                </a:solidFill>
                <a:latin typeface="Times New Roman" pitchFamily="18" charset="0"/>
                <a:ea typeface="宋体" pitchFamily="2" charset="-122"/>
                <a:cs typeface="Times New Roman" pitchFamily="18" charset="0"/>
                <a:sym typeface="Wingdings" pitchFamily="2" charset="2"/>
              </a:rPr>
              <a:t>决策节点</a:t>
            </a:r>
            <a:r>
              <a:rPr lang="en-US" altLang="zh-CN" sz="2400" dirty="0" smtClean="0">
                <a:solidFill>
                  <a:srgbClr val="03001A"/>
                </a:solidFill>
                <a:latin typeface="Times New Roman" pitchFamily="18" charset="0"/>
                <a:ea typeface="宋体" pitchFamily="2" charset="-122"/>
                <a:cs typeface="Times New Roman" pitchFamily="18" charset="0"/>
                <a:sym typeface="Wingdings" pitchFamily="2" charset="2"/>
              </a:rPr>
              <a:t>)</a:t>
            </a:r>
          </a:p>
          <a:p>
            <a:pPr>
              <a:lnSpc>
                <a:spcPct val="100000"/>
              </a:lnSpc>
            </a:pPr>
            <a:r>
              <a:rPr lang="zh-CN" altLang="en-US" sz="2400" dirty="0" smtClean="0">
                <a:solidFill>
                  <a:srgbClr val="03001A"/>
                </a:solidFill>
                <a:latin typeface="Times New Roman" pitchFamily="18" charset="0"/>
                <a:ea typeface="宋体" pitchFamily="2" charset="-122"/>
                <a:cs typeface="Times New Roman" pitchFamily="18" charset="0"/>
                <a:sym typeface="Wingdings" pitchFamily="2" charset="2"/>
              </a:rPr>
              <a:t>输入：</a:t>
            </a:r>
            <a:r>
              <a:rPr lang="en-US" altLang="zh-CN" sz="2400" dirty="0" smtClean="0">
                <a:solidFill>
                  <a:srgbClr val="03001A"/>
                </a:solidFill>
                <a:latin typeface="Times New Roman" pitchFamily="18" charset="0"/>
                <a:ea typeface="宋体" pitchFamily="2" charset="-122"/>
                <a:cs typeface="Times New Roman" pitchFamily="18" charset="0"/>
                <a:sym typeface="Wingdings" pitchFamily="2" charset="2"/>
              </a:rPr>
              <a:t>data</a:t>
            </a:r>
            <a:endParaRPr lang="en-US" altLang="zh-CN" sz="2400" dirty="0" smtClean="0">
              <a:solidFill>
                <a:srgbClr val="03001A"/>
              </a:solidFill>
              <a:latin typeface="Times New Roman" pitchFamily="18" charset="0"/>
              <a:ea typeface="宋体" pitchFamily="2" charset="-122"/>
              <a:cs typeface="Times New Roman" pitchFamily="18" charset="0"/>
            </a:endParaRPr>
          </a:p>
          <a:p>
            <a:pPr>
              <a:lnSpc>
                <a:spcPct val="100000"/>
              </a:lnSpc>
            </a:pPr>
            <a:r>
              <a:rPr lang="zh-CN" altLang="en-US" sz="2400" dirty="0" smtClean="0">
                <a:solidFill>
                  <a:srgbClr val="03001A"/>
                </a:solidFill>
                <a:latin typeface="Times New Roman" pitchFamily="18" charset="0"/>
                <a:ea typeface="宋体" pitchFamily="2" charset="-122"/>
                <a:cs typeface="Times New Roman" pitchFamily="18" charset="0"/>
              </a:rPr>
              <a:t>具有</a:t>
            </a:r>
            <a:r>
              <a:rPr lang="zh-CN" altLang="en-US" sz="2400" dirty="0">
                <a:solidFill>
                  <a:srgbClr val="03001A"/>
                </a:solidFill>
                <a:latin typeface="Times New Roman" pitchFamily="18" charset="0"/>
                <a:ea typeface="宋体" pitchFamily="2" charset="-122"/>
                <a:cs typeface="Times New Roman" pitchFamily="18" charset="0"/>
              </a:rPr>
              <a:t>两层</a:t>
            </a:r>
            <a:r>
              <a:rPr lang="zh-CN" altLang="en-US" sz="2400" dirty="0" smtClean="0">
                <a:solidFill>
                  <a:srgbClr val="03001A"/>
                </a:solidFill>
                <a:latin typeface="Times New Roman" pitchFamily="18" charset="0"/>
                <a:ea typeface="宋体" pitchFamily="2" charset="-122"/>
                <a:cs typeface="Times New Roman" pitchFamily="18" charset="0"/>
              </a:rPr>
              <a:t>循环</a:t>
            </a:r>
            <a:endParaRPr lang="en-US" altLang="zh-CN" sz="2400" dirty="0" smtClean="0">
              <a:solidFill>
                <a:srgbClr val="03001A"/>
              </a:solidFill>
              <a:latin typeface="Times New Roman" pitchFamily="18" charset="0"/>
              <a:ea typeface="宋体" pitchFamily="2" charset="-122"/>
              <a:cs typeface="Times New Roman" pitchFamily="18" charset="0"/>
            </a:endParaRPr>
          </a:p>
          <a:p>
            <a:pPr>
              <a:lnSpc>
                <a:spcPct val="100000"/>
              </a:lnSpc>
            </a:pPr>
            <a:endParaRPr lang="en-US" altLang="zh-CN" sz="2400" dirty="0">
              <a:solidFill>
                <a:srgbClr val="03001A"/>
              </a:solidFill>
              <a:latin typeface="Times New Roman" pitchFamily="18" charset="0"/>
              <a:ea typeface="宋体" pitchFamily="2" charset="-122"/>
              <a:cs typeface="Times New Roman" pitchFamily="18" charset="0"/>
            </a:endParaRPr>
          </a:p>
          <a:p>
            <a:pPr>
              <a:lnSpc>
                <a:spcPct val="100000"/>
              </a:lnSpc>
            </a:pPr>
            <a:r>
              <a:rPr lang="zh-CN" altLang="en-US" sz="2400" dirty="0" smtClean="0">
                <a:solidFill>
                  <a:srgbClr val="03001A"/>
                </a:solidFill>
                <a:latin typeface="Times New Roman" pitchFamily="18" charset="0"/>
                <a:ea typeface="宋体" pitchFamily="2" charset="-122"/>
                <a:cs typeface="Times New Roman" pitchFamily="18" charset="0"/>
              </a:rPr>
              <a:t>外层</a:t>
            </a:r>
            <a:r>
              <a:rPr lang="zh-CN" altLang="en-US" sz="2400" dirty="0">
                <a:solidFill>
                  <a:srgbClr val="03001A"/>
                </a:solidFill>
                <a:latin typeface="Times New Roman" pitchFamily="18" charset="0"/>
                <a:ea typeface="宋体" pitchFamily="2" charset="-122"/>
                <a:cs typeface="Times New Roman" pitchFamily="18" charset="0"/>
              </a:rPr>
              <a:t>是对特征索引进行循环</a:t>
            </a:r>
            <a:endParaRPr lang="en-US" altLang="zh-CN" sz="2400" dirty="0">
              <a:solidFill>
                <a:srgbClr val="03001A"/>
              </a:solidFill>
              <a:latin typeface="Times New Roman" pitchFamily="18" charset="0"/>
              <a:ea typeface="宋体" pitchFamily="2" charset="-122"/>
              <a:cs typeface="Times New Roman" pitchFamily="18" charset="0"/>
            </a:endParaRPr>
          </a:p>
          <a:p>
            <a:pPr>
              <a:lnSpc>
                <a:spcPct val="100000"/>
              </a:lnSpc>
            </a:pPr>
            <a:r>
              <a:rPr lang="en-US" altLang="zh-CN" sz="2400" dirty="0">
                <a:solidFill>
                  <a:srgbClr val="03001A"/>
                </a:solidFill>
                <a:latin typeface="Times New Roman" pitchFamily="18" charset="0"/>
                <a:ea typeface="宋体" pitchFamily="2" charset="-122"/>
                <a:cs typeface="Times New Roman" pitchFamily="18" charset="0"/>
              </a:rPr>
              <a:t>	</a:t>
            </a:r>
            <a:r>
              <a:rPr lang="zh-CN" altLang="en-US" sz="2400" dirty="0">
                <a:solidFill>
                  <a:srgbClr val="03001A"/>
                </a:solidFill>
                <a:latin typeface="Times New Roman" pitchFamily="18" charset="0"/>
                <a:ea typeface="宋体" pitchFamily="2" charset="-122"/>
                <a:cs typeface="Times New Roman" pitchFamily="18" charset="0"/>
              </a:rPr>
              <a:t>内层是对该特征的二分标准进行循环</a:t>
            </a:r>
            <a:endParaRPr lang="en-US" altLang="zh-CN" sz="2400" dirty="0">
              <a:solidFill>
                <a:srgbClr val="03001A"/>
              </a:solidFill>
              <a:latin typeface="Times New Roman" pitchFamily="18" charset="0"/>
              <a:ea typeface="宋体" pitchFamily="2" charset="-122"/>
              <a:cs typeface="Times New Roman" pitchFamily="18" charset="0"/>
            </a:endParaRPr>
          </a:p>
          <a:p>
            <a:pPr>
              <a:lnSpc>
                <a:spcPct val="100000"/>
              </a:lnSpc>
            </a:pPr>
            <a:r>
              <a:rPr lang="en-US" altLang="zh-CN" sz="2400" dirty="0">
                <a:solidFill>
                  <a:srgbClr val="03001A"/>
                </a:solidFill>
                <a:latin typeface="Times New Roman" pitchFamily="18" charset="0"/>
                <a:ea typeface="宋体" pitchFamily="2" charset="-122"/>
                <a:cs typeface="Times New Roman" pitchFamily="18" charset="0"/>
              </a:rPr>
              <a:t>		</a:t>
            </a:r>
            <a:r>
              <a:rPr lang="zh-CN" altLang="en-US" sz="2400" dirty="0">
                <a:solidFill>
                  <a:srgbClr val="03001A"/>
                </a:solidFill>
                <a:latin typeface="Times New Roman" pitchFamily="18" charset="0"/>
                <a:ea typeface="宋体" pitchFamily="2" charset="-122"/>
                <a:cs typeface="Times New Roman" pitchFamily="18" charset="0"/>
              </a:rPr>
              <a:t>对样本集进行划分，并求出基尼系数</a:t>
            </a:r>
            <a:endParaRPr lang="en-US" altLang="zh-CN" sz="2400" dirty="0">
              <a:solidFill>
                <a:srgbClr val="03001A"/>
              </a:solidFill>
              <a:latin typeface="Times New Roman" pitchFamily="18" charset="0"/>
              <a:ea typeface="宋体" pitchFamily="2" charset="-122"/>
              <a:cs typeface="Times New Roman" pitchFamily="18" charset="0"/>
            </a:endParaRPr>
          </a:p>
          <a:p>
            <a:pPr>
              <a:lnSpc>
                <a:spcPct val="100000"/>
              </a:lnSpc>
            </a:pPr>
            <a:r>
              <a:rPr lang="en-US" altLang="zh-CN" sz="2400" dirty="0">
                <a:solidFill>
                  <a:srgbClr val="03001A"/>
                </a:solidFill>
                <a:latin typeface="Times New Roman" pitchFamily="18" charset="0"/>
                <a:ea typeface="宋体" pitchFamily="2" charset="-122"/>
                <a:cs typeface="Times New Roman" pitchFamily="18" charset="0"/>
              </a:rPr>
              <a:t>		</a:t>
            </a:r>
            <a:r>
              <a:rPr lang="zh-CN" altLang="en-US" sz="2400" dirty="0">
                <a:solidFill>
                  <a:srgbClr val="03001A"/>
                </a:solidFill>
                <a:latin typeface="Times New Roman" pitchFamily="18" charset="0"/>
                <a:ea typeface="宋体" pitchFamily="2" charset="-122"/>
                <a:cs typeface="Times New Roman" pitchFamily="18" charset="0"/>
              </a:rPr>
              <a:t>通过比较得到最优</a:t>
            </a:r>
            <a:endParaRPr lang="en-US" altLang="zh-CN" sz="2400" dirty="0">
              <a:solidFill>
                <a:srgbClr val="03001A"/>
              </a:solidFill>
              <a:latin typeface="Times New Roman" pitchFamily="18" charset="0"/>
              <a:ea typeface="宋体" pitchFamily="2" charset="-122"/>
              <a:cs typeface="Times New Roman" pitchFamily="18" charset="0"/>
            </a:endParaRPr>
          </a:p>
          <a:p>
            <a:pPr>
              <a:lnSpc>
                <a:spcPct val="100000"/>
              </a:lnSpc>
            </a:pPr>
            <a:r>
              <a:rPr lang="zh-CN" altLang="en-US" sz="2400" dirty="0" smtClean="0">
                <a:solidFill>
                  <a:srgbClr val="03001A"/>
                </a:solidFill>
                <a:latin typeface="Times New Roman" pitchFamily="18" charset="0"/>
                <a:ea typeface="宋体" pitchFamily="2" charset="-122"/>
                <a:cs typeface="Times New Roman" pitchFamily="18" charset="0"/>
              </a:rPr>
              <a:t>二</a:t>
            </a:r>
            <a:r>
              <a:rPr lang="zh-CN" altLang="en-US" sz="2400" dirty="0">
                <a:solidFill>
                  <a:srgbClr val="03001A"/>
                </a:solidFill>
                <a:latin typeface="Times New Roman" pitchFamily="18" charset="0"/>
                <a:ea typeface="宋体" pitchFamily="2" charset="-122"/>
                <a:cs typeface="Times New Roman" pitchFamily="18" charset="0"/>
              </a:rPr>
              <a:t>分标准的选取有三种常用的方法</a:t>
            </a:r>
            <a:r>
              <a:rPr lang="zh-CN" altLang="en-US" sz="2400" dirty="0" smtClean="0">
                <a:solidFill>
                  <a:srgbClr val="03001A"/>
                </a:solidFill>
                <a:latin typeface="Times New Roman" pitchFamily="18" charset="0"/>
                <a:ea typeface="宋体" pitchFamily="2" charset="-122"/>
                <a:cs typeface="Times New Roman" pitchFamily="18" charset="0"/>
              </a:rPr>
              <a:t>，此处采用</a:t>
            </a:r>
            <a:r>
              <a:rPr lang="zh-CN" altLang="en-US" sz="2400" dirty="0">
                <a:solidFill>
                  <a:srgbClr val="03001A"/>
                </a:solidFill>
                <a:latin typeface="Times New Roman" pitchFamily="18" charset="0"/>
                <a:ea typeface="宋体" pitchFamily="2" charset="-122"/>
                <a:cs typeface="Times New Roman" pitchFamily="18" charset="0"/>
              </a:rPr>
              <a:t>最简单</a:t>
            </a:r>
            <a:r>
              <a:rPr lang="zh-CN" altLang="en-US" sz="2400" dirty="0" smtClean="0">
                <a:solidFill>
                  <a:srgbClr val="03001A"/>
                </a:solidFill>
                <a:latin typeface="Times New Roman" pitchFamily="18" charset="0"/>
                <a:ea typeface="宋体" pitchFamily="2" charset="-122"/>
                <a:cs typeface="Times New Roman" pitchFamily="18" charset="0"/>
              </a:rPr>
              <a:t>的方法将</a:t>
            </a:r>
            <a:r>
              <a:rPr lang="zh-CN" altLang="en-US" sz="2400" dirty="0">
                <a:solidFill>
                  <a:srgbClr val="03001A"/>
                </a:solidFill>
                <a:latin typeface="Times New Roman" pitchFamily="18" charset="0"/>
                <a:ea typeface="宋体" pitchFamily="2" charset="-122"/>
                <a:cs typeface="Times New Roman" pitchFamily="18" charset="0"/>
              </a:rPr>
              <a:t>特征空间的每个值作为二分标准</a:t>
            </a:r>
            <a:endParaRPr lang="en-US" altLang="zh-CN" sz="2400" dirty="0">
              <a:solidFill>
                <a:srgbClr val="03001A"/>
              </a:solidFill>
              <a:latin typeface="Times New Roman" pitchFamily="18" charset="0"/>
              <a:ea typeface="宋体" pitchFamily="2" charset="-122"/>
              <a:cs typeface="Times New Roman" pitchFamily="18" charset="0"/>
            </a:endParaRPr>
          </a:p>
        </p:txBody>
      </p:sp>
      <p:sp>
        <p:nvSpPr>
          <p:cNvPr id="5" name="矩形 4"/>
          <p:cNvSpPr/>
          <p:nvPr/>
        </p:nvSpPr>
        <p:spPr>
          <a:xfrm>
            <a:off x="2267744" y="2204864"/>
            <a:ext cx="1696298" cy="461665"/>
          </a:xfrm>
          <a:prstGeom prst="rect">
            <a:avLst/>
          </a:prstGeom>
        </p:spPr>
        <p:txBody>
          <a:bodyPr wrap="none">
            <a:spAutoFit/>
          </a:bodyPr>
          <a:lstStyle/>
          <a:p>
            <a:pPr>
              <a:lnSpc>
                <a:spcPct val="100000"/>
              </a:lnSpc>
            </a:pPr>
            <a:r>
              <a:rPr lang="en-US" altLang="zh-CN" sz="2400" dirty="0" smtClean="0">
                <a:solidFill>
                  <a:srgbClr val="FF0000"/>
                </a:solidFill>
                <a:latin typeface="Times New Roman" pitchFamily="18" charset="0"/>
                <a:ea typeface="宋体" pitchFamily="2" charset="-122"/>
                <a:cs typeface="Times New Roman" pitchFamily="18" charset="0"/>
                <a:sym typeface="Wingdings" pitchFamily="2" charset="2"/>
              </a:rPr>
              <a:t>,  </a:t>
            </a:r>
            <a:r>
              <a:rPr lang="en-US" altLang="zh-CN" sz="2400" dirty="0" err="1" smtClean="0">
                <a:solidFill>
                  <a:srgbClr val="FF0000"/>
                </a:solidFill>
                <a:latin typeface="Times New Roman" pitchFamily="18" charset="0"/>
                <a:ea typeface="宋体" pitchFamily="2" charset="-122"/>
                <a:cs typeface="Times New Roman" pitchFamily="18" charset="0"/>
                <a:sym typeface="Wingdings" pitchFamily="2" charset="2"/>
              </a:rPr>
              <a:t>n_features</a:t>
            </a:r>
            <a:endParaRPr lang="en-US" altLang="zh-CN" sz="2400" dirty="0">
              <a:solidFill>
                <a:srgbClr val="FF0000"/>
              </a:solidFill>
              <a:latin typeface="Times New Roman" pitchFamily="18" charset="0"/>
              <a:ea typeface="宋体" pitchFamily="2" charset="-122"/>
              <a:cs typeface="Times New Roman" pitchFamily="18" charset="0"/>
            </a:endParaRPr>
          </a:p>
        </p:txBody>
      </p:sp>
      <p:sp>
        <p:nvSpPr>
          <p:cNvPr id="9" name="矩形 8"/>
          <p:cNvSpPr/>
          <p:nvPr/>
        </p:nvSpPr>
        <p:spPr>
          <a:xfrm>
            <a:off x="3563888" y="2682081"/>
            <a:ext cx="5466561" cy="461665"/>
          </a:xfrm>
          <a:prstGeom prst="rect">
            <a:avLst/>
          </a:prstGeom>
        </p:spPr>
        <p:txBody>
          <a:bodyPr wrap="none">
            <a:spAutoFit/>
          </a:bodyPr>
          <a:lstStyle/>
          <a:p>
            <a:pPr>
              <a:lnSpc>
                <a:spcPct val="100000"/>
              </a:lnSpc>
            </a:pPr>
            <a:r>
              <a:rPr lang="zh-CN" altLang="en-US" sz="2400" dirty="0" smtClean="0">
                <a:solidFill>
                  <a:srgbClr val="FF0000"/>
                </a:solidFill>
                <a:latin typeface="Times New Roman" pitchFamily="18" charset="0"/>
                <a:ea typeface="宋体" pitchFamily="2" charset="-122"/>
                <a:cs typeface="Times New Roman" pitchFamily="18" charset="0"/>
                <a:sym typeface="Wingdings" pitchFamily="2" charset="2"/>
              </a:rPr>
              <a:t>从特征索引列表中随机抽取</a:t>
            </a:r>
            <a:r>
              <a:rPr lang="en-US" altLang="zh-CN" sz="2400" dirty="0" err="1" smtClean="0">
                <a:solidFill>
                  <a:srgbClr val="FF0000"/>
                </a:solidFill>
                <a:latin typeface="Times New Roman" pitchFamily="18" charset="0"/>
                <a:ea typeface="宋体" pitchFamily="2" charset="-122"/>
                <a:cs typeface="Times New Roman" pitchFamily="18" charset="0"/>
                <a:sym typeface="Wingdings" pitchFamily="2" charset="2"/>
              </a:rPr>
              <a:t>n_features</a:t>
            </a:r>
            <a:r>
              <a:rPr lang="zh-CN" altLang="en-US" sz="2400" dirty="0" smtClean="0">
                <a:solidFill>
                  <a:srgbClr val="FF0000"/>
                </a:solidFill>
                <a:latin typeface="Times New Roman" pitchFamily="18" charset="0"/>
                <a:ea typeface="宋体" pitchFamily="2" charset="-122"/>
                <a:cs typeface="Times New Roman" pitchFamily="18" charset="0"/>
                <a:sym typeface="Wingdings" pitchFamily="2" charset="2"/>
              </a:rPr>
              <a:t>个</a:t>
            </a:r>
            <a:endParaRPr lang="en-US" altLang="zh-CN" sz="2400" dirty="0">
              <a:solidFill>
                <a:srgbClr val="FF0000"/>
              </a:solidFill>
              <a:latin typeface="Times New Roman" pitchFamily="18" charset="0"/>
              <a:ea typeface="宋体" pitchFamily="2" charset="-122"/>
              <a:cs typeface="Times New Roman" pitchFamily="18" charset="0"/>
            </a:endParaRPr>
          </a:p>
        </p:txBody>
      </p:sp>
      <p:cxnSp>
        <p:nvCxnSpPr>
          <p:cNvPr id="14" name="直接箭头连接符 13"/>
          <p:cNvCxnSpPr/>
          <p:nvPr/>
        </p:nvCxnSpPr>
        <p:spPr>
          <a:xfrm flipH="1">
            <a:off x="971600" y="2912913"/>
            <a:ext cx="2592288" cy="34624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26428568"/>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3.1 </a:t>
            </a:r>
            <a:r>
              <a:rPr lang="zh-CN" altLang="en-US" sz="4000" b="1" dirty="0" smtClean="0">
                <a:solidFill>
                  <a:srgbClr val="03001A"/>
                </a:solidFill>
                <a:latin typeface="黑体" pitchFamily="49" charset="-122"/>
                <a:ea typeface="黑体" pitchFamily="49" charset="-122"/>
              </a:rPr>
              <a:t>随机森林的算法实现</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196752"/>
            <a:ext cx="77768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修改</a:t>
            </a:r>
            <a:r>
              <a:rPr kumimoji="1" lang="en-US" altLang="zh-CN" sz="2400" dirty="0" smtClean="0">
                <a:solidFill>
                  <a:srgbClr val="03001A"/>
                </a:solidFill>
                <a:latin typeface="Times New Roman" pitchFamily="18" charset="0"/>
                <a:ea typeface="宋体" pitchFamily="2" charset="-122"/>
                <a:cs typeface="Times New Roman" pitchFamily="18" charset="0"/>
              </a:rPr>
              <a:t>CART</a:t>
            </a:r>
            <a:r>
              <a:rPr kumimoji="1" lang="zh-CN" altLang="en-US" sz="2400" dirty="0" smtClean="0">
                <a:solidFill>
                  <a:srgbClr val="03001A"/>
                </a:solidFill>
                <a:latin typeface="宋体" pitchFamily="2" charset="-122"/>
                <a:ea typeface="宋体" pitchFamily="2" charset="-122"/>
              </a:rPr>
              <a:t>的</a:t>
            </a:r>
            <a:r>
              <a:rPr kumimoji="1" lang="zh-CN" altLang="en-US" sz="2400" dirty="0" smtClean="0">
                <a:solidFill>
                  <a:srgbClr val="FF0000"/>
                </a:solidFill>
                <a:latin typeface="宋体" pitchFamily="2" charset="-122"/>
                <a:ea typeface="宋体" pitchFamily="2" charset="-122"/>
              </a:rPr>
              <a:t>决策点</a:t>
            </a:r>
            <a:r>
              <a:rPr kumimoji="1" lang="zh-CN" altLang="en-US" sz="2400" dirty="0" smtClean="0">
                <a:solidFill>
                  <a:srgbClr val="03001A"/>
                </a:solidFill>
                <a:latin typeface="宋体" pitchFamily="2" charset="-122"/>
                <a:ea typeface="宋体" pitchFamily="2" charset="-122"/>
              </a:rPr>
              <a:t>生成函数：</a:t>
            </a:r>
            <a:endParaRPr kumimoji="1" lang="en-US" altLang="zh-CN" sz="2400" dirty="0" smtClean="0">
              <a:solidFill>
                <a:srgbClr val="03001A"/>
              </a:solidFill>
              <a:latin typeface="宋体" pitchFamily="2" charset="-122"/>
              <a:ea typeface="宋体" pitchFamily="2" charset="-122"/>
            </a:endParaRPr>
          </a:p>
          <a:p>
            <a:pPr marL="0" indent="0">
              <a:lnSpc>
                <a:spcPct val="100000"/>
              </a:lnSpc>
              <a:buNone/>
            </a:pPr>
            <a:endParaRPr kumimoji="1" lang="en-US" altLang="zh-CN" sz="2400" dirty="0" smtClean="0">
              <a:solidFill>
                <a:srgbClr val="03001A"/>
              </a:solidFill>
              <a:latin typeface="宋体" pitchFamily="2" charset="-122"/>
              <a:ea typeface="宋体" pitchFamily="2" charset="-122"/>
            </a:endParaRPr>
          </a:p>
        </p:txBody>
      </p:sp>
      <p:sp>
        <p:nvSpPr>
          <p:cNvPr id="4" name="矩形 3"/>
          <p:cNvSpPr/>
          <p:nvPr/>
        </p:nvSpPr>
        <p:spPr>
          <a:xfrm>
            <a:off x="611560" y="1844824"/>
            <a:ext cx="7128792" cy="2400657"/>
          </a:xfrm>
          <a:prstGeom prst="rect">
            <a:avLst/>
          </a:prstGeom>
        </p:spPr>
        <p:txBody>
          <a:bodyPr wrap="square">
            <a:spAutoFit/>
          </a:bodyPr>
          <a:lstStyle/>
          <a:p>
            <a:pPr>
              <a:lnSpc>
                <a:spcPct val="125000"/>
              </a:lnSpc>
            </a:pPr>
            <a:r>
              <a:rPr lang="en-US" altLang="zh-CN" sz="2400" dirty="0" smtClean="0">
                <a:solidFill>
                  <a:srgbClr val="03001A"/>
                </a:solidFill>
                <a:latin typeface="Times New Roman" pitchFamily="18" charset="0"/>
                <a:ea typeface="宋体" pitchFamily="2" charset="-122"/>
                <a:cs typeface="Times New Roman" pitchFamily="18" charset="0"/>
              </a:rPr>
              <a:t>CART</a:t>
            </a:r>
            <a:r>
              <a:rPr lang="zh-CN" altLang="en-US" sz="2400" dirty="0" smtClean="0">
                <a:solidFill>
                  <a:srgbClr val="03001A"/>
                </a:solidFill>
                <a:latin typeface="Times New Roman" pitchFamily="18" charset="0"/>
                <a:ea typeface="宋体" pitchFamily="2" charset="-122"/>
                <a:cs typeface="Times New Roman" pitchFamily="18" charset="0"/>
              </a:rPr>
              <a:t>函数的</a:t>
            </a:r>
            <a:r>
              <a:rPr lang="zh-CN" altLang="en-US" sz="2400" dirty="0" smtClean="0">
                <a:solidFill>
                  <a:srgbClr val="FF0000"/>
                </a:solidFill>
                <a:latin typeface="Times New Roman" pitchFamily="18" charset="0"/>
                <a:ea typeface="宋体" pitchFamily="2" charset="-122"/>
                <a:cs typeface="Times New Roman" pitchFamily="18" charset="0"/>
              </a:rPr>
              <a:t>初始化</a:t>
            </a:r>
            <a:r>
              <a:rPr lang="zh-CN" altLang="en-US" sz="2400" dirty="0" smtClean="0">
                <a:solidFill>
                  <a:srgbClr val="03001A"/>
                </a:solidFill>
                <a:latin typeface="Times New Roman" pitchFamily="18" charset="0"/>
                <a:ea typeface="宋体" pitchFamily="2" charset="-122"/>
                <a:cs typeface="Times New Roman" pitchFamily="18" charset="0"/>
              </a:rPr>
              <a:t>中添加</a:t>
            </a:r>
            <a:r>
              <a:rPr lang="en-US" altLang="zh-CN" sz="2400" dirty="0" err="1" smtClean="0">
                <a:solidFill>
                  <a:srgbClr val="03001A"/>
                </a:solidFill>
                <a:latin typeface="Times New Roman" pitchFamily="18" charset="0"/>
                <a:ea typeface="宋体" pitchFamily="2" charset="-122"/>
                <a:cs typeface="Times New Roman" pitchFamily="18" charset="0"/>
              </a:rPr>
              <a:t>n_features</a:t>
            </a:r>
            <a:r>
              <a:rPr lang="zh-CN" altLang="en-US" sz="2400" dirty="0" smtClean="0">
                <a:solidFill>
                  <a:srgbClr val="03001A"/>
                </a:solidFill>
                <a:latin typeface="Times New Roman" pitchFamily="18" charset="0"/>
                <a:ea typeface="宋体" pitchFamily="2" charset="-122"/>
                <a:cs typeface="Times New Roman" pitchFamily="18" charset="0"/>
              </a:rPr>
              <a:t>默认为</a:t>
            </a:r>
            <a:r>
              <a:rPr lang="en-US" altLang="zh-CN" sz="2400" dirty="0" smtClean="0">
                <a:solidFill>
                  <a:srgbClr val="03001A"/>
                </a:solidFill>
                <a:latin typeface="Times New Roman" pitchFamily="18" charset="0"/>
                <a:ea typeface="宋体" pitchFamily="2" charset="-122"/>
                <a:cs typeface="Times New Roman" pitchFamily="18" charset="0"/>
              </a:rPr>
              <a:t>None</a:t>
            </a:r>
          </a:p>
          <a:p>
            <a:pPr>
              <a:lnSpc>
                <a:spcPct val="125000"/>
              </a:lnSpc>
            </a:pPr>
            <a:r>
              <a:rPr lang="en-US" altLang="zh-CN" sz="2400" dirty="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FF0000"/>
                </a:solidFill>
                <a:latin typeface="Times New Roman" pitchFamily="18" charset="0"/>
                <a:ea typeface="宋体" pitchFamily="2" charset="-122"/>
                <a:cs typeface="Times New Roman" pitchFamily="18" charset="0"/>
              </a:rPr>
              <a:t>决策点生成</a:t>
            </a:r>
            <a:r>
              <a:rPr lang="zh-CN" altLang="en-US" sz="2400" dirty="0">
                <a:solidFill>
                  <a:srgbClr val="FF0000"/>
                </a:solidFill>
                <a:latin typeface="Times New Roman" pitchFamily="18" charset="0"/>
                <a:ea typeface="宋体" pitchFamily="2" charset="-122"/>
                <a:cs typeface="Times New Roman" pitchFamily="18" charset="0"/>
              </a:rPr>
              <a:t>函数</a:t>
            </a:r>
            <a:r>
              <a:rPr lang="zh-CN" altLang="en-US" sz="2400" dirty="0" smtClean="0">
                <a:solidFill>
                  <a:srgbClr val="03001A"/>
                </a:solidFill>
                <a:latin typeface="Times New Roman" pitchFamily="18" charset="0"/>
                <a:ea typeface="宋体" pitchFamily="2" charset="-122"/>
                <a:cs typeface="Times New Roman" pitchFamily="18" charset="0"/>
              </a:rPr>
              <a:t>添加</a:t>
            </a:r>
            <a:r>
              <a:rPr lang="en-US" altLang="zh-CN" sz="2400" dirty="0" err="1" smtClean="0">
                <a:solidFill>
                  <a:srgbClr val="03001A"/>
                </a:solidFill>
                <a:latin typeface="Times New Roman" pitchFamily="18" charset="0"/>
                <a:ea typeface="宋体" pitchFamily="2" charset="-122"/>
                <a:cs typeface="Times New Roman" pitchFamily="18" charset="0"/>
              </a:rPr>
              <a:t>n_features</a:t>
            </a:r>
            <a:endParaRPr lang="en-US" altLang="zh-CN" sz="2400" dirty="0" smtClean="0">
              <a:solidFill>
                <a:srgbClr val="03001A"/>
              </a:solidFill>
              <a:latin typeface="Times New Roman" pitchFamily="18" charset="0"/>
              <a:ea typeface="宋体" pitchFamily="2" charset="-122"/>
              <a:cs typeface="Times New Roman" pitchFamily="18" charset="0"/>
            </a:endParaRPr>
          </a:p>
          <a:p>
            <a:pPr>
              <a:lnSpc>
                <a:spcPct val="125000"/>
              </a:lnSpc>
            </a:pPr>
            <a:r>
              <a:rPr lang="en-US" altLang="zh-CN" sz="2400" dirty="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如果初始化为</a:t>
            </a:r>
            <a:r>
              <a:rPr lang="en-US" altLang="zh-CN" sz="2400" dirty="0" smtClean="0">
                <a:solidFill>
                  <a:srgbClr val="03001A"/>
                </a:solidFill>
                <a:latin typeface="Times New Roman" pitchFamily="18" charset="0"/>
                <a:ea typeface="宋体" pitchFamily="2" charset="-122"/>
                <a:cs typeface="Times New Roman" pitchFamily="18" charset="0"/>
              </a:rPr>
              <a:t>None</a:t>
            </a:r>
            <a:r>
              <a:rPr lang="zh-CN" altLang="en-US" sz="2400" dirty="0" smtClean="0">
                <a:solidFill>
                  <a:srgbClr val="03001A"/>
                </a:solidFill>
                <a:latin typeface="Times New Roman" pitchFamily="18" charset="0"/>
                <a:ea typeface="宋体" pitchFamily="2" charset="-122"/>
                <a:cs typeface="Times New Roman" pitchFamily="18" charset="0"/>
              </a:rPr>
              <a:t>，那么</a:t>
            </a:r>
            <a:r>
              <a:rPr lang="zh-CN" altLang="en-US" sz="2400" dirty="0" smtClean="0">
                <a:solidFill>
                  <a:srgbClr val="FF0000"/>
                </a:solidFill>
                <a:latin typeface="Times New Roman" pitchFamily="18" charset="0"/>
                <a:ea typeface="宋体" pitchFamily="2" charset="-122"/>
                <a:cs typeface="Times New Roman" pitchFamily="18" charset="0"/>
              </a:rPr>
              <a:t>建树函数</a:t>
            </a:r>
            <a:r>
              <a:rPr lang="zh-CN" altLang="en-US" sz="2400" dirty="0" smtClean="0">
                <a:solidFill>
                  <a:srgbClr val="03001A"/>
                </a:solidFill>
                <a:latin typeface="Times New Roman" pitchFamily="18" charset="0"/>
                <a:ea typeface="宋体" pitchFamily="2" charset="-122"/>
                <a:cs typeface="Times New Roman" pitchFamily="18" charset="0"/>
              </a:rPr>
              <a:t>中跟据样</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本的特征长度添加</a:t>
            </a:r>
            <a:r>
              <a:rPr lang="en-US" altLang="zh-CN" sz="2400" dirty="0" err="1" smtClean="0">
                <a:solidFill>
                  <a:srgbClr val="03001A"/>
                </a:solidFill>
                <a:latin typeface="Times New Roman" pitchFamily="18" charset="0"/>
                <a:ea typeface="宋体" pitchFamily="2" charset="-122"/>
                <a:cs typeface="Times New Roman" pitchFamily="18" charset="0"/>
              </a:rPr>
              <a:t>n_features</a:t>
            </a:r>
            <a:endParaRPr lang="en-US" altLang="zh-CN" sz="2400" dirty="0" smtClean="0">
              <a:solidFill>
                <a:srgbClr val="03001A"/>
              </a:solidFill>
              <a:latin typeface="Times New Roman" pitchFamily="18" charset="0"/>
              <a:ea typeface="宋体" pitchFamily="2" charset="-122"/>
              <a:cs typeface="Times New Roman" pitchFamily="18" charset="0"/>
            </a:endParaRPr>
          </a:p>
          <a:p>
            <a:pPr>
              <a:lnSpc>
                <a:spcPct val="125000"/>
              </a:lnSpc>
            </a:pPr>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n_features</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接收</a:t>
            </a:r>
            <a:r>
              <a:rPr lang="en-US" altLang="zh-CN" sz="2400" dirty="0" err="1" smtClean="0">
                <a:solidFill>
                  <a:srgbClr val="03001A"/>
                </a:solidFill>
                <a:latin typeface="Times New Roman" pitchFamily="18" charset="0"/>
                <a:ea typeface="宋体" pitchFamily="2" charset="-122"/>
                <a:cs typeface="Times New Roman" pitchFamily="18" charset="0"/>
              </a:rPr>
              <a:t>int</a:t>
            </a:r>
            <a:r>
              <a:rPr lang="en-US" altLang="zh-CN" sz="2400" dirty="0" smtClean="0">
                <a:solidFill>
                  <a:srgbClr val="03001A"/>
                </a:solidFill>
                <a:latin typeface="Times New Roman" pitchFamily="18" charset="0"/>
                <a:ea typeface="宋体" pitchFamily="2" charset="-122"/>
                <a:cs typeface="Times New Roman" pitchFamily="18" charset="0"/>
              </a:rPr>
              <a:t>   'log2</a:t>
            </a:r>
            <a:r>
              <a:rPr lang="en-US" altLang="zh-CN" sz="2400" dirty="0">
                <a:solidFill>
                  <a:srgbClr val="03001A"/>
                </a:solidFill>
                <a:latin typeface="Times New Roman" pitchFamily="18" charset="0"/>
                <a:ea typeface="宋体" pitchFamily="2" charset="-122"/>
                <a:cs typeface="Times New Roman" pitchFamily="18" charset="0"/>
              </a:rPr>
              <a:t>'</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或者 </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sqrt</a:t>
            </a:r>
            <a:r>
              <a:rPr lang="en-US" altLang="zh-CN" sz="2400" dirty="0">
                <a:solidFill>
                  <a:srgbClr val="03001A"/>
                </a:solidFill>
                <a:latin typeface="Times New Roman" pitchFamily="18" charset="0"/>
                <a:ea typeface="宋体" pitchFamily="2" charset="-122"/>
                <a:cs typeface="Times New Roman" pitchFamily="18" charset="0"/>
              </a:rPr>
              <a:t>'</a:t>
            </a:r>
          </a:p>
        </p:txBody>
      </p:sp>
      <p:sp>
        <p:nvSpPr>
          <p:cNvPr id="8" name="文本占位符 8194"/>
          <p:cNvSpPr txBox="1">
            <a:spLocks noChangeArrowheads="1"/>
          </p:cNvSpPr>
          <p:nvPr/>
        </p:nvSpPr>
        <p:spPr bwMode="auto">
          <a:xfrm>
            <a:off x="467544" y="4509120"/>
            <a:ext cx="77768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修改</a:t>
            </a: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函数变成</a:t>
            </a:r>
            <a:r>
              <a:rPr kumimoji="1" lang="en-US" altLang="zh-CN" sz="2400" dirty="0" err="1" smtClean="0">
                <a:solidFill>
                  <a:srgbClr val="03001A"/>
                </a:solidFill>
                <a:latin typeface="Times New Roman" pitchFamily="18" charset="0"/>
                <a:ea typeface="宋体" pitchFamily="2" charset="-122"/>
                <a:cs typeface="Times New Roman" pitchFamily="18" charset="0"/>
              </a:rPr>
              <a:t>randomForest</a:t>
            </a:r>
            <a:r>
              <a:rPr kumimoji="1" lang="zh-CN" altLang="en-US" sz="2400" dirty="0" smtClean="0">
                <a:solidFill>
                  <a:srgbClr val="03001A"/>
                </a:solidFill>
                <a:latin typeface="宋体" pitchFamily="2" charset="-122"/>
                <a:ea typeface="宋体" pitchFamily="2" charset="-122"/>
              </a:rPr>
              <a:t>函数</a:t>
            </a:r>
            <a:r>
              <a:rPr kumimoji="1" lang="en-US" altLang="zh-CN" sz="2400" dirty="0" smtClean="0">
                <a:solidFill>
                  <a:srgbClr val="03001A"/>
                </a:solidFill>
                <a:latin typeface="宋体" pitchFamily="2" charset="-122"/>
                <a:ea typeface="宋体" pitchFamily="2" charset="-122"/>
              </a:rPr>
              <a:t>:</a:t>
            </a:r>
          </a:p>
          <a:p>
            <a:pPr marL="0" indent="0">
              <a:buClr>
                <a:srgbClr val="404040"/>
              </a:buClr>
              <a:buFont typeface="Wingdings" pitchFamily="2" charset="2"/>
              <a:buNone/>
            </a:pP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函数添加</a:t>
            </a:r>
            <a:r>
              <a:rPr kumimoji="1" lang="en-US" altLang="zh-CN" sz="2400" dirty="0" err="1">
                <a:solidFill>
                  <a:srgbClr val="03001A"/>
                </a:solidFill>
                <a:latin typeface="Times New Roman" pitchFamily="18" charset="0"/>
                <a:ea typeface="宋体" pitchFamily="2" charset="-122"/>
                <a:cs typeface="Times New Roman" pitchFamily="18" charset="0"/>
              </a:rPr>
              <a:t>n_features</a:t>
            </a:r>
            <a:r>
              <a:rPr kumimoji="1" lang="zh-CN" altLang="en-US" sz="2400" dirty="0" smtClean="0">
                <a:solidFill>
                  <a:srgbClr val="03001A"/>
                </a:solidFill>
                <a:latin typeface="宋体" pitchFamily="2" charset="-122"/>
                <a:ea typeface="宋体" pitchFamily="2" charset="-122"/>
              </a:rPr>
              <a:t>参数：</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初始化</a:t>
            </a:r>
            <a:r>
              <a:rPr kumimoji="1" lang="en-US" altLang="zh-CN" sz="2400" dirty="0" err="1">
                <a:solidFill>
                  <a:srgbClr val="03001A"/>
                </a:solidFill>
                <a:latin typeface="Times New Roman" pitchFamily="18" charset="0"/>
                <a:ea typeface="宋体" pitchFamily="2" charset="-122"/>
                <a:cs typeface="Times New Roman" pitchFamily="18" charset="0"/>
              </a:rPr>
              <a:t>CARTClassifier</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zh-CN" altLang="en-US" sz="2400" dirty="0" smtClean="0">
                <a:solidFill>
                  <a:srgbClr val="03001A"/>
                </a:solidFill>
                <a:latin typeface="宋体" pitchFamily="2" charset="-122"/>
                <a:ea typeface="宋体" pitchFamily="2" charset="-122"/>
              </a:rPr>
              <a:t>类时添加</a:t>
            </a:r>
            <a:r>
              <a:rPr kumimoji="1" lang="en-US" altLang="zh-CN" sz="2400" dirty="0" err="1">
                <a:solidFill>
                  <a:srgbClr val="03001A"/>
                </a:solidFill>
                <a:latin typeface="Times New Roman" pitchFamily="18" charset="0"/>
                <a:ea typeface="宋体" pitchFamily="2" charset="-122"/>
                <a:cs typeface="Times New Roman" pitchFamily="18" charset="0"/>
              </a:rPr>
              <a:t>n_features</a:t>
            </a:r>
            <a:r>
              <a:rPr kumimoji="1" lang="zh-CN" altLang="en-US" sz="2400" dirty="0" smtClean="0">
                <a:solidFill>
                  <a:srgbClr val="03001A"/>
                </a:solidFill>
                <a:latin typeface="宋体" pitchFamily="2" charset="-122"/>
                <a:ea typeface="宋体" pitchFamily="2" charset="-122"/>
              </a:rPr>
              <a:t>参数</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或者</a:t>
            </a:r>
            <a:r>
              <a:rPr kumimoji="1" lang="zh-CN" altLang="en-US" sz="2400" dirty="0">
                <a:solidFill>
                  <a:srgbClr val="03001A"/>
                </a:solidFill>
                <a:latin typeface="宋体" pitchFamily="2" charset="-122"/>
                <a:ea typeface="宋体" pitchFamily="2" charset="-122"/>
              </a:rPr>
              <a:t>调用</a:t>
            </a:r>
            <a:r>
              <a:rPr kumimoji="1" lang="en-US" altLang="zh-CN" sz="2400" dirty="0" err="1">
                <a:solidFill>
                  <a:srgbClr val="03001A"/>
                </a:solidFill>
                <a:latin typeface="Times New Roman" pitchFamily="18" charset="0"/>
                <a:ea typeface="宋体" pitchFamily="2" charset="-122"/>
                <a:cs typeface="Times New Roman" pitchFamily="18" charset="0"/>
              </a:rPr>
              <a:t>build_tree</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zh-CN" altLang="en-US" sz="2400" dirty="0" smtClean="0">
                <a:solidFill>
                  <a:srgbClr val="03001A"/>
                </a:solidFill>
                <a:latin typeface="宋体" pitchFamily="2" charset="-122"/>
                <a:ea typeface="宋体" pitchFamily="2" charset="-122"/>
              </a:rPr>
              <a:t>函数时添加</a:t>
            </a:r>
            <a:r>
              <a:rPr kumimoji="1" lang="en-US" altLang="zh-CN" sz="2400" dirty="0" err="1">
                <a:solidFill>
                  <a:srgbClr val="03001A"/>
                </a:solidFill>
                <a:latin typeface="Times New Roman" pitchFamily="18" charset="0"/>
                <a:ea typeface="宋体" pitchFamily="2" charset="-122"/>
                <a:cs typeface="Times New Roman" pitchFamily="18" charset="0"/>
              </a:rPr>
              <a:t>n_features</a:t>
            </a:r>
            <a:r>
              <a:rPr kumimoji="1" lang="zh-CN" altLang="en-US" sz="2400" dirty="0" smtClean="0">
                <a:solidFill>
                  <a:srgbClr val="03001A"/>
                </a:solidFill>
                <a:latin typeface="宋体" pitchFamily="2" charset="-122"/>
                <a:ea typeface="宋体" pitchFamily="2" charset="-122"/>
              </a:rPr>
              <a:t>参数</a:t>
            </a:r>
            <a:endParaRPr kumimoji="1" lang="en-US" altLang="zh-CN" sz="2400" dirty="0" smtClean="0">
              <a:solidFill>
                <a:srgbClr val="03001A"/>
              </a:solidFill>
              <a:latin typeface="宋体" pitchFamily="2" charset="-122"/>
              <a:ea typeface="宋体" pitchFamily="2" charset="-122"/>
            </a:endParaRPr>
          </a:p>
          <a:p>
            <a:pPr marL="0" indent="0">
              <a:lnSpc>
                <a:spcPct val="100000"/>
              </a:lnSpc>
              <a:buNone/>
            </a:pPr>
            <a:endParaRPr kumimoji="1" lang="en-US" altLang="zh-CN" sz="2400" dirty="0" smtClean="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512442170"/>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3.1 </a:t>
            </a:r>
            <a:r>
              <a:rPr lang="zh-CN" altLang="en-US" sz="4000" b="1" dirty="0" smtClean="0">
                <a:solidFill>
                  <a:srgbClr val="03001A"/>
                </a:solidFill>
                <a:latin typeface="黑体" pitchFamily="49" charset="-122"/>
                <a:ea typeface="黑体" pitchFamily="49" charset="-122"/>
              </a:rPr>
              <a:t>随机森林的算法实现</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196752"/>
            <a:ext cx="77768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修改</a:t>
            </a:r>
            <a:r>
              <a:rPr kumimoji="1" lang="en-US" altLang="zh-CN" sz="2400" dirty="0" smtClean="0">
                <a:solidFill>
                  <a:srgbClr val="03001A"/>
                </a:solidFill>
                <a:latin typeface="Times New Roman" pitchFamily="18" charset="0"/>
                <a:ea typeface="宋体" pitchFamily="2" charset="-122"/>
                <a:cs typeface="Times New Roman" pitchFamily="18" charset="0"/>
              </a:rPr>
              <a:t>CART</a:t>
            </a:r>
            <a:r>
              <a:rPr kumimoji="1" lang="zh-CN" altLang="en-US" sz="2400" dirty="0" smtClean="0">
                <a:solidFill>
                  <a:srgbClr val="03001A"/>
                </a:solidFill>
                <a:latin typeface="宋体" pitchFamily="2" charset="-122"/>
                <a:ea typeface="宋体" pitchFamily="2" charset="-122"/>
              </a:rPr>
              <a:t>的</a:t>
            </a:r>
            <a:r>
              <a:rPr kumimoji="1" lang="zh-CN" altLang="en-US" sz="2400" dirty="0" smtClean="0">
                <a:solidFill>
                  <a:srgbClr val="FF0000"/>
                </a:solidFill>
                <a:latin typeface="宋体" pitchFamily="2" charset="-122"/>
                <a:ea typeface="宋体" pitchFamily="2" charset="-122"/>
              </a:rPr>
              <a:t>决策点</a:t>
            </a:r>
            <a:r>
              <a:rPr kumimoji="1" lang="zh-CN" altLang="en-US" sz="2400" dirty="0" smtClean="0">
                <a:solidFill>
                  <a:srgbClr val="03001A"/>
                </a:solidFill>
                <a:latin typeface="宋体" pitchFamily="2" charset="-122"/>
                <a:ea typeface="宋体" pitchFamily="2" charset="-122"/>
              </a:rPr>
              <a:t>生成函数：</a:t>
            </a:r>
            <a:endParaRPr kumimoji="1" lang="en-US" altLang="zh-CN" sz="2400" dirty="0" smtClean="0">
              <a:solidFill>
                <a:srgbClr val="03001A"/>
              </a:solidFill>
              <a:latin typeface="宋体" pitchFamily="2" charset="-122"/>
              <a:ea typeface="宋体" pitchFamily="2" charset="-122"/>
            </a:endParaRPr>
          </a:p>
          <a:p>
            <a:pPr marL="0" indent="0">
              <a:lnSpc>
                <a:spcPct val="100000"/>
              </a:lnSpc>
              <a:buNone/>
            </a:pPr>
            <a:endParaRPr kumimoji="1" lang="en-US" altLang="zh-CN" sz="2400" dirty="0" smtClean="0">
              <a:solidFill>
                <a:srgbClr val="03001A"/>
              </a:solidFill>
              <a:latin typeface="宋体" pitchFamily="2" charset="-122"/>
              <a:ea typeface="宋体" pitchFamily="2" charset="-122"/>
            </a:endParaRPr>
          </a:p>
        </p:txBody>
      </p:sp>
      <p:sp>
        <p:nvSpPr>
          <p:cNvPr id="4" name="矩形 3"/>
          <p:cNvSpPr/>
          <p:nvPr/>
        </p:nvSpPr>
        <p:spPr>
          <a:xfrm>
            <a:off x="611560" y="1844824"/>
            <a:ext cx="7128792" cy="2400657"/>
          </a:xfrm>
          <a:prstGeom prst="rect">
            <a:avLst/>
          </a:prstGeom>
        </p:spPr>
        <p:txBody>
          <a:bodyPr wrap="square">
            <a:spAutoFit/>
          </a:bodyPr>
          <a:lstStyle/>
          <a:p>
            <a:pPr>
              <a:lnSpc>
                <a:spcPct val="125000"/>
              </a:lnSpc>
            </a:pPr>
            <a:r>
              <a:rPr lang="en-US" altLang="zh-CN" sz="2400" dirty="0" smtClean="0">
                <a:solidFill>
                  <a:srgbClr val="03001A"/>
                </a:solidFill>
                <a:latin typeface="Times New Roman" pitchFamily="18" charset="0"/>
                <a:ea typeface="宋体" pitchFamily="2" charset="-122"/>
                <a:cs typeface="Times New Roman" pitchFamily="18" charset="0"/>
              </a:rPr>
              <a:t>CART</a:t>
            </a:r>
            <a:r>
              <a:rPr lang="zh-CN" altLang="en-US" sz="2400" dirty="0" smtClean="0">
                <a:solidFill>
                  <a:srgbClr val="03001A"/>
                </a:solidFill>
                <a:latin typeface="Times New Roman" pitchFamily="18" charset="0"/>
                <a:ea typeface="宋体" pitchFamily="2" charset="-122"/>
                <a:cs typeface="Times New Roman" pitchFamily="18" charset="0"/>
              </a:rPr>
              <a:t>函数的</a:t>
            </a:r>
            <a:r>
              <a:rPr lang="zh-CN" altLang="en-US" sz="2400" dirty="0" smtClean="0">
                <a:solidFill>
                  <a:srgbClr val="FF0000"/>
                </a:solidFill>
                <a:latin typeface="Times New Roman" pitchFamily="18" charset="0"/>
                <a:ea typeface="宋体" pitchFamily="2" charset="-122"/>
                <a:cs typeface="Times New Roman" pitchFamily="18" charset="0"/>
              </a:rPr>
              <a:t>初始化</a:t>
            </a:r>
            <a:r>
              <a:rPr lang="zh-CN" altLang="en-US" sz="2400" dirty="0" smtClean="0">
                <a:solidFill>
                  <a:srgbClr val="03001A"/>
                </a:solidFill>
                <a:latin typeface="Times New Roman" pitchFamily="18" charset="0"/>
                <a:ea typeface="宋体" pitchFamily="2" charset="-122"/>
                <a:cs typeface="Times New Roman" pitchFamily="18" charset="0"/>
              </a:rPr>
              <a:t>中添加</a:t>
            </a:r>
            <a:r>
              <a:rPr lang="en-US" altLang="zh-CN" sz="2400" dirty="0" err="1" smtClean="0">
                <a:solidFill>
                  <a:srgbClr val="03001A"/>
                </a:solidFill>
                <a:latin typeface="Times New Roman" pitchFamily="18" charset="0"/>
                <a:ea typeface="宋体" pitchFamily="2" charset="-122"/>
                <a:cs typeface="Times New Roman" pitchFamily="18" charset="0"/>
              </a:rPr>
              <a:t>n_features</a:t>
            </a:r>
            <a:r>
              <a:rPr lang="zh-CN" altLang="en-US" sz="2400" dirty="0" smtClean="0">
                <a:solidFill>
                  <a:srgbClr val="03001A"/>
                </a:solidFill>
                <a:latin typeface="Times New Roman" pitchFamily="18" charset="0"/>
                <a:ea typeface="宋体" pitchFamily="2" charset="-122"/>
                <a:cs typeface="Times New Roman" pitchFamily="18" charset="0"/>
              </a:rPr>
              <a:t>默认为</a:t>
            </a:r>
            <a:r>
              <a:rPr lang="en-US" altLang="zh-CN" sz="2400" dirty="0" smtClean="0">
                <a:solidFill>
                  <a:srgbClr val="03001A"/>
                </a:solidFill>
                <a:latin typeface="Times New Roman" pitchFamily="18" charset="0"/>
                <a:ea typeface="宋体" pitchFamily="2" charset="-122"/>
                <a:cs typeface="Times New Roman" pitchFamily="18" charset="0"/>
              </a:rPr>
              <a:t>None</a:t>
            </a:r>
          </a:p>
          <a:p>
            <a:pPr>
              <a:lnSpc>
                <a:spcPct val="125000"/>
              </a:lnSpc>
            </a:pPr>
            <a:r>
              <a:rPr lang="en-US" altLang="zh-CN" sz="2400" dirty="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FF0000"/>
                </a:solidFill>
                <a:latin typeface="Times New Roman" pitchFamily="18" charset="0"/>
                <a:ea typeface="宋体" pitchFamily="2" charset="-122"/>
                <a:cs typeface="Times New Roman" pitchFamily="18" charset="0"/>
              </a:rPr>
              <a:t>决策点生成</a:t>
            </a:r>
            <a:r>
              <a:rPr lang="zh-CN" altLang="en-US" sz="2400" dirty="0">
                <a:solidFill>
                  <a:srgbClr val="FF0000"/>
                </a:solidFill>
                <a:latin typeface="Times New Roman" pitchFamily="18" charset="0"/>
                <a:ea typeface="宋体" pitchFamily="2" charset="-122"/>
                <a:cs typeface="Times New Roman" pitchFamily="18" charset="0"/>
              </a:rPr>
              <a:t>函数</a:t>
            </a:r>
            <a:r>
              <a:rPr lang="zh-CN" altLang="en-US" sz="2400" dirty="0" smtClean="0">
                <a:solidFill>
                  <a:srgbClr val="03001A"/>
                </a:solidFill>
                <a:latin typeface="Times New Roman" pitchFamily="18" charset="0"/>
                <a:ea typeface="宋体" pitchFamily="2" charset="-122"/>
                <a:cs typeface="Times New Roman" pitchFamily="18" charset="0"/>
              </a:rPr>
              <a:t>添加</a:t>
            </a:r>
            <a:r>
              <a:rPr lang="en-US" altLang="zh-CN" sz="2400" dirty="0" err="1" smtClean="0">
                <a:solidFill>
                  <a:srgbClr val="03001A"/>
                </a:solidFill>
                <a:latin typeface="Times New Roman" pitchFamily="18" charset="0"/>
                <a:ea typeface="宋体" pitchFamily="2" charset="-122"/>
                <a:cs typeface="Times New Roman" pitchFamily="18" charset="0"/>
              </a:rPr>
              <a:t>n_features</a:t>
            </a:r>
            <a:endParaRPr lang="en-US" altLang="zh-CN" sz="2400" dirty="0" smtClean="0">
              <a:solidFill>
                <a:srgbClr val="03001A"/>
              </a:solidFill>
              <a:latin typeface="Times New Roman" pitchFamily="18" charset="0"/>
              <a:ea typeface="宋体" pitchFamily="2" charset="-122"/>
              <a:cs typeface="Times New Roman" pitchFamily="18" charset="0"/>
            </a:endParaRPr>
          </a:p>
          <a:p>
            <a:pPr>
              <a:lnSpc>
                <a:spcPct val="125000"/>
              </a:lnSpc>
            </a:pPr>
            <a:r>
              <a:rPr lang="en-US" altLang="zh-CN" sz="2400" dirty="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如果初始化为</a:t>
            </a:r>
            <a:r>
              <a:rPr lang="en-US" altLang="zh-CN" sz="2400" dirty="0" smtClean="0">
                <a:solidFill>
                  <a:srgbClr val="03001A"/>
                </a:solidFill>
                <a:latin typeface="Times New Roman" pitchFamily="18" charset="0"/>
                <a:ea typeface="宋体" pitchFamily="2" charset="-122"/>
                <a:cs typeface="Times New Roman" pitchFamily="18" charset="0"/>
              </a:rPr>
              <a:t>None</a:t>
            </a:r>
            <a:r>
              <a:rPr lang="zh-CN" altLang="en-US" sz="2400" dirty="0" smtClean="0">
                <a:solidFill>
                  <a:srgbClr val="03001A"/>
                </a:solidFill>
                <a:latin typeface="Times New Roman" pitchFamily="18" charset="0"/>
                <a:ea typeface="宋体" pitchFamily="2" charset="-122"/>
                <a:cs typeface="Times New Roman" pitchFamily="18" charset="0"/>
              </a:rPr>
              <a:t>，那么</a:t>
            </a:r>
            <a:r>
              <a:rPr lang="zh-CN" altLang="en-US" sz="2400" dirty="0" smtClean="0">
                <a:solidFill>
                  <a:srgbClr val="FF0000"/>
                </a:solidFill>
                <a:latin typeface="Times New Roman" pitchFamily="18" charset="0"/>
                <a:ea typeface="宋体" pitchFamily="2" charset="-122"/>
                <a:cs typeface="Times New Roman" pitchFamily="18" charset="0"/>
              </a:rPr>
              <a:t>建树函数</a:t>
            </a:r>
            <a:r>
              <a:rPr lang="zh-CN" altLang="en-US" sz="2400" dirty="0" smtClean="0">
                <a:solidFill>
                  <a:srgbClr val="03001A"/>
                </a:solidFill>
                <a:latin typeface="Times New Roman" pitchFamily="18" charset="0"/>
                <a:ea typeface="宋体" pitchFamily="2" charset="-122"/>
                <a:cs typeface="Times New Roman" pitchFamily="18" charset="0"/>
              </a:rPr>
              <a:t>中跟据样</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本的特征长度添加</a:t>
            </a:r>
            <a:r>
              <a:rPr lang="en-US" altLang="zh-CN" sz="2400" dirty="0" err="1" smtClean="0">
                <a:solidFill>
                  <a:srgbClr val="03001A"/>
                </a:solidFill>
                <a:latin typeface="Times New Roman" pitchFamily="18" charset="0"/>
                <a:ea typeface="宋体" pitchFamily="2" charset="-122"/>
                <a:cs typeface="Times New Roman" pitchFamily="18" charset="0"/>
              </a:rPr>
              <a:t>n_features</a:t>
            </a:r>
            <a:endParaRPr lang="en-US" altLang="zh-CN" sz="2400" dirty="0" smtClean="0">
              <a:solidFill>
                <a:srgbClr val="03001A"/>
              </a:solidFill>
              <a:latin typeface="Times New Roman" pitchFamily="18" charset="0"/>
              <a:ea typeface="宋体" pitchFamily="2" charset="-122"/>
              <a:cs typeface="Times New Roman" pitchFamily="18" charset="0"/>
            </a:endParaRPr>
          </a:p>
          <a:p>
            <a:pPr>
              <a:lnSpc>
                <a:spcPct val="125000"/>
              </a:lnSpc>
            </a:pPr>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n_features</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接收</a:t>
            </a:r>
            <a:r>
              <a:rPr lang="en-US" altLang="zh-CN" sz="2400" dirty="0" err="1" smtClean="0">
                <a:solidFill>
                  <a:srgbClr val="03001A"/>
                </a:solidFill>
                <a:latin typeface="Times New Roman" pitchFamily="18" charset="0"/>
                <a:ea typeface="宋体" pitchFamily="2" charset="-122"/>
                <a:cs typeface="Times New Roman" pitchFamily="18" charset="0"/>
              </a:rPr>
              <a:t>int</a:t>
            </a:r>
            <a:r>
              <a:rPr lang="en-US" altLang="zh-CN" sz="2400" dirty="0" smtClean="0">
                <a:solidFill>
                  <a:srgbClr val="03001A"/>
                </a:solidFill>
                <a:latin typeface="Times New Roman" pitchFamily="18" charset="0"/>
                <a:ea typeface="宋体" pitchFamily="2" charset="-122"/>
                <a:cs typeface="Times New Roman" pitchFamily="18" charset="0"/>
              </a:rPr>
              <a:t>   'log2</a:t>
            </a:r>
            <a:r>
              <a:rPr lang="en-US" altLang="zh-CN" sz="2400" dirty="0">
                <a:solidFill>
                  <a:srgbClr val="03001A"/>
                </a:solidFill>
                <a:latin typeface="Times New Roman" pitchFamily="18" charset="0"/>
                <a:ea typeface="宋体" pitchFamily="2" charset="-122"/>
                <a:cs typeface="Times New Roman" pitchFamily="18" charset="0"/>
              </a:rPr>
              <a:t>'</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或者 </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sqrt</a:t>
            </a:r>
            <a:r>
              <a:rPr lang="en-US" altLang="zh-CN" sz="2400" dirty="0">
                <a:solidFill>
                  <a:srgbClr val="03001A"/>
                </a:solidFill>
                <a:latin typeface="Times New Roman" pitchFamily="18" charset="0"/>
                <a:ea typeface="宋体" pitchFamily="2" charset="-122"/>
                <a:cs typeface="Times New Roman" pitchFamily="18" charset="0"/>
              </a:rPr>
              <a:t>'</a:t>
            </a:r>
          </a:p>
        </p:txBody>
      </p:sp>
      <p:sp>
        <p:nvSpPr>
          <p:cNvPr id="8" name="文本占位符 8194"/>
          <p:cNvSpPr txBox="1">
            <a:spLocks noChangeArrowheads="1"/>
          </p:cNvSpPr>
          <p:nvPr/>
        </p:nvSpPr>
        <p:spPr bwMode="auto">
          <a:xfrm>
            <a:off x="467544" y="4509120"/>
            <a:ext cx="77768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修改</a:t>
            </a: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函数变成</a:t>
            </a:r>
            <a:r>
              <a:rPr kumimoji="1" lang="en-US" altLang="zh-CN" sz="2400" dirty="0" err="1" smtClean="0">
                <a:solidFill>
                  <a:srgbClr val="03001A"/>
                </a:solidFill>
                <a:latin typeface="Times New Roman" pitchFamily="18" charset="0"/>
                <a:ea typeface="宋体" pitchFamily="2" charset="-122"/>
                <a:cs typeface="Times New Roman" pitchFamily="18" charset="0"/>
              </a:rPr>
              <a:t>randomForest</a:t>
            </a:r>
            <a:r>
              <a:rPr kumimoji="1" lang="zh-CN" altLang="en-US" sz="2400" dirty="0" smtClean="0">
                <a:solidFill>
                  <a:srgbClr val="03001A"/>
                </a:solidFill>
                <a:latin typeface="宋体" pitchFamily="2" charset="-122"/>
                <a:ea typeface="宋体" pitchFamily="2" charset="-122"/>
              </a:rPr>
              <a:t>函数</a:t>
            </a:r>
            <a:r>
              <a:rPr kumimoji="1" lang="en-US" altLang="zh-CN" sz="2400" dirty="0" smtClean="0">
                <a:solidFill>
                  <a:srgbClr val="03001A"/>
                </a:solidFill>
                <a:latin typeface="宋体" pitchFamily="2" charset="-122"/>
                <a:ea typeface="宋体" pitchFamily="2" charset="-122"/>
              </a:rPr>
              <a:t>:</a:t>
            </a:r>
          </a:p>
          <a:p>
            <a:pPr marL="0" indent="0">
              <a:buClr>
                <a:srgbClr val="404040"/>
              </a:buClr>
              <a:buFont typeface="Wingdings" pitchFamily="2" charset="2"/>
              <a:buNone/>
            </a:pP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函数添加</a:t>
            </a:r>
            <a:r>
              <a:rPr kumimoji="1" lang="en-US" altLang="zh-CN" sz="2400" dirty="0" err="1">
                <a:solidFill>
                  <a:srgbClr val="03001A"/>
                </a:solidFill>
                <a:latin typeface="Times New Roman" pitchFamily="18" charset="0"/>
                <a:ea typeface="宋体" pitchFamily="2" charset="-122"/>
                <a:cs typeface="Times New Roman" pitchFamily="18" charset="0"/>
              </a:rPr>
              <a:t>n_features</a:t>
            </a:r>
            <a:r>
              <a:rPr kumimoji="1" lang="zh-CN" altLang="en-US" sz="2400" dirty="0" smtClean="0">
                <a:solidFill>
                  <a:srgbClr val="03001A"/>
                </a:solidFill>
                <a:latin typeface="宋体" pitchFamily="2" charset="-122"/>
                <a:ea typeface="宋体" pitchFamily="2" charset="-122"/>
              </a:rPr>
              <a:t>参数：</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初始化</a:t>
            </a:r>
            <a:r>
              <a:rPr kumimoji="1" lang="en-US" altLang="zh-CN" sz="2400" dirty="0" err="1">
                <a:solidFill>
                  <a:srgbClr val="03001A"/>
                </a:solidFill>
                <a:latin typeface="Times New Roman" pitchFamily="18" charset="0"/>
                <a:ea typeface="宋体" pitchFamily="2" charset="-122"/>
                <a:cs typeface="Times New Roman" pitchFamily="18" charset="0"/>
              </a:rPr>
              <a:t>CARTClassifier</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zh-CN" altLang="en-US" sz="2400" dirty="0" smtClean="0">
                <a:solidFill>
                  <a:srgbClr val="03001A"/>
                </a:solidFill>
                <a:latin typeface="宋体" pitchFamily="2" charset="-122"/>
                <a:ea typeface="宋体" pitchFamily="2" charset="-122"/>
              </a:rPr>
              <a:t>类时添加</a:t>
            </a:r>
            <a:r>
              <a:rPr kumimoji="1" lang="en-US" altLang="zh-CN" sz="2400" dirty="0" err="1">
                <a:solidFill>
                  <a:srgbClr val="03001A"/>
                </a:solidFill>
                <a:latin typeface="Times New Roman" pitchFamily="18" charset="0"/>
                <a:ea typeface="宋体" pitchFamily="2" charset="-122"/>
                <a:cs typeface="Times New Roman" pitchFamily="18" charset="0"/>
              </a:rPr>
              <a:t>n_features</a:t>
            </a:r>
            <a:r>
              <a:rPr kumimoji="1" lang="zh-CN" altLang="en-US" sz="2400" dirty="0" smtClean="0">
                <a:solidFill>
                  <a:srgbClr val="03001A"/>
                </a:solidFill>
                <a:latin typeface="宋体" pitchFamily="2" charset="-122"/>
                <a:ea typeface="宋体" pitchFamily="2" charset="-122"/>
              </a:rPr>
              <a:t>参数</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或者</a:t>
            </a:r>
            <a:r>
              <a:rPr kumimoji="1" lang="zh-CN" altLang="en-US" sz="2400" dirty="0">
                <a:solidFill>
                  <a:srgbClr val="03001A"/>
                </a:solidFill>
                <a:latin typeface="宋体" pitchFamily="2" charset="-122"/>
                <a:ea typeface="宋体" pitchFamily="2" charset="-122"/>
              </a:rPr>
              <a:t>调用</a:t>
            </a:r>
            <a:r>
              <a:rPr kumimoji="1" lang="en-US" altLang="zh-CN" sz="2400" dirty="0" err="1">
                <a:solidFill>
                  <a:srgbClr val="03001A"/>
                </a:solidFill>
                <a:latin typeface="Times New Roman" pitchFamily="18" charset="0"/>
                <a:ea typeface="宋体" pitchFamily="2" charset="-122"/>
                <a:cs typeface="Times New Roman" pitchFamily="18" charset="0"/>
              </a:rPr>
              <a:t>build_tree</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zh-CN" altLang="en-US" sz="2400" dirty="0" smtClean="0">
                <a:solidFill>
                  <a:srgbClr val="03001A"/>
                </a:solidFill>
                <a:latin typeface="宋体" pitchFamily="2" charset="-122"/>
                <a:ea typeface="宋体" pitchFamily="2" charset="-122"/>
              </a:rPr>
              <a:t>函数时添加</a:t>
            </a:r>
            <a:r>
              <a:rPr kumimoji="1" lang="en-US" altLang="zh-CN" sz="2400" dirty="0" err="1">
                <a:solidFill>
                  <a:srgbClr val="03001A"/>
                </a:solidFill>
                <a:latin typeface="Times New Roman" pitchFamily="18" charset="0"/>
                <a:ea typeface="宋体" pitchFamily="2" charset="-122"/>
                <a:cs typeface="Times New Roman" pitchFamily="18" charset="0"/>
              </a:rPr>
              <a:t>n_features</a:t>
            </a:r>
            <a:r>
              <a:rPr kumimoji="1" lang="zh-CN" altLang="en-US" sz="2400" dirty="0" smtClean="0">
                <a:solidFill>
                  <a:srgbClr val="03001A"/>
                </a:solidFill>
                <a:latin typeface="宋体" pitchFamily="2" charset="-122"/>
                <a:ea typeface="宋体" pitchFamily="2" charset="-122"/>
              </a:rPr>
              <a:t>参数</a:t>
            </a:r>
            <a:endParaRPr kumimoji="1" lang="en-US" altLang="zh-CN" sz="2400" dirty="0" smtClean="0">
              <a:solidFill>
                <a:srgbClr val="03001A"/>
              </a:solidFill>
              <a:latin typeface="宋体" pitchFamily="2" charset="-122"/>
              <a:ea typeface="宋体" pitchFamily="2" charset="-122"/>
            </a:endParaRPr>
          </a:p>
          <a:p>
            <a:pPr marL="0" indent="0">
              <a:lnSpc>
                <a:spcPct val="100000"/>
              </a:lnSpc>
              <a:buNone/>
            </a:pPr>
            <a:endParaRPr kumimoji="1" lang="en-US" altLang="zh-CN" sz="2400" dirty="0" smtClean="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31083845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2267744" y="1196752"/>
            <a:ext cx="6048672" cy="23762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4" name="标题 3"/>
          <p:cNvSpPr>
            <a:spLocks noGrp="1"/>
          </p:cNvSpPr>
          <p:nvPr>
            <p:ph type="title"/>
          </p:nvPr>
        </p:nvSpPr>
        <p:spPr>
          <a:xfrm>
            <a:off x="107504" y="404664"/>
            <a:ext cx="7284224" cy="864096"/>
          </a:xfrm>
        </p:spPr>
        <p:txBody>
          <a:bodyPr/>
          <a:lstStyle/>
          <a:p>
            <a:r>
              <a:rPr lang="en-US" altLang="zh-CN" sz="4400" b="1" dirty="0" smtClean="0">
                <a:solidFill>
                  <a:srgbClr val="03001A"/>
                </a:solidFill>
                <a:latin typeface="黑体" pitchFamily="49" charset="-122"/>
                <a:ea typeface="黑体" pitchFamily="49" charset="-122"/>
              </a:rPr>
              <a:t>《</a:t>
            </a:r>
            <a:r>
              <a:rPr lang="zh-CN" altLang="en-US" sz="4400" b="1" dirty="0" smtClean="0">
                <a:solidFill>
                  <a:srgbClr val="03001A"/>
                </a:solidFill>
                <a:latin typeface="黑体" pitchFamily="49" charset="-122"/>
                <a:ea typeface="黑体" pitchFamily="49" charset="-122"/>
              </a:rPr>
              <a:t>集成算法之随机森林</a:t>
            </a:r>
            <a:r>
              <a:rPr lang="en-US" altLang="zh-CN" sz="4400" b="1" dirty="0" smtClean="0">
                <a:solidFill>
                  <a:srgbClr val="03001A"/>
                </a:solidFill>
                <a:latin typeface="黑体" pitchFamily="49" charset="-122"/>
                <a:ea typeface="黑体" pitchFamily="49" charset="-122"/>
              </a:rPr>
              <a:t>》</a:t>
            </a:r>
            <a:endParaRPr lang="zh-CN" altLang="en-US" sz="4400" b="1" dirty="0">
              <a:solidFill>
                <a:srgbClr val="03001A"/>
              </a:solidFill>
              <a:latin typeface="黑体" pitchFamily="49" charset="-122"/>
              <a:ea typeface="黑体" pitchFamily="49" charset="-122"/>
            </a:endParaRPr>
          </a:p>
        </p:txBody>
      </p:sp>
      <p:sp>
        <p:nvSpPr>
          <p:cNvPr id="2" name="TextBox 1"/>
          <p:cNvSpPr txBox="1"/>
          <p:nvPr/>
        </p:nvSpPr>
        <p:spPr>
          <a:xfrm>
            <a:off x="899592" y="2303001"/>
            <a:ext cx="595035" cy="2062103"/>
          </a:xfrm>
          <a:prstGeom prst="rect">
            <a:avLst/>
          </a:prstGeom>
          <a:noFill/>
        </p:spPr>
        <p:txBody>
          <a:bodyPr wrap="none" rtlCol="0">
            <a:spAutoFit/>
          </a:bodyPr>
          <a:lstStyle/>
          <a:p>
            <a:r>
              <a:rPr lang="zh-CN" altLang="en-US" sz="3200" dirty="0" smtClean="0">
                <a:solidFill>
                  <a:srgbClr val="03001A"/>
                </a:solidFill>
                <a:latin typeface="宋体" pitchFamily="2" charset="-122"/>
                <a:ea typeface="宋体" pitchFamily="2" charset="-122"/>
              </a:rPr>
              <a:t>集</a:t>
            </a:r>
            <a:endParaRPr lang="en-US" altLang="zh-CN" sz="3200" dirty="0" smtClean="0">
              <a:solidFill>
                <a:srgbClr val="03001A"/>
              </a:solidFill>
              <a:latin typeface="宋体" pitchFamily="2" charset="-122"/>
              <a:ea typeface="宋体" pitchFamily="2" charset="-122"/>
            </a:endParaRPr>
          </a:p>
          <a:p>
            <a:r>
              <a:rPr lang="zh-CN" altLang="en-US" sz="3200" dirty="0" smtClean="0">
                <a:solidFill>
                  <a:srgbClr val="03001A"/>
                </a:solidFill>
                <a:latin typeface="宋体" pitchFamily="2" charset="-122"/>
                <a:ea typeface="宋体" pitchFamily="2" charset="-122"/>
              </a:rPr>
              <a:t>成</a:t>
            </a:r>
            <a:endParaRPr lang="en-US" altLang="zh-CN" sz="3200" dirty="0" smtClean="0">
              <a:solidFill>
                <a:srgbClr val="03001A"/>
              </a:solidFill>
              <a:latin typeface="宋体" pitchFamily="2" charset="-122"/>
              <a:ea typeface="宋体" pitchFamily="2" charset="-122"/>
            </a:endParaRPr>
          </a:p>
          <a:p>
            <a:r>
              <a:rPr lang="zh-CN" altLang="en-US" sz="3200" dirty="0" smtClean="0">
                <a:solidFill>
                  <a:srgbClr val="03001A"/>
                </a:solidFill>
                <a:latin typeface="宋体" pitchFamily="2" charset="-122"/>
                <a:ea typeface="宋体" pitchFamily="2" charset="-122"/>
              </a:rPr>
              <a:t>算</a:t>
            </a:r>
            <a:endParaRPr lang="en-US" altLang="zh-CN" sz="3200" dirty="0" smtClean="0">
              <a:solidFill>
                <a:srgbClr val="03001A"/>
              </a:solidFill>
              <a:latin typeface="宋体" pitchFamily="2" charset="-122"/>
              <a:ea typeface="宋体" pitchFamily="2" charset="-122"/>
            </a:endParaRPr>
          </a:p>
          <a:p>
            <a:r>
              <a:rPr lang="zh-CN" altLang="en-US" sz="3200" dirty="0" smtClean="0">
                <a:solidFill>
                  <a:srgbClr val="03001A"/>
                </a:solidFill>
                <a:latin typeface="宋体" pitchFamily="2" charset="-122"/>
                <a:ea typeface="宋体" pitchFamily="2" charset="-122"/>
              </a:rPr>
              <a:t>法</a:t>
            </a:r>
            <a:endParaRPr lang="zh-CN" altLang="en-US" sz="3200" dirty="0">
              <a:solidFill>
                <a:srgbClr val="03001A"/>
              </a:solidFill>
              <a:latin typeface="宋体" pitchFamily="2" charset="-122"/>
              <a:ea typeface="宋体" pitchFamily="2" charset="-122"/>
            </a:endParaRPr>
          </a:p>
        </p:txBody>
      </p:sp>
      <p:sp>
        <p:nvSpPr>
          <p:cNvPr id="3" name="左大括号 2"/>
          <p:cNvSpPr/>
          <p:nvPr/>
        </p:nvSpPr>
        <p:spPr>
          <a:xfrm>
            <a:off x="1763688" y="2060848"/>
            <a:ext cx="504056" cy="330225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sz="2000"/>
          </a:p>
        </p:txBody>
      </p:sp>
      <p:sp>
        <p:nvSpPr>
          <p:cNvPr id="6" name="TextBox 5"/>
          <p:cNvSpPr txBox="1"/>
          <p:nvPr/>
        </p:nvSpPr>
        <p:spPr>
          <a:xfrm>
            <a:off x="2267744" y="1844824"/>
            <a:ext cx="1826141" cy="584775"/>
          </a:xfrm>
          <a:prstGeom prst="rect">
            <a:avLst/>
          </a:prstGeom>
          <a:noFill/>
        </p:spPr>
        <p:txBody>
          <a:bodyPr wrap="none" rtlCol="0">
            <a:spAutoFit/>
          </a:bodyPr>
          <a:lstStyle/>
          <a:p>
            <a:r>
              <a:rPr lang="zh-CN" altLang="en-US" sz="3200" dirty="0">
                <a:solidFill>
                  <a:srgbClr val="03001A"/>
                </a:solidFill>
                <a:latin typeface="宋体" pitchFamily="2" charset="-122"/>
                <a:ea typeface="宋体" pitchFamily="2" charset="-122"/>
              </a:rPr>
              <a:t>并行方法</a:t>
            </a:r>
          </a:p>
        </p:txBody>
      </p:sp>
      <p:sp>
        <p:nvSpPr>
          <p:cNvPr id="7" name="TextBox 6"/>
          <p:cNvSpPr txBox="1"/>
          <p:nvPr/>
        </p:nvSpPr>
        <p:spPr>
          <a:xfrm>
            <a:off x="2339752" y="4800054"/>
            <a:ext cx="2077813" cy="1077218"/>
          </a:xfrm>
          <a:prstGeom prst="rect">
            <a:avLst/>
          </a:prstGeom>
          <a:noFill/>
        </p:spPr>
        <p:txBody>
          <a:bodyPr wrap="none" rtlCol="0">
            <a:spAutoFit/>
          </a:bodyPr>
          <a:lstStyle/>
          <a:p>
            <a:r>
              <a:rPr lang="zh-CN" altLang="en-US" sz="3200" dirty="0">
                <a:solidFill>
                  <a:srgbClr val="03001A"/>
                </a:solidFill>
                <a:latin typeface="宋体" pitchFamily="2" charset="-122"/>
                <a:ea typeface="宋体" pitchFamily="2" charset="-122"/>
              </a:rPr>
              <a:t>串行方法</a:t>
            </a:r>
            <a:endParaRPr lang="en-US" altLang="zh-CN" sz="3200" dirty="0">
              <a:solidFill>
                <a:srgbClr val="03001A"/>
              </a:solidFill>
              <a:latin typeface="宋体" pitchFamily="2" charset="-122"/>
              <a:ea typeface="宋体" pitchFamily="2" charset="-122"/>
            </a:endParaRPr>
          </a:p>
          <a:p>
            <a:r>
              <a:rPr lang="en-US" altLang="zh-CN" sz="3200" dirty="0">
                <a:solidFill>
                  <a:srgbClr val="03001A"/>
                </a:solidFill>
                <a:latin typeface="Times New Roman" pitchFamily="18" charset="0"/>
                <a:ea typeface="宋体" pitchFamily="2" charset="-122"/>
                <a:cs typeface="Times New Roman" pitchFamily="18" charset="0"/>
              </a:rPr>
              <a:t>Boosting</a:t>
            </a:r>
            <a:r>
              <a:rPr lang="zh-CN" altLang="en-US" sz="3200" dirty="0">
                <a:solidFill>
                  <a:srgbClr val="03001A"/>
                </a:solidFill>
                <a:latin typeface="宋体" pitchFamily="2" charset="-122"/>
                <a:ea typeface="宋体" pitchFamily="2" charset="-122"/>
              </a:rPr>
              <a:t>族</a:t>
            </a:r>
          </a:p>
        </p:txBody>
      </p:sp>
      <p:sp>
        <p:nvSpPr>
          <p:cNvPr id="8" name="左大括号 7"/>
          <p:cNvSpPr/>
          <p:nvPr/>
        </p:nvSpPr>
        <p:spPr>
          <a:xfrm>
            <a:off x="4283968" y="1675250"/>
            <a:ext cx="360040" cy="11521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9" name="TextBox 8"/>
          <p:cNvSpPr txBox="1"/>
          <p:nvPr/>
        </p:nvSpPr>
        <p:spPr>
          <a:xfrm>
            <a:off x="5220072" y="1315210"/>
            <a:ext cx="1576072" cy="584775"/>
          </a:xfrm>
          <a:prstGeom prst="rect">
            <a:avLst/>
          </a:prstGeom>
          <a:noFill/>
        </p:spPr>
        <p:txBody>
          <a:bodyPr wrap="none" rtlCol="0">
            <a:spAutoFit/>
          </a:bodyPr>
          <a:lstStyle/>
          <a:p>
            <a:r>
              <a:rPr lang="en-US" altLang="zh-CN" sz="3200" dirty="0" smtClean="0">
                <a:solidFill>
                  <a:srgbClr val="03001A"/>
                </a:solidFill>
                <a:latin typeface="Times New Roman" pitchFamily="18" charset="0"/>
                <a:ea typeface="宋体" pitchFamily="2" charset="-122"/>
                <a:cs typeface="Times New Roman" pitchFamily="18" charset="0"/>
              </a:rPr>
              <a:t>Bagging</a:t>
            </a:r>
            <a:endParaRPr lang="zh-CN" altLang="en-US" sz="3200" dirty="0">
              <a:solidFill>
                <a:srgbClr val="03001A"/>
              </a:solidFill>
              <a:latin typeface="宋体" pitchFamily="2" charset="-122"/>
              <a:ea typeface="宋体" pitchFamily="2" charset="-122"/>
            </a:endParaRPr>
          </a:p>
        </p:txBody>
      </p:sp>
      <p:sp>
        <p:nvSpPr>
          <p:cNvPr id="11" name="TextBox 10"/>
          <p:cNvSpPr txBox="1"/>
          <p:nvPr/>
        </p:nvSpPr>
        <p:spPr>
          <a:xfrm>
            <a:off x="5220072" y="2423790"/>
            <a:ext cx="2738250" cy="1077218"/>
          </a:xfrm>
          <a:prstGeom prst="rect">
            <a:avLst/>
          </a:prstGeom>
          <a:noFill/>
        </p:spPr>
        <p:txBody>
          <a:bodyPr wrap="none" rtlCol="0">
            <a:spAutoFit/>
          </a:bodyPr>
          <a:lstStyle/>
          <a:p>
            <a:r>
              <a:rPr lang="zh-CN" altLang="en-US" sz="3200" dirty="0">
                <a:solidFill>
                  <a:srgbClr val="03001A"/>
                </a:solidFill>
                <a:latin typeface="宋体" pitchFamily="2" charset="-122"/>
                <a:ea typeface="宋体" pitchFamily="2" charset="-122"/>
              </a:rPr>
              <a:t>随机森林</a:t>
            </a:r>
            <a:r>
              <a:rPr lang="en-US" altLang="zh-CN" sz="3200" dirty="0">
                <a:solidFill>
                  <a:srgbClr val="03001A"/>
                </a:solidFill>
                <a:latin typeface="宋体" pitchFamily="2" charset="-122"/>
                <a:ea typeface="宋体" pitchFamily="2" charset="-122"/>
              </a:rPr>
              <a:t> </a:t>
            </a:r>
            <a:r>
              <a:rPr lang="en-US" altLang="zh-CN" sz="3200" dirty="0">
                <a:solidFill>
                  <a:srgbClr val="03001A"/>
                </a:solidFill>
                <a:latin typeface="Times New Roman" pitchFamily="18" charset="0"/>
                <a:ea typeface="宋体" pitchFamily="2" charset="-122"/>
                <a:cs typeface="Times New Roman" pitchFamily="18" charset="0"/>
              </a:rPr>
              <a:t>RF</a:t>
            </a:r>
            <a:r>
              <a:rPr lang="en-US" altLang="zh-CN" sz="3200" dirty="0">
                <a:solidFill>
                  <a:srgbClr val="03001A"/>
                </a:solidFill>
                <a:latin typeface="宋体" pitchFamily="2" charset="-122"/>
                <a:ea typeface="宋体" pitchFamily="2" charset="-122"/>
              </a:rPr>
              <a:t> </a:t>
            </a:r>
          </a:p>
          <a:p>
            <a:r>
              <a:rPr lang="en-US" altLang="zh-CN" sz="3200" dirty="0">
                <a:solidFill>
                  <a:srgbClr val="03001A"/>
                </a:solidFill>
                <a:latin typeface="Times New Roman" pitchFamily="18" charset="0"/>
                <a:ea typeface="宋体" pitchFamily="2" charset="-122"/>
                <a:cs typeface="Times New Roman" pitchFamily="18" charset="0"/>
              </a:rPr>
              <a:t>Random Forest</a:t>
            </a:r>
            <a:endParaRPr lang="zh-CN" altLang="en-US" sz="3200" dirty="0">
              <a:solidFill>
                <a:srgbClr val="03001A"/>
              </a:solidFill>
              <a:latin typeface="Times New Roman" pitchFamily="18" charset="0"/>
              <a:ea typeface="宋体" pitchFamily="2" charset="-122"/>
              <a:cs typeface="Times New Roman" pitchFamily="18" charset="0"/>
            </a:endParaRPr>
          </a:p>
        </p:txBody>
      </p:sp>
      <p:sp>
        <p:nvSpPr>
          <p:cNvPr id="12" name="左大括号 11"/>
          <p:cNvSpPr/>
          <p:nvPr/>
        </p:nvSpPr>
        <p:spPr>
          <a:xfrm>
            <a:off x="4716016" y="4398801"/>
            <a:ext cx="360040" cy="1944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3" name="TextBox 12"/>
          <p:cNvSpPr txBox="1"/>
          <p:nvPr/>
        </p:nvSpPr>
        <p:spPr>
          <a:xfrm>
            <a:off x="5328051" y="4149080"/>
            <a:ext cx="1826141" cy="584775"/>
          </a:xfrm>
          <a:prstGeom prst="rect">
            <a:avLst/>
          </a:prstGeom>
          <a:noFill/>
        </p:spPr>
        <p:txBody>
          <a:bodyPr wrap="none" rtlCol="0">
            <a:spAutoFit/>
          </a:bodyPr>
          <a:lstStyle/>
          <a:p>
            <a:r>
              <a:rPr lang="en-US" altLang="zh-CN" sz="3200" dirty="0" err="1">
                <a:solidFill>
                  <a:srgbClr val="03001A"/>
                </a:solidFill>
                <a:latin typeface="Times New Roman" pitchFamily="18" charset="0"/>
                <a:ea typeface="宋体" pitchFamily="2" charset="-122"/>
                <a:cs typeface="Times New Roman" pitchFamily="18" charset="0"/>
              </a:rPr>
              <a:t>Adaboost</a:t>
            </a:r>
            <a:endParaRPr lang="zh-CN" altLang="en-US" sz="3200" dirty="0">
              <a:solidFill>
                <a:srgbClr val="03001A"/>
              </a:solidFill>
              <a:latin typeface="Times New Roman" pitchFamily="18" charset="0"/>
              <a:ea typeface="宋体" pitchFamily="2" charset="-122"/>
              <a:cs typeface="Times New Roman" pitchFamily="18" charset="0"/>
            </a:endParaRPr>
          </a:p>
        </p:txBody>
      </p:sp>
      <p:sp>
        <p:nvSpPr>
          <p:cNvPr id="14" name="TextBox 13"/>
          <p:cNvSpPr txBox="1"/>
          <p:nvPr/>
        </p:nvSpPr>
        <p:spPr>
          <a:xfrm>
            <a:off x="5468377" y="5877272"/>
            <a:ext cx="1120820" cy="584775"/>
          </a:xfrm>
          <a:prstGeom prst="rect">
            <a:avLst/>
          </a:prstGeom>
          <a:noFill/>
        </p:spPr>
        <p:txBody>
          <a:bodyPr wrap="none" rtlCol="0">
            <a:spAutoFit/>
          </a:bodyPr>
          <a:lstStyle/>
          <a:p>
            <a:r>
              <a:rPr lang="en-US" altLang="zh-CN" sz="3200" dirty="0" smtClean="0">
                <a:solidFill>
                  <a:srgbClr val="03001A"/>
                </a:solidFill>
                <a:latin typeface="Times New Roman" pitchFamily="18" charset="0"/>
                <a:ea typeface="宋体" pitchFamily="2" charset="-122"/>
                <a:cs typeface="Times New Roman" pitchFamily="18" charset="0"/>
              </a:rPr>
              <a:t>GBM</a:t>
            </a:r>
            <a:endParaRPr lang="zh-CN" altLang="en-US" sz="3200" dirty="0">
              <a:solidFill>
                <a:srgbClr val="03001A"/>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6221028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p:bldP spid="3" grpId="0" animBg="1"/>
      <p:bldP spid="6" grpId="0"/>
      <p:bldP spid="7" grpId="0"/>
      <p:bldP spid="8" grpId="0" animBg="1"/>
      <p:bldP spid="9" grpId="0"/>
      <p:bldP spid="11" grpId="0"/>
      <p:bldP spid="12" grpId="0" animBg="1"/>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1 </a:t>
            </a:r>
            <a:r>
              <a:rPr lang="zh-CN" altLang="en-US" sz="4000" b="1" dirty="0" smtClean="0">
                <a:solidFill>
                  <a:srgbClr val="03001A"/>
                </a:solidFill>
                <a:latin typeface="黑体" pitchFamily="49" charset="-122"/>
                <a:ea typeface="黑体" pitchFamily="49" charset="-122"/>
              </a:rPr>
              <a:t>集成算法</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412776"/>
            <a:ext cx="7776864" cy="49685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集成思想：对于比较复杂的任务，综合多人的意见来进行决策会比“一家独大”更好。也就是通过适当的方式集成许多“个体模型”所得到的最终模型要不单独的“个体模型”</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smtClean="0">
                <a:solidFill>
                  <a:srgbClr val="03001A"/>
                </a:solidFill>
                <a:latin typeface="宋体" pitchFamily="2" charset="-122"/>
                <a:ea typeface="宋体" pitchFamily="2" charset="-122"/>
              </a:rPr>
              <a:t>1.</a:t>
            </a:r>
            <a:r>
              <a:rPr kumimoji="1" lang="zh-CN" altLang="en-US" sz="2400" dirty="0" smtClean="0">
                <a:solidFill>
                  <a:srgbClr val="03001A"/>
                </a:solidFill>
                <a:latin typeface="宋体" pitchFamily="2" charset="-122"/>
                <a:ea typeface="宋体" pitchFamily="2" charset="-122"/>
              </a:rPr>
              <a:t>如何选择、生成“个体模型”</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弱学习模型：决策树，决策树桩</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smtClean="0">
                <a:solidFill>
                  <a:srgbClr val="03001A"/>
                </a:solidFill>
                <a:latin typeface="宋体" pitchFamily="2" charset="-122"/>
                <a:ea typeface="宋体" pitchFamily="2" charset="-122"/>
              </a:rPr>
              <a:t>2.</a:t>
            </a:r>
            <a:r>
              <a:rPr kumimoji="1" lang="zh-CN" altLang="en-US" sz="2400" dirty="0" smtClean="0">
                <a:solidFill>
                  <a:srgbClr val="03001A"/>
                </a:solidFill>
                <a:latin typeface="宋体" pitchFamily="2" charset="-122"/>
                <a:ea typeface="宋体" pitchFamily="2" charset="-122"/>
              </a:rPr>
              <a:t>如何综合多个模型：</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将相同类型但</a:t>
            </a:r>
            <a:r>
              <a:rPr kumimoji="1" lang="zh-CN" altLang="en-US" sz="2400" b="1" dirty="0" smtClean="0">
                <a:solidFill>
                  <a:srgbClr val="FF0000"/>
                </a:solidFill>
                <a:latin typeface="宋体" pitchFamily="2" charset="-122"/>
                <a:ea typeface="宋体" pitchFamily="2" charset="-122"/>
              </a:rPr>
              <a:t>训练集不同</a:t>
            </a:r>
            <a:r>
              <a:rPr kumimoji="1" lang="zh-CN" altLang="en-US" sz="2400" dirty="0" smtClean="0">
                <a:solidFill>
                  <a:srgbClr val="03001A"/>
                </a:solidFill>
                <a:latin typeface="宋体" pitchFamily="2" charset="-122"/>
                <a:ea typeface="宋体" pitchFamily="2" charset="-122"/>
              </a:rPr>
              <a:t>的弱分类器进行提升</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将相同类型但</a:t>
            </a:r>
            <a:r>
              <a:rPr kumimoji="1" lang="zh-CN" altLang="en-US" sz="2400" b="1" dirty="0">
                <a:solidFill>
                  <a:srgbClr val="FF0000"/>
                </a:solidFill>
                <a:latin typeface="宋体" pitchFamily="2" charset="-122"/>
                <a:ea typeface="宋体" pitchFamily="2" charset="-122"/>
              </a:rPr>
              <a:t>权重</a:t>
            </a:r>
            <a:r>
              <a:rPr kumimoji="1" lang="zh-CN" altLang="en-US" sz="2400" b="1" dirty="0" smtClean="0">
                <a:solidFill>
                  <a:srgbClr val="FF0000"/>
                </a:solidFill>
                <a:latin typeface="宋体" pitchFamily="2" charset="-122"/>
                <a:ea typeface="宋体" pitchFamily="2" charset="-122"/>
              </a:rPr>
              <a:t>不同</a:t>
            </a:r>
            <a:r>
              <a:rPr kumimoji="1" lang="zh-CN" altLang="en-US" sz="2400" dirty="0" smtClean="0">
                <a:solidFill>
                  <a:srgbClr val="03001A"/>
                </a:solidFill>
                <a:latin typeface="宋体" pitchFamily="2" charset="-122"/>
                <a:ea typeface="宋体" pitchFamily="2" charset="-122"/>
              </a:rPr>
              <a:t>的弱分类器进行提升</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将</a:t>
            </a:r>
            <a:r>
              <a:rPr kumimoji="1" lang="zh-CN" altLang="en-US" sz="2400" b="1" dirty="0" smtClean="0">
                <a:solidFill>
                  <a:srgbClr val="FF0000"/>
                </a:solidFill>
                <a:latin typeface="宋体" pitchFamily="2" charset="-122"/>
                <a:ea typeface="宋体" pitchFamily="2" charset="-122"/>
              </a:rPr>
              <a:t>不同类型</a:t>
            </a:r>
            <a:r>
              <a:rPr kumimoji="1" lang="zh-CN" altLang="en-US" sz="2400" dirty="0" smtClean="0">
                <a:solidFill>
                  <a:srgbClr val="03001A"/>
                </a:solidFill>
                <a:latin typeface="宋体" pitchFamily="2" charset="-122"/>
                <a:ea typeface="宋体" pitchFamily="2" charset="-122"/>
              </a:rPr>
              <a:t>的弱分类器进行提升</a:t>
            </a:r>
            <a:r>
              <a:rPr kumimoji="1" lang="en-US" altLang="zh-CN" dirty="0" smtClean="0">
                <a:solidFill>
                  <a:srgbClr val="03001A"/>
                </a:solidFill>
                <a:latin typeface="宋体" pitchFamily="2" charset="-122"/>
                <a:ea typeface="宋体" pitchFamily="2" charset="-122"/>
              </a:rPr>
              <a:t>	</a:t>
            </a:r>
          </a:p>
        </p:txBody>
      </p:sp>
    </p:spTree>
    <p:extLst>
      <p:ext uri="{BB962C8B-B14F-4D97-AF65-F5344CB8AC3E}">
        <p14:creationId xmlns:p14="http://schemas.microsoft.com/office/powerpoint/2010/main" val="428257664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1.1</a:t>
            </a:r>
            <a:r>
              <a:rPr lang="zh-CN" altLang="en-US" sz="4000" b="1" dirty="0" smtClean="0">
                <a:solidFill>
                  <a:srgbClr val="03001A"/>
                </a:solidFill>
                <a:latin typeface="黑体" pitchFamily="49" charset="-122"/>
                <a:ea typeface="黑体" pitchFamily="49" charset="-122"/>
              </a:rPr>
              <a:t>集成算法</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412776"/>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45720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集成框架的两种模式：</a:t>
            </a:r>
            <a:endParaRPr kumimoji="1" lang="en-US" altLang="zh-CN" sz="2400" dirty="0" smtClean="0">
              <a:solidFill>
                <a:srgbClr val="03001A"/>
              </a:solidFill>
              <a:latin typeface="宋体" pitchFamily="2" charset="-122"/>
              <a:ea typeface="宋体" pitchFamily="2" charset="-122"/>
            </a:endParaRPr>
          </a:p>
          <a:p>
            <a:pPr marL="0" indent="-45720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第一种：期望各个分类器之间依赖性不强，可以同时进行生成。这种做法称为</a:t>
            </a:r>
            <a:r>
              <a:rPr kumimoji="1" lang="zh-CN" altLang="en-US" sz="2400" b="1" dirty="0" smtClean="0">
                <a:solidFill>
                  <a:srgbClr val="FF0000"/>
                </a:solidFill>
                <a:latin typeface="宋体" pitchFamily="2" charset="-122"/>
                <a:ea typeface="宋体" pitchFamily="2" charset="-122"/>
              </a:rPr>
              <a:t>并行方法</a:t>
            </a:r>
            <a:r>
              <a:rPr kumimoji="1" lang="zh-CN" altLang="en-US" sz="2400" dirty="0" smtClean="0">
                <a:solidFill>
                  <a:srgbClr val="03001A"/>
                </a:solidFill>
                <a:latin typeface="宋体" pitchFamily="2" charset="-122"/>
                <a:ea typeface="宋体" pitchFamily="2" charset="-122"/>
              </a:rPr>
              <a:t>，代表为</a:t>
            </a: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，适用性更强的拓展便是随机森林。</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并行集成方法的重点：如何从总体训练集获得多个不同的子训练集</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第二种：弱学习器之间具有强依赖性，只能序列生产，称为</a:t>
            </a:r>
            <a:r>
              <a:rPr kumimoji="1" lang="zh-CN" altLang="en-US" sz="2400" b="1" dirty="0" smtClean="0">
                <a:solidFill>
                  <a:srgbClr val="FF0000"/>
                </a:solidFill>
                <a:latin typeface="宋体" pitchFamily="2" charset="-122"/>
                <a:ea typeface="宋体" pitchFamily="2" charset="-122"/>
              </a:rPr>
              <a:t>串行方法</a:t>
            </a:r>
            <a:r>
              <a:rPr kumimoji="1" lang="zh-CN" altLang="en-US" sz="2400" dirty="0" smtClean="0">
                <a:solidFill>
                  <a:srgbClr val="03001A"/>
                </a:solidFill>
                <a:latin typeface="宋体" pitchFamily="2" charset="-122"/>
                <a:ea typeface="宋体" pitchFamily="2" charset="-122"/>
              </a:rPr>
              <a:t>。代表方法是</a:t>
            </a:r>
            <a:r>
              <a:rPr kumimoji="1" lang="en-US" altLang="zh-CN" sz="2400" dirty="0" smtClean="0">
                <a:solidFill>
                  <a:srgbClr val="03001A"/>
                </a:solidFill>
                <a:latin typeface="Times New Roman" pitchFamily="18" charset="0"/>
                <a:ea typeface="宋体" pitchFamily="2" charset="-122"/>
                <a:cs typeface="Times New Roman" pitchFamily="18" charset="0"/>
              </a:rPr>
              <a:t>Boosting</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包括</a:t>
            </a:r>
            <a:r>
              <a:rPr kumimoji="1" lang="en-US" altLang="zh-CN" sz="2400" dirty="0" err="1" smtClean="0">
                <a:solidFill>
                  <a:srgbClr val="03001A"/>
                </a:solidFill>
                <a:latin typeface="Times New Roman" pitchFamily="18" charset="0"/>
                <a:ea typeface="宋体" pitchFamily="2" charset="-122"/>
                <a:cs typeface="Times New Roman" pitchFamily="18" charset="0"/>
              </a:rPr>
              <a:t>Adaboost</a:t>
            </a:r>
            <a:r>
              <a:rPr kumimoji="1" lang="en-US" altLang="zh-CN" sz="2400" dirty="0" err="1" smtClean="0">
                <a:solidFill>
                  <a:srgbClr val="03001A"/>
                </a:solidFill>
                <a:latin typeface="宋体" pitchFamily="2" charset="-122"/>
                <a:ea typeface="宋体" pitchFamily="2" charset="-122"/>
              </a:rPr>
              <a:t>,</a:t>
            </a:r>
            <a:r>
              <a:rPr kumimoji="1" lang="en-US" altLang="zh-CN" sz="2400" dirty="0" err="1" smtClean="0">
                <a:solidFill>
                  <a:srgbClr val="03001A"/>
                </a:solidFill>
                <a:latin typeface="Times New Roman" pitchFamily="18" charset="0"/>
                <a:ea typeface="宋体" pitchFamily="2" charset="-122"/>
                <a:cs typeface="Times New Roman" pitchFamily="18" charset="0"/>
              </a:rPr>
              <a:t>GBDT</a:t>
            </a:r>
            <a:r>
              <a:rPr kumimoji="1" lang="en-US" altLang="zh-CN" sz="2400" dirty="0" smtClean="0">
                <a:solidFill>
                  <a:srgbClr val="03001A"/>
                </a:solidFill>
                <a:latin typeface="Times New Roman" pitchFamily="18" charset="0"/>
                <a:ea typeface="宋体" pitchFamily="2" charset="-122"/>
                <a:cs typeface="Times New Roman" pitchFamily="18" charset="0"/>
              </a:rPr>
              <a:t>, </a:t>
            </a:r>
            <a:r>
              <a:rPr kumimoji="1" lang="en-US" altLang="zh-CN" sz="2400" dirty="0" err="1" smtClean="0">
                <a:solidFill>
                  <a:srgbClr val="03001A"/>
                </a:solidFill>
                <a:latin typeface="Times New Roman" pitchFamily="18" charset="0"/>
                <a:ea typeface="宋体" pitchFamily="2" charset="-122"/>
                <a:cs typeface="Times New Roman" pitchFamily="18" charset="0"/>
              </a:rPr>
              <a:t>XGBoost</a:t>
            </a:r>
            <a:r>
              <a:rPr kumimoji="1" lang="zh-CN" altLang="en-US" sz="2400" dirty="0" smtClean="0">
                <a:solidFill>
                  <a:srgbClr val="03001A"/>
                </a:solidFill>
                <a:latin typeface="宋体" pitchFamily="2" charset="-122"/>
                <a:ea typeface="宋体" pitchFamily="2" charset="-122"/>
              </a:rPr>
              <a:t>和</a:t>
            </a:r>
            <a:r>
              <a:rPr kumimoji="1" lang="en-US" altLang="zh-CN" sz="2400" dirty="0" err="1" smtClean="0">
                <a:solidFill>
                  <a:srgbClr val="03001A"/>
                </a:solidFill>
                <a:latin typeface="Times New Roman" pitchFamily="18" charset="0"/>
                <a:ea typeface="宋体" pitchFamily="2" charset="-122"/>
                <a:cs typeface="Times New Roman" pitchFamily="18" charset="0"/>
              </a:rPr>
              <a:t>lightGBM</a:t>
            </a:r>
            <a:endParaRPr kumimoji="1" lang="en-US" altLang="zh-CN" sz="2400" dirty="0" smtClean="0">
              <a:solidFill>
                <a:srgbClr val="03001A"/>
              </a:solidFill>
              <a:latin typeface="Times New Roman" pitchFamily="18" charset="0"/>
              <a:ea typeface="宋体" pitchFamily="2" charset="-122"/>
              <a:cs typeface="Times New Roman" pitchFamily="18" charset="0"/>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串行集成方法的重点：如何更新弱分类器的权重</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弱分类器的整体“话语权”，以及某一样本的识别效果</a:t>
            </a:r>
            <a:r>
              <a:rPr kumimoji="1" lang="en-US" altLang="zh-CN" sz="2400" dirty="0" smtClean="0">
                <a:solidFill>
                  <a:srgbClr val="03001A"/>
                </a:solidFill>
                <a:latin typeface="宋体" pitchFamily="2" charset="-122"/>
                <a:ea typeface="宋体" pitchFamily="2" charset="-122"/>
              </a:rPr>
              <a:t>)</a:t>
            </a:r>
          </a:p>
          <a:p>
            <a:pPr marL="0" indent="0">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r>
              <a:rPr kumimoji="1" lang="en-US" altLang="zh-CN" sz="2400" dirty="0" smtClean="0">
                <a:solidFill>
                  <a:srgbClr val="03001A"/>
                </a:solidFill>
                <a:latin typeface="宋体" pitchFamily="2" charset="-122"/>
                <a:ea typeface="宋体" pitchFamily="2" charset="-122"/>
              </a:rPr>
              <a:t>			</a:t>
            </a:r>
          </a:p>
        </p:txBody>
      </p:sp>
      <p:cxnSp>
        <p:nvCxnSpPr>
          <p:cNvPr id="4" name="直接连接符 3"/>
          <p:cNvCxnSpPr/>
          <p:nvPr/>
        </p:nvCxnSpPr>
        <p:spPr>
          <a:xfrm>
            <a:off x="467544" y="4005064"/>
            <a:ext cx="777686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651345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2 Bagging</a:t>
            </a:r>
            <a:r>
              <a:rPr lang="zh-CN" altLang="en-US" sz="4000" b="1" dirty="0" smtClean="0">
                <a:solidFill>
                  <a:srgbClr val="03001A"/>
                </a:solidFill>
                <a:latin typeface="黑体" pitchFamily="49" charset="-122"/>
                <a:ea typeface="黑体" pitchFamily="49" charset="-122"/>
              </a:rPr>
              <a:t>和随机森林</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57225" y="1419622"/>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是于</a:t>
            </a:r>
            <a:r>
              <a:rPr kumimoji="1" lang="en-US" altLang="zh-CN" sz="2400" dirty="0" smtClean="0">
                <a:solidFill>
                  <a:srgbClr val="03001A"/>
                </a:solidFill>
                <a:latin typeface="Times New Roman" pitchFamily="18" charset="0"/>
                <a:ea typeface="宋体" pitchFamily="2" charset="-122"/>
                <a:cs typeface="Times New Roman" pitchFamily="18" charset="0"/>
              </a:rPr>
              <a:t>1996</a:t>
            </a:r>
            <a:r>
              <a:rPr kumimoji="1" lang="zh-CN" altLang="en-US" sz="2400" dirty="0" smtClean="0">
                <a:solidFill>
                  <a:srgbClr val="03001A"/>
                </a:solidFill>
                <a:latin typeface="宋体" pitchFamily="2" charset="-122"/>
                <a:ea typeface="宋体" pitchFamily="2" charset="-122"/>
              </a:rPr>
              <a:t>年</a:t>
            </a:r>
            <a:r>
              <a:rPr kumimoji="1" lang="en-US" altLang="zh-CN" sz="2400" dirty="0" err="1" smtClean="0">
                <a:solidFill>
                  <a:srgbClr val="03001A"/>
                </a:solidFill>
                <a:latin typeface="Times New Roman" pitchFamily="18" charset="0"/>
                <a:ea typeface="宋体" pitchFamily="2" charset="-122"/>
                <a:cs typeface="Times New Roman" pitchFamily="18" charset="0"/>
              </a:rPr>
              <a:t>Breiman</a:t>
            </a:r>
            <a:r>
              <a:rPr kumimoji="1" lang="zh-CN" altLang="en-US" sz="2400" dirty="0" smtClean="0">
                <a:solidFill>
                  <a:srgbClr val="03001A"/>
                </a:solidFill>
                <a:latin typeface="宋体" pitchFamily="2" charset="-122"/>
                <a:ea typeface="宋体" pitchFamily="2" charset="-122"/>
              </a:rPr>
              <a:t>提出的，它的思想根源是数理统计学中非常重要的</a:t>
            </a:r>
            <a:r>
              <a:rPr kumimoji="1" lang="en-US" altLang="zh-CN" sz="2400" dirty="0" smtClean="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rPr>
              <a:t>理论。</a:t>
            </a:r>
            <a:endParaRPr kumimoji="1" lang="en-US" altLang="zh-CN" sz="2400" dirty="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smtClean="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rPr>
              <a:t>“自举”</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自采样</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，通过模拟的方法来逼近样本的概率分布。</a:t>
            </a:r>
            <a:endParaRPr kumimoji="1" lang="en-US" altLang="zh-CN" sz="2400" dirty="0">
              <a:solidFill>
                <a:srgbClr val="03001A"/>
              </a:solidFill>
              <a:latin typeface="宋体" pitchFamily="2" charset="-122"/>
              <a:ea typeface="宋体" pitchFamily="2" charset="-122"/>
            </a:endParaRPr>
          </a:p>
          <a:p>
            <a:pPr marL="0" indent="0">
              <a:buClr>
                <a:srgbClr val="404040"/>
              </a:buClr>
              <a:buFont typeface="Wingdings" pitchFamily="2" charset="2"/>
              <a:buNone/>
            </a:pPr>
            <a:endParaRPr kumimoji="1" lang="en-US" altLang="zh-CN" sz="2400" dirty="0" smtClean="0">
              <a:solidFill>
                <a:srgbClr val="03001A"/>
              </a:solidFill>
              <a:latin typeface="宋体" pitchFamily="2" charset="-122"/>
              <a:ea typeface="宋体" pitchFamily="2"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3575645"/>
            <a:ext cx="5067300" cy="2733675"/>
          </a:xfrm>
          <a:prstGeom prst="rect">
            <a:avLst/>
          </a:prstGeom>
        </p:spPr>
      </p:pic>
      <p:sp>
        <p:nvSpPr>
          <p:cNvPr id="13" name="矩形 12"/>
          <p:cNvSpPr/>
          <p:nvPr/>
        </p:nvSpPr>
        <p:spPr>
          <a:xfrm>
            <a:off x="5436096" y="2852936"/>
            <a:ext cx="3570208" cy="830997"/>
          </a:xfrm>
          <a:prstGeom prst="rect">
            <a:avLst/>
          </a:prstGeom>
        </p:spPr>
        <p:txBody>
          <a:bodyPr wrap="none">
            <a:spAutoFit/>
          </a:bodyPr>
          <a:lstStyle/>
          <a:p>
            <a:r>
              <a:rPr lang="zh-CN" altLang="en-US" sz="2400" dirty="0" smtClean="0">
                <a:solidFill>
                  <a:srgbClr val="03001A"/>
                </a:solidFill>
                <a:latin typeface="宋体" pitchFamily="2" charset="-122"/>
                <a:ea typeface="宋体" pitchFamily="2" charset="-122"/>
              </a:rPr>
              <a:t>子样本之与样本，</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可以类比于样本之于总体</a:t>
            </a:r>
            <a:endParaRPr lang="zh-CN" altLang="en-US" sz="2400" dirty="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5406080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2.1 Bootstrap</a:t>
            </a:r>
            <a:r>
              <a:rPr lang="zh-CN" altLang="en-US" sz="4000" b="1" dirty="0" smtClean="0">
                <a:solidFill>
                  <a:srgbClr val="03001A"/>
                </a:solidFill>
                <a:latin typeface="黑体" pitchFamily="49" charset="-122"/>
                <a:ea typeface="黑体" pitchFamily="49" charset="-122"/>
              </a:rPr>
              <a:t>方法</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04242" y="1268760"/>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spcAft>
                <a:spcPts val="1000"/>
              </a:spcAft>
              <a:buClr>
                <a:srgbClr val="404040"/>
              </a:buClr>
              <a:buNone/>
            </a:pPr>
            <a:r>
              <a:rPr lang="zh-CN" altLang="en-US" b="1" dirty="0" smtClean="0">
                <a:solidFill>
                  <a:srgbClr val="03001A"/>
                </a:solidFill>
                <a:latin typeface="宋体" pitchFamily="2" charset="-122"/>
                <a:ea typeface="宋体" pitchFamily="2" charset="-122"/>
              </a:rPr>
              <a:t>如何统计池塘的鱼的数量</a:t>
            </a:r>
            <a:endParaRPr lang="en-US" altLang="zh-CN" b="1" dirty="0" smtClean="0">
              <a:solidFill>
                <a:srgbClr val="03001A"/>
              </a:solidFill>
              <a:latin typeface="宋体" pitchFamily="2" charset="-122"/>
              <a:ea typeface="宋体" pitchFamily="2" charset="-122"/>
            </a:endParaRPr>
          </a:p>
          <a:p>
            <a:pPr marL="457200" indent="-457200">
              <a:lnSpc>
                <a:spcPct val="100000"/>
              </a:lnSpc>
              <a:spcBef>
                <a:spcPts val="0"/>
              </a:spcBef>
              <a:spcAft>
                <a:spcPts val="1000"/>
              </a:spcAft>
              <a:buAutoNum type="arabicPeriod"/>
            </a:pPr>
            <a:r>
              <a:rPr lang="zh-CN" altLang="en-US" sz="2400" dirty="0" smtClean="0">
                <a:solidFill>
                  <a:srgbClr val="03001A"/>
                </a:solidFill>
                <a:latin typeface="宋体" pitchFamily="2" charset="-122"/>
                <a:ea typeface="宋体" pitchFamily="2" charset="-122"/>
              </a:rPr>
              <a:t>承包</a:t>
            </a:r>
            <a:r>
              <a:rPr lang="zh-CN" altLang="en-US" sz="2400" dirty="0">
                <a:solidFill>
                  <a:srgbClr val="03001A"/>
                </a:solidFill>
                <a:latin typeface="宋体" pitchFamily="2" charset="-122"/>
                <a:ea typeface="宋体" pitchFamily="2" charset="-122"/>
              </a:rPr>
              <a:t>鱼塘，不让别人捞鱼</a:t>
            </a:r>
            <a:r>
              <a:rPr lang="en-US" altLang="zh-CN" sz="2400" dirty="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规定总体分布不变</a:t>
            </a:r>
            <a:r>
              <a:rPr lang="en-US" altLang="zh-CN" sz="2400" dirty="0">
                <a:solidFill>
                  <a:srgbClr val="03001A"/>
                </a:solidFill>
                <a:latin typeface="宋体" pitchFamily="2" charset="-122"/>
                <a:ea typeface="宋体" pitchFamily="2" charset="-122"/>
              </a:rPr>
              <a:t>)</a:t>
            </a:r>
            <a:r>
              <a:rPr lang="zh-CN" altLang="en-US" sz="2400" dirty="0" smtClean="0">
                <a:solidFill>
                  <a:srgbClr val="03001A"/>
                </a:solidFill>
                <a:latin typeface="宋体" pitchFamily="2" charset="-122"/>
                <a:ea typeface="宋体" pitchFamily="2" charset="-122"/>
              </a:rPr>
              <a:t>。</a:t>
            </a:r>
            <a:endParaRPr lang="en-US" altLang="zh-CN" sz="2400" dirty="0" smtClean="0">
              <a:solidFill>
                <a:srgbClr val="03001A"/>
              </a:solidFill>
              <a:latin typeface="宋体" pitchFamily="2" charset="-122"/>
              <a:ea typeface="宋体" pitchFamily="2" charset="-122"/>
            </a:endParaRPr>
          </a:p>
          <a:p>
            <a:pPr marL="457200" indent="-457200">
              <a:lnSpc>
                <a:spcPct val="100000"/>
              </a:lnSpc>
              <a:spcBef>
                <a:spcPts val="0"/>
              </a:spcBef>
              <a:spcAft>
                <a:spcPts val="1000"/>
              </a:spcAft>
              <a:buAutoNum type="arabicPeriod"/>
            </a:pPr>
            <a:r>
              <a:rPr lang="zh-CN" altLang="en-US" sz="2400" dirty="0">
                <a:solidFill>
                  <a:srgbClr val="03001A"/>
                </a:solidFill>
                <a:latin typeface="宋体" pitchFamily="2" charset="-122"/>
                <a:ea typeface="宋体" pitchFamily="2" charset="-122"/>
              </a:rPr>
              <a:t>自己捞鱼，捞</a:t>
            </a:r>
            <a:r>
              <a:rPr lang="en-US" altLang="zh-CN" sz="2400" dirty="0">
                <a:solidFill>
                  <a:srgbClr val="03001A"/>
                </a:solidFill>
                <a:latin typeface="宋体" pitchFamily="2" charset="-122"/>
                <a:ea typeface="宋体" pitchFamily="2" charset="-122"/>
              </a:rPr>
              <a:t>100</a:t>
            </a:r>
            <a:r>
              <a:rPr lang="zh-CN" altLang="en-US" sz="2400" dirty="0">
                <a:solidFill>
                  <a:srgbClr val="03001A"/>
                </a:solidFill>
                <a:latin typeface="宋体" pitchFamily="2" charset="-122"/>
                <a:ea typeface="宋体" pitchFamily="2" charset="-122"/>
              </a:rPr>
              <a:t>条，都打上</a:t>
            </a:r>
            <a:r>
              <a:rPr lang="zh-CN" altLang="en-US" sz="2400" dirty="0" smtClean="0">
                <a:solidFill>
                  <a:srgbClr val="03001A"/>
                </a:solidFill>
                <a:latin typeface="宋体" pitchFamily="2" charset="-122"/>
                <a:ea typeface="宋体" pitchFamily="2" charset="-122"/>
              </a:rPr>
              <a:t>标签</a:t>
            </a:r>
            <a:endParaRPr lang="en-US" altLang="zh-CN" sz="2400" smtClean="0">
              <a:solidFill>
                <a:srgbClr val="03001A"/>
              </a:solidFill>
              <a:latin typeface="宋体" pitchFamily="2" charset="-122"/>
              <a:ea typeface="宋体" pitchFamily="2" charset="-122"/>
            </a:endParaRPr>
          </a:p>
          <a:p>
            <a:pPr marL="457200" indent="-457200">
              <a:lnSpc>
                <a:spcPct val="100000"/>
              </a:lnSpc>
              <a:spcBef>
                <a:spcPts val="0"/>
              </a:spcBef>
              <a:spcAft>
                <a:spcPts val="1000"/>
              </a:spcAft>
              <a:buAutoNum type="arabicPeriod"/>
            </a:pPr>
            <a:r>
              <a:rPr lang="zh-CN" altLang="en-US" sz="2400" smtClean="0">
                <a:solidFill>
                  <a:srgbClr val="03001A"/>
                </a:solidFill>
                <a:latin typeface="宋体" pitchFamily="2" charset="-122"/>
                <a:ea typeface="宋体" pitchFamily="2" charset="-122"/>
              </a:rPr>
              <a:t>把</a:t>
            </a:r>
            <a:r>
              <a:rPr lang="zh-CN" altLang="en-US" sz="2400" dirty="0">
                <a:solidFill>
                  <a:srgbClr val="03001A"/>
                </a:solidFill>
                <a:latin typeface="宋体" pitchFamily="2" charset="-122"/>
                <a:ea typeface="宋体" pitchFamily="2" charset="-122"/>
              </a:rPr>
              <a:t>鱼放回鱼塘，休息一晚</a:t>
            </a:r>
            <a:r>
              <a:rPr lang="en-US" altLang="zh-CN" sz="2400" dirty="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使之混入整个鱼群，确保之后抽样随机</a:t>
            </a:r>
            <a:r>
              <a:rPr lang="en-US" altLang="zh-CN" sz="2400" dirty="0" smtClean="0">
                <a:solidFill>
                  <a:srgbClr val="03001A"/>
                </a:solidFill>
                <a:latin typeface="宋体" pitchFamily="2" charset="-122"/>
                <a:ea typeface="宋体" pitchFamily="2" charset="-122"/>
              </a:rPr>
              <a:t>)</a:t>
            </a:r>
          </a:p>
          <a:p>
            <a:pPr marL="457200" indent="-457200">
              <a:lnSpc>
                <a:spcPct val="100000"/>
              </a:lnSpc>
              <a:spcBef>
                <a:spcPts val="0"/>
              </a:spcBef>
              <a:spcAft>
                <a:spcPts val="1000"/>
              </a:spcAft>
              <a:buAutoNum type="arabicPeriod"/>
            </a:pPr>
            <a:r>
              <a:rPr lang="zh-CN" altLang="en-US" sz="2400" dirty="0">
                <a:solidFill>
                  <a:srgbClr val="03001A"/>
                </a:solidFill>
                <a:latin typeface="宋体" pitchFamily="2" charset="-122"/>
                <a:ea typeface="宋体" pitchFamily="2" charset="-122"/>
              </a:rPr>
              <a:t>开始捞鱼，每次捞</a:t>
            </a:r>
            <a:r>
              <a:rPr lang="en-US" altLang="zh-CN" sz="2400" dirty="0">
                <a:solidFill>
                  <a:srgbClr val="03001A"/>
                </a:solidFill>
                <a:latin typeface="宋体" pitchFamily="2" charset="-122"/>
                <a:ea typeface="宋体" pitchFamily="2" charset="-122"/>
              </a:rPr>
              <a:t>100</a:t>
            </a:r>
            <a:r>
              <a:rPr lang="zh-CN" altLang="en-US" sz="2400" dirty="0">
                <a:solidFill>
                  <a:srgbClr val="03001A"/>
                </a:solidFill>
                <a:latin typeface="宋体" pitchFamily="2" charset="-122"/>
                <a:ea typeface="宋体" pitchFamily="2" charset="-122"/>
              </a:rPr>
              <a:t>条，数一下，自己昨天标记的鱼有多少条，占比多少</a:t>
            </a:r>
            <a:r>
              <a:rPr lang="en-US" altLang="zh-CN" sz="2400" dirty="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一次重采样取分布</a:t>
            </a:r>
            <a:r>
              <a:rPr lang="en-US" altLang="zh-CN" sz="2400" dirty="0">
                <a:solidFill>
                  <a:srgbClr val="03001A"/>
                </a:solidFill>
                <a:latin typeface="宋体" pitchFamily="2" charset="-122"/>
                <a:ea typeface="宋体" pitchFamily="2" charset="-122"/>
              </a:rPr>
              <a:t>)</a:t>
            </a:r>
            <a:r>
              <a:rPr lang="zh-CN" altLang="en-US" sz="2400" dirty="0" smtClean="0">
                <a:solidFill>
                  <a:srgbClr val="03001A"/>
                </a:solidFill>
                <a:latin typeface="宋体" pitchFamily="2" charset="-122"/>
                <a:ea typeface="宋体" pitchFamily="2" charset="-122"/>
              </a:rPr>
              <a:t>。</a:t>
            </a:r>
            <a:endParaRPr lang="en-US" altLang="zh-CN" sz="2400" dirty="0" smtClean="0">
              <a:solidFill>
                <a:srgbClr val="03001A"/>
              </a:solidFill>
              <a:latin typeface="宋体" pitchFamily="2" charset="-122"/>
              <a:ea typeface="宋体" pitchFamily="2" charset="-122"/>
            </a:endParaRPr>
          </a:p>
          <a:p>
            <a:pPr marL="457200" indent="-457200">
              <a:lnSpc>
                <a:spcPct val="100000"/>
              </a:lnSpc>
              <a:spcBef>
                <a:spcPts val="0"/>
              </a:spcBef>
              <a:spcAft>
                <a:spcPts val="1000"/>
              </a:spcAft>
              <a:buAutoNum type="arabicPeriod"/>
            </a:pPr>
            <a:r>
              <a:rPr lang="zh-CN" altLang="en-US" sz="2400" dirty="0">
                <a:solidFill>
                  <a:srgbClr val="03001A"/>
                </a:solidFill>
                <a:latin typeface="宋体" pitchFamily="2" charset="-122"/>
                <a:ea typeface="宋体" pitchFamily="2" charset="-122"/>
              </a:rPr>
              <a:t>重复</a:t>
            </a:r>
            <a:r>
              <a:rPr lang="en-US" altLang="zh-CN" sz="2400" dirty="0">
                <a:solidFill>
                  <a:srgbClr val="03001A"/>
                </a:solidFill>
                <a:latin typeface="宋体" pitchFamily="2" charset="-122"/>
                <a:ea typeface="宋体" pitchFamily="2" charset="-122"/>
              </a:rPr>
              <a:t>3</a:t>
            </a:r>
            <a:r>
              <a:rPr lang="zh-CN" altLang="en-US" sz="2400" dirty="0">
                <a:solidFill>
                  <a:srgbClr val="03001A"/>
                </a:solidFill>
                <a:latin typeface="宋体" pitchFamily="2" charset="-122"/>
                <a:ea typeface="宋体" pitchFamily="2" charset="-122"/>
              </a:rPr>
              <a:t>，</a:t>
            </a:r>
            <a:r>
              <a:rPr lang="en-US" altLang="zh-CN" sz="2400" dirty="0">
                <a:solidFill>
                  <a:srgbClr val="03001A"/>
                </a:solidFill>
                <a:latin typeface="宋体" pitchFamily="2" charset="-122"/>
                <a:ea typeface="宋体" pitchFamily="2" charset="-122"/>
              </a:rPr>
              <a:t>4</a:t>
            </a:r>
            <a:r>
              <a:rPr lang="zh-CN" altLang="en-US" sz="2400" dirty="0">
                <a:solidFill>
                  <a:srgbClr val="03001A"/>
                </a:solidFill>
                <a:latin typeface="宋体" pitchFamily="2" charset="-122"/>
                <a:ea typeface="宋体" pitchFamily="2" charset="-122"/>
              </a:rPr>
              <a:t>步骤</a:t>
            </a:r>
            <a:r>
              <a:rPr lang="en-US" altLang="zh-CN" sz="2400" dirty="0">
                <a:solidFill>
                  <a:srgbClr val="03001A"/>
                </a:solidFill>
                <a:latin typeface="宋体" pitchFamily="2" charset="-122"/>
                <a:ea typeface="宋体" pitchFamily="2" charset="-122"/>
              </a:rPr>
              <a:t>n</a:t>
            </a:r>
            <a:r>
              <a:rPr lang="zh-CN" altLang="en-US" sz="2400" dirty="0" smtClean="0">
                <a:solidFill>
                  <a:srgbClr val="03001A"/>
                </a:solidFill>
                <a:latin typeface="宋体" pitchFamily="2" charset="-122"/>
                <a:ea typeface="宋体" pitchFamily="2" charset="-122"/>
              </a:rPr>
              <a:t>次，然后对分布结果进行</a:t>
            </a:r>
            <a:r>
              <a:rPr lang="en-US" altLang="zh-CN" sz="2400" dirty="0" smtClean="0">
                <a:solidFill>
                  <a:srgbClr val="03001A"/>
                </a:solidFill>
                <a:latin typeface="宋体" pitchFamily="2" charset="-122"/>
                <a:ea typeface="宋体" pitchFamily="2" charset="-122"/>
              </a:rPr>
              <a:t>(</a:t>
            </a:r>
            <a:r>
              <a:rPr lang="zh-CN" altLang="en-US" sz="2400" dirty="0" smtClean="0">
                <a:solidFill>
                  <a:srgbClr val="03001A"/>
                </a:solidFill>
                <a:latin typeface="宋体" pitchFamily="2" charset="-122"/>
                <a:ea typeface="宋体" pitchFamily="2" charset="-122"/>
              </a:rPr>
              <a:t>求均值，方差</a:t>
            </a:r>
            <a:r>
              <a:rPr lang="en-US" altLang="zh-CN" sz="2400" dirty="0" smtClean="0">
                <a:solidFill>
                  <a:srgbClr val="03001A"/>
                </a:solidFill>
                <a:latin typeface="宋体" pitchFamily="2" charset="-122"/>
                <a:ea typeface="宋体" pitchFamily="2" charset="-122"/>
              </a:rPr>
              <a:t>)</a:t>
            </a:r>
          </a:p>
          <a:p>
            <a:pPr marL="0" indent="0">
              <a:lnSpc>
                <a:spcPct val="100000"/>
              </a:lnSpc>
              <a:spcBef>
                <a:spcPts val="0"/>
              </a:spcBef>
              <a:spcAft>
                <a:spcPts val="1000"/>
              </a:spcAft>
              <a:buNone/>
            </a:pPr>
            <a:endParaRPr lang="en-US" altLang="zh-CN" sz="2400" dirty="0" smtClean="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41155063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2.1 Bootstrap</a:t>
            </a:r>
            <a:r>
              <a:rPr lang="zh-CN" altLang="en-US" sz="4000" b="1" dirty="0" smtClean="0">
                <a:solidFill>
                  <a:srgbClr val="03001A"/>
                </a:solidFill>
                <a:latin typeface="黑体" pitchFamily="49" charset="-122"/>
                <a:ea typeface="黑体" pitchFamily="49" charset="-122"/>
              </a:rPr>
              <a:t>方法</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04242" y="1268760"/>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514350" indent="-514350">
              <a:buFont typeface="Arial" charset="0"/>
              <a:buAutoNum type="arabicPeriod"/>
            </a:pPr>
            <a:r>
              <a:rPr lang="zh-CN" altLang="en-US" sz="2400" dirty="0" smtClean="0">
                <a:solidFill>
                  <a:srgbClr val="03001A"/>
                </a:solidFill>
                <a:latin typeface="宋体" pitchFamily="2" charset="-122"/>
                <a:ea typeface="宋体" pitchFamily="2" charset="-122"/>
              </a:rPr>
              <a:t>假设</a:t>
            </a:r>
            <a:r>
              <a:rPr lang="zh-CN" altLang="en-US" sz="2400" dirty="0">
                <a:solidFill>
                  <a:srgbClr val="03001A"/>
                </a:solidFill>
                <a:latin typeface="宋体" pitchFamily="2" charset="-122"/>
                <a:ea typeface="宋体" pitchFamily="2" charset="-122"/>
              </a:rPr>
              <a:t>，第一次捕鱼</a:t>
            </a:r>
            <a:r>
              <a:rPr lang="en-US" altLang="zh-CN" sz="2400" dirty="0">
                <a:solidFill>
                  <a:srgbClr val="03001A"/>
                </a:solidFill>
                <a:latin typeface="宋体" pitchFamily="2" charset="-122"/>
                <a:ea typeface="宋体" pitchFamily="2" charset="-122"/>
              </a:rPr>
              <a:t>100</a:t>
            </a:r>
            <a:r>
              <a:rPr lang="zh-CN" altLang="en-US" sz="2400" dirty="0">
                <a:solidFill>
                  <a:srgbClr val="03001A"/>
                </a:solidFill>
                <a:latin typeface="宋体" pitchFamily="2" charset="-122"/>
                <a:ea typeface="宋体" pitchFamily="2" charset="-122"/>
              </a:rPr>
              <a:t>条，发现里面有标记的鱼</a:t>
            </a:r>
            <a:r>
              <a:rPr lang="en-US" altLang="zh-CN" sz="2400" dirty="0">
                <a:solidFill>
                  <a:srgbClr val="03001A"/>
                </a:solidFill>
                <a:latin typeface="宋体" pitchFamily="2" charset="-122"/>
                <a:ea typeface="宋体" pitchFamily="2" charset="-122"/>
              </a:rPr>
              <a:t>12</a:t>
            </a:r>
            <a:r>
              <a:rPr lang="zh-CN" altLang="en-US" sz="2400" dirty="0">
                <a:solidFill>
                  <a:srgbClr val="03001A"/>
                </a:solidFill>
                <a:latin typeface="宋体" pitchFamily="2" charset="-122"/>
                <a:ea typeface="宋体" pitchFamily="2" charset="-122"/>
              </a:rPr>
              <a:t>条，记下为</a:t>
            </a:r>
            <a:r>
              <a:rPr lang="en-US" altLang="zh-CN" sz="2400" dirty="0">
                <a:solidFill>
                  <a:srgbClr val="03001A"/>
                </a:solidFill>
                <a:latin typeface="宋体" pitchFamily="2" charset="-122"/>
                <a:ea typeface="宋体" pitchFamily="2" charset="-122"/>
              </a:rPr>
              <a:t>12%</a:t>
            </a:r>
            <a:r>
              <a:rPr lang="zh-CN" altLang="en-US" sz="2400" dirty="0">
                <a:solidFill>
                  <a:srgbClr val="03001A"/>
                </a:solidFill>
                <a:latin typeface="宋体" pitchFamily="2" charset="-122"/>
                <a:ea typeface="宋体" pitchFamily="2" charset="-122"/>
              </a:rPr>
              <a:t>，放回去</a:t>
            </a:r>
            <a:r>
              <a:rPr lang="zh-CN" altLang="en-US" sz="2400" dirty="0" smtClean="0">
                <a:solidFill>
                  <a:srgbClr val="03001A"/>
                </a:solidFill>
                <a:latin typeface="宋体" pitchFamily="2" charset="-122"/>
                <a:ea typeface="宋体" pitchFamily="2" charset="-122"/>
              </a:rPr>
              <a:t>；</a:t>
            </a:r>
            <a:endParaRPr lang="en-US" altLang="zh-CN" sz="2400" dirty="0" smtClean="0">
              <a:solidFill>
                <a:srgbClr val="03001A"/>
              </a:solidFill>
              <a:latin typeface="宋体" pitchFamily="2" charset="-122"/>
              <a:ea typeface="宋体" pitchFamily="2" charset="-122"/>
            </a:endParaRPr>
          </a:p>
          <a:p>
            <a:pPr marL="514350" indent="-514350">
              <a:buFont typeface="Arial" charset="0"/>
              <a:buAutoNum type="arabicPeriod"/>
            </a:pPr>
            <a:r>
              <a:rPr lang="zh-CN" altLang="en-US" sz="2400" dirty="0">
                <a:solidFill>
                  <a:srgbClr val="03001A"/>
                </a:solidFill>
                <a:latin typeface="宋体" pitchFamily="2" charset="-122"/>
                <a:ea typeface="宋体" pitchFamily="2" charset="-122"/>
              </a:rPr>
              <a:t>再捕鱼</a:t>
            </a:r>
            <a:r>
              <a:rPr lang="en-US" altLang="zh-CN" sz="2400" dirty="0">
                <a:solidFill>
                  <a:srgbClr val="03001A"/>
                </a:solidFill>
                <a:latin typeface="宋体" pitchFamily="2" charset="-122"/>
                <a:ea typeface="宋体" pitchFamily="2" charset="-122"/>
              </a:rPr>
              <a:t>100</a:t>
            </a:r>
            <a:r>
              <a:rPr lang="zh-CN" altLang="en-US" sz="2400" dirty="0" smtClean="0">
                <a:solidFill>
                  <a:srgbClr val="03001A"/>
                </a:solidFill>
                <a:latin typeface="宋体" pitchFamily="2" charset="-122"/>
                <a:ea typeface="宋体" pitchFamily="2" charset="-122"/>
              </a:rPr>
              <a:t>条</a:t>
            </a:r>
            <a:r>
              <a:rPr lang="en-US" altLang="zh-CN" sz="2400" dirty="0" smtClean="0">
                <a:solidFill>
                  <a:srgbClr val="03001A"/>
                </a:solidFill>
                <a:latin typeface="宋体" pitchFamily="2" charset="-122"/>
                <a:ea typeface="宋体" pitchFamily="2" charset="-122"/>
              </a:rPr>
              <a:t>(</a:t>
            </a:r>
            <a:r>
              <a:rPr lang="zh-CN" altLang="en-US" sz="2400" dirty="0" smtClean="0">
                <a:solidFill>
                  <a:srgbClr val="03001A"/>
                </a:solidFill>
                <a:latin typeface="宋体" pitchFamily="2" charset="-122"/>
                <a:ea typeface="宋体" pitchFamily="2" charset="-122"/>
              </a:rPr>
              <a:t>假设不放回的捕</a:t>
            </a:r>
            <a:r>
              <a:rPr lang="en-US" altLang="zh-CN" sz="2400" dirty="0" smtClean="0">
                <a:solidFill>
                  <a:srgbClr val="03001A"/>
                </a:solidFill>
                <a:latin typeface="宋体" pitchFamily="2" charset="-122"/>
                <a:ea typeface="宋体" pitchFamily="2" charset="-122"/>
              </a:rPr>
              <a:t>100</a:t>
            </a:r>
            <a:r>
              <a:rPr lang="zh-CN" altLang="en-US" sz="2400" dirty="0" smtClean="0">
                <a:solidFill>
                  <a:srgbClr val="03001A"/>
                </a:solidFill>
                <a:latin typeface="宋体" pitchFamily="2" charset="-122"/>
                <a:ea typeface="宋体" pitchFamily="2" charset="-122"/>
              </a:rPr>
              <a:t>条鱼不会改变总体分布</a:t>
            </a:r>
            <a:r>
              <a:rPr lang="en-US" altLang="zh-CN" sz="2400" dirty="0" smtClean="0">
                <a:solidFill>
                  <a:srgbClr val="03001A"/>
                </a:solidFill>
                <a:latin typeface="宋体" pitchFamily="2" charset="-122"/>
                <a:ea typeface="宋体" pitchFamily="2" charset="-122"/>
              </a:rPr>
              <a:t>)</a:t>
            </a:r>
            <a:r>
              <a:rPr lang="zh-CN" altLang="en-US" sz="2400" dirty="0" smtClean="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发现标记的为</a:t>
            </a:r>
            <a:r>
              <a:rPr lang="en-US" altLang="zh-CN" sz="2400" dirty="0">
                <a:solidFill>
                  <a:srgbClr val="03001A"/>
                </a:solidFill>
                <a:latin typeface="宋体" pitchFamily="2" charset="-122"/>
                <a:ea typeface="宋体" pitchFamily="2" charset="-122"/>
              </a:rPr>
              <a:t>9</a:t>
            </a:r>
            <a:r>
              <a:rPr lang="zh-CN" altLang="en-US" sz="2400" dirty="0">
                <a:solidFill>
                  <a:srgbClr val="03001A"/>
                </a:solidFill>
                <a:latin typeface="宋体" pitchFamily="2" charset="-122"/>
                <a:ea typeface="宋体" pitchFamily="2" charset="-122"/>
              </a:rPr>
              <a:t>条，记下</a:t>
            </a:r>
            <a:r>
              <a:rPr lang="en-US" altLang="zh-CN" sz="2400" dirty="0">
                <a:solidFill>
                  <a:srgbClr val="03001A"/>
                </a:solidFill>
                <a:latin typeface="宋体" pitchFamily="2" charset="-122"/>
                <a:ea typeface="宋体" pitchFamily="2" charset="-122"/>
              </a:rPr>
              <a:t>9%</a:t>
            </a:r>
            <a:r>
              <a:rPr lang="zh-CN" altLang="en-US" sz="2400" dirty="0">
                <a:solidFill>
                  <a:srgbClr val="03001A"/>
                </a:solidFill>
                <a:latin typeface="宋体" pitchFamily="2" charset="-122"/>
                <a:ea typeface="宋体" pitchFamily="2" charset="-122"/>
              </a:rPr>
              <a:t>，放回</a:t>
            </a:r>
            <a:r>
              <a:rPr lang="zh-CN" altLang="en-US" sz="2400" dirty="0" smtClean="0">
                <a:solidFill>
                  <a:srgbClr val="03001A"/>
                </a:solidFill>
                <a:latin typeface="宋体" pitchFamily="2" charset="-122"/>
                <a:ea typeface="宋体" pitchFamily="2" charset="-122"/>
              </a:rPr>
              <a:t>去；</a:t>
            </a:r>
            <a:endParaRPr lang="en-US" altLang="zh-CN" sz="2400" dirty="0">
              <a:solidFill>
                <a:srgbClr val="03001A"/>
              </a:solidFill>
              <a:latin typeface="宋体" pitchFamily="2" charset="-122"/>
              <a:ea typeface="宋体" pitchFamily="2" charset="-122"/>
            </a:endParaRPr>
          </a:p>
          <a:p>
            <a:pPr marL="514350" indent="-514350">
              <a:buAutoNum type="arabicPeriod"/>
            </a:pPr>
            <a:r>
              <a:rPr lang="zh-CN" altLang="en-US" sz="2400" dirty="0">
                <a:solidFill>
                  <a:srgbClr val="03001A"/>
                </a:solidFill>
                <a:latin typeface="宋体" pitchFamily="2" charset="-122"/>
                <a:ea typeface="宋体" pitchFamily="2" charset="-122"/>
              </a:rPr>
              <a:t>重复重复好多次之后，你会发现，每次捕鱼平均在</a:t>
            </a:r>
            <a:r>
              <a:rPr lang="en-US" altLang="zh-CN" sz="2400" dirty="0">
                <a:solidFill>
                  <a:srgbClr val="03001A"/>
                </a:solidFill>
                <a:latin typeface="宋体" pitchFamily="2" charset="-122"/>
                <a:ea typeface="宋体" pitchFamily="2" charset="-122"/>
              </a:rPr>
              <a:t>10</a:t>
            </a:r>
            <a:r>
              <a:rPr lang="zh-CN" altLang="en-US" sz="2400" dirty="0">
                <a:solidFill>
                  <a:srgbClr val="03001A"/>
                </a:solidFill>
                <a:latin typeface="宋体" pitchFamily="2" charset="-122"/>
                <a:ea typeface="宋体" pitchFamily="2" charset="-122"/>
              </a:rPr>
              <a:t>条左右有标记，所以，我们可以大致推测出鱼塘有</a:t>
            </a:r>
            <a:r>
              <a:rPr lang="en-US" altLang="zh-CN" sz="2400" dirty="0">
                <a:solidFill>
                  <a:srgbClr val="03001A"/>
                </a:solidFill>
                <a:latin typeface="宋体" pitchFamily="2" charset="-122"/>
                <a:ea typeface="宋体" pitchFamily="2" charset="-122"/>
              </a:rPr>
              <a:t>1000</a:t>
            </a:r>
            <a:r>
              <a:rPr lang="zh-CN" altLang="en-US" sz="2400" dirty="0">
                <a:solidFill>
                  <a:srgbClr val="03001A"/>
                </a:solidFill>
                <a:latin typeface="宋体" pitchFamily="2" charset="-122"/>
                <a:ea typeface="宋体" pitchFamily="2" charset="-122"/>
              </a:rPr>
              <a:t>条左右</a:t>
            </a:r>
            <a:r>
              <a:rPr lang="zh-CN" altLang="en-US" sz="2400" dirty="0" smtClean="0">
                <a:solidFill>
                  <a:srgbClr val="03001A"/>
                </a:solidFill>
                <a:latin typeface="宋体" pitchFamily="2" charset="-122"/>
                <a:ea typeface="宋体" pitchFamily="2" charset="-122"/>
              </a:rPr>
              <a:t>。</a:t>
            </a:r>
            <a:endParaRPr lang="en-US" altLang="zh-CN" sz="2400" dirty="0" smtClean="0">
              <a:solidFill>
                <a:srgbClr val="03001A"/>
              </a:solidFill>
              <a:latin typeface="宋体" pitchFamily="2" charset="-122"/>
              <a:ea typeface="宋体" pitchFamily="2" charset="-122"/>
            </a:endParaRPr>
          </a:p>
          <a:p>
            <a:pPr marL="0" indent="0">
              <a:buNone/>
            </a:pPr>
            <a:r>
              <a:rPr lang="zh-CN" altLang="en-US" dirty="0" smtClean="0">
                <a:solidFill>
                  <a:srgbClr val="03001A"/>
                </a:solidFill>
                <a:latin typeface="宋体" pitchFamily="2" charset="-122"/>
                <a:ea typeface="宋体" pitchFamily="2" charset="-122"/>
              </a:rPr>
              <a:t>    现在的要求：重采样只能进行一次</a:t>
            </a:r>
            <a:r>
              <a:rPr lang="en-US" altLang="zh-CN" dirty="0" smtClean="0">
                <a:solidFill>
                  <a:srgbClr val="03001A"/>
                </a:solidFill>
                <a:latin typeface="宋体" pitchFamily="2" charset="-122"/>
                <a:ea typeface="宋体" pitchFamily="2" charset="-122"/>
              </a:rPr>
              <a:t>(</a:t>
            </a:r>
            <a:r>
              <a:rPr lang="zh-CN" altLang="en-US" dirty="0" smtClean="0">
                <a:solidFill>
                  <a:srgbClr val="03001A"/>
                </a:solidFill>
                <a:latin typeface="宋体" pitchFamily="2" charset="-122"/>
                <a:ea typeface="宋体" pitchFamily="2" charset="-122"/>
              </a:rPr>
              <a:t>也就是现在的训练样本集只有一个</a:t>
            </a:r>
            <a:r>
              <a:rPr lang="en-US" altLang="zh-CN" dirty="0" smtClean="0">
                <a:solidFill>
                  <a:srgbClr val="03001A"/>
                </a:solidFill>
                <a:latin typeface="宋体" pitchFamily="2" charset="-122"/>
                <a:ea typeface="宋体" pitchFamily="2" charset="-122"/>
              </a:rPr>
              <a:t>)</a:t>
            </a:r>
            <a:r>
              <a:rPr lang="zh-CN" altLang="en-US" dirty="0" smtClean="0">
                <a:solidFill>
                  <a:srgbClr val="03001A"/>
                </a:solidFill>
                <a:latin typeface="宋体" pitchFamily="2" charset="-122"/>
                <a:ea typeface="宋体" pitchFamily="2" charset="-122"/>
              </a:rPr>
              <a:t>，如何能够估计总体数量；并且使预测结果尽可能准确</a:t>
            </a:r>
            <a:endParaRPr lang="en-US" altLang="zh-CN" dirty="0" smtClean="0">
              <a:solidFill>
                <a:srgbClr val="03001A"/>
              </a:solidFill>
              <a:latin typeface="宋体" pitchFamily="2" charset="-122"/>
              <a:ea typeface="宋体" pitchFamily="2" charset="-122"/>
            </a:endParaRPr>
          </a:p>
          <a:p>
            <a:pPr marL="0" indent="0">
              <a:buNone/>
            </a:pPr>
            <a:r>
              <a:rPr lang="zh-CN" altLang="en-US" sz="2400" dirty="0" smtClean="0">
                <a:solidFill>
                  <a:srgbClr val="03001A"/>
                </a:solidFill>
                <a:latin typeface="宋体" pitchFamily="2" charset="-122"/>
                <a:ea typeface="宋体" pitchFamily="2" charset="-122"/>
              </a:rPr>
              <a:t>    </a:t>
            </a:r>
            <a:endParaRPr lang="en-US" altLang="zh-CN" sz="2400" dirty="0" smtClean="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97699049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248469" y="2727621"/>
            <a:ext cx="8208912" cy="3509689"/>
          </a:xfrm>
          <a:prstGeom prst="roundRect">
            <a:avLst/>
          </a:prstGeom>
        </p:spPr>
        <p:style>
          <a:lnRef idx="1">
            <a:schemeClr val="accent6"/>
          </a:lnRef>
          <a:fillRef idx="1003">
            <a:schemeClr val="lt2"/>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2.1 </a:t>
            </a:r>
            <a:r>
              <a:rPr lang="en-US" altLang="zh-CN" sz="4000" b="1" dirty="0" smtClean="0">
                <a:solidFill>
                  <a:srgbClr val="03001A"/>
                </a:solidFill>
                <a:latin typeface="黑体" pitchFamily="49" charset="-122"/>
                <a:ea typeface="黑体" pitchFamily="49" charset="-122"/>
              </a:rPr>
              <a:t>Bootstrap</a:t>
            </a:r>
            <a:r>
              <a:rPr lang="zh-CN" altLang="en-US" sz="4000" b="1" dirty="0" smtClean="0">
                <a:solidFill>
                  <a:srgbClr val="03001A"/>
                </a:solidFill>
                <a:latin typeface="黑体" pitchFamily="49" charset="-122"/>
                <a:ea typeface="黑体" pitchFamily="49" charset="-122"/>
              </a:rPr>
              <a:t>方法</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4493" y="1196752"/>
            <a:ext cx="7776864" cy="1584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25000"/>
              </a:lnSpc>
              <a:buClr>
                <a:srgbClr val="404040"/>
              </a:buClr>
              <a:buFont typeface="Wingdings" pitchFamily="2" charset="2"/>
              <a:buNone/>
            </a:pPr>
            <a:r>
              <a:rPr kumimoji="1" lang="en-US" altLang="zh-CN" sz="2400" dirty="0" smtClean="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rPr>
              <a:t>就针对这种情况提出了一个解决方案，通过不断地“自采样”来模拟真实分布成的数据集。具体而言，</a:t>
            </a:r>
            <a:r>
              <a:rPr kumimoji="1" lang="en-US" altLang="zh-CN" sz="2400" dirty="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rPr>
              <a:t>的做法是：</a:t>
            </a:r>
            <a:endParaRPr kumimoji="1" lang="en-US" altLang="zh-CN" sz="2400" dirty="0" smtClean="0">
              <a:solidFill>
                <a:srgbClr val="03001A"/>
              </a:solidFill>
              <a:latin typeface="宋体" pitchFamily="2" charset="-122"/>
              <a:ea typeface="宋体" pitchFamily="2" charset="-122"/>
            </a:endParaRPr>
          </a:p>
          <a:p>
            <a:pPr marL="0" indent="0">
              <a:lnSpc>
                <a:spcPct val="125000"/>
              </a:lnSpc>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假设样本集</a:t>
            </a:r>
            <a:endParaRPr kumimoji="1" lang="en-US" altLang="zh-CN" sz="2400" dirty="0" smtClean="0">
              <a:solidFill>
                <a:srgbClr val="03001A"/>
              </a:solidFill>
              <a:latin typeface="宋体" pitchFamily="2" charset="-122"/>
              <a:ea typeface="宋体" pitchFamily="2" charset="-122"/>
            </a:endParaRPr>
          </a:p>
        </p:txBody>
      </p:sp>
      <p:grpSp>
        <p:nvGrpSpPr>
          <p:cNvPr id="15" name="组合 14"/>
          <p:cNvGrpSpPr/>
          <p:nvPr/>
        </p:nvGrpSpPr>
        <p:grpSpPr>
          <a:xfrm>
            <a:off x="467544" y="3294453"/>
            <a:ext cx="7560840" cy="2798843"/>
            <a:chOff x="494209" y="2780928"/>
            <a:chExt cx="7560840" cy="2798843"/>
          </a:xfrm>
        </p:grpSpPr>
        <p:sp>
          <p:nvSpPr>
            <p:cNvPr id="14" name="矩形 13"/>
            <p:cNvSpPr/>
            <p:nvPr/>
          </p:nvSpPr>
          <p:spPr>
            <a:xfrm>
              <a:off x="494209" y="2780928"/>
              <a:ext cx="7560840" cy="2798843"/>
            </a:xfrm>
            <a:prstGeom prst="rect">
              <a:avLst/>
            </a:prstGeom>
          </p:spPr>
          <p:txBody>
            <a:bodyPr wrap="square">
              <a:spAutoFit/>
            </a:bodyPr>
            <a:lstStyle/>
            <a:p>
              <a:pPr>
                <a:lnSpc>
                  <a:spcPct val="125000"/>
                </a:lnSpc>
                <a:buClr>
                  <a:srgbClr val="404040"/>
                </a:buClr>
              </a:pPr>
              <a:r>
                <a:rPr kumimoji="1" lang="zh-CN" altLang="en-US" sz="2400" dirty="0">
                  <a:solidFill>
                    <a:srgbClr val="03001A"/>
                  </a:solidFill>
                  <a:latin typeface="宋体" pitchFamily="2" charset="-122"/>
                  <a:ea typeface="宋体" pitchFamily="2" charset="-122"/>
                </a:rPr>
                <a:t>从</a:t>
              </a:r>
              <a:r>
                <a:rPr kumimoji="1" lang="en-US" altLang="zh-CN" sz="2400" dirty="0">
                  <a:solidFill>
                    <a:srgbClr val="03001A"/>
                  </a:solidFill>
                  <a:latin typeface="宋体" pitchFamily="2" charset="-122"/>
                  <a:ea typeface="宋体" pitchFamily="2" charset="-122"/>
                </a:rPr>
                <a:t>  </a:t>
              </a:r>
              <a:r>
                <a:rPr kumimoji="1" lang="zh-CN" altLang="en-US" sz="2400" dirty="0">
                  <a:solidFill>
                    <a:srgbClr val="03001A"/>
                  </a:solidFill>
                  <a:latin typeface="宋体" pitchFamily="2" charset="-122"/>
                  <a:ea typeface="宋体" pitchFamily="2" charset="-122"/>
                </a:rPr>
                <a:t>中随机抽取一个样本</a:t>
              </a:r>
              <a:r>
                <a:rPr kumimoji="1" lang="en-US" altLang="zh-CN" sz="2400" dirty="0">
                  <a:solidFill>
                    <a:srgbClr val="03001A"/>
                  </a:solidFill>
                  <a:latin typeface="宋体" pitchFamily="2" charset="-122"/>
                  <a:ea typeface="宋体" pitchFamily="2" charset="-122"/>
                </a:rPr>
                <a:t>(</a:t>
              </a:r>
              <a:r>
                <a:rPr kumimoji="1" lang="zh-CN" altLang="en-US" sz="2400" dirty="0">
                  <a:solidFill>
                    <a:srgbClr val="03001A"/>
                  </a:solidFill>
                  <a:latin typeface="宋体" pitchFamily="2" charset="-122"/>
                  <a:ea typeface="宋体" pitchFamily="2" charset="-122"/>
                </a:rPr>
                <a:t>即      的概率相同</a:t>
              </a:r>
              <a:r>
                <a:rPr kumimoji="1" lang="en-US" altLang="zh-CN" sz="2400" dirty="0">
                  <a:solidFill>
                    <a:srgbClr val="03001A"/>
                  </a:solidFill>
                  <a:latin typeface="宋体" pitchFamily="2" charset="-122"/>
                  <a:ea typeface="宋体" pitchFamily="2" charset="-122"/>
                </a:rPr>
                <a:t>)</a:t>
              </a:r>
            </a:p>
            <a:p>
              <a:pPr>
                <a:lnSpc>
                  <a:spcPct val="125000"/>
                </a:lnSpc>
                <a:buClr>
                  <a:srgbClr val="404040"/>
                </a:buClr>
              </a:pPr>
              <a:r>
                <a:rPr kumimoji="1" lang="zh-CN" altLang="en-US" sz="2400" dirty="0">
                  <a:solidFill>
                    <a:srgbClr val="03001A"/>
                  </a:solidFill>
                  <a:latin typeface="宋体" pitchFamily="2" charset="-122"/>
                  <a:ea typeface="宋体" pitchFamily="2" charset="-122"/>
                </a:rPr>
                <a:t>将该样本拷贝放入数据集</a:t>
              </a:r>
              <a:endParaRPr kumimoji="1" lang="en-US" altLang="zh-CN" sz="2400" dirty="0">
                <a:solidFill>
                  <a:srgbClr val="03001A"/>
                </a:solidFill>
                <a:latin typeface="宋体" pitchFamily="2" charset="-122"/>
                <a:ea typeface="宋体" pitchFamily="2" charset="-122"/>
              </a:endParaRPr>
            </a:p>
            <a:p>
              <a:pPr>
                <a:lnSpc>
                  <a:spcPct val="125000"/>
                </a:lnSpc>
                <a:buClr>
                  <a:srgbClr val="404040"/>
                </a:buClr>
              </a:pPr>
              <a:r>
                <a:rPr kumimoji="1" lang="zh-CN" altLang="en-US" sz="2400" dirty="0">
                  <a:solidFill>
                    <a:srgbClr val="03001A"/>
                  </a:solidFill>
                  <a:latin typeface="宋体" pitchFamily="2" charset="-122"/>
                  <a:ea typeface="宋体" pitchFamily="2" charset="-122"/>
                </a:rPr>
                <a:t>将该样本放回</a:t>
              </a:r>
              <a:r>
                <a:rPr kumimoji="1" lang="en-US" altLang="zh-CN" sz="2400" dirty="0">
                  <a:solidFill>
                    <a:srgbClr val="03001A"/>
                  </a:solidFill>
                  <a:latin typeface="宋体" pitchFamily="2" charset="-122"/>
                  <a:ea typeface="宋体" pitchFamily="2" charset="-122"/>
                </a:rPr>
                <a:t>   </a:t>
              </a:r>
              <a:r>
                <a:rPr kumimoji="1" lang="zh-CN" altLang="en-US" sz="2400" dirty="0">
                  <a:solidFill>
                    <a:srgbClr val="03001A"/>
                  </a:solidFill>
                  <a:latin typeface="宋体" pitchFamily="2" charset="-122"/>
                  <a:ea typeface="宋体" pitchFamily="2" charset="-122"/>
                </a:rPr>
                <a:t>中</a:t>
              </a:r>
              <a:endParaRPr kumimoji="1" lang="en-US" altLang="zh-CN" sz="2400" dirty="0">
                <a:solidFill>
                  <a:srgbClr val="03001A"/>
                </a:solidFill>
                <a:latin typeface="宋体" pitchFamily="2" charset="-122"/>
                <a:ea typeface="宋体" pitchFamily="2" charset="-122"/>
              </a:endParaRPr>
            </a:p>
            <a:p>
              <a:pPr>
                <a:lnSpc>
                  <a:spcPct val="125000"/>
                </a:lnSpc>
                <a:buClr>
                  <a:srgbClr val="404040"/>
                </a:buClr>
              </a:pPr>
              <a:r>
                <a:rPr kumimoji="1" lang="zh-CN" altLang="en-US" sz="2400" dirty="0">
                  <a:solidFill>
                    <a:srgbClr val="03001A"/>
                  </a:solidFill>
                  <a:latin typeface="宋体" pitchFamily="2" charset="-122"/>
                  <a:ea typeface="宋体" pitchFamily="2" charset="-122"/>
                </a:rPr>
                <a:t>以上三个步骤重复</a:t>
              </a:r>
              <a:r>
                <a:rPr kumimoji="1" lang="en-US" altLang="zh-CN" sz="2400" dirty="0">
                  <a:solidFill>
                    <a:srgbClr val="03001A"/>
                  </a:solidFill>
                  <a:latin typeface="宋体" pitchFamily="2" charset="-122"/>
                  <a:ea typeface="宋体" pitchFamily="2" charset="-122"/>
                </a:rPr>
                <a:t>  </a:t>
              </a:r>
              <a:r>
                <a:rPr kumimoji="1" lang="zh-CN" altLang="en-US" sz="2400" dirty="0">
                  <a:solidFill>
                    <a:srgbClr val="03001A"/>
                  </a:solidFill>
                  <a:latin typeface="宋体" pitchFamily="2" charset="-122"/>
                  <a:ea typeface="宋体" pitchFamily="2" charset="-122"/>
                </a:rPr>
                <a:t>次，从而使得  中有</a:t>
              </a:r>
              <a:r>
                <a:rPr kumimoji="1" lang="en-US" altLang="zh-CN" sz="2400" dirty="0">
                  <a:solidFill>
                    <a:srgbClr val="03001A"/>
                  </a:solidFill>
                  <a:latin typeface="宋体" pitchFamily="2" charset="-122"/>
                  <a:ea typeface="宋体" pitchFamily="2" charset="-122"/>
                </a:rPr>
                <a:t>  </a:t>
              </a:r>
              <a:r>
                <a:rPr kumimoji="1" lang="zh-CN" altLang="en-US" sz="2400" dirty="0">
                  <a:solidFill>
                    <a:srgbClr val="03001A"/>
                  </a:solidFill>
                  <a:latin typeface="宋体" pitchFamily="2" charset="-122"/>
                  <a:ea typeface="宋体" pitchFamily="2" charset="-122"/>
                </a:rPr>
                <a:t>个样本</a:t>
              </a:r>
              <a:endParaRPr kumimoji="1" lang="en-US" altLang="zh-CN" sz="2400" dirty="0">
                <a:solidFill>
                  <a:srgbClr val="03001A"/>
                </a:solidFill>
                <a:latin typeface="宋体" pitchFamily="2" charset="-122"/>
                <a:ea typeface="宋体" pitchFamily="2" charset="-122"/>
              </a:endParaRPr>
            </a:p>
            <a:p>
              <a:pPr>
                <a:lnSpc>
                  <a:spcPct val="125000"/>
                </a:lnSpc>
                <a:buClr>
                  <a:srgbClr val="404040"/>
                </a:buClr>
              </a:pPr>
              <a:r>
                <a:rPr kumimoji="1" lang="zh-CN" altLang="en-US" sz="2400" dirty="0">
                  <a:solidFill>
                    <a:srgbClr val="03001A"/>
                  </a:solidFill>
                  <a:latin typeface="宋体" pitchFamily="2" charset="-122"/>
                  <a:ea typeface="宋体" pitchFamily="2" charset="-122"/>
                </a:rPr>
                <a:t>以上四个步骤重复</a:t>
              </a:r>
              <a:r>
                <a:rPr kumimoji="1" lang="en-US" altLang="zh-CN" sz="2400" dirty="0">
                  <a:solidFill>
                    <a:srgbClr val="03001A"/>
                  </a:solidFill>
                  <a:latin typeface="宋体" pitchFamily="2" charset="-122"/>
                  <a:ea typeface="宋体" pitchFamily="2" charset="-122"/>
                </a:rPr>
                <a:t>  </a:t>
              </a:r>
              <a:r>
                <a:rPr kumimoji="1" lang="zh-CN" altLang="en-US" sz="2400" dirty="0">
                  <a:solidFill>
                    <a:srgbClr val="03001A"/>
                  </a:solidFill>
                  <a:latin typeface="宋体" pitchFamily="2" charset="-122"/>
                  <a:ea typeface="宋体" pitchFamily="2" charset="-122"/>
                </a:rPr>
                <a:t>次，生成</a:t>
              </a:r>
              <a:endParaRPr kumimoji="1" lang="en-US" altLang="zh-CN" sz="2400" dirty="0">
                <a:solidFill>
                  <a:srgbClr val="03001A"/>
                </a:solidFill>
                <a:latin typeface="宋体" pitchFamily="2" charset="-122"/>
                <a:ea typeface="宋体" pitchFamily="2" charset="-122"/>
              </a:endParaRPr>
            </a:p>
            <a:p>
              <a:pPr>
                <a:lnSpc>
                  <a:spcPct val="125000"/>
                </a:lnSpc>
                <a:buClr>
                  <a:srgbClr val="404040"/>
                </a:buClr>
              </a:pPr>
              <a:r>
                <a:rPr kumimoji="1" lang="zh-CN" altLang="en-US" sz="2400" dirty="0">
                  <a:solidFill>
                    <a:srgbClr val="03001A"/>
                  </a:solidFill>
                  <a:latin typeface="宋体" pitchFamily="2" charset="-122"/>
                  <a:ea typeface="宋体" pitchFamily="2" charset="-122"/>
                </a:rPr>
                <a:t>简单的说就是有放回的抽样。</a:t>
              </a:r>
              <a:endParaRPr kumimoji="1" lang="en-US" altLang="zh-CN" sz="2400" dirty="0">
                <a:solidFill>
                  <a:srgbClr val="03001A"/>
                </a:solidFill>
                <a:latin typeface="宋体" pitchFamily="2" charset="-122"/>
                <a:ea typeface="宋体"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303155753"/>
                </p:ext>
              </p:extLst>
            </p:nvPr>
          </p:nvGraphicFramePr>
          <p:xfrm>
            <a:off x="899592" y="2912938"/>
            <a:ext cx="258763" cy="300038"/>
          </p:xfrm>
          <a:graphic>
            <a:graphicData uri="http://schemas.openxmlformats.org/presentationml/2006/ole">
              <mc:AlternateContent xmlns:mc="http://schemas.openxmlformats.org/markup-compatibility/2006">
                <mc:Choice xmlns:v="urn:schemas-microsoft-com:vml" Requires="v">
                  <p:oleObj spid="_x0000_s26969" name="Equation" r:id="rId4" imgW="177480" imgH="164880" progId="Equation.DSMT4">
                    <p:embed/>
                  </p:oleObj>
                </mc:Choice>
                <mc:Fallback>
                  <p:oleObj name="Equation" r:id="rId4" imgW="177480" imgH="164880" progId="Equation.DSMT4">
                    <p:embed/>
                    <p:pic>
                      <p:nvPicPr>
                        <p:cNvPr id="0" name=""/>
                        <p:cNvPicPr>
                          <a:picLocks noChangeAspect="1" noChangeArrowheads="1"/>
                        </p:cNvPicPr>
                        <p:nvPr/>
                      </p:nvPicPr>
                      <p:blipFill>
                        <a:blip r:embed="rId5"/>
                        <a:srcRect/>
                        <a:stretch>
                          <a:fillRect/>
                        </a:stretch>
                      </p:blipFill>
                      <p:spPr bwMode="auto">
                        <a:xfrm>
                          <a:off x="899592" y="2912938"/>
                          <a:ext cx="2587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28477564"/>
                </p:ext>
              </p:extLst>
            </p:nvPr>
          </p:nvGraphicFramePr>
          <p:xfrm>
            <a:off x="4427984" y="2869059"/>
            <a:ext cx="830263" cy="415925"/>
          </p:xfrm>
          <a:graphic>
            <a:graphicData uri="http://schemas.openxmlformats.org/presentationml/2006/ole">
              <mc:AlternateContent xmlns:mc="http://schemas.openxmlformats.org/markup-compatibility/2006">
                <mc:Choice xmlns:v="urn:schemas-microsoft-com:vml" Requires="v">
                  <p:oleObj spid="_x0000_s26970" name="Equation" r:id="rId6" imgW="571320" imgH="228600" progId="Equation.DSMT4">
                    <p:embed/>
                  </p:oleObj>
                </mc:Choice>
                <mc:Fallback>
                  <p:oleObj name="Equation" r:id="rId6" imgW="571320" imgH="228600" progId="Equation.DSMT4">
                    <p:embed/>
                    <p:pic>
                      <p:nvPicPr>
                        <p:cNvPr id="0" name=""/>
                        <p:cNvPicPr>
                          <a:picLocks noChangeAspect="1" noChangeArrowheads="1"/>
                        </p:cNvPicPr>
                        <p:nvPr/>
                      </p:nvPicPr>
                      <p:blipFill>
                        <a:blip r:embed="rId7"/>
                        <a:srcRect/>
                        <a:stretch>
                          <a:fillRect/>
                        </a:stretch>
                      </p:blipFill>
                      <p:spPr bwMode="auto">
                        <a:xfrm>
                          <a:off x="4427984" y="2869059"/>
                          <a:ext cx="8302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997943180"/>
                </p:ext>
              </p:extLst>
            </p:nvPr>
          </p:nvGraphicFramePr>
          <p:xfrm>
            <a:off x="3960304" y="3349302"/>
            <a:ext cx="314325" cy="439738"/>
          </p:xfrm>
          <a:graphic>
            <a:graphicData uri="http://schemas.openxmlformats.org/presentationml/2006/ole">
              <mc:AlternateContent xmlns:mc="http://schemas.openxmlformats.org/markup-compatibility/2006">
                <mc:Choice xmlns:v="urn:schemas-microsoft-com:vml" Requires="v">
                  <p:oleObj spid="_x0000_s26971" name="Equation" r:id="rId8" imgW="215640" imgH="241200" progId="Equation.DSMT4">
                    <p:embed/>
                  </p:oleObj>
                </mc:Choice>
                <mc:Fallback>
                  <p:oleObj name="Equation" r:id="rId8" imgW="215640" imgH="241200" progId="Equation.DSMT4">
                    <p:embed/>
                    <p:pic>
                      <p:nvPicPr>
                        <p:cNvPr id="0" name="对象 3"/>
                        <p:cNvPicPr>
                          <a:picLocks noChangeAspect="1" noChangeArrowheads="1"/>
                        </p:cNvPicPr>
                        <p:nvPr/>
                      </p:nvPicPr>
                      <p:blipFill>
                        <a:blip r:embed="rId9"/>
                        <a:srcRect/>
                        <a:stretch>
                          <a:fillRect/>
                        </a:stretch>
                      </p:blipFill>
                      <p:spPr bwMode="auto">
                        <a:xfrm>
                          <a:off x="3960304" y="3349302"/>
                          <a:ext cx="31432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341788535"/>
                </p:ext>
              </p:extLst>
            </p:nvPr>
          </p:nvGraphicFramePr>
          <p:xfrm>
            <a:off x="2483768" y="3849042"/>
            <a:ext cx="258763" cy="300038"/>
          </p:xfrm>
          <a:graphic>
            <a:graphicData uri="http://schemas.openxmlformats.org/presentationml/2006/ole">
              <mc:AlternateContent xmlns:mc="http://schemas.openxmlformats.org/markup-compatibility/2006">
                <mc:Choice xmlns:v="urn:schemas-microsoft-com:vml" Requires="v">
                  <p:oleObj spid="_x0000_s26972" name="Equation" r:id="rId10" imgW="177480" imgH="164880" progId="Equation.DSMT4">
                    <p:embed/>
                  </p:oleObj>
                </mc:Choice>
                <mc:Fallback>
                  <p:oleObj name="Equation" r:id="rId10" imgW="177480" imgH="164880" progId="Equation.DSMT4">
                    <p:embed/>
                    <p:pic>
                      <p:nvPicPr>
                        <p:cNvPr id="0" name="对象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3768" y="3849042"/>
                          <a:ext cx="2587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727271608"/>
                </p:ext>
              </p:extLst>
            </p:nvPr>
          </p:nvGraphicFramePr>
          <p:xfrm>
            <a:off x="2987675" y="4258866"/>
            <a:ext cx="258763" cy="322262"/>
          </p:xfrm>
          <a:graphic>
            <a:graphicData uri="http://schemas.openxmlformats.org/presentationml/2006/ole">
              <mc:AlternateContent xmlns:mc="http://schemas.openxmlformats.org/markup-compatibility/2006">
                <mc:Choice xmlns:v="urn:schemas-microsoft-com:vml" Requires="v">
                  <p:oleObj spid="_x0000_s26973" name="Equation" r:id="rId12" imgW="177480" imgH="177480" progId="Equation.DSMT4">
                    <p:embed/>
                  </p:oleObj>
                </mc:Choice>
                <mc:Fallback>
                  <p:oleObj name="Equation" r:id="rId12" imgW="177480" imgH="177480" progId="Equation.DSMT4">
                    <p:embed/>
                    <p:pic>
                      <p:nvPicPr>
                        <p:cNvPr id="0" name="对象 3"/>
                        <p:cNvPicPr>
                          <a:picLocks noChangeAspect="1" noChangeArrowheads="1"/>
                        </p:cNvPicPr>
                        <p:nvPr/>
                      </p:nvPicPr>
                      <p:blipFill>
                        <a:blip r:embed="rId13"/>
                        <a:srcRect/>
                        <a:stretch>
                          <a:fillRect/>
                        </a:stretch>
                      </p:blipFill>
                      <p:spPr bwMode="auto">
                        <a:xfrm>
                          <a:off x="2987675" y="4258866"/>
                          <a:ext cx="258763"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957741087"/>
                </p:ext>
              </p:extLst>
            </p:nvPr>
          </p:nvGraphicFramePr>
          <p:xfrm>
            <a:off x="5148064" y="4285407"/>
            <a:ext cx="314325" cy="439737"/>
          </p:xfrm>
          <a:graphic>
            <a:graphicData uri="http://schemas.openxmlformats.org/presentationml/2006/ole">
              <mc:AlternateContent xmlns:mc="http://schemas.openxmlformats.org/markup-compatibility/2006">
                <mc:Choice xmlns:v="urn:schemas-microsoft-com:vml" Requires="v">
                  <p:oleObj spid="_x0000_s26974" name="Equation" r:id="rId14" imgW="215640" imgH="241200" progId="Equation.DSMT4">
                    <p:embed/>
                  </p:oleObj>
                </mc:Choice>
                <mc:Fallback>
                  <p:oleObj name="Equation" r:id="rId14" imgW="215640" imgH="241200" progId="Equation.DSMT4">
                    <p:embed/>
                    <p:pic>
                      <p:nvPicPr>
                        <p:cNvPr id="0" name="对象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48064" y="4285407"/>
                          <a:ext cx="31432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368045780"/>
                </p:ext>
              </p:extLst>
            </p:nvPr>
          </p:nvGraphicFramePr>
          <p:xfrm>
            <a:off x="6038850" y="4293096"/>
            <a:ext cx="258763" cy="323850"/>
          </p:xfrm>
          <a:graphic>
            <a:graphicData uri="http://schemas.openxmlformats.org/presentationml/2006/ole">
              <mc:AlternateContent xmlns:mc="http://schemas.openxmlformats.org/markup-compatibility/2006">
                <mc:Choice xmlns:v="urn:schemas-microsoft-com:vml" Requires="v">
                  <p:oleObj spid="_x0000_s26975" name="Equation" r:id="rId16" imgW="177480" imgH="177480" progId="Equation.DSMT4">
                    <p:embed/>
                  </p:oleObj>
                </mc:Choice>
                <mc:Fallback>
                  <p:oleObj name="Equation" r:id="rId16" imgW="177480" imgH="177480" progId="Equation.DSMT4">
                    <p:embed/>
                    <p:pic>
                      <p:nvPicPr>
                        <p:cNvPr id="0" name="对象 2"/>
                        <p:cNvPicPr>
                          <a:picLocks noChangeAspect="1" noChangeArrowheads="1"/>
                        </p:cNvPicPr>
                        <p:nvPr/>
                      </p:nvPicPr>
                      <p:blipFill>
                        <a:blip r:embed="rId17"/>
                        <a:srcRect/>
                        <a:stretch>
                          <a:fillRect/>
                        </a:stretch>
                      </p:blipFill>
                      <p:spPr bwMode="auto">
                        <a:xfrm>
                          <a:off x="6038850" y="4293096"/>
                          <a:ext cx="2587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132415499"/>
                </p:ext>
              </p:extLst>
            </p:nvPr>
          </p:nvGraphicFramePr>
          <p:xfrm>
            <a:off x="2970213" y="4715675"/>
            <a:ext cx="295275" cy="298450"/>
          </p:xfrm>
          <a:graphic>
            <a:graphicData uri="http://schemas.openxmlformats.org/presentationml/2006/ole">
              <mc:AlternateContent xmlns:mc="http://schemas.openxmlformats.org/markup-compatibility/2006">
                <mc:Choice xmlns:v="urn:schemas-microsoft-com:vml" Requires="v">
                  <p:oleObj spid="_x0000_s26976" name="Equation" r:id="rId18" imgW="203040" imgH="164880" progId="Equation.DSMT4">
                    <p:embed/>
                  </p:oleObj>
                </mc:Choice>
                <mc:Fallback>
                  <p:oleObj name="Equation" r:id="rId18" imgW="203040" imgH="164880" progId="Equation.DSMT4">
                    <p:embed/>
                    <p:pic>
                      <p:nvPicPr>
                        <p:cNvPr id="0" name="对象 7"/>
                        <p:cNvPicPr>
                          <a:picLocks noChangeAspect="1" noChangeArrowheads="1"/>
                        </p:cNvPicPr>
                        <p:nvPr/>
                      </p:nvPicPr>
                      <p:blipFill>
                        <a:blip r:embed="rId19"/>
                        <a:srcRect/>
                        <a:stretch>
                          <a:fillRect/>
                        </a:stretch>
                      </p:blipFill>
                      <p:spPr bwMode="auto">
                        <a:xfrm>
                          <a:off x="2970213" y="4715675"/>
                          <a:ext cx="2952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812324994"/>
                </p:ext>
              </p:extLst>
            </p:nvPr>
          </p:nvGraphicFramePr>
          <p:xfrm>
            <a:off x="4572000" y="4739679"/>
            <a:ext cx="1330325" cy="417513"/>
          </p:xfrm>
          <a:graphic>
            <a:graphicData uri="http://schemas.openxmlformats.org/presentationml/2006/ole">
              <mc:AlternateContent xmlns:mc="http://schemas.openxmlformats.org/markup-compatibility/2006">
                <mc:Choice xmlns:v="urn:schemas-microsoft-com:vml" Requires="v">
                  <p:oleObj spid="_x0000_s26977" name="Equation" r:id="rId20" imgW="914400" imgH="228600" progId="Equation.DSMT4">
                    <p:embed/>
                  </p:oleObj>
                </mc:Choice>
                <mc:Fallback>
                  <p:oleObj name="Equation" r:id="rId20" imgW="914400" imgH="228600" progId="Equation.DSMT4">
                    <p:embed/>
                    <p:pic>
                      <p:nvPicPr>
                        <p:cNvPr id="0" name="对象 8"/>
                        <p:cNvPicPr>
                          <a:picLocks noChangeAspect="1" noChangeArrowheads="1"/>
                        </p:cNvPicPr>
                        <p:nvPr/>
                      </p:nvPicPr>
                      <p:blipFill>
                        <a:blip r:embed="rId21"/>
                        <a:srcRect/>
                        <a:stretch>
                          <a:fillRect/>
                        </a:stretch>
                      </p:blipFill>
                      <p:spPr bwMode="auto">
                        <a:xfrm>
                          <a:off x="4572000" y="4739679"/>
                          <a:ext cx="133032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6" name="对象 15"/>
          <p:cNvGraphicFramePr>
            <a:graphicFrameLocks noChangeAspect="1"/>
          </p:cNvGraphicFramePr>
          <p:nvPr>
            <p:extLst>
              <p:ext uri="{D42A27DB-BD31-4B8C-83A1-F6EECF244321}">
                <p14:modId xmlns:p14="http://schemas.microsoft.com/office/powerpoint/2010/main" val="3048739746"/>
              </p:ext>
            </p:extLst>
          </p:nvPr>
        </p:nvGraphicFramePr>
        <p:xfrm>
          <a:off x="2096145" y="2856303"/>
          <a:ext cx="1755775" cy="438150"/>
        </p:xfrm>
        <a:graphic>
          <a:graphicData uri="http://schemas.openxmlformats.org/presentationml/2006/ole">
            <mc:AlternateContent xmlns:mc="http://schemas.openxmlformats.org/markup-compatibility/2006">
              <mc:Choice xmlns:v="urn:schemas-microsoft-com:vml" Requires="v">
                <p:oleObj spid="_x0000_s26978" name="Equation" r:id="rId22" imgW="1206360" imgH="241200" progId="Equation.DSMT4">
                  <p:embed/>
                </p:oleObj>
              </mc:Choice>
              <mc:Fallback>
                <p:oleObj name="Equation" r:id="rId22" imgW="1206360" imgH="241200" progId="Equation.DSMT4">
                  <p:embed/>
                  <p:pic>
                    <p:nvPicPr>
                      <p:cNvPr id="0" name=""/>
                      <p:cNvPicPr>
                        <a:picLocks noChangeAspect="1" noChangeArrowheads="1"/>
                      </p:cNvPicPr>
                      <p:nvPr/>
                    </p:nvPicPr>
                    <p:blipFill>
                      <a:blip r:embed="rId23"/>
                      <a:srcRect/>
                      <a:stretch>
                        <a:fillRect/>
                      </a:stretch>
                    </p:blipFill>
                    <p:spPr bwMode="auto">
                      <a:xfrm>
                        <a:off x="2096145" y="2856303"/>
                        <a:ext cx="17557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6769149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2.1 Bagging</a:t>
            </a:r>
            <a:r>
              <a:rPr lang="zh-CN" altLang="en-US" sz="4000" b="1" dirty="0">
                <a:solidFill>
                  <a:srgbClr val="03001A"/>
                </a:solidFill>
                <a:latin typeface="黑体" pitchFamily="49" charset="-122"/>
                <a:ea typeface="黑体" pitchFamily="49" charset="-122"/>
              </a:rPr>
              <a:t>方法与</a:t>
            </a:r>
            <a:r>
              <a:rPr lang="en-US" altLang="zh-CN" sz="4000" b="1" dirty="0">
                <a:solidFill>
                  <a:srgbClr val="03001A"/>
                </a:solidFill>
                <a:latin typeface="黑体" pitchFamily="49" charset="-122"/>
                <a:ea typeface="黑体" pitchFamily="49" charset="-122"/>
              </a:rPr>
              <a:t>Bootstrap</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412776"/>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20000"/>
              </a:lnSpc>
              <a:buClr>
                <a:srgbClr val="404040"/>
              </a:buClr>
              <a:buFont typeface="Wingdings" pitchFamily="2" charset="2"/>
              <a:buNone/>
            </a:pPr>
            <a:r>
              <a:rPr kumimoji="1" lang="en-US" altLang="zh-CN" sz="2400" dirty="0" smtClean="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rPr>
              <a:t>是一个有放回的随机抽样过程，所以原始数据中的样本可能重复出现，也有可能不出现在其中一个样本集中。事实上，在</a:t>
            </a:r>
            <a:r>
              <a:rPr kumimoji="1" lang="en-US" altLang="zh-CN" sz="2400" dirty="0">
                <a:solidFill>
                  <a:srgbClr val="03001A"/>
                </a:solidFill>
                <a:latin typeface="宋体" pitchFamily="2" charset="-122"/>
                <a:ea typeface="宋体" pitchFamily="2" charset="-122"/>
              </a:rPr>
              <a:t> </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次采样中，始终不被采到的概率为</a:t>
            </a:r>
            <a:endParaRPr kumimoji="1" lang="en-US" altLang="zh-CN" sz="2400" dirty="0">
              <a:solidFill>
                <a:srgbClr val="03001A"/>
              </a:solidFill>
              <a:latin typeface="宋体" pitchFamily="2" charset="-122"/>
              <a:ea typeface="宋体" pitchFamily="2" charset="-122"/>
            </a:endParaRPr>
          </a:p>
          <a:p>
            <a:pPr marL="0" indent="0">
              <a:buClr>
                <a:srgbClr val="404040"/>
              </a:buClr>
              <a:buFont typeface="Wingdings" pitchFamily="2" charset="2"/>
              <a:buNone/>
            </a:pP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endParaRPr kumimoji="1" lang="en-US" altLang="zh-CN" sz="2400" dirty="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在统计意义上可以认为， 中含义有</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中</a:t>
            </a:r>
            <a:r>
              <a:rPr kumimoji="1" lang="en-US" altLang="zh-CN" sz="2400" dirty="0" smtClean="0">
                <a:solidFill>
                  <a:srgbClr val="03001A"/>
                </a:solidFill>
                <a:latin typeface="宋体" pitchFamily="2" charset="-122"/>
                <a:ea typeface="宋体" pitchFamily="2" charset="-122"/>
              </a:rPr>
              <a:t>63.2%</a:t>
            </a:r>
            <a:r>
              <a:rPr kumimoji="1" lang="zh-CN" altLang="en-US" sz="2400" dirty="0" smtClean="0">
                <a:solidFill>
                  <a:srgbClr val="03001A"/>
                </a:solidFill>
                <a:latin typeface="宋体" pitchFamily="2" charset="-122"/>
                <a:ea typeface="宋体" pitchFamily="2" charset="-122"/>
              </a:rPr>
              <a:t>的样本。</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每个子样本集中未出现的样本称为袋外数据</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这种模拟方法的本质和经验分布函数对真实分布函数的模拟几乎是一致的。</a:t>
            </a:r>
            <a:endParaRPr kumimoji="1" lang="en-US" altLang="zh-CN" sz="2400" dirty="0" smtClean="0">
              <a:solidFill>
                <a:srgbClr val="03001A"/>
              </a:solidFill>
              <a:latin typeface="宋体" pitchFamily="2" charset="-122"/>
              <a:ea typeface="宋体"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975576662"/>
              </p:ext>
            </p:extLst>
          </p:nvPr>
        </p:nvGraphicFramePr>
        <p:xfrm>
          <a:off x="2555776" y="2996952"/>
          <a:ext cx="2592288" cy="648072"/>
        </p:xfrm>
        <a:graphic>
          <a:graphicData uri="http://schemas.openxmlformats.org/presentationml/2006/ole">
            <mc:AlternateContent xmlns:mc="http://schemas.openxmlformats.org/markup-compatibility/2006">
              <mc:Choice xmlns:v="urn:schemas-microsoft-com:vml" Requires="v">
                <p:oleObj spid="_x0000_s23054" name="Equation" r:id="rId4" imgW="1574640" imgH="393480" progId="Equation.DSMT4">
                  <p:embed/>
                </p:oleObj>
              </mc:Choice>
              <mc:Fallback>
                <p:oleObj name="Equation" r:id="rId4" imgW="1574640" imgH="393480" progId="Equation.DSMT4">
                  <p:embed/>
                  <p:pic>
                    <p:nvPicPr>
                      <p:cNvPr id="0" name=""/>
                      <p:cNvPicPr/>
                      <p:nvPr/>
                    </p:nvPicPr>
                    <p:blipFill>
                      <a:blip r:embed="rId5"/>
                      <a:stretch>
                        <a:fillRect/>
                      </a:stretch>
                    </p:blipFill>
                    <p:spPr>
                      <a:xfrm>
                        <a:off x="2555776" y="2996952"/>
                        <a:ext cx="2592288" cy="648072"/>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120336056"/>
              </p:ext>
            </p:extLst>
          </p:nvPr>
        </p:nvGraphicFramePr>
        <p:xfrm>
          <a:off x="3707904" y="4106722"/>
          <a:ext cx="360040" cy="402398"/>
        </p:xfrm>
        <a:graphic>
          <a:graphicData uri="http://schemas.openxmlformats.org/presentationml/2006/ole">
            <mc:AlternateContent xmlns:mc="http://schemas.openxmlformats.org/markup-compatibility/2006">
              <mc:Choice xmlns:v="urn:schemas-microsoft-com:vml" Requires="v">
                <p:oleObj spid="_x0000_s23055" name="Equation" r:id="rId6" imgW="215640" imgH="241200" progId="Equation.DSMT4">
                  <p:embed/>
                </p:oleObj>
              </mc:Choice>
              <mc:Fallback>
                <p:oleObj name="Equation" r:id="rId6" imgW="215640" imgH="241200" progId="Equation.DSMT4">
                  <p:embed/>
                  <p:pic>
                    <p:nvPicPr>
                      <p:cNvPr id="0" name=""/>
                      <p:cNvPicPr/>
                      <p:nvPr/>
                    </p:nvPicPr>
                    <p:blipFill>
                      <a:blip r:embed="rId7"/>
                      <a:stretch>
                        <a:fillRect/>
                      </a:stretch>
                    </p:blipFill>
                    <p:spPr>
                      <a:xfrm>
                        <a:off x="3707904" y="4106722"/>
                        <a:ext cx="360040" cy="40239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03344069"/>
              </p:ext>
            </p:extLst>
          </p:nvPr>
        </p:nvGraphicFramePr>
        <p:xfrm>
          <a:off x="5292080" y="4149080"/>
          <a:ext cx="310187" cy="288032"/>
        </p:xfrm>
        <a:graphic>
          <a:graphicData uri="http://schemas.openxmlformats.org/presentationml/2006/ole">
            <mc:AlternateContent xmlns:mc="http://schemas.openxmlformats.org/markup-compatibility/2006">
              <mc:Choice xmlns:v="urn:schemas-microsoft-com:vml" Requires="v">
                <p:oleObj spid="_x0000_s23056" name="Equation" r:id="rId8" imgW="177480" imgH="164880" progId="Equation.DSMT4">
                  <p:embed/>
                </p:oleObj>
              </mc:Choice>
              <mc:Fallback>
                <p:oleObj name="Equation" r:id="rId8" imgW="177480" imgH="164880" progId="Equation.DSMT4">
                  <p:embed/>
                  <p:pic>
                    <p:nvPicPr>
                      <p:cNvPr id="0" name=""/>
                      <p:cNvPicPr/>
                      <p:nvPr/>
                    </p:nvPicPr>
                    <p:blipFill>
                      <a:blip r:embed="rId9"/>
                      <a:stretch>
                        <a:fillRect/>
                      </a:stretch>
                    </p:blipFill>
                    <p:spPr>
                      <a:xfrm>
                        <a:off x="5292080" y="4149080"/>
                        <a:ext cx="310187" cy="288032"/>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94743403"/>
              </p:ext>
            </p:extLst>
          </p:nvPr>
        </p:nvGraphicFramePr>
        <p:xfrm>
          <a:off x="2987824" y="2409825"/>
          <a:ext cx="309562" cy="309563"/>
        </p:xfrm>
        <a:graphic>
          <a:graphicData uri="http://schemas.openxmlformats.org/presentationml/2006/ole">
            <mc:AlternateContent xmlns:mc="http://schemas.openxmlformats.org/markup-compatibility/2006">
              <mc:Choice xmlns:v="urn:schemas-microsoft-com:vml" Requires="v">
                <p:oleObj spid="_x0000_s23057" name="Equation" r:id="rId10" imgW="177480" imgH="177480" progId="Equation.DSMT4">
                  <p:embed/>
                </p:oleObj>
              </mc:Choice>
              <mc:Fallback>
                <p:oleObj name="Equation" r:id="rId10" imgW="177480" imgH="177480" progId="Equation.DSMT4">
                  <p:embed/>
                  <p:pic>
                    <p:nvPicPr>
                      <p:cNvPr id="0" name="对象 4"/>
                      <p:cNvPicPr>
                        <a:picLocks noChangeAspect="1" noChangeArrowheads="1"/>
                      </p:cNvPicPr>
                      <p:nvPr/>
                    </p:nvPicPr>
                    <p:blipFill>
                      <a:blip r:embed="rId11"/>
                      <a:srcRect/>
                      <a:stretch>
                        <a:fillRect/>
                      </a:stretch>
                    </p:blipFill>
                    <p:spPr bwMode="auto">
                      <a:xfrm>
                        <a:off x="2987824" y="2409825"/>
                        <a:ext cx="309562"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6769149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2_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5253</TotalTime>
  <Words>1391</Words>
  <Application>Microsoft Office PowerPoint</Application>
  <PresentationFormat>全屏显示(4:3)</PresentationFormat>
  <Paragraphs>182</Paragraphs>
  <Slides>18</Slides>
  <Notes>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0" baseType="lpstr">
      <vt:lpstr>2_Marketing 16x9</vt:lpstr>
      <vt:lpstr>Equation</vt:lpstr>
      <vt:lpstr>《集成算法》</vt:lpstr>
      <vt:lpstr>《集成算法之随机森林》</vt:lpstr>
      <vt:lpstr>1 集成算法</vt:lpstr>
      <vt:lpstr>1.1集成算法</vt:lpstr>
      <vt:lpstr>2 Bagging和随机森林</vt:lpstr>
      <vt:lpstr>2.1 Bootstrap方法</vt:lpstr>
      <vt:lpstr>2.1 Bootstrap方法</vt:lpstr>
      <vt:lpstr>2.1 Bootstrap方法</vt:lpstr>
      <vt:lpstr>2.1 Bagging方法与Bootstrap</vt:lpstr>
      <vt:lpstr>2.2 bootstrap的实现</vt:lpstr>
      <vt:lpstr>2.2 Bootstrap的实现</vt:lpstr>
      <vt:lpstr>2.3 Bagging方法</vt:lpstr>
      <vt:lpstr>2.3 Bagging算法实现</vt:lpstr>
      <vt:lpstr>2.3 Bagging算法预测</vt:lpstr>
      <vt:lpstr>3 随机森林</vt:lpstr>
      <vt:lpstr>3.1 随机森林的算法实现</vt:lpstr>
      <vt:lpstr>3.1 随机森林的算法实现</vt:lpstr>
      <vt:lpstr>3.1 随机森林的算法实现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《决策树之ID3算法》</dc:title>
  <dc:creator>mr.y</dc:creator>
  <cp:lastModifiedBy>Admin</cp:lastModifiedBy>
  <cp:revision>411</cp:revision>
  <dcterms:created xsi:type="dcterms:W3CDTF">2017-12-07T03:33:58Z</dcterms:created>
  <dcterms:modified xsi:type="dcterms:W3CDTF">2018-03-01T05:17:35Z</dcterms:modified>
</cp:coreProperties>
</file>