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6.wmf" ContentType="image/x-wmf"/>
  <Override PartName="/ppt/media/image15.wmf" ContentType="image/x-wmf"/>
  <Override PartName="/ppt/media/image14.wmf" ContentType="image/x-wmf"/>
  <Override PartName="/ppt/media/image13.wmf" ContentType="image/x-wmf"/>
  <Override PartName="/ppt/media/image12.wmf" ContentType="image/x-wmf"/>
  <Override PartName="/ppt/media/image11.wmf" ContentType="image/x-wmf"/>
  <Override PartName="/ppt/media/image4.png" ContentType="image/png"/>
  <Override PartName="/ppt/media/image5.wmf" ContentType="image/x-wmf"/>
  <Override PartName="/ppt/media/image3.png" ContentType="image/png"/>
  <Override PartName="/ppt/media/image2.png" ContentType="image/png"/>
  <Override PartName="/ppt/media/image1.png" ContentType="image/png"/>
  <Override PartName="/ppt/media/image6.wmf" ContentType="image/x-wmf"/>
  <Override PartName="/ppt/media/image7.wmf" ContentType="image/x-wmf"/>
  <Override PartName="/ppt/media/image8.wmf" ContentType="image/x-wmf"/>
  <Override PartName="/ppt/media/image10.wmf" ContentType="image/x-wmf"/>
  <Override PartName="/ppt/media/image9.wmf" ContentType="image/x-wmf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3.xml" ContentType="application/vnd.openxmlformats-officedocument.presentationml.comment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commentAuthors.xml><?xml version="1.0" encoding="utf-8"?>
<p:cmAuthorLst xmlns:p="http://schemas.openxmlformats.org/presentationml/2006/main">
  <p:cmAuthor id="0" name="Admin" initials="A" lastIdx="3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18-01-19T08:53:20.999000000" idx="1">
    <p:pos x="5398" y="720"/>
    <p:text/>
  </p:cm>
</p:cmLst>
</file>

<file path=ppt/comments/comment7.xml><?xml version="1.0" encoding="utf-8"?>
<p:cmLst xmlns:p="http://schemas.openxmlformats.org/presentationml/2006/main">
  <p:cm authorId="0" dt="2018-01-26T08:19:43.902000000" idx="2">
    <p:pos x="1799" y="1080"/>
    <p:text>因为有向量乘积的形式出现,
多个连加</p:text>
  </p:cm>
</p:cmLst>
</file>

<file path=ppt/comments/comment8.xml><?xml version="1.0" encoding="utf-8"?>
<p:cmLst xmlns:p="http://schemas.openxmlformats.org/presentationml/2006/main">
  <p:cm authorId="0" dt="2018-01-19T17:51:40.646000000" idx="3">
    <p:pos x="5398" y="720"/>
    <p:text>因为有多个连加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&lt;页眉&gt;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F5BBFD0-5EA8-4BAB-9E86-9F947092D19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4CCE14-EC73-4237-BC91-D021E23D284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D74F0B-1B33-45D5-B561-32771E1A200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F3D5DB-12C9-43A2-9934-2A49281AC2E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AC7B05-EE06-4835-9C35-7AD4D31C822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A5BFC8-3F91-44A0-950A-BB8B87FF63E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771696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90560" y="3960360"/>
            <a:ext cx="771696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744800" y="396036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90560" y="396036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771696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90560" y="1628640"/>
            <a:ext cx="771696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851480" y="1628640"/>
            <a:ext cx="5594760" cy="44640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851480" y="1628640"/>
            <a:ext cx="5594760" cy="4464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790560" y="1628640"/>
            <a:ext cx="7716960" cy="44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771696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04560" y="332640"/>
            <a:ext cx="8230320" cy="400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90560" y="396036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90560" y="1628640"/>
            <a:ext cx="7716960" cy="44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744800" y="396036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790560" y="3960360"/>
            <a:ext cx="771696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771696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90560" y="3960360"/>
            <a:ext cx="771696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744800" y="396036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790560" y="396036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771696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90560" y="1628640"/>
            <a:ext cx="771696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851480" y="1628640"/>
            <a:ext cx="5594760" cy="44640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851480" y="1628640"/>
            <a:ext cx="5594760" cy="4464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771696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04560" y="332640"/>
            <a:ext cx="8230320" cy="400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90560" y="396036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44800" y="396036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90560" y="3960360"/>
            <a:ext cx="771696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570720" y="6376320"/>
            <a:ext cx="213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3B4211F4-53B6-431E-8B88-4C9A3804657A}" type="slidenum">
              <a:rPr b="0" lang="en-US" sz="12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&lt;编号&gt;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6120" y="685800"/>
            <a:ext cx="2972160" cy="4723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36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57240" y="685800"/>
            <a:ext cx="5029200" cy="54860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单击鼠标编辑大纲文字格式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第二个大纲级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第三大纲级别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第四大纲级别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第五大纲级别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第六大纲级别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第七大纲级别</a:t>
            </a: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text styles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6120" y="5410080"/>
            <a:ext cx="2972160" cy="761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单击鼠标编辑大纲文字格式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第二个大纲级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第三大纲级别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第四大纲级别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第五大纲级别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第六大纲级别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第七大纲级别</a:t>
            </a: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text styles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6356520"/>
            <a:ext cx="2132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4/3/18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123720" y="6356520"/>
            <a:ext cx="2895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570720" y="6376320"/>
            <a:ext cx="213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D6BF74F1-AD8B-4663-8942-D0AEED29CD97}" type="slidenum">
              <a:rPr b="0" lang="en-US" sz="12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&lt;编号&gt;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h-CN" sz="12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790560" y="1628640"/>
            <a:ext cx="7716960" cy="44640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单击鼠标编辑大纲文字格式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第二个大纲级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第三大纲级别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第四大纲级别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第五大纲级别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第六大纲级别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第七大纲级别</a:t>
            </a: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text styles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zh-C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2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4/3/18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23720" y="6356520"/>
            <a:ext cx="2895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07640" y="332640"/>
            <a:ext cx="7283880" cy="1086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《集成算法之</a:t>
            </a:r>
            <a:r>
              <a:rPr b="1" lang="zh-CN" sz="4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boosting</a:t>
            </a:r>
            <a:r>
              <a:rPr b="1" lang="zh-CN" sz="4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》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893600" y="3873240"/>
            <a:ext cx="6048360" cy="2494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0d9d6"/>
              </a:gs>
              <a:gs pos="100000">
                <a:srgbClr val="93cecc"/>
              </a:gs>
            </a:gsLst>
            <a:lin ang="5400000"/>
          </a:gradFill>
          <a:ln w="6480">
            <a:solidFill>
              <a:srgbClr val="30aea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628920" y="2085120"/>
            <a:ext cx="58788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489680" y="1842840"/>
            <a:ext cx="503640" cy="330192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2002320" y="1622520"/>
            <a:ext cx="1808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并行方法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2060280" y="4582080"/>
            <a:ext cx="20887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串行方法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boosting</a:t>
            </a: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4010040" y="1338840"/>
            <a:ext cx="359640" cy="115164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39527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4951440" y="1071720"/>
            <a:ext cx="1496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bagging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4972320" y="2087280"/>
            <a:ext cx="26848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随机森林 </a:t>
            </a: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RF</a:t>
            </a: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Random Forest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4442040" y="4180680"/>
            <a:ext cx="359640" cy="194400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39527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1"/>
          <p:cNvSpPr/>
          <p:nvPr/>
        </p:nvSpPr>
        <p:spPr>
          <a:xfrm>
            <a:off x="5094720" y="3931200"/>
            <a:ext cx="1744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Adaboost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2"/>
          <p:cNvSpPr/>
          <p:nvPr/>
        </p:nvSpPr>
        <p:spPr>
          <a:xfrm>
            <a:off x="5171040" y="4858560"/>
            <a:ext cx="1289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GBDT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5061600" y="5696640"/>
            <a:ext cx="1720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XGBoost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39640" y="260640"/>
            <a:ext cx="80006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2.2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树桩“话语权”与更新权重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34040" y="908640"/>
            <a:ext cx="7992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计算树桩的“话语权”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对应的是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min_w_err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求得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alpha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74640" y="2133000"/>
            <a:ext cx="7992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alpha=0.5*log((1-min_w_err)/(min_w_err+0.000001))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539640" y="2853000"/>
            <a:ext cx="7992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根据树桩的“话语权”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alpha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对每个样本的预测标签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b_pre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与真实标签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labelList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更新权重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573840" y="3885120"/>
            <a:ext cx="7992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先求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Z: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连加符号可以看做是两个向量的内积：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a.T*b a,b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是列向量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1550520" y="5415480"/>
            <a:ext cx="486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Corbel"/>
                <a:ea typeface="宋体"/>
              </a:rPr>
              <a:t>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825480" y="5473800"/>
            <a:ext cx="355680" cy="31752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2476440" y="4863960"/>
            <a:ext cx="2095560" cy="146052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4699080" y="5359320"/>
            <a:ext cx="3238560" cy="495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39640" y="260640"/>
            <a:ext cx="80006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2.2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更新权重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11640" y="1013760"/>
            <a:ext cx="7992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向量解决问题：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连加：         内积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对应项之间赋值：对应项相乘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(np.multiply)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11640" y="2349000"/>
            <a:ext cx="79923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再更新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w: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由两部分组成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w/z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和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exp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内： 分别是两个向量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exp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内也是由两部分组成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y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真实标签和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预测标签：两个向量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592920" y="4072320"/>
            <a:ext cx="79923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w_next = np.multiply ( w/(z+0.000001) 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np.exp(-alpha*np.multiply(labelList ,b_pre)))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626760" y="4941000"/>
            <a:ext cx="799236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c=np.multiply(a,b)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a, b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都是行向量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: c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是行向量，对应元素相乘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a, b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都是列向量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: c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是列向量，对应元素相乘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a, b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其中一个是行向量，一个是列向量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: c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是矩阵，向量乘积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39640" y="260640"/>
            <a:ext cx="80006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2.3 Adaboost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集成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11640" y="1013760"/>
            <a:ext cx="79923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534240" y="1037520"/>
            <a:ext cx="79923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adaboost(data,labelList,n_stump)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创建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adaboost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集成器，其中含有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n_stumps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个决策树桩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需要返回的是每个决策树桩，及其“话语权”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boost_stumps={1:(alpha,stump),…,}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686880" y="2781000"/>
            <a:ext cx="799236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初始化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w,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长度为样本数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，权重为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1/m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初始化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boost_stumps={}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建立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n_stumps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个决策树桩：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加权误差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w_err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，预测结果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，树桩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stump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通过调用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tree_stump(data,labelList,w)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得到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计算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alpha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计算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更新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将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alpha,stumps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存入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boost_stumps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返回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boost_stumps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573440" y="4779720"/>
            <a:ext cx="36633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对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alpha*pre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连加可以监测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集成器目前的效果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39640" y="260640"/>
            <a:ext cx="80006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2.4 Adaboost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分类预测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11640" y="1013760"/>
            <a:ext cx="79923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"/>
          <p:cNvSpPr/>
          <p:nvPr/>
        </p:nvSpPr>
        <p:spPr>
          <a:xfrm>
            <a:off x="534240" y="1037520"/>
            <a:ext cx="799236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predict(boost_stumps,sample)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boost_stumps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是分类器生成的权重与决策树桩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sample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是一个测试样本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初始化预测结果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pre_bynow=0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对于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boost_stumps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中的每一个树桩：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pre_bynow+=alpha*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树桩的预测结果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pre_bynow&gt;0: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返回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pre_bynow&lt;0: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返回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577080" y="4437000"/>
            <a:ext cx="79923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树桩的预测结果：树桩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{index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value, lr}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，样本：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sample[index]&lt;value: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lr=‘l’:  bre=1 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；否则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:  pre=-1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否则：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lr=‘l’:  pre=-1 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；否则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:  pre=1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39640" y="260640"/>
            <a:ext cx="80006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2.5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例题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11640" y="1013760"/>
            <a:ext cx="79923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534240" y="1037520"/>
            <a:ext cx="7992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水雷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-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岩石数据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04560" y="332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本章授课内容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8" name="CustomShape 2"/>
          <p:cNvSpPr/>
          <p:nvPr/>
        </p:nvSpPr>
        <p:spPr>
          <a:xfrm rot="5400000">
            <a:off x="-2449440" y="1447200"/>
            <a:ext cx="4824000" cy="482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435362"/>
              </a:gs>
              <a:gs pos="100000">
                <a:srgbClr val="24527d"/>
              </a:gs>
            </a:gsLst>
            <a:lin ang="16200000"/>
          </a:gradFill>
          <a:ln w="936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 flipH="1" rot="5400000">
            <a:off x="-2017800" y="1910520"/>
            <a:ext cx="4032000" cy="392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rgbClr val="32628e">
              <a:alpha val="75000"/>
            </a:srgbClr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1822320" y="5099040"/>
            <a:ext cx="4620960" cy="507600"/>
          </a:xfrm>
          <a:prstGeom prst="roundRect">
            <a:avLst>
              <a:gd name="adj" fmla="val 50000"/>
            </a:avLst>
          </a:prstGeom>
          <a:noFill/>
          <a:ln w="28440">
            <a:solidFill>
              <a:srgbClr val="32628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黑体"/>
              </a:rPr>
              <a:t>4. </a:t>
            </a:r>
            <a:r>
              <a:rPr b="1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黑体"/>
              </a:rPr>
              <a:t>利用集成方法解决房价预测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2438280" y="4073040"/>
            <a:ext cx="4654080" cy="507600"/>
          </a:xfrm>
          <a:prstGeom prst="roundRect">
            <a:avLst>
              <a:gd name="adj" fmla="val 50000"/>
            </a:avLst>
          </a:prstGeom>
          <a:noFill/>
          <a:ln w="28440">
            <a:solidFill>
              <a:srgbClr val="32628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黑体"/>
              </a:rPr>
              <a:t>3. GBDT</a:t>
            </a:r>
            <a:r>
              <a:rPr b="1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黑体"/>
              </a:rPr>
              <a:t>树算法优化预测残差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2286000" y="2932200"/>
            <a:ext cx="4662000" cy="507600"/>
          </a:xfrm>
          <a:prstGeom prst="roundRect">
            <a:avLst>
              <a:gd name="adj" fmla="val 50000"/>
            </a:avLst>
          </a:prstGeom>
          <a:noFill/>
          <a:ln w="28440">
            <a:solidFill>
              <a:srgbClr val="32628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黑体"/>
              </a:rPr>
              <a:t>2. Adaboost</a:t>
            </a:r>
            <a:r>
              <a:rPr b="1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黑体"/>
              </a:rPr>
              <a:t>集成方法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1492920" y="5069880"/>
            <a:ext cx="390240" cy="518760"/>
          </a:xfrm>
          <a:prstGeom prst="ellipse">
            <a:avLst/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57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8"/>
          <p:cNvSpPr/>
          <p:nvPr/>
        </p:nvSpPr>
        <p:spPr>
          <a:xfrm>
            <a:off x="1530360" y="5122800"/>
            <a:ext cx="314640" cy="41328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9"/>
          <p:cNvSpPr/>
          <p:nvPr/>
        </p:nvSpPr>
        <p:spPr>
          <a:xfrm>
            <a:off x="1540080" y="5000760"/>
            <a:ext cx="304920" cy="64872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e35e23"/>
              </a:gs>
            </a:gsLst>
            <a:lin ang="2700000"/>
          </a:gradFill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0"/>
          <p:cNvSpPr/>
          <p:nvPr/>
        </p:nvSpPr>
        <p:spPr>
          <a:xfrm>
            <a:off x="1543320" y="5000760"/>
            <a:ext cx="288720" cy="648720"/>
          </a:xfrm>
          <a:prstGeom prst="ellipse">
            <a:avLst/>
          </a:prstGeom>
          <a:gradFill>
            <a:gsLst>
              <a:gs pos="0">
                <a:srgbClr val="e35e23"/>
              </a:gs>
              <a:gs pos="100000">
                <a:srgbClr val="6e2e11"/>
              </a:gs>
            </a:gsLst>
            <a:lin ang="2700000"/>
          </a:gradFill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1"/>
          <p:cNvSpPr/>
          <p:nvPr/>
        </p:nvSpPr>
        <p:spPr>
          <a:xfrm>
            <a:off x="1765440" y="1820880"/>
            <a:ext cx="4677840" cy="507600"/>
          </a:xfrm>
          <a:prstGeom prst="roundRect">
            <a:avLst>
              <a:gd name="adj" fmla="val 50000"/>
            </a:avLst>
          </a:prstGeom>
          <a:noFill/>
          <a:ln w="28440">
            <a:solidFill>
              <a:srgbClr val="32628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黑体"/>
              </a:rPr>
              <a:t>1. Boosting </a:t>
            </a:r>
            <a:r>
              <a:rPr b="1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集成方法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2"/>
          <p:cNvSpPr/>
          <p:nvPr/>
        </p:nvSpPr>
        <p:spPr>
          <a:xfrm>
            <a:off x="1950480" y="2921040"/>
            <a:ext cx="390240" cy="518760"/>
          </a:xfrm>
          <a:prstGeom prst="ellipse">
            <a:avLst/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57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3"/>
          <p:cNvSpPr/>
          <p:nvPr/>
        </p:nvSpPr>
        <p:spPr>
          <a:xfrm>
            <a:off x="1987920" y="2973600"/>
            <a:ext cx="314640" cy="41328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4"/>
          <p:cNvSpPr/>
          <p:nvPr/>
        </p:nvSpPr>
        <p:spPr>
          <a:xfrm>
            <a:off x="1997640" y="2851920"/>
            <a:ext cx="304920" cy="648720"/>
          </a:xfrm>
          <a:prstGeom prst="ellipse">
            <a:avLst/>
          </a:prstGeom>
          <a:gradFill>
            <a:gsLst>
              <a:gs pos="0">
                <a:srgbClr val="00682f"/>
              </a:gs>
              <a:gs pos="100000">
                <a:srgbClr val="009443"/>
              </a:gs>
            </a:gsLst>
            <a:lin ang="2700000"/>
          </a:gradFill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5"/>
          <p:cNvSpPr/>
          <p:nvPr/>
        </p:nvSpPr>
        <p:spPr>
          <a:xfrm>
            <a:off x="2000880" y="2851920"/>
            <a:ext cx="288720" cy="648720"/>
          </a:xfrm>
          <a:prstGeom prst="ellipse">
            <a:avLst/>
          </a:prstGeom>
          <a:gradFill>
            <a:gsLst>
              <a:gs pos="0">
                <a:srgbClr val="00682f"/>
              </a:gs>
              <a:gs pos="100000">
                <a:srgbClr val="00af4f"/>
              </a:gs>
            </a:gsLst>
            <a:path path="circle"/>
          </a:gradFill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6"/>
          <p:cNvSpPr/>
          <p:nvPr/>
        </p:nvSpPr>
        <p:spPr>
          <a:xfrm>
            <a:off x="1462680" y="1820880"/>
            <a:ext cx="390240" cy="518760"/>
          </a:xfrm>
          <a:prstGeom prst="ellipse">
            <a:avLst/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57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7"/>
          <p:cNvSpPr/>
          <p:nvPr/>
        </p:nvSpPr>
        <p:spPr>
          <a:xfrm>
            <a:off x="1500120" y="1873800"/>
            <a:ext cx="314640" cy="41328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8"/>
          <p:cNvSpPr/>
          <p:nvPr/>
        </p:nvSpPr>
        <p:spPr>
          <a:xfrm>
            <a:off x="1509840" y="1751760"/>
            <a:ext cx="304920" cy="648720"/>
          </a:xfrm>
          <a:prstGeom prst="ellipse">
            <a:avLst/>
          </a:prstGeom>
          <a:gradFill>
            <a:gsLst>
              <a:gs pos="0">
                <a:srgbClr val="977100"/>
              </a:gs>
              <a:gs pos="100000">
                <a:srgbClr val="d6a100"/>
              </a:gs>
            </a:gsLst>
            <a:lin ang="2700000"/>
          </a:gradFill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9"/>
          <p:cNvSpPr/>
          <p:nvPr/>
        </p:nvSpPr>
        <p:spPr>
          <a:xfrm>
            <a:off x="1513080" y="1751760"/>
            <a:ext cx="288720" cy="648720"/>
          </a:xfrm>
          <a:prstGeom prst="ellipse">
            <a:avLst/>
          </a:prstGeom>
          <a:gradFill>
            <a:gsLst>
              <a:gs pos="0">
                <a:srgbClr val="977100"/>
              </a:gs>
              <a:gs pos="100000">
                <a:srgbClr val="ffbf00"/>
              </a:gs>
            </a:gsLst>
            <a:path path="circle"/>
          </a:gradFill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0"/>
          <p:cNvSpPr/>
          <p:nvPr/>
        </p:nvSpPr>
        <p:spPr>
          <a:xfrm>
            <a:off x="2122560" y="4073040"/>
            <a:ext cx="390240" cy="518760"/>
          </a:xfrm>
          <a:prstGeom prst="ellipse">
            <a:avLst/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57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1"/>
          <p:cNvSpPr/>
          <p:nvPr/>
        </p:nvSpPr>
        <p:spPr>
          <a:xfrm>
            <a:off x="2160000" y="4125960"/>
            <a:ext cx="314640" cy="41328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2"/>
          <p:cNvSpPr/>
          <p:nvPr/>
        </p:nvSpPr>
        <p:spPr>
          <a:xfrm>
            <a:off x="2169720" y="4003920"/>
            <a:ext cx="304920" cy="648720"/>
          </a:xfrm>
          <a:prstGeom prst="ellipse">
            <a:avLst/>
          </a:prstGeom>
          <a:gradFill>
            <a:gsLst>
              <a:gs pos="0">
                <a:srgbClr val="004271"/>
              </a:gs>
              <a:gs pos="100000">
                <a:srgbClr val="005ea1"/>
              </a:gs>
            </a:gsLst>
            <a:lin ang="2700000"/>
          </a:gradFill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3"/>
          <p:cNvSpPr/>
          <p:nvPr/>
        </p:nvSpPr>
        <p:spPr>
          <a:xfrm>
            <a:off x="2172960" y="4003920"/>
            <a:ext cx="288720" cy="648720"/>
          </a:xfrm>
          <a:prstGeom prst="ellipse">
            <a:avLst/>
          </a:prstGeom>
          <a:gradFill>
            <a:gsLst>
              <a:gs pos="0">
                <a:srgbClr val="004271"/>
              </a:gs>
              <a:gs pos="100000">
                <a:srgbClr val="006fbf"/>
              </a:gs>
            </a:gsLst>
            <a:path path="circle"/>
          </a:gradFill>
          <a:ln w="3816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04560" y="332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1 Boosting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集成方法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68320" y="980640"/>
            <a:ext cx="74656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boosting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方法产生于计算学习理论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(Computational Learning Theory)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68320" y="2061000"/>
            <a:ext cx="746568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Boosting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是一族方法，该族方法具有一个类似的框架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3001a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根据当前的数据训练出一个弱模型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3001a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根据该弱模型的表现调整数据样本的权重，具体而言：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200240" indent="-456840">
              <a:lnSpc>
                <a:spcPct val="100000"/>
              </a:lnSpc>
              <a:buClr>
                <a:srgbClr val="03001a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让该样本做错的样本在后续的训练中获得更多的关注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200240" indent="-456840">
              <a:lnSpc>
                <a:spcPct val="100000"/>
              </a:lnSpc>
              <a:buClr>
                <a:srgbClr val="03001a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让该样本做对的样本在后续的训练中获得较少的关注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456840">
              <a:lnSpc>
                <a:spcPct val="100000"/>
              </a:lnSpc>
              <a:buClr>
                <a:srgbClr val="03001a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最后再根据弱模型的表现决定该弱模型的“话语权”，亦即投票表决时的“可信度”。自然，表现越好的就越具有话语权。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39640" y="260640"/>
            <a:ext cx="80006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 Adaboost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算法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90320" y="1124640"/>
            <a:ext cx="74656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由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boosting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方法的陈述可知，问题的关键在于两点：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3001a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如何根据弱模型的表现更新训练集的权重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对每个样本的作用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3001a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如何根据弱模型的表现决定弱模型的话语权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整体价值体现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93920" y="3357000"/>
            <a:ext cx="78976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Adaboost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算法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采取了加权错误率的方法更新样本的权重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用来解决二分类问题，标签是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{-1,1}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弱分类器选择决策树桩，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决策树桩是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单层二叉树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，以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加权错误率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作为分割标准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146640" y="3352680"/>
            <a:ext cx="914400" cy="203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39640" y="260640"/>
            <a:ext cx="80006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 Adaboost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算法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68880" y="2205000"/>
            <a:ext cx="7897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其中每个样本由特征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x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和类别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y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组成，且：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94520" y="1133280"/>
            <a:ext cx="7897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假设现有的二分类训练数据集：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817200" y="3501000"/>
            <a:ext cx="35384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Adaboost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算法步骤如下：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069440" y="3578760"/>
            <a:ext cx="289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Adaboost</a:t>
            </a:r>
            <a:r>
              <a:rPr b="0" lang="en-US" sz="1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算法陈述</a:t>
            </a:r>
            <a:r>
              <a:rPr b="0" lang="en-US" sz="1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.docx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817200" y="5150880"/>
            <a:ext cx="3250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以什么作为分类标准：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二叉树还是多叉树：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什么时候终止：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794520" y="4221000"/>
            <a:ext cx="6770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第一个关键点：如何构建一个单层决策树作为弱分类器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4084200" y="5157360"/>
            <a:ext cx="2439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加权错误率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二分类，二叉树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一层就停止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6146640" y="3352680"/>
            <a:ext cx="914400" cy="2030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825480" y="1574640"/>
            <a:ext cx="4889520" cy="5461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825480" y="2692440"/>
            <a:ext cx="4406760" cy="5842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39640" y="260640"/>
            <a:ext cx="80006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2.1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单层决策树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77680" y="980640"/>
            <a:ext cx="78976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adaboost.py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treeStump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函数实现单层决策树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93920" y="4592880"/>
            <a:ext cx="935640" cy="1367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0d5af"/>
              </a:gs>
              <a:gs pos="100000">
                <a:srgbClr val="94cba3"/>
              </a:gs>
            </a:gsLst>
            <a:lin ang="5400000"/>
          </a:gradFill>
          <a:ln w="6480">
            <a:solidFill>
              <a:srgbClr val="31a96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左正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右正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2051640" y="3075480"/>
            <a:ext cx="345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0404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2169360" y="2499120"/>
            <a:ext cx="2652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使用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index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和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2282400" y="3219480"/>
            <a:ext cx="2924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将数据集分为两部分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5508000" y="2355120"/>
            <a:ext cx="215640" cy="143964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39527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"/>
          <p:cNvSpPr/>
          <p:nvPr/>
        </p:nvSpPr>
        <p:spPr>
          <a:xfrm>
            <a:off x="2627640" y="3075480"/>
            <a:ext cx="2805480" cy="2376000"/>
          </a:xfrm>
          <a:prstGeom prst="bentConnector3">
            <a:avLst>
              <a:gd name="adj1" fmla="val 89521"/>
            </a:avLst>
          </a:prstGeom>
          <a:noFill/>
          <a:ln w="19080">
            <a:solidFill>
              <a:srgbClr val="40404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9"/>
          <p:cNvSpPr/>
          <p:nvPr/>
        </p:nvSpPr>
        <p:spPr>
          <a:xfrm>
            <a:off x="5518440" y="4694760"/>
            <a:ext cx="215640" cy="143964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39527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0"/>
          <p:cNvSpPr/>
          <p:nvPr/>
        </p:nvSpPr>
        <p:spPr>
          <a:xfrm>
            <a:off x="5136480" y="4263480"/>
            <a:ext cx="2171520" cy="360"/>
          </a:xfrm>
          <a:prstGeom prst="line">
            <a:avLst/>
          </a:prstGeom>
          <a:ln w="1908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1"/>
          <p:cNvSpPr/>
          <p:nvPr/>
        </p:nvSpPr>
        <p:spPr>
          <a:xfrm>
            <a:off x="7385040" y="2001960"/>
            <a:ext cx="92304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右侧为负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左侧为正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2"/>
          <p:cNvSpPr/>
          <p:nvPr/>
        </p:nvSpPr>
        <p:spPr>
          <a:xfrm>
            <a:off x="7385040" y="4692240"/>
            <a:ext cx="923040" cy="18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右侧为正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左侧为负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3"/>
          <p:cNvSpPr/>
          <p:nvPr/>
        </p:nvSpPr>
        <p:spPr>
          <a:xfrm flipH="1">
            <a:off x="1187640" y="2859480"/>
            <a:ext cx="1944000" cy="208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0404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4"/>
          <p:cNvSpPr/>
          <p:nvPr/>
        </p:nvSpPr>
        <p:spPr>
          <a:xfrm flipH="1">
            <a:off x="2159640" y="2859480"/>
            <a:ext cx="1980000" cy="208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0404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"/>
          <p:cNvSpPr/>
          <p:nvPr/>
        </p:nvSpPr>
        <p:spPr>
          <a:xfrm flipH="1">
            <a:off x="3719880" y="5276880"/>
            <a:ext cx="371880" cy="7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0404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6"/>
          <p:cNvSpPr/>
          <p:nvPr/>
        </p:nvSpPr>
        <p:spPr>
          <a:xfrm>
            <a:off x="600120" y="5127480"/>
            <a:ext cx="1130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第一层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7"/>
          <p:cNvSpPr/>
          <p:nvPr/>
        </p:nvSpPr>
        <p:spPr>
          <a:xfrm>
            <a:off x="1608120" y="5127480"/>
            <a:ext cx="1130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第二层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8"/>
          <p:cNvSpPr/>
          <p:nvPr/>
        </p:nvSpPr>
        <p:spPr>
          <a:xfrm>
            <a:off x="2601720" y="5123520"/>
            <a:ext cx="1130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第三层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168560" y="2425680"/>
            <a:ext cx="876240" cy="1511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5931000" y="2044800"/>
            <a:ext cx="660240" cy="74916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5905440" y="3352680"/>
            <a:ext cx="876240" cy="7491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4"/>
          <a:stretch/>
        </p:blipFill>
        <p:spPr>
          <a:xfrm>
            <a:off x="5854680" y="4330800"/>
            <a:ext cx="838080" cy="74916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5"/>
          <a:stretch/>
        </p:blipFill>
        <p:spPr>
          <a:xfrm>
            <a:off x="5931000" y="5702400"/>
            <a:ext cx="711360" cy="7491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39640" y="260640"/>
            <a:ext cx="80006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2.1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单层决策树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50520" y="1958760"/>
            <a:ext cx="81367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先来实现最内层：数据集进行二分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split(data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, index , value , lr)#lr=‘l’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或者’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r’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不包括标签列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要求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是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mat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，输出的预测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是列向量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769680" y="3861000"/>
            <a:ext cx="789768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然后实现主循环：对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的特征索引，二分标准，左右进行循环选择出具有最小加权错误率的分配情况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tree_stump(data ,classLabel , w)    #w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是样本的权重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输出：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min_err: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最小加权错误率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b_pre: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最优预测结果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b_stump:{‘index’:    , ‘value’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： 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, ’lr’:       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769680" y="910800"/>
            <a:ext cx="8136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使用两个函数实现单层决策树：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split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函数实现对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的分割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tree_stump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实现决策树桩的建立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 flipV="1">
            <a:off x="6084000" y="4147560"/>
            <a:ext cx="3240000" cy="129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39527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6"/>
          <p:cNvSpPr/>
          <p:nvPr/>
        </p:nvSpPr>
        <p:spPr>
          <a:xfrm>
            <a:off x="9472320" y="3861000"/>
            <a:ext cx="63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细节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39640" y="260640"/>
            <a:ext cx="80006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2.1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单层决策树建树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55640" y="1124640"/>
            <a:ext cx="789768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split(data , index , value , lr)    #lr=‘l’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或者’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r’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，要求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是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的长度和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列的长度是一样的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首先创建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为全一的列向量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lr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为左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: (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分割值左侧为正样本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pre[data[:,index]&gt;value]=-1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lr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为右：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(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分割值的右侧为正样本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pre[data[:,index]≤value]=-1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返回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778320" y="4581000"/>
            <a:ext cx="78976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pre[data[:,index]&gt;value]=-1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布尔值索引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39640" y="260640"/>
            <a:ext cx="80006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2.1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单层决策树建树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34040" y="908640"/>
            <a:ext cx="799236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tree_stump(data ,labelList, w)   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定义最小加权错误率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min_w_err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最优预测结果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b_pre=np.zeros((m,1))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树桩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stump={‘index’:,’value’:,’lr’:}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对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的每一列：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获得该列的二分标准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对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values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中的每一个值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对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lr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属于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[‘l’,’r’]: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预测结果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pre=split(data,index,value,lr)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错误列向量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err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shape=(m,1)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(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对应位置预测对为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0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，错误为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加权错误率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w_err=pre.T*w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w_err&lt;min_w_err: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     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重新设定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min_w_err,b_pre,stump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返回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min_w_err,b_pre,stump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2017-12-07T03:33:58Z</dcterms:created>
  <dc:creator>mr.y</dc:creator>
  <dc:description/>
  <dc:language>zh-CN</dc:language>
  <cp:lastModifiedBy/>
  <dcterms:modified xsi:type="dcterms:W3CDTF">2018-04-03T18:40:07Z</dcterms:modified>
  <cp:revision>342</cp:revision>
  <dc:subject/>
  <dc:title>《决策树之ID3算法》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