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309" r:id="rId6"/>
    <p:sldId id="299" r:id="rId7"/>
    <p:sldId id="302" r:id="rId8"/>
    <p:sldId id="303" r:id="rId9"/>
    <p:sldId id="304" r:id="rId10"/>
    <p:sldId id="305" r:id="rId11"/>
    <p:sldId id="311" r:id="rId12"/>
    <p:sldId id="307" r:id="rId13"/>
    <p:sldId id="308" r:id="rId14"/>
    <p:sldId id="31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100" d="100"/>
          <a:sy n="100" d="100"/>
        </p:scale>
        <p:origin x="-24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由于我们举的例子样本太少，所有很像是离散的特征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由于最边缘的位置会出现左子集为空，所以编程的时候要注意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实例讲解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2400" b="1" dirty="0" smtClean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</a:t>
            </a:r>
            <a:r>
              <a:rPr lang="zh-CN" altLang="en-US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离散化与二分方法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特征熵与相对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ID3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算法的不足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38400" y="3459163"/>
            <a:ext cx="4654550" cy="508000"/>
            <a:chOff x="2438400" y="3459163"/>
            <a:chExt cx="4654550" cy="508000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2438400" y="3459163"/>
              <a:ext cx="465455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627784" y="3501179"/>
              <a:ext cx="3265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400" b="1" dirty="0" smtClean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3. C4.5</a:t>
              </a:r>
              <a:r>
                <a:rPr lang="zh-CN" altLang="en-US" sz="2400" b="1" dirty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算法建树与预测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1" y="523295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1306" y="836712"/>
            <a:ext cx="7992888" cy="1800200"/>
            <a:chOff x="561306" y="908720"/>
            <a:chExt cx="7992888" cy="1800200"/>
          </a:xfrm>
        </p:grpSpPr>
        <p:sp>
          <p:nvSpPr>
            <p:cNvPr id="16" name="TextBox 15"/>
            <p:cNvSpPr txBox="1"/>
            <p:nvPr/>
          </p:nvSpPr>
          <p:spPr>
            <a:xfrm>
              <a:off x="561306" y="908720"/>
              <a:ext cx="7992888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首先计算总体样本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基于标签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的熵：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081024"/>
                </p:ext>
              </p:extLst>
            </p:nvPr>
          </p:nvGraphicFramePr>
          <p:xfrm>
            <a:off x="611560" y="1977082"/>
            <a:ext cx="5927725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6" name="Equation" r:id="rId3" imgW="3187440" imgH="393480" progId="Equation.DSMT4">
                    <p:embed/>
                  </p:oleObj>
                </mc:Choice>
                <mc:Fallback>
                  <p:oleObj name="Equation" r:id="rId3" imgW="3187440" imgH="3934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1977082"/>
                          <a:ext cx="5927725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801429"/>
                </p:ext>
              </p:extLst>
            </p:nvPr>
          </p:nvGraphicFramePr>
          <p:xfrm>
            <a:off x="755576" y="1017603"/>
            <a:ext cx="25701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7" name="Equation" r:id="rId5" imgW="1295280" imgH="253800" progId="Equation.DSMT4">
                    <p:embed/>
                  </p:oleObj>
                </mc:Choice>
                <mc:Fallback>
                  <p:oleObj name="Equation" r:id="rId5" imgW="1295280" imgH="2538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017603"/>
                          <a:ext cx="25701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18778" y="2969871"/>
            <a:ext cx="8817024" cy="3096344"/>
            <a:chOff x="218778" y="2835920"/>
            <a:chExt cx="8817024" cy="30963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488138" y="59322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325014"/>
                </p:ext>
              </p:extLst>
            </p:nvPr>
          </p:nvGraphicFramePr>
          <p:xfrm>
            <a:off x="3270002" y="3212976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8" name="Equation" r:id="rId7" imgW="914400" imgH="198720" progId="Equation.DSMT4">
                    <p:embed/>
                  </p:oleObj>
                </mc:Choice>
                <mc:Fallback>
                  <p:oleObj name="Equation" r:id="rId7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70002" y="3212976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4715322" y="2835920"/>
              <a:ext cx="4320480" cy="2677656"/>
              <a:chOff x="1547664" y="3861048"/>
              <a:chExt cx="4320480" cy="267765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47664" y="3861048"/>
                <a:ext cx="4320480" cy="2677656"/>
                <a:chOff x="3419872" y="3789040"/>
                <a:chExt cx="4320480" cy="267765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419872" y="3789040"/>
                  <a:ext cx="4320480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 	 	 	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	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	c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b	a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a	a	c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a	a	a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2	5	9	14	19</a:t>
                  </a:r>
                  <a:endParaRPr lang="en-US" altLang="zh-CN" sz="24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3419872" y="6021288"/>
                  <a:ext cx="41764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2195736" y="3933056"/>
                <a:ext cx="0" cy="26056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18778" y="2941668"/>
              <a:ext cx="4435574" cy="2323713"/>
              <a:chOff x="895872" y="1014468"/>
              <a:chExt cx="4435574" cy="232371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95872" y="1014468"/>
                <a:ext cx="4435574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假设利用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(x&lt;5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和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5)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作为标准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将连续特征进行分割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左：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                </a:t>
                </a: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右：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7249793"/>
                  </p:ext>
                </p:extLst>
              </p:nvPr>
            </p:nvGraphicFramePr>
            <p:xfrm>
              <a:off x="1612504" y="2204864"/>
              <a:ext cx="1712912" cy="503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9" name="Equation" r:id="rId9" imgW="863280" imgH="253800" progId="Equation.DSMT4">
                      <p:embed/>
                    </p:oleObj>
                  </mc:Choice>
                  <mc:Fallback>
                    <p:oleObj name="Equation" r:id="rId9" imgW="863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2504" y="2204864"/>
                            <a:ext cx="1712912" cy="503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8966436"/>
                  </p:ext>
                </p:extLst>
              </p:nvPr>
            </p:nvGraphicFramePr>
            <p:xfrm>
              <a:off x="1617613" y="2781747"/>
              <a:ext cx="2443163" cy="503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0" name="Equation" r:id="rId11" imgW="1231560" imgH="253800" progId="Equation.DSMT4">
                      <p:embed/>
                    </p:oleObj>
                  </mc:Choice>
                  <mc:Fallback>
                    <p:oleObj name="Equation" r:id="rId11" imgW="123156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7613" y="2781747"/>
                            <a:ext cx="2443163" cy="503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677720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23528" y="2492896"/>
            <a:ext cx="7475538" cy="3041501"/>
            <a:chOff x="234950" y="1125364"/>
            <a:chExt cx="7475538" cy="304150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975096"/>
                </p:ext>
              </p:extLst>
            </p:nvPr>
          </p:nvGraphicFramePr>
          <p:xfrm>
            <a:off x="234950" y="1125364"/>
            <a:ext cx="5551488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2" name="Equation" r:id="rId4" imgW="2984400" imgH="393480" progId="Equation.DSMT4">
                    <p:embed/>
                  </p:oleObj>
                </mc:Choice>
                <mc:Fallback>
                  <p:oleObj name="Equation" r:id="rId4" imgW="2984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50" y="1125364"/>
                          <a:ext cx="5551488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247977"/>
                </p:ext>
              </p:extLst>
            </p:nvPr>
          </p:nvGraphicFramePr>
          <p:xfrm>
            <a:off x="317500" y="1928639"/>
            <a:ext cx="7392988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3" name="Equation" r:id="rId6" imgW="3974760" imgH="393480" progId="Equation.DSMT4">
                    <p:embed/>
                  </p:oleObj>
                </mc:Choice>
                <mc:Fallback>
                  <p:oleObj name="Equation" r:id="rId6" imgW="39747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" y="1928639"/>
                          <a:ext cx="7392988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972469"/>
                </p:ext>
              </p:extLst>
            </p:nvPr>
          </p:nvGraphicFramePr>
          <p:xfrm>
            <a:off x="258763" y="2852564"/>
            <a:ext cx="6894512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name="Equation" r:id="rId8" imgW="3708360" imgH="393480" progId="Equation.DSMT4">
                    <p:embed/>
                  </p:oleObj>
                </mc:Choice>
                <mc:Fallback>
                  <p:oleObj name="Equation" r:id="rId8" imgW="3708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63" y="2852564"/>
                          <a:ext cx="6894512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379501"/>
                </p:ext>
              </p:extLst>
            </p:nvPr>
          </p:nvGraphicFramePr>
          <p:xfrm>
            <a:off x="251520" y="3789040"/>
            <a:ext cx="5718176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Equation" r:id="rId10" imgW="3073320" imgH="203040" progId="Equation.DSMT4">
                    <p:embed/>
                  </p:oleObj>
                </mc:Choice>
                <mc:Fallback>
                  <p:oleObj name="Equation" r:id="rId10" imgW="3073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3789040"/>
                          <a:ext cx="5718176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539552" y="1124743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分割后得到的两部分可以分别求熵，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加权平均求和得条件熵，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最后求得信息增益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遍历完所有的情况，取增益最大的分割值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840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351" y="11247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监督的离散化的一次分裂过程，可以看做是对连续特征空间进行二分类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492" y="3645024"/>
            <a:ext cx="77251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二分标准的选取方法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最简单：将当前数据集中出现的每个值作为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二分标准备选空间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最常见：定步长：计算量小，不够稳定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最稳定：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将当前数据集中出现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的相邻两个值的平均值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分标准备选空间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196" y="2598003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此时问题就转化为如何确定最优“二分标准”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616" y="2060848"/>
            <a:ext cx="5069760" cy="489404"/>
            <a:chOff x="1187624" y="1955741"/>
            <a:chExt cx="5069760" cy="48940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612478"/>
                </p:ext>
              </p:extLst>
            </p:nvPr>
          </p:nvGraphicFramePr>
          <p:xfrm>
            <a:off x="1187624" y="1955741"/>
            <a:ext cx="2056435" cy="465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1" name="Equation" r:id="rId3" imgW="1066680" imgH="241200" progId="Equation.DSMT4">
                    <p:embed/>
                  </p:oleObj>
                </mc:Choice>
                <mc:Fallback>
                  <p:oleObj name="Equation" r:id="rId3" imgW="106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624" y="1955741"/>
                          <a:ext cx="2056435" cy="465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131613"/>
                </p:ext>
              </p:extLst>
            </p:nvPr>
          </p:nvGraphicFramePr>
          <p:xfrm>
            <a:off x="4067944" y="1955741"/>
            <a:ext cx="2189440" cy="489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2" name="Equation" r:id="rId5" imgW="1079280" imgH="241200" progId="Equation.DSMT4">
                    <p:embed/>
                  </p:oleObj>
                </mc:Choice>
                <mc:Fallback>
                  <p:oleObj name="Equation" r:id="rId5" imgW="1079280" imgH="241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955741"/>
                          <a:ext cx="2189440" cy="489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46455"/>
              </p:ext>
            </p:extLst>
          </p:nvPr>
        </p:nvGraphicFramePr>
        <p:xfrm>
          <a:off x="755576" y="2633052"/>
          <a:ext cx="292224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2633052"/>
                        <a:ext cx="292224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978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0350" y="1124744"/>
            <a:ext cx="8016105" cy="3167856"/>
            <a:chOff x="660350" y="1124744"/>
            <a:chExt cx="8016105" cy="3167856"/>
          </a:xfrm>
        </p:grpSpPr>
        <p:sp>
          <p:nvSpPr>
            <p:cNvPr id="25" name="TextBox 24"/>
            <p:cNvSpPr txBox="1"/>
            <p:nvPr/>
          </p:nvSpPr>
          <p:spPr>
            <a:xfrm>
              <a:off x="660350" y="1124744"/>
              <a:ext cx="801610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在当前数据集中有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个取值，不妨设为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并且满足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若不然，进行一次排序即可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那么依次选择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作为二分标准并选出最好的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lnSpc>
                  <a:spcPct val="200000"/>
                </a:lnSpc>
                <a:buFontTx/>
                <a:buAutoNum type="arabicPeriod"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 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二分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标准       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构成等差数列，并满足：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	      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313940"/>
                </p:ext>
              </p:extLst>
            </p:nvPr>
          </p:nvGraphicFramePr>
          <p:xfrm>
            <a:off x="1043608" y="1196752"/>
            <a:ext cx="270031" cy="360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2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3608" y="1196752"/>
                          <a:ext cx="270031" cy="360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63104"/>
                </p:ext>
              </p:extLst>
            </p:nvPr>
          </p:nvGraphicFramePr>
          <p:xfrm>
            <a:off x="3847852" y="1268760"/>
            <a:ext cx="2921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3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852" y="1268760"/>
                          <a:ext cx="29210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330345"/>
                </p:ext>
              </p:extLst>
            </p:nvPr>
          </p:nvGraphicFramePr>
          <p:xfrm>
            <a:off x="2051720" y="1556792"/>
            <a:ext cx="15271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4" name="Equation" r:id="rId7" imgW="863280" imgH="228600" progId="Equation.DSMT4">
                    <p:embed/>
                  </p:oleObj>
                </mc:Choice>
                <mc:Fallback>
                  <p:oleObj name="Equation" r:id="rId7" imgW="86328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556792"/>
                          <a:ext cx="15271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5213053"/>
                </p:ext>
              </p:extLst>
            </p:nvPr>
          </p:nvGraphicFramePr>
          <p:xfrm>
            <a:off x="2609850" y="2492375"/>
            <a:ext cx="199707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5" name="Equation" r:id="rId9" imgW="1130040" imgH="228600" progId="Equation.DSMT4">
                    <p:embed/>
                  </p:oleObj>
                </mc:Choice>
                <mc:Fallback>
                  <p:oleObj name="Equation" r:id="rId9" imgW="113004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850" y="2492375"/>
                          <a:ext cx="1997075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346455"/>
                </p:ext>
              </p:extLst>
            </p:nvPr>
          </p:nvGraphicFramePr>
          <p:xfrm>
            <a:off x="2705100" y="1871663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6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0" y="1871663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257367"/>
                </p:ext>
              </p:extLst>
            </p:nvPr>
          </p:nvGraphicFramePr>
          <p:xfrm>
            <a:off x="1312863" y="3024188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7" name="Equation" r:id="rId13" imgW="495000" imgH="228600" progId="Equation.DSMT4">
                    <p:embed/>
                  </p:oleObj>
                </mc:Choice>
                <mc:Fallback>
                  <p:oleObj name="Equation" r:id="rId13" imgW="49500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63" y="3024188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766389"/>
                </p:ext>
              </p:extLst>
            </p:nvPr>
          </p:nvGraphicFramePr>
          <p:xfrm>
            <a:off x="5652120" y="2996952"/>
            <a:ext cx="21113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8" name="Equation" r:id="rId15" imgW="1193760" imgH="228600" progId="Equation.DSMT4">
                    <p:embed/>
                  </p:oleObj>
                </mc:Choice>
                <mc:Fallback>
                  <p:oleObj name="Equation" r:id="rId15" imgW="119376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996952"/>
                          <a:ext cx="21113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343705"/>
                </p:ext>
              </p:extLst>
            </p:nvPr>
          </p:nvGraphicFramePr>
          <p:xfrm>
            <a:off x="2603500" y="3595688"/>
            <a:ext cx="3302000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9" name="Equation" r:id="rId17" imgW="1866600" imgH="393480" progId="Equation.DSMT4">
                    <p:embed/>
                  </p:oleObj>
                </mc:Choice>
                <mc:Fallback>
                  <p:oleObj name="Equation" r:id="rId17" imgW="1866600" imgH="39348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00" y="3595688"/>
                          <a:ext cx="3302000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624953" y="4797152"/>
            <a:ext cx="801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二类问题与决策树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结合起来，那对于连续型特征，决策节点的选取就变成：确定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最优“二分标准”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每次分割将数据集分为：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右子集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两部分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54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3968" y="2357264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34888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350" y="1124744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相应的可以使用二类问题处理离散型的特征，例如：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4061"/>
              </p:ext>
            </p:extLst>
          </p:nvPr>
        </p:nvGraphicFramePr>
        <p:xfrm>
          <a:off x="755576" y="1772816"/>
          <a:ext cx="56038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1" name="Equation" r:id="rId3" imgW="2908080" imgH="507960" progId="Equation.DSMT4">
                  <p:embed/>
                </p:oleObj>
              </mc:Choice>
              <mc:Fallback>
                <p:oleObj name="Equation" r:id="rId3" imgW="290808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56038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0349" y="29249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如何将离散型的二分类修改成与连续型二分类相同的形式：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独热编码：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55576" y="3986772"/>
            <a:ext cx="2520280" cy="1809750"/>
            <a:chOff x="755576" y="3986772"/>
            <a:chExt cx="2520280" cy="18097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235255"/>
                </p:ext>
              </p:extLst>
            </p:nvPr>
          </p:nvGraphicFramePr>
          <p:xfrm>
            <a:off x="755576" y="3986772"/>
            <a:ext cx="2424112" cy="180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2" name="Equation" r:id="rId5" imgW="1257120" imgH="939600" progId="Equation.DSMT4">
                    <p:embed/>
                  </p:oleObj>
                </mc:Choice>
                <mc:Fallback>
                  <p:oleObj name="Equation" r:id="rId5" imgW="1257120" imgH="939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986772"/>
                          <a:ext cx="2424112" cy="180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>
            <a:xfrm>
              <a:off x="755576" y="4437112"/>
              <a:ext cx="25202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75856" y="3528197"/>
            <a:ext cx="5720576" cy="2406547"/>
            <a:chOff x="3275856" y="3528197"/>
            <a:chExt cx="5720576" cy="240654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846879"/>
                </p:ext>
              </p:extLst>
            </p:nvPr>
          </p:nvGraphicFramePr>
          <p:xfrm>
            <a:off x="3491880" y="3933056"/>
            <a:ext cx="22764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3" name="Equation" r:id="rId7" imgW="1180800" imgH="228600" progId="Equation.DSMT4">
                    <p:embed/>
                  </p:oleObj>
                </mc:Choice>
                <mc:Fallback>
                  <p:oleObj name="Equation" r:id="rId7" imgW="11808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933056"/>
                          <a:ext cx="22764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580112" y="3528197"/>
              <a:ext cx="3416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从一个特征变为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个特征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75856" y="4437112"/>
              <a:ext cx="2592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498774"/>
                </p:ext>
              </p:extLst>
            </p:nvPr>
          </p:nvGraphicFramePr>
          <p:xfrm>
            <a:off x="3689350" y="4519613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4" name="Equation" r:id="rId9" imgW="1015920" imgH="215640" progId="Equation.DSMT4">
                    <p:embed/>
                  </p:oleObj>
                </mc:Choice>
                <mc:Fallback>
                  <p:oleObj name="Equation" r:id="rId9" imgW="1015920" imgH="21564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350" y="4519613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885452"/>
                </p:ext>
              </p:extLst>
            </p:nvPr>
          </p:nvGraphicFramePr>
          <p:xfrm>
            <a:off x="3707904" y="5013176"/>
            <a:ext cx="1763713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5" name="Equation" r:id="rId11" imgW="914400" imgH="215640" progId="Equation.DSMT4">
                    <p:embed/>
                  </p:oleObj>
                </mc:Choice>
                <mc:Fallback>
                  <p:oleObj name="Equation" r:id="rId11" imgW="91440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5013176"/>
                          <a:ext cx="1763713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367011"/>
                </p:ext>
              </p:extLst>
            </p:nvPr>
          </p:nvGraphicFramePr>
          <p:xfrm>
            <a:off x="3688914" y="5517232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6" name="Equation" r:id="rId13" imgW="1015920" imgH="215640" progId="Equation.DSMT4">
                    <p:embed/>
                  </p:oleObj>
                </mc:Choice>
                <mc:Fallback>
                  <p:oleObj name="Equation" r:id="rId13" imgW="101592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914" y="5517232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660350" y="6093296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经过独热处理后，离散特征可以更方便的进行二分类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7929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101121"/>
            <a:ext cx="7321714" cy="4280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1.1 ID3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算法的不足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6494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假设现有的数据样本多出来一维特征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表格贷款数据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xlsx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此时利用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算法进行建树会有什么样的效果？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254806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当某个特征的分类情况过多时，使用信息增益会优先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考虑该特征，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导致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树结构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扁胖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特征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熵与相对信息增益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25774" y="836712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减小因为特征空间长度对划分造成的影响：使用相对信息增益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9321" y="3941828"/>
            <a:ext cx="7527117" cy="2735263"/>
            <a:chOff x="1403350" y="1406525"/>
            <a:chExt cx="7527117" cy="2735263"/>
          </a:xfrm>
        </p:grpSpPr>
        <p:graphicFrame>
          <p:nvGraphicFramePr>
            <p:cNvPr id="1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37474"/>
                </p:ext>
              </p:extLst>
            </p:nvPr>
          </p:nvGraphicFramePr>
          <p:xfrm>
            <a:off x="1403350" y="1989138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Equation" r:id="rId5" imgW="6388100" imgH="3848100" progId="Equation.DSMT4">
                    <p:embed/>
                  </p:oleObj>
                </mc:Choice>
                <mc:Fallback>
                  <p:oleObj name="Equation" r:id="rId5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1989138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036763" y="1406525"/>
              <a:ext cx="6893704" cy="2466910"/>
              <a:chOff x="2036763" y="1406525"/>
              <a:chExt cx="6893704" cy="2466910"/>
            </a:xfrm>
          </p:grpSpPr>
          <p:grpSp>
            <p:nvGrpSpPr>
              <p:cNvPr id="21" name="组合 1"/>
              <p:cNvGrpSpPr>
                <a:grpSpLocks/>
              </p:cNvGrpSpPr>
              <p:nvPr/>
            </p:nvGrpSpPr>
            <p:grpSpPr bwMode="auto">
              <a:xfrm>
                <a:off x="5869767" y="1499240"/>
                <a:ext cx="3060700" cy="2374195"/>
                <a:chOff x="5969780" y="1270640"/>
                <a:chExt cx="3060700" cy="2374195"/>
              </a:xfrm>
            </p:grpSpPr>
            <p:graphicFrame>
              <p:nvGraphicFramePr>
                <p:cNvPr id="23" name="对象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3533082"/>
                    </p:ext>
                  </p:extLst>
                </p:nvPr>
              </p:nvGraphicFramePr>
              <p:xfrm>
                <a:off x="6768033" y="1270640"/>
                <a:ext cx="1019175" cy="1611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34" name="Equation" r:id="rId7" imgW="2145960" imgH="3746160" progId="Equation.DSMT4">
                        <p:embed/>
                      </p:oleObj>
                    </mc:Choice>
                    <mc:Fallback>
                      <p:oleObj name="Equation" r:id="rId7" imgW="2145960" imgH="3746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68033" y="1270640"/>
                              <a:ext cx="1019175" cy="1611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327775" y="1833563"/>
                  <a:ext cx="184150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solidFill>
                        <a:srgbClr val="03001A"/>
                      </a:solidFill>
                      <a:latin typeface="黑体" pitchFamily="49" charset="-122"/>
                      <a:ea typeface="黑体" pitchFamily="49" charset="-122"/>
                    </a:rPr>
                    <a:t>假设</a:t>
                  </a:r>
                </a:p>
              </p:txBody>
            </p:sp>
            <p:graphicFrame>
              <p:nvGraphicFramePr>
                <p:cNvPr id="25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32450765"/>
                    </p:ext>
                  </p:extLst>
                </p:nvPr>
              </p:nvGraphicFramePr>
              <p:xfrm>
                <a:off x="5969780" y="3141597"/>
                <a:ext cx="3060700" cy="503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35" name="Equation" r:id="rId9" imgW="7899120" imgH="1434960" progId="Equation.DSMT4">
                        <p:embed/>
                      </p:oleObj>
                    </mc:Choice>
                    <mc:Fallback>
                      <p:oleObj name="Equation" r:id="rId9" imgW="7899120" imgH="1434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9780" y="3141597"/>
                              <a:ext cx="3060700" cy="503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2414016"/>
                  </p:ext>
                </p:extLst>
              </p:nvPr>
            </p:nvGraphicFramePr>
            <p:xfrm>
              <a:off x="2036763" y="1406525"/>
              <a:ext cx="3084512" cy="534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6" name="Equation" r:id="rId11" imgW="4838700" imgH="825500" progId="Equation.DSMT4">
                      <p:embed/>
                    </p:oleObj>
                  </mc:Choice>
                  <mc:Fallback>
                    <p:oleObj name="Equation" r:id="rId11" imgW="4838700" imgH="825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763" y="1406525"/>
                            <a:ext cx="3084512" cy="534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1058852" y="2389634"/>
            <a:ext cx="6898343" cy="895350"/>
            <a:chOff x="899592" y="1469033"/>
            <a:chExt cx="6898343" cy="895350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68599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相对信息增益：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980883"/>
                </p:ext>
              </p:extLst>
            </p:nvPr>
          </p:nvGraphicFramePr>
          <p:xfrm>
            <a:off x="3692660" y="1469033"/>
            <a:ext cx="4105275" cy="8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7" name="Equation" r:id="rId13" imgW="2031840" imgH="444240" progId="Equation.DSMT4">
                    <p:embed/>
                  </p:oleObj>
                </mc:Choice>
                <mc:Fallback>
                  <p:oleObj name="Equation" r:id="rId13" imgW="20318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92660" y="1469033"/>
                          <a:ext cx="4105275" cy="895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051992" y="1838398"/>
            <a:ext cx="6781822" cy="461666"/>
            <a:chOff x="899592" y="1685998"/>
            <a:chExt cx="6781822" cy="461666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1685999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信息增益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绝对信息增益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):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577631"/>
                </p:ext>
              </p:extLst>
            </p:nvPr>
          </p:nvGraphicFramePr>
          <p:xfrm>
            <a:off x="4449763" y="1685998"/>
            <a:ext cx="3231651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Equation" r:id="rId15" imgW="1600200" imgH="228600" progId="Equation.DSMT4">
                    <p:embed/>
                  </p:oleObj>
                </mc:Choice>
                <mc:Fallback>
                  <p:oleObj name="Equation" r:id="rId15" imgW="1600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49763" y="1685998"/>
                          <a:ext cx="3231651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449263" y="3212902"/>
            <a:ext cx="8001000" cy="792162"/>
            <a:chOff x="449263" y="3212902"/>
            <a:chExt cx="8001000" cy="792162"/>
          </a:xfrm>
        </p:grpSpPr>
        <p:sp>
          <p:nvSpPr>
            <p:cNvPr id="15" name="标题 8193"/>
            <p:cNvSpPr txBox="1">
              <a:spLocks noChangeArrowheads="1"/>
            </p:cNvSpPr>
            <p:nvPr/>
          </p:nvSpPr>
          <p:spPr>
            <a:xfrm>
              <a:off x="449263" y="3212902"/>
              <a:ext cx="8001000" cy="792162"/>
            </a:xfrm>
            <a:prstGeom prst="rect">
              <a:avLst/>
            </a:prstGeom>
          </p:spPr>
          <p:txBody>
            <a:bodyPr/>
            <a:lstStyle>
              <a:lvl1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2pPr>
              <a:lvl3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3pPr>
              <a:lvl4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4pPr>
              <a:lvl5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5pPr>
              <a:lvl6pPr marL="4572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6pPr>
              <a:lvl7pPr marL="9144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7pPr>
              <a:lvl8pPr marL="13716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8pPr>
              <a:lvl9pPr marL="18288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9pPr>
            </a:lstStyle>
            <a:p>
              <a:pPr lvl="0">
                <a:lnSpc>
                  <a:spcPct val="100000"/>
                </a:lnSpc>
                <a:buSzPct val="100000"/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特征熵    </a:t>
              </a:r>
              <a:r>
                <a:rPr lang="en-US" altLang="zh-CN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基于第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i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维特征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的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信息熵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106370"/>
                </p:ext>
              </p:extLst>
            </p:nvPr>
          </p:nvGraphicFramePr>
          <p:xfrm>
            <a:off x="1619672" y="3284984"/>
            <a:ext cx="76993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Equation" r:id="rId17" imgW="380880" imgH="228600" progId="Equation.DSMT4">
                    <p:embed/>
                  </p:oleObj>
                </mc:Choice>
                <mc:Fallback>
                  <p:oleObj name="Equation" r:id="rId17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19672" y="3284984"/>
                          <a:ext cx="76993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06101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经验熵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特征熵与相对信息增益的实现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85998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维特征的特征熵：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34888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相对信息增益的实现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68960"/>
            <a:ext cx="5790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维度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对特征空间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通过叠加求得条件熵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currentEnt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bestIG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6425" y="5414265"/>
            <a:ext cx="4830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</a:p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IG_Ratio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355976" y="4509120"/>
            <a:ext cx="1555533" cy="905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C4.5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算法的实现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3528" y="1124744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916832"/>
            <a:ext cx="7632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 , col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=-1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总体的信息熵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样本集按某个特征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取值划分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4571031"/>
            <a:ext cx="7632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toLeafNode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#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将决策点变成叶子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        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建树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5877271"/>
            <a:ext cx="7632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6. predict(tree , example)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对单个样本进行类别预测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44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连续特征的离散化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对于连续型特征如何处理：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连续特征的离散化就是采取各种方法将连续的区间划分为小的区间，并将这些连续的小区间与离散的值关联起来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连续特性离散化的问题本质：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决定选择多少个分割点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和确定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分割点的位置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最常见的，最简单的：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145" y="400506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离散化的优点：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减少连续特征空间的长度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离散化的数据更易于理解，使用和解释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很多算法不适用与连续型特征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可以也有效的克服数据中的隐藏缺陷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极端值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，使模型更加稳定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1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离散化处理的一般过程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对连续型特征进行排序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初步确定连续特征的划分断点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按照给定的判断标准继续分割断点或合并断点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如果第三步得到判定标准的终止条件，则终止整个连续特征离散化的过程，否则继续按第三步执行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797152"/>
            <a:ext cx="17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9552" y="2132856"/>
            <a:ext cx="79928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2258058" y="3861048"/>
            <a:ext cx="648072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8138" y="3645024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5351" y="5919663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067944" y="3429000"/>
            <a:ext cx="288032" cy="1598984"/>
          </a:xfrm>
          <a:prstGeom prst="leftBrace">
            <a:avLst>
              <a:gd name="adj1" fmla="val 8333"/>
              <a:gd name="adj2" fmla="val 29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5976" y="327976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40050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477889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211960" y="5910534"/>
            <a:ext cx="144016" cy="533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5976" y="592958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等份，每份的间距相等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 startAt="2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等份，每份中包含的样本数相同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952" y="31409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简单但不稳定：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等步长方容易受到异常点的影响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频避免了上述问题，但会出现相同值被分入不同箱的情况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52" y="511828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聚类离散化方法：例如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k_means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算法将连续型特征划分成簇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38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06" y="1017603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标签是类别，离散的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使用类别标签计算和确定分割点，自顶向下的分裂方法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计算总体的熵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看做分割点，将数据分为两部分，在多种可能的方法中寻找一种产生最小熵的分法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在分成的两个区间中，继续寻找获取最小熵的分法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如果达到用户指定的个数，或者熵减少不是很显著，则停止分裂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130" y="420627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example.txt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3789040"/>
            <a:ext cx="4320480" cy="2677656"/>
            <a:chOff x="3419872" y="3789040"/>
            <a:chExt cx="4320480" cy="2677656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789040"/>
              <a:ext cx="432048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 	 	 	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	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	c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b	a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a	a	c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a	a	a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	5	9	14	19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419872" y="6021288"/>
              <a:ext cx="41764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24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996</Words>
  <Application>Microsoft Office PowerPoint</Application>
  <PresentationFormat>全屏显示(4:3)</PresentationFormat>
  <Paragraphs>134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2_Marketing 16x9</vt:lpstr>
      <vt:lpstr>Equation</vt:lpstr>
      <vt:lpstr>本章授课内容</vt:lpstr>
      <vt:lpstr>1.1 ID3算法的不足</vt:lpstr>
      <vt:lpstr>2 特征熵与相对信息增益</vt:lpstr>
      <vt:lpstr>2 特征熵与相对信息增益的实现： </vt:lpstr>
      <vt:lpstr>3 C4.5算法的实现</vt:lpstr>
      <vt:lpstr>4 连续特征的离散化</vt:lpstr>
      <vt:lpstr>4.1 离散化处理的一般过程</vt:lpstr>
      <vt:lpstr>4.2 无监督离散化方法</vt:lpstr>
      <vt:lpstr>4.3 有监督的离散化方法</vt:lpstr>
      <vt:lpstr>4.3 有监督的离散化方法</vt:lpstr>
      <vt:lpstr>4.3 有监督的离散化方法</vt:lpstr>
      <vt:lpstr>4.4 离散化与二类问题</vt:lpstr>
      <vt:lpstr>4.4 离散化与二类问题</vt:lpstr>
      <vt:lpstr>4.4 离散化与二类问题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317</cp:revision>
  <dcterms:created xsi:type="dcterms:W3CDTF">2017-12-07T03:33:58Z</dcterms:created>
  <dcterms:modified xsi:type="dcterms:W3CDTF">2018-03-06T01:18:08Z</dcterms:modified>
</cp:coreProperties>
</file>