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5"/>
  </p:notesMasterIdLst>
  <p:sldIdLst>
    <p:sldId id="301" r:id="rId2"/>
    <p:sldId id="260" r:id="rId3"/>
    <p:sldId id="299" r:id="rId4"/>
    <p:sldId id="261" r:id="rId5"/>
    <p:sldId id="262" r:id="rId6"/>
    <p:sldId id="263" r:id="rId7"/>
    <p:sldId id="265" r:id="rId8"/>
    <p:sldId id="266" r:id="rId9"/>
    <p:sldId id="268" r:id="rId10"/>
    <p:sldId id="298" r:id="rId11"/>
    <p:sldId id="300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1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4" autoAdjust="0"/>
    <p:restoredTop sz="86461" autoAdjust="0"/>
  </p:normalViewPr>
  <p:slideViewPr>
    <p:cSldViewPr>
      <p:cViewPr>
        <p:scale>
          <a:sx n="100" d="100"/>
          <a:sy n="100" d="100"/>
        </p:scale>
        <p:origin x="-1812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2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24.wmf"/><Relationship Id="rId5" Type="http://schemas.openxmlformats.org/officeDocument/2006/relationships/image" Target="../media/image34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从两个方面认识决策树：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决策树是干什么呢。</a:t>
            </a:r>
            <a:r>
              <a:rPr lang="en-US" altLang="zh-CN" dirty="0" smtClean="0"/>
              <a:t>2</a:t>
            </a:r>
            <a:r>
              <a:rPr lang="zh-CN" altLang="en-US" dirty="0" smtClean="0"/>
              <a:t>决策树的结构。通过决策树的结构更深入的认识决策树每次要解决的问题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014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没有总体的概率分布，只能以每个类别的频率作为概率分布的近似值</a:t>
            </a:r>
            <a:endParaRPr lang="en-US" altLang="zh-CN" dirty="0" smtClean="0"/>
          </a:p>
          <a:p>
            <a:r>
              <a:rPr lang="zh-CN" altLang="en-US" dirty="0" smtClean="0"/>
              <a:t>举的例子的值约为：</a:t>
            </a:r>
            <a:r>
              <a:rPr lang="en-US" altLang="zh-CN" dirty="0" smtClean="0"/>
              <a:t>0.81</a:t>
            </a:r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fld id="{1FB7BCD6-1902-433C-9F86-332956B4B6E5}" type="slidenum">
              <a:rPr lang="en-US" altLang="zh-CN" sz="1200" smtClean="0"/>
              <a:pPr eaLnBrk="1" hangingPunct="1"/>
              <a:t>13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也叫</a:t>
            </a:r>
            <a:r>
              <a:rPr lang="en-US" altLang="zh-CN" dirty="0" smtClean="0"/>
              <a:t>information</a:t>
            </a:r>
            <a:r>
              <a:rPr lang="en-US" altLang="zh-CN" baseline="0" dirty="0" smtClean="0"/>
              <a:t> divergence(</a:t>
            </a:r>
            <a:r>
              <a:rPr lang="zh-CN" altLang="en-US" baseline="0" dirty="0" smtClean="0"/>
              <a:t>信息差异，信息发散</a:t>
            </a:r>
            <a:r>
              <a:rPr lang="en-US" altLang="zh-CN" baseline="0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24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根据上面的说法可能不了解熵是干嘛呢。根据这个案列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91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附加的：</a:t>
            </a:r>
            <a:r>
              <a:rPr lang="en-US" altLang="zh-CN" dirty="0" smtClean="0"/>
              <a:t>C4.5</a:t>
            </a:r>
            <a:r>
              <a:rPr lang="zh-CN" altLang="en-US" dirty="0" smtClean="0"/>
              <a:t>使用的是信息增益率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762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fld id="{F3B6188A-69F2-40FF-9DE6-4BB74BE65E47}" type="slidenum">
              <a:rPr lang="en-US" altLang="zh-CN" sz="1200" smtClean="0"/>
              <a:pPr eaLnBrk="1" hangingPunct="1"/>
              <a:t>20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不返回条件熵，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为了递归建树做准备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还要用到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splitData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的样本数量，作为条件熵的权重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5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分类问题：特征都是离散的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4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直观的分四部分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0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分支处的离散输出：保证是互斥且完备的，也就是训练集中的每个样本都唯一的被划分到其中一个分支上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3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信息熵是本节课最重要的数学知识；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97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提出问题：为什么均值是回归时的最优值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77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熵和我们要解决的数据集又有什么关系呢，我们不知道真实分布的概率</a:t>
            </a:r>
            <a:endParaRPr lang="en-US" altLang="zh-CN" dirty="0" smtClean="0"/>
          </a:p>
          <a:p>
            <a:r>
              <a:rPr lang="zh-CN" altLang="en-US" dirty="0" smtClean="0"/>
              <a:t>特征的分布还是标签的分布</a:t>
            </a:r>
            <a:endParaRPr lang="en-US" altLang="zh-CN" dirty="0" smtClean="0"/>
          </a:p>
          <a:p>
            <a:r>
              <a:rPr lang="zh-CN" altLang="en-US" dirty="0" smtClean="0"/>
              <a:t>并没有真实分布的概率：标签，特征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001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熵和我们要解决的数据集又有什么关系呢，我们不知道真实分布的概率</a:t>
            </a:r>
            <a:endParaRPr lang="en-US" altLang="zh-CN" dirty="0" smtClean="0"/>
          </a:p>
          <a:p>
            <a:r>
              <a:rPr lang="zh-CN" altLang="en-US" dirty="0" smtClean="0"/>
              <a:t>特征的分布还是标签的分布</a:t>
            </a:r>
            <a:endParaRPr lang="en-US" altLang="zh-CN" dirty="0" smtClean="0"/>
          </a:p>
          <a:p>
            <a:r>
              <a:rPr lang="zh-CN" altLang="en-US" dirty="0" smtClean="0"/>
              <a:t>并没有真实分布的概率：标签，特征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70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为了不混淆，样本空间中尽量采用一行是一个样本的方法表示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2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99392"/>
            <a:ext cx="469974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5" y="1117848"/>
            <a:ext cx="4159545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5" y="2996952"/>
            <a:ext cx="383542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1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 dirty="0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dirty="0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542256"/>
            <a:ext cx="771726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685800"/>
            <a:ext cx="971804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9" y="685800"/>
            <a:ext cx="710754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628800"/>
            <a:ext cx="771726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2590800"/>
            <a:ext cx="6173807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5410200"/>
            <a:ext cx="6174998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412776"/>
            <a:ext cx="377288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412776"/>
            <a:ext cx="377288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1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1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0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799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685800"/>
            <a:ext cx="5029438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685800"/>
            <a:ext cx="503051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398240"/>
            <a:ext cx="77172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6376246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3.wmf"/><Relationship Id="rId18" Type="http://schemas.openxmlformats.org/officeDocument/2006/relationships/slide" Target="slide11.xml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slide" Target="slide11.xml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8.wmf"/><Relationship Id="rId5" Type="http://schemas.openxmlformats.org/officeDocument/2006/relationships/image" Target="../media/image46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4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2.jpe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163511"/>
            <a:ext cx="18473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4000" b="1" dirty="0">
              <a:solidFill>
                <a:schemeClr val="accent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latinLnBrk="0" hangingPunct="1"/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决策树与集成算法</a:t>
            </a:r>
            <a:endParaRPr lang="zh-CN" altLang="zh-CN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4283" y="1052736"/>
            <a:ext cx="7664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决策树：</a:t>
            </a:r>
            <a:endParaRPr lang="en-US" altLang="zh-CN" sz="2400" b="1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多叉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树：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ID3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算法，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C4.5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算法，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二叉树：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分类回归树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剪枝：正则化剪枝、验证剪枝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283" y="2852936"/>
            <a:ext cx="3724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集成算法：</a:t>
            </a:r>
            <a:endParaRPr lang="en-US" altLang="zh-CN" sz="2400" b="1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bagging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和随机森林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4031" y="3683933"/>
            <a:ext cx="5874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boosting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Adaboost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GBM(GBDT,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XGBoost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lightGBM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6609" y="4653136"/>
            <a:ext cx="75457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</a:t>
            </a:r>
            <a:r>
              <a: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调</a:t>
            </a:r>
            <a:r>
              <a:rPr lang="zh-CN" altLang="en-US" sz="24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参与数据预处理：</a:t>
            </a:r>
            <a:endParaRPr lang="en-US" altLang="zh-CN" sz="2400" b="1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调参评价方法：准确率，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值，均方误差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调参方法：单验证集，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折交叉验证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数据预处理：标签分布，特征类型，相关性分析，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缺失值填充，独热处理，标准化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3514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3243411"/>
            <a:ext cx="8437885" cy="3209925"/>
            <a:chOff x="598165" y="1844824"/>
            <a:chExt cx="8437885" cy="3209925"/>
          </a:xfrm>
        </p:grpSpPr>
        <p:pic>
          <p:nvPicPr>
            <p:cNvPr id="39939" name="Picture 4" descr="D:\py文件\决策树课资料\ppt\一、决策树引入与ID3\log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150" y="1844824"/>
              <a:ext cx="4279900" cy="320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0" name="Picture 5" descr="D:\py文件\决策树课资料\ppt\一、决策树引入与ID3\log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65" y="1877293"/>
              <a:ext cx="4086225" cy="306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467544" y="367615"/>
            <a:ext cx="8229600" cy="601156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信息熵的特点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598165" y="968771"/>
            <a:ext cx="778985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从图中可以看出，当两个类别比例相等时，熵值最大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也就是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均匀分布时熵最大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当其中一个类别的比例越来越大时，熵值就越小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数据集越纯净，熵越小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为了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方便计算，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经常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选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为底</a:t>
            </a:r>
            <a:endParaRPr lang="zh-CN" altLang="en-US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4961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637698"/>
              </p:ext>
            </p:extLst>
          </p:nvPr>
        </p:nvGraphicFramePr>
        <p:xfrm>
          <a:off x="1547664" y="1052736"/>
          <a:ext cx="6913564" cy="539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19"/>
                <a:gridCol w="1105519"/>
                <a:gridCol w="1105519"/>
                <a:gridCol w="1508535"/>
                <a:gridCol w="1080244"/>
                <a:gridCol w="1008228"/>
              </a:tblGrid>
              <a:tr h="365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ID</a:t>
                      </a:r>
                      <a:endParaRPr lang="zh-CN" altLang="en-US" sz="18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年龄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有工作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有自己的房子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信贷情况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类别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0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91450" marR="91450" marT="45712" marB="45712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9552" y="163511"/>
            <a:ext cx="18473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4000" b="1" dirty="0">
              <a:solidFill>
                <a:schemeClr val="accent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452320" y="1052736"/>
            <a:ext cx="0" cy="532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圆角矩形 1">
            <a:hlinkClick r:id="rId3" action="ppaction://hlinksldjump"/>
          </p:cNvPr>
          <p:cNvSpPr/>
          <p:nvPr/>
        </p:nvSpPr>
        <p:spPr>
          <a:xfrm>
            <a:off x="0" y="5949950"/>
            <a:ext cx="755650" cy="358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条件熵</a:t>
            </a:r>
            <a:endParaRPr lang="zh-CN" altLang="en-US" sz="1400" dirty="0"/>
          </a:p>
        </p:txBody>
      </p:sp>
      <p:sp>
        <p:nvSpPr>
          <p:cNvPr id="6" name="圆角矩形 5">
            <a:hlinkClick r:id="rId4" action="ppaction://hlinksldjump"/>
          </p:cNvPr>
          <p:cNvSpPr/>
          <p:nvPr/>
        </p:nvSpPr>
        <p:spPr>
          <a:xfrm>
            <a:off x="19136" y="5517232"/>
            <a:ext cx="755650" cy="360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熵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latinLnBrk="0" hangingPunct="1"/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：信贷类别预测样本</a:t>
            </a:r>
          </a:p>
        </p:txBody>
      </p:sp>
      <p:sp>
        <p:nvSpPr>
          <p:cNvPr id="8" name="圆角矩形 7">
            <a:hlinkClick r:id="rId5" action="ppaction://hlinksldjump"/>
          </p:cNvPr>
          <p:cNvSpPr/>
          <p:nvPr/>
        </p:nvSpPr>
        <p:spPr>
          <a:xfrm>
            <a:off x="0" y="6380386"/>
            <a:ext cx="755650" cy="358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增益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18731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91" name="组合 4"/>
          <p:cNvGrpSpPr>
            <a:grpSpLocks/>
          </p:cNvGrpSpPr>
          <p:nvPr/>
        </p:nvGrpSpPr>
        <p:grpSpPr bwMode="auto">
          <a:xfrm>
            <a:off x="701675" y="908049"/>
            <a:ext cx="4048125" cy="2736851"/>
            <a:chOff x="1344986" y="1700809"/>
            <a:chExt cx="4048124" cy="2735983"/>
          </a:xfrm>
        </p:grpSpPr>
        <p:graphicFrame>
          <p:nvGraphicFramePr>
            <p:cNvPr id="41999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8266926"/>
                </p:ext>
              </p:extLst>
            </p:nvPr>
          </p:nvGraphicFramePr>
          <p:xfrm>
            <a:off x="1344986" y="2284825"/>
            <a:ext cx="4048124" cy="2151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72" name="Equation" r:id="rId4" imgW="6769080" imgH="3848040" progId="Equation.DSMT4">
                    <p:embed/>
                  </p:oleObj>
                </mc:Choice>
                <mc:Fallback>
                  <p:oleObj name="Equation" r:id="rId4" imgW="6769080" imgH="3848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986" y="2284825"/>
                          <a:ext cx="4048124" cy="21519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0" name="对象 7"/>
            <p:cNvGraphicFramePr>
              <a:graphicFrameLocks noChangeAspect="1"/>
            </p:cNvGraphicFramePr>
            <p:nvPr/>
          </p:nvGraphicFramePr>
          <p:xfrm>
            <a:off x="2123728" y="1700809"/>
            <a:ext cx="3083447" cy="533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73" name="Equation" r:id="rId6" imgW="4838700" imgH="825500" progId="Equation.DSMT4">
                    <p:embed/>
                  </p:oleObj>
                </mc:Choice>
                <mc:Fallback>
                  <p:oleObj name="Equation" r:id="rId6" imgW="4838700" imgH="825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1700809"/>
                          <a:ext cx="3083447" cy="5337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27088" y="68263"/>
            <a:ext cx="7129462" cy="58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000" b="1" dirty="0">
              <a:solidFill>
                <a:schemeClr val="accent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08104" y="1196752"/>
            <a:ext cx="3384376" cy="1728192"/>
            <a:chOff x="5292080" y="1268760"/>
            <a:chExt cx="3384376" cy="1728192"/>
          </a:xfrm>
        </p:grpSpPr>
        <p:sp>
          <p:nvSpPr>
            <p:cNvPr id="2" name="圆角矩形 1"/>
            <p:cNvSpPr/>
            <p:nvPr/>
          </p:nvSpPr>
          <p:spPr>
            <a:xfrm>
              <a:off x="5292080" y="1268760"/>
              <a:ext cx="3384376" cy="1728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1998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5347830"/>
                </p:ext>
              </p:extLst>
            </p:nvPr>
          </p:nvGraphicFramePr>
          <p:xfrm>
            <a:off x="5580063" y="1484313"/>
            <a:ext cx="2946400" cy="1203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74" name="Equation" r:id="rId8" imgW="4622800" imgH="1866900" progId="Equation.DSMT4">
                    <p:embed/>
                  </p:oleObj>
                </mc:Choice>
                <mc:Fallback>
                  <p:oleObj name="Equation" r:id="rId8" imgW="4622800" imgH="1866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0063" y="1484313"/>
                          <a:ext cx="2946400" cy="1203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395536" y="336735"/>
            <a:ext cx="8229600" cy="1143000"/>
          </a:xfrm>
          <a:prstGeom prst="rect">
            <a:avLst/>
          </a:prstGeom>
        </p:spPr>
        <p:txBody>
          <a:bodyPr/>
          <a:lstStyle/>
          <a:p>
            <a:pPr rtl="0" eaLnBrk="1" fontAlgn="base" latinLnBrk="0" hangingPunct="1"/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样本空间符号表达：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22524" y="3789040"/>
            <a:ext cx="6408738" cy="1367780"/>
            <a:chOff x="976139" y="4005064"/>
            <a:chExt cx="6408738" cy="1367780"/>
          </a:xfrm>
        </p:grpSpPr>
        <p:sp>
          <p:nvSpPr>
            <p:cNvPr id="13" name="圆角矩形 12"/>
            <p:cNvSpPr/>
            <p:nvPr/>
          </p:nvSpPr>
          <p:spPr>
            <a:xfrm>
              <a:off x="976139" y="4005064"/>
              <a:ext cx="6408738" cy="13677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41994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0032089"/>
                </p:ext>
              </p:extLst>
            </p:nvPr>
          </p:nvGraphicFramePr>
          <p:xfrm>
            <a:off x="1115616" y="4782378"/>
            <a:ext cx="5410050" cy="567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75" name="Equation" r:id="rId10" imgW="9385200" imgH="876240" progId="Equation.DSMT4">
                    <p:embed/>
                  </p:oleObj>
                </mc:Choice>
                <mc:Fallback>
                  <p:oleObj name="Equation" r:id="rId10" imgW="9385200" imgH="876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4782378"/>
                          <a:ext cx="5410050" cy="5679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8747971"/>
                </p:ext>
              </p:extLst>
            </p:nvPr>
          </p:nvGraphicFramePr>
          <p:xfrm>
            <a:off x="1115616" y="4149080"/>
            <a:ext cx="6189663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76" name="Equation" r:id="rId12" imgW="9727920" imgH="698400" progId="Equation.DSMT4">
                    <p:embed/>
                  </p:oleObj>
                </mc:Choice>
                <mc:Fallback>
                  <p:oleObj name="Equation" r:id="rId12" imgW="972792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4149080"/>
                          <a:ext cx="6189663" cy="450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9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0147"/>
              </p:ext>
            </p:extLst>
          </p:nvPr>
        </p:nvGraphicFramePr>
        <p:xfrm>
          <a:off x="815975" y="5326063"/>
          <a:ext cx="6446838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7" name="Equation" r:id="rId14" imgW="10109160" imgH="1930320" progId="Equation.DSMT4">
                  <p:embed/>
                </p:oleObj>
              </mc:Choice>
              <mc:Fallback>
                <p:oleObj name="Equation" r:id="rId14" imgW="1010916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5326063"/>
                        <a:ext cx="6446838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17812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55776" y="5445224"/>
            <a:ext cx="3476029" cy="1152426"/>
            <a:chOff x="2843808" y="5445224"/>
            <a:chExt cx="3476029" cy="1152426"/>
          </a:xfrm>
        </p:grpSpPr>
        <p:sp>
          <p:nvSpPr>
            <p:cNvPr id="3" name="圆角矩形 2"/>
            <p:cNvSpPr/>
            <p:nvPr/>
          </p:nvSpPr>
          <p:spPr>
            <a:xfrm>
              <a:off x="2843808" y="5445224"/>
              <a:ext cx="3476029" cy="11524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3025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7220212"/>
                </p:ext>
              </p:extLst>
            </p:nvPr>
          </p:nvGraphicFramePr>
          <p:xfrm>
            <a:off x="3280316" y="5645059"/>
            <a:ext cx="2659836" cy="752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47" name="Equation" r:id="rId4" imgW="5600700" imgH="1587500" progId="Equation.DSMT4">
                    <p:embed/>
                  </p:oleObj>
                </mc:Choice>
                <mc:Fallback>
                  <p:oleObj name="Equation" r:id="rId4" imgW="5600700" imgH="1587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0316" y="5645059"/>
                          <a:ext cx="2659836" cy="7526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2" name="组合 2"/>
          <p:cNvGrpSpPr>
            <a:grpSpLocks/>
          </p:cNvGrpSpPr>
          <p:nvPr/>
        </p:nvGrpSpPr>
        <p:grpSpPr bwMode="auto">
          <a:xfrm>
            <a:off x="1098526" y="4526955"/>
            <a:ext cx="7416800" cy="831850"/>
            <a:chOff x="1258888" y="4365104"/>
            <a:chExt cx="7416800" cy="831850"/>
          </a:xfrm>
        </p:grpSpPr>
        <p:sp>
          <p:nvSpPr>
            <p:cNvPr id="43021" name="TextBox 11"/>
            <p:cNvSpPr txBox="1">
              <a:spLocks noChangeArrowheads="1"/>
            </p:cNvSpPr>
            <p:nvPr/>
          </p:nvSpPr>
          <p:spPr bwMode="auto">
            <a:xfrm>
              <a:off x="1258888" y="4365104"/>
              <a:ext cx="7416800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假设，</a:t>
              </a:r>
              <a:r>
                <a:rPr lang="en-US" altLang="zh-CN" dirty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N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个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样本的标签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共有</a:t>
              </a:r>
              <a:r>
                <a:rPr lang="en-US" altLang="zh-CN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m</a:t>
              </a:r>
              <a:r>
                <a:rPr lang="zh-CN" altLang="en-US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种类别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，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标签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为  的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样本有  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个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，那么这个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样本集</a:t>
              </a:r>
              <a:r>
                <a:rPr lang="zh-CN" altLang="en-US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标签</a:t>
              </a:r>
              <a:r>
                <a:rPr lang="zh-CN" altLang="en-US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的信息熵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即为：</a:t>
              </a:r>
            </a:p>
          </p:txBody>
        </p:sp>
        <p:graphicFrame>
          <p:nvGraphicFramePr>
            <p:cNvPr id="43022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2070512"/>
                </p:ext>
              </p:extLst>
            </p:nvPr>
          </p:nvGraphicFramePr>
          <p:xfrm>
            <a:off x="7337158" y="4459000"/>
            <a:ext cx="138113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48" name="Equation" r:id="rId6" imgW="291973" imgH="723586" progId="Equation.DSMT4">
                    <p:embed/>
                  </p:oleObj>
                </mc:Choice>
                <mc:Fallback>
                  <p:oleObj name="Equation" r:id="rId6" imgW="291973" imgH="72358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7158" y="4459000"/>
                          <a:ext cx="138113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3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8967434"/>
                </p:ext>
              </p:extLst>
            </p:nvPr>
          </p:nvGraphicFramePr>
          <p:xfrm>
            <a:off x="1708026" y="4801900"/>
            <a:ext cx="2095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49" name="Equation" r:id="rId8" imgW="444307" imgH="723586" progId="Equation.DSMT4">
                    <p:embed/>
                  </p:oleObj>
                </mc:Choice>
                <mc:Fallback>
                  <p:oleObj name="Equation" r:id="rId8" imgW="444307" imgH="72358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8026" y="4801900"/>
                          <a:ext cx="20955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4" name="TextBox 3"/>
          <p:cNvSpPr txBox="1">
            <a:spLocks noChangeArrowheads="1"/>
          </p:cNvSpPr>
          <p:nvPr/>
        </p:nvSpPr>
        <p:spPr bwMode="auto">
          <a:xfrm>
            <a:off x="395535" y="828000"/>
            <a:ext cx="6054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我们要用的</a:t>
            </a:r>
            <a:r>
              <a:rPr lang="zh-CN" altLang="en-US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标签</a:t>
            </a:r>
            <a:r>
              <a:rPr lang="zh-CN" altLang="en-US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熵</a:t>
            </a:r>
            <a:endParaRPr lang="zh-CN" altLang="en-US" sz="32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81725" y="1772816"/>
            <a:ext cx="1542603" cy="1631380"/>
            <a:chOff x="5981725" y="1772816"/>
            <a:chExt cx="1542603" cy="1631380"/>
          </a:xfrm>
        </p:grpSpPr>
        <p:sp>
          <p:nvSpPr>
            <p:cNvPr id="7" name="圆角矩形 6"/>
            <p:cNvSpPr/>
            <p:nvPr/>
          </p:nvSpPr>
          <p:spPr>
            <a:xfrm>
              <a:off x="6372200" y="1772816"/>
              <a:ext cx="1152128" cy="43204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3018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2196268"/>
                </p:ext>
              </p:extLst>
            </p:nvPr>
          </p:nvGraphicFramePr>
          <p:xfrm>
            <a:off x="6523063" y="1792883"/>
            <a:ext cx="814387" cy="1611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0" name="Equation" r:id="rId10" imgW="1714500" imgH="3746500" progId="Equation.DSMT4">
                    <p:embed/>
                  </p:oleObj>
                </mc:Choice>
                <mc:Fallback>
                  <p:oleObj name="Equation" r:id="rId10" imgW="1714500" imgH="3746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3063" y="1792883"/>
                          <a:ext cx="814387" cy="1611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9" name="TextBox 17"/>
            <p:cNvSpPr txBox="1">
              <a:spLocks noChangeArrowheads="1"/>
            </p:cNvSpPr>
            <p:nvPr/>
          </p:nvSpPr>
          <p:spPr bwMode="auto">
            <a:xfrm>
              <a:off x="5981725" y="2356446"/>
              <a:ext cx="18415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3001A"/>
                  </a:solidFill>
                  <a:latin typeface="黑体" pitchFamily="49" charset="-122"/>
                  <a:ea typeface="黑体" pitchFamily="49" charset="-122"/>
                </a:rPr>
                <a:t>假设</a:t>
              </a:r>
            </a:p>
          </p:txBody>
        </p:sp>
      </p:grpSp>
      <p:graphicFrame>
        <p:nvGraphicFramePr>
          <p:cNvPr id="43020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227158"/>
              </p:ext>
            </p:extLst>
          </p:nvPr>
        </p:nvGraphicFramePr>
        <p:xfrm>
          <a:off x="5364088" y="3645024"/>
          <a:ext cx="349273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1" name="Equation" r:id="rId12" imgW="7874000" imgH="1435100" progId="Equation.DSMT4">
                  <p:embed/>
                </p:oleObj>
              </mc:Choice>
              <mc:Fallback>
                <p:oleObj name="Equation" r:id="rId12" imgW="7874000" imgH="1435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645024"/>
                        <a:ext cx="3492732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157313" y="1628800"/>
            <a:ext cx="3821113" cy="2735263"/>
            <a:chOff x="1157313" y="1628800"/>
            <a:chExt cx="3821113" cy="2735263"/>
          </a:xfrm>
        </p:grpSpPr>
        <p:graphicFrame>
          <p:nvGraphicFramePr>
            <p:cNvPr id="4301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0540257"/>
                </p:ext>
              </p:extLst>
            </p:nvPr>
          </p:nvGraphicFramePr>
          <p:xfrm>
            <a:off x="1157313" y="2211413"/>
            <a:ext cx="3821113" cy="2152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2" name="Equation" r:id="rId14" imgW="6388100" imgH="3848100" progId="Equation.DSMT4">
                    <p:embed/>
                  </p:oleObj>
                </mc:Choice>
                <mc:Fallback>
                  <p:oleObj name="Equation" r:id="rId14" imgW="6388100" imgH="3848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313" y="2211413"/>
                          <a:ext cx="3821113" cy="2152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4925980"/>
                </p:ext>
              </p:extLst>
            </p:nvPr>
          </p:nvGraphicFramePr>
          <p:xfrm>
            <a:off x="1790726" y="1628800"/>
            <a:ext cx="3084512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3" name="Equation" r:id="rId16" imgW="4838700" imgH="825500" progId="Equation.DSMT4">
                    <p:embed/>
                  </p:oleObj>
                </mc:Choice>
                <mc:Fallback>
                  <p:oleObj name="Equation" r:id="rId16" imgW="4838700" imgH="825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0726" y="1628800"/>
                          <a:ext cx="3084512" cy="534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圆角矩形 21">
            <a:hlinkClick r:id="rId18" action="ppaction://hlinksldjump"/>
          </p:cNvPr>
          <p:cNvSpPr/>
          <p:nvPr/>
        </p:nvSpPr>
        <p:spPr>
          <a:xfrm>
            <a:off x="7380288" y="6021388"/>
            <a:ext cx="1152525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练习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熵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信息熵、经验熵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2993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63688" y="5085184"/>
            <a:ext cx="5976664" cy="1296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4047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38643"/>
              </p:ext>
            </p:extLst>
          </p:nvPr>
        </p:nvGraphicFramePr>
        <p:xfrm>
          <a:off x="2062163" y="5300663"/>
          <a:ext cx="53784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8" name="Equation" r:id="rId3" imgW="9816840" imgH="1663560" progId="Equation.DSMT4">
                  <p:embed/>
                </p:oleObj>
              </mc:Choice>
              <mc:Fallback>
                <p:oleObj name="Equation" r:id="rId3" imgW="9816840" imgH="1663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5300663"/>
                        <a:ext cx="53784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Box 2"/>
          <p:cNvSpPr txBox="1">
            <a:spLocks noChangeArrowheads="1"/>
          </p:cNvSpPr>
          <p:nvPr/>
        </p:nvSpPr>
        <p:spPr bwMode="auto">
          <a:xfrm>
            <a:off x="865410" y="908720"/>
            <a:ext cx="72349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按某个特征分割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后各子样本的熵的加权平均</a:t>
            </a:r>
            <a:endParaRPr lang="zh-CN" altLang="en-US" sz="28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44037" name="组合 1"/>
          <p:cNvGrpSpPr>
            <a:grpSpLocks/>
          </p:cNvGrpSpPr>
          <p:nvPr/>
        </p:nvGrpSpPr>
        <p:grpSpPr bwMode="auto">
          <a:xfrm>
            <a:off x="1116013" y="4437063"/>
            <a:ext cx="7416800" cy="461962"/>
            <a:chOff x="1116013" y="4652963"/>
            <a:chExt cx="7416800" cy="461962"/>
          </a:xfrm>
        </p:grpSpPr>
        <p:sp>
          <p:nvSpPr>
            <p:cNvPr id="44044" name="TextBox 14"/>
            <p:cNvSpPr txBox="1">
              <a:spLocks noChangeArrowheads="1"/>
            </p:cNvSpPr>
            <p:nvPr/>
          </p:nvSpPr>
          <p:spPr bwMode="auto">
            <a:xfrm>
              <a:off x="1116013" y="4652963"/>
              <a:ext cx="74168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按特征</a:t>
              </a:r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 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分割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后的条件熵为：</a:t>
              </a:r>
            </a:p>
          </p:txBody>
        </p:sp>
        <p:graphicFrame>
          <p:nvGraphicFramePr>
            <p:cNvPr id="44045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6810836"/>
                </p:ext>
              </p:extLst>
            </p:nvPr>
          </p:nvGraphicFramePr>
          <p:xfrm>
            <a:off x="2182143" y="4653012"/>
            <a:ext cx="439539" cy="351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9" name="Equation" r:id="rId5" imgW="787058" imgH="634725" progId="Equation.DSMT4">
                    <p:embed/>
                  </p:oleObj>
                </mc:Choice>
                <mc:Fallback>
                  <p:oleObj name="Equation" r:id="rId5" imgW="787058" imgH="6347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2143" y="4653012"/>
                          <a:ext cx="439539" cy="3516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38" name="组合 7"/>
          <p:cNvGrpSpPr>
            <a:grpSpLocks/>
          </p:cNvGrpSpPr>
          <p:nvPr/>
        </p:nvGrpSpPr>
        <p:grpSpPr bwMode="auto">
          <a:xfrm>
            <a:off x="899592" y="1700808"/>
            <a:ext cx="7488832" cy="2328862"/>
            <a:chOff x="1403648" y="1772816"/>
            <a:chExt cx="7488510" cy="2330051"/>
          </a:xfrm>
        </p:grpSpPr>
        <p:grpSp>
          <p:nvGrpSpPr>
            <p:cNvPr id="44039" name="组合 1"/>
            <p:cNvGrpSpPr>
              <a:grpSpLocks/>
            </p:cNvGrpSpPr>
            <p:nvPr/>
          </p:nvGrpSpPr>
          <p:grpSpPr bwMode="auto">
            <a:xfrm>
              <a:off x="4773914" y="2205085"/>
              <a:ext cx="4118244" cy="1234639"/>
              <a:chOff x="4857854" y="1341262"/>
              <a:chExt cx="4118011" cy="1234639"/>
            </a:xfrm>
          </p:grpSpPr>
          <p:graphicFrame>
            <p:nvGraphicFramePr>
              <p:cNvPr id="44042" name="对象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5435753"/>
                  </p:ext>
                </p:extLst>
              </p:nvPr>
            </p:nvGraphicFramePr>
            <p:xfrm>
              <a:off x="5159821" y="1341262"/>
              <a:ext cx="3168336" cy="3804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90" name="Equation" r:id="rId7" imgW="6121400" imgH="736600" progId="Equation.DSMT4">
                      <p:embed/>
                    </p:oleObj>
                  </mc:Choice>
                  <mc:Fallback>
                    <p:oleObj name="Equation" r:id="rId7" imgW="6121400" imgH="736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9821" y="1341262"/>
                            <a:ext cx="3168336" cy="3804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43" name="对象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1044934"/>
                  </p:ext>
                </p:extLst>
              </p:nvPr>
            </p:nvGraphicFramePr>
            <p:xfrm>
              <a:off x="4857854" y="2206047"/>
              <a:ext cx="4118011" cy="3698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91" name="Equation" r:id="rId9" imgW="8889840" imgH="799920" progId="Equation.DSMT4">
                      <p:embed/>
                    </p:oleObj>
                  </mc:Choice>
                  <mc:Fallback>
                    <p:oleObj name="Equation" r:id="rId9" imgW="8889840" imgH="7999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7854" y="2206047"/>
                            <a:ext cx="4118011" cy="3698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4040" name="对象 5"/>
            <p:cNvGraphicFramePr>
              <a:graphicFrameLocks noChangeAspect="1"/>
            </p:cNvGraphicFramePr>
            <p:nvPr/>
          </p:nvGraphicFramePr>
          <p:xfrm>
            <a:off x="1403648" y="2277220"/>
            <a:ext cx="3240658" cy="1825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2" name="Equation" r:id="rId11" imgW="6388100" imgH="3848100" progId="Equation.DSMT4">
                    <p:embed/>
                  </p:oleObj>
                </mc:Choice>
                <mc:Fallback>
                  <p:oleObj name="Equation" r:id="rId11" imgW="6388100" imgH="3848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648" y="2277220"/>
                          <a:ext cx="3240658" cy="1825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1" name="对象 6"/>
            <p:cNvGraphicFramePr>
              <a:graphicFrameLocks noChangeAspect="1"/>
            </p:cNvGraphicFramePr>
            <p:nvPr/>
          </p:nvGraphicFramePr>
          <p:xfrm>
            <a:off x="1943621" y="1772816"/>
            <a:ext cx="2615952" cy="453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3" name="Equation" r:id="rId13" imgW="4838700" imgH="825500" progId="Equation.DSMT4">
                    <p:embed/>
                  </p:oleObj>
                </mc:Choice>
                <mc:Fallback>
                  <p:oleObj name="Equation" r:id="rId13" imgW="4838700" imgH="825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3621" y="1772816"/>
                          <a:ext cx="2615952" cy="4537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条件熵</a:t>
            </a:r>
          </a:p>
        </p:txBody>
      </p:sp>
    </p:spTree>
    <p:extLst>
      <p:ext uri="{BB962C8B-B14F-4D97-AF65-F5344CB8AC3E}">
        <p14:creationId xmlns:p14="http://schemas.microsoft.com/office/powerpoint/2010/main" val="30803099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26"/>
          <p:cNvGrpSpPr>
            <a:grpSpLocks/>
          </p:cNvGrpSpPr>
          <p:nvPr/>
        </p:nvGrpSpPr>
        <p:grpSpPr bwMode="auto">
          <a:xfrm>
            <a:off x="1677988" y="1989138"/>
            <a:ext cx="5645150" cy="1709737"/>
            <a:chOff x="1590675" y="4653136"/>
            <a:chExt cx="5645621" cy="1709563"/>
          </a:xfrm>
        </p:grpSpPr>
        <p:graphicFrame>
          <p:nvGraphicFramePr>
            <p:cNvPr id="45064" name="对象 17"/>
            <p:cNvGraphicFramePr>
              <a:graphicFrameLocks noChangeAspect="1"/>
            </p:cNvGraphicFramePr>
            <p:nvPr/>
          </p:nvGraphicFramePr>
          <p:xfrm>
            <a:off x="1590675" y="4751387"/>
            <a:ext cx="2120900" cy="161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70" name="Equation" r:id="rId3" imgW="4470400" imgH="3746500" progId="Equation.DSMT4">
                    <p:embed/>
                  </p:oleObj>
                </mc:Choice>
                <mc:Fallback>
                  <p:oleObj name="Equation" r:id="rId3" imgW="4470400" imgH="3746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0675" y="4751387"/>
                          <a:ext cx="2120900" cy="1611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" name="对象 19"/>
            <p:cNvGraphicFramePr>
              <a:graphicFrameLocks noChangeAspect="1"/>
            </p:cNvGraphicFramePr>
            <p:nvPr/>
          </p:nvGraphicFramePr>
          <p:xfrm>
            <a:off x="4716016" y="4653136"/>
            <a:ext cx="2473255" cy="1008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71" name="Equation" r:id="rId5" imgW="6248400" imgH="2806700" progId="Equation.DSMT4">
                    <p:embed/>
                  </p:oleObj>
                </mc:Choice>
                <mc:Fallback>
                  <p:oleObj name="Equation" r:id="rId5" imgW="6248400" imgH="2806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016" y="4653136"/>
                          <a:ext cx="2473255" cy="1008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6" name="对象 20"/>
            <p:cNvGraphicFramePr>
              <a:graphicFrameLocks noChangeAspect="1"/>
            </p:cNvGraphicFramePr>
            <p:nvPr/>
          </p:nvGraphicFramePr>
          <p:xfrm>
            <a:off x="4716016" y="5933541"/>
            <a:ext cx="2520280" cy="319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72" name="Equation" r:id="rId7" imgW="6489700" imgH="901700" progId="Equation.DSMT4">
                    <p:embed/>
                  </p:oleObj>
                </mc:Choice>
                <mc:Fallback>
                  <p:oleObj name="Equation" r:id="rId7" imgW="6489700" imgH="901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016" y="5933541"/>
                          <a:ext cx="2520280" cy="319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箭头连接符 5"/>
            <p:cNvCxnSpPr/>
            <p:nvPr/>
          </p:nvCxnSpPr>
          <p:spPr>
            <a:xfrm flipV="1">
              <a:off x="3780020" y="5229339"/>
              <a:ext cx="863672" cy="2873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3780020" y="5516648"/>
              <a:ext cx="863672" cy="57620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060" name="TextBox 8"/>
          <p:cNvSpPr txBox="1">
            <a:spLocks noChangeArrowheads="1"/>
          </p:cNvSpPr>
          <p:nvPr/>
        </p:nvSpPr>
        <p:spPr bwMode="auto">
          <a:xfrm>
            <a:off x="986631" y="1174750"/>
            <a:ext cx="66246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按第一个特征分割后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的条件熵</a:t>
            </a:r>
            <a:endParaRPr lang="zh-CN" altLang="en-US" sz="32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endParaRPr lang="zh-CN" altLang="en-US" dirty="0"/>
          </a:p>
        </p:txBody>
      </p:sp>
      <p:graphicFrame>
        <p:nvGraphicFramePr>
          <p:cNvPr id="45061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092956"/>
              </p:ext>
            </p:extLst>
          </p:nvPr>
        </p:nvGraphicFramePr>
        <p:xfrm>
          <a:off x="1763687" y="4005064"/>
          <a:ext cx="391528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3" name="Equation" r:id="rId9" imgW="7264400" imgH="800100" progId="Equation.DSMT4">
                  <p:embed/>
                </p:oleObj>
              </mc:Choice>
              <mc:Fallback>
                <p:oleObj name="Equation" r:id="rId9" imgW="7264400" imgH="80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7" y="4005064"/>
                        <a:ext cx="3915289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512529"/>
              </p:ext>
            </p:extLst>
          </p:nvPr>
        </p:nvGraphicFramePr>
        <p:xfrm>
          <a:off x="1892300" y="4724400"/>
          <a:ext cx="57912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4" name="Equation" r:id="rId11" imgW="11137680" imgH="2679480" progId="Equation.DSMT4">
                  <p:embed/>
                </p:oleObj>
              </mc:Choice>
              <mc:Fallback>
                <p:oleObj name="Equation" r:id="rId11" imgW="11137680" imgH="267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724400"/>
                        <a:ext cx="579120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5950" y="404887"/>
            <a:ext cx="8229600" cy="792088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条件熵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圆角矩形 11">
            <a:hlinkClick r:id="rId13" action="ppaction://hlinksldjump"/>
          </p:cNvPr>
          <p:cNvSpPr/>
          <p:nvPr/>
        </p:nvSpPr>
        <p:spPr>
          <a:xfrm>
            <a:off x="7035006" y="5877272"/>
            <a:ext cx="1152525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207752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99792" y="1648757"/>
            <a:ext cx="3672408" cy="13481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83" name="文本框 1"/>
          <p:cNvSpPr txBox="1">
            <a:spLocks noChangeArrowheads="1"/>
          </p:cNvSpPr>
          <p:nvPr/>
        </p:nvSpPr>
        <p:spPr bwMode="auto">
          <a:xfrm>
            <a:off x="1056344" y="2996952"/>
            <a:ext cx="73437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信息增益可以认为是：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未分割之前的不纯度</a:t>
            </a: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分割之后的加权平均不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纯度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084" name="矩形 12"/>
          <p:cNvSpPr>
            <a:spLocks noChangeArrowheads="1"/>
          </p:cNvSpPr>
          <p:nvPr/>
        </p:nvSpPr>
        <p:spPr bwMode="auto">
          <a:xfrm>
            <a:off x="1009043" y="4941059"/>
            <a:ext cx="7343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Information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Gain 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越大的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越能更好的划分数据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085" name="矩形 13"/>
          <p:cNvSpPr>
            <a:spLocks noChangeArrowheads="1"/>
          </p:cNvSpPr>
          <p:nvPr/>
        </p:nvSpPr>
        <p:spPr bwMode="auto">
          <a:xfrm>
            <a:off x="1150938" y="5716588"/>
            <a:ext cx="7273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IG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最大的特征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应该是最先被划分的特征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644008" y="4567547"/>
            <a:ext cx="0" cy="3736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644008" y="5402724"/>
            <a:ext cx="0" cy="4129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088" name="组合 4"/>
          <p:cNvGrpSpPr>
            <a:grpSpLocks/>
          </p:cNvGrpSpPr>
          <p:nvPr/>
        </p:nvGrpSpPr>
        <p:grpSpPr bwMode="auto">
          <a:xfrm>
            <a:off x="1035865" y="1125537"/>
            <a:ext cx="7416800" cy="1727399"/>
            <a:chOff x="1042988" y="1125537"/>
            <a:chExt cx="7416800" cy="1727399"/>
          </a:xfrm>
        </p:grpSpPr>
        <p:grpSp>
          <p:nvGrpSpPr>
            <p:cNvPr id="46089" name="组合 3"/>
            <p:cNvGrpSpPr>
              <a:grpSpLocks/>
            </p:cNvGrpSpPr>
            <p:nvPr/>
          </p:nvGrpSpPr>
          <p:grpSpPr bwMode="auto">
            <a:xfrm>
              <a:off x="1042988" y="1125537"/>
              <a:ext cx="7416800" cy="523220"/>
              <a:chOff x="1042988" y="1125537"/>
              <a:chExt cx="7416800" cy="523220"/>
            </a:xfrm>
          </p:grpSpPr>
          <p:sp>
            <p:nvSpPr>
              <p:cNvPr id="46094" name="TextBox 14"/>
              <p:cNvSpPr txBox="1">
                <a:spLocks noChangeArrowheads="1"/>
              </p:cNvSpPr>
              <p:nvPr/>
            </p:nvSpPr>
            <p:spPr bwMode="auto">
              <a:xfrm>
                <a:off x="1042988" y="1125537"/>
                <a:ext cx="7416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3001A"/>
                    </a:solidFill>
                    <a:ea typeface="华文楷体" pitchFamily="2" charset="-122"/>
                    <a:cs typeface="Times New Roman" pitchFamily="18" charset="0"/>
                  </a:rPr>
                  <a:t>按特征</a:t>
                </a:r>
                <a:r>
                  <a:rPr lang="en-US" altLang="zh-CN" sz="2800" dirty="0">
                    <a:solidFill>
                      <a:srgbClr val="03001A"/>
                    </a:solidFill>
                    <a:ea typeface="华文楷体" pitchFamily="2" charset="-122"/>
                    <a:cs typeface="Times New Roman" pitchFamily="18" charset="0"/>
                  </a:rPr>
                  <a:t>    </a:t>
                </a:r>
                <a:r>
                  <a:rPr lang="zh-CN" altLang="en-US" sz="2800" dirty="0">
                    <a:solidFill>
                      <a:srgbClr val="03001A"/>
                    </a:solidFill>
                    <a:ea typeface="华文楷体" pitchFamily="2" charset="-122"/>
                    <a:cs typeface="Times New Roman" pitchFamily="18" charset="0"/>
                  </a:rPr>
                  <a:t>分割后的信息增益为：</a:t>
                </a:r>
              </a:p>
            </p:txBody>
          </p:sp>
          <p:graphicFrame>
            <p:nvGraphicFramePr>
              <p:cNvPr id="46092" name="对象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1382389"/>
                  </p:ext>
                </p:extLst>
              </p:nvPr>
            </p:nvGraphicFramePr>
            <p:xfrm>
              <a:off x="2195736" y="1141086"/>
              <a:ext cx="303272" cy="406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20" name="Equation" r:id="rId4" imgW="469696" imgH="634725" progId="Equation.DSMT4">
                      <p:embed/>
                    </p:oleObj>
                  </mc:Choice>
                  <mc:Fallback>
                    <p:oleObj name="Equation" r:id="rId4" imgW="469696" imgH="63472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5736" y="1141086"/>
                            <a:ext cx="303272" cy="406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609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1192257"/>
                </p:ext>
              </p:extLst>
            </p:nvPr>
          </p:nvGraphicFramePr>
          <p:xfrm>
            <a:off x="3066955" y="1846132"/>
            <a:ext cx="3005078" cy="1006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1" name="Equation" r:id="rId6" imgW="8051760" imgH="2705040" progId="Equation.DSMT4">
                    <p:embed/>
                  </p:oleObj>
                </mc:Choice>
                <mc:Fallback>
                  <p:oleObj name="Equation" r:id="rId6" imgW="8051760" imgH="2705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955" y="1846132"/>
                          <a:ext cx="3005078" cy="10068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850900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信息增益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(Information Gain)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9043" y="4040552"/>
            <a:ext cx="7523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从不纯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变纯的过程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变化的量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减小的量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))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越大越好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1595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组合 12"/>
          <p:cNvGrpSpPr>
            <a:grpSpLocks/>
          </p:cNvGrpSpPr>
          <p:nvPr/>
        </p:nvGrpSpPr>
        <p:grpSpPr bwMode="auto">
          <a:xfrm>
            <a:off x="442553" y="1736733"/>
            <a:ext cx="8349071" cy="4979690"/>
            <a:chOff x="435341" y="1719245"/>
            <a:chExt cx="8348332" cy="4980159"/>
          </a:xfrm>
        </p:grpSpPr>
        <p:graphicFrame>
          <p:nvGraphicFramePr>
            <p:cNvPr id="2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90487439"/>
                </p:ext>
              </p:extLst>
            </p:nvPr>
          </p:nvGraphicFramePr>
          <p:xfrm>
            <a:off x="4680807" y="2492896"/>
            <a:ext cx="4102866" cy="3703346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87510"/>
                  <a:gridCol w="731585"/>
                  <a:gridCol w="942620"/>
                  <a:gridCol w="1120868"/>
                  <a:gridCol w="820646"/>
                </a:tblGrid>
                <a:tr h="36572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ID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年龄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有工作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信贷情况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类别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1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青年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一般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2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青年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3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青年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是</a:t>
                        </a:r>
                        <a:endParaRPr lang="zh-CN" alt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5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青年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一般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6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中年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一般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7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中年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13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老年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是</a:t>
                        </a:r>
                        <a:endParaRPr lang="zh-CN" alt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14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老年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非常好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是</a:t>
                        </a:r>
                        <a:endParaRPr lang="zh-CN" alt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15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老年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一般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</a:tbl>
            </a:graphicData>
          </a:graphic>
        </p:graphicFrame>
        <p:cxnSp>
          <p:nvCxnSpPr>
            <p:cNvPr id="4" name="直接箭头连接符 3"/>
            <p:cNvCxnSpPr/>
            <p:nvPr/>
          </p:nvCxnSpPr>
          <p:spPr>
            <a:xfrm flipH="1">
              <a:off x="2772343" y="1719246"/>
              <a:ext cx="1204805" cy="701741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44690415"/>
                </p:ext>
              </p:extLst>
            </p:nvPr>
          </p:nvGraphicFramePr>
          <p:xfrm>
            <a:off x="435341" y="2547494"/>
            <a:ext cx="4075330" cy="2664637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526520"/>
                  <a:gridCol w="734356"/>
                  <a:gridCol w="942192"/>
                  <a:gridCol w="1150027"/>
                  <a:gridCol w="722596"/>
                </a:tblGrid>
                <a:tr h="469874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ID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年龄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有工作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信贷情况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类别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</a:tr>
                <a:tr h="34744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4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青年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一般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FF00"/>
                      </a:solidFill>
                    </a:tcPr>
                  </a:tc>
                </a:tr>
                <a:tr h="34744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8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中年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FF00"/>
                      </a:solidFill>
                    </a:tcPr>
                  </a:tc>
                </a:tr>
                <a:tr h="34744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9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中年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非常好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>
                            <a:solidFill>
                              <a:schemeClr val="tx1"/>
                            </a:solidFill>
                          </a:rPr>
                          <a:t>是</a:t>
                        </a:r>
                        <a:endParaRPr lang="zh-CN" altLang="en-US" sz="18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48" marR="91448" marT="45716" marB="45716">
                      <a:solidFill>
                        <a:srgbClr val="FFFF00"/>
                      </a:solidFill>
                    </a:tcPr>
                  </a:tc>
                </a:tr>
                <a:tr h="34744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10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中年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非常好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FF00"/>
                      </a:solidFill>
                    </a:tcPr>
                  </a:tc>
                </a:tr>
                <a:tr h="34744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11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老年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非常好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FF00"/>
                      </a:solidFill>
                    </a:tcPr>
                  </a:tc>
                </a:tr>
                <a:tr h="34744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12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老年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FF00"/>
                      </a:solidFill>
                    </a:tcPr>
                  </a:tc>
                </a:tr>
              </a:tbl>
            </a:graphicData>
          </a:graphic>
        </p:graphicFrame>
        <p:cxnSp>
          <p:nvCxnSpPr>
            <p:cNvPr id="6" name="直接箭头连接符 5"/>
            <p:cNvCxnSpPr/>
            <p:nvPr/>
          </p:nvCxnSpPr>
          <p:spPr>
            <a:xfrm>
              <a:off x="4532724" y="1719245"/>
              <a:ext cx="1879433" cy="6239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13" name="文本框 13"/>
            <p:cNvSpPr txBox="1">
              <a:spLocks noChangeArrowheads="1"/>
            </p:cNvSpPr>
            <p:nvPr/>
          </p:nvSpPr>
          <p:spPr bwMode="auto">
            <a:xfrm>
              <a:off x="3446731" y="1839261"/>
              <a:ext cx="537556" cy="46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是</a:t>
              </a:r>
            </a:p>
          </p:txBody>
        </p:sp>
        <p:sp>
          <p:nvSpPr>
            <p:cNvPr id="47114" name="文本框 14"/>
            <p:cNvSpPr txBox="1">
              <a:spLocks noChangeArrowheads="1"/>
            </p:cNvSpPr>
            <p:nvPr/>
          </p:nvSpPr>
          <p:spPr bwMode="auto">
            <a:xfrm>
              <a:off x="4627419" y="1839261"/>
              <a:ext cx="731520" cy="46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否</a:t>
              </a:r>
            </a:p>
          </p:txBody>
        </p:sp>
        <p:sp>
          <p:nvSpPr>
            <p:cNvPr id="9" name="文本框 15"/>
            <p:cNvSpPr txBox="1"/>
            <p:nvPr/>
          </p:nvSpPr>
          <p:spPr>
            <a:xfrm>
              <a:off x="2161209" y="5500100"/>
              <a:ext cx="1815939" cy="4617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表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" name="文本框 16"/>
            <p:cNvSpPr txBox="1"/>
            <p:nvPr/>
          </p:nvSpPr>
          <p:spPr>
            <a:xfrm>
              <a:off x="6412157" y="6237696"/>
              <a:ext cx="1814352" cy="4617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表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14" name="标题 6"/>
          <p:cNvSpPr txBox="1">
            <a:spLocks/>
          </p:cNvSpPr>
          <p:nvPr/>
        </p:nvSpPr>
        <p:spPr>
          <a:xfrm>
            <a:off x="104315" y="241639"/>
            <a:ext cx="8229600" cy="66708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endParaRPr lang="zh-CN" altLang="zh-CN" sz="4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231825" y="-213175"/>
            <a:ext cx="8229600" cy="9778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信息增益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4000" b="1" kern="1200" dirty="0" smtClean="0">
                <a:solidFill>
                  <a:srgbClr val="074888"/>
                </a:solidFill>
                <a:effectLst/>
                <a:latin typeface="黑体"/>
                <a:ea typeface="黑体"/>
                <a:cs typeface="+mn-cs"/>
              </a:rPr>
              <a:t/>
            </a:r>
            <a:br>
              <a:rPr lang="en-US" altLang="zh-CN" sz="4000" b="1" kern="1200" dirty="0" smtClean="0">
                <a:solidFill>
                  <a:srgbClr val="074888"/>
                </a:solidFill>
                <a:effectLst/>
                <a:latin typeface="黑体"/>
                <a:ea typeface="黑体"/>
                <a:cs typeface="+mn-cs"/>
              </a:rPr>
            </a:br>
            <a:r>
              <a:rPr lang="en-US" altLang="zh-CN" sz="2800" b="1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ID3</a:t>
            </a:r>
            <a:r>
              <a:rPr lang="zh-CN" altLang="en-US" sz="28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算法选取特征的标准</a:t>
            </a:r>
            <a:endParaRPr lang="zh-CN" altLang="zh-CN" sz="2800" dirty="0" smtClean="0">
              <a:solidFill>
                <a:srgbClr val="03001A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185408" y="1268760"/>
            <a:ext cx="2731344" cy="4679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有自己的房子</a:t>
            </a:r>
            <a:endParaRPr lang="zh-CN" altLang="en-US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圆角矩形 14">
            <a:hlinkClick r:id="rId3" action="ppaction://hlinksldjump"/>
          </p:cNvPr>
          <p:cNvSpPr/>
          <p:nvPr/>
        </p:nvSpPr>
        <p:spPr>
          <a:xfrm>
            <a:off x="6455767" y="926485"/>
            <a:ext cx="1152525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03860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68870" y="3766443"/>
            <a:ext cx="6099473" cy="2059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6"/>
          <p:cNvGrpSpPr>
            <a:grpSpLocks/>
          </p:cNvGrpSpPr>
          <p:nvPr/>
        </p:nvGrpSpPr>
        <p:grpSpPr bwMode="auto">
          <a:xfrm>
            <a:off x="472467" y="1052736"/>
            <a:ext cx="8097465" cy="1938992"/>
            <a:chOff x="611559" y="908050"/>
            <a:chExt cx="8097465" cy="1939158"/>
          </a:xfrm>
        </p:grpSpPr>
        <p:sp>
          <p:nvSpPr>
            <p:cNvPr id="19" name="TextBox 5"/>
            <p:cNvSpPr txBox="1">
              <a:spLocks noChangeArrowheads="1"/>
            </p:cNvSpPr>
            <p:nvPr/>
          </p:nvSpPr>
          <p:spPr bwMode="auto">
            <a:xfrm>
              <a:off x="611559" y="908050"/>
              <a:ext cx="8097465" cy="193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5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        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信息增益</a:t>
              </a:r>
              <a:r>
                <a:rPr lang="en-US" altLang="zh-CN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      :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直观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意义是当数据集按</a:t>
              </a:r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 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特征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空间进行分类后的不纯度减少量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。又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称作</a:t>
              </a:r>
              <a:r>
                <a:rPr lang="zh-CN" altLang="en-US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绝对信息增益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。</a:t>
              </a:r>
              <a:endPara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eaLnBrk="1" hangingPunct="1"/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 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信息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增益率</a:t>
              </a:r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(</a:t>
              </a:r>
              <a:r>
                <a:rPr lang="zh-CN" altLang="en-US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相对信息增益</a:t>
              </a:r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)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：由于每个特征的特征空间长度不一，有时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特征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空间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长度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的差异会严重影响划分效果。因此使用信息增益率这种相对减少量进行度量。</a:t>
              </a:r>
            </a:p>
          </p:txBody>
        </p:sp>
        <p:graphicFrame>
          <p:nvGraphicFramePr>
            <p:cNvPr id="20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8899159"/>
                </p:ext>
              </p:extLst>
            </p:nvPr>
          </p:nvGraphicFramePr>
          <p:xfrm>
            <a:off x="2622860" y="967040"/>
            <a:ext cx="1039813" cy="373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9" name="Equation" r:id="rId4" imgW="1688760" imgH="761760" progId="Equation.DSMT4">
                    <p:embed/>
                  </p:oleObj>
                </mc:Choice>
                <mc:Fallback>
                  <p:oleObj name="Equation" r:id="rId4" imgW="1688760" imgH="7617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2860" y="967040"/>
                          <a:ext cx="1039813" cy="3730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33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40603"/>
              </p:ext>
            </p:extLst>
          </p:nvPr>
        </p:nvGraphicFramePr>
        <p:xfrm>
          <a:off x="6876950" y="1124744"/>
          <a:ext cx="28733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0" name="Equation" r:id="rId6" imgW="469696" imgH="634725" progId="Equation.DSMT4">
                  <p:embed/>
                </p:oleObj>
              </mc:Choice>
              <mc:Fallback>
                <p:oleObj name="Equation" r:id="rId6" imgW="469696" imgH="634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950" y="1124744"/>
                        <a:ext cx="287338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5" name="组合 7"/>
          <p:cNvGrpSpPr>
            <a:grpSpLocks/>
          </p:cNvGrpSpPr>
          <p:nvPr/>
        </p:nvGrpSpPr>
        <p:grpSpPr bwMode="auto">
          <a:xfrm>
            <a:off x="971600" y="3136625"/>
            <a:ext cx="7416800" cy="460375"/>
            <a:chOff x="1292592" y="3280641"/>
            <a:chExt cx="7416800" cy="460375"/>
          </a:xfrm>
        </p:grpSpPr>
        <p:sp>
          <p:nvSpPr>
            <p:cNvPr id="48139" name="TextBox 14"/>
            <p:cNvSpPr txBox="1">
              <a:spLocks noChangeArrowheads="1"/>
            </p:cNvSpPr>
            <p:nvPr/>
          </p:nvSpPr>
          <p:spPr bwMode="auto">
            <a:xfrm>
              <a:off x="1292592" y="3280641"/>
              <a:ext cx="74168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按特征</a:t>
              </a:r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 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分割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后的信息增益率为</a:t>
              </a:r>
              <a:r>
                <a:rPr lang="zh-CN" altLang="en-US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宋体" pitchFamily="2" charset="-122"/>
                  <a:ea typeface="宋体" pitchFamily="2" charset="-122"/>
                </a:rPr>
                <a:t>：</a:t>
              </a:r>
            </a:p>
          </p:txBody>
        </p:sp>
        <p:graphicFrame>
          <p:nvGraphicFramePr>
            <p:cNvPr id="4813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0937257"/>
                </p:ext>
              </p:extLst>
            </p:nvPr>
          </p:nvGraphicFramePr>
          <p:xfrm>
            <a:off x="2412454" y="3356992"/>
            <a:ext cx="287338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1" name="Equation" r:id="rId8" imgW="469696" imgH="634725" progId="Equation.DSMT4">
                    <p:embed/>
                  </p:oleObj>
                </mc:Choice>
                <mc:Fallback>
                  <p:oleObj name="Equation" r:id="rId8" imgW="469696" imgH="6347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454" y="3356992"/>
                          <a:ext cx="287338" cy="309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755576" y="6008690"/>
            <a:ext cx="5936240" cy="523220"/>
            <a:chOff x="1476375" y="6008691"/>
            <a:chExt cx="5936240" cy="523220"/>
          </a:xfrm>
        </p:grpSpPr>
        <p:grpSp>
          <p:nvGrpSpPr>
            <p:cNvPr id="48132" name="组合 4"/>
            <p:cNvGrpSpPr>
              <a:grpSpLocks/>
            </p:cNvGrpSpPr>
            <p:nvPr/>
          </p:nvGrpSpPr>
          <p:grpSpPr bwMode="auto">
            <a:xfrm>
              <a:off x="1476375" y="6008691"/>
              <a:ext cx="5936240" cy="523220"/>
              <a:chOff x="1476375" y="5991671"/>
              <a:chExt cx="5937172" cy="522547"/>
            </a:xfrm>
          </p:grpSpPr>
          <p:sp>
            <p:nvSpPr>
              <p:cNvPr id="48143" name="矩形 2"/>
              <p:cNvSpPr>
                <a:spLocks noChangeArrowheads="1"/>
              </p:cNvSpPr>
              <p:nvPr/>
            </p:nvSpPr>
            <p:spPr bwMode="auto">
              <a:xfrm>
                <a:off x="1476375" y="5991671"/>
                <a:ext cx="5937172" cy="522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其中：      </a:t>
                </a:r>
                <a:r>
                  <a:rPr lang="zh-CN" altLang="en-US" sz="2800" dirty="0" smtClean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表示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基于特征</a:t>
                </a:r>
                <a:r>
                  <a:rPr lang="en-US" altLang="zh-CN" sz="2800" dirty="0">
                    <a:latin typeface="宋体" pitchFamily="2" charset="-122"/>
                    <a:ea typeface="宋体" pitchFamily="2" charset="-122"/>
                  </a:rPr>
                  <a:t>   </a:t>
                </a:r>
                <a:r>
                  <a:rPr lang="zh-CN" altLang="en-US" sz="2800" dirty="0" smtClean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的熵</a:t>
                </a:r>
                <a:endParaRPr lang="zh-CN" altLang="en-US" sz="28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  <p:graphicFrame>
            <p:nvGraphicFramePr>
              <p:cNvPr id="48144" name="对象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1652430"/>
                  </p:ext>
                </p:extLst>
              </p:nvPr>
            </p:nvGraphicFramePr>
            <p:xfrm>
              <a:off x="6013591" y="6043002"/>
              <a:ext cx="364546" cy="3927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82" name="Equation" r:id="rId9" imgW="469696" imgH="634725" progId="Equation.DSMT4">
                      <p:embed/>
                    </p:oleObj>
                  </mc:Choice>
                  <mc:Fallback>
                    <p:oleObj name="Equation" r:id="rId9" imgW="469696" imgH="63472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13591" y="6043002"/>
                            <a:ext cx="364546" cy="3927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8136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8857108"/>
                </p:ext>
              </p:extLst>
            </p:nvPr>
          </p:nvGraphicFramePr>
          <p:xfrm>
            <a:off x="2628503" y="6093297"/>
            <a:ext cx="936104" cy="398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3" name="Equation" r:id="rId10" imgW="1422400" imgH="762000" progId="Equation.DSMT4">
                    <p:embed/>
                  </p:oleObj>
                </mc:Choice>
                <mc:Fallback>
                  <p:oleObj name="Equation" r:id="rId10" imgW="1422400" imgH="762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503" y="6093297"/>
                          <a:ext cx="936104" cy="3988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479425" y="299833"/>
            <a:ext cx="8229600" cy="575171"/>
          </a:xfrm>
          <a:prstGeom prst="rect">
            <a:avLst/>
          </a:prstGeom>
        </p:spPr>
        <p:txBody>
          <a:bodyPr/>
          <a:lstStyle/>
          <a:p>
            <a:pPr rtl="0" eaLnBrk="1" latinLnBrk="0" hangingPunct="1"/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信息增益率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(IG Ratio)</a:t>
            </a:r>
            <a:endParaRPr lang="zh-CN" altLang="zh-CN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32304"/>
              </p:ext>
            </p:extLst>
          </p:nvPr>
        </p:nvGraphicFramePr>
        <p:xfrm>
          <a:off x="3779912" y="4618326"/>
          <a:ext cx="3621607" cy="1096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4" name="Equation" r:id="rId12" imgW="8343720" imgH="2527200" progId="Equation.DSMT4">
                  <p:embed/>
                </p:oleObj>
              </mc:Choice>
              <mc:Fallback>
                <p:oleObj name="Equation" r:id="rId12" imgW="8343720" imgH="252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79912" y="4618326"/>
                        <a:ext cx="3621607" cy="1096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579421"/>
              </p:ext>
            </p:extLst>
          </p:nvPr>
        </p:nvGraphicFramePr>
        <p:xfrm>
          <a:off x="2339752" y="3906061"/>
          <a:ext cx="3389032" cy="68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5" name="Equation" r:id="rId14" imgW="8521560" imgH="1650960" progId="Equation.DSMT4">
                  <p:embed/>
                </p:oleObj>
              </mc:Choice>
              <mc:Fallback>
                <p:oleObj name="Equation" r:id="rId14" imgW="852156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39752" y="3906061"/>
                        <a:ext cx="3389032" cy="68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692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10642" y="3338093"/>
            <a:ext cx="3095625" cy="461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创建</a:t>
            </a:r>
            <a:r>
              <a:rPr lang="en-US" altLang="zh-CN" sz="2800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tree.py</a:t>
            </a:r>
            <a:endParaRPr lang="zh-CN" altLang="en-US" sz="2800" dirty="0">
              <a:solidFill>
                <a:srgbClr val="03001A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6013" y="3834517"/>
            <a:ext cx="76327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1.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计算样本的信息熵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calc_shannon_ent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(data))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-45720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获得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样本集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按某个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及其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取值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划分后的子样本集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-45720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split_data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data,index,value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))</a:t>
            </a:r>
          </a:p>
          <a:p>
            <a:pPr indent="-45720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获得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信息增益最大的特征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get_best_split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(data))</a:t>
            </a:r>
          </a:p>
          <a:p>
            <a:pPr indent="-45720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两层循环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，调用了前面两个函数</a:t>
            </a: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</a:p>
        </p:txBody>
      </p:sp>
      <p:sp>
        <p:nvSpPr>
          <p:cNvPr id="27652" name="矩形 3"/>
          <p:cNvSpPr>
            <a:spLocks noChangeArrowheads="1"/>
          </p:cNvSpPr>
          <p:nvPr/>
        </p:nvSpPr>
        <p:spPr bwMode="auto">
          <a:xfrm>
            <a:off x="910642" y="981074"/>
            <a:ext cx="810991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第一步：计算全部样本基于标签的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熵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第二布：计算利用每个特征划分后的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条件熵与信息增益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第三步：比较每个特征的信息增益，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-216000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    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选择最大信息增益对应的特征对样本进行划分。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46856" y="261122"/>
            <a:ext cx="8229600" cy="720080"/>
          </a:xfrm>
          <a:prstGeom prst="rect">
            <a:avLst/>
          </a:prstGeom>
        </p:spPr>
        <p:txBody>
          <a:bodyPr/>
          <a:lstStyle/>
          <a:p>
            <a:pPr rtl="0" eaLnBrk="1" latinLnBrk="0" hangingPunct="1"/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如何确定最优特征：</a:t>
            </a:r>
          </a:p>
        </p:txBody>
      </p:sp>
    </p:spTree>
    <p:extLst>
      <p:ext uri="{BB962C8B-B14F-4D97-AF65-F5344CB8AC3E}">
        <p14:creationId xmlns:p14="http://schemas.microsoft.com/office/powerpoint/2010/main" val="7130348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50062" y="1447254"/>
            <a:ext cx="4824413" cy="482550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z="240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6918" y="1910558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1822452" y="509905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 </a:t>
            </a:r>
            <a:r>
              <a:rPr lang="zh-CN" altLang="en-US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ID3</a:t>
            </a:r>
            <a:r>
              <a:rPr lang="zh-CN" altLang="en-US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算法进行预测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2317751" y="427196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 ID3</a:t>
            </a:r>
            <a:r>
              <a:rPr lang="zh-CN" altLang="en-US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</a:t>
            </a:r>
            <a:r>
              <a:rPr lang="en-US" altLang="zh-CN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递归建树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2438400" y="345916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 </a:t>
            </a:r>
            <a:r>
              <a:rPr lang="zh-CN" altLang="en-US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熵与信息增益编程实现</a:t>
            </a: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286000" y="259080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</a:t>
            </a:r>
            <a:r>
              <a:rPr lang="zh-CN" altLang="en-US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信息熵、条件熵和信息增益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1765302" y="182086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</a:t>
            </a:r>
            <a:r>
              <a:rPr lang="zh-CN" altLang="en-US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决策树的结构与</a:t>
            </a: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ID3</a:t>
            </a:r>
            <a:r>
              <a:rPr lang="zh-CN" altLang="en-US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算法特点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92856" y="5000833"/>
            <a:ext cx="390516" cy="649189"/>
            <a:chOff x="1984929" y="4940853"/>
            <a:chExt cx="520552" cy="649189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1988567" y="4266336"/>
            <a:ext cx="390516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025999" y="4319133"/>
            <a:ext cx="314866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043395" y="4201370"/>
            <a:ext cx="297471" cy="649188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046246" y="4201370"/>
            <a:ext cx="278259" cy="649188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50420" y="2510393"/>
            <a:ext cx="390516" cy="649189"/>
            <a:chOff x="1984929" y="4940853"/>
            <a:chExt cx="520552" cy="649189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62554" y="1751716"/>
            <a:ext cx="390516" cy="649189"/>
            <a:chOff x="1984929" y="4940853"/>
            <a:chExt cx="520552" cy="649189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22492" y="3390016"/>
            <a:ext cx="390516" cy="649189"/>
            <a:chOff x="1984929" y="4940853"/>
            <a:chExt cx="520552" cy="649189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675" y="404662"/>
            <a:ext cx="3815430" cy="71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57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536" y="296032"/>
            <a:ext cx="8424936" cy="647700"/>
          </a:xfrm>
          <a:prstGeom prst="rect">
            <a:avLst/>
          </a:prstGeom>
        </p:spPr>
        <p:txBody>
          <a:bodyPr/>
          <a:lstStyle/>
          <a:p>
            <a:pPr rtl="0" eaLnBrk="1" latinLnBrk="0" hangingPunct="1"/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3.1 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计算信息熵：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clac_shannon_ent</a:t>
            </a:r>
            <a:endParaRPr lang="zh-CN" altLang="zh-CN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178" name="TextBox 13"/>
          <p:cNvSpPr txBox="1">
            <a:spLocks noChangeArrowheads="1"/>
          </p:cNvSpPr>
          <p:nvPr/>
        </p:nvSpPr>
        <p:spPr bwMode="auto">
          <a:xfrm>
            <a:off x="539552" y="962360"/>
            <a:ext cx="77052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计算信息熵的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过程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181" name="TextBox 15"/>
          <p:cNvSpPr txBox="1">
            <a:spLocks noChangeArrowheads="1"/>
          </p:cNvSpPr>
          <p:nvPr/>
        </p:nvSpPr>
        <p:spPr bwMode="auto">
          <a:xfrm>
            <a:off x="380885" y="2060848"/>
            <a:ext cx="8007539" cy="465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en-US" altLang="zh-CN" b="1" dirty="0" err="1" smtClean="0">
                <a:solidFill>
                  <a:srgbClr val="03001A"/>
                </a:solidFill>
                <a:ea typeface="黑体" pitchFamily="49" charset="-122"/>
                <a:cs typeface="Times New Roman" pitchFamily="18" charset="0"/>
              </a:rPr>
              <a:t>clac_shannon_ent</a:t>
            </a:r>
            <a:r>
              <a:rPr lang="zh-CN" altLang="en-US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函数</a:t>
            </a:r>
            <a:r>
              <a:rPr lang="zh-CN" altLang="en-US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流程：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  <a:sym typeface="Wingdings" pitchFamily="2" charset="2"/>
            </a:endParaRPr>
          </a:p>
          <a:p>
            <a:pPr eaLnBrk="1" hangingPunct="1"/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输入：样本集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</a:p>
          <a:p>
            <a:pPr eaLnBrk="1" hangingPunct="1"/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输出：信息熵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shannonEnt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计算样本总数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num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;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创建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一个空字典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label_count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={}</a:t>
            </a:r>
          </a:p>
          <a:p>
            <a:pPr eaLnBrk="1" hangingPunct="1"/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对每个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样本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如果字典没有该样本标签对应的键：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添加键等于该标签，值为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spcAft>
                <a:spcPts val="1000"/>
              </a:spcAft>
            </a:pP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字典内相应标签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计数加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1</a:t>
            </a:r>
          </a:p>
          <a:p>
            <a:pPr eaLnBrk="1" hangingPunct="1"/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初始化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shannonEnt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=0.0</a:t>
            </a:r>
          </a:p>
          <a:p>
            <a:pPr eaLnBrk="1" hangingPunct="1"/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字典内每个值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该类标签的计数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计算该类标签的比例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pi</a:t>
            </a: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更新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shannonEnt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=-pi*log2(pi)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539553" y="1517883"/>
            <a:ext cx="7513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对不同标签进行计数，然后累加求熵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536" y="5085184"/>
            <a:ext cx="65527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64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矩形 2"/>
          <p:cNvSpPr>
            <a:spLocks noChangeArrowheads="1"/>
          </p:cNvSpPr>
          <p:nvPr/>
        </p:nvSpPr>
        <p:spPr bwMode="auto">
          <a:xfrm>
            <a:off x="755576" y="908050"/>
            <a:ext cx="7488832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按</a:t>
            </a:r>
            <a:r>
              <a: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特征的索引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特征的值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获取子集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en-US" sz="24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把</a:t>
            </a:r>
            <a:r>
              <a: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这个特征删除</a:t>
            </a:r>
            <a:endParaRPr lang="en-US" altLang="zh-CN" sz="2400" b="1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因为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在建树过程中，下一个节点分裂时，要再次计算熵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，这样可以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减少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运算量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并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避免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该特征的影响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1204" name="组合 10"/>
          <p:cNvGrpSpPr>
            <a:grpSpLocks/>
          </p:cNvGrpSpPr>
          <p:nvPr/>
        </p:nvGrpSpPr>
        <p:grpSpPr bwMode="auto">
          <a:xfrm>
            <a:off x="792956" y="2784053"/>
            <a:ext cx="7559675" cy="3508692"/>
            <a:chOff x="1259632" y="2967335"/>
            <a:chExt cx="7559675" cy="3508396"/>
          </a:xfrm>
        </p:grpSpPr>
        <p:sp>
          <p:nvSpPr>
            <p:cNvPr id="51205" name="TextBox 4"/>
            <p:cNvSpPr txBox="1">
              <a:spLocks noChangeArrowheads="1"/>
            </p:cNvSpPr>
            <p:nvPr/>
          </p:nvSpPr>
          <p:spPr bwMode="auto">
            <a:xfrm>
              <a:off x="1259632" y="3429000"/>
              <a:ext cx="7559675" cy="3046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>
                <a:spcBef>
                  <a:spcPts val="1000"/>
                </a:spcBef>
              </a:pPr>
              <a:r>
                <a:rPr lang="zh-CN" altLang="en-US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输入</a:t>
              </a:r>
              <a:r>
                <a:rPr lang="en-US" altLang="zh-CN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:  data, index, value</a:t>
              </a:r>
            </a:p>
            <a:p>
              <a:pPr eaLnBrk="1" hangingPunct="1"/>
              <a:r>
                <a:rPr lang="zh-CN" altLang="en-US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输出</a:t>
              </a:r>
              <a:r>
                <a:rPr lang="en-US" altLang="zh-CN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:  </a:t>
              </a:r>
              <a:r>
                <a:rPr lang="zh-CN" altLang="en-US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分割的子数据集</a:t>
              </a:r>
              <a:r>
                <a:rPr lang="en-US" altLang="zh-CN" dirty="0" err="1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split_data</a:t>
              </a:r>
              <a:endPara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endParaRPr>
            </a:p>
            <a:p>
              <a:pPr eaLnBrk="1" hangingPunct="1"/>
              <a:r>
                <a:rPr lang="en-US" altLang="zh-CN" dirty="0" err="1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sub_data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初始化为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空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列表</a:t>
              </a:r>
              <a:endPara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eaLnBrk="1" hangingPunct="1"/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对样本集</a:t>
              </a:r>
              <a:r>
                <a:rPr lang="en-US" altLang="zh-CN" dirty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data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的每一行：</a:t>
              </a:r>
              <a:endPara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eaLnBrk="1" hangingPunct="1"/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如果该行第</a:t>
              </a:r>
              <a:r>
                <a:rPr lang="en-US" altLang="zh-CN" dirty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index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个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特征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等于</a:t>
              </a:r>
              <a:r>
                <a:rPr lang="en-US" altLang="zh-CN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value</a:t>
              </a:r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:</a:t>
              </a:r>
            </a:p>
            <a:p>
              <a:pPr eaLnBrk="1" hangingPunct="1"/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	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删除该特征</a:t>
              </a:r>
              <a:endPara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eaLnBrk="1" hangingPunct="1"/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	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添加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到</a:t>
              </a:r>
              <a:r>
                <a:rPr lang="en-US" altLang="zh-CN" dirty="0" err="1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sub_data</a:t>
              </a:r>
              <a:endPara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endParaRPr>
            </a:p>
            <a:p>
              <a:pPr eaLnBrk="1" hangingPunct="1"/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返回</a:t>
              </a:r>
              <a:r>
                <a:rPr lang="en-US" altLang="zh-CN" dirty="0" err="1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sub_data</a:t>
              </a:r>
              <a:endPara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1206" name="TextBox 4"/>
            <p:cNvSpPr txBox="1">
              <a:spLocks noChangeArrowheads="1"/>
            </p:cNvSpPr>
            <p:nvPr/>
          </p:nvSpPr>
          <p:spPr bwMode="auto">
            <a:xfrm>
              <a:off x="1259632" y="2967335"/>
              <a:ext cx="3031599" cy="46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en-US" altLang="zh-CN" b="1" dirty="0" err="1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  <a:sym typeface="Wingdings" pitchFamily="2" charset="2"/>
                </a:rPr>
                <a:t>split_data</a:t>
              </a:r>
              <a:r>
                <a:rPr lang="zh-CN" altLang="en-US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sym typeface="Wingdings" pitchFamily="2" charset="2"/>
                </a:rPr>
                <a:t>函数流程：</a:t>
              </a:r>
              <a:endParaRPr lang="zh-CN" altLang="en-US" b="1" dirty="0">
                <a:solidFill>
                  <a:srgbClr val="03001A"/>
                </a:solidFill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404094" y="3429258"/>
              <a:ext cx="705643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3412"/>
          </a:xfrm>
          <a:prstGeom prst="rect">
            <a:avLst/>
          </a:prstGeom>
        </p:spPr>
        <p:txBody>
          <a:bodyPr/>
          <a:lstStyle/>
          <a:p>
            <a:pPr rtl="0" eaLnBrk="1" latinLnBrk="0" hangingPunct="1"/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3.2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split_data</a:t>
            </a:r>
            <a:r>
              <a:rPr lang="zh-CN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函数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80921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组合 2"/>
          <p:cNvGrpSpPr>
            <a:grpSpLocks/>
          </p:cNvGrpSpPr>
          <p:nvPr/>
        </p:nvGrpSpPr>
        <p:grpSpPr bwMode="auto">
          <a:xfrm>
            <a:off x="827584" y="1144653"/>
            <a:ext cx="7272808" cy="1569663"/>
            <a:chOff x="1331913" y="4868863"/>
            <a:chExt cx="6769100" cy="122263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331913" y="4868863"/>
              <a:ext cx="67691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4571950" y="4868863"/>
              <a:ext cx="50" cy="11062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2230" name="组合 9"/>
            <p:cNvGrpSpPr>
              <a:grpSpLocks/>
            </p:cNvGrpSpPr>
            <p:nvPr/>
          </p:nvGrpSpPr>
          <p:grpSpPr bwMode="auto">
            <a:xfrm>
              <a:off x="1331913" y="4868865"/>
              <a:ext cx="6696075" cy="1222628"/>
              <a:chOff x="1331640" y="4869160"/>
              <a:chExt cx="6696744" cy="1222334"/>
            </a:xfrm>
          </p:grpSpPr>
          <p:sp>
            <p:nvSpPr>
              <p:cNvPr id="52231" name="TextBox 1"/>
              <p:cNvSpPr txBox="1">
                <a:spLocks noChangeArrowheads="1"/>
              </p:cNvSpPr>
              <p:nvPr/>
            </p:nvSpPr>
            <p:spPr bwMode="auto">
              <a:xfrm>
                <a:off x="1331640" y="4869160"/>
                <a:ext cx="3240360" cy="1222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删除一行中的某个值：</a:t>
                </a:r>
                <a:endParaRPr lang="en-US" altLang="zh-CN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hangingPunct="1"/>
                <a:r>
                  <a:rPr lang="en-US" altLang="zh-CN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ea typeface="宋体" pitchFamily="2" charset="-122"/>
                    <a:cs typeface="Times New Roman" pitchFamily="18" charset="0"/>
                  </a:rPr>
                  <a:t>a=[3,2,1,0];index=2</a:t>
                </a:r>
              </a:p>
              <a:p>
                <a:pPr eaLnBrk="1" hangingPunct="1"/>
                <a:r>
                  <a:rPr lang="en-US" altLang="zh-CN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#</a:t>
                </a:r>
                <a:r>
                  <a:rPr lang="zh-CN" altLang="en-US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删除第</a:t>
                </a:r>
                <a:r>
                  <a:rPr lang="en-US" altLang="zh-CN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ea typeface="宋体" pitchFamily="2" charset="-122"/>
                    <a:cs typeface="Times New Roman" pitchFamily="18" charset="0"/>
                  </a:rPr>
                  <a:t>index</a:t>
                </a:r>
                <a:r>
                  <a:rPr lang="zh-CN" altLang="en-US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个值</a:t>
                </a:r>
                <a:endParaRPr lang="en-US" altLang="zh-CN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hangingPunct="1"/>
                <a:r>
                  <a:rPr lang="en-US" altLang="zh-CN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ea typeface="宋体" pitchFamily="2" charset="-122"/>
                    <a:cs typeface="Times New Roman" pitchFamily="18" charset="0"/>
                  </a:rPr>
                  <a:t>del(a[index])</a:t>
                </a:r>
                <a:endParaRPr lang="zh-CN" altLang="en-US" dirty="0">
                  <a:solidFill>
                    <a:schemeClr val="tx2">
                      <a:lumMod val="95000"/>
                      <a:lumOff val="5000"/>
                    </a:schemeClr>
                  </a:solidFill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52232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4869160"/>
                <a:ext cx="3456384" cy="934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9pPr>
              </a:lstStyle>
              <a:p>
                <a:pPr eaLnBrk="1" hangingPunct="1"/>
                <a:r>
                  <a:rPr lang="en-US" altLang="zh-CN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#</a:t>
                </a:r>
                <a:r>
                  <a:rPr lang="zh-CN" altLang="en-US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也能删除而且更安全</a:t>
                </a:r>
                <a:endPara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endParaRPr>
              </a:p>
              <a:p>
                <a:pPr eaLnBrk="1" hangingPunct="1"/>
                <a:r>
                  <a:rPr lang="en-US" altLang="zh-CN" dirty="0">
                    <a:solidFill>
                      <a:srgbClr val="03001A"/>
                    </a:solidFill>
                    <a:ea typeface="华文楷体" pitchFamily="2" charset="-122"/>
                    <a:cs typeface="Times New Roman" pitchFamily="18" charset="0"/>
                  </a:rPr>
                  <a:t>c=a[:index]</a:t>
                </a:r>
              </a:p>
              <a:p>
                <a:pPr eaLnBrk="1" hangingPunct="1"/>
                <a:r>
                  <a:rPr lang="en-US" altLang="zh-CN" dirty="0" err="1">
                    <a:solidFill>
                      <a:srgbClr val="03001A"/>
                    </a:solidFill>
                    <a:ea typeface="华文楷体" pitchFamily="2" charset="-122"/>
                    <a:cs typeface="Times New Roman" pitchFamily="18" charset="0"/>
                  </a:rPr>
                  <a:t>c.extend</a:t>
                </a:r>
                <a:r>
                  <a:rPr lang="en-US" altLang="zh-CN" dirty="0">
                    <a:solidFill>
                      <a:srgbClr val="03001A"/>
                    </a:solidFill>
                    <a:ea typeface="华文楷体" pitchFamily="2" charset="-122"/>
                    <a:cs typeface="Times New Roman" pitchFamily="18" charset="0"/>
                  </a:rPr>
                  <a:t>(a[index+1</a:t>
                </a:r>
                <a:r>
                  <a:rPr lang="en-US" altLang="zh-CN" dirty="0" smtClean="0">
                    <a:solidFill>
                      <a:srgbClr val="03001A"/>
                    </a:solidFill>
                    <a:ea typeface="华文楷体" pitchFamily="2" charset="-122"/>
                    <a:cs typeface="Times New Roman" pitchFamily="18" charset="0"/>
                  </a:rPr>
                  <a:t>:])</a:t>
                </a:r>
                <a:endParaRPr lang="en-US" altLang="zh-CN" dirty="0">
                  <a:solidFill>
                    <a:srgbClr val="03001A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49188" y="2834948"/>
            <a:ext cx="8229600" cy="594052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3.3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获取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信息增益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最大的特征</a:t>
            </a:r>
            <a:endParaRPr lang="zh-CN" altLang="zh-CN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332656"/>
            <a:ext cx="590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cs typeface="+mj-cs"/>
              </a:rPr>
              <a:t>split_data</a:t>
            </a:r>
            <a:r>
              <a:rPr lang="zh-CN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cs typeface="+mj-cs"/>
              </a:rPr>
              <a:t>函数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cs typeface="+mj-cs"/>
              </a:rPr>
              <a:t>注意点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cs typeface="+mj-cs"/>
              </a:rPr>
              <a:t>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501008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get_best_split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输入：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data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，输出：最优特征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b_index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外层循环：每个特征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通过集合的方法获得该特征的特征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空间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内层循环：遍历该特征的每一种取值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计算划分的子样本集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    计算子样本的熵，通过叠加计算条件熵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计算信息增益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通过比较信息增益获得最优的特征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 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9350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文本框 1"/>
          <p:cNvSpPr txBox="1">
            <a:spLocks noChangeArrowheads="1"/>
          </p:cNvSpPr>
          <p:nvPr/>
        </p:nvSpPr>
        <p:spPr bwMode="auto">
          <a:xfrm>
            <a:off x="827584" y="1052513"/>
            <a:ext cx="75025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样本总体的信息熵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base_ent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最优信息增量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best_IG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=0.0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；最优特征索引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best_index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=-1</a:t>
            </a:r>
          </a:p>
          <a:p>
            <a:pPr eaLnBrk="1" hangingPunct="1"/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计算样本特征的数量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feature_num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遍历特征的索引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index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得到这个特征的特征空间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unique_feature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初始化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条件熵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cond_ent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=0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对于特征空间中的每个值：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调用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得到分割后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的子样本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集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cond_ent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+=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子样本集熵*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	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子样本数量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总数量</a:t>
            </a: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当前信息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增益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current_IG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current_IG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&gt;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best_IG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best_IG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current_IG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best_index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=index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返回最优特征索引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best_index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507288" cy="562074"/>
          </a:xfrm>
          <a:prstGeom prst="rect">
            <a:avLst/>
          </a:prstGeom>
        </p:spPr>
        <p:txBody>
          <a:bodyPr/>
          <a:lstStyle/>
          <a:p>
            <a:pPr rtl="0" eaLnBrk="1" latinLnBrk="0" hangingPunct="1"/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3.3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利用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信息增益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获取最优分割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特征</a:t>
            </a:r>
          </a:p>
        </p:txBody>
      </p:sp>
      <p:sp>
        <p:nvSpPr>
          <p:cNvPr id="4" name="圆角矩形 3">
            <a:hlinkClick r:id="rId2" action="ppaction://hlinksldjump"/>
          </p:cNvPr>
          <p:cNvSpPr/>
          <p:nvPr/>
        </p:nvSpPr>
        <p:spPr>
          <a:xfrm>
            <a:off x="7164288" y="5877272"/>
            <a:ext cx="1165821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6584447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516300"/>
              </p:ext>
            </p:extLst>
          </p:nvPr>
        </p:nvGraphicFramePr>
        <p:xfrm>
          <a:off x="725424" y="985682"/>
          <a:ext cx="7662999" cy="5611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358"/>
                <a:gridCol w="1225358"/>
                <a:gridCol w="1225358"/>
                <a:gridCol w="1672061"/>
                <a:gridCol w="1197343"/>
                <a:gridCol w="1117521"/>
              </a:tblGrid>
              <a:tr h="380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ID</a:t>
                      </a:r>
                      <a:endParaRPr lang="zh-CN" altLang="en-US" sz="18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宋体" pitchFamily="2" charset="-122"/>
                          <a:ea typeface="宋体" pitchFamily="2" charset="-122"/>
                        </a:rPr>
                        <a:t>年龄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宋体" pitchFamily="2" charset="-122"/>
                          <a:ea typeface="宋体" pitchFamily="2" charset="-122"/>
                        </a:rPr>
                        <a:t>有工作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宋体" pitchFamily="2" charset="-122"/>
                          <a:ea typeface="宋体" pitchFamily="2" charset="-122"/>
                        </a:rPr>
                        <a:t>有自己的房子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宋体" pitchFamily="2" charset="-122"/>
                          <a:ea typeface="宋体" pitchFamily="2" charset="-122"/>
                        </a:rPr>
                        <a:t>信贷情况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宋体" pitchFamily="2" charset="-122"/>
                          <a:ea typeface="宋体" pitchFamily="2" charset="-122"/>
                        </a:rPr>
                        <a:t>类别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一般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宋体" pitchFamily="2" charset="-122"/>
                          <a:ea typeface="宋体" pitchFamily="2" charset="-122"/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宋体" pitchFamily="2" charset="-122"/>
                          <a:ea typeface="宋体" pitchFamily="2" charset="-122"/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一般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一般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宋体" pitchFamily="2" charset="-122"/>
                          <a:ea typeface="宋体" pitchFamily="2" charset="-122"/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一般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宋体" pitchFamily="2" charset="-122"/>
                          <a:ea typeface="宋体" pitchFamily="2" charset="-122"/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宋体" pitchFamily="2" charset="-122"/>
                          <a:ea typeface="宋体" pitchFamily="2" charset="-122"/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宋体" pitchFamily="2" charset="-122"/>
                          <a:ea typeface="宋体" pitchFamily="2" charset="-122"/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宋体" pitchFamily="2" charset="-122"/>
                          <a:ea typeface="宋体" pitchFamily="2" charset="-122"/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宋体" pitchFamily="2" charset="-122"/>
                          <a:ea typeface="宋体" pitchFamily="2" charset="-122"/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非常好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宋体" pitchFamily="2" charset="-122"/>
                          <a:ea typeface="宋体" pitchFamily="2" charset="-122"/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非常好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老年</a:t>
                      </a:r>
                      <a:endParaRPr lang="zh-CN" altLang="en-US" sz="16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非常好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老年</a:t>
                      </a:r>
                      <a:endParaRPr lang="zh-CN" altLang="en-US" sz="16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宋体" pitchFamily="2" charset="-122"/>
                          <a:ea typeface="宋体" pitchFamily="2" charset="-122"/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老年</a:t>
                      </a:r>
                      <a:endParaRPr lang="zh-CN" altLang="en-US" sz="16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宋体" pitchFamily="2" charset="-122"/>
                          <a:ea typeface="宋体" pitchFamily="2" charset="-122"/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老年</a:t>
                      </a:r>
                      <a:endParaRPr lang="zh-CN" altLang="en-US" sz="16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非常好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老年</a:t>
                      </a:r>
                      <a:endParaRPr lang="zh-CN" altLang="en-US" sz="16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一般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9552" y="163511"/>
            <a:ext cx="18473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4000" b="1" dirty="0">
              <a:solidFill>
                <a:schemeClr val="accent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308304" y="981670"/>
            <a:ext cx="0" cy="56156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latinLnBrk="0" hangingPunct="1"/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：信贷类别预测样本</a:t>
            </a:r>
          </a:p>
        </p:txBody>
      </p:sp>
    </p:spTree>
    <p:extLst>
      <p:ext uri="{BB962C8B-B14F-4D97-AF65-F5344CB8AC3E}">
        <p14:creationId xmlns:p14="http://schemas.microsoft.com/office/powerpoint/2010/main" val="7018731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决策树的结构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文本占位符 8194"/>
          <p:cNvSpPr txBox="1">
            <a:spLocks noChangeArrowheads="1"/>
          </p:cNvSpPr>
          <p:nvPr/>
        </p:nvSpPr>
        <p:spPr bwMode="auto">
          <a:xfrm>
            <a:off x="4108020" y="1617366"/>
            <a:ext cx="5001567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4040"/>
              </a:buClr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决策树：以树状结构表示</a:t>
            </a:r>
            <a:r>
              <a:rPr kumimoji="1"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数据分类</a:t>
            </a:r>
            <a:r>
              <a:rPr kumimoji="1"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或回归预测</a:t>
            </a:r>
            <a:r>
              <a:rPr kumimoji="1"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kumimoji="1"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过程</a:t>
            </a:r>
            <a:r>
              <a:rPr kumimoji="1"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kumimoji="1" lang="zh-CN" altLang="en-US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buClr>
                <a:srgbClr val="404040"/>
              </a:buClr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kumimoji="1" lang="zh-CN" altLang="en-US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决策</a:t>
            </a:r>
            <a:r>
              <a:rPr kumimoji="1"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节点</a:t>
            </a:r>
            <a:r>
              <a:rPr kumimoji="1"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（决策点</a:t>
            </a:r>
            <a:r>
              <a:rPr kumimoji="1"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kumimoji="1"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buClr>
                <a:srgbClr val="404040"/>
              </a:buClr>
              <a:buNone/>
            </a:pPr>
            <a:r>
              <a:rPr kumimoji="1"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分支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buClr>
                <a:srgbClr val="404040"/>
              </a:buClr>
              <a:buNone/>
            </a:pPr>
            <a:r>
              <a:rPr kumimoji="1"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</a:t>
            </a:r>
            <a:r>
              <a:rPr kumimoji="1"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叶子节点</a:t>
            </a:r>
            <a:endParaRPr kumimoji="1"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buClr>
                <a:srgbClr val="404040"/>
              </a:buClr>
              <a:buFont typeface="Wingdings" pitchFamily="2" charset="2"/>
              <a:buNone/>
            </a:pPr>
            <a:endParaRPr kumimoji="1" lang="zh-CN" altLang="en-US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3" y="1412776"/>
            <a:ext cx="3914286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66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850901" y="908050"/>
            <a:ext cx="7466014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决策树由节点和分支组成。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节点具有两种类型：内部节点和叶子节点。内部节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点表示一个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或者一个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特征与分割值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，叶子节点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表示一种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分类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或者一个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回归值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分支：每个决策点实现一个具有离散输出的函数，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记为分支。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多叉树和二叉树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4314" y="3277930"/>
            <a:ext cx="5243991" cy="3351974"/>
            <a:chOff x="2064314" y="3277930"/>
            <a:chExt cx="5243991" cy="3351974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314" y="3277930"/>
              <a:ext cx="2962713" cy="3351974"/>
            </a:xfrm>
            <a:prstGeom prst="rect">
              <a:avLst/>
            </a:prstGeom>
          </p:spPr>
        </p:pic>
        <p:grpSp>
          <p:nvGrpSpPr>
            <p:cNvPr id="14339" name="组合 13"/>
            <p:cNvGrpSpPr>
              <a:grpSpLocks/>
            </p:cNvGrpSpPr>
            <p:nvPr/>
          </p:nvGrpSpPr>
          <p:grpSpPr bwMode="auto">
            <a:xfrm>
              <a:off x="2483769" y="3694116"/>
              <a:ext cx="4824536" cy="2592387"/>
              <a:chOff x="2931764" y="3716333"/>
              <a:chExt cx="5096224" cy="2592338"/>
            </a:xfrm>
          </p:grpSpPr>
          <p:sp>
            <p:nvSpPr>
              <p:cNvPr id="14342" name="TextBox 5"/>
              <p:cNvSpPr txBox="1">
                <a:spLocks noChangeArrowheads="1"/>
              </p:cNvSpPr>
              <p:nvPr/>
            </p:nvSpPr>
            <p:spPr bwMode="auto">
              <a:xfrm>
                <a:off x="6011863" y="3860800"/>
                <a:ext cx="2016125" cy="831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r>
                  <a:rPr lang="zh-CN" altLang="en-US" dirty="0" smtClean="0">
                    <a:solidFill>
                      <a:schemeClr val="tx1">
                        <a:lumMod val="50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内部节点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(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包括根节点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)</a:t>
                </a:r>
              </a:p>
            </p:txBody>
          </p:sp>
          <p:sp>
            <p:nvSpPr>
              <p:cNvPr id="14343" name="TextBox 6"/>
              <p:cNvSpPr txBox="1">
                <a:spLocks noChangeArrowheads="1"/>
              </p:cNvSpPr>
              <p:nvPr/>
            </p:nvSpPr>
            <p:spPr bwMode="auto">
              <a:xfrm>
                <a:off x="6011863" y="5589588"/>
                <a:ext cx="2016125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r>
                  <a:rPr lang="zh-CN" altLang="en-US" dirty="0" smtClean="0">
                    <a:solidFill>
                      <a:srgbClr val="03001A"/>
                    </a:solidFill>
                  </a:rPr>
                  <a:t>叶子节点</a:t>
                </a:r>
                <a:endParaRPr lang="en-US" altLang="zh-CN" dirty="0" smtClean="0">
                  <a:solidFill>
                    <a:srgbClr val="03001A"/>
                  </a:solidFill>
                </a:endParaRPr>
              </a:p>
            </p:txBody>
          </p:sp>
          <p:cxnSp>
            <p:nvCxnSpPr>
              <p:cNvPr id="3" name="直接箭头连接符 2"/>
              <p:cNvCxnSpPr>
                <a:stCxn id="14342" idx="1"/>
              </p:cNvCxnSpPr>
              <p:nvPr/>
            </p:nvCxnSpPr>
            <p:spPr>
              <a:xfrm flipH="1" flipV="1">
                <a:off x="4148772" y="3716333"/>
                <a:ext cx="1863091" cy="56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>
                <a:stCxn id="14342" idx="1"/>
              </p:cNvCxnSpPr>
              <p:nvPr/>
            </p:nvCxnSpPr>
            <p:spPr>
              <a:xfrm flipH="1">
                <a:off x="3540268" y="4276725"/>
                <a:ext cx="2471595" cy="6146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>
                <a:stCxn id="14343" idx="1"/>
              </p:cNvCxnSpPr>
              <p:nvPr/>
            </p:nvCxnSpPr>
            <p:spPr>
              <a:xfrm flipH="1">
                <a:off x="4148772" y="5820569"/>
                <a:ext cx="1863091" cy="4881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stCxn id="14343" idx="1"/>
              </p:cNvCxnSpPr>
              <p:nvPr/>
            </p:nvCxnSpPr>
            <p:spPr>
              <a:xfrm flipH="1">
                <a:off x="2931764" y="5820569"/>
                <a:ext cx="3080099" cy="3669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14343" idx="1"/>
              </p:cNvCxnSpPr>
              <p:nvPr/>
            </p:nvCxnSpPr>
            <p:spPr>
              <a:xfrm flipH="1" flipV="1">
                <a:off x="5441844" y="5107375"/>
                <a:ext cx="570019" cy="7131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827088" y="11588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1.1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决策树的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结构</a:t>
            </a:r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泛化，函数化</a:t>
            </a:r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78929"/>
              </p:ext>
            </p:extLst>
          </p:nvPr>
        </p:nvGraphicFramePr>
        <p:xfrm>
          <a:off x="6146800" y="3352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0" name="Equation" r:id="rId5" imgW="914400" imgH="211680" progId="Equation.DSMT4">
                  <p:embed/>
                </p:oleObj>
              </mc:Choice>
              <mc:Fallback>
                <p:oleObj name="Equation" r:id="rId5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0987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517911" y="2924944"/>
            <a:ext cx="8230553" cy="864096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1.3 ID3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算法特点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1268760"/>
            <a:ext cx="71287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sz="28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选取</a:t>
            </a:r>
            <a:r>
              <a:rPr lang="zh-CN" altLang="en-US" sz="28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哪个特征作为当前分类的标准</a:t>
            </a:r>
            <a:endParaRPr lang="en-US" altLang="zh-CN" sz="2800" b="1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选取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了特征如何分类</a:t>
            </a:r>
            <a:r>
              <a: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多分支、二分支</a:t>
            </a:r>
            <a:r>
              <a: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什么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时候结束</a:t>
            </a:r>
            <a:r>
              <a: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从决策点变成叶子节点</a:t>
            </a:r>
            <a:r>
              <a: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99592" y="3803556"/>
            <a:ext cx="73448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使用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信息熵与信息增益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确定特征</a:t>
            </a:r>
            <a:endParaRPr lang="en-US" altLang="zh-CN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有多少种取值情况就有几个分支</a:t>
            </a:r>
            <a:r>
              <a: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多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叉</a:t>
            </a:r>
            <a:endParaRPr lang="en-US" altLang="zh-CN" sz="28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树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能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处理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离散型的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endParaRPr lang="en-US" altLang="zh-CN" sz="28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能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解决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分类问题</a:t>
            </a:r>
          </a:p>
        </p:txBody>
      </p:sp>
      <p:sp>
        <p:nvSpPr>
          <p:cNvPr id="4" name="矩形 3"/>
          <p:cNvSpPr/>
          <p:nvPr/>
        </p:nvSpPr>
        <p:spPr>
          <a:xfrm>
            <a:off x="473714" y="404664"/>
            <a:ext cx="22260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cs typeface="+mj-cs"/>
              </a:rPr>
              <a:t>三个问题：</a:t>
            </a:r>
          </a:p>
        </p:txBody>
      </p:sp>
    </p:spTree>
    <p:extLst>
      <p:ext uri="{BB962C8B-B14F-4D97-AF65-F5344CB8AC3E}">
        <p14:creationId xmlns:p14="http://schemas.microsoft.com/office/powerpoint/2010/main" val="21904845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6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 smtClean="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1584" y="908720"/>
            <a:ext cx="7416800" cy="5419999"/>
            <a:chOff x="611584" y="908720"/>
            <a:chExt cx="7416800" cy="5419999"/>
          </a:xfrm>
        </p:grpSpPr>
        <p:grpSp>
          <p:nvGrpSpPr>
            <p:cNvPr id="2" name="组合 1"/>
            <p:cNvGrpSpPr/>
            <p:nvPr/>
          </p:nvGrpSpPr>
          <p:grpSpPr>
            <a:xfrm>
              <a:off x="611584" y="908720"/>
              <a:ext cx="7416800" cy="4098558"/>
              <a:chOff x="611584" y="908720"/>
              <a:chExt cx="7416800" cy="4098558"/>
            </a:xfrm>
          </p:grpSpPr>
          <p:sp>
            <p:nvSpPr>
              <p:cNvPr id="16386" name="TextBox 6"/>
              <p:cNvSpPr txBox="1">
                <a:spLocks noChangeArrowheads="1"/>
              </p:cNvSpPr>
              <p:nvPr/>
            </p:nvSpPr>
            <p:spPr bwMode="auto">
              <a:xfrm>
                <a:off x="611584" y="908720"/>
                <a:ext cx="7416800" cy="4098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ts val="1000"/>
                  </a:spcAft>
                  <a:buSzPct val="100000"/>
                  <a:buFont typeface="Arial" pitchFamily="34" charset="0"/>
                  <a:buNone/>
                </a:pPr>
                <a:r>
                  <a:rPr kumimoji="1" lang="zh-CN" altLang="en-US" sz="28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三种不同的衡量方式：</a:t>
                </a:r>
                <a:endParaRPr kumimoji="1" lang="en-US" altLang="zh-CN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r>
                  <a:rPr kumimoji="1" lang="en-US" altLang="zh-CN" sz="2800" b="1" dirty="0" smtClean="0">
                    <a:solidFill>
                      <a:srgbClr val="FF0000"/>
                    </a:solidFill>
                    <a:ea typeface="宋体" pitchFamily="2" charset="-122"/>
                    <a:cs typeface="Times New Roman" pitchFamily="18" charset="0"/>
                  </a:rPr>
                  <a:t>1.</a:t>
                </a:r>
                <a:r>
                  <a:rPr kumimoji="1" lang="zh-CN" altLang="en-US" sz="2800" b="1" dirty="0" smtClean="0">
                    <a:solidFill>
                      <a:srgbClr val="FF0000"/>
                    </a:solidFill>
                    <a:ea typeface="宋体" pitchFamily="2" charset="-122"/>
                    <a:cs typeface="Times New Roman" pitchFamily="18" charset="0"/>
                  </a:rPr>
                  <a:t>信息</a:t>
                </a:r>
                <a:r>
                  <a:rPr kumimoji="1" lang="zh-CN" altLang="en-US" sz="2800" b="1" dirty="0" smtClean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熵</a:t>
                </a:r>
                <a:endParaRPr kumimoji="1" lang="en-US" altLang="zh-CN" sz="28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endParaRPr kumimoji="1" lang="en-US" altLang="zh-CN" sz="2800" dirty="0" smtClean="0">
                  <a:solidFill>
                    <a:srgbClr val="404040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endParaRPr kumimoji="1" lang="en-US" altLang="zh-CN" sz="2800" dirty="0" smtClean="0">
                  <a:solidFill>
                    <a:srgbClr val="404040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r>
                  <a:rPr kumimoji="1" lang="en-US" altLang="zh-CN" sz="2800" dirty="0" smtClean="0">
                    <a:solidFill>
                      <a:srgbClr val="03001A"/>
                    </a:solidFill>
                    <a:ea typeface="宋体" pitchFamily="2" charset="-122"/>
                    <a:cs typeface="Times New Roman" pitchFamily="18" charset="0"/>
                  </a:rPr>
                  <a:t>2</a:t>
                </a:r>
                <a:r>
                  <a:rPr kumimoji="1" lang="en-US" altLang="zh-CN" sz="2800" dirty="0">
                    <a:solidFill>
                      <a:srgbClr val="03001A"/>
                    </a:solidFill>
                    <a:ea typeface="宋体" pitchFamily="2" charset="-122"/>
                    <a:cs typeface="Times New Roman" pitchFamily="18" charset="0"/>
                  </a:rPr>
                  <a:t>.</a:t>
                </a:r>
                <a:r>
                  <a:rPr kumimoji="1" lang="zh-CN" altLang="en-US" sz="28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基</a:t>
                </a:r>
                <a:r>
                  <a:rPr kumimoji="1" lang="zh-CN" altLang="en-US" sz="28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尼系数</a:t>
                </a:r>
                <a:endParaRPr kumimoji="1" lang="en-US" altLang="zh-CN" sz="28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endParaRPr kumimoji="1" lang="en-US" altLang="zh-CN" sz="2800" dirty="0" smtClean="0">
                  <a:solidFill>
                    <a:srgbClr val="404040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endParaRPr kumimoji="1" lang="en-US" altLang="zh-CN" sz="2800" dirty="0" smtClean="0">
                  <a:solidFill>
                    <a:srgbClr val="404040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endParaRPr kumimoji="1" lang="en-US" altLang="zh-CN" sz="2800" dirty="0" smtClean="0">
                  <a:solidFill>
                    <a:srgbClr val="404040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r>
                  <a:rPr kumimoji="1" lang="en-US" altLang="zh-CN" sz="2800" dirty="0" smtClean="0">
                    <a:solidFill>
                      <a:srgbClr val="03001A"/>
                    </a:solidFill>
                    <a:ea typeface="宋体" pitchFamily="2" charset="-122"/>
                    <a:cs typeface="Times New Roman" pitchFamily="18" charset="0"/>
                  </a:rPr>
                  <a:t>3.</a:t>
                </a:r>
                <a:r>
                  <a:rPr kumimoji="1" lang="zh-CN" altLang="en-US" sz="28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kumimoji="1" lang="zh-CN" altLang="en-US" sz="28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最小</a:t>
                </a:r>
                <a:r>
                  <a:rPr kumimoji="1" lang="zh-CN" altLang="en-US" sz="28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均方误差</a:t>
                </a:r>
                <a:r>
                  <a:rPr kumimoji="1" lang="en-US" altLang="zh-CN" sz="28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(</a:t>
                </a:r>
                <a:r>
                  <a:rPr kumimoji="1" lang="zh-CN" altLang="en-US" sz="28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用于回归</a:t>
                </a:r>
                <a:r>
                  <a:rPr kumimoji="1" lang="en-US" altLang="zh-CN" sz="28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)</a:t>
                </a:r>
                <a:endParaRPr kumimoji="1" lang="zh-CN" altLang="en-US" sz="28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  <p:graphicFrame>
            <p:nvGraphicFramePr>
              <p:cNvPr id="16387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8205456"/>
                  </p:ext>
                </p:extLst>
              </p:nvPr>
            </p:nvGraphicFramePr>
            <p:xfrm>
              <a:off x="2874963" y="1773238"/>
              <a:ext cx="3394075" cy="1035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58" name="Equation" r:id="rId4" imgW="5194080" imgH="1587240" progId="Equation.DSMT4">
                      <p:embed/>
                    </p:oleObj>
                  </mc:Choice>
                  <mc:Fallback>
                    <p:oleObj name="Equation" r:id="rId4" imgW="5194080" imgH="15872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963" y="1773238"/>
                            <a:ext cx="3394075" cy="10350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88" name="对象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7364606"/>
                  </p:ext>
                </p:extLst>
              </p:nvPr>
            </p:nvGraphicFramePr>
            <p:xfrm>
              <a:off x="2051074" y="3284538"/>
              <a:ext cx="5653088" cy="1035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59" name="Equation" r:id="rId6" imgW="8648700" imgH="1587500" progId="Equation.DSMT4">
                      <p:embed/>
                    </p:oleObj>
                  </mc:Choice>
                  <mc:Fallback>
                    <p:oleObj name="Equation" r:id="rId6" imgW="8648700" imgH="15875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1074" y="3284538"/>
                            <a:ext cx="5653088" cy="10350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390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7565628"/>
                </p:ext>
              </p:extLst>
            </p:nvPr>
          </p:nvGraphicFramePr>
          <p:xfrm>
            <a:off x="2123728" y="5045075"/>
            <a:ext cx="4936489" cy="760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0" name="Equation" r:id="rId8" imgW="9791640" imgH="1511280" progId="Equation.DSMT4">
                    <p:embed/>
                  </p:oleObj>
                </mc:Choice>
                <mc:Fallback>
                  <p:oleObj name="Equation" r:id="rId8" imgW="9791640" imgH="1511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5045075"/>
                          <a:ext cx="4936489" cy="760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1" name="矩形 3"/>
            <p:cNvSpPr>
              <a:spLocks noChangeArrowheads="1"/>
            </p:cNvSpPr>
            <p:nvPr/>
          </p:nvSpPr>
          <p:spPr bwMode="auto">
            <a:xfrm>
              <a:off x="1122365" y="5805499"/>
              <a:ext cx="12618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r>
                <a:rPr kumimoji="1" lang="zh-CN" altLang="en-US" sz="28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其中：</a:t>
              </a:r>
            </a:p>
          </p:txBody>
        </p:sp>
        <p:graphicFrame>
          <p:nvGraphicFramePr>
            <p:cNvPr id="16392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4292896"/>
                </p:ext>
              </p:extLst>
            </p:nvPr>
          </p:nvGraphicFramePr>
          <p:xfrm>
            <a:off x="2339977" y="5876937"/>
            <a:ext cx="4741863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1" name="Equation" r:id="rId10" imgW="10604500" imgH="876300" progId="Equation.DSMT4">
                    <p:embed/>
                  </p:oleObj>
                </mc:Choice>
                <mc:Fallback>
                  <p:oleObj name="Equation" r:id="rId10" imgW="10604500" imgH="876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977" y="5876937"/>
                          <a:ext cx="4741863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3" name="标题 1"/>
          <p:cNvSpPr>
            <a:spLocks noGrp="1"/>
          </p:cNvSpPr>
          <p:nvPr>
            <p:ph type="title"/>
          </p:nvPr>
        </p:nvSpPr>
        <p:spPr>
          <a:xfrm>
            <a:off x="611584" y="230833"/>
            <a:ext cx="8174236" cy="771525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种衡量方式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8082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8673" descr="shann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52736"/>
            <a:ext cx="2865438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矩形 28674"/>
          <p:cNvSpPr>
            <a:spLocks noChangeArrowheads="1"/>
          </p:cNvSpPr>
          <p:nvPr/>
        </p:nvSpPr>
        <p:spPr bwMode="auto">
          <a:xfrm>
            <a:off x="827584" y="1712375"/>
            <a:ext cx="4536504" cy="106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0000CC"/>
              </a:buClr>
              <a:buSzPct val="100000"/>
              <a:tabLst>
                <a:tab pos="7310438" algn="r"/>
              </a:tabLst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Father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 information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theory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0000CC"/>
              </a:buClr>
              <a:buSzPct val="100000"/>
              <a:tabLst>
                <a:tab pos="7310438" algn="r"/>
              </a:tabLst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解决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了对信息的量化度量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问题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</a:t>
            </a:r>
          </a:p>
        </p:txBody>
      </p:sp>
      <p:sp>
        <p:nvSpPr>
          <p:cNvPr id="28678" name="矩形 28677"/>
          <p:cNvSpPr>
            <a:spLocks noChangeArrowheads="1"/>
          </p:cNvSpPr>
          <p:nvPr/>
        </p:nvSpPr>
        <p:spPr bwMode="auto">
          <a:xfrm>
            <a:off x="539750" y="2943029"/>
            <a:ext cx="7056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528DC2"/>
              </a:buClr>
              <a:buSzPct val="100000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熵</a:t>
            </a:r>
            <a:r>
              <a:rPr lang="en-US" altLang="zh-CN" sz="2400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8680" name="矩形 28679"/>
          <p:cNvSpPr>
            <a:spLocks noChangeArrowheads="1"/>
          </p:cNvSpPr>
          <p:nvPr/>
        </p:nvSpPr>
        <p:spPr bwMode="auto">
          <a:xfrm>
            <a:off x="755576" y="3470231"/>
            <a:ext cx="5004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信息：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系统的平均信息量 </a:t>
            </a:r>
          </a:p>
        </p:txBody>
      </p:sp>
      <p:sp>
        <p:nvSpPr>
          <p:cNvPr id="28681" name="矩形 28680"/>
          <p:cNvSpPr>
            <a:spLocks noChangeArrowheads="1"/>
          </p:cNvSpPr>
          <p:nvPr/>
        </p:nvSpPr>
        <p:spPr bwMode="auto">
          <a:xfrm>
            <a:off x="755576" y="4005064"/>
            <a:ext cx="75311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统计：系统的混乱程度：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若一个系统中存在多个事件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每个事件出现的概率是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;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则这个系统的混乱程度为：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67544" y="5301208"/>
            <a:ext cx="8266188" cy="936104"/>
            <a:chOff x="755576" y="5517232"/>
            <a:chExt cx="8266188" cy="936104"/>
          </a:xfrm>
        </p:grpSpPr>
        <p:sp>
          <p:nvSpPr>
            <p:cNvPr id="5" name="圆角矩形 4"/>
            <p:cNvSpPr/>
            <p:nvPr/>
          </p:nvSpPr>
          <p:spPr>
            <a:xfrm>
              <a:off x="755576" y="5517232"/>
              <a:ext cx="8266188" cy="9361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 smtClean="0">
                <a:solidFill>
                  <a:srgbClr val="404040"/>
                </a:solidFill>
              </a:endParaRPr>
            </a:p>
          </p:txBody>
        </p:sp>
        <p:graphicFrame>
          <p:nvGraphicFramePr>
            <p:cNvPr id="17419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75369"/>
                </p:ext>
              </p:extLst>
            </p:nvPr>
          </p:nvGraphicFramePr>
          <p:xfrm>
            <a:off x="1343720" y="5732587"/>
            <a:ext cx="7173912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3" name="Equation" r:id="rId4" imgW="3377880" imgH="228600" progId="Equation.DSMT4">
                    <p:embed/>
                  </p:oleObj>
                </mc:Choice>
                <mc:Fallback>
                  <p:oleObj name="Equation" r:id="rId4" imgW="3377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720" y="5732587"/>
                          <a:ext cx="7173912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32607" y="1169859"/>
            <a:ext cx="38233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528DC2"/>
              </a:buClr>
              <a:buSzPct val="100000"/>
            </a:pPr>
            <a:r>
              <a:rPr lang="zh-CN" altLang="en-US" sz="2400" dirty="0" smtClean="0">
                <a:solidFill>
                  <a:srgbClr val="404040"/>
                </a:solidFill>
                <a:latin typeface="Verdana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C.Shannon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的信息论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5849" y="200454"/>
            <a:ext cx="8230553" cy="864096"/>
          </a:xfrm>
        </p:spPr>
        <p:txBody>
          <a:bodyPr/>
          <a:lstStyle/>
          <a:p>
            <a:pPr eaLnBrk="1" latinLnBrk="0" hangingPunct="1"/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信息熵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介绍</a:t>
            </a:r>
          </a:p>
        </p:txBody>
      </p:sp>
      <p:graphicFrame>
        <p:nvGraphicFramePr>
          <p:cNvPr id="1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49668"/>
              </p:ext>
            </p:extLst>
          </p:nvPr>
        </p:nvGraphicFramePr>
        <p:xfrm>
          <a:off x="5358236" y="4509120"/>
          <a:ext cx="144601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" name="Equation" r:id="rId6" imgW="799920" imgH="228600" progId="Equation.DSMT4">
                  <p:embed/>
                </p:oleObj>
              </mc:Choice>
              <mc:Fallback>
                <p:oleObj name="Equation" r:id="rId6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236" y="4509120"/>
                        <a:ext cx="1446012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046680"/>
              </p:ext>
            </p:extLst>
          </p:nvPr>
        </p:nvGraphicFramePr>
        <p:xfrm>
          <a:off x="2621757" y="4797152"/>
          <a:ext cx="14462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" name="Equation" r:id="rId8" imgW="799920" imgH="228600" progId="Equation.DSMT4">
                  <p:embed/>
                </p:oleObj>
              </mc:Choice>
              <mc:Fallback>
                <p:oleObj name="Equation" r:id="rId8" imgW="79992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757" y="4797152"/>
                        <a:ext cx="14462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5321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28678" grpId="0"/>
      <p:bldP spid="28680" grpId="0"/>
      <p:bldP spid="2868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325115" y="1191494"/>
            <a:ext cx="7561263" cy="1384995"/>
            <a:chOff x="1042988" y="1137334"/>
            <a:chExt cx="7561262" cy="1385203"/>
          </a:xfrm>
        </p:grpSpPr>
        <p:sp>
          <p:nvSpPr>
            <p:cNvPr id="5" name="矩形 1"/>
            <p:cNvSpPr>
              <a:spLocks noChangeArrowheads="1"/>
            </p:cNvSpPr>
            <p:nvPr/>
          </p:nvSpPr>
          <p:spPr bwMode="auto">
            <a:xfrm>
              <a:off x="1042988" y="1137334"/>
              <a:ext cx="7561262" cy="1385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假设：                              </a:t>
              </a:r>
              <a:endPara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两种情况对应的概率为：</a:t>
              </a:r>
              <a:endPara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6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748336"/>
                </p:ext>
              </p:extLst>
            </p:nvPr>
          </p:nvGraphicFramePr>
          <p:xfrm>
            <a:off x="5001840" y="1137334"/>
            <a:ext cx="2085975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8" name="Equation" r:id="rId3" imgW="2819160" imgH="711000" progId="Equation.DSMT4">
                    <p:embed/>
                  </p:oleObj>
                </mc:Choice>
                <mc:Fallback>
                  <p:oleObj name="Equation" r:id="rId3" imgW="281916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1840" y="1137334"/>
                          <a:ext cx="2085975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3139425"/>
                </p:ext>
              </p:extLst>
            </p:nvPr>
          </p:nvGraphicFramePr>
          <p:xfrm>
            <a:off x="4980855" y="1911881"/>
            <a:ext cx="2181225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9" name="Equation" r:id="rId5" imgW="2946400" imgH="711200" progId="Equation.DSMT4">
                    <p:embed/>
                  </p:oleObj>
                </mc:Choice>
                <mc:Fallback>
                  <p:oleObj name="Equation" r:id="rId5" imgW="2946400" imgH="71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0855" y="1911881"/>
                          <a:ext cx="2181225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877230"/>
              </p:ext>
            </p:extLst>
          </p:nvPr>
        </p:nvGraphicFramePr>
        <p:xfrm>
          <a:off x="325115" y="2631356"/>
          <a:ext cx="28098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0" name="Equation" r:id="rId7" imgW="3797300" imgH="711200" progId="Equation.DSMT4">
                  <p:embed/>
                </p:oleObj>
              </mc:Choice>
              <mc:Fallback>
                <p:oleObj name="Equation" r:id="rId7" imgW="37973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15" y="2631356"/>
                        <a:ext cx="28098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187148"/>
              </p:ext>
            </p:extLst>
          </p:nvPr>
        </p:nvGraphicFramePr>
        <p:xfrm>
          <a:off x="3700462" y="2708920"/>
          <a:ext cx="544353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1" name="Equation" r:id="rId9" imgW="9283680" imgH="1663560" progId="Equation.DSMT4">
                  <p:embed/>
                </p:oleObj>
              </mc:Choice>
              <mc:Fallback>
                <p:oleObj name="Equation" r:id="rId9" imgW="9283680" imgH="1663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2" y="2708920"/>
                        <a:ext cx="5443538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513095"/>
              </p:ext>
            </p:extLst>
          </p:nvPr>
        </p:nvGraphicFramePr>
        <p:xfrm>
          <a:off x="196528" y="3855319"/>
          <a:ext cx="28178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2" name="Equation" r:id="rId11" imgW="3810000" imgH="711200" progId="Equation.DSMT4">
                  <p:embed/>
                </p:oleObj>
              </mc:Choice>
              <mc:Fallback>
                <p:oleObj name="Equation" r:id="rId11" imgW="38100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28" y="3855319"/>
                        <a:ext cx="28178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779406"/>
              </p:ext>
            </p:extLst>
          </p:nvPr>
        </p:nvGraphicFramePr>
        <p:xfrm>
          <a:off x="3683000" y="4076700"/>
          <a:ext cx="49974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3" name="Equation" r:id="rId13" imgW="8521560" imgH="1612800" progId="Equation.DSMT4">
                  <p:embed/>
                </p:oleObj>
              </mc:Choice>
              <mc:Fallback>
                <p:oleObj name="Equation" r:id="rId13" imgW="8521560" imgH="16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4076700"/>
                        <a:ext cx="49974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856158"/>
              </p:ext>
            </p:extLst>
          </p:nvPr>
        </p:nvGraphicFramePr>
        <p:xfrm>
          <a:off x="412428" y="5150719"/>
          <a:ext cx="20383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4" name="Equation" r:id="rId15" imgW="2755900" imgH="711200" progId="Equation.DSMT4">
                  <p:embed/>
                </p:oleObj>
              </mc:Choice>
              <mc:Fallback>
                <p:oleObj name="Equation" r:id="rId15" imgW="27559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28" y="5150719"/>
                        <a:ext cx="20383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07774"/>
              </p:ext>
            </p:extLst>
          </p:nvPr>
        </p:nvGraphicFramePr>
        <p:xfrm>
          <a:off x="3821113" y="5445125"/>
          <a:ext cx="348456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5" name="Equation" r:id="rId17" imgW="5943600" imgH="1612800" progId="Equation.DSMT4">
                  <p:embed/>
                </p:oleObj>
              </mc:Choice>
              <mc:Fallback>
                <p:oleObj name="Equation" r:id="rId17" imgW="5943600" imgH="16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5445125"/>
                        <a:ext cx="348456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熵的计算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:(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以二分类为例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28697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5744</TotalTime>
  <Words>1730</Words>
  <Application>Microsoft Office PowerPoint</Application>
  <PresentationFormat>全屏显示(4:3)</PresentationFormat>
  <Paragraphs>491</Paragraphs>
  <Slides>23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2_Marketing 16x9</vt:lpstr>
      <vt:lpstr>Equation</vt:lpstr>
      <vt:lpstr>MathType 6.0 Equation</vt:lpstr>
      <vt:lpstr>决策树与集成算法</vt:lpstr>
      <vt:lpstr>本章授课内容</vt:lpstr>
      <vt:lpstr>例1：信贷类别预测样本</vt:lpstr>
      <vt:lpstr>1.1 决策树的结构</vt:lpstr>
      <vt:lpstr>1.1 决策树的结构(泛化，函数化)</vt:lpstr>
      <vt:lpstr>1.3 ID3算法特点</vt:lpstr>
      <vt:lpstr>2.1 三种衡量方式</vt:lpstr>
      <vt:lpstr>2.1 信息熵介绍</vt:lpstr>
      <vt:lpstr>2.1 熵的计算:(以二分类为例）</vt:lpstr>
      <vt:lpstr>2.1 信息熵的特点</vt:lpstr>
      <vt:lpstr>例1：信贷类别预测样本</vt:lpstr>
      <vt:lpstr>样本空间符号表达：</vt:lpstr>
      <vt:lpstr>2.1 熵(信息熵、经验熵)</vt:lpstr>
      <vt:lpstr>2.2 条件熵</vt:lpstr>
      <vt:lpstr>2.2 条件熵</vt:lpstr>
      <vt:lpstr>2.3 信息增益(Information Gain)</vt:lpstr>
      <vt:lpstr>2.3 信息增益: ID3算法选取特征的标准</vt:lpstr>
      <vt:lpstr>2.3 信息增益率(IG Ratio)</vt:lpstr>
      <vt:lpstr>3. 如何确定最优特征：</vt:lpstr>
      <vt:lpstr>3.1 计算信息熵：clac_shannon_ent</vt:lpstr>
      <vt:lpstr>3.2 split_data函数：</vt:lpstr>
      <vt:lpstr>3.3 获取信息增益最大的特征</vt:lpstr>
      <vt:lpstr>3.3 利用信息增益获取最优分割特征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375</cp:revision>
  <dcterms:created xsi:type="dcterms:W3CDTF">2017-12-07T03:33:58Z</dcterms:created>
  <dcterms:modified xsi:type="dcterms:W3CDTF">2018-03-05T09:15:07Z</dcterms:modified>
</cp:coreProperties>
</file>