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3"/>
  </p:notesMasterIdLst>
  <p:sldIdLst>
    <p:sldId id="260" r:id="rId2"/>
    <p:sldId id="338" r:id="rId3"/>
    <p:sldId id="303" r:id="rId4"/>
    <p:sldId id="335" r:id="rId5"/>
    <p:sldId id="340" r:id="rId6"/>
    <p:sldId id="339" r:id="rId7"/>
    <p:sldId id="312" r:id="rId8"/>
    <p:sldId id="306" r:id="rId9"/>
    <p:sldId id="308" r:id="rId10"/>
    <p:sldId id="304" r:id="rId11"/>
    <p:sldId id="309" r:id="rId12"/>
    <p:sldId id="341" r:id="rId13"/>
    <p:sldId id="315" r:id="rId14"/>
    <p:sldId id="343" r:id="rId15"/>
    <p:sldId id="311" r:id="rId16"/>
    <p:sldId id="342" r:id="rId17"/>
    <p:sldId id="313" r:id="rId18"/>
    <p:sldId id="337" r:id="rId19"/>
    <p:sldId id="316" r:id="rId20"/>
    <p:sldId id="344" r:id="rId21"/>
    <p:sldId id="31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85867" autoAdjust="0"/>
  </p:normalViewPr>
  <p:slideViewPr>
    <p:cSldViewPr>
      <p:cViewPr>
        <p:scale>
          <a:sx n="125" d="100"/>
          <a:sy n="125" d="100"/>
        </p:scale>
        <p:origin x="-1944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样本中</a:t>
            </a:r>
            <a:r>
              <a:rPr lang="en-US" altLang="zh-CN" dirty="0" smtClean="0"/>
              <a:t>n/N     </a:t>
            </a:r>
            <a:r>
              <a:rPr lang="zh-CN" altLang="en-US" dirty="0" smtClean="0"/>
              <a:t>可以当做真实概率的估计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5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第一条是规律，第二条是优点</a:t>
            </a:r>
            <a:endParaRPr lang="en-US" altLang="zh-CN" dirty="0" smtClean="0"/>
          </a:p>
          <a:p>
            <a:r>
              <a:rPr lang="zh-CN" altLang="en-US" dirty="0" smtClean="0"/>
              <a:t>接下来：关注如何求一个样本集的基尼系数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1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样本集表示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6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7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先讲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split_data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刚才讲了：由于不需要计算增益，只计算条件基尼系数，也就是不需要分割之前的基尼系数，只需要分割之后的；</a:t>
            </a:r>
            <a:endParaRPr lang="en-US" altLang="zh-CN" dirty="0" smtClean="0"/>
          </a:p>
          <a:p>
            <a:r>
              <a:rPr lang="zh-CN" altLang="en-US" dirty="0" smtClean="0"/>
              <a:t>那求基尼系数的计算可以每次讲分割后的两个子数据集传入，计算条件基尼系数</a:t>
            </a:r>
            <a:endParaRPr lang="en-US" altLang="zh-CN" dirty="0" smtClean="0"/>
          </a:p>
          <a:p>
            <a:r>
              <a:rPr lang="zh-CN" altLang="en-US" dirty="0" smtClean="0"/>
              <a:t>将左右子集放在一个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中传入，由于传入的是两部分分开的，因此传入时也将标签空间传入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2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74544"/>
            <a:ext cx="4699746" cy="529258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6" y="838386"/>
            <a:ext cx="4159545" cy="1299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6" y="2247714"/>
            <a:ext cx="3835425" cy="5715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2" y="83113"/>
            <a:ext cx="3206326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156692"/>
            <a:ext cx="7717260" cy="314325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514350"/>
            <a:ext cx="971804" cy="41148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514350"/>
            <a:ext cx="7107541" cy="41148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221600"/>
            <a:ext cx="7717260" cy="334837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1943100"/>
            <a:ext cx="6173807" cy="21145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4057650"/>
            <a:ext cx="6174998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059582"/>
            <a:ext cx="377288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059582"/>
            <a:ext cx="3772882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2" y="1126722"/>
            <a:ext cx="3772883" cy="7429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2" y="1977684"/>
            <a:ext cx="3772883" cy="2400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1" y="1126722"/>
            <a:ext cx="3772883" cy="7429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0" y="1977684"/>
            <a:ext cx="3772883" cy="2400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514350"/>
            <a:ext cx="2972574" cy="3543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514350"/>
            <a:ext cx="5029438" cy="4114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4057650"/>
            <a:ext cx="2972574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514350"/>
            <a:ext cx="2972574" cy="35433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514350"/>
            <a:ext cx="5030510" cy="41148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4057650"/>
            <a:ext cx="2972574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048680"/>
            <a:ext cx="77172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2" y="4767265"/>
            <a:ext cx="21329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4767265"/>
            <a:ext cx="28963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4782185"/>
            <a:ext cx="21329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CART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分类回归树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1847010" y="482252"/>
            <a:ext cx="3618310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1512887" y="941786"/>
            <a:ext cx="3024188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3824288"/>
            <a:ext cx="4621213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递归调整与封装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3203972"/>
            <a:ext cx="47752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建立回归树与预测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2594372"/>
            <a:ext cx="465455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分类预测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1943100"/>
            <a:ext cx="4662488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解决分类问题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3" y="1365647"/>
            <a:ext cx="4678363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算法简介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3669477"/>
            <a:ext cx="390516" cy="649189"/>
            <a:chOff x="1984929" y="4832656"/>
            <a:chExt cx="520552" cy="865585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832657"/>
              <a:ext cx="406739" cy="8655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832656"/>
              <a:ext cx="385351" cy="8655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3199752"/>
            <a:ext cx="390516" cy="389446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3239350"/>
            <a:ext cx="314866" cy="310245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6" y="306988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7" y="306988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1801647"/>
            <a:ext cx="390516" cy="649189"/>
            <a:chOff x="1984929" y="4832656"/>
            <a:chExt cx="520552" cy="865585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832657"/>
              <a:ext cx="406739" cy="86558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832656"/>
              <a:ext cx="385351" cy="86558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232639"/>
            <a:ext cx="390516" cy="649189"/>
            <a:chOff x="1984929" y="4832656"/>
            <a:chExt cx="520552" cy="865585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832657"/>
              <a:ext cx="406739" cy="865584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832656"/>
              <a:ext cx="385351" cy="865584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2461364"/>
            <a:ext cx="390516" cy="649189"/>
            <a:chOff x="1984929" y="4832656"/>
            <a:chExt cx="520552" cy="865585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832657"/>
              <a:ext cx="406739" cy="865584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832656"/>
              <a:ext cx="385351" cy="865584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48" y="225785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860032" y="3579862"/>
            <a:ext cx="316835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6428" y="2283718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可以将离散特征的二分方法表示成和连续特征相同的形式：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对离散特征进行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one-hot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编码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4" y="861853"/>
            <a:ext cx="8412753" cy="1245950"/>
            <a:chOff x="549212" y="1052736"/>
            <a:chExt cx="8412753" cy="1661264"/>
          </a:xfrm>
        </p:grpSpPr>
        <p:grpSp>
          <p:nvGrpSpPr>
            <p:cNvPr id="8" name="组合 7"/>
            <p:cNvGrpSpPr/>
            <p:nvPr/>
          </p:nvGrpSpPr>
          <p:grpSpPr>
            <a:xfrm>
              <a:off x="621220" y="1052736"/>
              <a:ext cx="8340745" cy="615553"/>
              <a:chOff x="621220" y="1052736"/>
              <a:chExt cx="8340745" cy="61555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21220" y="1052736"/>
                <a:ext cx="834074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按特征  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离散特征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),</a:t>
                </a:r>
                <a:r>
                  <a:rPr lang="zh-CN" altLang="en-US" sz="24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二分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标准  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划分</a:t>
                </a:r>
                <a:r>
                  <a:rPr lang="zh-CN" altLang="en-US" sz="2400" dirty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后</a:t>
                </a:r>
                <a:r>
                  <a:rPr lang="zh-CN" altLang="en-US" sz="24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得到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条件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基尼系数</a:t>
                </a:r>
                <a:endPara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485671"/>
                  </p:ext>
                </p:extLst>
              </p:nvPr>
            </p:nvGraphicFramePr>
            <p:xfrm>
              <a:off x="4836961" y="1244367"/>
              <a:ext cx="392771" cy="360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34" name="Equation" r:id="rId4" imgW="152280" imgH="139680" progId="Equation.DSMT4">
                      <p:embed/>
                    </p:oleObj>
                  </mc:Choice>
                  <mc:Fallback>
                    <p:oleObj name="Equation" r:id="rId4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836961" y="1244367"/>
                            <a:ext cx="392771" cy="3600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组合 12"/>
            <p:cNvGrpSpPr/>
            <p:nvPr/>
          </p:nvGrpSpPr>
          <p:grpSpPr>
            <a:xfrm>
              <a:off x="549212" y="1796426"/>
              <a:ext cx="8327381" cy="917574"/>
              <a:chOff x="261180" y="4292749"/>
              <a:chExt cx="8327381" cy="917574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2431126"/>
                  </p:ext>
                </p:extLst>
              </p:nvPr>
            </p:nvGraphicFramePr>
            <p:xfrm>
              <a:off x="261180" y="4484770"/>
              <a:ext cx="1782525" cy="3936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35" name="Equation" r:id="rId6" imgW="4228920" imgH="761760" progId="Equation.DSMT4">
                      <p:embed/>
                    </p:oleObj>
                  </mc:Choice>
                  <mc:Fallback>
                    <p:oleObj name="Equation" r:id="rId6" imgW="4228920" imgH="7617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180" y="4484770"/>
                            <a:ext cx="1782525" cy="3936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2167362"/>
                  </p:ext>
                </p:extLst>
              </p:nvPr>
            </p:nvGraphicFramePr>
            <p:xfrm>
              <a:off x="2205396" y="4292750"/>
              <a:ext cx="2879364" cy="887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36" name="Equation" r:id="rId8" imgW="6540480" imgH="1638000" progId="Equation.DSMT4">
                      <p:embed/>
                    </p:oleObj>
                  </mc:Choice>
                  <mc:Fallback>
                    <p:oleObj name="Equation" r:id="rId8" imgW="654048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205396" y="4292750"/>
                            <a:ext cx="2879364" cy="8874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36950"/>
                  </p:ext>
                </p:extLst>
              </p:nvPr>
            </p:nvGraphicFramePr>
            <p:xfrm>
              <a:off x="5229732" y="4292749"/>
              <a:ext cx="3358829" cy="917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37" name="Equation" r:id="rId10" imgW="7391160" imgH="1638000" progId="Equation.DSMT4">
                      <p:embed/>
                    </p:oleObj>
                  </mc:Choice>
                  <mc:Fallback>
                    <p:oleObj name="Equation" r:id="rId10" imgW="739116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29732" y="4292749"/>
                            <a:ext cx="3358829" cy="9175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95486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离散特征的条件基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系数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16066"/>
              </p:ext>
            </p:extLst>
          </p:nvPr>
        </p:nvGraphicFramePr>
        <p:xfrm>
          <a:off x="1547664" y="915566"/>
          <a:ext cx="360388" cy="35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8"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47664" y="915566"/>
                        <a:ext cx="360388" cy="35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0836" y="3060997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假设样本集第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  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三种取值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352266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用三个特征代替原特征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分别为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9194"/>
              </p:ext>
            </p:extLst>
          </p:nvPr>
        </p:nvGraphicFramePr>
        <p:xfrm>
          <a:off x="3459163" y="3150666"/>
          <a:ext cx="2206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9" name="Equation" r:id="rId14" imgW="152280" imgH="203040" progId="Equation.DSMT4">
                  <p:embed/>
                </p:oleObj>
              </mc:Choice>
              <mc:Fallback>
                <p:oleObj name="Equation" r:id="rId14" imgW="152280" imgH="203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150666"/>
                        <a:ext cx="2206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513326"/>
              </p:ext>
            </p:extLst>
          </p:nvPr>
        </p:nvGraphicFramePr>
        <p:xfrm>
          <a:off x="5292080" y="3133373"/>
          <a:ext cx="1060434" cy="41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0" name="Equation" r:id="rId16" imgW="711000" imgH="228600" progId="Equation.DSMT4">
                  <p:embed/>
                </p:oleObj>
              </mc:Choice>
              <mc:Fallback>
                <p:oleObj name="Equation" r:id="rId16" imgW="7110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133373"/>
                        <a:ext cx="1060434" cy="412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26223"/>
              </p:ext>
            </p:extLst>
          </p:nvPr>
        </p:nvGraphicFramePr>
        <p:xfrm>
          <a:off x="2339752" y="3218929"/>
          <a:ext cx="1285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1" name="Equation" r:id="rId18" imgW="88560" imgH="164880" progId="Equation.DSMT4">
                  <p:embed/>
                </p:oleObj>
              </mc:Choice>
              <mc:Fallback>
                <p:oleObj name="Equation" r:id="rId18" imgW="88560" imgH="1648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18929"/>
                        <a:ext cx="1285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1330"/>
              </p:ext>
            </p:extLst>
          </p:nvPr>
        </p:nvGraphicFramePr>
        <p:xfrm>
          <a:off x="1722438" y="3949700"/>
          <a:ext cx="1612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2" name="Equation" r:id="rId20" imgW="1104840" imgH="228600" progId="Equation.DSMT4">
                  <p:embed/>
                </p:oleObj>
              </mc:Choice>
              <mc:Fallback>
                <p:oleObj name="Equation" r:id="rId20" imgW="110484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3949700"/>
                        <a:ext cx="16129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33955"/>
              </p:ext>
            </p:extLst>
          </p:nvPr>
        </p:nvGraphicFramePr>
        <p:xfrm>
          <a:off x="4719638" y="3671888"/>
          <a:ext cx="32416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3" name="Equation" r:id="rId22" imgW="2286000" imgH="685800" progId="Equation.DSMT4">
                  <p:embed/>
                </p:oleObj>
              </mc:Choice>
              <mc:Fallback>
                <p:oleObj name="Equation" r:id="rId22" imgW="2286000" imgH="685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671888"/>
                        <a:ext cx="324167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5436096" y="3651870"/>
            <a:ext cx="0" cy="1224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73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35546"/>
            <a:ext cx="75713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个函数：创建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CART.py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condition_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特征，二分标准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对样本集进行分割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计算条件基尼系数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获得最优的特征与最优二分标准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选择最优特征与二分标准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03798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点过程：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对每个特征，以及可能的二分标准，将数据集分为左右两个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子数据集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计算分割的左右子数据集的条件基尼系数，在所有分割情况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中，基尼系数最小的特征与二分标准即为最优切分点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39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按特征索引和二分标准分割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843558"/>
            <a:ext cx="68146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,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特征索引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 ,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二分标准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输出：左子样本集，右子样本集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注意：与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不同，第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个特征，不用删除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499742"/>
            <a:ext cx="64043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对样本集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中的每个样本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个特征的值小于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放到左子集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放到右子集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1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8320" y="155068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一：样本总体的基尼系数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输入：样本集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输出：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giniScore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找到标签的所有取值情况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对于每种标签，计算在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中出现的频数以及频率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将频率作为该标签的估计概率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利用基尼系数公式，求得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giniScore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915566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求基尼系数 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求条件基尼系数 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合并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865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03693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(data):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row[-1] for row in 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labelSpace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=set(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for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 in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labelSpace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label_list.count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(label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lenData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+=pi*(1-pi)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return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0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尼系数函数设计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1059582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计算条件基尼系数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condition_gini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输入：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左子集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left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，右子集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right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分别对左子集和右子集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计算样本集的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计算该样本集与总样本集比例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通过累加，计算条件基尼系数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输入的部分可将左右子集放入元组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中即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groups=(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，累加的过程变为循环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中每个元素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10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尼系数函数设计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1059582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condition_gini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(groups[0])+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(groups[1])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data in groups: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(data)/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return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52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优特征与最优二分标准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789553"/>
            <a:ext cx="7071798" cy="1226031"/>
            <a:chOff x="467544" y="764704"/>
            <a:chExt cx="7071798" cy="1427899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1858201" cy="53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get_split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函数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558" y="1224781"/>
              <a:ext cx="7056784" cy="96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输入：样本集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输出：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 , value ,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子样本集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groups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=[left , right]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8582" y="2024281"/>
            <a:ext cx="7689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具有两层循环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准备特征个数，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外层是对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特征索引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内层是对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该特征的二分标准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对样本集进行划分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并求出基尼系数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condition_gini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比较得到最优情况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越小越好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将特征空间的每个值作为二分标准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08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优特征与最优二分标准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68154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(data):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=list(set([d[-1] for d in data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]))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=999</a:t>
            </a:r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b_value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b_groups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-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-1, []</a:t>
            </a:r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index in range(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(data[0])-1):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fea_value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=list(set([d[index] for d in data]))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for value in 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fea_value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groups=split(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condition_gini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</a:t>
            </a:r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if 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	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=index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b_value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=value;             				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b_groups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=groups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return 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b_index,b_value,b_groups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14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2.7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例子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6869" y="789552"/>
            <a:ext cx="6647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=[[1,1,'yes'],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	[1,1,'yes'],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	[1,0,'no'],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	[0,1,'no'],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	[0,1,'no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']]</a:t>
            </a:r>
          </a:p>
          <a:p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求得样本集的最优特征索引和最优“二分标准”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17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CART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9756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CART(Classification and Regression Tree)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L.Breiman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布雷曼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等人在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1984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年提出的决策树算法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479" y="2787774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可以处理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连续和离散的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每次决策采用二分方法将样本集分为两个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因此所得的树结构是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4083918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验证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剪枝：用独立的验证数据集对训练集生长的树进行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剪枝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479" y="1707654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能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分类和回归问题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分类问题：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Gini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回归问题：最小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均方误差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、最小绝对误差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设定阈值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0339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2.8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尼系数函数的合并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915566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由于摒弃了增益的方式，不需要计算原样本集的基尼系数，只需要计算条件基尼系数，直接求条件基尼系数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输入：元组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groups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中每个元素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data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找到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中标签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的所有取值情况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对于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每种标签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中出现的频数以及频率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用频率与基尼系数公式计算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该样本集与总样本集比例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累加，计算条件基尼系数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56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62628" y="771550"/>
            <a:ext cx="7704856" cy="4193764"/>
            <a:chOff x="467544" y="764704"/>
            <a:chExt cx="7704856" cy="4884271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2013693" cy="53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1240012"/>
              <a:ext cx="7056784" cy="4408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total=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(groups[0])+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(groups[1])</a:t>
              </a:r>
            </a:p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=0</a:t>
              </a: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data in groups:</a:t>
              </a: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(data)</a:t>
              </a: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labelSpace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=set([row[-1] </a:t>
              </a:r>
              <a:r>
                <a:rPr lang="en-US" altLang="zh-CN" sz="240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row in data])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value in 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labelSpace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:</a:t>
              </a: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pi=[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d[-1] for d in data].count(value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pi=pi/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+=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/total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*pi*(1-pi)</a:t>
              </a: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return 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449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1.2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树结构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735546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连续性变量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148064" y="843558"/>
            <a:ext cx="3384376" cy="404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二叉树：每个决策点只有两个分支。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每个决策点是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分割值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，叶子节点表示一种分类或者一个预测值。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也就是每个决策点不仅要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确定选取哪个特征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，与此同时还要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确定“二分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值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”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45864"/>
            <a:ext cx="47177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027" y="1059582"/>
            <a:ext cx="8486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1984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Breiman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博士提出基尼系数，用来在决策树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的生成中度量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不确定性程度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假设样本集有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个分类，样本点属于第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类的概率  ，定义该概率分布的基尼系数为：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477571"/>
              </p:ext>
            </p:extLst>
          </p:nvPr>
        </p:nvGraphicFramePr>
        <p:xfrm>
          <a:off x="2202341" y="2629242"/>
          <a:ext cx="470580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6" name="Equation" r:id="rId4" imgW="8724600" imgH="1587240" progId="Equation.DSMT4">
                  <p:embed/>
                </p:oleObj>
              </mc:Choice>
              <mc:Fallback>
                <p:oleObj name="Equation" r:id="rId4" imgW="87246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341" y="2629242"/>
                        <a:ext cx="470580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558620"/>
              </p:ext>
            </p:extLst>
          </p:nvPr>
        </p:nvGraphicFramePr>
        <p:xfrm>
          <a:off x="6876256" y="1844412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7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76256" y="1844412"/>
                        <a:ext cx="2825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62027" y="3435846"/>
            <a:ext cx="8386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对于给定的样本集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标签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种不同情况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，设共有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个样本，且属于第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种标签的样本有  个，则该样本集的基尼系数为：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67911"/>
              </p:ext>
            </p:extLst>
          </p:nvPr>
        </p:nvGraphicFramePr>
        <p:xfrm>
          <a:off x="3923928" y="3851344"/>
          <a:ext cx="2603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8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851344"/>
                        <a:ext cx="2603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48762"/>
              </p:ext>
            </p:extLst>
          </p:nvPr>
        </p:nvGraphicFramePr>
        <p:xfrm>
          <a:off x="1691680" y="4227934"/>
          <a:ext cx="496855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9" name="Equation" r:id="rId10" imgW="9804240" imgH="1739880" progId="Equation.DSMT4">
                  <p:embed/>
                </p:oleObj>
              </mc:Choice>
              <mc:Fallback>
                <p:oleObj name="Equation" r:id="rId10" imgW="9804240" imgH="17398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27934"/>
                        <a:ext cx="4968552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493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851920" y="2841780"/>
            <a:ext cx="4608512" cy="10261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25116" y="893621"/>
            <a:ext cx="7561263" cy="976051"/>
            <a:chOff x="1042988" y="1137334"/>
            <a:chExt cx="7561262" cy="1301597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1042988" y="1137334"/>
              <a:ext cx="7561262" cy="126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假设：                              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两种情况对应的概率为：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3400517"/>
                </p:ext>
              </p:extLst>
            </p:nvPr>
          </p:nvGraphicFramePr>
          <p:xfrm>
            <a:off x="5001840" y="1137334"/>
            <a:ext cx="1872207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6" name="Equation" r:id="rId3" imgW="2819160" imgH="711000" progId="Equation.DSMT4">
                    <p:embed/>
                  </p:oleObj>
                </mc:Choice>
                <mc:Fallback>
                  <p:oleObj name="Equation" r:id="rId3" imgW="28191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840" y="1137334"/>
                          <a:ext cx="1872207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594638"/>
                </p:ext>
              </p:extLst>
            </p:nvPr>
          </p:nvGraphicFramePr>
          <p:xfrm>
            <a:off x="4980856" y="1911881"/>
            <a:ext cx="2037208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7" name="Equation" r:id="rId5" imgW="2946400" imgH="711200" progId="Equation.DSMT4">
                    <p:embed/>
                  </p:oleObj>
                </mc:Choice>
                <mc:Fallback>
                  <p:oleObj name="Equation" r:id="rId5" imgW="29464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856" y="1911881"/>
                          <a:ext cx="2037208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82298"/>
              </p:ext>
            </p:extLst>
          </p:nvPr>
        </p:nvGraphicFramePr>
        <p:xfrm>
          <a:off x="539552" y="2272142"/>
          <a:ext cx="2374675" cy="37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8" name="Equation" r:id="rId7" imgW="3797300" imgH="711200" progId="Equation.DSMT4">
                  <p:embed/>
                </p:oleObj>
              </mc:Choice>
              <mc:Fallback>
                <p:oleObj name="Equation" r:id="rId7" imgW="3797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2142"/>
                        <a:ext cx="2374675" cy="372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56498"/>
              </p:ext>
            </p:extLst>
          </p:nvPr>
        </p:nvGraphicFramePr>
        <p:xfrm>
          <a:off x="3848100" y="2031207"/>
          <a:ext cx="4252292" cy="73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9" name="Equation" r:id="rId9" imgW="8775360" imgH="1663560" progId="Equation.DSMT4">
                  <p:embed/>
                </p:oleObj>
              </mc:Choice>
              <mc:Fallback>
                <p:oleObj name="Equation" r:id="rId9" imgW="877536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031207"/>
                        <a:ext cx="4252292" cy="73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7292"/>
              </p:ext>
            </p:extLst>
          </p:nvPr>
        </p:nvGraphicFramePr>
        <p:xfrm>
          <a:off x="395536" y="2959549"/>
          <a:ext cx="252028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0" name="Equation" r:id="rId11" imgW="3810000" imgH="711200" progId="Equation.DSMT4">
                  <p:embed/>
                </p:oleObj>
              </mc:Choice>
              <mc:Fallback>
                <p:oleObj name="Equation" r:id="rId11" imgW="3810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59549"/>
                        <a:ext cx="252028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19901"/>
              </p:ext>
            </p:extLst>
          </p:nvPr>
        </p:nvGraphicFramePr>
        <p:xfrm>
          <a:off x="611560" y="3939902"/>
          <a:ext cx="20383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1" name="Equation" r:id="rId13" imgW="2755900" imgH="711200" progId="Equation.DSMT4">
                  <p:embed/>
                </p:oleObj>
              </mc:Choice>
              <mc:Fallback>
                <p:oleObj name="Equation" r:id="rId13" imgW="2755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939902"/>
                        <a:ext cx="20383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:(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以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二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分类为例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17782"/>
              </p:ext>
            </p:extLst>
          </p:nvPr>
        </p:nvGraphicFramePr>
        <p:xfrm>
          <a:off x="4051301" y="2914650"/>
          <a:ext cx="354503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2" name="Equation" r:id="rId15" imgW="7848360" imgH="1828800" progId="Equation.DSMT4">
                  <p:embed/>
                </p:oleObj>
              </mc:Choice>
              <mc:Fallback>
                <p:oleObj name="Equation" r:id="rId15" imgW="784836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2914650"/>
                        <a:ext cx="354503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14627"/>
              </p:ext>
            </p:extLst>
          </p:nvPr>
        </p:nvGraphicFramePr>
        <p:xfrm>
          <a:off x="4114801" y="3975497"/>
          <a:ext cx="3481535" cy="73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3" name="Equation" r:id="rId17" imgW="7632360" imgH="1663560" progId="Equation.DSMT4">
                  <p:embed/>
                </p:oleObj>
              </mc:Choice>
              <mc:Fallback>
                <p:oleObj name="Equation" r:id="rId17" imgW="763236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975497"/>
                        <a:ext cx="3481535" cy="73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729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66338"/>
            <a:ext cx="5689521" cy="31536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基尼系数与熵的关系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64" y="939373"/>
            <a:ext cx="848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以二分类为例，可以发现当其中某一类的概率越大时，基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尼系数越小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，也就是，分布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数据分布越不纯净，基尼系数越大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当数据符合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均匀分布时，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基尼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系数取到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最大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值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35572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利用基尼系数能够将数据集划分为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较为均衡的两部分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4913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样本集的基尼系数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953399"/>
              </p:ext>
            </p:extLst>
          </p:nvPr>
        </p:nvGraphicFramePr>
        <p:xfrm>
          <a:off x="777875" y="1131590"/>
          <a:ext cx="310515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2" name="Equation" r:id="rId3" imgW="4825800" imgH="3746160" progId="Equation.DSMT4">
                  <p:embed/>
                </p:oleObj>
              </mc:Choice>
              <mc:Fallback>
                <p:oleObj name="Equation" r:id="rId3" imgW="4825800" imgH="374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131590"/>
                        <a:ext cx="3105150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289273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由于此时并不知道总体的真实分布，只能将样本中标签的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频率作为真实概率的估计。即：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4020" y="142800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有三个标签：分别是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1 , 2 , 3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出现次数分别是  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1 , 2 , 1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82523"/>
              </p:ext>
            </p:extLst>
          </p:nvPr>
        </p:nvGraphicFramePr>
        <p:xfrm>
          <a:off x="2000250" y="3724275"/>
          <a:ext cx="47466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3" name="Equation" r:id="rId5" imgW="10032840" imgH="1434960" progId="Equation.DSMT4">
                  <p:embed/>
                </p:oleObj>
              </mc:Choice>
              <mc:Fallback>
                <p:oleObj name="Equation" r:id="rId5" imgW="10032840" imgH="143496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724275"/>
                        <a:ext cx="47466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36777"/>
              </p:ext>
            </p:extLst>
          </p:nvPr>
        </p:nvGraphicFramePr>
        <p:xfrm>
          <a:off x="1763688" y="4265613"/>
          <a:ext cx="5021286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4" name="Equation" r:id="rId7" imgW="11112480" imgH="1968480" progId="Equation.DSMT4">
                  <p:embed/>
                </p:oleObj>
              </mc:Choice>
              <mc:Fallback>
                <p:oleObj name="Equation" r:id="rId7" imgW="11112480" imgH="1968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65613"/>
                        <a:ext cx="5021286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057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9552" y="951569"/>
            <a:ext cx="8136904" cy="1804046"/>
            <a:chOff x="611560" y="3378160"/>
            <a:chExt cx="7920880" cy="2405395"/>
          </a:xfrm>
        </p:grpSpPr>
        <p:sp>
          <p:nvSpPr>
            <p:cNvPr id="9" name="矩形 8"/>
            <p:cNvSpPr/>
            <p:nvPr/>
          </p:nvSpPr>
          <p:spPr>
            <a:xfrm>
              <a:off x="611560" y="3378160"/>
              <a:ext cx="7920880" cy="1361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zh-CN" altLang="en-US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连续型特征的条件基尼系数</a:t>
              </a:r>
              <a:endParaRPr lang="en-US" altLang="zh-CN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按特征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二分标准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划分后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得到的条件基尼指数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45475" y="4866325"/>
              <a:ext cx="7236484" cy="917230"/>
              <a:chOff x="513427" y="5058392"/>
              <a:chExt cx="7236484" cy="917230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0394883"/>
                  </p:ext>
                </p:extLst>
              </p:nvPr>
            </p:nvGraphicFramePr>
            <p:xfrm>
              <a:off x="513427" y="5322376"/>
              <a:ext cx="154509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29" name="Equation" r:id="rId3" imgW="4089240" imgH="761760" progId="Equation.DSMT4">
                      <p:embed/>
                    </p:oleObj>
                  </mc:Choice>
                  <mc:Fallback>
                    <p:oleObj name="Equation" r:id="rId3" imgW="4089240" imgH="7617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427" y="5322376"/>
                            <a:ext cx="1545095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6804930"/>
                  </p:ext>
                </p:extLst>
              </p:nvPr>
            </p:nvGraphicFramePr>
            <p:xfrm>
              <a:off x="2161864" y="5058393"/>
              <a:ext cx="2620964" cy="8880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0" name="Equation" r:id="rId5" imgW="6642000" imgH="1638000" progId="Equation.DSMT4">
                      <p:embed/>
                    </p:oleObj>
                  </mc:Choice>
                  <mc:Fallback>
                    <p:oleObj name="Equation" r:id="rId5" imgW="664200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61864" y="5058393"/>
                            <a:ext cx="2620964" cy="8880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2677323"/>
                  </p:ext>
                </p:extLst>
              </p:nvPr>
            </p:nvGraphicFramePr>
            <p:xfrm>
              <a:off x="4866851" y="5058392"/>
              <a:ext cx="2883060" cy="917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1" name="Equation" r:id="rId7" imgW="7073640" imgH="1638000" progId="Equation.DSMT4">
                      <p:embed/>
                    </p:oleObj>
                  </mc:Choice>
                  <mc:Fallback>
                    <p:oleObj name="Equation" r:id="rId7" imgW="707364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866851" y="5058392"/>
                            <a:ext cx="2883060" cy="9172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1412875" y="3435350"/>
            <a:ext cx="5357813" cy="1471613"/>
            <a:chOff x="1504546" y="4649168"/>
            <a:chExt cx="5142222" cy="1673406"/>
          </a:xfrm>
        </p:grpSpPr>
        <p:graphicFrame>
          <p:nvGraphicFramePr>
            <p:cNvPr id="16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007158"/>
                </p:ext>
              </p:extLst>
            </p:nvPr>
          </p:nvGraphicFramePr>
          <p:xfrm>
            <a:off x="1504546" y="4710544"/>
            <a:ext cx="1720169" cy="1612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32" name="Equation" r:id="rId9" imgW="4825800" imgH="3746160" progId="Equation.DSMT4">
                    <p:embed/>
                  </p:oleObj>
                </mc:Choice>
                <mc:Fallback>
                  <p:oleObj name="Equation" r:id="rId9" imgW="4825800" imgH="3746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546" y="4710544"/>
                          <a:ext cx="1720169" cy="16120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480090"/>
                </p:ext>
              </p:extLst>
            </p:nvPr>
          </p:nvGraphicFramePr>
          <p:xfrm>
            <a:off x="4595974" y="4649168"/>
            <a:ext cx="2034034" cy="1018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33" name="Equation" r:id="rId11" imgW="6832440" imgH="2831760" progId="Equation.DSMT4">
                    <p:embed/>
                  </p:oleObj>
                </mc:Choice>
                <mc:Fallback>
                  <p:oleObj name="Equation" r:id="rId11" imgW="6832440" imgH="283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974" y="4649168"/>
                          <a:ext cx="2034034" cy="1018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499493"/>
                </p:ext>
              </p:extLst>
            </p:nvPr>
          </p:nvGraphicFramePr>
          <p:xfrm>
            <a:off x="4661489" y="5930849"/>
            <a:ext cx="1985279" cy="326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34" name="Equation" r:id="rId13" imgW="6794280" imgH="927000" progId="Equation.DSMT4">
                    <p:embed/>
                  </p:oleObj>
                </mc:Choice>
                <mc:Fallback>
                  <p:oleObj name="Equation" r:id="rId13" imgW="6794280" imgH="9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489" y="5930849"/>
                          <a:ext cx="1985279" cy="326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>
            <a:xfrm flipV="1">
              <a:off x="3469389" y="5168665"/>
              <a:ext cx="863672" cy="2873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469389" y="5455974"/>
              <a:ext cx="863672" cy="576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39552" y="2859782"/>
            <a:ext cx="8424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第一个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特征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二分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标准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划分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得到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的条件基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指数</a:t>
            </a:r>
            <a:endParaRPr lang="zh-CN" altLang="en-US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6310"/>
              </p:ext>
            </p:extLst>
          </p:nvPr>
        </p:nvGraphicFramePr>
        <p:xfrm>
          <a:off x="1619672" y="1563638"/>
          <a:ext cx="216024" cy="29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5" name="Equation" r:id="rId15" imgW="469800" imgH="634680" progId="Equation.DSMT4">
                  <p:embed/>
                </p:oleObj>
              </mc:Choice>
              <mc:Fallback>
                <p:oleObj name="Equation" r:id="rId15" imgW="4698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19672" y="1563638"/>
                        <a:ext cx="216024" cy="293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92321"/>
              </p:ext>
            </p:extLst>
          </p:nvPr>
        </p:nvGraphicFramePr>
        <p:xfrm>
          <a:off x="3347864" y="1635646"/>
          <a:ext cx="172860" cy="20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" name="Equation" r:id="rId17" imgW="304560" imgH="355320" progId="Equation.DSMT4">
                  <p:embed/>
                </p:oleObj>
              </mc:Choice>
              <mc:Fallback>
                <p:oleObj name="Equation" r:id="rId17" imgW="304560" imgH="35532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635646"/>
                        <a:ext cx="172860" cy="203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175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9026"/>
            <a:ext cx="8229600" cy="594066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31640" y="987426"/>
            <a:ext cx="6005785" cy="573088"/>
            <a:chOff x="899592" y="3703440"/>
            <a:chExt cx="7389330" cy="764117"/>
          </a:xfrm>
        </p:grpSpPr>
        <p:graphicFrame>
          <p:nvGraphicFramePr>
            <p:cNvPr id="45062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1104473"/>
                </p:ext>
              </p:extLst>
            </p:nvPr>
          </p:nvGraphicFramePr>
          <p:xfrm>
            <a:off x="899592" y="3896221"/>
            <a:ext cx="20796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5" name="Equation" r:id="rId4" imgW="4000320" imgH="761760" progId="Equation.DSMT4">
                    <p:embed/>
                  </p:oleObj>
                </mc:Choice>
                <mc:Fallback>
                  <p:oleObj name="Equation" r:id="rId4" imgW="400032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3896221"/>
                          <a:ext cx="2079625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170220"/>
                </p:ext>
              </p:extLst>
            </p:nvPr>
          </p:nvGraphicFramePr>
          <p:xfrm>
            <a:off x="2960564" y="3703440"/>
            <a:ext cx="5328358" cy="764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6" name="Equation" r:id="rId6" imgW="9994680" imgH="1434960" progId="Equation.DSMT4">
                    <p:embed/>
                  </p:oleObj>
                </mc:Choice>
                <mc:Fallback>
                  <p:oleObj name="Equation" r:id="rId6" imgW="9994680" imgH="1434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60564" y="3703440"/>
                          <a:ext cx="5328358" cy="7641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42458"/>
              </p:ext>
            </p:extLst>
          </p:nvPr>
        </p:nvGraphicFramePr>
        <p:xfrm>
          <a:off x="915988" y="1671638"/>
          <a:ext cx="55149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7" name="Equation" r:id="rId8" imgW="12776040" imgH="2400120" progId="Equation.DSMT4">
                  <p:embed/>
                </p:oleObj>
              </mc:Choice>
              <mc:Fallback>
                <p:oleObj name="Equation" r:id="rId8" imgW="1277604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5988" y="1671638"/>
                        <a:ext cx="551497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39552" y="2846824"/>
            <a:ext cx="7833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选择决策点选择时，摒弃了增益的方法，直接比较条件基尼系数，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条件基尼系数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越小的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特征，二分标准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不纯度降低越多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优点：减少变量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条件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基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尼系数的计算可以直接传入左右子数据集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41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1139</Words>
  <Application>Microsoft Office PowerPoint</Application>
  <PresentationFormat>全屏显示(16:9)</PresentationFormat>
  <Paragraphs>178</Paragraphs>
  <Slides>21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2_Marketing 16x9</vt:lpstr>
      <vt:lpstr>Equation</vt:lpstr>
      <vt:lpstr>CART分类回归树</vt:lpstr>
      <vt:lpstr>1.1 CART算法</vt:lpstr>
      <vt:lpstr>1.2 CART树结构</vt:lpstr>
      <vt:lpstr>2.1 基尼系数</vt:lpstr>
      <vt:lpstr>2.1 基尼系数:(以二分类为例）</vt:lpstr>
      <vt:lpstr>2.2 基尼系数与熵的关系</vt:lpstr>
      <vt:lpstr>2.3 样本集的基尼系数</vt:lpstr>
      <vt:lpstr>2.4 条件基尼系数</vt:lpstr>
      <vt:lpstr>2.4 条件基尼系数</vt:lpstr>
      <vt:lpstr>2.5 离散特征的条件基尼系数</vt:lpstr>
      <vt:lpstr>2.6 选择最优特征与二分标准 </vt:lpstr>
      <vt:lpstr>2.6 按特征索引和二分标准分割 </vt:lpstr>
      <vt:lpstr>2.6 基尼系数</vt:lpstr>
      <vt:lpstr>2.6 基尼系数</vt:lpstr>
      <vt:lpstr>2.6 基尼系数函数设计 </vt:lpstr>
      <vt:lpstr>2.6 基尼系数函数设计 </vt:lpstr>
      <vt:lpstr>2.6 最优特征与最优二分标准 </vt:lpstr>
      <vt:lpstr>2.6 最优特征与最优二分标准 </vt:lpstr>
      <vt:lpstr>2.7 例子 </vt:lpstr>
      <vt:lpstr>2.8 基尼系数函数的合并 </vt:lpstr>
      <vt:lpstr>2.6 基尼系数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670</cp:revision>
  <dcterms:created xsi:type="dcterms:W3CDTF">2017-12-07T03:33:58Z</dcterms:created>
  <dcterms:modified xsi:type="dcterms:W3CDTF">2018-03-13T03:22:53Z</dcterms:modified>
</cp:coreProperties>
</file>