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60" r:id="rId4"/>
    <p:sldId id="262" r:id="rId5"/>
    <p:sldId id="266" r:id="rId6"/>
    <p:sldId id="271" r:id="rId7"/>
    <p:sldId id="273" r:id="rId8"/>
    <p:sldId id="264" r:id="rId9"/>
    <p:sldId id="272" r:id="rId10"/>
    <p:sldId id="274" r:id="rId11"/>
    <p:sldId id="275" r:id="rId12"/>
    <p:sldId id="280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求职产品项目组月度总结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2020.03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342130" y="4265295"/>
            <a:ext cx="4149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项目组成员：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产品：郭雨佳  张舒 林泽慧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技术：杨尚旭  孟春雨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UI: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范怡然 杨淇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信息结构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0585" y="1493520"/>
            <a:ext cx="4949825" cy="4723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431800"/>
            <a:ext cx="3173095" cy="6277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</a:t>
            </a:r>
            <a:r>
              <a:t>草图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3875" y="1224915"/>
            <a:ext cx="2775585" cy="493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5" y="1450340"/>
            <a:ext cx="1936115" cy="1798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260" y="1438910"/>
            <a:ext cx="1533525" cy="18103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继续推进开发和</a:t>
            </a:r>
            <a:r>
              <a:rPr lang="en-US" altLang="zh-CN" sz="2400"/>
              <a:t>UI</a:t>
            </a:r>
            <a:r>
              <a:rPr sz="2400"/>
              <a:t>设计工作；</a:t>
            </a:r>
            <a:endParaRPr sz="2400"/>
          </a:p>
          <a:p>
            <a:r>
              <a:rPr lang="zh-CN" altLang="en-US" sz="2400"/>
              <a:t>增加后台管理系统，用于审核身份认证和信息发布；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基本情况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772117" y="1423635"/>
            <a:ext cx="10852237" cy="5041355"/>
          </a:xfrm>
        </p:spPr>
        <p:txBody>
          <a:bodyPr/>
          <a:p>
            <a:r>
              <a:rPr lang="zh-CN" altLang="en-US" sz="2400"/>
              <a:t>产品：完成产品初步设计，</a:t>
            </a:r>
            <a:r>
              <a:rPr lang="en-US" altLang="zh-CN" sz="2400"/>
              <a:t>PRD</a:t>
            </a:r>
            <a:r>
              <a:rPr sz="2400"/>
              <a:t>撰写，原型图设计和需求评审</a:t>
            </a:r>
            <a:endParaRPr sz="2400"/>
          </a:p>
          <a:p>
            <a:r>
              <a:rPr sz="2400"/>
              <a:t>研发：后台前端同步开发中</a:t>
            </a:r>
            <a:endParaRPr sz="2400"/>
          </a:p>
          <a:p>
            <a:r>
              <a:rPr lang="en-US" altLang="zh-CN" sz="2400"/>
              <a:t>UI</a:t>
            </a:r>
            <a:r>
              <a:rPr sz="2400"/>
              <a:t>：完成配色，</a:t>
            </a:r>
            <a:r>
              <a:rPr lang="en-US" altLang="zh-CN" sz="2400"/>
              <a:t>logo</a:t>
            </a:r>
            <a:r>
              <a:rPr sz="2400"/>
              <a:t>和部分</a:t>
            </a:r>
            <a:r>
              <a:rPr lang="en-US" altLang="zh-CN" sz="2400"/>
              <a:t>icon</a:t>
            </a:r>
            <a:r>
              <a:rPr sz="2400"/>
              <a:t>设计，正在进行页面设计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产品描述</a:t>
            </a:r>
            <a:r>
              <a:rPr lang="en-US" altLang="zh-CN"/>
              <a:t>——</a:t>
            </a:r>
            <a:r>
              <a:t>功能结构</a:t>
            </a:r>
          </a:p>
        </p:txBody>
      </p:sp>
      <p:pic>
        <p:nvPicPr>
          <p:cNvPr id="4" name="图片 2" descr="武大求职功能结构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4634F">
                  <a:alpha val="100000"/>
                </a:srgbClr>
              </a:clrFrom>
              <a:clrTo>
                <a:srgbClr val="F4634F">
                  <a:alpha val="100000"/>
                  <a:alpha val="0"/>
                </a:srgbClr>
              </a:clrTo>
            </a:clrChange>
          </a:blip>
          <a:srcRect l="2822" t="6920" r="4483" b="7201"/>
          <a:stretch>
            <a:fillRect/>
          </a:stretch>
        </p:blipFill>
        <p:spPr>
          <a:xfrm>
            <a:off x="1033145" y="1242060"/>
            <a:ext cx="10125710" cy="495363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281045" y="5374640"/>
            <a:ext cx="2476500" cy="10458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09775" y="571246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暂不开发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092835"/>
            <a:ext cx="2808605" cy="5488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07" y="367230"/>
            <a:ext cx="10852237" cy="648000"/>
          </a:xfrm>
        </p:spPr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grpSp>
        <p:nvGrpSpPr>
          <p:cNvPr id="113" name="组合 113"/>
          <p:cNvGrpSpPr/>
          <p:nvPr/>
        </p:nvGrpSpPr>
        <p:grpSpPr>
          <a:xfrm>
            <a:off x="6187440" y="619760"/>
            <a:ext cx="4684834" cy="1160780"/>
            <a:chOff x="6823" y="127837"/>
            <a:chExt cx="4878" cy="1206"/>
          </a:xfrm>
        </p:grpSpPr>
        <p:pic>
          <p:nvPicPr>
            <p:cNvPr id="39" name="图片 39" descr="首页"/>
            <p:cNvPicPr>
              <a:picLocks noChangeAspect="1"/>
            </p:cNvPicPr>
            <p:nvPr/>
          </p:nvPicPr>
          <p:blipFill>
            <a:blip r:embed="rId2"/>
            <a:srcRect t="3035" b="83100"/>
            <a:stretch>
              <a:fillRect/>
            </a:stretch>
          </p:blipFill>
          <p:spPr>
            <a:xfrm>
              <a:off x="6823" y="127837"/>
              <a:ext cx="4255" cy="1206"/>
            </a:xfrm>
            <a:prstGeom prst="rect">
              <a:avLst/>
            </a:prstGeom>
          </p:spPr>
        </p:pic>
        <p:sp>
          <p:nvSpPr>
            <p:cNvPr id="46" name="文本框 46"/>
            <p:cNvSpPr txBox="1"/>
            <p:nvPr/>
          </p:nvSpPr>
          <p:spPr>
            <a:xfrm>
              <a:off x="11101" y="128569"/>
              <a:ext cx="600" cy="43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20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rPr>
                <a:t>②</a:t>
              </a:r>
              <a:endParaRPr lang="en-US" altLang="zh-CN" sz="2000" b="1" kern="100">
                <a:solidFill>
                  <a:srgbClr val="ED7D3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Times New Roman" panose="02020603050405020304"/>
              </a:endParaRPr>
            </a:p>
          </p:txBody>
        </p:sp>
        <p:sp>
          <p:nvSpPr>
            <p:cNvPr id="47" name="矩形 47"/>
            <p:cNvSpPr/>
            <p:nvPr/>
          </p:nvSpPr>
          <p:spPr>
            <a:xfrm>
              <a:off x="10598" y="128584"/>
              <a:ext cx="540" cy="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2" name="组合 112"/>
            <p:cNvGrpSpPr/>
            <p:nvPr/>
          </p:nvGrpSpPr>
          <p:grpSpPr>
            <a:xfrm>
              <a:off x="7545" y="128194"/>
              <a:ext cx="3270" cy="479"/>
              <a:chOff x="7545" y="128194"/>
              <a:chExt cx="3270" cy="479"/>
            </a:xfrm>
          </p:grpSpPr>
          <p:sp>
            <p:nvSpPr>
              <p:cNvPr id="43" name="文本框 43"/>
              <p:cNvSpPr txBox="1"/>
              <p:nvPr/>
            </p:nvSpPr>
            <p:spPr>
              <a:xfrm>
                <a:off x="8865" y="128209"/>
                <a:ext cx="600" cy="43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rPr>
                  <a:t>①</a:t>
                </a:r>
                <a:endParaRPr lang="en-US" altLang="zh-CN" sz="20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endParaRPr>
              </a:p>
            </p:txBody>
          </p:sp>
          <p:sp>
            <p:nvSpPr>
              <p:cNvPr id="48" name="文本框 48"/>
              <p:cNvSpPr txBox="1"/>
              <p:nvPr/>
            </p:nvSpPr>
            <p:spPr>
              <a:xfrm>
                <a:off x="7545" y="128239"/>
                <a:ext cx="600" cy="43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rPr>
                  <a:t>③</a:t>
                </a:r>
                <a:endParaRPr lang="en-US" altLang="zh-CN" sz="20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endParaRPr>
              </a:p>
            </p:txBody>
          </p:sp>
          <p:sp>
            <p:nvSpPr>
              <p:cNvPr id="49" name="文本框 49"/>
              <p:cNvSpPr txBox="1"/>
              <p:nvPr/>
            </p:nvSpPr>
            <p:spPr>
              <a:xfrm>
                <a:off x="10215" y="128194"/>
                <a:ext cx="600" cy="43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rPr>
                  <a:t>④</a:t>
                </a:r>
                <a:endParaRPr lang="en-US" altLang="zh-CN" sz="20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endParaRPr>
              </a:p>
            </p:txBody>
          </p:sp>
        </p:grpSp>
      </p:grpSp>
      <p:grpSp>
        <p:nvGrpSpPr>
          <p:cNvPr id="189" name="组合 189"/>
          <p:cNvGrpSpPr/>
          <p:nvPr/>
        </p:nvGrpSpPr>
        <p:grpSpPr>
          <a:xfrm>
            <a:off x="6133465" y="2076450"/>
            <a:ext cx="4504690" cy="4504055"/>
            <a:chOff x="6688" y="96283"/>
            <a:chExt cx="4512" cy="5314"/>
          </a:xfrm>
        </p:grpSpPr>
        <p:grpSp>
          <p:nvGrpSpPr>
            <p:cNvPr id="188" name="组合 188"/>
            <p:cNvGrpSpPr/>
            <p:nvPr/>
          </p:nvGrpSpPr>
          <p:grpSpPr>
            <a:xfrm>
              <a:off x="6688" y="96283"/>
              <a:ext cx="4512" cy="5314"/>
              <a:chOff x="6688" y="96283"/>
              <a:chExt cx="4512" cy="5314"/>
            </a:xfrm>
          </p:grpSpPr>
          <p:grpSp>
            <p:nvGrpSpPr>
              <p:cNvPr id="114" name="组合 114"/>
              <p:cNvGrpSpPr/>
              <p:nvPr/>
            </p:nvGrpSpPr>
            <p:grpSpPr>
              <a:xfrm>
                <a:off x="6688" y="96283"/>
                <a:ext cx="4513" cy="5315"/>
                <a:chOff x="6748" y="129389"/>
                <a:chExt cx="4513" cy="5315"/>
              </a:xfrm>
            </p:grpSpPr>
            <p:pic>
              <p:nvPicPr>
                <p:cNvPr id="36" name="图片 36" descr="行业筛选"/>
                <p:cNvPicPr>
                  <a:picLocks noChangeAspect="1"/>
                </p:cNvPicPr>
                <p:nvPr/>
              </p:nvPicPr>
              <p:blipFill>
                <a:blip r:embed="rId3"/>
                <a:srcRect l="13077" b="12674"/>
                <a:stretch>
                  <a:fillRect/>
                </a:stretch>
              </p:blipFill>
              <p:spPr>
                <a:xfrm>
                  <a:off x="6843" y="129470"/>
                  <a:ext cx="1915" cy="2336"/>
                </a:xfrm>
                <a:prstGeom prst="rect">
                  <a:avLst/>
                </a:prstGeom>
              </p:spPr>
            </p:pic>
            <p:pic>
              <p:nvPicPr>
                <p:cNvPr id="38" name="图片 38" descr="职位类型筛选"/>
                <p:cNvPicPr>
                  <a:picLocks noChangeAspect="1"/>
                </p:cNvPicPr>
                <p:nvPr/>
              </p:nvPicPr>
              <p:blipFill>
                <a:blip r:embed="rId4"/>
                <a:srcRect b="54526"/>
                <a:stretch>
                  <a:fillRect/>
                </a:stretch>
              </p:blipFill>
              <p:spPr>
                <a:xfrm>
                  <a:off x="8743" y="129389"/>
                  <a:ext cx="2405" cy="2302"/>
                </a:xfrm>
                <a:prstGeom prst="rect">
                  <a:avLst/>
                </a:prstGeom>
              </p:spPr>
            </p:pic>
            <p:sp>
              <p:nvSpPr>
                <p:cNvPr id="51" name="文本框 51"/>
                <p:cNvSpPr txBox="1"/>
                <p:nvPr/>
              </p:nvSpPr>
              <p:spPr>
                <a:xfrm>
                  <a:off x="7695" y="129994"/>
                  <a:ext cx="600" cy="43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20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rPr>
                    <a:t>①</a:t>
                  </a:r>
                  <a:endPara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endParaRPr>
                </a:p>
              </p:txBody>
            </p:sp>
            <p:sp>
              <p:nvSpPr>
                <p:cNvPr id="52" name="文本框 52"/>
                <p:cNvSpPr txBox="1"/>
                <p:nvPr/>
              </p:nvSpPr>
              <p:spPr>
                <a:xfrm>
                  <a:off x="10305" y="129724"/>
                  <a:ext cx="600" cy="43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20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rPr>
                    <a:t>②</a:t>
                  </a:r>
                  <a:endPara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endParaRPr>
                </a:p>
              </p:txBody>
            </p:sp>
            <p:sp>
              <p:nvSpPr>
                <p:cNvPr id="53" name="文本框 53"/>
                <p:cNvSpPr txBox="1"/>
                <p:nvPr/>
              </p:nvSpPr>
              <p:spPr>
                <a:xfrm>
                  <a:off x="7695" y="132439"/>
                  <a:ext cx="600" cy="43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2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rPr>
                    <a:t>③</a:t>
                  </a:r>
                  <a:endParaRPr lang="en-US" altLang="zh-CN" sz="12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56" name="文本框 56"/>
                <p:cNvSpPr txBox="1"/>
                <p:nvPr/>
              </p:nvSpPr>
              <p:spPr>
                <a:xfrm>
                  <a:off x="10005" y="132724"/>
                  <a:ext cx="600" cy="43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2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rPr>
                    <a:t>④</a:t>
                  </a:r>
                  <a:endParaRPr lang="en-US" altLang="zh-CN" sz="12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pic>
              <p:nvPicPr>
                <p:cNvPr id="42" name="图片 42" descr="地区筛选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8" y="132039"/>
                  <a:ext cx="2178" cy="2600"/>
                </a:xfrm>
                <a:prstGeom prst="rect">
                  <a:avLst/>
                </a:prstGeom>
              </p:spPr>
            </p:pic>
            <p:pic>
              <p:nvPicPr>
                <p:cNvPr id="41" name="图片 41" descr="其他筛选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13" y="131972"/>
                  <a:ext cx="2249" cy="2732"/>
                </a:xfrm>
                <a:prstGeom prst="rect">
                  <a:avLst/>
                </a:prstGeom>
              </p:spPr>
            </p:pic>
          </p:grpSp>
          <p:sp>
            <p:nvSpPr>
              <p:cNvPr id="185" name="文本框 185"/>
              <p:cNvSpPr txBox="1"/>
              <p:nvPr/>
            </p:nvSpPr>
            <p:spPr>
              <a:xfrm>
                <a:off x="10005" y="99513"/>
                <a:ext cx="600" cy="43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20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rPr>
                  <a:t>④</a:t>
                </a:r>
                <a:endParaRPr lang="en-US" altLang="zh-CN" sz="20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endParaRPr>
              </a:p>
            </p:txBody>
          </p:sp>
        </p:grpSp>
        <p:sp>
          <p:nvSpPr>
            <p:cNvPr id="184" name="文本框 184"/>
            <p:cNvSpPr txBox="1"/>
            <p:nvPr/>
          </p:nvSpPr>
          <p:spPr>
            <a:xfrm>
              <a:off x="7725" y="99513"/>
              <a:ext cx="600" cy="43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rPr>
                <a:t>③</a:t>
              </a:r>
              <a:endParaRPr lang="en-US" altLang="zh-CN" b="1" kern="100">
                <a:solidFill>
                  <a:srgbClr val="ED7D3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Times New Roman" panose="02020603050405020304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grpSp>
        <p:nvGrpSpPr>
          <p:cNvPr id="216" name="组合 216"/>
          <p:cNvGrpSpPr/>
          <p:nvPr/>
        </p:nvGrpSpPr>
        <p:grpSpPr>
          <a:xfrm>
            <a:off x="1051560" y="628077"/>
            <a:ext cx="10309654" cy="6376833"/>
            <a:chOff x="1529" y="139885"/>
            <a:chExt cx="9691" cy="5975"/>
          </a:xfrm>
        </p:grpSpPr>
        <p:grpSp>
          <p:nvGrpSpPr>
            <p:cNvPr id="183" name="组合 183"/>
            <p:cNvGrpSpPr/>
            <p:nvPr/>
          </p:nvGrpSpPr>
          <p:grpSpPr>
            <a:xfrm>
              <a:off x="1529" y="139885"/>
              <a:ext cx="9691" cy="5975"/>
              <a:chOff x="915" y="139099"/>
              <a:chExt cx="10605" cy="6983"/>
            </a:xfrm>
          </p:grpSpPr>
          <p:pic>
            <p:nvPicPr>
              <p:cNvPr id="158" name="图片 158" descr="职位举报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908" y="139698"/>
                <a:ext cx="2612" cy="5406"/>
              </a:xfrm>
              <a:prstGeom prst="rect">
                <a:avLst/>
              </a:prstGeom>
            </p:spPr>
          </p:pic>
          <p:pic>
            <p:nvPicPr>
              <p:cNvPr id="128" name="图片 128" descr="职位详情"/>
              <p:cNvPicPr>
                <a:picLocks noChangeAspect="1"/>
              </p:cNvPicPr>
              <p:nvPr/>
            </p:nvPicPr>
            <p:blipFill>
              <a:blip r:embed="rId2"/>
              <a:srcRect t="6095" b="4292"/>
              <a:stretch>
                <a:fillRect/>
              </a:stretch>
            </p:blipFill>
            <p:spPr>
              <a:xfrm>
                <a:off x="4768" y="139099"/>
                <a:ext cx="3165" cy="6983"/>
              </a:xfrm>
              <a:prstGeom prst="rect">
                <a:avLst/>
              </a:prstGeom>
            </p:spPr>
          </p:pic>
          <p:grpSp>
            <p:nvGrpSpPr>
              <p:cNvPr id="157" name="组合 157"/>
              <p:cNvGrpSpPr/>
              <p:nvPr/>
            </p:nvGrpSpPr>
            <p:grpSpPr>
              <a:xfrm>
                <a:off x="915" y="139649"/>
                <a:ext cx="3766" cy="5776"/>
                <a:chOff x="1095" y="139604"/>
                <a:chExt cx="4372" cy="6436"/>
              </a:xfrm>
            </p:grpSpPr>
            <p:pic>
              <p:nvPicPr>
                <p:cNvPr id="125" name="图片 125" descr="首页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" y="139604"/>
                  <a:ext cx="3150" cy="6436"/>
                </a:xfrm>
                <a:prstGeom prst="rect">
                  <a:avLst/>
                </a:prstGeom>
              </p:spPr>
            </p:pic>
            <p:sp>
              <p:nvSpPr>
                <p:cNvPr id="154" name="圆角矩形 154"/>
                <p:cNvSpPr/>
                <p:nvPr/>
              </p:nvSpPr>
              <p:spPr>
                <a:xfrm>
                  <a:off x="1095" y="141335"/>
                  <a:ext cx="3375" cy="9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5" name="右箭头 155"/>
                <p:cNvSpPr/>
                <p:nvPr/>
              </p:nvSpPr>
              <p:spPr>
                <a:xfrm>
                  <a:off x="4755" y="141420"/>
                  <a:ext cx="712" cy="63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59" name="右箭头 159"/>
              <p:cNvSpPr/>
              <p:nvPr/>
            </p:nvSpPr>
            <p:spPr>
              <a:xfrm>
                <a:off x="8072" y="141078"/>
                <a:ext cx="613" cy="56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5" name="圆角矩形 215"/>
            <p:cNvSpPr/>
            <p:nvPr/>
          </p:nvSpPr>
          <p:spPr>
            <a:xfrm>
              <a:off x="5692" y="145472"/>
              <a:ext cx="255" cy="31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045" y="1435735"/>
            <a:ext cx="4923155" cy="4653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977900"/>
            <a:ext cx="3073400" cy="5568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0230" y="5119370"/>
            <a:ext cx="2108835" cy="1993265"/>
          </a:xfrm>
          <a:prstGeom prst="rect">
            <a:avLst/>
          </a:prstGeom>
        </p:spPr>
      </p:pic>
      <p:grpSp>
        <p:nvGrpSpPr>
          <p:cNvPr id="213" name="组合 213"/>
          <p:cNvGrpSpPr/>
          <p:nvPr/>
        </p:nvGrpSpPr>
        <p:grpSpPr>
          <a:xfrm>
            <a:off x="260350" y="1248410"/>
            <a:ext cx="11710670" cy="5181600"/>
            <a:chOff x="910" y="173988"/>
            <a:chExt cx="18442" cy="8160"/>
          </a:xfrm>
        </p:grpSpPr>
        <p:grpSp>
          <p:nvGrpSpPr>
            <p:cNvPr id="206" name="组合 206"/>
            <p:cNvGrpSpPr/>
            <p:nvPr/>
          </p:nvGrpSpPr>
          <p:grpSpPr>
            <a:xfrm>
              <a:off x="910" y="173988"/>
              <a:ext cx="18442" cy="6651"/>
              <a:chOff x="910" y="173988"/>
              <a:chExt cx="18442" cy="6651"/>
            </a:xfrm>
          </p:grpSpPr>
          <p:grpSp>
            <p:nvGrpSpPr>
              <p:cNvPr id="204" name="组合 204"/>
              <p:cNvGrpSpPr/>
              <p:nvPr/>
            </p:nvGrpSpPr>
            <p:grpSpPr>
              <a:xfrm>
                <a:off x="910" y="173988"/>
                <a:ext cx="18442" cy="6651"/>
                <a:chOff x="910" y="173988"/>
                <a:chExt cx="18442" cy="6651"/>
              </a:xfrm>
            </p:grpSpPr>
            <p:grpSp>
              <p:nvGrpSpPr>
                <p:cNvPr id="202" name="组合 202"/>
                <p:cNvGrpSpPr/>
                <p:nvPr/>
              </p:nvGrpSpPr>
              <p:grpSpPr>
                <a:xfrm>
                  <a:off x="910" y="173988"/>
                  <a:ext cx="18442" cy="6651"/>
                  <a:chOff x="910" y="173988"/>
                  <a:chExt cx="18442" cy="6651"/>
                </a:xfrm>
              </p:grpSpPr>
              <p:grpSp>
                <p:nvGrpSpPr>
                  <p:cNvPr id="200" name="组合 200"/>
                  <p:cNvGrpSpPr/>
                  <p:nvPr/>
                </p:nvGrpSpPr>
                <p:grpSpPr>
                  <a:xfrm>
                    <a:off x="910" y="173988"/>
                    <a:ext cx="18442" cy="6651"/>
                    <a:chOff x="910" y="173988"/>
                    <a:chExt cx="18442" cy="6651"/>
                  </a:xfrm>
                </p:grpSpPr>
                <p:grpSp>
                  <p:nvGrpSpPr>
                    <p:cNvPr id="198" name="组合 198"/>
                    <p:cNvGrpSpPr/>
                    <p:nvPr/>
                  </p:nvGrpSpPr>
                  <p:grpSpPr>
                    <a:xfrm>
                      <a:off x="910" y="173988"/>
                      <a:ext cx="18442" cy="6651"/>
                      <a:chOff x="910" y="173988"/>
                      <a:chExt cx="18442" cy="6651"/>
                    </a:xfrm>
                  </p:grpSpPr>
                  <p:grpSp>
                    <p:nvGrpSpPr>
                      <p:cNvPr id="196" name="组合 196"/>
                      <p:cNvGrpSpPr/>
                      <p:nvPr/>
                    </p:nvGrpSpPr>
                    <p:grpSpPr>
                      <a:xfrm>
                        <a:off x="910" y="173988"/>
                        <a:ext cx="18442" cy="6651"/>
                        <a:chOff x="910" y="173988"/>
                        <a:chExt cx="18442" cy="6651"/>
                      </a:xfrm>
                    </p:grpSpPr>
                    <p:grpSp>
                      <p:nvGrpSpPr>
                        <p:cNvPr id="194" name="组合 194"/>
                        <p:cNvGrpSpPr/>
                        <p:nvPr/>
                      </p:nvGrpSpPr>
                      <p:grpSpPr>
                        <a:xfrm>
                          <a:off x="910" y="173988"/>
                          <a:ext cx="18442" cy="6651"/>
                          <a:chOff x="910" y="173988"/>
                          <a:chExt cx="18442" cy="6651"/>
                        </a:xfrm>
                      </p:grpSpPr>
                      <p:grpSp>
                        <p:nvGrpSpPr>
                          <p:cNvPr id="192" name="组合 192"/>
                          <p:cNvGrpSpPr/>
                          <p:nvPr/>
                        </p:nvGrpSpPr>
                        <p:grpSpPr>
                          <a:xfrm>
                            <a:off x="910" y="173988"/>
                            <a:ext cx="18442" cy="6651"/>
                            <a:chOff x="910" y="173988"/>
                            <a:chExt cx="18442" cy="6651"/>
                          </a:xfrm>
                        </p:grpSpPr>
                        <p:grpSp>
                          <p:nvGrpSpPr>
                            <p:cNvPr id="180" name="组合 180"/>
                            <p:cNvGrpSpPr/>
                            <p:nvPr/>
                          </p:nvGrpSpPr>
                          <p:grpSpPr>
                            <a:xfrm>
                              <a:off x="910" y="173988"/>
                              <a:ext cx="18442" cy="6651"/>
                              <a:chOff x="910" y="173364"/>
                              <a:chExt cx="18442" cy="6651"/>
                            </a:xfrm>
                          </p:grpSpPr>
                          <p:pic>
                            <p:nvPicPr>
                              <p:cNvPr id="174" name="图片 7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10" y="173529"/>
                                <a:ext cx="3539" cy="648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  <p:pic>
                            <p:nvPicPr>
                              <p:cNvPr id="175" name="图片 8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454" y="173511"/>
                                <a:ext cx="3513" cy="63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  <p:pic>
                            <p:nvPicPr>
                              <p:cNvPr id="176" name="图片 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804" y="173364"/>
                                <a:ext cx="3548" cy="64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  <p:pic>
                            <p:nvPicPr>
                              <p:cNvPr id="178" name="图片 10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122" y="173411"/>
                                <a:ext cx="3512" cy="6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  <p:pic>
                            <p:nvPicPr>
                              <p:cNvPr id="8" name="图片 11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" y="173529"/>
                                <a:ext cx="3558" cy="64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grpSp>
                        <p:sp>
                          <p:nvSpPr>
                            <p:cNvPr id="186" name="文本框 186"/>
                            <p:cNvSpPr txBox="1"/>
                            <p:nvPr/>
                          </p:nvSpPr>
                          <p:spPr>
                            <a:xfrm>
                              <a:off x="8945" y="176127"/>
                              <a:ext cx="600" cy="435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      <a:noAutofit/>
                            </a:bodyPr>
                            <a:lstStyle/>
                            <a:p>
                              <a:pPr algn="just"/>
                              <a:r>
                                <a:rPr lang="en-US" altLang="zh-CN" sz="1600" b="1" kern="100">
                                  <a:solidFill>
                                    <a:srgbClr val="ED7D31"/>
                                  </a:solidFill>
                                  <a:latin typeface="Calibri" panose="020F0502020204030204"/>
                                  <a:ea typeface="宋体" panose="02010600030101010101" pitchFamily="2" charset="-122"/>
                                  <a:cs typeface="Calibri" panose="020F0502020204030204"/>
                                  <a:sym typeface="Times New Roman" panose="02020603050405020304"/>
                                </a:rPr>
                                <a:t>①</a:t>
                              </a:r>
                              <a:endParaRPr lang="en-US" altLang="zh-CN" sz="1600" b="1" kern="100">
                                <a:solidFill>
                                  <a:srgbClr val="ED7D31"/>
                                </a:solidFill>
                                <a:latin typeface="Calibri" panose="020F0502020204030204"/>
                                <a:ea typeface="宋体" panose="02010600030101010101" pitchFamily="2" charset="-122"/>
                                <a:cs typeface="Calibri" panose="020F0502020204030204"/>
                                <a:sym typeface="Times New Roman" panose="02020603050405020304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3" name="文本框 193"/>
                          <p:cNvSpPr txBox="1"/>
                          <p:nvPr/>
                        </p:nvSpPr>
                        <p:spPr>
                          <a:xfrm>
                            <a:off x="2629" y="174378"/>
                            <a:ext cx="600" cy="4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    <a:noAutofit/>
                          </a:bodyPr>
                          <a:lstStyle/>
                          <a:p>
                            <a:pPr algn="just"/>
                            <a:r>
                              <a:rPr lang="en-US" altLang="zh-CN" sz="1600" b="1" kern="100">
                                <a:solidFill>
                                  <a:srgbClr val="ED7D31"/>
                                </a:solidFill>
                                <a:latin typeface="Calibri" panose="020F0502020204030204"/>
                                <a:ea typeface="宋体" panose="02010600030101010101" pitchFamily="2" charset="-122"/>
                                <a:cs typeface="Calibri" panose="020F0502020204030204"/>
                                <a:sym typeface="Times New Roman" panose="02020603050405020304"/>
                              </a:rPr>
                              <a:t>①</a:t>
                            </a:r>
                            <a:endParaRPr lang="en-US" altLang="zh-CN" sz="1600" b="1" kern="100">
                              <a:solidFill>
                                <a:srgbClr val="ED7D31"/>
                              </a:solidFill>
                              <a:latin typeface="Calibri" panose="020F0502020204030204"/>
                              <a:ea typeface="宋体" panose="02010600030101010101" pitchFamily="2" charset="-122"/>
                              <a:cs typeface="Calibri" panose="020F0502020204030204"/>
                              <a:sym typeface="Times New Roman" panose="02020603050405020304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文本框 195"/>
                        <p:cNvSpPr txBox="1"/>
                        <p:nvPr/>
                      </p:nvSpPr>
                      <p:spPr>
                        <a:xfrm>
                          <a:off x="9905" y="176114"/>
                          <a:ext cx="600" cy="4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  <a:noAutofit/>
                        </a:bodyPr>
                        <a:lstStyle/>
                        <a:p>
                          <a:pPr algn="just"/>
                          <a:r>
                            <a:rPr lang="en-US" altLang="zh-CN" sz="1600" b="1" kern="100">
                              <a:solidFill>
                                <a:srgbClr val="ED7D31"/>
                              </a:solidFill>
                              <a:latin typeface="Calibri" panose="020F0502020204030204"/>
                              <a:ea typeface="宋体" panose="02010600030101010101" pitchFamily="2" charset="-122"/>
                              <a:cs typeface="Calibri" panose="020F0502020204030204"/>
                              <a:sym typeface="Times New Roman" panose="02020603050405020304"/>
                            </a:rPr>
                            <a:t>②</a:t>
                          </a:r>
                          <a:endParaRPr lang="en-US" altLang="zh-CN" sz="1600" b="1" kern="100">
                            <a:solidFill>
                              <a:srgbClr val="ED7D31"/>
                            </a:solidFill>
                            <a:latin typeface="Calibri" panose="020F0502020204030204"/>
                            <a:ea typeface="宋体" panose="02010600030101010101" pitchFamily="2" charset="-122"/>
                            <a:cs typeface="Calibri" panose="020F0502020204030204"/>
                            <a:sym typeface="Times New Roman" panose="02020603050405020304"/>
                          </a:endParaRPr>
                        </a:p>
                      </p:txBody>
                    </p:sp>
                  </p:grpSp>
                  <p:sp>
                    <p:nvSpPr>
                      <p:cNvPr id="197" name="文本框 197"/>
                      <p:cNvSpPr txBox="1"/>
                      <p:nvPr/>
                    </p:nvSpPr>
                    <p:spPr>
                      <a:xfrm>
                        <a:off x="7085" y="174375"/>
                        <a:ext cx="600" cy="43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noAutofit/>
                      </a:bodyPr>
                      <a:lstStyle/>
                      <a:p>
                        <a:pPr algn="just"/>
                        <a:r>
                          <a:rPr lang="en-US" altLang="zh-CN" sz="1600" b="1" kern="100">
                            <a:solidFill>
                              <a:srgbClr val="ED7D31"/>
                            </a:solidFill>
                            <a:latin typeface="Calibri" panose="020F0502020204030204"/>
                            <a:ea typeface="宋体" panose="02010600030101010101" pitchFamily="2" charset="-122"/>
                            <a:cs typeface="Calibri" panose="020F0502020204030204"/>
                            <a:sym typeface="Times New Roman" panose="02020603050405020304"/>
                          </a:rPr>
                          <a:t>②</a:t>
                        </a:r>
                        <a:endParaRPr lang="en-US" altLang="zh-CN" sz="1600" b="1" kern="100">
                          <a:solidFill>
                            <a:srgbClr val="ED7D3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  <a:sym typeface="Times New Roman" panose="02020603050405020304"/>
                        </a:endParaRPr>
                      </a:p>
                    </p:txBody>
                  </p:sp>
                </p:grpSp>
                <p:sp>
                  <p:nvSpPr>
                    <p:cNvPr id="199" name="文本框 199"/>
                    <p:cNvSpPr txBox="1"/>
                    <p:nvPr/>
                  </p:nvSpPr>
                  <p:spPr>
                    <a:xfrm>
                      <a:off x="10920" y="176089"/>
                      <a:ext cx="600" cy="4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noAutofit/>
                    </a:bodyPr>
                    <a:lstStyle/>
                    <a:p>
                      <a:pPr algn="just"/>
                      <a:r>
                        <a:rPr lang="en-US" altLang="zh-CN" sz="1600" b="1" kern="100">
                          <a:solidFill>
                            <a:srgbClr val="ED7D3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  <a:sym typeface="Times New Roman" panose="02020603050405020304"/>
                        </a:rPr>
                        <a:t>③</a:t>
                      </a:r>
                      <a:endParaRPr lang="en-US" altLang="zh-CN" sz="1600" b="1" kern="100">
                        <a:solidFill>
                          <a:srgbClr val="ED7D31"/>
                        </a:solidFill>
                        <a:latin typeface="Calibri" panose="020F0502020204030204"/>
                        <a:ea typeface="宋体" panose="02010600030101010101" pitchFamily="2" charset="-122"/>
                        <a:cs typeface="Calibri" panose="020F0502020204030204"/>
                        <a:sym typeface="Times New Roman" panose="02020603050405020304"/>
                      </a:endParaRPr>
                    </a:p>
                  </p:txBody>
                </p:sp>
              </p:grpSp>
              <p:sp>
                <p:nvSpPr>
                  <p:cNvPr id="201" name="文本框 201"/>
                  <p:cNvSpPr txBox="1"/>
                  <p:nvPr/>
                </p:nvSpPr>
                <p:spPr>
                  <a:xfrm>
                    <a:off x="13886" y="174378"/>
                    <a:ext cx="600" cy="4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/>
                    <a:r>
                      <a:rPr lang="en-US" altLang="zh-CN" sz="1600" b="1" kern="100">
                        <a:solidFill>
                          <a:srgbClr val="ED7D31"/>
                        </a:solidFill>
                        <a:latin typeface="Calibri" panose="020F0502020204030204"/>
                        <a:ea typeface="宋体" panose="02010600030101010101" pitchFamily="2" charset="-122"/>
                        <a:cs typeface="Calibri" panose="020F0502020204030204"/>
                        <a:sym typeface="Times New Roman" panose="02020603050405020304"/>
                      </a:rPr>
                      <a:t>③</a:t>
                    </a:r>
                    <a:endParaRPr lang="en-US" altLang="zh-CN" sz="16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endParaRPr>
                  </a:p>
                </p:txBody>
              </p:sp>
            </p:grpSp>
            <p:sp>
              <p:nvSpPr>
                <p:cNvPr id="203" name="文本框 203"/>
                <p:cNvSpPr txBox="1"/>
                <p:nvPr/>
              </p:nvSpPr>
              <p:spPr>
                <a:xfrm>
                  <a:off x="8955" y="177068"/>
                  <a:ext cx="600" cy="4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600" b="1" kern="100">
                      <a:solidFill>
                        <a:srgbClr val="ED7D31"/>
                      </a:solidFill>
                      <a:latin typeface="Calibri" panose="020F0502020204030204"/>
                      <a:ea typeface="宋体" panose="02010600030101010101" pitchFamily="2" charset="-122"/>
                      <a:cs typeface="Calibri" panose="020F0502020204030204"/>
                      <a:sym typeface="Times New Roman" panose="02020603050405020304"/>
                    </a:rPr>
                    <a:t>④</a:t>
                  </a:r>
                  <a:endParaRPr lang="en-US" altLang="zh-CN" sz="16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endParaRPr>
                </a:p>
              </p:txBody>
            </p:sp>
          </p:grpSp>
          <p:sp>
            <p:nvSpPr>
              <p:cNvPr id="205" name="文本框 205"/>
              <p:cNvSpPr txBox="1"/>
              <p:nvPr/>
            </p:nvSpPr>
            <p:spPr>
              <a:xfrm>
                <a:off x="17878" y="174238"/>
                <a:ext cx="600" cy="43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1600" b="1" kern="100">
                    <a:solidFill>
                      <a:srgbClr val="ED7D31"/>
                    </a:solidFill>
                    <a:latin typeface="Calibri" panose="020F0502020204030204"/>
                    <a:ea typeface="宋体" panose="02010600030101010101" pitchFamily="2" charset="-122"/>
                    <a:cs typeface="Calibri" panose="020F0502020204030204"/>
                    <a:sym typeface="Times New Roman" panose="02020603050405020304"/>
                  </a:rPr>
                  <a:t>④</a:t>
                </a:r>
                <a:endParaRPr lang="en-US" altLang="zh-CN" sz="1600" b="1" kern="100">
                  <a:solidFill>
                    <a:srgbClr val="ED7D31"/>
                  </a:solidFill>
                  <a:latin typeface="Calibri" panose="020F0502020204030204"/>
                  <a:ea typeface="宋体" panose="02010600030101010101" pitchFamily="2" charset="-122"/>
                  <a:cs typeface="Calibri" panose="020F0502020204030204"/>
                  <a:sym typeface="Times New Roman" panose="02020603050405020304"/>
                </a:endParaRPr>
              </a:p>
            </p:txBody>
          </p:sp>
        </p:grpSp>
        <p:sp>
          <p:nvSpPr>
            <p:cNvPr id="208" name="矩形 208"/>
            <p:cNvSpPr/>
            <p:nvPr/>
          </p:nvSpPr>
          <p:spPr>
            <a:xfrm>
              <a:off x="8454" y="178316"/>
              <a:ext cx="3667" cy="100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09" name="矩形 209"/>
            <p:cNvSpPr/>
            <p:nvPr/>
          </p:nvSpPr>
          <p:spPr>
            <a:xfrm>
              <a:off x="9871" y="176973"/>
              <a:ext cx="780" cy="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圆角矩形 210"/>
            <p:cNvSpPr/>
            <p:nvPr/>
          </p:nvSpPr>
          <p:spPr>
            <a:xfrm>
              <a:off x="9605" y="181158"/>
              <a:ext cx="1980" cy="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暂缓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11" name="曲线连接符 211"/>
            <p:cNvCxnSpPr>
              <a:stCxn id="208" idx="1"/>
              <a:endCxn id="210" idx="1"/>
            </p:cNvCxnSpPr>
            <p:nvPr/>
          </p:nvCxnSpPr>
          <p:spPr>
            <a:xfrm rot="10800000" flipH="1" flipV="1">
              <a:off x="8454" y="178818"/>
              <a:ext cx="1151" cy="2835"/>
            </a:xfrm>
            <a:prstGeom prst="curvedConnector3">
              <a:avLst>
                <a:gd name="adj1" fmla="val -325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曲线连接符 212"/>
            <p:cNvCxnSpPr>
              <a:stCxn id="209" idx="3"/>
              <a:endCxn id="210" idx="3"/>
            </p:cNvCxnSpPr>
            <p:nvPr/>
          </p:nvCxnSpPr>
          <p:spPr>
            <a:xfrm>
              <a:off x="10651" y="177311"/>
              <a:ext cx="934" cy="4342"/>
            </a:xfrm>
            <a:prstGeom prst="curvedConnector3">
              <a:avLst>
                <a:gd name="adj1" fmla="val 1401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1265555"/>
            <a:ext cx="6087110" cy="3185795"/>
          </a:xfrm>
          <a:prstGeom prst="rect">
            <a:avLst/>
          </a:prstGeom>
        </p:spPr>
      </p:pic>
      <p:pic>
        <p:nvPicPr>
          <p:cNvPr id="1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215900"/>
            <a:ext cx="3522345" cy="64268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</a:t>
            </a:r>
            <a:r>
              <a:rPr lang="en-US" altLang="zh-CN"/>
              <a:t>——</a:t>
            </a:r>
            <a:r>
              <a:t>信息架构</a:t>
            </a:r>
          </a:p>
        </p:txBody>
      </p:sp>
      <p:grpSp>
        <p:nvGrpSpPr>
          <p:cNvPr id="172" name="组合 172"/>
          <p:cNvGrpSpPr/>
          <p:nvPr/>
        </p:nvGrpSpPr>
        <p:grpSpPr>
          <a:xfrm>
            <a:off x="320675" y="1451610"/>
            <a:ext cx="11708130" cy="3978275"/>
            <a:chOff x="-2308" y="156944"/>
            <a:chExt cx="16064" cy="5278"/>
          </a:xfrm>
        </p:grpSpPr>
        <p:grpSp>
          <p:nvGrpSpPr>
            <p:cNvPr id="167" name="组合 167"/>
            <p:cNvGrpSpPr/>
            <p:nvPr/>
          </p:nvGrpSpPr>
          <p:grpSpPr>
            <a:xfrm>
              <a:off x="911" y="156989"/>
              <a:ext cx="9440" cy="5232"/>
              <a:chOff x="911" y="156989"/>
              <a:chExt cx="9440" cy="5232"/>
            </a:xfrm>
          </p:grpSpPr>
          <p:pic>
            <p:nvPicPr>
              <p:cNvPr id="3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214" y="157010"/>
                <a:ext cx="2804" cy="5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1" y="157010"/>
                <a:ext cx="2835" cy="52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6" y="156989"/>
                <a:ext cx="2885" cy="523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曲线连接符 165"/>
              <p:cNvCxnSpPr/>
              <p:nvPr/>
            </p:nvCxnSpPr>
            <p:spPr>
              <a:xfrm rot="10800000">
                <a:off x="3386" y="157828"/>
                <a:ext cx="1286" cy="486"/>
              </a:xfrm>
              <a:prstGeom prst="curvedConnector3">
                <a:avLst>
                  <a:gd name="adj1" fmla="val 4993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曲线连接符 166"/>
              <p:cNvCxnSpPr/>
              <p:nvPr/>
            </p:nvCxnSpPr>
            <p:spPr>
              <a:xfrm>
                <a:off x="6136" y="159938"/>
                <a:ext cx="1695" cy="465"/>
              </a:xfrm>
              <a:prstGeom prst="curvedConnector3">
                <a:avLst>
                  <a:gd name="adj1" fmla="val 2854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8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08" y="157034"/>
              <a:ext cx="2849" cy="5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1" y="156944"/>
              <a:ext cx="2915" cy="52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曲线连接符 170"/>
            <p:cNvCxnSpPr/>
            <p:nvPr/>
          </p:nvCxnSpPr>
          <p:spPr>
            <a:xfrm rot="10800000">
              <a:off x="36" y="159574"/>
              <a:ext cx="1866" cy="829"/>
            </a:xfrm>
            <a:prstGeom prst="curvedConnector3">
              <a:avLst>
                <a:gd name="adj1" fmla="val 499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曲线连接符 171"/>
            <p:cNvCxnSpPr/>
            <p:nvPr/>
          </p:nvCxnSpPr>
          <p:spPr>
            <a:xfrm flipV="1">
              <a:off x="9555" y="160334"/>
              <a:ext cx="1854" cy="1194"/>
            </a:xfrm>
            <a:prstGeom prst="curvedConnector3">
              <a:avLst>
                <a:gd name="adj1" fmla="val 500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REFSHAPE" val="535690596"/>
  <p:tag name="KSO_WM_UNIT_PLACING_PICTURE_USER_VIEWPORT" val="{&quot;height&quot;:20010,&quot;width&quot;:1125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78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Calibri</vt:lpstr>
      <vt:lpstr>Times New Roman</vt:lpstr>
      <vt:lpstr>Arial Unicode MS</vt:lpstr>
      <vt:lpstr>Office 主题​​</vt:lpstr>
      <vt:lpstr>求职产品项目组月度总结</vt:lpstr>
      <vt:lpstr>基本情况</vt:lpstr>
      <vt:lpstr>产品描述——功能结构</vt:lpstr>
      <vt:lpstr>产品结构——信息架构</vt:lpstr>
      <vt:lpstr>产品结构——信息架构</vt:lpstr>
      <vt:lpstr>产品结构——信息架构</vt:lpstr>
      <vt:lpstr>产品结构——信息架构</vt:lpstr>
      <vt:lpstr>产品结构——信息架构</vt:lpstr>
      <vt:lpstr>产品结构——信息架构</vt:lpstr>
      <vt:lpstr>产品结构——信息结构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雨佳菇凉</cp:lastModifiedBy>
  <cp:revision>21</cp:revision>
  <dcterms:created xsi:type="dcterms:W3CDTF">2020-02-11T12:45:00Z</dcterms:created>
  <dcterms:modified xsi:type="dcterms:W3CDTF">2020-03-28T05:04:17Z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