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1" r:id="rId2"/>
    <p:sldId id="282" r:id="rId3"/>
    <p:sldId id="307" r:id="rId4"/>
    <p:sldId id="294" r:id="rId5"/>
    <p:sldId id="312" r:id="rId6"/>
    <p:sldId id="313" r:id="rId7"/>
    <p:sldId id="315" r:id="rId8"/>
    <p:sldId id="311" r:id="rId9"/>
    <p:sldId id="295" r:id="rId10"/>
    <p:sldId id="291" r:id="rId11"/>
    <p:sldId id="308" r:id="rId12"/>
    <p:sldId id="296" r:id="rId13"/>
    <p:sldId id="298" r:id="rId14"/>
    <p:sldId id="309" r:id="rId15"/>
    <p:sldId id="310" r:id="rId16"/>
    <p:sldId id="297" r:id="rId17"/>
    <p:sldId id="300" r:id="rId18"/>
    <p:sldId id="314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1053">
          <p15:clr>
            <a:srgbClr val="A4A3A4"/>
          </p15:clr>
        </p15:guide>
        <p15:guide id="3" pos="3844">
          <p15:clr>
            <a:srgbClr val="A4A3A4"/>
          </p15:clr>
        </p15:guide>
        <p15:guide id="4" pos="19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BC49"/>
    <a:srgbClr val="1A7BAE"/>
    <a:srgbClr val="FDA907"/>
    <a:srgbClr val="BF3420"/>
    <a:srgbClr val="1D8AC1"/>
    <a:srgbClr val="06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38980" autoAdjust="0"/>
  </p:normalViewPr>
  <p:slideViewPr>
    <p:cSldViewPr>
      <p:cViewPr varScale="1">
        <p:scale>
          <a:sx n="122" d="100"/>
          <a:sy n="122" d="100"/>
        </p:scale>
        <p:origin x="60" y="276"/>
      </p:cViewPr>
      <p:guideLst>
        <p:guide orient="horz" pos="2159"/>
        <p:guide orient="horz" pos="1053"/>
        <p:guide pos="3844"/>
        <p:guide pos="19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6024-E033-460B-B461-F9C8C93C904B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72FC-EDD4-43B4-B218-6888597E2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236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03541-C361-4440-AA44-DBB6527DDBFB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61BB-BB29-447B-86E6-652C097B0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2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1790966" y="425408"/>
            <a:ext cx="2028376" cy="1177563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2809827" y="584110"/>
            <a:ext cx="2346109" cy="117789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5324309" y="425407"/>
            <a:ext cx="2028375" cy="1177562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3987408" y="584418"/>
            <a:ext cx="2346724" cy="117789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 userDrawn="1"/>
        </p:nvSpPr>
        <p:spPr>
          <a:xfrm>
            <a:off x="2074528" y="-2513200"/>
            <a:ext cx="4994940" cy="499494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493240" y="2414232"/>
            <a:ext cx="157518" cy="1575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5845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06735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6189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4668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7270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61510" y="0"/>
            <a:ext cx="225739" cy="721610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225739" cy="180402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837133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39271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2706765"/>
            <a:ext cx="9144000" cy="135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 rotWithShape="1">
          <a:blip r:embed="rId2"/>
          <a:srcRect b="2046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65" r:id="rId5"/>
    <p:sldLayoutId id="2147483667" r:id="rId6"/>
    <p:sldLayoutId id="2147483653" r:id="rId7"/>
    <p:sldLayoutId id="2147483662" r:id="rId8"/>
    <p:sldLayoutId id="2147483654" r:id="rId9"/>
    <p:sldLayoutId id="2147483651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1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4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781690" y="2526745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SYSTEM RECOMMENDATION</a:t>
            </a:r>
            <a:endParaRPr lang="zh-CN" altLang="en-US" sz="2800" dirty="0"/>
          </a:p>
        </p:txBody>
      </p:sp>
      <p:sp>
        <p:nvSpPr>
          <p:cNvPr id="26" name="矩形 25"/>
          <p:cNvSpPr/>
          <p:nvPr/>
        </p:nvSpPr>
        <p:spPr>
          <a:xfrm>
            <a:off x="4436985" y="3111810"/>
            <a:ext cx="4545506" cy="214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Professor: Tian Zheng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9: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Chen,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Yanzhu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yc3511@columbia.edu</a:t>
            </a:r>
            <a:r>
              <a:rPr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Lal,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Sagar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sl3946@columbia.edu</a:t>
            </a:r>
            <a:r>
              <a:rPr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Lu,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Haotian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hl3089@columbia.edu</a:t>
            </a:r>
            <a:r>
              <a:rPr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Wang,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Yakun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yw3211@columbia.edu</a:t>
            </a:r>
            <a:r>
              <a:rPr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Xu,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Yizhen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yx2470@columbia.edu</a:t>
            </a:r>
            <a:endParaRPr lang="en-US" altLang="zh-CN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786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椭圆 29"/>
          <p:cNvSpPr/>
          <p:nvPr/>
        </p:nvSpPr>
        <p:spPr>
          <a:xfrm>
            <a:off x="3968105" y="3690402"/>
            <a:ext cx="1460145" cy="276503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364413" y="2442043"/>
            <a:ext cx="192252" cy="190248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14855" y="1404743"/>
            <a:ext cx="2924339" cy="16150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Post processing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91861" y="709695"/>
            <a:ext cx="945105" cy="576911"/>
            <a:chOff x="3429822" y="939621"/>
            <a:chExt cx="612068" cy="612068"/>
          </a:xfrm>
        </p:grpSpPr>
        <p:sp>
          <p:nvSpPr>
            <p:cNvPr id="32" name="椭圆 31"/>
            <p:cNvSpPr/>
            <p:nvPr/>
          </p:nvSpPr>
          <p:spPr>
            <a:xfrm>
              <a:off x="3429822" y="939621"/>
              <a:ext cx="612068" cy="6120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39753" y="977144"/>
              <a:ext cx="421351" cy="337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 err="1" smtClean="0"/>
                <a:t>knn</a:t>
              </a:r>
              <a:endParaRPr lang="zh-CN" altLang="en-US" sz="14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282189" y="681541"/>
            <a:ext cx="990111" cy="548358"/>
            <a:chOff x="3707904" y="1851670"/>
            <a:chExt cx="612068" cy="612068"/>
          </a:xfrm>
        </p:grpSpPr>
        <p:sp>
          <p:nvSpPr>
            <p:cNvPr id="35" name="椭圆 34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71428" y="1865699"/>
              <a:ext cx="485019" cy="584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err="1" smtClean="0"/>
                <a:t>krr</a:t>
              </a:r>
              <a:endParaRPr lang="zh-CN" altLang="en-US" sz="140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326273" y="36960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25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4" name="直接箭头连接符 3"/>
          <p:cNvCxnSpPr>
            <a:endCxn id="29" idx="1"/>
          </p:cNvCxnSpPr>
          <p:nvPr/>
        </p:nvCxnSpPr>
        <p:spPr>
          <a:xfrm flipV="1">
            <a:off x="5411413" y="3887433"/>
            <a:ext cx="1858082" cy="14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45" y="1449688"/>
            <a:ext cx="2855954" cy="8407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425" y="2251795"/>
            <a:ext cx="2451270" cy="3804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413" y="2622934"/>
            <a:ext cx="2655295" cy="282125"/>
          </a:xfrm>
          <a:prstGeom prst="rect">
            <a:avLst/>
          </a:prstGeom>
        </p:spPr>
      </p:pic>
      <p:cxnSp>
        <p:nvCxnSpPr>
          <p:cNvPr id="11" name="直接箭头连接符 10"/>
          <p:cNvCxnSpPr>
            <a:stCxn id="9" idx="2"/>
          </p:cNvCxnSpPr>
          <p:nvPr/>
        </p:nvCxnSpPr>
        <p:spPr>
          <a:xfrm flipH="1">
            <a:off x="6677024" y="3019803"/>
            <a:ext cx="1" cy="867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084555" y="3821909"/>
            <a:ext cx="1184940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dirty="0" smtClean="0"/>
              <a:t>610 </a:t>
            </a:r>
            <a:r>
              <a:rPr lang="en-US" altLang="zh-CN" dirty="0"/>
              <a:t>times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1511660" y="1524201"/>
            <a:ext cx="1189275" cy="957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803695" y="618966"/>
            <a:ext cx="1170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 rating of the most similar movie</a:t>
            </a:r>
            <a:endParaRPr lang="zh-CN" altLang="en-US" dirty="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062157"/>
              </p:ext>
            </p:extLst>
          </p:nvPr>
        </p:nvGraphicFramePr>
        <p:xfrm>
          <a:off x="252681" y="1808904"/>
          <a:ext cx="3256118" cy="1628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7" name="Equation" r:id="rId6" imgW="1422360" imgH="711000" progId="Equation.DSMT4">
                  <p:embed/>
                </p:oleObj>
              </mc:Choice>
              <mc:Fallback>
                <p:oleObj name="Equation" r:id="rId6" imgW="1422360" imgH="71100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2681" y="1808904"/>
                        <a:ext cx="3256118" cy="1628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497865"/>
              </p:ext>
            </p:extLst>
          </p:nvPr>
        </p:nvGraphicFramePr>
        <p:xfrm>
          <a:off x="3955826" y="3372623"/>
          <a:ext cx="2011649" cy="100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8" name="Equation" r:id="rId8" imgW="1422360" imgH="711000" progId="Equation.DSMT4">
                  <p:embed/>
                </p:oleObj>
              </mc:Choice>
              <mc:Fallback>
                <p:oleObj name="Equation" r:id="rId8" imgW="1422360" imgH="711000" progId="Equation.DSMT4">
                  <p:embed/>
                  <p:pic>
                    <p:nvPicPr>
                      <p:cNvPr id="25" name="对象 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55826" y="3372623"/>
                        <a:ext cx="2011649" cy="100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727637"/>
              </p:ext>
            </p:extLst>
          </p:nvPr>
        </p:nvGraphicFramePr>
        <p:xfrm>
          <a:off x="7269495" y="3402614"/>
          <a:ext cx="1939275" cy="96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" name="Equation" r:id="rId9" imgW="1422360" imgH="711000" progId="Equation.DSMT4">
                  <p:embed/>
                </p:oleObj>
              </mc:Choice>
              <mc:Fallback>
                <p:oleObj name="Equation" r:id="rId9" imgW="1422360" imgH="711000" progId="Equation.DSMT4">
                  <p:embed/>
                  <p:pic>
                    <p:nvPicPr>
                      <p:cNvPr id="27" name="对象 2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69495" y="3402614"/>
                        <a:ext cx="1939275" cy="96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0754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116953"/>
              </p:ext>
            </p:extLst>
          </p:nvPr>
        </p:nvGraphicFramePr>
        <p:xfrm>
          <a:off x="791581" y="861560"/>
          <a:ext cx="7470830" cy="176104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489700">
                  <a:extLst>
                    <a:ext uri="{9D8B030D-6E8A-4147-A177-3AD203B41FA5}">
                      <a16:colId xmlns:a16="http://schemas.microsoft.com/office/drawing/2014/main" val="950096573"/>
                    </a:ext>
                  </a:extLst>
                </a:gridCol>
                <a:gridCol w="2490565">
                  <a:extLst>
                    <a:ext uri="{9D8B030D-6E8A-4147-A177-3AD203B41FA5}">
                      <a16:colId xmlns:a16="http://schemas.microsoft.com/office/drawing/2014/main" val="4093011005"/>
                    </a:ext>
                  </a:extLst>
                </a:gridCol>
                <a:gridCol w="2490565">
                  <a:extLst>
                    <a:ext uri="{9D8B030D-6E8A-4147-A177-3AD203B41FA5}">
                      <a16:colId xmlns:a16="http://schemas.microsoft.com/office/drawing/2014/main" val="4175811719"/>
                    </a:ext>
                  </a:extLst>
                </a:gridCol>
              </a:tblGrid>
              <a:tr h="348789"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RMSE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Train data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Test data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6514444"/>
                  </a:ext>
                </a:extLst>
              </a:tr>
              <a:tr h="348789"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ALS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0.7665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0.8576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0269688"/>
                  </a:ext>
                </a:extLst>
              </a:tr>
              <a:tr h="348789"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KNN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1.1134</a:t>
                      </a:r>
                      <a:endParaRPr lang="zh-CN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1.1485</a:t>
                      </a:r>
                      <a:endParaRPr lang="zh-CN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979638"/>
                  </a:ext>
                </a:extLst>
              </a:tr>
              <a:tr h="348789"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Krr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0.6100</a:t>
                      </a:r>
                      <a:endParaRPr lang="zh-CN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0.8609</a:t>
                      </a:r>
                      <a:endParaRPr lang="zh-CN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0310212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97228"/>
              </p:ext>
            </p:extLst>
          </p:nvPr>
        </p:nvGraphicFramePr>
        <p:xfrm>
          <a:off x="791581" y="2796775"/>
          <a:ext cx="7470830" cy="215239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489700">
                  <a:extLst>
                    <a:ext uri="{9D8B030D-6E8A-4147-A177-3AD203B41FA5}">
                      <a16:colId xmlns:a16="http://schemas.microsoft.com/office/drawing/2014/main" val="950096573"/>
                    </a:ext>
                  </a:extLst>
                </a:gridCol>
                <a:gridCol w="2490565">
                  <a:extLst>
                    <a:ext uri="{9D8B030D-6E8A-4147-A177-3AD203B41FA5}">
                      <a16:colId xmlns:a16="http://schemas.microsoft.com/office/drawing/2014/main" val="4093011005"/>
                    </a:ext>
                  </a:extLst>
                </a:gridCol>
                <a:gridCol w="2490565">
                  <a:extLst>
                    <a:ext uri="{9D8B030D-6E8A-4147-A177-3AD203B41FA5}">
                      <a16:colId xmlns:a16="http://schemas.microsoft.com/office/drawing/2014/main" val="4175811719"/>
                    </a:ext>
                  </a:extLst>
                </a:gridCol>
              </a:tblGrid>
              <a:tr h="348789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Accuracy for high ratings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Train data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Test data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6514444"/>
                  </a:ext>
                </a:extLst>
              </a:tr>
              <a:tr h="348789"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ALS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96.87%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93.88%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0269688"/>
                  </a:ext>
                </a:extLst>
              </a:tr>
              <a:tr h="348789"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KNN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62.56%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54.17%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979638"/>
                  </a:ext>
                </a:extLst>
              </a:tr>
              <a:tr h="348789"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Krr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99.00%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94.35%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0310212"/>
                  </a:ext>
                </a:extLst>
              </a:tr>
            </a:tbl>
          </a:graphicData>
        </a:graphic>
      </p:graphicFrame>
      <p:sp>
        <p:nvSpPr>
          <p:cNvPr id="4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Evaluation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5048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11701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720890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smtClean="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61810" y="2155090"/>
            <a:ext cx="58956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4800" b="1" dirty="0" smtClean="0">
                <a:solidFill>
                  <a:schemeClr val="bg1"/>
                </a:solidFill>
              </a:rPr>
              <a:t>Linear Regression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7610" y="1397264"/>
            <a:ext cx="274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</a:t>
            </a:r>
            <a:r>
              <a:rPr lang="en-US" altLang="zh-CN" sz="4400" smtClean="0">
                <a:solidFill>
                  <a:schemeClr val="bg1"/>
                </a:solidFill>
                <a:latin typeface="Impact"/>
              </a:rPr>
              <a:t>THREE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223966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Linear Regression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31540" y="726545"/>
            <a:ext cx="8290931" cy="2029495"/>
          </a:xfrm>
          <a:prstGeom prst="roundRect">
            <a:avLst>
              <a:gd name="adj" fmla="val 900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kkk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428776" y="726545"/>
            <a:ext cx="6865392" cy="2029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550205" y="805627"/>
            <a:ext cx="410445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ALS+KNN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6" name="Picture 2" descr="C:\Documents and Settings\Administrator\桌面\图标\ico\vpn-lo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44" y="3423431"/>
            <a:ext cx="667315" cy="6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627470" y="1418126"/>
            <a:ext cx="778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endParaRPr lang="zh-CN" altLang="en-US" sz="3600" dirty="0"/>
          </a:p>
        </p:txBody>
      </p:sp>
      <p:grpSp>
        <p:nvGrpSpPr>
          <p:cNvPr id="4" name="组合 3"/>
          <p:cNvGrpSpPr/>
          <p:nvPr/>
        </p:nvGrpSpPr>
        <p:grpSpPr>
          <a:xfrm>
            <a:off x="431540" y="3021493"/>
            <a:ext cx="8824660" cy="1995114"/>
            <a:chOff x="853069" y="2152118"/>
            <a:chExt cx="8221632" cy="1319732"/>
          </a:xfrm>
        </p:grpSpPr>
        <p:sp>
          <p:nvSpPr>
            <p:cNvPr id="36" name="圆角矩形 35"/>
            <p:cNvSpPr/>
            <p:nvPr/>
          </p:nvSpPr>
          <p:spPr>
            <a:xfrm>
              <a:off x="853069" y="2152118"/>
              <a:ext cx="7724375" cy="1319732"/>
            </a:xfrm>
            <a:prstGeom prst="roundRect">
              <a:avLst>
                <a:gd name="adj" fmla="val 9001"/>
              </a:avLst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776150" y="2152118"/>
              <a:ext cx="6396250" cy="1319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826717" y="2263973"/>
              <a:ext cx="410445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DA907"/>
                  </a:solidFill>
                </a:rPr>
                <a:t>ALS+KRR</a:t>
              </a:r>
              <a:endParaRPr lang="zh-CN" altLang="en-US" sz="1400" b="1" dirty="0">
                <a:solidFill>
                  <a:srgbClr val="FDA907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/>
                <p:cNvSpPr/>
                <p:nvPr/>
              </p:nvSpPr>
              <p:spPr>
                <a:xfrm>
                  <a:off x="1895291" y="2671198"/>
                  <a:ext cx="7179410" cy="4538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3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𝐴𝐿𝑆</m:t>
                          </m:r>
                          <m:r>
                            <a:rPr lang="en-US" altLang="zh-CN" sz="3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𝑘𝑟𝑟</m:t>
                          </m:r>
                        </m:sub>
                      </m:sSub>
                      <m:r>
                        <a:rPr lang="en-US" altLang="zh-CN" sz="32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zh-CN" altLang="en-US" sz="32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3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32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zh-CN" altLang="en-US" sz="32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3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3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*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3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𝐴𝐿𝑆</m:t>
                          </m:r>
                        </m:sub>
                      </m:sSub>
                      <m:r>
                        <a:rPr lang="en-US" altLang="zh-CN" sz="32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zh-CN" altLang="en-US" sz="32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3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m:t>∗</m:t>
                      </m:r>
                      <m:sSub>
                        <m:sSubPr>
                          <m:ctrlPr>
                            <a:rPr lang="en-US" altLang="zh-CN" sz="3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3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𝑘𝑟𝑟</m:t>
                          </m:r>
                        </m:sub>
                      </m:sSub>
                    </m:oMath>
                  </a14:m>
                  <a:endParaRPr lang="zh-CN" altLang="en-US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5291" y="2671198"/>
                  <a:ext cx="7179410" cy="453894"/>
                </a:xfrm>
                <a:prstGeom prst="rect">
                  <a:avLst/>
                </a:prstGeom>
                <a:blipFill>
                  <a:blip r:embed="rId4"/>
                  <a:stretch>
                    <a:fillRect b="-1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/>
          </p:nvSpPr>
          <p:spPr>
            <a:xfrm>
              <a:off x="980077" y="2539331"/>
              <a:ext cx="77078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4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②</a:t>
              </a:r>
              <a:endParaRPr lang="zh-CN" altLang="en-US" sz="4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552612" y="1440412"/>
                <a:ext cx="7705995" cy="665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3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𝐴𝐿𝑆</m:t>
                        </m:r>
                        <m:r>
                          <a:rPr lang="en-US" altLang="zh-CN" sz="3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𝑘𝑛𝑛</m:t>
                        </m:r>
                      </m:sub>
                    </m:sSub>
                    <m:r>
                      <a:rPr lang="en-US" altLang="zh-CN" sz="3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zh-CN" altLang="en-US" sz="3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 </m:t>
                        </m:r>
                      </m:e>
                      <m:sub>
                        <m:r>
                          <a:rPr lang="en-US" altLang="zh-CN" sz="3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zh-CN" altLang="en-US" sz="3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 </m:t>
                        </m:r>
                      </m:e>
                      <m:sub>
                        <m:r>
                          <a:rPr lang="en-US" altLang="zh-CN" sz="3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3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𝐴𝐿𝑆</m:t>
                        </m:r>
                      </m:sub>
                    </m:sSub>
                    <m:r>
                      <a:rPr lang="en-US" altLang="zh-CN" sz="3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zh-CN" altLang="en-US" sz="3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 </m:t>
                        </m:r>
                      </m:e>
                      <m:sub>
                        <m:r>
                          <a:rPr lang="en-US" altLang="zh-CN" sz="3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3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∗</m:t>
                    </m:r>
                    <m:sSub>
                      <m:sSubPr>
                        <m:ctrlPr>
                          <a:rPr lang="en-US" altLang="zh-CN" sz="3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3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𝑘𝑛𝑛</m:t>
                        </m:r>
                      </m:sub>
                    </m:sSub>
                  </m:oMath>
                </a14:m>
                <a:endPara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612" y="1440412"/>
                <a:ext cx="7705995" cy="665888"/>
              </a:xfrm>
              <a:prstGeom prst="rect">
                <a:avLst/>
              </a:prstGeom>
              <a:blipFill>
                <a:blip r:embed="rId5"/>
                <a:stretch>
                  <a:fillRect b="-2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798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Evaluation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248765"/>
              </p:ext>
            </p:extLst>
          </p:nvPr>
        </p:nvGraphicFramePr>
        <p:xfrm>
          <a:off x="791578" y="996575"/>
          <a:ext cx="7290811" cy="32403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429707">
                  <a:extLst>
                    <a:ext uri="{9D8B030D-6E8A-4147-A177-3AD203B41FA5}">
                      <a16:colId xmlns:a16="http://schemas.microsoft.com/office/drawing/2014/main" val="475355046"/>
                    </a:ext>
                  </a:extLst>
                </a:gridCol>
                <a:gridCol w="2430552">
                  <a:extLst>
                    <a:ext uri="{9D8B030D-6E8A-4147-A177-3AD203B41FA5}">
                      <a16:colId xmlns:a16="http://schemas.microsoft.com/office/drawing/2014/main" val="2348862406"/>
                    </a:ext>
                  </a:extLst>
                </a:gridCol>
                <a:gridCol w="2430552">
                  <a:extLst>
                    <a:ext uri="{9D8B030D-6E8A-4147-A177-3AD203B41FA5}">
                      <a16:colId xmlns:a16="http://schemas.microsoft.com/office/drawing/2014/main" val="1542144821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indent="2667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RMSE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Train data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Test data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307086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indent="2667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ALS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0.7665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0.8576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758946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indent="2667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KNN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1.1134</a:t>
                      </a:r>
                      <a:endParaRPr lang="zh-CN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1.1485</a:t>
                      </a:r>
                      <a:endParaRPr lang="zh-CN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36637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indent="2667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KRR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0.6100</a:t>
                      </a:r>
                      <a:endParaRPr lang="zh-CN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0.8609</a:t>
                      </a:r>
                      <a:endParaRPr lang="zh-CN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9908469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indent="2667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LR(ALS+KNN)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0.7462</a:t>
                      </a:r>
                      <a:endParaRPr lang="zh-CN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0.8635</a:t>
                      </a:r>
                      <a:endParaRPr lang="zh-CN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769717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indent="2667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LR(ALS+KRR)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0.5935</a:t>
                      </a:r>
                      <a:endParaRPr lang="zh-CN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0.8779</a:t>
                      </a:r>
                      <a:endParaRPr lang="zh-CN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1349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853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Evaluation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110361"/>
              </p:ext>
            </p:extLst>
          </p:nvPr>
        </p:nvGraphicFramePr>
        <p:xfrm>
          <a:off x="791578" y="996575"/>
          <a:ext cx="7290811" cy="335257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429707">
                  <a:extLst>
                    <a:ext uri="{9D8B030D-6E8A-4147-A177-3AD203B41FA5}">
                      <a16:colId xmlns:a16="http://schemas.microsoft.com/office/drawing/2014/main" val="475355046"/>
                    </a:ext>
                  </a:extLst>
                </a:gridCol>
                <a:gridCol w="2430552">
                  <a:extLst>
                    <a:ext uri="{9D8B030D-6E8A-4147-A177-3AD203B41FA5}">
                      <a16:colId xmlns:a16="http://schemas.microsoft.com/office/drawing/2014/main" val="2348862406"/>
                    </a:ext>
                  </a:extLst>
                </a:gridCol>
                <a:gridCol w="2430552">
                  <a:extLst>
                    <a:ext uri="{9D8B030D-6E8A-4147-A177-3AD203B41FA5}">
                      <a16:colId xmlns:a16="http://schemas.microsoft.com/office/drawing/2014/main" val="1542144821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indent="2667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r>
                        <a:rPr lang="en-US" altLang="zh-CN" sz="20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for high ratings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Train data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Test data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307086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indent="2667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ALS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96.87%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93.88%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758946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indent="2667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KNN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62.56%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54.17%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36637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indent="2667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KRR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99.00%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94.35%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9908469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indent="2667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LR(ALS+KNN)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93.50%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90.88%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769717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indent="2667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LR(ALS+KRR)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98.44%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90.48%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1349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233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3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3506" y="2144286"/>
            <a:ext cx="9144000" cy="14401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1570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dirty="0" smtClean="0">
                <a:solidFill>
                  <a:schemeClr val="bg1"/>
                </a:solidFill>
                <a:latin typeface="+mj-lt"/>
              </a:rPr>
              <a:t>4</a:t>
            </a:r>
            <a:endParaRPr lang="zh-CN" altLang="en-US" sz="5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7200" b="1" dirty="0" smtClean="0">
                <a:solidFill>
                  <a:schemeClr val="bg1"/>
                </a:solidFill>
              </a:rPr>
              <a:t>Conclusion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06382" y="1397264"/>
            <a:ext cx="255108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 dirty="0">
                <a:solidFill>
                  <a:schemeClr val="bg1"/>
                </a:solidFill>
                <a:latin typeface="Impact"/>
              </a:rPr>
              <a:t>PART </a:t>
            </a:r>
            <a:r>
              <a:rPr lang="en-US" altLang="zh-CN" sz="4400" dirty="0" smtClean="0">
                <a:solidFill>
                  <a:schemeClr val="bg1"/>
                </a:solidFill>
                <a:latin typeface="Impact"/>
              </a:rPr>
              <a:t>FOUR</a:t>
            </a:r>
            <a:endParaRPr lang="zh-CN" altLang="en-US" sz="4400" dirty="0">
              <a:solidFill>
                <a:schemeClr val="bg1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681729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Conlusion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1540" y="1131590"/>
            <a:ext cx="56706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 err="1" smtClean="0"/>
              <a:t>Knn</a:t>
            </a:r>
            <a:r>
              <a:rPr lang="en-US" altLang="zh-CN" sz="2400" dirty="0" smtClean="0"/>
              <a:t> is a better predictor than </a:t>
            </a:r>
            <a:r>
              <a:rPr lang="en-US" altLang="zh-CN" sz="2400" dirty="0" err="1" smtClean="0"/>
              <a:t>Krr</a:t>
            </a:r>
            <a:r>
              <a:rPr lang="en-US" altLang="zh-CN" sz="24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ALS works best.</a:t>
            </a:r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Further step: CV for post processing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6762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443344" y="2301720"/>
            <a:ext cx="4256964" cy="69124"/>
            <a:chOff x="566555" y="877035"/>
            <a:chExt cx="2340260" cy="164545"/>
          </a:xfrm>
        </p:grpSpPr>
        <p:sp>
          <p:nvSpPr>
            <p:cNvPr id="20" name="矩形 19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23999" y="1755256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1A7BAE"/>
                </a:solidFill>
              </a:rPr>
              <a:t>THANKS</a:t>
            </a:r>
            <a:r>
              <a:rPr lang="en-US" altLang="zh-CN" sz="2800" smtClean="0">
                <a:solidFill>
                  <a:srgbClr val="BF3420"/>
                </a:solidFill>
              </a:rPr>
              <a:t> </a:t>
            </a:r>
            <a:r>
              <a:rPr lang="en-US" altLang="zh-CN" sz="2800" smtClean="0">
                <a:solidFill>
                  <a:srgbClr val="95BC49"/>
                </a:solidFill>
              </a:rPr>
              <a:t>FOR</a:t>
            </a:r>
            <a:r>
              <a:rPr lang="zh-CN" altLang="en-US" sz="2800" smtClean="0">
                <a:solidFill>
                  <a:srgbClr val="1A7BAE"/>
                </a:solidFill>
              </a:rPr>
              <a:t> </a:t>
            </a:r>
            <a:r>
              <a:rPr lang="en-US" altLang="zh-CN" sz="2800" smtClean="0">
                <a:solidFill>
                  <a:srgbClr val="FDA907"/>
                </a:solidFill>
              </a:rPr>
              <a:t>YOUR</a:t>
            </a:r>
            <a:r>
              <a:rPr lang="en-US" altLang="zh-CN" sz="2800" smtClean="0">
                <a:solidFill>
                  <a:srgbClr val="1A7BAE"/>
                </a:solidFill>
              </a:rPr>
              <a:t> </a:t>
            </a:r>
            <a:r>
              <a:rPr lang="en-US" altLang="zh-CN" sz="2800" smtClean="0">
                <a:solidFill>
                  <a:srgbClr val="BF3420"/>
                </a:solidFill>
              </a:rPr>
              <a:t>WATCHING</a:t>
            </a:r>
          </a:p>
        </p:txBody>
      </p:sp>
    </p:spTree>
    <p:extLst>
      <p:ext uri="{BB962C8B-B14F-4D97-AF65-F5344CB8AC3E}">
        <p14:creationId xmlns:p14="http://schemas.microsoft.com/office/powerpoint/2010/main" val="113675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092459" y="124678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rgbClr val="1A7BAE"/>
                </a:solidFill>
              </a:rPr>
              <a:t>ALS+Regularization</a:t>
            </a:r>
            <a:r>
              <a:rPr lang="en-US" altLang="zh-CN" sz="1600" dirty="0" smtClean="0">
                <a:solidFill>
                  <a:srgbClr val="1A7BAE"/>
                </a:solidFill>
              </a:rPr>
              <a:t>(</a:t>
            </a:r>
            <a:r>
              <a:rPr lang="en-US" altLang="zh-CN" sz="1600" dirty="0" err="1" smtClean="0">
                <a:solidFill>
                  <a:srgbClr val="1A7BAE"/>
                </a:solidFill>
              </a:rPr>
              <a:t>magnitude+bias</a:t>
            </a:r>
            <a:r>
              <a:rPr lang="en-US" altLang="zh-CN" sz="1600" dirty="0" smtClean="0">
                <a:solidFill>
                  <a:srgbClr val="1A7BAE"/>
                </a:solidFill>
              </a:rPr>
              <a:t>)</a:t>
            </a:r>
            <a:endParaRPr lang="zh-CN" altLang="en-US" sz="1600" dirty="0">
              <a:solidFill>
                <a:srgbClr val="1A7BAE"/>
              </a:solidFill>
            </a:endParaRPr>
          </a:p>
        </p:txBody>
      </p:sp>
      <p:sp>
        <p:nvSpPr>
          <p:cNvPr id="19" name="矩形 8"/>
          <p:cNvSpPr/>
          <p:nvPr/>
        </p:nvSpPr>
        <p:spPr>
          <a:xfrm>
            <a:off x="597404" y="122160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1A7BAE"/>
                </a:solidFill>
                <a:latin typeface="+mj-lt"/>
              </a:rPr>
              <a:t>01</a:t>
            </a:r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9537" y="1970572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95BC49"/>
                </a:solidFill>
              </a:rPr>
              <a:t>Post processing(</a:t>
            </a:r>
            <a:r>
              <a:rPr lang="en-US" altLang="zh-CN" sz="1600" dirty="0" err="1" smtClean="0">
                <a:solidFill>
                  <a:srgbClr val="95BC49"/>
                </a:solidFill>
              </a:rPr>
              <a:t>knn+krr</a:t>
            </a:r>
            <a:r>
              <a:rPr lang="en-US" altLang="zh-CN" sz="1600" dirty="0" smtClean="0">
                <a:solidFill>
                  <a:srgbClr val="95BC49"/>
                </a:solidFill>
              </a:rPr>
              <a:t>)</a:t>
            </a:r>
            <a:endParaRPr lang="zh-CN" altLang="en-US" sz="1600" dirty="0">
              <a:solidFill>
                <a:srgbClr val="95BC49"/>
              </a:solidFill>
            </a:endParaRPr>
          </a:p>
        </p:txBody>
      </p:sp>
      <p:sp>
        <p:nvSpPr>
          <p:cNvPr id="22" name="矩形 8"/>
          <p:cNvSpPr/>
          <p:nvPr/>
        </p:nvSpPr>
        <p:spPr>
          <a:xfrm>
            <a:off x="604482" y="1945383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95BC49"/>
                </a:solidFill>
                <a:latin typeface="+mj-lt"/>
              </a:rPr>
              <a:t>02</a:t>
            </a:r>
            <a:endParaRPr lang="zh-CN" altLang="en-US" sz="1600">
              <a:solidFill>
                <a:srgbClr val="95BC49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6615" y="268694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DA907"/>
                </a:solidFill>
              </a:rPr>
              <a:t>Linear regression</a:t>
            </a:r>
            <a:endParaRPr lang="zh-CN" altLang="en-US" sz="1600" dirty="0">
              <a:solidFill>
                <a:srgbClr val="FDA907"/>
              </a:solidFill>
            </a:endParaRPr>
          </a:p>
        </p:txBody>
      </p:sp>
      <p:sp>
        <p:nvSpPr>
          <p:cNvPr id="24" name="矩形 8"/>
          <p:cNvSpPr/>
          <p:nvPr/>
        </p:nvSpPr>
        <p:spPr>
          <a:xfrm>
            <a:off x="611560" y="266176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DA907"/>
                </a:solidFill>
                <a:latin typeface="+mj-lt"/>
              </a:rPr>
              <a:t>03</a:t>
            </a:r>
            <a:endParaRPr lang="zh-CN" altLang="en-US" sz="1600">
              <a:solidFill>
                <a:srgbClr val="FDA907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3693" y="3403326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BF3420"/>
                </a:solidFill>
              </a:rPr>
              <a:t>conclusion</a:t>
            </a:r>
            <a:endParaRPr lang="zh-CN" altLang="en-US" sz="1600" dirty="0">
              <a:solidFill>
                <a:srgbClr val="BF3420"/>
              </a:solidFill>
            </a:endParaRPr>
          </a:p>
        </p:txBody>
      </p:sp>
      <p:sp>
        <p:nvSpPr>
          <p:cNvPr id="27" name="矩形 8"/>
          <p:cNvSpPr/>
          <p:nvPr/>
        </p:nvSpPr>
        <p:spPr>
          <a:xfrm>
            <a:off x="618638" y="3378137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BF3420"/>
                </a:solidFill>
                <a:latin typeface="+mj-lt"/>
              </a:rPr>
              <a:t>04</a:t>
            </a:r>
            <a:endParaRPr lang="zh-CN" altLang="en-US" sz="1600">
              <a:solidFill>
                <a:srgbClr val="BF3420"/>
              </a:solidFill>
              <a:latin typeface="+mj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87036" y="0"/>
            <a:ext cx="4256964" cy="5143500"/>
            <a:chOff x="566555" y="877035"/>
            <a:chExt cx="2340260" cy="164545"/>
          </a:xfrm>
        </p:grpSpPr>
        <p:sp>
          <p:nvSpPr>
            <p:cNvPr id="12" name="矩形 11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887036" y="1997305"/>
            <a:ext cx="4256964" cy="92695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chemeClr val="bg1"/>
                </a:solidFill>
                <a:latin typeface="+mj-lt"/>
              </a:rPr>
              <a:t>CONTENT</a:t>
            </a:r>
            <a:endParaRPr lang="zh-CN" altLang="en-US" sz="32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6131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/>
          <p:cNvCxnSpPr>
            <a:stCxn id="8" idx="0"/>
            <a:endCxn id="2" idx="0"/>
          </p:cNvCxnSpPr>
          <p:nvPr/>
        </p:nvCxnSpPr>
        <p:spPr>
          <a:xfrm>
            <a:off x="1957978" y="118977"/>
            <a:ext cx="3732" cy="132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372913" y="118977"/>
            <a:ext cx="1170130" cy="63007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cv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504393" y="96475"/>
            <a:ext cx="1440160" cy="6750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Knn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Krr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146460" y="276495"/>
            <a:ext cx="171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Train/test data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241630" y="1446625"/>
            <a:ext cx="1440160" cy="6750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ALS+biases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endCxn id="16" idx="1"/>
          </p:cNvCxnSpPr>
          <p:nvPr/>
        </p:nvCxnSpPr>
        <p:spPr>
          <a:xfrm>
            <a:off x="2681790" y="1784163"/>
            <a:ext cx="855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536885" y="1446625"/>
                <a:ext cx="1375177" cy="675075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𝐴𝐿𝑆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885" y="1446625"/>
                <a:ext cx="1375177" cy="6750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/>
          <p:cNvCxnSpPr>
            <a:stCxn id="20" idx="2"/>
            <a:endCxn id="16" idx="0"/>
          </p:cNvCxnSpPr>
          <p:nvPr/>
        </p:nvCxnSpPr>
        <p:spPr>
          <a:xfrm>
            <a:off x="4224473" y="771550"/>
            <a:ext cx="1" cy="67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912062" y="1784162"/>
            <a:ext cx="855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5772877" y="1446625"/>
                <a:ext cx="1375177" cy="675075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𝑘𝑛𝑛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/>
                  <a:t>/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𝑘𝑟𝑟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877" y="1446625"/>
                <a:ext cx="1375177" cy="675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连接符 38"/>
          <p:cNvCxnSpPr>
            <a:stCxn id="16" idx="2"/>
          </p:cNvCxnSpPr>
          <p:nvPr/>
        </p:nvCxnSpPr>
        <p:spPr>
          <a:xfrm flipH="1">
            <a:off x="4224472" y="2121700"/>
            <a:ext cx="2" cy="405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6487236" y="2121699"/>
            <a:ext cx="2" cy="405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224472" y="2537184"/>
            <a:ext cx="22627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5337085" y="2537184"/>
            <a:ext cx="0" cy="39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204493" y="2952669"/>
            <a:ext cx="2282742" cy="6750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Linear Regression</a:t>
            </a:r>
            <a:endParaRPr lang="zh-CN" altLang="en-US" dirty="0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5327849" y="3627744"/>
            <a:ext cx="0" cy="39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2988739" y="1385211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4289997" y="880563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409411" y="2482887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2861810" y="4527905"/>
            <a:ext cx="1575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34081"/>
              </p:ext>
            </p:extLst>
          </p:nvPr>
        </p:nvGraphicFramePr>
        <p:xfrm>
          <a:off x="4481990" y="3904881"/>
          <a:ext cx="2318687" cy="1159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Equation" r:id="rId5" imgW="1422360" imgH="711000" progId="Equation.DSMT4">
                  <p:embed/>
                </p:oleObj>
              </mc:Choice>
              <mc:Fallback>
                <p:oleObj name="Equation" r:id="rId5" imgW="14223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81990" y="3904881"/>
                        <a:ext cx="2318687" cy="1159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304085"/>
              </p:ext>
            </p:extLst>
          </p:nvPr>
        </p:nvGraphicFramePr>
        <p:xfrm>
          <a:off x="881590" y="3786885"/>
          <a:ext cx="2350832" cy="127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Equation" r:id="rId7" imgW="2222280" imgH="1117440" progId="Equation.DSMT4">
                  <p:embed/>
                </p:oleObj>
              </mc:Choice>
              <mc:Fallback>
                <p:oleObj name="Equation" r:id="rId7" imgW="222228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1590" y="3786885"/>
                        <a:ext cx="2350832" cy="1277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直接箭头连接符 47"/>
          <p:cNvCxnSpPr>
            <a:stCxn id="8" idx="6"/>
            <a:endCxn id="20" idx="1"/>
          </p:cNvCxnSpPr>
          <p:nvPr/>
        </p:nvCxnSpPr>
        <p:spPr>
          <a:xfrm>
            <a:off x="2543043" y="434012"/>
            <a:ext cx="9613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599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B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1395156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2723823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1770" y="2426347"/>
            <a:ext cx="64357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4000" b="1" dirty="0" smtClean="0">
                <a:solidFill>
                  <a:schemeClr val="bg1"/>
                </a:solidFill>
              </a:rPr>
              <a:t>ALS with Regularization 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04541" y="1397264"/>
            <a:ext cx="22529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ONE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178352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ALS with biases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6941792"/>
                  </p:ext>
                </p:extLst>
              </p:nvPr>
            </p:nvGraphicFramePr>
            <p:xfrm>
              <a:off x="1466655" y="784097"/>
              <a:ext cx="6210690" cy="42279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5548">
                      <a:extLst>
                        <a:ext uri="{9D8B030D-6E8A-4147-A177-3AD203B41FA5}">
                          <a16:colId xmlns:a16="http://schemas.microsoft.com/office/drawing/2014/main" val="1666615717"/>
                        </a:ext>
                      </a:extLst>
                    </a:gridCol>
                    <a:gridCol w="5125142">
                      <a:extLst>
                        <a:ext uri="{9D8B030D-6E8A-4147-A177-3AD203B41FA5}">
                          <a16:colId xmlns:a16="http://schemas.microsoft.com/office/drawing/2014/main" val="3060456168"/>
                        </a:ext>
                      </a:extLst>
                    </a:gridCol>
                  </a:tblGrid>
                  <a:tr h="570337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notation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definition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1939929"/>
                      </a:ext>
                    </a:extLst>
                  </a:tr>
                  <a:tr h="3580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user latent matrix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13798"/>
                      </a:ext>
                    </a:extLst>
                  </a:tr>
                  <a:tr h="3580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movie</a:t>
                          </a:r>
                          <a:r>
                            <a:rPr lang="en-US" altLang="zh-CN" baseline="0" dirty="0" smtClean="0"/>
                            <a:t> latent matrix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1197045"/>
                      </a:ext>
                    </a:extLst>
                  </a:tr>
                  <a:tr h="3580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bias of movie </a:t>
                          </a:r>
                          <a:r>
                            <a:rPr lang="en-US" altLang="zh-CN" baseline="0" dirty="0" err="1" smtClean="0"/>
                            <a:t>i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8341123"/>
                      </a:ext>
                    </a:extLst>
                  </a:tr>
                  <a:tr h="3580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aseline="0" dirty="0" smtClean="0"/>
                            <a:t>bias of user u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1948042"/>
                      </a:ext>
                    </a:extLst>
                  </a:tr>
                  <a:tr h="3580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Global mean of total ratings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0669397"/>
                      </a:ext>
                    </a:extLst>
                  </a:tr>
                  <a:tr h="358014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 parameter for ALS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3790760"/>
                      </a:ext>
                    </a:extLst>
                  </a:tr>
                  <a:tr h="358014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Number</a:t>
                          </a:r>
                          <a:r>
                            <a:rPr lang="en-US" altLang="zh-CN" baseline="0" dirty="0" smtClean="0"/>
                            <a:t> of latent variables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2346114"/>
                      </a:ext>
                    </a:extLst>
                  </a:tr>
                  <a:tr h="35801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𝑖𝑡𝑒𝑟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A parameter for ALS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6978"/>
                      </a:ext>
                    </a:extLst>
                  </a:tr>
                  <a:tr h="35801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Predicted rating using</a:t>
                          </a:r>
                          <a:r>
                            <a:rPr lang="en-US" altLang="zh-CN" baseline="0" dirty="0" smtClean="0"/>
                            <a:t> method x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3335549"/>
                      </a:ext>
                    </a:extLst>
                  </a:tr>
                  <a:tr h="35801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Original</a:t>
                          </a:r>
                          <a:r>
                            <a:rPr lang="en-US" altLang="zh-CN" baseline="0" dirty="0" smtClean="0"/>
                            <a:t> rating (user j’s rating for movie </a:t>
                          </a:r>
                          <a:r>
                            <a:rPr lang="en-US" altLang="zh-CN" baseline="0" dirty="0" err="1" smtClean="0"/>
                            <a:t>i</a:t>
                          </a:r>
                          <a:r>
                            <a:rPr lang="en-US" altLang="zh-CN" baseline="0" dirty="0" smtClean="0"/>
                            <a:t>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559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6941792"/>
                  </p:ext>
                </p:extLst>
              </p:nvPr>
            </p:nvGraphicFramePr>
            <p:xfrm>
              <a:off x="1466655" y="784097"/>
              <a:ext cx="6210690" cy="42279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5548">
                      <a:extLst>
                        <a:ext uri="{9D8B030D-6E8A-4147-A177-3AD203B41FA5}">
                          <a16:colId xmlns:a16="http://schemas.microsoft.com/office/drawing/2014/main" val="1666615717"/>
                        </a:ext>
                      </a:extLst>
                    </a:gridCol>
                    <a:gridCol w="5125142">
                      <a:extLst>
                        <a:ext uri="{9D8B030D-6E8A-4147-A177-3AD203B41FA5}">
                          <a16:colId xmlns:a16="http://schemas.microsoft.com/office/drawing/2014/main" val="3060456168"/>
                        </a:ext>
                      </a:extLst>
                    </a:gridCol>
                  </a:tblGrid>
                  <a:tr h="570337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notation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definition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19399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62" t="-165000" r="-475281" b="-9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user latent matrix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137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62" t="-265000" r="-475281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movie</a:t>
                          </a:r>
                          <a:r>
                            <a:rPr lang="en-US" altLang="zh-CN" baseline="0" dirty="0" smtClean="0"/>
                            <a:t> latent matrix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119704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62" t="-365000" r="-475281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bias </a:t>
                          </a:r>
                          <a:r>
                            <a:rPr lang="en-US" altLang="zh-CN" baseline="0" dirty="0" smtClean="0"/>
                            <a:t>of movie </a:t>
                          </a:r>
                          <a:r>
                            <a:rPr lang="en-US" altLang="zh-CN" baseline="0" dirty="0" err="1" smtClean="0"/>
                            <a:t>i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83411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62" t="-465000" r="-475281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aseline="0" dirty="0" smtClean="0"/>
                            <a:t>bias </a:t>
                          </a:r>
                          <a:r>
                            <a:rPr lang="en-US" altLang="zh-CN" baseline="0" dirty="0" smtClean="0"/>
                            <a:t>of user u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19480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62" t="-565000" r="-475281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Global mean of total ratings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06693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 parameter for ALS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37907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Number</a:t>
                          </a:r>
                          <a:r>
                            <a:rPr lang="en-US" altLang="zh-CN" baseline="0" dirty="0" smtClean="0"/>
                            <a:t> of latent variables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234611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62" t="-866667" r="-475281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A parameter for ALS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69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62" t="-966667" r="-475281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Predicted rating </a:t>
                          </a:r>
                          <a:r>
                            <a:rPr lang="en-US" altLang="zh-CN" dirty="0" smtClean="0"/>
                            <a:t>using</a:t>
                          </a:r>
                          <a:r>
                            <a:rPr lang="en-US" altLang="zh-CN" baseline="0" dirty="0" smtClean="0"/>
                            <a:t> method x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33355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62" t="-1066667" r="-47528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Original</a:t>
                          </a:r>
                          <a:r>
                            <a:rPr lang="en-US" altLang="zh-CN" baseline="0" dirty="0" smtClean="0"/>
                            <a:t> rating (user j’s rating for movie </a:t>
                          </a:r>
                          <a:r>
                            <a:rPr lang="en-US" altLang="zh-CN" baseline="0" dirty="0" err="1" smtClean="0"/>
                            <a:t>i</a:t>
                          </a:r>
                          <a:r>
                            <a:rPr lang="en-US" altLang="zh-CN" baseline="0" dirty="0" smtClean="0"/>
                            <a:t>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55998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572259"/>
              </p:ext>
            </p:extLst>
          </p:nvPr>
        </p:nvGraphicFramePr>
        <p:xfrm>
          <a:off x="1914417" y="3201820"/>
          <a:ext cx="180020" cy="288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Equation" r:id="rId4" imgW="139680" imgH="177480" progId="Equation.DSMT4">
                  <p:embed/>
                </p:oleObj>
              </mc:Choice>
              <mc:Fallback>
                <p:oleObj name="Equation" r:id="rId4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4417" y="3201820"/>
                        <a:ext cx="180020" cy="2885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322084"/>
              </p:ext>
            </p:extLst>
          </p:nvPr>
        </p:nvGraphicFramePr>
        <p:xfrm>
          <a:off x="1928227" y="3606865"/>
          <a:ext cx="152400" cy="262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Equation" r:id="rId6" imgW="152280" imgH="203040" progId="Equation.DSMT4">
                  <p:embed/>
                </p:oleObj>
              </mc:Choice>
              <mc:Fallback>
                <p:oleObj name="Equation" r:id="rId6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28227" y="3606865"/>
                        <a:ext cx="152400" cy="262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0336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1692633"/>
                  </p:ext>
                </p:extLst>
              </p:nvPr>
            </p:nvGraphicFramePr>
            <p:xfrm>
              <a:off x="476521" y="816554"/>
              <a:ext cx="8235940" cy="42304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3764">
                      <a:extLst>
                        <a:ext uri="{9D8B030D-6E8A-4147-A177-3AD203B41FA5}">
                          <a16:colId xmlns:a16="http://schemas.microsoft.com/office/drawing/2014/main" val="2872370484"/>
                        </a:ext>
                      </a:extLst>
                    </a:gridCol>
                    <a:gridCol w="6132176">
                      <a:extLst>
                        <a:ext uri="{9D8B030D-6E8A-4147-A177-3AD203B41FA5}">
                          <a16:colId xmlns:a16="http://schemas.microsoft.com/office/drawing/2014/main" val="3162039416"/>
                        </a:ext>
                      </a:extLst>
                    </a:gridCol>
                  </a:tblGrid>
                  <a:tr h="1465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Loss function:</a:t>
                          </a:r>
                          <a:endParaRPr lang="zh-CN" altLang="en-US" dirty="0" smtClean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8442211"/>
                      </a:ext>
                    </a:extLst>
                  </a:tr>
                  <a:tr h="950863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step1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Fix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 smtClean="0"/>
                            <a:t>, solve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oMath>
                          </a14:m>
                          <a:endParaRPr lang="en-US" altLang="zh-CN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d>
                                      <m:d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altLang="zh-CN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sz="18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8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zh-CN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1167538"/>
                      </a:ext>
                    </a:extLst>
                  </a:tr>
                  <a:tr h="964746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step2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Fix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 smtClean="0"/>
                            <a:t>, solve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altLang="zh-CN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d>
                                      <m:d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altLang="zh-CN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sz="18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8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zh-CN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0124394"/>
                      </a:ext>
                    </a:extLst>
                  </a:tr>
                  <a:tr h="849172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step3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𝑢𝑖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800" dirty="0" smtClean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800" dirty="0" smtClean="0"/>
                            <a:t>+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4753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1692633"/>
                  </p:ext>
                </p:extLst>
              </p:nvPr>
            </p:nvGraphicFramePr>
            <p:xfrm>
              <a:off x="476521" y="816554"/>
              <a:ext cx="8235940" cy="42304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3764">
                      <a:extLst>
                        <a:ext uri="{9D8B030D-6E8A-4147-A177-3AD203B41FA5}">
                          <a16:colId xmlns:a16="http://schemas.microsoft.com/office/drawing/2014/main" val="2872370484"/>
                        </a:ext>
                      </a:extLst>
                    </a:gridCol>
                    <a:gridCol w="6132176">
                      <a:extLst>
                        <a:ext uri="{9D8B030D-6E8A-4147-A177-3AD203B41FA5}">
                          <a16:colId xmlns:a16="http://schemas.microsoft.com/office/drawing/2014/main" val="3162039416"/>
                        </a:ext>
                      </a:extLst>
                    </a:gridCol>
                  </a:tblGrid>
                  <a:tr h="1465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Loss function:</a:t>
                          </a:r>
                          <a:endParaRPr lang="zh-CN" altLang="en-US" dirty="0" smtClean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8442211"/>
                      </a:ext>
                    </a:extLst>
                  </a:tr>
                  <a:tr h="950863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step1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4359" t="-157692" r="-397" b="-1929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1167538"/>
                      </a:ext>
                    </a:extLst>
                  </a:tr>
                  <a:tr h="964746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step2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4359" t="-254430" r="-397" b="-905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0124394"/>
                      </a:ext>
                    </a:extLst>
                  </a:tr>
                  <a:tr h="849172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step3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4359" t="-400000" r="-397" b="-2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4753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ALS with biases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970419"/>
              </p:ext>
            </p:extLst>
          </p:nvPr>
        </p:nvGraphicFramePr>
        <p:xfrm>
          <a:off x="3356865" y="951570"/>
          <a:ext cx="4545505" cy="1275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4" imgW="2171520" imgH="609480" progId="Equation.DSMT4">
                  <p:embed/>
                </p:oleObj>
              </mc:Choice>
              <mc:Fallback>
                <p:oleObj name="Equation" r:id="rId4" imgW="217152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56865" y="951570"/>
                        <a:ext cx="4545505" cy="1275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336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ALS with biases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20" y="636535"/>
            <a:ext cx="7969340" cy="43714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266855" y="127253"/>
            <a:ext cx="499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Lambda=10,f=10,max.iter=3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113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Evaluation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169162"/>
              </p:ext>
            </p:extLst>
          </p:nvPr>
        </p:nvGraphicFramePr>
        <p:xfrm>
          <a:off x="476519" y="726544"/>
          <a:ext cx="7785890" cy="913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4694">
                  <a:extLst>
                    <a:ext uri="{9D8B030D-6E8A-4147-A177-3AD203B41FA5}">
                      <a16:colId xmlns:a16="http://schemas.microsoft.com/office/drawing/2014/main" val="2427589483"/>
                    </a:ext>
                  </a:extLst>
                </a:gridCol>
                <a:gridCol w="2595598">
                  <a:extLst>
                    <a:ext uri="{9D8B030D-6E8A-4147-A177-3AD203B41FA5}">
                      <a16:colId xmlns:a16="http://schemas.microsoft.com/office/drawing/2014/main" val="1701661264"/>
                    </a:ext>
                  </a:extLst>
                </a:gridCol>
                <a:gridCol w="2595598">
                  <a:extLst>
                    <a:ext uri="{9D8B030D-6E8A-4147-A177-3AD203B41FA5}">
                      <a16:colId xmlns:a16="http://schemas.microsoft.com/office/drawing/2014/main" val="3522575898"/>
                    </a:ext>
                  </a:extLst>
                </a:gridCol>
              </a:tblGrid>
              <a:tr h="382543"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RMSE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Train data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Test data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1834948"/>
                  </a:ext>
                </a:extLst>
              </a:tr>
              <a:tr h="382543"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ALS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0.7665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0.8576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9688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41530" y="3696875"/>
                <a:ext cx="7515861" cy="685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h𝑖𝑔h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𝑟𝑎𝑡𝑖𝑛𝑔𝑠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𝑟𝑎𝑡𝑖𝑛𝑔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≥4|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𝑝𝑟𝑒𝑑𝑖𝑐𝑡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𝑟𝑎𝑡𝑖𝑛𝑔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≥4.5)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𝑝𝑟𝑒𝑑𝑖𝑐𝑡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𝑟𝑎𝑡𝑖𝑛𝑔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≥4.5)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30" y="3696875"/>
                <a:ext cx="7515861" cy="6857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58798"/>
              </p:ext>
            </p:extLst>
          </p:nvPr>
        </p:nvGraphicFramePr>
        <p:xfrm>
          <a:off x="479337" y="1964182"/>
          <a:ext cx="7785890" cy="13696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4694">
                  <a:extLst>
                    <a:ext uri="{9D8B030D-6E8A-4147-A177-3AD203B41FA5}">
                      <a16:colId xmlns:a16="http://schemas.microsoft.com/office/drawing/2014/main" val="2427589483"/>
                    </a:ext>
                  </a:extLst>
                </a:gridCol>
                <a:gridCol w="2595598">
                  <a:extLst>
                    <a:ext uri="{9D8B030D-6E8A-4147-A177-3AD203B41FA5}">
                      <a16:colId xmlns:a16="http://schemas.microsoft.com/office/drawing/2014/main" val="1701661264"/>
                    </a:ext>
                  </a:extLst>
                </a:gridCol>
                <a:gridCol w="2595598">
                  <a:extLst>
                    <a:ext uri="{9D8B030D-6E8A-4147-A177-3AD203B41FA5}">
                      <a16:colId xmlns:a16="http://schemas.microsoft.com/office/drawing/2014/main" val="3522575898"/>
                    </a:ext>
                  </a:extLst>
                </a:gridCol>
              </a:tblGrid>
              <a:tr h="382543"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r>
                        <a:rPr lang="en-US" altLang="zh-CN" sz="2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of high rating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Train data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Test data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1834948"/>
                  </a:ext>
                </a:extLst>
              </a:tr>
              <a:tr h="382543"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ALS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96.87%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93.88%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968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733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5527" y="2164348"/>
            <a:ext cx="9144000" cy="13501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3173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dirty="0" smtClean="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5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66755" y="2256715"/>
            <a:ext cx="65257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6000" b="1" dirty="0" smtClean="0">
                <a:solidFill>
                  <a:schemeClr val="bg1"/>
                </a:solidFill>
              </a:rPr>
              <a:t>Post processing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12629" y="1397264"/>
            <a:ext cx="24448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</a:t>
            </a:r>
            <a:r>
              <a:rPr lang="en-US" altLang="zh-CN" sz="4400" smtClean="0">
                <a:solidFill>
                  <a:schemeClr val="bg1"/>
                </a:solidFill>
                <a:latin typeface="Impact"/>
              </a:rPr>
              <a:t>TWO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966888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2962</TotalTime>
  <Words>267</Words>
  <Application>Microsoft Office PowerPoint</Application>
  <PresentationFormat>全屏显示(16:9)</PresentationFormat>
  <Paragraphs>166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宋体</vt:lpstr>
      <vt:lpstr>微软雅黑</vt:lpstr>
      <vt:lpstr>Arial</vt:lpstr>
      <vt:lpstr>Calibri</vt:lpstr>
      <vt:lpstr>Cambria Math</vt:lpstr>
      <vt:lpstr>Impact</vt:lpstr>
      <vt:lpstr>Times New Roman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Lenovo</cp:lastModifiedBy>
  <cp:revision>656</cp:revision>
  <dcterms:modified xsi:type="dcterms:W3CDTF">2019-11-21T16:29:35Z</dcterms:modified>
</cp:coreProperties>
</file>