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9401E13-6B4B-435C-B048-5737284F0499}">
  <a:tblStyle styleId="{F9401E13-6B4B-435C-B048-5737284F04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581eb1ea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581eb1ea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57c72234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57c72234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b74ad3dae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b74ad3dae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1200">
                <a:solidFill>
                  <a:schemeClr val="dk1"/>
                </a:solidFill>
                <a:highlight>
                  <a:schemeClr val="lt1"/>
                </a:highlight>
              </a:rPr>
              <a:t>In this part we try to detect 7 different classes of skin cancer using transfer learning of CNN with keras tensorflow in backend and then analyse the result to see how the model can be useful in practical scenario.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57c72234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57c72234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57c722343_5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57c722343_5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zh-CN" sz="1050">
                <a:solidFill>
                  <a:schemeClr val="dk1"/>
                </a:solidFill>
                <a:highlight>
                  <a:srgbClr val="FFFFFF"/>
                </a:highlight>
              </a:rPr>
              <a:t>Based on the pretrained model MobileNetV2, we further added one pooling (GlobalAveragePooling2D) layer, which simply acts as a flatten filter. It looks at the 7*7 pixels matrix and takes the average value. These are used to reduce computational cost, and to some extent also reduce overfitting. In the end we used the features in two fully-connected (Dense) layers which is just an artificial neural networks (ANN) classifier. In the last layer(Dense(7,activation="softmax")) the net outputs distribution of probability of each class.</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zh-CN" sz="1050">
                <a:solidFill>
                  <a:schemeClr val="dk1"/>
                </a:solidFill>
                <a:highlight>
                  <a:srgbClr val="FFFFFF"/>
                </a:highlight>
              </a:rPr>
              <a:t>Once our layers are added to the model, we need to set up a score function, a loss function and an optimisation algorithm. We define the loss function to measure how poorly our model performs on images with known labels. It is the error rate between the observed labels and the predicted ones. We use a specific form for categorical classifications (&gt;2 classes) called the "categorical_crossentropy".</a:t>
            </a:r>
            <a:endParaRPr sz="1050">
              <a:solidFill>
                <a:schemeClr val="dk1"/>
              </a:solidFill>
              <a:highlight>
                <a:srgbClr val="FFFFFF"/>
              </a:highlight>
            </a:endParaRPr>
          </a:p>
          <a:p>
            <a:pPr indent="0" lvl="0" marL="0" rtl="0" algn="l">
              <a:spcBef>
                <a:spcPts val="0"/>
              </a:spcBef>
              <a:spcAft>
                <a:spcPts val="0"/>
              </a:spcAft>
              <a:buNone/>
            </a:pPr>
            <a:r>
              <a:rPr lang="zh-CN" sz="1050">
                <a:solidFill>
                  <a:schemeClr val="dk1"/>
                </a:solidFill>
                <a:highlight>
                  <a:srgbClr val="FFFFFF"/>
                </a:highlight>
              </a:rPr>
              <a:t>We chose Adam optimizer because it combines the advantages of AdaGrad and RMSProp, it is a popular algorithm in the field of deep learning because it achieves good results fast.</a:t>
            </a:r>
            <a:endParaRPr sz="1050">
              <a:solidFill>
                <a:schemeClr val="dk1"/>
              </a:solidFill>
              <a:highlight>
                <a:srgbClr val="FFFFFF"/>
              </a:highlight>
            </a:endParaRPr>
          </a:p>
          <a:p>
            <a:pPr indent="0" lvl="0" marL="0" rtl="0" algn="l">
              <a:spcBef>
                <a:spcPts val="0"/>
              </a:spcBef>
              <a:spcAft>
                <a:spcPts val="0"/>
              </a:spcAft>
              <a:buNone/>
            </a:pPr>
            <a:r>
              <a:rPr lang="zh-CN" sz="1050">
                <a:solidFill>
                  <a:schemeClr val="dk1"/>
                </a:solidFill>
                <a:highlight>
                  <a:srgbClr val="FFFFFF"/>
                </a:highlight>
              </a:rPr>
              <a:t>metric function "accuracy" is used is to evaluate the performance of our model. This metric function is similar to the loss function, except that the results from the metric evaluation are not used when training the model (only for evaluation).</a:t>
            </a:r>
            <a:endParaRPr sz="1050">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b74ad3da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b74ad3da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57c722343_5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57c722343_5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According to validation </a:t>
            </a:r>
            <a:r>
              <a:rPr lang="zh-CN"/>
              <a:t>loss</a:t>
            </a:r>
            <a:r>
              <a:rPr lang="zh-CN"/>
              <a:t>, we choose the weights of 26th epoch as our trained model, and then apply it on our test data, which results in the test accuracy of 100% and loss of 0.004</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Why validation accuracy &gt; training accuracy? </a:t>
            </a:r>
            <a:endParaRPr/>
          </a:p>
          <a:p>
            <a:pPr indent="0" lvl="0" marL="0" rtl="0" algn="l">
              <a:spcBef>
                <a:spcPts val="0"/>
              </a:spcBef>
              <a:spcAft>
                <a:spcPts val="0"/>
              </a:spcAft>
              <a:buNone/>
            </a:pPr>
            <a:r>
              <a:rPr lang="zh-CN"/>
              <a:t>Because in the pretrained model, it has several drop out layers, in the training process, the drop out layers simply act like downsampling filter and </a:t>
            </a:r>
            <a:r>
              <a:rPr lang="zh-CN">
                <a:solidFill>
                  <a:schemeClr val="dk1"/>
                </a:solidFill>
              </a:rPr>
              <a:t>drop out some features thus </a:t>
            </a:r>
            <a:r>
              <a:rPr lang="zh-CN"/>
              <a:t>avoid overfitting,  which can somehow lead to information loss, while in validating process, the drop out function will no longer work.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57c7223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57c7223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57c722343_5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57c722343_5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So we build a simple python app, though we are still working on designing the UI of our app, the core is as it shows here.</a:t>
            </a:r>
            <a:endParaRPr/>
          </a:p>
          <a:p>
            <a:pPr indent="0" lvl="0" marL="0" rtl="0" algn="l">
              <a:spcBef>
                <a:spcPts val="0"/>
              </a:spcBef>
              <a:spcAft>
                <a:spcPts val="0"/>
              </a:spcAft>
              <a:buNone/>
            </a:pPr>
            <a:r>
              <a:rPr lang="zh-CN"/>
              <a:t>When we </a:t>
            </a:r>
            <a:r>
              <a:rPr lang="zh-CN"/>
              <a:t>run the app, it will ask us to input the image path, then it will output the corresponding skin cancer type.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57c72234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57c72234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57c72234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57c72234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57c72234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57c72234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zh-CN" sz="1050">
                <a:solidFill>
                  <a:srgbClr val="333333"/>
                </a:solidFill>
                <a:highlight>
                  <a:srgbClr val="FFFFFF"/>
                </a:highlight>
              </a:rPr>
              <a:t>The dataset includes lesions with multiple images, which can be tracked by the </a:t>
            </a:r>
            <a:r>
              <a:rPr lang="zh-CN" sz="950">
                <a:solidFill>
                  <a:srgbClr val="C7254E"/>
                </a:solidFill>
                <a:highlight>
                  <a:srgbClr val="F9F2F4"/>
                </a:highlight>
                <a:latin typeface="Courier New"/>
                <a:ea typeface="Courier New"/>
                <a:cs typeface="Courier New"/>
                <a:sym typeface="Courier New"/>
              </a:rPr>
              <a:t>lesion_id</a:t>
            </a:r>
            <a:r>
              <a:rPr lang="zh-CN" sz="1050">
                <a:solidFill>
                  <a:srgbClr val="333333"/>
                </a:solidFill>
                <a:highlight>
                  <a:srgbClr val="FFFFFF"/>
                </a:highlight>
              </a:rPr>
              <a:t>-column within the </a:t>
            </a:r>
            <a:r>
              <a:rPr b="1" lang="zh-CN" sz="1050">
                <a:solidFill>
                  <a:srgbClr val="333333"/>
                </a:solidFill>
                <a:highlight>
                  <a:srgbClr val="FFFFFF"/>
                </a:highlight>
              </a:rPr>
              <a:t>HAM10000_metadata</a:t>
            </a:r>
            <a:r>
              <a:rPr lang="zh-CN" sz="1050">
                <a:solidFill>
                  <a:srgbClr val="333333"/>
                </a:solidFill>
                <a:highlight>
                  <a:srgbClr val="FFFFFF"/>
                </a:highlight>
              </a:rPr>
              <a:t> file.</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zh-CN" sz="1050">
                <a:solidFill>
                  <a:srgbClr val="333333"/>
                </a:solidFill>
                <a:highlight>
                  <a:srgbClr val="FFFFFF"/>
                </a:highlight>
              </a:rPr>
              <a:t>age type</a:t>
            </a:r>
            <a:endParaRPr sz="1050">
              <a:solidFill>
                <a:srgbClr val="333333"/>
              </a:solidFill>
              <a:highlight>
                <a:srgbClr val="FFFFFF"/>
              </a:highlight>
            </a:endParaRPr>
          </a:p>
          <a:p>
            <a:pPr indent="0" lvl="0" marL="0" rtl="0" algn="l">
              <a:spcBef>
                <a:spcPts val="0"/>
              </a:spcBef>
              <a:spcAft>
                <a:spcPts val="0"/>
              </a:spcAft>
              <a:buNone/>
            </a:pPr>
            <a:r>
              <a:rPr lang="zh-CN" sz="1050">
                <a:solidFill>
                  <a:srgbClr val="333333"/>
                </a:solidFill>
                <a:highlight>
                  <a:srgbClr val="FFFFFF"/>
                </a:highlight>
              </a:rPr>
              <a:t>sex type</a:t>
            </a:r>
            <a:endParaRPr sz="1050">
              <a:solidFill>
                <a:srgbClr val="333333"/>
              </a:solidFill>
              <a:highlight>
                <a:srgbClr val="FFFFFF"/>
              </a:highlight>
            </a:endParaRPr>
          </a:p>
          <a:p>
            <a:pPr indent="0" lvl="0" marL="0" rtl="0" algn="l">
              <a:spcBef>
                <a:spcPts val="0"/>
              </a:spcBef>
              <a:spcAft>
                <a:spcPts val="0"/>
              </a:spcAft>
              <a:buNone/>
            </a:pPr>
            <a:r>
              <a:rPr lang="zh-CN" sz="1050">
                <a:solidFill>
                  <a:srgbClr val="333333"/>
                </a:solidFill>
                <a:highlight>
                  <a:srgbClr val="FFFFFF"/>
                </a:highlight>
              </a:rPr>
              <a:t>age sex</a:t>
            </a:r>
            <a:endParaRPr sz="1050">
              <a:solidFill>
                <a:srgbClr val="333333"/>
              </a:solidFill>
              <a:highlight>
                <a:srgbClr val="FFFFFF"/>
              </a:highlight>
            </a:endParaRPr>
          </a:p>
          <a:p>
            <a:pPr indent="0" lvl="0" marL="0" rtl="0" algn="l">
              <a:spcBef>
                <a:spcPts val="0"/>
              </a:spcBef>
              <a:spcAft>
                <a:spcPts val="0"/>
              </a:spcAft>
              <a:buNone/>
            </a:pPr>
            <a:r>
              <a:rPr lang="zh-CN" sz="1050">
                <a:solidFill>
                  <a:srgbClr val="333333"/>
                </a:solidFill>
                <a:highlight>
                  <a:srgbClr val="FFFFFF"/>
                </a:highlight>
              </a:rPr>
              <a:t>local type</a:t>
            </a:r>
            <a:endParaRPr sz="1050">
              <a:solidFill>
                <a:srgbClr val="333333"/>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b84ae85ec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b84ae85ec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zh-CN" sz="1050">
                <a:solidFill>
                  <a:srgbClr val="333333"/>
                </a:solidFill>
                <a:highlight>
                  <a:srgbClr val="FFFFFF"/>
                </a:highlight>
              </a:rPr>
              <a:t>The dataset includes lesions with multiple images, which can be tracked by the </a:t>
            </a:r>
            <a:r>
              <a:rPr lang="zh-CN" sz="950">
                <a:solidFill>
                  <a:srgbClr val="C7254E"/>
                </a:solidFill>
                <a:highlight>
                  <a:srgbClr val="F9F2F4"/>
                </a:highlight>
                <a:latin typeface="Courier New"/>
                <a:ea typeface="Courier New"/>
                <a:cs typeface="Courier New"/>
                <a:sym typeface="Courier New"/>
              </a:rPr>
              <a:t>lesion_id</a:t>
            </a:r>
            <a:r>
              <a:rPr lang="zh-CN" sz="1050">
                <a:solidFill>
                  <a:srgbClr val="333333"/>
                </a:solidFill>
                <a:highlight>
                  <a:srgbClr val="FFFFFF"/>
                </a:highlight>
              </a:rPr>
              <a:t>-column within the </a:t>
            </a:r>
            <a:r>
              <a:rPr b="1" lang="zh-CN" sz="1050">
                <a:solidFill>
                  <a:srgbClr val="333333"/>
                </a:solidFill>
                <a:highlight>
                  <a:srgbClr val="FFFFFF"/>
                </a:highlight>
              </a:rPr>
              <a:t>HAM10000_metadata</a:t>
            </a:r>
            <a:r>
              <a:rPr lang="zh-CN" sz="1050">
                <a:solidFill>
                  <a:srgbClr val="333333"/>
                </a:solidFill>
                <a:highlight>
                  <a:srgbClr val="FFFFFF"/>
                </a:highlight>
              </a:rPr>
              <a:t> file.</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zh-CN" sz="1050">
                <a:solidFill>
                  <a:srgbClr val="333333"/>
                </a:solidFill>
                <a:highlight>
                  <a:srgbClr val="FFFFFF"/>
                </a:highlight>
              </a:rPr>
              <a:t>age type</a:t>
            </a:r>
            <a:endParaRPr sz="1050">
              <a:solidFill>
                <a:srgbClr val="333333"/>
              </a:solidFill>
              <a:highlight>
                <a:srgbClr val="FFFFFF"/>
              </a:highlight>
            </a:endParaRPr>
          </a:p>
          <a:p>
            <a:pPr indent="0" lvl="0" marL="0" rtl="0" algn="l">
              <a:spcBef>
                <a:spcPts val="0"/>
              </a:spcBef>
              <a:spcAft>
                <a:spcPts val="0"/>
              </a:spcAft>
              <a:buNone/>
            </a:pPr>
            <a:r>
              <a:rPr lang="zh-CN" sz="1050">
                <a:solidFill>
                  <a:srgbClr val="333333"/>
                </a:solidFill>
                <a:highlight>
                  <a:srgbClr val="FFFFFF"/>
                </a:highlight>
              </a:rPr>
              <a:t>sex type</a:t>
            </a:r>
            <a:endParaRPr sz="1050">
              <a:solidFill>
                <a:srgbClr val="333333"/>
              </a:solidFill>
              <a:highlight>
                <a:srgbClr val="FFFFFF"/>
              </a:highlight>
            </a:endParaRPr>
          </a:p>
          <a:p>
            <a:pPr indent="0" lvl="0" marL="0" rtl="0" algn="l">
              <a:spcBef>
                <a:spcPts val="0"/>
              </a:spcBef>
              <a:spcAft>
                <a:spcPts val="0"/>
              </a:spcAft>
              <a:buNone/>
            </a:pPr>
            <a:r>
              <a:rPr lang="zh-CN" sz="1050">
                <a:solidFill>
                  <a:srgbClr val="333333"/>
                </a:solidFill>
                <a:highlight>
                  <a:srgbClr val="FFFFFF"/>
                </a:highlight>
              </a:rPr>
              <a:t>age sex</a:t>
            </a:r>
            <a:endParaRPr sz="1050">
              <a:solidFill>
                <a:srgbClr val="333333"/>
              </a:solidFill>
              <a:highlight>
                <a:srgbClr val="FFFFFF"/>
              </a:highlight>
            </a:endParaRPr>
          </a:p>
          <a:p>
            <a:pPr indent="0" lvl="0" marL="0" rtl="0" algn="l">
              <a:spcBef>
                <a:spcPts val="0"/>
              </a:spcBef>
              <a:spcAft>
                <a:spcPts val="0"/>
              </a:spcAft>
              <a:buNone/>
            </a:pPr>
            <a:r>
              <a:rPr lang="zh-CN" sz="1050">
                <a:solidFill>
                  <a:srgbClr val="333333"/>
                </a:solidFill>
                <a:highlight>
                  <a:srgbClr val="FFFFFF"/>
                </a:highlight>
              </a:rPr>
              <a:t>local type</a:t>
            </a:r>
            <a:endParaRPr sz="1050">
              <a:solidFill>
                <a:srgbClr val="333333"/>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581990fa1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581990fa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zh-CN"/>
              <a:t>age distribution</a:t>
            </a:r>
            <a:endParaRPr/>
          </a:p>
          <a:p>
            <a:pPr indent="-298450" lvl="0" marL="457200" rtl="0" algn="l">
              <a:spcBef>
                <a:spcPts val="0"/>
              </a:spcBef>
              <a:spcAft>
                <a:spcPts val="0"/>
              </a:spcAft>
              <a:buSzPts val="1100"/>
              <a:buAutoNum type="arabicPeriod"/>
            </a:pPr>
            <a:r>
              <a:rPr lang="zh-CN"/>
              <a:t>number of every cancer</a:t>
            </a:r>
            <a:endParaRPr/>
          </a:p>
          <a:p>
            <a:pPr indent="-298450" lvl="0" marL="457200" rtl="0" algn="l">
              <a:spcBef>
                <a:spcPts val="0"/>
              </a:spcBef>
              <a:spcAft>
                <a:spcPts val="0"/>
              </a:spcAft>
              <a:buSzPts val="1100"/>
              <a:buAutoNum type="arabicPeriod"/>
            </a:pPr>
            <a:r>
              <a:rPr lang="zh-CN"/>
              <a:t>location of cancer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b84ae85e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b84ae85e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581990fa1_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581990fa1_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 also did the box plot for the ages from different kinds of group methods which are patients’ sex, cell type and confirm type.</a:t>
            </a:r>
            <a:endParaRPr/>
          </a:p>
          <a:p>
            <a:pPr indent="0" lvl="0" marL="0" rtl="0" algn="l">
              <a:spcBef>
                <a:spcPts val="0"/>
              </a:spcBef>
              <a:spcAft>
                <a:spcPts val="0"/>
              </a:spcAft>
              <a:buNone/>
            </a:pPr>
            <a:r>
              <a:rPr lang="zh-CN"/>
              <a:t>For example, by grouping the data with sex, we found that the men are generally detected skin cancer later than women and the people less than 10 years old can be considered as outlier.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b74ad3dae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b74ad3dae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2.png"/><Relationship Id="rId5"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hyperlink" Target="https://www.tensorflow.org/api_docs/python/tf/keras/applications/MobileNetV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33.png"/><Relationship Id="rId5"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hyperlink" Target="http://drive.google.com/file/d/1FX6T-ZV5QDGD6RYBg3CzK_LTE3yAkRKb/view" TargetMode="External"/><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4.png"/><Relationship Id="rId5" Type="http://schemas.openxmlformats.org/officeDocument/2006/relationships/hyperlink" Target="https://challenge2018.isic-archiv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5.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4.png"/><Relationship Id="rId5"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19.png"/><Relationship Id="rId5" Type="http://schemas.openxmlformats.org/officeDocument/2006/relationships/image" Target="../media/image14.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1745775"/>
            <a:ext cx="9143999" cy="2166626"/>
          </a:xfrm>
          <a:prstGeom prst="rect">
            <a:avLst/>
          </a:prstGeom>
          <a:noFill/>
          <a:ln>
            <a:noFill/>
          </a:ln>
        </p:spPr>
      </p:pic>
      <p:pic>
        <p:nvPicPr>
          <p:cNvPr id="55" name="Google Shape;55;p13"/>
          <p:cNvPicPr preferRelativeResize="0"/>
          <p:nvPr/>
        </p:nvPicPr>
        <p:blipFill>
          <a:blip r:embed="rId4">
            <a:alphaModFix/>
          </a:blip>
          <a:stretch>
            <a:fillRect/>
          </a:stretch>
        </p:blipFill>
        <p:spPr>
          <a:xfrm>
            <a:off x="7490525" y="1745775"/>
            <a:ext cx="1653475" cy="1646200"/>
          </a:xfrm>
          <a:prstGeom prst="rect">
            <a:avLst/>
          </a:prstGeom>
          <a:noFill/>
          <a:ln>
            <a:noFill/>
          </a:ln>
        </p:spPr>
      </p:pic>
      <p:sp>
        <p:nvSpPr>
          <p:cNvPr id="56" name="Google Shape;56;p13"/>
          <p:cNvSpPr txBox="1"/>
          <p:nvPr/>
        </p:nvSpPr>
        <p:spPr>
          <a:xfrm>
            <a:off x="1773625" y="1947275"/>
            <a:ext cx="38376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lt1"/>
                </a:solidFill>
              </a:rPr>
              <a:t>A Study on CNN Classificatioin: Detecting Skin Cancer</a:t>
            </a:r>
            <a:endParaRPr sz="1800">
              <a:solidFill>
                <a:schemeClr val="lt1"/>
              </a:solidFill>
            </a:endParaRPr>
          </a:p>
        </p:txBody>
      </p:sp>
      <p:sp>
        <p:nvSpPr>
          <p:cNvPr id="57" name="Google Shape;57;p13"/>
          <p:cNvSpPr txBox="1"/>
          <p:nvPr/>
        </p:nvSpPr>
        <p:spPr>
          <a:xfrm>
            <a:off x="5611225" y="2140775"/>
            <a:ext cx="38376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lt1"/>
                </a:solidFill>
              </a:rPr>
              <a:t>Group 17</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sp>
        <p:nvSpPr>
          <p:cNvPr id="58" name="Google Shape;58;p13"/>
          <p:cNvSpPr txBox="1"/>
          <p:nvPr/>
        </p:nvSpPr>
        <p:spPr>
          <a:xfrm>
            <a:off x="4627800" y="4081500"/>
            <a:ext cx="4516200" cy="10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solidFill>
                  <a:srgbClr val="1C4587"/>
                </a:solidFill>
              </a:rPr>
              <a:t>Group members: </a:t>
            </a:r>
            <a:endParaRPr b="1" sz="1800">
              <a:solidFill>
                <a:srgbClr val="1C4587"/>
              </a:solidFill>
            </a:endParaRPr>
          </a:p>
          <a:p>
            <a:pPr indent="0" lvl="0" marL="0" rtl="0" algn="l">
              <a:spcBef>
                <a:spcPts val="0"/>
              </a:spcBef>
              <a:spcAft>
                <a:spcPts val="0"/>
              </a:spcAft>
              <a:buNone/>
            </a:pPr>
            <a:r>
              <a:rPr lang="zh-CN">
                <a:solidFill>
                  <a:srgbClr val="1C4587"/>
                </a:solidFill>
              </a:rPr>
              <a:t>Luyue Chen, Guoyong Xu, Hanyu Gao, Yanzhu Chen, Zhaochen Li, Xuanhong Ye, Lulu Wang, Kanyan Chen</a:t>
            </a:r>
            <a:endParaRPr>
              <a:solidFill>
                <a:srgbClr val="1C458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zh-C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zh-CN"/>
              <a:t> Cancer type and sex are dependent</a:t>
            </a:r>
            <a:endParaRPr/>
          </a:p>
        </p:txBody>
      </p:sp>
      <p:pic>
        <p:nvPicPr>
          <p:cNvPr id="140" name="Google Shape;140;p22"/>
          <p:cNvPicPr preferRelativeResize="0"/>
          <p:nvPr/>
        </p:nvPicPr>
        <p:blipFill>
          <a:blip r:embed="rId3">
            <a:alphaModFix/>
          </a:blip>
          <a:stretch>
            <a:fillRect/>
          </a:stretch>
        </p:blipFill>
        <p:spPr>
          <a:xfrm>
            <a:off x="208325" y="166375"/>
            <a:ext cx="666750" cy="666750"/>
          </a:xfrm>
          <a:prstGeom prst="rect">
            <a:avLst/>
          </a:prstGeom>
          <a:noFill/>
          <a:ln>
            <a:noFill/>
          </a:ln>
        </p:spPr>
      </p:pic>
      <p:sp>
        <p:nvSpPr>
          <p:cNvPr id="141" name="Google Shape;141;p22"/>
          <p:cNvSpPr txBox="1"/>
          <p:nvPr/>
        </p:nvSpPr>
        <p:spPr>
          <a:xfrm>
            <a:off x="1111525" y="258025"/>
            <a:ext cx="63660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2400">
                <a:solidFill>
                  <a:schemeClr val="dk1"/>
                </a:solidFill>
              </a:rPr>
              <a:t>Dependence</a:t>
            </a:r>
            <a:r>
              <a:rPr b="1" lang="zh-CN" sz="2400">
                <a:solidFill>
                  <a:schemeClr val="dk1"/>
                </a:solidFill>
              </a:rPr>
              <a:t> between cancer type and sex</a:t>
            </a:r>
            <a:endParaRPr b="1" sz="2400"/>
          </a:p>
        </p:txBody>
      </p:sp>
      <p:pic>
        <p:nvPicPr>
          <p:cNvPr id="142" name="Google Shape;142;p22"/>
          <p:cNvPicPr preferRelativeResize="0"/>
          <p:nvPr/>
        </p:nvPicPr>
        <p:blipFill>
          <a:blip r:embed="rId4">
            <a:alphaModFix/>
          </a:blip>
          <a:stretch>
            <a:fillRect/>
          </a:stretch>
        </p:blipFill>
        <p:spPr>
          <a:xfrm>
            <a:off x="685450" y="1152475"/>
            <a:ext cx="3639025" cy="2419350"/>
          </a:xfrm>
          <a:prstGeom prst="rect">
            <a:avLst/>
          </a:prstGeom>
          <a:noFill/>
          <a:ln>
            <a:noFill/>
          </a:ln>
        </p:spPr>
      </p:pic>
      <p:pic>
        <p:nvPicPr>
          <p:cNvPr id="143" name="Google Shape;143;p22"/>
          <p:cNvPicPr preferRelativeResize="0"/>
          <p:nvPr/>
        </p:nvPicPr>
        <p:blipFill>
          <a:blip r:embed="rId5">
            <a:alphaModFix/>
          </a:blip>
          <a:stretch>
            <a:fillRect/>
          </a:stretch>
        </p:blipFill>
        <p:spPr>
          <a:xfrm>
            <a:off x="4219700" y="1096000"/>
            <a:ext cx="4786200" cy="2695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3"/>
          <p:cNvPicPr preferRelativeResize="0"/>
          <p:nvPr/>
        </p:nvPicPr>
        <p:blipFill>
          <a:blip r:embed="rId3">
            <a:alphaModFix/>
          </a:blip>
          <a:stretch>
            <a:fillRect/>
          </a:stretch>
        </p:blipFill>
        <p:spPr>
          <a:xfrm>
            <a:off x="0" y="0"/>
            <a:ext cx="9143990" cy="5143500"/>
          </a:xfrm>
          <a:prstGeom prst="rect">
            <a:avLst/>
          </a:prstGeom>
          <a:noFill/>
          <a:ln>
            <a:noFill/>
          </a:ln>
        </p:spPr>
      </p:pic>
      <p:pic>
        <p:nvPicPr>
          <p:cNvPr id="149" name="Google Shape;149;p23"/>
          <p:cNvPicPr preferRelativeResize="0"/>
          <p:nvPr/>
        </p:nvPicPr>
        <p:blipFill>
          <a:blip r:embed="rId4">
            <a:alphaModFix/>
          </a:blip>
          <a:stretch>
            <a:fillRect/>
          </a:stretch>
        </p:blipFill>
        <p:spPr>
          <a:xfrm>
            <a:off x="2705175" y="1045650"/>
            <a:ext cx="3733650" cy="3052206"/>
          </a:xfrm>
          <a:prstGeom prst="rect">
            <a:avLst/>
          </a:prstGeom>
          <a:noFill/>
          <a:ln>
            <a:noFill/>
          </a:ln>
        </p:spPr>
      </p:pic>
      <p:sp>
        <p:nvSpPr>
          <p:cNvPr id="150" name="Google Shape;150;p23"/>
          <p:cNvSpPr txBox="1"/>
          <p:nvPr/>
        </p:nvSpPr>
        <p:spPr>
          <a:xfrm>
            <a:off x="3865800" y="3078075"/>
            <a:ext cx="21996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solidFill>
                  <a:schemeClr val="dk1"/>
                </a:solidFill>
              </a:rPr>
              <a:t>Our Model</a:t>
            </a:r>
            <a:endParaRPr b="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24"/>
          <p:cNvPicPr preferRelativeResize="0"/>
          <p:nvPr/>
        </p:nvPicPr>
        <p:blipFill>
          <a:blip r:embed="rId3">
            <a:alphaModFix/>
          </a:blip>
          <a:stretch>
            <a:fillRect/>
          </a:stretch>
        </p:blipFill>
        <p:spPr>
          <a:xfrm>
            <a:off x="208325" y="166375"/>
            <a:ext cx="666750" cy="666750"/>
          </a:xfrm>
          <a:prstGeom prst="rect">
            <a:avLst/>
          </a:prstGeom>
          <a:noFill/>
          <a:ln>
            <a:noFill/>
          </a:ln>
        </p:spPr>
      </p:pic>
      <p:sp>
        <p:nvSpPr>
          <p:cNvPr id="156" name="Google Shape;156;p24"/>
          <p:cNvSpPr txBox="1"/>
          <p:nvPr/>
        </p:nvSpPr>
        <p:spPr>
          <a:xfrm>
            <a:off x="1111525" y="258025"/>
            <a:ext cx="57651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t>Data Preprocessing</a:t>
            </a:r>
            <a:endParaRPr b="1" sz="2400"/>
          </a:p>
        </p:txBody>
      </p:sp>
      <p:pic>
        <p:nvPicPr>
          <p:cNvPr id="157" name="Google Shape;157;p24"/>
          <p:cNvPicPr preferRelativeResize="0"/>
          <p:nvPr/>
        </p:nvPicPr>
        <p:blipFill>
          <a:blip r:embed="rId4">
            <a:alphaModFix/>
          </a:blip>
          <a:stretch>
            <a:fillRect/>
          </a:stretch>
        </p:blipFill>
        <p:spPr>
          <a:xfrm>
            <a:off x="493525" y="1805925"/>
            <a:ext cx="1582200" cy="1582200"/>
          </a:xfrm>
          <a:prstGeom prst="rect">
            <a:avLst/>
          </a:prstGeom>
          <a:noFill/>
          <a:ln>
            <a:noFill/>
          </a:ln>
        </p:spPr>
      </p:pic>
      <p:sp>
        <p:nvSpPr>
          <p:cNvPr id="158" name="Google Shape;158;p24"/>
          <p:cNvSpPr txBox="1"/>
          <p:nvPr/>
        </p:nvSpPr>
        <p:spPr>
          <a:xfrm>
            <a:off x="740700" y="2215900"/>
            <a:ext cx="15822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solidFill>
                  <a:srgbClr val="FFFFFF"/>
                </a:solidFill>
              </a:rPr>
              <a:t>Original </a:t>
            </a:r>
            <a:endParaRPr b="1" sz="1800">
              <a:solidFill>
                <a:srgbClr val="FFFFFF"/>
              </a:solidFill>
            </a:endParaRPr>
          </a:p>
          <a:p>
            <a:pPr indent="0" lvl="0" marL="0" rtl="0" algn="l">
              <a:spcBef>
                <a:spcPts val="0"/>
              </a:spcBef>
              <a:spcAft>
                <a:spcPts val="0"/>
              </a:spcAft>
              <a:buNone/>
            </a:pPr>
            <a:r>
              <a:rPr b="1" lang="zh-CN" sz="1800">
                <a:solidFill>
                  <a:srgbClr val="FFFFFF"/>
                </a:solidFill>
              </a:rPr>
              <a:t>   Data</a:t>
            </a:r>
            <a:endParaRPr b="1" sz="1800">
              <a:solidFill>
                <a:srgbClr val="FFFFFF"/>
              </a:solidFill>
            </a:endParaRPr>
          </a:p>
        </p:txBody>
      </p:sp>
      <p:pic>
        <p:nvPicPr>
          <p:cNvPr id="159" name="Google Shape;159;p24"/>
          <p:cNvPicPr preferRelativeResize="0"/>
          <p:nvPr/>
        </p:nvPicPr>
        <p:blipFill>
          <a:blip r:embed="rId4">
            <a:alphaModFix/>
          </a:blip>
          <a:stretch>
            <a:fillRect/>
          </a:stretch>
        </p:blipFill>
        <p:spPr>
          <a:xfrm>
            <a:off x="6876625" y="1798988"/>
            <a:ext cx="1545525" cy="1545525"/>
          </a:xfrm>
          <a:prstGeom prst="rect">
            <a:avLst/>
          </a:prstGeom>
          <a:noFill/>
          <a:ln>
            <a:noFill/>
          </a:ln>
        </p:spPr>
      </p:pic>
      <p:sp>
        <p:nvSpPr>
          <p:cNvPr id="160" name="Google Shape;160;p24"/>
          <p:cNvSpPr txBox="1"/>
          <p:nvPr/>
        </p:nvSpPr>
        <p:spPr>
          <a:xfrm>
            <a:off x="6876625" y="2215900"/>
            <a:ext cx="16998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solidFill>
                  <a:srgbClr val="FFFFFF"/>
                </a:solidFill>
              </a:rPr>
              <a:t>Prepocessed     </a:t>
            </a:r>
            <a:endParaRPr b="1" sz="1800">
              <a:solidFill>
                <a:srgbClr val="FFFFFF"/>
              </a:solidFill>
            </a:endParaRPr>
          </a:p>
          <a:p>
            <a:pPr indent="0" lvl="0" marL="0" rtl="0" algn="l">
              <a:spcBef>
                <a:spcPts val="0"/>
              </a:spcBef>
              <a:spcAft>
                <a:spcPts val="0"/>
              </a:spcAft>
              <a:buNone/>
            </a:pPr>
            <a:r>
              <a:rPr b="1" lang="zh-CN" sz="1800">
                <a:solidFill>
                  <a:srgbClr val="FFFFFF"/>
                </a:solidFill>
              </a:rPr>
              <a:t>        </a:t>
            </a:r>
            <a:r>
              <a:rPr b="1" lang="zh-CN" sz="1800">
                <a:solidFill>
                  <a:srgbClr val="FFFFFF"/>
                </a:solidFill>
              </a:rPr>
              <a:t>Data</a:t>
            </a:r>
            <a:endParaRPr b="1" sz="1800">
              <a:solidFill>
                <a:srgbClr val="FFFFFF"/>
              </a:solidFill>
            </a:endParaRPr>
          </a:p>
        </p:txBody>
      </p:sp>
      <p:sp>
        <p:nvSpPr>
          <p:cNvPr id="161" name="Google Shape;161;p24"/>
          <p:cNvSpPr txBox="1"/>
          <p:nvPr/>
        </p:nvSpPr>
        <p:spPr>
          <a:xfrm>
            <a:off x="2366725" y="833125"/>
            <a:ext cx="4083900" cy="4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a:t>(224,224,3) pixels scale to [0,1]</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zh-CN"/>
              <a:t>Split data into train, validation, test set: 6:3:1</a:t>
            </a:r>
            <a:endParaRPr b="1"/>
          </a:p>
        </p:txBody>
      </p:sp>
      <p:graphicFrame>
        <p:nvGraphicFramePr>
          <p:cNvPr id="162" name="Google Shape;162;p24"/>
          <p:cNvGraphicFramePr/>
          <p:nvPr/>
        </p:nvGraphicFramePr>
        <p:xfrm>
          <a:off x="2683713" y="1721475"/>
          <a:ext cx="3000000" cy="3000000"/>
        </p:xfrm>
        <a:graphic>
          <a:graphicData uri="http://schemas.openxmlformats.org/drawingml/2006/table">
            <a:tbl>
              <a:tblPr>
                <a:noFill/>
                <a:tableStyleId>{F9401E13-6B4B-435C-B048-5737284F0499}</a:tableStyleId>
              </a:tblPr>
              <a:tblGrid>
                <a:gridCol w="1049675"/>
                <a:gridCol w="1438600"/>
                <a:gridCol w="844625"/>
              </a:tblGrid>
              <a:tr h="418775">
                <a:tc>
                  <a:txBody>
                    <a:bodyPr/>
                    <a:lstStyle/>
                    <a:p>
                      <a:pPr indent="0" lvl="0" marL="0" rtl="0" algn="ctr">
                        <a:spcBef>
                          <a:spcPts val="0"/>
                        </a:spcBef>
                        <a:spcAft>
                          <a:spcPts val="0"/>
                        </a:spcAft>
                        <a:buNone/>
                      </a:pPr>
                      <a:r>
                        <a:rPr b="1" lang="zh-CN"/>
                        <a:t>train set</a:t>
                      </a:r>
                      <a:endParaRPr b="1"/>
                    </a:p>
                  </a:txBody>
                  <a:tcPr marT="91425" marB="91425" marR="91425" marL="91425">
                    <a:lnL cap="flat" cmpd="sng" w="9525">
                      <a:solidFill>
                        <a:srgbClr val="6FA8DC"/>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6FA8DC"/>
                      </a:solidFill>
                      <a:prstDash val="solid"/>
                      <a:round/>
                      <a:headEnd len="sm" w="sm" type="none"/>
                      <a:tailEnd len="sm" w="sm" type="none"/>
                    </a:lnB>
                    <a:solidFill>
                      <a:srgbClr val="9FC5E8"/>
                    </a:solidFill>
                  </a:tcPr>
                </a:tc>
                <a:tc>
                  <a:txBody>
                    <a:bodyPr/>
                    <a:lstStyle/>
                    <a:p>
                      <a:pPr indent="0" lvl="0" marL="0" rtl="0" algn="ctr">
                        <a:spcBef>
                          <a:spcPts val="0"/>
                        </a:spcBef>
                        <a:spcAft>
                          <a:spcPts val="0"/>
                        </a:spcAft>
                        <a:buNone/>
                      </a:pPr>
                      <a:r>
                        <a:rPr b="1" lang="zh-CN"/>
                        <a:t>validation set</a:t>
                      </a:r>
                      <a:endParaRPr b="1"/>
                    </a:p>
                  </a:txBody>
                  <a:tcPr marT="91425" marB="91425" marR="91425" marL="91425">
                    <a:lnL cap="flat" cmpd="sng" w="9525">
                      <a:solidFill>
                        <a:srgbClr val="6FA8DC"/>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6FA8DC"/>
                      </a:solidFill>
                      <a:prstDash val="solid"/>
                      <a:round/>
                      <a:headEnd len="sm" w="sm" type="none"/>
                      <a:tailEnd len="sm" w="sm" type="none"/>
                    </a:lnB>
                    <a:solidFill>
                      <a:srgbClr val="9FC5E8"/>
                    </a:solidFill>
                  </a:tcPr>
                </a:tc>
                <a:tc>
                  <a:txBody>
                    <a:bodyPr/>
                    <a:lstStyle/>
                    <a:p>
                      <a:pPr indent="0" lvl="0" marL="0" rtl="0" algn="ctr">
                        <a:spcBef>
                          <a:spcPts val="0"/>
                        </a:spcBef>
                        <a:spcAft>
                          <a:spcPts val="0"/>
                        </a:spcAft>
                        <a:buNone/>
                      </a:pPr>
                      <a:r>
                        <a:rPr b="1" lang="zh-CN"/>
                        <a:t>test set</a:t>
                      </a:r>
                      <a:endParaRPr b="1"/>
                    </a:p>
                  </a:txBody>
                  <a:tcPr marT="91425" marB="91425" marR="91425" marL="91425">
                    <a:lnL cap="flat" cmpd="sng" w="9525">
                      <a:solidFill>
                        <a:srgbClr val="6FA8DC"/>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6FA8DC"/>
                      </a:solidFill>
                      <a:prstDash val="solid"/>
                      <a:round/>
                      <a:headEnd len="sm" w="sm" type="none"/>
                      <a:tailEnd len="sm" w="sm" type="none"/>
                    </a:lnB>
                    <a:solidFill>
                      <a:srgbClr val="9FC5E8"/>
                    </a:solidFill>
                  </a:tcPr>
                </a:tc>
              </a:tr>
              <a:tr h="418775">
                <a:tc>
                  <a:txBody>
                    <a:bodyPr/>
                    <a:lstStyle/>
                    <a:p>
                      <a:pPr indent="0" lvl="0" marL="0" rtl="0" algn="ctr">
                        <a:spcBef>
                          <a:spcPts val="0"/>
                        </a:spcBef>
                        <a:spcAft>
                          <a:spcPts val="0"/>
                        </a:spcAft>
                        <a:buNone/>
                      </a:pPr>
                      <a:r>
                        <a:rPr lang="zh-CN"/>
                        <a:t>6000</a:t>
                      </a:r>
                      <a:endParaRPr/>
                    </a:p>
                  </a:txBody>
                  <a:tcPr marT="91425" marB="91425" marR="91425" marL="91425">
                    <a:lnL cap="flat" cmpd="sng" w="9525">
                      <a:solidFill>
                        <a:srgbClr val="6FA8DC"/>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6FA8D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zh-CN"/>
                        <a:t>3000</a:t>
                      </a:r>
                      <a:endParaRPr/>
                    </a:p>
                  </a:txBody>
                  <a:tcPr marT="91425" marB="91425" marR="91425" marL="91425">
                    <a:lnL cap="flat" cmpd="sng" w="9525">
                      <a:solidFill>
                        <a:srgbClr val="6FA8DC"/>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6FA8D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zh-CN"/>
                        <a:t>1015</a:t>
                      </a:r>
                      <a:endParaRPr/>
                    </a:p>
                  </a:txBody>
                  <a:tcPr marT="91425" marB="91425" marR="91425" marL="91425">
                    <a:lnL cap="flat" cmpd="sng" w="9525">
                      <a:solidFill>
                        <a:srgbClr val="6FA8DC"/>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6FA8DC"/>
                      </a:solidFill>
                      <a:prstDash val="solid"/>
                      <a:round/>
                      <a:headEnd len="sm" w="sm" type="none"/>
                      <a:tailEnd len="sm" w="sm" type="none"/>
                    </a:lnB>
                    <a:solidFill>
                      <a:srgbClr val="FFFFFF"/>
                    </a:solidFill>
                  </a:tcPr>
                </a:tc>
              </a:tr>
            </a:tbl>
          </a:graphicData>
        </a:graphic>
      </p:graphicFrame>
      <p:pic>
        <p:nvPicPr>
          <p:cNvPr id="163" name="Google Shape;163;p24"/>
          <p:cNvPicPr preferRelativeResize="0"/>
          <p:nvPr/>
        </p:nvPicPr>
        <p:blipFill>
          <a:blip r:embed="rId5">
            <a:alphaModFix/>
          </a:blip>
          <a:stretch>
            <a:fillRect/>
          </a:stretch>
        </p:blipFill>
        <p:spPr>
          <a:xfrm>
            <a:off x="2683713" y="2865273"/>
            <a:ext cx="3449900" cy="2278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5"/>
          <p:cNvPicPr preferRelativeResize="0"/>
          <p:nvPr/>
        </p:nvPicPr>
        <p:blipFill>
          <a:blip r:embed="rId3">
            <a:alphaModFix/>
          </a:blip>
          <a:stretch>
            <a:fillRect/>
          </a:stretch>
        </p:blipFill>
        <p:spPr>
          <a:xfrm>
            <a:off x="0" y="0"/>
            <a:ext cx="9144000" cy="5143509"/>
          </a:xfrm>
          <a:prstGeom prst="rect">
            <a:avLst/>
          </a:prstGeom>
          <a:noFill/>
          <a:ln>
            <a:noFill/>
          </a:ln>
        </p:spPr>
      </p:pic>
      <p:pic>
        <p:nvPicPr>
          <p:cNvPr id="169" name="Google Shape;169;p25"/>
          <p:cNvPicPr preferRelativeResize="0"/>
          <p:nvPr/>
        </p:nvPicPr>
        <p:blipFill>
          <a:blip r:embed="rId4">
            <a:alphaModFix/>
          </a:blip>
          <a:stretch>
            <a:fillRect/>
          </a:stretch>
        </p:blipFill>
        <p:spPr>
          <a:xfrm>
            <a:off x="2705163" y="1045650"/>
            <a:ext cx="3733673" cy="3052199"/>
          </a:xfrm>
          <a:prstGeom prst="rect">
            <a:avLst/>
          </a:prstGeom>
          <a:noFill/>
          <a:ln>
            <a:noFill/>
          </a:ln>
        </p:spPr>
      </p:pic>
      <p:sp>
        <p:nvSpPr>
          <p:cNvPr id="170" name="Google Shape;170;p25"/>
          <p:cNvSpPr txBox="1"/>
          <p:nvPr/>
        </p:nvSpPr>
        <p:spPr>
          <a:xfrm>
            <a:off x="3292200" y="3118450"/>
            <a:ext cx="37338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t>Model Performance</a:t>
            </a:r>
            <a:endParaRPr b="1"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6"/>
          <p:cNvPicPr preferRelativeResize="0"/>
          <p:nvPr/>
        </p:nvPicPr>
        <p:blipFill>
          <a:blip r:embed="rId3">
            <a:alphaModFix/>
          </a:blip>
          <a:stretch>
            <a:fillRect/>
          </a:stretch>
        </p:blipFill>
        <p:spPr>
          <a:xfrm>
            <a:off x="208325" y="166375"/>
            <a:ext cx="666750" cy="666750"/>
          </a:xfrm>
          <a:prstGeom prst="rect">
            <a:avLst/>
          </a:prstGeom>
          <a:noFill/>
          <a:ln>
            <a:noFill/>
          </a:ln>
        </p:spPr>
      </p:pic>
      <p:sp>
        <p:nvSpPr>
          <p:cNvPr id="176" name="Google Shape;176;p26"/>
          <p:cNvSpPr txBox="1"/>
          <p:nvPr/>
        </p:nvSpPr>
        <p:spPr>
          <a:xfrm>
            <a:off x="1111525" y="258025"/>
            <a:ext cx="57651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t>CNN model &amp; Transfer Learning</a:t>
            </a:r>
            <a:endParaRPr b="1" sz="2400"/>
          </a:p>
        </p:txBody>
      </p:sp>
      <p:sp>
        <p:nvSpPr>
          <p:cNvPr id="177" name="Google Shape;177;p26"/>
          <p:cNvSpPr txBox="1"/>
          <p:nvPr/>
        </p:nvSpPr>
        <p:spPr>
          <a:xfrm>
            <a:off x="1111525" y="1061525"/>
            <a:ext cx="7358400" cy="8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solidFill>
                  <a:srgbClr val="1A73E8"/>
                </a:solidFill>
                <a:highlight>
                  <a:srgbClr val="F1F3F4"/>
                </a:highlight>
                <a:uFill>
                  <a:noFill/>
                </a:uFill>
                <a:latin typeface="Roboto Mono"/>
                <a:ea typeface="Roboto Mono"/>
                <a:cs typeface="Roboto Mono"/>
                <a:sym typeface="Roboto Mono"/>
                <a:hlinkClick r:id="rId4"/>
              </a:rPr>
              <a:t>MobileNetV2</a:t>
            </a:r>
            <a:r>
              <a:rPr b="1" lang="zh-CN" sz="1800"/>
              <a:t>: </a:t>
            </a:r>
            <a:endParaRPr b="1" sz="1800"/>
          </a:p>
          <a:p>
            <a:pPr indent="0" lvl="0" marL="0" rtl="0" algn="l">
              <a:spcBef>
                <a:spcPts val="0"/>
              </a:spcBef>
              <a:spcAft>
                <a:spcPts val="0"/>
              </a:spcAft>
              <a:buNone/>
            </a:pPr>
            <a:r>
              <a:rPr b="1" lang="zh-CN" sz="1800"/>
              <a:t>a pretrained convolutional neural network which has </a:t>
            </a:r>
            <a:r>
              <a:rPr b="1" lang="zh-CN" sz="1800">
                <a:solidFill>
                  <a:schemeClr val="dk1"/>
                </a:solidFill>
              </a:rPr>
              <a:t>156 layers.</a:t>
            </a:r>
            <a:endParaRPr b="1" sz="1800"/>
          </a:p>
        </p:txBody>
      </p:sp>
      <p:sp>
        <p:nvSpPr>
          <p:cNvPr id="178" name="Google Shape;178;p26"/>
          <p:cNvSpPr txBox="1"/>
          <p:nvPr/>
        </p:nvSpPr>
        <p:spPr>
          <a:xfrm>
            <a:off x="1082475" y="1923525"/>
            <a:ext cx="5929800" cy="1515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zh-CN" sz="1200">
                <a:highlight>
                  <a:srgbClr val="FFFFFF"/>
                </a:highlight>
                <a:latin typeface="Courier New"/>
                <a:ea typeface="Courier New"/>
                <a:cs typeface="Courier New"/>
                <a:sym typeface="Courier New"/>
              </a:rPr>
              <a:t>model_transfer = tf.keras.Sequential([</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CN" sz="1200">
                <a:highlight>
                  <a:srgbClr val="FFFFFF"/>
                </a:highlight>
                <a:latin typeface="Courier New"/>
                <a:ea typeface="Courier New"/>
                <a:cs typeface="Courier New"/>
                <a:sym typeface="Courier New"/>
              </a:rPr>
              <a:t>  MobileNet,</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CN" sz="1200">
                <a:highlight>
                  <a:srgbClr val="FFFFFF"/>
                </a:highlight>
                <a:latin typeface="Courier New"/>
                <a:ea typeface="Courier New"/>
                <a:cs typeface="Courier New"/>
                <a:sym typeface="Courier New"/>
              </a:rPr>
              <a:t>  tf.keras.layers.GlobalAveragePooling2D(),</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CN" sz="1200">
                <a:highlight>
                  <a:srgbClr val="FFFFFF"/>
                </a:highlight>
                <a:latin typeface="Courier New"/>
                <a:ea typeface="Courier New"/>
                <a:cs typeface="Courier New"/>
                <a:sym typeface="Courier New"/>
              </a:rPr>
              <a:t>  tf.keras.layers.Dense(512,activation='relu'),</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CN" sz="1200">
                <a:highlight>
                  <a:srgbClr val="FFFFFF"/>
                </a:highlight>
                <a:latin typeface="Courier New"/>
                <a:ea typeface="Courier New"/>
                <a:cs typeface="Courier New"/>
                <a:sym typeface="Courier New"/>
              </a:rPr>
              <a:t>  tf.keras.layers.Dense(7,activation='softmax')</a:t>
            </a:r>
            <a:endParaRPr sz="120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CN" sz="1200">
                <a:highlight>
                  <a:srgbClr val="FFFFFF"/>
                </a:highlight>
                <a:latin typeface="Courier New"/>
                <a:ea typeface="Courier New"/>
                <a:cs typeface="Courier New"/>
                <a:sym typeface="Courier New"/>
              </a:rPr>
              <a:t>  ])</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79" name="Google Shape;179;p26"/>
          <p:cNvSpPr txBox="1"/>
          <p:nvPr/>
        </p:nvSpPr>
        <p:spPr>
          <a:xfrm>
            <a:off x="1082475" y="3585625"/>
            <a:ext cx="5051400" cy="884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zh-CN" sz="1200">
                <a:highlight>
                  <a:srgbClr val="FFFFFF"/>
                </a:highlight>
                <a:latin typeface="Courier New"/>
                <a:ea typeface="Courier New"/>
                <a:cs typeface="Courier New"/>
                <a:sym typeface="Courier New"/>
              </a:rPr>
              <a:t>model_transfer.compile(loss='categorical_crossentropy', optimizer='adam', metrics=['accuracy'])</a:t>
            </a:r>
            <a:endParaRPr sz="12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27"/>
          <p:cNvPicPr preferRelativeResize="0"/>
          <p:nvPr/>
        </p:nvPicPr>
        <p:blipFill>
          <a:blip r:embed="rId3">
            <a:alphaModFix/>
          </a:blip>
          <a:stretch>
            <a:fillRect/>
          </a:stretch>
        </p:blipFill>
        <p:spPr>
          <a:xfrm>
            <a:off x="894400" y="1649275"/>
            <a:ext cx="7580849" cy="3470925"/>
          </a:xfrm>
          <a:prstGeom prst="rect">
            <a:avLst/>
          </a:prstGeom>
          <a:noFill/>
          <a:ln>
            <a:noFill/>
          </a:ln>
        </p:spPr>
      </p:pic>
      <p:sp>
        <p:nvSpPr>
          <p:cNvPr id="185" name="Google Shape;185;p27"/>
          <p:cNvSpPr txBox="1"/>
          <p:nvPr/>
        </p:nvSpPr>
        <p:spPr>
          <a:xfrm>
            <a:off x="737700" y="738650"/>
            <a:ext cx="5501400" cy="10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          </a:t>
            </a:r>
            <a:r>
              <a:rPr lang="zh-CN"/>
              <a:t>We used </a:t>
            </a:r>
            <a:r>
              <a:rPr lang="zh-CN"/>
              <a:t>26 epochs to train the model </a:t>
            </a:r>
            <a:endParaRPr/>
          </a:p>
          <a:p>
            <a:pPr indent="0" lvl="0" marL="0" rtl="0" algn="l">
              <a:spcBef>
                <a:spcPts val="0"/>
              </a:spcBef>
              <a:spcAft>
                <a:spcPts val="0"/>
              </a:spcAft>
              <a:buNone/>
            </a:pPr>
            <a:r>
              <a:rPr lang="zh-CN"/>
              <a:t>          </a:t>
            </a:r>
            <a:r>
              <a:rPr lang="zh-CN"/>
              <a:t>the batch size is 32</a:t>
            </a:r>
            <a:endParaRPr/>
          </a:p>
          <a:p>
            <a:pPr indent="0" lvl="0" marL="0" rtl="0" algn="l">
              <a:spcBef>
                <a:spcPts val="0"/>
              </a:spcBef>
              <a:spcAft>
                <a:spcPts val="0"/>
              </a:spcAft>
              <a:buNone/>
            </a:pPr>
            <a:r>
              <a:rPr lang="zh-CN"/>
              <a:t>          The total training time is about 14 Hours </a:t>
            </a:r>
            <a:endParaRPr/>
          </a:p>
        </p:txBody>
      </p:sp>
      <p:pic>
        <p:nvPicPr>
          <p:cNvPr id="186" name="Google Shape;186;p27"/>
          <p:cNvPicPr preferRelativeResize="0"/>
          <p:nvPr/>
        </p:nvPicPr>
        <p:blipFill>
          <a:blip r:embed="rId4">
            <a:alphaModFix/>
          </a:blip>
          <a:stretch>
            <a:fillRect/>
          </a:stretch>
        </p:blipFill>
        <p:spPr>
          <a:xfrm>
            <a:off x="208325" y="166375"/>
            <a:ext cx="666750" cy="666750"/>
          </a:xfrm>
          <a:prstGeom prst="rect">
            <a:avLst/>
          </a:prstGeom>
          <a:noFill/>
          <a:ln>
            <a:noFill/>
          </a:ln>
        </p:spPr>
      </p:pic>
      <p:sp>
        <p:nvSpPr>
          <p:cNvPr id="187" name="Google Shape;187;p27"/>
          <p:cNvSpPr txBox="1"/>
          <p:nvPr/>
        </p:nvSpPr>
        <p:spPr>
          <a:xfrm>
            <a:off x="1111525" y="258025"/>
            <a:ext cx="57651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t>Model Training</a:t>
            </a:r>
            <a:endParaRPr b="1" sz="2400"/>
          </a:p>
        </p:txBody>
      </p:sp>
      <p:sp>
        <p:nvSpPr>
          <p:cNvPr id="188" name="Google Shape;188;p27"/>
          <p:cNvSpPr/>
          <p:nvPr/>
        </p:nvSpPr>
        <p:spPr>
          <a:xfrm>
            <a:off x="1022900" y="860175"/>
            <a:ext cx="196800" cy="177000"/>
          </a:xfrm>
          <a:prstGeom prst="star4">
            <a:avLst>
              <a:gd fmla="val 12500"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1022900" y="1064213"/>
            <a:ext cx="196800" cy="177000"/>
          </a:xfrm>
          <a:prstGeom prst="star4">
            <a:avLst>
              <a:gd fmla="val 12500"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1022900" y="1268275"/>
            <a:ext cx="196800" cy="177000"/>
          </a:xfrm>
          <a:prstGeom prst="star4">
            <a:avLst>
              <a:gd fmla="val 12500" name="adj"/>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28"/>
          <p:cNvPicPr preferRelativeResize="0"/>
          <p:nvPr/>
        </p:nvPicPr>
        <p:blipFill>
          <a:blip r:embed="rId3">
            <a:alphaModFix/>
          </a:blip>
          <a:stretch>
            <a:fillRect/>
          </a:stretch>
        </p:blipFill>
        <p:spPr>
          <a:xfrm>
            <a:off x="208325" y="166375"/>
            <a:ext cx="666750" cy="666750"/>
          </a:xfrm>
          <a:prstGeom prst="rect">
            <a:avLst/>
          </a:prstGeom>
          <a:noFill/>
          <a:ln>
            <a:noFill/>
          </a:ln>
        </p:spPr>
      </p:pic>
      <p:sp>
        <p:nvSpPr>
          <p:cNvPr id="196" name="Google Shape;196;p28"/>
          <p:cNvSpPr txBox="1"/>
          <p:nvPr/>
        </p:nvSpPr>
        <p:spPr>
          <a:xfrm>
            <a:off x="1111525" y="258025"/>
            <a:ext cx="57651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t>Model Performance</a:t>
            </a:r>
            <a:endParaRPr b="1" sz="2400"/>
          </a:p>
        </p:txBody>
      </p:sp>
      <p:pic>
        <p:nvPicPr>
          <p:cNvPr id="197" name="Google Shape;197;p28"/>
          <p:cNvPicPr preferRelativeResize="0"/>
          <p:nvPr/>
        </p:nvPicPr>
        <p:blipFill>
          <a:blip r:embed="rId4">
            <a:alphaModFix/>
          </a:blip>
          <a:stretch>
            <a:fillRect/>
          </a:stretch>
        </p:blipFill>
        <p:spPr>
          <a:xfrm>
            <a:off x="790575" y="1476300"/>
            <a:ext cx="3733800" cy="2647950"/>
          </a:xfrm>
          <a:prstGeom prst="rect">
            <a:avLst/>
          </a:prstGeom>
          <a:noFill/>
          <a:ln>
            <a:noFill/>
          </a:ln>
        </p:spPr>
      </p:pic>
      <p:pic>
        <p:nvPicPr>
          <p:cNvPr id="198" name="Google Shape;198;p28"/>
          <p:cNvPicPr preferRelativeResize="0"/>
          <p:nvPr/>
        </p:nvPicPr>
        <p:blipFill>
          <a:blip r:embed="rId5">
            <a:alphaModFix/>
          </a:blip>
          <a:stretch>
            <a:fillRect/>
          </a:stretch>
        </p:blipFill>
        <p:spPr>
          <a:xfrm>
            <a:off x="4676775" y="1476300"/>
            <a:ext cx="3676650" cy="2647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29"/>
          <p:cNvPicPr preferRelativeResize="0"/>
          <p:nvPr/>
        </p:nvPicPr>
        <p:blipFill>
          <a:blip r:embed="rId3">
            <a:alphaModFix/>
          </a:blip>
          <a:stretch>
            <a:fillRect/>
          </a:stretch>
        </p:blipFill>
        <p:spPr>
          <a:xfrm>
            <a:off x="0" y="0"/>
            <a:ext cx="9144000" cy="5143505"/>
          </a:xfrm>
          <a:prstGeom prst="rect">
            <a:avLst/>
          </a:prstGeom>
          <a:noFill/>
          <a:ln>
            <a:noFill/>
          </a:ln>
        </p:spPr>
      </p:pic>
      <p:pic>
        <p:nvPicPr>
          <p:cNvPr id="204" name="Google Shape;204;p29"/>
          <p:cNvPicPr preferRelativeResize="0"/>
          <p:nvPr/>
        </p:nvPicPr>
        <p:blipFill>
          <a:blip r:embed="rId4">
            <a:alphaModFix/>
          </a:blip>
          <a:stretch>
            <a:fillRect/>
          </a:stretch>
        </p:blipFill>
        <p:spPr>
          <a:xfrm>
            <a:off x="2705175" y="1045662"/>
            <a:ext cx="3733650" cy="3052177"/>
          </a:xfrm>
          <a:prstGeom prst="rect">
            <a:avLst/>
          </a:prstGeom>
          <a:noFill/>
          <a:ln>
            <a:noFill/>
          </a:ln>
        </p:spPr>
      </p:pic>
      <p:sp>
        <p:nvSpPr>
          <p:cNvPr id="205" name="Google Shape;205;p29"/>
          <p:cNvSpPr txBox="1"/>
          <p:nvPr/>
        </p:nvSpPr>
        <p:spPr>
          <a:xfrm>
            <a:off x="3887750" y="3059508"/>
            <a:ext cx="27492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t>What Else</a:t>
            </a:r>
            <a:endParaRPr b="1"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id="210" name="Google Shape;210;p30"/>
          <p:cNvPicPr preferRelativeResize="0"/>
          <p:nvPr/>
        </p:nvPicPr>
        <p:blipFill>
          <a:blip r:embed="rId3">
            <a:alphaModFix/>
          </a:blip>
          <a:stretch>
            <a:fillRect/>
          </a:stretch>
        </p:blipFill>
        <p:spPr>
          <a:xfrm>
            <a:off x="208325" y="166375"/>
            <a:ext cx="666750" cy="666750"/>
          </a:xfrm>
          <a:prstGeom prst="rect">
            <a:avLst/>
          </a:prstGeom>
          <a:noFill/>
          <a:ln>
            <a:noFill/>
          </a:ln>
        </p:spPr>
      </p:pic>
      <p:sp>
        <p:nvSpPr>
          <p:cNvPr id="211" name="Google Shape;211;p30"/>
          <p:cNvSpPr txBox="1"/>
          <p:nvPr/>
        </p:nvSpPr>
        <p:spPr>
          <a:xfrm>
            <a:off x="1111525" y="258025"/>
            <a:ext cx="57651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t>Model Application - A Simple App</a:t>
            </a:r>
            <a:endParaRPr b="1" sz="2400"/>
          </a:p>
        </p:txBody>
      </p:sp>
      <p:sp>
        <p:nvSpPr>
          <p:cNvPr id="212" name="Google Shape;212;p30"/>
          <p:cNvSpPr txBox="1"/>
          <p:nvPr/>
        </p:nvSpPr>
        <p:spPr>
          <a:xfrm>
            <a:off x="1111525" y="1142800"/>
            <a:ext cx="73350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t>We made a simple py app based on the trained model.</a:t>
            </a:r>
            <a:endParaRPr sz="1800"/>
          </a:p>
          <a:p>
            <a:pPr indent="0" lvl="0" marL="0" rtl="0" algn="l">
              <a:spcBef>
                <a:spcPts val="0"/>
              </a:spcBef>
              <a:spcAft>
                <a:spcPts val="0"/>
              </a:spcAft>
              <a:buNone/>
            </a:pPr>
            <a:r>
              <a:t/>
            </a:r>
            <a:endParaRPr sz="1800"/>
          </a:p>
        </p:txBody>
      </p:sp>
      <p:pic>
        <p:nvPicPr>
          <p:cNvPr id="213" name="Google Shape;213;p30" title="app.mp4">
            <a:hlinkClick r:id="rId4"/>
          </p:cNvPr>
          <p:cNvPicPr preferRelativeResize="0"/>
          <p:nvPr/>
        </p:nvPicPr>
        <p:blipFill>
          <a:blip r:embed="rId5">
            <a:alphaModFix/>
          </a:blip>
          <a:stretch>
            <a:fillRect/>
          </a:stretch>
        </p:blipFill>
        <p:spPr>
          <a:xfrm>
            <a:off x="2528475" y="1857575"/>
            <a:ext cx="3786667" cy="284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5060626" y="-910367"/>
            <a:ext cx="4634126" cy="3482117"/>
          </a:xfrm>
          <a:prstGeom prst="rect">
            <a:avLst/>
          </a:prstGeom>
          <a:noFill/>
          <a:ln>
            <a:noFill/>
          </a:ln>
        </p:spPr>
      </p:pic>
      <p:pic>
        <p:nvPicPr>
          <p:cNvPr id="64" name="Google Shape;64;p14"/>
          <p:cNvPicPr preferRelativeResize="0"/>
          <p:nvPr/>
        </p:nvPicPr>
        <p:blipFill>
          <a:blip r:embed="rId4">
            <a:alphaModFix/>
          </a:blip>
          <a:stretch>
            <a:fillRect/>
          </a:stretch>
        </p:blipFill>
        <p:spPr>
          <a:xfrm>
            <a:off x="0" y="0"/>
            <a:ext cx="4708150" cy="5225674"/>
          </a:xfrm>
          <a:prstGeom prst="rect">
            <a:avLst/>
          </a:prstGeom>
          <a:noFill/>
          <a:ln>
            <a:noFill/>
          </a:ln>
        </p:spPr>
      </p:pic>
      <p:pic>
        <p:nvPicPr>
          <p:cNvPr id="65" name="Google Shape;65;p14"/>
          <p:cNvPicPr preferRelativeResize="0"/>
          <p:nvPr/>
        </p:nvPicPr>
        <p:blipFill>
          <a:blip r:embed="rId5">
            <a:alphaModFix/>
          </a:blip>
          <a:stretch>
            <a:fillRect/>
          </a:stretch>
        </p:blipFill>
        <p:spPr>
          <a:xfrm>
            <a:off x="2554850" y="821525"/>
            <a:ext cx="876300" cy="866775"/>
          </a:xfrm>
          <a:prstGeom prst="rect">
            <a:avLst/>
          </a:prstGeom>
          <a:noFill/>
          <a:ln>
            <a:noFill/>
          </a:ln>
        </p:spPr>
      </p:pic>
      <p:sp>
        <p:nvSpPr>
          <p:cNvPr id="66" name="Google Shape;66;p14"/>
          <p:cNvSpPr txBox="1"/>
          <p:nvPr/>
        </p:nvSpPr>
        <p:spPr>
          <a:xfrm>
            <a:off x="3672200" y="967350"/>
            <a:ext cx="30240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t>Our Dataset &amp; EDA</a:t>
            </a:r>
            <a:endParaRPr b="1" sz="2400"/>
          </a:p>
        </p:txBody>
      </p:sp>
      <p:pic>
        <p:nvPicPr>
          <p:cNvPr id="67" name="Google Shape;67;p14"/>
          <p:cNvPicPr preferRelativeResize="0"/>
          <p:nvPr/>
        </p:nvPicPr>
        <p:blipFill>
          <a:blip r:embed="rId6">
            <a:alphaModFix/>
          </a:blip>
          <a:stretch>
            <a:fillRect/>
          </a:stretch>
        </p:blipFill>
        <p:spPr>
          <a:xfrm>
            <a:off x="3431150" y="1883075"/>
            <a:ext cx="866775" cy="857250"/>
          </a:xfrm>
          <a:prstGeom prst="rect">
            <a:avLst/>
          </a:prstGeom>
          <a:noFill/>
          <a:ln>
            <a:noFill/>
          </a:ln>
        </p:spPr>
      </p:pic>
      <p:pic>
        <p:nvPicPr>
          <p:cNvPr id="68" name="Google Shape;68;p14"/>
          <p:cNvPicPr preferRelativeResize="0"/>
          <p:nvPr/>
        </p:nvPicPr>
        <p:blipFill>
          <a:blip r:embed="rId7">
            <a:alphaModFix/>
          </a:blip>
          <a:stretch>
            <a:fillRect/>
          </a:stretch>
        </p:blipFill>
        <p:spPr>
          <a:xfrm>
            <a:off x="4297925" y="2982950"/>
            <a:ext cx="876300" cy="866775"/>
          </a:xfrm>
          <a:prstGeom prst="rect">
            <a:avLst/>
          </a:prstGeom>
          <a:noFill/>
          <a:ln>
            <a:noFill/>
          </a:ln>
        </p:spPr>
      </p:pic>
      <p:sp>
        <p:nvSpPr>
          <p:cNvPr id="69" name="Google Shape;69;p14"/>
          <p:cNvSpPr txBox="1"/>
          <p:nvPr/>
        </p:nvSpPr>
        <p:spPr>
          <a:xfrm>
            <a:off x="4572000" y="2042908"/>
            <a:ext cx="27492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solidFill>
                  <a:schemeClr val="dk1"/>
                </a:solidFill>
              </a:rPr>
              <a:t>Our Model</a:t>
            </a:r>
            <a:endParaRPr b="1" sz="2400"/>
          </a:p>
        </p:txBody>
      </p:sp>
      <p:sp>
        <p:nvSpPr>
          <p:cNvPr id="70" name="Google Shape;70;p14"/>
          <p:cNvSpPr txBox="1"/>
          <p:nvPr/>
        </p:nvSpPr>
        <p:spPr>
          <a:xfrm>
            <a:off x="5531750" y="3118438"/>
            <a:ext cx="35301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t>Model Performance</a:t>
            </a:r>
            <a:endParaRPr b="1" sz="2400"/>
          </a:p>
        </p:txBody>
      </p:sp>
      <p:pic>
        <p:nvPicPr>
          <p:cNvPr id="71" name="Google Shape;71;p14"/>
          <p:cNvPicPr preferRelativeResize="0"/>
          <p:nvPr/>
        </p:nvPicPr>
        <p:blipFill>
          <a:blip r:embed="rId8">
            <a:alphaModFix/>
          </a:blip>
          <a:stretch>
            <a:fillRect/>
          </a:stretch>
        </p:blipFill>
        <p:spPr>
          <a:xfrm>
            <a:off x="5174225" y="4099175"/>
            <a:ext cx="866775" cy="857250"/>
          </a:xfrm>
          <a:prstGeom prst="rect">
            <a:avLst/>
          </a:prstGeom>
          <a:noFill/>
          <a:ln>
            <a:noFill/>
          </a:ln>
        </p:spPr>
      </p:pic>
      <p:sp>
        <p:nvSpPr>
          <p:cNvPr id="72" name="Google Shape;72;p14"/>
          <p:cNvSpPr txBox="1"/>
          <p:nvPr/>
        </p:nvSpPr>
        <p:spPr>
          <a:xfrm>
            <a:off x="6394800" y="4240258"/>
            <a:ext cx="27492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t>What Else</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0" y="0"/>
            <a:ext cx="9144000" cy="5143509"/>
          </a:xfrm>
          <a:prstGeom prst="rect">
            <a:avLst/>
          </a:prstGeom>
          <a:noFill/>
          <a:ln>
            <a:noFill/>
          </a:ln>
        </p:spPr>
      </p:pic>
      <p:pic>
        <p:nvPicPr>
          <p:cNvPr id="78" name="Google Shape;78;p15"/>
          <p:cNvPicPr preferRelativeResize="0"/>
          <p:nvPr/>
        </p:nvPicPr>
        <p:blipFill>
          <a:blip r:embed="rId4">
            <a:alphaModFix/>
          </a:blip>
          <a:stretch>
            <a:fillRect/>
          </a:stretch>
        </p:blipFill>
        <p:spPr>
          <a:xfrm>
            <a:off x="2705175" y="856950"/>
            <a:ext cx="3733650" cy="3052175"/>
          </a:xfrm>
          <a:prstGeom prst="rect">
            <a:avLst/>
          </a:prstGeom>
          <a:noFill/>
          <a:ln>
            <a:noFill/>
          </a:ln>
        </p:spPr>
      </p:pic>
      <p:sp>
        <p:nvSpPr>
          <p:cNvPr id="79" name="Google Shape;79;p15"/>
          <p:cNvSpPr txBox="1"/>
          <p:nvPr/>
        </p:nvSpPr>
        <p:spPr>
          <a:xfrm>
            <a:off x="3336400" y="2859775"/>
            <a:ext cx="3183300" cy="6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t>Our Dataset &amp; EDA</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208325" y="166375"/>
            <a:ext cx="666750" cy="666750"/>
          </a:xfrm>
          <a:prstGeom prst="rect">
            <a:avLst/>
          </a:prstGeom>
          <a:noFill/>
          <a:ln>
            <a:noFill/>
          </a:ln>
        </p:spPr>
      </p:pic>
      <p:sp>
        <p:nvSpPr>
          <p:cNvPr id="85" name="Google Shape;85;p16"/>
          <p:cNvSpPr txBox="1"/>
          <p:nvPr/>
        </p:nvSpPr>
        <p:spPr>
          <a:xfrm>
            <a:off x="1111525" y="258033"/>
            <a:ext cx="27492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t>Our dataset</a:t>
            </a:r>
            <a:endParaRPr b="1" sz="2400"/>
          </a:p>
        </p:txBody>
      </p:sp>
      <p:pic>
        <p:nvPicPr>
          <p:cNvPr id="86" name="Google Shape;86;p16"/>
          <p:cNvPicPr preferRelativeResize="0"/>
          <p:nvPr/>
        </p:nvPicPr>
        <p:blipFill>
          <a:blip r:embed="rId4">
            <a:alphaModFix/>
          </a:blip>
          <a:stretch>
            <a:fillRect/>
          </a:stretch>
        </p:blipFill>
        <p:spPr>
          <a:xfrm>
            <a:off x="328750" y="2766888"/>
            <a:ext cx="8486499" cy="1949100"/>
          </a:xfrm>
          <a:prstGeom prst="rect">
            <a:avLst/>
          </a:prstGeom>
          <a:noFill/>
          <a:ln>
            <a:noFill/>
          </a:ln>
        </p:spPr>
      </p:pic>
      <p:sp>
        <p:nvSpPr>
          <p:cNvPr id="87" name="Google Shape;87;p16"/>
          <p:cNvSpPr txBox="1"/>
          <p:nvPr/>
        </p:nvSpPr>
        <p:spPr>
          <a:xfrm>
            <a:off x="444675" y="1010500"/>
            <a:ext cx="3549600" cy="1561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sz="1800">
                <a:solidFill>
                  <a:schemeClr val="dk1"/>
                </a:solidFill>
                <a:highlight>
                  <a:schemeClr val="lt1"/>
                </a:highlight>
              </a:rPr>
              <a:t>A large collection of multi-source dermatoscopic images of common pigmented skin lesions</a:t>
            </a:r>
            <a:endParaRPr sz="1800">
              <a:solidFill>
                <a:srgbClr val="333333"/>
              </a:solidFill>
              <a:highlight>
                <a:schemeClr val="lt1"/>
              </a:highlight>
            </a:endParaRPr>
          </a:p>
          <a:p>
            <a:pPr indent="0" lvl="0" marL="457200" rtl="0" algn="l">
              <a:spcBef>
                <a:spcPts val="0"/>
              </a:spcBef>
              <a:spcAft>
                <a:spcPts val="0"/>
              </a:spcAft>
              <a:buNone/>
            </a:pPr>
            <a:r>
              <a:t/>
            </a:r>
            <a:endParaRPr sz="1800">
              <a:solidFill>
                <a:srgbClr val="333333"/>
              </a:solidFill>
              <a:highlight>
                <a:srgbClr val="FFFFFF"/>
              </a:highlight>
            </a:endParaRPr>
          </a:p>
        </p:txBody>
      </p:sp>
      <p:sp>
        <p:nvSpPr>
          <p:cNvPr id="88" name="Google Shape;88;p16"/>
          <p:cNvSpPr txBox="1"/>
          <p:nvPr/>
        </p:nvSpPr>
        <p:spPr>
          <a:xfrm>
            <a:off x="4421575" y="454550"/>
            <a:ext cx="3849900" cy="23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t>Cell Type(</a:t>
            </a:r>
            <a:r>
              <a:rPr lang="zh-CN" sz="1600"/>
              <a:t>dx)</a:t>
            </a:r>
            <a:r>
              <a:rPr lang="zh-CN" sz="1600"/>
              <a:t>:</a:t>
            </a:r>
            <a:endParaRPr sz="1600"/>
          </a:p>
          <a:p>
            <a:pPr indent="-330200" lvl="0" marL="457200" rtl="0" algn="l">
              <a:spcBef>
                <a:spcPts val="0"/>
              </a:spcBef>
              <a:spcAft>
                <a:spcPts val="0"/>
              </a:spcAft>
              <a:buSzPts val="1600"/>
              <a:buChar char="●"/>
            </a:pPr>
            <a:r>
              <a:rPr lang="zh-CN" sz="1600"/>
              <a:t>nv: Melanocrytic nevi</a:t>
            </a:r>
            <a:endParaRPr sz="1600"/>
          </a:p>
          <a:p>
            <a:pPr indent="-330200" lvl="0" marL="457200" rtl="0" algn="l">
              <a:spcBef>
                <a:spcPts val="0"/>
              </a:spcBef>
              <a:spcAft>
                <a:spcPts val="0"/>
              </a:spcAft>
              <a:buSzPts val="1600"/>
              <a:buChar char="●"/>
            </a:pPr>
            <a:r>
              <a:rPr lang="zh-CN" sz="1600"/>
              <a:t>mel: Melanoma</a:t>
            </a:r>
            <a:endParaRPr sz="1600"/>
          </a:p>
          <a:p>
            <a:pPr indent="-330200" lvl="0" marL="457200" rtl="0" algn="l">
              <a:spcBef>
                <a:spcPts val="0"/>
              </a:spcBef>
              <a:spcAft>
                <a:spcPts val="0"/>
              </a:spcAft>
              <a:buSzPts val="1600"/>
              <a:buChar char="●"/>
            </a:pPr>
            <a:r>
              <a:rPr lang="zh-CN" sz="1600"/>
              <a:t>bkl: Benign keratosis-like lesions</a:t>
            </a:r>
            <a:endParaRPr sz="1600"/>
          </a:p>
          <a:p>
            <a:pPr indent="-330200" lvl="0" marL="457200" rtl="0" algn="l">
              <a:spcBef>
                <a:spcPts val="0"/>
              </a:spcBef>
              <a:spcAft>
                <a:spcPts val="0"/>
              </a:spcAft>
              <a:buSzPts val="1600"/>
              <a:buChar char="●"/>
            </a:pPr>
            <a:r>
              <a:rPr lang="zh-CN" sz="1600"/>
              <a:t>bcc: Basal cell carcinoma</a:t>
            </a:r>
            <a:endParaRPr sz="1600"/>
          </a:p>
          <a:p>
            <a:pPr indent="-330200" lvl="0" marL="457200" rtl="0" algn="l">
              <a:spcBef>
                <a:spcPts val="0"/>
              </a:spcBef>
              <a:spcAft>
                <a:spcPts val="0"/>
              </a:spcAft>
              <a:buSzPts val="1600"/>
              <a:buChar char="●"/>
            </a:pPr>
            <a:r>
              <a:rPr lang="zh-CN" sz="1600"/>
              <a:t>akiec: Actinic keratoses</a:t>
            </a:r>
            <a:endParaRPr sz="1600"/>
          </a:p>
          <a:p>
            <a:pPr indent="-330200" lvl="0" marL="457200" rtl="0" algn="l">
              <a:spcBef>
                <a:spcPts val="0"/>
              </a:spcBef>
              <a:spcAft>
                <a:spcPts val="0"/>
              </a:spcAft>
              <a:buSzPts val="1600"/>
              <a:buChar char="●"/>
            </a:pPr>
            <a:r>
              <a:rPr lang="zh-CN" sz="1600"/>
              <a:t>vasc: Vascular lesions</a:t>
            </a:r>
            <a:endParaRPr sz="1600"/>
          </a:p>
          <a:p>
            <a:pPr indent="-330200" lvl="0" marL="457200" rtl="0" algn="l">
              <a:spcBef>
                <a:spcPts val="0"/>
              </a:spcBef>
              <a:spcAft>
                <a:spcPts val="0"/>
              </a:spcAft>
              <a:buSzPts val="1600"/>
              <a:buChar char="●"/>
            </a:pPr>
            <a:r>
              <a:rPr lang="zh-CN" sz="1600"/>
              <a:t>df: Dermatofibroma</a:t>
            </a:r>
            <a:endParaRPr sz="1600"/>
          </a:p>
        </p:txBody>
      </p:sp>
      <p:sp>
        <p:nvSpPr>
          <p:cNvPr id="89" name="Google Shape;89;p16"/>
          <p:cNvSpPr txBox="1"/>
          <p:nvPr/>
        </p:nvSpPr>
        <p:spPr>
          <a:xfrm>
            <a:off x="379875" y="4772725"/>
            <a:ext cx="5942400" cy="3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Data Source: </a:t>
            </a:r>
            <a:r>
              <a:rPr lang="zh-CN" sz="1100" u="sng">
                <a:solidFill>
                  <a:schemeClr val="hlink"/>
                </a:solidFill>
                <a:hlinkClick r:id="rId5"/>
              </a:rPr>
              <a:t>https://challenge2018.isic-archive.com/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208325" y="166375"/>
            <a:ext cx="666750" cy="666750"/>
          </a:xfrm>
          <a:prstGeom prst="rect">
            <a:avLst/>
          </a:prstGeom>
          <a:noFill/>
          <a:ln>
            <a:noFill/>
          </a:ln>
        </p:spPr>
      </p:pic>
      <p:sp>
        <p:nvSpPr>
          <p:cNvPr id="95" name="Google Shape;95;p17"/>
          <p:cNvSpPr txBox="1"/>
          <p:nvPr/>
        </p:nvSpPr>
        <p:spPr>
          <a:xfrm>
            <a:off x="1111525" y="258033"/>
            <a:ext cx="27492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t>Our dataset</a:t>
            </a:r>
            <a:endParaRPr b="1" sz="2400"/>
          </a:p>
        </p:txBody>
      </p:sp>
      <p:pic>
        <p:nvPicPr>
          <p:cNvPr id="96" name="Google Shape;96;p17"/>
          <p:cNvPicPr preferRelativeResize="0"/>
          <p:nvPr/>
        </p:nvPicPr>
        <p:blipFill>
          <a:blip r:embed="rId4">
            <a:alphaModFix/>
          </a:blip>
          <a:stretch>
            <a:fillRect/>
          </a:stretch>
        </p:blipFill>
        <p:spPr>
          <a:xfrm>
            <a:off x="1111525" y="963775"/>
            <a:ext cx="7040976" cy="3880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3">
            <a:alphaModFix/>
          </a:blip>
          <a:stretch>
            <a:fillRect/>
          </a:stretch>
        </p:blipFill>
        <p:spPr>
          <a:xfrm>
            <a:off x="208325" y="166375"/>
            <a:ext cx="666750" cy="666750"/>
          </a:xfrm>
          <a:prstGeom prst="rect">
            <a:avLst/>
          </a:prstGeom>
          <a:noFill/>
          <a:ln>
            <a:noFill/>
          </a:ln>
        </p:spPr>
      </p:pic>
      <p:sp>
        <p:nvSpPr>
          <p:cNvPr id="102" name="Google Shape;102;p18"/>
          <p:cNvSpPr txBox="1"/>
          <p:nvPr/>
        </p:nvSpPr>
        <p:spPr>
          <a:xfrm>
            <a:off x="1111525" y="258025"/>
            <a:ext cx="72438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t>Exploratory Data Analysis</a:t>
            </a:r>
            <a:endParaRPr b="1" sz="2400"/>
          </a:p>
        </p:txBody>
      </p:sp>
      <p:sp>
        <p:nvSpPr>
          <p:cNvPr id="103" name="Google Shape;103;p18"/>
          <p:cNvSpPr txBox="1"/>
          <p:nvPr/>
        </p:nvSpPr>
        <p:spPr>
          <a:xfrm>
            <a:off x="50" y="833125"/>
            <a:ext cx="9144000" cy="43104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zh-CN"/>
              <a:t>					</a:t>
            </a:r>
            <a:endParaRPr>
              <a:solidFill>
                <a:schemeClr val="dk1"/>
              </a:solidFill>
            </a:endParaRPr>
          </a:p>
        </p:txBody>
      </p:sp>
      <p:pic>
        <p:nvPicPr>
          <p:cNvPr id="104" name="Google Shape;104;p18"/>
          <p:cNvPicPr preferRelativeResize="0"/>
          <p:nvPr/>
        </p:nvPicPr>
        <p:blipFill>
          <a:blip r:embed="rId4">
            <a:alphaModFix/>
          </a:blip>
          <a:stretch>
            <a:fillRect/>
          </a:stretch>
        </p:blipFill>
        <p:spPr>
          <a:xfrm>
            <a:off x="4349325" y="1055925"/>
            <a:ext cx="4712998" cy="3031649"/>
          </a:xfrm>
          <a:prstGeom prst="rect">
            <a:avLst/>
          </a:prstGeom>
          <a:noFill/>
          <a:ln>
            <a:noFill/>
          </a:ln>
        </p:spPr>
      </p:pic>
      <p:pic>
        <p:nvPicPr>
          <p:cNvPr id="105" name="Google Shape;105;p18"/>
          <p:cNvPicPr preferRelativeResize="0"/>
          <p:nvPr/>
        </p:nvPicPr>
        <p:blipFill>
          <a:blip r:embed="rId5">
            <a:alphaModFix/>
          </a:blip>
          <a:stretch>
            <a:fillRect/>
          </a:stretch>
        </p:blipFill>
        <p:spPr>
          <a:xfrm>
            <a:off x="208325" y="1165775"/>
            <a:ext cx="4227174" cy="2811951"/>
          </a:xfrm>
          <a:prstGeom prst="rect">
            <a:avLst/>
          </a:prstGeom>
          <a:noFill/>
          <a:ln>
            <a:noFill/>
          </a:ln>
        </p:spPr>
      </p:pic>
      <p:sp>
        <p:nvSpPr>
          <p:cNvPr id="106" name="Google Shape;106;p18"/>
          <p:cNvSpPr txBox="1"/>
          <p:nvPr/>
        </p:nvSpPr>
        <p:spPr>
          <a:xfrm>
            <a:off x="294513" y="4042275"/>
            <a:ext cx="40548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t>Histogram of age: most patients between 35 to 70. </a:t>
            </a:r>
            <a:endParaRPr sz="1600"/>
          </a:p>
        </p:txBody>
      </p:sp>
      <p:sp>
        <p:nvSpPr>
          <p:cNvPr id="107" name="Google Shape;107;p18"/>
          <p:cNvSpPr txBox="1"/>
          <p:nvPr/>
        </p:nvSpPr>
        <p:spPr>
          <a:xfrm>
            <a:off x="4572000" y="4130775"/>
            <a:ext cx="3951900" cy="4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t>Histogram of lesion types:  ‘nv’ type is greater than 66%.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19"/>
          <p:cNvPicPr preferRelativeResize="0"/>
          <p:nvPr/>
        </p:nvPicPr>
        <p:blipFill>
          <a:blip r:embed="rId3">
            <a:alphaModFix/>
          </a:blip>
          <a:stretch>
            <a:fillRect/>
          </a:stretch>
        </p:blipFill>
        <p:spPr>
          <a:xfrm>
            <a:off x="0" y="1346650"/>
            <a:ext cx="5368300" cy="3023650"/>
          </a:xfrm>
          <a:prstGeom prst="rect">
            <a:avLst/>
          </a:prstGeom>
          <a:noFill/>
          <a:ln>
            <a:noFill/>
          </a:ln>
        </p:spPr>
      </p:pic>
      <p:pic>
        <p:nvPicPr>
          <p:cNvPr id="113" name="Google Shape;113;p19"/>
          <p:cNvPicPr preferRelativeResize="0"/>
          <p:nvPr/>
        </p:nvPicPr>
        <p:blipFill>
          <a:blip r:embed="rId4">
            <a:alphaModFix/>
          </a:blip>
          <a:stretch>
            <a:fillRect/>
          </a:stretch>
        </p:blipFill>
        <p:spPr>
          <a:xfrm>
            <a:off x="4297300" y="1394100"/>
            <a:ext cx="4699176" cy="3325900"/>
          </a:xfrm>
          <a:prstGeom prst="rect">
            <a:avLst/>
          </a:prstGeom>
          <a:noFill/>
          <a:ln>
            <a:noFill/>
          </a:ln>
        </p:spPr>
      </p:pic>
      <p:pic>
        <p:nvPicPr>
          <p:cNvPr id="114" name="Google Shape;114;p19"/>
          <p:cNvPicPr preferRelativeResize="0"/>
          <p:nvPr/>
        </p:nvPicPr>
        <p:blipFill>
          <a:blip r:embed="rId5">
            <a:alphaModFix/>
          </a:blip>
          <a:stretch>
            <a:fillRect/>
          </a:stretch>
        </p:blipFill>
        <p:spPr>
          <a:xfrm>
            <a:off x="208325" y="166375"/>
            <a:ext cx="666750" cy="666750"/>
          </a:xfrm>
          <a:prstGeom prst="rect">
            <a:avLst/>
          </a:prstGeom>
          <a:noFill/>
          <a:ln>
            <a:noFill/>
          </a:ln>
        </p:spPr>
      </p:pic>
      <p:sp>
        <p:nvSpPr>
          <p:cNvPr id="115" name="Google Shape;115;p19"/>
          <p:cNvSpPr txBox="1"/>
          <p:nvPr/>
        </p:nvSpPr>
        <p:spPr>
          <a:xfrm>
            <a:off x="1111525" y="258025"/>
            <a:ext cx="72438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t>Exploratory Data Analysis</a:t>
            </a:r>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20"/>
          <p:cNvPicPr preferRelativeResize="0"/>
          <p:nvPr/>
        </p:nvPicPr>
        <p:blipFill>
          <a:blip r:embed="rId3">
            <a:alphaModFix/>
          </a:blip>
          <a:stretch>
            <a:fillRect/>
          </a:stretch>
        </p:blipFill>
        <p:spPr>
          <a:xfrm>
            <a:off x="208325" y="166375"/>
            <a:ext cx="666750" cy="666750"/>
          </a:xfrm>
          <a:prstGeom prst="rect">
            <a:avLst/>
          </a:prstGeom>
          <a:noFill/>
          <a:ln>
            <a:noFill/>
          </a:ln>
        </p:spPr>
      </p:pic>
      <p:sp>
        <p:nvSpPr>
          <p:cNvPr id="121" name="Google Shape;121;p20"/>
          <p:cNvSpPr txBox="1"/>
          <p:nvPr/>
        </p:nvSpPr>
        <p:spPr>
          <a:xfrm>
            <a:off x="1111525" y="258025"/>
            <a:ext cx="57651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400"/>
              <a:t>Dependence between age and sex</a:t>
            </a:r>
            <a:r>
              <a:rPr b="1" lang="zh-CN" sz="2400"/>
              <a:t> </a:t>
            </a:r>
            <a:endParaRPr b="1" sz="2400"/>
          </a:p>
        </p:txBody>
      </p:sp>
      <p:sp>
        <p:nvSpPr>
          <p:cNvPr id="122" name="Google Shape;122;p20"/>
          <p:cNvSpPr txBox="1"/>
          <p:nvPr/>
        </p:nvSpPr>
        <p:spPr>
          <a:xfrm>
            <a:off x="50" y="833125"/>
            <a:ext cx="9144000" cy="43104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None/>
            </a:pPr>
            <a:r>
              <a:rPr lang="zh-CN"/>
              <a:t>						</a:t>
            </a:r>
            <a:r>
              <a:rPr b="1" lang="zh-CN"/>
              <a:t>	</a:t>
            </a:r>
            <a:r>
              <a:rPr lang="zh-CN"/>
              <a:t>		</a:t>
            </a:r>
            <a:endParaRPr/>
          </a:p>
          <a:p>
            <a:pPr indent="457200" lvl="0" marL="457200" rtl="0" algn="l">
              <a:spcBef>
                <a:spcPts val="0"/>
              </a:spcBef>
              <a:spcAft>
                <a:spcPts val="0"/>
              </a:spcAft>
              <a:buNone/>
            </a:pPr>
            <a:r>
              <a:t/>
            </a:r>
            <a:endParaRPr/>
          </a:p>
          <a:p>
            <a:pPr indent="0" lvl="0" marL="457200" rtl="0" algn="l">
              <a:spcBef>
                <a:spcPts val="0"/>
              </a:spcBef>
              <a:spcAft>
                <a:spcPts val="0"/>
              </a:spcAft>
              <a:buNone/>
            </a:pPr>
            <a:r>
              <a:t/>
            </a:r>
            <a:endParaRPr/>
          </a:p>
          <a:p>
            <a:pPr indent="457200" lvl="0" marL="457200" rtl="0" algn="l">
              <a:spcBef>
                <a:spcPts val="0"/>
              </a:spcBef>
              <a:spcAft>
                <a:spcPts val="0"/>
              </a:spcAft>
              <a:buNone/>
            </a:pPr>
            <a:r>
              <a:t/>
            </a:r>
            <a:endParaRPr/>
          </a:p>
          <a:p>
            <a:pPr indent="457200" lvl="0" marL="457200" rtl="0" algn="l">
              <a:spcBef>
                <a:spcPts val="0"/>
              </a:spcBef>
              <a:spcAft>
                <a:spcPts val="0"/>
              </a:spcAft>
              <a:buNone/>
            </a:pPr>
            <a:r>
              <a:t/>
            </a:r>
            <a:endParaRPr/>
          </a:p>
          <a:p>
            <a:pPr indent="457200" lvl="0" marL="457200" rtl="0" algn="l">
              <a:spcBef>
                <a:spcPts val="0"/>
              </a:spcBef>
              <a:spcAft>
                <a:spcPts val="0"/>
              </a:spcAft>
              <a:buNone/>
            </a:pPr>
            <a:r>
              <a:t/>
            </a:r>
            <a:endParaRPr/>
          </a:p>
          <a:p>
            <a:pPr indent="457200" lvl="0" marL="457200" rtl="0" algn="l">
              <a:spcBef>
                <a:spcPts val="0"/>
              </a:spcBef>
              <a:spcAft>
                <a:spcPts val="0"/>
              </a:spcAft>
              <a:buNone/>
            </a:pPr>
            <a:r>
              <a:t/>
            </a:r>
            <a:endParaRPr/>
          </a:p>
          <a:p>
            <a:pPr indent="457200" lvl="0" marL="457200" rtl="0" algn="l">
              <a:spcBef>
                <a:spcPts val="0"/>
              </a:spcBef>
              <a:spcAft>
                <a:spcPts val="0"/>
              </a:spcAft>
              <a:buNone/>
            </a:pPr>
            <a:r>
              <a:t/>
            </a:r>
            <a:endParaRPr/>
          </a:p>
          <a:p>
            <a:pPr indent="457200" lvl="0" marL="457200" rtl="0" algn="l">
              <a:spcBef>
                <a:spcPts val="0"/>
              </a:spcBef>
              <a:spcAft>
                <a:spcPts val="0"/>
              </a:spcAft>
              <a:buNone/>
            </a:pPr>
            <a:r>
              <a:t/>
            </a:r>
            <a:endParaRPr/>
          </a:p>
          <a:p>
            <a:pPr indent="457200" lvl="0" marL="457200" rtl="0" algn="l">
              <a:spcBef>
                <a:spcPts val="0"/>
              </a:spcBef>
              <a:spcAft>
                <a:spcPts val="0"/>
              </a:spcAft>
              <a:buNone/>
            </a:pPr>
            <a:r>
              <a:t/>
            </a:r>
            <a:endParaRPr/>
          </a:p>
          <a:p>
            <a:pPr indent="457200" lvl="0" marL="457200" rtl="0" algn="l">
              <a:spcBef>
                <a:spcPts val="0"/>
              </a:spcBef>
              <a:spcAft>
                <a:spcPts val="0"/>
              </a:spcAft>
              <a:buNone/>
            </a:pPr>
            <a:r>
              <a:t/>
            </a:r>
            <a:endParaRPr/>
          </a:p>
          <a:p>
            <a:pPr indent="457200" lvl="0" marL="457200" rtl="0" algn="l">
              <a:spcBef>
                <a:spcPts val="0"/>
              </a:spcBef>
              <a:spcAft>
                <a:spcPts val="0"/>
              </a:spcAft>
              <a:buNone/>
            </a:pPr>
            <a:r>
              <a:t/>
            </a:r>
            <a:endParaRPr/>
          </a:p>
          <a:p>
            <a:pPr indent="457200" lvl="0" marL="457200" rtl="0" algn="l">
              <a:spcBef>
                <a:spcPts val="0"/>
              </a:spcBef>
              <a:spcAft>
                <a:spcPts val="0"/>
              </a:spcAft>
              <a:buNone/>
            </a:pPr>
            <a:r>
              <a:t/>
            </a:r>
            <a:endParaRPr/>
          </a:p>
          <a:p>
            <a:pPr indent="457200" lvl="0" marL="457200" rtl="0" algn="l">
              <a:spcBef>
                <a:spcPts val="0"/>
              </a:spcBef>
              <a:spcAft>
                <a:spcPts val="0"/>
              </a:spcAft>
              <a:buNone/>
            </a:pPr>
            <a:r>
              <a:rPr lang="zh-CN"/>
              <a:t>Age d</a:t>
            </a:r>
            <a:r>
              <a:rPr lang="zh-CN"/>
              <a:t>istribution for male and female are different</a:t>
            </a:r>
            <a:endParaRPr/>
          </a:p>
        </p:txBody>
      </p:sp>
      <p:pic>
        <p:nvPicPr>
          <p:cNvPr id="123" name="Google Shape;123;p20"/>
          <p:cNvPicPr preferRelativeResize="0"/>
          <p:nvPr/>
        </p:nvPicPr>
        <p:blipFill rotWithShape="1">
          <a:blip r:embed="rId4">
            <a:alphaModFix/>
          </a:blip>
          <a:srcRect b="3326" l="0" r="0" t="1353"/>
          <a:stretch/>
        </p:blipFill>
        <p:spPr>
          <a:xfrm>
            <a:off x="509325" y="1043525"/>
            <a:ext cx="3681251" cy="2416800"/>
          </a:xfrm>
          <a:prstGeom prst="rect">
            <a:avLst/>
          </a:prstGeom>
          <a:noFill/>
          <a:ln>
            <a:noFill/>
          </a:ln>
        </p:spPr>
      </p:pic>
      <p:pic>
        <p:nvPicPr>
          <p:cNvPr id="124" name="Google Shape;124;p20"/>
          <p:cNvPicPr preferRelativeResize="0"/>
          <p:nvPr/>
        </p:nvPicPr>
        <p:blipFill>
          <a:blip r:embed="rId5">
            <a:alphaModFix/>
          </a:blip>
          <a:stretch>
            <a:fillRect/>
          </a:stretch>
        </p:blipFill>
        <p:spPr>
          <a:xfrm>
            <a:off x="4379900" y="1505725"/>
            <a:ext cx="4495875" cy="1127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zh-CN"/>
              <a:t>Age and cancer type are dependent</a:t>
            </a:r>
            <a:endParaRPr/>
          </a:p>
        </p:txBody>
      </p:sp>
      <p:pic>
        <p:nvPicPr>
          <p:cNvPr id="130" name="Google Shape;130;p21"/>
          <p:cNvPicPr preferRelativeResize="0"/>
          <p:nvPr/>
        </p:nvPicPr>
        <p:blipFill>
          <a:blip r:embed="rId3">
            <a:alphaModFix/>
          </a:blip>
          <a:stretch>
            <a:fillRect/>
          </a:stretch>
        </p:blipFill>
        <p:spPr>
          <a:xfrm>
            <a:off x="208325" y="1152475"/>
            <a:ext cx="4476900" cy="2462800"/>
          </a:xfrm>
          <a:prstGeom prst="rect">
            <a:avLst/>
          </a:prstGeom>
          <a:noFill/>
          <a:ln>
            <a:noFill/>
          </a:ln>
        </p:spPr>
      </p:pic>
      <p:pic>
        <p:nvPicPr>
          <p:cNvPr id="131" name="Google Shape;131;p21"/>
          <p:cNvPicPr preferRelativeResize="0"/>
          <p:nvPr/>
        </p:nvPicPr>
        <p:blipFill>
          <a:blip r:embed="rId4">
            <a:alphaModFix/>
          </a:blip>
          <a:stretch>
            <a:fillRect/>
          </a:stretch>
        </p:blipFill>
        <p:spPr>
          <a:xfrm>
            <a:off x="4437425" y="1257300"/>
            <a:ext cx="3713950" cy="1757351"/>
          </a:xfrm>
          <a:prstGeom prst="rect">
            <a:avLst/>
          </a:prstGeom>
          <a:noFill/>
          <a:ln>
            <a:noFill/>
          </a:ln>
        </p:spPr>
      </p:pic>
      <p:pic>
        <p:nvPicPr>
          <p:cNvPr id="132" name="Google Shape;132;p21"/>
          <p:cNvPicPr preferRelativeResize="0"/>
          <p:nvPr/>
        </p:nvPicPr>
        <p:blipFill>
          <a:blip r:embed="rId5">
            <a:alphaModFix/>
          </a:blip>
          <a:stretch>
            <a:fillRect/>
          </a:stretch>
        </p:blipFill>
        <p:spPr>
          <a:xfrm>
            <a:off x="4651325" y="3014638"/>
            <a:ext cx="3286125" cy="923925"/>
          </a:xfrm>
          <a:prstGeom prst="rect">
            <a:avLst/>
          </a:prstGeom>
          <a:noFill/>
          <a:ln>
            <a:noFill/>
          </a:ln>
        </p:spPr>
      </p:pic>
      <p:pic>
        <p:nvPicPr>
          <p:cNvPr id="133" name="Google Shape;133;p21"/>
          <p:cNvPicPr preferRelativeResize="0"/>
          <p:nvPr/>
        </p:nvPicPr>
        <p:blipFill>
          <a:blip r:embed="rId6">
            <a:alphaModFix/>
          </a:blip>
          <a:stretch>
            <a:fillRect/>
          </a:stretch>
        </p:blipFill>
        <p:spPr>
          <a:xfrm>
            <a:off x="208325" y="166375"/>
            <a:ext cx="666750" cy="666750"/>
          </a:xfrm>
          <a:prstGeom prst="rect">
            <a:avLst/>
          </a:prstGeom>
          <a:noFill/>
          <a:ln>
            <a:noFill/>
          </a:ln>
        </p:spPr>
      </p:pic>
      <p:sp>
        <p:nvSpPr>
          <p:cNvPr id="134" name="Google Shape;134;p21"/>
          <p:cNvSpPr txBox="1"/>
          <p:nvPr/>
        </p:nvSpPr>
        <p:spPr>
          <a:xfrm>
            <a:off x="1111525" y="258025"/>
            <a:ext cx="73584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2400">
                <a:solidFill>
                  <a:schemeClr val="dk1"/>
                </a:solidFill>
              </a:rPr>
              <a:t>Dependence between age and cancer type</a:t>
            </a:r>
            <a:endParaRPr b="1" sz="2400">
              <a:solidFill>
                <a:schemeClr val="dk1"/>
              </a:solidFill>
            </a:endParaRPr>
          </a:p>
          <a:p>
            <a:pPr indent="0" lvl="0" marL="0" rtl="0" algn="l">
              <a:spcBef>
                <a:spcPts val="0"/>
              </a:spcBef>
              <a:spcAft>
                <a:spcPts val="0"/>
              </a:spcAft>
              <a:buNone/>
            </a:pPr>
            <a:r>
              <a:t/>
            </a:r>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