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60" r:id="rId5"/>
    <p:sldId id="261" r:id="rId6"/>
    <p:sldId id="258" r:id="rId7"/>
    <p:sldId id="262" r:id="rId8"/>
    <p:sldId id="264" r:id="rId9"/>
    <p:sldId id="263" r:id="rId10"/>
    <p:sldId id="265" r:id="rId11"/>
    <p:sldId id="266" r:id="rId12"/>
    <p:sldId id="267" r:id="rId13"/>
    <p:sldId id="25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656" y="168"/>
      </p:cViewPr>
      <p:guideLst>
        <p:guide orient="horz" pos="2183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期刊版面费报销教程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制作人</a:t>
            </a:r>
            <a:r>
              <a:rPr lang="en-US" altLang="zh-CN"/>
              <a:t>：</a:t>
            </a:r>
            <a:r>
              <a:rPr lang="zh-CN" altLang="en-US"/>
              <a:t>陈耀佛</a:t>
            </a:r>
            <a:endParaRPr lang="zh-CN" altLang="en-US"/>
          </a:p>
          <a:p>
            <a:r>
              <a:rPr lang="en-US" altLang="zh-CN"/>
              <a:t>2025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137858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6. </a:t>
            </a:r>
            <a:r>
              <a:rPr lang="zh-CN" altLang="en-US"/>
              <a:t>外汇牌价</a:t>
            </a:r>
            <a:r>
              <a:rPr lang="en-US" altLang="zh-CN"/>
              <a:t>：</a:t>
            </a:r>
            <a:r>
              <a:rPr lang="zh-CN" altLang="en-US"/>
              <a:t>到中国银行网页查汇率</a:t>
            </a:r>
            <a:r>
              <a:rPr lang="en-US" altLang="zh-CN"/>
              <a:t>（</a:t>
            </a:r>
            <a:r>
              <a:rPr lang="zh-CN" altLang="en-US"/>
              <a:t>用红框框住现汇卖出价最高的那个</a:t>
            </a:r>
            <a:r>
              <a:rPr lang="en-US" altLang="zh-CN"/>
              <a:t>，</a:t>
            </a:r>
            <a:r>
              <a:rPr lang="zh-CN" altLang="en-US"/>
              <a:t>提示使用了此汇率计算报销总额</a:t>
            </a:r>
            <a:r>
              <a:rPr lang="en-US" altLang="zh-CN"/>
              <a:t>）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985" y="1986915"/>
            <a:ext cx="4658360" cy="4470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1000" y="6332220"/>
            <a:ext cx="11429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https://srh.bankofchina.com/search/whpj/search_cn.jsp，</a:t>
            </a:r>
            <a:r>
              <a:rPr lang="zh-CN" altLang="en-US"/>
              <a:t>清到此网页选择对应的货币和时间并打印此页面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16700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补充</a:t>
            </a:r>
            <a:r>
              <a:rPr lang="en-US" altLang="zh-CN"/>
              <a:t>：</a:t>
            </a:r>
            <a:r>
              <a:rPr lang="zh-CN" altLang="en-US"/>
              <a:t>如果银行卡入账的不是外币而是人民币</a:t>
            </a:r>
            <a:r>
              <a:rPr lang="en-US" altLang="zh-CN"/>
              <a:t>（</a:t>
            </a:r>
            <a:r>
              <a:rPr lang="zh-CN" altLang="en-US"/>
              <a:t>例如招商银行</a:t>
            </a:r>
            <a:r>
              <a:rPr lang="en-US" altLang="zh-CN"/>
              <a:t>，</a:t>
            </a:r>
            <a:r>
              <a:rPr lang="zh-CN" altLang="en-US"/>
              <a:t>如下图</a:t>
            </a:r>
            <a:r>
              <a:rPr lang="en-US" altLang="zh-CN"/>
              <a:t>），</a:t>
            </a:r>
            <a:r>
              <a:rPr lang="zh-CN" altLang="en-US"/>
              <a:t>这种情况就不用“</a:t>
            </a:r>
            <a:r>
              <a:rPr lang="zh-CN" altLang="en-US">
                <a:sym typeface="+mn-ea"/>
              </a:rPr>
              <a:t>外汇牌价</a:t>
            </a:r>
            <a:r>
              <a:rPr lang="zh-CN" altLang="en-US"/>
              <a:t>”这个文件了</a:t>
            </a:r>
            <a:r>
              <a:rPr lang="en-US" altLang="zh-CN"/>
              <a:t>，</a:t>
            </a:r>
            <a:r>
              <a:rPr lang="zh-CN" altLang="en-US"/>
              <a:t>直接以</a:t>
            </a:r>
            <a:r>
              <a:rPr lang="zh-CN" altLang="en-US">
                <a:sym typeface="+mn-ea"/>
              </a:rPr>
              <a:t>银行卡入账的人民币为准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IMG_AA80E8173A09-1"/>
          <p:cNvPicPr>
            <a:picLocks noChangeAspect="1"/>
          </p:cNvPicPr>
          <p:nvPr/>
        </p:nvPicPr>
        <p:blipFill>
          <a:blip r:embed="rId1"/>
          <a:srcRect b="44352"/>
          <a:stretch>
            <a:fillRect/>
          </a:stretch>
        </p:blipFill>
        <p:spPr>
          <a:xfrm>
            <a:off x="4105275" y="2384425"/>
            <a:ext cx="3714115" cy="4473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</a:t>
            </a:r>
            <a:r>
              <a:rPr lang="en-US" altLang="zh-CN"/>
              <a:t>A：</a:t>
            </a:r>
            <a:r>
              <a:rPr lang="zh-CN" altLang="en-US"/>
              <a:t>翻译工具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8330" y="2000250"/>
            <a:ext cx="103219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>
                <a:sym typeface="+mn-ea"/>
              </a:rPr>
              <a:t>https://www.onlinedoctranslator.com/zh-CN/translationform</a:t>
            </a:r>
            <a:endParaRPr lang="en-US" altLang="zh-CN" sz="2400">
              <a:sym typeface="+mn-ea"/>
            </a:endParaRPr>
          </a:p>
          <a:p>
            <a:pPr algn="ctr"/>
            <a:endParaRPr lang="en-US" altLang="zh-CN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这个工具免费实用</a:t>
            </a:r>
            <a:r>
              <a:rPr lang="en-US" altLang="zh-CN" sz="2400">
                <a:sym typeface="+mn-ea"/>
              </a:rPr>
              <a:t>，</a:t>
            </a:r>
            <a:r>
              <a:rPr lang="zh-CN" altLang="en-US" sz="2400">
                <a:sym typeface="+mn-ea"/>
              </a:rPr>
              <a:t>可以直接翻译整个</a:t>
            </a:r>
            <a:r>
              <a:rPr lang="en-US" altLang="zh-CN" sz="2400">
                <a:sym typeface="+mn-ea"/>
              </a:rPr>
              <a:t>PDF</a:t>
            </a:r>
            <a:endParaRPr lang="en-US" altLang="zh-CN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</a:t>
            </a:r>
            <a:r>
              <a:rPr lang="en-US" altLang="zh-CN"/>
              <a:t>B：</a:t>
            </a:r>
            <a:r>
              <a:rPr lang="zh-CN" altLang="en-US"/>
              <a:t>此教程</a:t>
            </a:r>
            <a:r>
              <a:rPr lang="zh-CN" altLang="en-US"/>
              <a:t>展示报销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8330" y="2000250"/>
            <a:ext cx="103219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>
                <a:sym typeface="+mn-ea"/>
              </a:rPr>
              <a:t>可以在下述链接查看</a:t>
            </a:r>
            <a:br>
              <a:rPr lang="zh-CN" altLang="en-US" sz="2400">
                <a:sym typeface="+mn-ea"/>
              </a:rPr>
            </a:br>
            <a:br>
              <a:rPr lang="zh-CN" altLang="en-US" sz="2400">
                <a:sym typeface="+mn-ea"/>
              </a:rPr>
            </a:br>
            <a:r>
              <a:rPr lang="en-US" altLang="zh-CN" sz="2400">
                <a:sym typeface="+mn-ea"/>
              </a:rPr>
              <a:t>https://1drv.ms/f/c/93a7e25692217ce9/EhSytkRQEjBKtqVF5p5r1PEBpGEpytAE55RNc8HLlYlAWQ?e=axIFUJ</a:t>
            </a:r>
            <a:br>
              <a:rPr lang="en-US" altLang="zh-CN" sz="2400">
                <a:sym typeface="+mn-ea"/>
              </a:rPr>
            </a:br>
            <a:br>
              <a:rPr lang="en-US" altLang="zh-CN" sz="2400">
                <a:sym typeface="+mn-ea"/>
              </a:rPr>
            </a:br>
            <a:r>
              <a:rPr lang="zh-CN" altLang="en-US" sz="2400">
                <a:sym typeface="+mn-ea"/>
              </a:rPr>
              <a:t>密码</a:t>
            </a:r>
            <a:r>
              <a:rPr lang="en-US" altLang="zh-CN" sz="2400">
                <a:sym typeface="+mn-ea"/>
              </a:rPr>
              <a:t>：ESJSZJBB</a:t>
            </a:r>
            <a:endParaRPr lang="en-US" altLang="zh-CN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第一步</a:t>
            </a:r>
            <a:r>
              <a:rPr lang="en-US" altLang="zh-CN"/>
              <a:t>：</a:t>
            </a:r>
            <a:r>
              <a:rPr lang="zh-CN" altLang="en-US"/>
              <a:t>准备下述文件如下图</a:t>
            </a:r>
            <a:r>
              <a:rPr lang="en-US" altLang="zh-CN"/>
              <a:t>，</a:t>
            </a:r>
            <a:r>
              <a:rPr lang="zh-CN" altLang="en-US"/>
              <a:t>请严格按照下图</a:t>
            </a:r>
            <a:r>
              <a:rPr lang="zh-CN" altLang="en-US">
                <a:sym typeface="+mn-ea"/>
              </a:rPr>
              <a:t>命名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2085340"/>
            <a:ext cx="6032500" cy="24511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735400" y="52439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7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然后打包成</a:t>
            </a:r>
            <a:r>
              <a:rPr lang="en-US" altLang="zh-CN"/>
              <a:t>：</a:t>
            </a:r>
            <a:r>
              <a:rPr lang="zh-CN" altLang="en-US">
                <a:solidFill>
                  <a:schemeClr val="accent1"/>
                </a:solidFill>
              </a:rPr>
              <a:t>期刊出版费【</a:t>
            </a:r>
            <a:r>
              <a:rPr lang="en-US" altLang="zh-CN">
                <a:solidFill>
                  <a:schemeClr val="accent1"/>
                </a:solidFill>
              </a:rPr>
              <a:t>6429.98</a:t>
            </a:r>
            <a:r>
              <a:rPr lang="zh-CN" altLang="en-US">
                <a:solidFill>
                  <a:schemeClr val="accent1"/>
                </a:solidFill>
              </a:rPr>
              <a:t>元】</a:t>
            </a:r>
            <a:r>
              <a:rPr lang="en-US" altLang="zh-CN">
                <a:solidFill>
                  <a:schemeClr val="accent1"/>
                </a:solidFill>
              </a:rPr>
              <a:t>-</a:t>
            </a:r>
            <a:r>
              <a:rPr lang="zh-CN" altLang="en-US">
                <a:solidFill>
                  <a:schemeClr val="accent1"/>
                </a:solidFill>
              </a:rPr>
              <a:t>陈耀佛</a:t>
            </a:r>
            <a:r>
              <a:rPr lang="en-US" altLang="zh-CN">
                <a:solidFill>
                  <a:schemeClr val="accent1"/>
                </a:solidFill>
              </a:rPr>
              <a:t>-20250426.zip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第二步</a:t>
            </a:r>
            <a:r>
              <a:rPr lang="en-US" altLang="zh-CN"/>
              <a:t>：</a:t>
            </a:r>
            <a:r>
              <a:rPr lang="zh-CN" altLang="en-US"/>
              <a:t>在飞书</a:t>
            </a:r>
            <a:r>
              <a:rPr lang="en-US" altLang="zh-CN"/>
              <a:t>（</a:t>
            </a:r>
            <a:r>
              <a:rPr lang="zh-CN" altLang="en-US"/>
              <a:t>工作台</a:t>
            </a:r>
            <a:r>
              <a:rPr lang="en-US" altLang="zh-CN"/>
              <a:t>-&gt;</a:t>
            </a:r>
            <a:r>
              <a:rPr lang="zh-CN" altLang="en-US"/>
              <a:t>审批</a:t>
            </a:r>
            <a:r>
              <a:rPr lang="en-US" altLang="zh-CN"/>
              <a:t>-&gt;</a:t>
            </a:r>
            <a:r>
              <a:rPr lang="zh-CN" altLang="en-US"/>
              <a:t>费用报销</a:t>
            </a:r>
            <a:r>
              <a:rPr lang="en-US" altLang="zh-CN"/>
              <a:t>）</a:t>
            </a:r>
            <a:r>
              <a:rPr lang="zh-CN" altLang="en-US"/>
              <a:t>提交申请</a:t>
            </a:r>
            <a:r>
              <a:rPr lang="en-US" altLang="zh-CN"/>
              <a:t>，</a:t>
            </a:r>
            <a:r>
              <a:rPr lang="zh-CN" altLang="en-US"/>
              <a:t>添加杜卿老师为审批人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8855" y="1525270"/>
            <a:ext cx="7981315" cy="5332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250000"/>
            <a:ext cx="10969200" cy="705600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下面逐个文件进行讲解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录用通知</a:t>
            </a:r>
            <a:r>
              <a:rPr lang="en-US" altLang="zh-CN"/>
              <a:t>（</a:t>
            </a:r>
            <a:r>
              <a:rPr lang="zh-CN" altLang="en-US"/>
              <a:t>打印录用邮件并翻译</a:t>
            </a:r>
            <a:r>
              <a:rPr lang="en-US" altLang="zh-CN"/>
              <a:t>）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176" b="21417"/>
          <a:stretch>
            <a:fillRect/>
          </a:stretch>
        </p:blipFill>
        <p:spPr>
          <a:xfrm>
            <a:off x="760730" y="1394460"/>
            <a:ext cx="4909820" cy="530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1297305"/>
            <a:ext cx="4806315" cy="556069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895340" y="4040505"/>
            <a:ext cx="7918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04230" y="3471545"/>
            <a:ext cx="695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ym typeface="+mn-ea"/>
              </a:rPr>
              <a:t>翻译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1378585"/>
          </a:xfrm>
        </p:spPr>
        <p:txBody>
          <a:bodyPr>
            <a:normAutofit/>
          </a:bodyPr>
          <a:lstStyle/>
          <a:p>
            <a:r>
              <a:rPr lang="en-US" altLang="zh-CN"/>
              <a:t>2. </a:t>
            </a:r>
            <a:r>
              <a:rPr lang="zh-CN" altLang="en-US"/>
              <a:t>论文</a:t>
            </a:r>
            <a:r>
              <a:rPr lang="en-US" altLang="zh-CN"/>
              <a:t>：</a:t>
            </a:r>
            <a:r>
              <a:rPr lang="zh-CN" altLang="en-US"/>
              <a:t>这个就是把</a:t>
            </a:r>
            <a:r>
              <a:rPr lang="en-US" altLang="zh-CN"/>
              <a:t>camera ready</a:t>
            </a:r>
            <a:r>
              <a:rPr lang="zh-CN" altLang="en-US"/>
              <a:t>的论文放上来就好了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1378585"/>
          </a:xfrm>
        </p:spPr>
        <p:txBody>
          <a:bodyPr>
            <a:normAutofit/>
          </a:bodyPr>
          <a:lstStyle/>
          <a:p>
            <a:r>
              <a:rPr lang="en-US" altLang="zh-CN"/>
              <a:t>3. Order：IEEE</a:t>
            </a:r>
            <a:r>
              <a:rPr lang="zh-CN" altLang="en-US"/>
              <a:t>缴费订单提交之后</a:t>
            </a:r>
            <a:r>
              <a:rPr lang="en-US" altLang="zh-CN"/>
              <a:t>，</a:t>
            </a:r>
            <a:r>
              <a:rPr lang="zh-CN" altLang="en-US"/>
              <a:t>会生成一个</a:t>
            </a:r>
            <a:r>
              <a:rPr lang="en-US" altLang="zh-CN"/>
              <a:t>Order Details</a:t>
            </a:r>
            <a:r>
              <a:rPr lang="zh-CN" altLang="en-US"/>
              <a:t>之类的东西</a:t>
            </a:r>
            <a:r>
              <a:rPr lang="en-US" altLang="zh-CN"/>
              <a:t>，</a:t>
            </a:r>
            <a:r>
              <a:rPr lang="zh-CN" altLang="en-US"/>
              <a:t>打印出来并翻译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986915"/>
            <a:ext cx="5207635" cy="4827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980" y="1986915"/>
            <a:ext cx="5208270" cy="479171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895340" y="4040505"/>
            <a:ext cx="7918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904230" y="3471545"/>
            <a:ext cx="695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ym typeface="+mn-ea"/>
              </a:rPr>
              <a:t>翻译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这个文件证明报销什么东西</a:t>
            </a:r>
            <a:r>
              <a:rPr lang="en-US" altLang="zh-CN" b="1">
                <a:solidFill>
                  <a:srgbClr val="C00000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，</a:t>
            </a:r>
            <a:r>
              <a:rPr lang="zh-CN" altLang="en-US" b="1">
                <a:solidFill>
                  <a:srgbClr val="C00000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需要缴多少费</a:t>
            </a:r>
            <a:endParaRPr lang="zh-CN" altLang="en-US" b="1">
              <a:solidFill>
                <a:srgbClr val="C00000"/>
              </a:solidFill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1378585"/>
          </a:xfrm>
        </p:spPr>
        <p:txBody>
          <a:bodyPr>
            <a:normAutofit/>
          </a:bodyPr>
          <a:lstStyle/>
          <a:p>
            <a:r>
              <a:rPr lang="en-US" altLang="zh-CN"/>
              <a:t>4. invoice：IEEE</a:t>
            </a:r>
            <a:r>
              <a:rPr lang="zh-CN" altLang="en-US"/>
              <a:t>付款后</a:t>
            </a:r>
            <a:r>
              <a:rPr lang="en-US" altLang="zh-CN"/>
              <a:t>，</a:t>
            </a:r>
            <a:r>
              <a:rPr lang="zh-CN" altLang="en-US"/>
              <a:t>打印</a:t>
            </a:r>
            <a:r>
              <a:rPr lang="en-US" altLang="zh-CN"/>
              <a:t>Invoice</a:t>
            </a:r>
            <a:r>
              <a:rPr lang="zh-CN" altLang="en-US"/>
              <a:t>并翻译</a:t>
            </a:r>
            <a:r>
              <a:rPr lang="en-US" altLang="zh-CN"/>
              <a:t>（Invoice</a:t>
            </a:r>
            <a:r>
              <a:rPr lang="zh-CN" altLang="en-US"/>
              <a:t>会发送到缴费填的邮箱</a:t>
            </a:r>
            <a:r>
              <a:rPr lang="en-US" altLang="zh-CN"/>
              <a:t>，</a:t>
            </a:r>
            <a:r>
              <a:rPr lang="zh-CN" altLang="en-US"/>
              <a:t>系统上也有</a:t>
            </a:r>
            <a:r>
              <a:rPr lang="en-US" altLang="zh-CN"/>
              <a:t>）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1877695"/>
            <a:ext cx="4763770" cy="4800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55" y="1892300"/>
            <a:ext cx="4763770" cy="478599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807710" y="4241165"/>
            <a:ext cx="79184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816600" y="3672205"/>
            <a:ext cx="695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>
                <a:sym typeface="+mn-ea"/>
              </a:rPr>
              <a:t>翻译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89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PingFang SC Semibold" panose="020B0400000000000000" charset="-122"/>
                <a:ea typeface="PingFang SC Semibold" panose="020B0400000000000000" charset="-122"/>
              </a:rPr>
              <a:t>这个文件证明你已经缴费</a:t>
            </a:r>
            <a:endParaRPr lang="zh-CN" altLang="en-US" b="1">
              <a:solidFill>
                <a:srgbClr val="C00000"/>
              </a:solidFill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1378585"/>
          </a:xfrm>
        </p:spPr>
        <p:txBody>
          <a:bodyPr>
            <a:normAutofit/>
          </a:bodyPr>
          <a:lstStyle/>
          <a:p>
            <a:r>
              <a:rPr lang="en-US" altLang="zh-CN"/>
              <a:t>5. </a:t>
            </a:r>
            <a:r>
              <a:rPr lang="zh-CN" altLang="en-US"/>
              <a:t>银行流水</a:t>
            </a:r>
            <a:r>
              <a:rPr lang="en-US" altLang="zh-CN"/>
              <a:t>：</a:t>
            </a:r>
            <a:r>
              <a:rPr lang="zh-CN" altLang="en-US"/>
              <a:t>银行上付款记录详情页截图</a:t>
            </a:r>
            <a:r>
              <a:rPr lang="en-US" altLang="zh-CN"/>
              <a:t>（</a:t>
            </a:r>
            <a:r>
              <a:rPr lang="zh-CN" altLang="en-US"/>
              <a:t>如下图</a:t>
            </a:r>
            <a:r>
              <a:rPr lang="en-US" altLang="zh-CN"/>
              <a:t>，</a:t>
            </a:r>
            <a:r>
              <a:rPr lang="zh-CN" altLang="en-US"/>
              <a:t>这个例子最终入账的是外币</a:t>
            </a:r>
            <a:r>
              <a:rPr lang="en-US" altLang="zh-CN"/>
              <a:t>）</a:t>
            </a:r>
            <a:endParaRPr lang="en-US" altLang="zh-CN"/>
          </a:p>
        </p:txBody>
      </p:sp>
      <p:pic>
        <p:nvPicPr>
          <p:cNvPr id="5" name="图片 4" descr="银行流水"/>
          <p:cNvPicPr>
            <a:picLocks noChangeAspect="1"/>
          </p:cNvPicPr>
          <p:nvPr/>
        </p:nvPicPr>
        <p:blipFill>
          <a:blip r:embed="rId1"/>
          <a:srcRect b="27130"/>
          <a:stretch>
            <a:fillRect/>
          </a:stretch>
        </p:blipFill>
        <p:spPr>
          <a:xfrm>
            <a:off x="4511675" y="1986915"/>
            <a:ext cx="3168650" cy="4763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WPS 文字</Application>
  <PresentationFormat>宽屏</PresentationFormat>
  <Paragraphs>49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PingFang SC Semibold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期刊版面费报销教程</vt:lpstr>
      <vt:lpstr>第一步：准备下述文件如下图，请严格按照下图命名</vt:lpstr>
      <vt:lpstr>第二步：在飞书（工作台-&gt;审批-&gt;费用报销）提交申请，添加杜卿老师为审批人并抄送实验室助理韦自立为</vt:lpstr>
      <vt:lpstr>下面逐个文件进行讲解</vt:lpstr>
      <vt:lpstr>1. 录用通知（打印录用邮件并翻译）</vt:lpstr>
      <vt:lpstr>2. 论文：这个就是把camera ready的论文放上来就好了</vt:lpstr>
      <vt:lpstr>3. Order：IEEE缴费订单提交之后，会生成一个Order Details之类的东西，打印出来并翻译</vt:lpstr>
      <vt:lpstr>4. invoice：IEEE付款后，打印Invoice并翻译（Invoice会发送到缴费填的邮箱，系统上也有）</vt:lpstr>
      <vt:lpstr>5. 银行流水：银行上付款记录详情页截图（如下图，这个例子最终入账的是外币）</vt:lpstr>
      <vt:lpstr>6. 外汇牌价：到中国银行网页查汇率（用红框框住现汇卖出价最高的那个，提示使用了此汇率计算报销总额）</vt:lpstr>
      <vt:lpstr>补充：如果银行卡入账的不是外币而是人民币（例如招商银行，如下图），这种情况就不用“外汇牌价”这个文件了，直接以银行卡入账的人民币为准</vt:lpstr>
      <vt:lpstr>附录A：翻译工具</vt:lpstr>
      <vt:lpstr>附录A：翻译工具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chenyaofo</dc:creator>
  <cp:lastModifiedBy>AAAAZzZz</cp:lastModifiedBy>
  <cp:revision>163</cp:revision>
  <dcterms:created xsi:type="dcterms:W3CDTF">2025-04-28T03:04:49Z</dcterms:created>
  <dcterms:modified xsi:type="dcterms:W3CDTF">2025-04-28T03:04:49Z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C0A719905957B958C5E10E68DA729B7B_41</vt:lpwstr>
  </property>
</Properties>
</file>