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0" r:id="rId3"/>
    <p:sldId id="261" r:id="rId4"/>
    <p:sldId id="259" r:id="rId5"/>
    <p:sldId id="265" r:id="rId6"/>
    <p:sldId id="266" r:id="rId7"/>
    <p:sldId id="267" r:id="rId8"/>
    <p:sldId id="26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21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84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A14060-70FA-4E6F-840F-08A64E1E03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22BF60B-D358-4AD0-B7BA-C4CBA32C7C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0D1579D-C6D0-45CA-9127-59C496A7D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D144-FBFD-4986-8042-45A3BF404C41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F06C2F7-48A7-4F0A-AFA1-E804D092F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C6AD7DA-0846-4A2A-8927-C0AB2C5D4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E4FD6-C746-4239-99A3-E273ADF18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216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77602-83AA-48FD-8204-A781FA2D2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8378E25-3635-48A1-A459-5EF6F40015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E309070-F109-4242-82D3-C5D4FC186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D144-FBFD-4986-8042-45A3BF404C41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1762AED-ACCC-4B44-9CA5-B7347F01E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AA45985-452B-443C-A3C7-3E585E7A8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E4FD6-C746-4239-99A3-E273ADF18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766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99CA90B-4A4D-4FA1-9264-207C8C81CD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141C620-116A-4CD8-B4FC-1F2E7BA1C4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A85A42A-800E-491B-9CA3-63D3C83E0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D144-FBFD-4986-8042-45A3BF404C41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14F7EF6-168D-4B8B-BA0E-5544B72BB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CF6D355-2D72-4DB2-AE49-F081FCCD3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E4FD6-C746-4239-99A3-E273ADF18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668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C2E333-BE11-4545-8D29-3651F6795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B8FC34B-B7B6-4387-B8BA-96C8BF130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56A7D1F-318D-47D7-B6BA-E53D7395E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D144-FBFD-4986-8042-45A3BF404C41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CB03E1C-A41C-411F-B5B6-0B3C78335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1BB361C-35B3-406C-B497-5F838D2DA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E4FD6-C746-4239-99A3-E273ADF18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488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676925-0CDA-438E-801D-7C7DE0B95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85F1EF4-E8A1-4F1E-B547-55D6FF5AB7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6B68A7A-1C68-416A-BF90-39A3A8621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D144-FBFD-4986-8042-45A3BF404C41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CB08B81-9B25-45B0-9A8B-DF85ACCA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1D95AB2-7A06-4D20-ADF2-7B5D044BD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E4FD6-C746-4239-99A3-E273ADF18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811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414870-6D65-4CD3-805C-7A4EEE9E1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F2E38A9-8388-421F-8310-9E3D1CE43D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357AB73-CD23-4E27-BB4A-97B56DC7F1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5A513D1-9526-4A47-94CB-87464D6DE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D144-FBFD-4986-8042-45A3BF404C41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039C7AB-C351-4F2B-B78C-E705CF07E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4F86037-A543-4A1C-AB27-FBF37326B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E4FD6-C746-4239-99A3-E273ADF18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272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026FB0-CA1D-48EA-8DEB-E00C2CD7A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F8C2B7-EA70-4166-A1B9-BC2E1CADB4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49160C2-CEDF-45D5-8B8A-F722DB7F87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131ED46-219B-43D2-B1E6-FAE76CED9C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6502D1F-6FA7-4A2E-AA62-B117F3E3AE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E9FEA05-2D85-4025-87CF-11609D928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D144-FBFD-4986-8042-45A3BF404C41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3D44BAA-F466-42E0-AC0F-601457486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0841537-E022-4C35-8CFD-5DEBB713A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E4FD6-C746-4239-99A3-E273ADF18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731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98B900-D347-414E-98C1-8EFF733C4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875FA11-2401-4C15-83E0-4F9DEFD6C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D144-FBFD-4986-8042-45A3BF404C41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BD13289-0E51-442D-AFDB-ECFE6F3EB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FAF64A8-5716-4D01-B925-8C2B48653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E4FD6-C746-4239-99A3-E273ADF18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404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25A6F88-3885-4718-80DD-9C9BCD517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D144-FBFD-4986-8042-45A3BF404C41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9CB5F23-7226-41EB-8603-2BBCE676D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CF43FF7-749F-4296-B63D-F7D77D1C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E4FD6-C746-4239-99A3-E273ADF18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070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9E8C15-A227-4F6B-81DF-41F021E45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EFD7DD4-DFDE-4FD9-A5F0-E12C023E2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087DBF6-F757-486D-8AF2-E1827C615A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FA8750E-4BFA-4285-BDEC-43E9AAF89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D144-FBFD-4986-8042-45A3BF404C41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496F33B-A250-4F3B-B661-42F7F6200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6B116E4-B264-4D29-BBFE-03200E135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E4FD6-C746-4239-99A3-E273ADF18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450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571631-B0AF-4727-B3E4-F2B1468AE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AD9D23F-EB35-41E2-AA24-68B2801BF7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2757A89-30AA-4DDF-B032-01FEA4A28D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B57DEA2-3FEB-4F64-960C-8747124BD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D144-FBFD-4986-8042-45A3BF404C41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BCAA458-38AF-44CE-B376-DF567ED33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EBE4E6A-673B-4E39-8E8C-7E176BCA7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E4FD6-C746-4239-99A3-E273ADF18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48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4A1CBB8-D960-42BE-AA36-1ACB76345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F1F3683-CD73-4F15-A95E-63A30FBC3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0C8F70A-0FF0-4C9F-82DE-6EF0D1767E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1D144-FBFD-4986-8042-45A3BF404C41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0CCE102-747B-469E-AD90-8221EA151E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BFA4CD2-27A0-4EC8-B6BE-0AEBC7B014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E4FD6-C746-4239-99A3-E273ADF18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579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68F84462-E8D8-4EAF-8121-93F4935424F2}"/>
              </a:ext>
            </a:extLst>
          </p:cNvPr>
          <p:cNvSpPr/>
          <p:nvPr/>
        </p:nvSpPr>
        <p:spPr>
          <a:xfrm>
            <a:off x="1865152" y="6172205"/>
            <a:ext cx="88140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ea typeface="標楷體" panose="03000509000000000000" pitchFamily="65" charset="-120"/>
                <a:cs typeface="Times New Roman" panose="02020603050405020304" pitchFamily="18" charset="0"/>
              </a:rPr>
              <a:t>圖</a:t>
            </a:r>
            <a:r>
              <a:rPr lang="en-US" altLang="zh-TW" dirty="0"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dirty="0"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dirty="0">
                <a:ea typeface="標楷體" panose="03000509000000000000" pitchFamily="65" charset="-120"/>
                <a:cs typeface="Times New Roman" panose="02020603050405020304" pitchFamily="18" charset="0"/>
              </a:rPr>
              <a:t>(a)</a:t>
            </a:r>
            <a:r>
              <a:rPr lang="zh-TW" altLang="en-US" dirty="0">
                <a:ea typeface="標楷體" panose="03000509000000000000" pitchFamily="65" charset="-120"/>
                <a:cs typeface="Times New Roman" panose="02020603050405020304" pitchFamily="18" charset="0"/>
              </a:rPr>
              <a:t>臺灣</a:t>
            </a:r>
            <a:r>
              <a:rPr lang="zh-TW" altLang="en-US" dirty="0">
                <a:ea typeface="標楷體" panose="03000509000000000000" pitchFamily="65" charset="-120"/>
                <a:cs typeface="Arial" panose="020B0604020202020204" pitchFamily="34" charset="0"/>
              </a:rPr>
              <a:t>採樣地點分布圖。</a:t>
            </a:r>
            <a:r>
              <a:rPr lang="zh-TW" altLang="en-US" dirty="0">
                <a:ea typeface="標楷體" panose="03000509000000000000" pitchFamily="65" charset="-120"/>
                <a:cs typeface="Times New Roman" panose="02020603050405020304" pitchFamily="18" charset="0"/>
              </a:rPr>
              <a:t>（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b</a:t>
            </a:r>
            <a:r>
              <a:rPr lang="zh-TW" altLang="en-US" dirty="0">
                <a:ea typeface="標楷體" panose="03000509000000000000" pitchFamily="65" charset="-120"/>
                <a:cs typeface="Times New Roman" panose="02020603050405020304" pitchFamily="18" charset="0"/>
              </a:rPr>
              <a:t>）</a:t>
            </a:r>
            <a:r>
              <a:rPr lang="zh-TW" altLang="en-US" dirty="0">
                <a:ea typeface="標楷體" panose="03000509000000000000" pitchFamily="65" charset="-120"/>
                <a:cs typeface="Arial" panose="020B0604020202020204" pitchFamily="34" charset="0"/>
              </a:rPr>
              <a:t>澎湖、</a:t>
            </a:r>
            <a:r>
              <a:rPr lang="zh-TW" altLang="en-US" dirty="0">
                <a:ea typeface="標楷體" panose="03000509000000000000" pitchFamily="65" charset="-120"/>
                <a:cs typeface="Times New Roman" panose="02020603050405020304" pitchFamily="18" charset="0"/>
              </a:rPr>
              <a:t>（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c</a:t>
            </a:r>
            <a:r>
              <a:rPr lang="zh-TW" altLang="en-US" dirty="0">
                <a:ea typeface="標楷體" panose="03000509000000000000" pitchFamily="65" charset="-120"/>
                <a:cs typeface="Times New Roman" panose="02020603050405020304" pitchFamily="18" charset="0"/>
              </a:rPr>
              <a:t>）</a:t>
            </a:r>
            <a:r>
              <a:rPr lang="zh-TW" altLang="en-US" dirty="0">
                <a:ea typeface="標楷體" panose="03000509000000000000" pitchFamily="65" charset="-120"/>
                <a:cs typeface="Arial" panose="020B0604020202020204" pitchFamily="34" charset="0"/>
              </a:rPr>
              <a:t>北</a:t>
            </a:r>
            <a:r>
              <a:rPr lang="zh-TW" altLang="en-US" dirty="0">
                <a:ea typeface="標楷體" panose="03000509000000000000" pitchFamily="65" charset="-120"/>
                <a:cs typeface="Times New Roman" panose="02020603050405020304" pitchFamily="18" charset="0"/>
              </a:rPr>
              <a:t>臺灣、（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d</a:t>
            </a:r>
            <a:r>
              <a:rPr lang="zh-TW" altLang="en-US" dirty="0">
                <a:ea typeface="標楷體" panose="03000509000000000000" pitchFamily="65" charset="-120"/>
                <a:cs typeface="Times New Roman" panose="02020603050405020304" pitchFamily="18" charset="0"/>
              </a:rPr>
              <a:t>）</a:t>
            </a:r>
            <a:r>
              <a:rPr lang="zh-TW" altLang="en-US" dirty="0">
                <a:ea typeface="標楷體" panose="03000509000000000000" pitchFamily="65" charset="-120"/>
                <a:cs typeface="Arial" panose="020B0604020202020204" pitchFamily="34" charset="0"/>
              </a:rPr>
              <a:t>桃園、</a:t>
            </a:r>
            <a:r>
              <a:rPr lang="zh-TW" altLang="en-US" dirty="0">
                <a:ea typeface="標楷體" panose="03000509000000000000" pitchFamily="65" charset="-120"/>
                <a:cs typeface="Times New Roman" panose="02020603050405020304" pitchFamily="18" charset="0"/>
              </a:rPr>
              <a:t> （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e</a:t>
            </a:r>
            <a:r>
              <a:rPr lang="zh-TW" altLang="en-US" dirty="0">
                <a:ea typeface="標楷體" panose="03000509000000000000" pitchFamily="65" charset="-120"/>
                <a:cs typeface="Times New Roman" panose="02020603050405020304" pitchFamily="18" charset="0"/>
              </a:rPr>
              <a:t>）琉球</a:t>
            </a:r>
            <a:r>
              <a:rPr lang="zh-TW" altLang="en-US" dirty="0">
                <a:ea typeface="標楷體" panose="03000509000000000000" pitchFamily="65" charset="-120"/>
                <a:cs typeface="Arial" panose="020B0604020202020204" pitchFamily="34" charset="0"/>
              </a:rPr>
              <a:t>、</a:t>
            </a:r>
            <a:r>
              <a:rPr lang="zh-TW" altLang="en-US" dirty="0">
                <a:ea typeface="標楷體" panose="03000509000000000000" pitchFamily="65" charset="-120"/>
                <a:cs typeface="Times New Roman" panose="02020603050405020304" pitchFamily="18" charset="0"/>
              </a:rPr>
              <a:t>（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f</a:t>
            </a:r>
            <a:r>
              <a:rPr lang="zh-TW" altLang="en-US" dirty="0">
                <a:ea typeface="標楷體" panose="03000509000000000000" pitchFamily="65" charset="-120"/>
                <a:cs typeface="Times New Roman" panose="02020603050405020304" pitchFamily="18" charset="0"/>
              </a:rPr>
              <a:t>）</a:t>
            </a:r>
            <a:r>
              <a:rPr lang="zh-TW" altLang="en-US" dirty="0">
                <a:ea typeface="標楷體" panose="03000509000000000000" pitchFamily="65" charset="-120"/>
                <a:cs typeface="Arial" panose="020B0604020202020204" pitchFamily="34" charset="0"/>
              </a:rPr>
              <a:t>東</a:t>
            </a:r>
            <a:r>
              <a:rPr lang="zh-TW" altLang="en-US" dirty="0">
                <a:ea typeface="標楷體" panose="03000509000000000000" pitchFamily="65" charset="-120"/>
                <a:cs typeface="Times New Roman" panose="02020603050405020304" pitchFamily="18" charset="0"/>
              </a:rPr>
              <a:t>臺灣</a:t>
            </a:r>
            <a:r>
              <a:rPr lang="zh-TW" altLang="en-US" dirty="0">
                <a:ea typeface="標楷體" panose="03000509000000000000" pitchFamily="65" charset="-120"/>
                <a:cs typeface="Arial" panose="020B0604020202020204" pitchFamily="34" charset="0"/>
              </a:rPr>
              <a:t>的採樣地點。尚未分樣的地點以藍色標示；納入分析的地點以紅色表示。</a:t>
            </a:r>
            <a:endParaRPr lang="en-US" dirty="0"/>
          </a:p>
          <a:p>
            <a:endParaRPr 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419C7C2B-5B50-4481-AB8C-843678F02B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335" y="-685795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443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D402EDF-03D2-4AAA-B879-4292C7CBFD80}"/>
              </a:ext>
            </a:extLst>
          </p:cNvPr>
          <p:cNvSpPr/>
          <p:nvPr/>
        </p:nvSpPr>
        <p:spPr>
          <a:xfrm>
            <a:off x="1295823" y="5920536"/>
            <a:ext cx="98000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ea typeface="標楷體" panose="03000509000000000000" pitchFamily="65" charset="-120"/>
                <a:cs typeface="Arial" panose="020B0604020202020204" pitchFamily="34" charset="0"/>
              </a:rPr>
              <a:t>圖</a:t>
            </a:r>
            <a:r>
              <a:rPr lang="en-US" altLang="zh-TW" dirty="0">
                <a:ea typeface="標楷體" panose="03000509000000000000" pitchFamily="65" charset="-120"/>
                <a:cs typeface="Arial" panose="020B0604020202020204" pitchFamily="34" charset="0"/>
              </a:rPr>
              <a:t>2</a:t>
            </a:r>
            <a:r>
              <a:rPr lang="zh-TW" altLang="en-US" dirty="0">
                <a:ea typeface="標楷體" panose="03000509000000000000" pitchFamily="65" charset="-120"/>
                <a:cs typeface="Arial" panose="020B0604020202020204" pitchFamily="34" charset="0"/>
              </a:rPr>
              <a:t>、澎湖</a:t>
            </a:r>
            <a:r>
              <a:rPr lang="en-US" dirty="0">
                <a:latin typeface="標楷體" panose="03000509000000000000" pitchFamily="65" charset="-120"/>
                <a:cs typeface="Arial" panose="020B0604020202020204" pitchFamily="34" charset="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cs typeface="Arial" panose="020B0604020202020204" pitchFamily="34" charset="0"/>
              </a:rPr>
              <a:t>左一</a:t>
            </a:r>
            <a:r>
              <a:rPr lang="en-US" dirty="0">
                <a:latin typeface="標楷體" panose="03000509000000000000" pitchFamily="65" charset="-120"/>
                <a:cs typeface="Arial" panose="020B0604020202020204" pitchFamily="34" charset="0"/>
              </a:rPr>
              <a:t>)</a:t>
            </a:r>
            <a:r>
              <a:rPr lang="zh-TW" altLang="en-US" dirty="0">
                <a:latin typeface="標楷體" panose="03000509000000000000" pitchFamily="65" charset="-120"/>
                <a:cs typeface="Arial" panose="020B0604020202020204" pitchFamily="34" charset="0"/>
              </a:rPr>
              <a:t>，台灣東北角</a:t>
            </a:r>
            <a:r>
              <a:rPr lang="en-US" dirty="0">
                <a:latin typeface="標楷體" panose="03000509000000000000" pitchFamily="65" charset="-120"/>
                <a:cs typeface="Arial" panose="020B0604020202020204" pitchFamily="34" charset="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cs typeface="Arial" panose="020B0604020202020204" pitchFamily="34" charset="0"/>
              </a:rPr>
              <a:t>左二</a:t>
            </a:r>
            <a:r>
              <a:rPr lang="en-US" dirty="0">
                <a:latin typeface="標楷體" panose="03000509000000000000" pitchFamily="65" charset="-120"/>
                <a:cs typeface="Arial" panose="020B0604020202020204" pitchFamily="34" charset="0"/>
              </a:rPr>
              <a:t>)</a:t>
            </a:r>
            <a:r>
              <a:rPr lang="zh-TW" altLang="en-US" dirty="0">
                <a:latin typeface="標楷體" panose="03000509000000000000" pitchFamily="65" charset="-120"/>
                <a:cs typeface="Arial" panose="020B0604020202020204" pitchFamily="34" charset="0"/>
              </a:rPr>
              <a:t>、桃園</a:t>
            </a:r>
            <a:r>
              <a:rPr lang="en-US" altLang="zh-TW" dirty="0">
                <a:latin typeface="標楷體" panose="03000509000000000000" pitchFamily="65" charset="-120"/>
                <a:cs typeface="Arial" panose="020B0604020202020204" pitchFamily="34" charset="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cs typeface="Arial" panose="020B0604020202020204" pitchFamily="34" charset="0"/>
              </a:rPr>
              <a:t>中</a:t>
            </a:r>
            <a:r>
              <a:rPr lang="en-US" altLang="zh-TW" dirty="0">
                <a:latin typeface="標楷體" panose="03000509000000000000" pitchFamily="65" charset="-120"/>
                <a:cs typeface="Arial" panose="020B0604020202020204" pitchFamily="34" charset="0"/>
              </a:rPr>
              <a:t>)</a:t>
            </a:r>
            <a:r>
              <a:rPr lang="zh-TW" altLang="en-US" dirty="0">
                <a:latin typeface="標楷體" panose="03000509000000000000" pitchFamily="65" charset="-120"/>
                <a:cs typeface="Arial" panose="020B0604020202020204" pitchFamily="34" charset="0"/>
              </a:rPr>
              <a:t>、琉球</a:t>
            </a:r>
            <a:r>
              <a:rPr lang="en-US" dirty="0">
                <a:latin typeface="標楷體" panose="03000509000000000000" pitchFamily="65" charset="-120"/>
                <a:cs typeface="Arial" panose="020B0604020202020204" pitchFamily="34" charset="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cs typeface="Arial" panose="020B0604020202020204" pitchFamily="34" charset="0"/>
              </a:rPr>
              <a:t>右二</a:t>
            </a:r>
            <a:r>
              <a:rPr lang="en-US" dirty="0">
                <a:latin typeface="標楷體" panose="03000509000000000000" pitchFamily="65" charset="-120"/>
                <a:cs typeface="Arial" panose="020B0604020202020204" pitchFamily="34" charset="0"/>
              </a:rPr>
              <a:t>)</a:t>
            </a:r>
            <a:r>
              <a:rPr lang="zh-TW" altLang="en-US" dirty="0">
                <a:latin typeface="標楷體" panose="03000509000000000000" pitchFamily="65" charset="-120"/>
                <a:cs typeface="Arial" panose="020B0604020202020204" pitchFamily="34" charset="0"/>
              </a:rPr>
              <a:t>、東台灣</a:t>
            </a:r>
            <a:r>
              <a:rPr lang="en-US" altLang="zh-TW" dirty="0">
                <a:latin typeface="標楷體" panose="03000509000000000000" pitchFamily="65" charset="-120"/>
                <a:cs typeface="Arial" panose="020B0604020202020204" pitchFamily="34" charset="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cs typeface="Arial" panose="020B0604020202020204" pitchFamily="34" charset="0"/>
              </a:rPr>
              <a:t>右一</a:t>
            </a:r>
            <a:r>
              <a:rPr lang="en-US" altLang="zh-TW" dirty="0">
                <a:latin typeface="標楷體" panose="03000509000000000000" pitchFamily="65" charset="-120"/>
                <a:cs typeface="Arial" panose="020B0604020202020204" pitchFamily="34" charset="0"/>
              </a:rPr>
              <a:t>)</a:t>
            </a:r>
            <a:r>
              <a:rPr lang="zh-TW" altLang="en-US" dirty="0">
                <a:latin typeface="標楷體" panose="03000509000000000000" pitchFamily="65" charset="-120"/>
                <a:cs typeface="Arial" panose="020B0604020202020204" pitchFamily="34" charset="0"/>
              </a:rPr>
              <a:t>的生物密度組成。總生物密度小於百分之一的生物以其他</a:t>
            </a:r>
            <a:r>
              <a:rPr lang="en-US" altLang="zh-TW" dirty="0">
                <a:latin typeface="標楷體" panose="03000509000000000000" pitchFamily="65" charset="-120"/>
                <a:cs typeface="Arial" panose="020B0604020202020204" pitchFamily="34" charset="0"/>
              </a:rPr>
              <a:t>(others)</a:t>
            </a:r>
            <a:r>
              <a:rPr lang="zh-TW" altLang="en-US" dirty="0">
                <a:latin typeface="標楷體" panose="03000509000000000000" pitchFamily="65" charset="-120"/>
                <a:cs typeface="Arial" panose="020B0604020202020204" pitchFamily="34" charset="0"/>
              </a:rPr>
              <a:t>表示。</a:t>
            </a:r>
            <a:endParaRPr 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9BC8DADA-3882-42EA-BE32-BACCB503B1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77" y="877694"/>
            <a:ext cx="10972822" cy="480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35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6070CC63-B5CF-4664-9FCA-96CAF0F21108}"/>
              </a:ext>
            </a:extLst>
          </p:cNvPr>
          <p:cNvSpPr/>
          <p:nvPr/>
        </p:nvSpPr>
        <p:spPr>
          <a:xfrm>
            <a:off x="1211932" y="6063040"/>
            <a:ext cx="104403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ea typeface="標楷體" panose="03000509000000000000" pitchFamily="65" charset="-120"/>
                <a:cs typeface="Arial" panose="020B0604020202020204" pitchFamily="34" charset="0"/>
              </a:rPr>
              <a:t>圖</a:t>
            </a:r>
            <a:r>
              <a:rPr lang="en-US" altLang="zh-TW" dirty="0">
                <a:ea typeface="標楷體" panose="03000509000000000000" pitchFamily="65" charset="-120"/>
                <a:cs typeface="Arial" panose="020B0604020202020204" pitchFamily="34" charset="0"/>
              </a:rPr>
              <a:t>3</a:t>
            </a:r>
            <a:r>
              <a:rPr lang="zh-TW" altLang="en-US" dirty="0">
                <a:ea typeface="標楷體" panose="03000509000000000000" pitchFamily="65" charset="-120"/>
                <a:cs typeface="Arial" panose="020B0604020202020204" pitchFamily="34" charset="0"/>
              </a:rPr>
              <a:t>、澎湖</a:t>
            </a:r>
            <a:r>
              <a:rPr lang="en-US" dirty="0">
                <a:latin typeface="標楷體" panose="03000509000000000000" pitchFamily="65" charset="-120"/>
                <a:cs typeface="Arial" panose="020B0604020202020204" pitchFamily="34" charset="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cs typeface="Arial" panose="020B0604020202020204" pitchFamily="34" charset="0"/>
              </a:rPr>
              <a:t>左一</a:t>
            </a:r>
            <a:r>
              <a:rPr lang="en-US" dirty="0">
                <a:latin typeface="標楷體" panose="03000509000000000000" pitchFamily="65" charset="-120"/>
                <a:cs typeface="Arial" panose="020B0604020202020204" pitchFamily="34" charset="0"/>
              </a:rPr>
              <a:t>)</a:t>
            </a:r>
            <a:r>
              <a:rPr lang="zh-TW" altLang="en-US" dirty="0">
                <a:latin typeface="標楷體" panose="03000509000000000000" pitchFamily="65" charset="-120"/>
                <a:cs typeface="Arial" panose="020B0604020202020204" pitchFamily="34" charset="0"/>
              </a:rPr>
              <a:t>，台灣東北角</a:t>
            </a:r>
            <a:r>
              <a:rPr lang="en-US" dirty="0">
                <a:latin typeface="標楷體" panose="03000509000000000000" pitchFamily="65" charset="-120"/>
                <a:cs typeface="Arial" panose="020B0604020202020204" pitchFamily="34" charset="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cs typeface="Arial" panose="020B0604020202020204" pitchFamily="34" charset="0"/>
              </a:rPr>
              <a:t>左二</a:t>
            </a:r>
            <a:r>
              <a:rPr lang="en-US" dirty="0">
                <a:latin typeface="標楷體" panose="03000509000000000000" pitchFamily="65" charset="-120"/>
                <a:cs typeface="Arial" panose="020B0604020202020204" pitchFamily="34" charset="0"/>
              </a:rPr>
              <a:t>)</a:t>
            </a:r>
            <a:r>
              <a:rPr lang="zh-TW" altLang="en-US" dirty="0">
                <a:latin typeface="標楷體" panose="03000509000000000000" pitchFamily="65" charset="-120"/>
                <a:cs typeface="Arial" panose="020B0604020202020204" pitchFamily="34" charset="0"/>
              </a:rPr>
              <a:t>、桃園</a:t>
            </a:r>
            <a:r>
              <a:rPr lang="en-US" altLang="zh-TW" dirty="0">
                <a:latin typeface="標楷體" panose="03000509000000000000" pitchFamily="65" charset="-120"/>
                <a:cs typeface="Arial" panose="020B0604020202020204" pitchFamily="34" charset="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cs typeface="Arial" panose="020B0604020202020204" pitchFamily="34" charset="0"/>
              </a:rPr>
              <a:t>中</a:t>
            </a:r>
            <a:r>
              <a:rPr lang="en-US" altLang="zh-TW" dirty="0">
                <a:latin typeface="標楷體" panose="03000509000000000000" pitchFamily="65" charset="-120"/>
                <a:cs typeface="Arial" panose="020B0604020202020204" pitchFamily="34" charset="0"/>
              </a:rPr>
              <a:t>)</a:t>
            </a:r>
            <a:r>
              <a:rPr lang="zh-TW" altLang="en-US" dirty="0">
                <a:latin typeface="標楷體" panose="03000509000000000000" pitchFamily="65" charset="-120"/>
                <a:cs typeface="Arial" panose="020B0604020202020204" pitchFamily="34" charset="0"/>
              </a:rPr>
              <a:t>、琉球</a:t>
            </a:r>
            <a:r>
              <a:rPr lang="en-US" dirty="0">
                <a:latin typeface="標楷體" panose="03000509000000000000" pitchFamily="65" charset="-120"/>
                <a:cs typeface="Arial" panose="020B0604020202020204" pitchFamily="34" charset="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cs typeface="Arial" panose="020B0604020202020204" pitchFamily="34" charset="0"/>
              </a:rPr>
              <a:t>右二</a:t>
            </a:r>
            <a:r>
              <a:rPr lang="en-US" dirty="0">
                <a:latin typeface="標楷體" panose="03000509000000000000" pitchFamily="65" charset="-120"/>
                <a:cs typeface="Arial" panose="020B0604020202020204" pitchFamily="34" charset="0"/>
              </a:rPr>
              <a:t>)</a:t>
            </a:r>
            <a:r>
              <a:rPr lang="zh-TW" altLang="en-US" dirty="0">
                <a:latin typeface="標楷體" panose="03000509000000000000" pitchFamily="65" charset="-120"/>
                <a:cs typeface="Arial" panose="020B0604020202020204" pitchFamily="34" charset="0"/>
              </a:rPr>
              <a:t>、東台灣</a:t>
            </a:r>
            <a:r>
              <a:rPr lang="en-US" altLang="zh-TW" dirty="0">
                <a:latin typeface="標楷體" panose="03000509000000000000" pitchFamily="65" charset="-120"/>
                <a:cs typeface="Arial" panose="020B0604020202020204" pitchFamily="34" charset="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cs typeface="Arial" panose="020B0604020202020204" pitchFamily="34" charset="0"/>
              </a:rPr>
              <a:t>右一</a:t>
            </a:r>
            <a:r>
              <a:rPr lang="en-US" altLang="zh-TW" dirty="0">
                <a:latin typeface="標楷體" panose="03000509000000000000" pitchFamily="65" charset="-120"/>
                <a:cs typeface="Arial" panose="020B0604020202020204" pitchFamily="34" charset="0"/>
              </a:rPr>
              <a:t>)</a:t>
            </a:r>
            <a:r>
              <a:rPr lang="zh-TW" altLang="en-US" dirty="0">
                <a:latin typeface="標楷體" panose="03000509000000000000" pitchFamily="65" charset="-120"/>
                <a:cs typeface="Arial" panose="020B0604020202020204" pitchFamily="34" charset="0"/>
              </a:rPr>
              <a:t>的生物量組成。總生物量小於百分之一的生物以其他</a:t>
            </a:r>
            <a:r>
              <a:rPr lang="en-US" altLang="zh-TW" dirty="0">
                <a:latin typeface="標楷體" panose="03000509000000000000" pitchFamily="65" charset="-120"/>
                <a:cs typeface="Arial" panose="020B0604020202020204" pitchFamily="34" charset="0"/>
              </a:rPr>
              <a:t>(others)</a:t>
            </a:r>
            <a:r>
              <a:rPr lang="zh-TW" altLang="en-US" dirty="0">
                <a:latin typeface="標楷體" panose="03000509000000000000" pitchFamily="65" charset="-120"/>
                <a:cs typeface="Arial" panose="020B0604020202020204" pitchFamily="34" charset="0"/>
              </a:rPr>
              <a:t>表示。</a:t>
            </a:r>
            <a:endParaRPr 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BEF8B300-1A0B-448F-B1E8-B96359629A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89" y="1028695"/>
            <a:ext cx="10972822" cy="480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756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7D638951-DA98-4A60-AEC6-C518A4EB8875}"/>
              </a:ext>
            </a:extLst>
          </p:cNvPr>
          <p:cNvSpPr/>
          <p:nvPr/>
        </p:nvSpPr>
        <p:spPr>
          <a:xfrm>
            <a:off x="2846664" y="529108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>
                <a:ea typeface="標楷體" panose="03000509000000000000" pitchFamily="65" charset="-120"/>
                <a:cs typeface="Arial" panose="020B0604020202020204" pitchFamily="34" charset="0"/>
              </a:rPr>
              <a:t>圖</a:t>
            </a:r>
            <a:r>
              <a:rPr lang="en-US" altLang="zh-TW" dirty="0">
                <a:ea typeface="標楷體" panose="03000509000000000000" pitchFamily="65" charset="-120"/>
                <a:cs typeface="Arial" panose="020B0604020202020204" pitchFamily="34" charset="0"/>
              </a:rPr>
              <a:t>4</a:t>
            </a:r>
            <a:r>
              <a:rPr lang="zh-TW" altLang="en-US" dirty="0">
                <a:ea typeface="標楷體" panose="03000509000000000000" pitchFamily="65" charset="-120"/>
                <a:cs typeface="Arial" panose="020B0604020202020204" pitchFamily="34" charset="0"/>
              </a:rPr>
              <a:t>、澎湖</a:t>
            </a:r>
            <a:r>
              <a:rPr lang="zh-TW" altLang="en-US" dirty="0">
                <a:latin typeface="標楷體" panose="03000509000000000000" pitchFamily="65" charset="-120"/>
                <a:cs typeface="Arial" panose="020B0604020202020204" pitchFamily="34" charset="0"/>
              </a:rPr>
              <a:t>，北台灣、桃園、琉球、東台灣的生物量</a:t>
            </a:r>
            <a:r>
              <a:rPr lang="en-US" altLang="zh-TW" dirty="0">
                <a:latin typeface="標楷體" panose="03000509000000000000" pitchFamily="65" charset="-120"/>
                <a:cs typeface="Arial" panose="020B0604020202020204" pitchFamily="34" charset="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cs typeface="Arial" panose="020B0604020202020204" pitchFamily="34" charset="0"/>
              </a:rPr>
              <a:t>左</a:t>
            </a:r>
            <a:r>
              <a:rPr lang="en-US" altLang="zh-TW" dirty="0">
                <a:latin typeface="標楷體" panose="03000509000000000000" pitchFamily="65" charset="-120"/>
                <a:cs typeface="Arial" panose="020B0604020202020204" pitchFamily="34" charset="0"/>
              </a:rPr>
              <a:t>)</a:t>
            </a:r>
            <a:r>
              <a:rPr lang="zh-TW" altLang="en-US" dirty="0">
                <a:latin typeface="標楷體" panose="03000509000000000000" pitchFamily="65" charset="-120"/>
                <a:cs typeface="Arial" panose="020B0604020202020204" pitchFamily="34" charset="0"/>
              </a:rPr>
              <a:t>與生物密度</a:t>
            </a:r>
            <a:r>
              <a:rPr lang="en-US" altLang="zh-TW" dirty="0">
                <a:latin typeface="標楷體" panose="03000509000000000000" pitchFamily="65" charset="-120"/>
                <a:cs typeface="Arial" panose="020B0604020202020204" pitchFamily="34" charset="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cs typeface="Arial" panose="020B0604020202020204" pitchFamily="34" charset="0"/>
              </a:rPr>
              <a:t>右</a:t>
            </a:r>
            <a:r>
              <a:rPr lang="en-US" altLang="zh-TW" dirty="0">
                <a:latin typeface="標楷體" panose="03000509000000000000" pitchFamily="65" charset="-120"/>
                <a:cs typeface="Arial" panose="020B0604020202020204" pitchFamily="34" charset="0"/>
              </a:rPr>
              <a:t>)</a:t>
            </a:r>
            <a:r>
              <a:rPr lang="zh-TW" altLang="en-US" dirty="0">
                <a:latin typeface="標楷體" panose="03000509000000000000" pitchFamily="65" charset="-120"/>
                <a:cs typeface="Arial" panose="020B0604020202020204" pitchFamily="34" charset="0"/>
              </a:rPr>
              <a:t>的比較。</a:t>
            </a:r>
            <a:endParaRPr 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8189CC0B-F017-4628-BF25-04D9C1DFA4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056" y="1182843"/>
            <a:ext cx="7315215" cy="3200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02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B201803-672F-46CC-BEE3-29D8F0CB749D}"/>
              </a:ext>
            </a:extLst>
          </p:cNvPr>
          <p:cNvSpPr/>
          <p:nvPr/>
        </p:nvSpPr>
        <p:spPr>
          <a:xfrm>
            <a:off x="1471992" y="5962480"/>
            <a:ext cx="98000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ea typeface="標楷體" panose="03000509000000000000" pitchFamily="65" charset="-120"/>
                <a:cs typeface="Arial" panose="020B0604020202020204" pitchFamily="34" charset="0"/>
              </a:rPr>
              <a:t>圖</a:t>
            </a:r>
            <a:r>
              <a:rPr lang="en-US" altLang="zh-TW" dirty="0">
                <a:ea typeface="標楷體" panose="03000509000000000000" pitchFamily="65" charset="-120"/>
                <a:cs typeface="Arial" panose="020B0604020202020204" pitchFamily="34" charset="0"/>
              </a:rPr>
              <a:t>5</a:t>
            </a:r>
            <a:r>
              <a:rPr lang="zh-TW" altLang="en-US" dirty="0">
                <a:ea typeface="標楷體" panose="03000509000000000000" pitchFamily="65" charset="-120"/>
                <a:cs typeface="Arial" panose="020B0604020202020204" pitchFamily="34" charset="0"/>
              </a:rPr>
              <a:t>、澎湖</a:t>
            </a:r>
            <a:r>
              <a:rPr lang="en-US" dirty="0">
                <a:latin typeface="標楷體" panose="03000509000000000000" pitchFamily="65" charset="-120"/>
                <a:cs typeface="Arial" panose="020B0604020202020204" pitchFamily="34" charset="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cs typeface="Arial" panose="020B0604020202020204" pitchFamily="34" charset="0"/>
              </a:rPr>
              <a:t>左一</a:t>
            </a:r>
            <a:r>
              <a:rPr lang="en-US" dirty="0">
                <a:latin typeface="標楷體" panose="03000509000000000000" pitchFamily="65" charset="-120"/>
                <a:cs typeface="Arial" panose="020B0604020202020204" pitchFamily="34" charset="0"/>
              </a:rPr>
              <a:t>)</a:t>
            </a:r>
            <a:r>
              <a:rPr lang="zh-TW" altLang="en-US" dirty="0">
                <a:latin typeface="標楷體" panose="03000509000000000000" pitchFamily="65" charset="-120"/>
                <a:cs typeface="Arial" panose="020B0604020202020204" pitchFamily="34" charset="0"/>
              </a:rPr>
              <a:t>，台灣東北角</a:t>
            </a:r>
            <a:r>
              <a:rPr lang="en-US" dirty="0">
                <a:latin typeface="標楷體" panose="03000509000000000000" pitchFamily="65" charset="-120"/>
                <a:cs typeface="Arial" panose="020B0604020202020204" pitchFamily="34" charset="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cs typeface="Arial" panose="020B0604020202020204" pitchFamily="34" charset="0"/>
              </a:rPr>
              <a:t>左二</a:t>
            </a:r>
            <a:r>
              <a:rPr lang="en-US" dirty="0">
                <a:latin typeface="標楷體" panose="03000509000000000000" pitchFamily="65" charset="-120"/>
                <a:cs typeface="Arial" panose="020B0604020202020204" pitchFamily="34" charset="0"/>
              </a:rPr>
              <a:t>)</a:t>
            </a:r>
            <a:r>
              <a:rPr lang="zh-TW" altLang="en-US" dirty="0">
                <a:latin typeface="標楷體" panose="03000509000000000000" pitchFamily="65" charset="-120"/>
                <a:cs typeface="Arial" panose="020B0604020202020204" pitchFamily="34" charset="0"/>
              </a:rPr>
              <a:t>、桃園</a:t>
            </a:r>
            <a:r>
              <a:rPr lang="en-US" altLang="zh-TW" dirty="0">
                <a:latin typeface="標楷體" panose="03000509000000000000" pitchFamily="65" charset="-120"/>
                <a:cs typeface="Arial" panose="020B0604020202020204" pitchFamily="34" charset="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cs typeface="Arial" panose="020B0604020202020204" pitchFamily="34" charset="0"/>
              </a:rPr>
              <a:t>中</a:t>
            </a:r>
            <a:r>
              <a:rPr lang="en-US" altLang="zh-TW" dirty="0">
                <a:latin typeface="標楷體" panose="03000509000000000000" pitchFamily="65" charset="-120"/>
                <a:cs typeface="Arial" panose="020B0604020202020204" pitchFamily="34" charset="0"/>
              </a:rPr>
              <a:t>)</a:t>
            </a:r>
            <a:r>
              <a:rPr lang="zh-TW" altLang="en-US" dirty="0">
                <a:latin typeface="標楷體" panose="03000509000000000000" pitchFamily="65" charset="-120"/>
                <a:cs typeface="Arial" panose="020B0604020202020204" pitchFamily="34" charset="0"/>
              </a:rPr>
              <a:t>、琉球</a:t>
            </a:r>
            <a:r>
              <a:rPr lang="en-US" dirty="0">
                <a:latin typeface="標楷體" panose="03000509000000000000" pitchFamily="65" charset="-120"/>
                <a:cs typeface="Arial" panose="020B0604020202020204" pitchFamily="34" charset="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cs typeface="Arial" panose="020B0604020202020204" pitchFamily="34" charset="0"/>
              </a:rPr>
              <a:t>右二</a:t>
            </a:r>
            <a:r>
              <a:rPr lang="en-US" dirty="0">
                <a:latin typeface="標楷體" panose="03000509000000000000" pitchFamily="65" charset="-120"/>
                <a:cs typeface="Arial" panose="020B0604020202020204" pitchFamily="34" charset="0"/>
              </a:rPr>
              <a:t>)</a:t>
            </a:r>
            <a:r>
              <a:rPr lang="zh-TW" altLang="en-US" dirty="0">
                <a:latin typeface="標楷體" panose="03000509000000000000" pitchFamily="65" charset="-120"/>
                <a:cs typeface="Arial" panose="020B0604020202020204" pitchFamily="34" charset="0"/>
              </a:rPr>
              <a:t>、東台灣</a:t>
            </a:r>
            <a:r>
              <a:rPr lang="en-US" altLang="zh-TW" dirty="0">
                <a:latin typeface="標楷體" panose="03000509000000000000" pitchFamily="65" charset="-120"/>
                <a:cs typeface="Arial" panose="020B0604020202020204" pitchFamily="34" charset="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cs typeface="Arial" panose="020B0604020202020204" pitchFamily="34" charset="0"/>
              </a:rPr>
              <a:t>右一</a:t>
            </a:r>
            <a:r>
              <a:rPr lang="en-US" altLang="zh-TW" dirty="0">
                <a:latin typeface="標楷體" panose="03000509000000000000" pitchFamily="65" charset="-120"/>
                <a:cs typeface="Arial" panose="020B0604020202020204" pitchFamily="34" charset="0"/>
              </a:rPr>
              <a:t>)</a:t>
            </a:r>
            <a:r>
              <a:rPr lang="zh-TW" altLang="en-US" dirty="0">
                <a:latin typeface="標楷體" panose="03000509000000000000" pitchFamily="65" charset="-120"/>
                <a:cs typeface="Arial" panose="020B0604020202020204" pitchFamily="34" charset="0"/>
              </a:rPr>
              <a:t>的相對生物密度組成。總生物密度小於百分之一的生物以其他</a:t>
            </a:r>
            <a:r>
              <a:rPr lang="en-US" altLang="zh-TW" dirty="0">
                <a:latin typeface="標楷體" panose="03000509000000000000" pitchFamily="65" charset="-120"/>
                <a:cs typeface="Arial" panose="020B0604020202020204" pitchFamily="34" charset="0"/>
              </a:rPr>
              <a:t>(others)</a:t>
            </a:r>
            <a:r>
              <a:rPr lang="zh-TW" altLang="en-US" dirty="0">
                <a:latin typeface="標楷體" panose="03000509000000000000" pitchFamily="65" charset="-120"/>
                <a:cs typeface="Arial" panose="020B0604020202020204" pitchFamily="34" charset="0"/>
              </a:rPr>
              <a:t>表示。</a:t>
            </a:r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ECF53EC-E543-4CE3-B9DC-984A491128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89" y="793803"/>
            <a:ext cx="10972822" cy="480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534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21653CC-5C86-4C39-AD87-8E1A342138A8}"/>
              </a:ext>
            </a:extLst>
          </p:cNvPr>
          <p:cNvSpPr/>
          <p:nvPr/>
        </p:nvSpPr>
        <p:spPr>
          <a:xfrm>
            <a:off x="1262267" y="6021203"/>
            <a:ext cx="98000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ea typeface="標楷體" panose="03000509000000000000" pitchFamily="65" charset="-120"/>
                <a:cs typeface="Arial" panose="020B0604020202020204" pitchFamily="34" charset="0"/>
              </a:rPr>
              <a:t>圖</a:t>
            </a:r>
            <a:r>
              <a:rPr lang="en-US" altLang="zh-TW" dirty="0">
                <a:ea typeface="標楷體" panose="03000509000000000000" pitchFamily="65" charset="-120"/>
                <a:cs typeface="Arial" panose="020B0604020202020204" pitchFamily="34" charset="0"/>
              </a:rPr>
              <a:t>6</a:t>
            </a:r>
            <a:r>
              <a:rPr lang="zh-TW" altLang="en-US" dirty="0">
                <a:ea typeface="標楷體" panose="03000509000000000000" pitchFamily="65" charset="-120"/>
                <a:cs typeface="Arial" panose="020B0604020202020204" pitchFamily="34" charset="0"/>
              </a:rPr>
              <a:t>、澎湖</a:t>
            </a:r>
            <a:r>
              <a:rPr lang="en-US" dirty="0">
                <a:latin typeface="標楷體" panose="03000509000000000000" pitchFamily="65" charset="-120"/>
                <a:cs typeface="Arial" panose="020B0604020202020204" pitchFamily="34" charset="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cs typeface="Arial" panose="020B0604020202020204" pitchFamily="34" charset="0"/>
              </a:rPr>
              <a:t>左一</a:t>
            </a:r>
            <a:r>
              <a:rPr lang="en-US" dirty="0">
                <a:latin typeface="標楷體" panose="03000509000000000000" pitchFamily="65" charset="-120"/>
                <a:cs typeface="Arial" panose="020B0604020202020204" pitchFamily="34" charset="0"/>
              </a:rPr>
              <a:t>)</a:t>
            </a:r>
            <a:r>
              <a:rPr lang="zh-TW" altLang="en-US" dirty="0">
                <a:latin typeface="標楷體" panose="03000509000000000000" pitchFamily="65" charset="-120"/>
                <a:cs typeface="Arial" panose="020B0604020202020204" pitchFamily="34" charset="0"/>
              </a:rPr>
              <a:t>，台灣東北角</a:t>
            </a:r>
            <a:r>
              <a:rPr lang="en-US" dirty="0">
                <a:latin typeface="標楷體" panose="03000509000000000000" pitchFamily="65" charset="-120"/>
                <a:cs typeface="Arial" panose="020B0604020202020204" pitchFamily="34" charset="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cs typeface="Arial" panose="020B0604020202020204" pitchFamily="34" charset="0"/>
              </a:rPr>
              <a:t>左二</a:t>
            </a:r>
            <a:r>
              <a:rPr lang="en-US" dirty="0">
                <a:latin typeface="標楷體" panose="03000509000000000000" pitchFamily="65" charset="-120"/>
                <a:cs typeface="Arial" panose="020B0604020202020204" pitchFamily="34" charset="0"/>
              </a:rPr>
              <a:t>)</a:t>
            </a:r>
            <a:r>
              <a:rPr lang="zh-TW" altLang="en-US" dirty="0">
                <a:latin typeface="標楷體" panose="03000509000000000000" pitchFamily="65" charset="-120"/>
                <a:cs typeface="Arial" panose="020B0604020202020204" pitchFamily="34" charset="0"/>
              </a:rPr>
              <a:t>、桃園</a:t>
            </a:r>
            <a:r>
              <a:rPr lang="en-US" altLang="zh-TW" dirty="0">
                <a:latin typeface="標楷體" panose="03000509000000000000" pitchFamily="65" charset="-120"/>
                <a:cs typeface="Arial" panose="020B0604020202020204" pitchFamily="34" charset="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cs typeface="Arial" panose="020B0604020202020204" pitchFamily="34" charset="0"/>
              </a:rPr>
              <a:t>中</a:t>
            </a:r>
            <a:r>
              <a:rPr lang="en-US" altLang="zh-TW" dirty="0">
                <a:latin typeface="標楷體" panose="03000509000000000000" pitchFamily="65" charset="-120"/>
                <a:cs typeface="Arial" panose="020B0604020202020204" pitchFamily="34" charset="0"/>
              </a:rPr>
              <a:t>)</a:t>
            </a:r>
            <a:r>
              <a:rPr lang="zh-TW" altLang="en-US" dirty="0">
                <a:latin typeface="標楷體" panose="03000509000000000000" pitchFamily="65" charset="-120"/>
                <a:cs typeface="Arial" panose="020B0604020202020204" pitchFamily="34" charset="0"/>
              </a:rPr>
              <a:t>、琉球</a:t>
            </a:r>
            <a:r>
              <a:rPr lang="en-US" dirty="0">
                <a:latin typeface="標楷體" panose="03000509000000000000" pitchFamily="65" charset="-120"/>
                <a:cs typeface="Arial" panose="020B0604020202020204" pitchFamily="34" charset="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cs typeface="Arial" panose="020B0604020202020204" pitchFamily="34" charset="0"/>
              </a:rPr>
              <a:t>右二</a:t>
            </a:r>
            <a:r>
              <a:rPr lang="en-US" dirty="0">
                <a:latin typeface="標楷體" panose="03000509000000000000" pitchFamily="65" charset="-120"/>
                <a:cs typeface="Arial" panose="020B0604020202020204" pitchFamily="34" charset="0"/>
              </a:rPr>
              <a:t>)</a:t>
            </a:r>
            <a:r>
              <a:rPr lang="zh-TW" altLang="en-US" dirty="0">
                <a:latin typeface="標楷體" panose="03000509000000000000" pitchFamily="65" charset="-120"/>
                <a:cs typeface="Arial" panose="020B0604020202020204" pitchFamily="34" charset="0"/>
              </a:rPr>
              <a:t>、東台灣</a:t>
            </a:r>
            <a:r>
              <a:rPr lang="en-US" altLang="zh-TW" dirty="0">
                <a:latin typeface="標楷體" panose="03000509000000000000" pitchFamily="65" charset="-120"/>
                <a:cs typeface="Arial" panose="020B0604020202020204" pitchFamily="34" charset="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cs typeface="Arial" panose="020B0604020202020204" pitchFamily="34" charset="0"/>
              </a:rPr>
              <a:t>右一</a:t>
            </a:r>
            <a:r>
              <a:rPr lang="en-US" altLang="zh-TW" dirty="0">
                <a:latin typeface="標楷體" panose="03000509000000000000" pitchFamily="65" charset="-120"/>
                <a:cs typeface="Arial" panose="020B0604020202020204" pitchFamily="34" charset="0"/>
              </a:rPr>
              <a:t>)</a:t>
            </a:r>
            <a:r>
              <a:rPr lang="zh-TW" altLang="en-US" dirty="0">
                <a:latin typeface="標楷體" panose="03000509000000000000" pitchFamily="65" charset="-120"/>
                <a:cs typeface="Arial" panose="020B0604020202020204" pitchFamily="34" charset="0"/>
              </a:rPr>
              <a:t>的相對生物量組成。總生物密度小於百分之一的生物以其他</a:t>
            </a:r>
            <a:r>
              <a:rPr lang="en-US" altLang="zh-TW" dirty="0">
                <a:latin typeface="標楷體" panose="03000509000000000000" pitchFamily="65" charset="-120"/>
                <a:cs typeface="Arial" panose="020B0604020202020204" pitchFamily="34" charset="0"/>
              </a:rPr>
              <a:t>(others)</a:t>
            </a:r>
            <a:r>
              <a:rPr lang="zh-TW" altLang="en-US" dirty="0">
                <a:latin typeface="標楷體" panose="03000509000000000000" pitchFamily="65" charset="-120"/>
                <a:cs typeface="Arial" panose="020B0604020202020204" pitchFamily="34" charset="0"/>
              </a:rPr>
              <a:t>表示。</a:t>
            </a:r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D6E988B-64A7-43B3-A34E-D0D05FA21D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89" y="1028695"/>
            <a:ext cx="10972822" cy="480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079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F15593F3-8687-4D62-982F-41D6E35CBE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11" y="0"/>
            <a:ext cx="8572500" cy="68580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42B05100-5BA0-4BCF-B127-3E2E148680C7}"/>
              </a:ext>
            </a:extLst>
          </p:cNvPr>
          <p:cNvSpPr/>
          <p:nvPr/>
        </p:nvSpPr>
        <p:spPr>
          <a:xfrm>
            <a:off x="8006491" y="727750"/>
            <a:ext cx="379349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ea typeface="標楷體" panose="03000509000000000000" pitchFamily="65" charset="-120"/>
                <a:cs typeface="Arial" panose="020B0604020202020204" pitchFamily="34" charset="0"/>
              </a:rPr>
              <a:t>圖</a:t>
            </a:r>
            <a:r>
              <a:rPr lang="en-US" altLang="zh-TW" dirty="0">
                <a:ea typeface="標楷體" panose="03000509000000000000" pitchFamily="65" charset="-120"/>
                <a:cs typeface="Arial" panose="020B0604020202020204" pitchFamily="34" charset="0"/>
              </a:rPr>
              <a:t>7</a:t>
            </a:r>
            <a:r>
              <a:rPr lang="zh-TW" altLang="en-US" dirty="0">
                <a:ea typeface="標楷體" panose="03000509000000000000" pitchFamily="65" charset="-120"/>
                <a:cs typeface="Arial" panose="020B0604020202020204" pitchFamily="34" charset="0"/>
              </a:rPr>
              <a:t>、生物密度組成的</a:t>
            </a:r>
            <a:r>
              <a:rPr lang="en-US" altLang="zh-TW" dirty="0">
                <a:ea typeface="標楷體" panose="03000509000000000000" pitchFamily="65" charset="-120"/>
                <a:cs typeface="Arial" panose="020B0604020202020204" pitchFamily="34" charset="0"/>
              </a:rPr>
              <a:t>(</a:t>
            </a:r>
            <a:r>
              <a:rPr lang="en-US" altLang="zh-TW" dirty="0" err="1">
                <a:ea typeface="標楷體" panose="03000509000000000000" pitchFamily="65" charset="-120"/>
                <a:cs typeface="Arial" panose="020B0604020202020204" pitchFamily="34" charset="0"/>
              </a:rPr>
              <a:t>a,b</a:t>
            </a:r>
            <a:r>
              <a:rPr lang="en-US" altLang="zh-TW" dirty="0">
                <a:ea typeface="標楷體" panose="03000509000000000000" pitchFamily="65" charset="-120"/>
                <a:cs typeface="Arial" panose="020B0604020202020204" pitchFamily="34" charset="0"/>
              </a:rPr>
              <a:t>)</a:t>
            </a:r>
            <a:r>
              <a:rPr lang="zh-TW" altLang="en-US" dirty="0">
                <a:latin typeface="標楷體" panose="03000509000000000000" pitchFamily="65" charset="-120"/>
                <a:cs typeface="Arial" panose="020B0604020202020204" pitchFamily="34" charset="0"/>
              </a:rPr>
              <a:t>主成分分析圖與</a:t>
            </a:r>
            <a:r>
              <a:rPr lang="en-US" altLang="zh-TW" dirty="0">
                <a:latin typeface="標楷體" panose="03000509000000000000" pitchFamily="65" charset="-120"/>
                <a:cs typeface="Arial" panose="020B0604020202020204" pitchFamily="34" charset="0"/>
              </a:rPr>
              <a:t>(c)</a:t>
            </a:r>
            <a:r>
              <a:rPr lang="zh-TW" altLang="en-US" dirty="0">
                <a:latin typeface="標楷體" panose="03000509000000000000" pitchFamily="65" charset="-120"/>
                <a:cs typeface="Arial" panose="020B0604020202020204" pitchFamily="34" charset="0"/>
              </a:rPr>
              <a:t>階層分析圖。主成分分析圖拆分成</a:t>
            </a:r>
            <a:r>
              <a:rPr lang="zh-TW" altLang="en-US" dirty="0">
                <a:ea typeface="標楷體" panose="03000509000000000000" pitchFamily="65" charset="-120"/>
                <a:cs typeface="Arial" panose="020B0604020202020204" pitchFamily="34" charset="0"/>
              </a:rPr>
              <a:t>兩圖以凸顯</a:t>
            </a:r>
            <a:r>
              <a:rPr lang="en-US" altLang="zh-TW" dirty="0">
                <a:ea typeface="標楷體" panose="03000509000000000000" pitchFamily="65" charset="-120"/>
                <a:cs typeface="Arial" panose="020B0604020202020204" pitchFamily="34" charset="0"/>
              </a:rPr>
              <a:t>(a)</a:t>
            </a:r>
            <a:r>
              <a:rPr lang="zh-TW" altLang="en-US" dirty="0">
                <a:ea typeface="標楷體" panose="03000509000000000000" pitchFamily="65" charset="-120"/>
                <a:cs typeface="Arial" panose="020B0604020202020204" pitchFamily="34" charset="0"/>
              </a:rPr>
              <a:t>站位的分布樣與</a:t>
            </a:r>
            <a:r>
              <a:rPr lang="en-US" altLang="zh-TW" dirty="0">
                <a:ea typeface="標楷體" panose="03000509000000000000" pitchFamily="65" charset="-120"/>
                <a:cs typeface="Arial" panose="020B0604020202020204" pitchFamily="34" charset="0"/>
              </a:rPr>
              <a:t>(b)</a:t>
            </a:r>
            <a:r>
              <a:rPr lang="zh-TW" altLang="en-US" dirty="0">
                <a:ea typeface="標楷體" panose="03000509000000000000" pitchFamily="65" charset="-120"/>
                <a:cs typeface="Arial" panose="020B0604020202020204" pitchFamily="34" charset="0"/>
              </a:rPr>
              <a:t>生物貢獻。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356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2DEDCEB4-7221-4785-81E7-8E02C7ECDA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19" y="0"/>
            <a:ext cx="7715250" cy="68580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E7484B97-1323-4DE2-9554-0C55F366C97C}"/>
              </a:ext>
            </a:extLst>
          </p:cNvPr>
          <p:cNvSpPr/>
          <p:nvPr/>
        </p:nvSpPr>
        <p:spPr>
          <a:xfrm>
            <a:off x="7376719" y="903643"/>
            <a:ext cx="43259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ea typeface="標楷體" panose="03000509000000000000" pitchFamily="65" charset="-120"/>
                <a:cs typeface="Arial" panose="020B0604020202020204" pitchFamily="34" charset="0"/>
              </a:rPr>
              <a:t>圖</a:t>
            </a:r>
            <a:r>
              <a:rPr lang="en-US" altLang="zh-TW" dirty="0">
                <a:ea typeface="標楷體" panose="03000509000000000000" pitchFamily="65" charset="-120"/>
                <a:cs typeface="Arial" panose="020B0604020202020204" pitchFamily="34" charset="0"/>
              </a:rPr>
              <a:t>8</a:t>
            </a:r>
            <a:r>
              <a:rPr lang="zh-TW" altLang="en-US" dirty="0">
                <a:ea typeface="標楷體" panose="03000509000000000000" pitchFamily="65" charset="-120"/>
                <a:cs typeface="Arial" panose="020B0604020202020204" pitchFamily="34" charset="0"/>
              </a:rPr>
              <a:t>、生物量組成的</a:t>
            </a:r>
            <a:r>
              <a:rPr lang="en-US" altLang="zh-TW" dirty="0">
                <a:ea typeface="標楷體" panose="03000509000000000000" pitchFamily="65" charset="-120"/>
                <a:cs typeface="Arial" panose="020B0604020202020204" pitchFamily="34" charset="0"/>
              </a:rPr>
              <a:t>(</a:t>
            </a:r>
            <a:r>
              <a:rPr lang="en-US" altLang="zh-TW" dirty="0" err="1">
                <a:ea typeface="標楷體" panose="03000509000000000000" pitchFamily="65" charset="-120"/>
                <a:cs typeface="Arial" panose="020B0604020202020204" pitchFamily="34" charset="0"/>
              </a:rPr>
              <a:t>a,b</a:t>
            </a:r>
            <a:r>
              <a:rPr lang="en-US" altLang="zh-TW" dirty="0">
                <a:ea typeface="標楷體" panose="03000509000000000000" pitchFamily="65" charset="-120"/>
                <a:cs typeface="Arial" panose="020B0604020202020204" pitchFamily="34" charset="0"/>
              </a:rPr>
              <a:t>)</a:t>
            </a:r>
            <a:r>
              <a:rPr lang="zh-TW" altLang="en-US" dirty="0">
                <a:latin typeface="標楷體" panose="03000509000000000000" pitchFamily="65" charset="-120"/>
                <a:cs typeface="Arial" panose="020B0604020202020204" pitchFamily="34" charset="0"/>
              </a:rPr>
              <a:t>主成分分析圖與</a:t>
            </a:r>
            <a:r>
              <a:rPr lang="en-US" altLang="zh-TW" dirty="0">
                <a:latin typeface="標楷體" panose="03000509000000000000" pitchFamily="65" charset="-120"/>
                <a:cs typeface="Arial" panose="020B0604020202020204" pitchFamily="34" charset="0"/>
              </a:rPr>
              <a:t>(c)</a:t>
            </a:r>
            <a:r>
              <a:rPr lang="zh-TW" altLang="en-US" dirty="0">
                <a:latin typeface="標楷體" panose="03000509000000000000" pitchFamily="65" charset="-120"/>
                <a:cs typeface="Arial" panose="020B0604020202020204" pitchFamily="34" charset="0"/>
              </a:rPr>
              <a:t>階層分析圖。主成分分析圖拆分成</a:t>
            </a:r>
            <a:r>
              <a:rPr lang="zh-TW" altLang="en-US" dirty="0">
                <a:ea typeface="標楷體" panose="03000509000000000000" pitchFamily="65" charset="-120"/>
                <a:cs typeface="Arial" panose="020B0604020202020204" pitchFamily="34" charset="0"/>
              </a:rPr>
              <a:t>兩圖以凸顯</a:t>
            </a:r>
            <a:r>
              <a:rPr lang="en-US" altLang="zh-TW" dirty="0">
                <a:ea typeface="標楷體" panose="03000509000000000000" pitchFamily="65" charset="-120"/>
                <a:cs typeface="Arial" panose="020B0604020202020204" pitchFamily="34" charset="0"/>
              </a:rPr>
              <a:t>(a)</a:t>
            </a:r>
            <a:r>
              <a:rPr lang="zh-TW" altLang="en-US" dirty="0">
                <a:ea typeface="標楷體" panose="03000509000000000000" pitchFamily="65" charset="-120"/>
                <a:cs typeface="Arial" panose="020B0604020202020204" pitchFamily="34" charset="0"/>
              </a:rPr>
              <a:t>站位的分布樣與</a:t>
            </a:r>
            <a:r>
              <a:rPr lang="en-US" altLang="zh-TW" dirty="0">
                <a:ea typeface="標楷體" panose="03000509000000000000" pitchFamily="65" charset="-120"/>
                <a:cs typeface="Arial" panose="020B0604020202020204" pitchFamily="34" charset="0"/>
              </a:rPr>
              <a:t>(b)</a:t>
            </a:r>
            <a:r>
              <a:rPr lang="zh-TW" altLang="en-US" dirty="0">
                <a:ea typeface="標楷體" panose="03000509000000000000" pitchFamily="65" charset="-120"/>
                <a:cs typeface="Arial" panose="020B0604020202020204" pitchFamily="34" charset="0"/>
              </a:rPr>
              <a:t>生物貢獻。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65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396</Words>
  <Application>Microsoft Office PowerPoint</Application>
  <PresentationFormat>寬螢幕</PresentationFormat>
  <Paragraphs>8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5" baseType="lpstr">
      <vt:lpstr>新細明體</vt:lpstr>
      <vt:lpstr>標楷體</vt:lpstr>
      <vt:lpstr>Arial</vt:lpstr>
      <vt:lpstr>Calibri</vt:lpstr>
      <vt:lpstr>Calibri Light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Chen, Yen-Ting</dc:creator>
  <cp:lastModifiedBy>Chen, Yen-Ting</cp:lastModifiedBy>
  <cp:revision>14</cp:revision>
  <dcterms:created xsi:type="dcterms:W3CDTF">2022-06-17T18:58:39Z</dcterms:created>
  <dcterms:modified xsi:type="dcterms:W3CDTF">2022-06-19T09:55:25Z</dcterms:modified>
</cp:coreProperties>
</file>