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1" r:id="rId7"/>
    <p:sldId id="265" r:id="rId8"/>
    <p:sldId id="267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49EFBC9-D7CA-47AB-A6AD-08E24B51427C}">
          <p14:sldIdLst>
            <p14:sldId id="256"/>
          </p14:sldIdLst>
        </p14:section>
        <p14:section name="Environmental condition" id="{A3A7444B-C27D-4DD1-8C64-BA087C952E76}">
          <p14:sldIdLst>
            <p14:sldId id="258"/>
          </p14:sldIdLst>
        </p14:section>
        <p14:section name="Macrofauna" id="{EF565818-95E8-4101-8A9F-30FF7F3C2DCB}">
          <p14:sldIdLst>
            <p14:sldId id="257"/>
            <p14:sldId id="260"/>
            <p14:sldId id="259"/>
            <p14:sldId id="261"/>
          </p14:sldIdLst>
        </p14:section>
        <p14:section name="Polychaete_family" id="{400B639E-59DC-4EE2-8834-0C0DFE6745A2}">
          <p14:sldIdLst>
            <p14:sldId id="265"/>
            <p14:sldId id="267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723" autoAdjust="0"/>
  </p:normalViewPr>
  <p:slideViewPr>
    <p:cSldViewPr snapToGrid="0" showGuides="1">
      <p:cViewPr>
        <p:scale>
          <a:sx n="50" d="100"/>
          <a:sy n="50" d="100"/>
        </p:scale>
        <p:origin x="102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49A39-698D-453E-99AB-6046D97AA3C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100F-2425-4CF2-8994-60A76DEF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Perhaps, the abundance of peracarids are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100F-2425-4CF2-8994-60A76DEF3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PCA based on </a:t>
            </a:r>
            <a:r>
              <a:rPr lang="en-US" dirty="0" err="1"/>
              <a:t>abundancne</a:t>
            </a:r>
            <a:r>
              <a:rPr lang="en-US" dirty="0"/>
              <a:t> and biomass assemblage showed varying results, RDA showed similar ordination patterns.</a:t>
            </a:r>
          </a:p>
          <a:p>
            <a:r>
              <a:rPr lang="en-US" dirty="0"/>
              <a:t>RDA1 were highly loaded with Temp, TOC, </a:t>
            </a:r>
            <a:r>
              <a:rPr lang="en-US" dirty="0" err="1"/>
              <a:t>Chla</a:t>
            </a:r>
            <a:r>
              <a:rPr lang="en-US" dirty="0"/>
              <a:t>, and CN</a:t>
            </a:r>
          </a:p>
          <a:p>
            <a:r>
              <a:rPr lang="en-US" dirty="0"/>
              <a:t>RDA2 was loaded with D50 and Por.</a:t>
            </a:r>
          </a:p>
          <a:p>
            <a:r>
              <a:rPr lang="en-US" dirty="0"/>
              <a:t>The variation of the a </a:t>
            </a:r>
            <a:r>
              <a:rPr lang="en-US" dirty="0" err="1"/>
              <a:t>bundance</a:t>
            </a:r>
            <a:r>
              <a:rPr lang="en-US" dirty="0"/>
              <a:t> and biomass of </a:t>
            </a:r>
            <a:r>
              <a:rPr lang="en-US" dirty="0" err="1"/>
              <a:t>aplacophorans</a:t>
            </a:r>
            <a:r>
              <a:rPr lang="en-US" dirty="0"/>
              <a:t> and mysids </a:t>
            </a:r>
            <a:r>
              <a:rPr lang="en-US"/>
              <a:t>were shown.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100F-2425-4CF2-8994-60A76DEF38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include complete and head intact specimen since the ecological question is about how many recognizable individuals.</a:t>
            </a:r>
          </a:p>
          <a:p>
            <a:r>
              <a:rPr lang="en-US" dirty="0"/>
              <a:t>If keeping all the specimen disregarding their condition, the ecological question will essentially become how many specimens can be attributed to certain taxonomic groups.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100F-2425-4CF2-8994-60A76DEF38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384DD-F54D-449A-9B1F-2B10C601F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F79102-057B-4511-9156-11C9E869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8DC95-FD31-4CA4-B152-5DF1F477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E4EC9-FA21-484C-8E70-CD456392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E22E37-2D6F-47D8-BAE2-FA0DCF11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22C63-40B1-40BB-99FF-3DDD106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ED803B-B3DB-4ED8-891E-5EDDC0E64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D1CBD-6EE6-44CC-A1E3-A97FEB10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DC0B0-C2A0-4457-825F-8CB6180C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E5C09-10D3-4ACE-B7B4-36C9A5A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C9EBBC-D84F-46FE-BE11-9856CF14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CC440B-8040-4D33-9EB6-E8B985C2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4EDE9C-911B-4A81-AAF7-22D0B8D4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70B46D-8F7B-4B74-8A3B-CA137CA1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75C5AE-C553-4A21-9055-59945A1D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5308E-A55F-486C-AD01-1B53BE21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36CD3-D5AD-472C-8D78-63E328A9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E610-F895-48DB-B1F6-367CEE74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2098B-47BA-443C-B3EC-C64B4273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D359C-1EE2-4A37-91E2-9C333844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06167-8CFF-4FB4-B1FB-9B053FE9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40ECF9-7EB9-4F1F-8325-53EB9ACD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C2435-FDFD-414A-9C0A-467E5B74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8AC9D9-5803-4AC3-B44F-A739BAEE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3B106-2BEE-48A2-9F46-C2DDA1B8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EECD6-31F2-425E-A2EC-9E3D81A7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93BAB-B493-415E-BBBE-69455089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BC333D-1E0E-4251-A9AB-AF27FA5D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7EAA1A-8C46-407E-AFB7-0D86C1F8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2AF464-7DAB-4B04-8FDB-6E53444A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9D486-F9DB-4B08-AEB9-A838C14F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70404-122F-4C66-86A6-C6D130B3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6BF692-3EA1-4A0C-9027-3A8EB987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0E6635-B25B-4BE5-A577-794652083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4E4059-165F-4333-AF72-5DC3B2D6D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437905-286E-4A67-A6DC-88811D84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695130-9C49-4FEB-94AD-54F3F5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614CCE-9AE7-42AE-BC4E-3DE999C1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B914A5-6C26-409B-99D7-90A5CBAB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300E9-E19F-4C22-AA4A-ABBB250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019535-8F77-4579-9FCF-3608785A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256630-1BA0-47BA-99E7-96CE6C28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8E431-EE2B-4904-84C8-EEE1472C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B6289A-B08E-4598-97A3-3CA97EBB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A9F649-038C-4B97-A0D9-2FD4CF42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2767F9-114A-4DDF-A711-871EB67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72FD5-03CC-4505-8261-493BEB12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1B3E0-11DB-43E4-831A-3CDD76B1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72DB0E-E644-4396-A46D-699D59568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1C9B3A-26CF-4C18-B2EB-33C66DD3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73D91F-9F36-4C52-B6B3-DCE52490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388C88-A1A9-4180-A810-00373D69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0DE6-49D8-4E62-9C96-B595A622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6B4635-6785-4DF1-8E8C-53548969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F1419B-9451-4339-AFF7-433CE9D11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73C381-B7EF-44A3-8E81-5C663834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AD54DA-6561-4C53-9D4E-55ADC9F1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9A81C9-5D8D-4BF6-B989-0504646D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317DB8-50A8-47ED-9347-F90A952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CBDAFE-06A9-4A41-87FD-8630423E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5D0FE-1100-452A-AE3D-A83BD886A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EE51-9306-4152-B059-205B3B59397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1FFC90-AB2E-4D12-A53D-E20C0302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1C8FC-9BC3-4A32-BA0C-9BE7E081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60DC0-E8F2-4929-8080-271280B9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77ED9-BAD9-468A-A272-AEF70E3EA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0C6527-F009-4D69-92E2-6A6151521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236F5-B8D7-43B5-B83D-6E792367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61BEA-DA67-4502-824F-D4C4C81D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sediments in the GRS is spatiotemporally complex</a:t>
            </a:r>
          </a:p>
          <a:p>
            <a:r>
              <a:rPr lang="en-US" dirty="0"/>
              <a:t>Space plays a </a:t>
            </a:r>
            <a:r>
              <a:rPr lang="en-US"/>
              <a:t>huge role on </a:t>
            </a:r>
            <a:r>
              <a:rPr lang="en-US" dirty="0"/>
              <a:t>temporal change (deeper communities were not affected by riverine sediment discharge)</a:t>
            </a:r>
          </a:p>
        </p:txBody>
      </p:sp>
    </p:spTree>
    <p:extLst>
      <p:ext uri="{BB962C8B-B14F-4D97-AF65-F5344CB8AC3E}">
        <p14:creationId xmlns:p14="http://schemas.microsoft.com/office/powerpoint/2010/main" val="151933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C085831-5B77-4ED1-8A53-1C81B0E72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417"/>
          <a:stretch/>
        </p:blipFill>
        <p:spPr>
          <a:xfrm>
            <a:off x="6980681" y="1648483"/>
            <a:ext cx="5211319" cy="492265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5921495-DF94-4289-A871-3B00F8F111E7}"/>
              </a:ext>
            </a:extLst>
          </p:cNvPr>
          <p:cNvSpPr txBox="1"/>
          <p:nvPr/>
        </p:nvSpPr>
        <p:spPr>
          <a:xfrm>
            <a:off x="265186" y="183345"/>
            <a:ext cx="517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Environmental data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37E370-1481-4428-B036-524431CB043E}"/>
              </a:ext>
            </a:extLst>
          </p:cNvPr>
          <p:cNvSpPr txBox="1"/>
          <p:nvPr/>
        </p:nvSpPr>
        <p:spPr>
          <a:xfrm>
            <a:off x="404164" y="1002152"/>
            <a:ext cx="6816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and DRM were not included for this PCA and later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with |r| &gt; 0.7 and/or ecologically irrelevant were omitted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Sal, Trans, Dens, Temp are highly correlated </a:t>
            </a:r>
            <a:r>
              <a:rPr lang="en-US" dirty="0">
                <a:sym typeface="Wingdings" panose="05000000000000000000" pitchFamily="2" charset="2"/>
              </a:rPr>
              <a:t> choosing Temp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Delta 13 C and </a:t>
            </a:r>
            <a:r>
              <a:rPr lang="en-US" dirty="0" err="1"/>
              <a:t>Chla</a:t>
            </a:r>
            <a:r>
              <a:rPr lang="en-US" dirty="0"/>
              <a:t> negatively correlated </a:t>
            </a:r>
            <a:r>
              <a:rPr lang="en-US" dirty="0">
                <a:sym typeface="Wingdings" panose="05000000000000000000" pitchFamily="2" charset="2"/>
              </a:rPr>
              <a:t> choosing </a:t>
            </a:r>
            <a:r>
              <a:rPr lang="en-US" dirty="0" err="1">
                <a:sym typeface="Wingdings" panose="05000000000000000000" pitchFamily="2" charset="2"/>
              </a:rPr>
              <a:t>Chla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TN correlated with Porosity  choosing Por</a:t>
            </a:r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1ED307E-3F67-469E-B8C1-41491B17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1" y="2570672"/>
            <a:ext cx="6753680" cy="40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1E35001-EBFF-4EE0-B388-F328C14B5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4"/>
          <a:stretch/>
        </p:blipFill>
        <p:spPr>
          <a:xfrm>
            <a:off x="5579533" y="1037992"/>
            <a:ext cx="6121400" cy="53573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EEEC8C-D176-44DC-88D9-BF7F24D044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r="22736"/>
          <a:stretch/>
        </p:blipFill>
        <p:spPr>
          <a:xfrm>
            <a:off x="287866" y="1037992"/>
            <a:ext cx="5080000" cy="53573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64EDA53-49AF-4898-8F69-44070E3217E1}"/>
              </a:ext>
            </a:extLst>
          </p:cNvPr>
          <p:cNvSpPr txBox="1"/>
          <p:nvPr/>
        </p:nvSpPr>
        <p:spPr>
          <a:xfrm>
            <a:off x="6053666" y="768660"/>
            <a:ext cx="31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Biomass, exponent = 0.1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DC0EFA-3DEC-4203-AF64-9C5DFA684FF3}"/>
              </a:ext>
            </a:extLst>
          </p:cNvPr>
          <p:cNvSpPr txBox="1"/>
          <p:nvPr/>
        </p:nvSpPr>
        <p:spPr>
          <a:xfrm>
            <a:off x="880533" y="768660"/>
            <a:ext cx="244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Count, exponent = 0.3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DF35D77-83F8-4933-900A-AC9FCD679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52" t="40110" r="81" b="46299"/>
          <a:stretch/>
        </p:blipFill>
        <p:spPr>
          <a:xfrm>
            <a:off x="10320865" y="1459301"/>
            <a:ext cx="990600" cy="72813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6A2AA-6309-4D97-86F3-330D851B5B82}"/>
              </a:ext>
            </a:extLst>
          </p:cNvPr>
          <p:cNvSpPr txBox="1"/>
          <p:nvPr/>
        </p:nvSpPr>
        <p:spPr>
          <a:xfrm>
            <a:off x="287866" y="41318"/>
            <a:ext cx="10828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Box-Cox-chord transformed assemblage PCA, scaling 1</a:t>
            </a:r>
            <a:br>
              <a:rPr lang="en-US" sz="2400" dirty="0"/>
            </a:br>
            <a:r>
              <a:rPr lang="en-US" dirty="0"/>
              <a:t>only taxa with &gt;40% variance explained by the first two axes were shown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CDE3D3-0E47-4591-A52E-E5A9DD623D8A}"/>
              </a:ext>
            </a:extLst>
          </p:cNvPr>
          <p:cNvSpPr txBox="1"/>
          <p:nvPr/>
        </p:nvSpPr>
        <p:spPr>
          <a:xfrm>
            <a:off x="741872" y="6361594"/>
            <a:ext cx="429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*Variation of peracarid abundance were largely captured within the first two PCs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027E16-6871-4F4C-9030-FEB667EC386A}"/>
              </a:ext>
            </a:extLst>
          </p:cNvPr>
          <p:cNvSpPr txBox="1"/>
          <p:nvPr/>
        </p:nvSpPr>
        <p:spPr>
          <a:xfrm>
            <a:off x="6096000" y="6293462"/>
            <a:ext cx="567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*Biomass composition mainly reflects the presence of large taxa; noticeable groupings were present (if these are non-stochastic)</a:t>
            </a:r>
          </a:p>
        </p:txBody>
      </p:sp>
    </p:spTree>
    <p:extLst>
      <p:ext uri="{BB962C8B-B14F-4D97-AF65-F5344CB8AC3E}">
        <p14:creationId xmlns:p14="http://schemas.microsoft.com/office/powerpoint/2010/main" val="38304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86104DB-189F-46DD-80B8-624562E9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" y="696461"/>
            <a:ext cx="7315215" cy="54864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5F1DD21-ECAB-499D-B249-A4054DF0393D}"/>
              </a:ext>
            </a:extLst>
          </p:cNvPr>
          <p:cNvSpPr txBox="1"/>
          <p:nvPr/>
        </p:nvSpPr>
        <p:spPr>
          <a:xfrm>
            <a:off x="198966" y="84430"/>
            <a:ext cx="550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 </a:t>
            </a:r>
            <a:r>
              <a:rPr lang="en-US" sz="2400" dirty="0" err="1"/>
              <a:t>triplot</a:t>
            </a:r>
            <a:r>
              <a:rPr lang="en-US" sz="2400" dirty="0"/>
              <a:t>, scaling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1168A1-F2EC-46B3-8D61-A77D4D96361E}"/>
              </a:ext>
            </a:extLst>
          </p:cNvPr>
          <p:cNvSpPr txBox="1"/>
          <p:nvPr/>
        </p:nvSpPr>
        <p:spPr>
          <a:xfrm>
            <a:off x="6450481" y="241279"/>
            <a:ext cx="31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Biomass, exponent = 0.1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B3D1F6-1D6E-4E00-A41A-74260A16B142}"/>
              </a:ext>
            </a:extLst>
          </p:cNvPr>
          <p:cNvSpPr txBox="1"/>
          <p:nvPr/>
        </p:nvSpPr>
        <p:spPr>
          <a:xfrm>
            <a:off x="198966" y="436612"/>
            <a:ext cx="244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Count, exponent = 0.3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EB9A18-D863-4BB8-9F29-B42D0B7F3C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r="23611"/>
          <a:stretch/>
        </p:blipFill>
        <p:spPr>
          <a:xfrm>
            <a:off x="6096001" y="675128"/>
            <a:ext cx="4965700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8CCFA7A-2B3B-4465-9D19-A7489E6A0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563589"/>
            <a:ext cx="8262782" cy="61970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23F6865-EC1A-4C12-B223-46F3AEEEA3FC}"/>
              </a:ext>
            </a:extLst>
          </p:cNvPr>
          <p:cNvSpPr txBox="1"/>
          <p:nvPr/>
        </p:nvSpPr>
        <p:spPr>
          <a:xfrm>
            <a:off x="841829" y="1146629"/>
            <a:ext cx="227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model_avg</a:t>
            </a:r>
            <a:r>
              <a:rPr lang="en-US" dirty="0"/>
              <a:t> results here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32A27-1870-4510-B44D-9D8C5680369D}"/>
              </a:ext>
            </a:extLst>
          </p:cNvPr>
          <p:cNvSpPr txBox="1"/>
          <p:nvPr/>
        </p:nvSpPr>
        <p:spPr>
          <a:xfrm>
            <a:off x="198966" y="84430"/>
            <a:ext cx="1182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Abundance and biomass variation showed spatiotemporal variations</a:t>
            </a:r>
          </a:p>
        </p:txBody>
      </p:sp>
    </p:spTree>
    <p:extLst>
      <p:ext uri="{BB962C8B-B14F-4D97-AF65-F5344CB8AC3E}">
        <p14:creationId xmlns:p14="http://schemas.microsoft.com/office/powerpoint/2010/main" val="333577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E214E7-89E3-4663-AF8D-E3B8BE46E9FC}"/>
              </a:ext>
            </a:extLst>
          </p:cNvPr>
          <p:cNvSpPr txBox="1"/>
          <p:nvPr/>
        </p:nvSpPr>
        <p:spPr>
          <a:xfrm>
            <a:off x="287866" y="234796"/>
            <a:ext cx="837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 taxa-size figure (any statistical analyses can be used?)</a:t>
            </a:r>
          </a:p>
        </p:txBody>
      </p:sp>
    </p:spTree>
    <p:extLst>
      <p:ext uri="{BB962C8B-B14F-4D97-AF65-F5344CB8AC3E}">
        <p14:creationId xmlns:p14="http://schemas.microsoft.com/office/powerpoint/2010/main" val="91685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://127.0.0.1:24421/graphics/plot_zoom_png?width=656&amp;height=527">
            <a:extLst>
              <a:ext uri="{FF2B5EF4-FFF2-40B4-BE49-F238E27FC236}">
                <a16:creationId xmlns:a16="http://schemas.microsoft.com/office/drawing/2014/main" id="{0FA35409-5E0D-490A-8C6C-4F0EBF07E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1CEDED-E666-41E5-B52C-B111A7CF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" y="1364273"/>
            <a:ext cx="6247619" cy="50190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1D660F-2D5B-4422-B1DD-EBDEA6DA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64273"/>
            <a:ext cx="6247619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8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547BCB8-18D1-4B80-987C-BFE3289B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4" y="0"/>
            <a:ext cx="11451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449F76-A47B-4A37-AAFE-A3D73023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4" y="0"/>
            <a:ext cx="11451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3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302</Words>
  <Application>Microsoft Office PowerPoint</Application>
  <PresentationFormat>寬螢幕</PresentationFormat>
  <Paragraphs>30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General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Chen, Yen-Ting</dc:creator>
  <cp:lastModifiedBy>Chen, Yen-Ting</cp:lastModifiedBy>
  <cp:revision>18</cp:revision>
  <dcterms:created xsi:type="dcterms:W3CDTF">2023-08-09T17:08:51Z</dcterms:created>
  <dcterms:modified xsi:type="dcterms:W3CDTF">2023-08-23T14:27:24Z</dcterms:modified>
</cp:coreProperties>
</file>