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302"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3" r:id="rId5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8802cbba78_2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802cbba78_2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8802cbba78_0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802cbba78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8802cbba78_0_1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802cbba78_0_1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8802cbba78_2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802cbba78_2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8802cbba78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802cbba78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8802cbba78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802cbba78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8802cbba78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802cbba78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8802cbba78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802cbba78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8802cbba78_2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802cbba78_2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8802cbba78_2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802cbba78_2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8802cbba7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802cbba7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8802cbba78_2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02cbba78_2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8802cbba78_4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802cbba78_4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8802cbba78_2_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802cbba78_2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8802cbba78_2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802cbba78_2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g8802cbba78_4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802cbba78_4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g8802cbba78_2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802cbba78_2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g8802cbba78_2_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802cbba78_2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8802cbba78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802cbba78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8802cbba78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8802cbba78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8802cbba78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802cbba78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8802cbba78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802cbba78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g8802cbba78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802cbba78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g8802cbba78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802cbba78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g8802cbba78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802cbba78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g8802cbba78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802cbba78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 name="Shape 241"/>
        <p:cNvGrpSpPr/>
        <p:nvPr/>
      </p:nvGrpSpPr>
      <p:grpSpPr>
        <a:xfrm>
          <a:off x="0" y="0"/>
          <a:ext cx="0" cy="0"/>
          <a:chOff x="0" y="0"/>
          <a:chExt cx="0" cy="0"/>
        </a:xfrm>
      </p:grpSpPr>
      <p:sp>
        <p:nvSpPr>
          <p:cNvPr id="242" name="Google Shape;242;g8802cbba78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802cbba78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g8802cbba78_0_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802cbba78_0_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g8802cbba78_4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802cbba78_4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8802cbba78_0_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802cbba78_0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8802cbba78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802cbba78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8802cbba78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802cbba78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8802cbba78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802cbba78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8802cbba78_0_1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802cbba78_0_1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g8802cbba78_0_1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802cbba78_0_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g8802cbba78_4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8802cbba78_4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g8802cbba78_0_1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802cbba78_0_1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g8802cbba78_0_1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802cbba78_0_1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g8802cbba78_0_1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802cbba78_0_1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8802cbba78_5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802cbba78_5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8802cbba78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02cbba78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8802cbba78_2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802cbba78_2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8802cbba78_2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802cbba78_2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8802cbba78_3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802cbba78_3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8802cbba78_2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802cbba78_2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hyperlink" Target="https://machinelearningmastery.com/gentle-introduction-to-predictive-modeling/" TargetMode="External"/><Relationship Id="rId2" Type="http://schemas.openxmlformats.org/officeDocument/2006/relationships/hyperlink" Target="https://en.wikipedia.org/wiki/Computer_vision#Recognition" TargetMode="External"/><Relationship Id="rId1" Type="http://schemas.openxmlformats.org/officeDocument/2006/relationships/hyperlink" Target="https://en.wikipedia.org/wiki/Machine_learning"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hyperlink" Target="https://docs.fast.ai/vision.learner.html" TargetMode="External"/><Relationship Id="rId7" Type="http://schemas.openxmlformats.org/officeDocument/2006/relationships/hyperlink" Target="https://docs.fast.ai/vision.data.html" TargetMode="External"/><Relationship Id="rId6" Type="http://schemas.openxmlformats.org/officeDocument/2006/relationships/hyperlink" Target="https://docs.fast.ai/vision.transform.html" TargetMode="External"/><Relationship Id="rId5" Type="http://schemas.openxmlformats.org/officeDocument/2006/relationships/hyperlink" Target="https://docs.fast.ai/vision.image.html" TargetMode="External"/><Relationship Id="rId4" Type="http://schemas.openxmlformats.org/officeDocument/2006/relationships/hyperlink" Target="https://docs.fast.ai/vision.html" TargetMode="External"/><Relationship Id="rId3" Type="http://schemas.openxmlformats.org/officeDocument/2006/relationships/hyperlink" Target="https://docs.fast.ai/basic_train.html" TargetMode="External"/><Relationship Id="rId2" Type="http://schemas.openxmlformats.org/officeDocument/2006/relationships/hyperlink" Target="https://docs.fast.ai/basic_data.html" TargetMode="External"/><Relationship Id="rId10" Type="http://schemas.openxmlformats.org/officeDocument/2006/relationships/notesSlide" Target="../notesSlides/notesSlide15.xml"/><Relationship Id="rId1" Type="http://schemas.openxmlformats.org/officeDocument/2006/relationships/hyperlink" Target="https://pytorch.org/docs/stable/nn.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31100"/>
            <a:ext cx="8520600" cy="16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900"/>
              <a:t>MACHINE LEARNING (CSE4020)</a:t>
            </a:r>
            <a:endParaRPr lang="en-GB" sz="4900"/>
          </a:p>
        </p:txBody>
      </p:sp>
      <p:sp>
        <p:nvSpPr>
          <p:cNvPr id="55" name="Google Shape;55;p13"/>
          <p:cNvSpPr txBox="1"/>
          <p:nvPr>
            <p:ph type="subTitle" idx="1"/>
          </p:nvPr>
        </p:nvSpPr>
        <p:spPr>
          <a:xfrm>
            <a:off x="311700" y="2366675"/>
            <a:ext cx="8520600" cy="76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900"/>
              <a:t>FINAL REVIEW </a:t>
            </a:r>
            <a:endParaRPr sz="3900" b="1"/>
          </a:p>
        </p:txBody>
      </p:sp>
      <p:sp>
        <p:nvSpPr>
          <p:cNvPr id="56" name="Google Shape;56;p13"/>
          <p:cNvSpPr txBox="1"/>
          <p:nvPr/>
        </p:nvSpPr>
        <p:spPr>
          <a:xfrm>
            <a:off x="5836285" y="4157980"/>
            <a:ext cx="3173095" cy="8445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solidFill>
                  <a:srgbClr val="FFFFFF"/>
                </a:solidFill>
              </a:rPr>
              <a:t>-by</a:t>
            </a:r>
            <a:endParaRPr sz="1500">
              <a:solidFill>
                <a:srgbClr val="FFFFFF"/>
              </a:solidFill>
            </a:endParaRPr>
          </a:p>
          <a:p>
            <a:pPr marL="0" lvl="0" indent="0" algn="l" rtl="0">
              <a:spcBef>
                <a:spcPts val="0"/>
              </a:spcBef>
              <a:spcAft>
                <a:spcPts val="0"/>
              </a:spcAft>
              <a:buNone/>
            </a:pPr>
            <a:r>
              <a:rPr lang="en-GB" sz="1500">
                <a:solidFill>
                  <a:srgbClr val="FFFFFF"/>
                </a:solidFill>
              </a:rPr>
              <a:t>RASHI KASERA(17BCE2421)</a:t>
            </a:r>
            <a:endParaRPr sz="1500">
              <a:solidFill>
                <a:srgbClr val="FFFFFF"/>
              </a:solidFill>
            </a:endParaRPr>
          </a:p>
          <a:p>
            <a:pPr marL="0" lvl="0" indent="0" algn="l" rtl="0">
              <a:spcBef>
                <a:spcPts val="0"/>
              </a:spcBef>
              <a:spcAft>
                <a:spcPts val="0"/>
              </a:spcAft>
              <a:buNone/>
            </a:pPr>
            <a:endParaRPr sz="1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Obtained</a:t>
            </a:r>
            <a:endParaRPr lang="en-GB"/>
          </a:p>
        </p:txBody>
      </p:sp>
      <p:pic>
        <p:nvPicPr>
          <p:cNvPr id="108" name="Google Shape;108;p22"/>
          <p:cNvPicPr preferRelativeResize="0"/>
          <p:nvPr/>
        </p:nvPicPr>
        <p:blipFill>
          <a:blip r:embed="rId1"/>
          <a:stretch>
            <a:fillRect/>
          </a:stretch>
        </p:blipFill>
        <p:spPr>
          <a:xfrm>
            <a:off x="1927700" y="1279550"/>
            <a:ext cx="5629275" cy="292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sym typeface="+mn-ea"/>
              </a:rPr>
              <a:t>Multiclass Clasification:</a:t>
            </a:r>
            <a:endParaRPr lang="en-US"/>
          </a:p>
        </p:txBody>
      </p:sp>
      <p:sp>
        <p:nvSpPr>
          <p:cNvPr id="3" name="Text Placeholder 2"/>
          <p:cNvSpPr/>
          <p:nvPr>
            <p:ph type="body" idx="1"/>
          </p:nvPr>
        </p:nvSpPr>
        <p:spPr/>
        <p:txBody>
          <a:bodyPr/>
          <a:p>
            <a:pPr marL="114300" indent="0">
              <a:buNone/>
            </a:pPr>
            <a:r>
              <a:rPr lang="en-US"/>
              <a:t>Classification problems having multiple classes with imbalanced dataset is known as multiclass classification. A classification task with more than two classes and where each sample is assigned to one and only one label is known as multiclass classification. An imbalanced dataset is a dataset where the data is not equally distributed among the classes. In this project we have more than one class of tire defects and the number of images in each class is also not equal. Thus we ahve used multiclass classification in the project.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Transfer Learning</a:t>
            </a:r>
            <a:endParaRPr lang="en-GB"/>
          </a:p>
        </p:txBody>
      </p:sp>
      <p:sp>
        <p:nvSpPr>
          <p:cNvPr id="114" name="Google Shape;114;p23"/>
          <p:cNvSpPr txBox="1"/>
          <p:nvPr>
            <p:ph type="body" idx="1"/>
          </p:nvPr>
        </p:nvSpPr>
        <p:spPr>
          <a:xfrm>
            <a:off x="311700" y="1152475"/>
            <a:ext cx="8520600" cy="377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CCCCCC"/>
                </a:solidFill>
              </a:rPr>
              <a:t>Transfer learning </a:t>
            </a:r>
            <a:r>
              <a:rPr lang="en-GB" sz="1600">
                <a:solidFill>
                  <a:srgbClr val="CCCCCC"/>
                </a:solidFill>
              </a:rPr>
              <a:t> is a research problem in </a:t>
            </a:r>
            <a:r>
              <a:rPr lang="en-GB" sz="1600">
                <a:solidFill>
                  <a:srgbClr val="CCCCCC"/>
                </a:solidFill>
                <a:uFill>
                  <a:noFill/>
                </a:uFill>
                <a:hlinkClick r:id="rId1"/>
              </a:rPr>
              <a:t>machine learning</a:t>
            </a:r>
            <a:r>
              <a:rPr lang="en-GB" sz="1600">
                <a:solidFill>
                  <a:srgbClr val="CCCCCC"/>
                </a:solidFill>
              </a:rPr>
              <a:t> that focuses on storing knowledge gained while solving one problem and applying it to a different but related problem.</a:t>
            </a:r>
            <a:r>
              <a:rPr lang="en-GB" sz="1600" baseline="30000">
                <a:solidFill>
                  <a:srgbClr val="CCCCCC"/>
                </a:solidFill>
              </a:rPr>
              <a:t> </a:t>
            </a:r>
            <a:r>
              <a:rPr lang="en-GB" sz="1600">
                <a:solidFill>
                  <a:srgbClr val="CCCCCC"/>
                </a:solidFill>
              </a:rPr>
              <a:t> For example, knowledge gained while learning to </a:t>
            </a:r>
            <a:r>
              <a:rPr lang="en-GB" sz="1600">
                <a:solidFill>
                  <a:srgbClr val="CCCCCC"/>
                </a:solidFill>
                <a:uFill>
                  <a:noFill/>
                </a:uFill>
                <a:hlinkClick r:id="rId2"/>
              </a:rPr>
              <a:t>recognize</a:t>
            </a:r>
            <a:r>
              <a:rPr lang="en-GB" sz="1600">
                <a:solidFill>
                  <a:srgbClr val="CCCCCC"/>
                </a:solidFill>
              </a:rPr>
              <a:t> cars could apply when trying to recognize trucks. From the practical standpoint, reusing or transferring information from previously learned tasks for the learning of new tasks has the potential to significantly improve the sample efficiency of a reinforcement learning agent.</a:t>
            </a:r>
            <a:endParaRPr sz="1600">
              <a:solidFill>
                <a:srgbClr val="CCCCCC"/>
              </a:solidFill>
            </a:endParaRPr>
          </a:p>
          <a:p>
            <a:pPr marL="0" lvl="0" indent="0" algn="l" rtl="0">
              <a:lnSpc>
                <a:spcPct val="115000"/>
              </a:lnSpc>
              <a:spcBef>
                <a:spcPts val="1600"/>
              </a:spcBef>
              <a:spcAft>
                <a:spcPts val="0"/>
              </a:spcAft>
              <a:buNone/>
            </a:pPr>
            <a:r>
              <a:rPr lang="en-GB" sz="1600">
                <a:solidFill>
                  <a:srgbClr val="CCCCCC"/>
                </a:solidFill>
              </a:rPr>
              <a:t>You can use transfer learning on your own </a:t>
            </a:r>
            <a:r>
              <a:rPr lang="en-GB" sz="1600">
                <a:solidFill>
                  <a:srgbClr val="CCCCCC"/>
                </a:solidFill>
                <a:uFill>
                  <a:noFill/>
                </a:uFill>
                <a:hlinkClick r:id="rId3"/>
              </a:rPr>
              <a:t>predictive modeling</a:t>
            </a:r>
            <a:r>
              <a:rPr lang="en-GB" sz="1600">
                <a:solidFill>
                  <a:srgbClr val="CCCCCC"/>
                </a:solidFill>
              </a:rPr>
              <a:t> problems.Two common approaches are as follows:</a:t>
            </a:r>
            <a:endParaRPr sz="1600">
              <a:solidFill>
                <a:srgbClr val="CCCCCC"/>
              </a:solidFill>
            </a:endParaRPr>
          </a:p>
          <a:p>
            <a:pPr marL="457200" lvl="0" indent="-330200" algn="l" rtl="0">
              <a:spcBef>
                <a:spcPts val="1400"/>
              </a:spcBef>
              <a:spcAft>
                <a:spcPts val="0"/>
              </a:spcAft>
              <a:buClr>
                <a:srgbClr val="CCCCCC"/>
              </a:buClr>
              <a:buSzPts val="1600"/>
              <a:buAutoNum type="arabicPeriod"/>
            </a:pPr>
            <a:r>
              <a:rPr lang="en-GB" sz="1600">
                <a:solidFill>
                  <a:srgbClr val="CCCCCC"/>
                </a:solidFill>
              </a:rPr>
              <a:t>Develop Model Approach</a:t>
            </a:r>
            <a:endParaRPr sz="1600">
              <a:solidFill>
                <a:srgbClr val="CCCCCC"/>
              </a:solidFill>
            </a:endParaRPr>
          </a:p>
          <a:p>
            <a:pPr marL="457200" lvl="0" indent="-330200" algn="l" rtl="0">
              <a:spcBef>
                <a:spcPts val="0"/>
              </a:spcBef>
              <a:spcAft>
                <a:spcPts val="0"/>
              </a:spcAft>
              <a:buClr>
                <a:srgbClr val="CCCCCC"/>
              </a:buClr>
              <a:buSzPts val="1600"/>
              <a:buAutoNum type="arabicPeriod"/>
            </a:pPr>
            <a:r>
              <a:rPr lang="en-GB" sz="1600">
                <a:solidFill>
                  <a:srgbClr val="CCCCCC"/>
                </a:solidFill>
              </a:rPr>
              <a:t>Pre-trained Model Approach</a:t>
            </a:r>
            <a:endParaRPr sz="1600">
              <a:solidFill>
                <a:srgbClr val="CCCCCC"/>
              </a:solidFill>
            </a:endParaRPr>
          </a:p>
          <a:p>
            <a:pPr marL="0" lvl="0" indent="0" algn="l" rtl="0">
              <a:spcBef>
                <a:spcPts val="2200"/>
              </a:spcBef>
              <a:spcAft>
                <a:spcPts val="1600"/>
              </a:spcAft>
              <a:buNone/>
            </a:pPr>
            <a:r>
              <a:rPr lang="en-GB" sz="1600">
                <a:solidFill>
                  <a:srgbClr val="CCCCCC"/>
                </a:solidFill>
              </a:rPr>
              <a:t>We have used Pre-trained Model Approach</a:t>
            </a:r>
            <a:endParaRPr sz="1600">
              <a:solidFill>
                <a:srgbClr val="CCCC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pic>
        <p:nvPicPr>
          <p:cNvPr id="119" name="Google Shape;119;p24"/>
          <p:cNvPicPr preferRelativeResize="0"/>
          <p:nvPr/>
        </p:nvPicPr>
        <p:blipFill>
          <a:blip r:embed="rId1"/>
          <a:stretch>
            <a:fillRect/>
          </a:stretch>
        </p:blipFill>
        <p:spPr>
          <a:xfrm>
            <a:off x="942863" y="390036"/>
            <a:ext cx="7258275" cy="4363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Pre-trained model Approach</a:t>
            </a:r>
            <a:endParaRPr lang="en-GB"/>
          </a:p>
        </p:txBody>
      </p:sp>
      <p:sp>
        <p:nvSpPr>
          <p:cNvPr id="125" name="Google Shape;125;p2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CCCCCC"/>
                </a:solidFill>
              </a:rPr>
              <a:t>Select Source Model</a:t>
            </a:r>
            <a:r>
              <a:rPr lang="en-GB">
                <a:solidFill>
                  <a:srgbClr val="CCCCCC"/>
                </a:solidFill>
              </a:rPr>
              <a:t>. A pre-trained source model is chosen from available models. Many research institutions release models on large and challenging datasets that may be included in the pool of candidate models from which to choose from.</a:t>
            </a:r>
            <a:endParaRPr>
              <a:solidFill>
                <a:srgbClr val="CCCCCC"/>
              </a:solidFill>
            </a:endParaRPr>
          </a:p>
          <a:p>
            <a:pPr marL="0" lvl="0" indent="0" algn="l" rtl="0">
              <a:spcBef>
                <a:spcPts val="2200"/>
              </a:spcBef>
              <a:spcAft>
                <a:spcPts val="0"/>
              </a:spcAft>
              <a:buNone/>
            </a:pPr>
            <a:r>
              <a:rPr lang="en-GB" b="1">
                <a:solidFill>
                  <a:srgbClr val="CCCCCC"/>
                </a:solidFill>
              </a:rPr>
              <a:t>Reuse Model</a:t>
            </a:r>
            <a:r>
              <a:rPr lang="en-GB">
                <a:solidFill>
                  <a:srgbClr val="CCCCCC"/>
                </a:solidFill>
              </a:rPr>
              <a:t>. The model pre-trained model can then be used as the starting point for a model on the second task of interest. This may involve using all or parts of the model, depending on the modeling technique used.</a:t>
            </a:r>
            <a:endParaRPr>
              <a:solidFill>
                <a:srgbClr val="CCCCCC"/>
              </a:solidFill>
            </a:endParaRPr>
          </a:p>
          <a:p>
            <a:pPr marL="0" lvl="0" indent="0" algn="l" rtl="0">
              <a:spcBef>
                <a:spcPts val="2200"/>
              </a:spcBef>
              <a:spcAft>
                <a:spcPts val="2200"/>
              </a:spcAft>
              <a:buNone/>
            </a:pPr>
            <a:r>
              <a:rPr lang="en-GB" b="1">
                <a:solidFill>
                  <a:srgbClr val="CCCCCC"/>
                </a:solidFill>
              </a:rPr>
              <a:t>Tune Model</a:t>
            </a:r>
            <a:r>
              <a:rPr lang="en-GB">
                <a:solidFill>
                  <a:srgbClr val="CCCCCC"/>
                </a:solidFill>
              </a:rPr>
              <a:t>. Optionally, the model may need to be adapted or refined on the input-output pair data available for the task of interest.</a:t>
            </a:r>
            <a:endParaRPr>
              <a:solidFill>
                <a:srgbClr val="CCCC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Why pre-trained model</a:t>
            </a:r>
            <a:endParaRPr lang="en-GB"/>
          </a:p>
        </p:txBody>
      </p:sp>
      <p:sp>
        <p:nvSpPr>
          <p:cNvPr id="131" name="Google Shape;131;p26"/>
          <p:cNvSpPr txBox="1"/>
          <p:nvPr>
            <p:ph type="body" idx="1"/>
          </p:nvPr>
        </p:nvSpPr>
        <p:spPr>
          <a:xfrm>
            <a:off x="311700" y="1178050"/>
            <a:ext cx="8520600" cy="3390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600">
                <a:solidFill>
                  <a:srgbClr val="CCCCCC"/>
                </a:solidFill>
              </a:rPr>
              <a:t>A pre-trained model like ResNet34 is an already pre-trained model on a huge dataset (ImageNet) with a lot of diverse image categories. Thus  the model should have learns a robust hierarchy of features, which are spatial, rotation, and translation invariant with regard to features learned by CNN models. Hence, the model, having learned a good representation of features for over a million images belonging to 1,000 different categories, can act as a good feature extractor for new images suitable for computer vision problems. These new images might never exist in the ImageNet dataset or might be of totally different categories, but the model should still be able to extract relevant features from these images.</a:t>
            </a:r>
            <a:endParaRPr sz="1600">
              <a:solidFill>
                <a:srgbClr val="CCCCCC"/>
              </a:solidFill>
            </a:endParaRPr>
          </a:p>
          <a:p>
            <a:pPr marL="0" lvl="0" indent="0" algn="l" rtl="0">
              <a:lnSpc>
                <a:spcPct val="100000"/>
              </a:lnSpc>
              <a:spcBef>
                <a:spcPts val="1600"/>
              </a:spcBef>
              <a:spcAft>
                <a:spcPts val="1600"/>
              </a:spcAft>
              <a:buNone/>
            </a:pPr>
            <a:r>
              <a:rPr lang="en-GB" sz="1600">
                <a:solidFill>
                  <a:srgbClr val="CCCCCC"/>
                </a:solidFill>
              </a:rPr>
              <a:t>This gives us an advantage of using pre-trained models as effective feature extractors for new images, to solve diverse and complex computer vision tasks, with fewer images.</a:t>
            </a:r>
            <a:endParaRPr sz="1600" b="1">
              <a:solidFill>
                <a:srgbClr val="CCCC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Library used FASTAI</a:t>
            </a:r>
            <a:endParaRPr lang="en-GB"/>
          </a:p>
        </p:txBody>
      </p:sp>
      <p:sp>
        <p:nvSpPr>
          <p:cNvPr id="137" name="Google Shape;137;p2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solidFill>
                  <a:srgbClr val="CCCCCC"/>
                </a:solidFill>
              </a:rPr>
              <a:t>FASTAI</a:t>
            </a:r>
            <a:r>
              <a:rPr lang="en-GB" sz="1600" b="1">
                <a:solidFill>
                  <a:srgbClr val="CCCCCC"/>
                </a:solidFill>
              </a:rPr>
              <a:t>-fast, robust, portable, and scalable</a:t>
            </a:r>
            <a:endParaRPr sz="1600" b="1">
              <a:solidFill>
                <a:srgbClr val="CCCCCC"/>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600" b="1">
                <a:solidFill>
                  <a:srgbClr val="CCCCCC"/>
                </a:solidFill>
              </a:rPr>
              <a:t>-Based on top of PyTorch</a:t>
            </a:r>
            <a:endParaRPr sz="1600" b="1">
              <a:solidFill>
                <a:srgbClr val="CCCCCC"/>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600" b="1">
                <a:solidFill>
                  <a:srgbClr val="CCCCCC"/>
                </a:solidFill>
              </a:rPr>
              <a:t>-The fastai library allows you to train a</a:t>
            </a:r>
            <a:r>
              <a:rPr lang="en-GB" sz="1600" b="1">
                <a:solidFill>
                  <a:srgbClr val="CCCCCC"/>
                </a:solidFill>
                <a:uFill>
                  <a:noFill/>
                </a:uFill>
                <a:hlinkClick r:id="rId1"/>
              </a:rPr>
              <a:t> </a:t>
            </a:r>
            <a:r>
              <a:rPr lang="en-GB" sz="1600" b="1" u="sng">
                <a:solidFill>
                  <a:srgbClr val="CCCCCC"/>
                </a:solidFill>
                <a:hlinkClick r:id="rId1"/>
              </a:rPr>
              <a:t>Model</a:t>
            </a:r>
            <a:r>
              <a:rPr lang="en-GB" sz="1600" b="1">
                <a:solidFill>
                  <a:srgbClr val="CCCCCC"/>
                </a:solidFill>
              </a:rPr>
              <a:t> on a certain</a:t>
            </a:r>
            <a:r>
              <a:rPr lang="en-GB" sz="1600" b="1">
                <a:solidFill>
                  <a:srgbClr val="CCCCCC"/>
                </a:solidFill>
                <a:uFill>
                  <a:noFill/>
                </a:uFill>
                <a:hlinkClick r:id="rId2"/>
              </a:rPr>
              <a:t> </a:t>
            </a:r>
            <a:r>
              <a:rPr lang="en-GB" sz="1600" b="1" u="sng">
                <a:solidFill>
                  <a:srgbClr val="CCCCCC"/>
                </a:solidFill>
                <a:hlinkClick r:id="rId2"/>
              </a:rPr>
              <a:t>DataBunch</a:t>
            </a:r>
            <a:r>
              <a:rPr lang="en-GB" sz="1600" b="1">
                <a:solidFill>
                  <a:srgbClr val="CCCCCC"/>
                </a:solidFill>
              </a:rPr>
              <a:t> very easily by binding them together inside a</a:t>
            </a:r>
            <a:r>
              <a:rPr lang="en-GB" sz="1600" b="1">
                <a:solidFill>
                  <a:srgbClr val="CCCCCC"/>
                </a:solidFill>
                <a:uFill>
                  <a:noFill/>
                </a:uFill>
                <a:hlinkClick r:id="rId3"/>
              </a:rPr>
              <a:t> </a:t>
            </a:r>
            <a:r>
              <a:rPr lang="en-GB" sz="1600" b="1" u="sng">
                <a:solidFill>
                  <a:srgbClr val="CCCCCC"/>
                </a:solidFill>
                <a:hlinkClick r:id="rId3"/>
              </a:rPr>
              <a:t>Learner</a:t>
            </a:r>
            <a:r>
              <a:rPr lang="en-GB" sz="1600" b="1">
                <a:solidFill>
                  <a:srgbClr val="CCCCCC"/>
                </a:solidFill>
              </a:rPr>
              <a:t> object.</a:t>
            </a:r>
            <a:endParaRPr sz="1600" b="1">
              <a:solidFill>
                <a:srgbClr val="CCCCCC"/>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600" b="1">
                <a:solidFill>
                  <a:srgbClr val="CCCCCC"/>
                </a:solidFill>
              </a:rPr>
              <a:t>-Provides tools to preprocess and group our data.</a:t>
            </a:r>
            <a:endParaRPr sz="1600" b="1">
              <a:solidFill>
                <a:srgbClr val="CCCCCC"/>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600">
                <a:solidFill>
                  <a:srgbClr val="CCCCCC"/>
                </a:solidFill>
              </a:rPr>
              <a:t>The</a:t>
            </a:r>
            <a:r>
              <a:rPr lang="en-GB" sz="1600">
                <a:solidFill>
                  <a:srgbClr val="CCCCCC"/>
                </a:solidFill>
                <a:uFill>
                  <a:noFill/>
                </a:uFill>
                <a:hlinkClick r:id="rId4"/>
              </a:rPr>
              <a:t> </a:t>
            </a:r>
            <a:r>
              <a:rPr lang="en-GB" sz="1600" u="sng">
                <a:solidFill>
                  <a:srgbClr val="CCCCCC"/>
                </a:solidFill>
                <a:hlinkClick r:id="rId5"/>
              </a:rPr>
              <a:t>vision</a:t>
            </a:r>
            <a:r>
              <a:rPr lang="en-GB" sz="1600">
                <a:solidFill>
                  <a:srgbClr val="CCCCCC"/>
                </a:solidFill>
              </a:rPr>
              <a:t> module of the fastai library contains all the necessary functions to define a Dataset and train a model for computer vision tasks.</a:t>
            </a:r>
            <a:endParaRPr sz="1600">
              <a:solidFill>
                <a:srgbClr val="CCCCCC"/>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200">
                <a:solidFill>
                  <a:schemeClr val="dk1"/>
                </a:solidFill>
              </a:rPr>
              <a:t>●</a:t>
            </a:r>
            <a:r>
              <a:rPr lang="en-GB" sz="1600" u="sng">
                <a:solidFill>
                  <a:schemeClr val="hlink"/>
                </a:solidFill>
                <a:hlinkClick r:id="rId5"/>
              </a:rPr>
              <a:t>vision.image</a:t>
            </a:r>
            <a:endParaRPr sz="1600" u="sng">
              <a:solidFill>
                <a:schemeClr val="hlink"/>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200">
                <a:solidFill>
                  <a:schemeClr val="dk1"/>
                </a:solidFill>
              </a:rPr>
              <a:t>●</a:t>
            </a:r>
            <a:r>
              <a:rPr lang="en-GB" sz="1600" u="sng">
                <a:solidFill>
                  <a:schemeClr val="hlink"/>
                </a:solidFill>
                <a:hlinkClick r:id="rId6"/>
              </a:rPr>
              <a:t>vision.transform</a:t>
            </a:r>
            <a:endParaRPr sz="1600" u="sng">
              <a:solidFill>
                <a:schemeClr val="hlink"/>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200">
                <a:solidFill>
                  <a:schemeClr val="dk1"/>
                </a:solidFill>
              </a:rPr>
              <a:t>●</a:t>
            </a:r>
            <a:r>
              <a:rPr lang="en-GB" sz="1600" u="sng">
                <a:solidFill>
                  <a:schemeClr val="hlink"/>
                </a:solidFill>
                <a:hlinkClick r:id="rId7"/>
              </a:rPr>
              <a:t>vision.data</a:t>
            </a:r>
            <a:endParaRPr sz="1600" u="sng">
              <a:solidFill>
                <a:schemeClr val="hlink"/>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600">
                <a:solidFill>
                  <a:schemeClr val="dk1"/>
                </a:solidFill>
              </a:rPr>
              <a:t>●</a:t>
            </a:r>
            <a:r>
              <a:rPr lang="en-GB" sz="1600" u="sng">
                <a:solidFill>
                  <a:schemeClr val="hlink"/>
                </a:solidFill>
                <a:hlinkClick r:id="rId8"/>
              </a:rPr>
              <a:t>vision.learner</a:t>
            </a:r>
            <a:endParaRPr sz="1600" u="sng">
              <a:solidFill>
                <a:schemeClr val="hlink"/>
              </a:solidFill>
            </a:endParaRPr>
          </a:p>
          <a:p>
            <a:pPr marL="0" lvl="0" indent="0" algn="l" rtl="0">
              <a:spcBef>
                <a:spcPts val="0"/>
              </a:spcBef>
              <a:spcAft>
                <a:spcPts val="1600"/>
              </a:spcAft>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Architecture used</a:t>
            </a:r>
            <a:endParaRPr lang="en-GB"/>
          </a:p>
        </p:txBody>
      </p:sp>
      <p:sp>
        <p:nvSpPr>
          <p:cNvPr id="143" name="Google Shape;143;p2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CCCCCC"/>
                </a:solidFill>
              </a:rPr>
              <a:t>ResNet:</a:t>
            </a:r>
            <a:endParaRPr>
              <a:solidFill>
                <a:srgbClr val="CCCCCC"/>
              </a:solidFill>
            </a:endParaRPr>
          </a:p>
          <a:p>
            <a:pPr marL="63500" marR="127000" lvl="0" indent="0" algn="l" rtl="0">
              <a:lnSpc>
                <a:spcPct val="114000"/>
              </a:lnSpc>
              <a:spcBef>
                <a:spcPts val="1600"/>
              </a:spcBef>
              <a:spcAft>
                <a:spcPts val="0"/>
              </a:spcAft>
              <a:buNone/>
            </a:pPr>
            <a:r>
              <a:rPr lang="en-GB" sz="1500">
                <a:solidFill>
                  <a:srgbClr val="CCCCCC"/>
                </a:solidFill>
              </a:rPr>
              <a:t>In deep learning having a lot of hidden layers paves way to the vanishing / exploding gradients problem which actually makes the neural network unusable. ResNet takes care of the maximum learning of weights possible without over- fitting or negative deviation of accuracy through means of vanishing or exploding gradients problem. One does not have to worry about the number of hidden layers that should be used for the neural network architecture.</a:t>
            </a:r>
            <a:endParaRPr sz="1500">
              <a:solidFill>
                <a:srgbClr val="CCCCCC"/>
              </a:solidFill>
            </a:endParaRPr>
          </a:p>
          <a:p>
            <a:pPr marL="0" lvl="0" indent="0" algn="l" rtl="0">
              <a:spcBef>
                <a:spcPts val="1200"/>
              </a:spcBef>
              <a:spcAft>
                <a:spcPts val="0"/>
              </a:spcAft>
              <a:buNone/>
            </a:pPr>
            <a:r>
              <a:rPr lang="en-GB" sz="1500">
                <a:solidFill>
                  <a:srgbClr val="CCCCCC"/>
                </a:solidFill>
              </a:rPr>
              <a:t> </a:t>
            </a:r>
            <a:endParaRPr sz="1500">
              <a:solidFill>
                <a:srgbClr val="CCCCCC"/>
              </a:solidFill>
            </a:endParaRPr>
          </a:p>
          <a:p>
            <a:pPr marL="63500" marR="127000" lvl="0" indent="0" algn="l" rtl="0">
              <a:lnSpc>
                <a:spcPct val="114000"/>
              </a:lnSpc>
              <a:spcBef>
                <a:spcPts val="1200"/>
              </a:spcBef>
              <a:spcAft>
                <a:spcPts val="1200"/>
              </a:spcAft>
              <a:buNone/>
            </a:pPr>
            <a:r>
              <a:rPr lang="en-GB" sz="1500">
                <a:solidFill>
                  <a:srgbClr val="CCCCCC"/>
                </a:solidFill>
              </a:rPr>
              <a:t>For our mode, we have used a pretrained model of Resnet 34 trained on ImageNet and have adapted it to our dataset. This was done to have a model that has already been trained to recognize a few features.</a:t>
            </a:r>
            <a:endParaRPr>
              <a:solidFill>
                <a:srgbClr val="CCCC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pic>
        <p:nvPicPr>
          <p:cNvPr id="148" name="Google Shape;148;p29"/>
          <p:cNvPicPr preferRelativeResize="0"/>
          <p:nvPr/>
        </p:nvPicPr>
        <p:blipFill>
          <a:blip r:embed="rId1"/>
          <a:stretch>
            <a:fillRect/>
          </a:stretch>
        </p:blipFill>
        <p:spPr>
          <a:xfrm>
            <a:off x="3751650" y="152400"/>
            <a:ext cx="1640709"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CNN</a:t>
            </a:r>
            <a:endParaRPr lang="en-GB"/>
          </a:p>
        </p:txBody>
      </p:sp>
      <p:sp>
        <p:nvSpPr>
          <p:cNvPr id="154" name="Google Shape;154;p3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rgbClr val="CCCCCC"/>
                </a:solidFill>
              </a:rPr>
              <a:t>In neural networks, Convolutional neural network (ConvNets or CNNs) is one of the main categories to do images recognition, images classifications. Objects detections, recognition faces etc., are some of the areas where CNNs are widely used. CNN image classifications take an input image, process it and classify it under certain categories. Computers see an input image as an array of pixels and it depends on the image resolution. Based on the image resolution, it will see h x w x d. Technically, deep learning CNN models to train and test, each input image will pass it through a series of convolution layers with filters (Kernels), Pooling, fully connected layers (FC) and apply Softmax function to classify an object with probabilistic values between 0 and 1.</a:t>
            </a:r>
            <a:endParaRPr>
              <a:solidFill>
                <a:srgbClr val="CCCCCC"/>
              </a:solidFill>
            </a:endParaRPr>
          </a:p>
          <a:p>
            <a:pPr marL="0" lvl="0" indent="0" algn="l" rtl="0">
              <a:spcBef>
                <a:spcPts val="1600"/>
              </a:spcBef>
              <a:spcAft>
                <a:spcPts val="1600"/>
              </a:spcAft>
              <a:buNone/>
            </a:pPr>
            <a:endParaRPr>
              <a:solidFill>
                <a:srgbClr val="CCCC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TYRE DEFECT DETECTION</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326075"/>
            <a:ext cx="8520600" cy="69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Flowchart</a:t>
            </a:r>
            <a:endParaRPr lang="en-GB"/>
          </a:p>
        </p:txBody>
      </p:sp>
      <p:pic>
        <p:nvPicPr>
          <p:cNvPr id="160" name="Google Shape;160;p31"/>
          <p:cNvPicPr preferRelativeResize="0"/>
          <p:nvPr/>
        </p:nvPicPr>
        <p:blipFill rotWithShape="1">
          <a:blip r:embed="rId1"/>
          <a:srcRect l="5244" t="9555" r="4019" b="5806"/>
          <a:stretch>
            <a:fillRect/>
          </a:stretch>
        </p:blipFill>
        <p:spPr>
          <a:xfrm>
            <a:off x="1361725" y="1017725"/>
            <a:ext cx="6420549" cy="3974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189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Architecture Diagram</a:t>
            </a:r>
            <a:endParaRPr lang="en-GB"/>
          </a:p>
        </p:txBody>
      </p:sp>
      <p:pic>
        <p:nvPicPr>
          <p:cNvPr id="166" name="Google Shape;166;p32"/>
          <p:cNvPicPr preferRelativeResize="0"/>
          <p:nvPr/>
        </p:nvPicPr>
        <p:blipFill>
          <a:blip r:embed="rId1"/>
          <a:stretch>
            <a:fillRect/>
          </a:stretch>
        </p:blipFill>
        <p:spPr>
          <a:xfrm>
            <a:off x="2925850" y="830450"/>
            <a:ext cx="3292300" cy="41594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pic>
        <p:nvPicPr>
          <p:cNvPr id="171" name="Google Shape;171;p33"/>
          <p:cNvPicPr preferRelativeResize="0"/>
          <p:nvPr/>
        </p:nvPicPr>
        <p:blipFill>
          <a:blip r:embed="rId1"/>
          <a:stretch>
            <a:fillRect/>
          </a:stretch>
        </p:blipFill>
        <p:spPr>
          <a:xfrm>
            <a:off x="2865899" y="176663"/>
            <a:ext cx="3412200" cy="4790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Pseudocode:</a:t>
            </a:r>
            <a:endParaRPr lang="en-GB"/>
          </a:p>
        </p:txBody>
      </p:sp>
      <p:sp>
        <p:nvSpPr>
          <p:cNvPr id="177" name="Google Shape;177;p34"/>
          <p:cNvSpPr txBox="1"/>
          <p:nvPr>
            <p:ph type="body" idx="1"/>
          </p:nvPr>
        </p:nvSpPr>
        <p:spPr>
          <a:xfrm>
            <a:off x="311700" y="1152475"/>
            <a:ext cx="8520600" cy="3796500"/>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GB" sz="1500"/>
              <a:t>import fastai vision </a:t>
            </a:r>
            <a:r>
              <a:rPr lang="en-GB" sz="1500">
                <a:solidFill>
                  <a:srgbClr val="6AA84F"/>
                </a:solidFill>
              </a:rPr>
              <a:t>// the fastai library of pytorch</a:t>
            </a:r>
            <a:endParaRPr sz="1500">
              <a:solidFill>
                <a:srgbClr val="6AA84F"/>
              </a:solidFill>
            </a:endParaRPr>
          </a:p>
          <a:p>
            <a:pPr marL="0" lvl="0" indent="0" algn="l" rtl="0">
              <a:lnSpc>
                <a:spcPct val="50000"/>
              </a:lnSpc>
              <a:spcBef>
                <a:spcPts val="1600"/>
              </a:spcBef>
              <a:spcAft>
                <a:spcPts val="0"/>
              </a:spcAft>
              <a:buNone/>
            </a:pPr>
            <a:r>
              <a:rPr lang="en-GB" sz="1500"/>
              <a:t>path = (set path location)</a:t>
            </a:r>
            <a:endParaRPr sz="1500"/>
          </a:p>
          <a:p>
            <a:pPr marL="0" lvl="0" indent="0" algn="l" rtl="0">
              <a:lnSpc>
                <a:spcPct val="50000"/>
              </a:lnSpc>
              <a:spcBef>
                <a:spcPts val="1600"/>
              </a:spcBef>
              <a:spcAft>
                <a:spcPts val="0"/>
              </a:spcAft>
              <a:buNone/>
            </a:pPr>
            <a:r>
              <a:rPr lang="en-GB" sz="1500"/>
              <a:t>drive.mount(‘gdrive’, force_remount=True)</a:t>
            </a:r>
            <a:endParaRPr sz="1500"/>
          </a:p>
          <a:p>
            <a:pPr marL="0" lvl="0" indent="0" algn="l" rtl="0">
              <a:lnSpc>
                <a:spcPct val="50000"/>
              </a:lnSpc>
              <a:spcBef>
                <a:spcPts val="1600"/>
              </a:spcBef>
              <a:spcAft>
                <a:spcPts val="0"/>
              </a:spcAft>
              <a:buNone/>
            </a:pPr>
            <a:r>
              <a:rPr lang="en-GB" sz="1500"/>
              <a:t>directory path=(set path )</a:t>
            </a:r>
            <a:endParaRPr sz="1500"/>
          </a:p>
          <a:p>
            <a:pPr marL="0" lvl="0" indent="0" algn="l" rtl="0">
              <a:lnSpc>
                <a:spcPct val="50000"/>
              </a:lnSpc>
              <a:spcBef>
                <a:spcPts val="1600"/>
              </a:spcBef>
              <a:spcAft>
                <a:spcPts val="0"/>
              </a:spcAft>
              <a:buNone/>
            </a:pPr>
            <a:r>
              <a:rPr lang="en-GB" sz="1500"/>
              <a:t>{</a:t>
            </a:r>
            <a:endParaRPr sz="1500"/>
          </a:p>
          <a:p>
            <a:pPr marL="457200" lvl="0" indent="0" algn="l" rtl="0">
              <a:lnSpc>
                <a:spcPct val="50000"/>
              </a:lnSpc>
              <a:spcBef>
                <a:spcPts val="1600"/>
              </a:spcBef>
              <a:spcAft>
                <a:spcPts val="0"/>
              </a:spcAft>
              <a:buNone/>
            </a:pPr>
            <a:r>
              <a:rPr lang="en-GB" sz="1500"/>
              <a:t>classes = ['exposed','linear air','normal','tread','tyre buldges','tyre sidewallcracking']</a:t>
            </a:r>
            <a:endParaRPr sz="1500"/>
          </a:p>
          <a:p>
            <a:pPr marL="457200" lvl="0" indent="0" algn="l" rtl="0">
              <a:lnSpc>
                <a:spcPct val="50000"/>
              </a:lnSpc>
              <a:spcBef>
                <a:spcPts val="1600"/>
              </a:spcBef>
              <a:spcAft>
                <a:spcPts val="0"/>
              </a:spcAft>
              <a:buNone/>
            </a:pPr>
            <a:r>
              <a:rPr lang="en-GB" sz="1500"/>
              <a:t>for c in classes</a:t>
            </a:r>
            <a:endParaRPr sz="1500"/>
          </a:p>
          <a:p>
            <a:pPr marL="457200" lvl="0" indent="0" algn="l" rtl="0">
              <a:lnSpc>
                <a:spcPct val="50000"/>
              </a:lnSpc>
              <a:spcBef>
                <a:spcPts val="1600"/>
              </a:spcBef>
              <a:spcAft>
                <a:spcPts val="0"/>
              </a:spcAft>
              <a:buNone/>
            </a:pPr>
            <a:r>
              <a:rPr lang="en-GB" sz="1500"/>
              <a:t>print (c)</a:t>
            </a:r>
            <a:endParaRPr sz="1500"/>
          </a:p>
          <a:p>
            <a:pPr marL="457200" lvl="0" indent="0" algn="l" rtl="0">
              <a:lnSpc>
                <a:spcPct val="50000"/>
              </a:lnSpc>
              <a:spcBef>
                <a:spcPts val="1600"/>
              </a:spcBef>
              <a:spcAft>
                <a:spcPts val="0"/>
              </a:spcAft>
              <a:buClr>
                <a:schemeClr val="dk1"/>
              </a:buClr>
              <a:buSzPts val="1100"/>
              <a:buFont typeface="Arial" panose="020B0604020202020204"/>
              <a:buNone/>
            </a:pPr>
            <a:r>
              <a:rPr lang="en-GB" sz="1500"/>
              <a:t>verify_images(path) </a:t>
            </a:r>
            <a:r>
              <a:rPr lang="en-GB" sz="1500">
                <a:solidFill>
                  <a:srgbClr val="6AA84F"/>
                </a:solidFill>
              </a:rPr>
              <a:t>// verify the image(data) present in folders mentioned</a:t>
            </a:r>
            <a:endParaRPr sz="1500">
              <a:solidFill>
                <a:srgbClr val="6AA84F"/>
              </a:solidFill>
            </a:endParaRPr>
          </a:p>
          <a:p>
            <a:pPr marL="457200" lvl="0" indent="0" algn="l" rtl="0">
              <a:lnSpc>
                <a:spcPct val="50000"/>
              </a:lnSpc>
              <a:spcBef>
                <a:spcPts val="1600"/>
              </a:spcBef>
              <a:spcAft>
                <a:spcPts val="1600"/>
              </a:spcAft>
              <a:buClr>
                <a:schemeClr val="dk1"/>
              </a:buClr>
              <a:buSzPts val="1100"/>
              <a:buFont typeface="Arial" panose="020B0604020202020204"/>
              <a:buNone/>
            </a:pPr>
            <a:r>
              <a:rPr lang="en-GB" sz="1500"/>
              <a:t>data= imageDataBunch, from_folder(path) </a:t>
            </a:r>
            <a:r>
              <a:rPr lang="en-GB" sz="1500">
                <a:solidFill>
                  <a:srgbClr val="6AA84F"/>
                </a:solidFill>
              </a:rPr>
              <a:t>// loading the folder data in variable</a:t>
            </a:r>
            <a:r>
              <a:rPr lang="en-GB" sz="1500"/>
              <a:t>.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35"/>
          <p:cNvSpPr txBox="1"/>
          <p:nvPr>
            <p:ph type="body" idx="1"/>
          </p:nvPr>
        </p:nvSpPr>
        <p:spPr>
          <a:xfrm>
            <a:off x="250900" y="158100"/>
            <a:ext cx="8520600" cy="4827300"/>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0"/>
              </a:spcAft>
              <a:buClr>
                <a:schemeClr val="dk1"/>
              </a:buClr>
              <a:buSzPts val="1100"/>
              <a:buFont typeface="Arial" panose="020B0604020202020204"/>
              <a:buNone/>
            </a:pPr>
            <a:endParaRPr sz="1500"/>
          </a:p>
          <a:p>
            <a:pPr marL="0" lvl="0" indent="0" algn="l" rtl="0">
              <a:lnSpc>
                <a:spcPct val="50000"/>
              </a:lnSpc>
              <a:spcBef>
                <a:spcPts val="1600"/>
              </a:spcBef>
              <a:spcAft>
                <a:spcPts val="0"/>
              </a:spcAft>
              <a:buClr>
                <a:schemeClr val="dk1"/>
              </a:buClr>
              <a:buSzPts val="1100"/>
              <a:buFont typeface="Arial" panose="020B0604020202020204"/>
              <a:buNone/>
            </a:pPr>
            <a:endParaRPr sz="1500"/>
          </a:p>
          <a:p>
            <a:pPr marL="0" lvl="0" indent="0" algn="l" rtl="0">
              <a:lnSpc>
                <a:spcPct val="50000"/>
              </a:lnSpc>
              <a:spcBef>
                <a:spcPts val="1600"/>
              </a:spcBef>
              <a:spcAft>
                <a:spcPts val="0"/>
              </a:spcAft>
              <a:buClr>
                <a:schemeClr val="dk1"/>
              </a:buClr>
              <a:buSzPts val="1100"/>
              <a:buFont typeface="Arial" panose="020B0604020202020204"/>
              <a:buNone/>
            </a:pPr>
            <a:r>
              <a:rPr lang="en-GB" sz="1500"/>
              <a:t>learn=cnn_learner(data, models.resnet34, metrics=error_rate)</a:t>
            </a:r>
            <a:endParaRPr sz="1500"/>
          </a:p>
          <a:p>
            <a:pPr marL="0" lvl="0" indent="0" algn="l" rtl="0">
              <a:lnSpc>
                <a:spcPct val="50000"/>
              </a:lnSpc>
              <a:spcBef>
                <a:spcPts val="1600"/>
              </a:spcBef>
              <a:spcAft>
                <a:spcPts val="0"/>
              </a:spcAft>
              <a:buClr>
                <a:schemeClr val="dk1"/>
              </a:buClr>
              <a:buSzPts val="1100"/>
              <a:buFont typeface="Arial" panose="020B0604020202020204"/>
              <a:buNone/>
            </a:pPr>
            <a:r>
              <a:rPr lang="en-GB" sz="1500"/>
              <a:t>{</a:t>
            </a:r>
            <a:endParaRPr sz="1500"/>
          </a:p>
          <a:p>
            <a:pPr marL="457200" lvl="0" indent="0" algn="l" rtl="0">
              <a:lnSpc>
                <a:spcPct val="50000"/>
              </a:lnSpc>
              <a:spcBef>
                <a:spcPts val="1600"/>
              </a:spcBef>
              <a:spcAft>
                <a:spcPts val="0"/>
              </a:spcAft>
              <a:buNone/>
            </a:pPr>
            <a:r>
              <a:rPr lang="en-GB" sz="1500">
                <a:solidFill>
                  <a:srgbClr val="6AA84F"/>
                </a:solidFill>
              </a:rPr>
              <a:t>// cnn_learner used to classify image data and uses architecture resnet 34 .</a:t>
            </a:r>
            <a:endParaRPr sz="1500">
              <a:solidFill>
                <a:srgbClr val="6AA84F"/>
              </a:solidFill>
            </a:endParaRPr>
          </a:p>
          <a:p>
            <a:pPr marL="457200" lvl="0" indent="0" algn="l" rtl="0">
              <a:lnSpc>
                <a:spcPct val="50000"/>
              </a:lnSpc>
              <a:spcBef>
                <a:spcPts val="1600"/>
              </a:spcBef>
              <a:spcAft>
                <a:spcPts val="0"/>
              </a:spcAft>
              <a:buClr>
                <a:schemeClr val="dk1"/>
              </a:buClr>
              <a:buSzPts val="1100"/>
              <a:buFont typeface="Arial" panose="020B0604020202020204"/>
              <a:buNone/>
            </a:pPr>
            <a:r>
              <a:rPr lang="en-GB" sz="1500">
                <a:solidFill>
                  <a:srgbClr val="6AA84F"/>
                </a:solidFill>
              </a:rPr>
              <a:t> //other parameter, error rate matrix is also generated</a:t>
            </a:r>
            <a:endParaRPr sz="1500">
              <a:solidFill>
                <a:srgbClr val="6AA84F"/>
              </a:solidFill>
            </a:endParaRPr>
          </a:p>
          <a:p>
            <a:pPr marL="457200" lvl="0" indent="0" algn="l" rtl="0">
              <a:lnSpc>
                <a:spcPct val="50000"/>
              </a:lnSpc>
              <a:spcBef>
                <a:spcPts val="1600"/>
              </a:spcBef>
              <a:spcAft>
                <a:spcPts val="0"/>
              </a:spcAft>
              <a:buClr>
                <a:schemeClr val="dk1"/>
              </a:buClr>
              <a:buSzPts val="1100"/>
              <a:buFont typeface="Arial" panose="020B0604020202020204"/>
              <a:buNone/>
            </a:pPr>
            <a:r>
              <a:rPr lang="en-GB" sz="1500"/>
              <a:t>learn.fit_one_cycle(5) </a:t>
            </a:r>
            <a:r>
              <a:rPr lang="en-GB" sz="1500">
                <a:solidFill>
                  <a:srgbClr val="6AA84F"/>
                </a:solidFill>
              </a:rPr>
              <a:t>// launch a training using 1 cycle policy to train model faster</a:t>
            </a:r>
            <a:endParaRPr sz="1500">
              <a:solidFill>
                <a:srgbClr val="6AA84F"/>
              </a:solidFill>
            </a:endParaRPr>
          </a:p>
          <a:p>
            <a:pPr marL="457200" lvl="0" indent="0" algn="l" rtl="0">
              <a:lnSpc>
                <a:spcPct val="50000"/>
              </a:lnSpc>
              <a:spcBef>
                <a:spcPts val="1600"/>
              </a:spcBef>
              <a:spcAft>
                <a:spcPts val="0"/>
              </a:spcAft>
              <a:buClr>
                <a:schemeClr val="dk1"/>
              </a:buClr>
              <a:buSzPts val="1100"/>
              <a:buFont typeface="Arial" panose="020B0604020202020204"/>
              <a:buNone/>
            </a:pPr>
            <a:r>
              <a:rPr lang="en-GB" sz="1500"/>
              <a:t>learn.save()</a:t>
            </a:r>
            <a:r>
              <a:rPr lang="en-GB" sz="1500">
                <a:solidFill>
                  <a:srgbClr val="6AA84F"/>
                </a:solidFill>
              </a:rPr>
              <a:t> //to save the model using predefined save method</a:t>
            </a:r>
            <a:endParaRPr sz="1500">
              <a:solidFill>
                <a:srgbClr val="6AA84F"/>
              </a:solidFill>
            </a:endParaRPr>
          </a:p>
          <a:p>
            <a:pPr marL="457200" lvl="0" indent="0" algn="l" rtl="0">
              <a:lnSpc>
                <a:spcPct val="50000"/>
              </a:lnSpc>
              <a:spcBef>
                <a:spcPts val="1600"/>
              </a:spcBef>
              <a:spcAft>
                <a:spcPts val="0"/>
              </a:spcAft>
              <a:buClr>
                <a:schemeClr val="dk1"/>
              </a:buClr>
              <a:buSzPts val="1100"/>
              <a:buFont typeface="Arial" panose="020B0604020202020204"/>
              <a:buNone/>
            </a:pPr>
            <a:r>
              <a:rPr lang="en-GB" sz="1500"/>
              <a:t>learn.unfreeze() </a:t>
            </a:r>
            <a:r>
              <a:rPr lang="en-GB" sz="1500">
                <a:solidFill>
                  <a:srgbClr val="6AA84F"/>
                </a:solidFill>
              </a:rPr>
              <a:t>// unfreeze the other layer and train the complete network</a:t>
            </a:r>
            <a:endParaRPr sz="1500">
              <a:solidFill>
                <a:srgbClr val="6AA84F"/>
              </a:solidFill>
            </a:endParaRPr>
          </a:p>
          <a:p>
            <a:pPr marL="457200" lvl="0" indent="0" algn="l" rtl="0">
              <a:lnSpc>
                <a:spcPct val="50000"/>
              </a:lnSpc>
              <a:spcBef>
                <a:spcPts val="1600"/>
              </a:spcBef>
              <a:spcAft>
                <a:spcPts val="0"/>
              </a:spcAft>
              <a:buNone/>
            </a:pPr>
            <a:r>
              <a:rPr lang="en-GB" sz="1500"/>
              <a:t>learn.lr_find </a:t>
            </a:r>
            <a:r>
              <a:rPr lang="en-GB" sz="1500">
                <a:solidFill>
                  <a:srgbClr val="6AA84F"/>
                </a:solidFill>
              </a:rPr>
              <a:t>// find the learning rate with minimum loss.</a:t>
            </a:r>
            <a:endParaRPr sz="1500">
              <a:solidFill>
                <a:srgbClr val="6AA84F"/>
              </a:solidFill>
            </a:endParaRPr>
          </a:p>
          <a:p>
            <a:pPr marL="457200" lvl="0" indent="0" algn="l" rtl="0">
              <a:lnSpc>
                <a:spcPct val="50000"/>
              </a:lnSpc>
              <a:spcBef>
                <a:spcPts val="1600"/>
              </a:spcBef>
              <a:spcAft>
                <a:spcPts val="0"/>
              </a:spcAft>
              <a:buClr>
                <a:schemeClr val="dk1"/>
              </a:buClr>
              <a:buSzPts val="1100"/>
              <a:buFont typeface="Arial" panose="020B0604020202020204"/>
              <a:buNone/>
            </a:pPr>
            <a:r>
              <a:rPr lang="en-GB" sz="1500"/>
              <a:t>learn.recorder.plot() </a:t>
            </a:r>
            <a:r>
              <a:rPr lang="en-GB" sz="1500">
                <a:solidFill>
                  <a:srgbClr val="6AA84F"/>
                </a:solidFill>
              </a:rPr>
              <a:t> //rating learning rate with loss</a:t>
            </a:r>
            <a:endParaRPr sz="1500">
              <a:solidFill>
                <a:srgbClr val="6AA84F"/>
              </a:solidFill>
            </a:endParaRPr>
          </a:p>
          <a:p>
            <a:pPr marL="457200" lvl="0" indent="0" algn="l" rtl="0">
              <a:lnSpc>
                <a:spcPct val="50000"/>
              </a:lnSpc>
              <a:spcBef>
                <a:spcPts val="1600"/>
              </a:spcBef>
              <a:spcAft>
                <a:spcPts val="0"/>
              </a:spcAft>
              <a:buClr>
                <a:schemeClr val="dk1"/>
              </a:buClr>
              <a:buSzPts val="1100"/>
              <a:buFont typeface="Arial" panose="020B0604020202020204"/>
              <a:buNone/>
            </a:pPr>
            <a:r>
              <a:rPr lang="en-GB" sz="1500"/>
              <a:t>learn.fit_one_cycle(4) </a:t>
            </a:r>
            <a:r>
              <a:rPr lang="en-GB" sz="1500">
                <a:solidFill>
                  <a:srgbClr val="6AA84F"/>
                </a:solidFill>
              </a:rPr>
              <a:t>// launch a training using 1 cycle policy to train model faster in a </a:t>
            </a:r>
            <a:endParaRPr sz="1500">
              <a:solidFill>
                <a:srgbClr val="6AA84F"/>
              </a:solidFill>
            </a:endParaRPr>
          </a:p>
          <a:p>
            <a:pPr marL="457200" lvl="0" indent="0" algn="l" rtl="0">
              <a:lnSpc>
                <a:spcPct val="50000"/>
              </a:lnSpc>
              <a:spcBef>
                <a:spcPts val="1600"/>
              </a:spcBef>
              <a:spcAft>
                <a:spcPts val="0"/>
              </a:spcAft>
              <a:buClr>
                <a:schemeClr val="dk1"/>
              </a:buClr>
              <a:buSzPts val="1100"/>
              <a:buFont typeface="Arial" panose="020B0604020202020204"/>
              <a:buNone/>
            </a:pPr>
            <a:r>
              <a:rPr lang="en-GB" sz="1500">
                <a:solidFill>
                  <a:srgbClr val="6AA84F"/>
                </a:solidFill>
              </a:rPr>
              <a:t>particular range</a:t>
            </a:r>
            <a:endParaRPr sz="1500">
              <a:solidFill>
                <a:srgbClr val="6AA84F"/>
              </a:solidFill>
            </a:endParaRPr>
          </a:p>
          <a:p>
            <a:pPr marL="0" lvl="0" indent="0" algn="l" rtl="0">
              <a:lnSpc>
                <a:spcPct val="50000"/>
              </a:lnSpc>
              <a:spcBef>
                <a:spcPts val="1600"/>
              </a:spcBef>
              <a:spcAft>
                <a:spcPts val="1600"/>
              </a:spcAft>
              <a:buClr>
                <a:schemeClr val="dk1"/>
              </a:buClr>
              <a:buSzPts val="1100"/>
              <a:buFont typeface="Arial" panose="020B0604020202020204"/>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36"/>
          <p:cNvSpPr txBox="1"/>
          <p:nvPr>
            <p:ph type="body" idx="1"/>
          </p:nvPr>
        </p:nvSpPr>
        <p:spPr>
          <a:xfrm>
            <a:off x="311700" y="401275"/>
            <a:ext cx="8520600" cy="4167600"/>
          </a:xfrm>
          <a:prstGeom prst="rect">
            <a:avLst/>
          </a:prstGeom>
        </p:spPr>
        <p:txBody>
          <a:bodyPr spcFirstLastPara="1" wrap="square" lIns="91425" tIns="91425" rIns="91425" bIns="91425" anchor="t" anchorCtr="0">
            <a:noAutofit/>
          </a:bodyPr>
          <a:lstStyle/>
          <a:p>
            <a:pPr marL="914400" lvl="0" indent="0" algn="l" rtl="0">
              <a:lnSpc>
                <a:spcPct val="50000"/>
              </a:lnSpc>
              <a:spcBef>
                <a:spcPts val="0"/>
              </a:spcBef>
              <a:spcAft>
                <a:spcPts val="0"/>
              </a:spcAft>
              <a:buClr>
                <a:schemeClr val="dk1"/>
              </a:buClr>
              <a:buSzPts val="1100"/>
              <a:buFont typeface="Arial" panose="020B0604020202020204"/>
              <a:buNone/>
            </a:pPr>
            <a:endParaRPr sz="1500"/>
          </a:p>
          <a:p>
            <a:pPr marL="914400" lvl="0" indent="0" algn="l" rtl="0">
              <a:lnSpc>
                <a:spcPct val="50000"/>
              </a:lnSpc>
              <a:spcBef>
                <a:spcPts val="1600"/>
              </a:spcBef>
              <a:spcAft>
                <a:spcPts val="0"/>
              </a:spcAft>
              <a:buClr>
                <a:schemeClr val="dk1"/>
              </a:buClr>
              <a:buSzPts val="1100"/>
              <a:buFont typeface="Arial" panose="020B0604020202020204"/>
              <a:buNone/>
            </a:pPr>
            <a:endParaRPr sz="1500"/>
          </a:p>
          <a:p>
            <a:pPr marL="914400" lvl="0" indent="0" algn="l" rtl="0">
              <a:lnSpc>
                <a:spcPct val="50000"/>
              </a:lnSpc>
              <a:spcBef>
                <a:spcPts val="1600"/>
              </a:spcBef>
              <a:spcAft>
                <a:spcPts val="0"/>
              </a:spcAft>
              <a:buClr>
                <a:schemeClr val="dk1"/>
              </a:buClr>
              <a:buSzPts val="1100"/>
              <a:buFont typeface="Arial" panose="020B0604020202020204"/>
              <a:buNone/>
            </a:pPr>
            <a:endParaRPr sz="1500"/>
          </a:p>
          <a:p>
            <a:pPr marL="914400" lvl="0" indent="0" algn="l" rtl="0">
              <a:lnSpc>
                <a:spcPct val="50000"/>
              </a:lnSpc>
              <a:spcBef>
                <a:spcPts val="1600"/>
              </a:spcBef>
              <a:spcAft>
                <a:spcPts val="0"/>
              </a:spcAft>
              <a:buClr>
                <a:schemeClr val="dk1"/>
              </a:buClr>
              <a:buSzPts val="1100"/>
              <a:buFont typeface="Arial" panose="020B0604020202020204"/>
              <a:buNone/>
            </a:pPr>
            <a:r>
              <a:rPr lang="en-GB" sz="1500"/>
              <a:t>learn.save()</a:t>
            </a:r>
            <a:endParaRPr sz="1500"/>
          </a:p>
          <a:p>
            <a:pPr marL="914400" lvl="0" indent="0" algn="l" rtl="0">
              <a:lnSpc>
                <a:spcPct val="50000"/>
              </a:lnSpc>
              <a:spcBef>
                <a:spcPts val="1600"/>
              </a:spcBef>
              <a:spcAft>
                <a:spcPts val="0"/>
              </a:spcAft>
              <a:buClr>
                <a:schemeClr val="dk1"/>
              </a:buClr>
              <a:buSzPts val="1100"/>
              <a:buFont typeface="Arial" panose="020B0604020202020204"/>
              <a:buNone/>
            </a:pPr>
            <a:r>
              <a:rPr lang="en-GB" sz="1500"/>
              <a:t>learn.load() </a:t>
            </a:r>
            <a:r>
              <a:rPr lang="en-GB" sz="1500">
                <a:solidFill>
                  <a:srgbClr val="6AA84F"/>
                </a:solidFill>
              </a:rPr>
              <a:t>//remembers the classes, the transforms you used or the</a:t>
            </a:r>
            <a:endParaRPr sz="1500">
              <a:solidFill>
                <a:srgbClr val="6AA84F"/>
              </a:solidFill>
            </a:endParaRPr>
          </a:p>
          <a:p>
            <a:pPr marL="914400" lvl="0" indent="0" algn="l" rtl="0">
              <a:lnSpc>
                <a:spcPct val="50000"/>
              </a:lnSpc>
              <a:spcBef>
                <a:spcPts val="1600"/>
              </a:spcBef>
              <a:spcAft>
                <a:spcPts val="0"/>
              </a:spcAft>
              <a:buClr>
                <a:schemeClr val="dk1"/>
              </a:buClr>
              <a:buSzPts val="1100"/>
              <a:buFont typeface="Arial" panose="020B0604020202020204"/>
              <a:buNone/>
            </a:pPr>
            <a:r>
              <a:rPr lang="en-GB" sz="1500"/>
              <a:t>normalization in the data, the model, its weight. test image= path</a:t>
            </a:r>
            <a:endParaRPr sz="1500"/>
          </a:p>
          <a:p>
            <a:pPr marL="914400" lvl="0" indent="0" algn="l" rtl="0">
              <a:lnSpc>
                <a:spcPct val="50000"/>
              </a:lnSpc>
              <a:spcBef>
                <a:spcPts val="1600"/>
              </a:spcBef>
              <a:spcAft>
                <a:spcPts val="0"/>
              </a:spcAft>
              <a:buClr>
                <a:schemeClr val="dk1"/>
              </a:buClr>
              <a:buSzPts val="1100"/>
              <a:buFont typeface="Arial" panose="020B0604020202020204"/>
              <a:buNone/>
            </a:pPr>
            <a:r>
              <a:rPr lang="en-GB" sz="1500"/>
              <a:t>learn=load_learner(path)</a:t>
            </a:r>
            <a:endParaRPr sz="1500"/>
          </a:p>
          <a:p>
            <a:pPr marL="914400" lvl="0" indent="0" algn="l" rtl="0">
              <a:lnSpc>
                <a:spcPct val="50000"/>
              </a:lnSpc>
              <a:spcBef>
                <a:spcPts val="1600"/>
              </a:spcBef>
              <a:spcAft>
                <a:spcPts val="0"/>
              </a:spcAft>
              <a:buClr>
                <a:schemeClr val="dk1"/>
              </a:buClr>
              <a:buSzPts val="1100"/>
              <a:buFont typeface="Arial" panose="020B0604020202020204"/>
              <a:buNone/>
            </a:pPr>
            <a:r>
              <a:rPr lang="en-GB" sz="1500"/>
              <a:t>pred_class(test image) /</a:t>
            </a:r>
            <a:r>
              <a:rPr lang="en-GB" sz="1500">
                <a:solidFill>
                  <a:srgbClr val="6AA84F"/>
                </a:solidFill>
              </a:rPr>
              <a:t>/ to predict the defect</a:t>
            </a:r>
            <a:endParaRPr sz="1500">
              <a:solidFill>
                <a:srgbClr val="6AA84F"/>
              </a:solidFill>
            </a:endParaRPr>
          </a:p>
          <a:p>
            <a:pPr marL="457200" lvl="0" indent="0" algn="l" rtl="0">
              <a:lnSpc>
                <a:spcPct val="50000"/>
              </a:lnSpc>
              <a:spcBef>
                <a:spcPts val="1600"/>
              </a:spcBef>
              <a:spcAft>
                <a:spcPts val="0"/>
              </a:spcAft>
              <a:buClr>
                <a:schemeClr val="dk1"/>
              </a:buClr>
              <a:buSzPts val="1100"/>
              <a:buFont typeface="Arial" panose="020B0604020202020204"/>
              <a:buNone/>
            </a:pPr>
            <a:r>
              <a:rPr lang="en-GB" sz="1500"/>
              <a:t>}</a:t>
            </a:r>
            <a:endParaRPr sz="1500"/>
          </a:p>
          <a:p>
            <a:pPr marL="0" lvl="0" indent="0" algn="l" rtl="0">
              <a:lnSpc>
                <a:spcPct val="50000"/>
              </a:lnSpc>
              <a:spcBef>
                <a:spcPts val="1600"/>
              </a:spcBef>
              <a:spcAft>
                <a:spcPts val="1600"/>
              </a:spcAft>
              <a:buClr>
                <a:schemeClr val="dk1"/>
              </a:buClr>
              <a:buSzPts val="1100"/>
              <a:buFont typeface="Arial" panose="020B0604020202020204"/>
              <a:buNone/>
            </a:pPr>
            <a:r>
              <a:rPr lang="en-GB" sz="1500"/>
              <a:t>}</a:t>
            </a:r>
            <a:endParaRPr lang="en-GB" sz="15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Code</a:t>
            </a:r>
            <a:endParaRPr lang="en-GB"/>
          </a:p>
        </p:txBody>
      </p:sp>
      <p:pic>
        <p:nvPicPr>
          <p:cNvPr id="193" name="Google Shape;193;p37"/>
          <p:cNvPicPr preferRelativeResize="0"/>
          <p:nvPr/>
        </p:nvPicPr>
        <p:blipFill>
          <a:blip r:embed="rId1"/>
          <a:stretch>
            <a:fillRect/>
          </a:stretch>
        </p:blipFill>
        <p:spPr>
          <a:xfrm>
            <a:off x="566700" y="1152475"/>
            <a:ext cx="7639050" cy="3771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Exploring Data</a:t>
            </a:r>
            <a:endParaRPr lang="en-GB"/>
          </a:p>
        </p:txBody>
      </p:sp>
      <p:pic>
        <p:nvPicPr>
          <p:cNvPr id="199" name="Google Shape;199;p38"/>
          <p:cNvPicPr preferRelativeResize="0"/>
          <p:nvPr/>
        </p:nvPicPr>
        <p:blipFill>
          <a:blip r:embed="rId1"/>
          <a:stretch>
            <a:fillRect/>
          </a:stretch>
        </p:blipFill>
        <p:spPr>
          <a:xfrm>
            <a:off x="2025559" y="1141575"/>
            <a:ext cx="4709291" cy="3706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pic>
        <p:nvPicPr>
          <p:cNvPr id="204" name="Google Shape;204;p39"/>
          <p:cNvPicPr preferRelativeResize="0"/>
          <p:nvPr/>
        </p:nvPicPr>
        <p:blipFill>
          <a:blip r:embed="rId1"/>
          <a:stretch>
            <a:fillRect/>
          </a:stretch>
        </p:blipFill>
        <p:spPr>
          <a:xfrm>
            <a:off x="1461474" y="221400"/>
            <a:ext cx="6221050" cy="470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pic>
        <p:nvPicPr>
          <p:cNvPr id="209" name="Google Shape;209;p40"/>
          <p:cNvPicPr preferRelativeResize="0"/>
          <p:nvPr/>
        </p:nvPicPr>
        <p:blipFill>
          <a:blip r:embed="rId1"/>
          <a:stretch>
            <a:fillRect/>
          </a:stretch>
        </p:blipFill>
        <p:spPr>
          <a:xfrm>
            <a:off x="2016150" y="330262"/>
            <a:ext cx="5111699" cy="4482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Abstract</a:t>
            </a:r>
            <a:endParaRPr lang="en-GB"/>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2000">
                <a:solidFill>
                  <a:srgbClr val="CCCCCC"/>
                </a:solidFill>
              </a:rPr>
              <a:t>The main objective of our project is to create a system which can detect defects and allow the professionals to spend more time on trying to find a fix for it instead of spending time diagnosing it.</a:t>
            </a:r>
            <a:endParaRPr sz="2000">
              <a:solidFill>
                <a:srgbClr val="CCCCCC"/>
              </a:solidFill>
            </a:endParaRPr>
          </a:p>
          <a:p>
            <a:pPr marL="0" lvl="0" indent="0" algn="l" rtl="0">
              <a:spcBef>
                <a:spcPts val="1600"/>
              </a:spcBef>
              <a:spcAft>
                <a:spcPts val="1600"/>
              </a:spcAft>
              <a:buClr>
                <a:schemeClr val="dk1"/>
              </a:buClr>
              <a:buSzPts val="1100"/>
              <a:buFont typeface="Arial" panose="020B0604020202020204"/>
              <a:buNone/>
            </a:pPr>
            <a:r>
              <a:rPr lang="en-GB" sz="2000">
                <a:solidFill>
                  <a:srgbClr val="CCCCCC"/>
                </a:solidFill>
              </a:rPr>
              <a:t>We wish to provide an automated Inspection system that is Reliant and Fast with Improved Business Sustainability at a Lower Cost. Our model will be created using Convolutional Neural networks (CNNS). </a:t>
            </a:r>
            <a:endParaRPr>
              <a:solidFill>
                <a:srgbClr val="CCCCCC"/>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4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Training the Model</a:t>
            </a:r>
            <a:endParaRPr lang="en-GB"/>
          </a:p>
        </p:txBody>
      </p:sp>
      <p:pic>
        <p:nvPicPr>
          <p:cNvPr id="215" name="Google Shape;215;p41"/>
          <p:cNvPicPr preferRelativeResize="0"/>
          <p:nvPr/>
        </p:nvPicPr>
        <p:blipFill>
          <a:blip r:embed="rId1"/>
          <a:stretch>
            <a:fillRect/>
          </a:stretch>
        </p:blipFill>
        <p:spPr>
          <a:xfrm>
            <a:off x="2461440" y="1155900"/>
            <a:ext cx="4221126" cy="3884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sp>
        <p:nvSpPr>
          <p:cNvPr id="220" name="Google Shape;220;p4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Experiment</a:t>
            </a:r>
            <a:endParaRPr lang="en-GB"/>
          </a:p>
        </p:txBody>
      </p:sp>
      <p:sp>
        <p:nvSpPr>
          <p:cNvPr id="221" name="Google Shape;221;p4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 epoch:</a:t>
            </a:r>
            <a:endParaRPr lang="en-GB"/>
          </a:p>
          <a:p>
            <a:pPr marL="0" lvl="0" indent="0" algn="l" rtl="0">
              <a:spcBef>
                <a:spcPts val="1600"/>
              </a:spcBef>
              <a:spcAft>
                <a:spcPts val="1600"/>
              </a:spcAft>
              <a:buNone/>
            </a:pPr>
          </a:p>
        </p:txBody>
      </p:sp>
      <p:pic>
        <p:nvPicPr>
          <p:cNvPr id="222" name="Google Shape;222;p42"/>
          <p:cNvPicPr preferRelativeResize="0"/>
          <p:nvPr/>
        </p:nvPicPr>
        <p:blipFill>
          <a:blip r:embed="rId1"/>
          <a:stretch>
            <a:fillRect/>
          </a:stretch>
        </p:blipFill>
        <p:spPr>
          <a:xfrm>
            <a:off x="1262050" y="1827563"/>
            <a:ext cx="6619875" cy="2428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43"/>
          <p:cNvSpPr txBox="1"/>
          <p:nvPr>
            <p:ph type="body" idx="1"/>
          </p:nvPr>
        </p:nvSpPr>
        <p:spPr>
          <a:xfrm>
            <a:off x="311700" y="574775"/>
            <a:ext cx="8520600" cy="39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2 epochs:</a:t>
            </a:r>
            <a:endParaRPr lang="en-GB"/>
          </a:p>
          <a:p>
            <a:pPr marL="0" lvl="0" indent="0" algn="l" rtl="0">
              <a:spcBef>
                <a:spcPts val="1600"/>
              </a:spcBef>
              <a:spcAft>
                <a:spcPts val="1600"/>
              </a:spcAft>
              <a:buNone/>
            </a:pPr>
          </a:p>
        </p:txBody>
      </p:sp>
      <p:pic>
        <p:nvPicPr>
          <p:cNvPr id="228" name="Google Shape;228;p43"/>
          <p:cNvPicPr preferRelativeResize="0"/>
          <p:nvPr/>
        </p:nvPicPr>
        <p:blipFill>
          <a:blip r:embed="rId1"/>
          <a:stretch>
            <a:fillRect/>
          </a:stretch>
        </p:blipFill>
        <p:spPr>
          <a:xfrm>
            <a:off x="1262063" y="1452675"/>
            <a:ext cx="6619875" cy="2238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44"/>
          <p:cNvSpPr txBox="1"/>
          <p:nvPr>
            <p:ph type="body" idx="1"/>
          </p:nvPr>
        </p:nvSpPr>
        <p:spPr>
          <a:xfrm>
            <a:off x="311700" y="444125"/>
            <a:ext cx="8520600" cy="41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3 epochs:</a:t>
            </a:r>
            <a:endParaRPr lang="en-GB"/>
          </a:p>
          <a:p>
            <a:pPr marL="0" lvl="0" indent="0" algn="l" rtl="0">
              <a:spcBef>
                <a:spcPts val="1600"/>
              </a:spcBef>
              <a:spcAft>
                <a:spcPts val="1600"/>
              </a:spcAft>
              <a:buNone/>
            </a:pPr>
          </a:p>
        </p:txBody>
      </p:sp>
      <p:pic>
        <p:nvPicPr>
          <p:cNvPr id="234" name="Google Shape;234;p44"/>
          <p:cNvPicPr preferRelativeResize="0"/>
          <p:nvPr/>
        </p:nvPicPr>
        <p:blipFill>
          <a:blip r:embed="rId1"/>
          <a:stretch>
            <a:fillRect/>
          </a:stretch>
        </p:blipFill>
        <p:spPr>
          <a:xfrm>
            <a:off x="1466850" y="1247775"/>
            <a:ext cx="6210300" cy="2647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45"/>
          <p:cNvSpPr txBox="1"/>
          <p:nvPr>
            <p:ph type="body" idx="1"/>
          </p:nvPr>
        </p:nvSpPr>
        <p:spPr>
          <a:xfrm>
            <a:off x="311700" y="522525"/>
            <a:ext cx="8520600" cy="40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4 epochs:</a:t>
            </a:r>
            <a:endParaRPr lang="en-GB"/>
          </a:p>
          <a:p>
            <a:pPr marL="0" lvl="0" indent="0" algn="l" rtl="0">
              <a:spcBef>
                <a:spcPts val="1600"/>
              </a:spcBef>
              <a:spcAft>
                <a:spcPts val="0"/>
              </a:spcAft>
              <a:buNone/>
            </a:pPr>
          </a:p>
          <a:p>
            <a:pPr marL="0" lvl="0" indent="0" algn="l" rtl="0">
              <a:spcBef>
                <a:spcPts val="1600"/>
              </a:spcBef>
              <a:spcAft>
                <a:spcPts val="1600"/>
              </a:spcAft>
              <a:buNone/>
            </a:pPr>
          </a:p>
        </p:txBody>
      </p:sp>
      <p:pic>
        <p:nvPicPr>
          <p:cNvPr id="240" name="Google Shape;240;p45"/>
          <p:cNvPicPr preferRelativeResize="0"/>
          <p:nvPr/>
        </p:nvPicPr>
        <p:blipFill>
          <a:blip r:embed="rId1"/>
          <a:stretch>
            <a:fillRect/>
          </a:stretch>
        </p:blipFill>
        <p:spPr>
          <a:xfrm>
            <a:off x="1466850" y="1247775"/>
            <a:ext cx="6210300" cy="2647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44" name="Shape 244"/>
        <p:cNvGrpSpPr/>
        <p:nvPr/>
      </p:nvGrpSpPr>
      <p:grpSpPr>
        <a:xfrm>
          <a:off x="0" y="0"/>
          <a:ext cx="0" cy="0"/>
          <a:chOff x="0" y="0"/>
          <a:chExt cx="0" cy="0"/>
        </a:xfrm>
      </p:grpSpPr>
      <p:sp>
        <p:nvSpPr>
          <p:cNvPr id="245" name="Google Shape;245;p46"/>
          <p:cNvSpPr txBox="1"/>
          <p:nvPr>
            <p:ph type="body" idx="1"/>
          </p:nvPr>
        </p:nvSpPr>
        <p:spPr>
          <a:xfrm>
            <a:off x="311700" y="444125"/>
            <a:ext cx="8520600" cy="41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5 epochs:</a:t>
            </a:r>
            <a:endParaRPr lang="en-GB"/>
          </a:p>
          <a:p>
            <a:pPr marL="0" lvl="0" indent="0" algn="l" rtl="0">
              <a:spcBef>
                <a:spcPts val="1600"/>
              </a:spcBef>
              <a:spcAft>
                <a:spcPts val="1600"/>
              </a:spcAft>
              <a:buNone/>
            </a:pPr>
          </a:p>
        </p:txBody>
      </p:sp>
      <p:pic>
        <p:nvPicPr>
          <p:cNvPr id="246" name="Google Shape;246;p46"/>
          <p:cNvPicPr preferRelativeResize="0"/>
          <p:nvPr/>
        </p:nvPicPr>
        <p:blipFill>
          <a:blip r:embed="rId1"/>
          <a:stretch>
            <a:fillRect/>
          </a:stretch>
        </p:blipFill>
        <p:spPr>
          <a:xfrm>
            <a:off x="1628775" y="1033463"/>
            <a:ext cx="5886450" cy="3076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50" name="Shape 250"/>
        <p:cNvGrpSpPr/>
        <p:nvPr/>
      </p:nvGrpSpPr>
      <p:grpSpPr>
        <a:xfrm>
          <a:off x="0" y="0"/>
          <a:ext cx="0" cy="0"/>
          <a:chOff x="0" y="0"/>
          <a:chExt cx="0" cy="0"/>
        </a:xfrm>
      </p:grpSpPr>
      <p:sp>
        <p:nvSpPr>
          <p:cNvPr id="251" name="Google Shape;251;p4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Graph (Error rate vs No. of epochs)</a:t>
            </a:r>
            <a:endParaRPr lang="en-GB"/>
          </a:p>
        </p:txBody>
      </p:sp>
      <p:pic>
        <p:nvPicPr>
          <p:cNvPr id="252" name="Google Shape;252;p47"/>
          <p:cNvPicPr preferRelativeResize="0"/>
          <p:nvPr/>
        </p:nvPicPr>
        <p:blipFill>
          <a:blip r:embed="rId1"/>
          <a:stretch>
            <a:fillRect/>
          </a:stretch>
        </p:blipFill>
        <p:spPr>
          <a:xfrm>
            <a:off x="752475" y="1406225"/>
            <a:ext cx="7639050" cy="3162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56" name="Shape 256"/>
        <p:cNvGrpSpPr/>
        <p:nvPr/>
      </p:nvGrpSpPr>
      <p:grpSpPr>
        <a:xfrm>
          <a:off x="0" y="0"/>
          <a:ext cx="0" cy="0"/>
          <a:chOff x="0" y="0"/>
          <a:chExt cx="0" cy="0"/>
        </a:xfrm>
      </p:grpSpPr>
      <p:pic>
        <p:nvPicPr>
          <p:cNvPr id="257" name="Google Shape;257;p48"/>
          <p:cNvPicPr preferRelativeResize="0"/>
          <p:nvPr/>
        </p:nvPicPr>
        <p:blipFill>
          <a:blip r:embed="rId1"/>
          <a:stretch>
            <a:fillRect/>
          </a:stretch>
        </p:blipFill>
        <p:spPr>
          <a:xfrm>
            <a:off x="1597775" y="152150"/>
            <a:ext cx="5948451" cy="48391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49"/>
          <p:cNvSpPr txBox="1"/>
          <p:nvPr>
            <p:ph type="title"/>
          </p:nvPr>
        </p:nvSpPr>
        <p:spPr>
          <a:xfrm>
            <a:off x="311700" y="445025"/>
            <a:ext cx="8520600" cy="9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After finding the learning rate, number of cycles has been altered to check which one gives the minimum error rate</a:t>
            </a:r>
            <a:endParaRPr sz="2100"/>
          </a:p>
        </p:txBody>
      </p:sp>
      <p:sp>
        <p:nvSpPr>
          <p:cNvPr id="263" name="Google Shape;263;p49"/>
          <p:cNvSpPr txBox="1"/>
          <p:nvPr>
            <p:ph type="body" idx="1"/>
          </p:nvPr>
        </p:nvSpPr>
        <p:spPr>
          <a:xfrm>
            <a:off x="311700" y="1486150"/>
            <a:ext cx="8520600" cy="308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 epoch:</a:t>
            </a:r>
            <a:endParaRPr lang="en-GB"/>
          </a:p>
          <a:p>
            <a:pPr marL="0" lvl="0" indent="0" algn="l" rtl="0">
              <a:spcBef>
                <a:spcPts val="1600"/>
              </a:spcBef>
              <a:spcAft>
                <a:spcPts val="1600"/>
              </a:spcAft>
              <a:buNone/>
            </a:pPr>
          </a:p>
        </p:txBody>
      </p:sp>
      <p:pic>
        <p:nvPicPr>
          <p:cNvPr id="264" name="Google Shape;264;p49"/>
          <p:cNvPicPr preferRelativeResize="0"/>
          <p:nvPr/>
        </p:nvPicPr>
        <p:blipFill>
          <a:blip r:embed="rId1"/>
          <a:stretch>
            <a:fillRect/>
          </a:stretch>
        </p:blipFill>
        <p:spPr>
          <a:xfrm>
            <a:off x="1962150" y="2303650"/>
            <a:ext cx="5219700" cy="1447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50"/>
          <p:cNvSpPr txBox="1"/>
          <p:nvPr>
            <p:ph type="body" idx="1"/>
          </p:nvPr>
        </p:nvSpPr>
        <p:spPr>
          <a:xfrm>
            <a:off x="311700" y="619225"/>
            <a:ext cx="8520600" cy="39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2 epochs:</a:t>
            </a:r>
            <a:endParaRPr lang="en-GB"/>
          </a:p>
          <a:p>
            <a:pPr marL="0" lvl="0" indent="0" algn="l" rtl="0">
              <a:spcBef>
                <a:spcPts val="1600"/>
              </a:spcBef>
              <a:spcAft>
                <a:spcPts val="1600"/>
              </a:spcAft>
              <a:buNone/>
            </a:pPr>
          </a:p>
        </p:txBody>
      </p:sp>
      <p:pic>
        <p:nvPicPr>
          <p:cNvPr id="270" name="Google Shape;270;p50"/>
          <p:cNvPicPr preferRelativeResize="0"/>
          <p:nvPr/>
        </p:nvPicPr>
        <p:blipFill>
          <a:blip r:embed="rId1"/>
          <a:stretch>
            <a:fillRect/>
          </a:stretch>
        </p:blipFill>
        <p:spPr>
          <a:xfrm>
            <a:off x="910350" y="1436500"/>
            <a:ext cx="7323299" cy="227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Statement</a:t>
            </a:r>
            <a:endParaRPr lang="en-GB"/>
          </a:p>
        </p:txBody>
      </p:sp>
      <p:sp>
        <p:nvSpPr>
          <p:cNvPr id="73" name="Google Shape;73;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CCCCCC"/>
                </a:solidFill>
              </a:rPr>
              <a:t>Challenges with Manual Inspection:</a:t>
            </a:r>
            <a:endParaRPr>
              <a:solidFill>
                <a:srgbClr val="CCCCCC"/>
              </a:solidFill>
            </a:endParaRPr>
          </a:p>
          <a:p>
            <a:pPr marL="457200" lvl="0" indent="-342900" algn="l" rtl="0">
              <a:spcBef>
                <a:spcPts val="1600"/>
              </a:spcBef>
              <a:spcAft>
                <a:spcPts val="0"/>
              </a:spcAft>
              <a:buClr>
                <a:srgbClr val="CCCCCC"/>
              </a:buClr>
              <a:buSzPts val="1800"/>
              <a:buChar char="●"/>
            </a:pPr>
            <a:r>
              <a:rPr lang="en-GB">
                <a:solidFill>
                  <a:srgbClr val="CCCCCC"/>
                </a:solidFill>
              </a:rPr>
              <a:t>Manual Inspection depends on Inspector’s skill</a:t>
            </a:r>
            <a:endParaRPr>
              <a:solidFill>
                <a:srgbClr val="CCCCCC"/>
              </a:solidFill>
            </a:endParaRPr>
          </a:p>
          <a:p>
            <a:pPr marL="457200" lvl="0" indent="-342900" algn="l" rtl="0">
              <a:spcBef>
                <a:spcPts val="0"/>
              </a:spcBef>
              <a:spcAft>
                <a:spcPts val="0"/>
              </a:spcAft>
              <a:buClr>
                <a:srgbClr val="CCCCCC"/>
              </a:buClr>
              <a:buSzPts val="1800"/>
              <a:buChar char="●"/>
            </a:pPr>
            <a:r>
              <a:rPr lang="en-GB">
                <a:solidFill>
                  <a:srgbClr val="CCCCCC"/>
                </a:solidFill>
              </a:rPr>
              <a:t>There is a high chance of missing defects</a:t>
            </a:r>
            <a:endParaRPr>
              <a:solidFill>
                <a:srgbClr val="CCCCCC"/>
              </a:solidFill>
            </a:endParaRPr>
          </a:p>
          <a:p>
            <a:pPr marL="0" lvl="0" indent="0" algn="l" rtl="0">
              <a:spcBef>
                <a:spcPts val="1600"/>
              </a:spcBef>
              <a:spcAft>
                <a:spcPts val="0"/>
              </a:spcAft>
              <a:buNone/>
            </a:pPr>
            <a:r>
              <a:rPr lang="en-GB">
                <a:solidFill>
                  <a:srgbClr val="CCCCCC"/>
                </a:solidFill>
              </a:rPr>
              <a:t>Solution Required:</a:t>
            </a:r>
            <a:endParaRPr>
              <a:solidFill>
                <a:srgbClr val="CCCCCC"/>
              </a:solidFill>
            </a:endParaRPr>
          </a:p>
          <a:p>
            <a:pPr marL="457200" lvl="0" indent="-342900" algn="l" rtl="0">
              <a:spcBef>
                <a:spcPts val="1600"/>
              </a:spcBef>
              <a:spcAft>
                <a:spcPts val="0"/>
              </a:spcAft>
              <a:buClr>
                <a:srgbClr val="CCCCCC"/>
              </a:buClr>
              <a:buSzPts val="1800"/>
              <a:buChar char="●"/>
            </a:pPr>
            <a:r>
              <a:rPr lang="en-GB">
                <a:solidFill>
                  <a:srgbClr val="CCCCCC"/>
                </a:solidFill>
              </a:rPr>
              <a:t>Automated System in which tire is scanned by an artificial Eye (Camera). </a:t>
            </a:r>
            <a:endParaRPr>
              <a:solidFill>
                <a:srgbClr val="CCCCCC"/>
              </a:solidFill>
            </a:endParaRPr>
          </a:p>
          <a:p>
            <a:pPr marL="457200" lvl="0" indent="-342900" algn="l" rtl="0">
              <a:spcBef>
                <a:spcPts val="0"/>
              </a:spcBef>
              <a:spcAft>
                <a:spcPts val="0"/>
              </a:spcAft>
              <a:buClr>
                <a:srgbClr val="CCCCCC"/>
              </a:buClr>
              <a:buSzPts val="1800"/>
              <a:buChar char="●"/>
            </a:pPr>
            <a:r>
              <a:rPr lang="en-GB">
                <a:solidFill>
                  <a:srgbClr val="CCCCCC"/>
                </a:solidFill>
              </a:rPr>
              <a:t>Output will be compared with the defect specifications and judgement will be taken</a:t>
            </a:r>
            <a:endParaRPr>
              <a:solidFill>
                <a:srgbClr val="CCCCCC"/>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51"/>
          <p:cNvSpPr txBox="1"/>
          <p:nvPr>
            <p:ph type="body" idx="1"/>
          </p:nvPr>
        </p:nvSpPr>
        <p:spPr>
          <a:xfrm>
            <a:off x="311700" y="598600"/>
            <a:ext cx="8520600" cy="39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3 epochs:</a:t>
            </a:r>
            <a:endParaRPr lang="en-GB"/>
          </a:p>
          <a:p>
            <a:pPr marL="0" lvl="0" indent="0" algn="l" rtl="0">
              <a:spcBef>
                <a:spcPts val="1600"/>
              </a:spcBef>
              <a:spcAft>
                <a:spcPts val="1600"/>
              </a:spcAft>
              <a:buNone/>
            </a:pPr>
          </a:p>
        </p:txBody>
      </p:sp>
      <p:pic>
        <p:nvPicPr>
          <p:cNvPr id="276" name="Google Shape;276;p51"/>
          <p:cNvPicPr preferRelativeResize="0"/>
          <p:nvPr/>
        </p:nvPicPr>
        <p:blipFill>
          <a:blip r:embed="rId1"/>
          <a:stretch>
            <a:fillRect/>
          </a:stretch>
        </p:blipFill>
        <p:spPr>
          <a:xfrm>
            <a:off x="819588" y="1238449"/>
            <a:ext cx="7504825" cy="3075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52"/>
          <p:cNvSpPr txBox="1"/>
          <p:nvPr>
            <p:ph type="body" idx="1"/>
          </p:nvPr>
        </p:nvSpPr>
        <p:spPr>
          <a:xfrm>
            <a:off x="311700" y="536675"/>
            <a:ext cx="8520600" cy="40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4 epochs:</a:t>
            </a:r>
            <a:endParaRPr lang="en-GB"/>
          </a:p>
          <a:p>
            <a:pPr marL="0" lvl="0" indent="0" algn="l" rtl="0">
              <a:spcBef>
                <a:spcPts val="1600"/>
              </a:spcBef>
              <a:spcAft>
                <a:spcPts val="1600"/>
              </a:spcAft>
              <a:buNone/>
            </a:pPr>
          </a:p>
        </p:txBody>
      </p:sp>
      <p:pic>
        <p:nvPicPr>
          <p:cNvPr id="282" name="Google Shape;282;p52"/>
          <p:cNvPicPr preferRelativeResize="0"/>
          <p:nvPr/>
        </p:nvPicPr>
        <p:blipFill>
          <a:blip r:embed="rId1"/>
          <a:stretch>
            <a:fillRect/>
          </a:stretch>
        </p:blipFill>
        <p:spPr>
          <a:xfrm>
            <a:off x="1350052" y="1241425"/>
            <a:ext cx="6443900" cy="2990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5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Graph (Error rate vs No. of epochs)</a:t>
            </a:r>
            <a:endParaRPr lang="en-GB"/>
          </a:p>
        </p:txBody>
      </p:sp>
      <p:pic>
        <p:nvPicPr>
          <p:cNvPr id="288" name="Google Shape;288;p53"/>
          <p:cNvPicPr preferRelativeResize="0"/>
          <p:nvPr/>
        </p:nvPicPr>
        <p:blipFill>
          <a:blip r:embed="rId1"/>
          <a:stretch>
            <a:fillRect/>
          </a:stretch>
        </p:blipFill>
        <p:spPr>
          <a:xfrm>
            <a:off x="752475" y="1202588"/>
            <a:ext cx="7639050" cy="3438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54"/>
          <p:cNvSpPr txBox="1"/>
          <p:nvPr>
            <p:ph type="title"/>
          </p:nvPr>
        </p:nvSpPr>
        <p:spPr>
          <a:xfrm>
            <a:off x="311700" y="134475"/>
            <a:ext cx="8520600" cy="5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Confusion Matrix</a:t>
            </a:r>
            <a:endParaRPr lang="en-GB"/>
          </a:p>
        </p:txBody>
      </p:sp>
      <p:pic>
        <p:nvPicPr>
          <p:cNvPr id="294" name="Google Shape;294;p54"/>
          <p:cNvPicPr preferRelativeResize="0"/>
          <p:nvPr/>
        </p:nvPicPr>
        <p:blipFill>
          <a:blip r:embed="rId1"/>
          <a:stretch>
            <a:fillRect/>
          </a:stretch>
        </p:blipFill>
        <p:spPr>
          <a:xfrm>
            <a:off x="2105025" y="820275"/>
            <a:ext cx="4933950" cy="42358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Google Shape;299;p5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Output</a:t>
            </a:r>
            <a:endParaRPr lang="en-GB"/>
          </a:p>
        </p:txBody>
      </p:sp>
      <p:pic>
        <p:nvPicPr>
          <p:cNvPr id="300" name="Google Shape;300;p55"/>
          <p:cNvPicPr preferRelativeResize="0"/>
          <p:nvPr/>
        </p:nvPicPr>
        <p:blipFill>
          <a:blip r:embed="rId1"/>
          <a:stretch>
            <a:fillRect/>
          </a:stretch>
        </p:blipFill>
        <p:spPr>
          <a:xfrm>
            <a:off x="2110000" y="1017725"/>
            <a:ext cx="4231450" cy="38844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04" name="Shape 304"/>
        <p:cNvGrpSpPr/>
        <p:nvPr/>
      </p:nvGrpSpPr>
      <p:grpSpPr>
        <a:xfrm>
          <a:off x="0" y="0"/>
          <a:ext cx="0" cy="0"/>
          <a:chOff x="0" y="0"/>
          <a:chExt cx="0" cy="0"/>
        </a:xfrm>
      </p:grpSpPr>
      <p:pic>
        <p:nvPicPr>
          <p:cNvPr id="305" name="Google Shape;305;p56"/>
          <p:cNvPicPr preferRelativeResize="0"/>
          <p:nvPr/>
        </p:nvPicPr>
        <p:blipFill>
          <a:blip r:embed="rId1"/>
          <a:stretch>
            <a:fillRect/>
          </a:stretch>
        </p:blipFill>
        <p:spPr>
          <a:xfrm>
            <a:off x="2318050" y="152400"/>
            <a:ext cx="4507904" cy="4838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0" name="Google Shape;310;p5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a:t>
            </a:r>
            <a:endParaRPr lang="en-GB"/>
          </a:p>
        </p:txBody>
      </p:sp>
      <p:sp>
        <p:nvSpPr>
          <p:cNvPr id="311" name="Google Shape;311;p5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000">
                <a:solidFill>
                  <a:srgbClr val="CCCCCC"/>
                </a:solidFill>
              </a:rPr>
              <a:t>By taking the average of 4 epochs and learning rate of 3.113 e-06 , the model can predict the tyre defect with the accuracy of 83.05%. The model can detect the tyre defects from the objects mentioned in class and can classify them as exposed, linear air, tread, tyre bulges, normal and tyre sidewall cracking. Fast ai vision library is used to make the prediction fast. Cnn_learner that is built in fastai function, has been used to load the CNN architecture. Specifically, Resnet 34 model has been trained. The process is explained with the help of flow chart and architecture diagram and the defects have been detected</a:t>
            </a:r>
            <a:endParaRPr sz="2000">
              <a:solidFill>
                <a:srgbClr val="CCCCCC"/>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5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lang="en-GB"/>
          </a:p>
        </p:txBody>
      </p:sp>
      <p:sp>
        <p:nvSpPr>
          <p:cNvPr id="317" name="Google Shape;317;p5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88900" lvl="0" indent="0" algn="just" rtl="0">
              <a:lnSpc>
                <a:spcPct val="115000"/>
              </a:lnSpc>
              <a:spcBef>
                <a:spcPts val="1200"/>
              </a:spcBef>
              <a:spcAft>
                <a:spcPts val="1200"/>
              </a:spcAft>
              <a:buClr>
                <a:schemeClr val="dk1"/>
              </a:buClr>
              <a:buSzPts val="1100"/>
              <a:buFont typeface="Arial" panose="020B0604020202020204"/>
              <a:buNone/>
            </a:pPr>
            <a:r>
              <a:rPr lang="en-GB" sz="2000">
                <a:solidFill>
                  <a:srgbClr val="B7B7B7"/>
                </a:solidFill>
              </a:rPr>
              <a:t>In this work. We propose a unified tyre defect detection system to find the defects such as Tread Wear Indicator ,Bulges,Sidewall Cracking,Linear Air and Exposed Cord. Pre-trained models are used to save computation time and resources.Fats Ai library allows us to train models on certain DataBunch very easily.Finally, Resnet reserves the gradient that leads to better results.. Up to now, defect detection method has achieved the result for the the five types of defects.Our next goal is to include more images in our data set to get the accurate results.</a:t>
            </a:r>
            <a:endParaRPr>
              <a:solidFill>
                <a:srgbClr val="B7B7B7"/>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t>THANK YOU</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Existing System</a:t>
            </a:r>
            <a:endParaRPr lang="en-GB"/>
          </a:p>
        </p:txBody>
      </p:sp>
      <p:sp>
        <p:nvSpPr>
          <p:cNvPr id="79" name="Google Shape;79;p1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900" b="1">
                <a:solidFill>
                  <a:srgbClr val="CCCCCC"/>
                </a:solidFill>
              </a:rPr>
              <a:t>Manual Inspection  </a:t>
            </a:r>
            <a:endParaRPr sz="1900" b="1">
              <a:solidFill>
                <a:srgbClr val="CCCCCC"/>
              </a:solidFill>
            </a:endParaRPr>
          </a:p>
          <a:p>
            <a:pPr marL="0" lvl="0" indent="0" algn="l" rtl="0">
              <a:lnSpc>
                <a:spcPct val="115000"/>
              </a:lnSpc>
              <a:spcBef>
                <a:spcPts val="1000"/>
              </a:spcBef>
              <a:spcAft>
                <a:spcPts val="0"/>
              </a:spcAft>
              <a:buClr>
                <a:schemeClr val="dk1"/>
              </a:buClr>
              <a:buSzPts val="1100"/>
              <a:buFont typeface="Arial" panose="020B0604020202020204"/>
              <a:buNone/>
            </a:pPr>
            <a:r>
              <a:rPr lang="en-GB" sz="1900" b="1">
                <a:solidFill>
                  <a:srgbClr val="CCCCCC"/>
                </a:solidFill>
              </a:rPr>
              <a:t>The current system is highly skill dependent, and relies on the observation and correct diagnostic being made by the professional.</a:t>
            </a:r>
            <a:endParaRPr sz="1900" b="1">
              <a:solidFill>
                <a:srgbClr val="CCCCCC"/>
              </a:solidFill>
            </a:endParaRPr>
          </a:p>
          <a:p>
            <a:pPr marL="0" lvl="0" indent="0" algn="l" rtl="0">
              <a:lnSpc>
                <a:spcPct val="115000"/>
              </a:lnSpc>
              <a:spcBef>
                <a:spcPts val="1000"/>
              </a:spcBef>
              <a:spcAft>
                <a:spcPts val="0"/>
              </a:spcAft>
              <a:buClr>
                <a:schemeClr val="dk1"/>
              </a:buClr>
              <a:buSzPts val="1100"/>
              <a:buFont typeface="Arial" panose="020B0604020202020204"/>
              <a:buNone/>
            </a:pPr>
            <a:r>
              <a:rPr lang="en-GB" sz="1900" b="1">
                <a:solidFill>
                  <a:srgbClr val="CCCCCC"/>
                </a:solidFill>
              </a:rPr>
              <a:t>Each year, about 11,000 tire-related crashes occur. Many of these wrecks results from either tire underinflation or worn-down tread. Experts also estimate that 200 people die annually from weak-tire accidents.</a:t>
            </a:r>
            <a:endParaRPr sz="1900" b="1">
              <a:solidFill>
                <a:srgbClr val="CCCCCC"/>
              </a:solidFill>
            </a:endParaRPr>
          </a:p>
          <a:p>
            <a:pPr marL="0" lvl="0" indent="0" algn="l" rtl="0">
              <a:spcBef>
                <a:spcPts val="0"/>
              </a:spcBef>
              <a:spcAft>
                <a:spcPts val="16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are we offering?</a:t>
            </a:r>
            <a:endParaRPr lang="en-GB"/>
          </a:p>
        </p:txBody>
      </p:sp>
      <p:sp>
        <p:nvSpPr>
          <p:cNvPr id="85" name="Google Shape;85;p1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panose="020B0604020202020204"/>
              <a:buNone/>
            </a:pPr>
            <a:r>
              <a:rPr lang="en-GB" sz="1900">
                <a:solidFill>
                  <a:srgbClr val="CCCCCC"/>
                </a:solidFill>
              </a:rPr>
              <a:t>● </a:t>
            </a:r>
            <a:r>
              <a:rPr lang="en-GB" sz="1900" b="1">
                <a:solidFill>
                  <a:srgbClr val="CCCCCC"/>
                </a:solidFill>
              </a:rPr>
              <a:t>Automated Inspection</a:t>
            </a:r>
            <a:endParaRPr sz="1900" b="1">
              <a:solidFill>
                <a:srgbClr val="CCCCCC"/>
              </a:solidFill>
            </a:endParaRPr>
          </a:p>
          <a:p>
            <a:pPr marL="0" lvl="0" indent="0" algn="l" rtl="0">
              <a:lnSpc>
                <a:spcPct val="114000"/>
              </a:lnSpc>
              <a:spcBef>
                <a:spcPts val="0"/>
              </a:spcBef>
              <a:spcAft>
                <a:spcPts val="0"/>
              </a:spcAft>
              <a:buClr>
                <a:schemeClr val="dk1"/>
              </a:buClr>
              <a:buSzPts val="1100"/>
              <a:buFont typeface="Arial" panose="020B0604020202020204"/>
              <a:buNone/>
            </a:pPr>
            <a:r>
              <a:rPr lang="en-GB" sz="1900">
                <a:solidFill>
                  <a:srgbClr val="CCCCCC"/>
                </a:solidFill>
              </a:rPr>
              <a:t>● </a:t>
            </a:r>
            <a:r>
              <a:rPr lang="en-GB" sz="1900" b="1">
                <a:solidFill>
                  <a:srgbClr val="CCCCCC"/>
                </a:solidFill>
              </a:rPr>
              <a:t>Reliant and Faster Solution</a:t>
            </a:r>
            <a:endParaRPr sz="1900" b="1">
              <a:solidFill>
                <a:srgbClr val="CCCCCC"/>
              </a:solidFill>
            </a:endParaRPr>
          </a:p>
          <a:p>
            <a:pPr marL="0" lvl="0" indent="0" algn="l" rtl="0">
              <a:lnSpc>
                <a:spcPct val="114000"/>
              </a:lnSpc>
              <a:spcBef>
                <a:spcPts val="0"/>
              </a:spcBef>
              <a:spcAft>
                <a:spcPts val="0"/>
              </a:spcAft>
              <a:buClr>
                <a:schemeClr val="dk1"/>
              </a:buClr>
              <a:buSzPts val="1100"/>
              <a:buFont typeface="Arial" panose="020B0604020202020204"/>
              <a:buNone/>
            </a:pPr>
            <a:r>
              <a:rPr lang="en-GB" sz="1900">
                <a:solidFill>
                  <a:srgbClr val="CCCCCC"/>
                </a:solidFill>
              </a:rPr>
              <a:t>● </a:t>
            </a:r>
            <a:r>
              <a:rPr lang="en-GB" sz="1900" b="1">
                <a:solidFill>
                  <a:srgbClr val="CCCCCC"/>
                </a:solidFill>
              </a:rPr>
              <a:t>System with Improved Business Sustainability</a:t>
            </a:r>
            <a:endParaRPr sz="1900" b="1">
              <a:solidFill>
                <a:srgbClr val="CCCCCC"/>
              </a:solidFill>
            </a:endParaRPr>
          </a:p>
          <a:p>
            <a:pPr marL="0" lvl="0" indent="0" algn="l" rtl="0">
              <a:lnSpc>
                <a:spcPct val="114000"/>
              </a:lnSpc>
              <a:spcBef>
                <a:spcPts val="0"/>
              </a:spcBef>
              <a:spcAft>
                <a:spcPts val="0"/>
              </a:spcAft>
              <a:buClr>
                <a:schemeClr val="dk1"/>
              </a:buClr>
              <a:buSzPts val="1100"/>
              <a:buFont typeface="Arial" panose="020B0604020202020204"/>
              <a:buNone/>
            </a:pPr>
            <a:r>
              <a:rPr lang="en-GB" sz="1900">
                <a:solidFill>
                  <a:srgbClr val="CCCCCC"/>
                </a:solidFill>
              </a:rPr>
              <a:t>● </a:t>
            </a:r>
            <a:r>
              <a:rPr lang="en-GB" sz="1900" b="1">
                <a:solidFill>
                  <a:srgbClr val="CCCCCC"/>
                </a:solidFill>
              </a:rPr>
              <a:t>Lower Cost</a:t>
            </a:r>
            <a:endParaRPr sz="1900" b="1">
              <a:solidFill>
                <a:srgbClr val="CCCCCC"/>
              </a:solidFill>
            </a:endParaRPr>
          </a:p>
          <a:p>
            <a:pPr marL="0" lvl="0" indent="0" algn="l" rtl="0">
              <a:lnSpc>
                <a:spcPct val="114000"/>
              </a:lnSpc>
              <a:spcBef>
                <a:spcPts val="0"/>
              </a:spcBef>
              <a:spcAft>
                <a:spcPts val="0"/>
              </a:spcAft>
              <a:buClr>
                <a:schemeClr val="dk1"/>
              </a:buClr>
              <a:buSzPts val="1100"/>
              <a:buFont typeface="Arial" panose="020B0604020202020204"/>
              <a:buNone/>
            </a:pPr>
            <a:endParaRPr sz="1900" b="1">
              <a:solidFill>
                <a:srgbClr val="FFFFFF"/>
              </a:solidFill>
            </a:endParaRPr>
          </a:p>
          <a:p>
            <a:pPr marL="0" lvl="0" indent="0" algn="ctr" rtl="0">
              <a:lnSpc>
                <a:spcPct val="114000"/>
              </a:lnSpc>
              <a:spcBef>
                <a:spcPts val="0"/>
              </a:spcBef>
              <a:spcAft>
                <a:spcPts val="0"/>
              </a:spcAft>
              <a:buClr>
                <a:schemeClr val="dk1"/>
              </a:buClr>
              <a:buSzPts val="1100"/>
              <a:buFont typeface="Arial" panose="020B0604020202020204"/>
              <a:buNone/>
            </a:pPr>
            <a:r>
              <a:rPr lang="en-GB" sz="1900" b="1" i="1">
                <a:solidFill>
                  <a:srgbClr val="1A9988"/>
                </a:solidFill>
              </a:rPr>
              <a:t>A system which can detect  defects and allow the professionals to spend more time on trying to find a fix for it instead of spending time diagnosing</a:t>
            </a:r>
            <a:endParaRPr sz="1900" b="1" i="1">
              <a:solidFill>
                <a:srgbClr val="1A9988"/>
              </a:solidFill>
            </a:endParaRPr>
          </a:p>
          <a:p>
            <a:pPr marL="0" lvl="0" indent="0" algn="l" rtl="0">
              <a:spcBef>
                <a:spcPts val="0"/>
              </a:spcBef>
              <a:spcAft>
                <a:spcPts val="16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Types of defects</a:t>
            </a:r>
            <a:endParaRPr lang="en-GB"/>
          </a:p>
        </p:txBody>
      </p:sp>
      <p:pic>
        <p:nvPicPr>
          <p:cNvPr id="91" name="Google Shape;91;p19"/>
          <p:cNvPicPr preferRelativeResize="0"/>
          <p:nvPr/>
        </p:nvPicPr>
        <p:blipFill>
          <a:blip r:embed="rId1"/>
          <a:stretch>
            <a:fillRect/>
          </a:stretch>
        </p:blipFill>
        <p:spPr>
          <a:xfrm>
            <a:off x="1122475" y="1168375"/>
            <a:ext cx="6899049" cy="361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1"/>
          <a:stretch>
            <a:fillRect/>
          </a:stretch>
        </p:blipFill>
        <p:spPr>
          <a:xfrm>
            <a:off x="1114425" y="271450"/>
            <a:ext cx="6915150" cy="460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Gathering</a:t>
            </a:r>
            <a:endParaRPr lang="en-GB"/>
          </a:p>
        </p:txBody>
      </p:sp>
      <p:sp>
        <p:nvSpPr>
          <p:cNvPr id="102" name="Google Shape;102;p2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600">
                <a:solidFill>
                  <a:srgbClr val="CCCCCC"/>
                </a:solidFill>
              </a:rPr>
              <a:t>Since, there are no existing datasets on defective tyre images, a dataset was obtained by collecting images from </a:t>
            </a:r>
            <a:r>
              <a:rPr lang="en-GB" sz="1600" u="sng">
                <a:solidFill>
                  <a:srgbClr val="CCCCCC"/>
                </a:solidFill>
              </a:rPr>
              <a:t>Google Images </a:t>
            </a:r>
            <a:r>
              <a:rPr lang="en-GB" sz="1600">
                <a:solidFill>
                  <a:srgbClr val="CCCCCC"/>
                </a:solidFill>
              </a:rPr>
              <a:t>and resizing them.</a:t>
            </a:r>
            <a:endParaRPr sz="1600">
              <a:solidFill>
                <a:srgbClr val="CCCCCC"/>
              </a:solidFill>
            </a:endParaRPr>
          </a:p>
          <a:p>
            <a:pPr marL="0" lvl="0" indent="0" algn="l" rtl="0">
              <a:lnSpc>
                <a:spcPct val="115000"/>
              </a:lnSpc>
              <a:spcBef>
                <a:spcPts val="1000"/>
              </a:spcBef>
              <a:spcAft>
                <a:spcPts val="0"/>
              </a:spcAft>
              <a:buClr>
                <a:schemeClr val="dk1"/>
              </a:buClr>
              <a:buSzPts val="1100"/>
              <a:buFont typeface="Arial" panose="020B0604020202020204"/>
              <a:buNone/>
            </a:pPr>
            <a:r>
              <a:rPr lang="en-GB" sz="1600" b="1">
                <a:solidFill>
                  <a:srgbClr val="CCCCCC"/>
                </a:solidFill>
              </a:rPr>
              <a:t>Challenges faced:</a:t>
            </a:r>
            <a:endParaRPr sz="1600" b="1">
              <a:solidFill>
                <a:srgbClr val="CCCCCC"/>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600">
                <a:solidFill>
                  <a:srgbClr val="CCCCCC"/>
                </a:solidFill>
              </a:rPr>
              <a:t>● Not enough images available for  each defect </a:t>
            </a:r>
            <a:endParaRPr sz="1600">
              <a:solidFill>
                <a:srgbClr val="CCCCCC"/>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600">
                <a:solidFill>
                  <a:srgbClr val="CCCCCC"/>
                </a:solidFill>
              </a:rPr>
              <a:t>● Not correctly classified.</a:t>
            </a:r>
            <a:endParaRPr sz="1600">
              <a:solidFill>
                <a:srgbClr val="CCCCCC"/>
              </a:solidFill>
            </a:endParaRPr>
          </a:p>
          <a:p>
            <a:pPr marL="0" lvl="0" indent="0" algn="l" rtl="0">
              <a:lnSpc>
                <a:spcPct val="115000"/>
              </a:lnSpc>
              <a:spcBef>
                <a:spcPts val="1000"/>
              </a:spcBef>
              <a:spcAft>
                <a:spcPts val="0"/>
              </a:spcAft>
              <a:buClr>
                <a:schemeClr val="dk1"/>
              </a:buClr>
              <a:buSzPts val="1100"/>
              <a:buFont typeface="Arial" panose="020B0604020202020204"/>
              <a:buNone/>
            </a:pPr>
            <a:r>
              <a:rPr lang="en-GB" sz="1600" b="1">
                <a:solidFill>
                  <a:srgbClr val="CCCCCC"/>
                </a:solidFill>
              </a:rPr>
              <a:t>How did we overcome:</a:t>
            </a:r>
            <a:endParaRPr sz="1600" b="1">
              <a:solidFill>
                <a:srgbClr val="CCCCCC"/>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600">
                <a:solidFill>
                  <a:srgbClr val="CCCCCC"/>
                </a:solidFill>
              </a:rPr>
              <a:t>● Data Augmentation</a:t>
            </a:r>
            <a:endParaRPr sz="1600">
              <a:solidFill>
                <a:srgbClr val="CCCCCC"/>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600">
                <a:solidFill>
                  <a:srgbClr val="CCCCCC"/>
                </a:solidFill>
              </a:rPr>
              <a:t>● Deletion of unwanted pictures</a:t>
            </a:r>
            <a:endParaRPr sz="1600">
              <a:solidFill>
                <a:srgbClr val="CCCCCC"/>
              </a:solidFill>
            </a:endParaRPr>
          </a:p>
          <a:p>
            <a:pPr marL="0" lvl="0" indent="0" algn="l" rtl="0">
              <a:spcBef>
                <a:spcPts val="0"/>
              </a:spcBef>
              <a:spcAft>
                <a:spcPts val="0"/>
              </a:spcAft>
              <a:buClr>
                <a:schemeClr val="dk1"/>
              </a:buClr>
              <a:buSzPts val="1100"/>
              <a:buFont typeface="Arial" panose="020B0604020202020204"/>
              <a:buNone/>
            </a:pPr>
            <a:r>
              <a:rPr lang="en-GB" sz="1600">
                <a:solidFill>
                  <a:srgbClr val="CCCCCC"/>
                </a:solidFill>
              </a:rPr>
              <a:t>● Dropout of 0.5 to prevent overfitting</a:t>
            </a:r>
            <a:endParaRPr sz="1600">
              <a:solidFill>
                <a:srgbClr val="CCCCCC"/>
              </a:solidFill>
              <a:highlight>
                <a:srgbClr val="FFFFFF"/>
              </a:highlight>
            </a:endParaRPr>
          </a:p>
          <a:p>
            <a:pPr marL="0" lvl="0" indent="0" algn="l" rtl="0">
              <a:spcBef>
                <a:spcPts val="0"/>
              </a:spcBef>
              <a:spcAft>
                <a:spcPts val="1600"/>
              </a:spcAft>
              <a:buNone/>
            </a:p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9397</Words>
  <Application>WPS Presentation</Application>
  <PresentationFormat/>
  <Paragraphs>202</Paragraphs>
  <Slides>48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Arial</vt:lpstr>
      <vt:lpstr>SimSun</vt:lpstr>
      <vt:lpstr>Wingdings</vt:lpstr>
      <vt:lpstr>Arial</vt:lpstr>
      <vt:lpstr>Microsoft YaHei</vt:lpstr>
      <vt:lpstr>Arial Unicode MS</vt:lpstr>
      <vt:lpstr>Simple Dark</vt:lpstr>
      <vt:lpstr>ARTIFICIAL INTELLIGENCE (CSE3013)</vt:lpstr>
      <vt:lpstr>TYRE DEFECT DETECTION</vt:lpstr>
      <vt:lpstr>Abstract</vt:lpstr>
      <vt:lpstr>Problem Statement</vt:lpstr>
      <vt:lpstr>Existing System</vt:lpstr>
      <vt:lpstr>What are we offering?</vt:lpstr>
      <vt:lpstr>Types of defects</vt:lpstr>
      <vt:lpstr>PowerPoint 演示文稿</vt:lpstr>
      <vt:lpstr>Data Gathering</vt:lpstr>
      <vt:lpstr>Data Obtained</vt:lpstr>
      <vt:lpstr>PowerPoint 演示文稿</vt:lpstr>
      <vt:lpstr>Transfer Learning</vt:lpstr>
      <vt:lpstr>PowerPoint 演示文稿</vt:lpstr>
      <vt:lpstr>Pre-trained model Approach</vt:lpstr>
      <vt:lpstr>Why pre-trained model</vt:lpstr>
      <vt:lpstr>Library used FASTAI</vt:lpstr>
      <vt:lpstr>Architecture used</vt:lpstr>
      <vt:lpstr>PowerPoint 演示文稿</vt:lpstr>
      <vt:lpstr>CNN</vt:lpstr>
      <vt:lpstr>Flowchart</vt:lpstr>
      <vt:lpstr>Architecture Diagram</vt:lpstr>
      <vt:lpstr>PowerPoint 演示文稿</vt:lpstr>
      <vt:lpstr>Pseudocode:</vt:lpstr>
      <vt:lpstr>PowerPoint 演示文稿</vt:lpstr>
      <vt:lpstr>PowerPoint 演示文稿</vt:lpstr>
      <vt:lpstr>Code</vt:lpstr>
      <vt:lpstr>Exploring Data</vt:lpstr>
      <vt:lpstr>PowerPoint 演示文稿</vt:lpstr>
      <vt:lpstr>PowerPoint 演示文稿</vt:lpstr>
      <vt:lpstr>Training the Model</vt:lpstr>
      <vt:lpstr>Experiment</vt:lpstr>
      <vt:lpstr>PowerPoint 演示文稿</vt:lpstr>
      <vt:lpstr>PowerPoint 演示文稿</vt:lpstr>
      <vt:lpstr>PowerPoint 演示文稿</vt:lpstr>
      <vt:lpstr>PowerPoint 演示文稿</vt:lpstr>
      <vt:lpstr>Graph (Error rate vs No. of epochs)</vt:lpstr>
      <vt:lpstr>PowerPoint 演示文稿</vt:lpstr>
      <vt:lpstr>After finding the learning rate, number of cycles has been altered to check which one gives the minimum error rate</vt:lpstr>
      <vt:lpstr>PowerPoint 演示文稿</vt:lpstr>
      <vt:lpstr>PowerPoint 演示文稿</vt:lpstr>
      <vt:lpstr>PowerPoint 演示文稿</vt:lpstr>
      <vt:lpstr>Graph (Error rate vs No. of epochs)</vt:lpstr>
      <vt:lpstr>Confusion Matrix</vt:lpstr>
      <vt:lpstr>Output</vt:lpstr>
      <vt:lpstr>PowerPoint 演示文稿</vt:lpstr>
      <vt:lpstr>Result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(CSE3013)</dc:title>
  <dc:creator/>
  <cp:lastModifiedBy>kaserashi</cp:lastModifiedBy>
  <cp:revision>3</cp:revision>
  <dcterms:created xsi:type="dcterms:W3CDTF">2020-06-04T11:54:37Z</dcterms:created>
  <dcterms:modified xsi:type="dcterms:W3CDTF">2020-06-04T14:21:22Z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