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6"/>
  </p:notesMasterIdLst>
  <p:handoutMasterIdLst>
    <p:handoutMasterId r:id="rId21"/>
  </p:handoutMasterIdLst>
  <p:sldIdLst>
    <p:sldId id="476" r:id="rId4"/>
    <p:sldId id="361" r:id="rId5"/>
    <p:sldId id="527" r:id="rId7"/>
    <p:sldId id="528" r:id="rId8"/>
    <p:sldId id="529" r:id="rId9"/>
    <p:sldId id="633" r:id="rId10"/>
    <p:sldId id="647" r:id="rId11"/>
    <p:sldId id="652" r:id="rId12"/>
    <p:sldId id="653" r:id="rId13"/>
    <p:sldId id="654" r:id="rId14"/>
    <p:sldId id="655" r:id="rId15"/>
    <p:sldId id="656" r:id="rId16"/>
    <p:sldId id="657" r:id="rId17"/>
    <p:sldId id="495" r:id="rId18"/>
    <p:sldId id="650" r:id="rId19"/>
    <p:sldId id="402" r:id="rId2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微软雅黑" panose="020B0503020204020204" charset="-122"/>
        <a:cs typeface="+mn-cs"/>
      </a:defRPr>
    </a:lvl2pPr>
    <a:lvl3pPr marL="914400" lvl="2"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微软雅黑" panose="020B050302020402020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微软雅黑" panose="020B0503020204020204" charset="-122"/>
        <a:cs typeface="+mn-cs"/>
      </a:defRPr>
    </a:lvl4pPr>
    <a:lvl5pPr marL="1828800" lvl="4"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微软雅黑" panose="020B0503020204020204" charset="-122"/>
        <a:cs typeface="+mn-cs"/>
      </a:defRPr>
    </a:lvl5pPr>
    <a:lvl6pPr marL="2286000" lvl="5"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微软雅黑" panose="020B0503020204020204" charset="-122"/>
        <a:cs typeface="+mn-cs"/>
      </a:defRPr>
    </a:lvl6pPr>
    <a:lvl7pPr marL="2743200" lvl="6"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微软雅黑" panose="020B0503020204020204" charset="-122"/>
        <a:cs typeface="+mn-cs"/>
      </a:defRPr>
    </a:lvl7pPr>
    <a:lvl8pPr marL="3200400" lvl="7"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微软雅黑" panose="020B0503020204020204" charset="-122"/>
        <a:cs typeface="+mn-cs"/>
      </a:defRPr>
    </a:lvl8pPr>
    <a:lvl9pPr marL="3657600" lvl="8"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微软雅黑" panose="020B0503020204020204"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谭锋" initials="谭锋" lastIdx="1" clrIdx="0"/>
  <p:cmAuthor id="0" name="Linda Guo" initials="" lastIdx="1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8000"/>
    <a:srgbClr val="F09400"/>
    <a:srgbClr val="F39500"/>
    <a:srgbClr val="F29400"/>
    <a:srgbClr val="EA5A04"/>
    <a:srgbClr val="3B3838"/>
    <a:srgbClr val="FFFFFF"/>
    <a:srgbClr val="F07F01"/>
    <a:srgbClr val="F1850C"/>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8"/>
    <p:restoredTop sz="83655" autoAdjust="0"/>
  </p:normalViewPr>
  <p:slideViewPr>
    <p:cSldViewPr snapToGrid="0" showGuides="1">
      <p:cViewPr varScale="1">
        <p:scale>
          <a:sx n="75" d="100"/>
          <a:sy n="75" d="100"/>
        </p:scale>
        <p:origin x="1194" y="90"/>
      </p:cViewPr>
      <p:guideLst>
        <p:guide orient="horz" pos="2280"/>
        <p:guide pos="3655"/>
      </p:guideLst>
    </p:cSldViewPr>
  </p:slideViewPr>
  <p:notesTextViewPr>
    <p:cViewPr>
      <p:scale>
        <a:sx n="3" d="2"/>
        <a:sy n="3" d="2"/>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微软雅黑" panose="020B0503020204020204" charset="-122"/>
                <a:ea typeface="微软雅黑" panose="020B0503020204020204" charset="-122"/>
                <a:cs typeface="+mn-cs"/>
              </a:rPr>
            </a:fld>
            <a:endParaRPr lang="zh-CN" altLang="en-US" strike="noStrike" noProof="1">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微软雅黑" panose="020B0503020204020204" charset="-122"/>
                <a:ea typeface="微软雅黑" panose="020B0503020204020204" charset="-122"/>
                <a:cs typeface="+mn-cs"/>
              </a:rPr>
            </a:fld>
            <a:endParaRPr lang="zh-CN" altLang="en-US" strike="noStrike" noProof="1">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pPr fontAlgn="auto"/>
            <a:fld id="{1AC49D05-6128-4D0D-A32A-06A5E73B386C}" type="datetimeFigureOut">
              <a:rPr lang="zh-CN" altLang="en-US" strike="noStrike" noProof="1" smtClean="0">
                <a:latin typeface="微软雅黑" panose="020B0503020204020204" charset="-122"/>
                <a:ea typeface="微软雅黑" panose="020B0503020204020204" charset="-122"/>
                <a:cs typeface="+mn-cs"/>
              </a:rPr>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pPr fontAlgn="auto"/>
            <a:fld id="{5849F42C-2DAE-424C-A4B8-3140182C3E9F}" type="slidenum">
              <a:rPr lang="zh-CN" altLang="en-US" strike="noStrike" noProof="1" smtClean="0">
                <a:latin typeface="微软雅黑" panose="020B0503020204020204" charset="-122"/>
                <a:ea typeface="微软雅黑" panose="020B050302020402020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lstStyle/>
          <a:p>
            <a:pPr lvl="0"/>
            <a:endParaRPr lang="zh-CN" altLang="en-US"/>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99390" y="982980"/>
            <a:ext cx="10515600" cy="1325563"/>
          </a:xfrm>
        </p:spPr>
        <p:txBody>
          <a:bodyPr/>
          <a:lstStyle/>
          <a:p>
            <a:r>
              <a:rPr lang="zh-CN" altLang="en-US"/>
              <a:t>单击此处书写本页主题</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50E55ADC-9086-44BD-AF55-998EF314F627}"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1C3FD362-844A-417A-8105-2707644DD9E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
        <p:nvSpPr>
          <p:cNvPr id="11" name="标题占位符 1"/>
          <p:cNvSpPr>
            <a:spLocks noGrp="1"/>
          </p:cNvSpPr>
          <p:nvPr>
            <p:ph type="title"/>
          </p:nvPr>
        </p:nvSpPr>
        <p:spPr>
          <a:xfrm>
            <a:off x="2227580" y="97790"/>
            <a:ext cx="4135120" cy="481965"/>
          </a:xfrm>
          <a:prstGeom prst="rect">
            <a:avLst/>
          </a:prstGeom>
        </p:spPr>
        <p:txBody>
          <a:bodyPr vert="horz" lIns="91440" tIns="45720" rIns="91440" bIns="45720" rtlCol="0" anchor="ctr" anchorCtr="0">
            <a:noAutofit/>
          </a:bodyPr>
          <a:lstStyle>
            <a:lvl1pPr algn="l">
              <a:lnSpc>
                <a:spcPct val="100000"/>
              </a:lnSpc>
              <a:defRPr sz="2000">
                <a:solidFill>
                  <a:schemeClr val="bg2">
                    <a:lumMod val="25000"/>
                  </a:schemeClr>
                </a:solidFill>
                <a:latin typeface="思源黑体 CN Heavy" panose="020B0A00000000000000" charset="-122"/>
                <a:ea typeface="思源黑体 CN Heavy" panose="020B0A00000000000000" charset="-122"/>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正文版式">
    <p:spTree>
      <p:nvGrpSpPr>
        <p:cNvPr id="1" name=""/>
        <p:cNvGrpSpPr/>
        <p:nvPr/>
      </p:nvGrpSpPr>
      <p:grpSpPr>
        <a:xfrm>
          <a:off x="0" y="0"/>
          <a:ext cx="0" cy="0"/>
          <a:chOff x="0" y="0"/>
          <a:chExt cx="0" cy="0"/>
        </a:xfrm>
      </p:grpSpPr>
      <p:sp>
        <p:nvSpPr>
          <p:cNvPr id="10" name="矩形 9"/>
          <p:cNvSpPr/>
          <p:nvPr userDrawn="1"/>
        </p:nvSpPr>
        <p:spPr>
          <a:xfrm>
            <a:off x="1" y="285721"/>
            <a:ext cx="380966" cy="57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矩形 1"/>
          <p:cNvSpPr/>
          <p:nvPr userDrawn="1"/>
        </p:nvSpPr>
        <p:spPr>
          <a:xfrm>
            <a:off x="1" y="285721"/>
            <a:ext cx="380966" cy="571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标题占位符 1"/>
          <p:cNvSpPr>
            <a:spLocks noGrp="1"/>
          </p:cNvSpPr>
          <p:nvPr>
            <p:ph type="title"/>
          </p:nvPr>
        </p:nvSpPr>
        <p:spPr>
          <a:xfrm>
            <a:off x="380967" y="274630"/>
            <a:ext cx="11430278" cy="582579"/>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pic>
        <p:nvPicPr>
          <p:cNvPr id="12" name="图片 11"/>
          <p:cNvPicPr/>
          <p:nvPr userDrawn="1"/>
        </p:nvPicPr>
        <p:blipFill>
          <a:blip r:embed="rId2">
            <a:extLst>
              <a:ext uri="{28A0092B-C50C-407E-A947-70E740481C1C}">
                <a14:useLocalDpi xmlns:a14="http://schemas.microsoft.com/office/drawing/2010/main" val="0"/>
              </a:ext>
            </a:extLst>
          </a:blip>
          <a:stretch>
            <a:fillRect/>
          </a:stretch>
        </p:blipFill>
        <p:spPr>
          <a:xfrm>
            <a:off x="381015" y="6533974"/>
            <a:ext cx="2164167" cy="1904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列，左列标题">
    <p:spTree>
      <p:nvGrpSpPr>
        <p:cNvPr id="1" name=""/>
        <p:cNvGrpSpPr/>
        <p:nvPr/>
      </p:nvGrpSpPr>
      <p:grpSpPr>
        <a:xfrm>
          <a:off x="0" y="0"/>
          <a:ext cx="0" cy="0"/>
          <a:chOff x="0" y="0"/>
          <a:chExt cx="0" cy="0"/>
        </a:xfrm>
      </p:grpSpPr>
      <p:sp>
        <p:nvSpPr>
          <p:cNvPr id="2" name="标题 1"/>
          <p:cNvSpPr>
            <a:spLocks noGrp="1"/>
          </p:cNvSpPr>
          <p:nvPr>
            <p:ph type="title"/>
          </p:nvPr>
        </p:nvSpPr>
        <p:spPr>
          <a:xfrm>
            <a:off x="380967" y="274630"/>
            <a:ext cx="11430278" cy="582579"/>
          </a:xfrm>
        </p:spPr>
        <p:txBody>
          <a:bodyPr/>
          <a:lstStyle>
            <a:lvl1pPr>
              <a:defRPr sz="3175">
                <a:solidFill>
                  <a:srgbClr val="1577BA"/>
                </a:solidFill>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609611" y="6356179"/>
            <a:ext cx="2844849" cy="365115"/>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8737752" y="6356179"/>
            <a:ext cx="2844849" cy="365115"/>
          </a:xfrm>
        </p:spPr>
        <p:txBody>
          <a:bodyPr/>
          <a:lstStyle/>
          <a:p>
            <a:fld id="{0C913308-F349-4B6D-A68A-DD1791B4A57B}" type="slidenum">
              <a:rPr lang="zh-CN" altLang="en-US" smtClean="0"/>
            </a:fld>
            <a:endParaRPr lang="zh-CN" altLang="en-US"/>
          </a:p>
        </p:txBody>
      </p:sp>
      <p:sp>
        <p:nvSpPr>
          <p:cNvPr id="6" name="文本占位符 2"/>
          <p:cNvSpPr>
            <a:spLocks noGrp="1"/>
          </p:cNvSpPr>
          <p:nvPr>
            <p:ph type="body" idx="1"/>
          </p:nvPr>
        </p:nvSpPr>
        <p:spPr>
          <a:xfrm>
            <a:off x="380967" y="1000081"/>
            <a:ext cx="5615654" cy="428616"/>
          </a:xfrm>
        </p:spPr>
        <p:txBody>
          <a:bodyPr anchor="ctr" anchorCtr="0"/>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7365" indent="0">
              <a:buNone/>
              <a:defRPr sz="2135" b="1"/>
            </a:lvl6pPr>
            <a:lvl7pPr marL="3657600" indent="0">
              <a:buNone/>
              <a:defRPr sz="2135" b="1"/>
            </a:lvl7pPr>
            <a:lvl8pPr marL="4266565" indent="0">
              <a:buNone/>
              <a:defRPr sz="2135" b="1"/>
            </a:lvl8pPr>
            <a:lvl9pPr marL="4876800" indent="0">
              <a:buNone/>
              <a:defRPr sz="2135" b="1"/>
            </a:lvl9pPr>
          </a:lstStyle>
          <a:p>
            <a:pPr lvl="0"/>
            <a:r>
              <a:rPr lang="zh-CN" altLang="en-US" dirty="0"/>
              <a:t>单击此处编辑母版文本样式</a:t>
            </a:r>
            <a:endParaRPr lang="zh-CN" altLang="en-US" dirty="0"/>
          </a:p>
        </p:txBody>
      </p:sp>
      <p:sp>
        <p:nvSpPr>
          <p:cNvPr id="7" name="内容占位符 3"/>
          <p:cNvSpPr>
            <a:spLocks noGrp="1"/>
          </p:cNvSpPr>
          <p:nvPr>
            <p:ph sz="half" idx="2"/>
          </p:nvPr>
        </p:nvSpPr>
        <p:spPr>
          <a:xfrm>
            <a:off x="380967" y="1571570"/>
            <a:ext cx="5615654" cy="4554427"/>
          </a:xfrm>
        </p:spPr>
        <p:txBody>
          <a:bodyPr/>
          <a:lstStyle>
            <a:lvl1pPr>
              <a:defRPr sz="2665"/>
            </a:lvl1pPr>
            <a:lvl2pPr>
              <a:defRPr sz="2400"/>
            </a:lvl2pPr>
            <a:lvl3pPr>
              <a:defRPr sz="2400"/>
            </a:lvl3pPr>
            <a:lvl4pPr>
              <a:defRPr sz="2400"/>
            </a:lvl4pPr>
            <a:lvl5pPr>
              <a:defRPr sz="2400"/>
            </a:lvl5pPr>
            <a:lvl6pPr>
              <a:defRPr sz="2135"/>
            </a:lvl6pPr>
            <a:lvl7pPr>
              <a:defRPr sz="2135"/>
            </a:lvl7pPr>
            <a:lvl8pPr>
              <a:defRPr sz="2135"/>
            </a:lvl8pPr>
            <a:lvl9pPr>
              <a:defRPr sz="21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文本占位符 2"/>
          <p:cNvSpPr>
            <a:spLocks noGrp="1"/>
          </p:cNvSpPr>
          <p:nvPr>
            <p:ph type="body" idx="13" hasCustomPrompt="1"/>
          </p:nvPr>
        </p:nvSpPr>
        <p:spPr>
          <a:xfrm>
            <a:off x="6191358" y="1000081"/>
            <a:ext cx="5619887" cy="5143397"/>
          </a:xfrm>
        </p:spPr>
        <p:txBody>
          <a:bodyPr anchor="t" anchorCtr="0">
            <a:normAutofit/>
          </a:bodyPr>
          <a:lstStyle>
            <a:lvl1pPr marL="0" marR="0" indent="0" algn="l" defTabSz="1218565" rtl="0" eaLnBrk="1" fontAlgn="auto" latinLnBrk="0" hangingPunct="1">
              <a:lnSpc>
                <a:spcPct val="100000"/>
              </a:lnSpc>
              <a:spcBef>
                <a:spcPct val="26000"/>
              </a:spcBef>
              <a:spcAft>
                <a:spcPts val="0"/>
              </a:spcAft>
              <a:buClrTx/>
              <a:buSzTx/>
              <a:buFont typeface="Arial" panose="020B0604020202020204" pitchFamily="34" charset="0"/>
              <a:buNone/>
              <a:defRPr sz="2400">
                <a:solidFill>
                  <a:schemeClr val="tx1">
                    <a:lumMod val="65000"/>
                    <a:lumOff val="3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7365" indent="0">
              <a:buNone/>
              <a:defRPr sz="1865">
                <a:solidFill>
                  <a:schemeClr val="tx1">
                    <a:tint val="75000"/>
                  </a:schemeClr>
                </a:solidFill>
              </a:defRPr>
            </a:lvl6pPr>
            <a:lvl7pPr marL="3657600" indent="0">
              <a:buNone/>
              <a:defRPr sz="1865">
                <a:solidFill>
                  <a:schemeClr val="tx1">
                    <a:tint val="75000"/>
                  </a:schemeClr>
                </a:solidFill>
              </a:defRPr>
            </a:lvl7pPr>
            <a:lvl8pPr marL="4266565"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dirty="0"/>
              <a:t>单击此处编辑文本样式</a:t>
            </a:r>
            <a:endParaRPr lang="zh-CN" altLang="en-US" dirty="0"/>
          </a:p>
        </p:txBody>
      </p:sp>
      <p:sp>
        <p:nvSpPr>
          <p:cNvPr id="10" name="矩形 9"/>
          <p:cNvSpPr/>
          <p:nvPr userDrawn="1"/>
        </p:nvSpPr>
        <p:spPr>
          <a:xfrm>
            <a:off x="1" y="285721"/>
            <a:ext cx="380966" cy="571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5.png"/><Relationship Id="rId7" Type="http://schemas.openxmlformats.org/officeDocument/2006/relationships/image" Target="../media/image1.png"/><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image" Target="../media/image3.png"/><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descr="图片1"/>
          <p:cNvPicPr>
            <a:picLocks noChangeAspect="1"/>
          </p:cNvPicPr>
          <p:nvPr userDrawn="1"/>
        </p:nvPicPr>
        <p:blipFill>
          <a:blip r:embed="rId2"/>
          <a:stretch>
            <a:fillRect/>
          </a:stretch>
        </p:blipFill>
        <p:spPr>
          <a:xfrm>
            <a:off x="-3810" y="-5715"/>
            <a:ext cx="12257405" cy="6901815"/>
          </a:xfrm>
          <a:prstGeom prst="rect">
            <a:avLst/>
          </a:prstGeom>
        </p:spPr>
      </p:pic>
      <p:pic>
        <p:nvPicPr>
          <p:cNvPr id="2" name="图片 1" descr="资源 3"/>
          <p:cNvPicPr>
            <a:picLocks noChangeAspect="1"/>
          </p:cNvPicPr>
          <p:nvPr userDrawn="1"/>
        </p:nvPicPr>
        <p:blipFill>
          <a:blip r:embed="rId3"/>
          <a:stretch>
            <a:fillRect/>
          </a:stretch>
        </p:blipFill>
        <p:spPr>
          <a:xfrm>
            <a:off x="6766560" y="1432560"/>
            <a:ext cx="5880100" cy="5706110"/>
          </a:xfrm>
          <a:prstGeom prst="rect">
            <a:avLst/>
          </a:prstGeom>
        </p:spPr>
      </p:pic>
      <p:pic>
        <p:nvPicPr>
          <p:cNvPr id="3" name="图片 2" descr="图片1"/>
          <p:cNvPicPr>
            <a:picLocks noChangeAspect="1"/>
          </p:cNvPicPr>
          <p:nvPr userDrawn="1"/>
        </p:nvPicPr>
        <p:blipFill>
          <a:blip r:embed="rId4"/>
          <a:stretch>
            <a:fillRect/>
          </a:stretch>
        </p:blipFill>
        <p:spPr>
          <a:xfrm>
            <a:off x="485775" y="0"/>
            <a:ext cx="1743710" cy="707390"/>
          </a:xfrm>
          <a:prstGeom prst="rect">
            <a:avLst/>
          </a:prstGeom>
        </p:spPr>
      </p:pic>
      <p:sp>
        <p:nvSpPr>
          <p:cNvPr id="100" name="文本框 99"/>
          <p:cNvSpPr txBox="1"/>
          <p:nvPr userDrawn="1"/>
        </p:nvSpPr>
        <p:spPr>
          <a:xfrm>
            <a:off x="366395" y="6275070"/>
            <a:ext cx="5080000" cy="275590"/>
          </a:xfrm>
          <a:prstGeom prst="rect">
            <a:avLst/>
          </a:prstGeom>
          <a:noFill/>
          <a:ln w="9525">
            <a:noFill/>
          </a:ln>
        </p:spPr>
        <p:txBody>
          <a:bodyPr>
            <a:spAutoFit/>
          </a:bodyPr>
          <a:p>
            <a:pPr marL="0" indent="0" algn="l"/>
            <a:r>
              <a:rPr lang="zh-CN" altLang="en-US" sz="1200" b="0" u="none">
                <a:latin typeface="思源黑体 CN Normal" panose="020B0400000000000000" charset="-122"/>
                <a:ea typeface="思源黑体 CN Normal" panose="020B0400000000000000" charset="-122"/>
                <a:cs typeface="思源黑体 CN Normal" panose="020B0400000000000000" charset="-122"/>
              </a:rPr>
              <a:t>升职加薪，就来</a:t>
            </a:r>
            <a:r>
              <a:rPr lang="zh-CN" altLang="en-US" sz="1200" b="1" u="none">
                <a:latin typeface="思源黑体 CN Normal" panose="020B0400000000000000" charset="-122"/>
                <a:ea typeface="思源黑体 CN Normal" panose="020B0400000000000000" charset="-122"/>
                <a:cs typeface="思源黑体 CN Normal" panose="020B0400000000000000" charset="-122"/>
              </a:rPr>
              <a:t>咕泡</a:t>
            </a:r>
            <a:r>
              <a:rPr lang="en-US" altLang="zh-CN" sz="1200" b="1" u="none">
                <a:latin typeface="思源黑体 CN Normal" panose="020B0400000000000000" charset="-122"/>
                <a:ea typeface="思源黑体 CN Normal" panose="020B0400000000000000" charset="-122"/>
                <a:cs typeface="思源黑体 CN Normal" panose="020B0400000000000000" charset="-122"/>
              </a:rPr>
              <a:t> !  </a:t>
            </a:r>
            <a:r>
              <a:rPr lang="en-US" altLang="zh-CN" sz="1050" b="1" u="none">
                <a:latin typeface="思源黑体 CN Normal" panose="020B0400000000000000" charset="-122"/>
                <a:ea typeface="思源黑体 CN Normal" panose="020B0400000000000000" charset="-122"/>
                <a:cs typeface="思源黑体 CN Normal" panose="020B0400000000000000" charset="-122"/>
              </a:rPr>
              <a:t> </a:t>
            </a:r>
            <a:r>
              <a:rPr lang="en-US" altLang="zh-CN" sz="1050" b="0" u="none">
                <a:latin typeface="思源黑体 CN Normal" panose="020B0400000000000000" charset="-122"/>
                <a:ea typeface="思源黑体 CN Normal" panose="020B0400000000000000" charset="-122"/>
                <a:cs typeface="思源黑体 CN Normal" panose="020B0400000000000000" charset="-122"/>
              </a:rPr>
              <a:t>\      https://www.guopaoedu.com</a:t>
            </a:r>
            <a:endParaRPr lang="en-US" altLang="zh-CN" sz="1050" b="0" u="none">
              <a:latin typeface="思源黑体 CN Normal" panose="020B0400000000000000" charset="-122"/>
              <a:ea typeface="思源黑体 CN Normal" panose="020B0400000000000000" charset="-122"/>
              <a:cs typeface="思源黑体 CN Normal" panose="020B0400000000000000" charset="-122"/>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descr="图片1"/>
          <p:cNvPicPr>
            <a:picLocks noChangeAspect="1"/>
          </p:cNvPicPr>
          <p:nvPr userDrawn="1"/>
        </p:nvPicPr>
        <p:blipFill>
          <a:blip r:embed="rId7"/>
          <a:stretch>
            <a:fillRect/>
          </a:stretch>
        </p:blipFill>
        <p:spPr>
          <a:xfrm>
            <a:off x="5715" y="3810"/>
            <a:ext cx="12257405" cy="6901815"/>
          </a:xfrm>
          <a:prstGeom prst="rect">
            <a:avLst/>
          </a:prstGeom>
        </p:spPr>
      </p:pic>
      <p:pic>
        <p:nvPicPr>
          <p:cNvPr id="13" name="图片 12" descr="元素1"/>
          <p:cNvPicPr>
            <a:picLocks noChangeAspect="1"/>
          </p:cNvPicPr>
          <p:nvPr userDrawn="1"/>
        </p:nvPicPr>
        <p:blipFill>
          <a:blip r:embed="rId8"/>
          <a:stretch>
            <a:fillRect/>
          </a:stretch>
        </p:blipFill>
        <p:spPr>
          <a:xfrm>
            <a:off x="10356850" y="5680075"/>
            <a:ext cx="1415415" cy="884555"/>
          </a:xfrm>
          <a:prstGeom prst="rect">
            <a:avLst/>
          </a:prstGeom>
        </p:spPr>
      </p:pic>
      <p:pic>
        <p:nvPicPr>
          <p:cNvPr id="14" name="图片 13" descr="元素3"/>
          <p:cNvPicPr>
            <a:picLocks noChangeAspect="1"/>
          </p:cNvPicPr>
          <p:nvPr userDrawn="1"/>
        </p:nvPicPr>
        <p:blipFill>
          <a:blip r:embed="rId9"/>
          <a:stretch>
            <a:fillRect/>
          </a:stretch>
        </p:blipFill>
        <p:spPr>
          <a:xfrm>
            <a:off x="10894695" y="5683885"/>
            <a:ext cx="877570" cy="876300"/>
          </a:xfrm>
          <a:prstGeom prst="rect">
            <a:avLst/>
          </a:prstGeom>
        </p:spPr>
      </p:pic>
      <p:sp>
        <p:nvSpPr>
          <p:cNvPr id="15" name="文本框 14"/>
          <p:cNvSpPr txBox="1"/>
          <p:nvPr userDrawn="1"/>
        </p:nvSpPr>
        <p:spPr>
          <a:xfrm>
            <a:off x="10198735" y="5706745"/>
            <a:ext cx="705485" cy="853440"/>
          </a:xfrm>
          <a:prstGeom prst="rect">
            <a:avLst/>
          </a:prstGeom>
          <a:noFill/>
        </p:spPr>
        <p:txBody>
          <a:bodyPr vert="eaVert" wrap="none" rtlCol="0" anchor="t">
            <a:spAutoFit/>
          </a:bodyPr>
          <a:p>
            <a:pPr algn="l"/>
            <a:r>
              <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码上升职加薪</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gn="l"/>
            <a:r>
              <a:rPr lang="zh-CN" altLang="en-US" sz="1400">
                <a:latin typeface="思源黑体 CN Normal" panose="020B0400000000000000" charset="-122"/>
                <a:ea typeface="思源黑体 CN Normal" panose="020B0400000000000000" charset="-122"/>
                <a:cs typeface="思源黑体 CN Normal" panose="020B0400000000000000" charset="-122"/>
                <a:sym typeface="+mn-ea"/>
              </a:rPr>
              <a:t>关注咕泡</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pic>
        <p:nvPicPr>
          <p:cNvPr id="2" name="图片 1" descr="图片1"/>
          <p:cNvPicPr>
            <a:picLocks noChangeAspect="1"/>
          </p:cNvPicPr>
          <p:nvPr userDrawn="1"/>
        </p:nvPicPr>
        <p:blipFill>
          <a:blip r:embed="rId10"/>
          <a:stretch>
            <a:fillRect/>
          </a:stretch>
        </p:blipFill>
        <p:spPr>
          <a:xfrm>
            <a:off x="485775" y="0"/>
            <a:ext cx="1743710" cy="707390"/>
          </a:xfrm>
          <a:prstGeom prst="rect">
            <a:avLst/>
          </a:prstGeom>
        </p:spPr>
      </p:pic>
      <p:sp>
        <p:nvSpPr>
          <p:cNvPr id="100" name="文本框 99"/>
          <p:cNvSpPr txBox="1"/>
          <p:nvPr userDrawn="1"/>
        </p:nvSpPr>
        <p:spPr>
          <a:xfrm>
            <a:off x="366395" y="6275070"/>
            <a:ext cx="5080000" cy="275590"/>
          </a:xfrm>
          <a:prstGeom prst="rect">
            <a:avLst/>
          </a:prstGeom>
          <a:noFill/>
          <a:ln w="9525">
            <a:noFill/>
          </a:ln>
        </p:spPr>
        <p:txBody>
          <a:bodyPr>
            <a:spAutoFit/>
          </a:bodyPr>
          <a:p>
            <a:pPr marL="0" indent="0" algn="l"/>
            <a:r>
              <a:rPr lang="zh-CN" altLang="en-US" sz="1200" b="0" u="none">
                <a:latin typeface="思源黑体 CN Normal" panose="020B0400000000000000" charset="-122"/>
                <a:ea typeface="思源黑体 CN Normal" panose="020B0400000000000000" charset="-122"/>
                <a:cs typeface="思源黑体 CN Normal" panose="020B0400000000000000" charset="-122"/>
              </a:rPr>
              <a:t>升职加薪，就来</a:t>
            </a:r>
            <a:r>
              <a:rPr lang="zh-CN" altLang="en-US" sz="1200" b="1" u="none">
                <a:latin typeface="思源黑体 CN Normal" panose="020B0400000000000000" charset="-122"/>
                <a:ea typeface="思源黑体 CN Normal" panose="020B0400000000000000" charset="-122"/>
                <a:cs typeface="思源黑体 CN Normal" panose="020B0400000000000000" charset="-122"/>
              </a:rPr>
              <a:t>咕泡</a:t>
            </a:r>
            <a:r>
              <a:rPr lang="en-US" altLang="zh-CN" sz="1200" b="1" u="none">
                <a:latin typeface="思源黑体 CN Normal" panose="020B0400000000000000" charset="-122"/>
                <a:ea typeface="思源黑体 CN Normal" panose="020B0400000000000000" charset="-122"/>
                <a:cs typeface="思源黑体 CN Normal" panose="020B0400000000000000" charset="-122"/>
              </a:rPr>
              <a:t> !  </a:t>
            </a:r>
            <a:r>
              <a:rPr lang="en-US" altLang="zh-CN" sz="1050" b="1" u="none">
                <a:latin typeface="思源黑体 CN Normal" panose="020B0400000000000000" charset="-122"/>
                <a:ea typeface="思源黑体 CN Normal" panose="020B0400000000000000" charset="-122"/>
                <a:cs typeface="思源黑体 CN Normal" panose="020B0400000000000000" charset="-122"/>
              </a:rPr>
              <a:t> </a:t>
            </a:r>
            <a:r>
              <a:rPr lang="en-US" altLang="zh-CN" sz="1050" b="0" u="none">
                <a:latin typeface="思源黑体 CN Normal" panose="020B0400000000000000" charset="-122"/>
                <a:ea typeface="思源黑体 CN Normal" panose="020B0400000000000000" charset="-122"/>
                <a:cs typeface="思源黑体 CN Normal" panose="020B0400000000000000" charset="-122"/>
              </a:rPr>
              <a:t>\      https://www.guopaoedu.com</a:t>
            </a:r>
            <a:endParaRPr lang="en-US" altLang="zh-CN" sz="1050" b="0" u="none">
              <a:latin typeface="思源黑体 CN Normal" panose="020B0400000000000000" charset="-122"/>
              <a:ea typeface="思源黑体 CN Normal" panose="020B0400000000000000" charset="-122"/>
              <a:cs typeface="思源黑体 CN Normal" panose="020B0400000000000000" charset="-122"/>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5.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05249" y="2588260"/>
            <a:ext cx="8704961" cy="1477010"/>
          </a:xfrm>
          <a:prstGeom prst="rect">
            <a:avLst/>
          </a:prstGeom>
        </p:spPr>
        <p:txBody>
          <a:bodyPr wrap="square" lIns="0" tIns="0" rIns="0" bIns="0" rtlCol="0">
            <a:spAutoFit/>
          </a:bodyPr>
          <a:lstStyle/>
          <a:p>
            <a:pPr lvl="0" algn="l">
              <a:buClrTx/>
              <a:buSzTx/>
              <a:buFontTx/>
            </a:pPr>
            <a:r>
              <a:rPr lang="en-US" altLang="zh-CN" sz="4800" dirty="0">
                <a:solidFill>
                  <a:srgbClr val="F29400"/>
                </a:solidFill>
                <a:latin typeface="思源黑体 CN Heavy" panose="020B0A00000000000000" charset="-122"/>
                <a:ea typeface="思源黑体 CN Heavy" panose="020B0A00000000000000" charset="-122"/>
                <a:cs typeface="+mn-ea"/>
                <a:sym typeface="+mn-lt"/>
              </a:rPr>
              <a:t>Kafka</a:t>
            </a:r>
            <a:endParaRPr lang="zh-CN" sz="4800" dirty="0">
              <a:solidFill>
                <a:srgbClr val="F29400"/>
              </a:solidFill>
              <a:latin typeface="思源黑体 CN Heavy" panose="020B0A00000000000000" charset="-122"/>
              <a:ea typeface="思源黑体 CN Heavy" panose="020B0A00000000000000" charset="-122"/>
              <a:cs typeface="+mn-ea"/>
              <a:sym typeface="+mn-lt"/>
            </a:endParaRPr>
          </a:p>
          <a:p>
            <a:pPr lvl="0" algn="l">
              <a:buClrTx/>
              <a:buSzTx/>
              <a:buFontTx/>
            </a:pPr>
            <a:r>
              <a:rPr lang="zh-CN" sz="4800" dirty="0">
                <a:solidFill>
                  <a:srgbClr val="F29400"/>
                </a:solidFill>
                <a:latin typeface="思源黑体 CN Heavy" panose="020B0A00000000000000" charset="-122"/>
                <a:ea typeface="思源黑体 CN Heavy" panose="020B0A00000000000000" charset="-122"/>
                <a:cs typeface="+mn-ea"/>
                <a:sym typeface="+mn-lt"/>
              </a:rPr>
              <a:t>集群部署及核心工作原理剖析</a:t>
            </a:r>
            <a:endParaRPr lang="zh-CN" sz="4800" dirty="0">
              <a:solidFill>
                <a:srgbClr val="F29400"/>
              </a:solidFill>
              <a:latin typeface="思源黑体 CN Heavy" panose="020B0A00000000000000" charset="-122"/>
              <a:ea typeface="思源黑体 CN Heavy" panose="020B0A00000000000000" charset="-122"/>
              <a:cs typeface="+mn-ea"/>
              <a:sym typeface="+mn-lt"/>
            </a:endParaRPr>
          </a:p>
        </p:txBody>
      </p:sp>
      <p:grpSp>
        <p:nvGrpSpPr>
          <p:cNvPr id="24" name="Group 4"/>
          <p:cNvGrpSpPr/>
          <p:nvPr/>
        </p:nvGrpSpPr>
        <p:grpSpPr>
          <a:xfrm>
            <a:off x="3905250" y="4254496"/>
            <a:ext cx="1439545" cy="352470"/>
            <a:chOff x="4878401" y="4114725"/>
            <a:chExt cx="2435198" cy="609600"/>
          </a:xfrm>
          <a:solidFill>
            <a:srgbClr val="E0B07E"/>
          </a:solidFill>
        </p:grpSpPr>
        <p:sp>
          <p:nvSpPr>
            <p:cNvPr id="25" name="Rounded Rectangle 5"/>
            <p:cNvSpPr/>
            <p:nvPr/>
          </p:nvSpPr>
          <p:spPr>
            <a:xfrm>
              <a:off x="4878401" y="4114725"/>
              <a:ext cx="2435198" cy="609600"/>
            </a:xfrm>
            <a:prstGeom prst="roundRect">
              <a:avLst>
                <a:gd name="adj" fmla="val 50000"/>
              </a:avLst>
            </a:prstGeom>
            <a:solidFill>
              <a:srgbClr val="F395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F29400"/>
                </a:solidFill>
              </a:endParaRPr>
            </a:p>
          </p:txBody>
        </p:sp>
        <p:sp>
          <p:nvSpPr>
            <p:cNvPr id="27" name="TextBox 6"/>
            <p:cNvSpPr txBox="1"/>
            <p:nvPr/>
          </p:nvSpPr>
          <p:spPr>
            <a:xfrm>
              <a:off x="4878408" y="4114726"/>
              <a:ext cx="2435191" cy="583164"/>
            </a:xfrm>
            <a:prstGeom prst="rect">
              <a:avLst/>
            </a:prstGeom>
            <a:noFill/>
          </p:spPr>
          <p:txBody>
            <a:bodyPr wrap="square" rtlCol="0">
              <a:spAutoFit/>
            </a:bodyPr>
            <a:lstStyle/>
            <a:p>
              <a:pPr algn="ctr"/>
              <a:r>
                <a:rPr lang="en-US" altLang="zh-CN" sz="1600" dirty="0">
                  <a:solidFill>
                    <a:srgbClr val="120E0D"/>
                  </a:solidFill>
                  <a:latin typeface="思源黑体 CN Normal" panose="020B0400000000000000" charset="-122"/>
                  <a:ea typeface="思源黑体 CN Normal" panose="020B0400000000000000" charset="-122"/>
                  <a:cs typeface="Arial" panose="020B0604020202020204" pitchFamily="34" charset="0"/>
                </a:rPr>
                <a:t>Allen</a:t>
              </a:r>
              <a:endParaRPr lang="en-US" altLang="zh-CN" sz="1600" dirty="0">
                <a:solidFill>
                  <a:srgbClr val="120E0D"/>
                </a:solidFill>
                <a:latin typeface="思源黑体 CN Normal" panose="020B0400000000000000" charset="-122"/>
                <a:ea typeface="思源黑体 CN Normal" panose="020B0400000000000000" charset="-122"/>
                <a:cs typeface="Arial" panose="020B0604020202020204" pitchFamily="34" charset="0"/>
              </a:endParaRPr>
            </a:p>
          </p:txBody>
        </p:sp>
      </p:grpSp>
      <p:sp>
        <p:nvSpPr>
          <p:cNvPr id="5" name="文本框 4"/>
          <p:cNvSpPr txBox="1"/>
          <p:nvPr/>
        </p:nvSpPr>
        <p:spPr>
          <a:xfrm>
            <a:off x="3691884" y="1939924"/>
            <a:ext cx="3606800" cy="398781"/>
          </a:xfrm>
          <a:prstGeom prst="rect">
            <a:avLst/>
          </a:prstGeom>
          <a:noFill/>
        </p:spPr>
        <p:txBody>
          <a:bodyPr wrap="square">
            <a:spAutoFit/>
          </a:bodyPr>
          <a:lstStyle/>
          <a:p>
            <a:pPr defTabSz="914400" fontAlgn="auto">
              <a:defRPr/>
            </a:pPr>
            <a:r>
              <a:rPr lang="zh-CN" altLang="en-US" sz="2000" noProof="1">
                <a:latin typeface="微软雅黑" panose="020B0503020204020204" charset="-122"/>
                <a:ea typeface="微软雅黑" panose="020B0503020204020204" charset="-122"/>
                <a:cs typeface="微软雅黑" panose="020B0503020204020204" charset="-122"/>
                <a:sym typeface="+mn-ea"/>
              </a:rPr>
              <a:t>【</a:t>
            </a:r>
            <a:r>
              <a:rPr lang="en-US" altLang="zh-CN" sz="2000" noProof="1">
                <a:latin typeface="微软雅黑" panose="020B0503020204020204" charset="-122"/>
                <a:ea typeface="微软雅黑" panose="020B0503020204020204" charset="-122"/>
                <a:cs typeface="微软雅黑" panose="020B0503020204020204" charset="-122"/>
                <a:sym typeface="+mn-ea"/>
              </a:rPr>
              <a:t>VIP</a:t>
            </a:r>
            <a:r>
              <a:rPr lang="zh-CN" altLang="en-US" sz="2000" noProof="1">
                <a:latin typeface="微软雅黑" panose="020B0503020204020204" charset="-122"/>
                <a:ea typeface="微软雅黑" panose="020B0503020204020204" charset="-122"/>
                <a:cs typeface="微软雅黑" panose="020B0503020204020204" charset="-122"/>
                <a:sym typeface="+mn-ea"/>
              </a:rPr>
              <a:t>直播课】</a:t>
            </a:r>
            <a:endParaRPr lang="zh-CN" altLang="en-US" sz="2000" spc="200" noProof="1">
              <a:latin typeface="微软雅黑" panose="020B0503020204020204" charset="-122"/>
              <a:ea typeface="微软雅黑" panose="020B0503020204020204" charset="-122"/>
              <a:cs typeface="微软雅黑" panose="020B0503020204020204" charset="-122"/>
              <a:sym typeface="+mn-ea"/>
            </a:endParaRPr>
          </a:p>
        </p:txBody>
      </p:sp>
      <p:cxnSp>
        <p:nvCxnSpPr>
          <p:cNvPr id="12" name="直接连接符 11"/>
          <p:cNvCxnSpPr/>
          <p:nvPr/>
        </p:nvCxnSpPr>
        <p:spPr>
          <a:xfrm>
            <a:off x="3089275" y="2009775"/>
            <a:ext cx="0" cy="2244725"/>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pic>
        <p:nvPicPr>
          <p:cNvPr id="7176" name="图片 16" descr="LOGO透明度27%"/>
          <p:cNvPicPr>
            <a:picLocks noChangeAspect="1"/>
          </p:cNvPicPr>
          <p:nvPr/>
        </p:nvPicPr>
        <p:blipFill>
          <a:blip r:embed="rId1"/>
          <a:stretch>
            <a:fillRect/>
          </a:stretch>
        </p:blipFill>
        <p:spPr>
          <a:xfrm flipH="1">
            <a:off x="-4762" y="738188"/>
            <a:ext cx="2690812" cy="51450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Horizontal)">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a:sym typeface="+mn-ea"/>
              </a:rPr>
              <a:t>kafka</a:t>
            </a:r>
            <a:r>
              <a:rPr lang="zh-CN" altLang="en-US">
                <a:sym typeface="+mn-ea"/>
              </a:rPr>
              <a:t>使用场景</a:t>
            </a:r>
            <a:endParaRPr lang="zh-CN" altLang="en-US"/>
          </a:p>
        </p:txBody>
      </p:sp>
      <p:sp>
        <p:nvSpPr>
          <p:cNvPr id="13" name="TextBox 4"/>
          <p:cNvSpPr txBox="1"/>
          <p:nvPr/>
        </p:nvSpPr>
        <p:spPr>
          <a:xfrm>
            <a:off x="950414" y="1865968"/>
            <a:ext cx="9963826" cy="2999740"/>
          </a:xfrm>
          <a:prstGeom prst="rect">
            <a:avLst/>
          </a:prstGeom>
          <a:noFill/>
        </p:spPr>
        <p:txBody>
          <a:bodyPr wrap="square" rtlCol="0">
            <a:spAutoFit/>
          </a:bodyPr>
          <a:lstStyle>
            <a:defPPr>
              <a:defRPr lang="zh-CN"/>
            </a:defPPr>
            <a:lvl1pPr latinLnBrk="1">
              <a:lnSpc>
                <a:spcPct val="150000"/>
              </a:lnSpc>
              <a:defRPr sz="3600">
                <a:solidFill>
                  <a:schemeClr val="tx1">
                    <a:lumMod val="75000"/>
                    <a:lumOff val="25000"/>
                  </a:schemeClr>
                </a:solidFill>
                <a:ea typeface="+mn-lt"/>
              </a:defRPr>
            </a:lvl1pPr>
          </a:lstStyle>
          <a:p>
            <a:pPr algn="l" latinLnBrk="1">
              <a:lnSpc>
                <a:spcPct val="150000"/>
              </a:lnSpc>
            </a:pPr>
            <a:r>
              <a:rPr lang="en-US" sz="1800">
                <a:latin typeface="思源黑体 CN Normal" panose="020B0400000000000000" charset="-122"/>
                <a:ea typeface="思源黑体 CN Normal" panose="020B0400000000000000" charset="-122"/>
                <a:cs typeface="思源黑体 CN Normal" panose="020B0400000000000000" charset="-122"/>
                <a:sym typeface="+mn-ea"/>
              </a:rPr>
              <a:t>k</a:t>
            </a:r>
            <a:r>
              <a:rPr sz="1800">
                <a:latin typeface="思源黑体 CN Normal" panose="020B0400000000000000" charset="-122"/>
                <a:ea typeface="思源黑体 CN Normal" panose="020B0400000000000000" charset="-122"/>
                <a:cs typeface="思源黑体 CN Normal" panose="020B0400000000000000" charset="-122"/>
                <a:sym typeface="+mn-ea"/>
              </a:rPr>
              <a:t>afka 的</a:t>
            </a:r>
            <a:r>
              <a:rPr lang="zh-CN" sz="1800">
                <a:latin typeface="思源黑体 CN Normal" panose="020B0400000000000000" charset="-122"/>
                <a:ea typeface="思源黑体 CN Normal" panose="020B0400000000000000" charset="-122"/>
                <a:cs typeface="思源黑体 CN Normal" panose="020B0400000000000000" charset="-122"/>
                <a:sym typeface="+mn-ea"/>
              </a:rPr>
              <a:t>最初始作用就是</a:t>
            </a:r>
            <a:r>
              <a:rPr sz="1800">
                <a:latin typeface="思源黑体 CN Normal" panose="020B0400000000000000" charset="-122"/>
                <a:ea typeface="思源黑体 CN Normal" panose="020B0400000000000000" charset="-122"/>
                <a:cs typeface="思源黑体 CN Normal" panose="020B0400000000000000" charset="-122"/>
                <a:sym typeface="+mn-ea"/>
              </a:rPr>
              <a:t>是将用户活动跟踪管道重建为一组实时发布-订阅源。 </a:t>
            </a:r>
            <a:r>
              <a:rPr lang="zh-CN" sz="1800">
                <a:latin typeface="思源黑体 CN Normal" panose="020B0400000000000000" charset="-122"/>
                <a:ea typeface="思源黑体 CN Normal" panose="020B0400000000000000" charset="-122"/>
                <a:cs typeface="思源黑体 CN Normal" panose="020B0400000000000000" charset="-122"/>
                <a:sym typeface="+mn-ea"/>
              </a:rPr>
              <a:t>把</a:t>
            </a:r>
            <a:r>
              <a:rPr sz="1800">
                <a:latin typeface="思源黑体 CN Normal" panose="020B0400000000000000" charset="-122"/>
                <a:ea typeface="思源黑体 CN Normal" panose="020B0400000000000000" charset="-122"/>
                <a:cs typeface="思源黑体 CN Normal" panose="020B0400000000000000" charset="-122"/>
                <a:sym typeface="+mn-ea"/>
              </a:rPr>
              <a:t>网站活动（浏览网页、搜索或其他的用户操作）发布到中心 topic，其中每个活动类型有一个 topic。 这些订阅源提供一系列用例，包括实时处理、实时监视、对加载到Hadoop或离线数据仓库系统的数据进行离线处理和报告等。</a:t>
            </a:r>
            <a:endParaRPr sz="180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endParaRPr sz="180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r>
              <a:rPr sz="1800">
                <a:latin typeface="思源黑体 CN Normal" panose="020B0400000000000000" charset="-122"/>
                <a:ea typeface="思源黑体 CN Normal" panose="020B0400000000000000" charset="-122"/>
                <a:cs typeface="思源黑体 CN Normal" panose="020B0400000000000000" charset="-122"/>
                <a:sym typeface="+mn-ea"/>
              </a:rPr>
              <a:t>每个用户浏览网页时都生成了许多活动信息，因此活动跟踪的数据量通常非常大</a:t>
            </a:r>
            <a:r>
              <a:rPr lang="zh-CN" sz="1800">
                <a:latin typeface="思源黑体 CN Normal" panose="020B0400000000000000" charset="-122"/>
                <a:ea typeface="思源黑体 CN Normal" panose="020B0400000000000000" charset="-122"/>
                <a:cs typeface="思源黑体 CN Normal" panose="020B0400000000000000" charset="-122"/>
                <a:sym typeface="+mn-ea"/>
              </a:rPr>
              <a:t>。这就非常使用使用 </a:t>
            </a:r>
            <a:r>
              <a:rPr lang="en-US" altLang="zh-CN" sz="1800">
                <a:latin typeface="思源黑体 CN Normal" panose="020B0400000000000000" charset="-122"/>
                <a:ea typeface="思源黑体 CN Normal" panose="020B0400000000000000" charset="-122"/>
                <a:cs typeface="思源黑体 CN Normal" panose="020B0400000000000000" charset="-122"/>
                <a:sym typeface="+mn-ea"/>
              </a:rPr>
              <a:t>kafka</a:t>
            </a:r>
            <a:r>
              <a:rPr lang="zh-CN" altLang="en-US" sz="1800">
                <a:latin typeface="思源黑体 CN Normal" panose="020B0400000000000000" charset="-122"/>
                <a:ea typeface="思源黑体 CN Normal" panose="020B0400000000000000" charset="-122"/>
                <a:cs typeface="思源黑体 CN Normal" panose="020B0400000000000000" charset="-122"/>
                <a:sym typeface="+mn-ea"/>
              </a:rPr>
              <a:t>。</a:t>
            </a:r>
            <a:endParaRPr lang="zh-CN" altLang="en-US" sz="180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7" name="圆角矩形 6"/>
          <p:cNvSpPr/>
          <p:nvPr/>
        </p:nvSpPr>
        <p:spPr>
          <a:xfrm>
            <a:off x="950316" y="1159913"/>
            <a:ext cx="2661213" cy="530899"/>
          </a:xfrm>
          <a:prstGeom prst="roundRect">
            <a:avLst/>
          </a:prstGeom>
          <a:solidFill>
            <a:srgbClr val="F07F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思源黑体 CN Normal" panose="020B0400000000000000" charset="-122"/>
              <a:ea typeface="思源黑体 CN Normal" panose="020B0400000000000000" charset="-122"/>
            </a:endParaRPr>
          </a:p>
        </p:txBody>
      </p:sp>
      <p:sp>
        <p:nvSpPr>
          <p:cNvPr id="12" name="文本框 11"/>
          <p:cNvSpPr txBox="1"/>
          <p:nvPr/>
        </p:nvSpPr>
        <p:spPr>
          <a:xfrm>
            <a:off x="1236262" y="1238539"/>
            <a:ext cx="2088985" cy="368300"/>
          </a:xfrm>
          <a:prstGeom prst="rect">
            <a:avLst/>
          </a:prstGeom>
          <a:noFill/>
        </p:spPr>
        <p:txBody>
          <a:bodyPr wrap="square" rtlCol="0">
            <a:spAutoFit/>
          </a:bodyPr>
          <a:lstStyle>
            <a:defPPr>
              <a:defRPr lang="zh-CN"/>
            </a:defPPr>
            <a:lvl1pPr>
              <a:defRPr sz="2800">
                <a:solidFill>
                  <a:schemeClr val="bg1"/>
                </a:solidFill>
              </a:defRPr>
            </a:lvl1pPr>
          </a:lstStyle>
          <a:p>
            <a:pPr indent="0" algn="ctr">
              <a:buClr>
                <a:srgbClr val="1577BA"/>
              </a:buClr>
              <a:buFont typeface="Wingdings" panose="05000000000000000000" pitchFamily="2" charset="2"/>
              <a:buNone/>
            </a:pPr>
            <a:r>
              <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rPr>
              <a:t>跟踪网站活动</a:t>
            </a:r>
            <a:endPar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a:sym typeface="+mn-ea"/>
              </a:rPr>
              <a:t>kafka</a:t>
            </a:r>
            <a:r>
              <a:rPr lang="zh-CN" altLang="en-US">
                <a:sym typeface="+mn-ea"/>
              </a:rPr>
              <a:t>使用场景</a:t>
            </a:r>
            <a:endParaRPr lang="zh-CN" altLang="en-US"/>
          </a:p>
        </p:txBody>
      </p:sp>
      <p:sp>
        <p:nvSpPr>
          <p:cNvPr id="13" name="TextBox 4"/>
          <p:cNvSpPr txBox="1"/>
          <p:nvPr/>
        </p:nvSpPr>
        <p:spPr>
          <a:xfrm>
            <a:off x="950414" y="1865968"/>
            <a:ext cx="9963826" cy="3830955"/>
          </a:xfrm>
          <a:prstGeom prst="rect">
            <a:avLst/>
          </a:prstGeom>
          <a:noFill/>
        </p:spPr>
        <p:txBody>
          <a:bodyPr wrap="square" rtlCol="0">
            <a:spAutoFit/>
          </a:bodyPr>
          <a:lstStyle>
            <a:defPPr>
              <a:defRPr lang="zh-CN"/>
            </a:defPPr>
            <a:lvl1pPr latinLnBrk="1">
              <a:lnSpc>
                <a:spcPct val="150000"/>
              </a:lnSpc>
              <a:defRPr sz="3600">
                <a:solidFill>
                  <a:schemeClr val="tx1">
                    <a:lumMod val="75000"/>
                    <a:lumOff val="25000"/>
                  </a:schemeClr>
                </a:solidFill>
                <a:ea typeface="+mn-lt"/>
              </a:defRPr>
            </a:lvl1pPr>
          </a:lstStyle>
          <a:p>
            <a:pPr algn="l" latinLnBrk="1">
              <a:lnSpc>
                <a:spcPct val="150000"/>
              </a:lnSpc>
            </a:pPr>
            <a:r>
              <a:rPr sz="1800" dirty="0" err="1">
                <a:latin typeface="思源黑体 CN Normal" panose="020B0400000000000000" charset="-122"/>
                <a:ea typeface="思源黑体 CN Normal" panose="020B0400000000000000" charset="-122"/>
                <a:cs typeface="思源黑体 CN Normal" panose="020B0400000000000000" charset="-122"/>
                <a:sym typeface="+mn-ea"/>
              </a:rPr>
              <a:t>许多人使用</a:t>
            </a:r>
            <a:r>
              <a:rPr sz="1800" dirty="0">
                <a:latin typeface="思源黑体 CN Normal" panose="020B0400000000000000" charset="-122"/>
                <a:ea typeface="思源黑体 CN Normal" panose="020B0400000000000000" charset="-122"/>
                <a:cs typeface="思源黑体 CN Normal" panose="020B0400000000000000" charset="-122"/>
                <a:sym typeface="+mn-ea"/>
              </a:rPr>
              <a:t> </a:t>
            </a:r>
            <a:r>
              <a:rPr lang="en-US" sz="1800" dirty="0" err="1">
                <a:latin typeface="思源黑体 CN Normal" panose="020B0400000000000000" charset="-122"/>
                <a:ea typeface="思源黑体 CN Normal" panose="020B0400000000000000" charset="-122"/>
                <a:cs typeface="思源黑体 CN Normal" panose="020B0400000000000000" charset="-122"/>
                <a:sym typeface="+mn-ea"/>
              </a:rPr>
              <a:t>k</a:t>
            </a:r>
            <a:r>
              <a:rPr sz="1800" dirty="0" err="1">
                <a:latin typeface="思源黑体 CN Normal" panose="020B0400000000000000" charset="-122"/>
                <a:ea typeface="思源黑体 CN Normal" panose="020B0400000000000000" charset="-122"/>
                <a:cs typeface="思源黑体 CN Normal" panose="020B0400000000000000" charset="-122"/>
                <a:sym typeface="+mn-ea"/>
              </a:rPr>
              <a:t>afka来替代日志聚合解决方案</a:t>
            </a:r>
            <a:r>
              <a:rPr sz="1800" dirty="0">
                <a:latin typeface="思源黑体 CN Normal" panose="020B0400000000000000" charset="-122"/>
                <a:ea typeface="思源黑体 CN Normal" panose="020B0400000000000000" charset="-122"/>
                <a:cs typeface="思源黑体 CN Normal" panose="020B0400000000000000" charset="-122"/>
                <a:sym typeface="+mn-ea"/>
              </a:rPr>
              <a:t>。</a:t>
            </a:r>
            <a:endParaRPr lang="en-US" altLang="zh-CN" sz="1800" dirty="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r>
              <a:rPr sz="1800" dirty="0" err="1">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日志聚合系统</a:t>
            </a:r>
            <a:r>
              <a:rPr sz="1800" dirty="0" err="1">
                <a:latin typeface="思源黑体 CN Normal" panose="020B0400000000000000" charset="-122"/>
                <a:ea typeface="思源黑体 CN Normal" panose="020B0400000000000000" charset="-122"/>
                <a:cs typeface="思源黑体 CN Normal" panose="020B0400000000000000" charset="-122"/>
                <a:sym typeface="+mn-ea"/>
              </a:rPr>
              <a:t>通常从服务器收集物理日志文件，并将其置于一个中心系统（可能是文件服务器或HDFS）进行处理</a:t>
            </a:r>
            <a:r>
              <a:rPr sz="1800" dirty="0">
                <a:latin typeface="思源黑体 CN Normal" panose="020B0400000000000000" charset="-122"/>
                <a:ea typeface="思源黑体 CN Normal" panose="020B0400000000000000" charset="-122"/>
                <a:cs typeface="思源黑体 CN Normal" panose="020B0400000000000000" charset="-122"/>
                <a:sym typeface="+mn-ea"/>
              </a:rPr>
              <a:t>。 </a:t>
            </a:r>
            <a:endParaRPr lang="en-US" altLang="zh-CN" sz="1800" dirty="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endParaRPr lang="en-US" altLang="zh-CN" sz="1800" dirty="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r>
              <a:rPr lang="en-US" sz="1800" dirty="0" err="1">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k</a:t>
            </a:r>
            <a:r>
              <a:rPr sz="1800" dirty="0" err="1">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afka</a:t>
            </a:r>
            <a:r>
              <a:rPr sz="1800" dirty="0">
                <a:solidFill>
                  <a:srgbClr val="1577BA"/>
                </a:solidFill>
                <a:latin typeface="思源黑体 CN Normal" panose="020B0400000000000000" charset="-122"/>
                <a:ea typeface="思源黑体 CN Normal" panose="020B0400000000000000" charset="-122"/>
                <a:cs typeface="思源黑体 CN Normal" panose="020B0400000000000000" charset="-122"/>
                <a:sym typeface="+mn-ea"/>
              </a:rPr>
              <a:t> </a:t>
            </a:r>
            <a:r>
              <a:rPr sz="1800" dirty="0" err="1">
                <a:latin typeface="思源黑体 CN Normal" panose="020B0400000000000000" charset="-122"/>
                <a:ea typeface="思源黑体 CN Normal" panose="020B0400000000000000" charset="-122"/>
                <a:cs typeface="思源黑体 CN Normal" panose="020B0400000000000000" charset="-122"/>
                <a:sym typeface="+mn-ea"/>
              </a:rPr>
              <a:t>从这些日志文件中提取信息，并将其抽象为一个更加清晰的消息流</a:t>
            </a:r>
            <a:r>
              <a:rPr sz="1800" dirty="0">
                <a:latin typeface="思源黑体 CN Normal" panose="020B0400000000000000" charset="-122"/>
                <a:ea typeface="思源黑体 CN Normal" panose="020B0400000000000000" charset="-122"/>
                <a:cs typeface="思源黑体 CN Normal" panose="020B0400000000000000" charset="-122"/>
                <a:sym typeface="+mn-ea"/>
              </a:rPr>
              <a:t>。 </a:t>
            </a:r>
            <a:r>
              <a:rPr sz="1800" dirty="0" err="1">
                <a:latin typeface="思源黑体 CN Normal" panose="020B0400000000000000" charset="-122"/>
                <a:ea typeface="思源黑体 CN Normal" panose="020B0400000000000000" charset="-122"/>
                <a:cs typeface="思源黑体 CN Normal" panose="020B0400000000000000" charset="-122"/>
                <a:sym typeface="+mn-ea"/>
              </a:rPr>
              <a:t>这样可以实现更低的延迟处理且易于支持多个数据源及分布式数据的消耗</a:t>
            </a:r>
            <a:r>
              <a:rPr sz="1800" dirty="0">
                <a:latin typeface="思源黑体 CN Normal" panose="020B0400000000000000" charset="-122"/>
                <a:ea typeface="思源黑体 CN Normal" panose="020B0400000000000000" charset="-122"/>
                <a:cs typeface="思源黑体 CN Normal" panose="020B0400000000000000" charset="-122"/>
                <a:sym typeface="+mn-ea"/>
              </a:rPr>
              <a:t>。 </a:t>
            </a:r>
            <a:endParaRPr lang="en-US" altLang="zh-CN" sz="1800" dirty="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endParaRPr lang="en-US" altLang="zh-CN" sz="1800" dirty="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r>
              <a:rPr sz="1800" dirty="0">
                <a:latin typeface="思源黑体 CN Normal" panose="020B0400000000000000" charset="-122"/>
                <a:ea typeface="思源黑体 CN Normal" panose="020B0400000000000000" charset="-122"/>
                <a:cs typeface="思源黑体 CN Normal" panose="020B0400000000000000" charset="-122"/>
                <a:sym typeface="+mn-ea"/>
              </a:rPr>
              <a:t>与 Scribe 或 Flume </a:t>
            </a:r>
            <a:r>
              <a:rPr sz="1800" dirty="0" err="1">
                <a:latin typeface="思源黑体 CN Normal" panose="020B0400000000000000" charset="-122"/>
                <a:ea typeface="思源黑体 CN Normal" panose="020B0400000000000000" charset="-122"/>
                <a:cs typeface="思源黑体 CN Normal" panose="020B0400000000000000" charset="-122"/>
                <a:sym typeface="+mn-ea"/>
              </a:rPr>
              <a:t>等以日志为中心的系统相比，</a:t>
            </a:r>
            <a:r>
              <a:rPr sz="1800" dirty="0" err="1">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Kafka具备同样出色的性能、更强的耐用性（因为复制功能）和更低的端到端延迟</a:t>
            </a:r>
            <a:r>
              <a:rPr sz="1800" dirty="0">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a:t>
            </a:r>
            <a:endParaRPr sz="1800" dirty="0">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7" name="圆角矩形 6"/>
          <p:cNvSpPr/>
          <p:nvPr/>
        </p:nvSpPr>
        <p:spPr>
          <a:xfrm>
            <a:off x="950316" y="1159913"/>
            <a:ext cx="2661213" cy="530899"/>
          </a:xfrm>
          <a:prstGeom prst="roundRect">
            <a:avLst/>
          </a:prstGeom>
          <a:solidFill>
            <a:srgbClr val="F07F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思源黑体 CN Normal" panose="020B0400000000000000" charset="-122"/>
              <a:ea typeface="思源黑体 CN Normal" panose="020B0400000000000000" charset="-122"/>
            </a:endParaRPr>
          </a:p>
        </p:txBody>
      </p:sp>
      <p:sp>
        <p:nvSpPr>
          <p:cNvPr id="12" name="文本框 11"/>
          <p:cNvSpPr txBox="1"/>
          <p:nvPr/>
        </p:nvSpPr>
        <p:spPr>
          <a:xfrm>
            <a:off x="1236262" y="1238539"/>
            <a:ext cx="2088985" cy="368300"/>
          </a:xfrm>
          <a:prstGeom prst="rect">
            <a:avLst/>
          </a:prstGeom>
          <a:noFill/>
        </p:spPr>
        <p:txBody>
          <a:bodyPr wrap="square" rtlCol="0">
            <a:spAutoFit/>
          </a:bodyPr>
          <a:lstStyle>
            <a:defPPr>
              <a:defRPr lang="zh-CN"/>
            </a:defPPr>
            <a:lvl1pPr>
              <a:defRPr sz="2800">
                <a:solidFill>
                  <a:schemeClr val="bg1"/>
                </a:solidFill>
              </a:defRPr>
            </a:lvl1pPr>
          </a:lstStyle>
          <a:p>
            <a:pPr indent="0" algn="ctr">
              <a:buClr>
                <a:srgbClr val="1577BA"/>
              </a:buClr>
              <a:buFont typeface="Wingdings" panose="05000000000000000000" pitchFamily="2" charset="2"/>
              <a:buNone/>
            </a:pPr>
            <a:r>
              <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rPr>
              <a:t>日志聚合</a:t>
            </a:r>
            <a:endPar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a:sym typeface="+mn-ea"/>
              </a:rPr>
              <a:t>kafka</a:t>
            </a:r>
            <a:r>
              <a:rPr lang="zh-CN" altLang="en-US">
                <a:sym typeface="+mn-ea"/>
              </a:rPr>
              <a:t>使用场景</a:t>
            </a:r>
            <a:endParaRPr lang="zh-CN" altLang="en-US"/>
          </a:p>
        </p:txBody>
      </p:sp>
      <p:sp>
        <p:nvSpPr>
          <p:cNvPr id="13" name="TextBox 4"/>
          <p:cNvSpPr txBox="1"/>
          <p:nvPr/>
        </p:nvSpPr>
        <p:spPr>
          <a:xfrm>
            <a:off x="950414" y="1865968"/>
            <a:ext cx="9963826" cy="3830955"/>
          </a:xfrm>
          <a:prstGeom prst="rect">
            <a:avLst/>
          </a:prstGeom>
          <a:noFill/>
        </p:spPr>
        <p:txBody>
          <a:bodyPr wrap="square" rtlCol="0">
            <a:spAutoFit/>
          </a:bodyPr>
          <a:lstStyle>
            <a:defPPr>
              <a:defRPr lang="zh-CN"/>
            </a:defPPr>
            <a:lvl1pPr latinLnBrk="1">
              <a:lnSpc>
                <a:spcPct val="150000"/>
              </a:lnSpc>
              <a:defRPr sz="3600">
                <a:solidFill>
                  <a:schemeClr val="tx1">
                    <a:lumMod val="75000"/>
                    <a:lumOff val="25000"/>
                  </a:schemeClr>
                </a:solidFill>
                <a:ea typeface="+mn-lt"/>
              </a:defRPr>
            </a:lvl1pPr>
          </a:lstStyle>
          <a:p>
            <a:pPr algn="l" latinLnBrk="1">
              <a:lnSpc>
                <a:spcPct val="150000"/>
              </a:lnSpc>
            </a:pPr>
            <a:r>
              <a:rPr sz="1800">
                <a:latin typeface="思源黑体 CN Normal" panose="020B0400000000000000" charset="-122"/>
                <a:ea typeface="思源黑体 CN Normal" panose="020B0400000000000000" charset="-122"/>
                <a:cs typeface="思源黑体 CN Normal" panose="020B0400000000000000" charset="-122"/>
                <a:sym typeface="+mn-ea"/>
              </a:rPr>
              <a:t>从0.10.0.0开始，</a:t>
            </a:r>
            <a:r>
              <a:rPr lang="en-US" sz="1800">
                <a:latin typeface="思源黑体 CN Normal" panose="020B0400000000000000" charset="-122"/>
                <a:ea typeface="思源黑体 CN Normal" panose="020B0400000000000000" charset="-122"/>
                <a:cs typeface="思源黑体 CN Normal" panose="020B0400000000000000" charset="-122"/>
                <a:sym typeface="+mn-ea"/>
              </a:rPr>
              <a:t>kafka </a:t>
            </a:r>
            <a:r>
              <a:rPr lang="zh-CN" altLang="en-US" sz="1800">
                <a:latin typeface="思源黑体 CN Normal" panose="020B0400000000000000" charset="-122"/>
                <a:ea typeface="思源黑体 CN Normal" panose="020B0400000000000000" charset="-122"/>
                <a:cs typeface="思源黑体 CN Normal" panose="020B0400000000000000" charset="-122"/>
                <a:sym typeface="+mn-ea"/>
              </a:rPr>
              <a:t>支持</a:t>
            </a:r>
            <a:r>
              <a:rPr sz="1800">
                <a:latin typeface="思源黑体 CN Normal" panose="020B0400000000000000" charset="-122"/>
                <a:ea typeface="思源黑体 CN Normal" panose="020B0400000000000000" charset="-122"/>
                <a:cs typeface="思源黑体 CN Normal" panose="020B0400000000000000" charset="-122"/>
                <a:sym typeface="+mn-ea"/>
              </a:rPr>
              <a:t>轻量，但功能强大的流处理。</a:t>
            </a:r>
            <a:endParaRPr sz="180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endParaRPr sz="180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r>
              <a:rPr sz="1800">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kafka消息处理</a:t>
            </a:r>
            <a:r>
              <a:rPr sz="1800">
                <a:latin typeface="思源黑体 CN Normal" panose="020B0400000000000000" charset="-122"/>
                <a:ea typeface="思源黑体 CN Normal" panose="020B0400000000000000" charset="-122"/>
                <a:cs typeface="思源黑体 CN Normal" panose="020B0400000000000000" charset="-122"/>
                <a:sym typeface="+mn-ea"/>
              </a:rPr>
              <a:t>包含多个阶段。</a:t>
            </a:r>
            <a:r>
              <a:rPr sz="1800">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其中原始输入数据是从kafka主题消费的，然后汇总，丰富，或者以其他的方式处理转化为新主题以供进一步消费或后续处理</a:t>
            </a:r>
            <a:r>
              <a:rPr lang="zh-CN" sz="1800">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a:t>
            </a:r>
            <a:endParaRPr lang="zh-CN" sz="180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endParaRPr lang="zh-CN" sz="180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r>
              <a:rPr sz="1800">
                <a:latin typeface="思源黑体 CN Normal" panose="020B0400000000000000" charset="-122"/>
                <a:ea typeface="思源黑体 CN Normal" panose="020B0400000000000000" charset="-122"/>
                <a:cs typeface="思源黑体 CN Normal" panose="020B0400000000000000" charset="-122"/>
                <a:sym typeface="+mn-ea"/>
              </a:rPr>
              <a:t>例如，一个推荐新闻文章，文章内容可能从“articles”主题获取；然后进一步处理内容，得到一个处理后的新内容，最后推荐给用户。这种处理是基于单个主题的实时数据流。</a:t>
            </a:r>
            <a:endParaRPr sz="180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endParaRPr sz="180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r>
              <a:rPr sz="1800">
                <a:latin typeface="思源黑体 CN Normal" panose="020B0400000000000000" charset="-122"/>
                <a:ea typeface="思源黑体 CN Normal" panose="020B0400000000000000" charset="-122"/>
                <a:cs typeface="思源黑体 CN Normal" panose="020B0400000000000000" charset="-122"/>
                <a:sym typeface="+mn-ea"/>
              </a:rPr>
              <a:t>除了Kafka Streams，还有 Apache Storm 和 Apache Samza </a:t>
            </a:r>
            <a:r>
              <a:rPr lang="zh-CN" sz="1800">
                <a:latin typeface="思源黑体 CN Normal" panose="020B0400000000000000" charset="-122"/>
                <a:ea typeface="思源黑体 CN Normal" panose="020B0400000000000000" charset="-122"/>
                <a:cs typeface="思源黑体 CN Normal" panose="020B0400000000000000" charset="-122"/>
                <a:sym typeface="+mn-ea"/>
              </a:rPr>
              <a:t>也是不错的流处理框架</a:t>
            </a:r>
            <a:r>
              <a:rPr sz="1800">
                <a:latin typeface="思源黑体 CN Normal" panose="020B0400000000000000" charset="-122"/>
                <a:ea typeface="思源黑体 CN Normal" panose="020B0400000000000000" charset="-122"/>
                <a:cs typeface="思源黑体 CN Normal" panose="020B0400000000000000" charset="-122"/>
                <a:sym typeface="+mn-ea"/>
              </a:rPr>
              <a:t>。</a:t>
            </a:r>
            <a:endParaRPr sz="180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7" name="圆角矩形 6"/>
          <p:cNvSpPr/>
          <p:nvPr/>
        </p:nvSpPr>
        <p:spPr>
          <a:xfrm>
            <a:off x="950316" y="1159913"/>
            <a:ext cx="2661213" cy="530899"/>
          </a:xfrm>
          <a:prstGeom prst="roundRect">
            <a:avLst/>
          </a:prstGeom>
          <a:solidFill>
            <a:srgbClr val="F07F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思源黑体 CN Normal" panose="020B0400000000000000" charset="-122"/>
              <a:ea typeface="思源黑体 CN Normal" panose="020B0400000000000000" charset="-122"/>
            </a:endParaRPr>
          </a:p>
        </p:txBody>
      </p:sp>
      <p:sp>
        <p:nvSpPr>
          <p:cNvPr id="12" name="文本框 11"/>
          <p:cNvSpPr txBox="1"/>
          <p:nvPr/>
        </p:nvSpPr>
        <p:spPr>
          <a:xfrm>
            <a:off x="1236262" y="1238539"/>
            <a:ext cx="2088985" cy="368300"/>
          </a:xfrm>
          <a:prstGeom prst="rect">
            <a:avLst/>
          </a:prstGeom>
          <a:noFill/>
        </p:spPr>
        <p:txBody>
          <a:bodyPr wrap="square" rtlCol="0">
            <a:spAutoFit/>
          </a:bodyPr>
          <a:lstStyle>
            <a:defPPr>
              <a:defRPr lang="zh-CN"/>
            </a:defPPr>
            <a:lvl1pPr>
              <a:defRPr sz="2800">
                <a:solidFill>
                  <a:schemeClr val="bg1"/>
                </a:solidFill>
              </a:defRPr>
            </a:lvl1pPr>
          </a:lstStyle>
          <a:p>
            <a:pPr indent="0" algn="ctr">
              <a:buClr>
                <a:srgbClr val="1577BA"/>
              </a:buClr>
              <a:buFont typeface="Wingdings" panose="05000000000000000000" pitchFamily="2" charset="2"/>
              <a:buNone/>
            </a:pPr>
            <a:r>
              <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rPr>
              <a:t>流处理</a:t>
            </a:r>
            <a:endPar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p>
            <a:r>
              <a:rPr lang="en-US" altLang="zh-CN">
                <a:sym typeface="+mn-ea"/>
              </a:rPr>
              <a:t>kafka</a:t>
            </a:r>
            <a:r>
              <a:rPr lang="zh-CN" altLang="en-US">
                <a:sym typeface="+mn-ea"/>
              </a:rPr>
              <a:t>使用场景</a:t>
            </a:r>
            <a:endParaRPr lang="zh-CN" altLang="en-US"/>
          </a:p>
        </p:txBody>
      </p:sp>
      <p:sp>
        <p:nvSpPr>
          <p:cNvPr id="13" name="TextBox 4"/>
          <p:cNvSpPr txBox="1"/>
          <p:nvPr/>
        </p:nvSpPr>
        <p:spPr>
          <a:xfrm>
            <a:off x="950414" y="1865968"/>
            <a:ext cx="9963826" cy="922020"/>
          </a:xfrm>
          <a:prstGeom prst="rect">
            <a:avLst/>
          </a:prstGeom>
          <a:noFill/>
        </p:spPr>
        <p:txBody>
          <a:bodyPr wrap="square" rtlCol="0">
            <a:spAutoFit/>
          </a:bodyPr>
          <a:lstStyle>
            <a:defPPr>
              <a:defRPr lang="zh-CN"/>
            </a:defPPr>
            <a:lvl1pPr latinLnBrk="1">
              <a:lnSpc>
                <a:spcPct val="150000"/>
              </a:lnSpc>
              <a:defRPr sz="3600">
                <a:solidFill>
                  <a:schemeClr val="tx1">
                    <a:lumMod val="75000"/>
                    <a:lumOff val="25000"/>
                  </a:schemeClr>
                </a:solidFill>
                <a:ea typeface="+mn-lt"/>
              </a:defRPr>
            </a:lvl1pPr>
          </a:lstStyle>
          <a:p>
            <a:pPr algn="l" latinLnBrk="1">
              <a:lnSpc>
                <a:spcPct val="150000"/>
              </a:lnSpc>
            </a:pPr>
            <a:r>
              <a:rPr sz="1800">
                <a:latin typeface="思源黑体 CN Normal" panose="020B0400000000000000" charset="-122"/>
                <a:ea typeface="思源黑体 CN Normal" panose="020B0400000000000000" charset="-122"/>
                <a:cs typeface="思源黑体 CN Normal" panose="020B0400000000000000" charset="-122"/>
                <a:sym typeface="+mn-ea"/>
              </a:rPr>
              <a:t>Event sourcing是一种应用程序设计风格，按时间来记录状态的更改。 Kafka 可以存储非常多的日志数据，为基于 event sourcing 的应用程序提供强有力的支持。</a:t>
            </a:r>
            <a:endParaRPr sz="180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7" name="圆角矩形 6"/>
          <p:cNvSpPr/>
          <p:nvPr/>
        </p:nvSpPr>
        <p:spPr>
          <a:xfrm>
            <a:off x="950316" y="1159913"/>
            <a:ext cx="2661213" cy="530899"/>
          </a:xfrm>
          <a:prstGeom prst="roundRect">
            <a:avLst/>
          </a:prstGeom>
          <a:solidFill>
            <a:srgbClr val="F07F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思源黑体 CN Normal" panose="020B0400000000000000" charset="-122"/>
              <a:ea typeface="思源黑体 CN Normal" panose="020B0400000000000000" charset="-122"/>
            </a:endParaRPr>
          </a:p>
        </p:txBody>
      </p:sp>
      <p:sp>
        <p:nvSpPr>
          <p:cNvPr id="12" name="文本框 11"/>
          <p:cNvSpPr txBox="1"/>
          <p:nvPr/>
        </p:nvSpPr>
        <p:spPr>
          <a:xfrm>
            <a:off x="1236262" y="1238539"/>
            <a:ext cx="2088985" cy="368300"/>
          </a:xfrm>
          <a:prstGeom prst="rect">
            <a:avLst/>
          </a:prstGeom>
          <a:noFill/>
        </p:spPr>
        <p:txBody>
          <a:bodyPr wrap="square" rtlCol="0">
            <a:spAutoFit/>
          </a:bodyPr>
          <a:lstStyle>
            <a:defPPr>
              <a:defRPr lang="zh-CN"/>
            </a:defPPr>
            <a:lvl1pPr>
              <a:defRPr sz="2800">
                <a:solidFill>
                  <a:schemeClr val="bg1"/>
                </a:solidFill>
              </a:defRPr>
            </a:lvl1pPr>
          </a:lstStyle>
          <a:p>
            <a:pPr indent="0" algn="ctr">
              <a:buClr>
                <a:srgbClr val="1577BA"/>
              </a:buClr>
              <a:buFont typeface="Wingdings" panose="05000000000000000000" pitchFamily="2" charset="2"/>
              <a:buNone/>
            </a:pPr>
            <a:r>
              <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rPr>
              <a:t>事件采集</a:t>
            </a:r>
            <a:endPar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endParaRPr>
          </a:p>
        </p:txBody>
      </p:sp>
      <p:sp>
        <p:nvSpPr>
          <p:cNvPr id="2" name="TextBox 4"/>
          <p:cNvSpPr txBox="1"/>
          <p:nvPr/>
        </p:nvSpPr>
        <p:spPr>
          <a:xfrm>
            <a:off x="950414" y="4051052"/>
            <a:ext cx="9963826" cy="1337945"/>
          </a:xfrm>
          <a:prstGeom prst="rect">
            <a:avLst/>
          </a:prstGeom>
          <a:noFill/>
        </p:spPr>
        <p:txBody>
          <a:bodyPr wrap="square" rtlCol="0">
            <a:spAutoFit/>
          </a:bodyPr>
          <a:lstStyle>
            <a:defPPr>
              <a:defRPr lang="zh-CN"/>
            </a:defPPr>
            <a:lvl1pPr latinLnBrk="1">
              <a:lnSpc>
                <a:spcPct val="150000"/>
              </a:lnSpc>
              <a:defRPr sz="3600">
                <a:solidFill>
                  <a:schemeClr val="tx1">
                    <a:lumMod val="75000"/>
                    <a:lumOff val="25000"/>
                  </a:schemeClr>
                </a:solidFill>
                <a:ea typeface="+mn-lt"/>
              </a:defRPr>
            </a:lvl1pPr>
          </a:lstStyle>
          <a:p>
            <a:pPr algn="l" latinLnBrk="1">
              <a:lnSpc>
                <a:spcPct val="150000"/>
              </a:lnSpc>
            </a:pPr>
            <a:r>
              <a:rPr lang="en-US" sz="1800">
                <a:latin typeface="思源黑体 CN Normal" panose="020B0400000000000000" charset="-122"/>
                <a:ea typeface="思源黑体 CN Normal" panose="020B0400000000000000" charset="-122"/>
                <a:cs typeface="思源黑体 CN Normal" panose="020B0400000000000000" charset="-122"/>
                <a:sym typeface="+mn-ea"/>
              </a:rPr>
              <a:t>k</a:t>
            </a:r>
            <a:r>
              <a:rPr sz="1800">
                <a:latin typeface="思源黑体 CN Normal" panose="020B0400000000000000" charset="-122"/>
                <a:ea typeface="思源黑体 CN Normal" panose="020B0400000000000000" charset="-122"/>
                <a:cs typeface="思源黑体 CN Normal" panose="020B0400000000000000" charset="-122"/>
                <a:sym typeface="+mn-ea"/>
              </a:rPr>
              <a:t>afka 可以从外部为分布式系统提供日志提交功能。 日志有助于记录节点和行为间的数据，采用重新同步机制可以从失败节点恢复数据。 Kafka的日志压缩 功能支持这一用法。 这一点与Apache BookKeeper 项目类似。</a:t>
            </a:r>
            <a:endParaRPr sz="180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3" name="圆角矩形 2"/>
          <p:cNvSpPr/>
          <p:nvPr/>
        </p:nvSpPr>
        <p:spPr>
          <a:xfrm>
            <a:off x="950316" y="3344997"/>
            <a:ext cx="2661213" cy="530899"/>
          </a:xfrm>
          <a:prstGeom prst="roundRect">
            <a:avLst/>
          </a:prstGeom>
          <a:solidFill>
            <a:srgbClr val="F07F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思源黑体 CN Normal" panose="020B0400000000000000" charset="-122"/>
              <a:ea typeface="思源黑体 CN Normal" panose="020B0400000000000000" charset="-122"/>
            </a:endParaRPr>
          </a:p>
        </p:txBody>
      </p:sp>
      <p:sp>
        <p:nvSpPr>
          <p:cNvPr id="4" name="文本框 3"/>
          <p:cNvSpPr txBox="1"/>
          <p:nvPr/>
        </p:nvSpPr>
        <p:spPr>
          <a:xfrm>
            <a:off x="1236262" y="3423624"/>
            <a:ext cx="2088985" cy="368300"/>
          </a:xfrm>
          <a:prstGeom prst="rect">
            <a:avLst/>
          </a:prstGeom>
          <a:noFill/>
        </p:spPr>
        <p:txBody>
          <a:bodyPr wrap="square" rtlCol="0">
            <a:spAutoFit/>
          </a:bodyPr>
          <a:lstStyle>
            <a:defPPr>
              <a:defRPr lang="zh-CN"/>
            </a:defPPr>
            <a:lvl1pPr>
              <a:defRPr sz="2800">
                <a:solidFill>
                  <a:schemeClr val="bg1"/>
                </a:solidFill>
              </a:defRPr>
            </a:lvl1pPr>
          </a:lstStyle>
          <a:p>
            <a:pPr indent="0" algn="ctr">
              <a:buClr>
                <a:srgbClr val="1577BA"/>
              </a:buClr>
              <a:buFont typeface="Wingdings" panose="05000000000000000000" pitchFamily="2" charset="2"/>
              <a:buNone/>
            </a:pPr>
            <a:r>
              <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rPr>
              <a:t>提交日志</a:t>
            </a:r>
            <a:endPar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4145280" y="1478280"/>
            <a:ext cx="3901440" cy="39014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963295" y="2577465"/>
            <a:ext cx="9904730" cy="1230630"/>
          </a:xfrm>
          <a:prstGeom prst="rect">
            <a:avLst/>
          </a:prstGeom>
        </p:spPr>
        <p:txBody>
          <a:bodyPr wrap="square" lIns="0" tIns="0" rIns="0" bIns="0">
            <a:spAutoFit/>
          </a:bodyPr>
          <a:lstStyle/>
          <a:p>
            <a:pPr algn="ctr"/>
            <a:r>
              <a:rPr lang="zh-CN" sz="4000" dirty="0">
                <a:solidFill>
                  <a:schemeClr val="tx1"/>
                </a:solidFill>
                <a:latin typeface="思源黑体 CN Heavy" panose="020B0A00000000000000" charset="-122"/>
                <a:ea typeface="思源黑体 CN Heavy" panose="020B0A00000000000000" charset="-122"/>
                <a:cs typeface="思源黑体 CN Heavy" panose="020B0A00000000000000" charset="-122"/>
                <a:sym typeface="+mn-lt"/>
              </a:rPr>
              <a:t>教学质量服务监督与反馈邮箱</a:t>
            </a:r>
            <a:endParaRPr lang="zh-CN" sz="4000" dirty="0">
              <a:solidFill>
                <a:schemeClr val="tx1"/>
              </a:solidFill>
              <a:latin typeface="思源黑体 CN Heavy" panose="020B0A00000000000000" charset="-122"/>
              <a:ea typeface="思源黑体 CN Heavy" panose="020B0A00000000000000" charset="-122"/>
              <a:cs typeface="思源黑体 CN Heavy" panose="020B0A00000000000000" charset="-122"/>
              <a:sym typeface="+mn-lt"/>
            </a:endParaRPr>
          </a:p>
          <a:p>
            <a:pPr algn="ctr"/>
            <a:r>
              <a:rPr lang="zh-CN" sz="4000" dirty="0">
                <a:solidFill>
                  <a:schemeClr val="accent2"/>
                </a:solidFill>
                <a:latin typeface="思源黑体 CN Heavy" panose="020B0A00000000000000" charset="-122"/>
                <a:ea typeface="思源黑体 CN Heavy" panose="020B0A00000000000000" charset="-122"/>
                <a:cs typeface="思源黑体 CN Heavy" panose="020B0A00000000000000" charset="-122"/>
                <a:sym typeface="+mn-lt"/>
              </a:rPr>
              <a:t>vip.feedback@gupaoedu.com</a:t>
            </a:r>
            <a:endParaRPr lang="zh-CN" sz="4000" dirty="0">
              <a:solidFill>
                <a:schemeClr val="accent2"/>
              </a:solidFill>
              <a:latin typeface="思源黑体 CN Heavy" panose="020B0A00000000000000" charset="-122"/>
              <a:ea typeface="思源黑体 CN Heavy" panose="020B0A00000000000000" charset="-122"/>
              <a:cs typeface="思源黑体 CN Heavy" panose="020B0A00000000000000" charset="-122"/>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ppt_w"/>
                                          </p:val>
                                        </p:tav>
                                        <p:tav tm="100000">
                                          <p:val>
                                            <p:strVal val="#ppt_w"/>
                                          </p:val>
                                        </p:tav>
                                      </p:tavLst>
                                    </p:anim>
                                    <p:anim calcmode="lin" valueType="num">
                                      <p:cBhvr>
                                        <p:cTn id="8" dur="500" fill="hold"/>
                                        <p:tgtEl>
                                          <p:spTgt spid="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684655" y="2265045"/>
            <a:ext cx="3118485" cy="860425"/>
          </a:xfrm>
          <a:prstGeom prst="rect">
            <a:avLst/>
          </a:prstGeom>
          <a:noFill/>
        </p:spPr>
        <p:txBody>
          <a:bodyPr wrap="square">
            <a:spAutoFit/>
          </a:bodyPr>
          <a:lstStyle/>
          <a:p>
            <a:pPr defTabSz="914400">
              <a:defRPr/>
            </a:pPr>
            <a:r>
              <a:rPr lang="zh-CN" altLang="en-US" sz="5000" b="1" spc="200" dirty="0">
                <a:solidFill>
                  <a:schemeClr val="bg2">
                    <a:lumMod val="25000"/>
                  </a:schemeClr>
                </a:solidFill>
                <a:latin typeface="思源黑体 CN Heavy" panose="020B0A00000000000000" charset="-122"/>
                <a:ea typeface="思源黑体 CN Heavy" panose="020B0A00000000000000" charset="-122"/>
                <a:cs typeface="+mn-ea"/>
                <a:sym typeface="+mn-lt"/>
              </a:rPr>
              <a:t>谢谢观看</a:t>
            </a:r>
            <a:endParaRPr lang="zh-CN" altLang="en-US" sz="5000" b="1" spc="200" dirty="0">
              <a:solidFill>
                <a:schemeClr val="bg2">
                  <a:lumMod val="25000"/>
                </a:schemeClr>
              </a:solidFill>
              <a:latin typeface="思源黑体 CN Heavy" panose="020B0A00000000000000" charset="-122"/>
              <a:ea typeface="思源黑体 CN Heavy" panose="020B0A00000000000000" charset="-122"/>
              <a:cs typeface="+mn-ea"/>
              <a:sym typeface="+mn-lt"/>
            </a:endParaRPr>
          </a:p>
        </p:txBody>
      </p:sp>
      <p:grpSp>
        <p:nvGrpSpPr>
          <p:cNvPr id="24" name="Group 4"/>
          <p:cNvGrpSpPr/>
          <p:nvPr/>
        </p:nvGrpSpPr>
        <p:grpSpPr>
          <a:xfrm>
            <a:off x="1805305" y="3329101"/>
            <a:ext cx="1453064" cy="352674"/>
            <a:chOff x="4878401" y="4114373"/>
            <a:chExt cx="2458065" cy="609952"/>
          </a:xfrm>
          <a:solidFill>
            <a:srgbClr val="E0B07E"/>
          </a:solidFill>
        </p:grpSpPr>
        <p:sp>
          <p:nvSpPr>
            <p:cNvPr id="25" name="Rounded Rectangle 5"/>
            <p:cNvSpPr/>
            <p:nvPr/>
          </p:nvSpPr>
          <p:spPr>
            <a:xfrm>
              <a:off x="4878401" y="4114725"/>
              <a:ext cx="2435198" cy="609600"/>
            </a:xfrm>
            <a:prstGeom prst="roundRect">
              <a:avLst>
                <a:gd name="adj" fmla="val 50000"/>
              </a:avLst>
            </a:prstGeom>
            <a:solidFill>
              <a:srgbClr val="F395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F29400"/>
                </a:solidFill>
              </a:endParaRPr>
            </a:p>
          </p:txBody>
        </p:sp>
        <p:sp>
          <p:nvSpPr>
            <p:cNvPr id="27" name="TextBox 6"/>
            <p:cNvSpPr txBox="1"/>
            <p:nvPr/>
          </p:nvSpPr>
          <p:spPr>
            <a:xfrm>
              <a:off x="4901270" y="4114373"/>
              <a:ext cx="2435196" cy="583164"/>
            </a:xfrm>
            <a:prstGeom prst="rect">
              <a:avLst/>
            </a:prstGeom>
            <a:noFill/>
          </p:spPr>
          <p:txBody>
            <a:bodyPr wrap="square" rtlCol="0">
              <a:spAutoFit/>
            </a:bodyPr>
            <a:lstStyle/>
            <a:p>
              <a:pPr algn="ctr"/>
              <a:r>
                <a:rPr lang="en-US" altLang="zh-CN" sz="1600" dirty="0">
                  <a:solidFill>
                    <a:srgbClr val="120E0D"/>
                  </a:solidFill>
                  <a:latin typeface="思源黑体 CN Normal" panose="020B0400000000000000" charset="-122"/>
                  <a:ea typeface="思源黑体 CN Normal" panose="020B0400000000000000" charset="-122"/>
                  <a:cs typeface="Arial" panose="020B0604020202020204" pitchFamily="34" charset="0"/>
                </a:rPr>
                <a:t>Allen</a:t>
              </a:r>
              <a:endParaRPr lang="en-US" altLang="zh-CN" sz="1600" dirty="0">
                <a:solidFill>
                  <a:srgbClr val="120E0D"/>
                </a:solidFill>
                <a:latin typeface="思源黑体 CN Normal" panose="020B0400000000000000" charset="-122"/>
                <a:ea typeface="思源黑体 CN Normal" panose="020B0400000000000000" charset="-122"/>
                <a:cs typeface="Arial" panose="020B0604020202020204" pitchFamily="34" charset="0"/>
              </a:endParaRPr>
            </a:p>
          </p:txBody>
        </p:sp>
      </p:grpSp>
      <p:sp>
        <p:nvSpPr>
          <p:cNvPr id="32" name="文本框 31"/>
          <p:cNvSpPr txBox="1"/>
          <p:nvPr/>
        </p:nvSpPr>
        <p:spPr>
          <a:xfrm>
            <a:off x="2129155" y="4017645"/>
            <a:ext cx="4131945" cy="435610"/>
          </a:xfrm>
          <a:prstGeom prst="rect">
            <a:avLst/>
          </a:prstGeom>
          <a:noFill/>
        </p:spPr>
        <p:txBody>
          <a:bodyPr wrap="square" rtlCol="0">
            <a:spAutoFit/>
          </a:bodyPr>
          <a:lstStyle/>
          <a:p>
            <a:pPr indent="0" algn="l">
              <a:lnSpc>
                <a:spcPct val="140000"/>
              </a:lnSpc>
              <a:buFont typeface="Wingdings" panose="05000000000000000000" pitchFamily="2" charset="2"/>
              <a:buNone/>
            </a:pPr>
            <a:r>
              <a:rPr lang="en-US" altLang="zh-CN" sz="16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lt"/>
              </a:rPr>
              <a:t>Allen</a:t>
            </a:r>
            <a:r>
              <a:rPr lang="zh-CN" altLang="en-US" sz="16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lt"/>
              </a:rPr>
              <a:t>老师</a:t>
            </a:r>
            <a:r>
              <a:rPr lang="en-US" altLang="zh-CN" sz="16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lt"/>
              </a:rPr>
              <a:t>QQ</a:t>
            </a:r>
            <a:r>
              <a:rPr lang="zh-CN" altLang="en-US" sz="16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lt"/>
              </a:rPr>
              <a:t>号：</a:t>
            </a:r>
            <a:endParaRPr lang="en-US" altLang="zh-CN" sz="1600" dirty="0">
              <a:latin typeface="思源黑体 CN Normal" panose="020B0400000000000000" charset="-122"/>
              <a:ea typeface="思源黑体 CN Normal" panose="020B0400000000000000" charset="-122"/>
              <a:cs typeface="思源黑体 CN Normal" panose="020B0400000000000000" charset="-122"/>
              <a:sym typeface="+mn-lt"/>
            </a:endParaRPr>
          </a:p>
        </p:txBody>
      </p:sp>
      <p:pic>
        <p:nvPicPr>
          <p:cNvPr id="23" name="图片 22" descr="图片1"/>
          <p:cNvPicPr>
            <a:picLocks noChangeAspect="1"/>
          </p:cNvPicPr>
          <p:nvPr/>
        </p:nvPicPr>
        <p:blipFill>
          <a:blip r:embed="rId1"/>
          <a:stretch>
            <a:fillRect/>
          </a:stretch>
        </p:blipFill>
        <p:spPr>
          <a:xfrm>
            <a:off x="1805305" y="4139565"/>
            <a:ext cx="268605" cy="267970"/>
          </a:xfrm>
          <a:prstGeom prst="rect">
            <a:avLst/>
          </a:prstGeom>
        </p:spPr>
      </p:pic>
      <p:pic>
        <p:nvPicPr>
          <p:cNvPr id="2" name="图片 1" descr="元素1"/>
          <p:cNvPicPr>
            <a:picLocks noChangeAspect="1"/>
          </p:cNvPicPr>
          <p:nvPr/>
        </p:nvPicPr>
        <p:blipFill>
          <a:blip r:embed="rId2"/>
          <a:stretch>
            <a:fillRect/>
          </a:stretch>
        </p:blipFill>
        <p:spPr>
          <a:xfrm>
            <a:off x="1852930" y="4177665"/>
            <a:ext cx="172720" cy="191770"/>
          </a:xfrm>
          <a:prstGeom prst="rect">
            <a:avLst/>
          </a:prstGeom>
        </p:spPr>
      </p:pic>
      <p:pic>
        <p:nvPicPr>
          <p:cNvPr id="12" name="图片 11" descr="元素1"/>
          <p:cNvPicPr>
            <a:picLocks noChangeAspect="1"/>
          </p:cNvPicPr>
          <p:nvPr/>
        </p:nvPicPr>
        <p:blipFill>
          <a:blip r:embed="rId3"/>
          <a:stretch>
            <a:fillRect/>
          </a:stretch>
        </p:blipFill>
        <p:spPr>
          <a:xfrm>
            <a:off x="10356850" y="5680075"/>
            <a:ext cx="1415415" cy="884555"/>
          </a:xfrm>
          <a:prstGeom prst="rect">
            <a:avLst/>
          </a:prstGeom>
        </p:spPr>
      </p:pic>
      <p:pic>
        <p:nvPicPr>
          <p:cNvPr id="3" name="图片 2" descr="元素3"/>
          <p:cNvPicPr>
            <a:picLocks noChangeAspect="1"/>
          </p:cNvPicPr>
          <p:nvPr/>
        </p:nvPicPr>
        <p:blipFill>
          <a:blip r:embed="rId4"/>
          <a:stretch>
            <a:fillRect/>
          </a:stretch>
        </p:blipFill>
        <p:spPr>
          <a:xfrm>
            <a:off x="10894695" y="5683885"/>
            <a:ext cx="877570" cy="876300"/>
          </a:xfrm>
          <a:prstGeom prst="rect">
            <a:avLst/>
          </a:prstGeom>
        </p:spPr>
      </p:pic>
      <p:sp>
        <p:nvSpPr>
          <p:cNvPr id="29" name="文本框 28"/>
          <p:cNvSpPr txBox="1"/>
          <p:nvPr/>
        </p:nvSpPr>
        <p:spPr>
          <a:xfrm>
            <a:off x="10198735" y="5706745"/>
            <a:ext cx="705485" cy="853440"/>
          </a:xfrm>
          <a:prstGeom prst="rect">
            <a:avLst/>
          </a:prstGeom>
          <a:noFill/>
        </p:spPr>
        <p:txBody>
          <a:bodyPr vert="eaVert" wrap="none" rtlCol="0" anchor="t">
            <a:spAutoFit/>
          </a:bodyPr>
          <a:lstStyle/>
          <a:p>
            <a:pPr algn="l"/>
            <a:r>
              <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码上升职加薪</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gn="l"/>
            <a:r>
              <a:rPr lang="zh-CN" altLang="en-US" sz="1400">
                <a:latin typeface="思源黑体 CN Normal" panose="020B0400000000000000" charset="-122"/>
                <a:ea typeface="思源黑体 CN Normal" panose="020B0400000000000000" charset="-122"/>
                <a:cs typeface="思源黑体 CN Normal" panose="020B0400000000000000" charset="-122"/>
                <a:sym typeface="+mn-ea"/>
              </a:rPr>
              <a:t>关注咕泡</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p:cNvSpPr>
            <a:spLocks noGrp="1"/>
          </p:cNvSpPr>
          <p:nvPr>
            <p:ph type="title"/>
          </p:nvPr>
        </p:nvSpPr>
        <p:spPr/>
        <p:txBody>
          <a:bodyPr/>
          <a:p>
            <a:r>
              <a:rPr lang="zh-CN" altLang="en-US"/>
              <a:t>自我介绍</a:t>
            </a:r>
            <a:endParaRPr lang="zh-CN" altLang="en-US"/>
          </a:p>
        </p:txBody>
      </p:sp>
      <p:sp>
        <p:nvSpPr>
          <p:cNvPr id="2" name="Title 3"/>
          <p:cNvSpPr txBox="1"/>
          <p:nvPr/>
        </p:nvSpPr>
        <p:spPr>
          <a:xfrm>
            <a:off x="4866005" y="3413760"/>
            <a:ext cx="5612765" cy="1596390"/>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30000"/>
              </a:lnSpc>
              <a:spcBef>
                <a:spcPts val="900"/>
              </a:spcBef>
              <a:buClr>
                <a:schemeClr val="accent2"/>
              </a:buClr>
              <a:buSzPct val="150000"/>
            </a:pPr>
            <a:r>
              <a:rPr sz="1400" b="0" dirty="0">
                <a:latin typeface="思源黑体 CN Normal" panose="020B0400000000000000" charset="-122"/>
                <a:ea typeface="思源黑体 CN Normal" panose="020B0400000000000000" charset="-122"/>
                <a:cs typeface="思源黑体 CN Normal" panose="020B0400000000000000" charset="-122"/>
                <a:sym typeface="+mn-ea"/>
              </a:rPr>
              <a:t>10余年Java行业经验，曾在多家大型互联网企业担任高级工程师、架构师、项目经理务等职务；</a:t>
            </a:r>
            <a:endParaRPr sz="1400" b="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nSpc>
                <a:spcPct val="130000"/>
              </a:lnSpc>
              <a:spcBef>
                <a:spcPts val="900"/>
              </a:spcBef>
              <a:buClr>
                <a:schemeClr val="accent2"/>
              </a:buClr>
              <a:buSzPct val="150000"/>
            </a:pPr>
            <a:r>
              <a:rPr sz="1400" b="0" dirty="0">
                <a:latin typeface="思源黑体 CN Normal" panose="020B0400000000000000" charset="-122"/>
                <a:ea typeface="思源黑体 CN Normal" panose="020B0400000000000000" charset="-122"/>
                <a:cs typeface="思源黑体 CN Normal" panose="020B0400000000000000" charset="-122"/>
                <a:sym typeface="+mn-ea"/>
              </a:rPr>
              <a:t>精通分布式、高并发、微服 务</a:t>
            </a:r>
            <a:r>
              <a:rPr lang="zh-CN" sz="1400" b="0" dirty="0">
                <a:latin typeface="思源黑体 CN Normal" panose="020B0400000000000000" charset="-122"/>
                <a:ea typeface="思源黑体 CN Normal" panose="020B0400000000000000" charset="-122"/>
                <a:cs typeface="思源黑体 CN Normal" panose="020B0400000000000000" charset="-122"/>
                <a:sym typeface="+mn-ea"/>
              </a:rPr>
              <a:t>、云原生</a:t>
            </a:r>
            <a:r>
              <a:rPr sz="1400" b="0" dirty="0">
                <a:latin typeface="思源黑体 CN Normal" panose="020B0400000000000000" charset="-122"/>
                <a:ea typeface="思源黑体 CN Normal" panose="020B0400000000000000" charset="-122"/>
                <a:cs typeface="思源黑体 CN Normal" panose="020B0400000000000000" charset="-122"/>
                <a:sym typeface="+mn-ea"/>
              </a:rPr>
              <a:t>等技术， 并有丰富的实战经验。</a:t>
            </a:r>
            <a:endParaRPr sz="1400" b="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nSpc>
                <a:spcPct val="130000"/>
              </a:lnSpc>
              <a:spcBef>
                <a:spcPts val="900"/>
              </a:spcBef>
              <a:buClr>
                <a:schemeClr val="accent2"/>
              </a:buClr>
              <a:buSzPct val="150000"/>
            </a:pPr>
            <a:r>
              <a:rPr lang="zh-CN" sz="1400" b="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格言：</a:t>
            </a:r>
            <a:r>
              <a:rPr lang="en-US" altLang="zh-CN" sz="1400" b="0" dirty="0">
                <a:latin typeface="思源黑体 CN Normal" panose="020B0400000000000000" charset="-122"/>
                <a:ea typeface="思源黑体 CN Normal" panose="020B0400000000000000" charset="-122"/>
                <a:cs typeface="思源黑体 CN Normal" panose="020B0400000000000000" charset="-122"/>
                <a:sym typeface="+mn-ea"/>
              </a:rPr>
              <a:t>选择自己相信的，相信自己选择的！</a:t>
            </a:r>
            <a:endParaRPr lang="en-US" altLang="zh-CN" sz="1400" b="0" dirty="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3" name="Rectangle 3"/>
          <p:cNvSpPr txBox="1">
            <a:spLocks noChangeArrowheads="1"/>
          </p:cNvSpPr>
          <p:nvPr/>
        </p:nvSpPr>
        <p:spPr bwMode="auto">
          <a:xfrm>
            <a:off x="4866005" y="1510030"/>
            <a:ext cx="5935980" cy="49276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latinLnBrk="0">
              <a:lnSpc>
                <a:spcPct val="130000"/>
              </a:lnSpc>
            </a:pPr>
            <a:r>
              <a:rPr lang="zh-CN" sz="2000">
                <a:solidFill>
                  <a:schemeClr val="bg2">
                    <a:lumMod val="25000"/>
                  </a:schemeClr>
                </a:solidFill>
                <a:effectLst/>
                <a:latin typeface="思源黑体 CN Heavy" panose="020B0A00000000000000" charset="-122"/>
                <a:ea typeface="思源黑体 CN Heavy" panose="020B0A00000000000000" charset="-122"/>
                <a:cs typeface="思源黑体 CN Heavy" panose="020B0A00000000000000" charset="-122"/>
                <a:sym typeface="+mn-ea"/>
              </a:rPr>
              <a:t>咕泡学院</a:t>
            </a:r>
            <a:r>
              <a:rPr lang="en-US" altLang="zh-CN" sz="2000">
                <a:solidFill>
                  <a:schemeClr val="bg2">
                    <a:lumMod val="25000"/>
                  </a:schemeClr>
                </a:solidFill>
                <a:effectLst/>
                <a:latin typeface="思源黑体 CN Heavy" panose="020B0A00000000000000" charset="-122"/>
                <a:ea typeface="思源黑体 CN Heavy" panose="020B0A00000000000000" charset="-122"/>
                <a:cs typeface="思源黑体 CN Heavy" panose="020B0A00000000000000" charset="-122"/>
                <a:sym typeface="+mn-ea"/>
              </a:rPr>
              <a:t>-Allen</a:t>
            </a:r>
            <a:endParaRPr lang="en-US" altLang="zh-CN" sz="2000" dirty="0">
              <a:solidFill>
                <a:schemeClr val="bg2">
                  <a:lumMod val="25000"/>
                </a:schemeClr>
              </a:solidFill>
              <a:effectLst/>
              <a:latin typeface="思源黑体 CN Heavy" panose="020B0A00000000000000" charset="-122"/>
              <a:ea typeface="思源黑体 CN Heavy" panose="020B0A00000000000000" charset="-122"/>
              <a:cs typeface="思源黑体 CN Heavy" panose="020B0A00000000000000" charset="-122"/>
            </a:endParaRPr>
          </a:p>
        </p:txBody>
      </p:sp>
      <p:pic>
        <p:nvPicPr>
          <p:cNvPr id="6" name="图片 5" descr="图片1"/>
          <p:cNvPicPr>
            <a:picLocks noChangeAspect="1"/>
          </p:cNvPicPr>
          <p:nvPr/>
        </p:nvPicPr>
        <p:blipFill>
          <a:blip r:embed="rId1"/>
          <a:stretch>
            <a:fillRect/>
          </a:stretch>
        </p:blipFill>
        <p:spPr>
          <a:xfrm>
            <a:off x="1363345" y="1595755"/>
            <a:ext cx="243840" cy="240665"/>
          </a:xfrm>
          <a:prstGeom prst="rect">
            <a:avLst/>
          </a:prstGeom>
        </p:spPr>
      </p:pic>
      <p:pic>
        <p:nvPicPr>
          <p:cNvPr id="7" name="图片 6" descr="图片1"/>
          <p:cNvPicPr>
            <a:picLocks noChangeAspect="1"/>
          </p:cNvPicPr>
          <p:nvPr/>
        </p:nvPicPr>
        <p:blipFill>
          <a:blip r:embed="rId2"/>
          <a:stretch>
            <a:fillRect/>
          </a:stretch>
        </p:blipFill>
        <p:spPr>
          <a:xfrm>
            <a:off x="4196080" y="5029200"/>
            <a:ext cx="243840" cy="240665"/>
          </a:xfrm>
          <a:prstGeom prst="rect">
            <a:avLst/>
          </a:prstGeom>
        </p:spPr>
      </p:pic>
      <p:cxnSp>
        <p:nvCxnSpPr>
          <p:cNvPr id="63" name="直接连接符 62"/>
          <p:cNvCxnSpPr/>
          <p:nvPr/>
        </p:nvCxnSpPr>
        <p:spPr>
          <a:xfrm>
            <a:off x="5013324" y="3169285"/>
            <a:ext cx="5329557" cy="5715"/>
          </a:xfrm>
          <a:prstGeom prst="line">
            <a:avLst/>
          </a:prstGeom>
          <a:ln>
            <a:solidFill>
              <a:srgbClr val="F07F01"/>
            </a:solidFill>
          </a:ln>
        </p:spPr>
        <p:style>
          <a:lnRef idx="1">
            <a:schemeClr val="accent4"/>
          </a:lnRef>
          <a:fillRef idx="0">
            <a:schemeClr val="accent4"/>
          </a:fillRef>
          <a:effectRef idx="0">
            <a:schemeClr val="accent4"/>
          </a:effectRef>
          <a:fontRef idx="minor">
            <a:schemeClr val="tx1"/>
          </a:fontRef>
        </p:style>
      </p:cxnSp>
      <p:pic>
        <p:nvPicPr>
          <p:cNvPr id="5" name="图片 4"/>
          <p:cNvPicPr>
            <a:picLocks noChangeAspect="1"/>
          </p:cNvPicPr>
          <p:nvPr/>
        </p:nvPicPr>
        <p:blipFill>
          <a:blip r:embed="rId3"/>
          <a:stretch>
            <a:fillRect/>
          </a:stretch>
        </p:blipFill>
        <p:spPr>
          <a:xfrm>
            <a:off x="1541780" y="1670050"/>
            <a:ext cx="2724150" cy="3527425"/>
          </a:xfrm>
          <a:prstGeom prst="rect">
            <a:avLst/>
          </a:prstGeom>
        </p:spPr>
      </p:pic>
      <p:grpSp>
        <p:nvGrpSpPr>
          <p:cNvPr id="8" name="组合 7"/>
          <p:cNvGrpSpPr/>
          <p:nvPr/>
        </p:nvGrpSpPr>
        <p:grpSpPr>
          <a:xfrm>
            <a:off x="4977130" y="2128520"/>
            <a:ext cx="1903095" cy="331470"/>
            <a:chOff x="7650" y="3532"/>
            <a:chExt cx="3155" cy="522"/>
          </a:xfrm>
        </p:grpSpPr>
        <p:sp>
          <p:nvSpPr>
            <p:cNvPr id="16" name="圆角矩形 15"/>
            <p:cNvSpPr/>
            <p:nvPr/>
          </p:nvSpPr>
          <p:spPr>
            <a:xfrm>
              <a:off x="7650" y="3532"/>
              <a:ext cx="2922" cy="522"/>
            </a:xfrm>
            <a:prstGeom prst="round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7" name="文本框 16"/>
            <p:cNvSpPr txBox="1"/>
            <p:nvPr/>
          </p:nvSpPr>
          <p:spPr>
            <a:xfrm>
              <a:off x="7707" y="3552"/>
              <a:ext cx="3098" cy="483"/>
            </a:xfrm>
            <a:prstGeom prst="rect">
              <a:avLst/>
            </a:prstGeom>
            <a:noFill/>
          </p:spPr>
          <p:txBody>
            <a:bodyPr wrap="square" rtlCol="0" anchor="t">
              <a:spAutoFit/>
            </a:bodyPr>
            <a:p>
              <a:r>
                <a:rPr lang="zh-CN" sz="1400" b="1" dirty="0">
                  <a:solidFill>
                    <a:schemeClr val="bg1"/>
                  </a:solidFill>
                  <a:effectLst/>
                  <a:latin typeface="思源黑体 CN Normal" panose="020B0400000000000000" charset="-122"/>
                  <a:ea typeface="思源黑体 CN Normal" panose="020B0400000000000000" charset="-122"/>
                  <a:cs typeface="思源黑体 CN Heavy" panose="020B0A00000000000000" charset="-122"/>
                  <a:sym typeface="+mn-ea"/>
                </a:rPr>
                <a:t>前银天科技架构师</a:t>
              </a:r>
              <a:endParaRPr lang="zh-CN" sz="1400" b="1" dirty="0">
                <a:solidFill>
                  <a:schemeClr val="bg1"/>
                </a:solidFill>
                <a:effectLst/>
                <a:latin typeface="思源黑体 CN Normal" panose="020B0400000000000000" charset="-122"/>
                <a:ea typeface="思源黑体 CN Normal" panose="020B0400000000000000" charset="-122"/>
                <a:cs typeface="思源黑体 CN Heavy" panose="020B0A00000000000000" charset="-122"/>
                <a:sym typeface="+mn-ea"/>
              </a:endParaRPr>
            </a:p>
          </p:txBody>
        </p:sp>
      </p:grpSp>
      <p:grpSp>
        <p:nvGrpSpPr>
          <p:cNvPr id="18" name="组合 17"/>
          <p:cNvGrpSpPr/>
          <p:nvPr/>
        </p:nvGrpSpPr>
        <p:grpSpPr>
          <a:xfrm>
            <a:off x="7163435" y="2118995"/>
            <a:ext cx="2085340" cy="331470"/>
            <a:chOff x="10876" y="3352"/>
            <a:chExt cx="2378" cy="522"/>
          </a:xfrm>
        </p:grpSpPr>
        <p:sp>
          <p:nvSpPr>
            <p:cNvPr id="19" name="圆角矩形 18"/>
            <p:cNvSpPr/>
            <p:nvPr/>
          </p:nvSpPr>
          <p:spPr>
            <a:xfrm>
              <a:off x="10876" y="3352"/>
              <a:ext cx="2378" cy="522"/>
            </a:xfrm>
            <a:prstGeom prst="round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10937" y="3367"/>
              <a:ext cx="2255" cy="483"/>
            </a:xfrm>
            <a:prstGeom prst="rect">
              <a:avLst/>
            </a:prstGeom>
            <a:noFill/>
          </p:spPr>
          <p:txBody>
            <a:bodyPr wrap="square" rtlCol="0" anchor="t">
              <a:spAutoFit/>
            </a:bodyPr>
            <a:p>
              <a:r>
                <a:rPr lang="zh-CN" sz="1400" b="1" dirty="0">
                  <a:solidFill>
                    <a:schemeClr val="bg1"/>
                  </a:solidFill>
                  <a:effectLst/>
                  <a:latin typeface="思源黑体 CN Normal" panose="020B0400000000000000" charset="-122"/>
                  <a:ea typeface="思源黑体 CN Normal" panose="020B0400000000000000" charset="-122"/>
                  <a:cs typeface="思源黑体 CN Heavy" panose="020B0A00000000000000" charset="-122"/>
                  <a:sym typeface="+mn-ea"/>
                </a:rPr>
                <a:t>前赢食通项目技术经理</a:t>
              </a:r>
              <a:endParaRPr lang="zh-CN" sz="1400" b="1" dirty="0">
                <a:solidFill>
                  <a:schemeClr val="bg1"/>
                </a:solidFill>
                <a:effectLst/>
                <a:latin typeface="思源黑体 CN Normal" panose="020B0400000000000000" charset="-122"/>
                <a:ea typeface="思源黑体 CN Normal" panose="020B0400000000000000" charset="-122"/>
                <a:cs typeface="思源黑体 CN Heavy" panose="020B0A00000000000000" charset="-122"/>
                <a:sym typeface="+mn-ea"/>
              </a:endParaRPr>
            </a:p>
          </p:txBody>
        </p:sp>
      </p:grpSp>
      <p:grpSp>
        <p:nvGrpSpPr>
          <p:cNvPr id="22" name="组合 21"/>
          <p:cNvGrpSpPr/>
          <p:nvPr/>
        </p:nvGrpSpPr>
        <p:grpSpPr>
          <a:xfrm>
            <a:off x="4977130" y="2547620"/>
            <a:ext cx="2976245" cy="370840"/>
            <a:chOff x="7688" y="4192"/>
            <a:chExt cx="3407" cy="584"/>
          </a:xfrm>
        </p:grpSpPr>
        <p:sp>
          <p:nvSpPr>
            <p:cNvPr id="23" name="圆角矩形 22"/>
            <p:cNvSpPr/>
            <p:nvPr/>
          </p:nvSpPr>
          <p:spPr>
            <a:xfrm>
              <a:off x="7688" y="4254"/>
              <a:ext cx="3407" cy="522"/>
            </a:xfrm>
            <a:prstGeom prst="round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24" name="文本框 23"/>
            <p:cNvSpPr txBox="1"/>
            <p:nvPr/>
          </p:nvSpPr>
          <p:spPr>
            <a:xfrm>
              <a:off x="7702" y="4192"/>
              <a:ext cx="3379" cy="584"/>
            </a:xfrm>
            <a:prstGeom prst="rect">
              <a:avLst/>
            </a:prstGeom>
            <a:noFill/>
          </p:spPr>
          <p:txBody>
            <a:bodyPr wrap="square" rtlCol="0" anchor="t">
              <a:spAutoFit/>
            </a:bodyPr>
            <a:p>
              <a:pPr algn="l" latinLnBrk="0">
                <a:lnSpc>
                  <a:spcPct val="130000"/>
                </a:lnSpc>
              </a:pPr>
              <a:r>
                <a:rPr lang="zh-CN" sz="1400" b="1" dirty="0">
                  <a:solidFill>
                    <a:schemeClr val="bg1"/>
                  </a:solidFill>
                  <a:effectLst/>
                  <a:latin typeface="思源黑体 CN Normal" panose="020B0400000000000000" charset="-122"/>
                  <a:ea typeface="思源黑体 CN Normal" panose="020B0400000000000000" charset="-122"/>
                  <a:cs typeface="思源黑体 CN Heavy" panose="020B0A00000000000000" charset="-122"/>
                  <a:sym typeface="+mn-ea"/>
                </a:rPr>
                <a:t>现国内知名医疗行业云原生负责人</a:t>
              </a:r>
              <a:endParaRPr lang="zh-CN" sz="1400" b="1" dirty="0">
                <a:solidFill>
                  <a:schemeClr val="bg1"/>
                </a:solidFill>
                <a:effectLst/>
                <a:latin typeface="思源黑体 CN Normal" panose="020B0400000000000000" charset="-122"/>
                <a:ea typeface="思源黑体 CN Normal" panose="020B0400000000000000" charset="-122"/>
                <a:cs typeface="思源黑体 CN Heavy" panose="020B0A00000000000000" charset="-122"/>
                <a:sym typeface="+mn-ea"/>
              </a:endParaRPr>
            </a:p>
          </p:txBody>
        </p:sp>
      </p:grpSp>
    </p:spTree>
  </p:cSld>
  <p:clrMapOvr>
    <a:masterClrMapping/>
  </p:clrMapOvr>
  <p:transition spd="slow" advClick="0" advTm="4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约法三章</a:t>
            </a:r>
            <a:endParaRPr lang="zh-CN" altLang="en-US"/>
          </a:p>
        </p:txBody>
      </p:sp>
      <p:sp>
        <p:nvSpPr>
          <p:cNvPr id="8" name="文本框 7"/>
          <p:cNvSpPr txBox="1"/>
          <p:nvPr/>
        </p:nvSpPr>
        <p:spPr>
          <a:xfrm>
            <a:off x="582930" y="1050925"/>
            <a:ext cx="11430635" cy="2861310"/>
          </a:xfrm>
          <a:prstGeom prst="rect">
            <a:avLst/>
          </a:prstGeom>
          <a:noFill/>
        </p:spPr>
        <p:txBody>
          <a:bodyPr wrap="square" rtlCol="0" anchor="t">
            <a:spAutoFit/>
          </a:bodyPr>
          <a:p>
            <a:pPr algn="l">
              <a:lnSpc>
                <a:spcPct val="150000"/>
              </a:lnSpc>
            </a:pPr>
            <a:r>
              <a:rPr 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1</a:t>
            </a:r>
            <a:r>
              <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、上课过程不要看公屏，我让大家互动的时候再看公屏。</a:t>
            </a:r>
            <a:endPar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endParaRPr>
          </a:p>
          <a:p>
            <a:pPr algn="l">
              <a:lnSpc>
                <a:spcPct val="150000"/>
              </a:lnSpc>
            </a:pPr>
            <a:endPar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endParaRPr>
          </a:p>
          <a:p>
            <a:pPr algn="l">
              <a:lnSpc>
                <a:spcPct val="150000"/>
              </a:lnSpc>
            </a:pPr>
            <a:r>
              <a:rPr lang="en-US" altLang="zh-CN"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2</a:t>
            </a:r>
            <a:r>
              <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、有疑问在默默地在公屏上发出来，经典的提问我会记录统一答疑。</a:t>
            </a:r>
            <a:endPar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endParaRPr>
          </a:p>
          <a:p>
            <a:pPr algn="l">
              <a:lnSpc>
                <a:spcPct val="150000"/>
              </a:lnSpc>
            </a:pPr>
            <a:endPar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endParaRPr>
          </a:p>
          <a:p>
            <a:pPr algn="l">
              <a:lnSpc>
                <a:spcPct val="150000"/>
              </a:lnSpc>
            </a:pPr>
            <a:r>
              <a:rPr lang="en-US" altLang="zh-CN"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3</a:t>
            </a:r>
            <a:r>
              <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、如果对上课方式质疑，请通过其他渠道反馈，不要在公屏反馈。</a:t>
            </a:r>
            <a:endPar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endParaRPr>
          </a:p>
        </p:txBody>
      </p:sp>
      <p:pic>
        <p:nvPicPr>
          <p:cNvPr id="15" name="图片 14" descr="元素1"/>
          <p:cNvPicPr>
            <a:picLocks noChangeAspect="1"/>
          </p:cNvPicPr>
          <p:nvPr/>
        </p:nvPicPr>
        <p:blipFill>
          <a:blip r:embed="rId1"/>
          <a:stretch>
            <a:fillRect/>
          </a:stretch>
        </p:blipFill>
        <p:spPr>
          <a:xfrm>
            <a:off x="10356850" y="5680075"/>
            <a:ext cx="1415415" cy="884555"/>
          </a:xfrm>
          <a:prstGeom prst="rect">
            <a:avLst/>
          </a:prstGeom>
        </p:spPr>
      </p:pic>
      <p:pic>
        <p:nvPicPr>
          <p:cNvPr id="16" name="图片 15" descr="元素3"/>
          <p:cNvPicPr>
            <a:picLocks noChangeAspect="1"/>
          </p:cNvPicPr>
          <p:nvPr/>
        </p:nvPicPr>
        <p:blipFill>
          <a:blip r:embed="rId2"/>
          <a:stretch>
            <a:fillRect/>
          </a:stretch>
        </p:blipFill>
        <p:spPr>
          <a:xfrm>
            <a:off x="10894695" y="5683885"/>
            <a:ext cx="877570" cy="876300"/>
          </a:xfrm>
          <a:prstGeom prst="rect">
            <a:avLst/>
          </a:prstGeom>
        </p:spPr>
      </p:pic>
      <p:sp>
        <p:nvSpPr>
          <p:cNvPr id="17" name="文本框 16"/>
          <p:cNvSpPr txBox="1"/>
          <p:nvPr/>
        </p:nvSpPr>
        <p:spPr>
          <a:xfrm>
            <a:off x="10198735" y="5706745"/>
            <a:ext cx="705485" cy="853440"/>
          </a:xfrm>
          <a:prstGeom prst="rect">
            <a:avLst/>
          </a:prstGeom>
          <a:noFill/>
        </p:spPr>
        <p:txBody>
          <a:bodyPr vert="eaVert" wrap="none" rtlCol="0" anchor="t">
            <a:spAutoFit/>
          </a:bodyPr>
          <a:p>
            <a:pPr algn="l"/>
            <a:r>
              <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码上升职加薪</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gn="l"/>
            <a:r>
              <a:rPr lang="zh-CN" altLang="en-US" sz="1400">
                <a:latin typeface="思源黑体 CN Normal" panose="020B0400000000000000" charset="-122"/>
                <a:ea typeface="思源黑体 CN Normal" panose="020B0400000000000000" charset="-122"/>
                <a:cs typeface="思源黑体 CN Normal" panose="020B0400000000000000" charset="-122"/>
                <a:sym typeface="+mn-ea"/>
              </a:rPr>
              <a:t>关注咕泡</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cs typeface="黑体" panose="02010609060101010101" charset="-122"/>
                <a:sym typeface="+mn-ea"/>
              </a:rPr>
              <a:t>课程目标</a:t>
            </a:r>
            <a:endParaRPr lang="zh-CN" altLang="en-US"/>
          </a:p>
        </p:txBody>
      </p:sp>
      <p:sp>
        <p:nvSpPr>
          <p:cNvPr id="8" name="文本框 7"/>
          <p:cNvSpPr txBox="1"/>
          <p:nvPr/>
        </p:nvSpPr>
        <p:spPr>
          <a:xfrm>
            <a:off x="582930" y="1005840"/>
            <a:ext cx="11388090" cy="2306955"/>
          </a:xfrm>
          <a:prstGeom prst="rect">
            <a:avLst/>
          </a:prstGeom>
          <a:noFill/>
        </p:spPr>
        <p:txBody>
          <a:bodyPr wrap="square" rtlCol="0" anchor="t">
            <a:spAutoFit/>
          </a:bodyPr>
          <a:p>
            <a:pPr algn="l">
              <a:lnSpc>
                <a:spcPct val="150000"/>
              </a:lnSpc>
            </a:pPr>
            <a:r>
              <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1</a:t>
            </a:r>
            <a:r>
              <a:rPr lang="zh-CN"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、学会</a:t>
            </a:r>
            <a:r>
              <a:rPr lang="en-US" altLang="zh-CN"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kafka</a:t>
            </a:r>
            <a:r>
              <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的单机和集群模式部署</a:t>
            </a:r>
            <a:endParaRPr lang="zh-CN"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endParaRPr>
          </a:p>
          <a:p>
            <a:pPr algn="l">
              <a:lnSpc>
                <a:spcPct val="150000"/>
              </a:lnSpc>
            </a:pPr>
            <a:r>
              <a:rPr lang="en-US" altLang="zh-CN"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2</a:t>
            </a:r>
            <a:r>
              <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a:t>
            </a:r>
            <a:r>
              <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通过kafka的工作流程分析了解kafka中消息生产、存储及消费过程</a:t>
            </a:r>
            <a:endPar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endParaRPr>
          </a:p>
          <a:p>
            <a:pPr algn="l">
              <a:lnSpc>
                <a:spcPct val="150000"/>
              </a:lnSpc>
            </a:pPr>
            <a:r>
              <a:rPr lang="en-US" altLang="zh-CN"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3</a:t>
            </a:r>
            <a:r>
              <a:rPr lang="zh-CN"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a:t>
            </a:r>
            <a:r>
              <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通过kafka的分片存储机制了解kafka高性能的底层</a:t>
            </a:r>
            <a:endPar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endParaRPr>
          </a:p>
          <a:p>
            <a:pPr algn="l">
              <a:lnSpc>
                <a:spcPct val="150000"/>
              </a:lnSpc>
            </a:pPr>
            <a:r>
              <a:rPr lang="en-US" altLang="zh-CN"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4</a:t>
            </a:r>
            <a:r>
              <a:rPr lang="zh-CN"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a:t>
            </a:r>
            <a:r>
              <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熟悉kafka的分区副本选举机制</a:t>
            </a:r>
            <a:endPar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endParaRPr>
          </a:p>
        </p:txBody>
      </p:sp>
      <p:pic>
        <p:nvPicPr>
          <p:cNvPr id="15" name="图片 14" descr="元素1"/>
          <p:cNvPicPr>
            <a:picLocks noChangeAspect="1"/>
          </p:cNvPicPr>
          <p:nvPr/>
        </p:nvPicPr>
        <p:blipFill>
          <a:blip r:embed="rId1"/>
          <a:stretch>
            <a:fillRect/>
          </a:stretch>
        </p:blipFill>
        <p:spPr>
          <a:xfrm>
            <a:off x="10356850" y="5680075"/>
            <a:ext cx="1415415" cy="884555"/>
          </a:xfrm>
          <a:prstGeom prst="rect">
            <a:avLst/>
          </a:prstGeom>
        </p:spPr>
      </p:pic>
      <p:pic>
        <p:nvPicPr>
          <p:cNvPr id="16" name="图片 15" descr="元素3"/>
          <p:cNvPicPr>
            <a:picLocks noChangeAspect="1"/>
          </p:cNvPicPr>
          <p:nvPr/>
        </p:nvPicPr>
        <p:blipFill>
          <a:blip r:embed="rId2"/>
          <a:stretch>
            <a:fillRect/>
          </a:stretch>
        </p:blipFill>
        <p:spPr>
          <a:xfrm>
            <a:off x="10894695" y="5683885"/>
            <a:ext cx="877570" cy="876300"/>
          </a:xfrm>
          <a:prstGeom prst="rect">
            <a:avLst/>
          </a:prstGeom>
        </p:spPr>
      </p:pic>
      <p:sp>
        <p:nvSpPr>
          <p:cNvPr id="17" name="文本框 16"/>
          <p:cNvSpPr txBox="1"/>
          <p:nvPr/>
        </p:nvSpPr>
        <p:spPr>
          <a:xfrm>
            <a:off x="10198735" y="5706745"/>
            <a:ext cx="705485" cy="853440"/>
          </a:xfrm>
          <a:prstGeom prst="rect">
            <a:avLst/>
          </a:prstGeom>
          <a:noFill/>
        </p:spPr>
        <p:txBody>
          <a:bodyPr vert="eaVert" wrap="none" rtlCol="0" anchor="t">
            <a:spAutoFit/>
          </a:bodyPr>
          <a:p>
            <a:pPr algn="l"/>
            <a:r>
              <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码上升职加薪</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gn="l"/>
            <a:r>
              <a:rPr lang="zh-CN" altLang="en-US" sz="1400">
                <a:latin typeface="思源黑体 CN Normal" panose="020B0400000000000000" charset="-122"/>
                <a:ea typeface="思源黑体 CN Normal" panose="020B0400000000000000" charset="-122"/>
                <a:cs typeface="思源黑体 CN Normal" panose="020B0400000000000000" charset="-122"/>
                <a:sym typeface="+mn-ea"/>
              </a:rPr>
              <a:t>关注咕泡</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cs typeface="黑体" panose="02010609060101010101" charset="-122"/>
                <a:sym typeface="+mn-ea"/>
              </a:rPr>
              <a:t>内容定位</a:t>
            </a:r>
            <a:endParaRPr lang="zh-CN" altLang="en-US"/>
          </a:p>
        </p:txBody>
      </p:sp>
      <p:sp>
        <p:nvSpPr>
          <p:cNvPr id="8" name="文本框 7"/>
          <p:cNvSpPr txBox="1"/>
          <p:nvPr/>
        </p:nvSpPr>
        <p:spPr>
          <a:xfrm>
            <a:off x="582930" y="1050925"/>
            <a:ext cx="10969625" cy="1753235"/>
          </a:xfrm>
          <a:prstGeom prst="rect">
            <a:avLst/>
          </a:prstGeom>
          <a:noFill/>
        </p:spPr>
        <p:txBody>
          <a:bodyPr wrap="square" rtlCol="0" anchor="t">
            <a:spAutoFit/>
          </a:bodyPr>
          <a:p>
            <a:pPr algn="l">
              <a:lnSpc>
                <a:spcPct val="150000"/>
              </a:lnSpc>
            </a:pPr>
            <a:r>
              <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1、</a:t>
            </a:r>
            <a:r>
              <a:rPr lang="zh-CN"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本节课内容适用有初级</a:t>
            </a:r>
            <a:r>
              <a:rPr lang="en-US" altLang="zh-CN"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Java</a:t>
            </a:r>
            <a:r>
              <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开发</a:t>
            </a:r>
            <a:r>
              <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经验</a:t>
            </a:r>
            <a:r>
              <a:rPr lang="zh-CN"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的同学</a:t>
            </a:r>
            <a:r>
              <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a:t>
            </a:r>
            <a:endPar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endParaRPr>
          </a:p>
          <a:p>
            <a:pPr algn="l">
              <a:lnSpc>
                <a:spcPct val="150000"/>
              </a:lnSpc>
            </a:pPr>
            <a:r>
              <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2、希望深入了解 </a:t>
            </a:r>
            <a:r>
              <a:rPr 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kafka </a:t>
            </a:r>
            <a:r>
              <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消息中间件单机及集群部署</a:t>
            </a:r>
            <a:r>
              <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a:t>
            </a:r>
            <a:endPar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endParaRPr>
          </a:p>
          <a:p>
            <a:pPr algn="l">
              <a:lnSpc>
                <a:spcPct val="150000"/>
              </a:lnSpc>
            </a:pPr>
            <a:r>
              <a:rPr 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3</a:t>
            </a:r>
            <a:r>
              <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、通过本节课能学到</a:t>
            </a:r>
            <a:r>
              <a:rPr lang="en-US" altLang="zh-CN"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kafka</a:t>
            </a:r>
            <a:r>
              <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的工作流程及分片存储机制及持久化原理。</a:t>
            </a:r>
            <a:endPar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endParaRPr>
          </a:p>
        </p:txBody>
      </p:sp>
      <p:pic>
        <p:nvPicPr>
          <p:cNvPr id="15" name="图片 14" descr="元素1"/>
          <p:cNvPicPr>
            <a:picLocks noChangeAspect="1"/>
          </p:cNvPicPr>
          <p:nvPr/>
        </p:nvPicPr>
        <p:blipFill>
          <a:blip r:embed="rId1"/>
          <a:stretch>
            <a:fillRect/>
          </a:stretch>
        </p:blipFill>
        <p:spPr>
          <a:xfrm>
            <a:off x="10356850" y="5680075"/>
            <a:ext cx="1415415" cy="884555"/>
          </a:xfrm>
          <a:prstGeom prst="rect">
            <a:avLst/>
          </a:prstGeom>
        </p:spPr>
      </p:pic>
      <p:pic>
        <p:nvPicPr>
          <p:cNvPr id="16" name="图片 15" descr="元素3"/>
          <p:cNvPicPr>
            <a:picLocks noChangeAspect="1"/>
          </p:cNvPicPr>
          <p:nvPr/>
        </p:nvPicPr>
        <p:blipFill>
          <a:blip r:embed="rId2"/>
          <a:stretch>
            <a:fillRect/>
          </a:stretch>
        </p:blipFill>
        <p:spPr>
          <a:xfrm>
            <a:off x="10894695" y="5683885"/>
            <a:ext cx="877570" cy="876300"/>
          </a:xfrm>
          <a:prstGeom prst="rect">
            <a:avLst/>
          </a:prstGeom>
        </p:spPr>
      </p:pic>
      <p:sp>
        <p:nvSpPr>
          <p:cNvPr id="17" name="文本框 16"/>
          <p:cNvSpPr txBox="1"/>
          <p:nvPr/>
        </p:nvSpPr>
        <p:spPr>
          <a:xfrm>
            <a:off x="10198735" y="5706745"/>
            <a:ext cx="705485" cy="853440"/>
          </a:xfrm>
          <a:prstGeom prst="rect">
            <a:avLst/>
          </a:prstGeom>
          <a:noFill/>
        </p:spPr>
        <p:txBody>
          <a:bodyPr vert="eaVert" wrap="none" rtlCol="0" anchor="t">
            <a:spAutoFit/>
          </a:bodyPr>
          <a:p>
            <a:pPr algn="l"/>
            <a:r>
              <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码上升职加薪</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gn="l"/>
            <a:r>
              <a:rPr lang="zh-CN" altLang="en-US" sz="1400">
                <a:latin typeface="思源黑体 CN Normal" panose="020B0400000000000000" charset="-122"/>
                <a:ea typeface="思源黑体 CN Normal" panose="020B0400000000000000" charset="-122"/>
                <a:cs typeface="思源黑体 CN Normal" panose="020B0400000000000000" charset="-122"/>
                <a:sym typeface="+mn-ea"/>
              </a:rPr>
              <a:t>关注咕泡</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课程目录</a:t>
            </a:r>
            <a:endParaRPr lang="zh-CN" altLang="en-US" dirty="0"/>
          </a:p>
        </p:txBody>
      </p:sp>
      <p:grpSp>
        <p:nvGrpSpPr>
          <p:cNvPr id="3" name="组合 2"/>
          <p:cNvGrpSpPr/>
          <p:nvPr/>
        </p:nvGrpSpPr>
        <p:grpSpPr>
          <a:xfrm>
            <a:off x="4009845" y="2201676"/>
            <a:ext cx="4172479" cy="1347873"/>
            <a:chOff x="7509764" y="4160759"/>
            <a:chExt cx="7885213" cy="2547231"/>
          </a:xfrm>
        </p:grpSpPr>
        <p:sp>
          <p:nvSpPr>
            <p:cNvPr id="10" name="文本框 9"/>
            <p:cNvSpPr txBox="1"/>
            <p:nvPr/>
          </p:nvSpPr>
          <p:spPr>
            <a:xfrm>
              <a:off x="7509764" y="4160759"/>
              <a:ext cx="7885213" cy="870024"/>
            </a:xfrm>
            <a:prstGeom prst="rect">
              <a:avLst/>
            </a:prstGeom>
            <a:noFill/>
          </p:spPr>
          <p:txBody>
            <a:bodyPr wrap="square" rtlCol="0">
              <a:spAutoFit/>
            </a:bodyPr>
            <a:lstStyle>
              <a:defPPr>
                <a:defRPr lang="zh-CN"/>
              </a:defPPr>
              <a:lvl1pPr>
                <a:defRPr sz="2800">
                  <a:solidFill>
                    <a:schemeClr val="bg1"/>
                  </a:solidFill>
                </a:defRPr>
              </a:lvl1pPr>
            </a:lstStyle>
            <a:p>
              <a:pPr marL="609600" indent="-609600">
                <a:buClr>
                  <a:srgbClr val="EE7602"/>
                </a:buClr>
                <a:buFont typeface="Wingdings" panose="05000000000000000000" charset="0"/>
                <a:buChar char=""/>
              </a:pPr>
              <a:r>
                <a:rPr lang="en-US" altLang="zh-CN" sz="2400" dirty="0">
                  <a:solidFill>
                    <a:schemeClr val="tx1"/>
                  </a:solidFill>
                  <a:latin typeface="思源黑体 CN Medium" panose="020B0600000000000000" charset="-122"/>
                  <a:ea typeface="思源黑体 CN Medium" panose="020B0600000000000000" charset="-122"/>
                  <a:sym typeface="+mn-ea"/>
                </a:rPr>
                <a:t> </a:t>
              </a:r>
              <a:r>
                <a:rPr lang="zh-CN" altLang="en-US" sz="2400" dirty="0">
                  <a:solidFill>
                    <a:schemeClr val="tx1"/>
                  </a:solidFill>
                  <a:latin typeface="思源黑体 CN Medium" panose="020B0600000000000000" charset="-122"/>
                  <a:ea typeface="思源黑体 CN Medium" panose="020B0600000000000000" charset="-122"/>
                  <a:sym typeface="+mn-ea"/>
                </a:rPr>
                <a:t>kafka集群部署</a:t>
              </a:r>
              <a:endParaRPr lang="zh-CN" altLang="en-US" sz="2400" dirty="0">
                <a:solidFill>
                  <a:schemeClr val="tx1"/>
                </a:solidFill>
                <a:latin typeface="思源黑体 CN Medium" panose="020B0600000000000000" charset="-122"/>
                <a:ea typeface="思源黑体 CN Medium" panose="020B0600000000000000" charset="-122"/>
                <a:sym typeface="+mn-ea"/>
              </a:endParaRPr>
            </a:p>
          </p:txBody>
        </p:sp>
        <p:sp>
          <p:nvSpPr>
            <p:cNvPr id="13" name="文本框 12"/>
            <p:cNvSpPr txBox="1"/>
            <p:nvPr/>
          </p:nvSpPr>
          <p:spPr>
            <a:xfrm>
              <a:off x="7509764" y="5837967"/>
              <a:ext cx="7885213" cy="870023"/>
            </a:xfrm>
            <a:prstGeom prst="rect">
              <a:avLst/>
            </a:prstGeom>
            <a:noFill/>
          </p:spPr>
          <p:txBody>
            <a:bodyPr wrap="square" rtlCol="0">
              <a:spAutoFit/>
            </a:bodyPr>
            <a:lstStyle>
              <a:defPPr>
                <a:defRPr lang="zh-CN"/>
              </a:defPPr>
              <a:lvl1pPr>
                <a:defRPr sz="2800">
                  <a:solidFill>
                    <a:schemeClr val="bg1"/>
                  </a:solidFill>
                </a:defRPr>
              </a:lvl1pPr>
            </a:lstStyle>
            <a:p>
              <a:pPr marL="609600" indent="-609600">
                <a:buClr>
                  <a:srgbClr val="EE7602"/>
                </a:buClr>
                <a:buFont typeface="Wingdings" panose="05000000000000000000" charset="0"/>
                <a:buChar char=""/>
              </a:pPr>
              <a:r>
                <a:rPr lang="zh-CN" altLang="en-US" sz="2400" dirty="0">
                  <a:solidFill>
                    <a:schemeClr val="tx1"/>
                  </a:solidFill>
                  <a:latin typeface="思源黑体 CN Medium" panose="020B0600000000000000" charset="-122"/>
                  <a:ea typeface="思源黑体 CN Medium" panose="020B0600000000000000" charset="-122"/>
                  <a:sym typeface="+mn-ea"/>
                </a:rPr>
                <a:t> </a:t>
              </a:r>
              <a:r>
                <a:rPr lang="en-US" altLang="zh-CN" sz="2400" dirty="0">
                  <a:solidFill>
                    <a:schemeClr val="tx1"/>
                  </a:solidFill>
                  <a:latin typeface="思源黑体 CN Medium" panose="020B0600000000000000" charset="-122"/>
                  <a:ea typeface="思源黑体 CN Medium" panose="020B0600000000000000" charset="-122"/>
                  <a:sym typeface="+mn-ea"/>
                </a:rPr>
                <a:t>kafka </a:t>
              </a:r>
              <a:r>
                <a:rPr lang="zh-CN" altLang="en-US" sz="2400" dirty="0">
                  <a:solidFill>
                    <a:schemeClr val="tx1"/>
                  </a:solidFill>
                  <a:latin typeface="思源黑体 CN Medium" panose="020B0600000000000000" charset="-122"/>
                  <a:ea typeface="思源黑体 CN Medium" panose="020B0600000000000000" charset="-122"/>
                  <a:sym typeface="+mn-ea"/>
                </a:rPr>
                <a:t>核心工作原理剖析</a:t>
              </a:r>
              <a:endParaRPr lang="zh-CN" altLang="en-US" sz="2400" dirty="0">
                <a:solidFill>
                  <a:schemeClr val="tx1"/>
                </a:solidFill>
                <a:latin typeface="思源黑体 CN Medium" panose="020B0600000000000000" charset="-122"/>
                <a:ea typeface="思源黑体 CN Medium" panose="020B0600000000000000" charset="-122"/>
                <a:sym typeface="+mn-ea"/>
              </a:endParaRPr>
            </a:p>
          </p:txBody>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 name="文本框 59"/>
          <p:cNvSpPr txBox="1"/>
          <p:nvPr/>
        </p:nvSpPr>
        <p:spPr>
          <a:xfrm>
            <a:off x="2278380" y="2850515"/>
            <a:ext cx="5738495" cy="768350"/>
          </a:xfrm>
          <a:prstGeom prst="rect">
            <a:avLst/>
          </a:prstGeom>
          <a:noFill/>
        </p:spPr>
        <p:txBody>
          <a:bodyPr wrap="square" rtlCol="0">
            <a:spAutoFit/>
          </a:bodyPr>
          <a:p>
            <a:pPr algn="l">
              <a:lnSpc>
                <a:spcPct val="110000"/>
              </a:lnSpc>
            </a:pPr>
            <a:r>
              <a:rPr 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rPr>
              <a:t>kafka </a:t>
            </a:r>
            <a:r>
              <a:rPr lang="zh-CN" alt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rPr>
              <a:t>集群</a:t>
            </a:r>
            <a:r>
              <a:rPr lang="zh-CN" alt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rPr>
              <a:t>部署</a:t>
            </a:r>
            <a:endParaRPr lang="zh-CN" alt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endParaRPr>
          </a:p>
        </p:txBody>
      </p:sp>
      <p:sp>
        <p:nvSpPr>
          <p:cNvPr id="2" name="文本框 1"/>
          <p:cNvSpPr txBox="1"/>
          <p:nvPr/>
        </p:nvSpPr>
        <p:spPr>
          <a:xfrm>
            <a:off x="1306830" y="2512060"/>
            <a:ext cx="971550" cy="1445260"/>
          </a:xfrm>
          <a:prstGeom prst="rect">
            <a:avLst/>
          </a:prstGeom>
          <a:noFill/>
        </p:spPr>
        <p:txBody>
          <a:bodyPr wrap="square" rtlCol="0">
            <a:spAutoFit/>
          </a:bodyPr>
          <a:p>
            <a:r>
              <a:rPr lang="en-US" altLang="zh-CN" sz="8800" i="1">
                <a:solidFill>
                  <a:schemeClr val="bg2">
                    <a:lumMod val="25000"/>
                  </a:schemeClr>
                </a:solidFill>
                <a:latin typeface="思源黑体 CN Heavy" panose="020B0A00000000000000" charset="-122"/>
                <a:ea typeface="思源黑体 CN Heavy" panose="020B0A00000000000000" charset="-122"/>
              </a:rPr>
              <a:t>1</a:t>
            </a:r>
            <a:endParaRPr lang="en-US" altLang="zh-CN" sz="8800" i="1">
              <a:solidFill>
                <a:schemeClr val="bg2">
                  <a:lumMod val="25000"/>
                </a:schemeClr>
              </a:solidFill>
              <a:latin typeface="思源黑体 CN Heavy" panose="020B0A00000000000000" charset="-122"/>
              <a:ea typeface="思源黑体 CN Heavy" panose="020B0A00000000000000" charset="-122"/>
            </a:endParaRPr>
          </a:p>
        </p:txBody>
      </p:sp>
      <p:pic>
        <p:nvPicPr>
          <p:cNvPr id="13" name="图片 12" descr="元素1"/>
          <p:cNvPicPr>
            <a:picLocks noChangeAspect="1"/>
          </p:cNvPicPr>
          <p:nvPr/>
        </p:nvPicPr>
        <p:blipFill>
          <a:blip r:embed="rId1"/>
          <a:stretch>
            <a:fillRect/>
          </a:stretch>
        </p:blipFill>
        <p:spPr>
          <a:xfrm>
            <a:off x="10356850" y="5680075"/>
            <a:ext cx="1415415" cy="884555"/>
          </a:xfrm>
          <a:prstGeom prst="rect">
            <a:avLst/>
          </a:prstGeom>
        </p:spPr>
      </p:pic>
      <p:pic>
        <p:nvPicPr>
          <p:cNvPr id="14" name="图片 13" descr="元素3"/>
          <p:cNvPicPr>
            <a:picLocks noChangeAspect="1"/>
          </p:cNvPicPr>
          <p:nvPr/>
        </p:nvPicPr>
        <p:blipFill>
          <a:blip r:embed="rId2"/>
          <a:stretch>
            <a:fillRect/>
          </a:stretch>
        </p:blipFill>
        <p:spPr>
          <a:xfrm>
            <a:off x="10894695" y="5683885"/>
            <a:ext cx="877570" cy="876300"/>
          </a:xfrm>
          <a:prstGeom prst="rect">
            <a:avLst/>
          </a:prstGeom>
        </p:spPr>
      </p:pic>
      <p:sp>
        <p:nvSpPr>
          <p:cNvPr id="15" name="文本框 14"/>
          <p:cNvSpPr txBox="1"/>
          <p:nvPr/>
        </p:nvSpPr>
        <p:spPr>
          <a:xfrm>
            <a:off x="10198735" y="5706745"/>
            <a:ext cx="705485" cy="853440"/>
          </a:xfrm>
          <a:prstGeom prst="rect">
            <a:avLst/>
          </a:prstGeom>
          <a:noFill/>
        </p:spPr>
        <p:txBody>
          <a:bodyPr vert="eaVert" wrap="none" rtlCol="0" anchor="t">
            <a:spAutoFit/>
          </a:bodyPr>
          <a:p>
            <a:pPr algn="l"/>
            <a:r>
              <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码上升职加薪</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gn="l"/>
            <a:r>
              <a:rPr lang="zh-CN" altLang="en-US" sz="1400">
                <a:latin typeface="思源黑体 CN Normal" panose="020B0400000000000000" charset="-122"/>
                <a:ea typeface="思源黑体 CN Normal" panose="020B0400000000000000" charset="-122"/>
                <a:cs typeface="思源黑体 CN Normal" panose="020B0400000000000000" charset="-122"/>
                <a:sym typeface="+mn-ea"/>
              </a:rPr>
              <a:t>关注咕泡</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 name="文本框 59"/>
          <p:cNvSpPr txBox="1"/>
          <p:nvPr/>
        </p:nvSpPr>
        <p:spPr>
          <a:xfrm>
            <a:off x="2278380" y="2850515"/>
            <a:ext cx="5738495" cy="768350"/>
          </a:xfrm>
          <a:prstGeom prst="rect">
            <a:avLst/>
          </a:prstGeom>
          <a:noFill/>
        </p:spPr>
        <p:txBody>
          <a:bodyPr wrap="square" rtlCol="0">
            <a:spAutoFit/>
          </a:bodyPr>
          <a:p>
            <a:pPr algn="l">
              <a:lnSpc>
                <a:spcPct val="110000"/>
              </a:lnSpc>
            </a:pPr>
            <a:r>
              <a:rPr 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rPr>
              <a:t>kafka </a:t>
            </a:r>
            <a:r>
              <a:rPr lang="zh-CN" alt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rPr>
              <a:t>应用场景</a:t>
            </a:r>
            <a:endParaRPr lang="zh-CN" alt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endParaRPr>
          </a:p>
        </p:txBody>
      </p:sp>
      <p:sp>
        <p:nvSpPr>
          <p:cNvPr id="2" name="文本框 1"/>
          <p:cNvSpPr txBox="1"/>
          <p:nvPr/>
        </p:nvSpPr>
        <p:spPr>
          <a:xfrm>
            <a:off x="1306830" y="2512060"/>
            <a:ext cx="971550" cy="1445260"/>
          </a:xfrm>
          <a:prstGeom prst="rect">
            <a:avLst/>
          </a:prstGeom>
          <a:noFill/>
        </p:spPr>
        <p:txBody>
          <a:bodyPr wrap="square" rtlCol="0">
            <a:spAutoFit/>
          </a:bodyPr>
          <a:p>
            <a:r>
              <a:rPr lang="en-US" altLang="zh-CN" sz="8800" i="1">
                <a:solidFill>
                  <a:schemeClr val="bg2">
                    <a:lumMod val="25000"/>
                  </a:schemeClr>
                </a:solidFill>
                <a:latin typeface="思源黑体 CN Heavy" panose="020B0A00000000000000" charset="-122"/>
                <a:ea typeface="思源黑体 CN Heavy" panose="020B0A00000000000000" charset="-122"/>
              </a:rPr>
              <a:t>2</a:t>
            </a:r>
            <a:endParaRPr lang="en-US" altLang="zh-CN" sz="8800" i="1">
              <a:solidFill>
                <a:schemeClr val="bg2">
                  <a:lumMod val="25000"/>
                </a:schemeClr>
              </a:solidFill>
              <a:latin typeface="思源黑体 CN Heavy" panose="020B0A00000000000000" charset="-122"/>
              <a:ea typeface="思源黑体 CN Heavy" panose="020B0A00000000000000" charset="-122"/>
            </a:endParaRPr>
          </a:p>
        </p:txBody>
      </p:sp>
      <p:pic>
        <p:nvPicPr>
          <p:cNvPr id="13" name="图片 12" descr="元素1"/>
          <p:cNvPicPr>
            <a:picLocks noChangeAspect="1"/>
          </p:cNvPicPr>
          <p:nvPr/>
        </p:nvPicPr>
        <p:blipFill>
          <a:blip r:embed="rId1"/>
          <a:stretch>
            <a:fillRect/>
          </a:stretch>
        </p:blipFill>
        <p:spPr>
          <a:xfrm>
            <a:off x="10356850" y="5680075"/>
            <a:ext cx="1415415" cy="884555"/>
          </a:xfrm>
          <a:prstGeom prst="rect">
            <a:avLst/>
          </a:prstGeom>
        </p:spPr>
      </p:pic>
      <p:pic>
        <p:nvPicPr>
          <p:cNvPr id="14" name="图片 13" descr="元素3"/>
          <p:cNvPicPr>
            <a:picLocks noChangeAspect="1"/>
          </p:cNvPicPr>
          <p:nvPr/>
        </p:nvPicPr>
        <p:blipFill>
          <a:blip r:embed="rId2"/>
          <a:stretch>
            <a:fillRect/>
          </a:stretch>
        </p:blipFill>
        <p:spPr>
          <a:xfrm>
            <a:off x="10894695" y="5683885"/>
            <a:ext cx="877570" cy="876300"/>
          </a:xfrm>
          <a:prstGeom prst="rect">
            <a:avLst/>
          </a:prstGeom>
        </p:spPr>
      </p:pic>
      <p:sp>
        <p:nvSpPr>
          <p:cNvPr id="15" name="文本框 14"/>
          <p:cNvSpPr txBox="1"/>
          <p:nvPr/>
        </p:nvSpPr>
        <p:spPr>
          <a:xfrm>
            <a:off x="10198735" y="5706745"/>
            <a:ext cx="705485" cy="853440"/>
          </a:xfrm>
          <a:prstGeom prst="rect">
            <a:avLst/>
          </a:prstGeom>
          <a:noFill/>
        </p:spPr>
        <p:txBody>
          <a:bodyPr vert="eaVert" wrap="none" rtlCol="0" anchor="t">
            <a:spAutoFit/>
          </a:bodyPr>
          <a:p>
            <a:pPr algn="l"/>
            <a:r>
              <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码上升职加薪</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gn="l"/>
            <a:r>
              <a:rPr lang="zh-CN" altLang="en-US" sz="1400">
                <a:latin typeface="思源黑体 CN Normal" panose="020B0400000000000000" charset="-122"/>
                <a:ea typeface="思源黑体 CN Normal" panose="020B0400000000000000" charset="-122"/>
                <a:cs typeface="思源黑体 CN Normal" panose="020B0400000000000000" charset="-122"/>
                <a:sym typeface="+mn-ea"/>
              </a:rPr>
              <a:t>关注咕泡</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a:t>kafka</a:t>
            </a:r>
            <a:r>
              <a:rPr lang="zh-CN" altLang="en-US"/>
              <a:t>使用场景</a:t>
            </a:r>
            <a:endParaRPr lang="zh-CN" altLang="en-US"/>
          </a:p>
        </p:txBody>
      </p:sp>
      <p:sp>
        <p:nvSpPr>
          <p:cNvPr id="13" name="TextBox 4"/>
          <p:cNvSpPr txBox="1"/>
          <p:nvPr/>
        </p:nvSpPr>
        <p:spPr>
          <a:xfrm>
            <a:off x="950414" y="1865968"/>
            <a:ext cx="9963826" cy="2999740"/>
          </a:xfrm>
          <a:prstGeom prst="rect">
            <a:avLst/>
          </a:prstGeom>
          <a:noFill/>
        </p:spPr>
        <p:txBody>
          <a:bodyPr wrap="square" rtlCol="0">
            <a:spAutoFit/>
          </a:bodyPr>
          <a:lstStyle>
            <a:defPPr>
              <a:defRPr lang="zh-CN"/>
            </a:defPPr>
            <a:lvl1pPr latinLnBrk="1">
              <a:lnSpc>
                <a:spcPct val="150000"/>
              </a:lnSpc>
              <a:defRPr sz="3600">
                <a:solidFill>
                  <a:schemeClr val="tx1">
                    <a:lumMod val="75000"/>
                    <a:lumOff val="25000"/>
                  </a:schemeClr>
                </a:solidFill>
                <a:ea typeface="+mn-lt"/>
              </a:defRPr>
            </a:lvl1pPr>
          </a:lstStyle>
          <a:p>
            <a:pPr algn="l" latinLnBrk="1">
              <a:lnSpc>
                <a:spcPct val="150000"/>
              </a:lnSpc>
            </a:pPr>
            <a:r>
              <a:rPr sz="1800">
                <a:latin typeface="思源黑体 CN Normal" panose="020B0400000000000000" charset="-122"/>
                <a:ea typeface="思源黑体 CN Normal" panose="020B0400000000000000" charset="-122"/>
                <a:cs typeface="思源黑体 CN Normal" panose="020B0400000000000000" charset="-122"/>
                <a:sym typeface="+mn-ea"/>
              </a:rPr>
              <a:t>kafka 更好的替换传统的消息系统，消息系统被用于各种场景（解耦数据生产者，缓存未处理的消息），与大多数消息系统比较，kafka 有更好的</a:t>
            </a:r>
            <a:r>
              <a:rPr sz="1800">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吞吐量，内置分区，副本和故障转移</a:t>
            </a:r>
            <a:r>
              <a:rPr lang="zh-CN" sz="1800">
                <a:latin typeface="思源黑体 CN Normal" panose="020B0400000000000000" charset="-122"/>
                <a:ea typeface="思源黑体 CN Normal" panose="020B0400000000000000" charset="-122"/>
                <a:cs typeface="思源黑体 CN Normal" panose="020B0400000000000000" charset="-122"/>
                <a:sym typeface="+mn-ea"/>
              </a:rPr>
              <a:t>等功能</a:t>
            </a:r>
            <a:r>
              <a:rPr sz="1800">
                <a:latin typeface="思源黑体 CN Normal" panose="020B0400000000000000" charset="-122"/>
                <a:ea typeface="思源黑体 CN Normal" panose="020B0400000000000000" charset="-122"/>
                <a:cs typeface="思源黑体 CN Normal" panose="020B0400000000000000" charset="-122"/>
                <a:sym typeface="+mn-ea"/>
              </a:rPr>
              <a:t>，这有利于处理大规模的消息。</a:t>
            </a:r>
            <a:endParaRPr sz="180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endParaRPr sz="180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r>
              <a:rPr sz="1800">
                <a:latin typeface="思源黑体 CN Normal" panose="020B0400000000000000" charset="-122"/>
                <a:ea typeface="思源黑体 CN Normal" panose="020B0400000000000000" charset="-122"/>
                <a:cs typeface="思源黑体 CN Normal" panose="020B0400000000000000" charset="-122"/>
                <a:sym typeface="+mn-ea"/>
              </a:rPr>
              <a:t>根据</a:t>
            </a:r>
            <a:r>
              <a:rPr lang="zh-CN" sz="1800">
                <a:latin typeface="思源黑体 CN Normal" panose="020B0400000000000000" charset="-122"/>
                <a:ea typeface="思源黑体 CN Normal" panose="020B0400000000000000" charset="-122"/>
                <a:cs typeface="思源黑体 CN Normal" panose="020B0400000000000000" charset="-122"/>
                <a:sym typeface="+mn-ea"/>
              </a:rPr>
              <a:t>官方的</a:t>
            </a:r>
            <a:r>
              <a:rPr sz="1800">
                <a:latin typeface="思源黑体 CN Normal" panose="020B0400000000000000" charset="-122"/>
                <a:ea typeface="思源黑体 CN Normal" panose="020B0400000000000000" charset="-122"/>
                <a:cs typeface="思源黑体 CN Normal" panose="020B0400000000000000" charset="-122"/>
                <a:sym typeface="+mn-ea"/>
              </a:rPr>
              <a:t>经验，通常消息传递使用较低的吞吐量，但可能要求较低的端到端延迟，</a:t>
            </a:r>
            <a:r>
              <a:rPr lang="en-US" sz="1800">
                <a:latin typeface="思源黑体 CN Normal" panose="020B0400000000000000" charset="-122"/>
                <a:ea typeface="思源黑体 CN Normal" panose="020B0400000000000000" charset="-122"/>
                <a:cs typeface="思源黑体 CN Normal" panose="020B0400000000000000" charset="-122"/>
                <a:sym typeface="+mn-ea"/>
              </a:rPr>
              <a:t>k</a:t>
            </a:r>
            <a:r>
              <a:rPr sz="1800">
                <a:latin typeface="思源黑体 CN Normal" panose="020B0400000000000000" charset="-122"/>
                <a:ea typeface="思源黑体 CN Normal" panose="020B0400000000000000" charset="-122"/>
                <a:cs typeface="思源黑体 CN Normal" panose="020B0400000000000000" charset="-122"/>
                <a:sym typeface="+mn-ea"/>
              </a:rPr>
              <a:t>afka 提供强大的持久性来满足这一要求。在这方面，Kafka 可以与传统的消息传递系统（ActiveMQ 和 RabbitMQ）相媲美。</a:t>
            </a:r>
            <a:endParaRPr sz="180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7" name="圆角矩形 6"/>
          <p:cNvSpPr/>
          <p:nvPr/>
        </p:nvSpPr>
        <p:spPr>
          <a:xfrm>
            <a:off x="950316" y="1159913"/>
            <a:ext cx="2661213" cy="530899"/>
          </a:xfrm>
          <a:prstGeom prst="roundRect">
            <a:avLst/>
          </a:prstGeom>
          <a:solidFill>
            <a:srgbClr val="F07F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思源黑体 CN Normal" panose="020B0400000000000000" charset="-122"/>
              <a:ea typeface="思源黑体 CN Normal" panose="020B0400000000000000" charset="-122"/>
            </a:endParaRPr>
          </a:p>
        </p:txBody>
      </p:sp>
      <p:sp>
        <p:nvSpPr>
          <p:cNvPr id="12" name="文本框 11"/>
          <p:cNvSpPr txBox="1"/>
          <p:nvPr/>
        </p:nvSpPr>
        <p:spPr>
          <a:xfrm>
            <a:off x="1236262" y="1238539"/>
            <a:ext cx="2088985" cy="368300"/>
          </a:xfrm>
          <a:prstGeom prst="rect">
            <a:avLst/>
          </a:prstGeom>
          <a:noFill/>
        </p:spPr>
        <p:txBody>
          <a:bodyPr wrap="square" rtlCol="0">
            <a:spAutoFit/>
          </a:bodyPr>
          <a:lstStyle>
            <a:defPPr>
              <a:defRPr lang="zh-CN"/>
            </a:defPPr>
            <a:lvl1pPr>
              <a:defRPr sz="2800">
                <a:solidFill>
                  <a:schemeClr val="bg1"/>
                </a:solidFill>
              </a:defRPr>
            </a:lvl1pPr>
          </a:lstStyle>
          <a:p>
            <a:pPr indent="0" algn="ctr">
              <a:buClr>
                <a:srgbClr val="1577BA"/>
              </a:buClr>
              <a:buFont typeface="Wingdings" panose="05000000000000000000" pitchFamily="2" charset="2"/>
              <a:buNone/>
            </a:pPr>
            <a:r>
              <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rPr>
              <a:t>消息</a:t>
            </a:r>
            <a:endPar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6144,&quot;width&quot;:6144}"/>
</p:tagLst>
</file>

<file path=ppt/theme/theme1.xml><?xml version="1.0" encoding="utf-8"?>
<a:theme xmlns:a="http://schemas.openxmlformats.org/drawingml/2006/main" name="1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1777</Words>
  <Application>WPS 演示</Application>
  <PresentationFormat>宽屏</PresentationFormat>
  <Paragraphs>138</Paragraphs>
  <Slides>16</Slides>
  <Notes>9</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16</vt:i4>
      </vt:variant>
    </vt:vector>
  </HeadingPairs>
  <TitlesOfParts>
    <vt:vector size="33" baseType="lpstr">
      <vt:lpstr>Arial</vt:lpstr>
      <vt:lpstr>宋体</vt:lpstr>
      <vt:lpstr>Wingdings</vt:lpstr>
      <vt:lpstr>微软雅黑</vt:lpstr>
      <vt:lpstr>思源黑体 CN Normal</vt:lpstr>
      <vt:lpstr>思源黑体 CN Heavy</vt:lpstr>
      <vt:lpstr>Roboto Thin</vt:lpstr>
      <vt:lpstr>Segoe Print</vt:lpstr>
      <vt:lpstr>Tahoma</vt:lpstr>
      <vt:lpstr>思源黑体 CN Light</vt:lpstr>
      <vt:lpstr>黑体</vt:lpstr>
      <vt:lpstr>Wingdings</vt:lpstr>
      <vt:lpstr>思源黑体 CN Medium</vt:lpstr>
      <vt:lpstr>Franklin Gothic Medium</vt:lpstr>
      <vt:lpstr>Arial Unicode MS</vt:lpstr>
      <vt:lpstr>14_自定义设计方案</vt:lpstr>
      <vt:lpstr>6_自定义设计方案</vt:lpstr>
      <vt:lpstr>PowerPoint 演示文稿</vt:lpstr>
      <vt:lpstr>自我介绍</vt:lpstr>
      <vt:lpstr>约法三章</vt:lpstr>
      <vt:lpstr>课程目标</vt:lpstr>
      <vt:lpstr>内容定位</vt:lpstr>
      <vt:lpstr>课程目录</vt:lpstr>
      <vt:lpstr>PowerPoint 演示文稿</vt:lpstr>
      <vt:lpstr>PowerPoint 演示文稿</vt:lpstr>
      <vt:lpstr>kafka使用场景</vt:lpstr>
      <vt:lpstr>kafka使用场景</vt:lpstr>
      <vt:lpstr>kafka使用场景</vt:lpstr>
      <vt:lpstr>kafka使用场景</vt:lpstr>
      <vt:lpstr>kafka使用场景</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老木子</dc:creator>
  <cp:lastModifiedBy>咕泡老师</cp:lastModifiedBy>
  <cp:revision>561</cp:revision>
  <dcterms:created xsi:type="dcterms:W3CDTF">2019-06-19T02:08:00Z</dcterms:created>
  <dcterms:modified xsi:type="dcterms:W3CDTF">2021-06-27T14:34:17Z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9B54552596534357924CE0110A75991E</vt:lpwstr>
  </property>
</Properties>
</file>