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sldIdLst>
    <p:sldId id="268" r:id="rId2"/>
    <p:sldId id="269" r:id="rId3"/>
    <p:sldId id="257" r:id="rId4"/>
    <p:sldId id="258" r:id="rId5"/>
    <p:sldId id="259" r:id="rId6"/>
    <p:sldId id="260" r:id="rId7"/>
    <p:sldId id="256" r:id="rId8"/>
    <p:sldId id="261" r:id="rId9"/>
    <p:sldId id="262" r:id="rId10"/>
    <p:sldId id="263" r:id="rId11"/>
    <p:sldId id="264" r:id="rId12"/>
    <p:sldId id="265" r:id="rId13"/>
    <p:sldId id="266" r:id="rId14"/>
    <p:sldId id="26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6A5A703-DCE9-4F2B-B82D-36086BE02BF2}" type="datetimeFigureOut">
              <a:rPr lang="zh-CN" altLang="en-US" smtClean="0"/>
              <a:t>19/5/12</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7457FB9-7303-4D47-A3D9-43C307066AE2}"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1680548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6A5A703-DCE9-4F2B-B82D-36086BE02BF2}" type="datetimeFigureOut">
              <a:rPr lang="zh-CN" altLang="en-US" smtClean="0"/>
              <a:t>19/5/12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457FB9-7303-4D47-A3D9-43C307066AE2}" type="slidenum">
              <a:rPr lang="zh-CN" altLang="en-US" smtClean="0"/>
              <a:t>‹#›</a:t>
            </a:fld>
            <a:endParaRPr lang="zh-CN" altLang="en-US"/>
          </a:p>
        </p:txBody>
      </p:sp>
    </p:spTree>
    <p:extLst>
      <p:ext uri="{BB962C8B-B14F-4D97-AF65-F5344CB8AC3E}">
        <p14:creationId xmlns:p14="http://schemas.microsoft.com/office/powerpoint/2010/main" val="1188750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6A5A703-DCE9-4F2B-B82D-36086BE02BF2}" type="datetimeFigureOut">
              <a:rPr lang="zh-CN" altLang="en-US" smtClean="0"/>
              <a:t>19/5/12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457FB9-7303-4D47-A3D9-43C307066AE2}" type="slidenum">
              <a:rPr lang="zh-CN" altLang="en-US" smtClean="0"/>
              <a:t>‹#›</a:t>
            </a:fld>
            <a:endParaRPr lang="zh-CN" altLang="en-US"/>
          </a:p>
        </p:txBody>
      </p:sp>
    </p:spTree>
    <p:extLst>
      <p:ext uri="{BB962C8B-B14F-4D97-AF65-F5344CB8AC3E}">
        <p14:creationId xmlns:p14="http://schemas.microsoft.com/office/powerpoint/2010/main" val="115374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6A5A703-DCE9-4F2B-B82D-36086BE02BF2}" type="datetimeFigureOut">
              <a:rPr lang="zh-CN" altLang="en-US" smtClean="0"/>
              <a:t>19/5/12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457FB9-7303-4D47-A3D9-43C307066AE2}" type="slidenum">
              <a:rPr lang="zh-CN" altLang="en-US" smtClean="0"/>
              <a:t>‹#›</a:t>
            </a:fld>
            <a:endParaRPr lang="zh-CN" altLang="en-US"/>
          </a:p>
        </p:txBody>
      </p:sp>
    </p:spTree>
    <p:extLst>
      <p:ext uri="{BB962C8B-B14F-4D97-AF65-F5344CB8AC3E}">
        <p14:creationId xmlns:p14="http://schemas.microsoft.com/office/powerpoint/2010/main" val="3463656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6A5A703-DCE9-4F2B-B82D-36086BE02BF2}" type="datetimeFigureOut">
              <a:rPr lang="zh-CN" altLang="en-US" smtClean="0"/>
              <a:t>19/5/12</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7457FB9-7303-4D47-A3D9-43C307066AE2}"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221699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6A5A703-DCE9-4F2B-B82D-36086BE02BF2}" type="datetimeFigureOut">
              <a:rPr lang="zh-CN" altLang="en-US" smtClean="0"/>
              <a:t>19/5/12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7457FB9-7303-4D47-A3D9-43C307066AE2}" type="slidenum">
              <a:rPr lang="zh-CN" altLang="en-US" smtClean="0"/>
              <a:t>‹#›</a:t>
            </a:fld>
            <a:endParaRPr lang="zh-CN" altLang="en-US"/>
          </a:p>
        </p:txBody>
      </p:sp>
    </p:spTree>
    <p:extLst>
      <p:ext uri="{BB962C8B-B14F-4D97-AF65-F5344CB8AC3E}">
        <p14:creationId xmlns:p14="http://schemas.microsoft.com/office/powerpoint/2010/main" val="2535289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6A5A703-DCE9-4F2B-B82D-36086BE02BF2}" type="datetimeFigureOut">
              <a:rPr lang="zh-CN" altLang="en-US" smtClean="0"/>
              <a:t>19/5/12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7457FB9-7303-4D47-A3D9-43C307066AE2}" type="slidenum">
              <a:rPr lang="zh-CN" altLang="en-US" smtClean="0"/>
              <a:t>‹#›</a:t>
            </a:fld>
            <a:endParaRPr lang="zh-CN" altLang="en-US"/>
          </a:p>
        </p:txBody>
      </p:sp>
    </p:spTree>
    <p:extLst>
      <p:ext uri="{BB962C8B-B14F-4D97-AF65-F5344CB8AC3E}">
        <p14:creationId xmlns:p14="http://schemas.microsoft.com/office/powerpoint/2010/main" val="1226167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6A5A703-DCE9-4F2B-B82D-36086BE02BF2}" type="datetimeFigureOut">
              <a:rPr lang="zh-CN" altLang="en-US" smtClean="0"/>
              <a:t>19/5/12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7457FB9-7303-4D47-A3D9-43C307066AE2}" type="slidenum">
              <a:rPr lang="zh-CN" altLang="en-US" smtClean="0"/>
              <a:t>‹#›</a:t>
            </a:fld>
            <a:endParaRPr lang="zh-CN" altLang="en-US"/>
          </a:p>
        </p:txBody>
      </p:sp>
    </p:spTree>
    <p:extLst>
      <p:ext uri="{BB962C8B-B14F-4D97-AF65-F5344CB8AC3E}">
        <p14:creationId xmlns:p14="http://schemas.microsoft.com/office/powerpoint/2010/main" val="2359291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A5A703-DCE9-4F2B-B82D-36086BE02BF2}" type="datetimeFigureOut">
              <a:rPr lang="zh-CN" altLang="en-US" smtClean="0"/>
              <a:t>19/5/12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7457FB9-7303-4D47-A3D9-43C307066AE2}" type="slidenum">
              <a:rPr lang="zh-CN" altLang="en-US" smtClean="0"/>
              <a:t>‹#›</a:t>
            </a:fld>
            <a:endParaRPr lang="zh-CN" altLang="en-US"/>
          </a:p>
        </p:txBody>
      </p:sp>
    </p:spTree>
    <p:extLst>
      <p:ext uri="{BB962C8B-B14F-4D97-AF65-F5344CB8AC3E}">
        <p14:creationId xmlns:p14="http://schemas.microsoft.com/office/powerpoint/2010/main" val="1039590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6A5A703-DCE9-4F2B-B82D-36086BE02BF2}" type="datetimeFigureOut">
              <a:rPr lang="zh-CN" altLang="en-US" smtClean="0"/>
              <a:t>19/5/12</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7457FB9-7303-4D47-A3D9-43C307066AE2}"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8054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6A5A703-DCE9-4F2B-B82D-36086BE02BF2}" type="datetimeFigureOut">
              <a:rPr lang="zh-CN" altLang="en-US" smtClean="0"/>
              <a:t>19/5/12</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7457FB9-7303-4D47-A3D9-43C307066AE2}"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026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6A5A703-DCE9-4F2B-B82D-36086BE02BF2}" type="datetimeFigureOut">
              <a:rPr lang="zh-CN" altLang="en-US" smtClean="0"/>
              <a:t>19/5/12</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7457FB9-7303-4D47-A3D9-43C307066AE2}"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7601854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5400" dirty="0" smtClean="0"/>
              <a:t>2019</a:t>
            </a:r>
            <a:r>
              <a:rPr lang="zh-CN" altLang="en-US" sz="5400" dirty="0" smtClean="0"/>
              <a:t>年“鑫大周无人船杯”中国大学生程序设计竞赛全国邀请赛（湖南）</a:t>
            </a:r>
            <a:endParaRPr lang="zh-CN" altLang="en-US" sz="5400" dirty="0"/>
          </a:p>
        </p:txBody>
      </p:sp>
      <p:sp>
        <p:nvSpPr>
          <p:cNvPr id="3" name="副标题 2"/>
          <p:cNvSpPr>
            <a:spLocks noGrp="1"/>
          </p:cNvSpPr>
          <p:nvPr>
            <p:ph type="subTitle" idx="1"/>
          </p:nvPr>
        </p:nvSpPr>
        <p:spPr/>
        <p:txBody>
          <a:bodyPr/>
          <a:lstStyle/>
          <a:p>
            <a:r>
              <a:rPr lang="zh-CN" altLang="en-US" dirty="0" smtClean="0"/>
              <a:t>比赛题解</a:t>
            </a:r>
            <a:endParaRPr lang="zh-CN" altLang="en-US" dirty="0"/>
          </a:p>
        </p:txBody>
      </p:sp>
    </p:spTree>
    <p:extLst>
      <p:ext uri="{BB962C8B-B14F-4D97-AF65-F5344CB8AC3E}">
        <p14:creationId xmlns:p14="http://schemas.microsoft.com/office/powerpoint/2010/main" val="878165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2950" y="914400"/>
            <a:ext cx="5105821" cy="707886"/>
          </a:xfrm>
          <a:prstGeom prst="rect">
            <a:avLst/>
          </a:prstGeom>
          <a:noFill/>
        </p:spPr>
        <p:txBody>
          <a:bodyPr wrap="none" rtlCol="0">
            <a:spAutoFit/>
          </a:bodyPr>
          <a:lstStyle>
            <a:defPPr>
              <a:defRPr lang="zh-CN"/>
            </a:defPPr>
            <a:lvl1pPr>
              <a:defRPr sz="4000"/>
            </a:lvl1pPr>
          </a:lstStyle>
          <a:p>
            <a:r>
              <a:rPr lang="en-US" altLang="zh-CN" dirty="0"/>
              <a:t>H. </a:t>
            </a:r>
            <a:r>
              <a:rPr lang="en-US" altLang="zh-CN" dirty="0" err="1"/>
              <a:t>Neko</a:t>
            </a:r>
            <a:r>
              <a:rPr lang="en-US" altLang="zh-CN" dirty="0"/>
              <a:t> and sequence</a:t>
            </a:r>
          </a:p>
        </p:txBody>
      </p:sp>
      <p:sp>
        <p:nvSpPr>
          <p:cNvPr id="5" name="文本框 4"/>
          <p:cNvSpPr txBox="1"/>
          <p:nvPr/>
        </p:nvSpPr>
        <p:spPr>
          <a:xfrm>
            <a:off x="1238250" y="1943100"/>
            <a:ext cx="9839325" cy="4832092"/>
          </a:xfrm>
          <a:prstGeom prst="rect">
            <a:avLst/>
          </a:prstGeom>
          <a:noFill/>
        </p:spPr>
        <p:txBody>
          <a:bodyPr wrap="square" rtlCol="0">
            <a:spAutoFit/>
          </a:bodyPr>
          <a:lstStyle>
            <a:defPPr>
              <a:defRPr lang="zh-CN"/>
            </a:defPPr>
            <a:lvl1pPr>
              <a:defRPr sz="2800"/>
            </a:lvl1pPr>
          </a:lstStyle>
          <a:p>
            <a:r>
              <a:rPr lang="zh-CN" altLang="en-US" dirty="0"/>
              <a:t>考虑如果两种括号都存在，那么移动一定步数后，都会在</a:t>
            </a:r>
            <a:r>
              <a:rPr lang="en-US" altLang="zh-CN" dirty="0"/>
              <a:t>()</a:t>
            </a:r>
            <a:r>
              <a:rPr lang="zh-CN" altLang="en-US" dirty="0"/>
              <a:t>上来回移动，可以预处理出每个位置移动多少步后会进入这个循环，或者永远不进入循环</a:t>
            </a:r>
            <a:endParaRPr lang="en-US" altLang="zh-CN" dirty="0"/>
          </a:p>
          <a:p>
            <a:r>
              <a:rPr lang="zh-CN" altLang="en-US" dirty="0"/>
              <a:t>在进入循环之前一定都是朝一个方向一直移动</a:t>
            </a:r>
            <a:endParaRPr lang="en-US" altLang="zh-CN" dirty="0"/>
          </a:p>
          <a:p>
            <a:endParaRPr lang="en-US" altLang="zh-CN" dirty="0"/>
          </a:p>
          <a:p>
            <a:r>
              <a:rPr lang="zh-CN" altLang="en-US" dirty="0"/>
              <a:t>那么在进入循环之前，起点为</a:t>
            </a:r>
            <a:r>
              <a:rPr lang="en-US" altLang="zh-CN" dirty="0" err="1"/>
              <a:t>i</a:t>
            </a:r>
            <a:r>
              <a:rPr lang="zh-CN" altLang="en-US" dirty="0"/>
              <a:t>的位置走</a:t>
            </a:r>
            <a:r>
              <a:rPr lang="en-US" altLang="zh-CN" dirty="0"/>
              <a:t>j</a:t>
            </a:r>
            <a:r>
              <a:rPr lang="zh-CN" altLang="en-US" dirty="0"/>
              <a:t>步到达的点就是</a:t>
            </a:r>
            <a:r>
              <a:rPr lang="en-US" altLang="zh-CN" dirty="0"/>
              <a:t>(</a:t>
            </a:r>
            <a:r>
              <a:rPr lang="en-US" altLang="zh-CN" dirty="0" err="1"/>
              <a:t>i+kj</a:t>
            </a:r>
            <a:r>
              <a:rPr lang="en-US" altLang="zh-CN" dirty="0"/>
              <a:t>)%n</a:t>
            </a:r>
          </a:p>
          <a:p>
            <a:r>
              <a:rPr lang="zh-CN" altLang="en-US" dirty="0"/>
              <a:t>化简为</a:t>
            </a:r>
            <a:r>
              <a:rPr lang="en-US" altLang="zh-CN" dirty="0"/>
              <a:t>(</a:t>
            </a:r>
            <a:r>
              <a:rPr lang="en-US" altLang="zh-CN" dirty="0" err="1"/>
              <a:t>i+kj%n</a:t>
            </a:r>
            <a:r>
              <a:rPr lang="en-US" altLang="zh-CN" dirty="0"/>
              <a:t>)%n</a:t>
            </a:r>
            <a:r>
              <a:rPr lang="zh-CN" altLang="en-US" dirty="0"/>
              <a:t>，设</a:t>
            </a:r>
            <a:r>
              <a:rPr lang="en-US" altLang="zh-CN" dirty="0"/>
              <a:t>d=</a:t>
            </a:r>
            <a:r>
              <a:rPr lang="en-US" altLang="zh-CN" dirty="0" err="1"/>
              <a:t>kj%n</a:t>
            </a:r>
            <a:r>
              <a:rPr lang="en-US" altLang="zh-CN" dirty="0"/>
              <a:t>,</a:t>
            </a:r>
            <a:r>
              <a:rPr lang="zh-CN" altLang="en-US" dirty="0"/>
              <a:t>把区间询问以</a:t>
            </a:r>
            <a:r>
              <a:rPr lang="en-US" altLang="zh-CN" dirty="0"/>
              <a:t>n-d</a:t>
            </a:r>
            <a:r>
              <a:rPr lang="zh-CN" altLang="en-US" dirty="0"/>
              <a:t>为间隔分成两部分处理即可，可以用树状数组维护出来</a:t>
            </a:r>
            <a:endParaRPr lang="en-US" altLang="zh-CN" dirty="0"/>
          </a:p>
          <a:p>
            <a:r>
              <a:rPr lang="zh-CN" altLang="en-US" dirty="0"/>
              <a:t>进入循环后的部分也可以按</a:t>
            </a:r>
            <a:r>
              <a:rPr lang="en-US" altLang="zh-CN" dirty="0"/>
              <a:t>j</a:t>
            </a:r>
            <a:r>
              <a:rPr lang="zh-CN" altLang="en-US" dirty="0"/>
              <a:t>的奇偶用树状数组轻松维护出来</a:t>
            </a:r>
            <a:endParaRPr lang="en-US" altLang="zh-CN" dirty="0"/>
          </a:p>
          <a:p>
            <a:r>
              <a:rPr lang="zh-CN" altLang="en-US" dirty="0"/>
              <a:t>总体复杂度</a:t>
            </a:r>
            <a:r>
              <a:rPr lang="en-US" altLang="zh-CN" dirty="0" err="1"/>
              <a:t>nlogn</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2950" y="914400"/>
            <a:ext cx="3689408" cy="707886"/>
          </a:xfrm>
          <a:prstGeom prst="rect">
            <a:avLst/>
          </a:prstGeom>
          <a:noFill/>
        </p:spPr>
        <p:txBody>
          <a:bodyPr wrap="none" rtlCol="0">
            <a:spAutoFit/>
          </a:bodyPr>
          <a:lstStyle>
            <a:defPPr>
              <a:defRPr lang="zh-CN"/>
            </a:defPPr>
            <a:lvl1pPr>
              <a:defRPr sz="4000"/>
            </a:lvl1pPr>
          </a:lstStyle>
          <a:p>
            <a:r>
              <a:rPr lang="en-US" altLang="zh-CN" dirty="0"/>
              <a:t>I. </a:t>
            </a:r>
            <a:r>
              <a:rPr lang="en-US" altLang="zh-CN" dirty="0" err="1"/>
              <a:t>Neko</a:t>
            </a:r>
            <a:r>
              <a:rPr lang="en-US" altLang="zh-CN" dirty="0"/>
              <a:t> and tree</a:t>
            </a:r>
          </a:p>
        </p:txBody>
      </p:sp>
      <mc:AlternateContent xmlns:mc="http://schemas.openxmlformats.org/markup-compatibility/2006">
        <mc:Choice xmlns:a14="http://schemas.microsoft.com/office/drawing/2010/main" Requires="a14">
          <p:sp>
            <p:nvSpPr>
              <p:cNvPr id="5" name="文本框 4">
                <a:extLst/>
              </p:cNvPr>
              <p:cNvSpPr txBox="1"/>
              <p:nvPr/>
            </p:nvSpPr>
            <p:spPr>
              <a:xfrm>
                <a:off x="1238250" y="1943100"/>
                <a:ext cx="9839325" cy="4025782"/>
              </a:xfrm>
              <a:prstGeom prst="rect">
                <a:avLst/>
              </a:prstGeom>
              <a:noFill/>
            </p:spPr>
            <p:txBody>
              <a:bodyPr wrap="square" rtlCol="0">
                <a:spAutoFit/>
              </a:bodyPr>
              <a:lstStyle>
                <a:defPPr>
                  <a:defRPr lang="zh-CN"/>
                </a:defPPr>
                <a:lvl1pPr>
                  <a:defRPr sz="2800"/>
                </a:lvl1pPr>
              </a:lstStyle>
              <a:p>
                <a:r>
                  <a:rPr lang="zh-CN" altLang="en-US" dirty="0"/>
                  <a:t>树形</a:t>
                </a:r>
                <a:r>
                  <a:rPr lang="en-US" altLang="zh-CN" dirty="0" err="1"/>
                  <a:t>dp</a:t>
                </a:r>
                <a:endParaRPr lang="en-US" altLang="zh-CN" dirty="0"/>
              </a:p>
              <a:p>
                <a:r>
                  <a:rPr lang="en-US" altLang="zh-CN" dirty="0" err="1"/>
                  <a:t>dp</a:t>
                </a:r>
                <a:r>
                  <a:rPr lang="en-US" altLang="zh-CN" dirty="0"/>
                  <a:t>[</a:t>
                </a:r>
                <a:r>
                  <a:rPr lang="en-US" altLang="zh-CN" dirty="0" err="1"/>
                  <a:t>i</a:t>
                </a:r>
                <a:r>
                  <a:rPr lang="en-US" altLang="zh-CN" dirty="0"/>
                  <a:t>][j]</a:t>
                </a:r>
                <a:r>
                  <a:rPr lang="zh-CN" altLang="en-US" dirty="0"/>
                  <a:t>表示以</a:t>
                </a:r>
                <a:r>
                  <a:rPr lang="en-US" altLang="zh-CN" dirty="0" err="1"/>
                  <a:t>i</a:t>
                </a:r>
                <a:r>
                  <a:rPr lang="zh-CN" altLang="en-US" dirty="0"/>
                  <a:t>为根的子树中到</a:t>
                </a:r>
                <a:r>
                  <a:rPr lang="en-US" altLang="zh-CN" dirty="0" err="1"/>
                  <a:t>i</a:t>
                </a:r>
                <a:r>
                  <a:rPr lang="zh-CN" altLang="en-US" dirty="0"/>
                  <a:t>最远的关键点距离为</a:t>
                </a:r>
                <a:r>
                  <a:rPr lang="en-US" altLang="zh-CN" dirty="0"/>
                  <a:t>j</a:t>
                </a:r>
                <a:r>
                  <a:rPr lang="zh-CN" altLang="en-US" dirty="0"/>
                  <a:t>的方案数</a:t>
                </a:r>
                <a:endParaRPr lang="en-US" altLang="zh-CN" dirty="0"/>
              </a:p>
              <a:p>
                <a:endParaRPr lang="en-US" altLang="zh-CN" dirty="0"/>
              </a:p>
              <a:p>
                <a:r>
                  <a:rPr lang="zh-CN" altLang="en-US" dirty="0"/>
                  <a:t>当</a:t>
                </a:r>
                <a:r>
                  <a:rPr lang="en-US" altLang="zh-CN" dirty="0"/>
                  <a:t>u</a:t>
                </a:r>
                <a:r>
                  <a:rPr lang="zh-CN" altLang="en-US" dirty="0"/>
                  <a:t>向</a:t>
                </a:r>
                <a:r>
                  <a:rPr lang="en-US" altLang="zh-CN" dirty="0"/>
                  <a:t>fa [u]</a:t>
                </a:r>
                <a:r>
                  <a:rPr lang="zh-CN" altLang="en-US" dirty="0"/>
                  <a:t>更新时，进行更新即可</a:t>
                </a:r>
                <a:endParaRPr lang="en-US" altLang="zh-CN" dirty="0"/>
              </a:p>
              <a:p>
                <a14:m>
                  <m:oMathPara xmlns:m="http://schemas.openxmlformats.org/officeDocument/2006/math">
                    <m:oMathParaPr>
                      <m:jc m:val="centerGroup"/>
                    </m:oMathParaPr>
                    <m:oMath xmlns:m="http://schemas.openxmlformats.org/officeDocument/2006/math">
                      <m:r>
                        <a:rPr lang="en-US" altLang="zh-CN"/>
                        <m:t>𝑑𝑝</m:t>
                      </m:r>
                      <m:d>
                        <m:dPr>
                          <m:begChr m:val="["/>
                          <m:endChr m:val="]"/>
                          <m:ctrlPr>
                            <a:rPr lang="en-US" altLang="zh-CN"/>
                          </m:ctrlPr>
                        </m:dPr>
                        <m:e>
                          <m:r>
                            <a:rPr lang="en-US" altLang="zh-CN"/>
                            <m:t>𝑢</m:t>
                          </m:r>
                        </m:e>
                      </m:d>
                      <m:d>
                        <m:dPr>
                          <m:begChr m:val="["/>
                          <m:endChr m:val="]"/>
                          <m:ctrlPr>
                            <a:rPr lang="en-US" altLang="zh-CN"/>
                          </m:ctrlPr>
                        </m:dPr>
                        <m:e>
                          <m:r>
                            <a:rPr lang="en-US" altLang="zh-CN"/>
                            <m:t>𝑖</m:t>
                          </m:r>
                        </m:e>
                      </m:d>
                      <m:r>
                        <a:rPr lang="en-US" altLang="zh-CN"/>
                        <m:t>∗</m:t>
                      </m:r>
                      <m:r>
                        <a:rPr lang="en-US" altLang="zh-CN"/>
                        <m:t>𝑑𝑝</m:t>
                      </m:r>
                      <m:d>
                        <m:dPr>
                          <m:begChr m:val="["/>
                          <m:endChr m:val="]"/>
                          <m:ctrlPr>
                            <a:rPr lang="en-US" altLang="zh-CN"/>
                          </m:ctrlPr>
                        </m:dPr>
                        <m:e>
                          <m:r>
                            <a:rPr lang="en-US" altLang="zh-CN"/>
                            <m:t>𝑓𝑎</m:t>
                          </m:r>
                          <m:d>
                            <m:dPr>
                              <m:begChr m:val="["/>
                              <m:endChr m:val="]"/>
                              <m:ctrlPr>
                                <a:rPr lang="en-US" altLang="zh-CN"/>
                              </m:ctrlPr>
                            </m:dPr>
                            <m:e>
                              <m:r>
                                <a:rPr lang="en-US" altLang="zh-CN"/>
                                <m:t>𝑢</m:t>
                              </m:r>
                            </m:e>
                          </m:d>
                        </m:e>
                      </m:d>
                      <m:d>
                        <m:dPr>
                          <m:begChr m:val="["/>
                          <m:endChr m:val="]"/>
                          <m:ctrlPr>
                            <a:rPr lang="en-US" altLang="zh-CN"/>
                          </m:ctrlPr>
                        </m:dPr>
                        <m:e>
                          <m:r>
                            <a:rPr lang="en-US" altLang="zh-CN"/>
                            <m:t>𝑗</m:t>
                          </m:r>
                        </m:e>
                      </m:d>
                      <m:r>
                        <a:rPr lang="en-US" altLang="zh-CN"/>
                        <m:t>∗[</m:t>
                      </m:r>
                      <m:r>
                        <a:rPr lang="en-US" altLang="zh-CN"/>
                        <m:t>𝑖</m:t>
                      </m:r>
                      <m:r>
                        <a:rPr lang="en-US" altLang="zh-CN"/>
                        <m:t>+</m:t>
                      </m:r>
                      <m:r>
                        <a:rPr lang="en-US" altLang="zh-CN"/>
                        <m:t>𝑗</m:t>
                      </m:r>
                      <m:r>
                        <a:rPr lang="en-US" altLang="zh-CN"/>
                        <m:t>≤</m:t>
                      </m:r>
                      <m:r>
                        <a:rPr lang="en-US" altLang="zh-CN"/>
                        <m:t>𝑘</m:t>
                      </m:r>
                      <m:r>
                        <a:rPr lang="en-US" altLang="zh-CN"/>
                        <m:t>]→</m:t>
                      </m:r>
                      <m:r>
                        <a:rPr lang="en-US" altLang="zh-CN"/>
                        <m:t>𝑛𝑒𝑤</m:t>
                      </m:r>
                      <m:r>
                        <a:rPr lang="en-US" altLang="zh-CN"/>
                        <m:t>_</m:t>
                      </m:r>
                      <m:r>
                        <a:rPr lang="en-US" altLang="zh-CN"/>
                        <m:t>𝑑𝑝</m:t>
                      </m:r>
                      <m:r>
                        <a:rPr lang="en-US" altLang="zh-CN"/>
                        <m:t>[</m:t>
                      </m:r>
                      <m:r>
                        <a:rPr lang="en-US" altLang="zh-CN"/>
                        <m:t>𝑓𝑎</m:t>
                      </m:r>
                      <m:d>
                        <m:dPr>
                          <m:begChr m:val="["/>
                          <m:endChr m:val="]"/>
                          <m:ctrlPr>
                            <a:rPr lang="en-US" altLang="zh-CN"/>
                          </m:ctrlPr>
                        </m:dPr>
                        <m:e>
                          <m:r>
                            <a:rPr lang="en-US" altLang="zh-CN"/>
                            <m:t>𝑢</m:t>
                          </m:r>
                        </m:e>
                      </m:d>
                      <m:r>
                        <a:rPr lang="en-US" altLang="zh-CN"/>
                        <m:t>][</m:t>
                      </m:r>
                      <m:func>
                        <m:funcPr>
                          <m:ctrlPr>
                            <a:rPr lang="en-US" altLang="zh-CN"/>
                          </m:ctrlPr>
                        </m:funcPr>
                        <m:fName>
                          <m:r>
                            <m:rPr>
                              <m:sty m:val="p"/>
                            </m:rPr>
                            <a:rPr lang="en-US" altLang="zh-CN"/>
                            <m:t>max</m:t>
                          </m:r>
                        </m:fName>
                        <m:e>
                          <m:d>
                            <m:dPr>
                              <m:ctrlPr>
                                <a:rPr lang="en-US" altLang="zh-CN"/>
                              </m:ctrlPr>
                            </m:dPr>
                            <m:e>
                              <m:r>
                                <a:rPr lang="en-US" altLang="zh-CN"/>
                                <m:t>𝑖</m:t>
                              </m:r>
                              <m:r>
                                <a:rPr lang="en-US" altLang="zh-CN"/>
                                <m:t>+1,</m:t>
                              </m:r>
                              <m:r>
                                <a:rPr lang="en-US" altLang="zh-CN"/>
                                <m:t>𝑗</m:t>
                              </m:r>
                            </m:e>
                          </m:d>
                        </m:e>
                      </m:func>
                      <m:r>
                        <a:rPr lang="en-US" altLang="zh-CN"/>
                        <m:t>]</m:t>
                      </m:r>
                    </m:oMath>
                  </m:oMathPara>
                </a14:m>
                <a:endParaRPr lang="en-US" altLang="zh-CN" dirty="0"/>
              </a:p>
              <a:p>
                <a:r>
                  <a:rPr lang="zh-CN" altLang="en-US" dirty="0"/>
                  <a:t>可以用前缀和分两段优化</a:t>
                </a:r>
                <a:endParaRPr lang="en-US" altLang="zh-CN" dirty="0"/>
              </a:p>
              <a:p>
                <a:r>
                  <a:rPr lang="zh-CN" altLang="en-US" dirty="0"/>
                  <a:t>求答案时考虑反过来求，用总方案数减去不合法方案数</a:t>
                </a:r>
                <a:endParaRPr lang="en-US" altLang="zh-CN" dirty="0"/>
              </a:p>
              <a:p>
                <a:r>
                  <a:rPr lang="zh-CN" altLang="en-US" dirty="0"/>
                  <a:t>不合法方案数在可在更新的时候用类似的方法同时求出</a:t>
                </a:r>
              </a:p>
            </p:txBody>
          </p:sp>
        </mc:Choice>
        <mc:Fallback>
          <p:sp>
            <p:nvSpPr>
              <p:cNvPr id="5" name="文本框 4">
                <a:extLst/>
              </p:cNvPr>
              <p:cNvSpPr txBox="1">
                <a:spLocks noRot="1" noChangeAspect="1" noMove="1" noResize="1" noEditPoints="1" noAdjustHandles="1" noChangeArrowheads="1" noChangeShapeType="1" noTextEdit="1"/>
              </p:cNvSpPr>
              <p:nvPr/>
            </p:nvSpPr>
            <p:spPr>
              <a:xfrm>
                <a:off x="1238250" y="1943100"/>
                <a:ext cx="9839325" cy="4025782"/>
              </a:xfrm>
              <a:prstGeom prst="rect">
                <a:avLst/>
              </a:prstGeom>
              <a:blipFill>
                <a:blip r:embed="rId2"/>
                <a:stretch>
                  <a:fillRect l="-1239" t="-1970" b="-333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2950" y="914400"/>
            <a:ext cx="4558236" cy="707886"/>
          </a:xfrm>
          <a:prstGeom prst="rect">
            <a:avLst/>
          </a:prstGeom>
          <a:noFill/>
        </p:spPr>
        <p:txBody>
          <a:bodyPr wrap="none" rtlCol="0">
            <a:spAutoFit/>
          </a:bodyPr>
          <a:lstStyle>
            <a:defPPr>
              <a:defRPr lang="zh-CN"/>
            </a:defPPr>
            <a:lvl1pPr>
              <a:defRPr sz="4000"/>
            </a:lvl1pPr>
          </a:lstStyle>
          <a:p>
            <a:r>
              <a:rPr lang="en-US" altLang="zh-CN" dirty="0"/>
              <a:t>J. </a:t>
            </a:r>
            <a:r>
              <a:rPr lang="en-US" altLang="zh-CN" dirty="0" err="1"/>
              <a:t>Neko</a:t>
            </a:r>
            <a:r>
              <a:rPr lang="en-US" altLang="zh-CN" dirty="0"/>
              <a:t> and triangle</a:t>
            </a:r>
          </a:p>
        </p:txBody>
      </p:sp>
      <p:sp>
        <p:nvSpPr>
          <p:cNvPr id="5" name="文本框 4"/>
          <p:cNvSpPr txBox="1"/>
          <p:nvPr/>
        </p:nvSpPr>
        <p:spPr>
          <a:xfrm>
            <a:off x="1238250" y="1943100"/>
            <a:ext cx="9839325" cy="3970318"/>
          </a:xfrm>
          <a:prstGeom prst="rect">
            <a:avLst/>
          </a:prstGeom>
          <a:noFill/>
        </p:spPr>
        <p:txBody>
          <a:bodyPr wrap="square" rtlCol="0">
            <a:spAutoFit/>
          </a:bodyPr>
          <a:lstStyle>
            <a:defPPr>
              <a:defRPr lang="zh-CN"/>
            </a:defPPr>
            <a:lvl1pPr>
              <a:defRPr sz="2800"/>
            </a:lvl1pPr>
          </a:lstStyle>
          <a:p>
            <a:r>
              <a:rPr lang="zh-CN" altLang="en-US" dirty="0"/>
              <a:t>本质上是给你</a:t>
            </a:r>
            <a:r>
              <a:rPr lang="en-US" altLang="zh-CN" dirty="0"/>
              <a:t>x</a:t>
            </a:r>
            <a:r>
              <a:rPr lang="zh-CN" altLang="en-US" dirty="0"/>
              <a:t>，</a:t>
            </a:r>
            <a:r>
              <a:rPr lang="en-US" altLang="zh-CN" dirty="0"/>
              <a:t>y</a:t>
            </a:r>
            <a:r>
              <a:rPr lang="zh-CN" altLang="en-US" dirty="0"/>
              <a:t>，找到一个区间</a:t>
            </a:r>
            <a:r>
              <a:rPr lang="en-US" altLang="zh-CN" dirty="0"/>
              <a:t>[</a:t>
            </a:r>
            <a:r>
              <a:rPr lang="en-US" altLang="zh-CN" dirty="0" err="1"/>
              <a:t>l,r</a:t>
            </a:r>
            <a:r>
              <a:rPr lang="en-US" altLang="zh-CN" dirty="0"/>
              <a:t>]</a:t>
            </a:r>
            <a:r>
              <a:rPr lang="zh-CN" altLang="en-US" dirty="0"/>
              <a:t>使得</a:t>
            </a:r>
            <a:endParaRPr lang="en-US" altLang="zh-CN" dirty="0"/>
          </a:p>
          <a:p>
            <a:r>
              <a:rPr lang="en-US" altLang="zh-CN" dirty="0" err="1"/>
              <a:t>sum_x</a:t>
            </a:r>
            <a:r>
              <a:rPr lang="en-US" altLang="zh-CN" dirty="0"/>
              <a:t>(</a:t>
            </a:r>
            <a:r>
              <a:rPr lang="en-US" altLang="zh-CN" dirty="0" err="1"/>
              <a:t>l,r</a:t>
            </a:r>
            <a:r>
              <a:rPr lang="en-US" altLang="zh-CN" dirty="0"/>
              <a:t>)*y-</a:t>
            </a:r>
            <a:r>
              <a:rPr lang="en-US" altLang="zh-CN" dirty="0" err="1"/>
              <a:t>sum_y</a:t>
            </a:r>
            <a:r>
              <a:rPr lang="en-US" altLang="zh-CN" dirty="0"/>
              <a:t>(</a:t>
            </a:r>
            <a:r>
              <a:rPr lang="en-US" altLang="zh-CN" dirty="0" err="1"/>
              <a:t>l,r</a:t>
            </a:r>
            <a:r>
              <a:rPr lang="en-US" altLang="zh-CN" dirty="0"/>
              <a:t>)*x</a:t>
            </a:r>
            <a:r>
              <a:rPr lang="zh-CN" altLang="en-US" dirty="0"/>
              <a:t>最大</a:t>
            </a:r>
            <a:endParaRPr lang="en-US" altLang="zh-CN" dirty="0"/>
          </a:p>
          <a:p>
            <a:endParaRPr lang="en-US" altLang="zh-CN" dirty="0"/>
          </a:p>
          <a:p>
            <a:r>
              <a:rPr lang="zh-CN" altLang="en-US" dirty="0"/>
              <a:t>如果把所有</a:t>
            </a:r>
            <a:r>
              <a:rPr lang="en-US" altLang="zh-CN" dirty="0" err="1"/>
              <a:t>sum_x</a:t>
            </a:r>
            <a:r>
              <a:rPr lang="en-US" altLang="zh-CN" dirty="0"/>
              <a:t>(</a:t>
            </a:r>
            <a:r>
              <a:rPr lang="en-US" altLang="zh-CN" dirty="0" err="1"/>
              <a:t>l,r</a:t>
            </a:r>
            <a:r>
              <a:rPr lang="en-US" altLang="zh-CN" dirty="0"/>
              <a:t>)</a:t>
            </a:r>
            <a:r>
              <a:rPr lang="zh-CN" altLang="en-US" dirty="0"/>
              <a:t>和</a:t>
            </a:r>
            <a:r>
              <a:rPr lang="en-US" altLang="zh-CN" dirty="0" err="1"/>
              <a:t>sum_y</a:t>
            </a:r>
            <a:r>
              <a:rPr lang="en-US" altLang="zh-CN" dirty="0"/>
              <a:t>(</a:t>
            </a:r>
            <a:r>
              <a:rPr lang="en-US" altLang="zh-CN" dirty="0" err="1"/>
              <a:t>l,r</a:t>
            </a:r>
            <a:r>
              <a:rPr lang="en-US" altLang="zh-CN" dirty="0"/>
              <a:t>)</a:t>
            </a:r>
            <a:r>
              <a:rPr lang="zh-CN" altLang="en-US" dirty="0"/>
              <a:t>映射成二维平面上的点集的话，我们可以发现答案一定在点集的凸壳上</a:t>
            </a:r>
            <a:endParaRPr lang="en-US" altLang="zh-CN" dirty="0"/>
          </a:p>
          <a:p>
            <a:r>
              <a:rPr lang="zh-CN" altLang="en-US" dirty="0"/>
              <a:t>如果求出这个凸壳，就可以二分答案了</a:t>
            </a:r>
            <a:endParaRPr lang="en-US" altLang="zh-CN" dirty="0"/>
          </a:p>
          <a:p>
            <a:endParaRPr lang="en-US" altLang="zh-CN" dirty="0"/>
          </a:p>
          <a:p>
            <a:r>
              <a:rPr lang="zh-CN" altLang="en-US" dirty="0"/>
              <a:t>这个凸壳可以用分治</a:t>
            </a:r>
            <a:r>
              <a:rPr lang="en-US" altLang="zh-CN" dirty="0"/>
              <a:t>+</a:t>
            </a:r>
            <a:r>
              <a:rPr lang="zh-CN" altLang="en-US" dirty="0"/>
              <a:t>闵可夫斯基和来求</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2950" y="914400"/>
            <a:ext cx="3954929" cy="707886"/>
          </a:xfrm>
          <a:prstGeom prst="rect">
            <a:avLst/>
          </a:prstGeom>
          <a:noFill/>
        </p:spPr>
        <p:txBody>
          <a:bodyPr wrap="none" rtlCol="0">
            <a:spAutoFit/>
          </a:bodyPr>
          <a:lstStyle>
            <a:defPPr>
              <a:defRPr lang="zh-CN"/>
            </a:defPPr>
            <a:lvl1pPr>
              <a:defRPr sz="4000"/>
            </a:lvl1pPr>
          </a:lstStyle>
          <a:p>
            <a:r>
              <a:rPr lang="en-US" altLang="zh-CN" dirty="0"/>
              <a:t>K. SSY and JLBD</a:t>
            </a:r>
          </a:p>
        </p:txBody>
      </p:sp>
      <p:sp>
        <p:nvSpPr>
          <p:cNvPr id="5" name="文本框 4"/>
          <p:cNvSpPr txBox="1"/>
          <p:nvPr/>
        </p:nvSpPr>
        <p:spPr>
          <a:xfrm>
            <a:off x="1238250" y="1943100"/>
            <a:ext cx="9839325" cy="1384995"/>
          </a:xfrm>
          <a:prstGeom prst="rect">
            <a:avLst/>
          </a:prstGeom>
          <a:noFill/>
        </p:spPr>
        <p:txBody>
          <a:bodyPr wrap="square" rtlCol="0">
            <a:spAutoFit/>
          </a:bodyPr>
          <a:lstStyle>
            <a:defPPr>
              <a:defRPr lang="zh-CN"/>
            </a:defPPr>
            <a:lvl1pPr>
              <a:defRPr sz="2800"/>
            </a:lvl1pPr>
          </a:lstStyle>
          <a:p>
            <a:r>
              <a:rPr lang="en-US" altLang="zh-CN" dirty="0"/>
              <a:t>       </a:t>
            </a:r>
            <a:r>
              <a:rPr lang="zh-CN" altLang="en-US" dirty="0"/>
              <a:t>简单题目，只要根据题意进行简单的模拟即可，唯一略有麻烦的地方应该就是麻将牌的读入了。</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40080" y="827405"/>
            <a:ext cx="6285695" cy="707886"/>
          </a:xfrm>
          <a:prstGeom prst="rect">
            <a:avLst/>
          </a:prstGeom>
          <a:noFill/>
        </p:spPr>
        <p:txBody>
          <a:bodyPr wrap="none" rtlCol="0">
            <a:spAutoFit/>
          </a:bodyPr>
          <a:lstStyle>
            <a:defPPr>
              <a:defRPr lang="zh-CN"/>
            </a:defPPr>
            <a:lvl1pPr>
              <a:defRPr sz="4000"/>
            </a:lvl1pPr>
          </a:lstStyle>
          <a:p>
            <a:r>
              <a:rPr lang="zh-CN" altLang="en-US" dirty="0"/>
              <a:t>L. Can you raed it croretcly?</a:t>
            </a:r>
          </a:p>
        </p:txBody>
      </p:sp>
      <p:sp>
        <p:nvSpPr>
          <p:cNvPr id="6" name="文本框 5"/>
          <p:cNvSpPr txBox="1"/>
          <p:nvPr/>
        </p:nvSpPr>
        <p:spPr>
          <a:xfrm>
            <a:off x="1128395" y="1986915"/>
            <a:ext cx="10223500" cy="1384995"/>
          </a:xfrm>
          <a:prstGeom prst="rect">
            <a:avLst/>
          </a:prstGeom>
          <a:noFill/>
        </p:spPr>
        <p:txBody>
          <a:bodyPr wrap="square" rtlCol="0">
            <a:spAutoFit/>
          </a:bodyPr>
          <a:lstStyle>
            <a:defPPr>
              <a:defRPr lang="zh-CN"/>
            </a:defPPr>
            <a:lvl1pPr>
              <a:defRPr sz="2800"/>
            </a:lvl1pPr>
          </a:lstStyle>
          <a:p>
            <a:r>
              <a:rPr lang="zh-CN" altLang="en-US" dirty="0"/>
              <a:t>全场最简单题目，输入两个字符串，如果两者一样则输出Equal，不一样则判断字符串首尾字母是否相同，中间字母对应个数是否相同，直接输出结果。</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1865487114"/>
              </p:ext>
            </p:extLst>
          </p:nvPr>
        </p:nvGraphicFramePr>
        <p:xfrm>
          <a:off x="1371600" y="685800"/>
          <a:ext cx="9601200" cy="482092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1914763781"/>
                    </a:ext>
                  </a:extLst>
                </a:gridCol>
                <a:gridCol w="2400300">
                  <a:extLst>
                    <a:ext uri="{9D8B030D-6E8A-4147-A177-3AD203B41FA5}">
                      <a16:colId xmlns:a16="http://schemas.microsoft.com/office/drawing/2014/main" val="480317816"/>
                    </a:ext>
                  </a:extLst>
                </a:gridCol>
                <a:gridCol w="2400300">
                  <a:extLst>
                    <a:ext uri="{9D8B030D-6E8A-4147-A177-3AD203B41FA5}">
                      <a16:colId xmlns:a16="http://schemas.microsoft.com/office/drawing/2014/main" val="2085015911"/>
                    </a:ext>
                  </a:extLst>
                </a:gridCol>
                <a:gridCol w="2400300">
                  <a:extLst>
                    <a:ext uri="{9D8B030D-6E8A-4147-A177-3AD203B41FA5}">
                      <a16:colId xmlns:a16="http://schemas.microsoft.com/office/drawing/2014/main" val="2599482839"/>
                    </a:ext>
                  </a:extLst>
                </a:gridCol>
              </a:tblGrid>
              <a:tr h="370840">
                <a:tc>
                  <a:txBody>
                    <a:bodyPr/>
                    <a:lstStyle/>
                    <a:p>
                      <a:r>
                        <a:rPr lang="zh-CN" altLang="en-US" dirty="0" smtClean="0"/>
                        <a:t>题目</a:t>
                      </a:r>
                      <a:endParaRPr lang="zh-CN" altLang="en-US" dirty="0"/>
                    </a:p>
                  </a:txBody>
                  <a:tcPr/>
                </a:tc>
                <a:tc>
                  <a:txBody>
                    <a:bodyPr/>
                    <a:lstStyle/>
                    <a:p>
                      <a:r>
                        <a:rPr lang="zh-CN" altLang="en-US" dirty="0" smtClean="0"/>
                        <a:t>分类</a:t>
                      </a:r>
                      <a:endParaRPr lang="zh-CN" altLang="en-US" dirty="0"/>
                    </a:p>
                  </a:txBody>
                  <a:tcPr/>
                </a:tc>
                <a:tc>
                  <a:txBody>
                    <a:bodyPr/>
                    <a:lstStyle/>
                    <a:p>
                      <a:r>
                        <a:rPr lang="zh-CN" altLang="en-US" dirty="0" smtClean="0"/>
                        <a:t>预计难度</a:t>
                      </a:r>
                      <a:endParaRPr lang="zh-CN" altLang="en-US" dirty="0"/>
                    </a:p>
                  </a:txBody>
                  <a:tcPr/>
                </a:tc>
                <a:tc>
                  <a:txBody>
                    <a:bodyPr/>
                    <a:lstStyle/>
                    <a:p>
                      <a:r>
                        <a:rPr lang="zh-CN" altLang="en-US" dirty="0" smtClean="0"/>
                        <a:t>通过队数</a:t>
                      </a:r>
                      <a:r>
                        <a:rPr lang="en-US" altLang="zh-CN" dirty="0" smtClean="0"/>
                        <a:t>/</a:t>
                      </a:r>
                      <a:r>
                        <a:rPr lang="zh-CN" altLang="en-US" dirty="0" smtClean="0"/>
                        <a:t>提交队数</a:t>
                      </a:r>
                      <a:endParaRPr lang="zh-CN" altLang="en-US" dirty="0"/>
                    </a:p>
                  </a:txBody>
                  <a:tcPr/>
                </a:tc>
                <a:extLst>
                  <a:ext uri="{0D108BD9-81ED-4DB2-BD59-A6C34878D82A}">
                    <a16:rowId xmlns:a16="http://schemas.microsoft.com/office/drawing/2014/main" val="2136606819"/>
                  </a:ext>
                </a:extLst>
              </a:tr>
              <a:tr h="370840">
                <a:tc>
                  <a:txBody>
                    <a:bodyPr/>
                    <a:lstStyle/>
                    <a:p>
                      <a:r>
                        <a:rPr lang="en-US" altLang="zh-CN" dirty="0" smtClean="0"/>
                        <a:t>A</a:t>
                      </a:r>
                      <a:endParaRPr lang="zh-CN" altLang="en-US" dirty="0"/>
                    </a:p>
                  </a:txBody>
                  <a:tcPr/>
                </a:tc>
                <a:tc>
                  <a:txBody>
                    <a:bodyPr/>
                    <a:lstStyle/>
                    <a:p>
                      <a:r>
                        <a:rPr lang="zh-CN" altLang="en-US" dirty="0" smtClean="0"/>
                        <a:t>费用流</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1/12</a:t>
                      </a:r>
                      <a:endParaRPr lang="zh-CN" altLang="en-US" dirty="0"/>
                    </a:p>
                  </a:txBody>
                  <a:tcPr/>
                </a:tc>
                <a:extLst>
                  <a:ext uri="{0D108BD9-81ED-4DB2-BD59-A6C34878D82A}">
                    <a16:rowId xmlns:a16="http://schemas.microsoft.com/office/drawing/2014/main" val="4151745964"/>
                  </a:ext>
                </a:extLst>
              </a:tr>
              <a:tr h="370840">
                <a:tc>
                  <a:txBody>
                    <a:bodyPr/>
                    <a:lstStyle/>
                    <a:p>
                      <a:r>
                        <a:rPr lang="en-US" altLang="zh-CN" dirty="0" smtClean="0"/>
                        <a:t>B</a:t>
                      </a:r>
                      <a:endParaRPr lang="zh-CN" altLang="en-US" dirty="0"/>
                    </a:p>
                  </a:txBody>
                  <a:tcPr/>
                </a:tc>
                <a:tc>
                  <a:txBody>
                    <a:bodyPr/>
                    <a:lstStyle/>
                    <a:p>
                      <a:r>
                        <a:rPr lang="zh-CN" altLang="en-US" dirty="0" smtClean="0"/>
                        <a:t>贪心</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165/193</a:t>
                      </a:r>
                      <a:endParaRPr lang="zh-CN" altLang="en-US" dirty="0"/>
                    </a:p>
                  </a:txBody>
                  <a:tcPr/>
                </a:tc>
                <a:extLst>
                  <a:ext uri="{0D108BD9-81ED-4DB2-BD59-A6C34878D82A}">
                    <a16:rowId xmlns:a16="http://schemas.microsoft.com/office/drawing/2014/main" val="2457897670"/>
                  </a:ext>
                </a:extLst>
              </a:tr>
              <a:tr h="370840">
                <a:tc>
                  <a:txBody>
                    <a:bodyPr/>
                    <a:lstStyle/>
                    <a:p>
                      <a:r>
                        <a:rPr lang="en-US" altLang="zh-CN" dirty="0" smtClean="0"/>
                        <a:t>C</a:t>
                      </a:r>
                      <a:endParaRPr lang="zh-CN" altLang="en-US" dirty="0"/>
                    </a:p>
                  </a:txBody>
                  <a:tcPr/>
                </a:tc>
                <a:tc>
                  <a:txBody>
                    <a:bodyPr/>
                    <a:lstStyle/>
                    <a:p>
                      <a:r>
                        <a:rPr lang="zh-CN" altLang="en-US" dirty="0" smtClean="0"/>
                        <a:t>数据结构</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51/131</a:t>
                      </a:r>
                      <a:endParaRPr lang="zh-CN" altLang="en-US" dirty="0"/>
                    </a:p>
                  </a:txBody>
                  <a:tcPr/>
                </a:tc>
                <a:extLst>
                  <a:ext uri="{0D108BD9-81ED-4DB2-BD59-A6C34878D82A}">
                    <a16:rowId xmlns:a16="http://schemas.microsoft.com/office/drawing/2014/main" val="3195109589"/>
                  </a:ext>
                </a:extLst>
              </a:tr>
              <a:tr h="370840">
                <a:tc>
                  <a:txBody>
                    <a:bodyPr/>
                    <a:lstStyle/>
                    <a:p>
                      <a:r>
                        <a:rPr lang="en-US" altLang="zh-CN" dirty="0" smtClean="0"/>
                        <a:t>D</a:t>
                      </a:r>
                      <a:endParaRPr lang="zh-CN" altLang="en-US" dirty="0"/>
                    </a:p>
                  </a:txBody>
                  <a:tcPr/>
                </a:tc>
                <a:tc>
                  <a:txBody>
                    <a:bodyPr/>
                    <a:lstStyle/>
                    <a:p>
                      <a:r>
                        <a:rPr lang="zh-CN" altLang="en-US" dirty="0" smtClean="0"/>
                        <a:t>三维几何</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0/3</a:t>
                      </a:r>
                      <a:endParaRPr lang="zh-CN" altLang="en-US" dirty="0"/>
                    </a:p>
                  </a:txBody>
                  <a:tcPr/>
                </a:tc>
                <a:extLst>
                  <a:ext uri="{0D108BD9-81ED-4DB2-BD59-A6C34878D82A}">
                    <a16:rowId xmlns:a16="http://schemas.microsoft.com/office/drawing/2014/main" val="1490122739"/>
                  </a:ext>
                </a:extLst>
              </a:tr>
              <a:tr h="370840">
                <a:tc>
                  <a:txBody>
                    <a:bodyPr/>
                    <a:lstStyle/>
                    <a:p>
                      <a:r>
                        <a:rPr lang="en-US" altLang="zh-CN" dirty="0" smtClean="0"/>
                        <a:t>E</a:t>
                      </a:r>
                      <a:endParaRPr lang="zh-CN" altLang="en-US" dirty="0"/>
                    </a:p>
                  </a:txBody>
                  <a:tcPr/>
                </a:tc>
                <a:tc>
                  <a:txBody>
                    <a:bodyPr/>
                    <a:lstStyle/>
                    <a:p>
                      <a:r>
                        <a:rPr lang="zh-CN" altLang="en-US" dirty="0" smtClean="0"/>
                        <a:t>贪心</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194/200</a:t>
                      </a:r>
                      <a:endParaRPr lang="zh-CN" altLang="en-US" dirty="0"/>
                    </a:p>
                  </a:txBody>
                  <a:tcPr/>
                </a:tc>
                <a:extLst>
                  <a:ext uri="{0D108BD9-81ED-4DB2-BD59-A6C34878D82A}">
                    <a16:rowId xmlns:a16="http://schemas.microsoft.com/office/drawing/2014/main" val="4200858568"/>
                  </a:ext>
                </a:extLst>
              </a:tr>
              <a:tr h="370840">
                <a:tc>
                  <a:txBody>
                    <a:bodyPr/>
                    <a:lstStyle/>
                    <a:p>
                      <a:r>
                        <a:rPr lang="en-US" altLang="zh-CN" dirty="0" smtClean="0"/>
                        <a:t>F</a:t>
                      </a:r>
                      <a:endParaRPr lang="zh-CN" altLang="en-US" dirty="0"/>
                    </a:p>
                  </a:txBody>
                  <a:tcPr/>
                </a:tc>
                <a:tc>
                  <a:txBody>
                    <a:bodyPr/>
                    <a:lstStyle/>
                    <a:p>
                      <a:r>
                        <a:rPr lang="zh-CN" altLang="en-US" dirty="0" smtClean="0"/>
                        <a:t>数学</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4/17</a:t>
                      </a:r>
                      <a:endParaRPr lang="zh-CN" altLang="en-US" dirty="0"/>
                    </a:p>
                  </a:txBody>
                  <a:tcPr/>
                </a:tc>
                <a:extLst>
                  <a:ext uri="{0D108BD9-81ED-4DB2-BD59-A6C34878D82A}">
                    <a16:rowId xmlns:a16="http://schemas.microsoft.com/office/drawing/2014/main" val="1650967494"/>
                  </a:ext>
                </a:extLst>
              </a:tr>
              <a:tr h="370840">
                <a:tc>
                  <a:txBody>
                    <a:bodyPr/>
                    <a:lstStyle/>
                    <a:p>
                      <a:r>
                        <a:rPr lang="en-US" altLang="zh-CN" dirty="0" smtClean="0"/>
                        <a:t>G</a:t>
                      </a:r>
                      <a:endParaRPr lang="zh-CN" altLang="en-US" dirty="0"/>
                    </a:p>
                  </a:txBody>
                  <a:tcPr/>
                </a:tc>
                <a:tc>
                  <a:txBody>
                    <a:bodyPr/>
                    <a:lstStyle/>
                    <a:p>
                      <a:r>
                        <a:rPr lang="zh-CN" altLang="en-US" dirty="0" smtClean="0"/>
                        <a:t>二维几何</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1/7</a:t>
                      </a:r>
                      <a:endParaRPr lang="zh-CN" altLang="en-US" dirty="0"/>
                    </a:p>
                  </a:txBody>
                  <a:tcPr/>
                </a:tc>
                <a:extLst>
                  <a:ext uri="{0D108BD9-81ED-4DB2-BD59-A6C34878D82A}">
                    <a16:rowId xmlns:a16="http://schemas.microsoft.com/office/drawing/2014/main" val="1968401311"/>
                  </a:ext>
                </a:extLst>
              </a:tr>
              <a:tr h="370840">
                <a:tc>
                  <a:txBody>
                    <a:bodyPr/>
                    <a:lstStyle/>
                    <a:p>
                      <a:r>
                        <a:rPr lang="en-US" altLang="zh-CN" dirty="0" smtClean="0"/>
                        <a:t>H</a:t>
                      </a:r>
                      <a:endParaRPr lang="zh-CN" altLang="en-US" dirty="0"/>
                    </a:p>
                  </a:txBody>
                  <a:tcPr/>
                </a:tc>
                <a:tc>
                  <a:txBody>
                    <a:bodyPr/>
                    <a:lstStyle/>
                    <a:p>
                      <a:r>
                        <a:rPr lang="zh-CN" altLang="en-US" dirty="0" smtClean="0"/>
                        <a:t>数据结构</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2/9</a:t>
                      </a:r>
                      <a:endParaRPr lang="zh-CN" altLang="en-US" dirty="0"/>
                    </a:p>
                  </a:txBody>
                  <a:tcPr/>
                </a:tc>
                <a:extLst>
                  <a:ext uri="{0D108BD9-81ED-4DB2-BD59-A6C34878D82A}">
                    <a16:rowId xmlns:a16="http://schemas.microsoft.com/office/drawing/2014/main" val="1324867543"/>
                  </a:ext>
                </a:extLst>
              </a:tr>
              <a:tr h="370840">
                <a:tc>
                  <a:txBody>
                    <a:bodyPr/>
                    <a:lstStyle/>
                    <a:p>
                      <a:r>
                        <a:rPr lang="en-US" altLang="zh-CN" dirty="0" smtClean="0"/>
                        <a:t>I</a:t>
                      </a:r>
                      <a:endParaRPr lang="zh-CN" altLang="en-US" dirty="0"/>
                    </a:p>
                  </a:txBody>
                  <a:tcPr/>
                </a:tc>
                <a:tc>
                  <a:txBody>
                    <a:bodyPr/>
                    <a:lstStyle/>
                    <a:p>
                      <a:r>
                        <a:rPr lang="zh-CN" altLang="en-US" dirty="0" smtClean="0"/>
                        <a:t>动态规划</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10/28</a:t>
                      </a:r>
                      <a:endParaRPr lang="zh-CN" altLang="en-US" dirty="0"/>
                    </a:p>
                  </a:txBody>
                  <a:tcPr/>
                </a:tc>
                <a:extLst>
                  <a:ext uri="{0D108BD9-81ED-4DB2-BD59-A6C34878D82A}">
                    <a16:rowId xmlns:a16="http://schemas.microsoft.com/office/drawing/2014/main" val="247449575"/>
                  </a:ext>
                </a:extLst>
              </a:tr>
              <a:tr h="370840">
                <a:tc>
                  <a:txBody>
                    <a:bodyPr/>
                    <a:lstStyle/>
                    <a:p>
                      <a:r>
                        <a:rPr lang="en-US" altLang="zh-CN" dirty="0" smtClean="0"/>
                        <a:t>J</a:t>
                      </a:r>
                      <a:endParaRPr lang="zh-CN" altLang="en-US" dirty="0"/>
                    </a:p>
                  </a:txBody>
                  <a:tcPr/>
                </a:tc>
                <a:tc>
                  <a:txBody>
                    <a:bodyPr/>
                    <a:lstStyle/>
                    <a:p>
                      <a:r>
                        <a:rPr lang="zh-CN" altLang="en-US" dirty="0" smtClean="0"/>
                        <a:t>神题</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0/11</a:t>
                      </a:r>
                      <a:endParaRPr lang="zh-CN" altLang="en-US" dirty="0"/>
                    </a:p>
                  </a:txBody>
                  <a:tcPr/>
                </a:tc>
                <a:extLst>
                  <a:ext uri="{0D108BD9-81ED-4DB2-BD59-A6C34878D82A}">
                    <a16:rowId xmlns:a16="http://schemas.microsoft.com/office/drawing/2014/main" val="3498771371"/>
                  </a:ext>
                </a:extLst>
              </a:tr>
              <a:tr h="370840">
                <a:tc>
                  <a:txBody>
                    <a:bodyPr/>
                    <a:lstStyle/>
                    <a:p>
                      <a:r>
                        <a:rPr lang="en-US" altLang="zh-CN" dirty="0" smtClean="0"/>
                        <a:t>K</a:t>
                      </a:r>
                      <a:endParaRPr lang="zh-CN" altLang="en-US" dirty="0"/>
                    </a:p>
                  </a:txBody>
                  <a:tcPr/>
                </a:tc>
                <a:tc>
                  <a:txBody>
                    <a:bodyPr/>
                    <a:lstStyle/>
                    <a:p>
                      <a:r>
                        <a:rPr lang="zh-CN" altLang="en-US" dirty="0" smtClean="0"/>
                        <a:t>模拟</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198/202</a:t>
                      </a:r>
                      <a:endParaRPr lang="zh-CN" altLang="en-US" dirty="0"/>
                    </a:p>
                  </a:txBody>
                  <a:tcPr/>
                </a:tc>
                <a:extLst>
                  <a:ext uri="{0D108BD9-81ED-4DB2-BD59-A6C34878D82A}">
                    <a16:rowId xmlns:a16="http://schemas.microsoft.com/office/drawing/2014/main" val="1199672644"/>
                  </a:ext>
                </a:extLst>
              </a:tr>
              <a:tr h="370840">
                <a:tc>
                  <a:txBody>
                    <a:bodyPr/>
                    <a:lstStyle/>
                    <a:p>
                      <a:r>
                        <a:rPr lang="en-US" altLang="zh-CN" dirty="0" smtClean="0"/>
                        <a:t>L</a:t>
                      </a:r>
                      <a:endParaRPr lang="zh-CN" altLang="en-US" dirty="0"/>
                    </a:p>
                  </a:txBody>
                  <a:tcPr/>
                </a:tc>
                <a:tc>
                  <a:txBody>
                    <a:bodyPr/>
                    <a:lstStyle/>
                    <a:p>
                      <a:r>
                        <a:rPr lang="zh-CN" altLang="en-US" dirty="0" smtClean="0"/>
                        <a:t>签到</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202/202</a:t>
                      </a:r>
                      <a:endParaRPr lang="zh-CN" altLang="en-US" dirty="0"/>
                    </a:p>
                  </a:txBody>
                  <a:tcPr/>
                </a:tc>
                <a:extLst>
                  <a:ext uri="{0D108BD9-81ED-4DB2-BD59-A6C34878D82A}">
                    <a16:rowId xmlns:a16="http://schemas.microsoft.com/office/drawing/2014/main" val="2498729814"/>
                  </a:ext>
                </a:extLst>
              </a:tr>
            </a:tbl>
          </a:graphicData>
        </a:graphic>
      </p:graphicFrame>
    </p:spTree>
    <p:extLst>
      <p:ext uri="{BB962C8B-B14F-4D97-AF65-F5344CB8AC3E}">
        <p14:creationId xmlns:p14="http://schemas.microsoft.com/office/powerpoint/2010/main" val="2877217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2950" y="914400"/>
            <a:ext cx="3321743" cy="707886"/>
          </a:xfrm>
          <a:prstGeom prst="rect">
            <a:avLst/>
          </a:prstGeom>
          <a:noFill/>
        </p:spPr>
        <p:txBody>
          <a:bodyPr wrap="none" rtlCol="0">
            <a:spAutoFit/>
          </a:bodyPr>
          <a:lstStyle/>
          <a:p>
            <a:r>
              <a:rPr lang="en-US" altLang="zh-CN" sz="4000" dirty="0"/>
              <a:t>A. Chessboard</a:t>
            </a:r>
          </a:p>
        </p:txBody>
      </p:sp>
      <p:sp>
        <p:nvSpPr>
          <p:cNvPr id="5" name="文本框 4"/>
          <p:cNvSpPr txBox="1"/>
          <p:nvPr/>
        </p:nvSpPr>
        <p:spPr>
          <a:xfrm>
            <a:off x="1238250" y="1943100"/>
            <a:ext cx="9839325" cy="3108543"/>
          </a:xfrm>
          <a:prstGeom prst="rect">
            <a:avLst/>
          </a:prstGeom>
          <a:noFill/>
        </p:spPr>
        <p:txBody>
          <a:bodyPr wrap="square" rtlCol="0">
            <a:spAutoFit/>
          </a:bodyPr>
          <a:lstStyle/>
          <a:p>
            <a:r>
              <a:rPr lang="en-US" altLang="zh-CN" sz="2800" dirty="0"/>
              <a:t>       </a:t>
            </a:r>
            <a:r>
              <a:rPr lang="zh-CN" altLang="en-US" sz="2800" dirty="0"/>
              <a:t>费用流。</a:t>
            </a:r>
          </a:p>
          <a:p>
            <a:r>
              <a:rPr lang="zh-CN" altLang="en-US" sz="2800" dirty="0"/>
              <a:t>       离散化坐标，每行用一个点表示，每列也用一个点表示。表示第</a:t>
            </a:r>
            <a:r>
              <a:rPr lang="en-US" altLang="zh-CN" sz="2800" dirty="0"/>
              <a:t>i-1</a:t>
            </a:r>
            <a:r>
              <a:rPr lang="zh-CN" altLang="en-US" sz="2800" dirty="0"/>
              <a:t>行的点向表示第</a:t>
            </a:r>
            <a:r>
              <a:rPr lang="en-US" altLang="zh-CN" sz="2800" dirty="0" err="1"/>
              <a:t>i</a:t>
            </a:r>
            <a:r>
              <a:rPr lang="zh-CN" altLang="en-US" sz="2800" dirty="0"/>
              <a:t>行的点连边，容量为第</a:t>
            </a:r>
            <a:r>
              <a:rPr lang="en-US" altLang="zh-CN" sz="2800" dirty="0" err="1"/>
              <a:t>i</a:t>
            </a:r>
            <a:r>
              <a:rPr lang="zh-CN" altLang="en-US" sz="2800" dirty="0"/>
              <a:t>行及以后能拿的棋子数的上限，费用为</a:t>
            </a:r>
            <a:r>
              <a:rPr lang="en-US" altLang="zh-CN" sz="2800" dirty="0"/>
              <a:t>0</a:t>
            </a:r>
            <a:r>
              <a:rPr lang="zh-CN" altLang="en-US" sz="2800" dirty="0"/>
              <a:t>，同理表示相邻列的点两两连边。若第</a:t>
            </a:r>
            <a:r>
              <a:rPr lang="en-US" altLang="zh-CN" sz="2800" dirty="0" err="1"/>
              <a:t>i</a:t>
            </a:r>
            <a:r>
              <a:rPr lang="zh-CN" altLang="en-US" sz="2800" dirty="0"/>
              <a:t>行第</a:t>
            </a:r>
            <a:r>
              <a:rPr lang="en-US" altLang="zh-CN" sz="2800" dirty="0"/>
              <a:t>j</a:t>
            </a:r>
            <a:r>
              <a:rPr lang="zh-CN" altLang="en-US" sz="2800" dirty="0"/>
              <a:t>列上有棋子，则表示第</a:t>
            </a:r>
            <a:r>
              <a:rPr lang="en-US" altLang="zh-CN" sz="2800" dirty="0" err="1"/>
              <a:t>i</a:t>
            </a:r>
            <a:r>
              <a:rPr lang="zh-CN" altLang="en-US" sz="2800" dirty="0"/>
              <a:t>行的点向表示第</a:t>
            </a:r>
            <a:r>
              <a:rPr lang="en-US" altLang="zh-CN" sz="2800" dirty="0"/>
              <a:t>j</a:t>
            </a:r>
            <a:r>
              <a:rPr lang="zh-CN" altLang="en-US" sz="2800" dirty="0"/>
              <a:t>列的点连边，容量为</a:t>
            </a:r>
            <a:r>
              <a:rPr lang="en-US" altLang="zh-CN" sz="2800" dirty="0"/>
              <a:t>1</a:t>
            </a:r>
            <a:r>
              <a:rPr lang="zh-CN" altLang="en-US" sz="2800" dirty="0"/>
              <a:t>，费用为该棋子的价值。可以定义源点表示第</a:t>
            </a:r>
            <a:r>
              <a:rPr lang="en-US" altLang="zh-CN" sz="2800" dirty="0"/>
              <a:t>0</a:t>
            </a:r>
            <a:r>
              <a:rPr lang="zh-CN" altLang="en-US" sz="2800" dirty="0"/>
              <a:t>行，汇点表示第</a:t>
            </a:r>
            <a:r>
              <a:rPr lang="en-US" altLang="zh-CN" sz="2800" dirty="0"/>
              <a:t>0</a:t>
            </a:r>
            <a:r>
              <a:rPr lang="zh-CN" altLang="en-US" sz="2800" dirty="0"/>
              <a:t>列，源点到汇点的最大费用流即为答案。</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2950" y="914400"/>
            <a:ext cx="3153107" cy="707886"/>
          </a:xfrm>
          <a:prstGeom prst="rect">
            <a:avLst/>
          </a:prstGeom>
          <a:noFill/>
        </p:spPr>
        <p:txBody>
          <a:bodyPr wrap="none" rtlCol="0">
            <a:spAutoFit/>
          </a:bodyPr>
          <a:lstStyle>
            <a:defPPr>
              <a:defRPr lang="zh-CN"/>
            </a:defPPr>
            <a:lvl1pPr>
              <a:defRPr sz="4000"/>
            </a:lvl1pPr>
          </a:lstStyle>
          <a:p>
            <a:r>
              <a:rPr lang="en-US" altLang="zh-CN" dirty="0"/>
              <a:t>B. Build Tree </a:t>
            </a:r>
          </a:p>
        </p:txBody>
      </p:sp>
      <p:sp>
        <p:nvSpPr>
          <p:cNvPr id="5" name="文本框 4"/>
          <p:cNvSpPr txBox="1"/>
          <p:nvPr/>
        </p:nvSpPr>
        <p:spPr>
          <a:xfrm>
            <a:off x="1238250" y="1943100"/>
            <a:ext cx="9839325" cy="2246769"/>
          </a:xfrm>
          <a:prstGeom prst="rect">
            <a:avLst/>
          </a:prstGeom>
          <a:noFill/>
        </p:spPr>
        <p:txBody>
          <a:bodyPr wrap="square" rtlCol="0">
            <a:spAutoFit/>
          </a:bodyPr>
          <a:lstStyle>
            <a:defPPr>
              <a:defRPr lang="zh-CN"/>
            </a:defPPr>
            <a:lvl1pPr>
              <a:defRPr sz="2800"/>
            </a:lvl1pPr>
          </a:lstStyle>
          <a:p>
            <a:r>
              <a:rPr lang="en-US" altLang="zh-CN" dirty="0"/>
              <a:t>       </a:t>
            </a:r>
            <a:r>
              <a:rPr lang="zh-CN" altLang="en-US" dirty="0"/>
              <a:t>这道题考察对于树结构的理解，对于一颗</a:t>
            </a:r>
            <a:r>
              <a:rPr lang="en-US" altLang="zh-CN" dirty="0"/>
              <a:t>m</a:t>
            </a:r>
            <a:r>
              <a:rPr lang="zh-CN" altLang="en-US" dirty="0"/>
              <a:t>层的满</a:t>
            </a:r>
            <a:r>
              <a:rPr lang="en-US" altLang="zh-CN" dirty="0"/>
              <a:t>n</a:t>
            </a:r>
            <a:r>
              <a:rPr lang="zh-CN" altLang="en-US" dirty="0"/>
              <a:t>叉树而言，某条边重复计算的次数是该边连接的子树的结点的数量，因为是满</a:t>
            </a:r>
            <a:r>
              <a:rPr lang="en-US" altLang="zh-CN" dirty="0"/>
              <a:t>n</a:t>
            </a:r>
            <a:r>
              <a:rPr lang="zh-CN" altLang="en-US" dirty="0"/>
              <a:t>叉树，所以这个结点数量是可以</a:t>
            </a:r>
            <a:r>
              <a:rPr lang="en-US" altLang="zh-CN" dirty="0"/>
              <a:t>O(1)</a:t>
            </a:r>
            <a:r>
              <a:rPr lang="zh-CN" altLang="en-US" dirty="0"/>
              <a:t>求出的，求</a:t>
            </a:r>
            <a:r>
              <a:rPr lang="en-US" altLang="zh-CN" dirty="0"/>
              <a:t>min</a:t>
            </a:r>
            <a:r>
              <a:rPr lang="zh-CN" altLang="en-US" dirty="0"/>
              <a:t>时，只要贪心选择小的权值为边赋值，</a:t>
            </a:r>
            <a:r>
              <a:rPr lang="en-US" altLang="zh-CN" dirty="0"/>
              <a:t>O(E)</a:t>
            </a:r>
            <a:r>
              <a:rPr lang="zh-CN" altLang="en-US" dirty="0"/>
              <a:t>复杂度内即可算出。而排序复杂度是</a:t>
            </a:r>
            <a:r>
              <a:rPr lang="en-US" altLang="zh-CN" dirty="0"/>
              <a:t>O(</a:t>
            </a:r>
            <a:r>
              <a:rPr lang="en-US" altLang="zh-CN" dirty="0" err="1"/>
              <a:t>NlogN</a:t>
            </a:r>
            <a:r>
              <a:rPr lang="en-US" altLang="zh-CN" dirty="0"/>
              <a:t>),</a:t>
            </a:r>
            <a:r>
              <a:rPr lang="zh-CN" altLang="en-US" dirty="0"/>
              <a:t>所以总复杂度是</a:t>
            </a:r>
            <a:r>
              <a:rPr lang="en-US" altLang="zh-CN" dirty="0"/>
              <a:t>O(</a:t>
            </a:r>
            <a:r>
              <a:rPr lang="en-US" altLang="zh-CN" dirty="0" err="1"/>
              <a:t>NlogN+E</a:t>
            </a:r>
            <a:r>
              <a:rPr lang="en-US" altLang="zh-CN" dirty="0"/>
              <a:t>)</a:t>
            </a:r>
            <a:r>
              <a:rPr lang="zh-CN" altLang="en-US" dirty="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2950" y="914400"/>
            <a:ext cx="6221768" cy="707886"/>
          </a:xfrm>
          <a:prstGeom prst="rect">
            <a:avLst/>
          </a:prstGeom>
          <a:noFill/>
        </p:spPr>
        <p:txBody>
          <a:bodyPr wrap="none" rtlCol="0">
            <a:spAutoFit/>
          </a:bodyPr>
          <a:lstStyle>
            <a:defPPr>
              <a:defRPr lang="zh-CN"/>
            </a:defPPr>
            <a:lvl1pPr>
              <a:defRPr sz="4000"/>
            </a:lvl1pPr>
          </a:lstStyle>
          <a:p>
            <a:r>
              <a:rPr lang="en-US" altLang="zh-CN" dirty="0"/>
              <a:t>C. </a:t>
            </a:r>
            <a:r>
              <a:rPr lang="zh-CN" altLang="en-US" dirty="0"/>
              <a:t>Chika and Friendly Pairs </a:t>
            </a:r>
            <a:endParaRPr lang="en-US" altLang="zh-CN" dirty="0"/>
          </a:p>
        </p:txBody>
      </p:sp>
      <p:sp>
        <p:nvSpPr>
          <p:cNvPr id="5" name="文本框 4"/>
          <p:cNvSpPr txBox="1"/>
          <p:nvPr/>
        </p:nvSpPr>
        <p:spPr>
          <a:xfrm>
            <a:off x="1238250" y="1943100"/>
            <a:ext cx="9839325" cy="3539430"/>
          </a:xfrm>
          <a:prstGeom prst="rect">
            <a:avLst/>
          </a:prstGeom>
          <a:noFill/>
        </p:spPr>
        <p:txBody>
          <a:bodyPr wrap="square" rtlCol="0">
            <a:spAutoFit/>
          </a:bodyPr>
          <a:lstStyle>
            <a:defPPr>
              <a:defRPr lang="zh-CN"/>
            </a:defPPr>
            <a:lvl1pPr>
              <a:defRPr sz="2800"/>
            </a:lvl1pPr>
          </a:lstStyle>
          <a:p>
            <a:r>
              <a:rPr lang="zh-CN" altLang="en-US" dirty="0"/>
              <a:t>题意：给你一个序列，多次询问，每次让你回答一个区间中差的绝对值不超过一个给定常数</a:t>
            </a:r>
            <a:r>
              <a:rPr lang="en-US" altLang="zh-CN" dirty="0"/>
              <a:t>K</a:t>
            </a:r>
            <a:r>
              <a:rPr lang="zh-CN" altLang="en-US" dirty="0"/>
              <a:t>的元素对数。</a:t>
            </a:r>
          </a:p>
          <a:p>
            <a:endParaRPr lang="zh-CN" altLang="en-US" dirty="0"/>
          </a:p>
          <a:p>
            <a:r>
              <a:rPr lang="zh-CN" altLang="en-US" dirty="0"/>
              <a:t>对序列中的所有元素以及这些元素</a:t>
            </a:r>
            <a:r>
              <a:rPr lang="en-US" altLang="zh-CN" dirty="0"/>
              <a:t>+K</a:t>
            </a:r>
            <a:r>
              <a:rPr lang="zh-CN" altLang="en-US" dirty="0"/>
              <a:t>，</a:t>
            </a:r>
            <a:r>
              <a:rPr lang="en-US" altLang="zh-CN" dirty="0"/>
              <a:t>-K</a:t>
            </a:r>
            <a:r>
              <a:rPr lang="zh-CN" altLang="en-US" dirty="0"/>
              <a:t>后的值进行离散化。</a:t>
            </a:r>
          </a:p>
          <a:p>
            <a:r>
              <a:rPr lang="zh-CN" altLang="en-US" dirty="0"/>
              <a:t>然后使用莫队算法，在莫队算法的端点移动过程中，新加入一个元素</a:t>
            </a:r>
            <a:r>
              <a:rPr lang="en-US" altLang="zh-CN" dirty="0"/>
              <a:t>x</a:t>
            </a:r>
            <a:r>
              <a:rPr lang="zh-CN" altLang="en-US" dirty="0"/>
              <a:t>的过程中，将其插入树状数组，查询</a:t>
            </a:r>
            <a:r>
              <a:rPr lang="en-US" altLang="zh-CN" dirty="0"/>
              <a:t>[</a:t>
            </a:r>
            <a:r>
              <a:rPr lang="en-US" altLang="zh-CN" dirty="0" err="1"/>
              <a:t>x-K,x+K</a:t>
            </a:r>
            <a:r>
              <a:rPr lang="en-US" altLang="zh-CN" dirty="0"/>
              <a:t>]</a:t>
            </a:r>
            <a:r>
              <a:rPr lang="zh-CN" altLang="en-US" dirty="0"/>
              <a:t>范围的元素数即可。删除一个元素的过程与其类似。</a:t>
            </a: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2950" y="914400"/>
            <a:ext cx="6509667" cy="707886"/>
          </a:xfrm>
          <a:prstGeom prst="rect">
            <a:avLst/>
          </a:prstGeom>
          <a:noFill/>
        </p:spPr>
        <p:txBody>
          <a:bodyPr wrap="none" rtlCol="0">
            <a:spAutoFit/>
          </a:bodyPr>
          <a:lstStyle>
            <a:defPPr>
              <a:defRPr lang="zh-CN"/>
            </a:defPPr>
            <a:lvl1pPr>
              <a:defRPr sz="4000"/>
            </a:lvl1pPr>
          </a:lstStyle>
          <a:p>
            <a:r>
              <a:rPr lang="en-US" altLang="zh-CN" dirty="0"/>
              <a:t>D. Chika and Solid Geometry</a:t>
            </a:r>
          </a:p>
        </p:txBody>
      </p:sp>
      <p:sp>
        <p:nvSpPr>
          <p:cNvPr id="5" name="文本框 4"/>
          <p:cNvSpPr txBox="1"/>
          <p:nvPr/>
        </p:nvSpPr>
        <p:spPr>
          <a:xfrm>
            <a:off x="1238250" y="1943100"/>
            <a:ext cx="9839325" cy="4832092"/>
          </a:xfrm>
          <a:prstGeom prst="rect">
            <a:avLst/>
          </a:prstGeom>
          <a:noFill/>
        </p:spPr>
        <p:txBody>
          <a:bodyPr wrap="square" rtlCol="0">
            <a:spAutoFit/>
          </a:bodyPr>
          <a:lstStyle>
            <a:defPPr>
              <a:defRPr lang="zh-CN"/>
            </a:defPPr>
            <a:lvl1pPr>
              <a:defRPr sz="2800"/>
            </a:lvl1pPr>
          </a:lstStyle>
          <a:p>
            <a:r>
              <a:rPr lang="zh-CN" altLang="en-US" dirty="0"/>
              <a:t>题意：求底面均在z=0平面上，顶点的z坐标大于零的斜圆锥和棱锥的体积并。</a:t>
            </a:r>
          </a:p>
          <a:p>
            <a:endParaRPr lang="zh-CN" altLang="en-US" dirty="0"/>
          </a:p>
          <a:p>
            <a:r>
              <a:rPr lang="zh-CN" altLang="en-US" dirty="0"/>
              <a:t>将每个</a:t>
            </a:r>
            <a:r>
              <a:rPr lang="en-US" altLang="zh-CN" dirty="0"/>
              <a:t>z</a:t>
            </a:r>
            <a:r>
              <a:rPr lang="zh-CN" altLang="en-US" dirty="0"/>
              <a:t>轴方向的横截面看做多边形和圆的面积并，然后对z轴做辛普森积分即可。</a:t>
            </a:r>
          </a:p>
          <a:p>
            <a:r>
              <a:rPr lang="zh-CN" altLang="en-US" dirty="0"/>
              <a:t>多边形和圆的面积并：面积和</a:t>
            </a:r>
            <a:r>
              <a:rPr lang="en-US" altLang="zh-CN" dirty="0"/>
              <a:t>-</a:t>
            </a:r>
            <a:r>
              <a:rPr lang="zh-CN" altLang="en-US" dirty="0"/>
              <a:t>面积交。</a:t>
            </a:r>
          </a:p>
          <a:p>
            <a:r>
              <a:rPr lang="zh-CN" altLang="en-US" dirty="0">
                <a:sym typeface="+mn-ea"/>
              </a:rPr>
              <a:t>多边形和圆的</a:t>
            </a:r>
            <a:r>
              <a:rPr lang="zh-CN" altLang="en-US" dirty="0"/>
              <a:t>面积交：将圆心移动到原点，以原点为基准对多边形进行三角剖分，转化成计算圆心在原点的圆和有一个顶点在原点的三角形的面积交问题。这个进行大力分类讨论即可，细节比较多。</a:t>
            </a: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2950" y="914400"/>
            <a:ext cx="3392852" cy="707886"/>
          </a:xfrm>
          <a:prstGeom prst="rect">
            <a:avLst/>
          </a:prstGeom>
          <a:noFill/>
        </p:spPr>
        <p:txBody>
          <a:bodyPr wrap="none" rtlCol="0">
            <a:spAutoFit/>
          </a:bodyPr>
          <a:lstStyle>
            <a:defPPr>
              <a:defRPr lang="zh-CN"/>
            </a:defPPr>
            <a:lvl1pPr>
              <a:defRPr sz="4000"/>
            </a:lvl1pPr>
          </a:lstStyle>
          <a:p>
            <a:r>
              <a:rPr lang="en-US" altLang="zh-CN" dirty="0" err="1"/>
              <a:t>E.Hello</a:t>
            </a:r>
            <a:r>
              <a:rPr lang="en-US" altLang="zh-CN" dirty="0"/>
              <a:t> </a:t>
            </a:r>
            <a:r>
              <a:rPr lang="en-US" altLang="zh-CN" dirty="0" smtClean="0"/>
              <a:t>XTCPC</a:t>
            </a:r>
            <a:endParaRPr lang="en-US" altLang="zh-CN" dirty="0"/>
          </a:p>
        </p:txBody>
      </p:sp>
      <p:sp>
        <p:nvSpPr>
          <p:cNvPr id="5" name="文本框 4"/>
          <p:cNvSpPr txBox="1"/>
          <p:nvPr/>
        </p:nvSpPr>
        <p:spPr>
          <a:xfrm>
            <a:off x="1238250" y="1943100"/>
            <a:ext cx="9839325" cy="2246769"/>
          </a:xfrm>
          <a:prstGeom prst="rect">
            <a:avLst/>
          </a:prstGeom>
          <a:noFill/>
        </p:spPr>
        <p:txBody>
          <a:bodyPr wrap="square" rtlCol="0">
            <a:spAutoFit/>
          </a:bodyPr>
          <a:lstStyle>
            <a:defPPr>
              <a:defRPr lang="zh-CN"/>
            </a:defPPr>
            <a:lvl1pPr>
              <a:defRPr sz="2800"/>
            </a:lvl1pPr>
          </a:lstStyle>
          <a:p>
            <a:r>
              <a:rPr lang="en-US" altLang="zh-CN" dirty="0"/>
              <a:t>       </a:t>
            </a:r>
            <a:r>
              <a:rPr lang="zh-CN" altLang="en-US" dirty="0"/>
              <a:t>这是一道很简单的贪心题目，</a:t>
            </a:r>
            <a:r>
              <a:rPr lang="zh-CN" altLang="en-US" dirty="0" smtClean="0"/>
              <a:t>因为</a:t>
            </a:r>
            <a:r>
              <a:rPr lang="en-US" altLang="zh-CN" dirty="0" err="1"/>
              <a:t>xt</a:t>
            </a:r>
            <a:r>
              <a:rPr lang="en-US" altLang="zh-CN" dirty="0" err="1" smtClean="0"/>
              <a:t>Cpc</a:t>
            </a:r>
            <a:r>
              <a:rPr lang="zh-CN" altLang="en-US" dirty="0"/>
              <a:t>这</a:t>
            </a:r>
            <a:r>
              <a:rPr lang="en-US" altLang="zh-CN" dirty="0"/>
              <a:t>5</a:t>
            </a:r>
            <a:r>
              <a:rPr lang="zh-CN" altLang="en-US" dirty="0"/>
              <a:t>个字母各不相同，所以直接采取贪心的策略，对于所有的“</a:t>
            </a:r>
            <a:r>
              <a:rPr lang="en-US" altLang="zh-CN" dirty="0"/>
              <a:t>x</a:t>
            </a:r>
            <a:r>
              <a:rPr lang="zh-CN" altLang="en-US" dirty="0"/>
              <a:t>”</a:t>
            </a:r>
            <a:r>
              <a:rPr lang="en-US" altLang="zh-CN" dirty="0"/>
              <a:t>,</a:t>
            </a:r>
            <a:r>
              <a:rPr lang="zh-CN" altLang="en-US" dirty="0"/>
              <a:t>“</a:t>
            </a:r>
            <a:r>
              <a:rPr lang="en-US" altLang="zh-CN" dirty="0"/>
              <a:t>t</a:t>
            </a:r>
            <a:r>
              <a:rPr lang="zh-CN" altLang="en-US" dirty="0"/>
              <a:t>”</a:t>
            </a:r>
            <a:r>
              <a:rPr lang="en-US" altLang="zh-CN" dirty="0"/>
              <a:t>,</a:t>
            </a:r>
            <a:r>
              <a:rPr lang="zh-CN" altLang="en-US" dirty="0"/>
              <a:t>“</a:t>
            </a:r>
            <a:r>
              <a:rPr lang="en-US" altLang="zh-CN" dirty="0"/>
              <a:t>C</a:t>
            </a:r>
            <a:r>
              <a:rPr lang="zh-CN" altLang="en-US" dirty="0"/>
              <a:t>”</a:t>
            </a:r>
            <a:r>
              <a:rPr lang="en-US" altLang="zh-CN" dirty="0"/>
              <a:t>,”</a:t>
            </a:r>
            <a:r>
              <a:rPr lang="en-US" altLang="zh-CN" dirty="0" err="1"/>
              <a:t>p”,”c</a:t>
            </a:r>
            <a:r>
              <a:rPr lang="en-US" altLang="zh-CN" dirty="0"/>
              <a:t>”</a:t>
            </a:r>
            <a:r>
              <a:rPr lang="zh-CN" altLang="en-US" dirty="0"/>
              <a:t>按照字母不同分别建立一个队列，每次贪心的从队列中找到最前面的没有使用过的字母，直到有一个队列为空。</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2950" y="914400"/>
            <a:ext cx="4671407" cy="707886"/>
          </a:xfrm>
          <a:prstGeom prst="rect">
            <a:avLst/>
          </a:prstGeom>
          <a:noFill/>
        </p:spPr>
        <p:txBody>
          <a:bodyPr wrap="none" rtlCol="0">
            <a:spAutoFit/>
          </a:bodyPr>
          <a:lstStyle>
            <a:defPPr>
              <a:defRPr lang="zh-CN"/>
            </a:defPPr>
            <a:lvl1pPr>
              <a:defRPr sz="4000"/>
            </a:lvl1pPr>
          </a:lstStyle>
          <a:p>
            <a:r>
              <a:rPr lang="en-US" altLang="zh-CN" dirty="0"/>
              <a:t>F. </a:t>
            </a:r>
            <a:r>
              <a:rPr lang="en-US" altLang="zh-CN" dirty="0" err="1"/>
              <a:t>Neko</a:t>
            </a:r>
            <a:r>
              <a:rPr lang="en-US" altLang="zh-CN" dirty="0"/>
              <a:t> and function</a:t>
            </a:r>
          </a:p>
        </p:txBody>
      </p:sp>
      <p:sp>
        <p:nvSpPr>
          <p:cNvPr id="5" name="文本框 4"/>
          <p:cNvSpPr txBox="1"/>
          <p:nvPr/>
        </p:nvSpPr>
        <p:spPr>
          <a:xfrm>
            <a:off x="1238250" y="1943100"/>
            <a:ext cx="9839325" cy="3539430"/>
          </a:xfrm>
          <a:prstGeom prst="rect">
            <a:avLst/>
          </a:prstGeom>
          <a:noFill/>
        </p:spPr>
        <p:txBody>
          <a:bodyPr wrap="square" rtlCol="0">
            <a:spAutoFit/>
          </a:bodyPr>
          <a:lstStyle>
            <a:defPPr>
              <a:defRPr lang="zh-CN"/>
            </a:defPPr>
            <a:lvl1pPr>
              <a:defRPr sz="2800"/>
            </a:lvl1pPr>
          </a:lstStyle>
          <a:p>
            <a:r>
              <a:rPr lang="zh-CN" altLang="en-US" dirty="0"/>
              <a:t>设</a:t>
            </a:r>
            <a:r>
              <a:rPr lang="en-US" altLang="zh-CN" dirty="0"/>
              <a:t>g(</a:t>
            </a:r>
            <a:r>
              <a:rPr lang="en-US" altLang="zh-CN" dirty="0" err="1"/>
              <a:t>n,k</a:t>
            </a:r>
            <a:r>
              <a:rPr lang="en-US" altLang="zh-CN" dirty="0"/>
              <a:t>)</a:t>
            </a:r>
            <a:r>
              <a:rPr lang="zh-CN" altLang="en-US" dirty="0"/>
              <a:t>为</a:t>
            </a:r>
            <a:r>
              <a:rPr lang="en-US" altLang="zh-CN" dirty="0"/>
              <a:t>k</a:t>
            </a:r>
            <a:r>
              <a:rPr lang="zh-CN" altLang="en-US" dirty="0"/>
              <a:t>个</a:t>
            </a:r>
            <a:r>
              <a:rPr lang="en-US" altLang="zh-CN" dirty="0"/>
              <a:t>&gt;=1</a:t>
            </a:r>
            <a:r>
              <a:rPr lang="zh-CN" altLang="en-US" dirty="0"/>
              <a:t>的数的乘积为</a:t>
            </a:r>
            <a:r>
              <a:rPr lang="en-US" altLang="zh-CN" dirty="0"/>
              <a:t>n</a:t>
            </a:r>
            <a:r>
              <a:rPr lang="zh-CN" altLang="en-US" dirty="0"/>
              <a:t>的方案数</a:t>
            </a:r>
            <a:endParaRPr lang="en-US" altLang="zh-CN" dirty="0"/>
          </a:p>
          <a:p>
            <a:endParaRPr lang="en-US" altLang="zh-CN" dirty="0"/>
          </a:p>
          <a:p>
            <a:r>
              <a:rPr lang="zh-CN" altLang="en-US" dirty="0"/>
              <a:t>很容易推出容斥</a:t>
            </a:r>
            <a:r>
              <a:rPr lang="en-US" altLang="zh-CN" dirty="0"/>
              <a:t>f(</a:t>
            </a:r>
            <a:r>
              <a:rPr lang="en-US" altLang="zh-CN" dirty="0" err="1"/>
              <a:t>n,k</a:t>
            </a:r>
            <a:r>
              <a:rPr lang="en-US" altLang="zh-CN" dirty="0"/>
              <a:t>)= sum (-1)^</a:t>
            </a:r>
            <a:r>
              <a:rPr lang="en-US" altLang="zh-CN" dirty="0" err="1"/>
              <a:t>i</a:t>
            </a:r>
            <a:r>
              <a:rPr lang="en-US" altLang="zh-CN" dirty="0"/>
              <a:t> * g(</a:t>
            </a:r>
            <a:r>
              <a:rPr lang="en-US" altLang="zh-CN" dirty="0" err="1"/>
              <a:t>n,k-i</a:t>
            </a:r>
            <a:r>
              <a:rPr lang="en-US" altLang="zh-CN" dirty="0"/>
              <a:t>) * C(</a:t>
            </a:r>
            <a:r>
              <a:rPr lang="en-US" altLang="zh-CN" dirty="0" err="1"/>
              <a:t>k,i</a:t>
            </a:r>
            <a:r>
              <a:rPr lang="en-US" altLang="zh-CN" dirty="0"/>
              <a:t>)</a:t>
            </a:r>
          </a:p>
          <a:p>
            <a:endParaRPr lang="en-US" altLang="zh-CN" dirty="0"/>
          </a:p>
          <a:p>
            <a:r>
              <a:rPr lang="zh-CN" altLang="en-US" dirty="0"/>
              <a:t>而</a:t>
            </a:r>
            <a:r>
              <a:rPr lang="en-US" altLang="zh-CN" dirty="0"/>
              <a:t>g(</a:t>
            </a:r>
            <a:r>
              <a:rPr lang="en-US" altLang="zh-CN" dirty="0" err="1"/>
              <a:t>n,k</a:t>
            </a:r>
            <a:r>
              <a:rPr lang="en-US" altLang="zh-CN" dirty="0"/>
              <a:t>)=prod C(ai+k-1,k-1) </a:t>
            </a:r>
            <a:r>
              <a:rPr lang="zh-CN" altLang="en-US" dirty="0"/>
              <a:t>其中</a:t>
            </a:r>
            <a:r>
              <a:rPr lang="en-US" altLang="zh-CN" dirty="0"/>
              <a:t>n=prod </a:t>
            </a:r>
            <a:r>
              <a:rPr lang="en-US" altLang="zh-CN" dirty="0" err="1"/>
              <a:t>pi^ai</a:t>
            </a:r>
            <a:r>
              <a:rPr lang="en-US" altLang="zh-CN" dirty="0"/>
              <a:t> pi</a:t>
            </a:r>
            <a:r>
              <a:rPr lang="zh-CN" altLang="en-US" dirty="0"/>
              <a:t>是</a:t>
            </a:r>
            <a:r>
              <a:rPr lang="en-US" altLang="zh-CN" dirty="0"/>
              <a:t>n</a:t>
            </a:r>
            <a:r>
              <a:rPr lang="zh-CN" altLang="en-US" dirty="0"/>
              <a:t>的第</a:t>
            </a:r>
            <a:r>
              <a:rPr lang="en-US" altLang="zh-CN" dirty="0" err="1"/>
              <a:t>i</a:t>
            </a:r>
            <a:r>
              <a:rPr lang="zh-CN" altLang="en-US" dirty="0"/>
              <a:t>个质因子</a:t>
            </a:r>
            <a:endParaRPr lang="en-US" altLang="zh-CN" dirty="0"/>
          </a:p>
          <a:p>
            <a:endParaRPr lang="en-US" altLang="zh-CN" dirty="0"/>
          </a:p>
          <a:p>
            <a:r>
              <a:rPr lang="zh-CN" altLang="en-US" dirty="0"/>
              <a:t>可以发现</a:t>
            </a:r>
            <a:r>
              <a:rPr lang="en-US" altLang="zh-CN" dirty="0"/>
              <a:t>g(</a:t>
            </a:r>
            <a:r>
              <a:rPr lang="en-US" altLang="zh-CN" dirty="0" err="1"/>
              <a:t>n,k</a:t>
            </a:r>
            <a:r>
              <a:rPr lang="en-US" altLang="zh-CN" dirty="0"/>
              <a:t>)</a:t>
            </a:r>
            <a:r>
              <a:rPr lang="zh-CN" altLang="en-US" dirty="0"/>
              <a:t>是积性函数，套</a:t>
            </a:r>
            <a:r>
              <a:rPr lang="en-US" altLang="zh-CN" dirty="0"/>
              <a:t>min-25</a:t>
            </a:r>
            <a:r>
              <a:rPr lang="zh-CN" altLang="en-US" dirty="0"/>
              <a:t>筛即可</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2950" y="914400"/>
            <a:ext cx="5787738" cy="707886"/>
          </a:xfrm>
          <a:prstGeom prst="rect">
            <a:avLst/>
          </a:prstGeom>
          <a:noFill/>
        </p:spPr>
        <p:txBody>
          <a:bodyPr wrap="none" rtlCol="0">
            <a:spAutoFit/>
          </a:bodyPr>
          <a:lstStyle/>
          <a:p>
            <a:r>
              <a:rPr lang="en-US" altLang="zh-CN" sz="4000" dirty="0"/>
              <a:t>G. </a:t>
            </a:r>
            <a:r>
              <a:rPr lang="en-US" altLang="zh-CN" sz="4000" dirty="0" err="1"/>
              <a:t>Neko</a:t>
            </a:r>
            <a:r>
              <a:rPr lang="en-US" altLang="zh-CN" sz="4000" dirty="0"/>
              <a:t> and quadrilateral</a:t>
            </a:r>
          </a:p>
        </p:txBody>
      </p:sp>
      <p:sp>
        <p:nvSpPr>
          <p:cNvPr id="5" name="文本框 4"/>
          <p:cNvSpPr txBox="1"/>
          <p:nvPr/>
        </p:nvSpPr>
        <p:spPr>
          <a:xfrm>
            <a:off x="1238250" y="1943100"/>
            <a:ext cx="9839325" cy="3108543"/>
          </a:xfrm>
          <a:prstGeom prst="rect">
            <a:avLst/>
          </a:prstGeom>
          <a:noFill/>
        </p:spPr>
        <p:txBody>
          <a:bodyPr wrap="square" rtlCol="0">
            <a:spAutoFit/>
          </a:bodyPr>
          <a:lstStyle/>
          <a:p>
            <a:r>
              <a:rPr lang="zh-CN" altLang="en-US" sz="2800" dirty="0"/>
              <a:t>求面积最大和最小四边形，通过对角线变换为求</a:t>
            </a:r>
            <a:r>
              <a:rPr lang="zh-CN" altLang="en-US" sz="2800" dirty="0">
                <a:sym typeface="+mn-ea"/>
              </a:rPr>
              <a:t>面积最大和最小三角形</a:t>
            </a:r>
            <a:endParaRPr lang="en-US" altLang="zh-CN" sz="2800" dirty="0"/>
          </a:p>
          <a:p>
            <a:r>
              <a:rPr lang="zh-CN" altLang="en-US" sz="2800" dirty="0"/>
              <a:t>求出任意两点组成的向量，然后排序</a:t>
            </a:r>
            <a:endParaRPr lang="en-US" altLang="zh-CN" sz="2800" dirty="0"/>
          </a:p>
          <a:p>
            <a:r>
              <a:rPr lang="zh-CN" altLang="en-US" sz="2800" dirty="0"/>
              <a:t>枚举向量，基于此进行贪心，维护向量左侧的点到向量的距离单调，右侧的点到向量的距离单调</a:t>
            </a:r>
            <a:endParaRPr lang="en-US" altLang="zh-CN" sz="2800" dirty="0"/>
          </a:p>
          <a:p>
            <a:r>
              <a:rPr lang="zh-CN" altLang="en-US" sz="2800" dirty="0"/>
              <a:t>然后选择最远和最近点更新答案</a:t>
            </a:r>
            <a:endParaRPr lang="en-US" altLang="zh-CN" sz="2800" dirty="0"/>
          </a:p>
          <a:p>
            <a:r>
              <a:rPr lang="zh-CN" altLang="en-US" sz="2800" dirty="0"/>
              <a:t>复杂度</a:t>
            </a:r>
            <a:r>
              <a:rPr lang="en-US" altLang="zh-CN" sz="2800" dirty="0"/>
              <a:t>n^2logn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
  <TotalTime>133</TotalTime>
  <Words>1128</Words>
  <Application>Microsoft Office PowerPoint</Application>
  <PresentationFormat>宽屏</PresentationFormat>
  <Paragraphs>115</Paragraphs>
  <Slides>14</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14</vt:i4>
      </vt:variant>
    </vt:vector>
  </HeadingPairs>
  <TitlesOfParts>
    <vt:vector size="17" baseType="lpstr">
      <vt:lpstr>Franklin Gothic Book</vt:lpstr>
      <vt:lpstr>华文楷体</vt:lpstr>
      <vt:lpstr>Crop</vt:lpstr>
      <vt:lpstr>2019年“鑫大周无人船杯”中国大学生程序设计竞赛全国邀请赛（湖南）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 yitong</dc:creator>
  <cp:lastModifiedBy>Eric Xie</cp:lastModifiedBy>
  <cp:revision>18</cp:revision>
  <dcterms:created xsi:type="dcterms:W3CDTF">2019-05-10T14:31:00Z</dcterms:created>
  <dcterms:modified xsi:type="dcterms:W3CDTF">2019-05-12T07:39:26Z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