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3" r:id="rId3"/>
    <p:sldId id="322" r:id="rId4"/>
    <p:sldId id="262" r:id="rId5"/>
    <p:sldId id="283" r:id="rId6"/>
    <p:sldId id="318" r:id="rId7"/>
    <p:sldId id="316" r:id="rId8"/>
    <p:sldId id="317" r:id="rId9"/>
    <p:sldId id="319" r:id="rId10"/>
    <p:sldId id="320" r:id="rId11"/>
    <p:sldId id="258" r:id="rId12"/>
    <p:sldId id="303" r:id="rId13"/>
    <p:sldId id="302" r:id="rId14"/>
    <p:sldId id="324" r:id="rId15"/>
    <p:sldId id="259" r:id="rId16"/>
    <p:sldId id="265" r:id="rId17"/>
    <p:sldId id="325" r:id="rId18"/>
    <p:sldId id="260" r:id="rId19"/>
    <p:sldId id="267" r:id="rId20"/>
    <p:sldId id="288" r:id="rId21"/>
    <p:sldId id="286" r:id="rId22"/>
    <p:sldId id="326" r:id="rId23"/>
    <p:sldId id="296" r:id="rId24"/>
    <p:sldId id="301" r:id="rId25"/>
    <p:sldId id="272" r:id="rId26"/>
    <p:sldId id="295" r:id="rId27"/>
    <p:sldId id="294" r:id="rId28"/>
    <p:sldId id="304" r:id="rId29"/>
    <p:sldId id="289" r:id="rId30"/>
    <p:sldId id="315" r:id="rId31"/>
    <p:sldId id="297" r:id="rId32"/>
    <p:sldId id="327" r:id="rId33"/>
    <p:sldId id="268" r:id="rId34"/>
    <p:sldId id="285" r:id="rId35"/>
    <p:sldId id="290" r:id="rId36"/>
    <p:sldId id="291" r:id="rId37"/>
    <p:sldId id="292" r:id="rId38"/>
    <p:sldId id="293" r:id="rId39"/>
    <p:sldId id="328" r:id="rId40"/>
    <p:sldId id="329" r:id="rId41"/>
    <p:sldId id="299" r:id="rId42"/>
    <p:sldId id="287" r:id="rId43"/>
    <p:sldId id="300" r:id="rId4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 autoAdjust="0"/>
    <p:restoredTop sz="94726" autoAdjust="0"/>
  </p:normalViewPr>
  <p:slideViewPr>
    <p:cSldViewPr>
      <p:cViewPr varScale="1">
        <p:scale>
          <a:sx n="91" d="100"/>
          <a:sy n="91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40.xml"/><Relationship Id="rId3" Type="http://schemas.openxmlformats.org/officeDocument/2006/relationships/slide" Target="slides/slide3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6.xml"/><Relationship Id="rId15" Type="http://schemas.openxmlformats.org/officeDocument/2006/relationships/slide" Target="slides/slide22.xml"/><Relationship Id="rId10" Type="http://schemas.openxmlformats.org/officeDocument/2006/relationships/slide" Target="slides/slide14.xml"/><Relationship Id="rId4" Type="http://schemas.openxmlformats.org/officeDocument/2006/relationships/slide" Target="slides/slide4.xml"/><Relationship Id="rId9" Type="http://schemas.openxmlformats.org/officeDocument/2006/relationships/slide" Target="slides/slide13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CFC0-5C86-447C-A376-1DAD16D8BF3E}" type="datetimeFigureOut">
              <a:rPr lang="zh-TW" altLang="en-US" smtClean="0"/>
              <a:pPr/>
              <a:t>2007/7/28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0C05-48C0-4A13-B43E-19583F0B0F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C7F92A34-7DD9-4B37-A15A-879642E514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7E3768F8-D608-4D2C-986B-4E390117D3B1}" type="slidenum">
              <a:rPr lang="en-US" altLang="zh-TW" smtClean="0"/>
              <a:pPr defTabSz="912813"/>
              <a:t>1</a:t>
            </a:fld>
            <a:endParaRPr lang="en-US" altLang="zh-TW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10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CFBA4BCC-652A-4CB0-B882-B191231D0910}" type="slidenum">
              <a:rPr lang="en-US" altLang="zh-TW" smtClean="0"/>
              <a:pPr defTabSz="912813"/>
              <a:t>11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CFBA4BCC-652A-4CB0-B882-B191231D0910}" type="slidenum">
              <a:rPr lang="en-US" altLang="zh-TW" smtClean="0"/>
              <a:pPr defTabSz="912813"/>
              <a:t>12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CFBA4BCC-652A-4CB0-B882-B191231D0910}" type="slidenum">
              <a:rPr lang="en-US" altLang="zh-TW" smtClean="0"/>
              <a:pPr defTabSz="912813"/>
              <a:t>13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14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04B62239-F9FB-45D6-BEDF-E5FF3527CBB4}" type="slidenum">
              <a:rPr lang="en-US" altLang="zh-TW" smtClean="0"/>
              <a:pPr defTabSz="912813"/>
              <a:t>15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F56D4943-9F1F-45D3-A379-AD2D48898E35}" type="slidenum">
              <a:rPr lang="en-US" altLang="zh-TW" smtClean="0"/>
              <a:pPr defTabSz="912813"/>
              <a:t>16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17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BC2AD35F-7981-4B19-AFB2-533E18B2B9E9}" type="slidenum">
              <a:rPr lang="en-US" altLang="zh-TW" smtClean="0"/>
              <a:pPr defTabSz="912813"/>
              <a:t>18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2398675-95D4-4A21-A4B2-35BE832EEBBC}" type="slidenum">
              <a:rPr lang="en-US" altLang="zh-TW" smtClean="0"/>
              <a:pPr defTabSz="912813"/>
              <a:t>19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14E73746-CC9E-4A86-AC63-03665D4236C7}" type="slidenum">
              <a:rPr lang="en-US" altLang="zh-TW" smtClean="0"/>
              <a:pPr defTabSz="912813"/>
              <a:t>2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D9A9608D-EB63-4A95-A80A-619A5A334107}" type="slidenum">
              <a:rPr lang="en-US" altLang="zh-TW" smtClean="0"/>
              <a:pPr defTabSz="912813"/>
              <a:t>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FDB04BD5-6A2B-4240-A040-165519AFD041}" type="slidenum">
              <a:rPr lang="en-US" altLang="zh-TW" smtClean="0"/>
              <a:pPr defTabSz="912813"/>
              <a:t>21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22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A181ADC-EBFE-4143-B72C-79A4B08027B8}" type="slidenum">
              <a:rPr lang="en-US" altLang="zh-TW" smtClean="0"/>
              <a:pPr defTabSz="912813"/>
              <a:t>25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A181ADC-EBFE-4143-B72C-79A4B08027B8}" type="slidenum">
              <a:rPr lang="en-US" altLang="zh-TW" smtClean="0"/>
              <a:pPr defTabSz="912813"/>
              <a:t>26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A181ADC-EBFE-4143-B72C-79A4B08027B8}" type="slidenum">
              <a:rPr lang="en-US" altLang="zh-TW" smtClean="0"/>
              <a:pPr defTabSz="912813"/>
              <a:t>27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A181ADC-EBFE-4143-B72C-79A4B08027B8}" type="slidenum">
              <a:rPr lang="en-US" altLang="zh-TW" smtClean="0"/>
              <a:pPr defTabSz="912813"/>
              <a:t>28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3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32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C281AE55-1EAE-4F1A-89AC-B0AB834CF627}" type="slidenum">
              <a:rPr lang="en-US" altLang="zh-TW" smtClean="0"/>
              <a:pPr defTabSz="912813"/>
              <a:t>33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ABB97768-0A85-41C0-A9AD-41009BCF32B7}" type="slidenum">
              <a:rPr lang="en-US" altLang="zh-TW" smtClean="0"/>
              <a:pPr defTabSz="912813"/>
              <a:t>34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ABB97768-0A85-41C0-A9AD-41009BCF32B7}" type="slidenum">
              <a:rPr lang="en-US" altLang="zh-TW" smtClean="0"/>
              <a:pPr defTabSz="912813"/>
              <a:t>35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ABB97768-0A85-41C0-A9AD-41009BCF32B7}" type="slidenum">
              <a:rPr lang="en-US" altLang="zh-TW" smtClean="0"/>
              <a:pPr defTabSz="912813"/>
              <a:t>36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ABB97768-0A85-41C0-A9AD-41009BCF32B7}" type="slidenum">
              <a:rPr lang="en-US" altLang="zh-TW" smtClean="0"/>
              <a:pPr defTabSz="912813"/>
              <a:t>37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ABB97768-0A85-41C0-A9AD-41009BCF32B7}" type="slidenum">
              <a:rPr lang="en-US" altLang="zh-TW" smtClean="0"/>
              <a:pPr defTabSz="912813"/>
              <a:t>38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39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FF13F139-F9EC-4954-B011-004C2251FE8E}" type="slidenum">
              <a:rPr lang="en-US" altLang="zh-TW" smtClean="0"/>
              <a:pPr defTabSz="912813"/>
              <a:t>4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/>
              <a:t>- GUI example, scroll, scrolling…?</a:t>
            </a:r>
          </a:p>
          <a:p>
            <a:pPr eaLnBrk="1" hangingPunct="1"/>
            <a:r>
              <a:rPr lang="en-US" altLang="zh-TW" smtClean="0"/>
              <a:t>- Delete, remove, erase…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40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9263B-49F6-4872-AC63-AFF9F288D5C5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92A34-7DD9-4B37-A15A-879642E514E1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D9A9608D-EB63-4A95-A80A-619A5A334107}" type="slidenum">
              <a:rPr lang="en-US" altLang="zh-TW" smtClean="0"/>
              <a:pPr defTabSz="912813"/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E9E36087-F22B-489A-B30C-9424B8F9E923}" type="slidenum">
              <a:rPr lang="en-US" altLang="zh-TW" smtClean="0"/>
              <a:pPr defTabSz="912813"/>
              <a:t>6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D9A9608D-EB63-4A95-A80A-619A5A334107}" type="slidenum">
              <a:rPr lang="en-US" altLang="zh-TW" smtClean="0"/>
              <a:pPr defTabSz="912813"/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D9A9608D-EB63-4A95-A80A-619A5A334107}" type="slidenum">
              <a:rPr lang="en-US" altLang="zh-TW" smtClean="0"/>
              <a:pPr defTabSz="912813"/>
              <a:t>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D9A9608D-EB63-4A95-A80A-619A5A334107}" type="slidenum">
              <a:rPr lang="en-US" altLang="zh-TW" smtClean="0"/>
              <a:pPr defTabSz="912813"/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TW" altLang="zh-TW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34"/>
          <p:cNvGrpSpPr>
            <a:grpSpLocks/>
          </p:cNvGrpSpPr>
          <p:nvPr userDrawn="1"/>
        </p:nvGrpSpPr>
        <p:grpSpPr bwMode="auto">
          <a:xfrm>
            <a:off x="-2286000" y="3657600"/>
            <a:ext cx="2057400" cy="1704975"/>
            <a:chOff x="3840" y="1296"/>
            <a:chExt cx="1296" cy="1074"/>
          </a:xfrm>
        </p:grpSpPr>
        <p:sp>
          <p:nvSpPr>
            <p:cNvPr id="19" name="WordArt 26"/>
            <p:cNvSpPr>
              <a:spLocks noChangeArrowheads="1" noChangeShapeType="1" noTextEdit="1"/>
            </p:cNvSpPr>
            <p:nvPr userDrawn="1"/>
          </p:nvSpPr>
          <p:spPr bwMode="auto">
            <a:xfrm flipH="1">
              <a:off x="4080" y="2064"/>
              <a:ext cx="768" cy="288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4287"/>
                </a:avLst>
              </a:prstTxWarp>
            </a:bodyPr>
            <a:lstStyle/>
            <a:p>
              <a:pPr algn="ctr"/>
              <a:r>
                <a:rPr lang="en-US" altLang="zh-TW" kern="10" spc="900"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clips</a:t>
              </a:r>
              <a:endParaRPr lang="zh-TW" altLang="en-US" kern="10" spc="90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latin typeface="Arial"/>
                <a:cs typeface="Arial"/>
              </a:endParaRPr>
            </a:p>
          </p:txBody>
        </p:sp>
        <p:pic>
          <p:nvPicPr>
            <p:cNvPr id="20" name="Picture 21" descr="MCj00832250000[1]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36" y="1296"/>
              <a:ext cx="1118" cy="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WordArt 24"/>
            <p:cNvSpPr>
              <a:spLocks noChangeArrowheads="1" noChangeShapeType="1" noTextEdit="1"/>
            </p:cNvSpPr>
            <p:nvPr userDrawn="1"/>
          </p:nvSpPr>
          <p:spPr bwMode="auto">
            <a:xfrm>
              <a:off x="3840" y="1968"/>
              <a:ext cx="1296" cy="336"/>
            </a:xfrm>
            <a:prstGeom prst="rect">
              <a:avLst/>
            </a:prstGeom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/>
              <a:r>
                <a:rPr lang="en-US" altLang="zh-TW" sz="2000" kern="10" spc="100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rPr>
                <a:t>eclipse</a:t>
              </a:r>
              <a:endParaRPr lang="zh-TW" altLang="en-US" sz="2000" kern="10" spc="100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6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2007/7/26</a:t>
            </a:r>
            <a:endParaRPr lang="en-US" altLang="zh-TW" dirty="0" smtClean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56DA9D-EEA4-444B-B232-AE09CF2DAA3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" name="頁尾版面配置區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Presentation of</a:t>
            </a:r>
            <a:r>
              <a:rPr lang="zh-TW" altLang="en-US" smtClean="0"/>
              <a:t> </a:t>
            </a:r>
            <a:r>
              <a:rPr lang="en-US" altLang="zh-TW" smtClean="0"/>
              <a:t>Master’s</a:t>
            </a:r>
            <a:r>
              <a:rPr lang="zh-TW" altLang="en-US" smtClean="0"/>
              <a:t> </a:t>
            </a:r>
            <a:r>
              <a:rPr lang="en-US" altLang="zh-TW" smtClean="0"/>
              <a:t>Thesis</a:t>
            </a:r>
            <a:endParaRPr lang="en-US" altLang="zh-TW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Presentation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Thesis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15757-C523-401D-898E-6F92DEB95D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Presentation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Thesis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D38C0-9606-46EA-A2AB-AE76BECE23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Presentation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Thesis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5D38-0E2E-41AE-B51E-0F336D316D9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r>
              <a:rPr lang="en-US" altLang="zh-TW" dirty="0" smtClean="0"/>
              <a:t>Presentation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Thesis</a:t>
            </a: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en-US" altLang="zh-TW" dirty="0" smtClean="0"/>
              <a:t>2007/7/26</a:t>
            </a:r>
          </a:p>
        </p:txBody>
      </p:sp>
      <p:grpSp>
        <p:nvGrpSpPr>
          <p:cNvPr id="1031" name="Group 28"/>
          <p:cNvGrpSpPr>
            <a:grpSpLocks/>
          </p:cNvGrpSpPr>
          <p:nvPr userDrawn="1"/>
        </p:nvGrpSpPr>
        <p:grpSpPr bwMode="auto">
          <a:xfrm>
            <a:off x="7924800" y="-1085850"/>
            <a:ext cx="1219200" cy="1085850"/>
            <a:chOff x="4992" y="-192"/>
            <a:chExt cx="768" cy="684"/>
          </a:xfrm>
        </p:grpSpPr>
        <p:grpSp>
          <p:nvGrpSpPr>
            <p:cNvPr id="1038" name="Group 17"/>
            <p:cNvGrpSpPr>
              <a:grpSpLocks/>
            </p:cNvGrpSpPr>
            <p:nvPr userDrawn="1"/>
          </p:nvGrpSpPr>
          <p:grpSpPr bwMode="auto">
            <a:xfrm rot="2452614">
              <a:off x="5088" y="-192"/>
              <a:ext cx="564" cy="684"/>
              <a:chOff x="1632" y="96"/>
              <a:chExt cx="1118" cy="1356"/>
            </a:xfrm>
          </p:grpSpPr>
          <p:pic>
            <p:nvPicPr>
              <p:cNvPr id="1040" name="Picture 18" descr="MCj00832250000[1]"/>
              <p:cNvPicPr>
                <a:picLocks noChangeAspect="1" noChangeArrowheads="1"/>
              </p:cNvPicPr>
              <p:nvPr userDrawn="1"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32" y="192"/>
                <a:ext cx="1118" cy="1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1" name="WordArt 19"/>
              <p:cNvSpPr>
                <a:spLocks noChangeArrowheads="1" noChangeShapeType="1" noTextEdit="1"/>
              </p:cNvSpPr>
              <p:nvPr userDrawn="1"/>
            </p:nvSpPr>
            <p:spPr bwMode="auto">
              <a:xfrm rot="2899636">
                <a:off x="2164" y="270"/>
                <a:ext cx="732" cy="384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774580"/>
                  </a:avLst>
                </a:prstTxWarp>
              </a:bodyPr>
              <a:lstStyle/>
              <a:p>
                <a:pPr algn="dist"/>
                <a:r>
                  <a:rPr lang="en-US" altLang="zh-TW" sz="2800" kern="10" spc="1400">
                    <a:ln w="9525">
                      <a:noFill/>
                      <a:round/>
                      <a:headEnd/>
                      <a:tailEnd/>
                    </a:ln>
                    <a:solidFill>
                      <a:schemeClr val="accent1"/>
                    </a:solidFill>
                    <a:latin typeface="Arial"/>
                    <a:cs typeface="Arial"/>
                  </a:rPr>
                  <a:t>eclipse</a:t>
                </a:r>
                <a:endParaRPr lang="zh-TW" altLang="en-US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42" name="WordArt 20"/>
              <p:cNvSpPr>
                <a:spLocks noChangeArrowheads="1" noChangeShapeType="1" noTextEdit="1"/>
              </p:cNvSpPr>
              <p:nvPr userDrawn="1"/>
            </p:nvSpPr>
            <p:spPr bwMode="auto">
              <a:xfrm rot="2899636" flipH="1" flipV="1">
                <a:off x="1506" y="894"/>
                <a:ext cx="732" cy="384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774580"/>
                  </a:avLst>
                </a:prstTxWarp>
              </a:bodyPr>
              <a:lstStyle/>
              <a:p>
                <a:pPr algn="dist"/>
                <a:r>
                  <a:rPr lang="en-US" altLang="zh-TW" sz="2800" kern="10" spc="1400">
                    <a:ln w="9525">
                      <a:noFill/>
                      <a:round/>
                      <a:headEnd/>
                      <a:tailEnd/>
                    </a:ln>
                    <a:solidFill>
                      <a:schemeClr val="hlink"/>
                    </a:solidFill>
                    <a:latin typeface="Arial"/>
                    <a:cs typeface="Arial"/>
                  </a:rPr>
                  <a:t>eclipse</a:t>
                </a:r>
                <a:endParaRPr lang="zh-TW" altLang="en-US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hlin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5797" name="Rectangle 21"/>
            <p:cNvSpPr>
              <a:spLocks noChangeArrowheads="1"/>
            </p:cNvSpPr>
            <p:nvPr userDrawn="1"/>
          </p:nvSpPr>
          <p:spPr bwMode="auto">
            <a:xfrm>
              <a:off x="4992" y="-192"/>
              <a:ext cx="768" cy="62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73725"/>
                    <a:invGamma/>
                    <a:alpha val="60001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032" name="Group 23"/>
          <p:cNvGrpSpPr>
            <a:grpSpLocks/>
          </p:cNvGrpSpPr>
          <p:nvPr userDrawn="1"/>
        </p:nvGrpSpPr>
        <p:grpSpPr bwMode="auto">
          <a:xfrm rot="2452614">
            <a:off x="8324850" y="5715000"/>
            <a:ext cx="895350" cy="1085850"/>
            <a:chOff x="1632" y="96"/>
            <a:chExt cx="1118" cy="1356"/>
          </a:xfrm>
        </p:grpSpPr>
        <p:pic>
          <p:nvPicPr>
            <p:cNvPr id="1035" name="Picture 24" descr="MCj00832250000[1]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32" y="192"/>
              <a:ext cx="1118" cy="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6" name="WordArt 25"/>
            <p:cNvSpPr>
              <a:spLocks noChangeArrowheads="1" noChangeShapeType="1" noTextEdit="1"/>
            </p:cNvSpPr>
            <p:nvPr userDrawn="1"/>
          </p:nvSpPr>
          <p:spPr bwMode="auto">
            <a:xfrm rot="2899636">
              <a:off x="2164" y="270"/>
              <a:ext cx="732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774580"/>
                </a:avLst>
              </a:prstTxWarp>
            </a:bodyPr>
            <a:lstStyle/>
            <a:p>
              <a:pPr algn="dist"/>
              <a:r>
                <a:rPr lang="en-US" altLang="zh-TW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rPr>
                <a:t>eclipse</a:t>
              </a:r>
              <a:endParaRPr lang="zh-TW" altLang="en-US" sz="2800" kern="10" spc="1400">
                <a:ln w="9525">
                  <a:noFill/>
                  <a:round/>
                  <a:headEnd/>
                  <a:tailEnd/>
                </a:ln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037" name="WordArt 26"/>
            <p:cNvSpPr>
              <a:spLocks noChangeArrowheads="1" noChangeShapeType="1" noTextEdit="1"/>
            </p:cNvSpPr>
            <p:nvPr userDrawn="1"/>
          </p:nvSpPr>
          <p:spPr bwMode="auto">
            <a:xfrm rot="2899636" flipH="1" flipV="1">
              <a:off x="1506" y="894"/>
              <a:ext cx="732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774580"/>
                </a:avLst>
              </a:prstTxWarp>
            </a:bodyPr>
            <a:lstStyle/>
            <a:p>
              <a:pPr algn="dist"/>
              <a:r>
                <a:rPr lang="en-US" altLang="zh-TW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hlink"/>
                  </a:solidFill>
                  <a:latin typeface="Arial"/>
                  <a:cs typeface="Arial"/>
                </a:rPr>
                <a:t>eclipse</a:t>
              </a:r>
              <a:endParaRPr lang="zh-TW" altLang="en-US" sz="2800" kern="10" spc="1400">
                <a:ln w="9525">
                  <a:noFill/>
                  <a:round/>
                  <a:headEnd/>
                  <a:tailEnd/>
                </a:ln>
                <a:solidFill>
                  <a:schemeClr val="hlin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5803" name="Rectangle 27"/>
          <p:cNvSpPr>
            <a:spLocks noChangeArrowheads="1"/>
          </p:cNvSpPr>
          <p:nvPr userDrawn="1"/>
        </p:nvSpPr>
        <p:spPr bwMode="auto">
          <a:xfrm flipV="1">
            <a:off x="8153400" y="5715000"/>
            <a:ext cx="1143000" cy="990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73725"/>
                  <a:invGamma/>
                  <a:alpha val="60001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2D56DA9D-EEA4-444B-B232-AE09CF2DAA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b="1" smtClean="0"/>
              <a:t>Shuttle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/>
              <a:t>An Instant Model Synchronization Assistant for GMF Editors Based on </a:t>
            </a:r>
            <a:r>
              <a:rPr lang="en-US" altLang="zh-TW" i="1" dirty="0" smtClean="0"/>
              <a:t>Concept Synchronization</a:t>
            </a:r>
          </a:p>
          <a:p>
            <a:pPr defTabSz="912813" eaLnBrk="1" hangingPunct="1"/>
            <a:endParaRPr lang="en-US" altLang="zh-TW" i="1" dirty="0" smtClean="0"/>
          </a:p>
          <a:p>
            <a:pPr defTabSz="912813" eaLnBrk="1" hangingPunct="1"/>
            <a:r>
              <a:rPr lang="en-US" altLang="zh-TW" sz="3300" b="1" dirty="0" smtClean="0"/>
              <a:t>Kao,</a:t>
            </a:r>
            <a:r>
              <a:rPr lang="zh-TW" altLang="en-US" sz="3300" b="1" dirty="0" smtClean="0"/>
              <a:t> </a:t>
            </a:r>
            <a:r>
              <a:rPr lang="en-US" altLang="zh-TW" sz="3300" b="1" dirty="0" smtClean="0"/>
              <a:t>Chen-</a:t>
            </a:r>
            <a:r>
              <a:rPr lang="en-US" altLang="zh-TW" sz="3300" b="1" dirty="0" err="1" smtClean="0"/>
              <a:t>yi</a:t>
            </a:r>
            <a:r>
              <a:rPr lang="en-US" altLang="zh-TW" sz="3300" b="1" dirty="0" smtClean="0"/>
              <a:t>, WTA Lab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5181600" y="1962150"/>
            <a:ext cx="1774825" cy="2152650"/>
            <a:chOff x="1632" y="96"/>
            <a:chExt cx="1118" cy="1356"/>
          </a:xfrm>
        </p:grpSpPr>
        <p:pic>
          <p:nvPicPr>
            <p:cNvPr id="3077" name="Picture 7" descr="MCj0083225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32" y="192"/>
              <a:ext cx="1118" cy="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8" name="WordArt 8"/>
            <p:cNvSpPr>
              <a:spLocks noChangeArrowheads="1" noChangeShapeType="1" noTextEdit="1"/>
            </p:cNvSpPr>
            <p:nvPr/>
          </p:nvSpPr>
          <p:spPr bwMode="auto">
            <a:xfrm rot="2899636">
              <a:off x="2164" y="270"/>
              <a:ext cx="732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774580"/>
                </a:avLst>
              </a:prstTxWarp>
            </a:bodyPr>
            <a:lstStyle/>
            <a:p>
              <a:pPr algn="dist"/>
              <a:r>
                <a:rPr lang="en-US" altLang="zh-TW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"/>
                  <a:cs typeface="Arial"/>
                </a:rPr>
                <a:t>eclipse</a:t>
              </a:r>
              <a:endParaRPr lang="zh-TW" altLang="en-US" sz="2800" kern="10" spc="1400">
                <a:ln w="9525">
                  <a:noFill/>
                  <a:round/>
                  <a:headEnd/>
                  <a:tailEnd/>
                </a:ln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3079" name="WordArt 9"/>
            <p:cNvSpPr>
              <a:spLocks noChangeArrowheads="1" noChangeShapeType="1" noTextEdit="1"/>
            </p:cNvSpPr>
            <p:nvPr/>
          </p:nvSpPr>
          <p:spPr bwMode="auto">
            <a:xfrm rot="2899636" flipH="1" flipV="1">
              <a:off x="1506" y="894"/>
              <a:ext cx="732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774580"/>
                </a:avLst>
              </a:prstTxWarp>
            </a:bodyPr>
            <a:lstStyle/>
            <a:p>
              <a:pPr algn="dist"/>
              <a:r>
                <a:rPr lang="en-US" altLang="zh-TW" sz="2800" kern="10" spc="1400">
                  <a:ln w="9525">
                    <a:noFill/>
                    <a:round/>
                    <a:headEnd/>
                    <a:tailEnd/>
                  </a:ln>
                  <a:solidFill>
                    <a:schemeClr val="hlink"/>
                  </a:solidFill>
                  <a:latin typeface="Arial"/>
                  <a:cs typeface="Arial"/>
                </a:rPr>
                <a:t>eclipse</a:t>
              </a:r>
              <a:endParaRPr lang="zh-TW" altLang="en-US" sz="2800" kern="10" spc="1400">
                <a:ln w="9525">
                  <a:noFill/>
                  <a:round/>
                  <a:headEnd/>
                  <a:tailEnd/>
                </a:ln>
                <a:solidFill>
                  <a:schemeClr val="hlink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10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b="1" dirty="0" smtClean="0"/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2BC5170E-8DF0-4BBA-B078-3593EA8C8341}" type="slidenum">
              <a:rPr lang="en-US" altLang="zh-TW" smtClean="0"/>
              <a:pPr defTabSz="912813"/>
              <a:t>11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b="1" smtClean="0"/>
              <a:t>Concept Synchronization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/>
          <a:p>
            <a:pPr defTabSz="912813" eaLnBrk="1" hangingPunct="1"/>
            <a:r>
              <a:rPr lang="en-US" altLang="zh-TW" dirty="0" smtClean="0"/>
              <a:t>Ontology</a:t>
            </a:r>
          </a:p>
          <a:p>
            <a:pPr lvl="1" defTabSz="912813" eaLnBrk="1" hangingPunct="1"/>
            <a:r>
              <a:rPr lang="en-US" altLang="zh-TW" dirty="0" smtClean="0"/>
              <a:t>…is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often conceived as a set of classes (</a:t>
            </a:r>
            <a:r>
              <a:rPr lang="en-US" altLang="zh-TW" i="1" dirty="0" smtClean="0"/>
              <a:t>concepts</a:t>
            </a:r>
            <a:r>
              <a:rPr lang="en-US" altLang="zh-TW" dirty="0" smtClean="0"/>
              <a:t>), relations, functions, axioms and instances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(Gruber, T.R.,</a:t>
            </a:r>
            <a:r>
              <a:rPr lang="zh-TW" altLang="en-US" dirty="0" smtClean="0"/>
              <a:t> </a:t>
            </a:r>
            <a:r>
              <a:rPr lang="en-US" altLang="zh-TW" dirty="0" smtClean="0"/>
              <a:t>1993)</a:t>
            </a:r>
          </a:p>
          <a:p>
            <a:pPr defTabSz="912813" eaLnBrk="1" hangingPunct="1"/>
            <a:r>
              <a:rPr lang="en-US" altLang="zh-TW" dirty="0" smtClean="0"/>
              <a:t>Information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Retrieval</a:t>
            </a:r>
          </a:p>
          <a:p>
            <a:pPr lvl="1" defTabSz="912813" eaLnBrk="1" hangingPunct="1"/>
            <a:r>
              <a:rPr lang="en-US" altLang="zh-TW" b="1" i="1" dirty="0" smtClean="0"/>
              <a:t>Concept</a:t>
            </a:r>
            <a:r>
              <a:rPr lang="zh-TW" altLang="en-US" b="1" i="1" dirty="0" smtClean="0"/>
              <a:t> </a:t>
            </a:r>
            <a:r>
              <a:rPr lang="en-US" altLang="zh-TW" b="1" i="1" dirty="0" smtClean="0"/>
              <a:t>search</a:t>
            </a:r>
            <a:r>
              <a:rPr lang="zh-TW" altLang="en-US" b="1" i="1" dirty="0" smtClean="0"/>
              <a:t> </a:t>
            </a:r>
            <a:r>
              <a:rPr lang="en-US" altLang="zh-TW" dirty="0" smtClean="0"/>
              <a:t>– beyond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</a:t>
            </a:r>
          </a:p>
          <a:p>
            <a:pPr lvl="1" defTabSz="912813" eaLnBrk="1" hangingPunct="1"/>
            <a:r>
              <a:rPr lang="en-US" altLang="zh-TW" dirty="0" smtClean="0"/>
              <a:t>Concept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semantically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2BC5170E-8DF0-4BBA-B078-3593EA8C8341}" type="slidenum">
              <a:rPr lang="en-US" altLang="zh-TW" smtClean="0"/>
              <a:pPr defTabSz="912813"/>
              <a:t>12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400" b="1" dirty="0" smtClean="0"/>
              <a:t>Concept Synchronization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(cont.)</a:t>
            </a:r>
            <a:br>
              <a:rPr lang="en-US" altLang="zh-TW" sz="2400" b="1" dirty="0" smtClean="0"/>
            </a:br>
            <a:r>
              <a:rPr lang="en-US" altLang="zh-TW" sz="3600" dirty="0" smtClean="0"/>
              <a:t>WordNet </a:t>
            </a:r>
            <a:endParaRPr lang="en-US" altLang="zh-TW" sz="2800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defTabSz="912813" eaLnBrk="1" hangingPunct="1"/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t="26953" b="15625"/>
          <a:stretch>
            <a:fillRect/>
          </a:stretch>
        </p:blipFill>
        <p:spPr bwMode="auto">
          <a:xfrm>
            <a:off x="609600" y="2590800"/>
            <a:ext cx="8128000" cy="3733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b="90625"/>
          <a:stretch>
            <a:fillRect/>
          </a:stretch>
        </p:blipFill>
        <p:spPr bwMode="auto">
          <a:xfrm>
            <a:off x="609600" y="1752600"/>
            <a:ext cx="8128000" cy="609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8" name="橢圓 7"/>
          <p:cNvSpPr/>
          <p:nvPr/>
        </p:nvSpPr>
        <p:spPr>
          <a:xfrm>
            <a:off x="1828800" y="4800600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2BC5170E-8DF0-4BBA-B078-3593EA8C8341}" type="slidenum">
              <a:rPr lang="en-US" altLang="zh-TW" smtClean="0"/>
              <a:pPr defTabSz="912813"/>
              <a:t>13</a:t>
            </a:fld>
            <a:endParaRPr lang="en-US" altLang="zh-TW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marL="341313" lvl="1" indent="-341313" defTabSz="912813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concept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search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concept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smtClean="0"/>
              <a:t>found together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model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elements</a:t>
            </a:r>
            <a:r>
              <a:rPr lang="en-US" altLang="zh-TW" dirty="0" smtClean="0"/>
              <a:t>?</a:t>
            </a:r>
          </a:p>
          <a:p>
            <a:pPr defTabSz="912813" eaLnBrk="1" hangingPunct="1"/>
            <a:r>
              <a:rPr lang="en-US" altLang="zh-TW" sz="2800" b="1" dirty="0" smtClean="0"/>
              <a:t>Shuttle:</a:t>
            </a:r>
            <a:r>
              <a:rPr lang="zh-TW" altLang="en-US" sz="2800" b="1" dirty="0" smtClean="0"/>
              <a:t> </a:t>
            </a:r>
            <a:r>
              <a:rPr lang="en-US" altLang="zh-TW" sz="2800" dirty="0" smtClean="0"/>
              <a:t>Concept based on </a:t>
            </a:r>
            <a:r>
              <a:rPr lang="en-US" altLang="zh-TW" sz="2800" b="1" i="1" dirty="0" smtClean="0"/>
              <a:t>WordNet Synset </a:t>
            </a:r>
          </a:p>
          <a:p>
            <a:pPr defTabSz="912813" eaLnBrk="1" hangingPunct="1"/>
            <a:endParaRPr lang="en-US" altLang="zh-TW" dirty="0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79629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800" b="1" dirty="0" smtClean="0"/>
              <a:t>Concept Synchronization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14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b="1" dirty="0" smtClean="0"/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5DA040CB-F5A3-4779-B857-5D604D0F619C}" type="slidenum">
              <a:rPr lang="en-US" altLang="zh-TW" smtClean="0"/>
              <a:pPr defTabSz="912813"/>
              <a:t>15</a:t>
            </a:fld>
            <a:endParaRPr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/>
          <a:lstStyle/>
          <a:p>
            <a:pPr defTabSz="912813" eaLnBrk="1" hangingPunct="1"/>
            <a:r>
              <a:rPr lang="en-US" altLang="zh-TW" sz="4000" b="1" dirty="0" smtClean="0"/>
              <a:t>Shuttle Links Model Elements and Concepts – </a:t>
            </a:r>
            <a:br>
              <a:rPr lang="en-US" altLang="zh-TW" sz="4000" b="1" dirty="0" smtClean="0"/>
            </a:br>
            <a:r>
              <a:rPr lang="en-US" altLang="zh-TW" sz="2800" i="1" dirty="0" smtClean="0"/>
              <a:t>MIT</a:t>
            </a:r>
            <a:r>
              <a:rPr lang="en-US" altLang="zh-TW" sz="2800" b="0" i="1" dirty="0" smtClean="0"/>
              <a:t> </a:t>
            </a:r>
            <a:r>
              <a:rPr lang="en-US" altLang="zh-TW" sz="2800" b="1" i="1" dirty="0" smtClean="0"/>
              <a:t>Java WordNet Interface</a:t>
            </a:r>
            <a:r>
              <a:rPr lang="zh-TW" altLang="en-US" sz="2800" b="1" i="1" dirty="0" smtClean="0"/>
              <a:t> </a:t>
            </a:r>
            <a:r>
              <a:rPr lang="en-US" altLang="zh-TW" sz="2800" b="1" i="1" dirty="0" smtClean="0"/>
              <a:t>(JWI)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5250"/>
            <a:ext cx="8229600" cy="3232150"/>
          </a:xfrm>
        </p:spPr>
        <p:txBody>
          <a:bodyPr/>
          <a:lstStyle/>
          <a:p>
            <a:pPr marL="608013" indent="-608013" defTabSz="912813" eaLnBrk="1" hangingPunct="1"/>
            <a:r>
              <a:rPr lang="en-US" altLang="zh-TW" dirty="0" smtClean="0"/>
              <a:t>From String to Synset</a:t>
            </a:r>
            <a:endParaRPr lang="en-US" altLang="zh-TW" i="1" dirty="0" smtClean="0"/>
          </a:p>
          <a:p>
            <a:pPr marL="989013" lvl="1" indent="-531813" defTabSz="912813" eaLnBrk="1" hangingPunct="1"/>
            <a:r>
              <a:rPr lang="en-US" altLang="zh-TW" sz="2400" b="1" dirty="0" smtClean="0">
                <a:hlinkClick r:id="rId3" action="ppaction://hlinksldjump"/>
              </a:rPr>
              <a:t>1. WordNet Dictionary Lookup</a:t>
            </a:r>
            <a:endParaRPr lang="en-US" altLang="zh-TW" sz="2400" b="1" dirty="0" smtClean="0"/>
          </a:p>
          <a:p>
            <a:pPr marL="1389063" lvl="2" indent="-531813" defTabSz="912813" eaLnBrk="1" hangingPunct="1">
              <a:buFont typeface="Wingdings" pitchFamily="2" charset="2"/>
              <a:buChar char="l"/>
            </a:pPr>
            <a:r>
              <a:rPr lang="en-US" altLang="zh-TW" sz="1800" b="1" dirty="0" err="1" smtClean="0">
                <a:latin typeface="Courier New" pitchFamily="49" charset="0"/>
              </a:rPr>
              <a:t>edu.mit.jwi.dict.IDictionary</a:t>
            </a:r>
            <a:endParaRPr lang="en-US" altLang="zh-TW" sz="1800" b="1" dirty="0" smtClean="0">
              <a:latin typeface="Courier New" pitchFamily="49" charset="0"/>
            </a:endParaRPr>
          </a:p>
          <a:p>
            <a:pPr marL="1846263" lvl="3" indent="-531813" defTabSz="912813" eaLnBrk="1" hangingPunct="1">
              <a:buFont typeface="Wingdings" pitchFamily="2" charset="2"/>
              <a:buChar char="l"/>
            </a:pPr>
            <a:r>
              <a:rPr lang="en-US" altLang="zh-TW" sz="1400" dirty="0" err="1" smtClean="0">
                <a:latin typeface="Courier New" pitchFamily="49" charset="0"/>
              </a:rPr>
              <a:t>IIndexWord</a:t>
            </a:r>
            <a:r>
              <a:rPr lang="en-US" altLang="zh-TW" sz="1400" dirty="0" smtClean="0">
                <a:latin typeface="Courier New" pitchFamily="49" charset="0"/>
              </a:rPr>
              <a:t> </a:t>
            </a:r>
            <a:r>
              <a:rPr lang="en-US" altLang="zh-TW" sz="1400" dirty="0" err="1" smtClean="0">
                <a:latin typeface="Courier New" pitchFamily="49" charset="0"/>
              </a:rPr>
              <a:t>getIndexWord</a:t>
            </a:r>
            <a:r>
              <a:rPr lang="en-US" altLang="zh-TW" sz="1400" dirty="0" smtClean="0">
                <a:latin typeface="Courier New" pitchFamily="49" charset="0"/>
              </a:rPr>
              <a:t>(</a:t>
            </a:r>
            <a:r>
              <a:rPr lang="en-US" altLang="zh-TW" sz="1400" b="1" dirty="0" err="1" smtClean="0">
                <a:latin typeface="Courier New" pitchFamily="49" charset="0"/>
              </a:rPr>
              <a:t>java.lang.String</a:t>
            </a:r>
            <a:r>
              <a:rPr lang="en-US" altLang="zh-TW" sz="1400" b="1" dirty="0" smtClean="0">
                <a:latin typeface="Courier New" pitchFamily="49" charset="0"/>
              </a:rPr>
              <a:t> lemma</a:t>
            </a:r>
            <a:r>
              <a:rPr lang="en-US" altLang="zh-TW" sz="1400" dirty="0" smtClean="0">
                <a:latin typeface="Courier New" pitchFamily="49" charset="0"/>
              </a:rPr>
              <a:t>, </a:t>
            </a:r>
            <a:r>
              <a:rPr lang="en-US" altLang="zh-TW" sz="1400" dirty="0" err="1" smtClean="0">
                <a:latin typeface="Courier New" pitchFamily="49" charset="0"/>
              </a:rPr>
              <a:t>PartOfSpeech</a:t>
            </a:r>
            <a:r>
              <a:rPr lang="en-US" altLang="zh-TW" sz="1400" dirty="0" smtClean="0">
                <a:latin typeface="Courier New" pitchFamily="49" charset="0"/>
              </a:rPr>
              <a:t> pos);</a:t>
            </a:r>
          </a:p>
          <a:p>
            <a:pPr marL="989013" lvl="1" indent="-531813" defTabSz="912813" eaLnBrk="1" hangingPunct="1"/>
            <a:r>
              <a:rPr lang="en-US" altLang="zh-TW" sz="2400" b="1" i="1" dirty="0" smtClean="0"/>
              <a:t>2.1 Concept Search - </a:t>
            </a:r>
            <a:r>
              <a:rPr lang="en-US" altLang="zh-TW" sz="2400" i="1" dirty="0" smtClean="0">
                <a:hlinkClick r:id="rId3" action="ppaction://hlinksldjump"/>
              </a:rPr>
              <a:t>Basic Concept Search</a:t>
            </a:r>
            <a:endParaRPr lang="en-US" altLang="zh-TW" sz="2400" dirty="0" smtClean="0"/>
          </a:p>
          <a:p>
            <a:pPr marL="1389063" lvl="2" indent="-531813" defTabSz="912813" eaLnBrk="1" hangingPunct="1">
              <a:buFont typeface="+mj-lt"/>
              <a:buAutoNum type="arabicParenR"/>
            </a:pPr>
            <a:r>
              <a:rPr lang="en-US" altLang="zh-TW" sz="1800" b="1" dirty="0" err="1" smtClean="0">
                <a:latin typeface="Courier New" pitchFamily="49" charset="0"/>
              </a:rPr>
              <a:t>edu.mit.jwi.item.IIndexWord</a:t>
            </a:r>
            <a:endParaRPr lang="en-US" altLang="zh-TW" sz="1800" b="1" dirty="0" smtClean="0">
              <a:latin typeface="Courier New" pitchFamily="49" charset="0"/>
            </a:endParaRPr>
          </a:p>
          <a:p>
            <a:pPr marL="1846263" lvl="3" indent="-531813" defTabSz="912813" eaLnBrk="1" hangingPunct="1">
              <a:buFont typeface="Wingdings" pitchFamily="2" charset="2"/>
              <a:buChar char="l"/>
            </a:pPr>
            <a:r>
              <a:rPr lang="en-US" altLang="zh-TW" sz="1400" dirty="0" err="1" smtClean="0">
                <a:latin typeface="Courier New" pitchFamily="49" charset="0"/>
              </a:rPr>
              <a:t>IWordID</a:t>
            </a:r>
            <a:r>
              <a:rPr lang="en-US" altLang="zh-TW" sz="1400" dirty="0" smtClean="0">
                <a:latin typeface="Courier New" pitchFamily="49" charset="0"/>
              </a:rPr>
              <a:t>[] </a:t>
            </a:r>
            <a:r>
              <a:rPr lang="en-US" altLang="zh-TW" sz="1400" dirty="0" err="1" smtClean="0">
                <a:latin typeface="Courier New" pitchFamily="49" charset="0"/>
              </a:rPr>
              <a:t>getWordIDs</a:t>
            </a:r>
            <a:r>
              <a:rPr lang="en-US" altLang="zh-TW" sz="1400" dirty="0" smtClean="0">
                <a:latin typeface="Courier New" pitchFamily="49" charset="0"/>
              </a:rPr>
              <a:t>();</a:t>
            </a:r>
          </a:p>
          <a:p>
            <a:pPr marL="1389063" lvl="2" indent="-531813" defTabSz="912813" eaLnBrk="1" hangingPunct="1">
              <a:buFont typeface="+mj-lt"/>
              <a:buAutoNum type="arabicParenR"/>
            </a:pPr>
            <a:r>
              <a:rPr lang="en-US" altLang="zh-TW" sz="1800" b="1" dirty="0" err="1" smtClean="0">
                <a:latin typeface="Courier New" pitchFamily="49" charset="0"/>
              </a:rPr>
              <a:t>edu.mit.jwi.item.IWordID</a:t>
            </a:r>
            <a:endParaRPr lang="en-US" altLang="zh-TW" sz="1800" dirty="0" smtClean="0">
              <a:latin typeface="Courier New" pitchFamily="49" charset="0"/>
            </a:endParaRPr>
          </a:p>
          <a:p>
            <a:pPr marL="1846263" lvl="3" indent="-531813" defTabSz="912813" eaLnBrk="1" hangingPunct="1">
              <a:buFont typeface="Wingdings" pitchFamily="2" charset="2"/>
              <a:buChar char="l"/>
            </a:pPr>
            <a:r>
              <a:rPr lang="en-US" altLang="zh-TW" sz="1600" b="1" u="dbl" dirty="0" err="1" smtClean="0">
                <a:latin typeface="Courier New" pitchFamily="49" charset="0"/>
              </a:rPr>
              <a:t>ISynsetID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getSynsetID</a:t>
            </a:r>
            <a:r>
              <a:rPr lang="en-US" altLang="zh-TW" sz="1600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A47C65B4-4240-4513-97F5-EB8E57579382}" type="slidenum">
              <a:rPr lang="en-US" altLang="zh-TW" smtClean="0"/>
              <a:pPr defTabSz="912813"/>
              <a:t>16</a:t>
            </a:fld>
            <a:endParaRPr lang="en-US" altLang="zh-TW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88963" indent="-531813" defTabSz="912813" eaLnBrk="1" hangingPunct="1">
              <a:buFont typeface="Wingdings" pitchFamily="2" charset="2"/>
              <a:buChar char="l"/>
            </a:pPr>
            <a:r>
              <a:rPr lang="en-US" altLang="zh-TW" sz="2600" b="1" dirty="0" err="1" smtClean="0">
                <a:latin typeface="Courier New" pitchFamily="49" charset="0"/>
              </a:rPr>
              <a:t>edu.mit.jwi.item.IWord</a:t>
            </a:r>
            <a:endParaRPr lang="en-US" altLang="zh-TW" sz="2600" b="1" dirty="0" smtClean="0">
              <a:latin typeface="Courier New" pitchFamily="49" charset="0"/>
            </a:endParaRPr>
          </a:p>
          <a:p>
            <a:pPr marL="989013" lvl="1" indent="-531813" defTabSz="912813" eaLnBrk="1" hangingPunct="1">
              <a:buFont typeface="+mj-lt"/>
              <a:buAutoNum type="arabicParenR"/>
            </a:pPr>
            <a:r>
              <a:rPr lang="en-US" altLang="zh-TW" sz="2200" dirty="0" err="1" smtClean="0">
                <a:latin typeface="Courier New" pitchFamily="49" charset="0"/>
              </a:rPr>
              <a:t>IWordID</a:t>
            </a:r>
            <a:r>
              <a:rPr lang="en-US" altLang="zh-TW" sz="2200" dirty="0" smtClean="0">
                <a:latin typeface="Courier New" pitchFamily="49" charset="0"/>
              </a:rPr>
              <a:t>[] </a:t>
            </a:r>
            <a:r>
              <a:rPr lang="en-US" altLang="zh-TW" sz="2200" dirty="0" err="1" smtClean="0">
                <a:latin typeface="Courier New" pitchFamily="49" charset="0"/>
              </a:rPr>
              <a:t>getRelatedWords</a:t>
            </a:r>
            <a:r>
              <a:rPr lang="en-US" altLang="zh-TW" sz="2200" dirty="0" smtClean="0">
                <a:latin typeface="Courier New" pitchFamily="49" charset="0"/>
              </a:rPr>
              <a:t>();</a:t>
            </a:r>
          </a:p>
          <a:p>
            <a:pPr marL="1389063" lvl="2" indent="-531813" defTabSz="912813" eaLnBrk="1" hangingPunct="1"/>
            <a:r>
              <a:rPr lang="en-US" altLang="zh-TW" sz="1800" dirty="0" smtClean="0"/>
              <a:t>Words in other part-of-speeches (POS, one of NOUN, VERB, ADJECTIVE and ADVERB)</a:t>
            </a:r>
            <a:endParaRPr lang="en-US" altLang="zh-TW" sz="1800" dirty="0" smtClean="0">
              <a:latin typeface="Courier New" pitchFamily="49" charset="0"/>
            </a:endParaRPr>
          </a:p>
          <a:p>
            <a:pPr marL="989013" lvl="1" indent="-531813" defTabSz="912813" eaLnBrk="1" hangingPunct="1">
              <a:buFont typeface="+mj-lt"/>
              <a:buAutoNum type="arabicParenR"/>
            </a:pPr>
            <a:r>
              <a:rPr lang="zh-TW" altLang="en-US" sz="2200" dirty="0" smtClean="0">
                <a:latin typeface="Courier New" pitchFamily="49" charset="0"/>
              </a:rPr>
              <a:t> </a:t>
            </a:r>
            <a:r>
              <a:rPr lang="en-US" altLang="zh-TW" sz="2200" dirty="0" smtClean="0"/>
              <a:t>And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like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Basic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Concept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Search</a:t>
            </a:r>
            <a:r>
              <a:rPr lang="zh-TW" altLang="en-US" sz="2200" dirty="0" smtClean="0">
                <a:latin typeface="Courier New" pitchFamily="49" charset="0"/>
              </a:rPr>
              <a:t> </a:t>
            </a:r>
            <a:endParaRPr lang="en-US" altLang="zh-TW" sz="2200" dirty="0" smtClean="0">
              <a:latin typeface="Courier New" pitchFamily="49" charset="0"/>
            </a:endParaRPr>
          </a:p>
          <a:p>
            <a:pPr marL="588963" indent="-531813" defTabSz="912813" eaLnBrk="1" hangingPunct="1">
              <a:buFont typeface="Wingdings" pitchFamily="2" charset="2"/>
              <a:buChar char="l"/>
            </a:pPr>
            <a:r>
              <a:rPr lang="en-US" altLang="zh-TW" sz="2600" b="1" dirty="0" err="1" smtClean="0">
                <a:latin typeface="Courier New" pitchFamily="49" charset="0"/>
              </a:rPr>
              <a:t>edu.mit.jwi.item.ISynset</a:t>
            </a:r>
            <a:endParaRPr lang="en-US" altLang="zh-TW" sz="2600" b="1" dirty="0" smtClean="0">
              <a:latin typeface="Courier New" pitchFamily="49" charset="0"/>
            </a:endParaRPr>
          </a:p>
          <a:p>
            <a:pPr marL="989013" lvl="1" indent="-531813" defTabSz="912813" eaLnBrk="1" hangingPunct="1">
              <a:buFont typeface="Wingdings" pitchFamily="2" charset="2"/>
              <a:buChar char="l"/>
            </a:pPr>
            <a:r>
              <a:rPr lang="en-US" altLang="zh-TW" sz="2200" b="1" u="sng" dirty="0" err="1" smtClean="0">
                <a:latin typeface="Courier New" pitchFamily="49" charset="0"/>
              </a:rPr>
              <a:t>ISynsetID</a:t>
            </a:r>
            <a:r>
              <a:rPr lang="en-US" altLang="zh-TW" sz="2200" b="1" u="sng" dirty="0" smtClean="0">
                <a:latin typeface="Courier New" pitchFamily="49" charset="0"/>
              </a:rPr>
              <a:t>[]</a:t>
            </a:r>
            <a:r>
              <a:rPr lang="en-US" altLang="zh-TW" sz="2200" b="1" dirty="0" smtClean="0">
                <a:latin typeface="Courier New" pitchFamily="49" charset="0"/>
              </a:rPr>
              <a:t> </a:t>
            </a:r>
            <a:r>
              <a:rPr lang="en-US" altLang="zh-TW" sz="2200" dirty="0" err="1" smtClean="0">
                <a:latin typeface="Courier New" pitchFamily="49" charset="0"/>
              </a:rPr>
              <a:t>getRelatedSynsets</a:t>
            </a:r>
            <a:r>
              <a:rPr lang="en-US" altLang="zh-TW" sz="2200" dirty="0" smtClean="0">
                <a:latin typeface="Courier New" pitchFamily="49" charset="0"/>
              </a:rPr>
              <a:t>();</a:t>
            </a:r>
          </a:p>
          <a:p>
            <a:pPr marL="1389063" lvl="2" indent="-531813" defTabSz="912813" eaLnBrk="1" hangingPunct="1">
              <a:buFont typeface="Wingdings" pitchFamily="2" charset="2"/>
              <a:buChar char="l"/>
            </a:pPr>
            <a:r>
              <a:rPr lang="en-US" altLang="zh-TW" sz="1800" dirty="0" smtClean="0"/>
              <a:t>Hypernym</a:t>
            </a:r>
            <a:r>
              <a:rPr lang="zh-TW" altLang="en-US" sz="1800" dirty="0" smtClean="0"/>
              <a:t>（泛義／上位詞）</a:t>
            </a:r>
            <a:r>
              <a:rPr lang="en-US" altLang="zh-TW" sz="1800" dirty="0" smtClean="0"/>
              <a:t>, Hyponym</a:t>
            </a:r>
            <a:r>
              <a:rPr lang="zh-TW" altLang="en-US" sz="1800" dirty="0" smtClean="0"/>
              <a:t>（特義／下位詞）、</a:t>
            </a:r>
            <a:r>
              <a:rPr lang="en-US" altLang="zh-TW" sz="1800" dirty="0" smtClean="0"/>
              <a:t> Meronym</a:t>
            </a:r>
            <a:r>
              <a:rPr lang="zh-TW" altLang="en-US" sz="1800" dirty="0" smtClean="0"/>
              <a:t>（成分詞）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Holonym</a:t>
            </a:r>
            <a:r>
              <a:rPr lang="zh-TW" altLang="en-US" sz="1800" dirty="0" smtClean="0"/>
              <a:t>（合成詞） </a:t>
            </a:r>
            <a:r>
              <a:rPr lang="en-US" altLang="zh-TW" sz="1800" dirty="0" err="1" smtClean="0"/>
              <a:t>Synsets</a:t>
            </a:r>
            <a:r>
              <a:rPr lang="en-US" altLang="zh-TW" sz="1800" dirty="0" smtClean="0"/>
              <a:t>…, under the same POS</a:t>
            </a:r>
          </a:p>
          <a:p>
            <a:pPr marL="989013" lvl="1" indent="-531813" defTabSz="912813" eaLnBrk="1" hangingPunct="1">
              <a:buFont typeface="+mj-lt"/>
              <a:buAutoNum type="arabicParenR"/>
            </a:pPr>
            <a:endParaRPr lang="en-US" altLang="zh-TW" sz="2200" dirty="0" smtClean="0">
              <a:latin typeface="Courier New" pitchFamily="49" charset="0"/>
            </a:endParaRPr>
          </a:p>
          <a:p>
            <a:pPr marL="608013" indent="-608013" defTabSz="912813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1800" dirty="0" smtClean="0"/>
              <a:t>To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resolve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>
                <a:latin typeface="Courier New" pitchFamily="49" charset="0"/>
              </a:rPr>
              <a:t>ISynset</a:t>
            </a:r>
            <a:r>
              <a:rPr lang="en-US" altLang="zh-TW" sz="1800" dirty="0" smtClean="0"/>
              <a:t>:</a:t>
            </a:r>
          </a:p>
          <a:p>
            <a:pPr marL="989013" lvl="1" indent="-531813" defTabSz="912813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ISynset</a:t>
            </a:r>
            <a:r>
              <a:rPr lang="zh-TW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edu.mit.jwi.dict.IDictionary.</a:t>
            </a:r>
            <a:r>
              <a:rPr lang="en-US" altLang="zh-TW" sz="1400" dirty="0" err="1" smtClean="0">
                <a:latin typeface="Courier New" pitchFamily="49" charset="0"/>
                <a:cs typeface="Courier New" pitchFamily="49" charset="0"/>
              </a:rPr>
              <a:t>getSynset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 smtClean="0">
                <a:latin typeface="Courier New" pitchFamily="49" charset="0"/>
                <a:cs typeface="Courier New" pitchFamily="49" charset="0"/>
              </a:rPr>
              <a:t>ISynsetID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Shuttle Links Model Elements and Concepts (cont.)</a:t>
            </a:r>
            <a:br>
              <a:rPr lang="en-US" altLang="zh-TW" sz="2400" dirty="0" smtClean="0"/>
            </a:br>
            <a:r>
              <a:rPr lang="en-US" altLang="zh-TW" sz="3600" b="1" i="1" dirty="0" smtClean="0">
                <a:hlinkClick r:id="rId3" action="ppaction://hlinksldjump"/>
              </a:rPr>
              <a:t>2.2. Extended Concept Search</a:t>
            </a:r>
            <a:endParaRPr lang="en-US" altLang="zh-TW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17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b="1" dirty="0" smtClean="0"/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EEB184A7-7350-4367-B12A-C50870977F5E}" type="slidenum">
              <a:rPr lang="en-US" altLang="zh-TW" smtClean="0"/>
              <a:pPr defTabSz="912813"/>
              <a:t>18</a:t>
            </a:fld>
            <a:endParaRPr lang="en-US" altLang="zh-TW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defTabSz="912813" eaLnBrk="1" hangingPunct="1"/>
            <a:r>
              <a:rPr lang="en-US" altLang="zh-TW" sz="3600" b="1" dirty="0" smtClean="0"/>
              <a:t>Text Boundary Detection of Shuttle – </a:t>
            </a:r>
            <a:r>
              <a:rPr lang="en-US" altLang="zh-TW" sz="2400" b="1" i="1" dirty="0" err="1" smtClean="0"/>
              <a:t>java.text.BreakIterator</a:t>
            </a:r>
            <a:endParaRPr lang="en-US" altLang="zh-TW" sz="2400" b="1" i="1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257800"/>
            <a:ext cx="4724400" cy="141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8013" marR="0" lvl="0" indent="-6080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AutoNum type="arabicPeriod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Sentence boundary analysis</a:t>
            </a: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AutoNum type="arabicPeriod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BreakIterator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BreakIterator.getSentenceInstance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()</a:t>
            </a: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AutoNum type="arabicPeriod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void </a:t>
            </a:r>
            <a:r>
              <a:rPr kumimoji="1" lang="en-US" altLang="zh-TW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BreakIterator.setText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(String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newText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)</a:t>
            </a: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AutoNum type="arabicPeriod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int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BreakIterator.next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()</a:t>
            </a: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AutoNum type="arabicPeriod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String </a:t>
            </a:r>
            <a:r>
              <a:rPr kumimoji="1" lang="en-US" altLang="zh-TW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String.substring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	(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int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beginIndex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,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int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endIndex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)</a:t>
            </a:r>
          </a:p>
          <a:p>
            <a:pPr marL="608013" marR="0" lvl="0" indent="-6080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AutoNum type="arabicPeriod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 boundary analysis</a:t>
            </a: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AutoNum type="arabicPeriod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BreakIterator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BreakIterator.getWordInstance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()</a:t>
            </a:r>
          </a:p>
          <a:p>
            <a:pPr marL="989013" marR="0" lvl="1" indent="-531813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AutoNum type="arabicPeriod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2F070950-64B9-4699-97AB-2BC65D175572}" type="slidenum">
              <a:rPr lang="en-US" altLang="zh-TW" smtClean="0"/>
              <a:pPr defTabSz="912813"/>
              <a:t>19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800" dirty="0" smtClean="0"/>
              <a:t>Text Boundary Detection of Shuttle (cont.)</a:t>
            </a:r>
            <a:endParaRPr lang="en-US" altLang="zh-TW" sz="18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608013" indent="-608013" defTabSz="912813" eaLnBrk="1" hangingPunct="1">
              <a:buFont typeface="Wingdings" pitchFamily="2" charset="2"/>
              <a:buChar char="l"/>
            </a:pP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compound words with </a:t>
            </a:r>
            <a:r>
              <a:rPr lang="en-US" altLang="zh-TW" b="1" dirty="0" smtClean="0"/>
              <a:t>CamelCase/underscore</a:t>
            </a:r>
          </a:p>
          <a:p>
            <a:pPr marL="1008063" lvl="1" indent="-608013" defTabSz="912813" eaLnBrk="1" hangingPunct="1"/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CompoundWordBreakIterator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1408113" lvl="2" indent="-608013" defTabSz="912813" eaLnBrk="1" hangingPunct="1"/>
            <a:r>
              <a:rPr lang="en-US" altLang="zh-TW" dirty="0" smtClean="0">
                <a:cs typeface="Courier New" pitchFamily="49" charset="0"/>
              </a:rPr>
              <a:t>Sub-classing</a:t>
            </a:r>
            <a:r>
              <a:rPr lang="zh-TW" altLang="en-US" dirty="0" smtClean="0"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BreakIterator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1008063" lvl="1" indent="-608013" defTabSz="912813" eaLnBrk="1" hangingPunct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20938" t="27675" r="50000" b="61242"/>
          <a:stretch>
            <a:fillRect/>
          </a:stretch>
        </p:blipFill>
        <p:spPr bwMode="auto">
          <a:xfrm>
            <a:off x="3581400" y="42672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648200"/>
            <a:ext cx="24098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線接點 7"/>
          <p:cNvCxnSpPr/>
          <p:nvPr/>
        </p:nvCxnSpPr>
        <p:spPr>
          <a:xfrm rot="5400000">
            <a:off x="1486694" y="5066506"/>
            <a:ext cx="1295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5400000">
            <a:off x="4077494" y="4990306"/>
            <a:ext cx="1295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4991614" y="5219186"/>
            <a:ext cx="838200" cy="10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5400000">
            <a:off x="5296694" y="4990306"/>
            <a:ext cx="1295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4991427" y="4609773"/>
            <a:ext cx="533400" cy="6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6210814" y="5219186"/>
            <a:ext cx="838200" cy="10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5400000">
            <a:off x="6210627" y="4609773"/>
            <a:ext cx="533400" cy="6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>
            <a:off x="6896427" y="5371773"/>
            <a:ext cx="533400" cy="6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858000" y="4953000"/>
            <a:ext cx="3048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8370DDEA-E374-4A53-A7C5-A67F2E868C82}" type="slidenum">
              <a:rPr lang="en-US" altLang="zh-TW" smtClean="0"/>
              <a:pPr defTabSz="912813"/>
              <a:t>2</a:t>
            </a:fld>
            <a:endParaRPr lang="en-US" altLang="zh-TW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b="1" dirty="0" smtClean="0"/>
              <a:t>Outline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/>
              <a:t>Motivation</a:t>
            </a:r>
          </a:p>
          <a:p>
            <a:pPr defTabSz="912813" eaLnBrk="1" hangingPunct="1"/>
            <a:r>
              <a:rPr lang="en-US" altLang="zh-TW" dirty="0" smtClean="0"/>
              <a:t>Related Search</a:t>
            </a:r>
          </a:p>
          <a:p>
            <a:pPr defTabSz="912813" eaLnBrk="1" hangingPunct="1"/>
            <a:r>
              <a:rPr lang="en-US" altLang="zh-TW" dirty="0" smtClean="0"/>
              <a:t>Concept Synchronization</a:t>
            </a:r>
          </a:p>
          <a:p>
            <a:pPr defTabSz="912813" eaLnBrk="1" hangingPunct="1"/>
            <a:r>
              <a:rPr lang="en-US" altLang="zh-TW" dirty="0" smtClean="0"/>
              <a:t>Shuttle Links Model Elements and Concepts</a:t>
            </a:r>
          </a:p>
          <a:p>
            <a:pPr defTabSz="912813" eaLnBrk="1" hangingPunct="1"/>
            <a:r>
              <a:rPr lang="en-US" altLang="zh-TW" dirty="0" smtClean="0"/>
              <a:t>Text Boundary Detection of Shuttle</a:t>
            </a:r>
          </a:p>
          <a:p>
            <a:pPr defTabSz="912813" eaLnBrk="1" hangingPunct="1"/>
            <a:r>
              <a:rPr lang="en-US" altLang="zh-TW" dirty="0" smtClean="0"/>
              <a:t>GMF Integration of Shuttle</a:t>
            </a:r>
          </a:p>
          <a:p>
            <a:pPr defTabSz="912813" eaLnBrk="1" hangingPunct="1"/>
            <a:r>
              <a:rPr lang="en-US" altLang="zh-TW" dirty="0" smtClean="0"/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/>
              <a:t>Demo…</a:t>
            </a:r>
          </a:p>
          <a:p>
            <a:pPr defTabSz="912813" eaLnBrk="1" hangingPunct="1"/>
            <a:r>
              <a:rPr lang="en-US" altLang="zh-TW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Works</a:t>
            </a:r>
          </a:p>
          <a:p>
            <a:pPr defTabSz="912813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400" dirty="0" smtClean="0"/>
              <a:t>Text Boundary Detection of Shuttle (cont.) </a:t>
            </a:r>
            <a:br>
              <a:rPr lang="en-US" altLang="zh-TW" sz="2400" dirty="0" smtClean="0"/>
            </a:br>
            <a:r>
              <a:rPr lang="en-US" altLang="zh-TW" sz="3600" dirty="0" smtClean="0"/>
              <a:t>The GUI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example reviewed</a:t>
            </a:r>
            <a:endParaRPr lang="zh-TW" altLang="en-US" sz="3600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50836984-9D6E-450F-9A3F-909990680C6D}" type="slidenum">
              <a:rPr lang="en-US" altLang="zh-TW" smtClean="0"/>
              <a:pPr defTabSz="912813"/>
              <a:t>20</a:t>
            </a:fld>
            <a:endParaRPr lang="en-US" altLang="zh-TW" smtClean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6458" y="1981200"/>
            <a:ext cx="779108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向下箭號 103"/>
          <p:cNvSpPr/>
          <p:nvPr/>
        </p:nvSpPr>
        <p:spPr>
          <a:xfrm rot="11648721">
            <a:off x="4219738" y="4947903"/>
            <a:ext cx="533400" cy="10532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3" name="向下箭號 102"/>
          <p:cNvSpPr/>
          <p:nvPr/>
        </p:nvSpPr>
        <p:spPr>
          <a:xfrm rot="9933647">
            <a:off x="2396321" y="4948682"/>
            <a:ext cx="533400" cy="87555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886200" y="4267200"/>
            <a:ext cx="2286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905000" y="4191000"/>
            <a:ext cx="13716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953000" y="4343400"/>
            <a:ext cx="914400" cy="3679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057400" y="4343400"/>
            <a:ext cx="1219200" cy="3679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56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8F6A6E88-83F0-462D-8CAB-EFE213A09397}" type="slidenum">
              <a:rPr lang="en-US" altLang="zh-TW" smtClean="0"/>
              <a:pPr defTabSz="912813"/>
              <a:t>21</a:t>
            </a:fld>
            <a:endParaRPr lang="en-US" altLang="zh-TW" smtClean="0"/>
          </a:p>
        </p:txBody>
      </p:sp>
      <p:sp>
        <p:nvSpPr>
          <p:cNvPr id="2356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endParaRPr lang="zh-TW" altLang="en-US"/>
          </a:p>
        </p:txBody>
      </p:sp>
      <p:cxnSp>
        <p:nvCxnSpPr>
          <p:cNvPr id="23564" name="AutoShape 26"/>
          <p:cNvCxnSpPr>
            <a:cxnSpLocks noChangeShapeType="1"/>
          </p:cNvCxnSpPr>
          <p:nvPr/>
        </p:nvCxnSpPr>
        <p:spPr bwMode="auto">
          <a:xfrm>
            <a:off x="1447800" y="3657600"/>
            <a:ext cx="1588" cy="106203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23565" name="AutoShape 25"/>
          <p:cNvCxnSpPr>
            <a:cxnSpLocks noChangeShapeType="1"/>
          </p:cNvCxnSpPr>
          <p:nvPr/>
        </p:nvCxnSpPr>
        <p:spPr bwMode="auto">
          <a:xfrm>
            <a:off x="838200" y="3657600"/>
            <a:ext cx="1588" cy="106203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23566" name="AutoShape 24"/>
          <p:cNvCxnSpPr>
            <a:cxnSpLocks noChangeShapeType="1"/>
          </p:cNvCxnSpPr>
          <p:nvPr/>
        </p:nvCxnSpPr>
        <p:spPr bwMode="auto">
          <a:xfrm>
            <a:off x="1752600" y="4343400"/>
            <a:ext cx="1587" cy="106203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61463" name="AutoShape 23"/>
          <p:cNvSpPr>
            <a:spLocks noChangeShapeType="1"/>
          </p:cNvSpPr>
          <p:nvPr/>
        </p:nvSpPr>
        <p:spPr bwMode="auto">
          <a:xfrm>
            <a:off x="1905000" y="3657600"/>
            <a:ext cx="1588" cy="1063625"/>
          </a:xfrm>
          <a:prstGeom prst="straightConnector1">
            <a:avLst/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cxnSp>
        <p:nvCxnSpPr>
          <p:cNvPr id="23568" name="AutoShape 22"/>
          <p:cNvCxnSpPr>
            <a:cxnSpLocks noChangeShapeType="1"/>
          </p:cNvCxnSpPr>
          <p:nvPr/>
        </p:nvCxnSpPr>
        <p:spPr bwMode="auto">
          <a:xfrm>
            <a:off x="3276600" y="4343400"/>
            <a:ext cx="1588" cy="10636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61461" name="AutoShape 21"/>
          <p:cNvSpPr>
            <a:spLocks noChangeShapeType="1"/>
          </p:cNvSpPr>
          <p:nvPr/>
        </p:nvSpPr>
        <p:spPr bwMode="auto">
          <a:xfrm>
            <a:off x="5562600" y="3657600"/>
            <a:ext cx="1588" cy="1063625"/>
          </a:xfrm>
          <a:prstGeom prst="straightConnector1">
            <a:avLst/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61460" name="AutoShape 20"/>
          <p:cNvSpPr>
            <a:spLocks noChangeShapeType="1"/>
          </p:cNvSpPr>
          <p:nvPr/>
        </p:nvSpPr>
        <p:spPr bwMode="auto">
          <a:xfrm>
            <a:off x="5715000" y="4343400"/>
            <a:ext cx="1588" cy="1063625"/>
          </a:xfrm>
          <a:prstGeom prst="straightConnector1">
            <a:avLst/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cxnSp>
        <p:nvCxnSpPr>
          <p:cNvPr id="23573" name="AutoShape 17"/>
          <p:cNvCxnSpPr>
            <a:cxnSpLocks noChangeShapeType="1"/>
          </p:cNvCxnSpPr>
          <p:nvPr/>
        </p:nvCxnSpPr>
        <p:spPr bwMode="auto">
          <a:xfrm>
            <a:off x="7467600" y="3657600"/>
            <a:ext cx="1588" cy="10636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35" name="AutoShape 28"/>
          <p:cNvSpPr>
            <a:spLocks noChangeAspect="1" noChangeArrowheads="1" noTextEdit="1"/>
          </p:cNvSpPr>
          <p:nvPr/>
        </p:nvSpPr>
        <p:spPr bwMode="auto">
          <a:xfrm rot="3502592">
            <a:off x="2905201" y="2248825"/>
            <a:ext cx="15194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Likely</a:t>
            </a:r>
          </a:p>
          <a:p>
            <a:pPr>
              <a:defRPr/>
            </a:pPr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Changing</a:t>
            </a:r>
          </a:p>
          <a:p>
            <a:pPr>
              <a:defRPr/>
            </a:pPr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Boundary</a:t>
            </a:r>
            <a:endParaRPr lang="en-US" altLang="zh-TW" b="1" dirty="0">
              <a:solidFill>
                <a:schemeClr val="bg2">
                  <a:lumMod val="60000"/>
                  <a:lumOff val="40000"/>
                </a:schemeClr>
              </a:solidFill>
              <a:ea typeface="新細明體" charset="-120"/>
            </a:endParaRPr>
          </a:p>
        </p:txBody>
      </p:sp>
      <p:cxnSp>
        <p:nvCxnSpPr>
          <p:cNvPr id="38" name="直線單箭頭接點 37"/>
          <p:cNvCxnSpPr>
            <a:stCxn id="35" idx="2"/>
          </p:cNvCxnSpPr>
          <p:nvPr/>
        </p:nvCxnSpPr>
        <p:spPr>
          <a:xfrm rot="10800000" flipV="1">
            <a:off x="1917052" y="2952557"/>
            <a:ext cx="1354765" cy="641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5" idx="2"/>
          </p:cNvCxnSpPr>
          <p:nvPr/>
        </p:nvCxnSpPr>
        <p:spPr>
          <a:xfrm rot="10800000" flipH="1" flipV="1">
            <a:off x="3271816" y="2952556"/>
            <a:ext cx="2214584" cy="781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5" idx="2"/>
          </p:cNvCxnSpPr>
          <p:nvPr/>
        </p:nvCxnSpPr>
        <p:spPr>
          <a:xfrm rot="10800000" flipH="1" flipV="1">
            <a:off x="3271816" y="2952556"/>
            <a:ext cx="2366984" cy="215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28"/>
          <p:cNvSpPr>
            <a:spLocks noChangeAspect="1" noChangeArrowheads="1" noTextEdit="1"/>
          </p:cNvSpPr>
          <p:nvPr/>
        </p:nvSpPr>
        <p:spPr bwMode="auto">
          <a:xfrm>
            <a:off x="2602846" y="5651806"/>
            <a:ext cx="1966913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en-US" altLang="zh-TW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Impact</a:t>
            </a:r>
            <a:r>
              <a:rPr lang="zh-TW" alt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 </a:t>
            </a:r>
            <a:r>
              <a:rPr lang="en-US" altLang="zh-TW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rPr>
              <a:t>Segment</a:t>
            </a:r>
            <a:endParaRPr lang="en-US" altLang="zh-TW" b="1" i="1" dirty="0">
              <a:solidFill>
                <a:schemeClr val="bg2">
                  <a:lumMod val="60000"/>
                  <a:lumOff val="40000"/>
                </a:schemeClr>
              </a:solidFill>
              <a:ea typeface="新細明體" charset="-120"/>
            </a:endParaRPr>
          </a:p>
        </p:txBody>
      </p:sp>
      <p:sp>
        <p:nvSpPr>
          <p:cNvPr id="23581" name="AutoShape 28"/>
          <p:cNvSpPr>
            <a:spLocks noChangeAspect="1" noChangeArrowheads="1" noTextEdit="1"/>
          </p:cNvSpPr>
          <p:nvPr/>
        </p:nvSpPr>
        <p:spPr bwMode="auto">
          <a:xfrm rot="3502592">
            <a:off x="752988" y="3051273"/>
            <a:ext cx="10390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latin typeface="+mj-lt"/>
                <a:ea typeface="+mj-ea"/>
              </a:rPr>
              <a:t>boundary</a:t>
            </a:r>
            <a:endParaRPr lang="en-US" altLang="zh-TW" sz="1600" dirty="0">
              <a:latin typeface="+mj-lt"/>
              <a:ea typeface="+mj-ea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5943600" y="1905000"/>
            <a:ext cx="2923054" cy="838200"/>
            <a:chOff x="5791200" y="1905000"/>
            <a:chExt cx="3075454" cy="914400"/>
          </a:xfrm>
        </p:grpSpPr>
        <p:sp>
          <p:nvSpPr>
            <p:cNvPr id="55" name="矩形 54"/>
            <p:cNvSpPr/>
            <p:nvPr/>
          </p:nvSpPr>
          <p:spPr>
            <a:xfrm>
              <a:off x="5791200" y="19050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791271" y="2438400"/>
              <a:ext cx="762000" cy="381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3585" name="AutoShape 28"/>
            <p:cNvSpPr>
              <a:spLocks noChangeAspect="1" noChangeArrowheads="1" noTextEdit="1"/>
            </p:cNvSpPr>
            <p:nvPr/>
          </p:nvSpPr>
          <p:spPr bwMode="auto">
            <a:xfrm>
              <a:off x="6553200" y="2438400"/>
              <a:ext cx="2313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TW" dirty="0" smtClean="0"/>
                <a:t>Levenshtein</a:t>
              </a:r>
              <a:r>
                <a:rPr lang="zh-TW" altLang="en-US" dirty="0" smtClean="0"/>
                <a:t> </a:t>
              </a:r>
              <a:r>
                <a:rPr lang="en-US" altLang="zh-TW" dirty="0" err="1" smtClean="0"/>
                <a:t>Editings</a:t>
              </a:r>
              <a:endParaRPr lang="zh-TW" altLang="en-US" dirty="0"/>
            </a:p>
          </p:txBody>
        </p:sp>
        <p:sp>
          <p:nvSpPr>
            <p:cNvPr id="13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6553200" y="1905000"/>
              <a:ext cx="2284569" cy="4029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zh-TW" b="1" i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ea typeface="新細明體" charset="-120"/>
                </a:rPr>
                <a:t>Impact</a:t>
              </a:r>
              <a:r>
                <a:rPr lang="zh-TW" altLang="en-US" b="1" i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ea typeface="新細明體" charset="-120"/>
                </a:rPr>
                <a:t> </a:t>
              </a:r>
              <a:r>
                <a:rPr lang="en-US" altLang="zh-TW" b="1" i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ea typeface="新細明體" charset="-120"/>
                </a:rPr>
                <a:t>Area</a:t>
              </a:r>
              <a:endParaRPr lang="en-US" altLang="zh-TW" b="1" i="1" dirty="0">
                <a:solidFill>
                  <a:schemeClr val="bg2">
                    <a:lumMod val="60000"/>
                    <a:lumOff val="40000"/>
                  </a:schemeClr>
                </a:solidFill>
                <a:ea typeface="新細明體" charset="-120"/>
              </a:endParaRPr>
            </a:p>
          </p:txBody>
        </p:sp>
      </p:grpSp>
      <p:sp>
        <p:nvSpPr>
          <p:cNvPr id="23563" name="Text Box 27"/>
          <p:cNvSpPr txBox="1">
            <a:spLocks noChangeArrowheads="1"/>
          </p:cNvSpPr>
          <p:nvPr/>
        </p:nvSpPr>
        <p:spPr bwMode="auto">
          <a:xfrm>
            <a:off x="838200" y="4343400"/>
            <a:ext cx="6617196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defTabSz="912813" eaLnBrk="0" hangingPunct="0"/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ThisIsAC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ameltext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WithUndersc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ores_A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NDSubwords</a:t>
            </a:r>
            <a:endParaRPr lang="en-US" altLang="zh-TW" sz="2000" b="1" dirty="0"/>
          </a:p>
        </p:txBody>
      </p:sp>
      <p:sp>
        <p:nvSpPr>
          <p:cNvPr id="46" name="AutoShape 20"/>
          <p:cNvSpPr>
            <a:spLocks noChangeShapeType="1"/>
          </p:cNvSpPr>
          <p:nvPr/>
        </p:nvSpPr>
        <p:spPr bwMode="auto">
          <a:xfrm>
            <a:off x="3886200" y="3657600"/>
            <a:ext cx="1588" cy="1063625"/>
          </a:xfrm>
          <a:prstGeom prst="straightConnector1">
            <a:avLst/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cxnSp>
        <p:nvCxnSpPr>
          <p:cNvPr id="57" name="直線單箭頭接點 56"/>
          <p:cNvCxnSpPr>
            <a:stCxn id="35" idx="2"/>
          </p:cNvCxnSpPr>
          <p:nvPr/>
        </p:nvCxnSpPr>
        <p:spPr>
          <a:xfrm rot="10800000" flipH="1" flipV="1">
            <a:off x="3271816" y="2952556"/>
            <a:ext cx="538184" cy="70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AutoShape 17"/>
          <p:cNvCxnSpPr>
            <a:cxnSpLocks noChangeShapeType="1"/>
          </p:cNvCxnSpPr>
          <p:nvPr/>
        </p:nvCxnSpPr>
        <p:spPr bwMode="auto">
          <a:xfrm>
            <a:off x="6172200" y="3657600"/>
            <a:ext cx="1588" cy="10636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3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000" dirty="0" smtClean="0"/>
              <a:t>Text Boundary Detection of Shuttle (cont.) </a:t>
            </a:r>
            <a:br>
              <a:rPr lang="en-US" altLang="zh-TW" sz="2000" dirty="0" smtClean="0"/>
            </a:br>
            <a:r>
              <a:rPr lang="en-US" altLang="zh-TW" sz="3200" dirty="0" smtClean="0"/>
              <a:t>When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model element text is modified…</a:t>
            </a:r>
            <a:endParaRPr lang="zh-TW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22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b="1" dirty="0" smtClean="0"/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GMF Integration of Shuttle</a:t>
            </a:r>
            <a:br>
              <a:rPr lang="en-US" altLang="zh-TW" sz="2400" dirty="0" smtClean="0"/>
            </a:br>
            <a:r>
              <a:rPr lang="en-US" altLang="zh-TW" sz="3600" dirty="0" smtClean="0"/>
              <a:t>GMF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Labels…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15757-C523-401D-898E-6F92DEB95D4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33732" t="18212" r="39474" b="53974"/>
          <a:stretch>
            <a:fillRect/>
          </a:stretch>
        </p:blipFill>
        <p:spPr bwMode="auto">
          <a:xfrm>
            <a:off x="5257800" y="4419600"/>
            <a:ext cx="2133600" cy="1600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8" name="sandbox.gif" descr="C:\高振益文件\My Paper\GIASE\Shuttle\Eclipsespilce\[publication]\sandbox.gif"/>
          <p:cNvPicPr>
            <a:picLocks noChangeAspect="1"/>
          </p:cNvPicPr>
          <p:nvPr/>
        </p:nvPicPr>
        <p:blipFill>
          <a:blip r:embed="rId4"/>
          <a:srcRect l="9196" t="65083" r="47446"/>
          <a:stretch>
            <a:fillRect/>
          </a:stretch>
        </p:blipFill>
        <p:spPr bwMode="auto">
          <a:xfrm>
            <a:off x="457200" y="1828800"/>
            <a:ext cx="3962400" cy="17199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l="43680" t="23334" r="6659" b="39841"/>
          <a:stretch>
            <a:fillRect/>
          </a:stretch>
        </p:blipFill>
        <p:spPr bwMode="auto">
          <a:xfrm>
            <a:off x="4419600" y="1828800"/>
            <a:ext cx="4191000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7200" y="3810000"/>
            <a:ext cx="3832860" cy="24917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/>
          <a:srcRect t="69986" r="43490" b="11459"/>
          <a:stretch>
            <a:fillRect/>
          </a:stretch>
        </p:blipFill>
        <p:spPr bwMode="auto">
          <a:xfrm>
            <a:off x="304800" y="4876800"/>
            <a:ext cx="5511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15757-C523-401D-898E-6F92DEB95D4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981200"/>
            <a:ext cx="2971800" cy="3886200"/>
          </a:xfrm>
        </p:spPr>
        <p:txBody>
          <a:bodyPr/>
          <a:lstStyle/>
          <a:p>
            <a:r>
              <a:rPr lang="en-US" altLang="zh-TW" dirty="0" smtClean="0"/>
              <a:t>GMF Label in runtime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 t="71940" r="43490" b="12435"/>
          <a:stretch>
            <a:fillRect/>
          </a:stretch>
        </p:blipFill>
        <p:spPr bwMode="auto">
          <a:xfrm>
            <a:off x="3429000" y="4343400"/>
            <a:ext cx="5511800" cy="1219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 t="71940" r="43490" b="10482"/>
          <a:stretch>
            <a:fillRect/>
          </a:stretch>
        </p:blipFill>
        <p:spPr bwMode="auto">
          <a:xfrm>
            <a:off x="3429000" y="2819400"/>
            <a:ext cx="5511800" cy="1371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 r="43490" b="78841"/>
          <a:stretch>
            <a:fillRect/>
          </a:stretch>
        </p:blipFill>
        <p:spPr bwMode="auto">
          <a:xfrm>
            <a:off x="3429000" y="990600"/>
            <a:ext cx="5511800" cy="165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B3138EA-C7DA-4F5E-9D82-FC73D1A7825A}" type="slidenum">
              <a:rPr lang="en-US" altLang="zh-TW" smtClean="0"/>
              <a:pPr defTabSz="912813"/>
              <a:t>25</a:t>
            </a:fld>
            <a:endParaRPr lang="en-US" altLang="zh-TW" smtClean="0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608388" y="6319838"/>
            <a:ext cx="192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altLang="zh-TW" sz="1400" i="1">
                <a:solidFill>
                  <a:schemeClr val="tx2"/>
                </a:solidFill>
              </a:rPr>
              <a:t>(from GMF SDK Help)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7010399" cy="384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lvl="0" indent="-341313" defTabSz="912813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kumimoji="1" lang="en-US" altLang="zh-TW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GMF Integration of Shuttle (cont.) </a:t>
            </a:r>
            <a:br>
              <a:rPr lang="en-US" altLang="zh-TW" sz="2400" dirty="0" smtClean="0"/>
            </a:br>
            <a:r>
              <a:rPr lang="en-US" altLang="zh-TW" sz="3600" b="1" dirty="0" smtClean="0"/>
              <a:t>GEF Model-View-Controller Pattern 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22275" y="1795462"/>
            <a:ext cx="8301038" cy="4529138"/>
          </a:xfrm>
          <a:noFill/>
        </p:spPr>
      </p:pic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B3138EA-C7DA-4F5E-9D82-FC73D1A7825A}" type="slidenum">
              <a:rPr lang="en-US" altLang="zh-TW" smtClean="0"/>
              <a:pPr defTabSz="912813"/>
              <a:t>26</a:t>
            </a:fld>
            <a:endParaRPr lang="en-US" altLang="zh-TW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GMF Integration of Shuttle (cont.) </a:t>
            </a:r>
            <a:br>
              <a:rPr lang="en-US" altLang="zh-TW" sz="2400" dirty="0" smtClean="0"/>
            </a:br>
            <a:r>
              <a:rPr lang="en-US" altLang="zh-TW" sz="3600" b="1" dirty="0" smtClean="0"/>
              <a:t>GMF Model-View-Controller Pattern </a:t>
            </a:r>
            <a:endParaRPr lang="en-US" altLang="zh-TW" sz="2000" dirty="0" smtClean="0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608388" y="6319838"/>
            <a:ext cx="192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altLang="zh-TW" sz="1400" i="1">
                <a:solidFill>
                  <a:schemeClr val="tx2"/>
                </a:solidFill>
              </a:rPr>
              <a:t>(from GMF SDK Help)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22275" y="1795462"/>
            <a:ext cx="8301038" cy="4529138"/>
          </a:xfrm>
          <a:noFill/>
        </p:spPr>
      </p:pic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B3138EA-C7DA-4F5E-9D82-FC73D1A7825A}" type="slidenum">
              <a:rPr lang="en-US" altLang="zh-TW" smtClean="0"/>
              <a:pPr defTabSz="912813"/>
              <a:t>27</a:t>
            </a:fld>
            <a:endParaRPr lang="en-US" altLang="zh-TW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GMF Integration of Shuttle (cont.) </a:t>
            </a:r>
            <a:br>
              <a:rPr lang="en-US" altLang="zh-TW" sz="2400" dirty="0" smtClean="0"/>
            </a:br>
            <a:r>
              <a:rPr lang="en-US" altLang="zh-TW" sz="3600" b="1" dirty="0" smtClean="0"/>
              <a:t>Shuttle focuses on Labels…</a:t>
            </a:r>
            <a:endParaRPr lang="en-US" altLang="zh-TW" sz="2000" dirty="0" smtClean="0"/>
          </a:p>
        </p:txBody>
      </p:sp>
      <p:sp>
        <p:nvSpPr>
          <p:cNvPr id="7" name="手繪多邊形 6"/>
          <p:cNvSpPr/>
          <p:nvPr/>
        </p:nvSpPr>
        <p:spPr>
          <a:xfrm>
            <a:off x="228600" y="3949262"/>
            <a:ext cx="8534400" cy="2451538"/>
          </a:xfrm>
          <a:custGeom>
            <a:avLst/>
            <a:gdLst>
              <a:gd name="connsiteX0" fmla="*/ 0 w 3886200"/>
              <a:gd name="connsiteY0" fmla="*/ 0 h 4648200"/>
              <a:gd name="connsiteX1" fmla="*/ 3886200 w 3886200"/>
              <a:gd name="connsiteY1" fmla="*/ 0 h 4648200"/>
              <a:gd name="connsiteX2" fmla="*/ 3886200 w 3886200"/>
              <a:gd name="connsiteY2" fmla="*/ 4648200 h 4648200"/>
              <a:gd name="connsiteX3" fmla="*/ 0 w 3886200"/>
              <a:gd name="connsiteY3" fmla="*/ 4648200 h 4648200"/>
              <a:gd name="connsiteX4" fmla="*/ 0 w 3886200"/>
              <a:gd name="connsiteY4" fmla="*/ 0 h 4648200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3886200 w 3886200"/>
              <a:gd name="connsiteY2" fmla="*/ 13138 h 4661338"/>
              <a:gd name="connsiteX3" fmla="*/ 3886200 w 3886200"/>
              <a:gd name="connsiteY3" fmla="*/ 4661338 h 4661338"/>
              <a:gd name="connsiteX4" fmla="*/ 0 w 3886200"/>
              <a:gd name="connsiteY4" fmla="*/ 4661338 h 4661338"/>
              <a:gd name="connsiteX5" fmla="*/ 0 w 3886200"/>
              <a:gd name="connsiteY5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3886200 w 3886200"/>
              <a:gd name="connsiteY2" fmla="*/ 13138 h 4661338"/>
              <a:gd name="connsiteX3" fmla="*/ 3886200 w 3886200"/>
              <a:gd name="connsiteY3" fmla="*/ 4661338 h 4661338"/>
              <a:gd name="connsiteX4" fmla="*/ 0 w 3886200"/>
              <a:gd name="connsiteY4" fmla="*/ 4661338 h 4661338"/>
              <a:gd name="connsiteX5" fmla="*/ 0 w 3886200"/>
              <a:gd name="connsiteY5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3886200 w 3886200"/>
              <a:gd name="connsiteY2" fmla="*/ 13138 h 4661338"/>
              <a:gd name="connsiteX3" fmla="*/ 3883807 w 3886200"/>
              <a:gd name="connsiteY3" fmla="*/ 2766848 h 4661338"/>
              <a:gd name="connsiteX4" fmla="*/ 3886200 w 3886200"/>
              <a:gd name="connsiteY4" fmla="*/ 4661338 h 4661338"/>
              <a:gd name="connsiteX5" fmla="*/ 0 w 3886200"/>
              <a:gd name="connsiteY5" fmla="*/ 4661338 h 4661338"/>
              <a:gd name="connsiteX6" fmla="*/ 0 w 3886200"/>
              <a:gd name="connsiteY6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3883807 w 3886200"/>
              <a:gd name="connsiteY3" fmla="*/ 2766848 h 4661338"/>
              <a:gd name="connsiteX4" fmla="*/ 3886200 w 3886200"/>
              <a:gd name="connsiteY4" fmla="*/ 4661338 h 4661338"/>
              <a:gd name="connsiteX5" fmla="*/ 0 w 3886200"/>
              <a:gd name="connsiteY5" fmla="*/ 4661338 h 4661338"/>
              <a:gd name="connsiteX6" fmla="*/ 0 w 3886200"/>
              <a:gd name="connsiteY6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3883807 w 3886200"/>
              <a:gd name="connsiteY3" fmla="*/ 2766848 h 4661338"/>
              <a:gd name="connsiteX4" fmla="*/ 3886200 w 3886200"/>
              <a:gd name="connsiteY4" fmla="*/ 4661338 h 4661338"/>
              <a:gd name="connsiteX5" fmla="*/ 0 w 3886200"/>
              <a:gd name="connsiteY5" fmla="*/ 4661338 h 4661338"/>
              <a:gd name="connsiteX6" fmla="*/ 0 w 3886200"/>
              <a:gd name="connsiteY6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3065408 w 3886200"/>
              <a:gd name="connsiteY3" fmla="*/ 2971800 h 4661338"/>
              <a:gd name="connsiteX4" fmla="*/ 3883807 w 3886200"/>
              <a:gd name="connsiteY4" fmla="*/ 2766848 h 4661338"/>
              <a:gd name="connsiteX5" fmla="*/ 3886200 w 3886200"/>
              <a:gd name="connsiteY5" fmla="*/ 4661338 h 4661338"/>
              <a:gd name="connsiteX6" fmla="*/ 0 w 3886200"/>
              <a:gd name="connsiteY6" fmla="*/ 4661338 h 4661338"/>
              <a:gd name="connsiteX7" fmla="*/ 0 w 3886200"/>
              <a:gd name="connsiteY7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003331 h 4661338"/>
              <a:gd name="connsiteX4" fmla="*/ 3065408 w 3886200"/>
              <a:gd name="connsiteY4" fmla="*/ 29718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003331 h 4661338"/>
              <a:gd name="connsiteX4" fmla="*/ 3065408 w 3886200"/>
              <a:gd name="connsiteY4" fmla="*/ 2971800 h 4661338"/>
              <a:gd name="connsiteX5" fmla="*/ 2926615 w 3886200"/>
              <a:gd name="connsiteY5" fmla="*/ 2667000 h 4661338"/>
              <a:gd name="connsiteX6" fmla="*/ 3883807 w 3886200"/>
              <a:gd name="connsiteY6" fmla="*/ 2766848 h 4661338"/>
              <a:gd name="connsiteX7" fmla="*/ 3886200 w 3886200"/>
              <a:gd name="connsiteY7" fmla="*/ 4661338 h 4661338"/>
              <a:gd name="connsiteX8" fmla="*/ 0 w 3886200"/>
              <a:gd name="connsiteY8" fmla="*/ 4661338 h 4661338"/>
              <a:gd name="connsiteX9" fmla="*/ 0 w 3886200"/>
              <a:gd name="connsiteY9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003331 h 4661338"/>
              <a:gd name="connsiteX4" fmla="*/ 2926615 w 3886200"/>
              <a:gd name="connsiteY4" fmla="*/ 26670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308131 h 4661338"/>
              <a:gd name="connsiteX4" fmla="*/ 2926615 w 3886200"/>
              <a:gd name="connsiteY4" fmla="*/ 26670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289738 h 4661338"/>
              <a:gd name="connsiteX3" fmla="*/ 2921829 w 3886200"/>
              <a:gd name="connsiteY3" fmla="*/ 3308131 h 4661338"/>
              <a:gd name="connsiteX4" fmla="*/ 2926615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2921829 w 3886200"/>
              <a:gd name="connsiteY3" fmla="*/ 3308131 h 4661338"/>
              <a:gd name="connsiteX4" fmla="*/ 2926615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3338208 w 3886200"/>
              <a:gd name="connsiteY3" fmla="*/ 3612931 h 4661338"/>
              <a:gd name="connsiteX4" fmla="*/ 2926615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3338208 w 3886200"/>
              <a:gd name="connsiteY3" fmla="*/ 3612931 h 4661338"/>
              <a:gd name="connsiteX4" fmla="*/ 3377692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6707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945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7668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945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6129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345386 w 3886200"/>
              <a:gd name="connsiteY5" fmla="*/ 2735317 h 4661338"/>
              <a:gd name="connsiteX6" fmla="*/ 3883807 w 3886200"/>
              <a:gd name="connsiteY6" fmla="*/ 2690648 h 4661338"/>
              <a:gd name="connsiteX7" fmla="*/ 3886200 w 3886200"/>
              <a:gd name="connsiteY7" fmla="*/ 4661338 h 4661338"/>
              <a:gd name="connsiteX8" fmla="*/ 0 w 3886200"/>
              <a:gd name="connsiteY8" fmla="*/ 4661338 h 4661338"/>
              <a:gd name="connsiteX9" fmla="*/ 0 w 3886200"/>
              <a:gd name="connsiteY9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4605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13138 h 4661338"/>
              <a:gd name="connsiteX1" fmla="*/ 1830630 w 3886200"/>
              <a:gd name="connsiteY1" fmla="*/ 0 h 4661338"/>
              <a:gd name="connsiteX2" fmla="*/ 1839005 w 3886200"/>
              <a:gd name="connsiteY2" fmla="*/ 3518338 h 4661338"/>
              <a:gd name="connsiteX3" fmla="*/ 3338208 w 3886200"/>
              <a:gd name="connsiteY3" fmla="*/ 3536731 h 4661338"/>
              <a:gd name="connsiteX4" fmla="*/ 3342994 w 3886200"/>
              <a:gd name="connsiteY4" fmla="*/ 2743200 h 4661338"/>
              <a:gd name="connsiteX5" fmla="*/ 3883807 w 3886200"/>
              <a:gd name="connsiteY5" fmla="*/ 2690648 h 4661338"/>
              <a:gd name="connsiteX6" fmla="*/ 3886200 w 3886200"/>
              <a:gd name="connsiteY6" fmla="*/ 4661338 h 4661338"/>
              <a:gd name="connsiteX7" fmla="*/ 0 w 3886200"/>
              <a:gd name="connsiteY7" fmla="*/ 4661338 h 4661338"/>
              <a:gd name="connsiteX8" fmla="*/ 0 w 3886200"/>
              <a:gd name="connsiteY8" fmla="*/ 13138 h 4661338"/>
              <a:gd name="connsiteX0" fmla="*/ 0 w 3886200"/>
              <a:gd name="connsiteY0" fmla="*/ 0 h 4648200"/>
              <a:gd name="connsiteX1" fmla="*/ 824382 w 3886200"/>
              <a:gd name="connsiteY1" fmla="*/ 2349062 h 4648200"/>
              <a:gd name="connsiteX2" fmla="*/ 1839005 w 3886200"/>
              <a:gd name="connsiteY2" fmla="*/ 3505200 h 4648200"/>
              <a:gd name="connsiteX3" fmla="*/ 3338208 w 3886200"/>
              <a:gd name="connsiteY3" fmla="*/ 3523593 h 4648200"/>
              <a:gd name="connsiteX4" fmla="*/ 3342994 w 3886200"/>
              <a:gd name="connsiteY4" fmla="*/ 2730062 h 4648200"/>
              <a:gd name="connsiteX5" fmla="*/ 3883807 w 3886200"/>
              <a:gd name="connsiteY5" fmla="*/ 2677510 h 4648200"/>
              <a:gd name="connsiteX6" fmla="*/ 3886200 w 3886200"/>
              <a:gd name="connsiteY6" fmla="*/ 4648200 h 4648200"/>
              <a:gd name="connsiteX7" fmla="*/ 0 w 3886200"/>
              <a:gd name="connsiteY7" fmla="*/ 4648200 h 4648200"/>
              <a:gd name="connsiteX8" fmla="*/ 0 w 3886200"/>
              <a:gd name="connsiteY8" fmla="*/ 0 h 4648200"/>
              <a:gd name="connsiteX0" fmla="*/ 0 w 3886200"/>
              <a:gd name="connsiteY0" fmla="*/ 0 h 4648200"/>
              <a:gd name="connsiteX1" fmla="*/ 824382 w 3886200"/>
              <a:gd name="connsiteY1" fmla="*/ 2349062 h 4648200"/>
              <a:gd name="connsiteX2" fmla="*/ 1839005 w 3886200"/>
              <a:gd name="connsiteY2" fmla="*/ 3505200 h 4648200"/>
              <a:gd name="connsiteX3" fmla="*/ 3338208 w 3886200"/>
              <a:gd name="connsiteY3" fmla="*/ 3523593 h 4648200"/>
              <a:gd name="connsiteX4" fmla="*/ 3342994 w 3886200"/>
              <a:gd name="connsiteY4" fmla="*/ 2730062 h 4648200"/>
              <a:gd name="connsiteX5" fmla="*/ 3883807 w 3886200"/>
              <a:gd name="connsiteY5" fmla="*/ 2677510 h 4648200"/>
              <a:gd name="connsiteX6" fmla="*/ 3886200 w 3886200"/>
              <a:gd name="connsiteY6" fmla="*/ 4648200 h 4648200"/>
              <a:gd name="connsiteX7" fmla="*/ 0 w 3886200"/>
              <a:gd name="connsiteY7" fmla="*/ 4648200 h 4648200"/>
              <a:gd name="connsiteX8" fmla="*/ 0 w 3886200"/>
              <a:gd name="connsiteY8" fmla="*/ 0 h 4648200"/>
              <a:gd name="connsiteX0" fmla="*/ 0 w 3886200"/>
              <a:gd name="connsiteY0" fmla="*/ 0 h 4648200"/>
              <a:gd name="connsiteX1" fmla="*/ 824382 w 3886200"/>
              <a:gd name="connsiteY1" fmla="*/ 2349062 h 4648200"/>
              <a:gd name="connsiteX2" fmla="*/ 798059 w 3886200"/>
              <a:gd name="connsiteY2" fmla="*/ 3505200 h 4648200"/>
              <a:gd name="connsiteX3" fmla="*/ 3338208 w 3886200"/>
              <a:gd name="connsiteY3" fmla="*/ 3523593 h 4648200"/>
              <a:gd name="connsiteX4" fmla="*/ 3342994 w 3886200"/>
              <a:gd name="connsiteY4" fmla="*/ 2730062 h 4648200"/>
              <a:gd name="connsiteX5" fmla="*/ 3883807 w 3886200"/>
              <a:gd name="connsiteY5" fmla="*/ 2677510 h 4648200"/>
              <a:gd name="connsiteX6" fmla="*/ 3886200 w 3886200"/>
              <a:gd name="connsiteY6" fmla="*/ 4648200 h 4648200"/>
              <a:gd name="connsiteX7" fmla="*/ 0 w 3886200"/>
              <a:gd name="connsiteY7" fmla="*/ 4648200 h 4648200"/>
              <a:gd name="connsiteX8" fmla="*/ 0 w 3886200"/>
              <a:gd name="connsiteY8" fmla="*/ 0 h 4648200"/>
              <a:gd name="connsiteX0" fmla="*/ 0 w 3886200"/>
              <a:gd name="connsiteY0" fmla="*/ 0 h 2438400"/>
              <a:gd name="connsiteX1" fmla="*/ 824382 w 3886200"/>
              <a:gd name="connsiteY1" fmla="*/ 139262 h 2438400"/>
              <a:gd name="connsiteX2" fmla="*/ 798059 w 3886200"/>
              <a:gd name="connsiteY2" fmla="*/ 1295400 h 2438400"/>
              <a:gd name="connsiteX3" fmla="*/ 3338208 w 3886200"/>
              <a:gd name="connsiteY3" fmla="*/ 1313793 h 2438400"/>
              <a:gd name="connsiteX4" fmla="*/ 3342994 w 3886200"/>
              <a:gd name="connsiteY4" fmla="*/ 520262 h 2438400"/>
              <a:gd name="connsiteX5" fmla="*/ 3883807 w 3886200"/>
              <a:gd name="connsiteY5" fmla="*/ 467710 h 2438400"/>
              <a:gd name="connsiteX6" fmla="*/ 3886200 w 3886200"/>
              <a:gd name="connsiteY6" fmla="*/ 2438400 h 2438400"/>
              <a:gd name="connsiteX7" fmla="*/ 0 w 3886200"/>
              <a:gd name="connsiteY7" fmla="*/ 2438400 h 2438400"/>
              <a:gd name="connsiteX8" fmla="*/ 0 w 3886200"/>
              <a:gd name="connsiteY8" fmla="*/ 0 h 2438400"/>
              <a:gd name="connsiteX0" fmla="*/ 0 w 3886200"/>
              <a:gd name="connsiteY0" fmla="*/ 13138 h 2451538"/>
              <a:gd name="connsiteX1" fmla="*/ 824382 w 3886200"/>
              <a:gd name="connsiteY1" fmla="*/ 0 h 2451538"/>
              <a:gd name="connsiteX2" fmla="*/ 798059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24382 w 3886200"/>
              <a:gd name="connsiteY1" fmla="*/ 0 h 2451538"/>
              <a:gd name="connsiteX2" fmla="*/ 936852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36852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36852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3338208 w 3886200"/>
              <a:gd name="connsiteY3" fmla="*/ 1326931 h 2451538"/>
              <a:gd name="connsiteX4" fmla="*/ 3342994 w 3886200"/>
              <a:gd name="connsiteY4" fmla="*/ 533400 h 2451538"/>
              <a:gd name="connsiteX5" fmla="*/ 3883807 w 3886200"/>
              <a:gd name="connsiteY5" fmla="*/ 480848 h 2451538"/>
              <a:gd name="connsiteX6" fmla="*/ 3886200 w 3886200"/>
              <a:gd name="connsiteY6" fmla="*/ 2451538 h 2451538"/>
              <a:gd name="connsiteX7" fmla="*/ 0 w 3886200"/>
              <a:gd name="connsiteY7" fmla="*/ 2451538 h 2451538"/>
              <a:gd name="connsiteX8" fmla="*/ 0 w 3886200"/>
              <a:gd name="connsiteY8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1848577 w 3886200"/>
              <a:gd name="connsiteY3" fmla="*/ 1329559 h 2451538"/>
              <a:gd name="connsiteX4" fmla="*/ 3338208 w 3886200"/>
              <a:gd name="connsiteY4" fmla="*/ 1326931 h 2451538"/>
              <a:gd name="connsiteX5" fmla="*/ 3342994 w 3886200"/>
              <a:gd name="connsiteY5" fmla="*/ 533400 h 2451538"/>
              <a:gd name="connsiteX6" fmla="*/ 3883807 w 3886200"/>
              <a:gd name="connsiteY6" fmla="*/ 480848 h 2451538"/>
              <a:gd name="connsiteX7" fmla="*/ 3886200 w 3886200"/>
              <a:gd name="connsiteY7" fmla="*/ 2451538 h 2451538"/>
              <a:gd name="connsiteX8" fmla="*/ 0 w 3886200"/>
              <a:gd name="connsiteY8" fmla="*/ 2451538 h 2451538"/>
              <a:gd name="connsiteX9" fmla="*/ 0 w 3886200"/>
              <a:gd name="connsiteY9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1730125 w 3886200"/>
              <a:gd name="connsiteY3" fmla="*/ 1329559 h 2451538"/>
              <a:gd name="connsiteX4" fmla="*/ 1848577 w 3886200"/>
              <a:gd name="connsiteY4" fmla="*/ 13295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308538 h 2451538"/>
              <a:gd name="connsiteX3" fmla="*/ 1834220 w 3886200"/>
              <a:gd name="connsiteY3" fmla="*/ 1024759 h 2451538"/>
              <a:gd name="connsiteX4" fmla="*/ 1848577 w 3886200"/>
              <a:gd name="connsiteY4" fmla="*/ 13295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003738 h 2451538"/>
              <a:gd name="connsiteX3" fmla="*/ 1834220 w 3886200"/>
              <a:gd name="connsiteY3" fmla="*/ 1024759 h 2451538"/>
              <a:gd name="connsiteX4" fmla="*/ 1848577 w 3886200"/>
              <a:gd name="connsiteY4" fmla="*/ 13295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  <a:gd name="connsiteX0" fmla="*/ 0 w 3886200"/>
              <a:gd name="connsiteY0" fmla="*/ 13138 h 2451538"/>
              <a:gd name="connsiteX1" fmla="*/ 893779 w 3886200"/>
              <a:gd name="connsiteY1" fmla="*/ 0 h 2451538"/>
              <a:gd name="connsiteX2" fmla="*/ 902154 w 3886200"/>
              <a:gd name="connsiteY2" fmla="*/ 1003738 h 2451538"/>
              <a:gd name="connsiteX3" fmla="*/ 1834220 w 3886200"/>
              <a:gd name="connsiteY3" fmla="*/ 1024759 h 2451538"/>
              <a:gd name="connsiteX4" fmla="*/ 1848577 w 3886200"/>
              <a:gd name="connsiteY4" fmla="*/ 1253359 h 2451538"/>
              <a:gd name="connsiteX5" fmla="*/ 3338208 w 3886200"/>
              <a:gd name="connsiteY5" fmla="*/ 1326931 h 2451538"/>
              <a:gd name="connsiteX6" fmla="*/ 3342994 w 3886200"/>
              <a:gd name="connsiteY6" fmla="*/ 533400 h 2451538"/>
              <a:gd name="connsiteX7" fmla="*/ 3883807 w 3886200"/>
              <a:gd name="connsiteY7" fmla="*/ 480848 h 2451538"/>
              <a:gd name="connsiteX8" fmla="*/ 3886200 w 3886200"/>
              <a:gd name="connsiteY8" fmla="*/ 2451538 h 2451538"/>
              <a:gd name="connsiteX9" fmla="*/ 0 w 3886200"/>
              <a:gd name="connsiteY9" fmla="*/ 2451538 h 2451538"/>
              <a:gd name="connsiteX10" fmla="*/ 0 w 3886200"/>
              <a:gd name="connsiteY10" fmla="*/ 13138 h 245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6200" h="2451538">
                <a:moveTo>
                  <a:pt x="0" y="13138"/>
                </a:moveTo>
                <a:lnTo>
                  <a:pt x="893779" y="0"/>
                </a:lnTo>
                <a:cubicBezTo>
                  <a:pt x="896571" y="436179"/>
                  <a:pt x="899362" y="567559"/>
                  <a:pt x="902154" y="1003738"/>
                </a:cubicBezTo>
                <a:lnTo>
                  <a:pt x="1834220" y="1024759"/>
                </a:lnTo>
                <a:lnTo>
                  <a:pt x="1848577" y="1253359"/>
                </a:lnTo>
                <a:lnTo>
                  <a:pt x="3338208" y="1326931"/>
                </a:lnTo>
                <a:cubicBezTo>
                  <a:pt x="3339803" y="1214821"/>
                  <a:pt x="3341399" y="645510"/>
                  <a:pt x="3342994" y="533400"/>
                </a:cubicBezTo>
                <a:lnTo>
                  <a:pt x="3883807" y="480848"/>
                </a:lnTo>
                <a:cubicBezTo>
                  <a:pt x="3884605" y="1112345"/>
                  <a:pt x="3885402" y="1820041"/>
                  <a:pt x="3886200" y="2451538"/>
                </a:cubicBezTo>
                <a:lnTo>
                  <a:pt x="0" y="2451538"/>
                </a:lnTo>
                <a:lnTo>
                  <a:pt x="0" y="13138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3B3138EA-C7DA-4F5E-9D82-FC73D1A7825A}" type="slidenum">
              <a:rPr lang="en-US" altLang="zh-TW" smtClean="0"/>
              <a:pPr defTabSz="912813"/>
              <a:t>28</a:t>
            </a:fld>
            <a:endParaRPr lang="en-US" altLang="zh-TW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>
              <a:lnSpc>
                <a:spcPct val="90000"/>
              </a:lnSpc>
            </a:pPr>
            <a:r>
              <a:rPr lang="en-US" altLang="zh-TW" dirty="0" smtClean="0"/>
              <a:t>Monitoring Label element first</a:t>
            </a:r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zh-TW" b="1" dirty="0" smtClean="0"/>
              <a:t>Decoration Service </a:t>
            </a:r>
          </a:p>
          <a:p>
            <a:pPr lvl="2" defTabSz="912813" eaLnBrk="1" hangingPunct="1">
              <a:lnSpc>
                <a:spcPct val="90000"/>
              </a:lnSpc>
            </a:pPr>
            <a:r>
              <a:rPr lang="en-US" altLang="zh-TW" dirty="0" smtClean="0"/>
              <a:t>Implementing 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retrieving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Labels to</a:t>
            </a:r>
            <a:r>
              <a:rPr lang="zh-TW" altLang="en-US" dirty="0" smtClean="0"/>
              <a:t> </a:t>
            </a:r>
            <a:r>
              <a:rPr lang="en-US" altLang="zh-TW" dirty="0" smtClean="0"/>
              <a:t>decorate/monitor</a:t>
            </a:r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EditPartListener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 defTabSz="912813" eaLnBrk="1" hangingPunct="1">
              <a:lnSpc>
                <a:spcPct val="90000"/>
              </a:lnSpc>
            </a:pPr>
            <a:r>
              <a:rPr lang="en-US" altLang="zh-TW" dirty="0" smtClean="0"/>
              <a:t>Implementing 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detecting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zh-TW" dirty="0" smtClean="0"/>
              <a:t>Draw2D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WrapLabel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 defTabSz="912813" eaLnBrk="1" hangingPunct="1">
              <a:lnSpc>
                <a:spcPct val="90000"/>
              </a:lnSpc>
            </a:pPr>
            <a:r>
              <a:rPr lang="en-US" altLang="zh-TW" dirty="0" smtClean="0"/>
              <a:t>Retrieving Text</a:t>
            </a:r>
          </a:p>
          <a:p>
            <a:pPr defTabSz="912813" eaLnBrk="1" hangingPunct="1">
              <a:lnSpc>
                <a:spcPct val="90000"/>
              </a:lnSpc>
            </a:pPr>
            <a:r>
              <a:rPr lang="en-US" altLang="zh-TW" dirty="0" smtClean="0"/>
              <a:t>Visual </a:t>
            </a:r>
            <a:r>
              <a:rPr lang="en-US" altLang="zh-TW" i="1" dirty="0" smtClean="0"/>
              <a:t>synchronization recommendation</a:t>
            </a:r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zh-TW" i="1" dirty="0" smtClean="0"/>
              <a:t>Recommendation hint</a:t>
            </a:r>
            <a:r>
              <a:rPr lang="en-US" altLang="zh-TW" dirty="0" smtClean="0"/>
              <a:t> as a wrapper for GMF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IDecoration</a:t>
            </a:r>
            <a:endParaRPr lang="en-US" altLang="zh-TW" i="1" dirty="0" smtClean="0">
              <a:latin typeface="Courier New" pitchFamily="49" charset="0"/>
              <a:cs typeface="Courier New" pitchFamily="49" charset="0"/>
            </a:endParaRPr>
          </a:p>
          <a:p>
            <a:pPr lvl="2" defTabSz="912813" eaLnBrk="1" hangingPunct="1">
              <a:lnSpc>
                <a:spcPct val="90000"/>
              </a:lnSpc>
            </a:pPr>
            <a:r>
              <a:rPr lang="en-US" altLang="zh-TW" b="1" dirty="0" smtClean="0"/>
              <a:t>Decoration Service</a:t>
            </a:r>
            <a:endParaRPr lang="en-US" altLang="zh-TW" dirty="0" smtClean="0"/>
          </a:p>
          <a:p>
            <a:pPr lvl="1" defTabSz="912813" eaLnBrk="1" hangingPunct="1">
              <a:lnSpc>
                <a:spcPct val="90000"/>
              </a:lnSpc>
            </a:pPr>
            <a:r>
              <a:rPr lang="en-US" altLang="zh-TW" i="1" dirty="0" smtClean="0"/>
              <a:t>Recommendation </a:t>
            </a:r>
            <a:r>
              <a:rPr lang="en-US" altLang="zh-TW" dirty="0" smtClean="0"/>
              <a:t>as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WrapLabel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Tooltip</a:t>
            </a:r>
            <a:endParaRPr lang="en-US" altLang="zh-TW" i="1" dirty="0" smtClean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GMF Integration of Shuttle (cont.) </a:t>
            </a:r>
            <a:br>
              <a:rPr lang="en-US" altLang="zh-TW" sz="2400" dirty="0" smtClean="0"/>
            </a:br>
            <a:r>
              <a:rPr lang="en-US" altLang="zh-TW" sz="3600" b="1" dirty="0" smtClean="0"/>
              <a:t>What Shuttle did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is…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486400"/>
            <a:ext cx="5486400" cy="566738"/>
          </a:xfrm>
        </p:spPr>
        <p:txBody>
          <a:bodyPr/>
          <a:lstStyle/>
          <a:p>
            <a:r>
              <a:rPr lang="en-US" altLang="zh-TW" dirty="0" smtClean="0"/>
              <a:t>GMF</a:t>
            </a:r>
            <a:r>
              <a:rPr lang="zh-TW" altLang="en-US" dirty="0" smtClean="0"/>
              <a:t> </a:t>
            </a:r>
            <a:r>
              <a:rPr lang="en-US" altLang="zh-TW" dirty="0" smtClean="0"/>
              <a:t>Decoration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6053138"/>
            <a:ext cx="5903912" cy="80486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createDecorators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IDecoratorTarget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decoratorTarget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b="1" dirty="0" smtClean="0"/>
              <a:t>Presentation Decorator Providers </a:t>
            </a:r>
            <a:r>
              <a:rPr lang="en-US" altLang="zh-TW" dirty="0" smtClean="0"/>
              <a:t>extension point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95D38-0E2E-41AE-B51E-0F336D316D90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 bwMode="auto">
          <a:xfrm>
            <a:off x="1067831" y="533400"/>
            <a:ext cx="7008339" cy="5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橢圓 6"/>
          <p:cNvSpPr/>
          <p:nvPr/>
        </p:nvSpPr>
        <p:spPr>
          <a:xfrm>
            <a:off x="609600" y="4416426"/>
            <a:ext cx="2590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r>
              <a:rPr lang="en-US" altLang="zh-TW" sz="1100" dirty="0" smtClean="0">
                <a:solidFill>
                  <a:srgbClr val="FF0000"/>
                </a:solidFill>
              </a:rPr>
              <a:t>Shuttle:</a:t>
            </a:r>
            <a:r>
              <a:rPr lang="zh-TW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TW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Recommendation-</a:t>
            </a:r>
            <a:r>
              <a:rPr lang="en-US" altLang="zh-TW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HintDecorator</a:t>
            </a:r>
            <a:endParaRPr lang="zh-TW" altLang="en-US" sz="11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410200" y="2435226"/>
            <a:ext cx="2590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r>
              <a:rPr lang="en-US" altLang="zh-TW" sz="1100" dirty="0" smtClean="0">
                <a:solidFill>
                  <a:srgbClr val="FF0000"/>
                </a:solidFill>
              </a:rPr>
              <a:t>Shuttle:</a:t>
            </a:r>
            <a:r>
              <a:rPr lang="zh-TW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TW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Recommendation-</a:t>
            </a:r>
            <a:r>
              <a:rPr lang="en-US" altLang="zh-TW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HintDecoratorProvider</a:t>
            </a:r>
            <a:endParaRPr lang="zh-TW" altLang="en-US" sz="11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24200" y="2282826"/>
            <a:ext cx="2590800" cy="1905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r>
              <a:rPr lang="en-US" altLang="zh-TW" sz="1100" dirty="0" smtClean="0">
                <a:solidFill>
                  <a:srgbClr val="7030A0"/>
                </a:solidFill>
              </a:rPr>
              <a:t>Shuttle:</a:t>
            </a:r>
            <a:r>
              <a:rPr lang="zh-TW" altLang="en-US" sz="1100" dirty="0" smtClean="0">
                <a:solidFill>
                  <a:srgbClr val="7030A0"/>
                </a:solidFill>
              </a:rPr>
              <a:t> </a:t>
            </a:r>
            <a:r>
              <a:rPr lang="en-US" altLang="zh-TW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RecommendationHint</a:t>
            </a:r>
            <a:r>
              <a:rPr lang="en-US" altLang="zh-TW" sz="1100" dirty="0" smtClean="0">
                <a:solidFill>
                  <a:srgbClr val="7030A0"/>
                </a:solidFill>
                <a:cs typeface="Courier New" pitchFamily="49" charset="0"/>
              </a:rPr>
              <a:t> as wrapper</a:t>
            </a:r>
            <a:endParaRPr lang="zh-TW" altLang="en-US" sz="1100" dirty="0">
              <a:solidFill>
                <a:srgbClr val="7030A0"/>
              </a:solidFill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8200" y="4340226"/>
            <a:ext cx="2057400" cy="1295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3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b="1" dirty="0" smtClean="0"/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eclipse.bmp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782105" y="688974"/>
            <a:ext cx="7579791" cy="50260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792288" y="5715000"/>
            <a:ext cx="5486400" cy="566738"/>
          </a:xfrm>
        </p:spPr>
        <p:txBody>
          <a:bodyPr/>
          <a:lstStyle/>
          <a:p>
            <a:r>
              <a:rPr lang="en-US" altLang="zh-TW" dirty="0" smtClean="0"/>
              <a:t>Eclipse Plug-ins and Extension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792288" y="6281738"/>
            <a:ext cx="5486400" cy="8048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b="1" dirty="0" smtClean="0"/>
              <a:t>GMF - plug-in of Eclipse; </a:t>
            </a:r>
            <a:r>
              <a:rPr lang="en-US" altLang="zh-TW" b="1" i="1" dirty="0" smtClean="0"/>
              <a:t>Shuttle - plug-in of GMF</a:t>
            </a:r>
            <a:endParaRPr lang="zh-TW" altLang="en-US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15757-C523-401D-898E-6F92DEB95D43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86200"/>
          </a:xfrm>
        </p:spPr>
        <p:txBody>
          <a:bodyPr/>
          <a:lstStyle/>
          <a:p>
            <a:r>
              <a:rPr lang="en-US" altLang="zh-TW" dirty="0" smtClean="0"/>
              <a:t>Plugin.xml of Shuttle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15757-C523-401D-898E-6F92DEB95D43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90600" y="3200400"/>
            <a:ext cx="7924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&lt;?xml version="1.0" encoding="UTF-8"?&gt;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&lt;?eclipse version="3.2"?&gt;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kumimoji="1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plugin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&lt;extension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id=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kumimoji="1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ShuttleRecommendationHintDecoratorProvider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“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name=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"Shuttle Recommendation Hint Decorator Provider"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point=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kumimoji="1" lang="en-US" altLang="zh-TW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org.eclipse.gmf.runtime.diagram.ui.decoratorProviders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kumimoji="1" lang="en-US" altLang="zh-TW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decoratorProvider</a:t>
            </a:r>
            <a:endParaRPr kumimoji="1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class=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kumimoji="1" lang="en-US" altLang="zh-TW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tw.edu.nccu.shuttle.sandbox.RecommendationHintDecoratorProvider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kumimoji="1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&lt;Priority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name=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"Medium"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/&gt;</a:t>
            </a:r>
            <a:endParaRPr kumimoji="1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&lt;/</a:t>
            </a:r>
            <a:r>
              <a:rPr kumimoji="1" lang="en-US" altLang="zh-TW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decoratorProvider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kumimoji="1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&lt;/extension&gt;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&lt;/</a:t>
            </a:r>
            <a:r>
              <a:rPr kumimoji="1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plugin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  <a:noFill/>
        </p:spPr>
        <p:txBody>
          <a:bodyPr/>
          <a:lstStyle/>
          <a:p>
            <a:pPr defTabSz="912813" eaLnBrk="1" hangingPunct="1"/>
            <a:r>
              <a:rPr lang="en-US" altLang="zh-TW" sz="2400" dirty="0" smtClean="0"/>
              <a:t>GMF Integration of Shuttle (cont.) </a:t>
            </a:r>
            <a:br>
              <a:rPr lang="en-US" altLang="zh-TW" sz="2400" dirty="0" smtClean="0"/>
            </a:br>
            <a:r>
              <a:rPr lang="en-US" altLang="zh-TW" sz="3600" dirty="0" smtClean="0"/>
              <a:t>Extending Presentation Decorator Providers Extension Point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32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b="1" dirty="0" smtClean="0"/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65D94094-AA69-4165-A3B1-9670C88D171F}" type="slidenum">
              <a:rPr lang="en-US" altLang="zh-TW" smtClean="0"/>
              <a:pPr defTabSz="912813"/>
              <a:t>33</a:t>
            </a:fld>
            <a:endParaRPr lang="en-US" altLang="zh-TW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defTabSz="912813">
              <a:defRPr/>
            </a:pPr>
            <a:r>
              <a:rPr lang="en-US" altLang="zh-TW" b="1" dirty="0" smtClean="0"/>
              <a:t>Shuttle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Behavior</a:t>
            </a:r>
            <a:endParaRPr lang="zh-TW" altLang="en-US" b="1" i="1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700" dirty="0" smtClean="0"/>
              <a:t>Retrieving element text from GMF editors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700" dirty="0" smtClean="0"/>
              <a:t>Linking elements and concepts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300" dirty="0" smtClean="0"/>
              <a:t>Detecting text boundaries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300" dirty="0" smtClean="0"/>
              <a:t>Looking-up and searching concepts in WordNet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300" dirty="0" smtClean="0"/>
              <a:t>Generating rule instances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700" dirty="0" smtClean="0"/>
              <a:t>If modified text link to existing rules, then trigger them and show recommendations/hints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700" dirty="0" smtClean="0"/>
              <a:t>Recommendation is accepted </a:t>
            </a:r>
            <a:r>
              <a:rPr lang="en-US" altLang="zh-TW" sz="2200" i="1" dirty="0" smtClean="0"/>
              <a:t>(manual operation for now)</a:t>
            </a:r>
            <a:endParaRPr lang="en-US" altLang="zh-TW" sz="27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700" dirty="0" smtClean="0"/>
              <a:t>Recommendation is rejected </a:t>
            </a:r>
            <a:r>
              <a:rPr lang="en-US" altLang="zh-TW" sz="2200" i="1" dirty="0" smtClean="0"/>
              <a:t>(manual operation for now)</a:t>
            </a:r>
            <a:endParaRPr lang="en-US" altLang="zh-TW" sz="27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sandbox.gif" descr="C:\高振益文件\My Paper\GIASE\Shuttle\Eclipsespilce\[publication]\sandbox.gif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-2167" y="985165"/>
            <a:ext cx="9138808" cy="4925770"/>
          </a:xfrm>
        </p:spPr>
      </p:pic>
      <p:sp>
        <p:nvSpPr>
          <p:cNvPr id="24579" name="標題 1"/>
          <p:cNvSpPr>
            <a:spLocks noGrp="1"/>
          </p:cNvSpPr>
          <p:nvPr>
            <p:ph type="title"/>
          </p:nvPr>
        </p:nvSpPr>
        <p:spPr>
          <a:xfrm>
            <a:off x="685800" y="5791200"/>
            <a:ext cx="5486400" cy="566738"/>
          </a:xfrm>
        </p:spPr>
        <p:txBody>
          <a:bodyPr/>
          <a:lstStyle/>
          <a:p>
            <a:pPr defTabSz="912813"/>
            <a:r>
              <a:rPr lang="en-US" altLang="zh-TW" sz="2800" dirty="0" smtClean="0"/>
              <a:t>Shuttle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Structure (Partial)</a:t>
            </a:r>
            <a:endParaRPr lang="zh-TW" altLang="en-US" sz="2800" i="1" dirty="0" smtClean="0"/>
          </a:p>
        </p:txBody>
      </p:sp>
      <p:sp>
        <p:nvSpPr>
          <p:cNvPr id="24580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defTabSz="912813"/>
            <a:endParaRPr lang="zh-TW" altLang="en-US" dirty="0" smtClean="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DBBBC646-4679-4376-A346-DA971B957FFC}" type="slidenum">
              <a:rPr lang="en-US" altLang="zh-TW" smtClean="0"/>
              <a:pPr defTabSz="912813"/>
              <a:t>34</a:t>
            </a:fld>
            <a:endParaRPr lang="en-US" altLang="zh-TW" smtClean="0"/>
          </a:p>
        </p:txBody>
      </p:sp>
      <p:sp>
        <p:nvSpPr>
          <p:cNvPr id="11" name="手繪多邊形 10"/>
          <p:cNvSpPr/>
          <p:nvPr/>
        </p:nvSpPr>
        <p:spPr>
          <a:xfrm>
            <a:off x="0" y="606972"/>
            <a:ext cx="3505200" cy="3507828"/>
          </a:xfrm>
          <a:custGeom>
            <a:avLst/>
            <a:gdLst>
              <a:gd name="connsiteX0" fmla="*/ 0 w 3505200"/>
              <a:gd name="connsiteY0" fmla="*/ 0 h 3505200"/>
              <a:gd name="connsiteX1" fmla="*/ 3505200 w 3505200"/>
              <a:gd name="connsiteY1" fmla="*/ 0 h 3505200"/>
              <a:gd name="connsiteX2" fmla="*/ 3505200 w 3505200"/>
              <a:gd name="connsiteY2" fmla="*/ 3505200 h 3505200"/>
              <a:gd name="connsiteX3" fmla="*/ 0 w 3505200"/>
              <a:gd name="connsiteY3" fmla="*/ 3505200 h 3505200"/>
              <a:gd name="connsiteX4" fmla="*/ 0 w 3505200"/>
              <a:gd name="connsiteY4" fmla="*/ 0 h 3505200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505200 w 3505200"/>
              <a:gd name="connsiteY2" fmla="*/ 2628 h 3507828"/>
              <a:gd name="connsiteX3" fmla="*/ 3505200 w 3505200"/>
              <a:gd name="connsiteY3" fmla="*/ 3507828 h 3507828"/>
              <a:gd name="connsiteX4" fmla="*/ 0 w 3505200"/>
              <a:gd name="connsiteY4" fmla="*/ 3507828 h 3507828"/>
              <a:gd name="connsiteX5" fmla="*/ 0 w 3505200"/>
              <a:gd name="connsiteY5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505200 w 3505200"/>
              <a:gd name="connsiteY2" fmla="*/ 26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505200 w 3505200"/>
              <a:gd name="connsiteY2" fmla="*/ 26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505200 w 3505200"/>
              <a:gd name="connsiteY2" fmla="*/ 26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170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170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170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170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170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170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932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29000 w 3505200"/>
              <a:gd name="connsiteY4" fmla="*/ 520262 h 3507828"/>
              <a:gd name="connsiteX5" fmla="*/ 3499945 w 3505200"/>
              <a:gd name="connsiteY5" fmla="*/ 993228 h 3507828"/>
              <a:gd name="connsiteX6" fmla="*/ 3505200 w 3505200"/>
              <a:gd name="connsiteY6" fmla="*/ 3507828 h 3507828"/>
              <a:gd name="connsiteX7" fmla="*/ 0 w 3505200"/>
              <a:gd name="connsiteY7" fmla="*/ 3507828 h 3507828"/>
              <a:gd name="connsiteX8" fmla="*/ 0 w 3505200"/>
              <a:gd name="connsiteY8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1688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397469 w 3505200"/>
              <a:gd name="connsiteY2" fmla="*/ 0 h 3507828"/>
              <a:gd name="connsiteX3" fmla="*/ 3200400 w 3505200"/>
              <a:gd name="connsiteY3" fmla="*/ 993228 h 3507828"/>
              <a:gd name="connsiteX4" fmla="*/ 3499945 w 3505200"/>
              <a:gd name="connsiteY4" fmla="*/ 993228 h 3507828"/>
              <a:gd name="connsiteX5" fmla="*/ 3505200 w 3505200"/>
              <a:gd name="connsiteY5" fmla="*/ 3507828 h 3507828"/>
              <a:gd name="connsiteX6" fmla="*/ 0 w 3505200"/>
              <a:gd name="connsiteY6" fmla="*/ 3507828 h 3507828"/>
              <a:gd name="connsiteX7" fmla="*/ 0 w 3505200"/>
              <a:gd name="connsiteY7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932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168869 w 3505200"/>
              <a:gd name="connsiteY1" fmla="*/ 0 h 3507828"/>
              <a:gd name="connsiteX2" fmla="*/ 3200400 w 3505200"/>
              <a:gd name="connsiteY2" fmla="*/ 9932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473669 w 3505200"/>
              <a:gd name="connsiteY1" fmla="*/ 0 h 3507828"/>
              <a:gd name="connsiteX2" fmla="*/ 3200400 w 3505200"/>
              <a:gd name="connsiteY2" fmla="*/ 9932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245069 w 3505200"/>
              <a:gd name="connsiteY1" fmla="*/ 0 h 3507828"/>
              <a:gd name="connsiteX2" fmla="*/ 3200400 w 3505200"/>
              <a:gd name="connsiteY2" fmla="*/ 9932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  <a:gd name="connsiteX0" fmla="*/ 0 w 3505200"/>
              <a:gd name="connsiteY0" fmla="*/ 2628 h 3507828"/>
              <a:gd name="connsiteX1" fmla="*/ 3245069 w 3505200"/>
              <a:gd name="connsiteY1" fmla="*/ 0 h 3507828"/>
              <a:gd name="connsiteX2" fmla="*/ 3276600 w 3505200"/>
              <a:gd name="connsiteY2" fmla="*/ 993228 h 3507828"/>
              <a:gd name="connsiteX3" fmla="*/ 3499945 w 3505200"/>
              <a:gd name="connsiteY3" fmla="*/ 993228 h 3507828"/>
              <a:gd name="connsiteX4" fmla="*/ 3505200 w 3505200"/>
              <a:gd name="connsiteY4" fmla="*/ 3507828 h 3507828"/>
              <a:gd name="connsiteX5" fmla="*/ 0 w 3505200"/>
              <a:gd name="connsiteY5" fmla="*/ 3507828 h 3507828"/>
              <a:gd name="connsiteX6" fmla="*/ 0 w 3505200"/>
              <a:gd name="connsiteY6" fmla="*/ 2628 h 350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5200" h="3507828">
                <a:moveTo>
                  <a:pt x="0" y="2628"/>
                </a:moveTo>
                <a:lnTo>
                  <a:pt x="3245069" y="0"/>
                </a:lnTo>
                <a:lnTo>
                  <a:pt x="3276600" y="993228"/>
                </a:lnTo>
                <a:lnTo>
                  <a:pt x="3499945" y="993228"/>
                </a:lnTo>
                <a:cubicBezTo>
                  <a:pt x="3501697" y="1831428"/>
                  <a:pt x="3503448" y="2669628"/>
                  <a:pt x="3505200" y="3507828"/>
                </a:cubicBezTo>
                <a:lnTo>
                  <a:pt x="0" y="3507828"/>
                </a:lnTo>
                <a:lnTo>
                  <a:pt x="0" y="262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Platform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Portals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&amp;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Utilities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sandbox.gif" descr="C:\高振益文件\My Paper\GIASE\Shuttle\Eclipsespilce\[publication]\sandbox.gif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-2167" y="985165"/>
            <a:ext cx="9138808" cy="4925770"/>
          </a:xfrm>
        </p:spPr>
      </p:pic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DBBBC646-4679-4376-A346-DA971B957FFC}" type="slidenum">
              <a:rPr lang="en-US" altLang="zh-TW" smtClean="0"/>
              <a:pPr defTabSz="912813"/>
              <a:t>35</a:t>
            </a:fld>
            <a:endParaRPr lang="en-US" altLang="zh-TW" smtClean="0"/>
          </a:p>
        </p:txBody>
      </p:sp>
      <p:sp>
        <p:nvSpPr>
          <p:cNvPr id="10" name="手繪多邊形 9"/>
          <p:cNvSpPr/>
          <p:nvPr/>
        </p:nvSpPr>
        <p:spPr>
          <a:xfrm>
            <a:off x="457200" y="4191000"/>
            <a:ext cx="8610600" cy="2057400"/>
          </a:xfrm>
          <a:custGeom>
            <a:avLst/>
            <a:gdLst>
              <a:gd name="connsiteX0" fmla="*/ 0 w 8610600"/>
              <a:gd name="connsiteY0" fmla="*/ 0 h 2057400"/>
              <a:gd name="connsiteX1" fmla="*/ 8610600 w 8610600"/>
              <a:gd name="connsiteY1" fmla="*/ 0 h 2057400"/>
              <a:gd name="connsiteX2" fmla="*/ 8610600 w 8610600"/>
              <a:gd name="connsiteY2" fmla="*/ 2057400 h 2057400"/>
              <a:gd name="connsiteX3" fmla="*/ 0 w 8610600"/>
              <a:gd name="connsiteY3" fmla="*/ 2057400 h 2057400"/>
              <a:gd name="connsiteX4" fmla="*/ 0 w 8610600"/>
              <a:gd name="connsiteY4" fmla="*/ 0 h 2057400"/>
              <a:gd name="connsiteX0" fmla="*/ 0 w 8610600"/>
              <a:gd name="connsiteY0" fmla="*/ 0 h 2057400"/>
              <a:gd name="connsiteX1" fmla="*/ 5770179 w 8610600"/>
              <a:gd name="connsiteY1" fmla="*/ 2628 h 2057400"/>
              <a:gd name="connsiteX2" fmla="*/ 8610600 w 8610600"/>
              <a:gd name="connsiteY2" fmla="*/ 0 h 2057400"/>
              <a:gd name="connsiteX3" fmla="*/ 8610600 w 8610600"/>
              <a:gd name="connsiteY3" fmla="*/ 2057400 h 2057400"/>
              <a:gd name="connsiteX4" fmla="*/ 0 w 8610600"/>
              <a:gd name="connsiteY4" fmla="*/ 2057400 h 2057400"/>
              <a:gd name="connsiteX5" fmla="*/ 0 w 8610600"/>
              <a:gd name="connsiteY5" fmla="*/ 0 h 2057400"/>
              <a:gd name="connsiteX0" fmla="*/ 0 w 8610600"/>
              <a:gd name="connsiteY0" fmla="*/ 0 h 2057400"/>
              <a:gd name="connsiteX1" fmla="*/ 5770179 w 8610600"/>
              <a:gd name="connsiteY1" fmla="*/ 2628 h 2057400"/>
              <a:gd name="connsiteX2" fmla="*/ 8610600 w 8610600"/>
              <a:gd name="connsiteY2" fmla="*/ 0 h 2057400"/>
              <a:gd name="connsiteX3" fmla="*/ 8607972 w 8610600"/>
              <a:gd name="connsiteY3" fmla="*/ 585952 h 2057400"/>
              <a:gd name="connsiteX4" fmla="*/ 8610600 w 8610600"/>
              <a:gd name="connsiteY4" fmla="*/ 2057400 h 2057400"/>
              <a:gd name="connsiteX5" fmla="*/ 0 w 8610600"/>
              <a:gd name="connsiteY5" fmla="*/ 2057400 h 2057400"/>
              <a:gd name="connsiteX6" fmla="*/ 0 w 8610600"/>
              <a:gd name="connsiteY6" fmla="*/ 0 h 2057400"/>
              <a:gd name="connsiteX0" fmla="*/ 0 w 8610600"/>
              <a:gd name="connsiteY0" fmla="*/ 0 h 2057400"/>
              <a:gd name="connsiteX1" fmla="*/ 5770179 w 8610600"/>
              <a:gd name="connsiteY1" fmla="*/ 2628 h 2057400"/>
              <a:gd name="connsiteX2" fmla="*/ 5791200 w 8610600"/>
              <a:gd name="connsiteY2" fmla="*/ 609600 h 2057400"/>
              <a:gd name="connsiteX3" fmla="*/ 8607972 w 8610600"/>
              <a:gd name="connsiteY3" fmla="*/ 585952 h 2057400"/>
              <a:gd name="connsiteX4" fmla="*/ 8610600 w 8610600"/>
              <a:gd name="connsiteY4" fmla="*/ 2057400 h 2057400"/>
              <a:gd name="connsiteX5" fmla="*/ 0 w 8610600"/>
              <a:gd name="connsiteY5" fmla="*/ 2057400 h 2057400"/>
              <a:gd name="connsiteX6" fmla="*/ 0 w 8610600"/>
              <a:gd name="connsiteY6" fmla="*/ 0 h 2057400"/>
              <a:gd name="connsiteX0" fmla="*/ 0 w 8610600"/>
              <a:gd name="connsiteY0" fmla="*/ 0 h 2057400"/>
              <a:gd name="connsiteX1" fmla="*/ 5922579 w 8610600"/>
              <a:gd name="connsiteY1" fmla="*/ 2628 h 2057400"/>
              <a:gd name="connsiteX2" fmla="*/ 5791200 w 8610600"/>
              <a:gd name="connsiteY2" fmla="*/ 609600 h 2057400"/>
              <a:gd name="connsiteX3" fmla="*/ 8607972 w 8610600"/>
              <a:gd name="connsiteY3" fmla="*/ 585952 h 2057400"/>
              <a:gd name="connsiteX4" fmla="*/ 8610600 w 8610600"/>
              <a:gd name="connsiteY4" fmla="*/ 2057400 h 2057400"/>
              <a:gd name="connsiteX5" fmla="*/ 0 w 8610600"/>
              <a:gd name="connsiteY5" fmla="*/ 2057400 h 2057400"/>
              <a:gd name="connsiteX6" fmla="*/ 0 w 8610600"/>
              <a:gd name="connsiteY6" fmla="*/ 0 h 2057400"/>
              <a:gd name="connsiteX0" fmla="*/ 0 w 8610600"/>
              <a:gd name="connsiteY0" fmla="*/ 0 h 2057400"/>
              <a:gd name="connsiteX1" fmla="*/ 5922579 w 8610600"/>
              <a:gd name="connsiteY1" fmla="*/ 2628 h 2057400"/>
              <a:gd name="connsiteX2" fmla="*/ 5943600 w 8610600"/>
              <a:gd name="connsiteY2" fmla="*/ 609600 h 2057400"/>
              <a:gd name="connsiteX3" fmla="*/ 8607972 w 8610600"/>
              <a:gd name="connsiteY3" fmla="*/ 585952 h 2057400"/>
              <a:gd name="connsiteX4" fmla="*/ 8610600 w 8610600"/>
              <a:gd name="connsiteY4" fmla="*/ 2057400 h 2057400"/>
              <a:gd name="connsiteX5" fmla="*/ 0 w 8610600"/>
              <a:gd name="connsiteY5" fmla="*/ 2057400 h 2057400"/>
              <a:gd name="connsiteX6" fmla="*/ 0 w 8610600"/>
              <a:gd name="connsiteY6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0600" h="2057400">
                <a:moveTo>
                  <a:pt x="0" y="0"/>
                </a:moveTo>
                <a:lnTo>
                  <a:pt x="5922579" y="2628"/>
                </a:lnTo>
                <a:lnTo>
                  <a:pt x="5943600" y="609600"/>
                </a:lnTo>
                <a:lnTo>
                  <a:pt x="8607972" y="585952"/>
                </a:lnTo>
                <a:lnTo>
                  <a:pt x="86106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Concept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5486400" cy="566738"/>
          </a:xfrm>
        </p:spPr>
        <p:txBody>
          <a:bodyPr/>
          <a:lstStyle/>
          <a:p>
            <a:pPr defTabSz="912813"/>
            <a:r>
              <a:rPr lang="en-US" altLang="zh-TW" dirty="0" smtClean="0"/>
              <a:t>Shuttle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Structure (Partial) (cont.)</a:t>
            </a:r>
            <a:endParaRPr lang="zh-TW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sandbox.gif" descr="C:\高振益文件\My Paper\GIASE\Shuttle\Eclipsespilce\[publication]\sandbox.gif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-2167" y="985165"/>
            <a:ext cx="9138808" cy="4925770"/>
          </a:xfrm>
        </p:spPr>
      </p:pic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DBBBC646-4679-4376-A346-DA971B957FFC}" type="slidenum">
              <a:rPr lang="en-US" altLang="zh-TW" smtClean="0"/>
              <a:pPr defTabSz="912813"/>
              <a:t>36</a:t>
            </a:fld>
            <a:endParaRPr lang="en-US" altLang="zh-TW" smtClean="0"/>
          </a:p>
        </p:txBody>
      </p:sp>
      <p:sp>
        <p:nvSpPr>
          <p:cNvPr id="8" name="手繪多邊形 7"/>
          <p:cNvSpPr/>
          <p:nvPr/>
        </p:nvSpPr>
        <p:spPr>
          <a:xfrm>
            <a:off x="3581400" y="2128344"/>
            <a:ext cx="4955628" cy="2443655"/>
          </a:xfrm>
          <a:custGeom>
            <a:avLst/>
            <a:gdLst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0 w 4953000"/>
              <a:gd name="connsiteY3" fmla="*/ 2438400 h 2438400"/>
              <a:gd name="connsiteX4" fmla="*/ 0 w 4953000"/>
              <a:gd name="connsiteY4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0 w 4953000"/>
              <a:gd name="connsiteY3" fmla="*/ 2438400 h 2438400"/>
              <a:gd name="connsiteX4" fmla="*/ 5255 w 4953000"/>
              <a:gd name="connsiteY4" fmla="*/ 2044262 h 2438400"/>
              <a:gd name="connsiteX5" fmla="*/ 0 w 4953000"/>
              <a:gd name="connsiteY5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0 w 4953000"/>
              <a:gd name="connsiteY4" fmla="*/ 2438400 h 2438400"/>
              <a:gd name="connsiteX5" fmla="*/ 5255 w 4953000"/>
              <a:gd name="connsiteY5" fmla="*/ 20442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0 w 4953000"/>
              <a:gd name="connsiteY4" fmla="*/ 2438400 h 2438400"/>
              <a:gd name="connsiteX5" fmla="*/ 5255 w 4953000"/>
              <a:gd name="connsiteY5" fmla="*/ 20442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0 w 4953000"/>
              <a:gd name="connsiteY4" fmla="*/ 2438400 h 2438400"/>
              <a:gd name="connsiteX5" fmla="*/ 5255 w 4953000"/>
              <a:gd name="connsiteY5" fmla="*/ 20442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0 w 4953000"/>
              <a:gd name="connsiteY4" fmla="*/ 2438400 h 2438400"/>
              <a:gd name="connsiteX5" fmla="*/ 5255 w 4953000"/>
              <a:gd name="connsiteY5" fmla="*/ 20442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2819400 w 4953000"/>
              <a:gd name="connsiteY4" fmla="*/ 2133600 h 2438400"/>
              <a:gd name="connsiteX5" fmla="*/ 5255 w 4953000"/>
              <a:gd name="connsiteY5" fmla="*/ 20442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2819400 w 4953000"/>
              <a:gd name="connsiteY4" fmla="*/ 2133600 h 2438400"/>
              <a:gd name="connsiteX5" fmla="*/ 5255 w 4953000"/>
              <a:gd name="connsiteY5" fmla="*/ 20442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2819400 w 4953000"/>
              <a:gd name="connsiteY4" fmla="*/ 2133600 h 2438400"/>
              <a:gd name="connsiteX5" fmla="*/ 5255 w 4953000"/>
              <a:gd name="connsiteY5" fmla="*/ 21204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2945524 w 4953000"/>
              <a:gd name="connsiteY3" fmla="*/ 2430517 h 2438400"/>
              <a:gd name="connsiteX4" fmla="*/ 2971800 w 4953000"/>
              <a:gd name="connsiteY4" fmla="*/ 2133600 h 2438400"/>
              <a:gd name="connsiteX5" fmla="*/ 5255 w 4953000"/>
              <a:gd name="connsiteY5" fmla="*/ 2120462 h 2438400"/>
              <a:gd name="connsiteX6" fmla="*/ 0 w 4953000"/>
              <a:gd name="connsiteY6" fmla="*/ 0 h 2438400"/>
              <a:gd name="connsiteX0" fmla="*/ 0 w 4953000"/>
              <a:gd name="connsiteY0" fmla="*/ 0 h 2438400"/>
              <a:gd name="connsiteX1" fmla="*/ 4953000 w 4953000"/>
              <a:gd name="connsiteY1" fmla="*/ 0 h 2438400"/>
              <a:gd name="connsiteX2" fmla="*/ 4953000 w 4953000"/>
              <a:gd name="connsiteY2" fmla="*/ 2438400 h 2438400"/>
              <a:gd name="connsiteX3" fmla="*/ 3021724 w 4953000"/>
              <a:gd name="connsiteY3" fmla="*/ 2430517 h 2438400"/>
              <a:gd name="connsiteX4" fmla="*/ 2971800 w 4953000"/>
              <a:gd name="connsiteY4" fmla="*/ 2133600 h 2438400"/>
              <a:gd name="connsiteX5" fmla="*/ 5255 w 4953000"/>
              <a:gd name="connsiteY5" fmla="*/ 2120462 h 2438400"/>
              <a:gd name="connsiteX6" fmla="*/ 0 w 4953000"/>
              <a:gd name="connsiteY6" fmla="*/ 0 h 2438400"/>
              <a:gd name="connsiteX0" fmla="*/ 0 w 4955628"/>
              <a:gd name="connsiteY0" fmla="*/ 0 h 2438400"/>
              <a:gd name="connsiteX1" fmla="*/ 4953000 w 4955628"/>
              <a:gd name="connsiteY1" fmla="*/ 0 h 2438400"/>
              <a:gd name="connsiteX2" fmla="*/ 4955628 w 4955628"/>
              <a:gd name="connsiteY2" fmla="*/ 1555531 h 2438400"/>
              <a:gd name="connsiteX3" fmla="*/ 4953000 w 4955628"/>
              <a:gd name="connsiteY3" fmla="*/ 2438400 h 2438400"/>
              <a:gd name="connsiteX4" fmla="*/ 3021724 w 4955628"/>
              <a:gd name="connsiteY4" fmla="*/ 2430517 h 2438400"/>
              <a:gd name="connsiteX5" fmla="*/ 2971800 w 4955628"/>
              <a:gd name="connsiteY5" fmla="*/ 2133600 h 2438400"/>
              <a:gd name="connsiteX6" fmla="*/ 5255 w 4955628"/>
              <a:gd name="connsiteY6" fmla="*/ 2120462 h 2438400"/>
              <a:gd name="connsiteX7" fmla="*/ 0 w 4955628"/>
              <a:gd name="connsiteY7" fmla="*/ 0 h 2438400"/>
              <a:gd name="connsiteX0" fmla="*/ 0 w 4955628"/>
              <a:gd name="connsiteY0" fmla="*/ 5255 h 2443655"/>
              <a:gd name="connsiteX1" fmla="*/ 3607676 w 4955628"/>
              <a:gd name="connsiteY1" fmla="*/ 0 h 2443655"/>
              <a:gd name="connsiteX2" fmla="*/ 4953000 w 4955628"/>
              <a:gd name="connsiteY2" fmla="*/ 5255 h 2443655"/>
              <a:gd name="connsiteX3" fmla="*/ 4955628 w 4955628"/>
              <a:gd name="connsiteY3" fmla="*/ 15607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  <a:gd name="connsiteX0" fmla="*/ 0 w 4955628"/>
              <a:gd name="connsiteY0" fmla="*/ 5255 h 2443655"/>
              <a:gd name="connsiteX1" fmla="*/ 3607676 w 4955628"/>
              <a:gd name="connsiteY1" fmla="*/ 0 h 2443655"/>
              <a:gd name="connsiteX2" fmla="*/ 3733800 w 4955628"/>
              <a:gd name="connsiteY2" fmla="*/ 1529255 h 2443655"/>
              <a:gd name="connsiteX3" fmla="*/ 4955628 w 4955628"/>
              <a:gd name="connsiteY3" fmla="*/ 15607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  <a:gd name="connsiteX0" fmla="*/ 0 w 4955628"/>
              <a:gd name="connsiteY0" fmla="*/ 5255 h 2443655"/>
              <a:gd name="connsiteX1" fmla="*/ 3683876 w 4955628"/>
              <a:gd name="connsiteY1" fmla="*/ 0 h 2443655"/>
              <a:gd name="connsiteX2" fmla="*/ 3733800 w 4955628"/>
              <a:gd name="connsiteY2" fmla="*/ 1529255 h 2443655"/>
              <a:gd name="connsiteX3" fmla="*/ 4955628 w 4955628"/>
              <a:gd name="connsiteY3" fmla="*/ 15607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  <a:gd name="connsiteX0" fmla="*/ 0 w 4955628"/>
              <a:gd name="connsiteY0" fmla="*/ 5255 h 2443655"/>
              <a:gd name="connsiteX1" fmla="*/ 3683876 w 4955628"/>
              <a:gd name="connsiteY1" fmla="*/ 0 h 2443655"/>
              <a:gd name="connsiteX2" fmla="*/ 3733800 w 4955628"/>
              <a:gd name="connsiteY2" fmla="*/ 1605455 h 2443655"/>
              <a:gd name="connsiteX3" fmla="*/ 4955628 w 4955628"/>
              <a:gd name="connsiteY3" fmla="*/ 15607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  <a:gd name="connsiteX0" fmla="*/ 0 w 4955628"/>
              <a:gd name="connsiteY0" fmla="*/ 5255 h 2443655"/>
              <a:gd name="connsiteX1" fmla="*/ 3683876 w 4955628"/>
              <a:gd name="connsiteY1" fmla="*/ 0 h 2443655"/>
              <a:gd name="connsiteX2" fmla="*/ 3733800 w 4955628"/>
              <a:gd name="connsiteY2" fmla="*/ 1605455 h 2443655"/>
              <a:gd name="connsiteX3" fmla="*/ 4955628 w 4955628"/>
              <a:gd name="connsiteY3" fmla="*/ 16369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  <a:gd name="connsiteX0" fmla="*/ 0 w 4955628"/>
              <a:gd name="connsiteY0" fmla="*/ 5255 h 2443655"/>
              <a:gd name="connsiteX1" fmla="*/ 3836276 w 4955628"/>
              <a:gd name="connsiteY1" fmla="*/ 0 h 2443655"/>
              <a:gd name="connsiteX2" fmla="*/ 3733800 w 4955628"/>
              <a:gd name="connsiteY2" fmla="*/ 1605455 h 2443655"/>
              <a:gd name="connsiteX3" fmla="*/ 4955628 w 4955628"/>
              <a:gd name="connsiteY3" fmla="*/ 16369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  <a:gd name="connsiteX0" fmla="*/ 0 w 4955628"/>
              <a:gd name="connsiteY0" fmla="*/ 5255 h 2443655"/>
              <a:gd name="connsiteX1" fmla="*/ 3836276 w 4955628"/>
              <a:gd name="connsiteY1" fmla="*/ 0 h 2443655"/>
              <a:gd name="connsiteX2" fmla="*/ 3886200 w 4955628"/>
              <a:gd name="connsiteY2" fmla="*/ 1605455 h 2443655"/>
              <a:gd name="connsiteX3" fmla="*/ 4955628 w 4955628"/>
              <a:gd name="connsiteY3" fmla="*/ 1636986 h 2443655"/>
              <a:gd name="connsiteX4" fmla="*/ 4953000 w 4955628"/>
              <a:gd name="connsiteY4" fmla="*/ 2443655 h 2443655"/>
              <a:gd name="connsiteX5" fmla="*/ 3021724 w 4955628"/>
              <a:gd name="connsiteY5" fmla="*/ 2435772 h 2443655"/>
              <a:gd name="connsiteX6" fmla="*/ 2971800 w 4955628"/>
              <a:gd name="connsiteY6" fmla="*/ 2138855 h 2443655"/>
              <a:gd name="connsiteX7" fmla="*/ 5255 w 4955628"/>
              <a:gd name="connsiteY7" fmla="*/ 2125717 h 2443655"/>
              <a:gd name="connsiteX8" fmla="*/ 0 w 4955628"/>
              <a:gd name="connsiteY8" fmla="*/ 5255 h 244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5628" h="2443655">
                <a:moveTo>
                  <a:pt x="0" y="5255"/>
                </a:moveTo>
                <a:lnTo>
                  <a:pt x="3836276" y="0"/>
                </a:lnTo>
                <a:lnTo>
                  <a:pt x="3886200" y="1605455"/>
                </a:lnTo>
                <a:lnTo>
                  <a:pt x="4955628" y="1636986"/>
                </a:lnTo>
                <a:lnTo>
                  <a:pt x="4953000" y="2443655"/>
                </a:lnTo>
                <a:lnTo>
                  <a:pt x="3021724" y="2435772"/>
                </a:lnTo>
                <a:lnTo>
                  <a:pt x="2971800" y="2138855"/>
                </a:lnTo>
                <a:lnTo>
                  <a:pt x="5255" y="2125717"/>
                </a:lnTo>
                <a:cubicBezTo>
                  <a:pt x="3503" y="1444296"/>
                  <a:pt x="1752" y="686676"/>
                  <a:pt x="0" y="52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                         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Rule/Trigger/</a:t>
            </a:r>
          </a:p>
          <a:p>
            <a:pPr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Recommender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52400" y="6172200"/>
            <a:ext cx="5486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defTabSz="912813" eaLnBrk="0" hangingPunct="0"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Shuttle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zh-TW" sz="2000" b="1" kern="0" dirty="0" smtClean="0">
                <a:latin typeface="+mj-lt"/>
                <a:ea typeface="+mj-ea"/>
                <a:cs typeface="+mj-cs"/>
              </a:rPr>
              <a:t>Structure (Partial) (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cont.)</a:t>
            </a:r>
            <a:endParaRPr kumimoji="1" lang="zh-TW" altLang="en-US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sandbox.gif" descr="C:\高振益文件\My Paper\GIASE\Shuttle\Eclipsespilce\[publication]\sandbox.gif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-2167" y="985165"/>
            <a:ext cx="9138808" cy="4925770"/>
          </a:xfrm>
        </p:spPr>
      </p:pic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DBBBC646-4679-4376-A346-DA971B957FFC}" type="slidenum">
              <a:rPr lang="en-US" altLang="zh-TW" smtClean="0"/>
              <a:pPr defTabSz="912813"/>
              <a:t>37</a:t>
            </a:fld>
            <a:endParaRPr lang="en-US" altLang="zh-TW" smtClean="0"/>
          </a:p>
        </p:txBody>
      </p:sp>
      <p:sp>
        <p:nvSpPr>
          <p:cNvPr id="9" name="手繪多邊形 8"/>
          <p:cNvSpPr/>
          <p:nvPr/>
        </p:nvSpPr>
        <p:spPr>
          <a:xfrm>
            <a:off x="1295400" y="609600"/>
            <a:ext cx="6629400" cy="1676400"/>
          </a:xfrm>
          <a:custGeom>
            <a:avLst/>
            <a:gdLst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0 w 6553200"/>
              <a:gd name="connsiteY3" fmla="*/ 1676400 h 1676400"/>
              <a:gd name="connsiteX4" fmla="*/ 0 w 6553200"/>
              <a:gd name="connsiteY4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0 w 6553200"/>
              <a:gd name="connsiteY4" fmla="*/ 1676400 h 1676400"/>
              <a:gd name="connsiteX5" fmla="*/ 0 w 6553200"/>
              <a:gd name="connsiteY5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0 w 6553200"/>
              <a:gd name="connsiteY4" fmla="*/ 1676400 h 1676400"/>
              <a:gd name="connsiteX5" fmla="*/ 0 w 6553200"/>
              <a:gd name="connsiteY5" fmla="*/ 919655 h 1676400"/>
              <a:gd name="connsiteX6" fmla="*/ 0 w 6553200"/>
              <a:gd name="connsiteY6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1905000 w 6553200"/>
              <a:gd name="connsiteY4" fmla="*/ 914400 h 1676400"/>
              <a:gd name="connsiteX5" fmla="*/ 0 w 6553200"/>
              <a:gd name="connsiteY5" fmla="*/ 919655 h 1676400"/>
              <a:gd name="connsiteX6" fmla="*/ 0 w 6553200"/>
              <a:gd name="connsiteY6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1941786 w 6553200"/>
              <a:gd name="connsiteY4" fmla="*/ 1660634 h 1676400"/>
              <a:gd name="connsiteX5" fmla="*/ 1905000 w 6553200"/>
              <a:gd name="connsiteY5" fmla="*/ 914400 h 1676400"/>
              <a:gd name="connsiteX6" fmla="*/ 0 w 6553200"/>
              <a:gd name="connsiteY6" fmla="*/ 919655 h 1676400"/>
              <a:gd name="connsiteX7" fmla="*/ 0 w 6553200"/>
              <a:gd name="connsiteY7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1905000 w 6553200"/>
              <a:gd name="connsiteY4" fmla="*/ 914400 h 1676400"/>
              <a:gd name="connsiteX5" fmla="*/ 0 w 6553200"/>
              <a:gd name="connsiteY5" fmla="*/ 919655 h 1676400"/>
              <a:gd name="connsiteX6" fmla="*/ 0 w 6553200"/>
              <a:gd name="connsiteY6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1865586 w 6553200"/>
              <a:gd name="connsiteY4" fmla="*/ 1668517 h 1676400"/>
              <a:gd name="connsiteX5" fmla="*/ 1905000 w 6553200"/>
              <a:gd name="connsiteY5" fmla="*/ 914400 h 1676400"/>
              <a:gd name="connsiteX6" fmla="*/ 0 w 6553200"/>
              <a:gd name="connsiteY6" fmla="*/ 919655 h 1676400"/>
              <a:gd name="connsiteX7" fmla="*/ 0 w 6553200"/>
              <a:gd name="connsiteY7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2017986 w 6553200"/>
              <a:gd name="connsiteY3" fmla="*/ 1676400 h 1676400"/>
              <a:gd name="connsiteX4" fmla="*/ 1905000 w 6553200"/>
              <a:gd name="connsiteY4" fmla="*/ 914400 h 1676400"/>
              <a:gd name="connsiteX5" fmla="*/ 0 w 6553200"/>
              <a:gd name="connsiteY5" fmla="*/ 919655 h 1676400"/>
              <a:gd name="connsiteX6" fmla="*/ 0 w 6553200"/>
              <a:gd name="connsiteY6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1941786 w 6553200"/>
              <a:gd name="connsiteY3" fmla="*/ 1676400 h 1676400"/>
              <a:gd name="connsiteX4" fmla="*/ 1905000 w 6553200"/>
              <a:gd name="connsiteY4" fmla="*/ 914400 h 1676400"/>
              <a:gd name="connsiteX5" fmla="*/ 0 w 6553200"/>
              <a:gd name="connsiteY5" fmla="*/ 919655 h 1676400"/>
              <a:gd name="connsiteX6" fmla="*/ 0 w 6553200"/>
              <a:gd name="connsiteY6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53200 w 6553200"/>
              <a:gd name="connsiteY2" fmla="*/ 1676400 h 1676400"/>
              <a:gd name="connsiteX3" fmla="*/ 3389586 w 6553200"/>
              <a:gd name="connsiteY3" fmla="*/ 1676400 h 1676400"/>
              <a:gd name="connsiteX4" fmla="*/ 1941786 w 6553200"/>
              <a:gd name="connsiteY4" fmla="*/ 1676400 h 1676400"/>
              <a:gd name="connsiteX5" fmla="*/ 1905000 w 6553200"/>
              <a:gd name="connsiteY5" fmla="*/ 914400 h 1676400"/>
              <a:gd name="connsiteX6" fmla="*/ 0 w 6553200"/>
              <a:gd name="connsiteY6" fmla="*/ 919655 h 1676400"/>
              <a:gd name="connsiteX7" fmla="*/ 0 w 6553200"/>
              <a:gd name="connsiteY7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42690 w 6553200"/>
              <a:gd name="connsiteY2" fmla="*/ 1439917 h 1676400"/>
              <a:gd name="connsiteX3" fmla="*/ 6553200 w 6553200"/>
              <a:gd name="connsiteY3" fmla="*/ 1676400 h 1676400"/>
              <a:gd name="connsiteX4" fmla="*/ 3389586 w 6553200"/>
              <a:gd name="connsiteY4" fmla="*/ 1676400 h 1676400"/>
              <a:gd name="connsiteX5" fmla="*/ 1941786 w 6553200"/>
              <a:gd name="connsiteY5" fmla="*/ 1676400 h 1676400"/>
              <a:gd name="connsiteX6" fmla="*/ 1905000 w 6553200"/>
              <a:gd name="connsiteY6" fmla="*/ 914400 h 1676400"/>
              <a:gd name="connsiteX7" fmla="*/ 0 w 6553200"/>
              <a:gd name="connsiteY7" fmla="*/ 919655 h 1676400"/>
              <a:gd name="connsiteX8" fmla="*/ 0 w 6553200"/>
              <a:gd name="connsiteY8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42690 w 6553200"/>
              <a:gd name="connsiteY2" fmla="*/ 1439917 h 1676400"/>
              <a:gd name="connsiteX3" fmla="*/ 3429000 w 6553200"/>
              <a:gd name="connsiteY3" fmla="*/ 1447800 h 1676400"/>
              <a:gd name="connsiteX4" fmla="*/ 3389586 w 6553200"/>
              <a:gd name="connsiteY4" fmla="*/ 1676400 h 1676400"/>
              <a:gd name="connsiteX5" fmla="*/ 1941786 w 6553200"/>
              <a:gd name="connsiteY5" fmla="*/ 1676400 h 1676400"/>
              <a:gd name="connsiteX6" fmla="*/ 1905000 w 6553200"/>
              <a:gd name="connsiteY6" fmla="*/ 914400 h 1676400"/>
              <a:gd name="connsiteX7" fmla="*/ 0 w 6553200"/>
              <a:gd name="connsiteY7" fmla="*/ 919655 h 1676400"/>
              <a:gd name="connsiteX8" fmla="*/ 0 w 6553200"/>
              <a:gd name="connsiteY8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42690 w 6553200"/>
              <a:gd name="connsiteY2" fmla="*/ 1516117 h 1676400"/>
              <a:gd name="connsiteX3" fmla="*/ 3429000 w 6553200"/>
              <a:gd name="connsiteY3" fmla="*/ 1447800 h 1676400"/>
              <a:gd name="connsiteX4" fmla="*/ 3389586 w 6553200"/>
              <a:gd name="connsiteY4" fmla="*/ 1676400 h 1676400"/>
              <a:gd name="connsiteX5" fmla="*/ 1941786 w 6553200"/>
              <a:gd name="connsiteY5" fmla="*/ 1676400 h 1676400"/>
              <a:gd name="connsiteX6" fmla="*/ 1905000 w 6553200"/>
              <a:gd name="connsiteY6" fmla="*/ 914400 h 1676400"/>
              <a:gd name="connsiteX7" fmla="*/ 0 w 6553200"/>
              <a:gd name="connsiteY7" fmla="*/ 919655 h 1676400"/>
              <a:gd name="connsiteX8" fmla="*/ 0 w 6553200"/>
              <a:gd name="connsiteY8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42690 w 6553200"/>
              <a:gd name="connsiteY2" fmla="*/ 1516117 h 1676400"/>
              <a:gd name="connsiteX3" fmla="*/ 3429000 w 6553200"/>
              <a:gd name="connsiteY3" fmla="*/ 1524000 h 1676400"/>
              <a:gd name="connsiteX4" fmla="*/ 3389586 w 6553200"/>
              <a:gd name="connsiteY4" fmla="*/ 1676400 h 1676400"/>
              <a:gd name="connsiteX5" fmla="*/ 1941786 w 6553200"/>
              <a:gd name="connsiteY5" fmla="*/ 1676400 h 1676400"/>
              <a:gd name="connsiteX6" fmla="*/ 1905000 w 6553200"/>
              <a:gd name="connsiteY6" fmla="*/ 914400 h 1676400"/>
              <a:gd name="connsiteX7" fmla="*/ 0 w 6553200"/>
              <a:gd name="connsiteY7" fmla="*/ 919655 h 1676400"/>
              <a:gd name="connsiteX8" fmla="*/ 0 w 6553200"/>
              <a:gd name="connsiteY8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42690 w 6553200"/>
              <a:gd name="connsiteY2" fmla="*/ 1516117 h 1676400"/>
              <a:gd name="connsiteX3" fmla="*/ 3429000 w 6553200"/>
              <a:gd name="connsiteY3" fmla="*/ 1524000 h 1676400"/>
              <a:gd name="connsiteX4" fmla="*/ 3389586 w 6553200"/>
              <a:gd name="connsiteY4" fmla="*/ 1676400 h 1676400"/>
              <a:gd name="connsiteX5" fmla="*/ 1941786 w 6553200"/>
              <a:gd name="connsiteY5" fmla="*/ 1676400 h 1676400"/>
              <a:gd name="connsiteX6" fmla="*/ 1980324 w 6553200"/>
              <a:gd name="connsiteY6" fmla="*/ 914400 h 1676400"/>
              <a:gd name="connsiteX7" fmla="*/ 0 w 6553200"/>
              <a:gd name="connsiteY7" fmla="*/ 919655 h 1676400"/>
              <a:gd name="connsiteX8" fmla="*/ 0 w 6553200"/>
              <a:gd name="connsiteY8" fmla="*/ 0 h 1676400"/>
              <a:gd name="connsiteX0" fmla="*/ 0 w 6553200"/>
              <a:gd name="connsiteY0" fmla="*/ 0 h 1676400"/>
              <a:gd name="connsiteX1" fmla="*/ 6553200 w 6553200"/>
              <a:gd name="connsiteY1" fmla="*/ 0 h 1676400"/>
              <a:gd name="connsiteX2" fmla="*/ 6542690 w 6553200"/>
              <a:gd name="connsiteY2" fmla="*/ 1516117 h 1676400"/>
              <a:gd name="connsiteX3" fmla="*/ 3429000 w 6553200"/>
              <a:gd name="connsiteY3" fmla="*/ 1524000 h 1676400"/>
              <a:gd name="connsiteX4" fmla="*/ 3389586 w 6553200"/>
              <a:gd name="connsiteY4" fmla="*/ 1676400 h 1676400"/>
              <a:gd name="connsiteX5" fmla="*/ 2017110 w 6553200"/>
              <a:gd name="connsiteY5" fmla="*/ 1676400 h 1676400"/>
              <a:gd name="connsiteX6" fmla="*/ 1980324 w 6553200"/>
              <a:gd name="connsiteY6" fmla="*/ 914400 h 1676400"/>
              <a:gd name="connsiteX7" fmla="*/ 0 w 6553200"/>
              <a:gd name="connsiteY7" fmla="*/ 919655 h 1676400"/>
              <a:gd name="connsiteX8" fmla="*/ 0 w 6553200"/>
              <a:gd name="connsiteY8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1676400">
                <a:moveTo>
                  <a:pt x="0" y="0"/>
                </a:moveTo>
                <a:lnTo>
                  <a:pt x="6553200" y="0"/>
                </a:lnTo>
                <a:cubicBezTo>
                  <a:pt x="6549697" y="479972"/>
                  <a:pt x="6546193" y="1036145"/>
                  <a:pt x="6542690" y="1516117"/>
                </a:cubicBezTo>
                <a:lnTo>
                  <a:pt x="3429000" y="1524000"/>
                </a:lnTo>
                <a:lnTo>
                  <a:pt x="3389586" y="1676400"/>
                </a:lnTo>
                <a:lnTo>
                  <a:pt x="2017110" y="1676400"/>
                </a:lnTo>
                <a:lnTo>
                  <a:pt x="1980324" y="914400"/>
                </a:lnTo>
                <a:lnTo>
                  <a:pt x="0" y="91965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Application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Rules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52400" y="6172200"/>
            <a:ext cx="5486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defTabSz="912813" eaLnBrk="0" hangingPunct="0"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Shuttle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zh-TW" sz="2000" b="1" kern="0" dirty="0" smtClean="0">
                <a:latin typeface="+mj-lt"/>
                <a:ea typeface="+mj-ea"/>
                <a:cs typeface="+mj-cs"/>
              </a:rPr>
              <a:t>Structure (Partial) (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cont.)</a:t>
            </a:r>
            <a:endParaRPr kumimoji="1" lang="zh-TW" altLang="en-US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sandbox.gif" descr="C:\高振益文件\My Paper\GIASE\Shuttle\Eclipsespilce\[publication]\sandbox.gif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-2167" y="985165"/>
            <a:ext cx="9138808" cy="4925770"/>
          </a:xfrm>
        </p:spPr>
      </p:pic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DBBBC646-4679-4376-A346-DA971B957FFC}" type="slidenum">
              <a:rPr lang="en-US" altLang="zh-TW" smtClean="0"/>
              <a:pPr defTabSz="912813"/>
              <a:t>38</a:t>
            </a:fld>
            <a:endParaRPr lang="en-US" altLang="zh-TW" smtClean="0"/>
          </a:p>
        </p:txBody>
      </p:sp>
      <p:sp>
        <p:nvSpPr>
          <p:cNvPr id="12" name="手繪多邊形 11"/>
          <p:cNvSpPr/>
          <p:nvPr/>
        </p:nvSpPr>
        <p:spPr>
          <a:xfrm>
            <a:off x="7165428" y="990600"/>
            <a:ext cx="1978572" cy="2971800"/>
          </a:xfrm>
          <a:custGeom>
            <a:avLst/>
            <a:gdLst>
              <a:gd name="connsiteX0" fmla="*/ 0 w 1752600"/>
              <a:gd name="connsiteY0" fmla="*/ 0 h 2971800"/>
              <a:gd name="connsiteX1" fmla="*/ 1752600 w 1752600"/>
              <a:gd name="connsiteY1" fmla="*/ 0 h 2971800"/>
              <a:gd name="connsiteX2" fmla="*/ 1752600 w 1752600"/>
              <a:gd name="connsiteY2" fmla="*/ 2971800 h 2971800"/>
              <a:gd name="connsiteX3" fmla="*/ 0 w 1752600"/>
              <a:gd name="connsiteY3" fmla="*/ 2971800 h 2971800"/>
              <a:gd name="connsiteX4" fmla="*/ 0 w 1752600"/>
              <a:gd name="connsiteY4" fmla="*/ 0 h 2971800"/>
              <a:gd name="connsiteX0" fmla="*/ 0 w 1752600"/>
              <a:gd name="connsiteY0" fmla="*/ 0 h 2971800"/>
              <a:gd name="connsiteX1" fmla="*/ 1752600 w 1752600"/>
              <a:gd name="connsiteY1" fmla="*/ 0 h 2971800"/>
              <a:gd name="connsiteX2" fmla="*/ 1752600 w 1752600"/>
              <a:gd name="connsiteY2" fmla="*/ 2971800 h 2971800"/>
              <a:gd name="connsiteX3" fmla="*/ 0 w 1752600"/>
              <a:gd name="connsiteY3" fmla="*/ 2971800 h 2971800"/>
              <a:gd name="connsiteX4" fmla="*/ 2628 w 1752600"/>
              <a:gd name="connsiteY4" fmla="*/ 1350579 h 2971800"/>
              <a:gd name="connsiteX5" fmla="*/ 0 w 1752600"/>
              <a:gd name="connsiteY5" fmla="*/ 0 h 2971800"/>
              <a:gd name="connsiteX0" fmla="*/ 0 w 1752600"/>
              <a:gd name="connsiteY0" fmla="*/ 0 h 2971800"/>
              <a:gd name="connsiteX1" fmla="*/ 546538 w 1752600"/>
              <a:gd name="connsiteY1" fmla="*/ 2628 h 2971800"/>
              <a:gd name="connsiteX2" fmla="*/ 1752600 w 1752600"/>
              <a:gd name="connsiteY2" fmla="*/ 0 h 2971800"/>
              <a:gd name="connsiteX3" fmla="*/ 1752600 w 1752600"/>
              <a:gd name="connsiteY3" fmla="*/ 2971800 h 2971800"/>
              <a:gd name="connsiteX4" fmla="*/ 0 w 1752600"/>
              <a:gd name="connsiteY4" fmla="*/ 2971800 h 2971800"/>
              <a:gd name="connsiteX5" fmla="*/ 2628 w 1752600"/>
              <a:gd name="connsiteY5" fmla="*/ 1350579 h 2971800"/>
              <a:gd name="connsiteX6" fmla="*/ 0 w 1752600"/>
              <a:gd name="connsiteY6" fmla="*/ 0 h 2971800"/>
              <a:gd name="connsiteX0" fmla="*/ 533400 w 1752600"/>
              <a:gd name="connsiteY0" fmla="*/ 1295400 h 2971800"/>
              <a:gd name="connsiteX1" fmla="*/ 546538 w 1752600"/>
              <a:gd name="connsiteY1" fmla="*/ 2628 h 2971800"/>
              <a:gd name="connsiteX2" fmla="*/ 1752600 w 1752600"/>
              <a:gd name="connsiteY2" fmla="*/ 0 h 2971800"/>
              <a:gd name="connsiteX3" fmla="*/ 1752600 w 1752600"/>
              <a:gd name="connsiteY3" fmla="*/ 2971800 h 2971800"/>
              <a:gd name="connsiteX4" fmla="*/ 0 w 1752600"/>
              <a:gd name="connsiteY4" fmla="*/ 2971800 h 2971800"/>
              <a:gd name="connsiteX5" fmla="*/ 2628 w 1752600"/>
              <a:gd name="connsiteY5" fmla="*/ 1350579 h 2971800"/>
              <a:gd name="connsiteX6" fmla="*/ 533400 w 1752600"/>
              <a:gd name="connsiteY6" fmla="*/ 1295400 h 2971800"/>
              <a:gd name="connsiteX0" fmla="*/ 759372 w 1978572"/>
              <a:gd name="connsiteY0" fmla="*/ 1295400 h 2971800"/>
              <a:gd name="connsiteX1" fmla="*/ 772510 w 1978572"/>
              <a:gd name="connsiteY1" fmla="*/ 2628 h 2971800"/>
              <a:gd name="connsiteX2" fmla="*/ 1978572 w 1978572"/>
              <a:gd name="connsiteY2" fmla="*/ 0 h 2971800"/>
              <a:gd name="connsiteX3" fmla="*/ 1978572 w 1978572"/>
              <a:gd name="connsiteY3" fmla="*/ 2971800 h 2971800"/>
              <a:gd name="connsiteX4" fmla="*/ 225972 w 1978572"/>
              <a:gd name="connsiteY4" fmla="*/ 2971800 h 2971800"/>
              <a:gd name="connsiteX5" fmla="*/ 0 w 1978572"/>
              <a:gd name="connsiteY5" fmla="*/ 1350579 h 2971800"/>
              <a:gd name="connsiteX6" fmla="*/ 759372 w 1978572"/>
              <a:gd name="connsiteY6" fmla="*/ 1295400 h 2971800"/>
              <a:gd name="connsiteX0" fmla="*/ 759372 w 1978572"/>
              <a:gd name="connsiteY0" fmla="*/ 1295400 h 2971800"/>
              <a:gd name="connsiteX1" fmla="*/ 772510 w 1978572"/>
              <a:gd name="connsiteY1" fmla="*/ 2628 h 2971800"/>
              <a:gd name="connsiteX2" fmla="*/ 1978572 w 1978572"/>
              <a:gd name="connsiteY2" fmla="*/ 0 h 2971800"/>
              <a:gd name="connsiteX3" fmla="*/ 1978572 w 1978572"/>
              <a:gd name="connsiteY3" fmla="*/ 2971800 h 2971800"/>
              <a:gd name="connsiteX4" fmla="*/ 73572 w 1978572"/>
              <a:gd name="connsiteY4" fmla="*/ 2971800 h 2971800"/>
              <a:gd name="connsiteX5" fmla="*/ 0 w 1978572"/>
              <a:gd name="connsiteY5" fmla="*/ 1350579 h 2971800"/>
              <a:gd name="connsiteX6" fmla="*/ 759372 w 1978572"/>
              <a:gd name="connsiteY6" fmla="*/ 12954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8572" h="2971800">
                <a:moveTo>
                  <a:pt x="759372" y="1295400"/>
                </a:moveTo>
                <a:lnTo>
                  <a:pt x="772510" y="2628"/>
                </a:lnTo>
                <a:lnTo>
                  <a:pt x="1978572" y="0"/>
                </a:lnTo>
                <a:lnTo>
                  <a:pt x="1978572" y="2971800"/>
                </a:lnTo>
                <a:lnTo>
                  <a:pt x="73572" y="2971800"/>
                </a:lnTo>
                <a:lnTo>
                  <a:pt x="0" y="1350579"/>
                </a:lnTo>
                <a:lnTo>
                  <a:pt x="759372" y="129540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TW" altLang="en-US" sz="1400" b="1" i="1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Structural</a:t>
            </a:r>
          </a:p>
          <a:p>
            <a:pPr>
              <a:defRPr/>
            </a:pPr>
            <a:r>
              <a:rPr lang="zh-TW" altLang="en-US" sz="1400" b="1" i="1" dirty="0" smtClean="0">
                <a:solidFill>
                  <a:srgbClr val="FF0000"/>
                </a:solidFill>
              </a:rPr>
              <a:t>             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Rule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Related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52400" y="6172200"/>
            <a:ext cx="5486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defTabSz="912813" eaLnBrk="0" hangingPunct="0"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Shuttle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zh-TW" sz="2000" b="1" kern="0" dirty="0" smtClean="0">
                <a:latin typeface="+mj-lt"/>
                <a:ea typeface="+mj-ea"/>
                <a:cs typeface="+mj-cs"/>
              </a:rPr>
              <a:t>Structure (Partial) (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cont.)</a:t>
            </a:r>
            <a:endParaRPr kumimoji="1" lang="zh-TW" altLang="en-US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39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b="1" i="1" dirty="0" smtClean="0"/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CB3BE28A-B6F2-4EAD-9ABF-4347EEA59E67}" type="slidenum">
              <a:rPr lang="en-US" altLang="zh-TW" smtClean="0"/>
              <a:pPr defTabSz="912813"/>
              <a:t>4</a:t>
            </a:fld>
            <a:endParaRPr lang="en-US" altLang="zh-TW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b="1" dirty="0" smtClean="0"/>
              <a:t>Motivation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defTabSz="912813" eaLnBrk="1" hangingPunct="1"/>
            <a:r>
              <a:rPr lang="en-US" altLang="zh-TW" dirty="0" smtClean="0"/>
              <a:t>What does model synchronization still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need?</a:t>
            </a:r>
          </a:p>
          <a:p>
            <a:pPr lvl="1" defTabSz="912813" eaLnBrk="1" hangingPunct="1"/>
            <a:r>
              <a:rPr lang="en-US" altLang="zh-TW" b="1" dirty="0" smtClean="0"/>
              <a:t>Instant (</a:t>
            </a:r>
            <a:r>
              <a:rPr lang="en-US" altLang="zh-TW" dirty="0" smtClean="0"/>
              <a:t>better</a:t>
            </a:r>
            <a:r>
              <a:rPr lang="en-US" altLang="zh-TW" b="1" dirty="0" smtClean="0"/>
              <a:t> automatic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intuitive)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roundtrip engineering</a:t>
            </a:r>
            <a:r>
              <a:rPr lang="zh-TW" altLang="en-US" dirty="0" smtClean="0"/>
              <a:t> </a:t>
            </a:r>
            <a:r>
              <a:rPr lang="en-US" altLang="zh-TW" b="1" i="1" dirty="0" smtClean="0"/>
              <a:t>anytime</a:t>
            </a:r>
            <a:r>
              <a:rPr lang="zh-TW" altLang="en-US" b="1" i="1" dirty="0" smtClean="0"/>
              <a:t> </a:t>
            </a:r>
            <a:r>
              <a:rPr lang="en-US" altLang="zh-TW" b="1" i="1" dirty="0" smtClean="0"/>
              <a:t>everywhere</a:t>
            </a:r>
          </a:p>
          <a:p>
            <a:pPr lvl="2" defTabSz="912813" eaLnBrk="1" hangingPunct="1"/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ONLY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synchronizing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GUI/Java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UML/Java</a:t>
            </a:r>
            <a:r>
              <a:rPr lang="en-US" altLang="zh-TW" dirty="0" smtClean="0"/>
              <a:t>, etc.,</a:t>
            </a:r>
            <a:r>
              <a:rPr lang="zh-TW" altLang="en-US" dirty="0" smtClean="0"/>
              <a:t> </a:t>
            </a:r>
            <a:r>
              <a:rPr lang="en-US" altLang="zh-TW" dirty="0" smtClean="0"/>
              <a:t>but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generally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kinds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</a:p>
          <a:p>
            <a:pPr lvl="1" defTabSz="912813" eaLnBrk="1" hangingPunct="1"/>
            <a:r>
              <a:rPr lang="en-US" altLang="zh-TW" b="1" dirty="0" smtClean="0"/>
              <a:t>Refactoring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beyond exact string matching </a:t>
            </a:r>
          </a:p>
          <a:p>
            <a:pPr lvl="2" defTabSz="912813" eaLnBrk="1" hangingPunct="1"/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renaming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in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variable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comment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may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different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occurrences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of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the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equivalent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term</a:t>
            </a:r>
            <a:r>
              <a:rPr lang="en-US" altLang="zh-TW" dirty="0" smtClean="0"/>
              <a:t>.</a:t>
            </a:r>
          </a:p>
          <a:p>
            <a:pPr defTabSz="912813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40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b="1" dirty="0" smtClean="0"/>
              <a:t>Future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Handle</a:t>
            </a:r>
            <a:r>
              <a:rPr lang="zh-TW" altLang="en-US" dirty="0" smtClean="0"/>
              <a:t> </a:t>
            </a:r>
            <a:r>
              <a:rPr lang="en-US" altLang="zh-TW" dirty="0" smtClean="0"/>
              <a:t>acronyms</a:t>
            </a:r>
          </a:p>
          <a:p>
            <a:r>
              <a:rPr lang="en-US" altLang="zh-TW" dirty="0" smtClean="0"/>
              <a:t>Customizable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Concepts</a:t>
            </a:r>
          </a:p>
          <a:p>
            <a:r>
              <a:rPr lang="en-US" altLang="zh-TW" dirty="0" smtClean="0"/>
              <a:t>Multiple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Rules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triggered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Recommendations</a:t>
            </a:r>
          </a:p>
          <a:p>
            <a:r>
              <a:rPr lang="en-US" altLang="zh-TW" dirty="0" smtClean="0"/>
              <a:t>Take the advantage of data binding in synchronization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refactoring</a:t>
            </a:r>
          </a:p>
          <a:p>
            <a:r>
              <a:rPr lang="en-US" altLang="zh-TW" dirty="0" smtClean="0"/>
              <a:t>Works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Chinese/English</a:t>
            </a:r>
            <a:r>
              <a:rPr lang="zh-TW" altLang="en-US" dirty="0" smtClean="0"/>
              <a:t> </a:t>
            </a:r>
            <a:r>
              <a:rPr lang="en-US" altLang="zh-TW" dirty="0" smtClean="0"/>
              <a:t>mixture?</a:t>
            </a:r>
          </a:p>
          <a:p>
            <a:r>
              <a:rPr lang="en-US" altLang="zh-TW" dirty="0" smtClean="0"/>
              <a:t>Apply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learning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mechanism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improve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accuracy</a:t>
            </a:r>
          </a:p>
          <a:p>
            <a:r>
              <a:rPr lang="en-US" altLang="zh-TW" dirty="0" smtClean="0"/>
              <a:t>And…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C2B3D-81FE-4A5E-BD8F-D9F32C40D971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Future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works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(cont.)</a:t>
            </a:r>
            <a:br>
              <a:rPr lang="en-US" altLang="zh-TW" sz="2400" dirty="0" smtClean="0"/>
            </a:br>
            <a:r>
              <a:rPr lang="en-US" altLang="zh-TW" sz="3600" dirty="0" smtClean="0"/>
              <a:t>Link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Models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and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Ontologies</a:t>
            </a:r>
            <a:endParaRPr lang="zh-TW" altLang="en-US" sz="3600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6172200"/>
            <a:ext cx="8229600" cy="304800"/>
          </a:xfrm>
        </p:spPr>
        <p:txBody>
          <a:bodyPr/>
          <a:lstStyle/>
          <a:p>
            <a:pPr algn="ctr"/>
            <a:r>
              <a:rPr lang="en-US" altLang="zh-TW" sz="2000" dirty="0" smtClean="0"/>
              <a:t>For program mining, validation…</a:t>
            </a:r>
            <a:endParaRPr lang="zh-TW" altLang="en-US" sz="2000" dirty="0"/>
          </a:p>
        </p:txBody>
      </p:sp>
      <p:sp>
        <p:nvSpPr>
          <p:cNvPr id="2560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13B6C-6854-4276-AEDF-AEAB0D2A8042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604" t="33854" r="19271" b="48568"/>
          <a:stretch>
            <a:fillRect/>
          </a:stretch>
        </p:blipFill>
        <p:spPr bwMode="auto">
          <a:xfrm>
            <a:off x="1143000" y="1828800"/>
            <a:ext cx="7620000" cy="1371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42643" r="21875" b="33920"/>
          <a:stretch>
            <a:fillRect/>
          </a:stretch>
        </p:blipFill>
        <p:spPr bwMode="auto">
          <a:xfrm>
            <a:off x="533400" y="4267200"/>
            <a:ext cx="7620000" cy="1828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828800" y="2133600"/>
            <a:ext cx="838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67000" y="2133600"/>
            <a:ext cx="45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09800" y="4495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495800"/>
            <a:ext cx="45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447800" y="34290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Concept X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276600" y="34290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Concept Y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線接點 15"/>
          <p:cNvCxnSpPr>
            <a:stCxn id="9" idx="2"/>
            <a:endCxn id="13" idx="0"/>
          </p:cNvCxnSpPr>
          <p:nvPr/>
        </p:nvCxnSpPr>
        <p:spPr>
          <a:xfrm rot="5400000">
            <a:off x="1676400" y="2857500"/>
            <a:ext cx="106680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0"/>
            <a:endCxn id="13" idx="4"/>
          </p:cNvCxnSpPr>
          <p:nvPr/>
        </p:nvCxnSpPr>
        <p:spPr>
          <a:xfrm rot="16200000" flipV="1">
            <a:off x="2152650" y="4057650"/>
            <a:ext cx="457200" cy="419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0"/>
            <a:endCxn id="14" idx="4"/>
          </p:cNvCxnSpPr>
          <p:nvPr/>
        </p:nvCxnSpPr>
        <p:spPr>
          <a:xfrm rot="5400000" flipH="1" flipV="1">
            <a:off x="3371850" y="3867150"/>
            <a:ext cx="457200" cy="80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2"/>
            <a:endCxn id="14" idx="0"/>
          </p:cNvCxnSpPr>
          <p:nvPr/>
        </p:nvCxnSpPr>
        <p:spPr>
          <a:xfrm rot="16200000" flipH="1">
            <a:off x="2914650" y="2343150"/>
            <a:ext cx="1066800" cy="1104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Q&amp;A!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15757-C523-401D-898E-6F92DEB95D43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400" dirty="0" smtClean="0"/>
              <a:t>Motivation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(cont.)</a:t>
            </a:r>
            <a:br>
              <a:rPr lang="en-US" altLang="zh-TW" sz="2400" dirty="0" smtClean="0"/>
            </a:br>
            <a:r>
              <a:rPr lang="en-US" altLang="zh-TW" sz="3600" dirty="0" smtClean="0"/>
              <a:t>A GUI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design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example</a:t>
            </a:r>
            <a:endParaRPr lang="zh-TW" altLang="en-US" sz="3600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50836984-9D6E-450F-9A3F-909990680C6D}" type="slidenum">
              <a:rPr lang="en-US" altLang="zh-TW" smtClean="0"/>
              <a:pPr defTabSz="912813"/>
              <a:t>5</a:t>
            </a:fld>
            <a:endParaRPr lang="en-US" altLang="zh-TW" smtClean="0"/>
          </a:p>
        </p:txBody>
      </p:sp>
      <p:pic>
        <p:nvPicPr>
          <p:cNvPr id="4144" name="Picture 4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2402" t="9766" r="19629" b="68748"/>
          <a:stretch>
            <a:fillRect/>
          </a:stretch>
        </p:blipFill>
        <p:spPr bwMode="auto">
          <a:xfrm>
            <a:off x="908958" y="1752600"/>
            <a:ext cx="7701642" cy="194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5" name="Picture 49"/>
          <p:cNvPicPr>
            <a:picLocks noChangeAspect="1" noChangeArrowheads="1"/>
          </p:cNvPicPr>
          <p:nvPr/>
        </p:nvPicPr>
        <p:blipFill>
          <a:blip r:embed="rId4"/>
          <a:srcRect l="10417" t="67056" r="20052" b="3646"/>
          <a:stretch>
            <a:fillRect/>
          </a:stretch>
        </p:blipFill>
        <p:spPr bwMode="auto">
          <a:xfrm>
            <a:off x="5080" y="3683438"/>
            <a:ext cx="9191808" cy="3098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矩形 53"/>
          <p:cNvSpPr/>
          <p:nvPr/>
        </p:nvSpPr>
        <p:spPr>
          <a:xfrm>
            <a:off x="762001" y="3505200"/>
            <a:ext cx="1828800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5791200" y="3505200"/>
            <a:ext cx="2819400" cy="304800"/>
          </a:xfrm>
          <a:custGeom>
            <a:avLst/>
            <a:gdLst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0 w 4876800"/>
              <a:gd name="connsiteY3" fmla="*/ 533400 h 533400"/>
              <a:gd name="connsiteX4" fmla="*/ 0 w 4876800"/>
              <a:gd name="connsiteY4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890752 w 4876800"/>
              <a:gd name="connsiteY3" fmla="*/ 517634 h 533400"/>
              <a:gd name="connsiteX4" fmla="*/ 0 w 4876800"/>
              <a:gd name="connsiteY4" fmla="*/ 533400 h 533400"/>
              <a:gd name="connsiteX5" fmla="*/ 0 w 4876800"/>
              <a:gd name="connsiteY5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890752 w 4876800"/>
              <a:gd name="connsiteY4" fmla="*/ 517634 h 533400"/>
              <a:gd name="connsiteX5" fmla="*/ 0 w 4876800"/>
              <a:gd name="connsiteY5" fmla="*/ 533400 h 533400"/>
              <a:gd name="connsiteX6" fmla="*/ 0 w 4876800"/>
              <a:gd name="connsiteY6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1316421 w 4876800"/>
              <a:gd name="connsiteY4" fmla="*/ 501869 h 533400"/>
              <a:gd name="connsiteX5" fmla="*/ 890752 w 4876800"/>
              <a:gd name="connsiteY5" fmla="*/ 517634 h 533400"/>
              <a:gd name="connsiteX6" fmla="*/ 0 w 4876800"/>
              <a:gd name="connsiteY6" fmla="*/ 533400 h 533400"/>
              <a:gd name="connsiteX7" fmla="*/ 0 w 4876800"/>
              <a:gd name="connsiteY7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3239814 w 4876800"/>
              <a:gd name="connsiteY4" fmla="*/ 501869 h 533400"/>
              <a:gd name="connsiteX5" fmla="*/ 1316421 w 4876800"/>
              <a:gd name="connsiteY5" fmla="*/ 501869 h 533400"/>
              <a:gd name="connsiteX6" fmla="*/ 890752 w 4876800"/>
              <a:gd name="connsiteY6" fmla="*/ 517634 h 533400"/>
              <a:gd name="connsiteX7" fmla="*/ 0 w 4876800"/>
              <a:gd name="connsiteY7" fmla="*/ 533400 h 533400"/>
              <a:gd name="connsiteX8" fmla="*/ 0 w 4876800"/>
              <a:gd name="connsiteY8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3239814 w 4876800"/>
              <a:gd name="connsiteY4" fmla="*/ 501869 h 533400"/>
              <a:gd name="connsiteX5" fmla="*/ 859221 w 4876800"/>
              <a:gd name="connsiteY5" fmla="*/ 197069 h 533400"/>
              <a:gd name="connsiteX6" fmla="*/ 890752 w 4876800"/>
              <a:gd name="connsiteY6" fmla="*/ 517634 h 533400"/>
              <a:gd name="connsiteX7" fmla="*/ 0 w 4876800"/>
              <a:gd name="connsiteY7" fmla="*/ 533400 h 533400"/>
              <a:gd name="connsiteX8" fmla="*/ 0 w 4876800"/>
              <a:gd name="connsiteY8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3925614 w 4876800"/>
              <a:gd name="connsiteY4" fmla="*/ 273269 h 533400"/>
              <a:gd name="connsiteX5" fmla="*/ 859221 w 4876800"/>
              <a:gd name="connsiteY5" fmla="*/ 197069 h 533400"/>
              <a:gd name="connsiteX6" fmla="*/ 890752 w 4876800"/>
              <a:gd name="connsiteY6" fmla="*/ 517634 h 533400"/>
              <a:gd name="connsiteX7" fmla="*/ 0 w 4876800"/>
              <a:gd name="connsiteY7" fmla="*/ 533400 h 533400"/>
              <a:gd name="connsiteX8" fmla="*/ 0 w 4876800"/>
              <a:gd name="connsiteY8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3925614 w 4876800"/>
              <a:gd name="connsiteY4" fmla="*/ 273269 h 533400"/>
              <a:gd name="connsiteX5" fmla="*/ 859221 w 4876800"/>
              <a:gd name="connsiteY5" fmla="*/ 273269 h 533400"/>
              <a:gd name="connsiteX6" fmla="*/ 890752 w 4876800"/>
              <a:gd name="connsiteY6" fmla="*/ 517634 h 533400"/>
              <a:gd name="connsiteX7" fmla="*/ 0 w 4876800"/>
              <a:gd name="connsiteY7" fmla="*/ 533400 h 533400"/>
              <a:gd name="connsiteX8" fmla="*/ 0 w 4876800"/>
              <a:gd name="connsiteY8" fmla="*/ 0 h 533400"/>
              <a:gd name="connsiteX0" fmla="*/ 0 w 4876800"/>
              <a:gd name="connsiteY0" fmla="*/ 0 h 533400"/>
              <a:gd name="connsiteX1" fmla="*/ 4876800 w 4876800"/>
              <a:gd name="connsiteY1" fmla="*/ 0 h 533400"/>
              <a:gd name="connsiteX2" fmla="*/ 4876800 w 4876800"/>
              <a:gd name="connsiteY2" fmla="*/ 533400 h 533400"/>
              <a:gd name="connsiteX3" fmla="*/ 3870434 w 4876800"/>
              <a:gd name="connsiteY3" fmla="*/ 525517 h 533400"/>
              <a:gd name="connsiteX4" fmla="*/ 3849414 w 4876800"/>
              <a:gd name="connsiteY4" fmla="*/ 273269 h 533400"/>
              <a:gd name="connsiteX5" fmla="*/ 859221 w 4876800"/>
              <a:gd name="connsiteY5" fmla="*/ 273269 h 533400"/>
              <a:gd name="connsiteX6" fmla="*/ 890752 w 4876800"/>
              <a:gd name="connsiteY6" fmla="*/ 517634 h 533400"/>
              <a:gd name="connsiteX7" fmla="*/ 0 w 4876800"/>
              <a:gd name="connsiteY7" fmla="*/ 533400 h 533400"/>
              <a:gd name="connsiteX8" fmla="*/ 0 w 4876800"/>
              <a:gd name="connsiteY8" fmla="*/ 0 h 533400"/>
              <a:gd name="connsiteX0" fmla="*/ 0 w 4876800"/>
              <a:gd name="connsiteY0" fmla="*/ 0 h 533400"/>
              <a:gd name="connsiteX1" fmla="*/ 1340069 w 4876800"/>
              <a:gd name="connsiteY1" fmla="*/ 5255 h 533400"/>
              <a:gd name="connsiteX2" fmla="*/ 4876800 w 4876800"/>
              <a:gd name="connsiteY2" fmla="*/ 0 h 533400"/>
              <a:gd name="connsiteX3" fmla="*/ 4876800 w 4876800"/>
              <a:gd name="connsiteY3" fmla="*/ 533400 h 533400"/>
              <a:gd name="connsiteX4" fmla="*/ 3870434 w 4876800"/>
              <a:gd name="connsiteY4" fmla="*/ 525517 h 533400"/>
              <a:gd name="connsiteX5" fmla="*/ 3849414 w 4876800"/>
              <a:gd name="connsiteY5" fmla="*/ 273269 h 533400"/>
              <a:gd name="connsiteX6" fmla="*/ 859221 w 4876800"/>
              <a:gd name="connsiteY6" fmla="*/ 273269 h 533400"/>
              <a:gd name="connsiteX7" fmla="*/ 890752 w 4876800"/>
              <a:gd name="connsiteY7" fmla="*/ 517634 h 533400"/>
              <a:gd name="connsiteX8" fmla="*/ 0 w 4876800"/>
              <a:gd name="connsiteY8" fmla="*/ 533400 h 533400"/>
              <a:gd name="connsiteX9" fmla="*/ 0 w 4876800"/>
              <a:gd name="connsiteY9" fmla="*/ 0 h 53340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1340069 w 4876800"/>
              <a:gd name="connsiteY2" fmla="*/ 15765 h 543910"/>
              <a:gd name="connsiteX3" fmla="*/ 4876800 w 4876800"/>
              <a:gd name="connsiteY3" fmla="*/ 10510 h 543910"/>
              <a:gd name="connsiteX4" fmla="*/ 4876800 w 4876800"/>
              <a:gd name="connsiteY4" fmla="*/ 543910 h 543910"/>
              <a:gd name="connsiteX5" fmla="*/ 3870434 w 4876800"/>
              <a:gd name="connsiteY5" fmla="*/ 536027 h 543910"/>
              <a:gd name="connsiteX6" fmla="*/ 3849414 w 4876800"/>
              <a:gd name="connsiteY6" fmla="*/ 283779 h 543910"/>
              <a:gd name="connsiteX7" fmla="*/ 859221 w 4876800"/>
              <a:gd name="connsiteY7" fmla="*/ 283779 h 543910"/>
              <a:gd name="connsiteX8" fmla="*/ 890752 w 4876800"/>
              <a:gd name="connsiteY8" fmla="*/ 528144 h 543910"/>
              <a:gd name="connsiteX9" fmla="*/ 0 w 4876800"/>
              <a:gd name="connsiteY9" fmla="*/ 543910 h 543910"/>
              <a:gd name="connsiteX10" fmla="*/ 0 w 4876800"/>
              <a:gd name="connsiteY10" fmla="*/ 10510 h 54391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1340069 w 4876800"/>
              <a:gd name="connsiteY2" fmla="*/ 15765 h 543910"/>
              <a:gd name="connsiteX3" fmla="*/ 3681248 w 4876800"/>
              <a:gd name="connsiteY3" fmla="*/ 7882 h 543910"/>
              <a:gd name="connsiteX4" fmla="*/ 4876800 w 4876800"/>
              <a:gd name="connsiteY4" fmla="*/ 10510 h 543910"/>
              <a:gd name="connsiteX5" fmla="*/ 4876800 w 4876800"/>
              <a:gd name="connsiteY5" fmla="*/ 543910 h 543910"/>
              <a:gd name="connsiteX6" fmla="*/ 3870434 w 4876800"/>
              <a:gd name="connsiteY6" fmla="*/ 536027 h 543910"/>
              <a:gd name="connsiteX7" fmla="*/ 3849414 w 4876800"/>
              <a:gd name="connsiteY7" fmla="*/ 283779 h 543910"/>
              <a:gd name="connsiteX8" fmla="*/ 859221 w 4876800"/>
              <a:gd name="connsiteY8" fmla="*/ 283779 h 543910"/>
              <a:gd name="connsiteX9" fmla="*/ 890752 w 4876800"/>
              <a:gd name="connsiteY9" fmla="*/ 528144 h 543910"/>
              <a:gd name="connsiteX10" fmla="*/ 0 w 4876800"/>
              <a:gd name="connsiteY10" fmla="*/ 543910 h 543910"/>
              <a:gd name="connsiteX11" fmla="*/ 0 w 4876800"/>
              <a:gd name="connsiteY11" fmla="*/ 10510 h 54391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1340069 w 4876800"/>
              <a:gd name="connsiteY2" fmla="*/ 15765 h 543910"/>
              <a:gd name="connsiteX3" fmla="*/ 3247697 w 4876800"/>
              <a:gd name="connsiteY3" fmla="*/ 0 h 543910"/>
              <a:gd name="connsiteX4" fmla="*/ 3681248 w 4876800"/>
              <a:gd name="connsiteY4" fmla="*/ 7882 h 543910"/>
              <a:gd name="connsiteX5" fmla="*/ 4876800 w 4876800"/>
              <a:gd name="connsiteY5" fmla="*/ 10510 h 543910"/>
              <a:gd name="connsiteX6" fmla="*/ 4876800 w 4876800"/>
              <a:gd name="connsiteY6" fmla="*/ 543910 h 543910"/>
              <a:gd name="connsiteX7" fmla="*/ 3870434 w 4876800"/>
              <a:gd name="connsiteY7" fmla="*/ 536027 h 543910"/>
              <a:gd name="connsiteX8" fmla="*/ 3849414 w 4876800"/>
              <a:gd name="connsiteY8" fmla="*/ 283779 h 543910"/>
              <a:gd name="connsiteX9" fmla="*/ 859221 w 4876800"/>
              <a:gd name="connsiteY9" fmla="*/ 283779 h 543910"/>
              <a:gd name="connsiteX10" fmla="*/ 890752 w 4876800"/>
              <a:gd name="connsiteY10" fmla="*/ 528144 h 543910"/>
              <a:gd name="connsiteX11" fmla="*/ 0 w 4876800"/>
              <a:gd name="connsiteY11" fmla="*/ 543910 h 543910"/>
              <a:gd name="connsiteX12" fmla="*/ 0 w 4876800"/>
              <a:gd name="connsiteY12" fmla="*/ 10510 h 54391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806669 w 4876800"/>
              <a:gd name="connsiteY2" fmla="*/ 168165 h 543910"/>
              <a:gd name="connsiteX3" fmla="*/ 3247697 w 4876800"/>
              <a:gd name="connsiteY3" fmla="*/ 0 h 543910"/>
              <a:gd name="connsiteX4" fmla="*/ 3681248 w 4876800"/>
              <a:gd name="connsiteY4" fmla="*/ 7882 h 543910"/>
              <a:gd name="connsiteX5" fmla="*/ 4876800 w 4876800"/>
              <a:gd name="connsiteY5" fmla="*/ 10510 h 543910"/>
              <a:gd name="connsiteX6" fmla="*/ 4876800 w 4876800"/>
              <a:gd name="connsiteY6" fmla="*/ 543910 h 543910"/>
              <a:gd name="connsiteX7" fmla="*/ 3870434 w 4876800"/>
              <a:gd name="connsiteY7" fmla="*/ 536027 h 543910"/>
              <a:gd name="connsiteX8" fmla="*/ 3849414 w 4876800"/>
              <a:gd name="connsiteY8" fmla="*/ 283779 h 543910"/>
              <a:gd name="connsiteX9" fmla="*/ 859221 w 4876800"/>
              <a:gd name="connsiteY9" fmla="*/ 283779 h 543910"/>
              <a:gd name="connsiteX10" fmla="*/ 890752 w 4876800"/>
              <a:gd name="connsiteY10" fmla="*/ 528144 h 543910"/>
              <a:gd name="connsiteX11" fmla="*/ 0 w 4876800"/>
              <a:gd name="connsiteY11" fmla="*/ 543910 h 543910"/>
              <a:gd name="connsiteX12" fmla="*/ 0 w 4876800"/>
              <a:gd name="connsiteY12" fmla="*/ 10510 h 54391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806669 w 4876800"/>
              <a:gd name="connsiteY2" fmla="*/ 168165 h 543910"/>
              <a:gd name="connsiteX3" fmla="*/ 3704897 w 4876800"/>
              <a:gd name="connsiteY3" fmla="*/ 152400 h 543910"/>
              <a:gd name="connsiteX4" fmla="*/ 3681248 w 4876800"/>
              <a:gd name="connsiteY4" fmla="*/ 7882 h 543910"/>
              <a:gd name="connsiteX5" fmla="*/ 4876800 w 4876800"/>
              <a:gd name="connsiteY5" fmla="*/ 10510 h 543910"/>
              <a:gd name="connsiteX6" fmla="*/ 4876800 w 4876800"/>
              <a:gd name="connsiteY6" fmla="*/ 543910 h 543910"/>
              <a:gd name="connsiteX7" fmla="*/ 3870434 w 4876800"/>
              <a:gd name="connsiteY7" fmla="*/ 536027 h 543910"/>
              <a:gd name="connsiteX8" fmla="*/ 3849414 w 4876800"/>
              <a:gd name="connsiteY8" fmla="*/ 283779 h 543910"/>
              <a:gd name="connsiteX9" fmla="*/ 859221 w 4876800"/>
              <a:gd name="connsiteY9" fmla="*/ 283779 h 543910"/>
              <a:gd name="connsiteX10" fmla="*/ 890752 w 4876800"/>
              <a:gd name="connsiteY10" fmla="*/ 528144 h 543910"/>
              <a:gd name="connsiteX11" fmla="*/ 0 w 4876800"/>
              <a:gd name="connsiteY11" fmla="*/ 543910 h 543910"/>
              <a:gd name="connsiteX12" fmla="*/ 0 w 4876800"/>
              <a:gd name="connsiteY12" fmla="*/ 10510 h 54391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806669 w 4876800"/>
              <a:gd name="connsiteY2" fmla="*/ 168165 h 543910"/>
              <a:gd name="connsiteX3" fmla="*/ 3704897 w 4876800"/>
              <a:gd name="connsiteY3" fmla="*/ 152400 h 543910"/>
              <a:gd name="connsiteX4" fmla="*/ 3681248 w 4876800"/>
              <a:gd name="connsiteY4" fmla="*/ 7882 h 543910"/>
              <a:gd name="connsiteX5" fmla="*/ 4876800 w 4876800"/>
              <a:gd name="connsiteY5" fmla="*/ 10510 h 543910"/>
              <a:gd name="connsiteX6" fmla="*/ 4876800 w 4876800"/>
              <a:gd name="connsiteY6" fmla="*/ 543910 h 543910"/>
              <a:gd name="connsiteX7" fmla="*/ 3870434 w 4876800"/>
              <a:gd name="connsiteY7" fmla="*/ 536027 h 543910"/>
              <a:gd name="connsiteX8" fmla="*/ 3849414 w 4876800"/>
              <a:gd name="connsiteY8" fmla="*/ 283779 h 543910"/>
              <a:gd name="connsiteX9" fmla="*/ 859221 w 4876800"/>
              <a:gd name="connsiteY9" fmla="*/ 283779 h 543910"/>
              <a:gd name="connsiteX10" fmla="*/ 890752 w 4876800"/>
              <a:gd name="connsiteY10" fmla="*/ 528144 h 543910"/>
              <a:gd name="connsiteX11" fmla="*/ 0 w 4876800"/>
              <a:gd name="connsiteY11" fmla="*/ 278417 h 543910"/>
              <a:gd name="connsiteX12" fmla="*/ 0 w 4876800"/>
              <a:gd name="connsiteY12" fmla="*/ 10510 h 543910"/>
              <a:gd name="connsiteX0" fmla="*/ 0 w 4876800"/>
              <a:gd name="connsiteY0" fmla="*/ 10510 h 543910"/>
              <a:gd name="connsiteX1" fmla="*/ 811924 w 4876800"/>
              <a:gd name="connsiteY1" fmla="*/ 0 h 543910"/>
              <a:gd name="connsiteX2" fmla="*/ 806669 w 4876800"/>
              <a:gd name="connsiteY2" fmla="*/ 168165 h 543910"/>
              <a:gd name="connsiteX3" fmla="*/ 3704897 w 4876800"/>
              <a:gd name="connsiteY3" fmla="*/ 152400 h 543910"/>
              <a:gd name="connsiteX4" fmla="*/ 3681248 w 4876800"/>
              <a:gd name="connsiteY4" fmla="*/ 7882 h 543910"/>
              <a:gd name="connsiteX5" fmla="*/ 4876800 w 4876800"/>
              <a:gd name="connsiteY5" fmla="*/ 10510 h 543910"/>
              <a:gd name="connsiteX6" fmla="*/ 4876800 w 4876800"/>
              <a:gd name="connsiteY6" fmla="*/ 543910 h 543910"/>
              <a:gd name="connsiteX7" fmla="*/ 3870434 w 4876800"/>
              <a:gd name="connsiteY7" fmla="*/ 536027 h 543910"/>
              <a:gd name="connsiteX8" fmla="*/ 3849414 w 4876800"/>
              <a:gd name="connsiteY8" fmla="*/ 283779 h 543910"/>
              <a:gd name="connsiteX9" fmla="*/ 859221 w 4876800"/>
              <a:gd name="connsiteY9" fmla="*/ 283779 h 543910"/>
              <a:gd name="connsiteX10" fmla="*/ 618636 w 4876800"/>
              <a:gd name="connsiteY10" fmla="*/ 262651 h 543910"/>
              <a:gd name="connsiteX11" fmla="*/ 0 w 4876800"/>
              <a:gd name="connsiteY11" fmla="*/ 278417 h 543910"/>
              <a:gd name="connsiteX12" fmla="*/ 0 w 4876800"/>
              <a:gd name="connsiteY12" fmla="*/ 10510 h 543910"/>
              <a:gd name="connsiteX0" fmla="*/ 0 w 4876800"/>
              <a:gd name="connsiteY0" fmla="*/ 143257 h 543910"/>
              <a:gd name="connsiteX1" fmla="*/ 811924 w 4876800"/>
              <a:gd name="connsiteY1" fmla="*/ 0 h 543910"/>
              <a:gd name="connsiteX2" fmla="*/ 806669 w 4876800"/>
              <a:gd name="connsiteY2" fmla="*/ 168165 h 543910"/>
              <a:gd name="connsiteX3" fmla="*/ 3704897 w 4876800"/>
              <a:gd name="connsiteY3" fmla="*/ 152400 h 543910"/>
              <a:gd name="connsiteX4" fmla="*/ 3681248 w 4876800"/>
              <a:gd name="connsiteY4" fmla="*/ 7882 h 543910"/>
              <a:gd name="connsiteX5" fmla="*/ 4876800 w 4876800"/>
              <a:gd name="connsiteY5" fmla="*/ 10510 h 543910"/>
              <a:gd name="connsiteX6" fmla="*/ 4876800 w 4876800"/>
              <a:gd name="connsiteY6" fmla="*/ 543910 h 543910"/>
              <a:gd name="connsiteX7" fmla="*/ 3870434 w 4876800"/>
              <a:gd name="connsiteY7" fmla="*/ 536027 h 543910"/>
              <a:gd name="connsiteX8" fmla="*/ 3849414 w 4876800"/>
              <a:gd name="connsiteY8" fmla="*/ 283779 h 543910"/>
              <a:gd name="connsiteX9" fmla="*/ 859221 w 4876800"/>
              <a:gd name="connsiteY9" fmla="*/ 283779 h 543910"/>
              <a:gd name="connsiteX10" fmla="*/ 618636 w 4876800"/>
              <a:gd name="connsiteY10" fmla="*/ 262651 h 543910"/>
              <a:gd name="connsiteX11" fmla="*/ 0 w 4876800"/>
              <a:gd name="connsiteY11" fmla="*/ 278417 h 543910"/>
              <a:gd name="connsiteX12" fmla="*/ 0 w 4876800"/>
              <a:gd name="connsiteY12" fmla="*/ 143257 h 543910"/>
              <a:gd name="connsiteX0" fmla="*/ 0 w 4876800"/>
              <a:gd name="connsiteY0" fmla="*/ 135375 h 536028"/>
              <a:gd name="connsiteX1" fmla="*/ 811924 w 4876800"/>
              <a:gd name="connsiteY1" fmla="*/ 124865 h 536028"/>
              <a:gd name="connsiteX2" fmla="*/ 806669 w 4876800"/>
              <a:gd name="connsiteY2" fmla="*/ 160283 h 536028"/>
              <a:gd name="connsiteX3" fmla="*/ 3704897 w 4876800"/>
              <a:gd name="connsiteY3" fmla="*/ 144518 h 536028"/>
              <a:gd name="connsiteX4" fmla="*/ 3681248 w 4876800"/>
              <a:gd name="connsiteY4" fmla="*/ 0 h 536028"/>
              <a:gd name="connsiteX5" fmla="*/ 4876800 w 4876800"/>
              <a:gd name="connsiteY5" fmla="*/ 2628 h 536028"/>
              <a:gd name="connsiteX6" fmla="*/ 4876800 w 4876800"/>
              <a:gd name="connsiteY6" fmla="*/ 536028 h 536028"/>
              <a:gd name="connsiteX7" fmla="*/ 3870434 w 4876800"/>
              <a:gd name="connsiteY7" fmla="*/ 528145 h 536028"/>
              <a:gd name="connsiteX8" fmla="*/ 3849414 w 4876800"/>
              <a:gd name="connsiteY8" fmla="*/ 275897 h 536028"/>
              <a:gd name="connsiteX9" fmla="*/ 859221 w 4876800"/>
              <a:gd name="connsiteY9" fmla="*/ 275897 h 536028"/>
              <a:gd name="connsiteX10" fmla="*/ 618636 w 4876800"/>
              <a:gd name="connsiteY10" fmla="*/ 254769 h 536028"/>
              <a:gd name="connsiteX11" fmla="*/ 0 w 4876800"/>
              <a:gd name="connsiteY11" fmla="*/ 270535 h 536028"/>
              <a:gd name="connsiteX12" fmla="*/ 0 w 4876800"/>
              <a:gd name="connsiteY12" fmla="*/ 135375 h 536028"/>
              <a:gd name="connsiteX0" fmla="*/ 0 w 4876800"/>
              <a:gd name="connsiteY0" fmla="*/ 132747 h 533400"/>
              <a:gd name="connsiteX1" fmla="*/ 811924 w 4876800"/>
              <a:gd name="connsiteY1" fmla="*/ 122237 h 533400"/>
              <a:gd name="connsiteX2" fmla="*/ 806669 w 4876800"/>
              <a:gd name="connsiteY2" fmla="*/ 157655 h 533400"/>
              <a:gd name="connsiteX3" fmla="*/ 3704897 w 4876800"/>
              <a:gd name="connsiteY3" fmla="*/ 141890 h 533400"/>
              <a:gd name="connsiteX4" fmla="*/ 3681248 w 4876800"/>
              <a:gd name="connsiteY4" fmla="*/ 130119 h 533400"/>
              <a:gd name="connsiteX5" fmla="*/ 4876800 w 4876800"/>
              <a:gd name="connsiteY5" fmla="*/ 0 h 533400"/>
              <a:gd name="connsiteX6" fmla="*/ 4876800 w 4876800"/>
              <a:gd name="connsiteY6" fmla="*/ 533400 h 533400"/>
              <a:gd name="connsiteX7" fmla="*/ 3870434 w 4876800"/>
              <a:gd name="connsiteY7" fmla="*/ 525517 h 533400"/>
              <a:gd name="connsiteX8" fmla="*/ 3849414 w 4876800"/>
              <a:gd name="connsiteY8" fmla="*/ 273269 h 533400"/>
              <a:gd name="connsiteX9" fmla="*/ 859221 w 4876800"/>
              <a:gd name="connsiteY9" fmla="*/ 273269 h 533400"/>
              <a:gd name="connsiteX10" fmla="*/ 618636 w 4876800"/>
              <a:gd name="connsiteY10" fmla="*/ 252141 h 533400"/>
              <a:gd name="connsiteX11" fmla="*/ 0 w 4876800"/>
              <a:gd name="connsiteY11" fmla="*/ 267907 h 533400"/>
              <a:gd name="connsiteX12" fmla="*/ 0 w 4876800"/>
              <a:gd name="connsiteY12" fmla="*/ 132747 h 533400"/>
              <a:gd name="connsiteX0" fmla="*/ 0 w 4876800"/>
              <a:gd name="connsiteY0" fmla="*/ 132747 h 533400"/>
              <a:gd name="connsiteX1" fmla="*/ 811924 w 4876800"/>
              <a:gd name="connsiteY1" fmla="*/ 122237 h 533400"/>
              <a:gd name="connsiteX2" fmla="*/ 806669 w 4876800"/>
              <a:gd name="connsiteY2" fmla="*/ 157655 h 533400"/>
              <a:gd name="connsiteX3" fmla="*/ 3704897 w 4876800"/>
              <a:gd name="connsiteY3" fmla="*/ 141890 h 533400"/>
              <a:gd name="connsiteX4" fmla="*/ 3681248 w 4876800"/>
              <a:gd name="connsiteY4" fmla="*/ 130119 h 533400"/>
              <a:gd name="connsiteX5" fmla="*/ 4876800 w 4876800"/>
              <a:gd name="connsiteY5" fmla="*/ 0 h 533400"/>
              <a:gd name="connsiteX6" fmla="*/ 4876800 w 4876800"/>
              <a:gd name="connsiteY6" fmla="*/ 533400 h 533400"/>
              <a:gd name="connsiteX7" fmla="*/ 3870434 w 4876800"/>
              <a:gd name="connsiteY7" fmla="*/ 525517 h 533400"/>
              <a:gd name="connsiteX8" fmla="*/ 3849414 w 4876800"/>
              <a:gd name="connsiteY8" fmla="*/ 273269 h 533400"/>
              <a:gd name="connsiteX9" fmla="*/ 859221 w 4876800"/>
              <a:gd name="connsiteY9" fmla="*/ 273269 h 533400"/>
              <a:gd name="connsiteX10" fmla="*/ 618636 w 4876800"/>
              <a:gd name="connsiteY10" fmla="*/ 252141 h 533400"/>
              <a:gd name="connsiteX11" fmla="*/ 0 w 4876800"/>
              <a:gd name="connsiteY11" fmla="*/ 267907 h 533400"/>
              <a:gd name="connsiteX12" fmla="*/ 0 w 4876800"/>
              <a:gd name="connsiteY12" fmla="*/ 132747 h 533400"/>
              <a:gd name="connsiteX0" fmla="*/ 0 w 4876800"/>
              <a:gd name="connsiteY0" fmla="*/ 10510 h 411163"/>
              <a:gd name="connsiteX1" fmla="*/ 811924 w 4876800"/>
              <a:gd name="connsiteY1" fmla="*/ 0 h 411163"/>
              <a:gd name="connsiteX2" fmla="*/ 806669 w 4876800"/>
              <a:gd name="connsiteY2" fmla="*/ 35418 h 411163"/>
              <a:gd name="connsiteX3" fmla="*/ 3704897 w 4876800"/>
              <a:gd name="connsiteY3" fmla="*/ 19653 h 411163"/>
              <a:gd name="connsiteX4" fmla="*/ 3681248 w 4876800"/>
              <a:gd name="connsiteY4" fmla="*/ 7882 h 411163"/>
              <a:gd name="connsiteX5" fmla="*/ 4876800 w 4876800"/>
              <a:gd name="connsiteY5" fmla="*/ 10510 h 411163"/>
              <a:gd name="connsiteX6" fmla="*/ 4876800 w 4876800"/>
              <a:gd name="connsiteY6" fmla="*/ 411163 h 411163"/>
              <a:gd name="connsiteX7" fmla="*/ 3870434 w 4876800"/>
              <a:gd name="connsiteY7" fmla="*/ 403280 h 411163"/>
              <a:gd name="connsiteX8" fmla="*/ 3849414 w 4876800"/>
              <a:gd name="connsiteY8" fmla="*/ 151032 h 411163"/>
              <a:gd name="connsiteX9" fmla="*/ 859221 w 4876800"/>
              <a:gd name="connsiteY9" fmla="*/ 151032 h 411163"/>
              <a:gd name="connsiteX10" fmla="*/ 618636 w 4876800"/>
              <a:gd name="connsiteY10" fmla="*/ 129904 h 411163"/>
              <a:gd name="connsiteX11" fmla="*/ 0 w 4876800"/>
              <a:gd name="connsiteY11" fmla="*/ 145670 h 411163"/>
              <a:gd name="connsiteX12" fmla="*/ 0 w 4876800"/>
              <a:gd name="connsiteY12" fmla="*/ 10510 h 411163"/>
              <a:gd name="connsiteX0" fmla="*/ 0 w 4876800"/>
              <a:gd name="connsiteY0" fmla="*/ 10510 h 411163"/>
              <a:gd name="connsiteX1" fmla="*/ 811924 w 4876800"/>
              <a:gd name="connsiteY1" fmla="*/ 0 h 411163"/>
              <a:gd name="connsiteX2" fmla="*/ 806669 w 4876800"/>
              <a:gd name="connsiteY2" fmla="*/ 35418 h 411163"/>
              <a:gd name="connsiteX3" fmla="*/ 3704897 w 4876800"/>
              <a:gd name="connsiteY3" fmla="*/ 19653 h 411163"/>
              <a:gd name="connsiteX4" fmla="*/ 3681248 w 4876800"/>
              <a:gd name="connsiteY4" fmla="*/ 7882 h 411163"/>
              <a:gd name="connsiteX5" fmla="*/ 4876800 w 4876800"/>
              <a:gd name="connsiteY5" fmla="*/ 10510 h 411163"/>
              <a:gd name="connsiteX6" fmla="*/ 4876800 w 4876800"/>
              <a:gd name="connsiteY6" fmla="*/ 411163 h 411163"/>
              <a:gd name="connsiteX7" fmla="*/ 3870434 w 4876800"/>
              <a:gd name="connsiteY7" fmla="*/ 137787 h 411163"/>
              <a:gd name="connsiteX8" fmla="*/ 3849414 w 4876800"/>
              <a:gd name="connsiteY8" fmla="*/ 151032 h 411163"/>
              <a:gd name="connsiteX9" fmla="*/ 859221 w 4876800"/>
              <a:gd name="connsiteY9" fmla="*/ 151032 h 411163"/>
              <a:gd name="connsiteX10" fmla="*/ 618636 w 4876800"/>
              <a:gd name="connsiteY10" fmla="*/ 129904 h 411163"/>
              <a:gd name="connsiteX11" fmla="*/ 0 w 4876800"/>
              <a:gd name="connsiteY11" fmla="*/ 145670 h 411163"/>
              <a:gd name="connsiteX12" fmla="*/ 0 w 4876800"/>
              <a:gd name="connsiteY12" fmla="*/ 10510 h 411163"/>
              <a:gd name="connsiteX0" fmla="*/ 0 w 4876800"/>
              <a:gd name="connsiteY0" fmla="*/ 10510 h 151032"/>
              <a:gd name="connsiteX1" fmla="*/ 811924 w 4876800"/>
              <a:gd name="connsiteY1" fmla="*/ 0 h 151032"/>
              <a:gd name="connsiteX2" fmla="*/ 806669 w 4876800"/>
              <a:gd name="connsiteY2" fmla="*/ 35418 h 151032"/>
              <a:gd name="connsiteX3" fmla="*/ 3704897 w 4876800"/>
              <a:gd name="connsiteY3" fmla="*/ 19653 h 151032"/>
              <a:gd name="connsiteX4" fmla="*/ 3681248 w 4876800"/>
              <a:gd name="connsiteY4" fmla="*/ 7882 h 151032"/>
              <a:gd name="connsiteX5" fmla="*/ 4876800 w 4876800"/>
              <a:gd name="connsiteY5" fmla="*/ 10510 h 151032"/>
              <a:gd name="connsiteX6" fmla="*/ 4876800 w 4876800"/>
              <a:gd name="connsiteY6" fmla="*/ 145670 h 151032"/>
              <a:gd name="connsiteX7" fmla="*/ 3870434 w 4876800"/>
              <a:gd name="connsiteY7" fmla="*/ 137787 h 151032"/>
              <a:gd name="connsiteX8" fmla="*/ 3849414 w 4876800"/>
              <a:gd name="connsiteY8" fmla="*/ 151032 h 151032"/>
              <a:gd name="connsiteX9" fmla="*/ 859221 w 4876800"/>
              <a:gd name="connsiteY9" fmla="*/ 151032 h 151032"/>
              <a:gd name="connsiteX10" fmla="*/ 618636 w 4876800"/>
              <a:gd name="connsiteY10" fmla="*/ 129904 h 151032"/>
              <a:gd name="connsiteX11" fmla="*/ 0 w 4876800"/>
              <a:gd name="connsiteY11" fmla="*/ 145670 h 151032"/>
              <a:gd name="connsiteX12" fmla="*/ 0 w 4876800"/>
              <a:gd name="connsiteY12" fmla="*/ 10510 h 151032"/>
              <a:gd name="connsiteX0" fmla="*/ 0 w 4876800"/>
              <a:gd name="connsiteY0" fmla="*/ 10510 h 151032"/>
              <a:gd name="connsiteX1" fmla="*/ 811924 w 4876800"/>
              <a:gd name="connsiteY1" fmla="*/ 0 h 151032"/>
              <a:gd name="connsiteX2" fmla="*/ 3704897 w 4876800"/>
              <a:gd name="connsiteY2" fmla="*/ 19653 h 151032"/>
              <a:gd name="connsiteX3" fmla="*/ 3681248 w 4876800"/>
              <a:gd name="connsiteY3" fmla="*/ 7882 h 151032"/>
              <a:gd name="connsiteX4" fmla="*/ 4876800 w 4876800"/>
              <a:gd name="connsiteY4" fmla="*/ 10510 h 151032"/>
              <a:gd name="connsiteX5" fmla="*/ 4876800 w 4876800"/>
              <a:gd name="connsiteY5" fmla="*/ 145670 h 151032"/>
              <a:gd name="connsiteX6" fmla="*/ 3870434 w 4876800"/>
              <a:gd name="connsiteY6" fmla="*/ 137787 h 151032"/>
              <a:gd name="connsiteX7" fmla="*/ 3849414 w 4876800"/>
              <a:gd name="connsiteY7" fmla="*/ 151032 h 151032"/>
              <a:gd name="connsiteX8" fmla="*/ 859221 w 4876800"/>
              <a:gd name="connsiteY8" fmla="*/ 151032 h 151032"/>
              <a:gd name="connsiteX9" fmla="*/ 618636 w 4876800"/>
              <a:gd name="connsiteY9" fmla="*/ 129904 h 151032"/>
              <a:gd name="connsiteX10" fmla="*/ 0 w 4876800"/>
              <a:gd name="connsiteY10" fmla="*/ 145670 h 151032"/>
              <a:gd name="connsiteX11" fmla="*/ 0 w 4876800"/>
              <a:gd name="connsiteY11" fmla="*/ 10510 h 151032"/>
              <a:gd name="connsiteX0" fmla="*/ 0 w 4876800"/>
              <a:gd name="connsiteY0" fmla="*/ 10510 h 151032"/>
              <a:gd name="connsiteX1" fmla="*/ 811924 w 4876800"/>
              <a:gd name="connsiteY1" fmla="*/ 0 h 151032"/>
              <a:gd name="connsiteX2" fmla="*/ 3704897 w 4876800"/>
              <a:gd name="connsiteY2" fmla="*/ 19653 h 151032"/>
              <a:gd name="connsiteX3" fmla="*/ 4876800 w 4876800"/>
              <a:gd name="connsiteY3" fmla="*/ 10510 h 151032"/>
              <a:gd name="connsiteX4" fmla="*/ 4876800 w 4876800"/>
              <a:gd name="connsiteY4" fmla="*/ 145670 h 151032"/>
              <a:gd name="connsiteX5" fmla="*/ 3870434 w 4876800"/>
              <a:gd name="connsiteY5" fmla="*/ 137787 h 151032"/>
              <a:gd name="connsiteX6" fmla="*/ 3849414 w 4876800"/>
              <a:gd name="connsiteY6" fmla="*/ 151032 h 151032"/>
              <a:gd name="connsiteX7" fmla="*/ 859221 w 4876800"/>
              <a:gd name="connsiteY7" fmla="*/ 151032 h 151032"/>
              <a:gd name="connsiteX8" fmla="*/ 618636 w 4876800"/>
              <a:gd name="connsiteY8" fmla="*/ 129904 h 151032"/>
              <a:gd name="connsiteX9" fmla="*/ 0 w 4876800"/>
              <a:gd name="connsiteY9" fmla="*/ 145670 h 151032"/>
              <a:gd name="connsiteX10" fmla="*/ 0 w 4876800"/>
              <a:gd name="connsiteY10" fmla="*/ 10510 h 151032"/>
              <a:gd name="connsiteX0" fmla="*/ 0 w 4876800"/>
              <a:gd name="connsiteY0" fmla="*/ 10510 h 151032"/>
              <a:gd name="connsiteX1" fmla="*/ 811924 w 4876800"/>
              <a:gd name="connsiteY1" fmla="*/ 0 h 151032"/>
              <a:gd name="connsiteX2" fmla="*/ 4876800 w 4876800"/>
              <a:gd name="connsiteY2" fmla="*/ 10510 h 151032"/>
              <a:gd name="connsiteX3" fmla="*/ 4876800 w 4876800"/>
              <a:gd name="connsiteY3" fmla="*/ 145670 h 151032"/>
              <a:gd name="connsiteX4" fmla="*/ 3870434 w 4876800"/>
              <a:gd name="connsiteY4" fmla="*/ 137787 h 151032"/>
              <a:gd name="connsiteX5" fmla="*/ 3849414 w 4876800"/>
              <a:gd name="connsiteY5" fmla="*/ 151032 h 151032"/>
              <a:gd name="connsiteX6" fmla="*/ 859221 w 4876800"/>
              <a:gd name="connsiteY6" fmla="*/ 151032 h 151032"/>
              <a:gd name="connsiteX7" fmla="*/ 618636 w 4876800"/>
              <a:gd name="connsiteY7" fmla="*/ 129904 h 151032"/>
              <a:gd name="connsiteX8" fmla="*/ 0 w 4876800"/>
              <a:gd name="connsiteY8" fmla="*/ 145670 h 151032"/>
              <a:gd name="connsiteX9" fmla="*/ 0 w 4876800"/>
              <a:gd name="connsiteY9" fmla="*/ 10510 h 151032"/>
              <a:gd name="connsiteX0" fmla="*/ 0 w 4876800"/>
              <a:gd name="connsiteY0" fmla="*/ 0 h 140522"/>
              <a:gd name="connsiteX1" fmla="*/ 4876800 w 4876800"/>
              <a:gd name="connsiteY1" fmla="*/ 0 h 140522"/>
              <a:gd name="connsiteX2" fmla="*/ 4876800 w 4876800"/>
              <a:gd name="connsiteY2" fmla="*/ 135160 h 140522"/>
              <a:gd name="connsiteX3" fmla="*/ 3870434 w 4876800"/>
              <a:gd name="connsiteY3" fmla="*/ 127277 h 140522"/>
              <a:gd name="connsiteX4" fmla="*/ 3849414 w 4876800"/>
              <a:gd name="connsiteY4" fmla="*/ 140522 h 140522"/>
              <a:gd name="connsiteX5" fmla="*/ 859221 w 4876800"/>
              <a:gd name="connsiteY5" fmla="*/ 140522 h 140522"/>
              <a:gd name="connsiteX6" fmla="*/ 618636 w 4876800"/>
              <a:gd name="connsiteY6" fmla="*/ 119394 h 140522"/>
              <a:gd name="connsiteX7" fmla="*/ 0 w 4876800"/>
              <a:gd name="connsiteY7" fmla="*/ 135160 h 140522"/>
              <a:gd name="connsiteX8" fmla="*/ 0 w 4876800"/>
              <a:gd name="connsiteY8" fmla="*/ 0 h 140522"/>
              <a:gd name="connsiteX0" fmla="*/ 0 w 4876800"/>
              <a:gd name="connsiteY0" fmla="*/ 0 h 140522"/>
              <a:gd name="connsiteX1" fmla="*/ 4876800 w 4876800"/>
              <a:gd name="connsiteY1" fmla="*/ 0 h 140522"/>
              <a:gd name="connsiteX2" fmla="*/ 4876800 w 4876800"/>
              <a:gd name="connsiteY2" fmla="*/ 135160 h 140522"/>
              <a:gd name="connsiteX3" fmla="*/ 3870434 w 4876800"/>
              <a:gd name="connsiteY3" fmla="*/ 127277 h 140522"/>
              <a:gd name="connsiteX4" fmla="*/ 859221 w 4876800"/>
              <a:gd name="connsiteY4" fmla="*/ 140522 h 140522"/>
              <a:gd name="connsiteX5" fmla="*/ 618636 w 4876800"/>
              <a:gd name="connsiteY5" fmla="*/ 119394 h 140522"/>
              <a:gd name="connsiteX6" fmla="*/ 0 w 4876800"/>
              <a:gd name="connsiteY6" fmla="*/ 135160 h 140522"/>
              <a:gd name="connsiteX7" fmla="*/ 0 w 4876800"/>
              <a:gd name="connsiteY7" fmla="*/ 0 h 140522"/>
              <a:gd name="connsiteX0" fmla="*/ 0 w 4876800"/>
              <a:gd name="connsiteY0" fmla="*/ 0 h 140522"/>
              <a:gd name="connsiteX1" fmla="*/ 4876800 w 4876800"/>
              <a:gd name="connsiteY1" fmla="*/ 0 h 140522"/>
              <a:gd name="connsiteX2" fmla="*/ 4876800 w 4876800"/>
              <a:gd name="connsiteY2" fmla="*/ 135160 h 140522"/>
              <a:gd name="connsiteX3" fmla="*/ 859221 w 4876800"/>
              <a:gd name="connsiteY3" fmla="*/ 140522 h 140522"/>
              <a:gd name="connsiteX4" fmla="*/ 618636 w 4876800"/>
              <a:gd name="connsiteY4" fmla="*/ 119394 h 140522"/>
              <a:gd name="connsiteX5" fmla="*/ 0 w 4876800"/>
              <a:gd name="connsiteY5" fmla="*/ 135160 h 140522"/>
              <a:gd name="connsiteX6" fmla="*/ 0 w 4876800"/>
              <a:gd name="connsiteY6" fmla="*/ 0 h 140522"/>
              <a:gd name="connsiteX0" fmla="*/ 0 w 4876800"/>
              <a:gd name="connsiteY0" fmla="*/ 0 h 140522"/>
              <a:gd name="connsiteX1" fmla="*/ 4876800 w 4876800"/>
              <a:gd name="connsiteY1" fmla="*/ 0 h 140522"/>
              <a:gd name="connsiteX2" fmla="*/ 4876800 w 4876800"/>
              <a:gd name="connsiteY2" fmla="*/ 135160 h 140522"/>
              <a:gd name="connsiteX3" fmla="*/ 859221 w 4876800"/>
              <a:gd name="connsiteY3" fmla="*/ 140522 h 140522"/>
              <a:gd name="connsiteX4" fmla="*/ 618636 w 4876800"/>
              <a:gd name="connsiteY4" fmla="*/ 119394 h 140522"/>
              <a:gd name="connsiteX5" fmla="*/ 0 w 4876800"/>
              <a:gd name="connsiteY5" fmla="*/ 59644 h 140522"/>
              <a:gd name="connsiteX6" fmla="*/ 0 w 4876800"/>
              <a:gd name="connsiteY6" fmla="*/ 0 h 140522"/>
              <a:gd name="connsiteX0" fmla="*/ 0 w 4876800"/>
              <a:gd name="connsiteY0" fmla="*/ 0 h 140522"/>
              <a:gd name="connsiteX1" fmla="*/ 4876800 w 4876800"/>
              <a:gd name="connsiteY1" fmla="*/ 0 h 140522"/>
              <a:gd name="connsiteX2" fmla="*/ 4876800 w 4876800"/>
              <a:gd name="connsiteY2" fmla="*/ 135160 h 140522"/>
              <a:gd name="connsiteX3" fmla="*/ 859221 w 4876800"/>
              <a:gd name="connsiteY3" fmla="*/ 140522 h 140522"/>
              <a:gd name="connsiteX4" fmla="*/ 618638 w 4876800"/>
              <a:gd name="connsiteY4" fmla="*/ 43878 h 140522"/>
              <a:gd name="connsiteX5" fmla="*/ 0 w 4876800"/>
              <a:gd name="connsiteY5" fmla="*/ 59644 h 140522"/>
              <a:gd name="connsiteX6" fmla="*/ 0 w 4876800"/>
              <a:gd name="connsiteY6" fmla="*/ 0 h 140522"/>
              <a:gd name="connsiteX0" fmla="*/ 0 w 4876800"/>
              <a:gd name="connsiteY0" fmla="*/ 0 h 140522"/>
              <a:gd name="connsiteX1" fmla="*/ 4876800 w 4876800"/>
              <a:gd name="connsiteY1" fmla="*/ 0 h 140522"/>
              <a:gd name="connsiteX2" fmla="*/ 4876800 w 4876800"/>
              <a:gd name="connsiteY2" fmla="*/ 135160 h 140522"/>
              <a:gd name="connsiteX3" fmla="*/ 859221 w 4876800"/>
              <a:gd name="connsiteY3" fmla="*/ 140522 h 140522"/>
              <a:gd name="connsiteX4" fmla="*/ 618638 w 4876800"/>
              <a:gd name="connsiteY4" fmla="*/ 43878 h 140522"/>
              <a:gd name="connsiteX5" fmla="*/ 0 w 4876800"/>
              <a:gd name="connsiteY5" fmla="*/ 135160 h 140522"/>
              <a:gd name="connsiteX6" fmla="*/ 0 w 4876800"/>
              <a:gd name="connsiteY6" fmla="*/ 0 h 1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6800" h="140522">
                <a:moveTo>
                  <a:pt x="0" y="0"/>
                </a:moveTo>
                <a:lnTo>
                  <a:pt x="4876800" y="0"/>
                </a:lnTo>
                <a:lnTo>
                  <a:pt x="4876800" y="135160"/>
                </a:lnTo>
                <a:lnTo>
                  <a:pt x="859221" y="140522"/>
                </a:lnTo>
                <a:lnTo>
                  <a:pt x="618638" y="43878"/>
                </a:lnTo>
                <a:lnTo>
                  <a:pt x="0" y="13516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03A18134-1157-442F-A467-70992B3E1CBB}" type="slidenum">
              <a:rPr lang="en-US" altLang="zh-TW" smtClean="0"/>
              <a:pPr defTabSz="912813"/>
              <a:t>6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4000" smtClean="0">
                <a:solidFill>
                  <a:schemeClr val="hlink"/>
                </a:solidFill>
              </a:rPr>
              <a:t>Coming Next…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Motivation</a:t>
            </a:r>
          </a:p>
          <a:p>
            <a:pPr defTabSz="912813" eaLnBrk="1" hangingPunct="1"/>
            <a:r>
              <a:rPr lang="en-US" altLang="zh-TW" b="1" dirty="0" smtClean="0"/>
              <a:t>Related Search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Concept Synchronization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Links Model Elements and Concepts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Text Boundary Detection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GMF Integration of Shuttle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Shuttle Behavior &amp; Partial Structure</a:t>
            </a:r>
          </a:p>
          <a:p>
            <a:pPr defTabSz="912813" eaLnBrk="1" hangingPunct="1"/>
            <a:r>
              <a:rPr lang="en-US" altLang="zh-TW" i="1" dirty="0" smtClean="0">
                <a:solidFill>
                  <a:schemeClr val="accent1"/>
                </a:solidFill>
              </a:rPr>
              <a:t>Demo…</a:t>
            </a:r>
          </a:p>
          <a:p>
            <a:pPr defTabSz="912813" eaLnBrk="1" hangingPunct="1"/>
            <a:r>
              <a:rPr lang="en-US" altLang="zh-TW" dirty="0" smtClean="0">
                <a:solidFill>
                  <a:schemeClr val="accent1"/>
                </a:solidFill>
              </a:rPr>
              <a:t>Future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Works</a:t>
            </a:r>
          </a:p>
          <a:p>
            <a:pPr defTabSz="912813" eaLnBrk="1" hangingPunct="1"/>
            <a:endParaRPr lang="en-US" altLang="zh-TW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50836984-9D6E-450F-9A3F-909990680C6D}" type="slidenum">
              <a:rPr lang="en-US" altLang="zh-TW" smtClean="0"/>
              <a:pPr defTabSz="912813"/>
              <a:t>7</a:t>
            </a:fld>
            <a:endParaRPr lang="en-US" altLang="zh-TW" smtClean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AGG, CODEX, UMLX, ATL, etc.</a:t>
            </a:r>
          </a:p>
          <a:p>
            <a:r>
              <a:rPr lang="en-US" altLang="zh-TW" sz="2800" dirty="0" smtClean="0"/>
              <a:t>Another (transformation) language to learn</a:t>
            </a:r>
          </a:p>
          <a:p>
            <a:r>
              <a:rPr lang="en-US" altLang="zh-TW" sz="2800" dirty="0" smtClean="0"/>
              <a:t>Did not </a:t>
            </a:r>
            <a:r>
              <a:rPr lang="en-US" altLang="zh-TW" sz="2800" i="1" dirty="0" smtClean="0"/>
              <a:t>automatically </a:t>
            </a:r>
            <a:r>
              <a:rPr lang="en-US" altLang="zh-TW" sz="2800" dirty="0" smtClean="0"/>
              <a:t>transform graphs/models according to element text</a:t>
            </a:r>
          </a:p>
          <a:p>
            <a:pPr lvl="1"/>
            <a:r>
              <a:rPr lang="en-US" altLang="zh-TW" sz="2400" i="1" dirty="0" smtClean="0"/>
              <a:t>Treating element text as black box</a:t>
            </a:r>
            <a:endParaRPr lang="zh-TW" altLang="en-US" sz="2400" i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810000" y="4343400"/>
            <a:ext cx="3886200" cy="2133600"/>
            <a:chOff x="2362200" y="4495800"/>
            <a:chExt cx="3886200" cy="2133600"/>
          </a:xfrm>
        </p:grpSpPr>
        <p:sp>
          <p:nvSpPr>
            <p:cNvPr id="9" name="橢圓 8"/>
            <p:cNvSpPr/>
            <p:nvPr/>
          </p:nvSpPr>
          <p:spPr>
            <a:xfrm>
              <a:off x="3657600" y="4953000"/>
              <a:ext cx="1295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Element text A</a:t>
              </a:r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362200" y="5867400"/>
              <a:ext cx="1295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Element text B</a:t>
              </a:r>
              <a:endParaRPr lang="zh-TW" altLang="en-US" sz="1400" dirty="0" smtClean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4953000" y="5867400"/>
              <a:ext cx="1295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Element text C</a:t>
              </a:r>
              <a:endParaRPr lang="zh-TW" altLang="en-US" sz="1400" dirty="0" smtClean="0"/>
            </a:p>
          </p:txBody>
        </p:sp>
        <p:cxnSp>
          <p:nvCxnSpPr>
            <p:cNvPr id="13" name="直線接點 12"/>
            <p:cNvCxnSpPr>
              <a:stCxn id="9" idx="0"/>
            </p:cNvCxnSpPr>
            <p:nvPr/>
          </p:nvCxnSpPr>
          <p:spPr>
            <a:xfrm rot="5400000" flipH="1" flipV="1">
              <a:off x="4210050" y="4591050"/>
              <a:ext cx="4572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3469808" y="5601493"/>
              <a:ext cx="375584" cy="379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1" idx="1"/>
              <a:endCxn id="9" idx="5"/>
            </p:cNvCxnSpPr>
            <p:nvPr/>
          </p:nvCxnSpPr>
          <p:spPr>
            <a:xfrm rot="16200000" flipV="1">
              <a:off x="4765208" y="5601493"/>
              <a:ext cx="375584" cy="379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400" b="1" dirty="0" smtClean="0"/>
              <a:t>Related Research</a:t>
            </a:r>
            <a:br>
              <a:rPr lang="en-US" altLang="zh-TW" sz="2400" b="1" dirty="0" smtClean="0"/>
            </a:br>
            <a:r>
              <a:rPr lang="en-US" altLang="zh-TW" sz="3600" b="1" dirty="0" smtClean="0"/>
              <a:t>G</a:t>
            </a:r>
            <a:r>
              <a:rPr lang="en-US" altLang="zh-TW" sz="3600" dirty="0" smtClean="0"/>
              <a:t>raph/Model Transformation</a:t>
            </a:r>
            <a:endParaRPr lang="en-US" altLang="zh-TW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400" dirty="0" smtClean="0"/>
              <a:t>Related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Research (cont.)</a:t>
            </a:r>
            <a:br>
              <a:rPr lang="en-US" altLang="zh-TW" sz="2400" dirty="0" smtClean="0"/>
            </a:br>
            <a:r>
              <a:rPr lang="en-US" altLang="zh-TW" sz="3600" dirty="0" smtClean="0"/>
              <a:t>Data Binding</a:t>
            </a:r>
            <a:endParaRPr lang="zh-TW" altLang="en-US" sz="3600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50836984-9D6E-450F-9A3F-909990680C6D}" type="slidenum">
              <a:rPr lang="en-US" altLang="zh-TW" smtClean="0"/>
              <a:pPr defTabSz="912813"/>
              <a:t>8</a:t>
            </a:fld>
            <a:endParaRPr lang="en-US" altLang="zh-TW" smtClean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Beans Binding (JSR 295), JFace Data Binding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 l="4687" t="34375" r="4688" b="16667"/>
          <a:stretch>
            <a:fillRect/>
          </a:stretch>
        </p:blipFill>
        <p:spPr bwMode="auto">
          <a:xfrm>
            <a:off x="304800" y="2667000"/>
            <a:ext cx="883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9137" y="3067051"/>
            <a:ext cx="7586663" cy="31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400" dirty="0" smtClean="0"/>
              <a:t>Related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Research (cont.)</a:t>
            </a:r>
            <a:br>
              <a:rPr lang="en-US" altLang="zh-TW" sz="2400" dirty="0" smtClean="0"/>
            </a:br>
            <a:r>
              <a:rPr lang="en-US" altLang="zh-TW" sz="3600" dirty="0" smtClean="0"/>
              <a:t>Data Binding</a:t>
            </a:r>
            <a:endParaRPr lang="zh-TW" altLang="en-US" sz="3600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50836984-9D6E-450F-9A3F-909990680C6D}" type="slidenum">
              <a:rPr lang="en-US" altLang="zh-TW" smtClean="0"/>
              <a:pPr defTabSz="912813"/>
              <a:t>9</a:t>
            </a:fld>
            <a:endParaRPr lang="en-US" altLang="zh-TW" smtClean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 binding, then synchronization is automatic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5612</TotalTime>
  <Words>1163</Words>
  <Application>Microsoft PowerPoint</Application>
  <PresentationFormat>如螢幕大小 (4:3)</PresentationFormat>
  <Paragraphs>344</Paragraphs>
  <Slides>43</Slides>
  <Notes>43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Pixel</vt:lpstr>
      <vt:lpstr>Shuttle</vt:lpstr>
      <vt:lpstr>Outline </vt:lpstr>
      <vt:lpstr>Coming Next…</vt:lpstr>
      <vt:lpstr>Motivation</vt:lpstr>
      <vt:lpstr>Motivation (cont.) A GUI design example</vt:lpstr>
      <vt:lpstr>Coming Next…</vt:lpstr>
      <vt:lpstr>Related Research Graph/Model Transformation</vt:lpstr>
      <vt:lpstr>Related Research (cont.) Data Binding</vt:lpstr>
      <vt:lpstr>Related Research (cont.) Data Binding</vt:lpstr>
      <vt:lpstr>Coming Next…</vt:lpstr>
      <vt:lpstr>Concept Synchronization</vt:lpstr>
      <vt:lpstr>Concept Synchronization (cont.) WordNet </vt:lpstr>
      <vt:lpstr>Concept Synchronization (cont.)</vt:lpstr>
      <vt:lpstr>Coming Next…</vt:lpstr>
      <vt:lpstr>Shuttle Links Model Elements and Concepts –  MIT Java WordNet Interface (JWI)</vt:lpstr>
      <vt:lpstr>Shuttle Links Model Elements and Concepts (cont.) 2.2. Extended Concept Search</vt:lpstr>
      <vt:lpstr>Coming Next…</vt:lpstr>
      <vt:lpstr>Text Boundary Detection of Shuttle – java.text.BreakIterator</vt:lpstr>
      <vt:lpstr>Text Boundary Detection of Shuttle (cont.)</vt:lpstr>
      <vt:lpstr>Text Boundary Detection of Shuttle (cont.)  The GUI example reviewed</vt:lpstr>
      <vt:lpstr>Text Boundary Detection of Shuttle (cont.)  When model element text is modified…</vt:lpstr>
      <vt:lpstr>Coming Next…</vt:lpstr>
      <vt:lpstr>GMF Integration of Shuttle GMF Labels…</vt:lpstr>
      <vt:lpstr>投影片 24</vt:lpstr>
      <vt:lpstr>GMF Integration of Shuttle (cont.)  GEF Model-View-Controller Pattern </vt:lpstr>
      <vt:lpstr>GMF Integration of Shuttle (cont.)  GMF Model-View-Controller Pattern </vt:lpstr>
      <vt:lpstr>GMF Integration of Shuttle (cont.)  Shuttle focuses on Labels…</vt:lpstr>
      <vt:lpstr>GMF Integration of Shuttle (cont.)  What Shuttle did is…</vt:lpstr>
      <vt:lpstr>GMF Decoration Service</vt:lpstr>
      <vt:lpstr>Eclipse Plug-ins and Extension Points</vt:lpstr>
      <vt:lpstr>GMF Integration of Shuttle (cont.)  Extending Presentation Decorator Providers Extension Point</vt:lpstr>
      <vt:lpstr>Coming Next…</vt:lpstr>
      <vt:lpstr>Shuttle Behavior</vt:lpstr>
      <vt:lpstr>Shuttle Structure (Partial)</vt:lpstr>
      <vt:lpstr>Shuttle Structure (Partial) (cont.)</vt:lpstr>
      <vt:lpstr>投影片 36</vt:lpstr>
      <vt:lpstr>投影片 37</vt:lpstr>
      <vt:lpstr>投影片 38</vt:lpstr>
      <vt:lpstr>Coming Next…</vt:lpstr>
      <vt:lpstr>Coming Next…</vt:lpstr>
      <vt:lpstr>Future works</vt:lpstr>
      <vt:lpstr>Future works (cont.) Link Models and Ontologies</vt:lpstr>
      <vt:lpstr>Thank you and Q&amp;A!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高振益</cp:lastModifiedBy>
  <cp:revision>403</cp:revision>
  <cp:lastPrinted>1601-01-01T00:00:00Z</cp:lastPrinted>
  <dcterms:created xsi:type="dcterms:W3CDTF">1601-01-01T00:00:00Z</dcterms:created>
  <dcterms:modified xsi:type="dcterms:W3CDTF">2007-07-28T03:24:00Z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