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800" r:id="rId2"/>
  </p:sldMasterIdLst>
  <p:notesMasterIdLst>
    <p:notesMasterId r:id="rId25"/>
  </p:notesMasterIdLst>
  <p:sldIdLst>
    <p:sldId id="256" r:id="rId3"/>
    <p:sldId id="276" r:id="rId4"/>
    <p:sldId id="277" r:id="rId5"/>
    <p:sldId id="279" r:id="rId6"/>
    <p:sldId id="293" r:id="rId7"/>
    <p:sldId id="292" r:id="rId8"/>
    <p:sldId id="295" r:id="rId9"/>
    <p:sldId id="294" r:id="rId10"/>
    <p:sldId id="298" r:id="rId11"/>
    <p:sldId id="324" r:id="rId12"/>
    <p:sldId id="326" r:id="rId13"/>
    <p:sldId id="325" r:id="rId14"/>
    <p:sldId id="327" r:id="rId15"/>
    <p:sldId id="328" r:id="rId16"/>
    <p:sldId id="329" r:id="rId17"/>
    <p:sldId id="330" r:id="rId18"/>
    <p:sldId id="299" r:id="rId19"/>
    <p:sldId id="333" r:id="rId20"/>
    <p:sldId id="331" r:id="rId21"/>
    <p:sldId id="332" r:id="rId22"/>
    <p:sldId id="323"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3D0CB37-1E44-7A40-AF2B-75D1EE2673DA}">
          <p14:sldIdLst>
            <p14:sldId id="256"/>
            <p14:sldId id="276"/>
            <p14:sldId id="277"/>
            <p14:sldId id="279"/>
            <p14:sldId id="293"/>
            <p14:sldId id="292"/>
            <p14:sldId id="295"/>
            <p14:sldId id="294"/>
            <p14:sldId id="298"/>
            <p14:sldId id="324"/>
            <p14:sldId id="326"/>
            <p14:sldId id="325"/>
            <p14:sldId id="327"/>
            <p14:sldId id="328"/>
            <p14:sldId id="329"/>
            <p14:sldId id="330"/>
            <p14:sldId id="299"/>
            <p14:sldId id="333"/>
            <p14:sldId id="331"/>
            <p14:sldId id="332"/>
            <p14:sldId id="323"/>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Bowen" initials="ZB" lastIdx="0" clrIdx="0">
    <p:extLst>
      <p:ext uri="{19B8F6BF-5375-455C-9EA6-DF929625EA0E}">
        <p15:presenceInfo xmlns:p15="http://schemas.microsoft.com/office/powerpoint/2012/main" userId="S-1-5-21-2551908886-1609939859-1204051493-4360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napToObjects="1">
      <p:cViewPr>
        <p:scale>
          <a:sx n="75" d="100"/>
          <a:sy n="75" d="100"/>
        </p:scale>
        <p:origin x="216" y="10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CE6D2-0BED-4895-967F-61F875EA191C}" type="datetimeFigureOut">
              <a:rPr lang="en-US" smtClean="0"/>
              <a:t>8/19/2019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218F4-F670-4A86-A023-A8918C98394B}" type="slidenum">
              <a:rPr lang="en-US" smtClean="0"/>
              <a:t>‹#›</a:t>
            </a:fld>
            <a:endParaRPr lang="en-US"/>
          </a:p>
        </p:txBody>
      </p:sp>
    </p:spTree>
    <p:extLst>
      <p:ext uri="{BB962C8B-B14F-4D97-AF65-F5344CB8AC3E}">
        <p14:creationId xmlns:p14="http://schemas.microsoft.com/office/powerpoint/2010/main" val="2938214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Option 1">
    <p:spTree>
      <p:nvGrpSpPr>
        <p:cNvPr id="1" name=""/>
        <p:cNvGrpSpPr/>
        <p:nvPr/>
      </p:nvGrpSpPr>
      <p:grpSpPr>
        <a:xfrm>
          <a:off x="0" y="0"/>
          <a:ext cx="0" cy="0"/>
          <a:chOff x="0" y="0"/>
          <a:chExt cx="0" cy="0"/>
        </a:xfrm>
      </p:grpSpPr>
      <p:pic>
        <p:nvPicPr>
          <p:cNvPr id="5" name="Picture 4" descr="PPT-General7.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3105628" y="465270"/>
            <a:ext cx="5444279"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105628" y="3137687"/>
            <a:ext cx="544427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pic>
        <p:nvPicPr>
          <p:cNvPr id="9" name="Picture 8" descr="PPT-General.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4810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2" name="Picture 1" descr="PPT-General8.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ctrTitle" hasCustomPrompt="1"/>
          </p:nvPr>
        </p:nvSpPr>
        <p:spPr>
          <a:xfrm>
            <a:off x="3105628" y="465270"/>
            <a:ext cx="5444279"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Subtitle 2"/>
          <p:cNvSpPr>
            <a:spLocks noGrp="1"/>
          </p:cNvSpPr>
          <p:nvPr>
            <p:ph type="subTitle" idx="1"/>
          </p:nvPr>
        </p:nvSpPr>
        <p:spPr>
          <a:xfrm>
            <a:off x="3105628" y="3137687"/>
            <a:ext cx="544427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417123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4"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375432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itle 1"/>
          <p:cNvSpPr>
            <a:spLocks noGrp="1"/>
          </p:cNvSpPr>
          <p:nvPr>
            <p:ph type="title"/>
          </p:nvPr>
        </p:nvSpPr>
        <p:spPr>
          <a:xfrm>
            <a:off x="690040"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a:t>Click to edit Master title style</a:t>
            </a:r>
            <a:endParaRPr lang="en-US" dirty="0"/>
          </a:p>
        </p:txBody>
      </p:sp>
      <p:sp>
        <p:nvSpPr>
          <p:cNvPr id="4" name="Text Placeholder 2"/>
          <p:cNvSpPr>
            <a:spLocks noGrp="1"/>
          </p:cNvSpPr>
          <p:nvPr>
            <p:ph type="body" idx="1"/>
          </p:nvPr>
        </p:nvSpPr>
        <p:spPr>
          <a:xfrm>
            <a:off x="699248" y="3324431"/>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35582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3"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4"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5"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199278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3"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4" name="Text Placeholder 2"/>
          <p:cNvSpPr>
            <a:spLocks noGrp="1"/>
          </p:cNvSpPr>
          <p:nvPr>
            <p:ph type="body" idx="1"/>
          </p:nvPr>
        </p:nvSpPr>
        <p:spPr>
          <a:xfrm>
            <a:off x="688490"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Content Placeholder 3"/>
          <p:cNvSpPr>
            <a:spLocks noGrp="1"/>
          </p:cNvSpPr>
          <p:nvPr>
            <p:ph sz="half" idx="2"/>
          </p:nvPr>
        </p:nvSpPr>
        <p:spPr>
          <a:xfrm>
            <a:off x="688488"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6" name="Text Placeholder 4"/>
          <p:cNvSpPr>
            <a:spLocks noGrp="1"/>
          </p:cNvSpPr>
          <p:nvPr>
            <p:ph type="body" sz="quarter" idx="3"/>
          </p:nvPr>
        </p:nvSpPr>
        <p:spPr>
          <a:xfrm>
            <a:off x="4785878"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03422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002" y="559399"/>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4" name="Text Placeholder 3"/>
          <p:cNvSpPr>
            <a:spLocks noGrp="1"/>
          </p:cNvSpPr>
          <p:nvPr>
            <p:ph type="body" sz="half" idx="2"/>
          </p:nvPr>
        </p:nvSpPr>
        <p:spPr>
          <a:xfrm>
            <a:off x="4889812"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43237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rot="344365">
            <a:off x="773476" y="536672"/>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8489"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388612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Slide - Option 1">
    <p:spTree>
      <p:nvGrpSpPr>
        <p:cNvPr id="1" name=""/>
        <p:cNvGrpSpPr/>
        <p:nvPr/>
      </p:nvGrpSpPr>
      <p:grpSpPr>
        <a:xfrm>
          <a:off x="0" y="0"/>
          <a:ext cx="0" cy="0"/>
          <a:chOff x="0" y="0"/>
          <a:chExt cx="0" cy="0"/>
        </a:xfrm>
      </p:grpSpPr>
      <p:pic>
        <p:nvPicPr>
          <p:cNvPr id="2" name="Picture 1" descr="genbuffback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9848602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pic>
        <p:nvPicPr>
          <p:cNvPr id="3" name="Picture 2" descr="plainbuffcov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1"/>
          <p:cNvSpPr>
            <a:spLocks noGrp="1"/>
          </p:cNvSpPr>
          <p:nvPr>
            <p:ph type="title"/>
          </p:nvPr>
        </p:nvSpPr>
        <p:spPr>
          <a:xfrm>
            <a:off x="690040" y="1204857"/>
            <a:ext cx="7754713" cy="1910716"/>
          </a:xfrm>
          <a:prstGeom prst="rect">
            <a:avLst/>
          </a:prstGeom>
        </p:spPr>
        <p:txBody>
          <a:bodyPr anchor="b"/>
          <a:lstStyle>
            <a:lvl1pPr algn="ctr">
              <a:defRPr sz="5400" b="1" cap="none" baseline="0">
                <a:solidFill>
                  <a:srgbClr val="FFFFFF"/>
                </a:solidFill>
                <a:latin typeface="Arial"/>
                <a:cs typeface="Arial"/>
              </a:defRPr>
            </a:lvl1pPr>
          </a:lstStyle>
          <a:p>
            <a:r>
              <a:rPr lang="en-US" dirty="0"/>
              <a:t>Click to edit Master title style</a:t>
            </a:r>
          </a:p>
        </p:txBody>
      </p:sp>
      <p:sp>
        <p:nvSpPr>
          <p:cNvPr id="5" name="Text Placeholder 2"/>
          <p:cNvSpPr>
            <a:spLocks noGrp="1"/>
          </p:cNvSpPr>
          <p:nvPr>
            <p:ph type="body" idx="1"/>
          </p:nvPr>
        </p:nvSpPr>
        <p:spPr>
          <a:xfrm>
            <a:off x="699248" y="3324431"/>
            <a:ext cx="7734747" cy="1500187"/>
          </a:xfrm>
          <a:prstGeom prst="rect">
            <a:avLst/>
          </a:prstGeom>
        </p:spPr>
        <p:txBody>
          <a:bodyPr anchor="t"/>
          <a:lstStyle>
            <a:lvl1pPr marL="0" indent="0" algn="ctr">
              <a:buNone/>
              <a:defRPr sz="2000">
                <a:solidFill>
                  <a:srgbClr val="FFFFFF"/>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396484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Edit Master text styles</a:t>
            </a:r>
          </a:p>
        </p:txBody>
      </p:sp>
      <p:sp>
        <p:nvSpPr>
          <p:cNvPr id="11"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pic>
        <p:nvPicPr>
          <p:cNvPr id="3" name="Picture 2" descr="PPT-General3.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732821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TextBox 8"/>
          <p:cNvSpPr txBox="1"/>
          <p:nvPr/>
        </p:nvSpPr>
        <p:spPr>
          <a:xfrm>
            <a:off x="4147073" y="2887579"/>
            <a:ext cx="857768" cy="923330"/>
          </a:xfrm>
          <a:prstGeom prst="rect">
            <a:avLst/>
          </a:prstGeom>
          <a:noFill/>
        </p:spPr>
        <p:txBody>
          <a:bodyPr wrap="square" rtlCol="0">
            <a:spAutoFit/>
          </a:bodyPr>
          <a:lstStyle/>
          <a:p>
            <a:endParaRPr lang="en-US" sz="5400" dirty="0">
              <a:solidFill>
                <a:schemeClr val="tx2">
                  <a:lumMod val="60000"/>
                  <a:lumOff val="40000"/>
                </a:schemeClr>
              </a:solidFill>
              <a:latin typeface="Wingdings" pitchFamily="2" charset="2"/>
            </a:endParaRPr>
          </a:p>
        </p:txBody>
      </p:sp>
      <p:sp>
        <p:nvSpPr>
          <p:cNvPr id="2" name="Title 1"/>
          <p:cNvSpPr>
            <a:spLocks noGrp="1"/>
          </p:cNvSpPr>
          <p:nvPr>
            <p:ph type="title"/>
          </p:nvPr>
        </p:nvSpPr>
        <p:spPr>
          <a:xfrm>
            <a:off x="690040"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699248" y="3324431"/>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8"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Edit Master text styles</a:t>
            </a:r>
          </a:p>
        </p:txBody>
      </p:sp>
      <p:sp>
        <p:nvSpPr>
          <p:cNvPr id="10"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Two Columns with Subtitles">
    <p:spTree>
      <p:nvGrpSpPr>
        <p:cNvPr id="1" name=""/>
        <p:cNvGrpSpPr/>
        <p:nvPr/>
      </p:nvGrpSpPr>
      <p:grpSpPr>
        <a:xfrm>
          <a:off x="0" y="0"/>
          <a:ext cx="0" cy="0"/>
          <a:chOff x="0" y="0"/>
          <a:chExt cx="0" cy="0"/>
        </a:xfrm>
      </p:grpSpPr>
      <p:sp>
        <p:nvSpPr>
          <p:cNvPr id="2"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688490"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8488"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Edit Master text styles</a:t>
            </a:r>
          </a:p>
        </p:txBody>
      </p:sp>
      <p:sp>
        <p:nvSpPr>
          <p:cNvPr id="5" name="Text Placeholder 4"/>
          <p:cNvSpPr>
            <a:spLocks noGrp="1"/>
          </p:cNvSpPr>
          <p:nvPr>
            <p:ph type="body" sz="quarter" idx="3"/>
          </p:nvPr>
        </p:nvSpPr>
        <p:spPr>
          <a:xfrm>
            <a:off x="4785878"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002" y="559399"/>
            <a:ext cx="3580882" cy="4414019"/>
          </a:xfrm>
          <a:prstGeom prst="rect">
            <a:avLst/>
          </a:prstGeom>
        </p:spPr>
        <p:txBody>
          <a:bodyPr anchor="t">
            <a:normAutofit/>
          </a:bodyPr>
          <a:lstStyle>
            <a:lvl1pPr algn="l">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a:t>Edit Master text styles</a:t>
            </a:r>
          </a:p>
        </p:txBody>
      </p:sp>
      <p:sp>
        <p:nvSpPr>
          <p:cNvPr id="4" name="Text Placeholder 3"/>
          <p:cNvSpPr>
            <a:spLocks noGrp="1"/>
          </p:cNvSpPr>
          <p:nvPr>
            <p:ph type="body" sz="half" idx="2"/>
          </p:nvPr>
        </p:nvSpPr>
        <p:spPr>
          <a:xfrm>
            <a:off x="4889812"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hoto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rot="344365">
            <a:off x="773476" y="536672"/>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8489"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losing Slide - Option 1">
    <p:spTree>
      <p:nvGrpSpPr>
        <p:cNvPr id="1" name=""/>
        <p:cNvGrpSpPr/>
        <p:nvPr/>
      </p:nvGrpSpPr>
      <p:grpSpPr>
        <a:xfrm>
          <a:off x="0" y="0"/>
          <a:ext cx="0" cy="0"/>
          <a:chOff x="0" y="0"/>
          <a:chExt cx="0" cy="0"/>
        </a:xfrm>
      </p:grpSpPr>
      <p:pic>
        <p:nvPicPr>
          <p:cNvPr id="4" name="Picture 3" descr="PPT-General9.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2172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pic>
        <p:nvPicPr>
          <p:cNvPr id="6" name="Picture 5" descr="plainluecov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itle 1"/>
          <p:cNvSpPr>
            <a:spLocks noGrp="1"/>
          </p:cNvSpPr>
          <p:nvPr>
            <p:ph type="title"/>
          </p:nvPr>
        </p:nvSpPr>
        <p:spPr>
          <a:xfrm>
            <a:off x="690040" y="1204857"/>
            <a:ext cx="7754713" cy="1910716"/>
          </a:xfrm>
          <a:prstGeom prst="rect">
            <a:avLst/>
          </a:prstGeom>
        </p:spPr>
        <p:txBody>
          <a:bodyPr anchor="b"/>
          <a:lstStyle>
            <a:lvl1pPr algn="ctr">
              <a:defRPr sz="5400" b="1" cap="none" baseline="0">
                <a:solidFill>
                  <a:srgbClr val="FFFFFF"/>
                </a:solidFill>
                <a:latin typeface="Arial"/>
                <a:cs typeface="Arial"/>
              </a:defRPr>
            </a:lvl1pPr>
          </a:lstStyle>
          <a:p>
            <a:r>
              <a:rPr lang="en-US"/>
              <a:t>Click to edit Master title style</a:t>
            </a:r>
            <a:endParaRPr lang="en-US" dirty="0"/>
          </a:p>
        </p:txBody>
      </p:sp>
      <p:sp>
        <p:nvSpPr>
          <p:cNvPr id="8" name="Text Placeholder 2"/>
          <p:cNvSpPr>
            <a:spLocks noGrp="1"/>
          </p:cNvSpPr>
          <p:nvPr>
            <p:ph type="body" idx="1"/>
          </p:nvPr>
        </p:nvSpPr>
        <p:spPr>
          <a:xfrm>
            <a:off x="699248" y="3324431"/>
            <a:ext cx="7734747" cy="1500187"/>
          </a:xfrm>
          <a:prstGeom prst="rect">
            <a:avLst/>
          </a:prstGeom>
        </p:spPr>
        <p:txBody>
          <a:bodyPr anchor="t"/>
          <a:lstStyle>
            <a:lvl1pPr marL="0" indent="0" algn="ctr">
              <a:buNone/>
              <a:defRPr sz="2000">
                <a:solidFill>
                  <a:srgbClr val="FFFFFF"/>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83561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5.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0.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PPT-General11.jpg"/>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F1909345-DEE0-4B07-8E32-441AC9DA095E}" type="datetime1">
              <a:rPr lang="en-US" smtClean="0"/>
              <a:pPr/>
              <a:t>8/19/2019</a:t>
            </a:fld>
            <a:endParaRPr lang="en-US"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F36DD0FD-55B0-48C4-8AF2-8A69533EDFC3}" type="slidenum">
              <a:rPr lang="en-US" smtClean="0"/>
              <a:pPr/>
              <a:t>‹#›</a:t>
            </a:fld>
            <a:endParaRPr lang="en-US" dirty="0"/>
          </a:p>
        </p:txBody>
      </p:sp>
      <p:pic>
        <p:nvPicPr>
          <p:cNvPr id="7" name="Picture 6" descr="PPT-General4.jpg"/>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descr="PPT-General4.jpg"/>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descr="PPT-General6.jpg"/>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790" r:id="rId1"/>
    <p:sldLayoutId id="2147483792" r:id="rId2"/>
    <p:sldLayoutId id="2147483793" r:id="rId3"/>
    <p:sldLayoutId id="2147483794" r:id="rId4"/>
    <p:sldLayoutId id="2147483795" r:id="rId5"/>
    <p:sldLayoutId id="2147483796" r:id="rId6"/>
    <p:sldLayoutId id="2147483797" r:id="rId7"/>
    <p:sldLayoutId id="2147483799" r:id="rId8"/>
    <p:sldLayoutId id="2147483814" r:id="rId9"/>
    <p:sldLayoutId id="2147483813" r:id="rId10"/>
  </p:sldLayoutIdLst>
  <p:hf sldNum="0" hdr="0" ftr="0" dt="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spcBef>
          <a:spcPct val="20000"/>
        </a:spcBef>
        <a:buClr>
          <a:schemeClr val="accent1"/>
        </a:buClr>
        <a:buFont typeface="Wingdings" pitchFamily="2" charset="2"/>
        <a:buNone/>
        <a:defRPr sz="2400" kern="1200">
          <a:solidFill>
            <a:schemeClr val="tx1">
              <a:lumMod val="85000"/>
              <a:lumOff val="15000"/>
            </a:schemeClr>
          </a:solidFill>
          <a:latin typeface="+mn-lt"/>
          <a:ea typeface="+mn-ea"/>
          <a:cs typeface="+mn-cs"/>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mn-lt"/>
          <a:ea typeface="+mn-ea"/>
          <a:cs typeface="+mn-cs"/>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mn-lt"/>
          <a:ea typeface="+mn-ea"/>
          <a:cs typeface="+mn-cs"/>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mn-lt"/>
          <a:ea typeface="+mn-ea"/>
          <a:cs typeface="+mn-cs"/>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5.jpg"/>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descr="PPT-General2.jpg"/>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descr="PPT-General12.jpg"/>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63565461"/>
      </p:ext>
    </p:extLst>
  </p:cSld>
  <p:clrMap bg1="lt1" tx1="dk1" bg2="lt2" tx2="dk2" accent1="accent1" accent2="accent2" accent3="accent3" accent4="accent4" accent5="accent5" accent6="accent6" hlink="hlink" folHlink="folHlink"/>
  <p:sldLayoutIdLst>
    <p:sldLayoutId id="2147483801" r:id="rId1"/>
    <p:sldLayoutId id="2147483803" r:id="rId2"/>
    <p:sldLayoutId id="2147483804" r:id="rId3"/>
    <p:sldLayoutId id="2147483805" r:id="rId4"/>
    <p:sldLayoutId id="2147483806" r:id="rId5"/>
    <p:sldLayoutId id="2147483807" r:id="rId6"/>
    <p:sldLayoutId id="2147483808" r:id="rId7"/>
    <p:sldLayoutId id="2147483809" r:id="rId8"/>
    <p:sldLayoutId id="2147483812" r:id="rId9"/>
    <p:sldLayoutId id="2147483816"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1026" y="2552700"/>
            <a:ext cx="8361947" cy="1752600"/>
          </a:xfrm>
        </p:spPr>
        <p:txBody>
          <a:bodyPr/>
          <a:lstStyle/>
          <a:p>
            <a:pPr algn="ctr"/>
            <a:r>
              <a:rPr lang="en-US" altLang="zh-CN" sz="2800" b="0" dirty="0">
                <a:effectLst/>
              </a:rPr>
              <a:t>Research on MNIST handwritten digits dataset by applying MLP</a:t>
            </a:r>
            <a:br>
              <a:rPr lang="zh-CN" altLang="zh-CN" sz="2800" b="0" dirty="0">
                <a:effectLst/>
              </a:rPr>
            </a:br>
            <a:br>
              <a:rPr lang="en-US" altLang="zh-CN" sz="2800" b="0" dirty="0">
                <a:latin typeface="Times New Roman" panose="02020603050405020304" pitchFamily="18" charset="0"/>
                <a:cs typeface="Times New Roman" panose="02020603050405020304" pitchFamily="18" charset="0"/>
              </a:rPr>
            </a:br>
            <a:br>
              <a:rPr lang="en-US" sz="2800" b="0" dirty="0">
                <a:solidFill>
                  <a:schemeClr val="bg1"/>
                </a:solidFill>
                <a:latin typeface="Times New Roman" panose="02020603050405020304" pitchFamily="18" charset="0"/>
                <a:cs typeface="Times New Roman" panose="02020603050405020304" pitchFamily="18" charset="0"/>
              </a:rPr>
            </a:br>
            <a:endParaRPr lang="en-US" sz="2800" b="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38494" y="4464830"/>
            <a:ext cx="6928709" cy="1752600"/>
          </a:xfrm>
        </p:spPr>
        <p:txBody>
          <a:bodyPr/>
          <a:lstStyle/>
          <a:p>
            <a:r>
              <a:rPr lang="en-US" sz="2000" dirty="0"/>
              <a:t>Presenter:  </a:t>
            </a:r>
            <a:r>
              <a:rPr lang="en-US" altLang="zh-CN" sz="2000" dirty="0"/>
              <a:t>Dongxiao Ma</a:t>
            </a:r>
            <a:endParaRPr lang="en-US" sz="2000" dirty="0"/>
          </a:p>
          <a:p>
            <a:r>
              <a:rPr lang="en-US" sz="2000" dirty="0"/>
              <a:t>Major: Mechanical and Aerospace Engineering </a:t>
            </a:r>
          </a:p>
        </p:txBody>
      </p:sp>
    </p:spTree>
    <p:extLst>
      <p:ext uri="{BB962C8B-B14F-4D97-AF65-F5344CB8AC3E}">
        <p14:creationId xmlns:p14="http://schemas.microsoft.com/office/powerpoint/2010/main" val="2114873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31B8D1-61E8-4107-97C3-E7C7883F6078}"/>
              </a:ext>
            </a:extLst>
          </p:cNvPr>
          <p:cNvSpPr>
            <a:spLocks noGrp="1"/>
          </p:cNvSpPr>
          <p:nvPr>
            <p:ph type="title"/>
          </p:nvPr>
        </p:nvSpPr>
        <p:spPr>
          <a:xfrm>
            <a:off x="642550" y="212910"/>
            <a:ext cx="7756263" cy="673758"/>
          </a:xfrm>
        </p:spPr>
        <p:txBody>
          <a:bodyPr/>
          <a:lstStyle/>
          <a:p>
            <a:pPr algn="ctr"/>
            <a:r>
              <a:rPr lang="en-US" altLang="zh-CN" sz="2800" dirty="0"/>
              <a:t>The MLP architecture and data processing</a:t>
            </a:r>
            <a:br>
              <a:rPr lang="en-US" altLang="zh-CN" sz="2800" dirty="0"/>
            </a:br>
            <a:br>
              <a:rPr lang="en-US" sz="2800" dirty="0"/>
            </a:br>
            <a:r>
              <a:rPr lang="en-US" sz="2800" dirty="0"/>
              <a:t>          </a:t>
            </a:r>
          </a:p>
        </p:txBody>
      </p:sp>
      <p:sp>
        <p:nvSpPr>
          <p:cNvPr id="5" name="Content Placeholder 1">
            <a:extLst>
              <a:ext uri="{FF2B5EF4-FFF2-40B4-BE49-F238E27FC236}">
                <a16:creationId xmlns:a16="http://schemas.microsoft.com/office/drawing/2014/main" id="{AF8C4B56-5A2A-464C-9FDC-7039D284B198}"/>
              </a:ext>
            </a:extLst>
          </p:cNvPr>
          <p:cNvSpPr>
            <a:spLocks noGrp="1"/>
          </p:cNvSpPr>
          <p:nvPr>
            <p:ph idx="1"/>
          </p:nvPr>
        </p:nvSpPr>
        <p:spPr>
          <a:xfrm>
            <a:off x="548782" y="1234882"/>
            <a:ext cx="8046436" cy="1495618"/>
          </a:xfrm>
        </p:spPr>
        <p:txBody>
          <a:bodyPr/>
          <a:lstStyle/>
          <a:p>
            <a:pPr marL="342900" indent="-342900">
              <a:buFont typeface="Arial" panose="020B0604020202020204" pitchFamily="34" charset="0"/>
              <a:buChar char="•"/>
            </a:pPr>
            <a:r>
              <a:rPr lang="en-US" sz="2200" b="1" dirty="0"/>
              <a:t>Data processing </a:t>
            </a:r>
          </a:p>
          <a:p>
            <a:pPr marL="342900" indent="-342900">
              <a:buFont typeface="Arial" panose="020B0604020202020204" pitchFamily="34" charset="0"/>
              <a:buChar char="•"/>
            </a:pPr>
            <a:r>
              <a:rPr lang="en-US" altLang="zh-CN" sz="1800" dirty="0"/>
              <a:t>MLP does not recognize such things as ‘2D’. </a:t>
            </a:r>
          </a:p>
          <a:p>
            <a:pPr marL="342900" indent="-342900">
              <a:buFont typeface="Arial" panose="020B0604020202020204" pitchFamily="34" charset="0"/>
              <a:buChar char="•"/>
            </a:pPr>
            <a:r>
              <a:rPr lang="en-US" altLang="zh-CN" sz="1800" dirty="0"/>
              <a:t>It means the input data must be a vector. Instead of several 28 * 28 pixels image, we translate them that are all same length 784 (28 *28 = 784).</a:t>
            </a:r>
            <a:endParaRPr lang="en-US" sz="1800" dirty="0"/>
          </a:p>
        </p:txBody>
      </p:sp>
      <p:pic>
        <p:nvPicPr>
          <p:cNvPr id="8" name="Picture 7">
            <a:extLst>
              <a:ext uri="{FF2B5EF4-FFF2-40B4-BE49-F238E27FC236}">
                <a16:creationId xmlns:a16="http://schemas.microsoft.com/office/drawing/2014/main" id="{8173F0A4-FB34-4FCA-B91E-00D9230C04FF}"/>
              </a:ext>
            </a:extLst>
          </p:cNvPr>
          <p:cNvPicPr/>
          <p:nvPr/>
        </p:nvPicPr>
        <p:blipFill>
          <a:blip r:embed="rId2"/>
          <a:stretch>
            <a:fillRect/>
          </a:stretch>
        </p:blipFill>
        <p:spPr>
          <a:xfrm>
            <a:off x="985953" y="2938462"/>
            <a:ext cx="7069455" cy="706438"/>
          </a:xfrm>
          <a:prstGeom prst="rect">
            <a:avLst/>
          </a:prstGeom>
        </p:spPr>
      </p:pic>
      <p:sp>
        <p:nvSpPr>
          <p:cNvPr id="9" name="Content Placeholder 1">
            <a:extLst>
              <a:ext uri="{FF2B5EF4-FFF2-40B4-BE49-F238E27FC236}">
                <a16:creationId xmlns:a16="http://schemas.microsoft.com/office/drawing/2014/main" id="{750B0DC9-96EE-4A34-A11A-8A019004C283}"/>
              </a:ext>
            </a:extLst>
          </p:cNvPr>
          <p:cNvSpPr txBox="1">
            <a:spLocks/>
          </p:cNvSpPr>
          <p:nvPr/>
        </p:nvSpPr>
        <p:spPr>
          <a:xfrm>
            <a:off x="637162" y="3852862"/>
            <a:ext cx="8046436" cy="1495618"/>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lgn="ctr"/>
            <a:r>
              <a:rPr lang="en-US" altLang="zh-CN" sz="1800" dirty="0"/>
              <a:t>Figure 5: </a:t>
            </a:r>
            <a:r>
              <a:rPr lang="en-US" altLang="zh-CN" sz="1800" dirty="0">
                <a:latin typeface="Times New Roman" panose="02020603050405020304" pitchFamily="18" charset="0"/>
                <a:ea typeface="等线" panose="02010600030101010101" pitchFamily="2" charset="-122"/>
              </a:rPr>
              <a:t>Reshape the 28*28 pixels pictures to the 1-D vectors which have 784 features</a:t>
            </a:r>
            <a:r>
              <a:rPr lang="en-US" altLang="zh-CN" sz="1800" dirty="0"/>
              <a:t>  </a:t>
            </a:r>
          </a:p>
        </p:txBody>
      </p:sp>
    </p:spTree>
    <p:extLst>
      <p:ext uri="{BB962C8B-B14F-4D97-AF65-F5344CB8AC3E}">
        <p14:creationId xmlns:p14="http://schemas.microsoft.com/office/powerpoint/2010/main" val="78453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31B8D1-61E8-4107-97C3-E7C7883F6078}"/>
              </a:ext>
            </a:extLst>
          </p:cNvPr>
          <p:cNvSpPr>
            <a:spLocks noGrp="1"/>
          </p:cNvSpPr>
          <p:nvPr>
            <p:ph type="title"/>
          </p:nvPr>
        </p:nvSpPr>
        <p:spPr>
          <a:xfrm>
            <a:off x="642550" y="212910"/>
            <a:ext cx="7756263" cy="673758"/>
          </a:xfrm>
        </p:spPr>
        <p:txBody>
          <a:bodyPr/>
          <a:lstStyle/>
          <a:p>
            <a:pPr algn="ctr"/>
            <a:r>
              <a:rPr lang="en-US" altLang="zh-CN" sz="2800" dirty="0"/>
              <a:t>One-hot encoded labels, SoftMax activation function and cross entropy loss function</a:t>
            </a:r>
            <a:br>
              <a:rPr lang="en-US" altLang="zh-CN" sz="2800" dirty="0"/>
            </a:br>
            <a:r>
              <a:rPr lang="en-US" sz="2800" dirty="0"/>
              <a:t>          </a:t>
            </a:r>
          </a:p>
        </p:txBody>
      </p:sp>
      <p:sp>
        <p:nvSpPr>
          <p:cNvPr id="5" name="Content Placeholder 1">
            <a:extLst>
              <a:ext uri="{FF2B5EF4-FFF2-40B4-BE49-F238E27FC236}">
                <a16:creationId xmlns:a16="http://schemas.microsoft.com/office/drawing/2014/main" id="{AF8C4B56-5A2A-464C-9FDC-7039D284B198}"/>
              </a:ext>
            </a:extLst>
          </p:cNvPr>
          <p:cNvSpPr>
            <a:spLocks noGrp="1"/>
          </p:cNvSpPr>
          <p:nvPr>
            <p:ph idx="1"/>
          </p:nvPr>
        </p:nvSpPr>
        <p:spPr>
          <a:xfrm>
            <a:off x="548782" y="1234882"/>
            <a:ext cx="8046436" cy="2029018"/>
          </a:xfrm>
        </p:spPr>
        <p:txBody>
          <a:bodyPr/>
          <a:lstStyle/>
          <a:p>
            <a:pPr marL="342900" indent="-342900">
              <a:buFont typeface="Arial" panose="020B0604020202020204" pitchFamily="34" charset="0"/>
              <a:buChar char="•"/>
            </a:pPr>
            <a:r>
              <a:rPr lang="en-US" sz="2200" b="1" dirty="0"/>
              <a:t>One-hot</a:t>
            </a:r>
          </a:p>
          <a:p>
            <a:pPr marL="342900" indent="-342900">
              <a:buFont typeface="Arial" panose="020B0604020202020204" pitchFamily="34" charset="0"/>
              <a:buChar char="•"/>
            </a:pPr>
            <a:r>
              <a:rPr lang="en-US" altLang="zh-CN" sz="1800" dirty="0">
                <a:solidFill>
                  <a:srgbClr val="707070"/>
                </a:solidFill>
                <a:latin typeface="Roboto"/>
              </a:rPr>
              <a:t>The MNIST labels, which are just numbers (and numbers can take any value), are not categorical. </a:t>
            </a:r>
          </a:p>
          <a:p>
            <a:pPr marL="342900" indent="-342900">
              <a:buFont typeface="Arial" panose="020B0604020202020204" pitchFamily="34" charset="0"/>
              <a:buChar char="•"/>
            </a:pPr>
            <a:r>
              <a:rPr lang="en-US" sz="1800" dirty="0">
                <a:solidFill>
                  <a:srgbClr val="707070"/>
                </a:solidFill>
                <a:latin typeface="Roboto"/>
              </a:rPr>
              <a:t>Thus, when we’re making predictions about categorical data (as opposed to values from a continuous range), the best practice is to use the ‘one - hot’ encoded vector. </a:t>
            </a:r>
          </a:p>
        </p:txBody>
      </p:sp>
      <p:sp>
        <p:nvSpPr>
          <p:cNvPr id="9" name="Content Placeholder 1">
            <a:extLst>
              <a:ext uri="{FF2B5EF4-FFF2-40B4-BE49-F238E27FC236}">
                <a16:creationId xmlns:a16="http://schemas.microsoft.com/office/drawing/2014/main" id="{750B0DC9-96EE-4A34-A11A-8A019004C283}"/>
              </a:ext>
            </a:extLst>
          </p:cNvPr>
          <p:cNvSpPr txBox="1">
            <a:spLocks/>
          </p:cNvSpPr>
          <p:nvPr/>
        </p:nvSpPr>
        <p:spPr>
          <a:xfrm>
            <a:off x="637162" y="4538662"/>
            <a:ext cx="8046436" cy="1495618"/>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lgn="ctr"/>
            <a:r>
              <a:rPr lang="en-US" altLang="zh-CN" sz="1800" dirty="0"/>
              <a:t>Figure 6: </a:t>
            </a:r>
            <a:r>
              <a:rPr lang="en-US" altLang="zh-CN" sz="1800" dirty="0">
                <a:latin typeface="Times New Roman" panose="02020603050405020304" pitchFamily="18" charset="0"/>
                <a:ea typeface="等线" panose="02010600030101010101" pitchFamily="2" charset="-122"/>
              </a:rPr>
              <a:t>Code for encoded the labels into categorical ones</a:t>
            </a:r>
            <a:endParaRPr lang="en-US" altLang="zh-CN" sz="1800" dirty="0"/>
          </a:p>
        </p:txBody>
      </p:sp>
      <p:pic>
        <p:nvPicPr>
          <p:cNvPr id="2" name="Picture 1">
            <a:extLst>
              <a:ext uri="{FF2B5EF4-FFF2-40B4-BE49-F238E27FC236}">
                <a16:creationId xmlns:a16="http://schemas.microsoft.com/office/drawing/2014/main" id="{8D325C4A-40E2-47CD-ADD7-2CC56B10F3A1}"/>
              </a:ext>
            </a:extLst>
          </p:cNvPr>
          <p:cNvPicPr>
            <a:picLocks noChangeAspect="1"/>
          </p:cNvPicPr>
          <p:nvPr/>
        </p:nvPicPr>
        <p:blipFill>
          <a:blip r:embed="rId2"/>
          <a:stretch>
            <a:fillRect/>
          </a:stretch>
        </p:blipFill>
        <p:spPr>
          <a:xfrm>
            <a:off x="774780" y="3429000"/>
            <a:ext cx="7594440" cy="741362"/>
          </a:xfrm>
          <a:prstGeom prst="rect">
            <a:avLst/>
          </a:prstGeom>
        </p:spPr>
      </p:pic>
    </p:spTree>
    <p:extLst>
      <p:ext uri="{BB962C8B-B14F-4D97-AF65-F5344CB8AC3E}">
        <p14:creationId xmlns:p14="http://schemas.microsoft.com/office/powerpoint/2010/main" val="232684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31B8D1-61E8-4107-97C3-E7C7883F6078}"/>
              </a:ext>
            </a:extLst>
          </p:cNvPr>
          <p:cNvSpPr>
            <a:spLocks noGrp="1"/>
          </p:cNvSpPr>
          <p:nvPr>
            <p:ph type="title"/>
          </p:nvPr>
        </p:nvSpPr>
        <p:spPr>
          <a:xfrm>
            <a:off x="642550" y="212910"/>
            <a:ext cx="7756263" cy="673758"/>
          </a:xfrm>
        </p:spPr>
        <p:txBody>
          <a:bodyPr/>
          <a:lstStyle/>
          <a:p>
            <a:pPr algn="ctr"/>
            <a:r>
              <a:rPr lang="en-US" altLang="zh-CN" sz="2800" dirty="0"/>
              <a:t>One-hot encoded labels, SoftMax activation function and cross entropy loss function</a:t>
            </a:r>
            <a:br>
              <a:rPr lang="en-US" altLang="zh-CN" sz="2800" dirty="0"/>
            </a:br>
            <a:br>
              <a:rPr lang="en-US" altLang="zh-CN" sz="2800" dirty="0"/>
            </a:br>
            <a:br>
              <a:rPr lang="en-US" sz="2800" dirty="0"/>
            </a:br>
            <a:r>
              <a:rPr lang="en-US" sz="2800" dirty="0"/>
              <a:t>          </a:t>
            </a:r>
          </a:p>
        </p:txBody>
      </p:sp>
      <p:sp>
        <p:nvSpPr>
          <p:cNvPr id="5" name="Content Placeholder 1">
            <a:extLst>
              <a:ext uri="{FF2B5EF4-FFF2-40B4-BE49-F238E27FC236}">
                <a16:creationId xmlns:a16="http://schemas.microsoft.com/office/drawing/2014/main" id="{AF8C4B56-5A2A-464C-9FDC-7039D284B198}"/>
              </a:ext>
            </a:extLst>
          </p:cNvPr>
          <p:cNvSpPr>
            <a:spLocks noGrp="1"/>
          </p:cNvSpPr>
          <p:nvPr>
            <p:ph idx="1"/>
          </p:nvPr>
        </p:nvSpPr>
        <p:spPr>
          <a:xfrm>
            <a:off x="548782" y="1234882"/>
            <a:ext cx="8046436" cy="1495618"/>
          </a:xfrm>
        </p:spPr>
        <p:txBody>
          <a:bodyPr/>
          <a:lstStyle/>
          <a:p>
            <a:pPr marL="342900" indent="-342900">
              <a:buFont typeface="Arial" panose="020B0604020202020204" pitchFamily="34" charset="0"/>
              <a:buChar char="•"/>
            </a:pPr>
            <a:r>
              <a:rPr lang="en-US" altLang="zh-CN" sz="2200" b="1" dirty="0"/>
              <a:t>One-hot</a:t>
            </a:r>
          </a:p>
          <a:p>
            <a:pPr marL="342900" indent="-342900">
              <a:buFont typeface="Arial" panose="020B0604020202020204" pitchFamily="34" charset="0"/>
              <a:buChar char="•"/>
            </a:pPr>
            <a:r>
              <a:rPr lang="en-US" altLang="zh-CN" sz="1800" dirty="0"/>
              <a:t>For example, we create a vector as long as the number of categories we have, and force the model to set exactly one of the positions in the vector to 1 and the rest to 0.</a:t>
            </a:r>
            <a:endParaRPr lang="en-US" sz="1800" dirty="0"/>
          </a:p>
        </p:txBody>
      </p:sp>
      <p:sp>
        <p:nvSpPr>
          <p:cNvPr id="9" name="Content Placeholder 1">
            <a:extLst>
              <a:ext uri="{FF2B5EF4-FFF2-40B4-BE49-F238E27FC236}">
                <a16:creationId xmlns:a16="http://schemas.microsoft.com/office/drawing/2014/main" id="{750B0DC9-96EE-4A34-A11A-8A019004C283}"/>
              </a:ext>
            </a:extLst>
          </p:cNvPr>
          <p:cNvSpPr txBox="1">
            <a:spLocks/>
          </p:cNvSpPr>
          <p:nvPr/>
        </p:nvSpPr>
        <p:spPr>
          <a:xfrm>
            <a:off x="548782" y="4729306"/>
            <a:ext cx="8046436" cy="1495618"/>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lgn="ctr"/>
            <a:r>
              <a:rPr lang="en-US" altLang="zh-CN" sz="1800" dirty="0"/>
              <a:t>Figure 7: </a:t>
            </a:r>
            <a:r>
              <a:rPr lang="en-US" altLang="zh-CN" sz="1800" dirty="0">
                <a:latin typeface="Times New Roman" panose="02020603050405020304" pitchFamily="18" charset="0"/>
                <a:ea typeface="等线" panose="02010600030101010101" pitchFamily="2" charset="-122"/>
              </a:rPr>
              <a:t>Encoded version labels</a:t>
            </a:r>
            <a:endParaRPr lang="en-US" altLang="zh-CN" sz="1800" dirty="0"/>
          </a:p>
        </p:txBody>
      </p:sp>
      <p:pic>
        <p:nvPicPr>
          <p:cNvPr id="6" name="Picture 5">
            <a:extLst>
              <a:ext uri="{FF2B5EF4-FFF2-40B4-BE49-F238E27FC236}">
                <a16:creationId xmlns:a16="http://schemas.microsoft.com/office/drawing/2014/main" id="{B0E597AA-45C3-40CC-B101-BE75BA44D469}"/>
              </a:ext>
            </a:extLst>
          </p:cNvPr>
          <p:cNvPicPr/>
          <p:nvPr/>
        </p:nvPicPr>
        <p:blipFill>
          <a:blip r:embed="rId2"/>
          <a:stretch>
            <a:fillRect/>
          </a:stretch>
        </p:blipFill>
        <p:spPr>
          <a:xfrm>
            <a:off x="2705366" y="2643236"/>
            <a:ext cx="3733267" cy="2044699"/>
          </a:xfrm>
          <a:prstGeom prst="rect">
            <a:avLst/>
          </a:prstGeom>
        </p:spPr>
      </p:pic>
    </p:spTree>
    <p:extLst>
      <p:ext uri="{BB962C8B-B14F-4D97-AF65-F5344CB8AC3E}">
        <p14:creationId xmlns:p14="http://schemas.microsoft.com/office/powerpoint/2010/main" val="112783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31B8D1-61E8-4107-97C3-E7C7883F6078}"/>
              </a:ext>
            </a:extLst>
          </p:cNvPr>
          <p:cNvSpPr>
            <a:spLocks noGrp="1"/>
          </p:cNvSpPr>
          <p:nvPr>
            <p:ph type="title"/>
          </p:nvPr>
        </p:nvSpPr>
        <p:spPr>
          <a:xfrm>
            <a:off x="642550" y="212910"/>
            <a:ext cx="7756263" cy="673758"/>
          </a:xfrm>
        </p:spPr>
        <p:txBody>
          <a:bodyPr/>
          <a:lstStyle/>
          <a:p>
            <a:pPr algn="ctr"/>
            <a:r>
              <a:rPr lang="en-US" altLang="zh-CN" sz="2800" dirty="0"/>
              <a:t>One-hot encoded labels, SoftMax activation function and cross entropy loss function</a:t>
            </a:r>
            <a:br>
              <a:rPr lang="en-US" altLang="zh-CN" sz="2800" dirty="0"/>
            </a:br>
            <a:br>
              <a:rPr lang="en-US" altLang="zh-CN" sz="2800" dirty="0"/>
            </a:br>
            <a:br>
              <a:rPr lang="en-US" sz="2800" dirty="0"/>
            </a:br>
            <a:r>
              <a:rPr lang="en-US" sz="2800" dirty="0"/>
              <a:t>          </a:t>
            </a:r>
          </a:p>
        </p:txBody>
      </p:sp>
      <p:sp>
        <p:nvSpPr>
          <p:cNvPr id="5" name="Content Placeholder 1">
            <a:extLst>
              <a:ext uri="{FF2B5EF4-FFF2-40B4-BE49-F238E27FC236}">
                <a16:creationId xmlns:a16="http://schemas.microsoft.com/office/drawing/2014/main" id="{AF8C4B56-5A2A-464C-9FDC-7039D284B198}"/>
              </a:ext>
            </a:extLst>
          </p:cNvPr>
          <p:cNvSpPr>
            <a:spLocks noGrp="1"/>
          </p:cNvSpPr>
          <p:nvPr>
            <p:ph idx="1"/>
          </p:nvPr>
        </p:nvSpPr>
        <p:spPr>
          <a:xfrm>
            <a:off x="548782" y="1234882"/>
            <a:ext cx="8046436" cy="1495618"/>
          </a:xfrm>
        </p:spPr>
        <p:txBody>
          <a:bodyPr/>
          <a:lstStyle/>
          <a:p>
            <a:pPr marL="342900" indent="-342900">
              <a:buFont typeface="Arial" panose="020B0604020202020204" pitchFamily="34" charset="0"/>
              <a:buChar char="•"/>
            </a:pPr>
            <a:r>
              <a:rPr lang="en-US" altLang="zh-CN" sz="2200" b="1" dirty="0"/>
              <a:t>Softmax activation function</a:t>
            </a:r>
          </a:p>
          <a:p>
            <a:pPr marL="342900" indent="-342900">
              <a:buFont typeface="Arial" panose="020B0604020202020204" pitchFamily="34" charset="0"/>
              <a:buChar char="•"/>
            </a:pPr>
            <a:r>
              <a:rPr lang="en-US" sz="1800" dirty="0"/>
              <a:t>The output layer data through the </a:t>
            </a:r>
            <a:r>
              <a:rPr lang="en-US" sz="1800" dirty="0" err="1"/>
              <a:t>softmax</a:t>
            </a:r>
            <a:r>
              <a:rPr lang="en-US" sz="1800" dirty="0"/>
              <a:t> activation function will become the probabilities.</a:t>
            </a:r>
          </a:p>
        </p:txBody>
      </p:sp>
      <p:sp>
        <p:nvSpPr>
          <p:cNvPr id="9" name="Content Placeholder 1">
            <a:extLst>
              <a:ext uri="{FF2B5EF4-FFF2-40B4-BE49-F238E27FC236}">
                <a16:creationId xmlns:a16="http://schemas.microsoft.com/office/drawing/2014/main" id="{750B0DC9-96EE-4A34-A11A-8A019004C283}"/>
              </a:ext>
            </a:extLst>
          </p:cNvPr>
          <p:cNvSpPr txBox="1">
            <a:spLocks/>
          </p:cNvSpPr>
          <p:nvPr/>
        </p:nvSpPr>
        <p:spPr>
          <a:xfrm>
            <a:off x="548782" y="4875309"/>
            <a:ext cx="8046436" cy="1495618"/>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lgn="ctr"/>
            <a:r>
              <a:rPr lang="en-US" altLang="zh-CN" sz="1800" dirty="0"/>
              <a:t>Figure 8: </a:t>
            </a:r>
            <a:r>
              <a:rPr lang="en-US" altLang="zh-CN" sz="1800" dirty="0">
                <a:latin typeface="Times New Roman" panose="02020603050405020304" pitchFamily="18" charset="0"/>
                <a:ea typeface="等线" panose="02010600030101010101" pitchFamily="2" charset="-122"/>
              </a:rPr>
              <a:t>Softmax activation function</a:t>
            </a:r>
          </a:p>
          <a:p>
            <a:pPr algn="ctr"/>
            <a:endParaRPr lang="en-US" altLang="zh-CN" sz="1800" dirty="0"/>
          </a:p>
        </p:txBody>
      </p:sp>
      <p:pic>
        <p:nvPicPr>
          <p:cNvPr id="11266" name="Picture 2">
            <a:extLst>
              <a:ext uri="{FF2B5EF4-FFF2-40B4-BE49-F238E27FC236}">
                <a16:creationId xmlns:a16="http://schemas.microsoft.com/office/drawing/2014/main" id="{0057056E-7E92-4E83-AEC1-4D7D8B0054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8" y="2671041"/>
            <a:ext cx="50006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6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31B8D1-61E8-4107-97C3-E7C7883F6078}"/>
              </a:ext>
            </a:extLst>
          </p:cNvPr>
          <p:cNvSpPr>
            <a:spLocks noGrp="1"/>
          </p:cNvSpPr>
          <p:nvPr>
            <p:ph type="title"/>
          </p:nvPr>
        </p:nvSpPr>
        <p:spPr>
          <a:xfrm>
            <a:off x="642550" y="212910"/>
            <a:ext cx="7756263" cy="673758"/>
          </a:xfrm>
        </p:spPr>
        <p:txBody>
          <a:bodyPr/>
          <a:lstStyle/>
          <a:p>
            <a:pPr algn="ctr"/>
            <a:r>
              <a:rPr lang="en-US" altLang="zh-CN" sz="2800" dirty="0"/>
              <a:t>One-hot encoded labels, SoftMax activation function and cross entropy loss function</a:t>
            </a:r>
            <a:br>
              <a:rPr lang="en-US" altLang="zh-CN" sz="2800" dirty="0"/>
            </a:br>
            <a:br>
              <a:rPr lang="en-US" altLang="zh-CN" sz="2800" dirty="0"/>
            </a:br>
            <a:br>
              <a:rPr lang="en-US" sz="2800" dirty="0"/>
            </a:br>
            <a:r>
              <a:rPr lang="en-US" sz="2800" dirty="0"/>
              <a:t>          </a:t>
            </a:r>
          </a:p>
        </p:txBody>
      </p:sp>
      <p:sp>
        <p:nvSpPr>
          <p:cNvPr id="5" name="Content Placeholder 1">
            <a:extLst>
              <a:ext uri="{FF2B5EF4-FFF2-40B4-BE49-F238E27FC236}">
                <a16:creationId xmlns:a16="http://schemas.microsoft.com/office/drawing/2014/main" id="{AF8C4B56-5A2A-464C-9FDC-7039D284B198}"/>
              </a:ext>
            </a:extLst>
          </p:cNvPr>
          <p:cNvSpPr>
            <a:spLocks noGrp="1"/>
          </p:cNvSpPr>
          <p:nvPr>
            <p:ph idx="1"/>
          </p:nvPr>
        </p:nvSpPr>
        <p:spPr>
          <a:xfrm>
            <a:off x="548782" y="1234882"/>
            <a:ext cx="8046436" cy="1495618"/>
          </a:xfrm>
        </p:spPr>
        <p:txBody>
          <a:bodyPr/>
          <a:lstStyle/>
          <a:p>
            <a:pPr marL="342900" indent="-342900">
              <a:buFont typeface="Arial" panose="020B0604020202020204" pitchFamily="34" charset="0"/>
              <a:buChar char="•"/>
            </a:pPr>
            <a:r>
              <a:rPr lang="en-US" altLang="zh-CN" sz="2200" b="1" dirty="0"/>
              <a:t>Cross entropy-</a:t>
            </a:r>
            <a:r>
              <a:rPr lang="en-US" altLang="zh-CN" dirty="0">
                <a:latin typeface="Times New Roman" panose="02020603050405020304" pitchFamily="18" charset="0"/>
                <a:ea typeface="等线" panose="02010600030101010101" pitchFamily="2" charset="-122"/>
              </a:rPr>
              <a:t> </a:t>
            </a:r>
            <a:r>
              <a:rPr lang="en-US" altLang="zh-CN" sz="2200" b="1" dirty="0"/>
              <a:t>Kullback-Leibler Divergence</a:t>
            </a:r>
          </a:p>
          <a:p>
            <a:pPr marL="342900" indent="-342900">
              <a:buFont typeface="Arial" panose="020B0604020202020204" pitchFamily="34" charset="0"/>
              <a:buChar char="•"/>
            </a:pPr>
            <a:r>
              <a:rPr lang="en-US" altLang="zh-CN" sz="1800" dirty="0">
                <a:latin typeface="Arial" panose="020B0604020202020204" pitchFamily="34" charset="0"/>
                <a:ea typeface="等线" panose="02010600030101010101" pitchFamily="2" charset="-122"/>
                <a:cs typeface="Arial" panose="020B0604020202020204" pitchFamily="34" charset="0"/>
              </a:rPr>
              <a:t>Before we talk about the cross entropy, we have to introduce some background knowledge like the Kullback-Leibler Divergence, which is used to measure the distance of two distributions.</a:t>
            </a:r>
            <a:endParaRPr lang="en-US" sz="1800" dirty="0">
              <a:latin typeface="Arial" panose="020B0604020202020204" pitchFamily="34" charset="0"/>
              <a:cs typeface="Arial" panose="020B0604020202020204" pitchFamily="34" charset="0"/>
            </a:endParaRPr>
          </a:p>
        </p:txBody>
      </p:sp>
      <p:sp>
        <p:nvSpPr>
          <p:cNvPr id="9" name="Content Placeholder 1">
            <a:extLst>
              <a:ext uri="{FF2B5EF4-FFF2-40B4-BE49-F238E27FC236}">
                <a16:creationId xmlns:a16="http://schemas.microsoft.com/office/drawing/2014/main" id="{750B0DC9-96EE-4A34-A11A-8A019004C283}"/>
              </a:ext>
            </a:extLst>
          </p:cNvPr>
          <p:cNvSpPr txBox="1">
            <a:spLocks/>
          </p:cNvSpPr>
          <p:nvPr/>
        </p:nvSpPr>
        <p:spPr>
          <a:xfrm>
            <a:off x="642550" y="4503206"/>
            <a:ext cx="8046436" cy="1495618"/>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lgn="ctr"/>
            <a:r>
              <a:rPr lang="en-US" altLang="zh-CN" sz="1800" dirty="0">
                <a:latin typeface="Arial" panose="020B0604020202020204" pitchFamily="34" charset="0"/>
                <a:cs typeface="Arial" panose="020B0604020202020204" pitchFamily="34" charset="0"/>
              </a:rPr>
              <a:t>Figure 9: </a:t>
            </a:r>
            <a:r>
              <a:rPr lang="en-US" altLang="zh-CN" sz="1800" dirty="0">
                <a:latin typeface="Arial" panose="020B0604020202020204" pitchFamily="34" charset="0"/>
                <a:ea typeface="等线" panose="02010600030101010101" pitchFamily="2" charset="-122"/>
                <a:cs typeface="Arial" panose="020B0604020202020204" pitchFamily="34" charset="0"/>
              </a:rPr>
              <a:t>Kullback-Leibler Divergence</a:t>
            </a:r>
            <a:endParaRPr lang="en-US" altLang="zh-CN" sz="18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5E443A64-D8BB-4AA5-9171-63ECF912B3DB}"/>
              </a:ext>
            </a:extLst>
          </p:cNvPr>
          <p:cNvPicPr/>
          <p:nvPr/>
        </p:nvPicPr>
        <p:blipFill>
          <a:blip r:embed="rId2"/>
          <a:stretch>
            <a:fillRect/>
          </a:stretch>
        </p:blipFill>
        <p:spPr>
          <a:xfrm>
            <a:off x="2522537" y="2740794"/>
            <a:ext cx="3840163" cy="1734512"/>
          </a:xfrm>
          <a:prstGeom prst="rect">
            <a:avLst/>
          </a:prstGeom>
        </p:spPr>
      </p:pic>
    </p:spTree>
    <p:extLst>
      <p:ext uri="{BB962C8B-B14F-4D97-AF65-F5344CB8AC3E}">
        <p14:creationId xmlns:p14="http://schemas.microsoft.com/office/powerpoint/2010/main" val="321717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31B8D1-61E8-4107-97C3-E7C7883F6078}"/>
              </a:ext>
            </a:extLst>
          </p:cNvPr>
          <p:cNvSpPr>
            <a:spLocks noGrp="1"/>
          </p:cNvSpPr>
          <p:nvPr>
            <p:ph type="title"/>
          </p:nvPr>
        </p:nvSpPr>
        <p:spPr>
          <a:xfrm>
            <a:off x="642550" y="212910"/>
            <a:ext cx="7756263" cy="673758"/>
          </a:xfrm>
        </p:spPr>
        <p:txBody>
          <a:bodyPr/>
          <a:lstStyle/>
          <a:p>
            <a:pPr algn="ctr"/>
            <a:r>
              <a:rPr lang="en-US" altLang="zh-CN" sz="2800" dirty="0"/>
              <a:t>One-hot encoded labels, SoftMax activation function and cross entropy loss function</a:t>
            </a:r>
            <a:br>
              <a:rPr lang="en-US" altLang="zh-CN" sz="2800" dirty="0"/>
            </a:br>
            <a:br>
              <a:rPr lang="en-US" altLang="zh-CN" sz="2800" dirty="0"/>
            </a:br>
            <a:br>
              <a:rPr lang="en-US" sz="2800" dirty="0"/>
            </a:br>
            <a:r>
              <a:rPr lang="en-US" sz="2800" dirty="0"/>
              <a:t>          </a:t>
            </a:r>
          </a:p>
        </p:txBody>
      </p:sp>
      <p:sp>
        <p:nvSpPr>
          <p:cNvPr id="5" name="Content Placeholder 1">
            <a:extLst>
              <a:ext uri="{FF2B5EF4-FFF2-40B4-BE49-F238E27FC236}">
                <a16:creationId xmlns:a16="http://schemas.microsoft.com/office/drawing/2014/main" id="{AF8C4B56-5A2A-464C-9FDC-7039D284B198}"/>
              </a:ext>
            </a:extLst>
          </p:cNvPr>
          <p:cNvSpPr>
            <a:spLocks noGrp="1"/>
          </p:cNvSpPr>
          <p:nvPr>
            <p:ph idx="1"/>
          </p:nvPr>
        </p:nvSpPr>
        <p:spPr>
          <a:xfrm>
            <a:off x="548782" y="1234882"/>
            <a:ext cx="8046436" cy="1495618"/>
          </a:xfrm>
        </p:spPr>
        <p:txBody>
          <a:bodyPr/>
          <a:lstStyle/>
          <a:p>
            <a:pPr marL="342900" lvl="0" indent="-342900">
              <a:buClr>
                <a:srgbClr val="873624"/>
              </a:buClr>
              <a:buFont typeface="Arial" panose="020B0604020202020204" pitchFamily="34" charset="0"/>
              <a:buChar char="•"/>
            </a:pPr>
            <a:r>
              <a:rPr lang="en-US" altLang="zh-CN" sz="2200" b="1" dirty="0"/>
              <a:t>Cross entropy function</a:t>
            </a:r>
          </a:p>
          <a:p>
            <a:pPr marL="342900" indent="-342900">
              <a:buFont typeface="Arial" panose="020B0604020202020204" pitchFamily="34" charset="0"/>
              <a:buChar char="•"/>
            </a:pPr>
            <a:r>
              <a:rPr lang="en-US" altLang="zh-CN" sz="1800" dirty="0">
                <a:latin typeface="Times New Roman" panose="02020603050405020304" pitchFamily="18" charset="0"/>
                <a:ea typeface="等线" panose="02010600030101010101" pitchFamily="2" charset="-122"/>
              </a:rPr>
              <a:t>In function two, the H(p) means the entropy, we estimate there are two distributions, the cross entropy of them in the given sample space can be defined as </a:t>
            </a:r>
            <a:endParaRPr lang="en-US" sz="1800" dirty="0"/>
          </a:p>
        </p:txBody>
      </p:sp>
      <p:sp>
        <p:nvSpPr>
          <p:cNvPr id="9" name="Content Placeholder 1">
            <a:extLst>
              <a:ext uri="{FF2B5EF4-FFF2-40B4-BE49-F238E27FC236}">
                <a16:creationId xmlns:a16="http://schemas.microsoft.com/office/drawing/2014/main" id="{750B0DC9-96EE-4A34-A11A-8A019004C283}"/>
              </a:ext>
            </a:extLst>
          </p:cNvPr>
          <p:cNvSpPr txBox="1">
            <a:spLocks/>
          </p:cNvSpPr>
          <p:nvPr/>
        </p:nvSpPr>
        <p:spPr>
          <a:xfrm>
            <a:off x="548782" y="4729306"/>
            <a:ext cx="8046436" cy="1495618"/>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lgn="ctr"/>
            <a:r>
              <a:rPr lang="en-US" altLang="zh-CN" sz="1800" dirty="0"/>
              <a:t>Figure 10: </a:t>
            </a:r>
            <a:r>
              <a:rPr lang="en-US" altLang="zh-CN" sz="1800" dirty="0">
                <a:latin typeface="Times New Roman" panose="02020603050405020304" pitchFamily="18" charset="0"/>
                <a:ea typeface="等线" panose="02010600030101010101" pitchFamily="2" charset="-122"/>
              </a:rPr>
              <a:t>Cross Entropy function</a:t>
            </a:r>
            <a:endParaRPr lang="en-US" altLang="zh-CN" sz="1800" dirty="0"/>
          </a:p>
        </p:txBody>
      </p:sp>
      <p:pic>
        <p:nvPicPr>
          <p:cNvPr id="7" name="Picture 6">
            <a:extLst>
              <a:ext uri="{FF2B5EF4-FFF2-40B4-BE49-F238E27FC236}">
                <a16:creationId xmlns:a16="http://schemas.microsoft.com/office/drawing/2014/main" id="{29C05E2B-B3DF-46C6-849F-827B43220B4C}"/>
              </a:ext>
            </a:extLst>
          </p:cNvPr>
          <p:cNvPicPr/>
          <p:nvPr/>
        </p:nvPicPr>
        <p:blipFill>
          <a:blip r:embed="rId2"/>
          <a:stretch>
            <a:fillRect/>
          </a:stretch>
        </p:blipFill>
        <p:spPr>
          <a:xfrm>
            <a:off x="820737" y="2730499"/>
            <a:ext cx="3286125" cy="1397001"/>
          </a:xfrm>
          <a:prstGeom prst="rect">
            <a:avLst/>
          </a:prstGeom>
        </p:spPr>
      </p:pic>
      <p:pic>
        <p:nvPicPr>
          <p:cNvPr id="8" name="Picture 7">
            <a:extLst>
              <a:ext uri="{FF2B5EF4-FFF2-40B4-BE49-F238E27FC236}">
                <a16:creationId xmlns:a16="http://schemas.microsoft.com/office/drawing/2014/main" id="{05FC2638-37A7-4852-8E79-D4B2120B06AE}"/>
              </a:ext>
            </a:extLst>
          </p:cNvPr>
          <p:cNvPicPr/>
          <p:nvPr/>
        </p:nvPicPr>
        <p:blipFill>
          <a:blip r:embed="rId3"/>
          <a:stretch>
            <a:fillRect/>
          </a:stretch>
        </p:blipFill>
        <p:spPr>
          <a:xfrm>
            <a:off x="4467312" y="3078714"/>
            <a:ext cx="3767455" cy="553720"/>
          </a:xfrm>
          <a:prstGeom prst="rect">
            <a:avLst/>
          </a:prstGeom>
        </p:spPr>
      </p:pic>
      <p:pic>
        <p:nvPicPr>
          <p:cNvPr id="10" name="Picture 9">
            <a:extLst>
              <a:ext uri="{FF2B5EF4-FFF2-40B4-BE49-F238E27FC236}">
                <a16:creationId xmlns:a16="http://schemas.microsoft.com/office/drawing/2014/main" id="{A266D2B3-0F1E-40D0-964E-5D185CC608AE}"/>
              </a:ext>
            </a:extLst>
          </p:cNvPr>
          <p:cNvPicPr/>
          <p:nvPr/>
        </p:nvPicPr>
        <p:blipFill>
          <a:blip r:embed="rId4"/>
          <a:stretch>
            <a:fillRect/>
          </a:stretch>
        </p:blipFill>
        <p:spPr>
          <a:xfrm>
            <a:off x="2887344" y="4020732"/>
            <a:ext cx="3195956" cy="708574"/>
          </a:xfrm>
          <a:prstGeom prst="rect">
            <a:avLst/>
          </a:prstGeom>
        </p:spPr>
      </p:pic>
    </p:spTree>
    <p:extLst>
      <p:ext uri="{BB962C8B-B14F-4D97-AF65-F5344CB8AC3E}">
        <p14:creationId xmlns:p14="http://schemas.microsoft.com/office/powerpoint/2010/main" val="164972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31B8D1-61E8-4107-97C3-E7C7883F6078}"/>
              </a:ext>
            </a:extLst>
          </p:cNvPr>
          <p:cNvSpPr>
            <a:spLocks noGrp="1"/>
          </p:cNvSpPr>
          <p:nvPr>
            <p:ph type="title"/>
          </p:nvPr>
        </p:nvSpPr>
        <p:spPr>
          <a:xfrm>
            <a:off x="642550" y="212910"/>
            <a:ext cx="7756263" cy="673758"/>
          </a:xfrm>
        </p:spPr>
        <p:txBody>
          <a:bodyPr/>
          <a:lstStyle/>
          <a:p>
            <a:pPr algn="ctr"/>
            <a:r>
              <a:rPr lang="en-US" altLang="zh-CN" sz="2800" dirty="0"/>
              <a:t>One-hot encoded labels, SoftMax activation function and cross entropy loss function</a:t>
            </a:r>
            <a:br>
              <a:rPr lang="en-US" altLang="zh-CN" sz="2800" dirty="0"/>
            </a:br>
            <a:br>
              <a:rPr lang="en-US" altLang="zh-CN" sz="2800" dirty="0"/>
            </a:br>
            <a:br>
              <a:rPr lang="en-US" sz="2800" dirty="0"/>
            </a:br>
            <a:r>
              <a:rPr lang="en-US" sz="2800" dirty="0"/>
              <a:t>          </a:t>
            </a:r>
          </a:p>
        </p:txBody>
      </p:sp>
      <p:sp>
        <p:nvSpPr>
          <p:cNvPr id="5" name="Content Placeholder 1">
            <a:extLst>
              <a:ext uri="{FF2B5EF4-FFF2-40B4-BE49-F238E27FC236}">
                <a16:creationId xmlns:a16="http://schemas.microsoft.com/office/drawing/2014/main" id="{AF8C4B56-5A2A-464C-9FDC-7039D284B198}"/>
              </a:ext>
            </a:extLst>
          </p:cNvPr>
          <p:cNvSpPr>
            <a:spLocks noGrp="1"/>
          </p:cNvSpPr>
          <p:nvPr>
            <p:ph idx="1"/>
          </p:nvPr>
        </p:nvSpPr>
        <p:spPr>
          <a:xfrm>
            <a:off x="548782" y="1234882"/>
            <a:ext cx="8046436" cy="2290814"/>
          </a:xfrm>
        </p:spPr>
        <p:txBody>
          <a:bodyPr/>
          <a:lstStyle/>
          <a:p>
            <a:pPr marL="342900" indent="-342900">
              <a:buFont typeface="Arial" panose="020B0604020202020204" pitchFamily="34" charset="0"/>
              <a:buChar char="•"/>
            </a:pPr>
            <a:r>
              <a:rPr lang="en-US" altLang="zh-CN" sz="2200" b="1" dirty="0"/>
              <a:t>Cross entropy </a:t>
            </a:r>
          </a:p>
          <a:p>
            <a:pPr marL="342900" indent="-342900">
              <a:buFont typeface="Arial" panose="020B0604020202020204" pitchFamily="34" charset="0"/>
              <a:buChar char="•"/>
            </a:pPr>
            <a:r>
              <a:rPr lang="en-US" altLang="zh-CN" sz="1400" dirty="0">
                <a:latin typeface="Times New Roman" panose="02020603050405020304" pitchFamily="18" charset="0"/>
                <a:ea typeface="等线" panose="02010600030101010101" pitchFamily="2" charset="-122"/>
              </a:rPr>
              <a:t>Back to our MLP, </a:t>
            </a:r>
            <a:r>
              <a:rPr lang="en-US" altLang="zh-CN" sz="1400" dirty="0">
                <a:solidFill>
                  <a:srgbClr val="FF0000"/>
                </a:solidFill>
                <a:latin typeface="Times New Roman" panose="02020603050405020304" pitchFamily="18" charset="0"/>
                <a:ea typeface="等线" panose="02010600030101010101" pitchFamily="2" charset="-122"/>
              </a:rPr>
              <a:t>the true label</a:t>
            </a:r>
            <a:r>
              <a:rPr lang="en-US" altLang="zh-CN" sz="1400" dirty="0">
                <a:latin typeface="Times New Roman" panose="02020603050405020304" pitchFamily="18" charset="0"/>
                <a:ea typeface="等线" panose="02010600030101010101" pitchFamily="2" charset="-122"/>
              </a:rPr>
              <a:t> can be seen as </a:t>
            </a:r>
            <a:r>
              <a:rPr lang="en-US" altLang="zh-CN" sz="1400" dirty="0">
                <a:solidFill>
                  <a:srgbClr val="FF0000"/>
                </a:solidFill>
                <a:latin typeface="Times New Roman" panose="02020603050405020304" pitchFamily="18" charset="0"/>
                <a:ea typeface="等线" panose="02010600030101010101" pitchFamily="2" charset="-122"/>
              </a:rPr>
              <a:t>p(x) </a:t>
            </a:r>
            <a:r>
              <a:rPr lang="en-US" altLang="zh-CN" sz="1400" dirty="0">
                <a:latin typeface="Times New Roman" panose="02020603050405020304" pitchFamily="18" charset="0"/>
                <a:ea typeface="等线" panose="02010600030101010101" pitchFamily="2" charset="-122"/>
              </a:rPr>
              <a:t>and </a:t>
            </a:r>
            <a:r>
              <a:rPr lang="en-US" altLang="zh-CN" sz="1400" dirty="0">
                <a:solidFill>
                  <a:srgbClr val="FF0000"/>
                </a:solidFill>
                <a:latin typeface="Times New Roman" panose="02020603050405020304" pitchFamily="18" charset="0"/>
                <a:ea typeface="等线" panose="02010600030101010101" pitchFamily="2" charset="-122"/>
              </a:rPr>
              <a:t>predicted label (output layer)</a:t>
            </a:r>
            <a:r>
              <a:rPr lang="en-US" altLang="zh-CN" sz="1400" dirty="0">
                <a:latin typeface="Times New Roman" panose="02020603050405020304" pitchFamily="18" charset="0"/>
                <a:ea typeface="等线" panose="02010600030101010101" pitchFamily="2" charset="-122"/>
              </a:rPr>
              <a:t> is q</a:t>
            </a:r>
            <a:r>
              <a:rPr lang="en-US" altLang="zh-CN" sz="1400" dirty="0">
                <a:solidFill>
                  <a:srgbClr val="FF0000"/>
                </a:solidFill>
                <a:latin typeface="Times New Roman" panose="02020603050405020304" pitchFamily="18" charset="0"/>
                <a:ea typeface="等线" panose="02010600030101010101" pitchFamily="2" charset="-122"/>
              </a:rPr>
              <a:t>(x)</a:t>
            </a:r>
            <a:r>
              <a:rPr lang="en-US" altLang="zh-CN" sz="1400" dirty="0">
                <a:latin typeface="Times New Roman" panose="02020603050405020304" pitchFamily="18" charset="0"/>
                <a:ea typeface="等线" panose="02010600030101010101" pitchFamily="2" charset="-122"/>
              </a:rPr>
              <a:t>, after the one-hot encoded version transfer, it becomes a vector with ten features like</a:t>
            </a:r>
            <a:r>
              <a:rPr lang="en-US" altLang="zh-CN" sz="1400" dirty="0">
                <a:latin typeface="等线"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等线" panose="02010600030101010101" pitchFamily="2" charset="-122"/>
              </a:rPr>
              <a:t>[0. 0. 0. 0. 0. 1. 0. 0. 0. 0.], </a:t>
            </a:r>
            <a:r>
              <a:rPr lang="en-US" altLang="zh-CN" sz="1400" dirty="0">
                <a:solidFill>
                  <a:srgbClr val="FF0000"/>
                </a:solidFill>
                <a:latin typeface="Times New Roman" panose="02020603050405020304" pitchFamily="18" charset="0"/>
                <a:ea typeface="等线" panose="02010600030101010101" pitchFamily="2" charset="-122"/>
              </a:rPr>
              <a:t>the sum of the probability is 1</a:t>
            </a:r>
            <a:r>
              <a:rPr lang="en-US" altLang="zh-CN" sz="1400" dirty="0">
                <a:latin typeface="Times New Roman" panose="02020603050405020304" pitchFamily="18" charset="0"/>
                <a:ea typeface="等线" panose="02010600030101010101" pitchFamily="2" charset="-122"/>
              </a:rPr>
              <a:t>, [0. 0. 0. 0. 0. 1. 0. 0. 0. 0.] shows it belongs to class 5, meanwhile, data go through the SoftMax classifier is also a probability distribution, this is the output layer, it may look like [0.05, 0.06, 0.06, 0.22, 0.51, 0.13, 0.01, 0.02, 0.03, 0.15], the sum of [0.05, 0.06, 0.06, 0.22, 0.51, 0.13, 0.01, 0.02, 0.03, 0.15] is 1 as well. By putting these two one-dimension vectors into the cross entropy function, we can get the value of the cross entropy, </a:t>
            </a:r>
            <a:r>
              <a:rPr lang="en-US" altLang="zh-CN" sz="1400" dirty="0">
                <a:solidFill>
                  <a:srgbClr val="FF0000"/>
                </a:solidFill>
                <a:latin typeface="Times New Roman" panose="02020603050405020304" pitchFamily="18" charset="0"/>
                <a:ea typeface="等线" panose="02010600030101010101" pitchFamily="2" charset="-122"/>
              </a:rPr>
              <a:t>the smaller</a:t>
            </a:r>
            <a:r>
              <a:rPr lang="en-US" altLang="zh-CN" sz="1400" dirty="0">
                <a:latin typeface="Times New Roman" panose="02020603050405020304" pitchFamily="18" charset="0"/>
                <a:ea typeface="等线" panose="02010600030101010101" pitchFamily="2" charset="-122"/>
              </a:rPr>
              <a:t> means </a:t>
            </a:r>
            <a:r>
              <a:rPr lang="en-US" altLang="zh-CN" sz="1400" dirty="0">
                <a:solidFill>
                  <a:srgbClr val="FF0000"/>
                </a:solidFill>
                <a:latin typeface="Times New Roman" panose="02020603050405020304" pitchFamily="18" charset="0"/>
                <a:ea typeface="等线" panose="02010600030101010101" pitchFamily="2" charset="-122"/>
              </a:rPr>
              <a:t>the higher match accuracy between the prediction and the truth.</a:t>
            </a:r>
            <a:endParaRPr lang="en-US" sz="1400" dirty="0">
              <a:solidFill>
                <a:srgbClr val="FF0000"/>
              </a:solidFill>
            </a:endParaRPr>
          </a:p>
        </p:txBody>
      </p:sp>
      <p:pic>
        <p:nvPicPr>
          <p:cNvPr id="7" name="Picture 6">
            <a:extLst>
              <a:ext uri="{FF2B5EF4-FFF2-40B4-BE49-F238E27FC236}">
                <a16:creationId xmlns:a16="http://schemas.microsoft.com/office/drawing/2014/main" id="{86BDE49B-997C-4E6C-94C3-0B961AA50AC6}"/>
              </a:ext>
            </a:extLst>
          </p:cNvPr>
          <p:cNvPicPr/>
          <p:nvPr/>
        </p:nvPicPr>
        <p:blipFill>
          <a:blip r:embed="rId2"/>
          <a:stretch>
            <a:fillRect/>
          </a:stretch>
        </p:blipFill>
        <p:spPr>
          <a:xfrm>
            <a:off x="3051926" y="3589430"/>
            <a:ext cx="2734310" cy="568960"/>
          </a:xfrm>
          <a:prstGeom prst="rect">
            <a:avLst/>
          </a:prstGeom>
        </p:spPr>
      </p:pic>
      <p:sp>
        <p:nvSpPr>
          <p:cNvPr id="8" name="Content Placeholder 1">
            <a:extLst>
              <a:ext uri="{FF2B5EF4-FFF2-40B4-BE49-F238E27FC236}">
                <a16:creationId xmlns:a16="http://schemas.microsoft.com/office/drawing/2014/main" id="{66462EC1-CF80-4394-8513-7C398CEE7761}"/>
              </a:ext>
            </a:extLst>
          </p:cNvPr>
          <p:cNvSpPr txBox="1">
            <a:spLocks/>
          </p:cNvSpPr>
          <p:nvPr/>
        </p:nvSpPr>
        <p:spPr>
          <a:xfrm>
            <a:off x="395863" y="4348306"/>
            <a:ext cx="8046436" cy="1495618"/>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lgn="ctr"/>
            <a:r>
              <a:rPr lang="en-US" altLang="zh-CN" sz="1800" dirty="0"/>
              <a:t>Figure 11: </a:t>
            </a:r>
            <a:r>
              <a:rPr lang="en-US" altLang="zh-CN" sz="1800" dirty="0">
                <a:latin typeface="Times New Roman" panose="02020603050405020304" pitchFamily="18" charset="0"/>
                <a:ea typeface="等线" panose="02010600030101010101" pitchFamily="2" charset="-122"/>
              </a:rPr>
              <a:t>Cross Entropy function</a:t>
            </a:r>
            <a:endParaRPr lang="en-US" altLang="zh-CN" sz="1800" dirty="0"/>
          </a:p>
        </p:txBody>
      </p:sp>
    </p:spTree>
    <p:extLst>
      <p:ext uri="{BB962C8B-B14F-4D97-AF65-F5344CB8AC3E}">
        <p14:creationId xmlns:p14="http://schemas.microsoft.com/office/powerpoint/2010/main" val="155561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31B8D1-61E8-4107-97C3-E7C7883F6078}"/>
              </a:ext>
            </a:extLst>
          </p:cNvPr>
          <p:cNvSpPr>
            <a:spLocks noGrp="1"/>
          </p:cNvSpPr>
          <p:nvPr>
            <p:ph type="title"/>
          </p:nvPr>
        </p:nvSpPr>
        <p:spPr>
          <a:xfrm>
            <a:off x="642550" y="212910"/>
            <a:ext cx="7756263" cy="673758"/>
          </a:xfrm>
        </p:spPr>
        <p:txBody>
          <a:bodyPr/>
          <a:lstStyle/>
          <a:p>
            <a:pPr algn="ctr"/>
            <a:r>
              <a:rPr lang="en-US" altLang="zh-CN" sz="2800" dirty="0"/>
              <a:t>Visualization of accuracy and loss for the training dataset evaluation</a:t>
            </a:r>
            <a:br>
              <a:rPr lang="en-US" altLang="zh-CN" sz="2800" dirty="0"/>
            </a:br>
            <a:br>
              <a:rPr lang="en-US" altLang="zh-CN" sz="2800" dirty="0"/>
            </a:br>
            <a:endParaRPr lang="en-US" sz="2800" dirty="0"/>
          </a:p>
        </p:txBody>
      </p:sp>
      <p:sp>
        <p:nvSpPr>
          <p:cNvPr id="5" name="Content Placeholder 1">
            <a:extLst>
              <a:ext uri="{FF2B5EF4-FFF2-40B4-BE49-F238E27FC236}">
                <a16:creationId xmlns:a16="http://schemas.microsoft.com/office/drawing/2014/main" id="{AF8C4B56-5A2A-464C-9FDC-7039D284B198}"/>
              </a:ext>
            </a:extLst>
          </p:cNvPr>
          <p:cNvSpPr>
            <a:spLocks noGrp="1"/>
          </p:cNvSpPr>
          <p:nvPr>
            <p:ph idx="1"/>
          </p:nvPr>
        </p:nvSpPr>
        <p:spPr>
          <a:xfrm>
            <a:off x="548782" y="1304170"/>
            <a:ext cx="8046436" cy="3861472"/>
          </a:xfrm>
        </p:spPr>
        <p:txBody>
          <a:bodyPr/>
          <a:lstStyle/>
          <a:p>
            <a:pPr marL="342900" indent="-342900">
              <a:buFont typeface="Arial" panose="020B0604020202020204" pitchFamily="34" charset="0"/>
              <a:buChar char="•"/>
            </a:pPr>
            <a:r>
              <a:rPr lang="en-US" sz="2200" b="1" dirty="0"/>
              <a:t>MLP which has 5 hidden layers with 10 neurons each layer</a:t>
            </a:r>
            <a:endParaRPr lang="en-US" sz="2000" dirty="0"/>
          </a:p>
        </p:txBody>
      </p:sp>
      <p:sp>
        <p:nvSpPr>
          <p:cNvPr id="8" name="Rectangle 4">
            <a:extLst>
              <a:ext uri="{FF2B5EF4-FFF2-40B4-BE49-F238E27FC236}">
                <a16:creationId xmlns:a16="http://schemas.microsoft.com/office/drawing/2014/main" id="{6C08C60D-C8A8-493E-97CA-D5A17026A48F}"/>
              </a:ext>
            </a:extLst>
          </p:cNvPr>
          <p:cNvSpPr>
            <a:spLocks noChangeArrowheads="1"/>
          </p:cNvSpPr>
          <p:nvPr/>
        </p:nvSpPr>
        <p:spPr bwMode="auto">
          <a:xfrm>
            <a:off x="803332" y="4120337"/>
            <a:ext cx="14038984" cy="5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6">
            <a:extLst>
              <a:ext uri="{FF2B5EF4-FFF2-40B4-BE49-F238E27FC236}">
                <a16:creationId xmlns:a16="http://schemas.microsoft.com/office/drawing/2014/main" id="{D48F585C-08AF-4301-A018-8027F99186DC}"/>
              </a:ext>
            </a:extLst>
          </p:cNvPr>
          <p:cNvSpPr>
            <a:spLocks noChangeArrowheads="1"/>
          </p:cNvSpPr>
          <p:nvPr/>
        </p:nvSpPr>
        <p:spPr bwMode="auto">
          <a:xfrm>
            <a:off x="776288" y="4419394"/>
            <a:ext cx="114211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6" name="Picture 15">
            <a:extLst>
              <a:ext uri="{FF2B5EF4-FFF2-40B4-BE49-F238E27FC236}">
                <a16:creationId xmlns:a16="http://schemas.microsoft.com/office/drawing/2014/main" id="{20962F3C-63A0-4FE1-81DA-5B6B89CE4157}"/>
              </a:ext>
            </a:extLst>
          </p:cNvPr>
          <p:cNvPicPr/>
          <p:nvPr/>
        </p:nvPicPr>
        <p:blipFill>
          <a:blip r:embed="rId2"/>
          <a:stretch>
            <a:fillRect/>
          </a:stretch>
        </p:blipFill>
        <p:spPr>
          <a:xfrm>
            <a:off x="548782" y="2073519"/>
            <a:ext cx="5274310" cy="4584065"/>
          </a:xfrm>
          <a:prstGeom prst="rect">
            <a:avLst/>
          </a:prstGeom>
        </p:spPr>
      </p:pic>
      <p:sp>
        <p:nvSpPr>
          <p:cNvPr id="17" name="Content Placeholder 1">
            <a:extLst>
              <a:ext uri="{FF2B5EF4-FFF2-40B4-BE49-F238E27FC236}">
                <a16:creationId xmlns:a16="http://schemas.microsoft.com/office/drawing/2014/main" id="{F3F769C7-2BA4-403F-83BE-280CECA08A47}"/>
              </a:ext>
            </a:extLst>
          </p:cNvPr>
          <p:cNvSpPr txBox="1">
            <a:spLocks/>
          </p:cNvSpPr>
          <p:nvPr/>
        </p:nvSpPr>
        <p:spPr>
          <a:xfrm>
            <a:off x="3022445" y="3107116"/>
            <a:ext cx="8046436" cy="1495618"/>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lgn="ctr"/>
            <a:r>
              <a:rPr lang="en-US" altLang="zh-CN" sz="1800" dirty="0"/>
              <a:t>Figure 11: </a:t>
            </a:r>
            <a:r>
              <a:rPr lang="en-US" altLang="zh-CN" sz="1800" dirty="0">
                <a:latin typeface="Times New Roman" panose="02020603050405020304" pitchFamily="18" charset="0"/>
                <a:ea typeface="等线" panose="02010600030101010101" pitchFamily="2" charset="-122"/>
              </a:rPr>
              <a:t> 91% accuracy MLP</a:t>
            </a:r>
            <a:endParaRPr lang="en-US" altLang="zh-CN" sz="1800" dirty="0"/>
          </a:p>
        </p:txBody>
      </p:sp>
    </p:spTree>
    <p:extLst>
      <p:ext uri="{BB962C8B-B14F-4D97-AF65-F5344CB8AC3E}">
        <p14:creationId xmlns:p14="http://schemas.microsoft.com/office/powerpoint/2010/main" val="7178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31B8D1-61E8-4107-97C3-E7C7883F6078}"/>
              </a:ext>
            </a:extLst>
          </p:cNvPr>
          <p:cNvSpPr>
            <a:spLocks noGrp="1"/>
          </p:cNvSpPr>
          <p:nvPr>
            <p:ph type="title"/>
          </p:nvPr>
        </p:nvSpPr>
        <p:spPr>
          <a:xfrm>
            <a:off x="642550" y="212910"/>
            <a:ext cx="7756263" cy="673758"/>
          </a:xfrm>
        </p:spPr>
        <p:txBody>
          <a:bodyPr/>
          <a:lstStyle/>
          <a:p>
            <a:pPr algn="ctr"/>
            <a:r>
              <a:rPr lang="en-US" altLang="zh-CN" sz="2800" dirty="0"/>
              <a:t>Visualization of accuracy and loss for the training dataset evaluation</a:t>
            </a:r>
            <a:br>
              <a:rPr lang="en-US" altLang="zh-CN" sz="2800" dirty="0"/>
            </a:br>
            <a:br>
              <a:rPr lang="en-US" altLang="zh-CN" sz="2800" dirty="0"/>
            </a:br>
            <a:endParaRPr lang="en-US" sz="2800" dirty="0"/>
          </a:p>
        </p:txBody>
      </p:sp>
      <p:sp>
        <p:nvSpPr>
          <p:cNvPr id="5" name="Content Placeholder 1">
            <a:extLst>
              <a:ext uri="{FF2B5EF4-FFF2-40B4-BE49-F238E27FC236}">
                <a16:creationId xmlns:a16="http://schemas.microsoft.com/office/drawing/2014/main" id="{AF8C4B56-5A2A-464C-9FDC-7039D284B198}"/>
              </a:ext>
            </a:extLst>
          </p:cNvPr>
          <p:cNvSpPr>
            <a:spLocks noGrp="1"/>
          </p:cNvSpPr>
          <p:nvPr>
            <p:ph idx="1"/>
          </p:nvPr>
        </p:nvSpPr>
        <p:spPr>
          <a:xfrm>
            <a:off x="548782" y="1304170"/>
            <a:ext cx="8046436" cy="3861472"/>
          </a:xfrm>
        </p:spPr>
        <p:txBody>
          <a:bodyPr/>
          <a:lstStyle/>
          <a:p>
            <a:pPr marL="342900" indent="-342900">
              <a:buFont typeface="Arial" panose="020B0604020202020204" pitchFamily="34" charset="0"/>
              <a:buChar char="•"/>
            </a:pPr>
            <a:r>
              <a:rPr lang="en-US" sz="2200" b="1" dirty="0"/>
              <a:t>MLP which has 5 hidden layers with 10 neurons each layer</a:t>
            </a:r>
            <a:endParaRPr lang="en-US" sz="2000" dirty="0"/>
          </a:p>
        </p:txBody>
      </p:sp>
      <p:sp>
        <p:nvSpPr>
          <p:cNvPr id="8" name="Rectangle 4">
            <a:extLst>
              <a:ext uri="{FF2B5EF4-FFF2-40B4-BE49-F238E27FC236}">
                <a16:creationId xmlns:a16="http://schemas.microsoft.com/office/drawing/2014/main" id="{6C08C60D-C8A8-493E-97CA-D5A17026A48F}"/>
              </a:ext>
            </a:extLst>
          </p:cNvPr>
          <p:cNvSpPr>
            <a:spLocks noChangeArrowheads="1"/>
          </p:cNvSpPr>
          <p:nvPr/>
        </p:nvSpPr>
        <p:spPr bwMode="auto">
          <a:xfrm>
            <a:off x="803332" y="4120337"/>
            <a:ext cx="14038984" cy="5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6">
            <a:extLst>
              <a:ext uri="{FF2B5EF4-FFF2-40B4-BE49-F238E27FC236}">
                <a16:creationId xmlns:a16="http://schemas.microsoft.com/office/drawing/2014/main" id="{D48F585C-08AF-4301-A018-8027F99186DC}"/>
              </a:ext>
            </a:extLst>
          </p:cNvPr>
          <p:cNvSpPr>
            <a:spLocks noChangeArrowheads="1"/>
          </p:cNvSpPr>
          <p:nvPr/>
        </p:nvSpPr>
        <p:spPr bwMode="auto">
          <a:xfrm>
            <a:off x="776288" y="4419394"/>
            <a:ext cx="114211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7" name="Content Placeholder 1">
            <a:extLst>
              <a:ext uri="{FF2B5EF4-FFF2-40B4-BE49-F238E27FC236}">
                <a16:creationId xmlns:a16="http://schemas.microsoft.com/office/drawing/2014/main" id="{F3F769C7-2BA4-403F-83BE-280CECA08A47}"/>
              </a:ext>
            </a:extLst>
          </p:cNvPr>
          <p:cNvSpPr txBox="1">
            <a:spLocks/>
          </p:cNvSpPr>
          <p:nvPr/>
        </p:nvSpPr>
        <p:spPr>
          <a:xfrm>
            <a:off x="227729" y="5052902"/>
            <a:ext cx="8046436" cy="1495618"/>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lgn="ctr"/>
            <a:r>
              <a:rPr lang="en-US" altLang="zh-CN" sz="1800" dirty="0"/>
              <a:t>Figure 13: Model accuracy and loss </a:t>
            </a:r>
          </a:p>
        </p:txBody>
      </p:sp>
      <p:pic>
        <p:nvPicPr>
          <p:cNvPr id="6" name="Picture 5">
            <a:extLst>
              <a:ext uri="{FF2B5EF4-FFF2-40B4-BE49-F238E27FC236}">
                <a16:creationId xmlns:a16="http://schemas.microsoft.com/office/drawing/2014/main" id="{F40911E3-B7BC-4E70-B5E1-FED87294918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6288" y="2085779"/>
            <a:ext cx="3441700" cy="2581275"/>
          </a:xfrm>
          <a:prstGeom prst="rect">
            <a:avLst/>
          </a:prstGeom>
        </p:spPr>
      </p:pic>
      <p:pic>
        <p:nvPicPr>
          <p:cNvPr id="10" name="Picture 9">
            <a:extLst>
              <a:ext uri="{FF2B5EF4-FFF2-40B4-BE49-F238E27FC236}">
                <a16:creationId xmlns:a16="http://schemas.microsoft.com/office/drawing/2014/main" id="{BFD9A0F2-B451-49CA-B7B7-7F0E639AAD2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95446" y="2109398"/>
            <a:ext cx="3378719" cy="2534039"/>
          </a:xfrm>
          <a:prstGeom prst="rect">
            <a:avLst/>
          </a:prstGeom>
        </p:spPr>
      </p:pic>
    </p:spTree>
    <p:extLst>
      <p:ext uri="{BB962C8B-B14F-4D97-AF65-F5344CB8AC3E}">
        <p14:creationId xmlns:p14="http://schemas.microsoft.com/office/powerpoint/2010/main" val="289055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31B8D1-61E8-4107-97C3-E7C7883F6078}"/>
              </a:ext>
            </a:extLst>
          </p:cNvPr>
          <p:cNvSpPr>
            <a:spLocks noGrp="1"/>
          </p:cNvSpPr>
          <p:nvPr>
            <p:ph type="title"/>
          </p:nvPr>
        </p:nvSpPr>
        <p:spPr>
          <a:xfrm>
            <a:off x="642550" y="212910"/>
            <a:ext cx="7756263" cy="673758"/>
          </a:xfrm>
        </p:spPr>
        <p:txBody>
          <a:bodyPr/>
          <a:lstStyle/>
          <a:p>
            <a:pPr algn="ctr"/>
            <a:r>
              <a:rPr lang="en-US" altLang="zh-CN" sz="2800" dirty="0"/>
              <a:t>Visualization of accuracy and loss for the training dataset evaluation</a:t>
            </a:r>
            <a:br>
              <a:rPr lang="en-US" altLang="zh-CN" sz="2800" dirty="0"/>
            </a:br>
            <a:br>
              <a:rPr lang="en-US" altLang="zh-CN" sz="2800" dirty="0"/>
            </a:br>
            <a:endParaRPr lang="en-US" sz="2800" dirty="0"/>
          </a:p>
        </p:txBody>
      </p:sp>
      <p:sp>
        <p:nvSpPr>
          <p:cNvPr id="5" name="Content Placeholder 1">
            <a:extLst>
              <a:ext uri="{FF2B5EF4-FFF2-40B4-BE49-F238E27FC236}">
                <a16:creationId xmlns:a16="http://schemas.microsoft.com/office/drawing/2014/main" id="{AF8C4B56-5A2A-464C-9FDC-7039D284B198}"/>
              </a:ext>
            </a:extLst>
          </p:cNvPr>
          <p:cNvSpPr>
            <a:spLocks noGrp="1"/>
          </p:cNvSpPr>
          <p:nvPr>
            <p:ph idx="1"/>
          </p:nvPr>
        </p:nvSpPr>
        <p:spPr>
          <a:xfrm>
            <a:off x="548782" y="1304170"/>
            <a:ext cx="8046436" cy="3861472"/>
          </a:xfrm>
        </p:spPr>
        <p:txBody>
          <a:bodyPr/>
          <a:lstStyle/>
          <a:p>
            <a:pPr marL="342900" indent="-342900">
              <a:buFont typeface="Arial" panose="020B0604020202020204" pitchFamily="34" charset="0"/>
              <a:buChar char="•"/>
            </a:pPr>
            <a:r>
              <a:rPr lang="en-US" sz="2200" b="1" dirty="0"/>
              <a:t>MLP which has 5 hidden layers with 1024 neurons each layer</a:t>
            </a:r>
            <a:endParaRPr lang="en-US" sz="2000" dirty="0"/>
          </a:p>
        </p:txBody>
      </p:sp>
      <p:sp>
        <p:nvSpPr>
          <p:cNvPr id="8" name="Rectangle 4">
            <a:extLst>
              <a:ext uri="{FF2B5EF4-FFF2-40B4-BE49-F238E27FC236}">
                <a16:creationId xmlns:a16="http://schemas.microsoft.com/office/drawing/2014/main" id="{6C08C60D-C8A8-493E-97CA-D5A17026A48F}"/>
              </a:ext>
            </a:extLst>
          </p:cNvPr>
          <p:cNvSpPr>
            <a:spLocks noChangeArrowheads="1"/>
          </p:cNvSpPr>
          <p:nvPr/>
        </p:nvSpPr>
        <p:spPr bwMode="auto">
          <a:xfrm>
            <a:off x="803332" y="4120337"/>
            <a:ext cx="14038984" cy="5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6">
            <a:extLst>
              <a:ext uri="{FF2B5EF4-FFF2-40B4-BE49-F238E27FC236}">
                <a16:creationId xmlns:a16="http://schemas.microsoft.com/office/drawing/2014/main" id="{D48F585C-08AF-4301-A018-8027F99186DC}"/>
              </a:ext>
            </a:extLst>
          </p:cNvPr>
          <p:cNvSpPr>
            <a:spLocks noChangeArrowheads="1"/>
          </p:cNvSpPr>
          <p:nvPr/>
        </p:nvSpPr>
        <p:spPr bwMode="auto">
          <a:xfrm>
            <a:off x="776288" y="4419394"/>
            <a:ext cx="114211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7" name="Content Placeholder 1">
            <a:extLst>
              <a:ext uri="{FF2B5EF4-FFF2-40B4-BE49-F238E27FC236}">
                <a16:creationId xmlns:a16="http://schemas.microsoft.com/office/drawing/2014/main" id="{F3F769C7-2BA4-403F-83BE-280CECA08A47}"/>
              </a:ext>
            </a:extLst>
          </p:cNvPr>
          <p:cNvSpPr txBox="1">
            <a:spLocks/>
          </p:cNvSpPr>
          <p:nvPr/>
        </p:nvSpPr>
        <p:spPr>
          <a:xfrm>
            <a:off x="3022445" y="3107116"/>
            <a:ext cx="8046436" cy="1495618"/>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lgn="ctr"/>
            <a:r>
              <a:rPr lang="en-US" altLang="zh-CN" sz="1800" dirty="0"/>
              <a:t>Figure 11: </a:t>
            </a:r>
            <a:r>
              <a:rPr lang="en-US" altLang="zh-CN" sz="1800" dirty="0">
                <a:latin typeface="Times New Roman" panose="02020603050405020304" pitchFamily="18" charset="0"/>
                <a:ea typeface="等线" panose="02010600030101010101" pitchFamily="2" charset="-122"/>
              </a:rPr>
              <a:t> 98% accuracy MLP</a:t>
            </a:r>
            <a:endParaRPr lang="en-US" altLang="zh-CN" sz="1800" dirty="0"/>
          </a:p>
        </p:txBody>
      </p:sp>
      <p:pic>
        <p:nvPicPr>
          <p:cNvPr id="9" name="Picture 8">
            <a:extLst>
              <a:ext uri="{FF2B5EF4-FFF2-40B4-BE49-F238E27FC236}">
                <a16:creationId xmlns:a16="http://schemas.microsoft.com/office/drawing/2014/main" id="{9697ACCF-5196-43A0-B2F7-842B625C7959}"/>
              </a:ext>
            </a:extLst>
          </p:cNvPr>
          <p:cNvPicPr/>
          <p:nvPr/>
        </p:nvPicPr>
        <p:blipFill>
          <a:blip r:embed="rId2"/>
          <a:stretch>
            <a:fillRect/>
          </a:stretch>
        </p:blipFill>
        <p:spPr>
          <a:xfrm>
            <a:off x="271537" y="2061660"/>
            <a:ext cx="5274310" cy="4583430"/>
          </a:xfrm>
          <a:prstGeom prst="rect">
            <a:avLst/>
          </a:prstGeom>
        </p:spPr>
      </p:pic>
    </p:spTree>
    <p:extLst>
      <p:ext uri="{BB962C8B-B14F-4D97-AF65-F5344CB8AC3E}">
        <p14:creationId xmlns:p14="http://schemas.microsoft.com/office/powerpoint/2010/main" val="88154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31B8D1-61E8-4107-97C3-E7C7883F6078}"/>
              </a:ext>
            </a:extLst>
          </p:cNvPr>
          <p:cNvSpPr>
            <a:spLocks noGrp="1"/>
          </p:cNvSpPr>
          <p:nvPr>
            <p:ph type="title"/>
          </p:nvPr>
        </p:nvSpPr>
        <p:spPr>
          <a:xfrm>
            <a:off x="642550" y="152752"/>
            <a:ext cx="7756263" cy="673758"/>
          </a:xfrm>
        </p:spPr>
        <p:txBody>
          <a:bodyPr/>
          <a:lstStyle/>
          <a:p>
            <a:pPr algn="ctr"/>
            <a:r>
              <a:rPr lang="en-US" sz="2800" dirty="0"/>
              <a:t>Contents</a:t>
            </a:r>
            <a:br>
              <a:rPr lang="en-US" dirty="0"/>
            </a:br>
            <a:r>
              <a:rPr lang="en-US" dirty="0"/>
              <a:t>           </a:t>
            </a:r>
          </a:p>
        </p:txBody>
      </p:sp>
      <p:sp>
        <p:nvSpPr>
          <p:cNvPr id="5" name="Content Placeholder 1">
            <a:extLst>
              <a:ext uri="{FF2B5EF4-FFF2-40B4-BE49-F238E27FC236}">
                <a16:creationId xmlns:a16="http://schemas.microsoft.com/office/drawing/2014/main" id="{AF8C4B56-5A2A-464C-9FDC-7039D284B198}"/>
              </a:ext>
            </a:extLst>
          </p:cNvPr>
          <p:cNvSpPr>
            <a:spLocks noGrp="1"/>
          </p:cNvSpPr>
          <p:nvPr>
            <p:ph idx="1"/>
          </p:nvPr>
        </p:nvSpPr>
        <p:spPr>
          <a:xfrm>
            <a:off x="532080" y="939794"/>
            <a:ext cx="8299099" cy="3861472"/>
          </a:xfrm>
        </p:spPr>
        <p:txBody>
          <a:bodyPr/>
          <a:lstStyle/>
          <a:p>
            <a:pPr marL="342900" indent="-342900">
              <a:buFont typeface="Arial" panose="020B0604020202020204" pitchFamily="34" charset="0"/>
              <a:buChar char="•"/>
            </a:pPr>
            <a:r>
              <a:rPr lang="en-US" b="1" dirty="0"/>
              <a:t>Introduction </a:t>
            </a:r>
          </a:p>
          <a:p>
            <a:pPr marL="342900" indent="-342900">
              <a:buFont typeface="Arial" panose="020B0604020202020204" pitchFamily="34" charset="0"/>
              <a:buChar char="•"/>
            </a:pPr>
            <a:r>
              <a:rPr lang="en-US" b="1" dirty="0"/>
              <a:t>Body</a:t>
            </a:r>
            <a:endParaRPr lang="en-US" dirty="0"/>
          </a:p>
          <a:p>
            <a:pPr marL="925830" lvl="1" indent="-514350">
              <a:buFont typeface="+mj-lt"/>
              <a:buAutoNum type="romanUcPeriod"/>
            </a:pPr>
            <a:r>
              <a:rPr lang="en-US" altLang="zh-CN" sz="2000" dirty="0"/>
              <a:t>The MLP architecture and data processing</a:t>
            </a:r>
          </a:p>
          <a:p>
            <a:pPr marL="925830" lvl="1" indent="-514350">
              <a:buFont typeface="+mj-lt"/>
              <a:buAutoNum type="romanUcPeriod"/>
            </a:pPr>
            <a:r>
              <a:rPr lang="en-US" altLang="zh-CN" sz="2000" dirty="0"/>
              <a:t>One-hot encoded labels, SoftMax activation function and cross entropy loss function</a:t>
            </a:r>
          </a:p>
          <a:p>
            <a:pPr marL="925830" lvl="1" indent="-514350">
              <a:buFont typeface="+mj-lt"/>
              <a:buAutoNum type="romanUcPeriod"/>
            </a:pPr>
            <a:r>
              <a:rPr lang="en-US" altLang="zh-CN" sz="2000" dirty="0"/>
              <a:t>Visualization of accuracy and loss for the training dataset evaluation</a:t>
            </a:r>
          </a:p>
          <a:p>
            <a:pPr marL="925830" lvl="1" indent="-514350">
              <a:buFont typeface="+mj-lt"/>
              <a:buAutoNum type="romanUcPeriod"/>
            </a:pPr>
            <a:endParaRPr lang="en-US" altLang="zh-CN" sz="1800" dirty="0"/>
          </a:p>
          <a:p>
            <a:pPr marL="342900" indent="-342900">
              <a:buFont typeface="Arial" panose="020B0604020202020204" pitchFamily="34" charset="0"/>
              <a:buChar char="•"/>
            </a:pPr>
            <a:r>
              <a:rPr lang="en-US" b="1" dirty="0"/>
              <a:t>Conclusion </a:t>
            </a:r>
          </a:p>
        </p:txBody>
      </p:sp>
    </p:spTree>
    <p:extLst>
      <p:ext uri="{BB962C8B-B14F-4D97-AF65-F5344CB8AC3E}">
        <p14:creationId xmlns:p14="http://schemas.microsoft.com/office/powerpoint/2010/main" val="92245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31B8D1-61E8-4107-97C3-E7C7883F6078}"/>
              </a:ext>
            </a:extLst>
          </p:cNvPr>
          <p:cNvSpPr>
            <a:spLocks noGrp="1"/>
          </p:cNvSpPr>
          <p:nvPr>
            <p:ph type="title"/>
          </p:nvPr>
        </p:nvSpPr>
        <p:spPr>
          <a:xfrm>
            <a:off x="642550" y="212910"/>
            <a:ext cx="7756263" cy="673758"/>
          </a:xfrm>
        </p:spPr>
        <p:txBody>
          <a:bodyPr/>
          <a:lstStyle/>
          <a:p>
            <a:pPr algn="ctr"/>
            <a:r>
              <a:rPr lang="en-US" altLang="zh-CN" sz="2800" dirty="0"/>
              <a:t>Visualization of accuracy and loss for the training dataset evaluation</a:t>
            </a:r>
            <a:br>
              <a:rPr lang="en-US" altLang="zh-CN" sz="2800" dirty="0"/>
            </a:br>
            <a:br>
              <a:rPr lang="en-US" altLang="zh-CN" sz="2800" dirty="0"/>
            </a:br>
            <a:endParaRPr lang="en-US" sz="2800" dirty="0"/>
          </a:p>
        </p:txBody>
      </p:sp>
      <p:sp>
        <p:nvSpPr>
          <p:cNvPr id="5" name="Content Placeholder 1">
            <a:extLst>
              <a:ext uri="{FF2B5EF4-FFF2-40B4-BE49-F238E27FC236}">
                <a16:creationId xmlns:a16="http://schemas.microsoft.com/office/drawing/2014/main" id="{AF8C4B56-5A2A-464C-9FDC-7039D284B198}"/>
              </a:ext>
            </a:extLst>
          </p:cNvPr>
          <p:cNvSpPr>
            <a:spLocks noGrp="1"/>
          </p:cNvSpPr>
          <p:nvPr>
            <p:ph idx="1"/>
          </p:nvPr>
        </p:nvSpPr>
        <p:spPr>
          <a:xfrm>
            <a:off x="548782" y="1304170"/>
            <a:ext cx="8046436" cy="3861472"/>
          </a:xfrm>
        </p:spPr>
        <p:txBody>
          <a:bodyPr/>
          <a:lstStyle/>
          <a:p>
            <a:pPr marL="342900" indent="-342900">
              <a:buFont typeface="Arial" panose="020B0604020202020204" pitchFamily="34" charset="0"/>
              <a:buChar char="•"/>
            </a:pPr>
            <a:r>
              <a:rPr lang="en-US" sz="2200" b="1" dirty="0"/>
              <a:t>MLP which has 5 hidden layers with 1024 neurons each layer</a:t>
            </a:r>
            <a:endParaRPr lang="en-US" sz="2000" dirty="0"/>
          </a:p>
        </p:txBody>
      </p:sp>
      <p:sp>
        <p:nvSpPr>
          <p:cNvPr id="8" name="Rectangle 4">
            <a:extLst>
              <a:ext uri="{FF2B5EF4-FFF2-40B4-BE49-F238E27FC236}">
                <a16:creationId xmlns:a16="http://schemas.microsoft.com/office/drawing/2014/main" id="{6C08C60D-C8A8-493E-97CA-D5A17026A48F}"/>
              </a:ext>
            </a:extLst>
          </p:cNvPr>
          <p:cNvSpPr>
            <a:spLocks noChangeArrowheads="1"/>
          </p:cNvSpPr>
          <p:nvPr/>
        </p:nvSpPr>
        <p:spPr bwMode="auto">
          <a:xfrm>
            <a:off x="803332" y="4120337"/>
            <a:ext cx="14038984" cy="5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6">
            <a:extLst>
              <a:ext uri="{FF2B5EF4-FFF2-40B4-BE49-F238E27FC236}">
                <a16:creationId xmlns:a16="http://schemas.microsoft.com/office/drawing/2014/main" id="{D48F585C-08AF-4301-A018-8027F99186DC}"/>
              </a:ext>
            </a:extLst>
          </p:cNvPr>
          <p:cNvSpPr>
            <a:spLocks noChangeArrowheads="1"/>
          </p:cNvSpPr>
          <p:nvPr/>
        </p:nvSpPr>
        <p:spPr bwMode="auto">
          <a:xfrm>
            <a:off x="776288" y="4419394"/>
            <a:ext cx="114211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7" name="Content Placeholder 1">
            <a:extLst>
              <a:ext uri="{FF2B5EF4-FFF2-40B4-BE49-F238E27FC236}">
                <a16:creationId xmlns:a16="http://schemas.microsoft.com/office/drawing/2014/main" id="{F3F769C7-2BA4-403F-83BE-280CECA08A47}"/>
              </a:ext>
            </a:extLst>
          </p:cNvPr>
          <p:cNvSpPr txBox="1">
            <a:spLocks/>
          </p:cNvSpPr>
          <p:nvPr/>
        </p:nvSpPr>
        <p:spPr>
          <a:xfrm>
            <a:off x="227729" y="5052902"/>
            <a:ext cx="8046436" cy="1495618"/>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lgn="ctr"/>
            <a:r>
              <a:rPr lang="en-US" altLang="zh-CN" sz="1800" dirty="0"/>
              <a:t>Figure 13: Model accuracy and loss </a:t>
            </a:r>
          </a:p>
        </p:txBody>
      </p:sp>
      <p:pic>
        <p:nvPicPr>
          <p:cNvPr id="4" name="Picture 3">
            <a:extLst>
              <a:ext uri="{FF2B5EF4-FFF2-40B4-BE49-F238E27FC236}">
                <a16:creationId xmlns:a16="http://schemas.microsoft.com/office/drawing/2014/main" id="{ECAB6656-12B4-4273-98DD-83654124DAE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364699" y="2062162"/>
            <a:ext cx="3909465" cy="2932099"/>
          </a:xfrm>
          <a:prstGeom prst="rect">
            <a:avLst/>
          </a:prstGeom>
        </p:spPr>
      </p:pic>
      <p:pic>
        <p:nvPicPr>
          <p:cNvPr id="7" name="Picture 6">
            <a:extLst>
              <a:ext uri="{FF2B5EF4-FFF2-40B4-BE49-F238E27FC236}">
                <a16:creationId xmlns:a16="http://schemas.microsoft.com/office/drawing/2014/main" id="{8CF5E956-A159-4EA5-80C6-4A405EE6492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4539" y="2062162"/>
            <a:ext cx="3826408" cy="2869806"/>
          </a:xfrm>
          <a:prstGeom prst="rect">
            <a:avLst/>
          </a:prstGeom>
        </p:spPr>
      </p:pic>
    </p:spTree>
    <p:extLst>
      <p:ext uri="{BB962C8B-B14F-4D97-AF65-F5344CB8AC3E}">
        <p14:creationId xmlns:p14="http://schemas.microsoft.com/office/powerpoint/2010/main" val="379570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31B8D1-61E8-4107-97C3-E7C7883F6078}"/>
              </a:ext>
            </a:extLst>
          </p:cNvPr>
          <p:cNvSpPr>
            <a:spLocks noGrp="1"/>
          </p:cNvSpPr>
          <p:nvPr>
            <p:ph type="title"/>
          </p:nvPr>
        </p:nvSpPr>
        <p:spPr>
          <a:xfrm>
            <a:off x="642550" y="212910"/>
            <a:ext cx="7756263" cy="673758"/>
          </a:xfrm>
        </p:spPr>
        <p:txBody>
          <a:bodyPr/>
          <a:lstStyle/>
          <a:p>
            <a:pPr algn="ctr"/>
            <a:r>
              <a:rPr lang="en-US" sz="2800" dirty="0"/>
              <a:t>Conclusion        </a:t>
            </a:r>
          </a:p>
        </p:txBody>
      </p:sp>
      <p:sp>
        <p:nvSpPr>
          <p:cNvPr id="5" name="Content Placeholder 1">
            <a:extLst>
              <a:ext uri="{FF2B5EF4-FFF2-40B4-BE49-F238E27FC236}">
                <a16:creationId xmlns:a16="http://schemas.microsoft.com/office/drawing/2014/main" id="{AF8C4B56-5A2A-464C-9FDC-7039D284B198}"/>
              </a:ext>
            </a:extLst>
          </p:cNvPr>
          <p:cNvSpPr>
            <a:spLocks noGrp="1"/>
          </p:cNvSpPr>
          <p:nvPr>
            <p:ph idx="1"/>
          </p:nvPr>
        </p:nvSpPr>
        <p:spPr>
          <a:xfrm>
            <a:off x="548782" y="1234882"/>
            <a:ext cx="8046436" cy="3861472"/>
          </a:xfrm>
        </p:spPr>
        <p:txBody>
          <a:bodyPr/>
          <a:lstStyle/>
          <a:p>
            <a:pPr marL="342900" indent="-342900">
              <a:buFont typeface="Arial" panose="020B0604020202020204" pitchFamily="34" charset="0"/>
              <a:buChar char="•"/>
            </a:pPr>
            <a:r>
              <a:rPr lang="en-US" altLang="zh-CN" sz="1600" dirty="0"/>
              <a:t>The model has been built performs quite good because its accuracy finally reach to 98%,however, there are some questions which still makes me not sure, such like I add the dropout layer at first, but the results of this change did decrease the accuracy instead of improving it. In my opinion, it may be the overfitting problem of my model is not so obvious that the dropout layer just drops the correct output for some hidden layers. Another problem which confused me is whether I can improve the accuracy through increasing more neurons is that just because more neurons can deal with more complicated information. </a:t>
            </a:r>
          </a:p>
          <a:p>
            <a:endParaRPr lang="en-US" altLang="zh-CN" sz="2000" dirty="0"/>
          </a:p>
        </p:txBody>
      </p:sp>
    </p:spTree>
    <p:extLst>
      <p:ext uri="{BB962C8B-B14F-4D97-AF65-F5344CB8AC3E}">
        <p14:creationId xmlns:p14="http://schemas.microsoft.com/office/powerpoint/2010/main" val="979864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023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31B8D1-61E8-4107-97C3-E7C7883F6078}"/>
              </a:ext>
            </a:extLst>
          </p:cNvPr>
          <p:cNvSpPr>
            <a:spLocks noGrp="1"/>
          </p:cNvSpPr>
          <p:nvPr>
            <p:ph type="title"/>
          </p:nvPr>
        </p:nvSpPr>
        <p:spPr>
          <a:xfrm>
            <a:off x="642550" y="212910"/>
            <a:ext cx="7756263" cy="673758"/>
          </a:xfrm>
        </p:spPr>
        <p:txBody>
          <a:bodyPr/>
          <a:lstStyle/>
          <a:p>
            <a:pPr algn="ctr"/>
            <a:r>
              <a:rPr lang="en-US" sz="2800" dirty="0"/>
              <a:t>Introduction           </a:t>
            </a:r>
          </a:p>
        </p:txBody>
      </p:sp>
      <p:sp>
        <p:nvSpPr>
          <p:cNvPr id="5" name="Content Placeholder 1">
            <a:extLst>
              <a:ext uri="{FF2B5EF4-FFF2-40B4-BE49-F238E27FC236}">
                <a16:creationId xmlns:a16="http://schemas.microsoft.com/office/drawing/2014/main" id="{AF8C4B56-5A2A-464C-9FDC-7039D284B198}"/>
              </a:ext>
            </a:extLst>
          </p:cNvPr>
          <p:cNvSpPr>
            <a:spLocks noGrp="1"/>
          </p:cNvSpPr>
          <p:nvPr>
            <p:ph idx="1"/>
          </p:nvPr>
        </p:nvSpPr>
        <p:spPr>
          <a:xfrm>
            <a:off x="548782" y="1234882"/>
            <a:ext cx="8046436" cy="3861472"/>
          </a:xfrm>
        </p:spPr>
        <p:txBody>
          <a:bodyPr/>
          <a:lstStyle/>
          <a:p>
            <a:pPr marL="342900" indent="-342900">
              <a:buFont typeface="Arial" panose="020B0604020202020204" pitchFamily="34" charset="0"/>
              <a:buChar char="•"/>
            </a:pPr>
            <a:r>
              <a:rPr lang="en-US" sz="2200" b="1" dirty="0"/>
              <a:t>MNIST handwritten digits</a:t>
            </a:r>
          </a:p>
          <a:p>
            <a:pPr marL="342900" indent="-342900">
              <a:buFont typeface="Arial" panose="020B0604020202020204" pitchFamily="34" charset="0"/>
              <a:buChar char="•"/>
            </a:pPr>
            <a:r>
              <a:rPr lang="zh-CN" altLang="zh-CN" sz="1800" dirty="0"/>
              <a:t> </a:t>
            </a:r>
            <a:r>
              <a:rPr lang="en-US" altLang="zh-CN" sz="1800" dirty="0"/>
              <a:t>The MNIST dataset is a database of handwritten numbers that are 28 by 28 pixels and it contains 60k images in its training set,10k in testing set.</a:t>
            </a:r>
            <a:endParaRPr lang="en-US" sz="1800" dirty="0"/>
          </a:p>
        </p:txBody>
      </p:sp>
      <p:pic>
        <p:nvPicPr>
          <p:cNvPr id="4" name="Picture 3">
            <a:extLst>
              <a:ext uri="{FF2B5EF4-FFF2-40B4-BE49-F238E27FC236}">
                <a16:creationId xmlns:a16="http://schemas.microsoft.com/office/drawing/2014/main" id="{8CD79408-705C-4E69-AADE-F47B0B14F72E}"/>
              </a:ext>
            </a:extLst>
          </p:cNvPr>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72738" y="2490621"/>
            <a:ext cx="3095885" cy="2404357"/>
          </a:xfrm>
          <a:prstGeom prst="rect">
            <a:avLst/>
          </a:prstGeom>
          <a:noFill/>
          <a:ln>
            <a:noFill/>
          </a:ln>
        </p:spPr>
      </p:pic>
      <p:sp>
        <p:nvSpPr>
          <p:cNvPr id="2" name="Rectangle 1">
            <a:extLst>
              <a:ext uri="{FF2B5EF4-FFF2-40B4-BE49-F238E27FC236}">
                <a16:creationId xmlns:a16="http://schemas.microsoft.com/office/drawing/2014/main" id="{191EFB09-273A-47E4-974C-2B03A85EE94F}"/>
              </a:ext>
            </a:extLst>
          </p:cNvPr>
          <p:cNvSpPr/>
          <p:nvPr/>
        </p:nvSpPr>
        <p:spPr>
          <a:xfrm>
            <a:off x="2592081" y="4927077"/>
            <a:ext cx="5084066" cy="338554"/>
          </a:xfrm>
          <a:prstGeom prst="rect">
            <a:avLst/>
          </a:prstGeom>
        </p:spPr>
        <p:txBody>
          <a:bodyPr wrap="square">
            <a:spAutoFit/>
          </a:bodyPr>
          <a:lstStyle/>
          <a:p>
            <a:r>
              <a:rPr lang="en-US" altLang="zh-CN" sz="1600" dirty="0">
                <a:solidFill>
                  <a:srgbClr val="595959"/>
                </a:solidFill>
                <a:latin typeface="Arial"/>
                <a:cs typeface="Arial"/>
              </a:rPr>
              <a:t>Figure 1: A random selection of MNIST digits</a:t>
            </a:r>
            <a:r>
              <a:rPr lang="en-US" altLang="zh-CN" sz="1600" dirty="0">
                <a:latin typeface="Times New Roman" panose="02020603050405020304" pitchFamily="18" charset="0"/>
                <a:ea typeface="等线" panose="02010600030101010101" pitchFamily="2" charset="-122"/>
              </a:rPr>
              <a:t>.</a:t>
            </a:r>
            <a:endParaRPr lang="zh-CN" altLang="en-US" sz="1600" dirty="0"/>
          </a:p>
        </p:txBody>
      </p:sp>
    </p:spTree>
    <p:extLst>
      <p:ext uri="{BB962C8B-B14F-4D97-AF65-F5344CB8AC3E}">
        <p14:creationId xmlns:p14="http://schemas.microsoft.com/office/powerpoint/2010/main" val="92945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31B8D1-61E8-4107-97C3-E7C7883F6078}"/>
              </a:ext>
            </a:extLst>
          </p:cNvPr>
          <p:cNvSpPr>
            <a:spLocks noGrp="1"/>
          </p:cNvSpPr>
          <p:nvPr>
            <p:ph type="title"/>
          </p:nvPr>
        </p:nvSpPr>
        <p:spPr>
          <a:xfrm>
            <a:off x="642550" y="152752"/>
            <a:ext cx="7756263" cy="673758"/>
          </a:xfrm>
        </p:spPr>
        <p:txBody>
          <a:bodyPr/>
          <a:lstStyle/>
          <a:p>
            <a:pPr algn="ctr"/>
            <a:r>
              <a:rPr lang="en-US" altLang="zh-CN" sz="2800" dirty="0"/>
              <a:t>Introduction</a:t>
            </a:r>
            <a:br>
              <a:rPr lang="en-US" altLang="zh-CN" sz="2800" dirty="0"/>
            </a:br>
            <a:r>
              <a:rPr lang="en-US" dirty="0"/>
              <a:t>         </a:t>
            </a:r>
          </a:p>
        </p:txBody>
      </p:sp>
      <p:sp>
        <p:nvSpPr>
          <p:cNvPr id="5" name="Content Placeholder 1">
            <a:extLst>
              <a:ext uri="{FF2B5EF4-FFF2-40B4-BE49-F238E27FC236}">
                <a16:creationId xmlns:a16="http://schemas.microsoft.com/office/drawing/2014/main" id="{AF8C4B56-5A2A-464C-9FDC-7039D284B198}"/>
              </a:ext>
            </a:extLst>
          </p:cNvPr>
          <p:cNvSpPr>
            <a:spLocks noGrp="1"/>
          </p:cNvSpPr>
          <p:nvPr>
            <p:ph idx="1"/>
          </p:nvPr>
        </p:nvSpPr>
        <p:spPr>
          <a:xfrm>
            <a:off x="688490" y="1234882"/>
            <a:ext cx="7841899" cy="3861472"/>
          </a:xfrm>
        </p:spPr>
        <p:txBody>
          <a:bodyPr/>
          <a:lstStyle/>
          <a:p>
            <a:pPr marL="342900" indent="-342900">
              <a:buFont typeface="Arial" panose="020B0604020202020204" pitchFamily="34" charset="0"/>
              <a:buChar char="•"/>
            </a:pPr>
            <a:r>
              <a:rPr lang="en-US" b="1" dirty="0"/>
              <a:t>The goal of using the MNIST and method</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altLang="zh-CN" sz="1800" dirty="0"/>
              <a:t>Get the </a:t>
            </a:r>
            <a:r>
              <a:rPr lang="en-US" altLang="zh-CN" sz="1800" dirty="0">
                <a:solidFill>
                  <a:srgbClr val="FF0000"/>
                </a:solidFill>
              </a:rPr>
              <a:t>recognition accuracy</a:t>
            </a:r>
            <a:r>
              <a:rPr lang="en-US" altLang="zh-CN" sz="1800" dirty="0"/>
              <a:t>, then take the handwritten single digit (0–9) and classify the image as the appropriate digit.</a:t>
            </a:r>
            <a:br>
              <a:rPr lang="en-US" altLang="zh-CN" sz="1800" dirty="0"/>
            </a:br>
            <a:endParaRPr lang="en-US" altLang="zh-CN" sz="1800" dirty="0"/>
          </a:p>
          <a:p>
            <a:pPr marL="342900" indent="-342900">
              <a:buFont typeface="Arial" panose="020B0604020202020204" pitchFamily="34" charset="0"/>
              <a:buChar char="•"/>
            </a:pPr>
            <a:r>
              <a:rPr lang="en-US" altLang="zh-CN" sz="1800" dirty="0"/>
              <a:t>By modeling the Multilayer perceptron (MLP) to realize the goal.</a:t>
            </a:r>
            <a:br>
              <a:rPr lang="en-US" altLang="zh-CN" sz="1800" dirty="0"/>
            </a:br>
            <a:endParaRPr lang="en-US" sz="1800" dirty="0"/>
          </a:p>
        </p:txBody>
      </p:sp>
    </p:spTree>
    <p:extLst>
      <p:ext uri="{BB962C8B-B14F-4D97-AF65-F5344CB8AC3E}">
        <p14:creationId xmlns:p14="http://schemas.microsoft.com/office/powerpoint/2010/main" val="311867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31B8D1-61E8-4107-97C3-E7C7883F6078}"/>
              </a:ext>
            </a:extLst>
          </p:cNvPr>
          <p:cNvSpPr>
            <a:spLocks noGrp="1"/>
          </p:cNvSpPr>
          <p:nvPr>
            <p:ph type="title"/>
          </p:nvPr>
        </p:nvSpPr>
        <p:spPr>
          <a:xfrm>
            <a:off x="642550" y="152752"/>
            <a:ext cx="7756263" cy="673758"/>
          </a:xfrm>
        </p:spPr>
        <p:txBody>
          <a:bodyPr/>
          <a:lstStyle/>
          <a:p>
            <a:pPr algn="ctr"/>
            <a:r>
              <a:rPr lang="en-US" altLang="zh-CN" sz="2800" dirty="0"/>
              <a:t>The MLP architecture and data processing</a:t>
            </a:r>
            <a:br>
              <a:rPr lang="en-US" altLang="zh-CN" sz="2800" dirty="0"/>
            </a:br>
            <a:r>
              <a:rPr lang="en-US" dirty="0"/>
              <a:t>         </a:t>
            </a:r>
          </a:p>
        </p:txBody>
      </p:sp>
      <p:sp>
        <p:nvSpPr>
          <p:cNvPr id="5" name="Content Placeholder 1">
            <a:extLst>
              <a:ext uri="{FF2B5EF4-FFF2-40B4-BE49-F238E27FC236}">
                <a16:creationId xmlns:a16="http://schemas.microsoft.com/office/drawing/2014/main" id="{AF8C4B56-5A2A-464C-9FDC-7039D284B198}"/>
              </a:ext>
            </a:extLst>
          </p:cNvPr>
          <p:cNvSpPr>
            <a:spLocks noGrp="1"/>
          </p:cNvSpPr>
          <p:nvPr>
            <p:ph idx="1"/>
          </p:nvPr>
        </p:nvSpPr>
        <p:spPr>
          <a:xfrm>
            <a:off x="548782" y="1234882"/>
            <a:ext cx="8046436" cy="3861472"/>
          </a:xfrm>
        </p:spPr>
        <p:txBody>
          <a:bodyPr/>
          <a:lstStyle/>
          <a:p>
            <a:pPr marL="342900" indent="-342900">
              <a:buFont typeface="Arial" panose="020B0604020202020204" pitchFamily="34" charset="0"/>
              <a:buChar char="•"/>
            </a:pPr>
            <a:r>
              <a:rPr lang="en-US" b="1" dirty="0"/>
              <a:t>MLP</a:t>
            </a:r>
          </a:p>
          <a:p>
            <a:pPr marL="342900" indent="-342900">
              <a:buFont typeface="Arial" panose="020B0604020202020204" pitchFamily="34" charset="0"/>
              <a:buChar char="•"/>
            </a:pPr>
            <a:r>
              <a:rPr lang="en-US" altLang="zh-CN" sz="1800" dirty="0"/>
              <a:t>A MLP consists of at least three layers of nodes: an input layer, a hidden layer and an output layer. It can distinguish data that is not linearly separable.</a:t>
            </a:r>
            <a:br>
              <a:rPr lang="en-US" altLang="zh-CN" dirty="0"/>
            </a:br>
            <a:br>
              <a:rPr lang="en-US" altLang="zh-CN" sz="2000" dirty="0"/>
            </a:br>
            <a:endParaRPr lang="en-US" sz="2000" dirty="0"/>
          </a:p>
        </p:txBody>
      </p:sp>
      <p:pic>
        <p:nvPicPr>
          <p:cNvPr id="6" name="Picture 5">
            <a:extLst>
              <a:ext uri="{FF2B5EF4-FFF2-40B4-BE49-F238E27FC236}">
                <a16:creationId xmlns:a16="http://schemas.microsoft.com/office/drawing/2014/main" id="{1A197C38-C8ED-4487-816A-2D0C26D44B56}"/>
              </a:ext>
            </a:extLst>
          </p:cNvPr>
          <p:cNvPicPr>
            <a:picLocks noChangeAspect="1"/>
          </p:cNvPicPr>
          <p:nvPr/>
        </p:nvPicPr>
        <p:blipFill>
          <a:blip r:embed="rId2"/>
          <a:stretch>
            <a:fillRect/>
          </a:stretch>
        </p:blipFill>
        <p:spPr>
          <a:xfrm>
            <a:off x="710181" y="2858744"/>
            <a:ext cx="4420620" cy="2440474"/>
          </a:xfrm>
          <a:prstGeom prst="rect">
            <a:avLst/>
          </a:prstGeom>
        </p:spPr>
      </p:pic>
      <p:sp>
        <p:nvSpPr>
          <p:cNvPr id="9" name="Content Placeholder 1">
            <a:extLst>
              <a:ext uri="{FF2B5EF4-FFF2-40B4-BE49-F238E27FC236}">
                <a16:creationId xmlns:a16="http://schemas.microsoft.com/office/drawing/2014/main" id="{584A228A-F586-43D1-81DB-7E5AC3EF977D}"/>
              </a:ext>
            </a:extLst>
          </p:cNvPr>
          <p:cNvSpPr txBox="1">
            <a:spLocks/>
          </p:cNvSpPr>
          <p:nvPr/>
        </p:nvSpPr>
        <p:spPr>
          <a:xfrm>
            <a:off x="5075501" y="3877299"/>
            <a:ext cx="3642218" cy="2010254"/>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n-US" sz="1400" dirty="0"/>
              <a:t>Figure 2: Architectural graph of a multilayer perceptron with two hidden layers</a:t>
            </a:r>
          </a:p>
        </p:txBody>
      </p:sp>
    </p:spTree>
    <p:extLst>
      <p:ext uri="{BB962C8B-B14F-4D97-AF65-F5344CB8AC3E}">
        <p14:creationId xmlns:p14="http://schemas.microsoft.com/office/powerpoint/2010/main" val="3828748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31B8D1-61E8-4107-97C3-E7C7883F6078}"/>
              </a:ext>
            </a:extLst>
          </p:cNvPr>
          <p:cNvSpPr>
            <a:spLocks noGrp="1"/>
          </p:cNvSpPr>
          <p:nvPr>
            <p:ph type="title"/>
          </p:nvPr>
        </p:nvSpPr>
        <p:spPr>
          <a:xfrm>
            <a:off x="642550" y="152752"/>
            <a:ext cx="7756263" cy="673758"/>
          </a:xfrm>
        </p:spPr>
        <p:txBody>
          <a:bodyPr/>
          <a:lstStyle/>
          <a:p>
            <a:pPr algn="ctr"/>
            <a:r>
              <a:rPr lang="en-US" altLang="zh-CN" sz="2800" dirty="0"/>
              <a:t>The MLP architecture and data processing</a:t>
            </a:r>
            <a:br>
              <a:rPr lang="en-US" altLang="zh-CN" sz="2800" dirty="0"/>
            </a:br>
            <a:br>
              <a:rPr lang="en-US" sz="2800" dirty="0"/>
            </a:br>
            <a:r>
              <a:rPr lang="en-US" sz="2800" dirty="0"/>
              <a:t>         </a:t>
            </a:r>
          </a:p>
        </p:txBody>
      </p:sp>
      <p:sp>
        <p:nvSpPr>
          <p:cNvPr id="5" name="Content Placeholder 1">
            <a:extLst>
              <a:ext uri="{FF2B5EF4-FFF2-40B4-BE49-F238E27FC236}">
                <a16:creationId xmlns:a16="http://schemas.microsoft.com/office/drawing/2014/main" id="{AF8C4B56-5A2A-464C-9FDC-7039D284B198}"/>
              </a:ext>
            </a:extLst>
          </p:cNvPr>
          <p:cNvSpPr>
            <a:spLocks noGrp="1"/>
          </p:cNvSpPr>
          <p:nvPr>
            <p:ph idx="1"/>
          </p:nvPr>
        </p:nvSpPr>
        <p:spPr>
          <a:xfrm>
            <a:off x="651050" y="1225380"/>
            <a:ext cx="7841899" cy="2203620"/>
          </a:xfrm>
        </p:spPr>
        <p:txBody>
          <a:bodyPr/>
          <a:lstStyle/>
          <a:p>
            <a:pPr marL="342900" indent="-342900">
              <a:buFont typeface="Arial" panose="020B0604020202020204" pitchFamily="34" charset="0"/>
              <a:buChar char="•"/>
            </a:pPr>
            <a:r>
              <a:rPr lang="en-US" b="1" dirty="0"/>
              <a:t>MLP</a:t>
            </a:r>
          </a:p>
          <a:p>
            <a:pPr marL="342900" indent="-342900">
              <a:buFont typeface="Arial" panose="020B0604020202020204" pitchFamily="34" charset="0"/>
              <a:buChar char="•"/>
            </a:pPr>
            <a:endParaRPr lang="en-US" altLang="zh-CN" sz="2000" b="1" dirty="0"/>
          </a:p>
          <a:p>
            <a:pPr marL="342900" indent="-342900">
              <a:buFont typeface="Arial" panose="020B0604020202020204" pitchFamily="34" charset="0"/>
              <a:buChar char="•"/>
            </a:pPr>
            <a:r>
              <a:rPr lang="en-US" altLang="zh-CN" sz="2000" b="1" dirty="0"/>
              <a:t>Basic features:</a:t>
            </a:r>
          </a:p>
          <a:p>
            <a:pPr marL="342900" indent="-342900">
              <a:buFont typeface="Arial" panose="020B0604020202020204" pitchFamily="34" charset="0"/>
              <a:buChar char="•"/>
            </a:pPr>
            <a:r>
              <a:rPr lang="en-US" altLang="zh-CN" sz="1800" dirty="0"/>
              <a:t>1</a:t>
            </a:r>
            <a:r>
              <a:rPr lang="zh-CN" altLang="en-US" sz="1800" dirty="0"/>
              <a:t>、</a:t>
            </a:r>
            <a:r>
              <a:rPr lang="en-US" altLang="zh-CN" sz="1800" dirty="0"/>
              <a:t>Each neuron in the network includes an activation function that is </a:t>
            </a:r>
            <a:r>
              <a:rPr lang="en-US" altLang="zh-CN" sz="1800" dirty="0">
                <a:solidFill>
                  <a:srgbClr val="FF0000"/>
                </a:solidFill>
              </a:rPr>
              <a:t>differentiable</a:t>
            </a:r>
            <a:r>
              <a:rPr lang="en-US" altLang="zh-CN" sz="1800" dirty="0"/>
              <a:t> .</a:t>
            </a:r>
          </a:p>
          <a:p>
            <a:pPr marL="342900" indent="-342900">
              <a:buFont typeface="Arial" panose="020B0604020202020204" pitchFamily="34" charset="0"/>
              <a:buChar char="•"/>
            </a:pPr>
            <a:r>
              <a:rPr lang="en-US" altLang="zh-CN" sz="1800" dirty="0"/>
              <a:t>2</a:t>
            </a:r>
            <a:r>
              <a:rPr lang="zh-CN" altLang="en-US" sz="1800" dirty="0"/>
              <a:t>、</a:t>
            </a:r>
            <a:r>
              <a:rPr lang="en-US" altLang="zh-CN" sz="1800" dirty="0"/>
              <a:t>The network contains </a:t>
            </a:r>
            <a:r>
              <a:rPr lang="en-US" altLang="zh-CN" sz="1800" dirty="0">
                <a:solidFill>
                  <a:srgbClr val="FF0000"/>
                </a:solidFill>
              </a:rPr>
              <a:t>one or more </a:t>
            </a:r>
            <a:r>
              <a:rPr lang="en-US" altLang="zh-CN" sz="1800" dirty="0"/>
              <a:t>hidden layers.</a:t>
            </a:r>
          </a:p>
          <a:p>
            <a:pPr marL="342900" indent="-342900">
              <a:buFont typeface="Arial" panose="020B0604020202020204" pitchFamily="34" charset="0"/>
              <a:buChar char="•"/>
            </a:pPr>
            <a:r>
              <a:rPr lang="en-US" altLang="zh-CN" sz="1800" dirty="0"/>
              <a:t>3</a:t>
            </a:r>
            <a:r>
              <a:rPr lang="zh-CN" altLang="en-US" sz="1800" dirty="0"/>
              <a:t>、</a:t>
            </a:r>
            <a:r>
              <a:rPr lang="en-US" altLang="zh-CN" sz="1800" dirty="0"/>
              <a:t>The network exhibits </a:t>
            </a:r>
            <a:r>
              <a:rPr lang="en-US" altLang="zh-CN" sz="1800" dirty="0">
                <a:solidFill>
                  <a:srgbClr val="FF0000"/>
                </a:solidFill>
              </a:rPr>
              <a:t>a high degree of connectivity</a:t>
            </a:r>
            <a:r>
              <a:rPr lang="en-US" altLang="zh-CN" sz="2000" b="1" dirty="0">
                <a:solidFill>
                  <a:schemeClr val="tx1"/>
                </a:solidFill>
              </a:rPr>
              <a:t>.</a:t>
            </a:r>
            <a:endParaRPr lang="en-US" altLang="zh-CN" sz="2000" dirty="0">
              <a:solidFill>
                <a:schemeClr val="tx1"/>
              </a:solidFill>
            </a:endParaRPr>
          </a:p>
        </p:txBody>
      </p:sp>
    </p:spTree>
    <p:extLst>
      <p:ext uri="{BB962C8B-B14F-4D97-AF65-F5344CB8AC3E}">
        <p14:creationId xmlns:p14="http://schemas.microsoft.com/office/powerpoint/2010/main" val="414593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AF8C4B56-5A2A-464C-9FDC-7039D284B198}"/>
              </a:ext>
            </a:extLst>
          </p:cNvPr>
          <p:cNvSpPr>
            <a:spLocks noGrp="1"/>
          </p:cNvSpPr>
          <p:nvPr>
            <p:ph idx="1"/>
          </p:nvPr>
        </p:nvSpPr>
        <p:spPr>
          <a:xfrm>
            <a:off x="651050" y="1225380"/>
            <a:ext cx="8119971" cy="2372062"/>
          </a:xfrm>
        </p:spPr>
        <p:txBody>
          <a:bodyPr/>
          <a:lstStyle/>
          <a:p>
            <a:pPr marL="342900" indent="-342900">
              <a:buFont typeface="Arial" panose="020B0604020202020204" pitchFamily="34" charset="0"/>
              <a:buChar char="•"/>
            </a:pPr>
            <a:r>
              <a:rPr lang="en-US" b="1" dirty="0"/>
              <a:t>MLP</a:t>
            </a:r>
            <a:endParaRPr lang="en-US" altLang="zh-CN" sz="2000" b="1" dirty="0"/>
          </a:p>
          <a:p>
            <a:pPr marL="342900" indent="-342900">
              <a:buFont typeface="Arial" panose="020B0604020202020204" pitchFamily="34" charset="0"/>
              <a:buChar char="•"/>
            </a:pPr>
            <a:r>
              <a:rPr lang="en-US" altLang="zh-CN" sz="1800" dirty="0"/>
              <a:t>Weight Dimensions</a:t>
            </a:r>
          </a:p>
          <a:p>
            <a:pPr marL="342900" indent="-342900">
              <a:buFont typeface="Arial" panose="020B0604020202020204" pitchFamily="34" charset="0"/>
              <a:buChar char="•"/>
            </a:pPr>
            <a:r>
              <a:rPr lang="en-US" altLang="zh-CN" sz="1800" dirty="0"/>
              <a:t>If network has </a:t>
            </a:r>
            <a:r>
              <a:rPr lang="en-US" altLang="zh-CN" sz="1800" dirty="0">
                <a:solidFill>
                  <a:srgbClr val="FF0000"/>
                </a:solidFill>
              </a:rPr>
              <a:t>n</a:t>
            </a:r>
            <a:r>
              <a:rPr lang="en-US" altLang="zh-CN" sz="1800" dirty="0"/>
              <a:t> units in layer </a:t>
            </a:r>
            <a:r>
              <a:rPr lang="en-US" altLang="zh-CN" sz="1800" dirty="0" err="1">
                <a:solidFill>
                  <a:srgbClr val="FF0000"/>
                </a:solidFill>
              </a:rPr>
              <a:t>i</a:t>
            </a:r>
            <a:r>
              <a:rPr lang="en-US" altLang="zh-CN" sz="1800" dirty="0"/>
              <a:t>, m units in layer </a:t>
            </a:r>
            <a:r>
              <a:rPr lang="en-US" altLang="zh-CN" sz="1800" dirty="0">
                <a:solidFill>
                  <a:srgbClr val="FF0000"/>
                </a:solidFill>
              </a:rPr>
              <a:t>i+1</a:t>
            </a:r>
            <a:r>
              <a:rPr lang="en-US" altLang="zh-CN" sz="1800" dirty="0"/>
              <a:t>, then  the weight matrix </a:t>
            </a:r>
            <a:r>
              <a:rPr lang="en-US" altLang="zh-CN" sz="1800" dirty="0" err="1">
                <a:solidFill>
                  <a:srgbClr val="FF0000"/>
                </a:solidFill>
              </a:rPr>
              <a:t>Wij</a:t>
            </a:r>
            <a:r>
              <a:rPr lang="en-US" altLang="zh-CN" sz="1800" dirty="0"/>
              <a:t> will be of dimension </a:t>
            </a:r>
            <a:r>
              <a:rPr lang="en-US" altLang="zh-CN" sz="1800" dirty="0">
                <a:solidFill>
                  <a:srgbClr val="FF0000"/>
                </a:solidFill>
              </a:rPr>
              <a:t>m*(n+1)</a:t>
            </a:r>
          </a:p>
          <a:p>
            <a:pPr marL="342900" indent="-342900">
              <a:buFont typeface="Arial" panose="020B0604020202020204" pitchFamily="34" charset="0"/>
              <a:buChar char="•"/>
            </a:pPr>
            <a:endParaRPr lang="en-US" altLang="zh-CN" sz="2000" dirty="0">
              <a:solidFill>
                <a:schemeClr val="tx1"/>
              </a:solidFill>
            </a:endParaRPr>
          </a:p>
        </p:txBody>
      </p:sp>
      <p:pic>
        <p:nvPicPr>
          <p:cNvPr id="4" name="Picture 3">
            <a:extLst>
              <a:ext uri="{FF2B5EF4-FFF2-40B4-BE49-F238E27FC236}">
                <a16:creationId xmlns:a16="http://schemas.microsoft.com/office/drawing/2014/main" id="{0E1CFCCB-7FBB-4392-95E5-502E3C25CF0C}"/>
              </a:ext>
            </a:extLst>
          </p:cNvPr>
          <p:cNvPicPr>
            <a:picLocks noChangeAspect="1"/>
          </p:cNvPicPr>
          <p:nvPr/>
        </p:nvPicPr>
        <p:blipFill>
          <a:blip r:embed="rId2"/>
          <a:stretch>
            <a:fillRect/>
          </a:stretch>
        </p:blipFill>
        <p:spPr>
          <a:xfrm>
            <a:off x="768690" y="2708137"/>
            <a:ext cx="5522782" cy="2576349"/>
          </a:xfrm>
          <a:prstGeom prst="rect">
            <a:avLst/>
          </a:prstGeom>
        </p:spPr>
      </p:pic>
      <p:sp>
        <p:nvSpPr>
          <p:cNvPr id="8" name="Title 2">
            <a:extLst>
              <a:ext uri="{FF2B5EF4-FFF2-40B4-BE49-F238E27FC236}">
                <a16:creationId xmlns:a16="http://schemas.microsoft.com/office/drawing/2014/main" id="{E05AE9D6-D1E7-4F5D-986A-34E837512F33}"/>
              </a:ext>
            </a:extLst>
          </p:cNvPr>
          <p:cNvSpPr>
            <a:spLocks noGrp="1"/>
          </p:cNvSpPr>
          <p:nvPr>
            <p:ph type="title"/>
          </p:nvPr>
        </p:nvSpPr>
        <p:spPr>
          <a:xfrm>
            <a:off x="642550" y="152752"/>
            <a:ext cx="7756263" cy="673758"/>
          </a:xfrm>
        </p:spPr>
        <p:txBody>
          <a:bodyPr/>
          <a:lstStyle/>
          <a:p>
            <a:pPr algn="ctr"/>
            <a:r>
              <a:rPr lang="en-US" altLang="zh-CN" sz="2800" dirty="0"/>
              <a:t>The MLP architecture and data processing</a:t>
            </a:r>
            <a:br>
              <a:rPr lang="en-US" altLang="zh-CN" sz="2800" dirty="0"/>
            </a:br>
            <a:br>
              <a:rPr lang="en-US" sz="2800" dirty="0"/>
            </a:br>
            <a:r>
              <a:rPr lang="en-US" sz="2800" dirty="0"/>
              <a:t>         </a:t>
            </a:r>
          </a:p>
        </p:txBody>
      </p:sp>
      <p:sp>
        <p:nvSpPr>
          <p:cNvPr id="9" name="Content Placeholder 1">
            <a:extLst>
              <a:ext uri="{FF2B5EF4-FFF2-40B4-BE49-F238E27FC236}">
                <a16:creationId xmlns:a16="http://schemas.microsoft.com/office/drawing/2014/main" id="{6A8FB024-34CA-473D-B67D-22C6DCA78478}"/>
              </a:ext>
            </a:extLst>
          </p:cNvPr>
          <p:cNvSpPr txBox="1">
            <a:spLocks/>
          </p:cNvSpPr>
          <p:nvPr/>
        </p:nvSpPr>
        <p:spPr>
          <a:xfrm>
            <a:off x="2920963" y="4561872"/>
            <a:ext cx="6223037" cy="348134"/>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lvl="7" indent="0">
              <a:buNone/>
            </a:pPr>
            <a:r>
              <a:rPr lang="en-US" sz="1800" dirty="0">
                <a:solidFill>
                  <a:srgbClr val="595959"/>
                </a:solidFill>
                <a:latin typeface="Arial"/>
                <a:cs typeface="Arial"/>
              </a:rPr>
              <a:t>Figure 3: Weight dimension</a:t>
            </a:r>
            <a:br>
              <a:rPr lang="en-US" altLang="zh-CN" sz="800" dirty="0"/>
            </a:br>
            <a:br>
              <a:rPr lang="en-US" altLang="zh-CN" sz="800" dirty="0"/>
            </a:br>
            <a:endParaRPr lang="en-US" sz="800" dirty="0"/>
          </a:p>
        </p:txBody>
      </p:sp>
    </p:spTree>
    <p:extLst>
      <p:ext uri="{BB962C8B-B14F-4D97-AF65-F5344CB8AC3E}">
        <p14:creationId xmlns:p14="http://schemas.microsoft.com/office/powerpoint/2010/main" val="365453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31B8D1-61E8-4107-97C3-E7C7883F6078}"/>
              </a:ext>
            </a:extLst>
          </p:cNvPr>
          <p:cNvSpPr>
            <a:spLocks noGrp="1"/>
          </p:cNvSpPr>
          <p:nvPr>
            <p:ph type="title"/>
          </p:nvPr>
        </p:nvSpPr>
        <p:spPr>
          <a:xfrm>
            <a:off x="642550" y="152752"/>
            <a:ext cx="7756263" cy="673758"/>
          </a:xfrm>
        </p:spPr>
        <p:txBody>
          <a:bodyPr/>
          <a:lstStyle/>
          <a:p>
            <a:pPr algn="ctr"/>
            <a:r>
              <a:rPr lang="en-US" altLang="zh-CN" sz="2800" dirty="0"/>
              <a:t>The MLP architecture and data processing</a:t>
            </a:r>
            <a:br>
              <a:rPr lang="en-US" altLang="zh-CN" sz="2800" dirty="0"/>
            </a:br>
            <a:endParaRPr lang="en-US" sz="2800" dirty="0"/>
          </a:p>
        </p:txBody>
      </p:sp>
      <p:sp>
        <p:nvSpPr>
          <p:cNvPr id="5" name="Content Placeholder 1">
            <a:extLst>
              <a:ext uri="{FF2B5EF4-FFF2-40B4-BE49-F238E27FC236}">
                <a16:creationId xmlns:a16="http://schemas.microsoft.com/office/drawing/2014/main" id="{AF8C4B56-5A2A-464C-9FDC-7039D284B198}"/>
              </a:ext>
            </a:extLst>
          </p:cNvPr>
          <p:cNvSpPr>
            <a:spLocks noGrp="1"/>
          </p:cNvSpPr>
          <p:nvPr>
            <p:ph idx="1"/>
          </p:nvPr>
        </p:nvSpPr>
        <p:spPr>
          <a:xfrm>
            <a:off x="642550" y="1086059"/>
            <a:ext cx="7841899" cy="2203620"/>
          </a:xfrm>
        </p:spPr>
        <p:txBody>
          <a:bodyPr/>
          <a:lstStyle/>
          <a:p>
            <a:pPr marL="342900" indent="-342900">
              <a:buFont typeface="Arial" panose="020B0604020202020204" pitchFamily="34" charset="0"/>
              <a:buChar char="•"/>
            </a:pPr>
            <a:r>
              <a:rPr lang="en-US" b="1" dirty="0"/>
              <a:t>MLP</a:t>
            </a:r>
          </a:p>
          <a:p>
            <a:pPr marL="342900" indent="-342900">
              <a:buFont typeface="Arial" panose="020B0604020202020204" pitchFamily="34" charset="0"/>
              <a:buChar char="•"/>
            </a:pPr>
            <a:endParaRPr lang="en-US" altLang="zh-CN" sz="2000" b="1" dirty="0"/>
          </a:p>
        </p:txBody>
      </p:sp>
      <p:pic>
        <p:nvPicPr>
          <p:cNvPr id="2" name="Picture 1">
            <a:extLst>
              <a:ext uri="{FF2B5EF4-FFF2-40B4-BE49-F238E27FC236}">
                <a16:creationId xmlns:a16="http://schemas.microsoft.com/office/drawing/2014/main" id="{95F89458-0513-494A-8235-1E836E6B7788}"/>
              </a:ext>
            </a:extLst>
          </p:cNvPr>
          <p:cNvPicPr>
            <a:picLocks noChangeAspect="1"/>
          </p:cNvPicPr>
          <p:nvPr/>
        </p:nvPicPr>
        <p:blipFill>
          <a:blip r:embed="rId2"/>
          <a:stretch>
            <a:fillRect/>
          </a:stretch>
        </p:blipFill>
        <p:spPr>
          <a:xfrm>
            <a:off x="642550" y="1484057"/>
            <a:ext cx="7289800" cy="3889885"/>
          </a:xfrm>
          <a:prstGeom prst="rect">
            <a:avLst/>
          </a:prstGeom>
        </p:spPr>
      </p:pic>
    </p:spTree>
    <p:extLst>
      <p:ext uri="{BB962C8B-B14F-4D97-AF65-F5344CB8AC3E}">
        <p14:creationId xmlns:p14="http://schemas.microsoft.com/office/powerpoint/2010/main" val="385772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31B8D1-61E8-4107-97C3-E7C7883F6078}"/>
              </a:ext>
            </a:extLst>
          </p:cNvPr>
          <p:cNvSpPr>
            <a:spLocks noGrp="1"/>
          </p:cNvSpPr>
          <p:nvPr>
            <p:ph type="title"/>
          </p:nvPr>
        </p:nvSpPr>
        <p:spPr>
          <a:xfrm>
            <a:off x="642550" y="212910"/>
            <a:ext cx="7756263" cy="673758"/>
          </a:xfrm>
        </p:spPr>
        <p:txBody>
          <a:bodyPr/>
          <a:lstStyle/>
          <a:p>
            <a:pPr algn="ctr"/>
            <a:r>
              <a:rPr lang="en-US" altLang="zh-CN" sz="2800" dirty="0"/>
              <a:t>The MLP architecture and data processing</a:t>
            </a:r>
            <a:br>
              <a:rPr lang="en-US" altLang="zh-CN" sz="2800" dirty="0"/>
            </a:br>
            <a:br>
              <a:rPr lang="en-US" sz="2800" dirty="0"/>
            </a:br>
            <a:r>
              <a:rPr lang="en-US" sz="2800" dirty="0"/>
              <a:t>          </a:t>
            </a:r>
          </a:p>
        </p:txBody>
      </p:sp>
      <p:sp>
        <p:nvSpPr>
          <p:cNvPr id="5" name="Content Placeholder 1">
            <a:extLst>
              <a:ext uri="{FF2B5EF4-FFF2-40B4-BE49-F238E27FC236}">
                <a16:creationId xmlns:a16="http://schemas.microsoft.com/office/drawing/2014/main" id="{AF8C4B56-5A2A-464C-9FDC-7039D284B198}"/>
              </a:ext>
            </a:extLst>
          </p:cNvPr>
          <p:cNvSpPr>
            <a:spLocks noGrp="1"/>
          </p:cNvSpPr>
          <p:nvPr>
            <p:ph idx="1"/>
          </p:nvPr>
        </p:nvSpPr>
        <p:spPr>
          <a:xfrm>
            <a:off x="548782" y="1234882"/>
            <a:ext cx="8046436" cy="3861472"/>
          </a:xfrm>
        </p:spPr>
        <p:txBody>
          <a:bodyPr/>
          <a:lstStyle/>
          <a:p>
            <a:pPr marL="342900" indent="-342900">
              <a:buFont typeface="Arial" panose="020B0604020202020204" pitchFamily="34" charset="0"/>
              <a:buChar char="•"/>
            </a:pPr>
            <a:r>
              <a:rPr lang="en-US" sz="2200" b="1" dirty="0"/>
              <a:t>Data processing </a:t>
            </a:r>
          </a:p>
          <a:p>
            <a:pPr marL="342900" indent="-342900">
              <a:buFont typeface="Arial" panose="020B0604020202020204" pitchFamily="34" charset="0"/>
              <a:buChar char="•"/>
            </a:pPr>
            <a:r>
              <a:rPr lang="en-US" altLang="zh-CN" sz="1800" dirty="0"/>
              <a:t>The data can be gathered from the website </a:t>
            </a:r>
            <a:r>
              <a:rPr lang="en-US" altLang="zh-CN" sz="1800" dirty="0">
                <a:hlinkClick r:id="rId2">
                  <a:extLst>
                    <a:ext uri="{A12FA001-AC4F-418D-AE19-62706E023703}">
                      <ahyp:hlinkClr xmlns:ahyp="http://schemas.microsoft.com/office/drawing/2018/hyperlinkcolor" val="tx"/>
                    </a:ext>
                  </a:extLst>
                </a:hlinkClick>
              </a:rPr>
              <a:t>http://yann.lecun.com/exdb/mnist</a:t>
            </a:r>
            <a:endParaRPr lang="en-US" altLang="zh-CN" sz="1800" dirty="0"/>
          </a:p>
          <a:p>
            <a:pPr marL="342900" indent="-342900">
              <a:buFont typeface="Arial" panose="020B0604020202020204" pitchFamily="34" charset="0"/>
              <a:buChar char="•"/>
            </a:pPr>
            <a:r>
              <a:rPr lang="en-US" altLang="zh-CN" sz="1800" dirty="0"/>
              <a:t>Thanks for the </a:t>
            </a:r>
            <a:r>
              <a:rPr lang="en-US" altLang="zh-CN" sz="1800" dirty="0" err="1"/>
              <a:t>Keras</a:t>
            </a:r>
            <a:r>
              <a:rPr lang="en-US" altLang="zh-CN" sz="1800" dirty="0"/>
              <a:t> library, the data has been collected and is already well-formatted for processing by applying two-line python codes.</a:t>
            </a:r>
            <a:br>
              <a:rPr lang="en-US" altLang="zh-CN" sz="1800" dirty="0"/>
            </a:br>
            <a:br>
              <a:rPr lang="en-US" altLang="zh-CN" sz="1800" dirty="0"/>
            </a:br>
            <a:endParaRPr lang="en-US" sz="1800" dirty="0"/>
          </a:p>
        </p:txBody>
      </p:sp>
      <p:pic>
        <p:nvPicPr>
          <p:cNvPr id="6" name="Picture 5">
            <a:extLst>
              <a:ext uri="{FF2B5EF4-FFF2-40B4-BE49-F238E27FC236}">
                <a16:creationId xmlns:a16="http://schemas.microsoft.com/office/drawing/2014/main" id="{58134D0B-0B47-4DA9-BC02-9FCDFE1AFA8F}"/>
              </a:ext>
            </a:extLst>
          </p:cNvPr>
          <p:cNvPicPr/>
          <p:nvPr/>
        </p:nvPicPr>
        <p:blipFill>
          <a:blip r:embed="rId3"/>
          <a:stretch>
            <a:fillRect/>
          </a:stretch>
        </p:blipFill>
        <p:spPr>
          <a:xfrm>
            <a:off x="736318" y="3479800"/>
            <a:ext cx="8046436" cy="827088"/>
          </a:xfrm>
          <a:prstGeom prst="rect">
            <a:avLst/>
          </a:prstGeom>
        </p:spPr>
      </p:pic>
      <p:sp>
        <p:nvSpPr>
          <p:cNvPr id="7" name="Content Placeholder 1">
            <a:extLst>
              <a:ext uri="{FF2B5EF4-FFF2-40B4-BE49-F238E27FC236}">
                <a16:creationId xmlns:a16="http://schemas.microsoft.com/office/drawing/2014/main" id="{17361661-F950-46D0-8ED1-B880D00CD633}"/>
              </a:ext>
            </a:extLst>
          </p:cNvPr>
          <p:cNvSpPr txBox="1">
            <a:spLocks/>
          </p:cNvSpPr>
          <p:nvPr/>
        </p:nvSpPr>
        <p:spPr>
          <a:xfrm>
            <a:off x="3246050" y="4466093"/>
            <a:ext cx="8046436" cy="378018"/>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n-US" altLang="zh-CN" sz="1800" dirty="0"/>
              <a:t>Figure 4: Import data</a:t>
            </a:r>
            <a:br>
              <a:rPr lang="en-US" altLang="zh-CN" sz="1800" dirty="0"/>
            </a:br>
            <a:endParaRPr lang="en-US" sz="1800" dirty="0"/>
          </a:p>
        </p:txBody>
      </p:sp>
    </p:spTree>
    <p:extLst>
      <p:ext uri="{BB962C8B-B14F-4D97-AF65-F5344CB8AC3E}">
        <p14:creationId xmlns:p14="http://schemas.microsoft.com/office/powerpoint/2010/main" val="5378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W General">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GWU PPT</Template>
  <TotalTime>3669</TotalTime>
  <Words>1106</Words>
  <Application>Microsoft Office PowerPoint</Application>
  <PresentationFormat>On-screen Show (4:3)</PresentationFormat>
  <Paragraphs>87</Paragraphs>
  <Slides>22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Roboto</vt:lpstr>
      <vt:lpstr>等线</vt:lpstr>
      <vt:lpstr>Arial</vt:lpstr>
      <vt:lpstr>Book Antiqua</vt:lpstr>
      <vt:lpstr>Calibri</vt:lpstr>
      <vt:lpstr>Times New Roman</vt:lpstr>
      <vt:lpstr>Wingdings</vt:lpstr>
      <vt:lpstr>GW General</vt:lpstr>
      <vt:lpstr>Custom Design</vt:lpstr>
      <vt:lpstr>Research on MNIST handwritten digits dataset by applying MLP   </vt:lpstr>
      <vt:lpstr>Contents            </vt:lpstr>
      <vt:lpstr>Introduction           </vt:lpstr>
      <vt:lpstr>Introduction          </vt:lpstr>
      <vt:lpstr>The MLP architecture and data processing          </vt:lpstr>
      <vt:lpstr>The MLP architecture and data processing           </vt:lpstr>
      <vt:lpstr>The MLP architecture and data processing           </vt:lpstr>
      <vt:lpstr>The MLP architecture and data processing </vt:lpstr>
      <vt:lpstr>The MLP architecture and data processing            </vt:lpstr>
      <vt:lpstr>The MLP architecture and data processing            </vt:lpstr>
      <vt:lpstr>One-hot encoded labels, SoftMax activation function and cross entropy loss function           </vt:lpstr>
      <vt:lpstr>One-hot encoded labels, SoftMax activation function and cross entropy loss function             </vt:lpstr>
      <vt:lpstr>One-hot encoded labels, SoftMax activation function and cross entropy loss function             </vt:lpstr>
      <vt:lpstr>One-hot encoded labels, SoftMax activation function and cross entropy loss function             </vt:lpstr>
      <vt:lpstr>One-hot encoded labels, SoftMax activation function and cross entropy loss function             </vt:lpstr>
      <vt:lpstr>One-hot encoded labels, SoftMax activation function and cross entropy loss function             </vt:lpstr>
      <vt:lpstr>Visualization of accuracy and loss for the training dataset evaluation  </vt:lpstr>
      <vt:lpstr>Visualization of accuracy and loss for the training dataset evaluation  </vt:lpstr>
      <vt:lpstr>Visualization of accuracy and loss for the training dataset evaluation  </vt:lpstr>
      <vt:lpstr>Visualization of accuracy and loss for the training dataset evaluation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Genre Analysis Report</dc:title>
  <dc:creator>Punit Kurup</dc:creator>
  <cp:lastModifiedBy>ma dongxiao</cp:lastModifiedBy>
  <cp:revision>234</cp:revision>
  <dcterms:created xsi:type="dcterms:W3CDTF">2018-09-26T14:18:25Z</dcterms:created>
  <dcterms:modified xsi:type="dcterms:W3CDTF">2019-08-20T03:51:35Z</dcterms:modified>
</cp:coreProperties>
</file>