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8" r:id="rId2"/>
    <p:sldId id="262" r:id="rId3"/>
    <p:sldId id="261" r:id="rId4"/>
    <p:sldId id="315" r:id="rId5"/>
    <p:sldId id="267" r:id="rId6"/>
    <p:sldId id="316" r:id="rId7"/>
    <p:sldId id="317" r:id="rId8"/>
    <p:sldId id="318" r:id="rId9"/>
    <p:sldId id="320" r:id="rId10"/>
    <p:sldId id="319" r:id="rId11"/>
    <p:sldId id="335" r:id="rId12"/>
    <p:sldId id="321" r:id="rId13"/>
    <p:sldId id="336" r:id="rId14"/>
    <p:sldId id="323" r:id="rId15"/>
    <p:sldId id="324" r:id="rId16"/>
    <p:sldId id="337" r:id="rId17"/>
    <p:sldId id="326" r:id="rId18"/>
    <p:sldId id="338" r:id="rId19"/>
    <p:sldId id="327" r:id="rId20"/>
    <p:sldId id="339" r:id="rId21"/>
    <p:sldId id="328" r:id="rId22"/>
    <p:sldId id="340" r:id="rId23"/>
    <p:sldId id="329" r:id="rId24"/>
    <p:sldId id="341" r:id="rId25"/>
    <p:sldId id="330" r:id="rId26"/>
    <p:sldId id="342" r:id="rId27"/>
    <p:sldId id="343" r:id="rId28"/>
    <p:sldId id="344" r:id="rId2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DA"/>
    <a:srgbClr val="B2B2B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82095" autoAdjust="0"/>
  </p:normalViewPr>
  <p:slideViewPr>
    <p:cSldViewPr>
      <p:cViewPr>
        <p:scale>
          <a:sx n="100" d="100"/>
          <a:sy n="100" d="100"/>
        </p:scale>
        <p:origin x="-1944" y="-486"/>
      </p:cViewPr>
      <p:guideLst>
        <p:guide orient="horz" pos="107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7AD5C-8736-4A92-8333-81484333B12C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27B43-C418-41F6-8BF2-EA0AF81978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135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是基于对象的脚本语言，它的一个最基本的特征就是采用事件驱动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27B43-C418-41F6-8BF2-EA0AF81978A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101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62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复合选择器是由两个或多个基础选择器通过不同的方式组合而成，可以实现更强、更方便的选择功能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27B43-C418-41F6-8BF2-EA0AF81978A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134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62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62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62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62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6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8E17-6E6C-421A-9820-B576FE7D307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80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C8E17-6E6C-421A-9820-B576FE7D307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80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62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(“save”);</a:t>
            </a:r>
            <a:br>
              <a:rPr lang="en-US" altLang="zh-CN" dirty="0" smtClean="0"/>
            </a:br>
            <a:r>
              <a:rPr lang="en-US" altLang="zh-CN" dirty="0" err="1" smtClean="0"/>
              <a:t>btn.onclick</a:t>
            </a:r>
            <a:r>
              <a:rPr lang="en-US" altLang="zh-CN" dirty="0" smtClean="0"/>
              <a:t>=function(){alert(“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中调用事件处理程序</a:t>
            </a:r>
            <a:r>
              <a:rPr lang="en-US" altLang="zh-CN" dirty="0" smtClean="0"/>
              <a:t>”);}</a:t>
            </a:r>
            <a:br>
              <a:rPr lang="en-US" altLang="zh-CN" dirty="0" smtClean="0"/>
            </a:br>
            <a:r>
              <a:rPr lang="en-US" altLang="zh-CN" dirty="0" smtClean="0"/>
              <a:t>&lt;input type=“button” name=“</a:t>
            </a:r>
            <a:r>
              <a:rPr lang="en-US" altLang="zh-CN" dirty="0" err="1" smtClean="0"/>
              <a:t>btn</a:t>
            </a:r>
            <a:r>
              <a:rPr lang="en-US" altLang="zh-CN" dirty="0" smtClean="0"/>
              <a:t>” value=“</a:t>
            </a:r>
            <a:r>
              <a:rPr lang="zh-CN" altLang="en-US" dirty="0" smtClean="0"/>
              <a:t>单击按钮</a:t>
            </a:r>
            <a:r>
              <a:rPr lang="en-US" altLang="zh-CN" dirty="0" smtClean="0"/>
              <a:t>” </a:t>
            </a:r>
            <a:r>
              <a:rPr lang="en-US" altLang="zh-CN" dirty="0" err="1" smtClean="0"/>
              <a:t>onclick</a:t>
            </a:r>
            <a:r>
              <a:rPr lang="en-US" altLang="zh-CN" dirty="0" smtClean="0"/>
              <a:t>=“alert(‘HTML</a:t>
            </a:r>
            <a:r>
              <a:rPr lang="zh-CN" altLang="en-US" dirty="0" smtClean="0"/>
              <a:t>中调用事件处理程序</a:t>
            </a:r>
            <a:r>
              <a:rPr lang="en-US" altLang="zh-CN" dirty="0" smtClean="0"/>
              <a:t>’);”/&gt;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27B43-C418-41F6-8BF2-EA0AF81978A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487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6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27B43-C418-41F6-8BF2-EA0AF81978A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961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62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6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355E32A-23E1-40B3-B434-148655B1CBE9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F8BEFBF-5B5F-4BD2-A74A-61A97BF120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00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32209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圆角矩形 107"/>
          <p:cNvSpPr/>
          <p:nvPr/>
        </p:nvSpPr>
        <p:spPr>
          <a:xfrm>
            <a:off x="2252995" y="1508721"/>
            <a:ext cx="944122" cy="447598"/>
          </a:xfrm>
          <a:prstGeom prst="roundRect">
            <a:avLst>
              <a:gd name="adj" fmla="val 15229"/>
            </a:avLst>
          </a:prstGeom>
          <a:solidFill>
            <a:srgbClr val="0076DA"/>
          </a:solidFill>
          <a:ln w="19050">
            <a:solidFill>
              <a:schemeClr val="bg1"/>
            </a:solidFill>
          </a:ln>
          <a:effectLst>
            <a:outerShdw blurRad="406400" dist="419100" dir="114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1" name="圆角矩形 110"/>
          <p:cNvSpPr/>
          <p:nvPr/>
        </p:nvSpPr>
        <p:spPr>
          <a:xfrm>
            <a:off x="2316799" y="2724749"/>
            <a:ext cx="479260" cy="451218"/>
          </a:xfrm>
          <a:prstGeom prst="roundRect">
            <a:avLst>
              <a:gd name="adj" fmla="val 12129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3957912" y="1838588"/>
            <a:ext cx="4718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第二章  </a:t>
            </a:r>
            <a:r>
              <a:rPr lang="en-US" altLang="zh-CN" sz="2800" dirty="0" err="1" smtClean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800" dirty="0" smtClean="0">
                <a:solidFill>
                  <a:srgbClr val="0099FF"/>
                </a:solidFill>
                <a:latin typeface="微软雅黑" pitchFamily="34" charset="-122"/>
                <a:ea typeface="微软雅黑" pitchFamily="34" charset="-122"/>
              </a:rPr>
              <a:t>事件处理</a:t>
            </a:r>
            <a:endParaRPr lang="zh-CN" altLang="en-US" sz="2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1107895" y="706623"/>
            <a:ext cx="451632" cy="409118"/>
          </a:xfrm>
          <a:prstGeom prst="roundRect">
            <a:avLst>
              <a:gd name="adj" fmla="val 12418"/>
            </a:avLst>
          </a:prstGeom>
          <a:solidFill>
            <a:srgbClr val="0076DA"/>
          </a:solidFill>
          <a:ln w="12700">
            <a:solidFill>
              <a:schemeClr val="bg1"/>
            </a:solidFill>
          </a:ln>
          <a:effectLst>
            <a:outerShdw blurRad="419100" dist="190500" dir="2700000" sx="90000" sy="9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圆角矩形 89"/>
          <p:cNvSpPr/>
          <p:nvPr/>
        </p:nvSpPr>
        <p:spPr>
          <a:xfrm>
            <a:off x="956916" y="1788792"/>
            <a:ext cx="1085700" cy="1110848"/>
          </a:xfrm>
          <a:prstGeom prst="roundRect">
            <a:avLst>
              <a:gd name="adj" fmla="val 15229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7" name="TextBox 49"/>
          <p:cNvSpPr txBox="1"/>
          <p:nvPr/>
        </p:nvSpPr>
        <p:spPr>
          <a:xfrm>
            <a:off x="4085984" y="2915763"/>
            <a:ext cx="307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Open University of Ningbo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826903" y="3319015"/>
            <a:ext cx="805565" cy="176883"/>
          </a:xfrm>
          <a:prstGeom prst="rect">
            <a:avLst/>
          </a:prstGeom>
        </p:spPr>
        <p:txBody>
          <a:bodyPr wrap="square" lIns="38012" tIns="19006" rIns="38012" bIns="19006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defRPr sz="1800"/>
            </a:pPr>
            <a:r>
              <a:rPr lang="en-US" altLang="zh-CN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NeueBold"/>
                <a:sym typeface="Arial" panose="020B0604020202020204" pitchFamily="34" charset="0"/>
              </a:rPr>
              <a:t>Hrsan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NeueBold"/>
              <a:sym typeface="Arial" panose="020B0604020202020204" pitchFamily="34" charset="0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4133775" y="3264520"/>
            <a:ext cx="599750" cy="246916"/>
          </a:xfrm>
          <a:prstGeom prst="rect">
            <a:avLst/>
          </a:prstGeom>
          <a:solidFill>
            <a:srgbClr val="0076DA"/>
          </a:solidFill>
          <a:ln w="15875" cap="rnd">
            <a:solidFill>
              <a:schemeClr val="accent1"/>
            </a:solidFill>
            <a:round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4733524" y="3264520"/>
            <a:ext cx="891559" cy="246916"/>
          </a:xfrm>
          <a:prstGeom prst="rect">
            <a:avLst/>
          </a:prstGeom>
          <a:noFill/>
          <a:ln w="12700" cap="rnd">
            <a:solidFill>
              <a:schemeClr val="accent1"/>
            </a:solidFill>
            <a:round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Shape 280"/>
          <p:cNvSpPr/>
          <p:nvPr/>
        </p:nvSpPr>
        <p:spPr>
          <a:xfrm>
            <a:off x="4198468" y="3332335"/>
            <a:ext cx="504056" cy="1384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0" tIns="0" rIns="0" bIns="0" numCol="1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defRPr sz="1800"/>
            </a:pPr>
            <a:r>
              <a:rPr lang="zh-CN" altLang="en-US" sz="1000" spc="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Roboto Regular"/>
                <a:sym typeface="Arial" panose="020B0604020202020204" pitchFamily="34" charset="0"/>
              </a:rPr>
              <a:t>演讲</a:t>
            </a:r>
            <a:r>
              <a:rPr lang="zh-CN" altLang="en-US" sz="1000" spc="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Roboto Regular"/>
                <a:sym typeface="Arial" panose="020B0604020202020204" pitchFamily="34" charset="0"/>
              </a:rPr>
              <a:t>者</a:t>
            </a:r>
            <a:endParaRPr sz="1000" spc="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Roboto Regular"/>
              <a:sym typeface="Arial" panose="020B0604020202020204" pitchFamily="34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4060872" y="2514747"/>
            <a:ext cx="4903616" cy="274832"/>
          </a:xfrm>
          <a:prstGeom prst="roundRect">
            <a:avLst/>
          </a:prstGeom>
          <a:solidFill>
            <a:srgbClr val="0076DA"/>
          </a:solidFill>
          <a:ln w="15875">
            <a:solidFill>
              <a:schemeClr val="bg1"/>
            </a:solidFill>
          </a:ln>
          <a:effectLst>
            <a:outerShdw blurRad="177800" dist="139700" dir="2700000" sx="91000" sy="91000" algn="tl" rotWithShape="0">
              <a:schemeClr val="bg1">
                <a:lumMod val="65000"/>
                <a:alpha val="5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19814" y="2514747"/>
            <a:ext cx="4844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了解什么是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事件及常用的事件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  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1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对象常用方法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22088" y="2614483"/>
            <a:ext cx="581980" cy="582228"/>
          </a:xfrm>
          <a:prstGeom prst="roundRect">
            <a:avLst>
              <a:gd name="adj" fmla="val 21816"/>
            </a:avLst>
          </a:prstGeom>
          <a:solidFill>
            <a:srgbClr val="0076DA"/>
          </a:solidFill>
          <a:ln w="19050">
            <a:solidFill>
              <a:schemeClr val="bg1"/>
            </a:solidFill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2768463" y="565673"/>
            <a:ext cx="748190" cy="674114"/>
          </a:xfrm>
          <a:prstGeom prst="roundRect">
            <a:avLst>
              <a:gd name="adj" fmla="val 15972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69900" dir="2700000" sx="90000" sy="90000" algn="tl" rotWithShape="0">
              <a:schemeClr val="tx1">
                <a:lumMod val="50000"/>
                <a:lumOff val="50000"/>
                <a:alpha val="5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503364" y="1104266"/>
            <a:ext cx="1275046" cy="1273414"/>
          </a:xfrm>
          <a:prstGeom prst="roundRect">
            <a:avLst>
              <a:gd name="adj" fmla="val 8669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90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368300" dir="2700000" sx="90000" sy="90000" algn="tl" rotWithShape="0">
              <a:schemeClr val="tx1">
                <a:lumMod val="50000"/>
                <a:lumOff val="50000"/>
                <a:alpha val="4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852595" y="451903"/>
            <a:ext cx="274388" cy="271246"/>
          </a:xfrm>
          <a:prstGeom prst="roundRect">
            <a:avLst>
              <a:gd name="adj" fmla="val 13750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571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728842" y="1311117"/>
            <a:ext cx="824091" cy="882160"/>
          </a:xfrm>
          <a:prstGeom prst="roundRect">
            <a:avLst>
              <a:gd name="adj" fmla="val 10379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2735901" y="2382001"/>
            <a:ext cx="548776" cy="542492"/>
          </a:xfrm>
          <a:prstGeom prst="roundRect">
            <a:avLst>
              <a:gd name="adj" fmla="val 13750"/>
            </a:avLst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9050">
            <a:solidFill>
              <a:schemeClr val="bg1"/>
            </a:solidFill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6685143" y="1425164"/>
            <a:ext cx="1322064" cy="245678"/>
            <a:chOff x="6400954" y="1417091"/>
            <a:chExt cx="1644764" cy="305644"/>
          </a:xfrm>
        </p:grpSpPr>
        <p:grpSp>
          <p:nvGrpSpPr>
            <p:cNvPr id="58" name="组合 57"/>
            <p:cNvGrpSpPr/>
            <p:nvPr/>
          </p:nvGrpSpPr>
          <p:grpSpPr>
            <a:xfrm>
              <a:off x="7297674" y="1417091"/>
              <a:ext cx="305647" cy="305644"/>
              <a:chOff x="5196486" y="5946187"/>
              <a:chExt cx="305647" cy="305644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5196486" y="5946187"/>
                <a:ext cx="305647" cy="305644"/>
                <a:chOff x="1517330" y="1125257"/>
                <a:chExt cx="2204282" cy="2204282"/>
              </a:xfrm>
            </p:grpSpPr>
            <p:sp>
              <p:nvSpPr>
                <p:cNvPr id="95" name="椭圆 94"/>
                <p:cNvSpPr/>
                <p:nvPr/>
              </p:nvSpPr>
              <p:spPr>
                <a:xfrm>
                  <a:off x="1517330" y="1125257"/>
                  <a:ext cx="2204282" cy="2204282"/>
                </a:xfrm>
                <a:prstGeom prst="ellipse">
                  <a:avLst/>
                </a:prstGeom>
                <a:gradFill>
                  <a:gsLst>
                    <a:gs pos="0">
                      <a:srgbClr val="EBEBEB"/>
                    </a:gs>
                    <a:gs pos="100000">
                      <a:srgbClr val="FEFEFE"/>
                    </a:gs>
                  </a:gsLst>
                  <a:lin ang="7530000" scaled="0"/>
                </a:gradFill>
                <a:ln w="3175">
                  <a:solidFill>
                    <a:schemeClr val="bg1"/>
                  </a:solidFill>
                </a:ln>
                <a:effectLst>
                  <a:outerShdw blurRad="165100" dist="139700" dir="7800000" sx="74000" sy="74000" algn="tr" rotWithShape="0">
                    <a:prstClr val="black">
                      <a:alpha val="5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1719372" y="1327298"/>
                  <a:ext cx="1800200" cy="1800200"/>
                </a:xfrm>
                <a:prstGeom prst="ellipse">
                  <a:avLst/>
                </a:prstGeom>
                <a:solidFill>
                  <a:srgbClr val="0076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94" name="Freeform 44"/>
              <p:cNvSpPr>
                <a:spLocks noEditPoints="1"/>
              </p:cNvSpPr>
              <p:nvPr/>
            </p:nvSpPr>
            <p:spPr bwMode="auto">
              <a:xfrm>
                <a:off x="5276888" y="6030324"/>
                <a:ext cx="170620" cy="137369"/>
              </a:xfrm>
              <a:custGeom>
                <a:avLst/>
                <a:gdLst>
                  <a:gd name="T0" fmla="*/ 41 w 62"/>
                  <a:gd name="T1" fmla="*/ 31 h 54"/>
                  <a:gd name="T2" fmla="*/ 34 w 62"/>
                  <a:gd name="T3" fmla="*/ 23 h 54"/>
                  <a:gd name="T4" fmla="*/ 33 w 62"/>
                  <a:gd name="T5" fmla="*/ 17 h 54"/>
                  <a:gd name="T6" fmla="*/ 30 w 62"/>
                  <a:gd name="T7" fmla="*/ 20 h 54"/>
                  <a:gd name="T8" fmla="*/ 23 w 62"/>
                  <a:gd name="T9" fmla="*/ 13 h 54"/>
                  <a:gd name="T10" fmla="*/ 18 w 62"/>
                  <a:gd name="T11" fmla="*/ 17 h 54"/>
                  <a:gd name="T12" fmla="*/ 7 w 62"/>
                  <a:gd name="T13" fmla="*/ 17 h 54"/>
                  <a:gd name="T14" fmla="*/ 7 w 62"/>
                  <a:gd name="T15" fmla="*/ 23 h 54"/>
                  <a:gd name="T16" fmla="*/ 0 w 62"/>
                  <a:gd name="T17" fmla="*/ 31 h 54"/>
                  <a:gd name="T18" fmla="*/ 4 w 62"/>
                  <a:gd name="T19" fmla="*/ 36 h 54"/>
                  <a:gd name="T20" fmla="*/ 4 w 62"/>
                  <a:gd name="T21" fmla="*/ 46 h 54"/>
                  <a:gd name="T22" fmla="*/ 10 w 62"/>
                  <a:gd name="T23" fmla="*/ 47 h 54"/>
                  <a:gd name="T24" fmla="*/ 18 w 62"/>
                  <a:gd name="T25" fmla="*/ 54 h 54"/>
                  <a:gd name="T26" fmla="*/ 23 w 62"/>
                  <a:gd name="T27" fmla="*/ 50 h 54"/>
                  <a:gd name="T28" fmla="*/ 32 w 62"/>
                  <a:gd name="T29" fmla="*/ 48 h 54"/>
                  <a:gd name="T30" fmla="*/ 37 w 62"/>
                  <a:gd name="T31" fmla="*/ 46 h 54"/>
                  <a:gd name="T32" fmla="*/ 37 w 62"/>
                  <a:gd name="T33" fmla="*/ 36 h 54"/>
                  <a:gd name="T34" fmla="*/ 32 w 62"/>
                  <a:gd name="T35" fmla="*/ 38 h 54"/>
                  <a:gd name="T36" fmla="*/ 20 w 62"/>
                  <a:gd name="T37" fmla="*/ 46 h 54"/>
                  <a:gd name="T38" fmla="*/ 20 w 62"/>
                  <a:gd name="T39" fmla="*/ 21 h 54"/>
                  <a:gd name="T40" fmla="*/ 33 w 62"/>
                  <a:gd name="T41" fmla="*/ 33 h 54"/>
                  <a:gd name="T42" fmla="*/ 58 w 62"/>
                  <a:gd name="T43" fmla="*/ 35 h 54"/>
                  <a:gd name="T44" fmla="*/ 62 w 62"/>
                  <a:gd name="T45" fmla="*/ 38 h 54"/>
                  <a:gd name="T46" fmla="*/ 60 w 62"/>
                  <a:gd name="T47" fmla="*/ 41 h 54"/>
                  <a:gd name="T48" fmla="*/ 59 w 62"/>
                  <a:gd name="T49" fmla="*/ 46 h 54"/>
                  <a:gd name="T50" fmla="*/ 56 w 62"/>
                  <a:gd name="T51" fmla="*/ 47 h 54"/>
                  <a:gd name="T52" fmla="*/ 52 w 62"/>
                  <a:gd name="T53" fmla="*/ 50 h 54"/>
                  <a:gd name="T54" fmla="*/ 50 w 62"/>
                  <a:gd name="T55" fmla="*/ 48 h 54"/>
                  <a:gd name="T56" fmla="*/ 45 w 62"/>
                  <a:gd name="T57" fmla="*/ 48 h 54"/>
                  <a:gd name="T58" fmla="*/ 44 w 62"/>
                  <a:gd name="T59" fmla="*/ 45 h 54"/>
                  <a:gd name="T60" fmla="*/ 41 w 62"/>
                  <a:gd name="T61" fmla="*/ 41 h 54"/>
                  <a:gd name="T62" fmla="*/ 43 w 62"/>
                  <a:gd name="T63" fmla="*/ 39 h 54"/>
                  <a:gd name="T64" fmla="*/ 43 w 62"/>
                  <a:gd name="T65" fmla="*/ 33 h 54"/>
                  <a:gd name="T66" fmla="*/ 46 w 62"/>
                  <a:gd name="T67" fmla="*/ 33 h 54"/>
                  <a:gd name="T68" fmla="*/ 50 w 62"/>
                  <a:gd name="T69" fmla="*/ 29 h 54"/>
                  <a:gd name="T70" fmla="*/ 52 w 62"/>
                  <a:gd name="T71" fmla="*/ 31 h 54"/>
                  <a:gd name="T72" fmla="*/ 58 w 62"/>
                  <a:gd name="T73" fmla="*/ 31 h 54"/>
                  <a:gd name="T74" fmla="*/ 58 w 62"/>
                  <a:gd name="T75" fmla="*/ 35 h 54"/>
                  <a:gd name="T76" fmla="*/ 57 w 62"/>
                  <a:gd name="T77" fmla="*/ 40 h 54"/>
                  <a:gd name="T78" fmla="*/ 45 w 62"/>
                  <a:gd name="T79" fmla="*/ 40 h 54"/>
                  <a:gd name="T80" fmla="*/ 51 w 62"/>
                  <a:gd name="T81" fmla="*/ 46 h 54"/>
                  <a:gd name="T82" fmla="*/ 62 w 62"/>
                  <a:gd name="T83" fmla="*/ 12 h 54"/>
                  <a:gd name="T84" fmla="*/ 59 w 62"/>
                  <a:gd name="T85" fmla="*/ 15 h 54"/>
                  <a:gd name="T86" fmla="*/ 59 w 62"/>
                  <a:gd name="T87" fmla="*/ 22 h 54"/>
                  <a:gd name="T88" fmla="*/ 55 w 62"/>
                  <a:gd name="T89" fmla="*/ 23 h 54"/>
                  <a:gd name="T90" fmla="*/ 50 w 62"/>
                  <a:gd name="T91" fmla="*/ 28 h 54"/>
                  <a:gd name="T92" fmla="*/ 46 w 62"/>
                  <a:gd name="T93" fmla="*/ 25 h 54"/>
                  <a:gd name="T94" fmla="*/ 39 w 62"/>
                  <a:gd name="T95" fmla="*/ 25 h 54"/>
                  <a:gd name="T96" fmla="*/ 39 w 62"/>
                  <a:gd name="T97" fmla="*/ 20 h 54"/>
                  <a:gd name="T98" fmla="*/ 34 w 62"/>
                  <a:gd name="T99" fmla="*/ 15 h 54"/>
                  <a:gd name="T100" fmla="*/ 37 w 62"/>
                  <a:gd name="T101" fmla="*/ 12 h 54"/>
                  <a:gd name="T102" fmla="*/ 37 w 62"/>
                  <a:gd name="T103" fmla="*/ 5 h 54"/>
                  <a:gd name="T104" fmla="*/ 41 w 62"/>
                  <a:gd name="T105" fmla="*/ 5 h 54"/>
                  <a:gd name="T106" fmla="*/ 46 w 62"/>
                  <a:gd name="T107" fmla="*/ 0 h 54"/>
                  <a:gd name="T108" fmla="*/ 49 w 62"/>
                  <a:gd name="T109" fmla="*/ 3 h 54"/>
                  <a:gd name="T110" fmla="*/ 56 w 62"/>
                  <a:gd name="T111" fmla="*/ 3 h 54"/>
                  <a:gd name="T112" fmla="*/ 57 w 62"/>
                  <a:gd name="T113" fmla="*/ 7 h 54"/>
                  <a:gd name="T114" fmla="*/ 48 w 62"/>
                  <a:gd name="T115" fmla="*/ 22 h 54"/>
                  <a:gd name="T116" fmla="*/ 40 w 62"/>
                  <a:gd name="T117" fmla="*/ 14 h 54"/>
                  <a:gd name="T118" fmla="*/ 56 w 62"/>
                  <a:gd name="T119" fmla="*/ 1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2" h="54">
                    <a:moveTo>
                      <a:pt x="41" y="36"/>
                    </a:moveTo>
                    <a:cubicBezTo>
                      <a:pt x="41" y="31"/>
                      <a:pt x="41" y="31"/>
                      <a:pt x="41" y="31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7" y="28"/>
                      <a:pt x="36" y="25"/>
                      <a:pt x="34" y="23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26" y="17"/>
                      <a:pt x="23" y="17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5" y="17"/>
                      <a:pt x="12" y="18"/>
                      <a:pt x="10" y="20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5" y="26"/>
                      <a:pt x="4" y="28"/>
                      <a:pt x="4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9"/>
                      <a:pt x="5" y="41"/>
                      <a:pt x="7" y="44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2" y="49"/>
                      <a:pt x="15" y="50"/>
                      <a:pt x="18" y="50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6" y="50"/>
                      <a:pt x="28" y="49"/>
                      <a:pt x="31" y="47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6" y="41"/>
                      <a:pt x="37" y="39"/>
                      <a:pt x="37" y="36"/>
                    </a:cubicBezTo>
                    <a:cubicBezTo>
                      <a:pt x="41" y="36"/>
                      <a:pt x="41" y="36"/>
                      <a:pt x="41" y="36"/>
                    </a:cubicBezTo>
                    <a:close/>
                    <a:moveTo>
                      <a:pt x="32" y="38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0" y="43"/>
                      <a:pt x="26" y="46"/>
                      <a:pt x="20" y="46"/>
                    </a:cubicBezTo>
                    <a:cubicBezTo>
                      <a:pt x="14" y="46"/>
                      <a:pt x="8" y="40"/>
                      <a:pt x="8" y="33"/>
                    </a:cubicBezTo>
                    <a:cubicBezTo>
                      <a:pt x="8" y="27"/>
                      <a:pt x="14" y="21"/>
                      <a:pt x="20" y="21"/>
                    </a:cubicBezTo>
                    <a:cubicBezTo>
                      <a:pt x="26" y="21"/>
                      <a:pt x="30" y="24"/>
                      <a:pt x="32" y="29"/>
                    </a:cubicBezTo>
                    <a:cubicBezTo>
                      <a:pt x="32" y="30"/>
                      <a:pt x="33" y="32"/>
                      <a:pt x="33" y="33"/>
                    </a:cubicBezTo>
                    <a:cubicBezTo>
                      <a:pt x="33" y="35"/>
                      <a:pt x="32" y="37"/>
                      <a:pt x="32" y="38"/>
                    </a:cubicBezTo>
                    <a:close/>
                    <a:moveTo>
                      <a:pt x="58" y="35"/>
                    </a:moveTo>
                    <a:cubicBezTo>
                      <a:pt x="59" y="36"/>
                      <a:pt x="59" y="37"/>
                      <a:pt x="60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59" y="42"/>
                      <a:pt x="59" y="44"/>
                      <a:pt x="58" y="45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5" y="47"/>
                      <a:pt x="54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49" y="48"/>
                      <a:pt x="47" y="47"/>
                      <a:pt x="46" y="47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2"/>
                      <a:pt x="43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1" y="39"/>
                      <a:pt x="41" y="39"/>
                      <a:pt x="41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3" y="37"/>
                      <a:pt x="43" y="36"/>
                      <a:pt x="44" y="35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47" y="32"/>
                      <a:pt x="48" y="32"/>
                      <a:pt x="50" y="31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31"/>
                      <a:pt x="52" y="31"/>
                      <a:pt x="52" y="31"/>
                    </a:cubicBezTo>
                    <a:cubicBezTo>
                      <a:pt x="54" y="32"/>
                      <a:pt x="55" y="32"/>
                      <a:pt x="56" y="33"/>
                    </a:cubicBezTo>
                    <a:cubicBezTo>
                      <a:pt x="58" y="31"/>
                      <a:pt x="58" y="31"/>
                      <a:pt x="58" y="31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5"/>
                      <a:pt x="58" y="35"/>
                      <a:pt x="58" y="35"/>
                    </a:cubicBezTo>
                    <a:close/>
                    <a:moveTo>
                      <a:pt x="51" y="46"/>
                    </a:moveTo>
                    <a:cubicBezTo>
                      <a:pt x="55" y="46"/>
                      <a:pt x="57" y="43"/>
                      <a:pt x="57" y="40"/>
                    </a:cubicBezTo>
                    <a:cubicBezTo>
                      <a:pt x="57" y="36"/>
                      <a:pt x="55" y="34"/>
                      <a:pt x="51" y="34"/>
                    </a:cubicBezTo>
                    <a:cubicBezTo>
                      <a:pt x="48" y="34"/>
                      <a:pt x="45" y="36"/>
                      <a:pt x="45" y="40"/>
                    </a:cubicBezTo>
                    <a:cubicBezTo>
                      <a:pt x="45" y="43"/>
                      <a:pt x="48" y="46"/>
                      <a:pt x="51" y="46"/>
                    </a:cubicBezTo>
                    <a:cubicBezTo>
                      <a:pt x="51" y="46"/>
                      <a:pt x="51" y="46"/>
                      <a:pt x="51" y="46"/>
                    </a:cubicBezTo>
                    <a:close/>
                    <a:moveTo>
                      <a:pt x="59" y="12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7"/>
                      <a:pt x="58" y="19"/>
                      <a:pt x="57" y="20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3" y="24"/>
                      <a:pt x="51" y="25"/>
                      <a:pt x="50" y="25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43" y="24"/>
                      <a:pt x="41" y="23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8" y="19"/>
                      <a:pt x="37" y="17"/>
                      <a:pt x="37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7" y="10"/>
                      <a:pt x="38" y="9"/>
                      <a:pt x="39" y="7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3" y="4"/>
                      <a:pt x="44" y="3"/>
                      <a:pt x="46" y="3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51" y="3"/>
                      <a:pt x="53" y="4"/>
                      <a:pt x="54" y="5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8" y="8"/>
                      <a:pt x="59" y="10"/>
                      <a:pt x="59" y="12"/>
                    </a:cubicBezTo>
                    <a:close/>
                    <a:moveTo>
                      <a:pt x="48" y="22"/>
                    </a:moveTo>
                    <a:cubicBezTo>
                      <a:pt x="48" y="22"/>
                      <a:pt x="48" y="22"/>
                      <a:pt x="48" y="22"/>
                    </a:cubicBezTo>
                    <a:cubicBezTo>
                      <a:pt x="43" y="22"/>
                      <a:pt x="40" y="18"/>
                      <a:pt x="40" y="14"/>
                    </a:cubicBezTo>
                    <a:cubicBezTo>
                      <a:pt x="40" y="9"/>
                      <a:pt x="43" y="6"/>
                      <a:pt x="48" y="6"/>
                    </a:cubicBezTo>
                    <a:cubicBezTo>
                      <a:pt x="52" y="6"/>
                      <a:pt x="56" y="9"/>
                      <a:pt x="56" y="14"/>
                    </a:cubicBezTo>
                    <a:cubicBezTo>
                      <a:pt x="56" y="18"/>
                      <a:pt x="52" y="22"/>
                      <a:pt x="48" y="2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81015" tIns="40507" rIns="81015" bIns="4050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72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344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516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6888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8610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033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205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377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7740071" y="1417091"/>
              <a:ext cx="305647" cy="305644"/>
              <a:chOff x="5638883" y="5946187"/>
              <a:chExt cx="305647" cy="305644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5638883" y="5946187"/>
                <a:ext cx="305647" cy="305644"/>
                <a:chOff x="1517330" y="1125257"/>
                <a:chExt cx="2204282" cy="2204282"/>
              </a:xfrm>
            </p:grpSpPr>
            <p:sp>
              <p:nvSpPr>
                <p:cNvPr id="88" name="椭圆 87"/>
                <p:cNvSpPr/>
                <p:nvPr/>
              </p:nvSpPr>
              <p:spPr>
                <a:xfrm>
                  <a:off x="1517330" y="1125257"/>
                  <a:ext cx="2204282" cy="2204282"/>
                </a:xfrm>
                <a:prstGeom prst="ellipse">
                  <a:avLst/>
                </a:prstGeom>
                <a:gradFill>
                  <a:gsLst>
                    <a:gs pos="0">
                      <a:srgbClr val="EBEBEB"/>
                    </a:gs>
                    <a:gs pos="100000">
                      <a:srgbClr val="FEFEFE"/>
                    </a:gs>
                  </a:gsLst>
                  <a:lin ang="7530000" scaled="0"/>
                </a:gradFill>
                <a:ln w="3175">
                  <a:solidFill>
                    <a:schemeClr val="bg1"/>
                  </a:solidFill>
                </a:ln>
                <a:effectLst>
                  <a:outerShdw blurRad="165100" dist="139700" dir="7800000" sx="74000" sy="74000" algn="tr" rotWithShape="0">
                    <a:prstClr val="black">
                      <a:alpha val="5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91" name="椭圆 90"/>
                <p:cNvSpPr/>
                <p:nvPr/>
              </p:nvSpPr>
              <p:spPr>
                <a:xfrm>
                  <a:off x="1719372" y="1327298"/>
                  <a:ext cx="1800200" cy="1800200"/>
                </a:xfrm>
                <a:prstGeom prst="ellipse">
                  <a:avLst/>
                </a:prstGeom>
                <a:solidFill>
                  <a:srgbClr val="0076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86" name="Freeform 6"/>
              <p:cNvSpPr>
                <a:spLocks noEditPoints="1"/>
              </p:cNvSpPr>
              <p:nvPr/>
            </p:nvSpPr>
            <p:spPr bwMode="auto">
              <a:xfrm>
                <a:off x="5694390" y="6035130"/>
                <a:ext cx="194632" cy="113061"/>
              </a:xfrm>
              <a:custGeom>
                <a:avLst/>
                <a:gdLst>
                  <a:gd name="T0" fmla="*/ 107 w 165"/>
                  <a:gd name="T1" fmla="*/ 104 h 104"/>
                  <a:gd name="T2" fmla="*/ 124 w 165"/>
                  <a:gd name="T3" fmla="*/ 104 h 104"/>
                  <a:gd name="T4" fmla="*/ 124 w 165"/>
                  <a:gd name="T5" fmla="*/ 45 h 104"/>
                  <a:gd name="T6" fmla="*/ 107 w 165"/>
                  <a:gd name="T7" fmla="*/ 61 h 104"/>
                  <a:gd name="T8" fmla="*/ 107 w 165"/>
                  <a:gd name="T9" fmla="*/ 104 h 104"/>
                  <a:gd name="T10" fmla="*/ 132 w 165"/>
                  <a:gd name="T11" fmla="*/ 104 h 104"/>
                  <a:gd name="T12" fmla="*/ 149 w 165"/>
                  <a:gd name="T13" fmla="*/ 104 h 104"/>
                  <a:gd name="T14" fmla="*/ 149 w 165"/>
                  <a:gd name="T15" fmla="*/ 22 h 104"/>
                  <a:gd name="T16" fmla="*/ 132 w 165"/>
                  <a:gd name="T17" fmla="*/ 38 h 104"/>
                  <a:gd name="T18" fmla="*/ 132 w 165"/>
                  <a:gd name="T19" fmla="*/ 104 h 104"/>
                  <a:gd name="T20" fmla="*/ 161 w 165"/>
                  <a:gd name="T21" fmla="*/ 0 h 104"/>
                  <a:gd name="T22" fmla="*/ 164 w 165"/>
                  <a:gd name="T23" fmla="*/ 4 h 104"/>
                  <a:gd name="T24" fmla="*/ 164 w 165"/>
                  <a:gd name="T25" fmla="*/ 5 h 104"/>
                  <a:gd name="T26" fmla="*/ 161 w 165"/>
                  <a:gd name="T27" fmla="*/ 15 h 104"/>
                  <a:gd name="T28" fmla="*/ 161 w 165"/>
                  <a:gd name="T29" fmla="*/ 16 h 104"/>
                  <a:gd name="T30" fmla="*/ 156 w 165"/>
                  <a:gd name="T31" fmla="*/ 17 h 104"/>
                  <a:gd name="T32" fmla="*/ 155 w 165"/>
                  <a:gd name="T33" fmla="*/ 17 h 104"/>
                  <a:gd name="T34" fmla="*/ 153 w 165"/>
                  <a:gd name="T35" fmla="*/ 14 h 104"/>
                  <a:gd name="T36" fmla="*/ 103 w 165"/>
                  <a:gd name="T37" fmla="*/ 61 h 104"/>
                  <a:gd name="T38" fmla="*/ 87 w 165"/>
                  <a:gd name="T39" fmla="*/ 44 h 104"/>
                  <a:gd name="T40" fmla="*/ 74 w 165"/>
                  <a:gd name="T41" fmla="*/ 30 h 104"/>
                  <a:gd name="T42" fmla="*/ 3 w 165"/>
                  <a:gd name="T43" fmla="*/ 96 h 104"/>
                  <a:gd name="T44" fmla="*/ 0 w 165"/>
                  <a:gd name="T45" fmla="*/ 93 h 104"/>
                  <a:gd name="T46" fmla="*/ 74 w 165"/>
                  <a:gd name="T47" fmla="*/ 24 h 104"/>
                  <a:gd name="T48" fmla="*/ 87 w 165"/>
                  <a:gd name="T49" fmla="*/ 37 h 104"/>
                  <a:gd name="T50" fmla="*/ 103 w 165"/>
                  <a:gd name="T51" fmla="*/ 55 h 104"/>
                  <a:gd name="T52" fmla="*/ 150 w 165"/>
                  <a:gd name="T53" fmla="*/ 11 h 104"/>
                  <a:gd name="T54" fmla="*/ 148 w 165"/>
                  <a:gd name="T55" fmla="*/ 9 h 104"/>
                  <a:gd name="T56" fmla="*/ 147 w 165"/>
                  <a:gd name="T57" fmla="*/ 8 h 104"/>
                  <a:gd name="T58" fmla="*/ 149 w 165"/>
                  <a:gd name="T59" fmla="*/ 3 h 104"/>
                  <a:gd name="T60" fmla="*/ 150 w 165"/>
                  <a:gd name="T61" fmla="*/ 3 h 104"/>
                  <a:gd name="T62" fmla="*/ 160 w 165"/>
                  <a:gd name="T63" fmla="*/ 1 h 104"/>
                  <a:gd name="T64" fmla="*/ 161 w 165"/>
                  <a:gd name="T65" fmla="*/ 0 h 104"/>
                  <a:gd name="T66" fmla="*/ 7 w 165"/>
                  <a:gd name="T67" fmla="*/ 104 h 104"/>
                  <a:gd name="T68" fmla="*/ 24 w 165"/>
                  <a:gd name="T69" fmla="*/ 104 h 104"/>
                  <a:gd name="T70" fmla="*/ 24 w 165"/>
                  <a:gd name="T71" fmla="*/ 81 h 104"/>
                  <a:gd name="T72" fmla="*/ 7 w 165"/>
                  <a:gd name="T73" fmla="*/ 97 h 104"/>
                  <a:gd name="T74" fmla="*/ 7 w 165"/>
                  <a:gd name="T75" fmla="*/ 104 h 104"/>
                  <a:gd name="T76" fmla="*/ 32 w 165"/>
                  <a:gd name="T77" fmla="*/ 104 h 104"/>
                  <a:gd name="T78" fmla="*/ 49 w 165"/>
                  <a:gd name="T79" fmla="*/ 104 h 104"/>
                  <a:gd name="T80" fmla="*/ 49 w 165"/>
                  <a:gd name="T81" fmla="*/ 58 h 104"/>
                  <a:gd name="T82" fmla="*/ 32 w 165"/>
                  <a:gd name="T83" fmla="*/ 74 h 104"/>
                  <a:gd name="T84" fmla="*/ 32 w 165"/>
                  <a:gd name="T85" fmla="*/ 104 h 104"/>
                  <a:gd name="T86" fmla="*/ 57 w 165"/>
                  <a:gd name="T87" fmla="*/ 50 h 104"/>
                  <a:gd name="T88" fmla="*/ 57 w 165"/>
                  <a:gd name="T89" fmla="*/ 104 h 104"/>
                  <a:gd name="T90" fmla="*/ 74 w 165"/>
                  <a:gd name="T91" fmla="*/ 104 h 104"/>
                  <a:gd name="T92" fmla="*/ 74 w 165"/>
                  <a:gd name="T93" fmla="*/ 34 h 104"/>
                  <a:gd name="T94" fmla="*/ 74 w 165"/>
                  <a:gd name="T95" fmla="*/ 34 h 104"/>
                  <a:gd name="T96" fmla="*/ 57 w 165"/>
                  <a:gd name="T97" fmla="*/ 50 h 104"/>
                  <a:gd name="T98" fmla="*/ 82 w 165"/>
                  <a:gd name="T99" fmla="*/ 43 h 104"/>
                  <a:gd name="T100" fmla="*/ 82 w 165"/>
                  <a:gd name="T101" fmla="*/ 104 h 104"/>
                  <a:gd name="T102" fmla="*/ 87 w 165"/>
                  <a:gd name="T103" fmla="*/ 104 h 104"/>
                  <a:gd name="T104" fmla="*/ 99 w 165"/>
                  <a:gd name="T105" fmla="*/ 104 h 104"/>
                  <a:gd name="T106" fmla="*/ 99 w 165"/>
                  <a:gd name="T107" fmla="*/ 61 h 104"/>
                  <a:gd name="T108" fmla="*/ 87 w 165"/>
                  <a:gd name="T109" fmla="*/ 48 h 104"/>
                  <a:gd name="T110" fmla="*/ 82 w 165"/>
                  <a:gd name="T111" fmla="*/ 4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5" h="104">
                    <a:moveTo>
                      <a:pt x="107" y="104"/>
                    </a:move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4" y="45"/>
                      <a:pt x="124" y="45"/>
                      <a:pt x="124" y="45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104"/>
                      <a:pt x="107" y="104"/>
                      <a:pt x="107" y="104"/>
                    </a:cubicBezTo>
                    <a:close/>
                    <a:moveTo>
                      <a:pt x="132" y="104"/>
                    </a:moveTo>
                    <a:cubicBezTo>
                      <a:pt x="149" y="104"/>
                      <a:pt x="149" y="104"/>
                      <a:pt x="149" y="104"/>
                    </a:cubicBezTo>
                    <a:cubicBezTo>
                      <a:pt x="149" y="22"/>
                      <a:pt x="149" y="22"/>
                      <a:pt x="149" y="22"/>
                    </a:cubicBezTo>
                    <a:cubicBezTo>
                      <a:pt x="132" y="38"/>
                      <a:pt x="132" y="38"/>
                      <a:pt x="132" y="38"/>
                    </a:cubicBezTo>
                    <a:cubicBezTo>
                      <a:pt x="132" y="104"/>
                      <a:pt x="132" y="104"/>
                      <a:pt x="132" y="104"/>
                    </a:cubicBezTo>
                    <a:close/>
                    <a:moveTo>
                      <a:pt x="161" y="0"/>
                    </a:moveTo>
                    <a:cubicBezTo>
                      <a:pt x="164" y="0"/>
                      <a:pt x="165" y="2"/>
                      <a:pt x="164" y="4"/>
                    </a:cubicBezTo>
                    <a:cubicBezTo>
                      <a:pt x="164" y="5"/>
                      <a:pt x="164" y="5"/>
                      <a:pt x="164" y="5"/>
                    </a:cubicBezTo>
                    <a:cubicBezTo>
                      <a:pt x="163" y="8"/>
                      <a:pt x="162" y="12"/>
                      <a:pt x="161" y="15"/>
                    </a:cubicBezTo>
                    <a:cubicBezTo>
                      <a:pt x="161" y="16"/>
                      <a:pt x="161" y="16"/>
                      <a:pt x="161" y="16"/>
                    </a:cubicBezTo>
                    <a:cubicBezTo>
                      <a:pt x="160" y="19"/>
                      <a:pt x="158" y="19"/>
                      <a:pt x="156" y="17"/>
                    </a:cubicBezTo>
                    <a:cubicBezTo>
                      <a:pt x="155" y="17"/>
                      <a:pt x="155" y="17"/>
                      <a:pt x="155" y="17"/>
                    </a:cubicBezTo>
                    <a:cubicBezTo>
                      <a:pt x="154" y="16"/>
                      <a:pt x="154" y="15"/>
                      <a:pt x="153" y="14"/>
                    </a:cubicBezTo>
                    <a:cubicBezTo>
                      <a:pt x="103" y="61"/>
                      <a:pt x="103" y="61"/>
                      <a:pt x="103" y="61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103" y="55"/>
                      <a:pt x="103" y="55"/>
                      <a:pt x="103" y="55"/>
                    </a:cubicBezTo>
                    <a:cubicBezTo>
                      <a:pt x="150" y="11"/>
                      <a:pt x="150" y="11"/>
                      <a:pt x="150" y="11"/>
                    </a:cubicBezTo>
                    <a:cubicBezTo>
                      <a:pt x="149" y="10"/>
                      <a:pt x="148" y="9"/>
                      <a:pt x="148" y="9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5" y="6"/>
                      <a:pt x="146" y="4"/>
                      <a:pt x="149" y="3"/>
                    </a:cubicBezTo>
                    <a:cubicBezTo>
                      <a:pt x="150" y="3"/>
                      <a:pt x="150" y="3"/>
                      <a:pt x="150" y="3"/>
                    </a:cubicBezTo>
                    <a:cubicBezTo>
                      <a:pt x="152" y="2"/>
                      <a:pt x="157" y="1"/>
                      <a:pt x="160" y="1"/>
                    </a:cubicBezTo>
                    <a:cubicBezTo>
                      <a:pt x="161" y="0"/>
                      <a:pt x="161" y="0"/>
                      <a:pt x="161" y="0"/>
                    </a:cubicBezTo>
                    <a:close/>
                    <a:moveTo>
                      <a:pt x="7" y="104"/>
                    </a:moveTo>
                    <a:cubicBezTo>
                      <a:pt x="24" y="104"/>
                      <a:pt x="24" y="104"/>
                      <a:pt x="24" y="104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7" y="104"/>
                      <a:pt x="7" y="104"/>
                      <a:pt x="7" y="104"/>
                    </a:cubicBezTo>
                    <a:close/>
                    <a:moveTo>
                      <a:pt x="32" y="104"/>
                    </a:moveTo>
                    <a:cubicBezTo>
                      <a:pt x="49" y="104"/>
                      <a:pt x="49" y="104"/>
                      <a:pt x="49" y="104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104"/>
                      <a:pt x="32" y="104"/>
                      <a:pt x="32" y="104"/>
                    </a:cubicBezTo>
                    <a:close/>
                    <a:moveTo>
                      <a:pt x="57" y="50"/>
                    </a:moveTo>
                    <a:cubicBezTo>
                      <a:pt x="57" y="104"/>
                      <a:pt x="57" y="104"/>
                      <a:pt x="57" y="104"/>
                    </a:cubicBezTo>
                    <a:cubicBezTo>
                      <a:pt x="74" y="104"/>
                      <a:pt x="74" y="104"/>
                      <a:pt x="74" y="10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57" y="50"/>
                      <a:pt x="57" y="50"/>
                      <a:pt x="57" y="50"/>
                    </a:cubicBezTo>
                    <a:close/>
                    <a:moveTo>
                      <a:pt x="82" y="43"/>
                    </a:moveTo>
                    <a:cubicBezTo>
                      <a:pt x="82" y="104"/>
                      <a:pt x="82" y="104"/>
                      <a:pt x="82" y="104"/>
                    </a:cubicBezTo>
                    <a:cubicBezTo>
                      <a:pt x="87" y="104"/>
                      <a:pt x="87" y="104"/>
                      <a:pt x="87" y="104"/>
                    </a:cubicBezTo>
                    <a:cubicBezTo>
                      <a:pt x="99" y="104"/>
                      <a:pt x="99" y="104"/>
                      <a:pt x="99" y="104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87" y="48"/>
                      <a:pt x="87" y="48"/>
                      <a:pt x="87" y="48"/>
                    </a:cubicBezTo>
                    <a:lnTo>
                      <a:pt x="82" y="4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72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344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516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6888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8610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033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205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377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6400954" y="1417091"/>
              <a:ext cx="305647" cy="305644"/>
              <a:chOff x="4299766" y="5946187"/>
              <a:chExt cx="305647" cy="305644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4299766" y="5946187"/>
                <a:ext cx="305647" cy="305644"/>
                <a:chOff x="1517330" y="1125257"/>
                <a:chExt cx="2204282" cy="2204282"/>
              </a:xfrm>
            </p:grpSpPr>
            <p:sp>
              <p:nvSpPr>
                <p:cNvPr id="81" name="椭圆 80"/>
                <p:cNvSpPr/>
                <p:nvPr/>
              </p:nvSpPr>
              <p:spPr>
                <a:xfrm>
                  <a:off x="1517330" y="1125257"/>
                  <a:ext cx="2204282" cy="2204282"/>
                </a:xfrm>
                <a:prstGeom prst="ellipse">
                  <a:avLst/>
                </a:prstGeom>
                <a:gradFill>
                  <a:gsLst>
                    <a:gs pos="0">
                      <a:srgbClr val="EBEBEB"/>
                    </a:gs>
                    <a:gs pos="100000">
                      <a:srgbClr val="FEFEFE"/>
                    </a:gs>
                  </a:gsLst>
                  <a:lin ang="7530000" scaled="0"/>
                </a:gradFill>
                <a:ln w="3175">
                  <a:solidFill>
                    <a:schemeClr val="bg1"/>
                  </a:solidFill>
                </a:ln>
                <a:effectLst>
                  <a:outerShdw blurRad="165100" dist="139700" dir="7800000" sx="74000" sy="74000" algn="tr" rotWithShape="0">
                    <a:prstClr val="black">
                      <a:alpha val="5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1719372" y="1327298"/>
                  <a:ext cx="1800200" cy="1800200"/>
                </a:xfrm>
                <a:prstGeom prst="ellipse">
                  <a:avLst/>
                </a:prstGeom>
                <a:solidFill>
                  <a:srgbClr val="0076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80" name="Freeform 45"/>
              <p:cNvSpPr>
                <a:spLocks noEditPoints="1"/>
              </p:cNvSpPr>
              <p:nvPr/>
            </p:nvSpPr>
            <p:spPr bwMode="auto">
              <a:xfrm>
                <a:off x="4381353" y="6022165"/>
                <a:ext cx="142472" cy="146367"/>
              </a:xfrm>
              <a:custGeom>
                <a:avLst/>
                <a:gdLst>
                  <a:gd name="T0" fmla="*/ 40 w 46"/>
                  <a:gd name="T1" fmla="*/ 28 h 51"/>
                  <a:gd name="T2" fmla="*/ 35 w 46"/>
                  <a:gd name="T3" fmla="*/ 41 h 51"/>
                  <a:gd name="T4" fmla="*/ 34 w 46"/>
                  <a:gd name="T5" fmla="*/ 34 h 51"/>
                  <a:gd name="T6" fmla="*/ 29 w 46"/>
                  <a:gd name="T7" fmla="*/ 30 h 51"/>
                  <a:gd name="T8" fmla="*/ 29 w 46"/>
                  <a:gd name="T9" fmla="*/ 30 h 51"/>
                  <a:gd name="T10" fmla="*/ 27 w 46"/>
                  <a:gd name="T11" fmla="*/ 30 h 51"/>
                  <a:gd name="T12" fmla="*/ 25 w 46"/>
                  <a:gd name="T13" fmla="*/ 35 h 51"/>
                  <a:gd name="T14" fmla="*/ 24 w 46"/>
                  <a:gd name="T15" fmla="*/ 38 h 51"/>
                  <a:gd name="T16" fmla="*/ 24 w 46"/>
                  <a:gd name="T17" fmla="*/ 32 h 51"/>
                  <a:gd name="T18" fmla="*/ 24 w 46"/>
                  <a:gd name="T19" fmla="*/ 31 h 51"/>
                  <a:gd name="T20" fmla="*/ 23 w 46"/>
                  <a:gd name="T21" fmla="*/ 30 h 51"/>
                  <a:gd name="T22" fmla="*/ 22 w 46"/>
                  <a:gd name="T23" fmla="*/ 31 h 51"/>
                  <a:gd name="T24" fmla="*/ 22 w 46"/>
                  <a:gd name="T25" fmla="*/ 32 h 51"/>
                  <a:gd name="T26" fmla="*/ 21 w 46"/>
                  <a:gd name="T27" fmla="*/ 38 h 51"/>
                  <a:gd name="T28" fmla="*/ 20 w 46"/>
                  <a:gd name="T29" fmla="*/ 35 h 51"/>
                  <a:gd name="T30" fmla="*/ 19 w 46"/>
                  <a:gd name="T31" fmla="*/ 30 h 51"/>
                  <a:gd name="T32" fmla="*/ 15 w 46"/>
                  <a:gd name="T33" fmla="*/ 30 h 51"/>
                  <a:gd name="T34" fmla="*/ 15 w 46"/>
                  <a:gd name="T35" fmla="*/ 30 h 51"/>
                  <a:gd name="T36" fmla="*/ 11 w 46"/>
                  <a:gd name="T37" fmla="*/ 34 h 51"/>
                  <a:gd name="T38" fmla="*/ 10 w 46"/>
                  <a:gd name="T39" fmla="*/ 41 h 51"/>
                  <a:gd name="T40" fmla="*/ 5 w 46"/>
                  <a:gd name="T41" fmla="*/ 28 h 51"/>
                  <a:gd name="T42" fmla="*/ 23 w 46"/>
                  <a:gd name="T43" fmla="*/ 11 h 51"/>
                  <a:gd name="T44" fmla="*/ 23 w 46"/>
                  <a:gd name="T45" fmla="*/ 14 h 51"/>
                  <a:gd name="T46" fmla="*/ 25 w 46"/>
                  <a:gd name="T47" fmla="*/ 15 h 51"/>
                  <a:gd name="T48" fmla="*/ 28 w 46"/>
                  <a:gd name="T49" fmla="*/ 13 h 51"/>
                  <a:gd name="T50" fmla="*/ 32 w 46"/>
                  <a:gd name="T51" fmla="*/ 11 h 51"/>
                  <a:gd name="T52" fmla="*/ 34 w 46"/>
                  <a:gd name="T53" fmla="*/ 9 h 51"/>
                  <a:gd name="T54" fmla="*/ 34 w 46"/>
                  <a:gd name="T55" fmla="*/ 7 h 51"/>
                  <a:gd name="T56" fmla="*/ 32 w 46"/>
                  <a:gd name="T57" fmla="*/ 5 h 51"/>
                  <a:gd name="T58" fmla="*/ 28 w 46"/>
                  <a:gd name="T59" fmla="*/ 3 h 51"/>
                  <a:gd name="T60" fmla="*/ 25 w 46"/>
                  <a:gd name="T61" fmla="*/ 1 h 51"/>
                  <a:gd name="T62" fmla="*/ 23 w 46"/>
                  <a:gd name="T63" fmla="*/ 2 h 51"/>
                  <a:gd name="T64" fmla="*/ 23 w 46"/>
                  <a:gd name="T65" fmla="*/ 5 h 51"/>
                  <a:gd name="T66" fmla="*/ 0 w 46"/>
                  <a:gd name="T67" fmla="*/ 28 h 51"/>
                  <a:gd name="T68" fmla="*/ 23 w 46"/>
                  <a:gd name="T69" fmla="*/ 51 h 51"/>
                  <a:gd name="T70" fmla="*/ 46 w 46"/>
                  <a:gd name="T71" fmla="*/ 28 h 51"/>
                  <a:gd name="T72" fmla="*/ 40 w 46"/>
                  <a:gd name="T73" fmla="*/ 28 h 51"/>
                  <a:gd name="T74" fmla="*/ 23 w 46"/>
                  <a:gd name="T75" fmla="*/ 19 h 51"/>
                  <a:gd name="T76" fmla="*/ 28 w 46"/>
                  <a:gd name="T77" fmla="*/ 24 h 51"/>
                  <a:gd name="T78" fmla="*/ 23 w 46"/>
                  <a:gd name="T79" fmla="*/ 29 h 51"/>
                  <a:gd name="T80" fmla="*/ 17 w 46"/>
                  <a:gd name="T81" fmla="*/ 24 h 51"/>
                  <a:gd name="T82" fmla="*/ 23 w 46"/>
                  <a:gd name="T83" fmla="*/ 19 h 51"/>
                  <a:gd name="T84" fmla="*/ 30 w 46"/>
                  <a:gd name="T85" fmla="*/ 37 h 51"/>
                  <a:gd name="T86" fmla="*/ 30 w 46"/>
                  <a:gd name="T87" fmla="*/ 37 h 51"/>
                  <a:gd name="T88" fmla="*/ 30 w 46"/>
                  <a:gd name="T89" fmla="*/ 37 h 51"/>
                  <a:gd name="T90" fmla="*/ 30 w 46"/>
                  <a:gd name="T91" fmla="*/ 44 h 51"/>
                  <a:gd name="T92" fmla="*/ 30 w 46"/>
                  <a:gd name="T93" fmla="*/ 44 h 51"/>
                  <a:gd name="T94" fmla="*/ 29 w 46"/>
                  <a:gd name="T95" fmla="*/ 37 h 51"/>
                  <a:gd name="T96" fmla="*/ 30 w 46"/>
                  <a:gd name="T97" fmla="*/ 37 h 51"/>
                  <a:gd name="T98" fmla="*/ 15 w 46"/>
                  <a:gd name="T99" fmla="*/ 37 h 51"/>
                  <a:gd name="T100" fmla="*/ 15 w 46"/>
                  <a:gd name="T101" fmla="*/ 37 h 51"/>
                  <a:gd name="T102" fmla="*/ 15 w 46"/>
                  <a:gd name="T103" fmla="*/ 44 h 51"/>
                  <a:gd name="T104" fmla="*/ 14 w 46"/>
                  <a:gd name="T105" fmla="*/ 44 h 51"/>
                  <a:gd name="T106" fmla="*/ 14 w 46"/>
                  <a:gd name="T107" fmla="*/ 37 h 51"/>
                  <a:gd name="T108" fmla="*/ 15 w 46"/>
                  <a:gd name="T109" fmla="*/ 3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6" h="51">
                    <a:moveTo>
                      <a:pt x="40" y="28"/>
                    </a:moveTo>
                    <a:cubicBezTo>
                      <a:pt x="40" y="33"/>
                      <a:pt x="38" y="38"/>
                      <a:pt x="35" y="41"/>
                    </a:cubicBezTo>
                    <a:cubicBezTo>
                      <a:pt x="34" y="38"/>
                      <a:pt x="34" y="35"/>
                      <a:pt x="34" y="34"/>
                    </a:cubicBezTo>
                    <a:cubicBezTo>
                      <a:pt x="33" y="31"/>
                      <a:pt x="30" y="30"/>
                      <a:pt x="29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1"/>
                      <a:pt x="24" y="31"/>
                    </a:cubicBezTo>
                    <a:cubicBezTo>
                      <a:pt x="24" y="31"/>
                      <a:pt x="23" y="30"/>
                      <a:pt x="23" y="30"/>
                    </a:cubicBezTo>
                    <a:cubicBezTo>
                      <a:pt x="22" y="30"/>
                      <a:pt x="22" y="31"/>
                      <a:pt x="22" y="31"/>
                    </a:cubicBezTo>
                    <a:cubicBezTo>
                      <a:pt x="22" y="31"/>
                      <a:pt x="22" y="32"/>
                      <a:pt x="22" y="32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3" y="31"/>
                      <a:pt x="11" y="31"/>
                      <a:pt x="11" y="34"/>
                    </a:cubicBezTo>
                    <a:cubicBezTo>
                      <a:pt x="10" y="35"/>
                      <a:pt x="10" y="37"/>
                      <a:pt x="10" y="41"/>
                    </a:cubicBezTo>
                    <a:cubicBezTo>
                      <a:pt x="7" y="37"/>
                      <a:pt x="5" y="33"/>
                      <a:pt x="5" y="28"/>
                    </a:cubicBezTo>
                    <a:cubicBezTo>
                      <a:pt x="5" y="19"/>
                      <a:pt x="13" y="11"/>
                      <a:pt x="23" y="11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5"/>
                      <a:pt x="24" y="15"/>
                      <a:pt x="25" y="15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9" y="12"/>
                      <a:pt x="30" y="11"/>
                      <a:pt x="32" y="11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6" y="8"/>
                      <a:pt x="36" y="7"/>
                      <a:pt x="34" y="7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0" y="4"/>
                      <a:pt x="29" y="3"/>
                      <a:pt x="28" y="3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0"/>
                      <a:pt x="23" y="1"/>
                      <a:pt x="23" y="2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10" y="5"/>
                      <a:pt x="0" y="16"/>
                      <a:pt x="0" y="28"/>
                    </a:cubicBezTo>
                    <a:cubicBezTo>
                      <a:pt x="0" y="41"/>
                      <a:pt x="10" y="51"/>
                      <a:pt x="23" y="51"/>
                    </a:cubicBezTo>
                    <a:cubicBezTo>
                      <a:pt x="35" y="51"/>
                      <a:pt x="46" y="41"/>
                      <a:pt x="46" y="28"/>
                    </a:cubicBezTo>
                    <a:cubicBezTo>
                      <a:pt x="40" y="28"/>
                      <a:pt x="40" y="28"/>
                      <a:pt x="40" y="28"/>
                    </a:cubicBezTo>
                    <a:close/>
                    <a:moveTo>
                      <a:pt x="23" y="19"/>
                    </a:moveTo>
                    <a:cubicBezTo>
                      <a:pt x="26" y="19"/>
                      <a:pt x="28" y="21"/>
                      <a:pt x="28" y="24"/>
                    </a:cubicBezTo>
                    <a:cubicBezTo>
                      <a:pt x="28" y="27"/>
                      <a:pt x="26" y="29"/>
                      <a:pt x="23" y="29"/>
                    </a:cubicBezTo>
                    <a:cubicBezTo>
                      <a:pt x="20" y="29"/>
                      <a:pt x="17" y="27"/>
                      <a:pt x="17" y="24"/>
                    </a:cubicBezTo>
                    <a:cubicBezTo>
                      <a:pt x="17" y="21"/>
                      <a:pt x="20" y="19"/>
                      <a:pt x="23" y="19"/>
                    </a:cubicBezTo>
                    <a:close/>
                    <a:moveTo>
                      <a:pt x="30" y="37"/>
                    </a:move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37"/>
                      <a:pt x="30" y="37"/>
                      <a:pt x="30" y="37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7"/>
                      <a:pt x="30" y="37"/>
                      <a:pt x="30" y="37"/>
                    </a:cubicBezTo>
                    <a:close/>
                    <a:moveTo>
                      <a:pt x="15" y="37"/>
                    </a:moveTo>
                    <a:cubicBezTo>
                      <a:pt x="15" y="37"/>
                      <a:pt x="15" y="37"/>
                      <a:pt x="15" y="37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5" y="44"/>
                      <a:pt x="14" y="44"/>
                      <a:pt x="14" y="44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7"/>
                      <a:pt x="14" y="37"/>
                      <a:pt x="15" y="3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81015" tIns="40507" rIns="81015" bIns="4050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72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344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516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6888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8610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033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205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377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6841578" y="1417091"/>
              <a:ext cx="305647" cy="305644"/>
              <a:chOff x="4740390" y="5946187"/>
              <a:chExt cx="305647" cy="305644"/>
            </a:xfrm>
          </p:grpSpPr>
          <p:grpSp>
            <p:nvGrpSpPr>
              <p:cNvPr id="72" name="组合 71"/>
              <p:cNvGrpSpPr/>
              <p:nvPr/>
            </p:nvGrpSpPr>
            <p:grpSpPr>
              <a:xfrm>
                <a:off x="4740390" y="5946187"/>
                <a:ext cx="305647" cy="305644"/>
                <a:chOff x="1517330" y="1125257"/>
                <a:chExt cx="2204282" cy="2204282"/>
              </a:xfrm>
            </p:grpSpPr>
            <p:sp>
              <p:nvSpPr>
                <p:cNvPr id="75" name="椭圆 74"/>
                <p:cNvSpPr/>
                <p:nvPr/>
              </p:nvSpPr>
              <p:spPr>
                <a:xfrm>
                  <a:off x="1517330" y="1125257"/>
                  <a:ext cx="2204282" cy="2204282"/>
                </a:xfrm>
                <a:prstGeom prst="ellipse">
                  <a:avLst/>
                </a:prstGeom>
                <a:gradFill>
                  <a:gsLst>
                    <a:gs pos="0">
                      <a:srgbClr val="EBEBEB"/>
                    </a:gs>
                    <a:gs pos="100000">
                      <a:srgbClr val="FEFEFE"/>
                    </a:gs>
                  </a:gsLst>
                  <a:lin ang="7530000" scaled="0"/>
                </a:gradFill>
                <a:ln w="3175">
                  <a:solidFill>
                    <a:schemeClr val="bg1"/>
                  </a:solidFill>
                </a:ln>
                <a:effectLst>
                  <a:outerShdw blurRad="165100" dist="139700" dir="7800000" sx="74000" sy="74000" algn="tr" rotWithShape="0">
                    <a:prstClr val="black">
                      <a:alpha val="5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1719372" y="1327298"/>
                  <a:ext cx="1800200" cy="1800200"/>
                </a:xfrm>
                <a:prstGeom prst="ellipse">
                  <a:avLst/>
                </a:prstGeom>
                <a:solidFill>
                  <a:srgbClr val="0076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172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344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516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6888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8610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0332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2054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37760" algn="l" defTabSz="123444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74" name="Freeform 39"/>
              <p:cNvSpPr>
                <a:spLocks noEditPoints="1"/>
              </p:cNvSpPr>
              <p:nvPr/>
            </p:nvSpPr>
            <p:spPr bwMode="auto">
              <a:xfrm>
                <a:off x="4814511" y="6022165"/>
                <a:ext cx="157403" cy="145529"/>
              </a:xfrm>
              <a:custGeom>
                <a:avLst/>
                <a:gdLst>
                  <a:gd name="T0" fmla="*/ 43 w 57"/>
                  <a:gd name="T1" fmla="*/ 9 h 58"/>
                  <a:gd name="T2" fmla="*/ 4 w 57"/>
                  <a:gd name="T3" fmla="*/ 22 h 58"/>
                  <a:gd name="T4" fmla="*/ 5 w 57"/>
                  <a:gd name="T5" fmla="*/ 25 h 58"/>
                  <a:gd name="T6" fmla="*/ 6 w 57"/>
                  <a:gd name="T7" fmla="*/ 30 h 58"/>
                  <a:gd name="T8" fmla="*/ 7 w 57"/>
                  <a:gd name="T9" fmla="*/ 35 h 58"/>
                  <a:gd name="T10" fmla="*/ 10 w 57"/>
                  <a:gd name="T11" fmla="*/ 39 h 58"/>
                  <a:gd name="T12" fmla="*/ 12 w 57"/>
                  <a:gd name="T13" fmla="*/ 41 h 58"/>
                  <a:gd name="T14" fmla="*/ 13 w 57"/>
                  <a:gd name="T15" fmla="*/ 49 h 58"/>
                  <a:gd name="T16" fmla="*/ 16 w 57"/>
                  <a:gd name="T17" fmla="*/ 52 h 58"/>
                  <a:gd name="T18" fmla="*/ 17 w 57"/>
                  <a:gd name="T19" fmla="*/ 51 h 58"/>
                  <a:gd name="T20" fmla="*/ 18 w 57"/>
                  <a:gd name="T21" fmla="*/ 47 h 58"/>
                  <a:gd name="T22" fmla="*/ 20 w 57"/>
                  <a:gd name="T23" fmla="*/ 41 h 58"/>
                  <a:gd name="T24" fmla="*/ 24 w 57"/>
                  <a:gd name="T25" fmla="*/ 36 h 58"/>
                  <a:gd name="T26" fmla="*/ 26 w 57"/>
                  <a:gd name="T27" fmla="*/ 33 h 58"/>
                  <a:gd name="T28" fmla="*/ 22 w 57"/>
                  <a:gd name="T29" fmla="*/ 30 h 58"/>
                  <a:gd name="T30" fmla="*/ 19 w 57"/>
                  <a:gd name="T31" fmla="*/ 29 h 58"/>
                  <a:gd name="T32" fmla="*/ 16 w 57"/>
                  <a:gd name="T33" fmla="*/ 26 h 58"/>
                  <a:gd name="T34" fmla="*/ 12 w 57"/>
                  <a:gd name="T35" fmla="*/ 24 h 58"/>
                  <a:gd name="T36" fmla="*/ 8 w 57"/>
                  <a:gd name="T37" fmla="*/ 24 h 58"/>
                  <a:gd name="T38" fmla="*/ 6 w 57"/>
                  <a:gd name="T39" fmla="*/ 22 h 58"/>
                  <a:gd name="T40" fmla="*/ 6 w 57"/>
                  <a:gd name="T41" fmla="*/ 18 h 58"/>
                  <a:gd name="T42" fmla="*/ 4 w 57"/>
                  <a:gd name="T43" fmla="*/ 19 h 58"/>
                  <a:gd name="T44" fmla="*/ 6 w 57"/>
                  <a:gd name="T45" fmla="*/ 15 h 58"/>
                  <a:gd name="T46" fmla="*/ 9 w 57"/>
                  <a:gd name="T47" fmla="*/ 15 h 58"/>
                  <a:gd name="T48" fmla="*/ 11 w 57"/>
                  <a:gd name="T49" fmla="*/ 13 h 58"/>
                  <a:gd name="T50" fmla="*/ 15 w 57"/>
                  <a:gd name="T51" fmla="*/ 9 h 58"/>
                  <a:gd name="T52" fmla="*/ 16 w 57"/>
                  <a:gd name="T53" fmla="*/ 8 h 58"/>
                  <a:gd name="T54" fmla="*/ 21 w 57"/>
                  <a:gd name="T55" fmla="*/ 6 h 58"/>
                  <a:gd name="T56" fmla="*/ 17 w 57"/>
                  <a:gd name="T57" fmla="*/ 4 h 58"/>
                  <a:gd name="T58" fmla="*/ 16 w 57"/>
                  <a:gd name="T59" fmla="*/ 4 h 58"/>
                  <a:gd name="T60" fmla="*/ 24 w 57"/>
                  <a:gd name="T61" fmla="*/ 1 h 58"/>
                  <a:gd name="T62" fmla="*/ 27 w 57"/>
                  <a:gd name="T63" fmla="*/ 3 h 58"/>
                  <a:gd name="T64" fmla="*/ 41 w 57"/>
                  <a:gd name="T65" fmla="*/ 3 h 58"/>
                  <a:gd name="T66" fmla="*/ 39 w 57"/>
                  <a:gd name="T67" fmla="*/ 6 h 58"/>
                  <a:gd name="T68" fmla="*/ 42 w 57"/>
                  <a:gd name="T69" fmla="*/ 10 h 58"/>
                  <a:gd name="T70" fmla="*/ 44 w 57"/>
                  <a:gd name="T71" fmla="*/ 10 h 58"/>
                  <a:gd name="T72" fmla="*/ 46 w 57"/>
                  <a:gd name="T73" fmla="*/ 9 h 58"/>
                  <a:gd name="T74" fmla="*/ 48 w 57"/>
                  <a:gd name="T75" fmla="*/ 12 h 58"/>
                  <a:gd name="T76" fmla="*/ 50 w 57"/>
                  <a:gd name="T77" fmla="*/ 13 h 58"/>
                  <a:gd name="T78" fmla="*/ 47 w 57"/>
                  <a:gd name="T79" fmla="*/ 14 h 58"/>
                  <a:gd name="T80" fmla="*/ 44 w 57"/>
                  <a:gd name="T81" fmla="*/ 12 h 58"/>
                  <a:gd name="T82" fmla="*/ 40 w 57"/>
                  <a:gd name="T83" fmla="*/ 12 h 58"/>
                  <a:gd name="T84" fmla="*/ 36 w 57"/>
                  <a:gd name="T85" fmla="*/ 15 h 58"/>
                  <a:gd name="T86" fmla="*/ 34 w 57"/>
                  <a:gd name="T87" fmla="*/ 20 h 58"/>
                  <a:gd name="T88" fmla="*/ 36 w 57"/>
                  <a:gd name="T89" fmla="*/ 25 h 58"/>
                  <a:gd name="T90" fmla="*/ 40 w 57"/>
                  <a:gd name="T91" fmla="*/ 27 h 58"/>
                  <a:gd name="T92" fmla="*/ 45 w 57"/>
                  <a:gd name="T93" fmla="*/ 27 h 58"/>
                  <a:gd name="T94" fmla="*/ 47 w 57"/>
                  <a:gd name="T95" fmla="*/ 30 h 58"/>
                  <a:gd name="T96" fmla="*/ 47 w 57"/>
                  <a:gd name="T97" fmla="*/ 35 h 58"/>
                  <a:gd name="T98" fmla="*/ 47 w 57"/>
                  <a:gd name="T99" fmla="*/ 40 h 58"/>
                  <a:gd name="T100" fmla="*/ 50 w 57"/>
                  <a:gd name="T101" fmla="*/ 45 h 58"/>
                  <a:gd name="T102" fmla="*/ 53 w 57"/>
                  <a:gd name="T103" fmla="*/ 41 h 58"/>
                  <a:gd name="T104" fmla="*/ 56 w 57"/>
                  <a:gd name="T105" fmla="*/ 34 h 58"/>
                  <a:gd name="T106" fmla="*/ 56 w 57"/>
                  <a:gd name="T107" fmla="*/ 26 h 58"/>
                  <a:gd name="T108" fmla="*/ 54 w 57"/>
                  <a:gd name="T109" fmla="*/ 19 h 58"/>
                  <a:gd name="T110" fmla="*/ 52 w 57"/>
                  <a:gd name="T111" fmla="*/ 16 h 58"/>
                  <a:gd name="T112" fmla="*/ 55 w 57"/>
                  <a:gd name="T113" fmla="*/ 20 h 58"/>
                  <a:gd name="T114" fmla="*/ 39 w 57"/>
                  <a:gd name="T115" fmla="*/ 5 h 58"/>
                  <a:gd name="T116" fmla="*/ 37 w 57"/>
                  <a:gd name="T117" fmla="*/ 3 h 58"/>
                  <a:gd name="T118" fmla="*/ 38 w 57"/>
                  <a:gd name="T119" fmla="*/ 5 h 58"/>
                  <a:gd name="T120" fmla="*/ 36 w 57"/>
                  <a:gd name="T121" fmla="*/ 2 h 58"/>
                  <a:gd name="T122" fmla="*/ 54 w 57"/>
                  <a:gd name="T123" fmla="*/ 4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7" h="58">
                    <a:moveTo>
                      <a:pt x="3" y="17"/>
                    </a:move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2" y="17"/>
                      <a:pt x="2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lose/>
                    <a:moveTo>
                      <a:pt x="2" y="17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lose/>
                    <a:moveTo>
                      <a:pt x="43" y="9"/>
                    </a:move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9"/>
                      <a:pt x="42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lose/>
                    <a:moveTo>
                      <a:pt x="55" y="19"/>
                    </a:moveTo>
                    <a:cubicBezTo>
                      <a:pt x="56" y="22"/>
                      <a:pt x="57" y="25"/>
                      <a:pt x="57" y="29"/>
                    </a:cubicBezTo>
                    <a:cubicBezTo>
                      <a:pt x="57" y="45"/>
                      <a:pt x="44" y="58"/>
                      <a:pt x="28" y="58"/>
                    </a:cubicBezTo>
                    <a:cubicBezTo>
                      <a:pt x="13" y="58"/>
                      <a:pt x="0" y="45"/>
                      <a:pt x="0" y="29"/>
                    </a:cubicBezTo>
                    <a:cubicBezTo>
                      <a:pt x="0" y="25"/>
                      <a:pt x="1" y="21"/>
                      <a:pt x="2" y="18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2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3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6"/>
                      <a:pt x="7" y="26"/>
                      <a:pt x="7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7" y="27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6" y="28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2"/>
                      <a:pt x="6" y="33"/>
                      <a:pt x="6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7" y="33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9" y="37"/>
                      <a:pt x="9" y="38"/>
                      <a:pt x="9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2" y="44"/>
                      <a:pt x="12" y="45"/>
                      <a:pt x="12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2" y="45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8"/>
                      <a:pt x="12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8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4" y="49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5" y="50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0"/>
                      <a:pt x="17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7" y="50"/>
                      <a:pt x="17" y="50"/>
                      <a:pt x="17" y="49"/>
                    </a:cubicBezTo>
                    <a:cubicBezTo>
                      <a:pt x="17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8" y="48"/>
                    </a:cubicBezTo>
                    <a:cubicBezTo>
                      <a:pt x="18" y="48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9" y="45"/>
                      <a:pt x="19" y="45"/>
                      <a:pt x="20" y="44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2"/>
                      <a:pt x="20" y="42"/>
                      <a:pt x="20" y="41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0"/>
                      <a:pt x="22" y="40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2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39"/>
                      <a:pt x="24" y="39"/>
                      <a:pt x="24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4" y="38"/>
                      <a:pt x="24" y="37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5" y="36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6" y="32"/>
                      <a:pt x="26" y="32"/>
                      <a:pt x="25" y="32"/>
                    </a:cubicBezTo>
                    <a:cubicBezTo>
                      <a:pt x="25" y="32"/>
                      <a:pt x="25" y="32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1" y="30"/>
                      <a:pt x="21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20" y="29"/>
                      <a:pt x="20" y="29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8" y="30"/>
                      <a:pt x="18" y="30"/>
                    </a:cubicBezTo>
                    <a:cubicBezTo>
                      <a:pt x="18" y="30"/>
                      <a:pt x="18" y="30"/>
                      <a:pt x="18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29"/>
                      <a:pt x="18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8"/>
                      <a:pt x="19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3" y="25"/>
                    </a:cubicBezTo>
                    <a:cubicBezTo>
                      <a:pt x="14" y="25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1" y="24"/>
                      <a:pt x="11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7" y="25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5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6" y="20"/>
                      <a:pt x="6" y="20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9" y="17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6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3" y="11"/>
                      <a:pt x="13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5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5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8" y="3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20" y="2"/>
                      <a:pt x="22" y="1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4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1"/>
                      <a:pt x="30" y="1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1"/>
                      <a:pt x="37" y="1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41" y="4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7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9" y="8"/>
                      <a:pt x="39" y="8"/>
                      <a:pt x="39" y="9"/>
                    </a:cubicBezTo>
                    <a:cubicBezTo>
                      <a:pt x="39" y="9"/>
                      <a:pt x="39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9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1" y="9"/>
                      <a:pt x="42" y="9"/>
                      <a:pt x="42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45" y="12"/>
                      <a:pt x="45" y="12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0"/>
                      <a:pt x="47" y="10"/>
                      <a:pt x="47" y="10"/>
                    </a:cubicBezTo>
                    <a:cubicBezTo>
                      <a:pt x="47" y="10"/>
                      <a:pt x="46" y="9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8"/>
                      <a:pt x="46" y="8"/>
                      <a:pt x="47" y="8"/>
                    </a:cubicBezTo>
                    <a:cubicBezTo>
                      <a:pt x="47" y="8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50" y="12"/>
                      <a:pt x="50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3"/>
                      <a:pt x="50" y="14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4"/>
                      <a:pt x="49" y="14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8" y="13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4"/>
                      <a:pt x="48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7" y="14"/>
                    </a:cubicBezTo>
                    <a:cubicBezTo>
                      <a:pt x="47" y="14"/>
                      <a:pt x="47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5" y="13"/>
                      <a:pt x="45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1" y="12"/>
                      <a:pt x="41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8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4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15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4" y="19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20"/>
                      <a:pt x="34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21"/>
                      <a:pt x="34" y="21"/>
                      <a:pt x="34" y="21"/>
                    </a:cubicBezTo>
                    <a:cubicBezTo>
                      <a:pt x="34" y="21"/>
                      <a:pt x="34" y="21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2"/>
                      <a:pt x="34" y="22"/>
                      <a:pt x="35" y="22"/>
                    </a:cubicBezTo>
                    <a:cubicBezTo>
                      <a:pt x="35" y="22"/>
                      <a:pt x="35" y="22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5" y="23"/>
                      <a:pt x="36" y="23"/>
                      <a:pt x="36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4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7" y="25"/>
                      <a:pt x="37" y="26"/>
                      <a:pt x="37" y="26"/>
                    </a:cubicBezTo>
                    <a:cubicBezTo>
                      <a:pt x="37" y="26"/>
                      <a:pt x="37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45" y="26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7"/>
                      <a:pt x="47" y="28"/>
                      <a:pt x="47" y="28"/>
                    </a:cubicBezTo>
                    <a:cubicBezTo>
                      <a:pt x="47" y="28"/>
                      <a:pt x="46" y="28"/>
                      <a:pt x="46" y="28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8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30"/>
                      <a:pt x="47" y="30"/>
                      <a:pt x="47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7" y="30"/>
                      <a:pt x="47" y="31"/>
                      <a:pt x="47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32"/>
                      <a:pt x="47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4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5"/>
                      <a:pt x="47" y="3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40"/>
                      <a:pt x="47" y="40"/>
                      <a:pt x="47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40"/>
                      <a:pt x="47" y="40"/>
                      <a:pt x="47" y="40"/>
                    </a:cubicBezTo>
                    <a:cubicBezTo>
                      <a:pt x="47" y="40"/>
                      <a:pt x="47" y="41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7" y="43"/>
                      <a:pt x="47" y="43"/>
                      <a:pt x="47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4"/>
                      <a:pt x="47" y="45"/>
                      <a:pt x="47" y="45"/>
                    </a:cubicBezTo>
                    <a:cubicBezTo>
                      <a:pt x="47" y="45"/>
                      <a:pt x="47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6" y="45"/>
                      <a:pt x="46" y="45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46"/>
                      <a:pt x="47" y="46"/>
                      <a:pt x="47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6"/>
                      <a:pt x="48" y="46"/>
                      <a:pt x="48" y="46"/>
                    </a:cubicBezTo>
                    <a:cubicBezTo>
                      <a:pt x="48" y="46"/>
                      <a:pt x="48" y="46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50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3"/>
                      <a:pt x="52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1" y="42"/>
                      <a:pt x="51" y="42"/>
                    </a:cubicBezTo>
                    <a:cubicBezTo>
                      <a:pt x="51" y="42"/>
                      <a:pt x="51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41"/>
                      <a:pt x="53" y="41"/>
                      <a:pt x="53" y="41"/>
                    </a:cubicBezTo>
                    <a:cubicBezTo>
                      <a:pt x="53" y="41"/>
                      <a:pt x="53" y="40"/>
                      <a:pt x="53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4" y="39"/>
                      <a:pt x="54" y="39"/>
                    </a:cubicBezTo>
                    <a:cubicBezTo>
                      <a:pt x="54" y="39"/>
                      <a:pt x="54" y="38"/>
                      <a:pt x="54" y="38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4" y="37"/>
                      <a:pt x="54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6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9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28"/>
                      <a:pt x="56" y="27"/>
                      <a:pt x="56" y="27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7" y="25"/>
                      <a:pt x="57" y="25"/>
                      <a:pt x="57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6" y="23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1" y="16"/>
                      <a:pt x="51" y="15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2" y="15"/>
                      <a:pt x="52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17"/>
                      <a:pt x="53" y="17"/>
                      <a:pt x="53" y="17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3" y="17"/>
                      <a:pt x="53" y="17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18"/>
                      <a:pt x="53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19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20"/>
                      <a:pt x="54" y="20"/>
                      <a:pt x="55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1"/>
                      <a:pt x="55" y="21"/>
                      <a:pt x="55" y="22"/>
                    </a:cubicBezTo>
                    <a:cubicBezTo>
                      <a:pt x="55" y="22"/>
                      <a:pt x="55" y="22"/>
                      <a:pt x="56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21"/>
                      <a:pt x="55" y="20"/>
                      <a:pt x="55" y="20"/>
                    </a:cubicBezTo>
                    <a:cubicBezTo>
                      <a:pt x="55" y="19"/>
                      <a:pt x="55" y="19"/>
                      <a:pt x="55" y="19"/>
                    </a:cubicBezTo>
                    <a:close/>
                    <a:moveTo>
                      <a:pt x="39" y="3"/>
                    </a:moveTo>
                    <a:cubicBezTo>
                      <a:pt x="39" y="3"/>
                      <a:pt x="39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9" y="3"/>
                      <a:pt x="39" y="3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lose/>
                    <a:moveTo>
                      <a:pt x="37" y="3"/>
                    </a:move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2"/>
                      <a:pt x="38" y="2"/>
                    </a:cubicBezTo>
                    <a:cubicBezTo>
                      <a:pt x="38" y="2"/>
                      <a:pt x="38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lose/>
                    <a:moveTo>
                      <a:pt x="55" y="38"/>
                    </a:moveTo>
                    <a:cubicBezTo>
                      <a:pt x="56" y="38"/>
                      <a:pt x="56" y="38"/>
                      <a:pt x="56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5" y="38"/>
                      <a:pt x="54" y="38"/>
                      <a:pt x="54" y="38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4" y="38"/>
                      <a:pt x="54" y="39"/>
                      <a:pt x="54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4" y="40"/>
                      <a:pt x="54" y="41"/>
                      <a:pt x="54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5" y="41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8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5" y="38"/>
                      <a:pt x="55" y="38"/>
                      <a:pt x="55" y="3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81015" tIns="40507" rIns="81015" bIns="40507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72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344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516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6888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8610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0332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2054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37760" algn="l" defTabSz="123444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73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6"/>
    </mc:Choice>
    <mc:Fallback xmlns="">
      <p:transition spd="slow" advTm="17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16" dur="750" spd="-10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3 -3.7037E-6 L -0.10885 -3.7037E-6 " pathEditMode="relative" rAng="0" ptsTypes="AA">
                                      <p:cBhvr>
                                        <p:cTn id="30" dur="75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601 -3.7037E-6 L 8.33333E-7 -3.7037E-6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3981 L 3.125E-6 0.14815 " pathEditMode="relative" rAng="0" ptsTypes="AA">
                                      <p:cBhvr>
                                        <p:cTn id="37" dur="75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0.03981 L 3.125E-6 -3.7037E-6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44" dur="75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51" dur="75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53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4.58333E-6 0.03889 L -4.58333E-6 -0.14814 " pathEditMode="relative" rAng="0" ptsTypes="AA">
                                      <p:cBhvr>
                                        <p:cTn id="69" dur="750" spd="-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4.58333E-6 0.03843 L -4.58333E-6 -3.7037E-6 " pathEditMode="relative" rAng="0" ptsTypes="AA">
                                      <p:cBhvr>
                                        <p:cTn id="71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9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0.01562 -3.7037E-6 L 0.11081 -3.7037E-6 " pathEditMode="relative" rAng="0" ptsTypes="AA">
                                      <p:cBhvr>
                                        <p:cTn id="85" dur="750" spd="-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35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0.01562 -3.7037E-6 L -2.29167E-6 -3.7037E-6 " pathEditMode="relative" rAng="0" ptsTypes="AA">
                                      <p:cBhvr>
                                        <p:cTn id="87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75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75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108" grpId="2" animBg="1"/>
      <p:bldP spid="111" grpId="0" animBg="1"/>
      <p:bldP spid="87" grpId="0"/>
      <p:bldP spid="87" grpId="1"/>
      <p:bldP spid="87" grpId="2"/>
      <p:bldP spid="89" grpId="0" animBg="1"/>
      <p:bldP spid="90" grpId="0" animBg="1"/>
      <p:bldP spid="90" grpId="1" animBg="1"/>
      <p:bldP spid="90" grpId="2" animBg="1"/>
      <p:bldP spid="97" grpId="0"/>
      <p:bldP spid="115" grpId="0"/>
      <p:bldP spid="116" grpId="0" animBg="1"/>
      <p:bldP spid="117" grpId="0" animBg="1"/>
      <p:bldP spid="118" grpId="0"/>
      <p:bldP spid="13" grpId="0" animBg="1"/>
      <p:bldP spid="93" grpId="0"/>
      <p:bldP spid="93" grpId="1"/>
      <p:bldP spid="93" grpId="2"/>
      <p:bldP spid="20" grpId="0" animBg="1"/>
      <p:bldP spid="20" grpId="1" animBg="1"/>
      <p:bldP spid="20" grpId="2" animBg="1"/>
      <p:bldP spid="85" grpId="0" animBg="1"/>
      <p:bldP spid="85" grpId="1" animBg="1"/>
      <p:bldP spid="85" grpId="2" animBg="1"/>
      <p:bldP spid="21" grpId="0" animBg="1"/>
      <p:bldP spid="21" grpId="1" animBg="1"/>
      <p:bldP spid="21" grpId="2" animBg="1"/>
      <p:bldP spid="61" grpId="0" animBg="1"/>
      <p:bldP spid="61" grpId="1" animBg="1"/>
      <p:bldP spid="61" grpId="2" animBg="1"/>
      <p:bldP spid="22" grpId="0" animBg="1"/>
      <p:bldP spid="84" grpId="0" animBg="1"/>
      <p:bldP spid="84" grpId="1" animBg="1"/>
      <p:bldP spid="84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-540568" y="0"/>
            <a:ext cx="9865096" cy="5142713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8183" tIns="49092" rIns="98183" bIns="49092" numCol="1" rtlCol="0" anchor="t" anchorCtr="0" compatLnSpc="1">
            <a:prstTxWarp prst="textNoShape">
              <a:avLst/>
            </a:prstTxWarp>
          </a:bodyPr>
          <a:lstStyle/>
          <a:p>
            <a:pPr algn="ctr" defTabSz="98182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6031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174" b="1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3 Date</a:t>
            </a:r>
            <a:r>
              <a:rPr lang="zh-CN" altLang="en-US" sz="3174" b="1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对象</a:t>
            </a:r>
            <a:endParaRPr lang="zh-CN" altLang="en-US" sz="3174" b="1" dirty="0">
              <a:solidFill>
                <a:srgbClr val="FFFFFF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52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Date</a:t>
            </a:r>
            <a:r>
              <a:rPr lang="zh-CN" altLang="en-US" sz="952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对象主要提供获取和设置日期与时间的方法</a:t>
            </a:r>
            <a:endParaRPr lang="zh-CN" altLang="en-US" sz="952" dirty="0">
              <a:solidFill>
                <a:srgbClr val="FFFFFF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278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原创设计师QQ598969553             _1"/>
          <p:cNvSpPr/>
          <p:nvPr/>
        </p:nvSpPr>
        <p:spPr bwMode="auto">
          <a:xfrm>
            <a:off x="1" y="0"/>
            <a:ext cx="322337" cy="64374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原创设计师QQ598969553             _2"/>
          <p:cNvSpPr/>
          <p:nvPr/>
        </p:nvSpPr>
        <p:spPr bwMode="auto">
          <a:xfrm>
            <a:off x="99885" y="225242"/>
            <a:ext cx="216113" cy="43313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原创设计师QQ598969553             _3"/>
          <p:cNvSpPr>
            <a:spLocks noChangeArrowheads="1"/>
          </p:cNvSpPr>
          <p:nvPr/>
        </p:nvSpPr>
        <p:spPr bwMode="auto">
          <a:xfrm>
            <a:off x="463550" y="194753"/>
            <a:ext cx="346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3.1  Date</a:t>
            </a:r>
            <a:r>
              <a:rPr lang="zh-CN" altLang="en-US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对象的常用方法</a:t>
            </a:r>
            <a:endParaRPr lang="en-US" altLang="zh-CN" sz="2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7" name="Freeform 12"/>
          <p:cNvSpPr>
            <a:spLocks/>
          </p:cNvSpPr>
          <p:nvPr/>
        </p:nvSpPr>
        <p:spPr bwMode="auto">
          <a:xfrm>
            <a:off x="1242280" y="987574"/>
            <a:ext cx="396375" cy="39756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Freeform 12"/>
          <p:cNvSpPr>
            <a:spLocks/>
          </p:cNvSpPr>
          <p:nvPr/>
        </p:nvSpPr>
        <p:spPr bwMode="auto">
          <a:xfrm flipH="1" flipV="1">
            <a:off x="7685101" y="1563638"/>
            <a:ext cx="396375" cy="39756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2240" y="1223162"/>
            <a:ext cx="6407261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要使用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Date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对象，必须先使用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new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关键字创建，其中常见创建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Date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对象的方法有三种：</a:t>
            </a:r>
            <a:r>
              <a:rPr lang="en-US" altLang="zh-CN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var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d=new Date();</a:t>
            </a:r>
            <a:r>
              <a:rPr lang="en-US" altLang="zh-CN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var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d=new Date(2015,1,1);</a:t>
            </a:r>
            <a:r>
              <a:rPr lang="en-US" altLang="zh-CN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var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 d=new Date(2015,7,3,10,20,30,50);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413723"/>
              </p:ext>
            </p:extLst>
          </p:nvPr>
        </p:nvGraphicFramePr>
        <p:xfrm>
          <a:off x="1716360" y="2139702"/>
          <a:ext cx="6096000" cy="2519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464"/>
                <a:gridCol w="1776536"/>
                <a:gridCol w="1319808"/>
                <a:gridCol w="1728192"/>
              </a:tblGrid>
              <a:tr h="3168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方法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说明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方法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说明</a:t>
                      </a:r>
                      <a:endParaRPr lang="zh-CN" altLang="en-US" sz="1000"/>
                    </a:p>
                  </a:txBody>
                  <a:tcPr/>
                </a:tc>
              </a:tr>
              <a:tr h="2448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getYear()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返回日期的年份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setYear(x)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设置年份</a:t>
                      </a:r>
                      <a:endParaRPr lang="zh-CN" altLang="en-US" sz="1000"/>
                    </a:p>
                  </a:txBody>
                  <a:tcPr/>
                </a:tc>
              </a:tr>
              <a:tr h="2448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getFUllYear()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返回完整的年份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setFullYear(x)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设置完整的年份</a:t>
                      </a:r>
                      <a:endParaRPr lang="zh-CN" altLang="en-US" sz="1000"/>
                    </a:p>
                  </a:txBody>
                  <a:tcPr/>
                </a:tc>
              </a:tr>
              <a:tr h="1296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getMonth()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返回日期的月份值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setMonth(x)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smtClean="0"/>
                        <a:t>设置日期的月份值</a:t>
                      </a:r>
                    </a:p>
                  </a:txBody>
                  <a:tcPr/>
                </a:tc>
              </a:tr>
              <a:tr h="2448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getDate()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返回日期的日期值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setDate(x)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设置日期的日期值</a:t>
                      </a:r>
                      <a:endParaRPr lang="zh-CN" altLang="en-US" sz="1000"/>
                    </a:p>
                  </a:txBody>
                  <a:tcPr/>
                </a:tc>
              </a:tr>
              <a:tr h="2448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getDay()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返回星期值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setDay(x)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smtClean="0"/>
                        <a:t>设置星期值</a:t>
                      </a:r>
                    </a:p>
                  </a:txBody>
                  <a:tcPr/>
                </a:tc>
              </a:tr>
              <a:tr h="2448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getHours()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返回时间的小时值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setHour(x)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smtClean="0"/>
                        <a:t>设置时间的小时值</a:t>
                      </a:r>
                    </a:p>
                  </a:txBody>
                  <a:tcPr/>
                </a:tc>
              </a:tr>
              <a:tr h="2448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getMinutes()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返回时间的分钟值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setMinutes(x)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设置时间的分钟值</a:t>
                      </a:r>
                      <a:endParaRPr lang="zh-CN" altLang="en-US" sz="1000"/>
                    </a:p>
                  </a:txBody>
                  <a:tcPr/>
                </a:tc>
              </a:tr>
              <a:tr h="2448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getSeconds()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返回时间的秒数值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setSeconds(x)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smtClean="0"/>
                        <a:t>设置时间的秒数值</a:t>
                      </a:r>
                    </a:p>
                  </a:txBody>
                  <a:tcPr/>
                </a:tc>
              </a:tr>
              <a:tr h="2448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getTime()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返回</a:t>
                      </a:r>
                      <a:r>
                        <a:rPr lang="en-US" altLang="zh-CN" sz="1000" smtClean="0"/>
                        <a:t>1997.1.1</a:t>
                      </a:r>
                      <a:r>
                        <a:rPr lang="zh-CN" altLang="en-US" sz="1000" smtClean="0"/>
                        <a:t>至今毫秒数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setTime(x)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smtClean="0"/>
                        <a:t>设置</a:t>
                      </a:r>
                      <a:r>
                        <a:rPr lang="en-US" altLang="zh-CN" sz="1000" smtClean="0"/>
                        <a:t>1997.1.1</a:t>
                      </a:r>
                      <a:r>
                        <a:rPr lang="zh-CN" altLang="en-US" sz="1000" smtClean="0"/>
                        <a:t>至今毫秒数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22" dur="500" spd="-99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26" dur="500" spd="-99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7" grpId="1" animBg="1"/>
      <p:bldP spid="8" grpId="0" animBg="1"/>
      <p:bldP spid="8" grpId="1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-540568" y="0"/>
            <a:ext cx="9865096" cy="5142713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8183" tIns="49092" rIns="98183" bIns="49092" numCol="1" rtlCol="0" anchor="t" anchorCtr="0" compatLnSpc="1">
            <a:prstTxWarp prst="textNoShape">
              <a:avLst/>
            </a:prstTxWarp>
          </a:bodyPr>
          <a:lstStyle/>
          <a:p>
            <a:pPr algn="ctr" defTabSz="98182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6031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174" b="1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4</a:t>
            </a:r>
            <a:r>
              <a:rPr lang="en-US" altLang="zh-CN" sz="3174" b="1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 </a:t>
            </a:r>
            <a:r>
              <a:rPr lang="zh-CN" altLang="en-US" sz="3174" b="1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数据类型转换</a:t>
            </a:r>
            <a:endParaRPr lang="zh-CN" altLang="en-US" sz="3174" b="1" dirty="0">
              <a:solidFill>
                <a:srgbClr val="FFFFFF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52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数据类型主要包括隐式类型转换和显式类型转换两种</a:t>
            </a:r>
            <a:endParaRPr lang="zh-CN" altLang="en-US" sz="952" dirty="0">
              <a:solidFill>
                <a:srgbClr val="FFFFFF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03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原创设计师QQ598969553             _5"/>
          <p:cNvSpPr/>
          <p:nvPr/>
        </p:nvSpPr>
        <p:spPr>
          <a:xfrm>
            <a:off x="611560" y="1594610"/>
            <a:ext cx="1078632" cy="1078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隐式类型转换</a:t>
            </a:r>
            <a:endParaRPr lang="zh-CN" altLang="en-US" dirty="0"/>
          </a:p>
        </p:txBody>
      </p:sp>
      <p:sp>
        <p:nvSpPr>
          <p:cNvPr id="15" name="原创设计师QQ598969553             _6"/>
          <p:cNvSpPr/>
          <p:nvPr/>
        </p:nvSpPr>
        <p:spPr>
          <a:xfrm>
            <a:off x="1709243" y="1594610"/>
            <a:ext cx="2862758" cy="107896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原创设计师QQ598969553             _7"/>
          <p:cNvSpPr>
            <a:spLocks noChangeArrowheads="1"/>
          </p:cNvSpPr>
          <p:nvPr/>
        </p:nvSpPr>
        <p:spPr bwMode="auto">
          <a:xfrm>
            <a:off x="1853258" y="1643056"/>
            <a:ext cx="2574727" cy="1142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是指程序在运行时，系统会根据当前的需求，自动将数据从一种类型转换为另一种类型，常见的隐式类型转换情况：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 marL="228600" indent="-228600" algn="just">
              <a:lnSpc>
                <a:spcPct val="120000"/>
              </a:lnSpc>
              <a:spcBef>
                <a:spcPts val="500"/>
              </a:spcBef>
              <a:buAutoNum type="arabicPlain"/>
            </a:pP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不同数值型类型的数据进行相互运算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 marL="228600" indent="-228600" algn="just">
              <a:lnSpc>
                <a:spcPct val="120000"/>
              </a:lnSpc>
              <a:spcBef>
                <a:spcPts val="500"/>
              </a:spcBef>
              <a:buAutoNum type="arabicPlain"/>
            </a:pP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对非布尔值类型的数据求布尔值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28600" indent="-228600" algn="just">
              <a:lnSpc>
                <a:spcPct val="120000"/>
              </a:lnSpc>
              <a:spcBef>
                <a:spcPts val="500"/>
              </a:spcBef>
              <a:buAutoNum type="arabicPlain"/>
            </a:pP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对非数据类型的数据使用一元运算符（即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）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原创设计师QQ598969553             _8"/>
          <p:cNvSpPr/>
          <p:nvPr/>
        </p:nvSpPr>
        <p:spPr>
          <a:xfrm>
            <a:off x="611560" y="2821809"/>
            <a:ext cx="1078632" cy="10789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显式类型转换</a:t>
            </a:r>
            <a:endParaRPr lang="zh-CN" altLang="en-US" dirty="0"/>
          </a:p>
        </p:txBody>
      </p:sp>
      <p:sp>
        <p:nvSpPr>
          <p:cNvPr id="18" name="原创设计师QQ598969553             _9"/>
          <p:cNvSpPr/>
          <p:nvPr/>
        </p:nvSpPr>
        <p:spPr>
          <a:xfrm>
            <a:off x="1709243" y="2821809"/>
            <a:ext cx="2862758" cy="107896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原创设计师QQ598969553             _10"/>
          <p:cNvSpPr>
            <a:spLocks noChangeArrowheads="1"/>
          </p:cNvSpPr>
          <p:nvPr/>
        </p:nvSpPr>
        <p:spPr bwMode="auto">
          <a:xfrm>
            <a:off x="1853258" y="2823505"/>
            <a:ext cx="2574727" cy="10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显示类型转换是需要手动转换到目标数据类型，常用的显示类型转换的函数有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: Boolean()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将数据转换为布尔值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Number()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将数据转换为数值型值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;String()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将数据转换为字符型数据类型值。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特殊的显示类型转换有</a:t>
            </a:r>
            <a:r>
              <a:rPr lang="en-US" altLang="zh-CN" sz="800" dirty="0" err="1" smtClean="0">
                <a:solidFill>
                  <a:schemeClr val="bg1">
                    <a:lumMod val="50000"/>
                  </a:schemeClr>
                </a:solidFill>
              </a:rPr>
              <a:t>parseInt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提取数据中前面的整数数据，</a:t>
            </a:r>
            <a:r>
              <a:rPr lang="en-US" altLang="zh-CN" sz="800" dirty="0" err="1" smtClean="0">
                <a:solidFill>
                  <a:schemeClr val="bg1">
                    <a:lumMod val="50000"/>
                  </a:schemeClr>
                </a:solidFill>
              </a:rPr>
              <a:t>parseFloat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提取数据中前面浮点型的数据，</a:t>
            </a:r>
            <a:r>
              <a:rPr lang="en-US" altLang="zh-CN" sz="800" dirty="0" err="1" smtClean="0">
                <a:solidFill>
                  <a:schemeClr val="bg1">
                    <a:lumMod val="50000"/>
                  </a:schemeClr>
                </a:solidFill>
              </a:rPr>
              <a:t>toString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将数据转换为字符串</a:t>
            </a:r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原创设计师QQ598969553             _11"/>
          <p:cNvSpPr/>
          <p:nvPr/>
        </p:nvSpPr>
        <p:spPr>
          <a:xfrm>
            <a:off x="4716016" y="1594610"/>
            <a:ext cx="3814915" cy="2306164"/>
          </a:xfrm>
          <a:prstGeom prst="rect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原创设计师QQ598969553             _1"/>
          <p:cNvSpPr/>
          <p:nvPr/>
        </p:nvSpPr>
        <p:spPr bwMode="auto">
          <a:xfrm>
            <a:off x="1" y="0"/>
            <a:ext cx="322337" cy="64374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原创设计师QQ598969553             _2"/>
          <p:cNvSpPr/>
          <p:nvPr/>
        </p:nvSpPr>
        <p:spPr bwMode="auto">
          <a:xfrm>
            <a:off x="99885" y="225242"/>
            <a:ext cx="216113" cy="43313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原创设计师QQ598969553             _3"/>
          <p:cNvSpPr>
            <a:spLocks noChangeArrowheads="1"/>
          </p:cNvSpPr>
          <p:nvPr/>
        </p:nvSpPr>
        <p:spPr bwMode="auto">
          <a:xfrm>
            <a:off x="463550" y="194753"/>
            <a:ext cx="24654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4.1  </a:t>
            </a:r>
            <a:r>
              <a:rPr lang="zh-CN" altLang="en-US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数据类型转换</a:t>
            </a:r>
            <a:endParaRPr lang="en-US" altLang="zh-CN" sz="2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-540568" y="0"/>
            <a:ext cx="9865096" cy="5142713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8183" tIns="49092" rIns="98183" bIns="49092" numCol="1" rtlCol="0" anchor="t" anchorCtr="0" compatLnSpc="1">
            <a:prstTxWarp prst="textNoShape">
              <a:avLst/>
            </a:prstTxWarp>
          </a:bodyPr>
          <a:lstStyle/>
          <a:p>
            <a:pPr algn="ctr" defTabSz="98182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6031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174" b="1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5  </a:t>
            </a:r>
            <a:r>
              <a:rPr lang="zh-CN" altLang="en-US" sz="3174" b="1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循环</a:t>
            </a:r>
            <a:r>
              <a:rPr lang="zh-CN" altLang="en-US" sz="3174" b="1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控制语句及跳转语句</a:t>
            </a: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9931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33268" y="1450693"/>
            <a:ext cx="1592405" cy="330852"/>
          </a:xfrm>
          <a:prstGeom prst="rect">
            <a:avLst/>
          </a:prstGeom>
        </p:spPr>
        <p:txBody>
          <a:bodyPr wrap="none" lIns="68571" tIns="34286" rIns="68571" bIns="34286">
            <a:spAutoFit/>
          </a:bodyPr>
          <a:lstStyle/>
          <a:p>
            <a:r>
              <a:rPr lang="en-US" altLang="zh-CN" sz="1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1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循环语句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23545" y="3085020"/>
            <a:ext cx="1334321" cy="330852"/>
          </a:xfrm>
          <a:prstGeom prst="rect">
            <a:avLst/>
          </a:prstGeom>
        </p:spPr>
        <p:txBody>
          <a:bodyPr wrap="none" lIns="68571" tIns="34286" rIns="68571" bIns="34286">
            <a:spAutoFit/>
          </a:bodyPr>
          <a:lstStyle/>
          <a:p>
            <a:r>
              <a:rPr lang="en-US" altLang="zh-CN" sz="1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1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循环语句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9952" y="2242989"/>
            <a:ext cx="2089336" cy="330852"/>
          </a:xfrm>
          <a:prstGeom prst="rect">
            <a:avLst/>
          </a:prstGeom>
        </p:spPr>
        <p:txBody>
          <a:bodyPr wrap="none" lIns="68571" tIns="34286" rIns="68571" bIns="34286">
            <a:spAutoFit/>
          </a:bodyPr>
          <a:lstStyle/>
          <a:p>
            <a:pPr algn="r"/>
            <a:r>
              <a:rPr lang="en-US" altLang="zh-CN" sz="1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do…while</a:t>
            </a:r>
            <a:r>
              <a:rPr lang="zh-CN" altLang="en-US" sz="17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循环语句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等腰三角形 5"/>
          <p:cNvSpPr>
            <a:spLocks noChangeAspect="1" noChangeArrowheads="1"/>
          </p:cNvSpPr>
          <p:nvPr/>
        </p:nvSpPr>
        <p:spPr bwMode="auto">
          <a:xfrm rot="5400000" flipV="1">
            <a:off x="5402009" y="1832394"/>
            <a:ext cx="179437" cy="1547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/>
        </p:spPr>
        <p:txBody>
          <a:bodyPr lIns="68571" tIns="34286" rIns="68571" bIns="3428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50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7" name="矩形 47"/>
          <p:cNvSpPr>
            <a:spLocks noChangeArrowheads="1"/>
          </p:cNvSpPr>
          <p:nvPr/>
        </p:nvSpPr>
        <p:spPr bwMode="auto">
          <a:xfrm>
            <a:off x="5623547" y="1761746"/>
            <a:ext cx="2116805" cy="67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10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while(</a:t>
            </a:r>
            <a:r>
              <a:rPr lang="zh-CN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循环条件</a:t>
            </a:r>
            <a:r>
              <a:rPr lang="en-US" altLang="zh-CN" sz="110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){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 </a:t>
            </a:r>
            <a:r>
              <a:rPr lang="en-US" altLang="zh-CN" sz="110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   </a:t>
            </a:r>
            <a:r>
              <a:rPr lang="zh-CN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循环体语句；</a:t>
            </a:r>
            <a:endParaRPr lang="en-US" altLang="zh-CN" sz="110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10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}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8" name="等腰三角形 18"/>
          <p:cNvSpPr>
            <a:spLocks noChangeAspect="1" noChangeArrowheads="1"/>
          </p:cNvSpPr>
          <p:nvPr/>
        </p:nvSpPr>
        <p:spPr bwMode="auto">
          <a:xfrm rot="5400000" flipV="1">
            <a:off x="5402009" y="3469695"/>
            <a:ext cx="179437" cy="1547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/>
        </p:spPr>
        <p:txBody>
          <a:bodyPr lIns="68571" tIns="34286" rIns="68571" bIns="3428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50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9" name="矩形 47"/>
          <p:cNvSpPr>
            <a:spLocks noChangeArrowheads="1"/>
          </p:cNvSpPr>
          <p:nvPr/>
        </p:nvSpPr>
        <p:spPr bwMode="auto">
          <a:xfrm>
            <a:off x="5623547" y="3399050"/>
            <a:ext cx="2116805" cy="88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for(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初始化表达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;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循环条件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;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操作表达式</a:t>
            </a: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){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   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循环体语句；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}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0" name="等腰三角形 18"/>
          <p:cNvSpPr>
            <a:spLocks noChangeAspect="1" noChangeArrowheads="1"/>
          </p:cNvSpPr>
          <p:nvPr/>
        </p:nvSpPr>
        <p:spPr bwMode="auto">
          <a:xfrm rot="16200000" flipH="1" flipV="1">
            <a:off x="3099276" y="2622228"/>
            <a:ext cx="179437" cy="1547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xtLst/>
        </p:spPr>
        <p:txBody>
          <a:bodyPr lIns="68571" tIns="34286" rIns="68571" bIns="3428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50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1" name="矩形 47"/>
          <p:cNvSpPr>
            <a:spLocks noChangeArrowheads="1"/>
          </p:cNvSpPr>
          <p:nvPr/>
        </p:nvSpPr>
        <p:spPr bwMode="auto">
          <a:xfrm>
            <a:off x="1230081" y="2551577"/>
            <a:ext cx="1832440" cy="67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10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do{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10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    </a:t>
            </a:r>
            <a:r>
              <a:rPr lang="zh-CN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循环体语句；</a:t>
            </a:r>
            <a:endParaRPr lang="en-US" altLang="zh-CN" sz="110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10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}while(</a:t>
            </a:r>
            <a:r>
              <a:rPr lang="zh-CN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循环条件</a:t>
            </a:r>
            <a:r>
              <a:rPr lang="en-US" altLang="zh-CN" sz="110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);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2" name="形状 11"/>
          <p:cNvSpPr/>
          <p:nvPr/>
        </p:nvSpPr>
        <p:spPr>
          <a:xfrm>
            <a:off x="3373709" y="2189127"/>
            <a:ext cx="1400989" cy="1401200"/>
          </a:xfrm>
          <a:prstGeom prst="leftCircularArrow">
            <a:avLst>
              <a:gd name="adj1" fmla="val 8909"/>
              <a:gd name="adj2" fmla="val 1142322"/>
              <a:gd name="adj3" fmla="val 6293598"/>
              <a:gd name="adj4" fmla="val 18900002"/>
              <a:gd name="adj5" fmla="val 125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13" name="空心弧 12"/>
          <p:cNvSpPr/>
          <p:nvPr/>
        </p:nvSpPr>
        <p:spPr>
          <a:xfrm>
            <a:off x="3876397" y="3106035"/>
            <a:ext cx="1203665" cy="1204148"/>
          </a:xfrm>
          <a:prstGeom prst="blockArc">
            <a:avLst>
              <a:gd name="adj1" fmla="val 13624405"/>
              <a:gd name="adj2" fmla="val 17228224"/>
              <a:gd name="adj3" fmla="val 11481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grpSp>
        <p:nvGrpSpPr>
          <p:cNvPr id="14" name="组合 13"/>
          <p:cNvGrpSpPr/>
          <p:nvPr/>
        </p:nvGrpSpPr>
        <p:grpSpPr>
          <a:xfrm rot="2736489">
            <a:off x="4287641" y="1842443"/>
            <a:ext cx="433670" cy="380074"/>
            <a:chOff x="4212441" y="1835306"/>
            <a:chExt cx="645570" cy="565784"/>
          </a:xfrm>
          <a:solidFill>
            <a:schemeClr val="accent2"/>
          </a:solidFill>
        </p:grpSpPr>
        <p:sp>
          <p:nvSpPr>
            <p:cNvPr id="15" name="Freeform 143"/>
            <p:cNvSpPr>
              <a:spLocks/>
            </p:cNvSpPr>
            <p:nvPr/>
          </p:nvSpPr>
          <p:spPr bwMode="auto">
            <a:xfrm>
              <a:off x="4386528" y="2100064"/>
              <a:ext cx="297398" cy="119685"/>
            </a:xfrm>
            <a:custGeom>
              <a:avLst/>
              <a:gdLst>
                <a:gd name="T0" fmla="*/ 30 w 35"/>
                <a:gd name="T1" fmla="*/ 13 h 14"/>
                <a:gd name="T2" fmla="*/ 5 w 35"/>
                <a:gd name="T3" fmla="*/ 13 h 14"/>
                <a:gd name="T4" fmla="*/ 5 w 35"/>
                <a:gd name="T5" fmla="*/ 13 h 14"/>
                <a:gd name="T6" fmla="*/ 1 w 35"/>
                <a:gd name="T7" fmla="*/ 13 h 14"/>
                <a:gd name="T8" fmla="*/ 1 w 35"/>
                <a:gd name="T9" fmla="*/ 13 h 14"/>
                <a:gd name="T10" fmla="*/ 1 w 35"/>
                <a:gd name="T11" fmla="*/ 9 h 14"/>
                <a:gd name="T12" fmla="*/ 1 w 35"/>
                <a:gd name="T13" fmla="*/ 9 h 14"/>
                <a:gd name="T14" fmla="*/ 34 w 35"/>
                <a:gd name="T15" fmla="*/ 9 h 14"/>
                <a:gd name="T16" fmla="*/ 34 w 35"/>
                <a:gd name="T17" fmla="*/ 9 h 14"/>
                <a:gd name="T18" fmla="*/ 34 w 35"/>
                <a:gd name="T19" fmla="*/ 13 h 14"/>
                <a:gd name="T20" fmla="*/ 34 w 35"/>
                <a:gd name="T21" fmla="*/ 13 h 14"/>
                <a:gd name="T22" fmla="*/ 30 w 35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4">
                  <a:moveTo>
                    <a:pt x="30" y="13"/>
                  </a:moveTo>
                  <a:cubicBezTo>
                    <a:pt x="23" y="6"/>
                    <a:pt x="12" y="6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0" y="0"/>
                    <a:pt x="25" y="0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10"/>
                    <a:pt x="35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4"/>
                    <a:pt x="31" y="14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144"/>
            <p:cNvSpPr>
              <a:spLocks/>
            </p:cNvSpPr>
            <p:nvPr/>
          </p:nvSpPr>
          <p:spPr bwMode="auto">
            <a:xfrm>
              <a:off x="4451810" y="2227003"/>
              <a:ext cx="174086" cy="174087"/>
            </a:xfrm>
            <a:custGeom>
              <a:avLst/>
              <a:gdLst>
                <a:gd name="T0" fmla="*/ 3 w 20"/>
                <a:gd name="T1" fmla="*/ 17 h 20"/>
                <a:gd name="T2" fmla="*/ 3 w 20"/>
                <a:gd name="T3" fmla="*/ 4 h 20"/>
                <a:gd name="T4" fmla="*/ 16 w 20"/>
                <a:gd name="T5" fmla="*/ 4 h 20"/>
                <a:gd name="T6" fmla="*/ 16 w 20"/>
                <a:gd name="T7" fmla="*/ 17 h 20"/>
                <a:gd name="T8" fmla="*/ 3 w 20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3" y="17"/>
                  </a:moveTo>
                  <a:cubicBezTo>
                    <a:pt x="0" y="13"/>
                    <a:pt x="0" y="7"/>
                    <a:pt x="3" y="4"/>
                  </a:cubicBezTo>
                  <a:cubicBezTo>
                    <a:pt x="7" y="0"/>
                    <a:pt x="12" y="0"/>
                    <a:pt x="16" y="4"/>
                  </a:cubicBezTo>
                  <a:cubicBezTo>
                    <a:pt x="20" y="7"/>
                    <a:pt x="20" y="13"/>
                    <a:pt x="16" y="17"/>
                  </a:cubicBezTo>
                  <a:cubicBezTo>
                    <a:pt x="12" y="20"/>
                    <a:pt x="7" y="20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145"/>
            <p:cNvSpPr>
              <a:spLocks/>
            </p:cNvSpPr>
            <p:nvPr/>
          </p:nvSpPr>
          <p:spPr bwMode="auto">
            <a:xfrm>
              <a:off x="4299484" y="1962245"/>
              <a:ext cx="471484" cy="170461"/>
            </a:xfrm>
            <a:custGeom>
              <a:avLst/>
              <a:gdLst>
                <a:gd name="T0" fmla="*/ 50 w 55"/>
                <a:gd name="T1" fmla="*/ 19 h 20"/>
                <a:gd name="T2" fmla="*/ 6 w 55"/>
                <a:gd name="T3" fmla="*/ 19 h 20"/>
                <a:gd name="T4" fmla="*/ 6 w 55"/>
                <a:gd name="T5" fmla="*/ 19 h 20"/>
                <a:gd name="T6" fmla="*/ 1 w 55"/>
                <a:gd name="T7" fmla="*/ 19 h 20"/>
                <a:gd name="T8" fmla="*/ 1 w 55"/>
                <a:gd name="T9" fmla="*/ 19 h 20"/>
                <a:gd name="T10" fmla="*/ 1 w 55"/>
                <a:gd name="T11" fmla="*/ 15 h 20"/>
                <a:gd name="T12" fmla="*/ 1 w 55"/>
                <a:gd name="T13" fmla="*/ 15 h 20"/>
                <a:gd name="T14" fmla="*/ 54 w 55"/>
                <a:gd name="T15" fmla="*/ 15 h 20"/>
                <a:gd name="T16" fmla="*/ 54 w 55"/>
                <a:gd name="T17" fmla="*/ 15 h 20"/>
                <a:gd name="T18" fmla="*/ 54 w 55"/>
                <a:gd name="T19" fmla="*/ 19 h 20"/>
                <a:gd name="T20" fmla="*/ 54 w 55"/>
                <a:gd name="T21" fmla="*/ 19 h 20"/>
                <a:gd name="T22" fmla="*/ 50 w 55"/>
                <a:gd name="T2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20">
                  <a:moveTo>
                    <a:pt x="50" y="19"/>
                  </a:moveTo>
                  <a:cubicBezTo>
                    <a:pt x="37" y="7"/>
                    <a:pt x="18" y="7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20"/>
                    <a:pt x="2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6" y="0"/>
                    <a:pt x="39" y="0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6"/>
                    <a:pt x="55" y="18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20"/>
                    <a:pt x="51" y="20"/>
                    <a:pt x="5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146"/>
            <p:cNvSpPr>
              <a:spLocks/>
            </p:cNvSpPr>
            <p:nvPr/>
          </p:nvSpPr>
          <p:spPr bwMode="auto">
            <a:xfrm>
              <a:off x="4212441" y="1835306"/>
              <a:ext cx="645570" cy="213982"/>
            </a:xfrm>
            <a:custGeom>
              <a:avLst/>
              <a:gdLst>
                <a:gd name="T0" fmla="*/ 70 w 75"/>
                <a:gd name="T1" fmla="*/ 24 h 25"/>
                <a:gd name="T2" fmla="*/ 6 w 75"/>
                <a:gd name="T3" fmla="*/ 24 h 25"/>
                <a:gd name="T4" fmla="*/ 6 w 75"/>
                <a:gd name="T5" fmla="*/ 24 h 25"/>
                <a:gd name="T6" fmla="*/ 2 w 75"/>
                <a:gd name="T7" fmla="*/ 24 h 25"/>
                <a:gd name="T8" fmla="*/ 2 w 75"/>
                <a:gd name="T9" fmla="*/ 24 h 25"/>
                <a:gd name="T10" fmla="*/ 2 w 75"/>
                <a:gd name="T11" fmla="*/ 20 h 25"/>
                <a:gd name="T12" fmla="*/ 2 w 75"/>
                <a:gd name="T13" fmla="*/ 20 h 25"/>
                <a:gd name="T14" fmla="*/ 74 w 75"/>
                <a:gd name="T15" fmla="*/ 20 h 25"/>
                <a:gd name="T16" fmla="*/ 74 w 75"/>
                <a:gd name="T17" fmla="*/ 20 h 25"/>
                <a:gd name="T18" fmla="*/ 74 w 75"/>
                <a:gd name="T19" fmla="*/ 24 h 25"/>
                <a:gd name="T20" fmla="*/ 74 w 75"/>
                <a:gd name="T21" fmla="*/ 24 h 25"/>
                <a:gd name="T22" fmla="*/ 70 w 75"/>
                <a:gd name="T2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25">
                  <a:moveTo>
                    <a:pt x="70" y="24"/>
                  </a:moveTo>
                  <a:cubicBezTo>
                    <a:pt x="52" y="7"/>
                    <a:pt x="23" y="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3"/>
                    <a:pt x="0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0"/>
                    <a:pt x="54" y="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1"/>
                    <a:pt x="75" y="23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5"/>
                    <a:pt x="71" y="25"/>
                    <a:pt x="7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855212" y="2709301"/>
            <a:ext cx="415802" cy="331624"/>
            <a:chOff x="3009633" y="2833220"/>
            <a:chExt cx="591168" cy="471487"/>
          </a:xfrm>
          <a:solidFill>
            <a:schemeClr val="accent2"/>
          </a:solidFill>
        </p:grpSpPr>
        <p:sp>
          <p:nvSpPr>
            <p:cNvPr id="20" name="Oval 214"/>
            <p:cNvSpPr>
              <a:spLocks noChangeArrowheads="1"/>
            </p:cNvSpPr>
            <p:nvPr/>
          </p:nvSpPr>
          <p:spPr bwMode="auto">
            <a:xfrm>
              <a:off x="3234494" y="3210410"/>
              <a:ext cx="94297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Oval 215"/>
            <p:cNvSpPr>
              <a:spLocks noChangeArrowheads="1"/>
            </p:cNvSpPr>
            <p:nvPr/>
          </p:nvSpPr>
          <p:spPr bwMode="auto">
            <a:xfrm>
              <a:off x="3404954" y="3210410"/>
              <a:ext cx="101550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216"/>
            <p:cNvSpPr>
              <a:spLocks noEditPoints="1"/>
            </p:cNvSpPr>
            <p:nvPr/>
          </p:nvSpPr>
          <p:spPr bwMode="auto">
            <a:xfrm>
              <a:off x="3009633" y="2833220"/>
              <a:ext cx="591168" cy="340921"/>
            </a:xfrm>
            <a:custGeom>
              <a:avLst/>
              <a:gdLst>
                <a:gd name="T0" fmla="*/ 66 w 69"/>
                <a:gd name="T1" fmla="*/ 13 h 40"/>
                <a:gd name="T2" fmla="*/ 26 w 69"/>
                <a:gd name="T3" fmla="*/ 13 h 40"/>
                <a:gd name="T4" fmla="*/ 22 w 69"/>
                <a:gd name="T5" fmla="*/ 9 h 40"/>
                <a:gd name="T6" fmla="*/ 22 w 69"/>
                <a:gd name="T7" fmla="*/ 4 h 40"/>
                <a:gd name="T8" fmla="*/ 17 w 69"/>
                <a:gd name="T9" fmla="*/ 0 h 40"/>
                <a:gd name="T10" fmla="*/ 4 w 69"/>
                <a:gd name="T11" fmla="*/ 0 h 40"/>
                <a:gd name="T12" fmla="*/ 0 w 69"/>
                <a:gd name="T13" fmla="*/ 4 h 40"/>
                <a:gd name="T14" fmla="*/ 4 w 69"/>
                <a:gd name="T15" fmla="*/ 8 h 40"/>
                <a:gd name="T16" fmla="*/ 9 w 69"/>
                <a:gd name="T17" fmla="*/ 8 h 40"/>
                <a:gd name="T18" fmla="*/ 14 w 69"/>
                <a:gd name="T19" fmla="*/ 12 h 40"/>
                <a:gd name="T20" fmla="*/ 24 w 69"/>
                <a:gd name="T21" fmla="*/ 37 h 40"/>
                <a:gd name="T22" fmla="*/ 30 w 69"/>
                <a:gd name="T23" fmla="*/ 40 h 40"/>
                <a:gd name="T24" fmla="*/ 54 w 69"/>
                <a:gd name="T25" fmla="*/ 40 h 40"/>
                <a:gd name="T26" fmla="*/ 60 w 69"/>
                <a:gd name="T27" fmla="*/ 37 h 40"/>
                <a:gd name="T28" fmla="*/ 68 w 69"/>
                <a:gd name="T29" fmla="*/ 17 h 40"/>
                <a:gd name="T30" fmla="*/ 66 w 69"/>
                <a:gd name="T31" fmla="*/ 13 h 40"/>
                <a:gd name="T32" fmla="*/ 53 w 69"/>
                <a:gd name="T33" fmla="*/ 35 h 40"/>
                <a:gd name="T34" fmla="*/ 32 w 69"/>
                <a:gd name="T35" fmla="*/ 35 h 40"/>
                <a:gd name="T36" fmla="*/ 26 w 69"/>
                <a:gd name="T37" fmla="*/ 19 h 40"/>
                <a:gd name="T38" fmla="*/ 59 w 69"/>
                <a:gd name="T39" fmla="*/ 19 h 40"/>
                <a:gd name="T40" fmla="*/ 53 w 69"/>
                <a:gd name="T41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40">
                  <a:moveTo>
                    <a:pt x="6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3"/>
                    <a:pt x="22" y="11"/>
                    <a:pt x="22" y="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4" y="9"/>
                    <a:pt x="14" y="1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9"/>
                    <a:pt x="27" y="40"/>
                    <a:pt x="30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7" y="40"/>
                    <a:pt x="59" y="39"/>
                    <a:pt x="60" y="3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9" y="15"/>
                    <a:pt x="68" y="13"/>
                    <a:pt x="66" y="13"/>
                  </a:cubicBezTo>
                  <a:close/>
                  <a:moveTo>
                    <a:pt x="53" y="35"/>
                  </a:moveTo>
                  <a:cubicBezTo>
                    <a:pt x="32" y="35"/>
                    <a:pt x="32" y="35"/>
                    <a:pt x="32" y="35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295355" y="3500206"/>
            <a:ext cx="318868" cy="415805"/>
            <a:chOff x="6889388" y="2720789"/>
            <a:chExt cx="453350" cy="591172"/>
          </a:xfrm>
          <a:solidFill>
            <a:schemeClr val="accent2"/>
          </a:solidFill>
        </p:grpSpPr>
        <p:sp>
          <p:nvSpPr>
            <p:cNvPr id="24" name="Freeform 197"/>
            <p:cNvSpPr>
              <a:spLocks noEditPoints="1"/>
            </p:cNvSpPr>
            <p:nvPr/>
          </p:nvSpPr>
          <p:spPr bwMode="auto">
            <a:xfrm>
              <a:off x="7092489" y="2920264"/>
              <a:ext cx="250249" cy="391697"/>
            </a:xfrm>
            <a:custGeom>
              <a:avLst/>
              <a:gdLst>
                <a:gd name="T0" fmla="*/ 18 w 29"/>
                <a:gd name="T1" fmla="*/ 0 h 46"/>
                <a:gd name="T2" fmla="*/ 18 w 29"/>
                <a:gd name="T3" fmla="*/ 13 h 46"/>
                <a:gd name="T4" fmla="*/ 29 w 29"/>
                <a:gd name="T5" fmla="*/ 13 h 46"/>
                <a:gd name="T6" fmla="*/ 29 w 29"/>
                <a:gd name="T7" fmla="*/ 0 h 46"/>
                <a:gd name="T8" fmla="*/ 18 w 29"/>
                <a:gd name="T9" fmla="*/ 0 h 46"/>
                <a:gd name="T10" fmla="*/ 0 w 29"/>
                <a:gd name="T11" fmla="*/ 31 h 46"/>
                <a:gd name="T12" fmla="*/ 14 w 29"/>
                <a:gd name="T13" fmla="*/ 46 h 46"/>
                <a:gd name="T14" fmla="*/ 29 w 29"/>
                <a:gd name="T15" fmla="*/ 31 h 46"/>
                <a:gd name="T16" fmla="*/ 29 w 29"/>
                <a:gd name="T17" fmla="*/ 15 h 46"/>
                <a:gd name="T18" fmla="*/ 0 w 29"/>
                <a:gd name="T19" fmla="*/ 15 h 46"/>
                <a:gd name="T20" fmla="*/ 0 w 29"/>
                <a:gd name="T21" fmla="*/ 31 h 46"/>
                <a:gd name="T22" fmla="*/ 15 w 29"/>
                <a:gd name="T23" fmla="*/ 0 h 46"/>
                <a:gd name="T24" fmla="*/ 0 w 29"/>
                <a:gd name="T25" fmla="*/ 0 h 46"/>
                <a:gd name="T26" fmla="*/ 0 w 29"/>
                <a:gd name="T27" fmla="*/ 13 h 46"/>
                <a:gd name="T28" fmla="*/ 15 w 29"/>
                <a:gd name="T29" fmla="*/ 13 h 46"/>
                <a:gd name="T30" fmla="*/ 15 w 29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6">
                  <a:moveTo>
                    <a:pt x="18" y="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8" y="0"/>
                  </a:lnTo>
                  <a:close/>
                  <a:moveTo>
                    <a:pt x="0" y="31"/>
                  </a:moveTo>
                  <a:cubicBezTo>
                    <a:pt x="0" y="39"/>
                    <a:pt x="6" y="46"/>
                    <a:pt x="14" y="46"/>
                  </a:cubicBezTo>
                  <a:cubicBezTo>
                    <a:pt x="22" y="46"/>
                    <a:pt x="29" y="39"/>
                    <a:pt x="29" y="3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31"/>
                  </a:lnTo>
                  <a:close/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Freeform 198"/>
            <p:cNvSpPr>
              <a:spLocks/>
            </p:cNvSpPr>
            <p:nvPr/>
          </p:nvSpPr>
          <p:spPr bwMode="auto">
            <a:xfrm>
              <a:off x="6889388" y="2720789"/>
              <a:ext cx="333666" cy="301026"/>
            </a:xfrm>
            <a:custGeom>
              <a:avLst/>
              <a:gdLst>
                <a:gd name="T0" fmla="*/ 0 w 39"/>
                <a:gd name="T1" fmla="*/ 20 h 35"/>
                <a:gd name="T2" fmla="*/ 19 w 39"/>
                <a:gd name="T3" fmla="*/ 0 h 35"/>
                <a:gd name="T4" fmla="*/ 19 w 39"/>
                <a:gd name="T5" fmla="*/ 0 h 35"/>
                <a:gd name="T6" fmla="*/ 39 w 39"/>
                <a:gd name="T7" fmla="*/ 20 h 35"/>
                <a:gd name="T8" fmla="*/ 39 w 39"/>
                <a:gd name="T9" fmla="*/ 20 h 35"/>
                <a:gd name="T10" fmla="*/ 36 w 39"/>
                <a:gd name="T11" fmla="*/ 20 h 35"/>
                <a:gd name="T12" fmla="*/ 31 w 39"/>
                <a:gd name="T13" fmla="*/ 8 h 35"/>
                <a:gd name="T14" fmla="*/ 31 w 39"/>
                <a:gd name="T15" fmla="*/ 8 h 35"/>
                <a:gd name="T16" fmla="*/ 19 w 39"/>
                <a:gd name="T17" fmla="*/ 3 h 35"/>
                <a:gd name="T18" fmla="*/ 19 w 39"/>
                <a:gd name="T19" fmla="*/ 3 h 35"/>
                <a:gd name="T20" fmla="*/ 7 w 39"/>
                <a:gd name="T21" fmla="*/ 8 h 35"/>
                <a:gd name="T22" fmla="*/ 7 w 39"/>
                <a:gd name="T23" fmla="*/ 8 h 35"/>
                <a:gd name="T24" fmla="*/ 3 w 39"/>
                <a:gd name="T25" fmla="*/ 20 h 35"/>
                <a:gd name="T26" fmla="*/ 3 w 39"/>
                <a:gd name="T27" fmla="*/ 20 h 35"/>
                <a:gd name="T28" fmla="*/ 8 w 39"/>
                <a:gd name="T29" fmla="*/ 32 h 35"/>
                <a:gd name="T30" fmla="*/ 8 w 39"/>
                <a:gd name="T31" fmla="*/ 32 h 35"/>
                <a:gd name="T32" fmla="*/ 6 w 39"/>
                <a:gd name="T33" fmla="*/ 35 h 35"/>
                <a:gd name="T34" fmla="*/ 0 w 39"/>
                <a:gd name="T3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5">
                  <a:moveTo>
                    <a:pt x="0" y="20"/>
                  </a:moveTo>
                  <a:cubicBezTo>
                    <a:pt x="0" y="9"/>
                    <a:pt x="8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0" y="1"/>
                    <a:pt x="39" y="9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6"/>
                    <a:pt x="34" y="11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8" y="5"/>
                    <a:pt x="24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3"/>
                    <a:pt x="10" y="5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4" y="11"/>
                    <a:pt x="3" y="16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5"/>
                    <a:pt x="5" y="29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6" name="空心弧 25"/>
          <p:cNvSpPr/>
          <p:nvPr/>
        </p:nvSpPr>
        <p:spPr>
          <a:xfrm>
            <a:off x="3876397" y="3106035"/>
            <a:ext cx="1203665" cy="1204148"/>
          </a:xfrm>
          <a:prstGeom prst="blockArc">
            <a:avLst>
              <a:gd name="adj1" fmla="val 17085111"/>
              <a:gd name="adj2" fmla="val 10799997"/>
              <a:gd name="adj3" fmla="val 11504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7307692">
            <a:off x="4144520" y="1801423"/>
            <a:ext cx="1214450" cy="654324"/>
          </a:xfrm>
          <a:custGeom>
            <a:avLst/>
            <a:gdLst>
              <a:gd name="connsiteX0" fmla="*/ 4833930 w 4843779"/>
              <a:gd name="connsiteY0" fmla="*/ 0 h 2609741"/>
              <a:gd name="connsiteX1" fmla="*/ 4843489 w 4843779"/>
              <a:gd name="connsiteY1" fmla="*/ 152635 h 2609741"/>
              <a:gd name="connsiteX2" fmla="*/ 3517115 w 4843779"/>
              <a:gd name="connsiteY2" fmla="*/ 2348626 h 2609741"/>
              <a:gd name="connsiteX3" fmla="*/ 351244 w 4843779"/>
              <a:gd name="connsiteY3" fmla="*/ 1435790 h 2609741"/>
              <a:gd name="connsiteX4" fmla="*/ 0 w 4843779"/>
              <a:gd name="connsiteY4" fmla="*/ 1526124 h 2609741"/>
              <a:gd name="connsiteX5" fmla="*/ 380009 w 4843779"/>
              <a:gd name="connsiteY5" fmla="*/ 717222 h 2609741"/>
              <a:gd name="connsiteX6" fmla="*/ 1326890 w 4843779"/>
              <a:gd name="connsiteY6" fmla="*/ 1184874 h 2609741"/>
              <a:gd name="connsiteX7" fmla="*/ 981253 w 4843779"/>
              <a:gd name="connsiteY7" fmla="*/ 1273766 h 2609741"/>
              <a:gd name="connsiteX8" fmla="*/ 3348138 w 4843779"/>
              <a:gd name="connsiteY8" fmla="*/ 1741216 h 2609741"/>
              <a:gd name="connsiteX9" fmla="*/ 4226462 w 4843779"/>
              <a:gd name="connsiteY9" fmla="*/ 84448 h 2609741"/>
              <a:gd name="connsiteX10" fmla="*/ 4217585 w 4843779"/>
              <a:gd name="connsiteY10" fmla="*/ 0 h 2609741"/>
              <a:gd name="connsiteX11" fmla="*/ 4833930 w 4843779"/>
              <a:gd name="connsiteY11" fmla="*/ 0 h 260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43779" h="2609741">
                <a:moveTo>
                  <a:pt x="4833930" y="0"/>
                </a:moveTo>
                <a:lnTo>
                  <a:pt x="4843489" y="152635"/>
                </a:lnTo>
                <a:cubicBezTo>
                  <a:pt x="4857473" y="1052464"/>
                  <a:pt x="4365817" y="1918999"/>
                  <a:pt x="3517115" y="2348626"/>
                </a:cubicBezTo>
                <a:cubicBezTo>
                  <a:pt x="2385597" y="2921419"/>
                  <a:pt x="1003828" y="2523005"/>
                  <a:pt x="351244" y="1435790"/>
                </a:cubicBezTo>
                <a:lnTo>
                  <a:pt x="0" y="1526124"/>
                </a:lnTo>
                <a:lnTo>
                  <a:pt x="380009" y="717222"/>
                </a:lnTo>
                <a:lnTo>
                  <a:pt x="1326890" y="1184874"/>
                </a:lnTo>
                <a:lnTo>
                  <a:pt x="981253" y="1273766"/>
                </a:lnTo>
                <a:cubicBezTo>
                  <a:pt x="1534634" y="2011589"/>
                  <a:pt x="2555569" y="2213219"/>
                  <a:pt x="3348138" y="1741216"/>
                </a:cubicBezTo>
                <a:cubicBezTo>
                  <a:pt x="3942651" y="1387163"/>
                  <a:pt x="4265044" y="739620"/>
                  <a:pt x="4226462" y="84448"/>
                </a:cubicBezTo>
                <a:lnTo>
                  <a:pt x="4217585" y="0"/>
                </a:lnTo>
                <a:lnTo>
                  <a:pt x="48339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 rot="17307692">
            <a:off x="3847464" y="1463063"/>
            <a:ext cx="797547" cy="558426"/>
          </a:xfrm>
          <a:custGeom>
            <a:avLst/>
            <a:gdLst>
              <a:gd name="connsiteX0" fmla="*/ 3082922 w 3180980"/>
              <a:gd name="connsiteY0" fmla="*/ 1705085 h 2227258"/>
              <a:gd name="connsiteX1" fmla="*/ 3176423 w 3180980"/>
              <a:gd name="connsiteY1" fmla="*/ 2154476 h 2227258"/>
              <a:gd name="connsiteX2" fmla="*/ 3180980 w 3180980"/>
              <a:gd name="connsiteY2" fmla="*/ 2227258 h 2227258"/>
              <a:gd name="connsiteX3" fmla="*/ 2564635 w 3180980"/>
              <a:gd name="connsiteY3" fmla="*/ 2227258 h 2227258"/>
              <a:gd name="connsiteX4" fmla="*/ 2556295 w 3180980"/>
              <a:gd name="connsiteY4" fmla="*/ 2147919 h 2227258"/>
              <a:gd name="connsiteX5" fmla="*/ 2411315 w 3180980"/>
              <a:gd name="connsiteY5" fmla="*/ 1664578 h 2227258"/>
              <a:gd name="connsiteX6" fmla="*/ 196026 w 3180980"/>
              <a:gd name="connsiteY6" fmla="*/ 708959 h 2227258"/>
              <a:gd name="connsiteX7" fmla="*/ 0 w 3180980"/>
              <a:gd name="connsiteY7" fmla="*/ 127074 h 2227258"/>
              <a:gd name="connsiteX8" fmla="*/ 3002505 w 3180980"/>
              <a:gd name="connsiteY8" fmla="*/ 1483914 h 2227258"/>
              <a:gd name="connsiteX9" fmla="*/ 3082922 w 3180980"/>
              <a:gd name="connsiteY9" fmla="*/ 1705085 h 222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80980" h="2227258">
                <a:moveTo>
                  <a:pt x="3082922" y="1705085"/>
                </a:moveTo>
                <a:cubicBezTo>
                  <a:pt x="3128937" y="1853627"/>
                  <a:pt x="3159875" y="2004047"/>
                  <a:pt x="3176423" y="2154476"/>
                </a:cubicBezTo>
                <a:lnTo>
                  <a:pt x="3180980" y="2227258"/>
                </a:lnTo>
                <a:lnTo>
                  <a:pt x="2564635" y="2227258"/>
                </a:lnTo>
                <a:lnTo>
                  <a:pt x="2556295" y="2147919"/>
                </a:lnTo>
                <a:cubicBezTo>
                  <a:pt x="2531455" y="1984304"/>
                  <a:pt x="2483591" y="1821702"/>
                  <a:pt x="2411315" y="1664578"/>
                </a:cubicBezTo>
                <a:cubicBezTo>
                  <a:pt x="2025870" y="826647"/>
                  <a:pt x="1070294" y="414436"/>
                  <a:pt x="196026" y="708959"/>
                </a:cubicBezTo>
                <a:lnTo>
                  <a:pt x="0" y="127074"/>
                </a:lnTo>
                <a:cubicBezTo>
                  <a:pt x="1201918" y="-277827"/>
                  <a:pt x="2512407" y="314386"/>
                  <a:pt x="3002505" y="1483914"/>
                </a:cubicBezTo>
                <a:cubicBezTo>
                  <a:pt x="3033137" y="1557012"/>
                  <a:pt x="3059914" y="1630814"/>
                  <a:pt x="3082922" y="170508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原创设计师QQ598969553             _1"/>
          <p:cNvSpPr/>
          <p:nvPr/>
        </p:nvSpPr>
        <p:spPr bwMode="auto">
          <a:xfrm>
            <a:off x="1" y="0"/>
            <a:ext cx="322337" cy="64374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原创设计师QQ598969553             _2"/>
          <p:cNvSpPr/>
          <p:nvPr/>
        </p:nvSpPr>
        <p:spPr bwMode="auto">
          <a:xfrm>
            <a:off x="99885" y="225242"/>
            <a:ext cx="216113" cy="43313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原创设计师QQ598969553             _3"/>
          <p:cNvSpPr>
            <a:spLocks noChangeArrowheads="1"/>
          </p:cNvSpPr>
          <p:nvPr/>
        </p:nvSpPr>
        <p:spPr bwMode="auto">
          <a:xfrm>
            <a:off x="463550" y="194753"/>
            <a:ext cx="2282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5.1</a:t>
            </a:r>
            <a:r>
              <a:rPr lang="zh-CN" altLang="en-US" sz="2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循环控制语句</a:t>
            </a:r>
            <a:endParaRPr lang="en-US" altLang="zh-CN" sz="2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85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5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5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00"/>
                            </p:stCondLst>
                            <p:childTnLst>
                              <p:par>
                                <p:cTn id="6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3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8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6" grpId="1" animBg="1"/>
      <p:bldP spid="7" grpId="0"/>
      <p:bldP spid="8" grpId="0" animBg="1"/>
      <p:bldP spid="8" grpId="1" animBg="1"/>
      <p:bldP spid="9" grpId="0"/>
      <p:bldP spid="10" grpId="0" animBg="1"/>
      <p:bldP spid="10" grpId="1" animBg="1"/>
      <p:bldP spid="11" grpId="0"/>
      <p:bldP spid="27" grpId="0" animBg="1"/>
      <p:bldP spid="28" grpId="0" animBg="1"/>
      <p:bldP spid="29" grpId="0" animBg="1"/>
      <p:bldP spid="30" grpId="0" animBg="1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QQ598969553             _5"/>
          <p:cNvSpPr/>
          <p:nvPr/>
        </p:nvSpPr>
        <p:spPr>
          <a:xfrm>
            <a:off x="611560" y="2065786"/>
            <a:ext cx="1078632" cy="1078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break</a:t>
            </a:r>
            <a:br>
              <a:rPr lang="en-US" altLang="zh-CN" smtClean="0"/>
            </a:br>
            <a:r>
              <a:rPr lang="zh-CN" altLang="en-US" smtClean="0"/>
              <a:t>语句</a:t>
            </a:r>
            <a:endParaRPr lang="zh-CN" altLang="en-US" dirty="0"/>
          </a:p>
        </p:txBody>
      </p:sp>
      <p:sp>
        <p:nvSpPr>
          <p:cNvPr id="3" name="原创设计师QQ598969553             _6"/>
          <p:cNvSpPr/>
          <p:nvPr/>
        </p:nvSpPr>
        <p:spPr>
          <a:xfrm>
            <a:off x="1709243" y="2065786"/>
            <a:ext cx="2862758" cy="107896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原创设计师QQ598969553             _7"/>
          <p:cNvSpPr>
            <a:spLocks noChangeArrowheads="1"/>
          </p:cNvSpPr>
          <p:nvPr/>
        </p:nvSpPr>
        <p:spPr bwMode="auto">
          <a:xfrm>
            <a:off x="1853258" y="2165677"/>
            <a:ext cx="2574727" cy="2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可以用在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switch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语句和循环语句，在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switch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语句中作用是终止某个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case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并跳出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</a:rPr>
              <a:t>switch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</a:rPr>
              <a:t>结构，在循环语句中是终止循环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原创设计师QQ598969553             _8"/>
          <p:cNvSpPr/>
          <p:nvPr/>
        </p:nvSpPr>
        <p:spPr>
          <a:xfrm>
            <a:off x="611560" y="3292985"/>
            <a:ext cx="1078632" cy="10789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continue</a:t>
            </a:r>
            <a:br>
              <a:rPr lang="en-US" altLang="zh-CN" smtClean="0"/>
            </a:br>
            <a:r>
              <a:rPr lang="zh-CN" altLang="en-US" smtClean="0"/>
              <a:t>语句</a:t>
            </a:r>
            <a:endParaRPr lang="zh-CN" altLang="en-US" dirty="0"/>
          </a:p>
        </p:txBody>
      </p:sp>
      <p:sp>
        <p:nvSpPr>
          <p:cNvPr id="6" name="原创设计师QQ598969553             _9"/>
          <p:cNvSpPr/>
          <p:nvPr/>
        </p:nvSpPr>
        <p:spPr>
          <a:xfrm>
            <a:off x="1709243" y="3292985"/>
            <a:ext cx="2862758" cy="107896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原创设计师QQ598969553             _10"/>
          <p:cNvSpPr>
            <a:spLocks noChangeArrowheads="1"/>
          </p:cNvSpPr>
          <p:nvPr/>
        </p:nvSpPr>
        <p:spPr bwMode="auto">
          <a:xfrm>
            <a:off x="1853258" y="3392876"/>
            <a:ext cx="2574727" cy="14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en-US" altLang="zh-CN" sz="800" smtClean="0">
                <a:solidFill>
                  <a:schemeClr val="bg1">
                    <a:lumMod val="50000"/>
                  </a:schemeClr>
                </a:solidFill>
              </a:rPr>
              <a:t>continue</a:t>
            </a:r>
            <a:r>
              <a:rPr lang="zh-CN" altLang="en-US" sz="800" smtClean="0">
                <a:solidFill>
                  <a:schemeClr val="bg1">
                    <a:lumMod val="50000"/>
                  </a:schemeClr>
                </a:solidFill>
              </a:rPr>
              <a:t>语句的作用是终止本次循环，并执行下一次循环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原创设计师QQ598969553             _11"/>
          <p:cNvSpPr/>
          <p:nvPr/>
        </p:nvSpPr>
        <p:spPr>
          <a:xfrm>
            <a:off x="4716016" y="2065786"/>
            <a:ext cx="3814915" cy="2306164"/>
          </a:xfrm>
          <a:prstGeom prst="rect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原创设计师QQ598969553             _1"/>
          <p:cNvSpPr/>
          <p:nvPr/>
        </p:nvSpPr>
        <p:spPr bwMode="auto">
          <a:xfrm>
            <a:off x="1" y="0"/>
            <a:ext cx="322337" cy="64374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原创设计师QQ598969553             _2"/>
          <p:cNvSpPr/>
          <p:nvPr/>
        </p:nvSpPr>
        <p:spPr bwMode="auto">
          <a:xfrm>
            <a:off x="99885" y="225242"/>
            <a:ext cx="216113" cy="43313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原创设计师QQ598969553             _3"/>
          <p:cNvSpPr>
            <a:spLocks noChangeArrowheads="1"/>
          </p:cNvSpPr>
          <p:nvPr/>
        </p:nvSpPr>
        <p:spPr bwMode="auto">
          <a:xfrm>
            <a:off x="463550" y="194753"/>
            <a:ext cx="18498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5.2  </a:t>
            </a:r>
            <a:r>
              <a:rPr lang="zh-CN" altLang="en-US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跳转语句</a:t>
            </a:r>
            <a:endParaRPr lang="en-US" altLang="zh-CN" sz="2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1242280" y="1022057"/>
            <a:ext cx="396375" cy="39756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flipH="1" flipV="1">
            <a:off x="7685101" y="1598121"/>
            <a:ext cx="396375" cy="39756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2240" y="1257645"/>
            <a:ext cx="6407261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跳转语句用于实现循环执行过程中程序流程的跳转，在</a:t>
            </a:r>
            <a:r>
              <a:rPr lang="en-US" altLang="zh-CN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javascript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中，跳转语句包括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break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语句和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continue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语句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1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51" dur="500" spd="-99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55" dur="500" spd="-99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2" grpId="1" animBg="1"/>
      <p:bldP spid="13" grpId="0" animBg="1"/>
      <p:bldP spid="13" grpId="1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-540568" y="0"/>
            <a:ext cx="9793088" cy="5142713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8183" tIns="49092" rIns="98183" bIns="49092" numCol="1" rtlCol="0" anchor="t" anchorCtr="0" compatLnSpc="1">
            <a:prstTxWarp prst="textNoShape">
              <a:avLst/>
            </a:prstTxWarp>
          </a:bodyPr>
          <a:lstStyle/>
          <a:p>
            <a:pPr algn="ctr" defTabSz="98182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6031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174" b="1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6 </a:t>
            </a:r>
            <a:r>
              <a:rPr lang="zh-CN" altLang="en-US" sz="3174" b="1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鼠标事件</a:t>
            </a:r>
            <a:endParaRPr lang="zh-CN" altLang="en-US" sz="3174" b="1" dirty="0">
              <a:solidFill>
                <a:srgbClr val="FFFFFF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52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鼠标事件是指通过鼠标动作触发的事件，以下为常见的鼠标事件</a:t>
            </a:r>
            <a:endParaRPr lang="zh-CN" altLang="en-US" sz="952" dirty="0">
              <a:solidFill>
                <a:srgbClr val="FFFFFF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1349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原创设计师QQ598969553             _1"/>
          <p:cNvSpPr/>
          <p:nvPr/>
        </p:nvSpPr>
        <p:spPr bwMode="auto">
          <a:xfrm>
            <a:off x="1" y="0"/>
            <a:ext cx="322337" cy="64374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原创设计师QQ598969553             _2"/>
          <p:cNvSpPr/>
          <p:nvPr/>
        </p:nvSpPr>
        <p:spPr bwMode="auto">
          <a:xfrm>
            <a:off x="99885" y="225242"/>
            <a:ext cx="216113" cy="43313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原创设计师QQ598969553             _3"/>
          <p:cNvSpPr>
            <a:spLocks noChangeArrowheads="1"/>
          </p:cNvSpPr>
          <p:nvPr/>
        </p:nvSpPr>
        <p:spPr bwMode="auto">
          <a:xfrm>
            <a:off x="463550" y="194753"/>
            <a:ext cx="27731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6.1  </a:t>
            </a:r>
            <a:r>
              <a:rPr lang="zh-CN" altLang="en-US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常用的鼠标事件</a:t>
            </a:r>
            <a:endParaRPr lang="en-US" altLang="zh-CN" sz="2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311657"/>
              </p:ext>
            </p:extLst>
          </p:nvPr>
        </p:nvGraphicFramePr>
        <p:xfrm>
          <a:off x="1716360" y="1419622"/>
          <a:ext cx="6023992" cy="20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321"/>
                <a:gridCol w="3961671"/>
              </a:tblGrid>
              <a:tr h="3168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方法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说明</a:t>
                      </a:r>
                      <a:endParaRPr lang="zh-CN" altLang="en-US" sz="1000"/>
                    </a:p>
                  </a:txBody>
                  <a:tcPr/>
                </a:tc>
              </a:tr>
              <a:tr h="2448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onclick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鼠标单击时触发事件</a:t>
                      </a:r>
                      <a:endParaRPr lang="zh-CN" altLang="en-US" sz="1000"/>
                    </a:p>
                  </a:txBody>
                  <a:tcPr/>
                </a:tc>
              </a:tr>
              <a:tr h="2448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ondblclick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鼠标双击时触发事件</a:t>
                      </a:r>
                      <a:endParaRPr lang="zh-CN" altLang="en-US" sz="1000"/>
                    </a:p>
                  </a:txBody>
                  <a:tcPr/>
                </a:tc>
              </a:tr>
              <a:tr h="1296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onmousedown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鼠标按下时触发事件</a:t>
                      </a:r>
                      <a:endParaRPr lang="zh-CN" altLang="en-US" sz="1000"/>
                    </a:p>
                  </a:txBody>
                  <a:tcPr/>
                </a:tc>
              </a:tr>
              <a:tr h="2448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onmouseup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鼠标弹起时触发事件</a:t>
                      </a:r>
                      <a:endParaRPr lang="zh-CN" altLang="en-US" sz="1000"/>
                    </a:p>
                  </a:txBody>
                  <a:tcPr/>
                </a:tc>
              </a:tr>
              <a:tr h="2448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onmouseover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鼠标移动到某个设置了此事件的元素上时触发此事件</a:t>
                      </a:r>
                      <a:endParaRPr lang="zh-CN" altLang="en-US" sz="1000"/>
                    </a:p>
                  </a:txBody>
                  <a:tcPr/>
                </a:tc>
              </a:tr>
              <a:tr h="2448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onmousemove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鼠标移动时触发事件</a:t>
                      </a:r>
                      <a:endParaRPr lang="zh-CN" altLang="en-US" sz="1000"/>
                    </a:p>
                  </a:txBody>
                  <a:tcPr/>
                </a:tc>
              </a:tr>
              <a:tr h="2448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onmouseout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鼠标从某个设置了事件的元素上离开时触发此事件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-540568" y="0"/>
            <a:ext cx="9793088" cy="5142713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8183" tIns="49092" rIns="98183" bIns="49092" numCol="1" rtlCol="0" anchor="t" anchorCtr="0" compatLnSpc="1">
            <a:prstTxWarp prst="textNoShape">
              <a:avLst/>
            </a:prstTxWarp>
          </a:bodyPr>
          <a:lstStyle/>
          <a:p>
            <a:pPr algn="ctr" defTabSz="98182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6031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174" b="1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7 </a:t>
            </a:r>
            <a:r>
              <a:rPr lang="zh-CN" altLang="en-US" sz="3174" b="1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键盘事件</a:t>
            </a:r>
            <a:endParaRPr lang="zh-CN" altLang="en-US" sz="3174" b="1" dirty="0">
              <a:solidFill>
                <a:srgbClr val="FFFFFF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52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键盘事件是指通过键盘动作触发的事件，常用于检查用户向页面输入的内容</a:t>
            </a:r>
            <a:endParaRPr lang="zh-CN" altLang="en-US" sz="952" dirty="0">
              <a:solidFill>
                <a:srgbClr val="FFFFFF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879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9144000" cy="2571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904055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endParaRPr lang="zh-CN" altLang="en-US" sz="4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1901527"/>
            <a:ext cx="70567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了解什么是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事件，能够对事件处理程序进行调用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常用事件，如鼠标事件、表单事件等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操作，能够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与浏览器窗口进行交互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对象的常用方法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47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原创设计师QQ598969553             _1"/>
          <p:cNvSpPr/>
          <p:nvPr/>
        </p:nvSpPr>
        <p:spPr bwMode="auto">
          <a:xfrm>
            <a:off x="1" y="0"/>
            <a:ext cx="322337" cy="64374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原创设计师QQ598969553             _2"/>
          <p:cNvSpPr/>
          <p:nvPr/>
        </p:nvSpPr>
        <p:spPr bwMode="auto">
          <a:xfrm>
            <a:off x="99885" y="225242"/>
            <a:ext cx="216113" cy="43313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原创设计师QQ598969553             _3"/>
          <p:cNvSpPr>
            <a:spLocks noChangeArrowheads="1"/>
          </p:cNvSpPr>
          <p:nvPr/>
        </p:nvSpPr>
        <p:spPr bwMode="auto">
          <a:xfrm>
            <a:off x="463550" y="194753"/>
            <a:ext cx="27731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7.1  </a:t>
            </a:r>
            <a:r>
              <a:rPr lang="zh-CN" altLang="en-US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常用的键盘事件</a:t>
            </a:r>
            <a:endParaRPr lang="en-US" altLang="zh-CN" sz="2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696248"/>
              </p:ext>
            </p:extLst>
          </p:nvPr>
        </p:nvGraphicFramePr>
        <p:xfrm>
          <a:off x="1716360" y="1419622"/>
          <a:ext cx="6023992" cy="1050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321"/>
                <a:gridCol w="3961671"/>
              </a:tblGrid>
              <a:tr h="3168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方法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说明</a:t>
                      </a:r>
                      <a:endParaRPr lang="zh-CN" altLang="en-US" sz="1000"/>
                    </a:p>
                  </a:txBody>
                  <a:tcPr/>
                </a:tc>
              </a:tr>
              <a:tr h="2448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onkeydown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键盘上某个按键被按下时触发此事件</a:t>
                      </a:r>
                      <a:endParaRPr lang="zh-CN" altLang="en-US" sz="1000"/>
                    </a:p>
                  </a:txBody>
                  <a:tcPr/>
                </a:tc>
              </a:tr>
              <a:tr h="2448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onkeyup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键盘上某个按键被按下后弹起时触发此事件</a:t>
                      </a:r>
                      <a:endParaRPr lang="zh-CN" altLang="en-US" sz="1000"/>
                    </a:p>
                  </a:txBody>
                  <a:tcPr/>
                </a:tc>
              </a:tr>
              <a:tr h="1296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onkeypress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当输入有效的字符按键时触发此事件</a:t>
                      </a:r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-540568" y="0"/>
            <a:ext cx="9793088" cy="5142713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8183" tIns="49092" rIns="98183" bIns="49092" numCol="1" rtlCol="0" anchor="t" anchorCtr="0" compatLnSpc="1">
            <a:prstTxWarp prst="textNoShape">
              <a:avLst/>
            </a:prstTxWarp>
          </a:bodyPr>
          <a:lstStyle/>
          <a:p>
            <a:pPr algn="ctr" defTabSz="98182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6031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174" b="1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8 </a:t>
            </a:r>
            <a:r>
              <a:rPr lang="zh-CN" altLang="en-US" sz="3174" b="1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页面事件</a:t>
            </a:r>
            <a:endParaRPr lang="zh-CN" altLang="en-US" sz="3174" b="1" dirty="0">
              <a:solidFill>
                <a:srgbClr val="FFFFFF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52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页面事件是指通过页面触发的事件</a:t>
            </a:r>
            <a:endParaRPr lang="zh-CN" altLang="en-US" sz="952" dirty="0">
              <a:solidFill>
                <a:srgbClr val="FFFFFF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223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原创设计师QQ598969553             _1"/>
          <p:cNvSpPr/>
          <p:nvPr/>
        </p:nvSpPr>
        <p:spPr bwMode="auto">
          <a:xfrm>
            <a:off x="1" y="0"/>
            <a:ext cx="322337" cy="64374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原创设计师QQ598969553             _2"/>
          <p:cNvSpPr/>
          <p:nvPr/>
        </p:nvSpPr>
        <p:spPr bwMode="auto">
          <a:xfrm>
            <a:off x="99885" y="225242"/>
            <a:ext cx="216113" cy="43313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原创设计师QQ598969553             _3"/>
          <p:cNvSpPr>
            <a:spLocks noChangeArrowheads="1"/>
          </p:cNvSpPr>
          <p:nvPr/>
        </p:nvSpPr>
        <p:spPr bwMode="auto">
          <a:xfrm>
            <a:off x="463550" y="194753"/>
            <a:ext cx="27731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8.1  </a:t>
            </a:r>
            <a:r>
              <a:rPr lang="zh-CN" altLang="en-US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常用的页面事件</a:t>
            </a:r>
            <a:endParaRPr lang="en-US" altLang="zh-CN" sz="2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770794"/>
              </p:ext>
            </p:extLst>
          </p:nvPr>
        </p:nvGraphicFramePr>
        <p:xfrm>
          <a:off x="1716360" y="1419622"/>
          <a:ext cx="6023992" cy="806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321"/>
                <a:gridCol w="3961671"/>
              </a:tblGrid>
              <a:tr h="3168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方法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说明</a:t>
                      </a:r>
                      <a:endParaRPr lang="zh-CN" altLang="en-US" sz="1000"/>
                    </a:p>
                  </a:txBody>
                  <a:tcPr/>
                </a:tc>
              </a:tr>
              <a:tr h="2448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onload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当页面加载完成时触发此事件</a:t>
                      </a:r>
                      <a:endParaRPr lang="zh-CN" altLang="en-US" sz="1000"/>
                    </a:p>
                  </a:txBody>
                  <a:tcPr/>
                </a:tc>
              </a:tr>
              <a:tr h="2448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onunload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当页面卸载时触发此事件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-540568" y="0"/>
            <a:ext cx="9793088" cy="5142713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8183" tIns="49092" rIns="98183" bIns="49092" numCol="1" rtlCol="0" anchor="t" anchorCtr="0" compatLnSpc="1">
            <a:prstTxWarp prst="textNoShape">
              <a:avLst/>
            </a:prstTxWarp>
          </a:bodyPr>
          <a:lstStyle/>
          <a:p>
            <a:pPr algn="ctr" defTabSz="98182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6031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174" b="1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9 </a:t>
            </a:r>
            <a:r>
              <a:rPr lang="zh-CN" altLang="en-US" sz="3174" b="1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表单事件</a:t>
            </a:r>
            <a:endParaRPr lang="zh-CN" altLang="en-US" sz="3174" b="1" dirty="0">
              <a:solidFill>
                <a:srgbClr val="FFFFFF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52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表单事件是指通过表单触发的事件，例如在用户注册的表单中可以通过表单事件完成用户名合法检查、唯一性检查、用户密码合法性检查等</a:t>
            </a:r>
            <a:endParaRPr lang="zh-CN" altLang="en-US" sz="952" dirty="0">
              <a:solidFill>
                <a:srgbClr val="FFFFFF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7414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原创设计师QQ598969553             _1"/>
          <p:cNvSpPr/>
          <p:nvPr/>
        </p:nvSpPr>
        <p:spPr bwMode="auto">
          <a:xfrm>
            <a:off x="1" y="0"/>
            <a:ext cx="322337" cy="64374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原创设计师QQ598969553             _2"/>
          <p:cNvSpPr/>
          <p:nvPr/>
        </p:nvSpPr>
        <p:spPr bwMode="auto">
          <a:xfrm>
            <a:off x="99885" y="225242"/>
            <a:ext cx="216113" cy="43313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原创设计师QQ598969553             _3"/>
          <p:cNvSpPr>
            <a:spLocks noChangeArrowheads="1"/>
          </p:cNvSpPr>
          <p:nvPr/>
        </p:nvSpPr>
        <p:spPr bwMode="auto">
          <a:xfrm>
            <a:off x="463550" y="194753"/>
            <a:ext cx="27731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9.1  </a:t>
            </a:r>
            <a:r>
              <a:rPr lang="zh-CN" altLang="en-US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常用的表单事件</a:t>
            </a:r>
            <a:endParaRPr lang="en-US" altLang="zh-CN" sz="2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098382"/>
              </p:ext>
            </p:extLst>
          </p:nvPr>
        </p:nvGraphicFramePr>
        <p:xfrm>
          <a:off x="1716360" y="1419622"/>
          <a:ext cx="6023992" cy="154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321"/>
                <a:gridCol w="3961671"/>
              </a:tblGrid>
              <a:tr h="3168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方法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说明</a:t>
                      </a:r>
                      <a:endParaRPr lang="zh-CN" altLang="en-US" sz="1000"/>
                    </a:p>
                  </a:txBody>
                  <a:tcPr/>
                </a:tc>
              </a:tr>
              <a:tr h="2448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onblur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当元素失去焦点时触发此事件</a:t>
                      </a:r>
                      <a:endParaRPr lang="zh-CN" altLang="en-US" sz="1000"/>
                    </a:p>
                  </a:txBody>
                  <a:tcPr/>
                </a:tc>
              </a:tr>
              <a:tr h="2448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onchange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当前元素失去焦点且发生改变时触发此事件</a:t>
                      </a:r>
                      <a:endParaRPr lang="zh-CN" altLang="en-US" sz="1000"/>
                    </a:p>
                  </a:txBody>
                  <a:tcPr/>
                </a:tc>
              </a:tr>
              <a:tr h="2448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onfocus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当某个元素获得焦点时触发此事件</a:t>
                      </a:r>
                      <a:endParaRPr lang="zh-CN" altLang="en-US" sz="1000"/>
                    </a:p>
                  </a:txBody>
                  <a:tcPr/>
                </a:tc>
              </a:tr>
              <a:tr h="2448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onreset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当表单被重置时触发此事件</a:t>
                      </a:r>
                      <a:endParaRPr lang="zh-CN" altLang="en-US" sz="1000"/>
                    </a:p>
                  </a:txBody>
                  <a:tcPr/>
                </a:tc>
              </a:tr>
              <a:tr h="2448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mtClean="0"/>
                        <a:t>onsubmit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/>
                        <a:t>当表单被提交时触发此事件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-540568" y="0"/>
            <a:ext cx="9793088" cy="5142713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8183" tIns="49092" rIns="98183" bIns="49092" numCol="1" rtlCol="0" anchor="t" anchorCtr="0" compatLnSpc="1">
            <a:prstTxWarp prst="textNoShape">
              <a:avLst/>
            </a:prstTxWarp>
          </a:bodyPr>
          <a:lstStyle/>
          <a:p>
            <a:pPr algn="ctr" defTabSz="98182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6031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174" b="1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10 </a:t>
            </a:r>
            <a:r>
              <a:rPr lang="zh-CN" altLang="en-US" sz="3174" b="1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事件对象和</a:t>
            </a:r>
            <a:r>
              <a:rPr lang="en-US" altLang="zh-CN" sz="3174" b="1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String</a:t>
            </a:r>
            <a:r>
              <a:rPr lang="zh-CN" altLang="en-US" sz="3174" b="1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对象</a:t>
            </a:r>
            <a:endParaRPr lang="zh-CN" altLang="en-US" sz="3174" b="1" dirty="0">
              <a:solidFill>
                <a:srgbClr val="FFFFFF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4307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原创设计师QQ598969553             _1"/>
          <p:cNvSpPr/>
          <p:nvPr/>
        </p:nvSpPr>
        <p:spPr bwMode="auto">
          <a:xfrm>
            <a:off x="3" y="1"/>
            <a:ext cx="322337" cy="64374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原创设计师QQ598969553             _2"/>
          <p:cNvSpPr/>
          <p:nvPr/>
        </p:nvSpPr>
        <p:spPr bwMode="auto">
          <a:xfrm>
            <a:off x="99887" y="225243"/>
            <a:ext cx="216113" cy="43313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原创设计师QQ598969553             _3"/>
          <p:cNvSpPr>
            <a:spLocks noChangeArrowheads="1"/>
          </p:cNvSpPr>
          <p:nvPr/>
        </p:nvSpPr>
        <p:spPr bwMode="auto">
          <a:xfrm>
            <a:off x="463553" y="194754"/>
            <a:ext cx="14972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0076DA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10.1  </a:t>
            </a:r>
            <a:r>
              <a:rPr lang="zh-CN" altLang="en-US" sz="2000" b="1" smtClean="0">
                <a:solidFill>
                  <a:srgbClr val="0076DA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事件对象</a:t>
            </a:r>
            <a:endParaRPr lang="en-US" altLang="zh-CN" sz="2000" b="1" dirty="0">
              <a:solidFill>
                <a:srgbClr val="404040"/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grpSp>
        <p:nvGrpSpPr>
          <p:cNvPr id="7" name="原创设计师QQ598969553             _5"/>
          <p:cNvGrpSpPr/>
          <p:nvPr/>
        </p:nvGrpSpPr>
        <p:grpSpPr>
          <a:xfrm>
            <a:off x="974053" y="1531099"/>
            <a:ext cx="2061486" cy="2511557"/>
            <a:chOff x="3421063" y="1130300"/>
            <a:chExt cx="2600325" cy="3167063"/>
          </a:xfrm>
        </p:grpSpPr>
        <p:grpSp>
          <p:nvGrpSpPr>
            <p:cNvPr id="8" name="组合 7"/>
            <p:cNvGrpSpPr/>
            <p:nvPr/>
          </p:nvGrpSpPr>
          <p:grpSpPr>
            <a:xfrm>
              <a:off x="4578350" y="1130300"/>
              <a:ext cx="1219200" cy="2293938"/>
              <a:chOff x="4578350" y="1130300"/>
              <a:chExt cx="1219200" cy="2293938"/>
            </a:xfrm>
          </p:grpSpPr>
          <p:sp>
            <p:nvSpPr>
              <p:cNvPr id="25" name="Freeform 12"/>
              <p:cNvSpPr>
                <a:spLocks noEditPoints="1"/>
              </p:cNvSpPr>
              <p:nvPr/>
            </p:nvSpPr>
            <p:spPr bwMode="auto">
              <a:xfrm>
                <a:off x="4578350" y="1130300"/>
                <a:ext cx="1219200" cy="2293938"/>
              </a:xfrm>
              <a:custGeom>
                <a:avLst/>
                <a:gdLst>
                  <a:gd name="T0" fmla="*/ 768 w 768"/>
                  <a:gd name="T1" fmla="*/ 0 h 1445"/>
                  <a:gd name="T2" fmla="*/ 0 w 768"/>
                  <a:gd name="T3" fmla="*/ 0 h 1445"/>
                  <a:gd name="T4" fmla="*/ 0 w 768"/>
                  <a:gd name="T5" fmla="*/ 892 h 1445"/>
                  <a:gd name="T6" fmla="*/ 283 w 768"/>
                  <a:gd name="T7" fmla="*/ 892 h 1445"/>
                  <a:gd name="T8" fmla="*/ 117 w 768"/>
                  <a:gd name="T9" fmla="*/ 1421 h 1445"/>
                  <a:gd name="T10" fmla="*/ 117 w 768"/>
                  <a:gd name="T11" fmla="*/ 1421 h 1445"/>
                  <a:gd name="T12" fmla="*/ 128 w 768"/>
                  <a:gd name="T13" fmla="*/ 1442 h 1445"/>
                  <a:gd name="T14" fmla="*/ 150 w 768"/>
                  <a:gd name="T15" fmla="*/ 1431 h 1445"/>
                  <a:gd name="T16" fmla="*/ 150 w 768"/>
                  <a:gd name="T17" fmla="*/ 1431 h 1445"/>
                  <a:gd name="T18" fmla="*/ 222 w 768"/>
                  <a:gd name="T19" fmla="*/ 1201 h 1445"/>
                  <a:gd name="T20" fmla="*/ 367 w 768"/>
                  <a:gd name="T21" fmla="*/ 1201 h 1445"/>
                  <a:gd name="T22" fmla="*/ 367 w 768"/>
                  <a:gd name="T23" fmla="*/ 1323 h 1445"/>
                  <a:gd name="T24" fmla="*/ 384 w 768"/>
                  <a:gd name="T25" fmla="*/ 1340 h 1445"/>
                  <a:gd name="T26" fmla="*/ 402 w 768"/>
                  <a:gd name="T27" fmla="*/ 1323 h 1445"/>
                  <a:gd name="T28" fmla="*/ 402 w 768"/>
                  <a:gd name="T29" fmla="*/ 1201 h 1445"/>
                  <a:gd name="T30" fmla="*/ 546 w 768"/>
                  <a:gd name="T31" fmla="*/ 1201 h 1445"/>
                  <a:gd name="T32" fmla="*/ 618 w 768"/>
                  <a:gd name="T33" fmla="*/ 1431 h 1445"/>
                  <a:gd name="T34" fmla="*/ 618 w 768"/>
                  <a:gd name="T35" fmla="*/ 1431 h 1445"/>
                  <a:gd name="T36" fmla="*/ 640 w 768"/>
                  <a:gd name="T37" fmla="*/ 1442 h 1445"/>
                  <a:gd name="T38" fmla="*/ 652 w 768"/>
                  <a:gd name="T39" fmla="*/ 1421 h 1445"/>
                  <a:gd name="T40" fmla="*/ 652 w 768"/>
                  <a:gd name="T41" fmla="*/ 1421 h 1445"/>
                  <a:gd name="T42" fmla="*/ 486 w 768"/>
                  <a:gd name="T43" fmla="*/ 892 h 1445"/>
                  <a:gd name="T44" fmla="*/ 768 w 768"/>
                  <a:gd name="T45" fmla="*/ 892 h 1445"/>
                  <a:gd name="T46" fmla="*/ 768 w 768"/>
                  <a:gd name="T47" fmla="*/ 0 h 1445"/>
                  <a:gd name="T48" fmla="*/ 233 w 768"/>
                  <a:gd name="T49" fmla="*/ 1167 h 1445"/>
                  <a:gd name="T50" fmla="*/ 319 w 768"/>
                  <a:gd name="T51" fmla="*/ 892 h 1445"/>
                  <a:gd name="T52" fmla="*/ 367 w 768"/>
                  <a:gd name="T53" fmla="*/ 892 h 1445"/>
                  <a:gd name="T54" fmla="*/ 367 w 768"/>
                  <a:gd name="T55" fmla="*/ 1167 h 1445"/>
                  <a:gd name="T56" fmla="*/ 233 w 768"/>
                  <a:gd name="T57" fmla="*/ 1167 h 1445"/>
                  <a:gd name="T58" fmla="*/ 536 w 768"/>
                  <a:gd name="T59" fmla="*/ 1167 h 1445"/>
                  <a:gd name="T60" fmla="*/ 402 w 768"/>
                  <a:gd name="T61" fmla="*/ 1167 h 1445"/>
                  <a:gd name="T62" fmla="*/ 402 w 768"/>
                  <a:gd name="T63" fmla="*/ 892 h 1445"/>
                  <a:gd name="T64" fmla="*/ 449 w 768"/>
                  <a:gd name="T65" fmla="*/ 892 h 1445"/>
                  <a:gd name="T66" fmla="*/ 536 w 768"/>
                  <a:gd name="T67" fmla="*/ 1167 h 1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68" h="1445">
                    <a:moveTo>
                      <a:pt x="76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92"/>
                      <a:pt x="0" y="892"/>
                      <a:pt x="0" y="892"/>
                    </a:cubicBezTo>
                    <a:cubicBezTo>
                      <a:pt x="283" y="892"/>
                      <a:pt x="283" y="892"/>
                      <a:pt x="283" y="892"/>
                    </a:cubicBezTo>
                    <a:cubicBezTo>
                      <a:pt x="117" y="1421"/>
                      <a:pt x="117" y="1421"/>
                      <a:pt x="117" y="1421"/>
                    </a:cubicBezTo>
                    <a:cubicBezTo>
                      <a:pt x="117" y="1421"/>
                      <a:pt x="117" y="1421"/>
                      <a:pt x="117" y="1421"/>
                    </a:cubicBezTo>
                    <a:cubicBezTo>
                      <a:pt x="114" y="1430"/>
                      <a:pt x="119" y="1440"/>
                      <a:pt x="128" y="1442"/>
                    </a:cubicBezTo>
                    <a:cubicBezTo>
                      <a:pt x="138" y="1445"/>
                      <a:pt x="147" y="1440"/>
                      <a:pt x="150" y="1431"/>
                    </a:cubicBezTo>
                    <a:cubicBezTo>
                      <a:pt x="150" y="1431"/>
                      <a:pt x="150" y="1431"/>
                      <a:pt x="150" y="1431"/>
                    </a:cubicBezTo>
                    <a:cubicBezTo>
                      <a:pt x="222" y="1201"/>
                      <a:pt x="222" y="1201"/>
                      <a:pt x="222" y="1201"/>
                    </a:cubicBezTo>
                    <a:cubicBezTo>
                      <a:pt x="367" y="1201"/>
                      <a:pt x="367" y="1201"/>
                      <a:pt x="367" y="1201"/>
                    </a:cubicBezTo>
                    <a:cubicBezTo>
                      <a:pt x="367" y="1323"/>
                      <a:pt x="367" y="1323"/>
                      <a:pt x="367" y="1323"/>
                    </a:cubicBezTo>
                    <a:cubicBezTo>
                      <a:pt x="367" y="1332"/>
                      <a:pt x="375" y="1340"/>
                      <a:pt x="384" y="1340"/>
                    </a:cubicBezTo>
                    <a:cubicBezTo>
                      <a:pt x="394" y="1340"/>
                      <a:pt x="402" y="1332"/>
                      <a:pt x="402" y="1323"/>
                    </a:cubicBezTo>
                    <a:cubicBezTo>
                      <a:pt x="402" y="1201"/>
                      <a:pt x="402" y="1201"/>
                      <a:pt x="402" y="1201"/>
                    </a:cubicBezTo>
                    <a:cubicBezTo>
                      <a:pt x="546" y="1201"/>
                      <a:pt x="546" y="1201"/>
                      <a:pt x="546" y="1201"/>
                    </a:cubicBezTo>
                    <a:cubicBezTo>
                      <a:pt x="618" y="1431"/>
                      <a:pt x="618" y="1431"/>
                      <a:pt x="618" y="1431"/>
                    </a:cubicBezTo>
                    <a:cubicBezTo>
                      <a:pt x="618" y="1431"/>
                      <a:pt x="618" y="1431"/>
                      <a:pt x="618" y="1431"/>
                    </a:cubicBezTo>
                    <a:cubicBezTo>
                      <a:pt x="621" y="1440"/>
                      <a:pt x="631" y="1445"/>
                      <a:pt x="640" y="1442"/>
                    </a:cubicBezTo>
                    <a:cubicBezTo>
                      <a:pt x="649" y="1440"/>
                      <a:pt x="654" y="1430"/>
                      <a:pt x="652" y="1421"/>
                    </a:cubicBezTo>
                    <a:cubicBezTo>
                      <a:pt x="652" y="1421"/>
                      <a:pt x="652" y="1421"/>
                      <a:pt x="652" y="1421"/>
                    </a:cubicBezTo>
                    <a:cubicBezTo>
                      <a:pt x="486" y="892"/>
                      <a:pt x="486" y="892"/>
                      <a:pt x="486" y="892"/>
                    </a:cubicBezTo>
                    <a:cubicBezTo>
                      <a:pt x="768" y="892"/>
                      <a:pt x="768" y="892"/>
                      <a:pt x="768" y="892"/>
                    </a:cubicBezTo>
                    <a:lnTo>
                      <a:pt x="768" y="0"/>
                    </a:lnTo>
                    <a:close/>
                    <a:moveTo>
                      <a:pt x="233" y="1167"/>
                    </a:moveTo>
                    <a:cubicBezTo>
                      <a:pt x="319" y="892"/>
                      <a:pt x="319" y="892"/>
                      <a:pt x="319" y="892"/>
                    </a:cubicBezTo>
                    <a:cubicBezTo>
                      <a:pt x="367" y="892"/>
                      <a:pt x="367" y="892"/>
                      <a:pt x="367" y="892"/>
                    </a:cubicBezTo>
                    <a:cubicBezTo>
                      <a:pt x="367" y="1167"/>
                      <a:pt x="367" y="1167"/>
                      <a:pt x="367" y="1167"/>
                    </a:cubicBezTo>
                    <a:lnTo>
                      <a:pt x="233" y="1167"/>
                    </a:lnTo>
                    <a:close/>
                    <a:moveTo>
                      <a:pt x="536" y="1167"/>
                    </a:moveTo>
                    <a:cubicBezTo>
                      <a:pt x="402" y="1167"/>
                      <a:pt x="402" y="1167"/>
                      <a:pt x="402" y="1167"/>
                    </a:cubicBezTo>
                    <a:cubicBezTo>
                      <a:pt x="402" y="892"/>
                      <a:pt x="402" y="892"/>
                      <a:pt x="402" y="892"/>
                    </a:cubicBezTo>
                    <a:cubicBezTo>
                      <a:pt x="449" y="892"/>
                      <a:pt x="449" y="892"/>
                      <a:pt x="449" y="892"/>
                    </a:cubicBezTo>
                    <a:lnTo>
                      <a:pt x="536" y="116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Rectangle 13"/>
              <p:cNvSpPr>
                <a:spLocks noChangeArrowheads="1"/>
              </p:cNvSpPr>
              <p:nvPr/>
            </p:nvSpPr>
            <p:spPr bwMode="auto">
              <a:xfrm>
                <a:off x="4638675" y="1200150"/>
                <a:ext cx="1098550" cy="127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ectangle 14"/>
              <p:cNvSpPr>
                <a:spLocks noChangeArrowheads="1"/>
              </p:cNvSpPr>
              <p:nvPr/>
            </p:nvSpPr>
            <p:spPr bwMode="auto">
              <a:xfrm>
                <a:off x="4686300" y="1244600"/>
                <a:ext cx="1004888" cy="8731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Rectangle 15"/>
              <p:cNvSpPr>
                <a:spLocks noChangeArrowheads="1"/>
              </p:cNvSpPr>
              <p:nvPr/>
            </p:nvSpPr>
            <p:spPr bwMode="auto">
              <a:xfrm>
                <a:off x="4686300" y="1371600"/>
                <a:ext cx="1004888" cy="31115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ectangle 16"/>
              <p:cNvSpPr>
                <a:spLocks noChangeArrowheads="1"/>
              </p:cNvSpPr>
              <p:nvPr/>
            </p:nvSpPr>
            <p:spPr bwMode="auto">
              <a:xfrm>
                <a:off x="4686300" y="1714500"/>
                <a:ext cx="641350" cy="7191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Rectangle 17"/>
              <p:cNvSpPr>
                <a:spLocks noChangeArrowheads="1"/>
              </p:cNvSpPr>
              <p:nvPr/>
            </p:nvSpPr>
            <p:spPr bwMode="auto">
              <a:xfrm>
                <a:off x="5370513" y="1714500"/>
                <a:ext cx="320675" cy="71913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3711575" y="3378200"/>
              <a:ext cx="2019300" cy="3206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3638550" y="1317625"/>
              <a:ext cx="1285875" cy="2233613"/>
              <a:chOff x="3638550" y="1317625"/>
              <a:chExt cx="1285875" cy="2233613"/>
            </a:xfrm>
            <a:solidFill>
              <a:schemeClr val="accent2"/>
            </a:solidFill>
          </p:grpSpPr>
          <p:sp>
            <p:nvSpPr>
              <p:cNvPr id="23" name="Oval 19"/>
              <p:cNvSpPr>
                <a:spLocks noChangeArrowheads="1"/>
              </p:cNvSpPr>
              <p:nvPr/>
            </p:nvSpPr>
            <p:spPr bwMode="auto">
              <a:xfrm>
                <a:off x="3890963" y="1317625"/>
                <a:ext cx="342900" cy="3413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0"/>
              <p:cNvSpPr/>
              <p:nvPr/>
            </p:nvSpPr>
            <p:spPr bwMode="auto">
              <a:xfrm>
                <a:off x="3638550" y="1698625"/>
                <a:ext cx="1285875" cy="1852613"/>
              </a:xfrm>
              <a:custGeom>
                <a:avLst/>
                <a:gdLst>
                  <a:gd name="T0" fmla="*/ 764 w 810"/>
                  <a:gd name="T1" fmla="*/ 0 h 1167"/>
                  <a:gd name="T2" fmla="*/ 403 w 810"/>
                  <a:gd name="T3" fmla="*/ 0 h 1167"/>
                  <a:gd name="T4" fmla="*/ 392 w 810"/>
                  <a:gd name="T5" fmla="*/ 0 h 1167"/>
                  <a:gd name="T6" fmla="*/ 345 w 810"/>
                  <a:gd name="T7" fmla="*/ 0 h 1167"/>
                  <a:gd name="T8" fmla="*/ 309 w 810"/>
                  <a:gd name="T9" fmla="*/ 173 h 1167"/>
                  <a:gd name="T10" fmla="*/ 278 w 810"/>
                  <a:gd name="T11" fmla="*/ 77 h 1167"/>
                  <a:gd name="T12" fmla="*/ 295 w 810"/>
                  <a:gd name="T13" fmla="*/ 54 h 1167"/>
                  <a:gd name="T14" fmla="*/ 267 w 810"/>
                  <a:gd name="T15" fmla="*/ 23 h 1167"/>
                  <a:gd name="T16" fmla="*/ 237 w 810"/>
                  <a:gd name="T17" fmla="*/ 52 h 1167"/>
                  <a:gd name="T18" fmla="*/ 255 w 810"/>
                  <a:gd name="T19" fmla="*/ 77 h 1167"/>
                  <a:gd name="T20" fmla="*/ 229 w 810"/>
                  <a:gd name="T21" fmla="*/ 173 h 1167"/>
                  <a:gd name="T22" fmla="*/ 188 w 810"/>
                  <a:gd name="T23" fmla="*/ 0 h 1167"/>
                  <a:gd name="T24" fmla="*/ 132 w 810"/>
                  <a:gd name="T25" fmla="*/ 0 h 1167"/>
                  <a:gd name="T26" fmla="*/ 96 w 810"/>
                  <a:gd name="T27" fmla="*/ 0 h 1167"/>
                  <a:gd name="T28" fmla="*/ 0 w 810"/>
                  <a:gd name="T29" fmla="*/ 107 h 1167"/>
                  <a:gd name="T30" fmla="*/ 0 w 810"/>
                  <a:gd name="T31" fmla="*/ 107 h 1167"/>
                  <a:gd name="T32" fmla="*/ 0 w 810"/>
                  <a:gd name="T33" fmla="*/ 548 h 1167"/>
                  <a:gd name="T34" fmla="*/ 0 w 810"/>
                  <a:gd name="T35" fmla="*/ 548 h 1167"/>
                  <a:gd name="T36" fmla="*/ 0 w 810"/>
                  <a:gd name="T37" fmla="*/ 548 h 1167"/>
                  <a:gd name="T38" fmla="*/ 46 w 810"/>
                  <a:gd name="T39" fmla="*/ 594 h 1167"/>
                  <a:gd name="T40" fmla="*/ 93 w 810"/>
                  <a:gd name="T41" fmla="*/ 548 h 1167"/>
                  <a:gd name="T42" fmla="*/ 93 w 810"/>
                  <a:gd name="T43" fmla="*/ 548 h 1167"/>
                  <a:gd name="T44" fmla="*/ 93 w 810"/>
                  <a:gd name="T45" fmla="*/ 183 h 1167"/>
                  <a:gd name="T46" fmla="*/ 132 w 810"/>
                  <a:gd name="T47" fmla="*/ 183 h 1167"/>
                  <a:gd name="T48" fmla="*/ 132 w 810"/>
                  <a:gd name="T49" fmla="*/ 567 h 1167"/>
                  <a:gd name="T50" fmla="*/ 132 w 810"/>
                  <a:gd name="T51" fmla="*/ 1111 h 1167"/>
                  <a:gd name="T52" fmla="*/ 189 w 810"/>
                  <a:gd name="T53" fmla="*/ 1167 h 1167"/>
                  <a:gd name="T54" fmla="*/ 245 w 810"/>
                  <a:gd name="T55" fmla="*/ 1111 h 1167"/>
                  <a:gd name="T56" fmla="*/ 245 w 810"/>
                  <a:gd name="T57" fmla="*/ 567 h 1167"/>
                  <a:gd name="T58" fmla="*/ 289 w 810"/>
                  <a:gd name="T59" fmla="*/ 567 h 1167"/>
                  <a:gd name="T60" fmla="*/ 289 w 810"/>
                  <a:gd name="T61" fmla="*/ 1111 h 1167"/>
                  <a:gd name="T62" fmla="*/ 346 w 810"/>
                  <a:gd name="T63" fmla="*/ 1167 h 1167"/>
                  <a:gd name="T64" fmla="*/ 403 w 810"/>
                  <a:gd name="T65" fmla="*/ 1111 h 1167"/>
                  <a:gd name="T66" fmla="*/ 403 w 810"/>
                  <a:gd name="T67" fmla="*/ 627 h 1167"/>
                  <a:gd name="T68" fmla="*/ 403 w 810"/>
                  <a:gd name="T69" fmla="*/ 567 h 1167"/>
                  <a:gd name="T70" fmla="*/ 403 w 810"/>
                  <a:gd name="T71" fmla="*/ 183 h 1167"/>
                  <a:gd name="T72" fmla="*/ 403 w 810"/>
                  <a:gd name="T73" fmla="*/ 93 h 1167"/>
                  <a:gd name="T74" fmla="*/ 764 w 810"/>
                  <a:gd name="T75" fmla="*/ 93 h 1167"/>
                  <a:gd name="T76" fmla="*/ 810 w 810"/>
                  <a:gd name="T77" fmla="*/ 47 h 1167"/>
                  <a:gd name="T78" fmla="*/ 764 w 810"/>
                  <a:gd name="T79" fmla="*/ 0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10" h="1167">
                    <a:moveTo>
                      <a:pt x="764" y="0"/>
                    </a:moveTo>
                    <a:cubicBezTo>
                      <a:pt x="403" y="0"/>
                      <a:pt x="403" y="0"/>
                      <a:pt x="403" y="0"/>
                    </a:cubicBezTo>
                    <a:cubicBezTo>
                      <a:pt x="392" y="0"/>
                      <a:pt x="392" y="0"/>
                      <a:pt x="392" y="0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333" y="137"/>
                      <a:pt x="309" y="173"/>
                      <a:pt x="309" y="173"/>
                    </a:cubicBezTo>
                    <a:cubicBezTo>
                      <a:pt x="278" y="77"/>
                      <a:pt x="278" y="77"/>
                      <a:pt x="278" y="77"/>
                    </a:cubicBezTo>
                    <a:cubicBezTo>
                      <a:pt x="295" y="54"/>
                      <a:pt x="295" y="54"/>
                      <a:pt x="295" y="54"/>
                    </a:cubicBezTo>
                    <a:cubicBezTo>
                      <a:pt x="267" y="23"/>
                      <a:pt x="267" y="23"/>
                      <a:pt x="267" y="23"/>
                    </a:cubicBezTo>
                    <a:cubicBezTo>
                      <a:pt x="237" y="52"/>
                      <a:pt x="237" y="52"/>
                      <a:pt x="237" y="52"/>
                    </a:cubicBezTo>
                    <a:cubicBezTo>
                      <a:pt x="255" y="77"/>
                      <a:pt x="255" y="77"/>
                      <a:pt x="255" y="77"/>
                    </a:cubicBezTo>
                    <a:cubicBezTo>
                      <a:pt x="229" y="173"/>
                      <a:pt x="229" y="173"/>
                      <a:pt x="229" y="173"/>
                    </a:cubicBezTo>
                    <a:cubicBezTo>
                      <a:pt x="205" y="147"/>
                      <a:pt x="192" y="44"/>
                      <a:pt x="188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50" y="0"/>
                      <a:pt x="0" y="29"/>
                      <a:pt x="0" y="107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548"/>
                      <a:pt x="0" y="548"/>
                      <a:pt x="0" y="548"/>
                    </a:cubicBezTo>
                    <a:cubicBezTo>
                      <a:pt x="0" y="548"/>
                      <a:pt x="0" y="548"/>
                      <a:pt x="0" y="548"/>
                    </a:cubicBezTo>
                    <a:cubicBezTo>
                      <a:pt x="0" y="548"/>
                      <a:pt x="0" y="548"/>
                      <a:pt x="0" y="548"/>
                    </a:cubicBezTo>
                    <a:cubicBezTo>
                      <a:pt x="0" y="573"/>
                      <a:pt x="21" y="594"/>
                      <a:pt x="46" y="594"/>
                    </a:cubicBezTo>
                    <a:cubicBezTo>
                      <a:pt x="72" y="594"/>
                      <a:pt x="93" y="573"/>
                      <a:pt x="93" y="548"/>
                    </a:cubicBezTo>
                    <a:cubicBezTo>
                      <a:pt x="93" y="548"/>
                      <a:pt x="93" y="548"/>
                      <a:pt x="93" y="548"/>
                    </a:cubicBezTo>
                    <a:cubicBezTo>
                      <a:pt x="93" y="183"/>
                      <a:pt x="93" y="183"/>
                      <a:pt x="93" y="183"/>
                    </a:cubicBezTo>
                    <a:cubicBezTo>
                      <a:pt x="132" y="183"/>
                      <a:pt x="132" y="183"/>
                      <a:pt x="132" y="183"/>
                    </a:cubicBezTo>
                    <a:cubicBezTo>
                      <a:pt x="132" y="567"/>
                      <a:pt x="132" y="567"/>
                      <a:pt x="132" y="567"/>
                    </a:cubicBezTo>
                    <a:cubicBezTo>
                      <a:pt x="132" y="1111"/>
                      <a:pt x="132" y="1111"/>
                      <a:pt x="132" y="1111"/>
                    </a:cubicBezTo>
                    <a:cubicBezTo>
                      <a:pt x="132" y="1142"/>
                      <a:pt x="157" y="1167"/>
                      <a:pt x="189" y="1167"/>
                    </a:cubicBezTo>
                    <a:cubicBezTo>
                      <a:pt x="220" y="1167"/>
                      <a:pt x="245" y="1142"/>
                      <a:pt x="245" y="1111"/>
                    </a:cubicBezTo>
                    <a:cubicBezTo>
                      <a:pt x="245" y="567"/>
                      <a:pt x="245" y="567"/>
                      <a:pt x="245" y="567"/>
                    </a:cubicBezTo>
                    <a:cubicBezTo>
                      <a:pt x="289" y="567"/>
                      <a:pt x="289" y="567"/>
                      <a:pt x="289" y="567"/>
                    </a:cubicBezTo>
                    <a:cubicBezTo>
                      <a:pt x="289" y="1111"/>
                      <a:pt x="289" y="1111"/>
                      <a:pt x="289" y="1111"/>
                    </a:cubicBezTo>
                    <a:cubicBezTo>
                      <a:pt x="289" y="1142"/>
                      <a:pt x="315" y="1167"/>
                      <a:pt x="346" y="1167"/>
                    </a:cubicBezTo>
                    <a:cubicBezTo>
                      <a:pt x="377" y="1167"/>
                      <a:pt x="403" y="1142"/>
                      <a:pt x="403" y="1111"/>
                    </a:cubicBezTo>
                    <a:cubicBezTo>
                      <a:pt x="403" y="627"/>
                      <a:pt x="403" y="627"/>
                      <a:pt x="403" y="627"/>
                    </a:cubicBezTo>
                    <a:cubicBezTo>
                      <a:pt x="403" y="567"/>
                      <a:pt x="403" y="567"/>
                      <a:pt x="403" y="567"/>
                    </a:cubicBezTo>
                    <a:cubicBezTo>
                      <a:pt x="403" y="183"/>
                      <a:pt x="403" y="183"/>
                      <a:pt x="403" y="183"/>
                    </a:cubicBezTo>
                    <a:cubicBezTo>
                      <a:pt x="403" y="93"/>
                      <a:pt x="403" y="93"/>
                      <a:pt x="403" y="93"/>
                    </a:cubicBezTo>
                    <a:cubicBezTo>
                      <a:pt x="764" y="93"/>
                      <a:pt x="764" y="93"/>
                      <a:pt x="764" y="93"/>
                    </a:cubicBezTo>
                    <a:cubicBezTo>
                      <a:pt x="789" y="93"/>
                      <a:pt x="810" y="72"/>
                      <a:pt x="810" y="47"/>
                    </a:cubicBezTo>
                    <a:cubicBezTo>
                      <a:pt x="810" y="21"/>
                      <a:pt x="789" y="0"/>
                      <a:pt x="76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421063" y="3573463"/>
              <a:ext cx="568325" cy="723900"/>
              <a:chOff x="3421063" y="3573463"/>
              <a:chExt cx="568325" cy="723900"/>
            </a:xfrm>
            <a:solidFill>
              <a:schemeClr val="accent1"/>
            </a:solidFill>
          </p:grpSpPr>
          <p:sp>
            <p:nvSpPr>
              <p:cNvPr id="21" name="Oval 21"/>
              <p:cNvSpPr>
                <a:spLocks noChangeArrowheads="1"/>
              </p:cNvSpPr>
              <p:nvPr/>
            </p:nvSpPr>
            <p:spPr bwMode="auto">
              <a:xfrm>
                <a:off x="3568700" y="3573463"/>
                <a:ext cx="277813" cy="2762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2"/>
              <p:cNvSpPr/>
              <p:nvPr/>
            </p:nvSpPr>
            <p:spPr bwMode="auto">
              <a:xfrm>
                <a:off x="3421063" y="3875088"/>
                <a:ext cx="568325" cy="422275"/>
              </a:xfrm>
              <a:custGeom>
                <a:avLst/>
                <a:gdLst>
                  <a:gd name="T0" fmla="*/ 180 w 358"/>
                  <a:gd name="T1" fmla="*/ 0 h 266"/>
                  <a:gd name="T2" fmla="*/ 0 w 358"/>
                  <a:gd name="T3" fmla="*/ 86 h 266"/>
                  <a:gd name="T4" fmla="*/ 0 w 358"/>
                  <a:gd name="T5" fmla="*/ 232 h 266"/>
                  <a:gd name="T6" fmla="*/ 0 w 358"/>
                  <a:gd name="T7" fmla="*/ 266 h 266"/>
                  <a:gd name="T8" fmla="*/ 30 w 358"/>
                  <a:gd name="T9" fmla="*/ 266 h 266"/>
                  <a:gd name="T10" fmla="*/ 330 w 358"/>
                  <a:gd name="T11" fmla="*/ 266 h 266"/>
                  <a:gd name="T12" fmla="*/ 358 w 358"/>
                  <a:gd name="T13" fmla="*/ 266 h 266"/>
                  <a:gd name="T14" fmla="*/ 358 w 358"/>
                  <a:gd name="T15" fmla="*/ 236 h 266"/>
                  <a:gd name="T16" fmla="*/ 358 w 358"/>
                  <a:gd name="T17" fmla="*/ 82 h 266"/>
                  <a:gd name="T18" fmla="*/ 180 w 358"/>
                  <a:gd name="T19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8" h="266">
                    <a:moveTo>
                      <a:pt x="180" y="0"/>
                    </a:moveTo>
                    <a:cubicBezTo>
                      <a:pt x="102" y="0"/>
                      <a:pt x="34" y="35"/>
                      <a:pt x="0" y="86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30" y="266"/>
                      <a:pt x="30" y="266"/>
                      <a:pt x="30" y="266"/>
                    </a:cubicBezTo>
                    <a:cubicBezTo>
                      <a:pt x="330" y="266"/>
                      <a:pt x="330" y="266"/>
                      <a:pt x="330" y="266"/>
                    </a:cubicBezTo>
                    <a:cubicBezTo>
                      <a:pt x="358" y="266"/>
                      <a:pt x="358" y="266"/>
                      <a:pt x="358" y="266"/>
                    </a:cubicBezTo>
                    <a:cubicBezTo>
                      <a:pt x="358" y="236"/>
                      <a:pt x="358" y="236"/>
                      <a:pt x="358" y="236"/>
                    </a:cubicBezTo>
                    <a:cubicBezTo>
                      <a:pt x="358" y="82"/>
                      <a:pt x="358" y="82"/>
                      <a:pt x="358" y="82"/>
                    </a:cubicBezTo>
                    <a:cubicBezTo>
                      <a:pt x="323" y="33"/>
                      <a:pt x="257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098925" y="3573463"/>
              <a:ext cx="566738" cy="723900"/>
              <a:chOff x="4098925" y="3573463"/>
              <a:chExt cx="566738" cy="723900"/>
            </a:xfrm>
            <a:solidFill>
              <a:schemeClr val="accent1"/>
            </a:solidFill>
          </p:grpSpPr>
          <p:sp>
            <p:nvSpPr>
              <p:cNvPr id="19" name="Oval 23"/>
              <p:cNvSpPr>
                <a:spLocks noChangeArrowheads="1"/>
              </p:cNvSpPr>
              <p:nvPr/>
            </p:nvSpPr>
            <p:spPr bwMode="auto">
              <a:xfrm>
                <a:off x="4246563" y="3573463"/>
                <a:ext cx="276225" cy="2762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4"/>
              <p:cNvSpPr/>
              <p:nvPr/>
            </p:nvSpPr>
            <p:spPr bwMode="auto">
              <a:xfrm>
                <a:off x="4098925" y="3875088"/>
                <a:ext cx="566738" cy="422275"/>
              </a:xfrm>
              <a:custGeom>
                <a:avLst/>
                <a:gdLst>
                  <a:gd name="T0" fmla="*/ 180 w 357"/>
                  <a:gd name="T1" fmla="*/ 0 h 266"/>
                  <a:gd name="T2" fmla="*/ 0 w 357"/>
                  <a:gd name="T3" fmla="*/ 86 h 266"/>
                  <a:gd name="T4" fmla="*/ 0 w 357"/>
                  <a:gd name="T5" fmla="*/ 232 h 266"/>
                  <a:gd name="T6" fmla="*/ 0 w 357"/>
                  <a:gd name="T7" fmla="*/ 266 h 266"/>
                  <a:gd name="T8" fmla="*/ 30 w 357"/>
                  <a:gd name="T9" fmla="*/ 266 h 266"/>
                  <a:gd name="T10" fmla="*/ 330 w 357"/>
                  <a:gd name="T11" fmla="*/ 266 h 266"/>
                  <a:gd name="T12" fmla="*/ 357 w 357"/>
                  <a:gd name="T13" fmla="*/ 266 h 266"/>
                  <a:gd name="T14" fmla="*/ 357 w 357"/>
                  <a:gd name="T15" fmla="*/ 236 h 266"/>
                  <a:gd name="T16" fmla="*/ 357 w 357"/>
                  <a:gd name="T17" fmla="*/ 82 h 266"/>
                  <a:gd name="T18" fmla="*/ 180 w 357"/>
                  <a:gd name="T19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7" h="266">
                    <a:moveTo>
                      <a:pt x="180" y="0"/>
                    </a:moveTo>
                    <a:cubicBezTo>
                      <a:pt x="102" y="0"/>
                      <a:pt x="34" y="35"/>
                      <a:pt x="0" y="86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30" y="266"/>
                      <a:pt x="30" y="266"/>
                      <a:pt x="30" y="266"/>
                    </a:cubicBezTo>
                    <a:cubicBezTo>
                      <a:pt x="330" y="266"/>
                      <a:pt x="330" y="266"/>
                      <a:pt x="330" y="266"/>
                    </a:cubicBezTo>
                    <a:cubicBezTo>
                      <a:pt x="357" y="266"/>
                      <a:pt x="357" y="266"/>
                      <a:pt x="357" y="266"/>
                    </a:cubicBezTo>
                    <a:cubicBezTo>
                      <a:pt x="357" y="236"/>
                      <a:pt x="357" y="236"/>
                      <a:pt x="357" y="236"/>
                    </a:cubicBezTo>
                    <a:cubicBezTo>
                      <a:pt x="357" y="82"/>
                      <a:pt x="357" y="82"/>
                      <a:pt x="357" y="82"/>
                    </a:cubicBezTo>
                    <a:cubicBezTo>
                      <a:pt x="323" y="33"/>
                      <a:pt x="256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776788" y="3573463"/>
              <a:ext cx="566738" cy="723900"/>
              <a:chOff x="4776788" y="3573463"/>
              <a:chExt cx="566738" cy="723900"/>
            </a:xfrm>
            <a:solidFill>
              <a:schemeClr val="accent1"/>
            </a:solidFill>
          </p:grpSpPr>
          <p:sp>
            <p:nvSpPr>
              <p:cNvPr id="17" name="Oval 25"/>
              <p:cNvSpPr>
                <a:spLocks noChangeArrowheads="1"/>
              </p:cNvSpPr>
              <p:nvPr/>
            </p:nvSpPr>
            <p:spPr bwMode="auto">
              <a:xfrm>
                <a:off x="4922838" y="3573463"/>
                <a:ext cx="277813" cy="2762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6"/>
              <p:cNvSpPr/>
              <p:nvPr/>
            </p:nvSpPr>
            <p:spPr bwMode="auto">
              <a:xfrm>
                <a:off x="4776788" y="3875088"/>
                <a:ext cx="566738" cy="422275"/>
              </a:xfrm>
              <a:custGeom>
                <a:avLst/>
                <a:gdLst>
                  <a:gd name="T0" fmla="*/ 180 w 357"/>
                  <a:gd name="T1" fmla="*/ 0 h 266"/>
                  <a:gd name="T2" fmla="*/ 0 w 357"/>
                  <a:gd name="T3" fmla="*/ 86 h 266"/>
                  <a:gd name="T4" fmla="*/ 0 w 357"/>
                  <a:gd name="T5" fmla="*/ 232 h 266"/>
                  <a:gd name="T6" fmla="*/ 0 w 357"/>
                  <a:gd name="T7" fmla="*/ 266 h 266"/>
                  <a:gd name="T8" fmla="*/ 30 w 357"/>
                  <a:gd name="T9" fmla="*/ 266 h 266"/>
                  <a:gd name="T10" fmla="*/ 330 w 357"/>
                  <a:gd name="T11" fmla="*/ 266 h 266"/>
                  <a:gd name="T12" fmla="*/ 357 w 357"/>
                  <a:gd name="T13" fmla="*/ 266 h 266"/>
                  <a:gd name="T14" fmla="*/ 357 w 357"/>
                  <a:gd name="T15" fmla="*/ 236 h 266"/>
                  <a:gd name="T16" fmla="*/ 357 w 357"/>
                  <a:gd name="T17" fmla="*/ 82 h 266"/>
                  <a:gd name="T18" fmla="*/ 180 w 357"/>
                  <a:gd name="T19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7" h="266">
                    <a:moveTo>
                      <a:pt x="180" y="0"/>
                    </a:moveTo>
                    <a:cubicBezTo>
                      <a:pt x="101" y="0"/>
                      <a:pt x="33" y="35"/>
                      <a:pt x="0" y="86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30" y="266"/>
                      <a:pt x="30" y="266"/>
                      <a:pt x="30" y="266"/>
                    </a:cubicBezTo>
                    <a:cubicBezTo>
                      <a:pt x="330" y="266"/>
                      <a:pt x="330" y="266"/>
                      <a:pt x="330" y="266"/>
                    </a:cubicBezTo>
                    <a:cubicBezTo>
                      <a:pt x="357" y="266"/>
                      <a:pt x="357" y="266"/>
                      <a:pt x="357" y="266"/>
                    </a:cubicBezTo>
                    <a:cubicBezTo>
                      <a:pt x="357" y="236"/>
                      <a:pt x="357" y="236"/>
                      <a:pt x="357" y="236"/>
                    </a:cubicBezTo>
                    <a:cubicBezTo>
                      <a:pt x="357" y="82"/>
                      <a:pt x="357" y="82"/>
                      <a:pt x="357" y="82"/>
                    </a:cubicBezTo>
                    <a:cubicBezTo>
                      <a:pt x="322" y="33"/>
                      <a:pt x="256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5453063" y="3573463"/>
              <a:ext cx="568325" cy="723900"/>
              <a:chOff x="5453063" y="3573463"/>
              <a:chExt cx="568325" cy="723900"/>
            </a:xfrm>
            <a:solidFill>
              <a:schemeClr val="accent1"/>
            </a:solidFill>
          </p:grpSpPr>
          <p:sp>
            <p:nvSpPr>
              <p:cNvPr id="15" name="Oval 27"/>
              <p:cNvSpPr>
                <a:spLocks noChangeArrowheads="1"/>
              </p:cNvSpPr>
              <p:nvPr/>
            </p:nvSpPr>
            <p:spPr bwMode="auto">
              <a:xfrm>
                <a:off x="5600700" y="3573463"/>
                <a:ext cx="277813" cy="2762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8"/>
              <p:cNvSpPr/>
              <p:nvPr/>
            </p:nvSpPr>
            <p:spPr bwMode="auto">
              <a:xfrm>
                <a:off x="5453063" y="3875088"/>
                <a:ext cx="568325" cy="422275"/>
              </a:xfrm>
              <a:custGeom>
                <a:avLst/>
                <a:gdLst>
                  <a:gd name="T0" fmla="*/ 180 w 358"/>
                  <a:gd name="T1" fmla="*/ 0 h 266"/>
                  <a:gd name="T2" fmla="*/ 0 w 358"/>
                  <a:gd name="T3" fmla="*/ 86 h 266"/>
                  <a:gd name="T4" fmla="*/ 0 w 358"/>
                  <a:gd name="T5" fmla="*/ 232 h 266"/>
                  <a:gd name="T6" fmla="*/ 0 w 358"/>
                  <a:gd name="T7" fmla="*/ 266 h 266"/>
                  <a:gd name="T8" fmla="*/ 30 w 358"/>
                  <a:gd name="T9" fmla="*/ 266 h 266"/>
                  <a:gd name="T10" fmla="*/ 330 w 358"/>
                  <a:gd name="T11" fmla="*/ 266 h 266"/>
                  <a:gd name="T12" fmla="*/ 358 w 358"/>
                  <a:gd name="T13" fmla="*/ 266 h 266"/>
                  <a:gd name="T14" fmla="*/ 358 w 358"/>
                  <a:gd name="T15" fmla="*/ 236 h 266"/>
                  <a:gd name="T16" fmla="*/ 358 w 358"/>
                  <a:gd name="T17" fmla="*/ 82 h 266"/>
                  <a:gd name="T18" fmla="*/ 180 w 358"/>
                  <a:gd name="T19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8" h="266">
                    <a:moveTo>
                      <a:pt x="180" y="0"/>
                    </a:moveTo>
                    <a:cubicBezTo>
                      <a:pt x="102" y="0"/>
                      <a:pt x="34" y="35"/>
                      <a:pt x="0" y="86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30" y="266"/>
                      <a:pt x="30" y="266"/>
                      <a:pt x="30" y="266"/>
                    </a:cubicBezTo>
                    <a:cubicBezTo>
                      <a:pt x="330" y="266"/>
                      <a:pt x="330" y="266"/>
                      <a:pt x="330" y="266"/>
                    </a:cubicBezTo>
                    <a:cubicBezTo>
                      <a:pt x="358" y="266"/>
                      <a:pt x="358" y="266"/>
                      <a:pt x="358" y="266"/>
                    </a:cubicBezTo>
                    <a:cubicBezTo>
                      <a:pt x="358" y="236"/>
                      <a:pt x="358" y="236"/>
                      <a:pt x="358" y="236"/>
                    </a:cubicBezTo>
                    <a:cubicBezTo>
                      <a:pt x="358" y="82"/>
                      <a:pt x="358" y="82"/>
                      <a:pt x="358" y="82"/>
                    </a:cubicBezTo>
                    <a:cubicBezTo>
                      <a:pt x="323" y="33"/>
                      <a:pt x="257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原创设计师QQ598969553             _6"/>
          <p:cNvSpPr>
            <a:spLocks noChangeArrowheads="1"/>
          </p:cNvSpPr>
          <p:nvPr/>
        </p:nvSpPr>
        <p:spPr bwMode="auto">
          <a:xfrm>
            <a:off x="5796136" y="1851670"/>
            <a:ext cx="2376264" cy="77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事件对象（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Event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对象）代表事件的状态，例如，触发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event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对象的元素、鼠标的位置及状态、按下的键等，</a:t>
            </a:r>
            <a:r>
              <a:rPr lang="en-US" altLang="zh-CN" sz="1050" dirty="0" smtClean="0">
                <a:solidFill>
                  <a:srgbClr val="FFFFFF">
                    <a:lumMod val="50000"/>
                  </a:srgbClr>
                </a:solidFill>
              </a:rPr>
              <a:t>Event</a:t>
            </a:r>
            <a:r>
              <a:rPr lang="zh-CN" altLang="en-US" sz="1050" dirty="0" smtClean="0">
                <a:solidFill>
                  <a:srgbClr val="FFFFFF">
                    <a:lumMod val="50000"/>
                  </a:srgbClr>
                </a:solidFill>
              </a:rPr>
              <a:t>对象只在事件发生过程中才有效</a:t>
            </a:r>
            <a:endParaRPr lang="en-US" altLang="zh-CN" sz="1050" dirty="0" smtClean="0">
              <a:solidFill>
                <a:srgbClr val="FFFFFF">
                  <a:lumMod val="50000"/>
                </a:srgbClr>
              </a:solidFill>
            </a:endParaRPr>
          </a:p>
        </p:txBody>
      </p:sp>
      <p:cxnSp>
        <p:nvCxnSpPr>
          <p:cNvPr id="32" name="原创设计师QQ598969553             _7"/>
          <p:cNvCxnSpPr/>
          <p:nvPr/>
        </p:nvCxnSpPr>
        <p:spPr>
          <a:xfrm flipH="1">
            <a:off x="4553205" y="2288504"/>
            <a:ext cx="1" cy="285499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原创设计师QQ598969553             _9"/>
          <p:cNvSpPr/>
          <p:nvPr/>
        </p:nvSpPr>
        <p:spPr>
          <a:xfrm>
            <a:off x="4220871" y="1623645"/>
            <a:ext cx="664664" cy="664867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01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4" name="原创设计师QQ598969553             _10"/>
          <p:cNvSpPr/>
          <p:nvPr/>
        </p:nvSpPr>
        <p:spPr bwMode="auto">
          <a:xfrm>
            <a:off x="4273105" y="2136650"/>
            <a:ext cx="106888" cy="213458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5" name="原创设计师QQ598969553             _11"/>
          <p:cNvSpPr/>
          <p:nvPr/>
        </p:nvSpPr>
        <p:spPr bwMode="auto">
          <a:xfrm>
            <a:off x="4753093" y="1782495"/>
            <a:ext cx="86920" cy="173584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" name="原创设计师QQ598969553             _12"/>
          <p:cNvSpPr/>
          <p:nvPr/>
        </p:nvSpPr>
        <p:spPr bwMode="auto">
          <a:xfrm>
            <a:off x="4173137" y="1571153"/>
            <a:ext cx="167710" cy="334919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7" name="原创设计师QQ598969553             _13"/>
          <p:cNvSpPr/>
          <p:nvPr/>
        </p:nvSpPr>
        <p:spPr bwMode="auto">
          <a:xfrm>
            <a:off x="4840013" y="2070413"/>
            <a:ext cx="173226" cy="345935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" name="原创设计师QQ598969553             _14"/>
          <p:cNvSpPr/>
          <p:nvPr/>
        </p:nvSpPr>
        <p:spPr bwMode="auto">
          <a:xfrm flipH="1">
            <a:off x="4012255" y="1571152"/>
            <a:ext cx="160882" cy="334921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300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5" presetClass="emph" presetSubtype="0" repeatCount="3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300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300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5" presetClass="emph" presetSubtype="0" repeatCount="3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5" presetClass="emph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1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/>
      <p:bldP spid="31" grpId="0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原创设计师QQ598969553             _1"/>
          <p:cNvCxnSpPr>
            <a:endCxn id="18" idx="0"/>
          </p:cNvCxnSpPr>
          <p:nvPr/>
        </p:nvCxnSpPr>
        <p:spPr>
          <a:xfrm>
            <a:off x="4553203" y="-265212"/>
            <a:ext cx="0" cy="144929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原创设计师QQ598969553             _2"/>
          <p:cNvSpPr>
            <a:spLocks noChangeArrowheads="1"/>
          </p:cNvSpPr>
          <p:nvPr/>
        </p:nvSpPr>
        <p:spPr bwMode="auto">
          <a:xfrm>
            <a:off x="1043608" y="1347614"/>
            <a:ext cx="237626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String</a:t>
            </a:r>
            <a:r>
              <a:rPr lang="zh-CN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对象是</a:t>
            </a:r>
            <a:r>
              <a:rPr lang="en-US" altLang="zh-CN" sz="1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javascript</a:t>
            </a:r>
            <a:r>
              <a:rPr lang="zh-CN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提供的字符串处理对象，它提供了对字符串进行处理的属性和方法</a:t>
            </a:r>
            <a:endParaRPr lang="en-US" altLang="zh-CN" sz="1000" dirty="0" smtClean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8" name="原创设计师QQ598969553             _5"/>
          <p:cNvSpPr/>
          <p:nvPr/>
        </p:nvSpPr>
        <p:spPr>
          <a:xfrm>
            <a:off x="4220871" y="1184084"/>
            <a:ext cx="664664" cy="664867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04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9" name="原创设计师QQ598969553             _6"/>
          <p:cNvSpPr/>
          <p:nvPr/>
        </p:nvSpPr>
        <p:spPr bwMode="auto">
          <a:xfrm>
            <a:off x="4273105" y="1697089"/>
            <a:ext cx="106888" cy="213458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原创设计师QQ598969553             _7"/>
          <p:cNvSpPr/>
          <p:nvPr/>
        </p:nvSpPr>
        <p:spPr bwMode="auto">
          <a:xfrm>
            <a:off x="4753093" y="1342934"/>
            <a:ext cx="86920" cy="173584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" name="原创设计师QQ598969553             _8"/>
          <p:cNvSpPr/>
          <p:nvPr/>
        </p:nvSpPr>
        <p:spPr bwMode="auto">
          <a:xfrm>
            <a:off x="4173137" y="1131591"/>
            <a:ext cx="167710" cy="334919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原创设计师QQ598969553             _9"/>
          <p:cNvSpPr/>
          <p:nvPr/>
        </p:nvSpPr>
        <p:spPr bwMode="auto">
          <a:xfrm>
            <a:off x="4840013" y="1630852"/>
            <a:ext cx="173226" cy="345935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" name="原创设计师QQ598969553             _10"/>
          <p:cNvSpPr/>
          <p:nvPr/>
        </p:nvSpPr>
        <p:spPr bwMode="auto">
          <a:xfrm flipH="1">
            <a:off x="4012255" y="1131590"/>
            <a:ext cx="160882" cy="334921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原创设计师QQ598969553             _1"/>
          <p:cNvSpPr/>
          <p:nvPr/>
        </p:nvSpPr>
        <p:spPr bwMode="auto">
          <a:xfrm>
            <a:off x="3" y="1"/>
            <a:ext cx="322337" cy="64374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" name="原创设计师QQ598969553             _2"/>
          <p:cNvSpPr/>
          <p:nvPr/>
        </p:nvSpPr>
        <p:spPr bwMode="auto">
          <a:xfrm>
            <a:off x="99887" y="225243"/>
            <a:ext cx="216113" cy="43313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" name="原创设计师QQ598969553             _3"/>
          <p:cNvSpPr>
            <a:spLocks noChangeArrowheads="1"/>
          </p:cNvSpPr>
          <p:nvPr/>
        </p:nvSpPr>
        <p:spPr bwMode="auto">
          <a:xfrm>
            <a:off x="463553" y="194754"/>
            <a:ext cx="17007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0076DA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10.2   String</a:t>
            </a:r>
            <a:r>
              <a:rPr lang="zh-CN" altLang="en-US" sz="2000" b="1" smtClean="0">
                <a:solidFill>
                  <a:srgbClr val="0076DA"/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对象</a:t>
            </a:r>
            <a:endParaRPr lang="en-US" altLang="zh-CN" sz="2000" b="1" dirty="0">
              <a:solidFill>
                <a:srgbClr val="404040"/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201482"/>
              </p:ext>
            </p:extLst>
          </p:nvPr>
        </p:nvGraphicFramePr>
        <p:xfrm>
          <a:off x="1681179" y="2067694"/>
          <a:ext cx="6408711" cy="2689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584176"/>
                <a:gridCol w="1425903"/>
                <a:gridCol w="1742448"/>
              </a:tblGrid>
              <a:tr h="274409"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名称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说明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smtClean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说明</a:t>
                      </a:r>
                      <a:endParaRPr lang="zh-CN" altLang="en-US" sz="1000"/>
                    </a:p>
                  </a:txBody>
                  <a:tcPr/>
                </a:tc>
              </a:tr>
              <a:tr h="281003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length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返回字符串中字符的个数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replace(substr,replacement)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替换与正则表达式匹配的子串</a:t>
                      </a:r>
                      <a:endParaRPr lang="zh-CN" altLang="en-US" sz="1000"/>
                    </a:p>
                  </a:txBody>
                  <a:tcPr/>
                </a:tc>
              </a:tr>
              <a:tr h="281003"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charAt</a:t>
                      </a:r>
                      <a:r>
                        <a:rPr lang="en-US" altLang="zh-CN" sz="1000" dirty="0" smtClean="0"/>
                        <a:t>(index)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返回指定索引位置处的字符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toLowerCase()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把字符串转换为小写</a:t>
                      </a:r>
                      <a:endParaRPr lang="zh-CN" altLang="en-US" sz="1000"/>
                    </a:p>
                  </a:txBody>
                  <a:tcPr/>
                </a:tc>
              </a:tr>
              <a:tr h="281003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indexOf(str[,stratIndex])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从前向后检查字符串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toUpperCase()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把字符串转换为大写</a:t>
                      </a:r>
                      <a:endParaRPr lang="zh-CN" altLang="en-US" sz="1000"/>
                    </a:p>
                  </a:txBody>
                  <a:tcPr/>
                </a:tc>
              </a:tr>
              <a:tr h="281003"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lastIndexOf</a:t>
                      </a:r>
                      <a:r>
                        <a:rPr lang="en-US" altLang="zh-CN" sz="1000" dirty="0" smtClean="0"/>
                        <a:t>(search[,</a:t>
                      </a:r>
                      <a:r>
                        <a:rPr lang="en-US" altLang="zh-CN" sz="1000" dirty="0" err="1" smtClean="0"/>
                        <a:t>startIndex</a:t>
                      </a:r>
                      <a:r>
                        <a:rPr lang="en-US" altLang="zh-CN" sz="1000" dirty="0" smtClean="0"/>
                        <a:t>])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从后向前搜索字符串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localeCompare</a:t>
                      </a:r>
                      <a:r>
                        <a:rPr lang="en-US" altLang="zh-CN" sz="1000" dirty="0" smtClean="0"/>
                        <a:t>()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用本地特定的顺序来比较两个字符串</a:t>
                      </a:r>
                      <a:endParaRPr lang="zh-CN" altLang="en-US" sz="1000" dirty="0"/>
                    </a:p>
                  </a:txBody>
                  <a:tcPr/>
                </a:tc>
              </a:tr>
              <a:tr h="281003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split(separator[,</a:t>
                      </a:r>
                      <a:r>
                        <a:rPr lang="en-US" altLang="zh-CN" sz="1000" dirty="0" err="1" smtClean="0"/>
                        <a:t>limitInteger</a:t>
                      </a:r>
                      <a:r>
                        <a:rPr lang="en-US" altLang="zh-CN" sz="1000" dirty="0" smtClean="0"/>
                        <a:t>])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把字符串分割为字符串数组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substr(startIndex[,length])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返回从起始索引提取字符串中指定数目的字符</a:t>
                      </a:r>
                      <a:endParaRPr lang="zh-CN" altLang="en-US" sz="1000" dirty="0"/>
                    </a:p>
                  </a:txBody>
                  <a:tcPr/>
                </a:tc>
              </a:tr>
              <a:tr h="281003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search(substr)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检索字符串中制定子字符串或正则表达式相匹配的值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substring(startIndex[,endindex])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返回字符串中两个指定的索引号之间的字符</a:t>
                      </a:r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3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3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3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3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5" presetClass="emph" presetSubtype="0" repeatCount="3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原创设计师QQ598969553             _1"/>
          <p:cNvGrpSpPr>
            <a:grpSpLocks/>
          </p:cNvGrpSpPr>
          <p:nvPr/>
        </p:nvGrpSpPr>
        <p:grpSpPr bwMode="auto">
          <a:xfrm>
            <a:off x="-12700" y="-12704"/>
            <a:ext cx="9169400" cy="5157791"/>
            <a:chOff x="-12700" y="-12889"/>
            <a:chExt cx="9169400" cy="5156389"/>
          </a:xfrm>
        </p:grpSpPr>
        <p:pic>
          <p:nvPicPr>
            <p:cNvPr id="5" name="图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700" y="0"/>
              <a:ext cx="91694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0" y="-12889"/>
              <a:ext cx="9156700" cy="5143689"/>
            </a:xfrm>
            <a:prstGeom prst="rect">
              <a:avLst/>
            </a:prstGeom>
            <a:solidFill>
              <a:srgbClr val="0076DA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原创设计师QQ598969553             _2"/>
          <p:cNvSpPr txBox="1">
            <a:spLocks noChangeArrowheads="1"/>
          </p:cNvSpPr>
          <p:nvPr/>
        </p:nvSpPr>
        <p:spPr bwMode="auto">
          <a:xfrm>
            <a:off x="2085976" y="944855"/>
            <a:ext cx="5646097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38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rPr>
              <a:t>Thanks</a:t>
            </a:r>
            <a:endParaRPr lang="zh-CN" altLang="en-US" sz="13800">
              <a:solidFill>
                <a:schemeClr val="bg1"/>
              </a:solidFill>
              <a:latin typeface="Helvetica-Roman-SemiB" pitchFamily="2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原创设计师QQ598969553             _3"/>
          <p:cNvSpPr txBox="1">
            <a:spLocks noChangeArrowheads="1"/>
          </p:cNvSpPr>
          <p:nvPr/>
        </p:nvSpPr>
        <p:spPr bwMode="auto">
          <a:xfrm>
            <a:off x="3923928" y="2952074"/>
            <a:ext cx="12250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 smtClean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Made by </a:t>
            </a:r>
            <a:r>
              <a:rPr lang="en-US" altLang="zh-CN" sz="1200" dirty="0" err="1" smtClean="0">
                <a:solidFill>
                  <a:schemeClr val="bg1"/>
                </a:solidFill>
                <a:latin typeface="Helvetica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Hrsan</a:t>
            </a:r>
            <a:endParaRPr lang="zh-CN" altLang="en-US" sz="1200" dirty="0">
              <a:solidFill>
                <a:schemeClr val="bg1"/>
              </a:solidFill>
              <a:latin typeface="Helvetica" panose="020B060402020202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原创设计师QQ598969553             _5"/>
          <p:cNvGrpSpPr>
            <a:grpSpLocks/>
          </p:cNvGrpSpPr>
          <p:nvPr/>
        </p:nvGrpSpPr>
        <p:grpSpPr bwMode="auto">
          <a:xfrm>
            <a:off x="2405063" y="2853618"/>
            <a:ext cx="4386262" cy="44464"/>
            <a:chOff x="2404630" y="2852103"/>
            <a:chExt cx="4386695" cy="45720"/>
          </a:xfrm>
        </p:grpSpPr>
        <p:sp>
          <p:nvSpPr>
            <p:cNvPr id="10" name="任意多边形 3"/>
            <p:cNvSpPr/>
            <p:nvPr/>
          </p:nvSpPr>
          <p:spPr>
            <a:xfrm>
              <a:off x="2404630" y="2880360"/>
              <a:ext cx="1991591" cy="0"/>
            </a:xfrm>
            <a:custGeom>
              <a:avLst/>
              <a:gdLst>
                <a:gd name="connsiteX0" fmla="*/ 2190750 w 2190750"/>
                <a:gd name="connsiteY0" fmla="*/ 0 h 0"/>
                <a:gd name="connsiteX1" fmla="*/ 0 w 21907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0">
                  <a:moveTo>
                    <a:pt x="2190750" y="0"/>
                  </a:moveTo>
                  <a:lnTo>
                    <a:pt x="0" y="0"/>
                  </a:lnTo>
                </a:path>
              </a:pathLst>
            </a:custGeom>
            <a:noFill/>
            <a:ln w="190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任意多边形 17"/>
            <p:cNvSpPr/>
            <p:nvPr/>
          </p:nvSpPr>
          <p:spPr>
            <a:xfrm flipH="1">
              <a:off x="4600575" y="2880360"/>
              <a:ext cx="2190750" cy="0"/>
            </a:xfrm>
            <a:custGeom>
              <a:avLst/>
              <a:gdLst>
                <a:gd name="connsiteX0" fmla="*/ 2190750 w 2190750"/>
                <a:gd name="connsiteY0" fmla="*/ 0 h 0"/>
                <a:gd name="connsiteX1" fmla="*/ 0 w 21907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0750">
                  <a:moveTo>
                    <a:pt x="2190750" y="0"/>
                  </a:moveTo>
                  <a:lnTo>
                    <a:pt x="0" y="0"/>
                  </a:lnTo>
                </a:path>
              </a:pathLst>
            </a:custGeom>
            <a:noFill/>
            <a:ln w="19050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479697" y="2852103"/>
              <a:ext cx="46043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0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692990" y="987879"/>
            <a:ext cx="3996378" cy="3398501"/>
            <a:chOff x="-4798513" y="274911"/>
            <a:chExt cx="7552299" cy="6418848"/>
          </a:xfrm>
          <a:solidFill>
            <a:schemeClr val="tx2"/>
          </a:solidFill>
        </p:grpSpPr>
        <p:sp>
          <p:nvSpPr>
            <p:cNvPr id="3" name="椭圆 2"/>
            <p:cNvSpPr/>
            <p:nvPr/>
          </p:nvSpPr>
          <p:spPr>
            <a:xfrm>
              <a:off x="-4798513" y="274911"/>
              <a:ext cx="6419015" cy="6418848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8" tIns="60948" rIns="121898" bIns="60948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-1741835" y="1972493"/>
              <a:ext cx="4495621" cy="3022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21898" tIns="60948" rIns="121898" bIns="60948">
              <a:spAutoFit/>
            </a:bodyPr>
            <a:lstStyle/>
            <a:p>
              <a:pPr algn="ctr"/>
              <a:r>
                <a:rPr lang="zh-CN" altLang="en-US" sz="4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</a:t>
              </a:r>
              <a:endPara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4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录</a:t>
              </a:r>
              <a:endPara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圆角矩形 4"/>
          <p:cNvSpPr/>
          <p:nvPr/>
        </p:nvSpPr>
        <p:spPr>
          <a:xfrm>
            <a:off x="3347864" y="900185"/>
            <a:ext cx="752277" cy="4538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63" tIns="54032" rIns="108063" bIns="54032"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426786" y="900186"/>
            <a:ext cx="3316169" cy="453876"/>
            <a:chOff x="6339097" y="1573726"/>
            <a:chExt cx="3744416" cy="5115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" name="圆角矩形 6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723350" y="1614014"/>
              <a:ext cx="2653073" cy="451096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b="1" kern="1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JS</a:t>
              </a:r>
              <a:r>
                <a:rPr lang="zh-CN" altLang="en-US" b="1" kern="1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事件及调用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3347864" y="1659736"/>
            <a:ext cx="752275" cy="4538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63" tIns="54032" rIns="108063" bIns="54032"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405621" y="1642401"/>
            <a:ext cx="3316169" cy="453876"/>
            <a:chOff x="6315199" y="2410178"/>
            <a:chExt cx="3744416" cy="5115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" name="圆角矩形 10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47248" y="2450466"/>
              <a:ext cx="2653073" cy="450957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b="1" kern="1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BOM</a:t>
              </a:r>
              <a:r>
                <a:rPr lang="zh-CN" altLang="en-US" b="1" kern="1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操作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3347864" y="2428451"/>
            <a:ext cx="752277" cy="4538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63" tIns="54032" rIns="108063" bIns="54032"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426786" y="2428452"/>
            <a:ext cx="3316169" cy="453876"/>
            <a:chOff x="6339097" y="3296031"/>
            <a:chExt cx="3744416" cy="5115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5" name="圆角矩形 14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723349" y="3336319"/>
              <a:ext cx="2736304" cy="450957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b="1" kern="1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Data</a:t>
              </a:r>
              <a:r>
                <a:rPr lang="zh-CN" altLang="en-US" b="1" kern="1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对象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下箭头 24"/>
          <p:cNvSpPr/>
          <p:nvPr/>
        </p:nvSpPr>
        <p:spPr>
          <a:xfrm rot="16200000">
            <a:off x="2601678" y="840407"/>
            <a:ext cx="511163" cy="602077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20" tIns="40511" rIns="81020" bIns="40511"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347864" y="3212507"/>
            <a:ext cx="770495" cy="4538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63" tIns="54032" rIns="108063" bIns="54032"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445005" y="3212508"/>
            <a:ext cx="3316169" cy="453876"/>
            <a:chOff x="6339097" y="3296031"/>
            <a:chExt cx="3744416" cy="5115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0" name="圆角矩形 19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723349" y="3336319"/>
              <a:ext cx="2736304" cy="450957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b="1" kern="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数据类型转换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3347864" y="4003523"/>
            <a:ext cx="777755" cy="4538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63" tIns="54032" rIns="108063" bIns="54032"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452265" y="4003524"/>
            <a:ext cx="3316169" cy="453876"/>
            <a:chOff x="6339097" y="3296031"/>
            <a:chExt cx="3744416" cy="5115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4" name="圆角矩形 23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723349" y="3336319"/>
              <a:ext cx="3307497" cy="450957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b="1" kern="1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循环控制语句及跳转语句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216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49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57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9" grpId="0" animBg="1"/>
      <p:bldP spid="9" grpId="1" animBg="1"/>
      <p:bldP spid="13" grpId="0" animBg="1"/>
      <p:bldP spid="13" grpId="1" animBg="1"/>
      <p:bldP spid="25" grpId="0" animBg="1"/>
      <p:bldP spid="18" grpId="0" animBg="1"/>
      <p:bldP spid="18" grpId="1" animBg="1"/>
      <p:bldP spid="22" grpId="0" animBg="1"/>
      <p:bldP spid="2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692990" y="987879"/>
            <a:ext cx="3996378" cy="3398501"/>
            <a:chOff x="-4798513" y="274911"/>
            <a:chExt cx="7552299" cy="6418848"/>
          </a:xfrm>
          <a:solidFill>
            <a:schemeClr val="tx2"/>
          </a:solidFill>
        </p:grpSpPr>
        <p:sp>
          <p:nvSpPr>
            <p:cNvPr id="3" name="椭圆 2"/>
            <p:cNvSpPr/>
            <p:nvPr/>
          </p:nvSpPr>
          <p:spPr>
            <a:xfrm>
              <a:off x="-4798513" y="274911"/>
              <a:ext cx="6419015" cy="6418848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8" tIns="60948" rIns="121898" bIns="60948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-1741835" y="1972493"/>
              <a:ext cx="4495621" cy="3022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21898" tIns="60948" rIns="121898" bIns="60948">
              <a:spAutoFit/>
            </a:bodyPr>
            <a:lstStyle/>
            <a:p>
              <a:pPr algn="ctr"/>
              <a:r>
                <a:rPr lang="zh-CN" altLang="en-US" sz="4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</a:t>
              </a:r>
              <a:endPara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4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录</a:t>
              </a:r>
              <a:endPara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" name="圆角矩形 4"/>
          <p:cNvSpPr/>
          <p:nvPr/>
        </p:nvSpPr>
        <p:spPr>
          <a:xfrm>
            <a:off x="3347865" y="900185"/>
            <a:ext cx="752275" cy="4538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63" tIns="54032" rIns="108063" bIns="54032"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426786" y="900186"/>
            <a:ext cx="3316169" cy="453876"/>
            <a:chOff x="6339097" y="1573726"/>
            <a:chExt cx="3744416" cy="5115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" name="圆角矩形 6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723350" y="1614014"/>
              <a:ext cx="2653073" cy="451096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b="1" kern="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鼠标事件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圆角矩形 8"/>
          <p:cNvSpPr/>
          <p:nvPr/>
        </p:nvSpPr>
        <p:spPr>
          <a:xfrm>
            <a:off x="3347865" y="1642401"/>
            <a:ext cx="752275" cy="4538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63" tIns="54032" rIns="108063" bIns="54032" anchor="ctr"/>
          <a:lstStyle/>
          <a:p>
            <a:pPr algn="ctr">
              <a:defRPr/>
            </a:pPr>
            <a:r>
              <a:rPr lang="en-US" altLang="zh-CN" sz="320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405621" y="1642401"/>
            <a:ext cx="3316169" cy="453876"/>
            <a:chOff x="6315199" y="2410178"/>
            <a:chExt cx="3744416" cy="5115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" name="圆角矩形 10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47248" y="2450466"/>
              <a:ext cx="2653073" cy="450957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b="1" kern="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键盘事件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3347865" y="2428451"/>
            <a:ext cx="752275" cy="4538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63" tIns="54032" rIns="108063" bIns="54032" anchor="ctr"/>
          <a:lstStyle/>
          <a:p>
            <a:pPr algn="ctr">
              <a:defRPr/>
            </a:pPr>
            <a:r>
              <a:rPr lang="en-US" altLang="zh-CN" sz="320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426786" y="2428446"/>
            <a:ext cx="3316169" cy="453875"/>
            <a:chOff x="6339097" y="3296031"/>
            <a:chExt cx="3744416" cy="5115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5" name="圆角矩形 14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723349" y="3336319"/>
              <a:ext cx="2736304" cy="450957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b="1" kern="1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页面事件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下箭头 24"/>
          <p:cNvSpPr/>
          <p:nvPr/>
        </p:nvSpPr>
        <p:spPr>
          <a:xfrm rot="16200000">
            <a:off x="2601678" y="840407"/>
            <a:ext cx="511163" cy="602077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20" tIns="40511" rIns="81020" bIns="40511"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347864" y="3212507"/>
            <a:ext cx="770495" cy="4538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63" tIns="54032" rIns="108063" bIns="54032" anchor="ctr"/>
          <a:lstStyle/>
          <a:p>
            <a:pPr algn="ctr">
              <a:defRPr/>
            </a:pPr>
            <a:r>
              <a:rPr lang="en-US" altLang="zh-CN" sz="320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9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445005" y="3212508"/>
            <a:ext cx="3316169" cy="453876"/>
            <a:chOff x="6339097" y="3296031"/>
            <a:chExt cx="3744416" cy="5115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0" name="圆角矩形 19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723349" y="3336319"/>
              <a:ext cx="2736304" cy="450957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b="1" kern="1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表单事件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3347865" y="3867894"/>
            <a:ext cx="752276" cy="51848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63" tIns="54032" rIns="108063" bIns="54032" anchor="ctr"/>
          <a:lstStyle/>
          <a:p>
            <a:pPr algn="ctr">
              <a:defRPr/>
            </a:pPr>
            <a:r>
              <a:rPr lang="en-US" altLang="zh-CN" sz="320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10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452265" y="4003524"/>
            <a:ext cx="3316169" cy="453876"/>
            <a:chOff x="6339097" y="3296031"/>
            <a:chExt cx="3744416" cy="51150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4" name="圆角矩形 23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723349" y="3336319"/>
              <a:ext cx="3307497" cy="450957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b="1" kern="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事件</a:t>
              </a:r>
              <a:r>
                <a:rPr lang="zh-CN" altLang="en-US" b="1" kern="1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对象和</a:t>
              </a:r>
              <a:r>
                <a:rPr lang="en-US" altLang="zh-CN" b="1" kern="1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String</a:t>
              </a:r>
              <a:r>
                <a:rPr lang="zh-CN" altLang="en-US" b="1" kern="1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对象</a:t>
              </a:r>
              <a:endParaRPr lang="zh-CN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40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49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57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9" grpId="0" animBg="1"/>
      <p:bldP spid="9" grpId="1" animBg="1"/>
      <p:bldP spid="13" grpId="0" animBg="1"/>
      <p:bldP spid="13" grpId="1" animBg="1"/>
      <p:bldP spid="25" grpId="0" animBg="1"/>
      <p:bldP spid="18" grpId="0" animBg="1"/>
      <p:bldP spid="18" grpId="1" animBg="1"/>
      <p:bldP spid="22" grpId="0" animBg="1"/>
      <p:bldP spid="2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0" y="394"/>
            <a:ext cx="9257387" cy="5142713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8183" tIns="49092" rIns="98183" bIns="49092" numCol="1" rtlCol="0" anchor="t" anchorCtr="0" compatLnSpc="1">
            <a:prstTxWarp prst="textNoShape">
              <a:avLst/>
            </a:prstTxWarp>
          </a:bodyPr>
          <a:lstStyle/>
          <a:p>
            <a:pPr algn="ctr" defTabSz="98182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6031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174" b="1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1 </a:t>
            </a:r>
            <a:r>
              <a:rPr lang="en-US" altLang="zh-CN" sz="3174" b="1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js</a:t>
            </a:r>
            <a:r>
              <a:rPr lang="zh-CN" altLang="en-US" sz="3174" b="1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事件及调用</a:t>
            </a:r>
            <a:endParaRPr lang="zh-CN" altLang="en-US" sz="3174" b="1" dirty="0">
              <a:solidFill>
                <a:srgbClr val="FFFFFF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5040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9144000" cy="2571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43608" y="1901527"/>
            <a:ext cx="756084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事件是用户在访问页面时执行的操作，比如，单击鼠标或按键，它可以触发与这个事件相关联的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对象。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事件处理就是与事件关联的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对象，当与页面特定部分关联的事件发生时，事件处理就会被调用，通常分为三步：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发生事件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 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启动事件处理程序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事件处理程序的调用过程） 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 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事件处理程序作出反应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原创设计师QQ598969553             _1"/>
          <p:cNvSpPr/>
          <p:nvPr/>
        </p:nvSpPr>
        <p:spPr bwMode="auto">
          <a:xfrm>
            <a:off x="1" y="0"/>
            <a:ext cx="322337" cy="64374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原创设计师QQ598969553             _2"/>
          <p:cNvSpPr/>
          <p:nvPr/>
        </p:nvSpPr>
        <p:spPr bwMode="auto">
          <a:xfrm>
            <a:off x="99885" y="225242"/>
            <a:ext cx="216113" cy="43313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原创设计师QQ598969553             _3"/>
          <p:cNvSpPr>
            <a:spLocks noChangeArrowheads="1"/>
          </p:cNvSpPr>
          <p:nvPr/>
        </p:nvSpPr>
        <p:spPr bwMode="auto">
          <a:xfrm>
            <a:off x="463550" y="194753"/>
            <a:ext cx="26196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1.1  javascript</a:t>
            </a:r>
            <a:r>
              <a:rPr lang="zh-CN" altLang="en-US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事件</a:t>
            </a:r>
            <a:endParaRPr lang="en-US" altLang="zh-CN" sz="2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646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 animBg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/>
          <p:nvPr/>
        </p:nvSpPr>
        <p:spPr>
          <a:xfrm>
            <a:off x="2096549" y="2098381"/>
            <a:ext cx="5786739" cy="11924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2096550" y="3506843"/>
            <a:ext cx="5786738" cy="12971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grpSp>
        <p:nvGrpSpPr>
          <p:cNvPr id="9" name="Group 12"/>
          <p:cNvGrpSpPr/>
          <p:nvPr/>
        </p:nvGrpSpPr>
        <p:grpSpPr>
          <a:xfrm>
            <a:off x="2195736" y="3877386"/>
            <a:ext cx="493148" cy="350548"/>
            <a:chOff x="2905125" y="4002088"/>
            <a:chExt cx="249238" cy="244475"/>
          </a:xfrm>
          <a:solidFill>
            <a:schemeClr val="bg1"/>
          </a:solidFill>
        </p:grpSpPr>
        <p:sp>
          <p:nvSpPr>
            <p:cNvPr id="10" name="Freeform 50"/>
            <p:cNvSpPr>
              <a:spLocks noEditPoints="1"/>
            </p:cNvSpPr>
            <p:nvPr/>
          </p:nvSpPr>
          <p:spPr bwMode="auto">
            <a:xfrm>
              <a:off x="2905125" y="4002088"/>
              <a:ext cx="249238" cy="244475"/>
            </a:xfrm>
            <a:custGeom>
              <a:avLst/>
              <a:gdLst>
                <a:gd name="T0" fmla="*/ 82 w 95"/>
                <a:gd name="T1" fmla="*/ 58 h 93"/>
                <a:gd name="T2" fmla="*/ 95 w 95"/>
                <a:gd name="T3" fmla="*/ 52 h 93"/>
                <a:gd name="T4" fmla="*/ 95 w 95"/>
                <a:gd name="T5" fmla="*/ 42 h 93"/>
                <a:gd name="T6" fmla="*/ 82 w 95"/>
                <a:gd name="T7" fmla="*/ 36 h 93"/>
                <a:gd name="T8" fmla="*/ 79 w 95"/>
                <a:gd name="T9" fmla="*/ 31 h 93"/>
                <a:gd name="T10" fmla="*/ 84 w 95"/>
                <a:gd name="T11" fmla="*/ 18 h 93"/>
                <a:gd name="T12" fmla="*/ 77 w 95"/>
                <a:gd name="T13" fmla="*/ 10 h 93"/>
                <a:gd name="T14" fmla="*/ 64 w 95"/>
                <a:gd name="T15" fmla="*/ 16 h 93"/>
                <a:gd name="T16" fmla="*/ 58 w 95"/>
                <a:gd name="T17" fmla="*/ 13 h 93"/>
                <a:gd name="T18" fmla="*/ 52 w 95"/>
                <a:gd name="T19" fmla="*/ 0 h 93"/>
                <a:gd name="T20" fmla="*/ 42 w 95"/>
                <a:gd name="T21" fmla="*/ 0 h 93"/>
                <a:gd name="T22" fmla="*/ 36 w 95"/>
                <a:gd name="T23" fmla="*/ 13 h 93"/>
                <a:gd name="T24" fmla="*/ 31 w 95"/>
                <a:gd name="T25" fmla="*/ 16 h 93"/>
                <a:gd name="T26" fmla="*/ 17 w 95"/>
                <a:gd name="T27" fmla="*/ 11 h 93"/>
                <a:gd name="T28" fmla="*/ 10 w 95"/>
                <a:gd name="T29" fmla="*/ 18 h 93"/>
                <a:gd name="T30" fmla="*/ 15 w 95"/>
                <a:gd name="T31" fmla="*/ 31 h 93"/>
                <a:gd name="T32" fmla="*/ 13 w 95"/>
                <a:gd name="T33" fmla="*/ 36 h 93"/>
                <a:gd name="T34" fmla="*/ 0 w 95"/>
                <a:gd name="T35" fmla="*/ 42 h 93"/>
                <a:gd name="T36" fmla="*/ 0 w 95"/>
                <a:gd name="T37" fmla="*/ 52 h 93"/>
                <a:gd name="T38" fmla="*/ 13 w 95"/>
                <a:gd name="T39" fmla="*/ 58 h 93"/>
                <a:gd name="T40" fmla="*/ 15 w 95"/>
                <a:gd name="T41" fmla="*/ 63 h 93"/>
                <a:gd name="T42" fmla="*/ 10 w 95"/>
                <a:gd name="T43" fmla="*/ 76 h 93"/>
                <a:gd name="T44" fmla="*/ 18 w 95"/>
                <a:gd name="T45" fmla="*/ 84 h 93"/>
                <a:gd name="T46" fmla="*/ 31 w 95"/>
                <a:gd name="T47" fmla="*/ 78 h 93"/>
                <a:gd name="T48" fmla="*/ 37 w 95"/>
                <a:gd name="T49" fmla="*/ 81 h 93"/>
                <a:gd name="T50" fmla="*/ 42 w 95"/>
                <a:gd name="T51" fmla="*/ 93 h 93"/>
                <a:gd name="T52" fmla="*/ 53 w 95"/>
                <a:gd name="T53" fmla="*/ 93 h 93"/>
                <a:gd name="T54" fmla="*/ 58 w 95"/>
                <a:gd name="T55" fmla="*/ 81 h 93"/>
                <a:gd name="T56" fmla="*/ 64 w 95"/>
                <a:gd name="T57" fmla="*/ 78 h 93"/>
                <a:gd name="T58" fmla="*/ 77 w 95"/>
                <a:gd name="T59" fmla="*/ 83 h 93"/>
                <a:gd name="T60" fmla="*/ 85 w 95"/>
                <a:gd name="T61" fmla="*/ 76 h 93"/>
                <a:gd name="T62" fmla="*/ 79 w 95"/>
                <a:gd name="T63" fmla="*/ 63 h 93"/>
                <a:gd name="T64" fmla="*/ 82 w 95"/>
                <a:gd name="T65" fmla="*/ 58 h 93"/>
                <a:gd name="T66" fmla="*/ 47 w 95"/>
                <a:gd name="T67" fmla="*/ 62 h 93"/>
                <a:gd name="T68" fmla="*/ 32 w 95"/>
                <a:gd name="T69" fmla="*/ 47 h 93"/>
                <a:gd name="T70" fmla="*/ 47 w 95"/>
                <a:gd name="T71" fmla="*/ 32 h 93"/>
                <a:gd name="T72" fmla="*/ 63 w 95"/>
                <a:gd name="T73" fmla="*/ 47 h 93"/>
                <a:gd name="T74" fmla="*/ 47 w 95"/>
                <a:gd name="T75" fmla="*/ 6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8"/>
                  </a:moveTo>
                  <a:cubicBezTo>
                    <a:pt x="82" y="58"/>
                    <a:pt x="95" y="53"/>
                    <a:pt x="95" y="5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1"/>
                    <a:pt x="82" y="36"/>
                    <a:pt x="82" y="36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85" y="18"/>
                    <a:pt x="84" y="18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64" y="16"/>
                    <a:pt x="64" y="16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3" y="0"/>
                    <a:pt x="5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36" y="13"/>
                    <a:pt x="36" y="13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18" y="10"/>
                    <a:pt x="17" y="11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8"/>
                    <a:pt x="15" y="31"/>
                    <a:pt x="15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13" y="58"/>
                    <a:pt x="13" y="5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0" y="76"/>
                    <a:pt x="10" y="76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4"/>
                    <a:pt x="31" y="78"/>
                    <a:pt x="31" y="78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1"/>
                    <a:pt x="42" y="93"/>
                    <a:pt x="42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8" y="81"/>
                    <a:pt x="58" y="81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4"/>
                    <a:pt x="77" y="83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76"/>
                    <a:pt x="79" y="63"/>
                    <a:pt x="79" y="63"/>
                  </a:cubicBezTo>
                  <a:lnTo>
                    <a:pt x="82" y="58"/>
                  </a:lnTo>
                  <a:close/>
                  <a:moveTo>
                    <a:pt x="47" y="62"/>
                  </a:moveTo>
                  <a:cubicBezTo>
                    <a:pt x="39" y="62"/>
                    <a:pt x="32" y="55"/>
                    <a:pt x="32" y="47"/>
                  </a:cubicBezTo>
                  <a:cubicBezTo>
                    <a:pt x="32" y="39"/>
                    <a:pt x="39" y="32"/>
                    <a:pt x="47" y="32"/>
                  </a:cubicBezTo>
                  <a:cubicBezTo>
                    <a:pt x="56" y="32"/>
                    <a:pt x="63" y="39"/>
                    <a:pt x="63" y="47"/>
                  </a:cubicBezTo>
                  <a:cubicBezTo>
                    <a:pt x="63" y="55"/>
                    <a:pt x="56" y="62"/>
                    <a:pt x="4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1" name="Oval 51"/>
            <p:cNvSpPr>
              <a:spLocks noChangeArrowheads="1"/>
            </p:cNvSpPr>
            <p:nvPr/>
          </p:nvSpPr>
          <p:spPr bwMode="auto">
            <a:xfrm>
              <a:off x="3005138" y="4102100"/>
              <a:ext cx="49213" cy="476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5"/>
          <p:cNvGrpSpPr/>
          <p:nvPr/>
        </p:nvGrpSpPr>
        <p:grpSpPr>
          <a:xfrm>
            <a:off x="2195736" y="2388141"/>
            <a:ext cx="514082" cy="327625"/>
            <a:chOff x="3052763" y="2647950"/>
            <a:chExt cx="346075" cy="255588"/>
          </a:xfrm>
          <a:solidFill>
            <a:schemeClr val="bg1"/>
          </a:solidFill>
        </p:grpSpPr>
        <p:sp>
          <p:nvSpPr>
            <p:cNvPr id="13" name="Freeform 108"/>
            <p:cNvSpPr>
              <a:spLocks/>
            </p:cNvSpPr>
            <p:nvPr/>
          </p:nvSpPr>
          <p:spPr bwMode="auto">
            <a:xfrm>
              <a:off x="3175000" y="2825750"/>
              <a:ext cx="100013" cy="77788"/>
            </a:xfrm>
            <a:custGeom>
              <a:avLst/>
              <a:gdLst>
                <a:gd name="T0" fmla="*/ 36 w 38"/>
                <a:gd name="T1" fmla="*/ 11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6 w 38"/>
                <a:gd name="T11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6" y="11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2"/>
                    <a:pt x="37" y="11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4" name="Freeform 109"/>
            <p:cNvSpPr>
              <a:spLocks/>
            </p:cNvSpPr>
            <p:nvPr/>
          </p:nvSpPr>
          <p:spPr bwMode="auto">
            <a:xfrm>
              <a:off x="3109913" y="2736850"/>
              <a:ext cx="230188" cy="101600"/>
            </a:xfrm>
            <a:custGeom>
              <a:avLst/>
              <a:gdLst>
                <a:gd name="T0" fmla="*/ 87 w 88"/>
                <a:gd name="T1" fmla="*/ 24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7 w 88"/>
                <a:gd name="T15" fmla="*/ 26 h 39"/>
                <a:gd name="T16" fmla="*/ 87 w 88"/>
                <a:gd name="T17" fmla="*/ 26 h 39"/>
                <a:gd name="T18" fmla="*/ 87 w 88"/>
                <a:gd name="T1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39">
                  <a:moveTo>
                    <a:pt x="87" y="24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3" y="39"/>
                    <a:pt x="74" y="39"/>
                    <a:pt x="75" y="38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8" y="25"/>
                    <a:pt x="88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5" name="Freeform 110"/>
            <p:cNvSpPr>
              <a:spLocks/>
            </p:cNvSpPr>
            <p:nvPr/>
          </p:nvSpPr>
          <p:spPr bwMode="auto">
            <a:xfrm>
              <a:off x="3052763" y="2647950"/>
              <a:ext cx="346075" cy="134938"/>
            </a:xfrm>
            <a:custGeom>
              <a:avLst/>
              <a:gdLst>
                <a:gd name="T0" fmla="*/ 131 w 132"/>
                <a:gd name="T1" fmla="*/ 36 h 52"/>
                <a:gd name="T2" fmla="*/ 131 w 132"/>
                <a:gd name="T3" fmla="*/ 36 h 52"/>
                <a:gd name="T4" fmla="*/ 1 w 132"/>
                <a:gd name="T5" fmla="*/ 36 h 52"/>
                <a:gd name="T6" fmla="*/ 1 w 132"/>
                <a:gd name="T7" fmla="*/ 38 h 52"/>
                <a:gd name="T8" fmla="*/ 13 w 132"/>
                <a:gd name="T9" fmla="*/ 51 h 52"/>
                <a:gd name="T10" fmla="*/ 16 w 132"/>
                <a:gd name="T11" fmla="*/ 51 h 52"/>
                <a:gd name="T12" fmla="*/ 116 w 132"/>
                <a:gd name="T13" fmla="*/ 51 h 52"/>
                <a:gd name="T14" fmla="*/ 118 w 132"/>
                <a:gd name="T15" fmla="*/ 51 h 52"/>
                <a:gd name="T16" fmla="*/ 131 w 132"/>
                <a:gd name="T17" fmla="*/ 38 h 52"/>
                <a:gd name="T18" fmla="*/ 131 w 132"/>
                <a:gd name="T19" fmla="*/ 38 h 52"/>
                <a:gd name="T20" fmla="*/ 131 w 132"/>
                <a:gd name="T21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2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6" y="0"/>
                    <a:pt x="1" y="36"/>
                  </a:cubicBezTo>
                  <a:cubicBezTo>
                    <a:pt x="0" y="37"/>
                    <a:pt x="0" y="38"/>
                    <a:pt x="1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2"/>
                    <a:pt x="15" y="52"/>
                    <a:pt x="16" y="51"/>
                  </a:cubicBezTo>
                  <a:cubicBezTo>
                    <a:pt x="43" y="23"/>
                    <a:pt x="88" y="23"/>
                    <a:pt x="116" y="51"/>
                  </a:cubicBezTo>
                  <a:cubicBezTo>
                    <a:pt x="117" y="52"/>
                    <a:pt x="118" y="52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8"/>
                    <a:pt x="132" y="37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3419872" y="2130158"/>
            <a:ext cx="3528392" cy="423185"/>
          </a:xfrm>
          <a:prstGeom prst="rect">
            <a:avLst/>
          </a:prstGeom>
        </p:spPr>
        <p:txBody>
          <a:bodyPr wrap="square" lIns="68571" tIns="34286" rIns="68571" bIns="34286">
            <a:spAutoFit/>
          </a:bodyPr>
          <a:lstStyle/>
          <a:p>
            <a:r>
              <a:rPr lang="zh-CN" altLang="en-US" sz="23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3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3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中调用事件处理程序</a:t>
            </a:r>
            <a:endParaRPr lang="en-US" altLang="zh-CN" sz="2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3419872" y="2616389"/>
            <a:ext cx="3168352" cy="577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000" dirty="0" smtClean="0">
                <a:solidFill>
                  <a:schemeClr val="bg1"/>
                </a:solidFill>
                <a:sym typeface="微软雅黑" pitchFamily="34" charset="-122"/>
              </a:rPr>
              <a:t>在</a:t>
            </a:r>
            <a:r>
              <a:rPr lang="en-US" altLang="zh-CN" sz="1000" dirty="0" err="1" smtClean="0">
                <a:solidFill>
                  <a:schemeClr val="bg1"/>
                </a:solidFill>
                <a:sym typeface="微软雅黑" pitchFamily="34" charset="-122"/>
              </a:rPr>
              <a:t>js</a:t>
            </a:r>
            <a:r>
              <a:rPr lang="zh-CN" altLang="en-US" sz="1000" dirty="0" smtClean="0">
                <a:solidFill>
                  <a:schemeClr val="bg1"/>
                </a:solidFill>
                <a:sym typeface="微软雅黑" pitchFamily="34" charset="-122"/>
              </a:rPr>
              <a:t>中调用事件处理程序，首先需要获得处理对象的</a:t>
            </a:r>
            <a:r>
              <a:rPr lang="zh-CN" altLang="en-US" sz="1000" smtClean="0">
                <a:solidFill>
                  <a:schemeClr val="bg1"/>
                </a:solidFill>
                <a:sym typeface="微软雅黑" pitchFamily="34" charset="-122"/>
              </a:rPr>
              <a:t>引用</a:t>
            </a:r>
            <a:r>
              <a:rPr lang="zh-CN" altLang="en-US" sz="1000" smtClean="0">
                <a:solidFill>
                  <a:schemeClr val="bg1"/>
                </a:solidFill>
                <a:sym typeface="微软雅黑" pitchFamily="34" charset="-122"/>
              </a:rPr>
              <a:t>，</a:t>
            </a:r>
            <a:r>
              <a:rPr lang="zh-CN" altLang="en-US" sz="1000">
                <a:solidFill>
                  <a:schemeClr val="bg1"/>
                </a:solidFill>
                <a:sym typeface="微软雅黑" pitchFamily="34" charset="-122"/>
              </a:rPr>
              <a:t>发生</a:t>
            </a:r>
            <a:r>
              <a:rPr lang="zh-CN" altLang="en-US" sz="1000" smtClean="0">
                <a:solidFill>
                  <a:schemeClr val="bg1"/>
                </a:solidFill>
                <a:sym typeface="微软雅黑" pitchFamily="34" charset="-122"/>
              </a:rPr>
              <a:t>事件，</a:t>
            </a:r>
            <a:r>
              <a:rPr lang="zh-CN" altLang="en-US" sz="1000" smtClean="0">
                <a:solidFill>
                  <a:schemeClr val="bg1"/>
                </a:solidFill>
                <a:sym typeface="微软雅黑" pitchFamily="34" charset="-122"/>
              </a:rPr>
              <a:t>然后</a:t>
            </a:r>
            <a:r>
              <a:rPr lang="zh-CN" altLang="en-US" sz="1000" dirty="0" smtClean="0">
                <a:solidFill>
                  <a:schemeClr val="bg1"/>
                </a:solidFill>
                <a:sym typeface="微软雅黑" pitchFamily="34" charset="-122"/>
              </a:rPr>
              <a:t>将要执行的处理函数值赋值给对应的事件</a:t>
            </a:r>
            <a:endParaRPr lang="zh-CN" altLang="en-US" sz="1000" dirty="0">
              <a:solidFill>
                <a:schemeClr val="bg1"/>
              </a:solidFill>
              <a:sym typeface="微软雅黑" pitchFamily="34" charset="-122"/>
            </a:endParaRPr>
          </a:p>
        </p:txBody>
      </p:sp>
      <p:sp>
        <p:nvSpPr>
          <p:cNvPr id="34" name="原创设计师QQ598969553             _1"/>
          <p:cNvSpPr/>
          <p:nvPr/>
        </p:nvSpPr>
        <p:spPr bwMode="auto">
          <a:xfrm>
            <a:off x="1" y="0"/>
            <a:ext cx="322337" cy="64374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原创设计师QQ598969553             _2"/>
          <p:cNvSpPr/>
          <p:nvPr/>
        </p:nvSpPr>
        <p:spPr bwMode="auto">
          <a:xfrm>
            <a:off x="99885" y="225242"/>
            <a:ext cx="216113" cy="43313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原创设计师QQ598969553             _3"/>
          <p:cNvSpPr>
            <a:spLocks noChangeArrowheads="1"/>
          </p:cNvSpPr>
          <p:nvPr/>
        </p:nvSpPr>
        <p:spPr bwMode="auto">
          <a:xfrm>
            <a:off x="463550" y="194753"/>
            <a:ext cx="33887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1.2  </a:t>
            </a:r>
            <a:r>
              <a:rPr lang="zh-CN" altLang="en-US" sz="24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事件处理程序的调用</a:t>
            </a:r>
            <a:endParaRPr lang="en-US" altLang="zh-CN" sz="2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19871" y="3506844"/>
            <a:ext cx="4265229" cy="423185"/>
          </a:xfrm>
          <a:prstGeom prst="rect">
            <a:avLst/>
          </a:prstGeom>
        </p:spPr>
        <p:txBody>
          <a:bodyPr wrap="square" lIns="68571" tIns="34286" rIns="68571" bIns="34286">
            <a:spAutoFit/>
          </a:bodyPr>
          <a:lstStyle/>
          <a:p>
            <a:r>
              <a:rPr lang="zh-CN" altLang="en-US" sz="2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 </a:t>
            </a:r>
            <a:r>
              <a:rPr lang="zh-CN" altLang="en-US" sz="23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中调用事件处理程序</a:t>
            </a:r>
            <a:endParaRPr lang="en-US" altLang="zh-CN" sz="2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47"/>
          <p:cNvSpPr>
            <a:spLocks noChangeArrowheads="1"/>
          </p:cNvSpPr>
          <p:nvPr/>
        </p:nvSpPr>
        <p:spPr bwMode="auto">
          <a:xfrm>
            <a:off x="3419872" y="4010899"/>
            <a:ext cx="3866772" cy="40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000" dirty="0" smtClean="0">
                <a:solidFill>
                  <a:schemeClr val="bg1"/>
                </a:solidFill>
                <a:sym typeface="微软雅黑" pitchFamily="34" charset="-122"/>
              </a:rPr>
              <a:t>在</a:t>
            </a:r>
            <a:r>
              <a:rPr lang="en-US" altLang="zh-CN" sz="1000" dirty="0" smtClean="0">
                <a:solidFill>
                  <a:schemeClr val="bg1"/>
                </a:solidFill>
                <a:sym typeface="微软雅黑" pitchFamily="34" charset="-122"/>
              </a:rPr>
              <a:t>HTML</a:t>
            </a:r>
            <a:r>
              <a:rPr lang="zh-CN" altLang="en-US" sz="1000" dirty="0" smtClean="0">
                <a:solidFill>
                  <a:schemeClr val="bg1"/>
                </a:solidFill>
                <a:sym typeface="微软雅黑" pitchFamily="34" charset="-122"/>
              </a:rPr>
              <a:t>中分配事件处理程序，只需要在</a:t>
            </a:r>
            <a:r>
              <a:rPr lang="en-US" altLang="zh-CN" sz="1000" dirty="0" smtClean="0">
                <a:solidFill>
                  <a:schemeClr val="bg1"/>
                </a:solidFill>
                <a:sym typeface="微软雅黑" pitchFamily="34" charset="-122"/>
              </a:rPr>
              <a:t>html</a:t>
            </a:r>
            <a:r>
              <a:rPr lang="zh-CN" altLang="en-US" sz="1000" dirty="0" smtClean="0">
                <a:solidFill>
                  <a:schemeClr val="bg1"/>
                </a:solidFill>
                <a:sym typeface="微软雅黑" pitchFamily="34" charset="-122"/>
              </a:rPr>
              <a:t>标记中添加相应的事件，并在其中执行要执行的代码或函数名</a:t>
            </a:r>
            <a:endParaRPr lang="zh-CN" altLang="en-US" sz="1000" dirty="0">
              <a:solidFill>
                <a:schemeClr val="bg1"/>
              </a:solidFill>
              <a:sym typeface="微软雅黑" pitchFamily="34" charset="-122"/>
            </a:endParaRPr>
          </a:p>
        </p:txBody>
      </p:sp>
      <p:sp>
        <p:nvSpPr>
          <p:cNvPr id="42" name="Freeform 12"/>
          <p:cNvSpPr>
            <a:spLocks/>
          </p:cNvSpPr>
          <p:nvPr/>
        </p:nvSpPr>
        <p:spPr bwMode="auto">
          <a:xfrm>
            <a:off x="1242280" y="987574"/>
            <a:ext cx="396375" cy="39756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Freeform 12"/>
          <p:cNvSpPr>
            <a:spLocks/>
          </p:cNvSpPr>
          <p:nvPr/>
        </p:nvSpPr>
        <p:spPr bwMode="auto">
          <a:xfrm flipH="1" flipV="1">
            <a:off x="7685101" y="1563638"/>
            <a:ext cx="396375" cy="39756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12240" y="1223162"/>
            <a:ext cx="6407261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在使用事件处理程序对页面进行操作时，最主要的是如何通过对象的事件来调用事件处理程序。调用事件处理程序的方法有两种：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44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5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35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62" dur="500" spd="-999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66" dur="500" spd="-999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850"/>
                            </p:stCondLst>
                            <p:childTnLst>
                              <p:par>
                                <p:cTn id="6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28" grpId="0"/>
      <p:bldP spid="29" grpId="0"/>
      <p:bldP spid="34" grpId="0" animBg="1"/>
      <p:bldP spid="35" grpId="0" animBg="1"/>
      <p:bldP spid="36" grpId="0"/>
      <p:bldP spid="37" grpId="0"/>
      <p:bldP spid="38" grpId="0"/>
      <p:bldP spid="42" grpId="0" animBg="1"/>
      <p:bldP spid="42" grpId="1" animBg="1"/>
      <p:bldP spid="43" grpId="0" animBg="1"/>
      <p:bldP spid="43" grpId="1" animBg="1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-540568" y="0"/>
            <a:ext cx="9793088" cy="5142713"/>
          </a:xfrm>
          <a:prstGeom prst="rect">
            <a:avLst/>
          </a:prstGeom>
          <a:solidFill>
            <a:srgbClr val="0565A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8183" tIns="49092" rIns="98183" bIns="49092" numCol="1" rtlCol="0" anchor="t" anchorCtr="0" compatLnSpc="1">
            <a:prstTxWarp prst="textNoShape">
              <a:avLst/>
            </a:prstTxWarp>
          </a:bodyPr>
          <a:lstStyle/>
          <a:p>
            <a:pPr algn="ctr" defTabSz="981828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6031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 bwMode="auto">
          <a:xfrm>
            <a:off x="842374" y="2343166"/>
            <a:ext cx="7572640" cy="55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174" b="1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2 BOM</a:t>
            </a:r>
            <a:r>
              <a:rPr lang="zh-CN" altLang="en-US" sz="3174" b="1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操作</a:t>
            </a:r>
            <a:endParaRPr lang="zh-CN" altLang="en-US" sz="3174" b="1" dirty="0">
              <a:solidFill>
                <a:srgbClr val="FFFFFF"/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1290349" y="2800334"/>
            <a:ext cx="6676690" cy="32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BOM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（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Browser Object Model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）浏览器对象模型，它提供了一系列对象用于与浏览器窗口进行交互。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BOM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对象主要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window(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窗口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)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navigator(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浏览器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)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screen(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屏幕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)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location(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地址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)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history(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历史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)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和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document(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文档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)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等对象，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window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在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BOM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对象的最顶层，其他对象都是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window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的属性，因此</a:t>
            </a:r>
            <a:r>
              <a:rPr lang="en-US" altLang="zh-CN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window</a:t>
            </a:r>
            <a:r>
              <a:rPr lang="zh-CN" altLang="en-US" sz="952" dirty="0" smtClean="0">
                <a:solidFill>
                  <a:srgbClr val="FFFFFF"/>
                </a:solidFill>
                <a:latin typeface="微软雅黑"/>
                <a:ea typeface="微软雅黑"/>
                <a:sym typeface="Gill Sans" charset="0"/>
              </a:rPr>
              <a:t>可以省略</a:t>
            </a:r>
            <a:endParaRPr lang="zh-CN" altLang="en-US" sz="952" dirty="0">
              <a:solidFill>
                <a:srgbClr val="FFFFFF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4399883" y="1323388"/>
            <a:ext cx="457621" cy="724738"/>
          </a:xfrm>
          <a:custGeom>
            <a:avLst/>
            <a:gdLst>
              <a:gd name="T0" fmla="*/ 47 w 94"/>
              <a:gd name="T1" fmla="*/ 0 h 151"/>
              <a:gd name="T2" fmla="*/ 0 w 94"/>
              <a:gd name="T3" fmla="*/ 47 h 151"/>
              <a:gd name="T4" fmla="*/ 47 w 94"/>
              <a:gd name="T5" fmla="*/ 151 h 151"/>
              <a:gd name="T6" fmla="*/ 94 w 94"/>
              <a:gd name="T7" fmla="*/ 47 h 151"/>
              <a:gd name="T8" fmla="*/ 47 w 94"/>
              <a:gd name="T9" fmla="*/ 0 h 151"/>
              <a:gd name="T10" fmla="*/ 47 w 94"/>
              <a:gd name="T11" fmla="*/ 73 h 151"/>
              <a:gd name="T12" fmla="*/ 22 w 94"/>
              <a:gd name="T13" fmla="*/ 48 h 151"/>
              <a:gd name="T14" fmla="*/ 47 w 94"/>
              <a:gd name="T15" fmla="*/ 23 h 151"/>
              <a:gd name="T16" fmla="*/ 72 w 94"/>
              <a:gd name="T17" fmla="*/ 48 h 151"/>
              <a:gd name="T18" fmla="*/ 47 w 94"/>
              <a:gd name="T19" fmla="*/ 7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151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92"/>
                  <a:pt x="47" y="151"/>
                  <a:pt x="47" y="151"/>
                </a:cubicBezTo>
                <a:cubicBezTo>
                  <a:pt x="47" y="151"/>
                  <a:pt x="94" y="92"/>
                  <a:pt x="94" y="47"/>
                </a:cubicBezTo>
                <a:cubicBezTo>
                  <a:pt x="94" y="21"/>
                  <a:pt x="73" y="0"/>
                  <a:pt x="47" y="0"/>
                </a:cubicBezTo>
                <a:close/>
                <a:moveTo>
                  <a:pt x="47" y="73"/>
                </a:moveTo>
                <a:cubicBezTo>
                  <a:pt x="33" y="73"/>
                  <a:pt x="22" y="62"/>
                  <a:pt x="22" y="48"/>
                </a:cubicBezTo>
                <a:cubicBezTo>
                  <a:pt x="22" y="34"/>
                  <a:pt x="33" y="23"/>
                  <a:pt x="47" y="23"/>
                </a:cubicBezTo>
                <a:cubicBezTo>
                  <a:pt x="61" y="23"/>
                  <a:pt x="72" y="34"/>
                  <a:pt x="72" y="48"/>
                </a:cubicBezTo>
                <a:cubicBezTo>
                  <a:pt x="72" y="62"/>
                  <a:pt x="61" y="73"/>
                  <a:pt x="4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2567" tIns="36284" rIns="72567" bIns="36284" numCol="1" anchor="t" anchorCtr="0" compatLnSpc="1">
            <a:prstTxWarp prst="textNoShape">
              <a:avLst/>
            </a:prstTxWarp>
          </a:bodyPr>
          <a:lstStyle/>
          <a:p>
            <a:pPr defTabSz="934007"/>
            <a:endParaRPr lang="en-US" sz="182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260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原创设计师QQ598969553             _1"/>
          <p:cNvSpPr/>
          <p:nvPr/>
        </p:nvSpPr>
        <p:spPr bwMode="auto">
          <a:xfrm>
            <a:off x="1" y="0"/>
            <a:ext cx="322337" cy="643747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原创设计师QQ598969553             _2"/>
          <p:cNvSpPr/>
          <p:nvPr/>
        </p:nvSpPr>
        <p:spPr bwMode="auto">
          <a:xfrm>
            <a:off x="99885" y="225242"/>
            <a:ext cx="216113" cy="433139"/>
          </a:xfrm>
          <a:custGeom>
            <a:avLst/>
            <a:gdLst>
              <a:gd name="T0" fmla="*/ 0 w 278"/>
              <a:gd name="T1" fmla="*/ 0 h 557"/>
              <a:gd name="T2" fmla="*/ 278 w 278"/>
              <a:gd name="T3" fmla="*/ 278 h 557"/>
              <a:gd name="T4" fmla="*/ 0 w 278"/>
              <a:gd name="T5" fmla="*/ 557 h 557"/>
              <a:gd name="T6" fmla="*/ 0 w 278"/>
              <a:gd name="T7" fmla="*/ 0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原创设计师QQ598969553             _3"/>
          <p:cNvSpPr>
            <a:spLocks noChangeArrowheads="1"/>
          </p:cNvSpPr>
          <p:nvPr/>
        </p:nvSpPr>
        <p:spPr bwMode="auto">
          <a:xfrm>
            <a:off x="463550" y="194753"/>
            <a:ext cx="19781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2.1  BOM</a:t>
            </a:r>
            <a:r>
              <a:rPr lang="zh-CN" altLang="en-US" sz="24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对象</a:t>
            </a:r>
            <a:endParaRPr lang="en-US" altLang="zh-CN" sz="24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628568" y="1276178"/>
            <a:ext cx="2448272" cy="1170010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2212421" y="1089522"/>
            <a:ext cx="373310" cy="37331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3346388" y="1276176"/>
            <a:ext cx="2448272" cy="1170011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6080527" y="1276176"/>
            <a:ext cx="2448272" cy="1170012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5004048" y="1089522"/>
            <a:ext cx="373310" cy="37331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7740352" y="1089522"/>
            <a:ext cx="373310" cy="37331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92717" y="1707654"/>
            <a:ext cx="1944216" cy="6301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对象：表示整个浏览器窗口，用于获取浏览器窗口的大小、位置，或设置定时器等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598416" y="1653545"/>
            <a:ext cx="1944216" cy="6301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screen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对象：用于获取用户计算机的屏幕信息，如分辨率、颜色位数等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332555" y="1707654"/>
            <a:ext cx="1944216" cy="4201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location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对象：用于获取和设置当前网页的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</a:p>
        </p:txBody>
      </p:sp>
      <p:sp>
        <p:nvSpPr>
          <p:cNvPr id="106" name="圆角矩形 105"/>
          <p:cNvSpPr/>
          <p:nvPr/>
        </p:nvSpPr>
        <p:spPr>
          <a:xfrm>
            <a:off x="632209" y="2697884"/>
            <a:ext cx="2448272" cy="1170010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2216062" y="2511228"/>
            <a:ext cx="373310" cy="37331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3350029" y="2697882"/>
            <a:ext cx="2730498" cy="1170011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5007689" y="2511228"/>
            <a:ext cx="373310" cy="37331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96358" y="3075806"/>
            <a:ext cx="1944216" cy="4201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history</a:t>
            </a:r>
            <a:r>
              <a:rPr lang="zh-CN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对象：其主要作用是控制浏览器的前进和后退</a:t>
            </a:r>
            <a:endParaRPr lang="zh-CN" altLang="en-US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602057" y="3003798"/>
            <a:ext cx="2478470" cy="4201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</a:t>
            </a:r>
            <a:r>
              <a:rPr lang="zh-CN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对象：用于处理网页文档，通过该对象可以访问文档中所有的元素</a:t>
            </a:r>
            <a:endParaRPr lang="zh-CN" altLang="en-US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334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8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8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8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8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9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0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1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56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7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8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9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64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5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6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67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655"/>
                            </p:stCondLst>
                            <p:childTnLst>
                              <p:par>
                                <p:cTn id="7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8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8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655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0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91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92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8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99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00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01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/>
      <p:bldP spid="103" grpId="1"/>
      <p:bldP spid="104" grpId="0"/>
      <p:bldP spid="104" grpId="1"/>
      <p:bldP spid="105" grpId="0"/>
      <p:bldP spid="105" grpId="1"/>
      <p:bldP spid="106" grpId="0" animBg="1"/>
      <p:bldP spid="107" grpId="0" animBg="1"/>
      <p:bldP spid="108" grpId="0" animBg="1"/>
      <p:bldP spid="110" grpId="0" animBg="1"/>
      <p:bldP spid="112" grpId="0"/>
      <p:bldP spid="112" grpId="1"/>
      <p:bldP spid="113" grpId="0"/>
      <p:bldP spid="113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4312</TotalTime>
  <Words>1451</Words>
  <Application>Microsoft Office PowerPoint</Application>
  <PresentationFormat>全屏显示(16:9)</PresentationFormat>
  <Paragraphs>240</Paragraphs>
  <Slides>28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 liu</dc:creator>
  <cp:lastModifiedBy>User</cp:lastModifiedBy>
  <cp:revision>403</cp:revision>
  <dcterms:created xsi:type="dcterms:W3CDTF">2017-12-26T14:02:31Z</dcterms:created>
  <dcterms:modified xsi:type="dcterms:W3CDTF">2018-10-17T01:23:07Z</dcterms:modified>
</cp:coreProperties>
</file>