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theme/themeOverride12.xml" ContentType="application/vnd.openxmlformats-officedocument.themeOverr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7" r:id="rId2"/>
    <p:sldMasterId id="2147483686" r:id="rId3"/>
    <p:sldMasterId id="2147483685" r:id="rId4"/>
    <p:sldMasterId id="2147483661" r:id="rId5"/>
    <p:sldMasterId id="2147483859" r:id="rId6"/>
  </p:sldMasterIdLst>
  <p:notesMasterIdLst>
    <p:notesMasterId r:id="rId39"/>
  </p:notesMasterIdLst>
  <p:sldIdLst>
    <p:sldId id="261" r:id="rId7"/>
    <p:sldId id="357" r:id="rId8"/>
    <p:sldId id="294" r:id="rId9"/>
    <p:sldId id="295" r:id="rId10"/>
    <p:sldId id="289" r:id="rId11"/>
    <p:sldId id="299" r:id="rId12"/>
    <p:sldId id="300" r:id="rId13"/>
    <p:sldId id="358" r:id="rId14"/>
    <p:sldId id="359" r:id="rId15"/>
    <p:sldId id="360" r:id="rId16"/>
    <p:sldId id="362" r:id="rId17"/>
    <p:sldId id="306" r:id="rId18"/>
    <p:sldId id="356" r:id="rId19"/>
    <p:sldId id="364" r:id="rId20"/>
    <p:sldId id="365" r:id="rId21"/>
    <p:sldId id="366" r:id="rId22"/>
    <p:sldId id="368" r:id="rId23"/>
    <p:sldId id="367" r:id="rId24"/>
    <p:sldId id="370" r:id="rId25"/>
    <p:sldId id="372" r:id="rId26"/>
    <p:sldId id="373" r:id="rId27"/>
    <p:sldId id="374" r:id="rId28"/>
    <p:sldId id="377" r:id="rId29"/>
    <p:sldId id="378" r:id="rId30"/>
    <p:sldId id="375" r:id="rId31"/>
    <p:sldId id="376" r:id="rId32"/>
    <p:sldId id="308" r:id="rId33"/>
    <p:sldId id="309" r:id="rId34"/>
    <p:sldId id="320" r:id="rId35"/>
    <p:sldId id="355" r:id="rId36"/>
    <p:sldId id="321" r:id="rId37"/>
    <p:sldId id="260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chen" initials="t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CCFF33"/>
    <a:srgbClr val="CC00FF"/>
    <a:srgbClr val="000099"/>
    <a:srgbClr val="FF0000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1529" autoAdjust="0"/>
  </p:normalViewPr>
  <p:slideViewPr>
    <p:cSldViewPr>
      <p:cViewPr varScale="1">
        <p:scale>
          <a:sx n="65" d="100"/>
          <a:sy n="65" d="100"/>
        </p:scale>
        <p:origin x="-1494" y="-96"/>
      </p:cViewPr>
      <p:guideLst>
        <p:guide orient="horz" pos="21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5-02T22:54:45.910" idx="3">
    <p:pos x="4394" y="2098"/>
    <p:text>图上 标出 Z_Nearest 和 Z_Farest，
然后 ？ 表示要确定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5-02T22:52:03.330" idx="2">
    <p:pos x="3196" y="1570"/>
    <p:text>最好 标注出 范围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5-03T15:32:50.764" idx="4">
    <p:pos x="2057" y="2588"/>
    <p:text>
去除了 “无效”角点的 “图像”，
就是 FT-GB算法的目的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911E7571-1C78-43B6-A593-219557CA21D4}" type="datetimeFigureOut">
              <a:rPr lang="zh-CN" altLang="en-US"/>
              <a:pPr/>
              <a:t>2015/5/2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83049AF4-E373-45AA-9578-7F3006E69BB2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7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zh-CN" altLang="en-US"/>
              <a:t>本设计实现了流体模型的仿真平台 </a:t>
            </a:r>
            <a:r>
              <a:rPr lang="en-US"/>
              <a:t>FMSimulator(Fluid Model Simulator)</a:t>
            </a:r>
            <a:r>
              <a:rPr lang="zh-CN" altLang="en-US"/>
              <a:t>，主要目的是支持大规模网络的高性能仿真，在保证仿真结果足够精确的基础上，最大程度地提高仿真的时间效率。 </a:t>
            </a:r>
          </a:p>
          <a:p>
            <a:r>
              <a:rPr lang="en-US"/>
              <a:t>FMSimulator</a:t>
            </a:r>
            <a:r>
              <a:rPr lang="zh-CN" altLang="en-US"/>
              <a:t>的后台是基于离散事件处理机制的，也就是刚刚介绍的流体模型的第二种实现方式。</a:t>
            </a:r>
          </a:p>
          <a:p>
            <a:endParaRPr lang="zh-CN" altLang="en-US"/>
          </a:p>
          <a:p>
            <a:r>
              <a:rPr lang="zh-CN" altLang="en-US"/>
              <a:t>选择</a:t>
            </a:r>
            <a:r>
              <a:rPr lang="en-US"/>
              <a:t>C++</a:t>
            </a:r>
            <a:r>
              <a:rPr lang="zh-CN" altLang="en-US"/>
              <a:t>实现程序的核心算法主要是出于效率考虑，而且</a:t>
            </a:r>
            <a:r>
              <a:rPr lang="en-US"/>
              <a:t>C++</a:t>
            </a:r>
            <a:r>
              <a:rPr lang="zh-CN" altLang="en-US"/>
              <a:t>灵活性较高，可以更方便控制程序的时间与空间性能；前台开发并不是</a:t>
            </a:r>
            <a:r>
              <a:rPr lang="en-US"/>
              <a:t>C++</a:t>
            </a:r>
            <a:r>
              <a:rPr lang="zh-CN" altLang="en-US"/>
              <a:t>之所长，</a:t>
            </a:r>
            <a:r>
              <a:rPr lang="en-US"/>
              <a:t>C#</a:t>
            </a:r>
            <a:r>
              <a:rPr lang="zh-CN" altLang="en-US"/>
              <a:t>作为</a:t>
            </a:r>
            <a:r>
              <a:rPr lang="en-US"/>
              <a:t>.NET </a:t>
            </a:r>
            <a:r>
              <a:rPr lang="zh-CN" altLang="en-US"/>
              <a:t>的代表语言，是快速开发的利器。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本文只对网络中业务的</a:t>
            </a:r>
            <a:r>
              <a:rPr lang="en-US" altLang="zh-CN"/>
              <a:t>QoS</a:t>
            </a:r>
            <a:r>
              <a:rPr lang="zh-CN" altLang="en-US"/>
              <a:t>参数进行了统计，通过业务的丢包率可大致看出网络的拥塞程度，但更好的做法是，在仿真完成后，对网络的设计合理与否给出建议，以及知会用户如何更好地对该网络进行规划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zh-CN" alt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1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7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9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321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5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2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943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07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16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1861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2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35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60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491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6237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51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47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34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414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3168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5199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78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11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95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035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6463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25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594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404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1379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14456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1580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21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446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154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623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5223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8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364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859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725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9996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3976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38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675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424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644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05297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7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48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35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072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114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31355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15379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4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7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36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2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hyperlink" Target="http://www.nordridesign.cn/index.php" TargetMode="Externa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400" b="0">
              <a:solidFill>
                <a:srgbClr val="96969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Text Box 8"/>
          <p:cNvSpPr txBox="1">
            <a:spLocks noChangeArrowheads="1"/>
          </p:cNvSpPr>
          <p:nvPr userDrawn="1"/>
        </p:nvSpPr>
        <p:spPr bwMode="auto">
          <a:xfrm>
            <a:off x="6156325" y="2420938"/>
            <a:ext cx="1944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sz="3000">
                <a:latin typeface="Times New Roman" pitchFamily="18" charset="0"/>
                <a:ea typeface="隶书" pitchFamily="49" charset="-122"/>
              </a:rPr>
              <a:t>Attention !</a:t>
            </a:r>
          </a:p>
        </p:txBody>
      </p:sp>
      <p:sp>
        <p:nvSpPr>
          <p:cNvPr id="5125" name="Text Box 10"/>
          <p:cNvSpPr txBox="1">
            <a:spLocks noChangeArrowheads="1"/>
          </p:cNvSpPr>
          <p:nvPr userDrawn="1"/>
        </p:nvSpPr>
        <p:spPr bwMode="auto">
          <a:xfrm>
            <a:off x="1619250" y="2447925"/>
            <a:ext cx="1368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sz="3000">
                <a:latin typeface="Times New Roman" pitchFamily="18" charset="0"/>
                <a:ea typeface="隶书" pitchFamily="49" charset="-122"/>
              </a:rPr>
              <a:t>Thank</a:t>
            </a:r>
          </a:p>
        </p:txBody>
      </p:sp>
      <p:sp>
        <p:nvSpPr>
          <p:cNvPr id="5126" name="Text Box 11"/>
          <p:cNvSpPr txBox="1">
            <a:spLocks noChangeArrowheads="1"/>
          </p:cNvSpPr>
          <p:nvPr userDrawn="1"/>
        </p:nvSpPr>
        <p:spPr bwMode="auto">
          <a:xfrm>
            <a:off x="3132138" y="2447925"/>
            <a:ext cx="10080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sz="3000">
                <a:latin typeface="Times New Roman" pitchFamily="18" charset="0"/>
                <a:ea typeface="隶书" pitchFamily="49" charset="-122"/>
              </a:rPr>
              <a:t>You</a:t>
            </a:r>
          </a:p>
        </p:txBody>
      </p:sp>
      <p:sp>
        <p:nvSpPr>
          <p:cNvPr id="5127" name="Text Box 12"/>
          <p:cNvSpPr txBox="1">
            <a:spLocks noChangeArrowheads="1"/>
          </p:cNvSpPr>
          <p:nvPr userDrawn="1"/>
        </p:nvSpPr>
        <p:spPr bwMode="auto">
          <a:xfrm>
            <a:off x="4067175" y="2447925"/>
            <a:ext cx="8667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sz="3000">
                <a:latin typeface="Times New Roman" pitchFamily="18" charset="0"/>
                <a:ea typeface="隶书" pitchFamily="49" charset="-122"/>
              </a:rPr>
              <a:t>For</a:t>
            </a:r>
          </a:p>
        </p:txBody>
      </p:sp>
      <p:sp>
        <p:nvSpPr>
          <p:cNvPr id="5128" name="Text Box 13"/>
          <p:cNvSpPr txBox="1">
            <a:spLocks noChangeArrowheads="1"/>
          </p:cNvSpPr>
          <p:nvPr userDrawn="1"/>
        </p:nvSpPr>
        <p:spPr bwMode="auto">
          <a:xfrm>
            <a:off x="5003800" y="2447925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sz="3000">
                <a:latin typeface="Times New Roman" pitchFamily="18" charset="0"/>
                <a:ea typeface="隶书" pitchFamily="49" charset="-122"/>
              </a:rPr>
              <a:t>Your</a:t>
            </a:r>
          </a:p>
        </p:txBody>
      </p:sp>
      <p:sp>
        <p:nvSpPr>
          <p:cNvPr id="5129" name="Text Box 15"/>
          <p:cNvSpPr txBox="1">
            <a:spLocks noChangeArrowheads="1"/>
          </p:cNvSpPr>
          <p:nvPr userDrawn="1"/>
        </p:nvSpPr>
        <p:spPr bwMode="auto">
          <a:xfrm>
            <a:off x="5435600" y="3500438"/>
            <a:ext cx="2640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200" b="0">
                <a:ea typeface="楷体_GB2312" pitchFamily="1" charset="-122"/>
              </a:rPr>
              <a:t>西 南 交 通 大 学</a:t>
            </a:r>
          </a:p>
        </p:txBody>
      </p:sp>
      <p:sp>
        <p:nvSpPr>
          <p:cNvPr id="5130" name="Rectangle 18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1476375" y="4365625"/>
            <a:ext cx="3987800" cy="16557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18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3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16667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  <p:bldP spid="5128" grpId="0" autoUpdateAnimBg="0"/>
      <p:bldP spid="5129" grpId="0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400" b="0">
              <a:solidFill>
                <a:srgbClr val="96969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683568" y="1340768"/>
            <a:ext cx="6523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0" dirty="0"/>
              <a:t>基于</a:t>
            </a:r>
            <a:r>
              <a:rPr lang="en-US" altLang="zh-CN" b="0" dirty="0" err="1"/>
              <a:t>Kinect</a:t>
            </a:r>
            <a:r>
              <a:rPr lang="zh-CN" altLang="en-US" b="0" dirty="0"/>
              <a:t>的手势识别技术在智能电视交互中的应用研究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347513" y="2712992"/>
            <a:ext cx="75231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1800" b="0" dirty="0" smtClean="0">
                <a:latin typeface="Consolas" pitchFamily="49" charset="0"/>
                <a:ea typeface="黑体" pitchFamily="49" charset="-122"/>
              </a:rPr>
              <a:t>The Research on Applying Gesture Recognition Techniques</a:t>
            </a:r>
          </a:p>
          <a:p>
            <a:r>
              <a:rPr lang="en-US" sz="1800" b="0" dirty="0" smtClean="0">
                <a:latin typeface="Consolas" pitchFamily="49" charset="0"/>
                <a:ea typeface="黑体" pitchFamily="49" charset="-122"/>
              </a:rPr>
              <a:t>For </a:t>
            </a:r>
          </a:p>
          <a:p>
            <a:r>
              <a:rPr lang="en-US" sz="1800" b="0" dirty="0" smtClean="0">
                <a:latin typeface="Consolas" pitchFamily="49" charset="0"/>
                <a:ea typeface="黑体" pitchFamily="49" charset="-122"/>
              </a:rPr>
              <a:t>Smart TV Interaction </a:t>
            </a:r>
          </a:p>
          <a:p>
            <a:r>
              <a:rPr lang="en-US" sz="1800" b="0" dirty="0" smtClean="0">
                <a:latin typeface="Consolas" pitchFamily="49" charset="0"/>
                <a:ea typeface="黑体" pitchFamily="49" charset="-122"/>
              </a:rPr>
              <a:t>Based On </a:t>
            </a:r>
            <a:r>
              <a:rPr lang="en-US" sz="1800" b="0" dirty="0" err="1" smtClean="0">
                <a:latin typeface="Consolas" pitchFamily="49" charset="0"/>
                <a:ea typeface="黑体" pitchFamily="49" charset="-122"/>
              </a:rPr>
              <a:t>Kinect</a:t>
            </a:r>
            <a:endParaRPr lang="en-US" sz="1800" b="0" dirty="0" smtClean="0">
              <a:latin typeface="Consolas" pitchFamily="49" charset="0"/>
              <a:ea typeface="黑体" pitchFamily="49" charset="-122"/>
            </a:endParaRPr>
          </a:p>
          <a:p>
            <a:endParaRPr lang="en-US" sz="1800" b="0" dirty="0">
              <a:latin typeface="Consolas" pitchFamily="49" charset="0"/>
              <a:ea typeface="黑体" pitchFamily="49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24549" y="5976486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8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指导教师</a:t>
            </a:r>
            <a:r>
              <a:rPr lang="zh-CN" altLang="en-US" dirty="0" smtClean="0"/>
              <a:t>：</a:t>
            </a:r>
            <a:r>
              <a:rPr lang="zh-CN" altLang="en-US" dirty="0"/>
              <a:t>景红</a:t>
            </a:r>
            <a:endParaRPr lang="zh-CN" altLang="en-US" dirty="0"/>
          </a:p>
        </p:txBody>
      </p:sp>
      <p:sp>
        <p:nvSpPr>
          <p:cNvPr id="2" name="AutoShape 5" descr="http://img0.imgtn.bdimg.com/it/u=1576401742,830819828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9140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71287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zh-CN" altLang="en-US" dirty="0" smtClean="0"/>
              <a:t>英文字母书写：</a:t>
            </a:r>
            <a:endParaRPr lang="en-US" altLang="zh-CN" dirty="0" smtClean="0"/>
          </a:p>
          <a:p>
            <a:pPr algn="just"/>
            <a:r>
              <a:rPr lang="en-US" altLang="zh-CN" sz="2400" b="0" dirty="0" smtClean="0"/>
              <a:t>     </a:t>
            </a:r>
            <a:r>
              <a:rPr lang="zh-CN" altLang="en-US" sz="2400" b="0" dirty="0" smtClean="0"/>
              <a:t>主要在输入框中，输入大写英文字母。</a:t>
            </a:r>
            <a:endParaRPr lang="en-US" altLang="zh-CN" sz="2400" b="0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 smtClean="0"/>
          </a:p>
          <a:p>
            <a:pPr algn="just"/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 smtClean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362992" y="486637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2779" y="485595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59" y="4572325"/>
            <a:ext cx="1252505" cy="115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8" y="4498784"/>
            <a:ext cx="1706697" cy="131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29" y="4498784"/>
            <a:ext cx="1717539" cy="13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68" y="1890993"/>
            <a:ext cx="294532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u"/>
            </a:pPr>
            <a:r>
              <a:rPr lang="zh-CN" altLang="en-US" dirty="0"/>
              <a:t>针对智能电视的常用功能，定义了如下的动态手势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zh-CN" altLang="en-US" dirty="0" smtClean="0"/>
              <a:t>拖动：</a:t>
            </a:r>
            <a:endParaRPr lang="en-US" altLang="zh-CN" dirty="0" smtClean="0"/>
          </a:p>
          <a:p>
            <a:pPr algn="just"/>
            <a:r>
              <a:rPr lang="en-US" altLang="zh-CN" sz="2400" b="0" dirty="0" smtClean="0"/>
              <a:t>     </a:t>
            </a:r>
            <a:r>
              <a:rPr lang="zh-CN" altLang="en-US" sz="2400" b="0" dirty="0" smtClean="0"/>
              <a:t>主要在菜单设置界面，拖动设置条。</a:t>
            </a:r>
            <a:endParaRPr lang="en-US" altLang="zh-CN" sz="2400" b="0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 smtClean="0"/>
          </a:p>
          <a:p>
            <a:pPr algn="just"/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 smtClean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362992" y="555202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7494" y="553482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41831"/>
            <a:ext cx="1252505" cy="115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0" y="5184430"/>
            <a:ext cx="1706697" cy="131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28013"/>
            <a:ext cx="10477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68" y="2713341"/>
            <a:ext cx="3018104" cy="19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0">
                <a:latin typeface="隶书" pitchFamily="49" charset="-122"/>
                <a:ea typeface="隶书" pitchFamily="49" charset="-122"/>
              </a:rPr>
              <a:t>内容提纲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-2387600" y="1341438"/>
            <a:ext cx="10488613" cy="4824412"/>
            <a:chOff x="0" y="0"/>
            <a:chExt cx="6612" cy="3039"/>
          </a:xfrm>
        </p:grpSpPr>
        <p:sp>
          <p:nvSpPr>
            <p:cNvPr id="32772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4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79 h 21600"/>
                <a:gd name="T4" fmla="*/ 1520 w 21600"/>
                <a:gd name="T5" fmla="*/ 45 h 21600"/>
                <a:gd name="T6" fmla="*/ 3016 w 21600"/>
                <a:gd name="T7" fmla="*/ 14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sz="1800" b="0"/>
            </a:p>
          </p:txBody>
        </p:sp>
        <p:sp>
          <p:nvSpPr>
            <p:cNvPr id="32773" name="AutoShape 5"/>
            <p:cNvSpPr>
              <a:spLocks noChangeArrowheads="1"/>
            </p:cNvSpPr>
            <p:nvPr/>
          </p:nvSpPr>
          <p:spPr bwMode="auto">
            <a:xfrm>
              <a:off x="2656" y="2300"/>
              <a:ext cx="1476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结论与展望</a:t>
              </a:r>
            </a:p>
          </p:txBody>
        </p:sp>
        <p:sp>
          <p:nvSpPr>
            <p:cNvPr id="32774" name="AutoShape 6"/>
            <p:cNvSpPr>
              <a:spLocks noChangeArrowheads="1"/>
            </p:cNvSpPr>
            <p:nvPr/>
          </p:nvSpPr>
          <p:spPr bwMode="auto">
            <a:xfrm>
              <a:off x="3074" y="1270"/>
              <a:ext cx="3538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/>
                <a:t>静态手势识别</a:t>
              </a:r>
              <a:endParaRPr lang="zh-CN" altLang="en-US" sz="2400" dirty="0"/>
            </a:p>
          </p:txBody>
        </p:sp>
        <p:sp>
          <p:nvSpPr>
            <p:cNvPr id="32775" name="AutoShape 8"/>
            <p:cNvSpPr>
              <a:spLocks noChangeArrowheads="1"/>
            </p:cNvSpPr>
            <p:nvPr/>
          </p:nvSpPr>
          <p:spPr bwMode="auto">
            <a:xfrm>
              <a:off x="2983" y="1814"/>
              <a:ext cx="1950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仿真平台的搭建</a:t>
              </a:r>
            </a:p>
          </p:txBody>
        </p:sp>
        <p:sp>
          <p:nvSpPr>
            <p:cNvPr id="32776" name="AutoShape 9"/>
            <p:cNvSpPr>
              <a:spLocks noChangeArrowheads="1"/>
            </p:cNvSpPr>
            <p:nvPr/>
          </p:nvSpPr>
          <p:spPr bwMode="auto">
            <a:xfrm>
              <a:off x="2620" y="235"/>
              <a:ext cx="1724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研究背景及意义</a:t>
              </a:r>
              <a:endParaRPr lang="en-US" sz="2400" b="0">
                <a:solidFill>
                  <a:srgbClr val="7F7F7F"/>
                </a:solidFill>
              </a:endParaRPr>
            </a:p>
          </p:txBody>
        </p:sp>
        <p:grpSp>
          <p:nvGrpSpPr>
            <p:cNvPr id="32777" name="Group 9"/>
            <p:cNvGrpSpPr>
              <a:grpSpLocks/>
            </p:cNvGrpSpPr>
            <p:nvPr/>
          </p:nvGrpSpPr>
          <p:grpSpPr bwMode="auto">
            <a:xfrm>
              <a:off x="2756" y="1843"/>
              <a:ext cx="240" cy="240"/>
              <a:chOff x="0" y="0"/>
              <a:chExt cx="1615" cy="1615"/>
            </a:xfrm>
          </p:grpSpPr>
          <p:sp>
            <p:nvSpPr>
              <p:cNvPr id="32778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79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0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1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2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3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32784" name="Group 16"/>
            <p:cNvGrpSpPr>
              <a:grpSpLocks/>
            </p:cNvGrpSpPr>
            <p:nvPr/>
          </p:nvGrpSpPr>
          <p:grpSpPr bwMode="auto">
            <a:xfrm>
              <a:off x="2471" y="2345"/>
              <a:ext cx="240" cy="240"/>
              <a:chOff x="0" y="0"/>
              <a:chExt cx="1615" cy="1615"/>
            </a:xfrm>
          </p:grpSpPr>
          <p:sp>
            <p:nvSpPr>
              <p:cNvPr id="32785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6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7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8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89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90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sp>
          <p:nvSpPr>
            <p:cNvPr id="32791" name="AutoShape 7"/>
            <p:cNvSpPr>
              <a:spLocks noChangeArrowheads="1"/>
            </p:cNvSpPr>
            <p:nvPr/>
          </p:nvSpPr>
          <p:spPr bwMode="auto">
            <a:xfrm>
              <a:off x="2938" y="725"/>
              <a:ext cx="3538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基于流体模型的连续系统的研究与实现</a:t>
              </a:r>
            </a:p>
          </p:txBody>
        </p:sp>
        <p:grpSp>
          <p:nvGrpSpPr>
            <p:cNvPr id="32792" name="Group 24"/>
            <p:cNvGrpSpPr>
              <a:grpSpLocks/>
            </p:cNvGrpSpPr>
            <p:nvPr/>
          </p:nvGrpSpPr>
          <p:grpSpPr bwMode="auto">
            <a:xfrm>
              <a:off x="2393" y="272"/>
              <a:ext cx="240" cy="240"/>
              <a:chOff x="0" y="0"/>
              <a:chExt cx="1615" cy="1615"/>
            </a:xfrm>
          </p:grpSpPr>
          <p:sp>
            <p:nvSpPr>
              <p:cNvPr id="32793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94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95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96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97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798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32799" name="Group 31"/>
            <p:cNvGrpSpPr>
              <a:grpSpLocks/>
            </p:cNvGrpSpPr>
            <p:nvPr/>
          </p:nvGrpSpPr>
          <p:grpSpPr bwMode="auto">
            <a:xfrm>
              <a:off x="2852" y="1315"/>
              <a:ext cx="240" cy="240"/>
              <a:chOff x="0" y="0"/>
              <a:chExt cx="1615" cy="1615"/>
            </a:xfrm>
          </p:grpSpPr>
          <p:sp>
            <p:nvSpPr>
              <p:cNvPr id="32800" name="Oval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1" name="Oval 26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2" name="Oval 27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3" name="Oval 28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4" name="Oval 29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5" name="Oval 30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32806" name="Group 38"/>
            <p:cNvGrpSpPr>
              <a:grpSpLocks/>
            </p:cNvGrpSpPr>
            <p:nvPr/>
          </p:nvGrpSpPr>
          <p:grpSpPr bwMode="auto">
            <a:xfrm>
              <a:off x="2711" y="771"/>
              <a:ext cx="240" cy="240"/>
              <a:chOff x="0" y="0"/>
              <a:chExt cx="1615" cy="1615"/>
            </a:xfrm>
          </p:grpSpPr>
          <p:sp>
            <p:nvSpPr>
              <p:cNvPr id="32807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8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09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10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11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32812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</p:grpSp>
    </p:spTree>
  </p:cSld>
  <p:clrMapOvr>
    <a:masterClrMapping/>
  </p:clrMapOvr>
  <p:transition advTm="521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静态手势识别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9882" name="Rectangle 1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4" name="Rectangle 2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6" name="Rectangle 2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Rectangle 2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79890" name="Rectangle 3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2" name="Rectangle 3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902" name="Rectangle 49"/>
          <p:cNvSpPr>
            <a:spLocks noChangeArrowheads="1"/>
          </p:cNvSpPr>
          <p:nvPr/>
        </p:nvSpPr>
        <p:spPr bwMode="auto">
          <a:xfrm>
            <a:off x="365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7990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912" name="Rectangle 9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7544" y="1351951"/>
            <a:ext cx="8651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静态手势识别 ： 从深度图像帧中，识别出静态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手势。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547664" y="3240782"/>
            <a:ext cx="2160240" cy="914400"/>
          </a:xfrm>
          <a:prstGeom prst="round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Kinect</a:t>
            </a: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采集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2627784" y="2429169"/>
            <a:ext cx="0" cy="802089"/>
          </a:xfrm>
          <a:prstGeom prst="straightConnector1">
            <a:avLst/>
          </a:prstGeom>
          <a:ln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0264" y="2495848"/>
            <a:ext cx="146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动态手势</a:t>
            </a:r>
            <a:endParaRPr lang="zh-CN" altLang="en-US" sz="2400" dirty="0"/>
          </a:p>
        </p:txBody>
      </p:sp>
      <p:sp>
        <p:nvSpPr>
          <p:cNvPr id="50" name="圆角矩形 49"/>
          <p:cNvSpPr/>
          <p:nvPr/>
        </p:nvSpPr>
        <p:spPr bwMode="auto">
          <a:xfrm>
            <a:off x="5652120" y="3231257"/>
            <a:ext cx="2160240" cy="914400"/>
          </a:xfrm>
          <a:prstGeom prst="round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手势分割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1" name="直接箭头连接符 50"/>
          <p:cNvCxnSpPr>
            <a:stCxn id="3" idx="3"/>
            <a:endCxn id="50" idx="1"/>
          </p:cNvCxnSpPr>
          <p:nvPr/>
        </p:nvCxnSpPr>
        <p:spPr bwMode="auto">
          <a:xfrm flipV="1">
            <a:off x="3707904" y="3688457"/>
            <a:ext cx="1944216" cy="9525"/>
          </a:xfrm>
          <a:prstGeom prst="straightConnector1">
            <a:avLst/>
          </a:prstGeom>
          <a:ln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82752" y="3168450"/>
            <a:ext cx="187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深度图像帧</a:t>
            </a:r>
            <a:endParaRPr lang="zh-CN" altLang="en-US" sz="2400" dirty="0"/>
          </a:p>
        </p:txBody>
      </p:sp>
      <p:sp>
        <p:nvSpPr>
          <p:cNvPr id="64" name="圆角矩形 63"/>
          <p:cNvSpPr/>
          <p:nvPr/>
        </p:nvSpPr>
        <p:spPr bwMode="auto">
          <a:xfrm>
            <a:off x="4474903" y="5040014"/>
            <a:ext cx="2160240" cy="914400"/>
          </a:xfrm>
          <a:prstGeom prst="round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手指点检测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stCxn id="50" idx="2"/>
            <a:endCxn id="64" idx="3"/>
          </p:cNvCxnSpPr>
          <p:nvPr/>
        </p:nvCxnSpPr>
        <p:spPr bwMode="auto">
          <a:xfrm flipH="1">
            <a:off x="6635143" y="4145657"/>
            <a:ext cx="97097" cy="1351557"/>
          </a:xfrm>
          <a:prstGeom prst="straightConnector1">
            <a:avLst/>
          </a:prstGeom>
          <a:ln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32240" y="4725144"/>
            <a:ext cx="146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手势区域</a:t>
            </a:r>
          </a:p>
        </p:txBody>
      </p:sp>
      <p:sp>
        <p:nvSpPr>
          <p:cNvPr id="76" name="圆角矩形 75"/>
          <p:cNvSpPr/>
          <p:nvPr/>
        </p:nvSpPr>
        <p:spPr bwMode="auto">
          <a:xfrm>
            <a:off x="464121" y="5053408"/>
            <a:ext cx="2160240" cy="914400"/>
          </a:xfrm>
          <a:prstGeom prst="roundRect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手指点检测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直接箭头连接符 76"/>
          <p:cNvCxnSpPr>
            <a:stCxn id="64" idx="1"/>
            <a:endCxn id="76" idx="3"/>
          </p:cNvCxnSpPr>
          <p:nvPr/>
        </p:nvCxnSpPr>
        <p:spPr bwMode="auto">
          <a:xfrm flipH="1">
            <a:off x="2624361" y="5497214"/>
            <a:ext cx="1850542" cy="13394"/>
          </a:xfrm>
          <a:prstGeom prst="straightConnector1">
            <a:avLst/>
          </a:prstGeom>
          <a:ln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4361" y="4955976"/>
            <a:ext cx="182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手指点检测</a:t>
            </a:r>
            <a:endParaRPr lang="zh-CN" altLang="en-US" sz="2400" dirty="0"/>
          </a:p>
        </p:txBody>
      </p:sp>
    </p:spTree>
  </p:cSld>
  <p:clrMapOvr>
    <a:masterClrMapping/>
  </p:clrMapOvr>
  <p:transition advTm="12701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静态手势识别</a:t>
            </a:r>
            <a:r>
              <a:rPr lang="en-US" altLang="zh-CN" sz="3600" b="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手势分割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2772196"/>
            <a:ext cx="3863044" cy="174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96" y="1268760"/>
            <a:ext cx="3530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dirty="0" smtClean="0"/>
              <a:t>希望达到的效果</a:t>
            </a:r>
            <a:endParaRPr lang="zh-CN" altLang="en-US" dirty="0"/>
          </a:p>
        </p:txBody>
      </p:sp>
      <p:pic>
        <p:nvPicPr>
          <p:cNvPr id="10242" name="Picture 2" descr="C:\Users\tonychen\Desktop\论文图表\三维立体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72196"/>
            <a:ext cx="3363601" cy="175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 bwMode="auto">
          <a:xfrm>
            <a:off x="4021552" y="3507816"/>
            <a:ext cx="524831" cy="288032"/>
          </a:xfrm>
          <a:prstGeom prst="rightArrow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8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静态手势识别</a:t>
            </a:r>
            <a:r>
              <a:rPr lang="en-US" altLang="zh-CN" sz="3600" b="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手势分割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9"/>
            <a:ext cx="842410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dirty="0" smtClean="0"/>
              <a:t>确定“手势动作空间”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u"/>
            </a:pPr>
            <a:endParaRPr lang="en-US" altLang="zh-CN" dirty="0"/>
          </a:p>
          <a:p>
            <a:pPr algn="l"/>
            <a:r>
              <a:rPr lang="zh-CN" altLang="en-US" dirty="0" smtClean="0"/>
              <a:t>“手势动作空间”：手势舞动的空间区域范围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需要确定：</a:t>
            </a:r>
            <a:r>
              <a:rPr lang="en-US" altLang="zh-CN" dirty="0" err="1" smtClean="0"/>
              <a:t>Z_Nearest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Z_Farest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30862"/>
            <a:ext cx="50673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静态手势识别</a:t>
            </a:r>
            <a:r>
              <a:rPr lang="en-US" altLang="zh-CN" sz="3600" b="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手势分割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9"/>
            <a:ext cx="399981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太远太近都不好：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endParaRPr lang="en-US" altLang="zh-CN" dirty="0" smtClean="0"/>
          </a:p>
          <a:p>
            <a:pPr algn="l"/>
            <a:r>
              <a:rPr lang="zh-CN" altLang="en-US" dirty="0"/>
              <a:t>太</a:t>
            </a:r>
            <a:r>
              <a:rPr lang="zh-CN" altLang="en-US" dirty="0" smtClean="0"/>
              <a:t>近：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不方便手势动作</a:t>
            </a:r>
            <a:endParaRPr lang="en-US" altLang="zh-CN" dirty="0"/>
          </a:p>
          <a:p>
            <a:pPr algn="l"/>
            <a:r>
              <a:rPr lang="zh-CN" altLang="en-US" dirty="0" smtClean="0"/>
              <a:t>（图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太</a:t>
            </a:r>
            <a:r>
              <a:rPr lang="zh-CN" altLang="en-US" dirty="0" smtClean="0"/>
              <a:t>远：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手势轮廓模糊，无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法辨别手势</a:t>
            </a:r>
            <a:endParaRPr lang="en-US" altLang="zh-CN" dirty="0" smtClean="0"/>
          </a:p>
          <a:p>
            <a:pPr algn="l"/>
            <a:r>
              <a:rPr lang="zh-CN" altLang="en-US" dirty="0"/>
              <a:t>（</a:t>
            </a:r>
            <a:r>
              <a:rPr lang="zh-CN" altLang="en-US" dirty="0" smtClean="0"/>
              <a:t>图</a:t>
            </a:r>
            <a:r>
              <a:rPr lang="en-US" altLang="zh-CN" dirty="0" err="1" smtClean="0"/>
              <a:t>c,d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77" y="1484784"/>
            <a:ext cx="4362576" cy="341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2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静态手势识别</a:t>
            </a:r>
            <a:r>
              <a:rPr lang="en-US" altLang="zh-CN" sz="3600" b="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手势分割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59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太远太近都不好：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489437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17925" y="3354090"/>
            <a:ext cx="3926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en-US" altLang="zh-CN" dirty="0" err="1" smtClean="0"/>
              <a:t>Z_Nearest</a:t>
            </a:r>
            <a:r>
              <a:rPr lang="en-US" altLang="zh-CN" dirty="0" smtClean="0"/>
              <a:t> : 0.6m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dirty="0" err="1" smtClean="0"/>
              <a:t>Z_Farest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en-US" altLang="zh-CN" dirty="0" smtClean="0"/>
              <a:t>0.8m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6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70" y="2564904"/>
            <a:ext cx="50673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082616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268759"/>
            <a:ext cx="8064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dirty="0"/>
              <a:t>寻找</a:t>
            </a:r>
            <a:r>
              <a:rPr lang="zh-CN" altLang="en-US" dirty="0" smtClean="0"/>
              <a:t>“手势区域”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手势区域：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手势分割：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从深度图像中，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过滤掉 不属于“手势区域”的像素点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“抠”出属于“手势区域”的像素</a:t>
            </a:r>
            <a:r>
              <a:rPr lang="zh-CN" altLang="en-US" dirty="0"/>
              <a:t>点</a:t>
            </a:r>
            <a:endParaRPr lang="en-US" altLang="zh-CN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56" y="1844824"/>
            <a:ext cx="27336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5023650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tonychen\Desktop\论文图表\三维立体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13" y="1039404"/>
            <a:ext cx="2999042" cy="18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4" y="1844824"/>
            <a:ext cx="115884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http://img5.imgtn.bdimg.com/it/u=1236127505,605942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73421" y="991518"/>
            <a:ext cx="2623352" cy="1909206"/>
            <a:chOff x="5120803" y="935567"/>
            <a:chExt cx="2790825" cy="20955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803" y="935567"/>
              <a:ext cx="2790825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1176998"/>
              <a:ext cx="704598" cy="803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右箭头 6"/>
          <p:cNvSpPr/>
          <p:nvPr/>
        </p:nvSpPr>
        <p:spPr bwMode="auto">
          <a:xfrm>
            <a:off x="4347516" y="1748099"/>
            <a:ext cx="764827" cy="396044"/>
          </a:xfrm>
          <a:prstGeom prst="rightArrow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38" y="3205946"/>
            <a:ext cx="255340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右箭头 10"/>
          <p:cNvSpPr/>
          <p:nvPr/>
        </p:nvSpPr>
        <p:spPr bwMode="auto">
          <a:xfrm rot="2390615">
            <a:off x="4304060" y="2847592"/>
            <a:ext cx="764827" cy="396044"/>
          </a:xfrm>
          <a:prstGeom prst="rightArrow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15" y="3789040"/>
            <a:ext cx="2785240" cy="245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右箭头 12"/>
          <p:cNvSpPr/>
          <p:nvPr/>
        </p:nvSpPr>
        <p:spPr bwMode="auto">
          <a:xfrm rot="9093071">
            <a:off x="4271463" y="4460589"/>
            <a:ext cx="764827" cy="396044"/>
          </a:xfrm>
          <a:prstGeom prst="rightArrow">
            <a:avLst/>
          </a:prstGeom>
          <a:gradFill rotWithShape="0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5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268759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dirty="0"/>
              <a:t>寻找</a:t>
            </a:r>
            <a:r>
              <a:rPr lang="zh-CN" altLang="en-US" dirty="0" smtClean="0"/>
              <a:t>“手势区域”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K——Means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76" y="2426785"/>
            <a:ext cx="631286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5" y="4942259"/>
            <a:ext cx="75152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089533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确定手指点的数量  </a:t>
            </a:r>
            <a:r>
              <a:rPr lang="en-US" altLang="zh-CN" dirty="0" smtClean="0"/>
              <a:t>=&gt;</a:t>
            </a:r>
          </a:p>
          <a:p>
            <a:pPr algn="l"/>
            <a:r>
              <a:rPr lang="zh-CN" altLang="en-US" dirty="0" smtClean="0"/>
              <a:t>首先要从手势区域寻找“手指点”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1" y="3573016"/>
            <a:ext cx="27336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97572"/>
            <a:ext cx="2253518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3563888" y="4713481"/>
            <a:ext cx="648072" cy="254205"/>
          </a:xfrm>
          <a:prstGeom prst="rightArrow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636615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1" y="1340768"/>
            <a:ext cx="723787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传统方法：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en-US" altLang="zh-CN" dirty="0" smtClean="0"/>
              <a:t>3D</a:t>
            </a:r>
            <a:r>
              <a:rPr lang="zh-CN" altLang="en-US" dirty="0" smtClean="0"/>
              <a:t>模型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骨架 </a:t>
            </a:r>
            <a:r>
              <a:rPr lang="en-US" altLang="zh-CN" dirty="0" smtClean="0"/>
              <a:t>/ </a:t>
            </a:r>
            <a:r>
              <a:rPr lang="zh-CN" altLang="en-US" dirty="0"/>
              <a:t>量</a:t>
            </a:r>
            <a:r>
              <a:rPr lang="zh-CN" altLang="en-US" dirty="0" smtClean="0"/>
              <a:t>体模型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精确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实时性差（</a:t>
            </a:r>
            <a:r>
              <a:rPr lang="zh-CN" altLang="en-US" dirty="0"/>
              <a:t>计算量</a:t>
            </a:r>
            <a:r>
              <a:rPr lang="zh-CN" altLang="en-US" dirty="0" smtClean="0"/>
              <a:t>巨大），不适用于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扩展性差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55654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41" y="980728"/>
            <a:ext cx="622959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本文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514350" indent="-514350" algn="l">
              <a:buAutoNum type="arabicPeriod"/>
            </a:pPr>
            <a:r>
              <a:rPr lang="zh-CN" altLang="en-US" dirty="0" smtClean="0"/>
              <a:t>手势外观（轮廓）</a:t>
            </a:r>
            <a:r>
              <a:rPr lang="en-US" altLang="zh-CN" dirty="0" smtClean="0"/>
              <a:t>  + </a:t>
            </a:r>
            <a:r>
              <a:rPr lang="zh-CN" altLang="en-US" dirty="0" smtClean="0"/>
              <a:t>几何性质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鲁棒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几何性质的“不变性”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实时</a:t>
            </a:r>
            <a:r>
              <a:rPr lang="zh-CN" altLang="en-US" dirty="0"/>
              <a:t>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algn="l"/>
            <a:r>
              <a:rPr lang="zh-CN" altLang="en-US" dirty="0"/>
              <a:t>计算量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/>
              <a:t>扩展性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缺点：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zh-CN" altLang="en-US" dirty="0" smtClean="0"/>
              <a:t>精度有限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298854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19"/>
          <p:cNvSpPr>
            <a:spLocks noChangeArrowheads="1"/>
          </p:cNvSpPr>
          <p:nvPr/>
        </p:nvSpPr>
        <p:spPr bwMode="auto">
          <a:xfrm>
            <a:off x="-9685584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3" name="Rectangle 2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5" name="Rectangle 2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Rectangle 2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9" name="Rectangle 3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4990" y="1366897"/>
            <a:ext cx="84254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 </a:t>
            </a:r>
          </a:p>
          <a:p>
            <a:pPr algn="l"/>
            <a:r>
              <a:rPr lang="zh-CN" altLang="en-US" sz="2400" dirty="0" smtClean="0"/>
              <a:t>              停止                                           抓取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拖动</a:t>
            </a:r>
            <a:endParaRPr lang="en-US" altLang="zh-CN" sz="2400" dirty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2400" dirty="0" smtClean="0"/>
              <a:t>       光标</a:t>
            </a:r>
            <a:r>
              <a:rPr lang="zh-CN" altLang="en-US" sz="2400" dirty="0"/>
              <a:t>移动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书写                                  抓取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开始</a:t>
            </a:r>
            <a:endParaRPr lang="en-US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3" y="1314327"/>
            <a:ext cx="140699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67664"/>
            <a:ext cx="1034361" cy="130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43632"/>
            <a:ext cx="1706697" cy="131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4327"/>
            <a:ext cx="1670987" cy="126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 txBox="1">
            <a:spLocks/>
          </p:cNvSpPr>
          <p:nvPr/>
        </p:nvSpPr>
        <p:spPr bwMode="auto">
          <a:xfrm>
            <a:off x="457200" y="333375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 algn="ctr"/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静态手势识别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83831"/>
            <a:ext cx="123921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96" y="4133323"/>
            <a:ext cx="1107773" cy="137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14" y="4284343"/>
            <a:ext cx="1662627" cy="12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59503"/>
            <a:ext cx="1512168" cy="115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167261"/>
      </p:ext>
    </p:extLst>
  </p:cSld>
  <p:clrMapOvr>
    <a:masterClrMapping/>
  </p:clrMapOvr>
  <p:transition advTm="12701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083" y="12600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3" y="2137211"/>
            <a:ext cx="2422683" cy="165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右箭头 2"/>
          <p:cNvSpPr/>
          <p:nvPr/>
        </p:nvSpPr>
        <p:spPr bwMode="auto">
          <a:xfrm>
            <a:off x="2906688" y="2836022"/>
            <a:ext cx="648072" cy="254205"/>
          </a:xfrm>
          <a:prstGeom prst="rightArrow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90682"/>
            <a:ext cx="1800200" cy="179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5436096" y="2861092"/>
            <a:ext cx="648072" cy="254205"/>
          </a:xfrm>
          <a:prstGeom prst="rightArrow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50262"/>
            <a:ext cx="1554324" cy="162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575556" y="5013176"/>
            <a:ext cx="648072" cy="254205"/>
          </a:xfrm>
          <a:prstGeom prst="rightArrow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28" y="4025952"/>
            <a:ext cx="2235075" cy="222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右箭头 11"/>
          <p:cNvSpPr/>
          <p:nvPr/>
        </p:nvSpPr>
        <p:spPr bwMode="auto">
          <a:xfrm>
            <a:off x="3995936" y="5013176"/>
            <a:ext cx="648072" cy="254205"/>
          </a:xfrm>
          <a:prstGeom prst="rightArrow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1905" y="4847890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手指点数量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460816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静态手势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手势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分割</a:t>
            </a:r>
            <a:endParaRPr lang="zh-CN" altLang="en-US" sz="36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5437"/>
            <a:ext cx="60483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9660" y="1844824"/>
            <a:ext cx="142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手指点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0779" y="1844824"/>
            <a:ext cx="142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手指点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660" y="4365104"/>
            <a:ext cx="142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手指点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40779" y="4341381"/>
            <a:ext cx="142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手指点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744362"/>
      </p:ext>
    </p:ext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0">
                <a:latin typeface="隶书" pitchFamily="49" charset="-122"/>
                <a:ea typeface="隶书" pitchFamily="49" charset="-122"/>
              </a:rPr>
              <a:t>内容提纲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-2387600" y="1341438"/>
            <a:ext cx="10415588" cy="4824412"/>
            <a:chOff x="0" y="0"/>
            <a:chExt cx="6566" cy="3039"/>
          </a:xfrm>
        </p:grpSpPr>
        <p:sp>
          <p:nvSpPr>
            <p:cNvPr id="48132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4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79 h 21600"/>
                <a:gd name="T4" fmla="*/ 1520 w 21600"/>
                <a:gd name="T5" fmla="*/ 45 h 21600"/>
                <a:gd name="T6" fmla="*/ 3016 w 21600"/>
                <a:gd name="T7" fmla="*/ 14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sz="1800" b="0"/>
            </a:p>
          </p:txBody>
        </p:sp>
        <p:sp>
          <p:nvSpPr>
            <p:cNvPr id="48133" name="AutoShape 5"/>
            <p:cNvSpPr>
              <a:spLocks noChangeArrowheads="1"/>
            </p:cNvSpPr>
            <p:nvPr/>
          </p:nvSpPr>
          <p:spPr bwMode="auto">
            <a:xfrm>
              <a:off x="2656" y="2300"/>
              <a:ext cx="1476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结论与展望</a:t>
              </a:r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>
              <a:off x="3074" y="1270"/>
              <a:ext cx="3492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基于流体模型的离散系统的研究与实现</a:t>
              </a:r>
            </a:p>
          </p:txBody>
        </p:sp>
        <p:sp>
          <p:nvSpPr>
            <p:cNvPr id="48135" name="AutoShape 8"/>
            <p:cNvSpPr>
              <a:spLocks noChangeArrowheads="1"/>
            </p:cNvSpPr>
            <p:nvPr/>
          </p:nvSpPr>
          <p:spPr bwMode="auto">
            <a:xfrm>
              <a:off x="2983" y="1814"/>
              <a:ext cx="1950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 smtClean="0"/>
                <a:t>动态</a:t>
              </a:r>
              <a:r>
                <a:rPr lang="zh-CN" altLang="en-US" sz="2400" dirty="0"/>
                <a:t>手势</a:t>
              </a:r>
              <a:r>
                <a:rPr lang="zh-CN" altLang="en-US" sz="2400" dirty="0" smtClean="0"/>
                <a:t>识别</a:t>
              </a:r>
              <a:endParaRPr lang="zh-CN" altLang="en-US" sz="2400" dirty="0"/>
            </a:p>
          </p:txBody>
        </p:sp>
        <p:sp>
          <p:nvSpPr>
            <p:cNvPr id="48136" name="AutoShape 9"/>
            <p:cNvSpPr>
              <a:spLocks noChangeArrowheads="1"/>
            </p:cNvSpPr>
            <p:nvPr/>
          </p:nvSpPr>
          <p:spPr bwMode="auto">
            <a:xfrm>
              <a:off x="2620" y="235"/>
              <a:ext cx="1724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研究背景及意义</a:t>
              </a:r>
              <a:endParaRPr lang="en-US" sz="2400" b="0">
                <a:solidFill>
                  <a:srgbClr val="7F7F7F"/>
                </a:solidFill>
              </a:endParaRPr>
            </a:p>
          </p:txBody>
        </p:sp>
        <p:grpSp>
          <p:nvGrpSpPr>
            <p:cNvPr id="48137" name="Group 9"/>
            <p:cNvGrpSpPr>
              <a:grpSpLocks/>
            </p:cNvGrpSpPr>
            <p:nvPr/>
          </p:nvGrpSpPr>
          <p:grpSpPr bwMode="auto">
            <a:xfrm>
              <a:off x="2471" y="2345"/>
              <a:ext cx="240" cy="240"/>
              <a:chOff x="0" y="0"/>
              <a:chExt cx="1615" cy="1615"/>
            </a:xfrm>
          </p:grpSpPr>
          <p:sp>
            <p:nvSpPr>
              <p:cNvPr id="48138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39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0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1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2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3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sp>
          <p:nvSpPr>
            <p:cNvPr id="48144" name="AutoShape 7"/>
            <p:cNvSpPr>
              <a:spLocks noChangeArrowheads="1"/>
            </p:cNvSpPr>
            <p:nvPr/>
          </p:nvSpPr>
          <p:spPr bwMode="auto">
            <a:xfrm>
              <a:off x="2938" y="725"/>
              <a:ext cx="3538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基于流体模型的连续系统的研究与实现</a:t>
              </a:r>
            </a:p>
          </p:txBody>
        </p:sp>
        <p:grpSp>
          <p:nvGrpSpPr>
            <p:cNvPr id="48145" name="Group 17"/>
            <p:cNvGrpSpPr>
              <a:grpSpLocks/>
            </p:cNvGrpSpPr>
            <p:nvPr/>
          </p:nvGrpSpPr>
          <p:grpSpPr bwMode="auto">
            <a:xfrm>
              <a:off x="2393" y="272"/>
              <a:ext cx="240" cy="240"/>
              <a:chOff x="0" y="0"/>
              <a:chExt cx="1615" cy="1615"/>
            </a:xfrm>
          </p:grpSpPr>
          <p:sp>
            <p:nvSpPr>
              <p:cNvPr id="48146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7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8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49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0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1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48152" name="Group 24"/>
            <p:cNvGrpSpPr>
              <a:grpSpLocks/>
            </p:cNvGrpSpPr>
            <p:nvPr/>
          </p:nvGrpSpPr>
          <p:grpSpPr bwMode="auto">
            <a:xfrm>
              <a:off x="2711" y="771"/>
              <a:ext cx="240" cy="240"/>
              <a:chOff x="0" y="0"/>
              <a:chExt cx="1615" cy="1615"/>
            </a:xfrm>
          </p:grpSpPr>
          <p:sp>
            <p:nvSpPr>
              <p:cNvPr id="48153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4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5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6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7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58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48159" name="Group 31"/>
            <p:cNvGrpSpPr>
              <a:grpSpLocks/>
            </p:cNvGrpSpPr>
            <p:nvPr/>
          </p:nvGrpSpPr>
          <p:grpSpPr bwMode="auto">
            <a:xfrm>
              <a:off x="2879" y="1315"/>
              <a:ext cx="240" cy="240"/>
              <a:chOff x="0" y="0"/>
              <a:chExt cx="1615" cy="1615"/>
            </a:xfrm>
          </p:grpSpPr>
          <p:sp>
            <p:nvSpPr>
              <p:cNvPr id="48160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1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2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3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4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5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48166" name="Group 38"/>
            <p:cNvGrpSpPr>
              <a:grpSpLocks/>
            </p:cNvGrpSpPr>
            <p:nvPr/>
          </p:nvGrpSpPr>
          <p:grpSpPr bwMode="auto">
            <a:xfrm>
              <a:off x="2756" y="1843"/>
              <a:ext cx="240" cy="240"/>
              <a:chOff x="0" y="0"/>
              <a:chExt cx="1615" cy="1615"/>
            </a:xfrm>
          </p:grpSpPr>
          <p:sp>
            <p:nvSpPr>
              <p:cNvPr id="48167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8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69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70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71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48172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</p:grpSp>
    </p:spTree>
  </p:cSld>
  <p:clrMapOvr>
    <a:masterClrMapping/>
  </p:clrMapOvr>
  <p:transition advTm="230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0" dirty="0">
                <a:latin typeface="隶书" pitchFamily="49" charset="-122"/>
                <a:ea typeface="隶书" pitchFamily="49" charset="-122"/>
              </a:rPr>
              <a:t>动态手势</a:t>
            </a:r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识别</a:t>
            </a:r>
            <a:r>
              <a:rPr lang="en-US" altLang="zh-CN" sz="3600" b="0" dirty="0" smtClean="0"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600" b="0" dirty="0" smtClean="0">
                <a:latin typeface="隶书" pitchFamily="49" charset="-122"/>
                <a:ea typeface="隶书" pitchFamily="49" charset="-122"/>
              </a:rPr>
              <a:t>概述</a:t>
            </a:r>
            <a:endParaRPr lang="zh-CN" altLang="en-US" sz="3600" b="0" dirty="0"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advTm="4095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0">
                <a:latin typeface="隶书" pitchFamily="49" charset="-122"/>
                <a:ea typeface="隶书" pitchFamily="49" charset="-122"/>
              </a:rPr>
              <a:t>内容提纲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-2387600" y="1341438"/>
            <a:ext cx="10272713" cy="4824412"/>
            <a:chOff x="0" y="0"/>
            <a:chExt cx="6476" cy="3039"/>
          </a:xfrm>
        </p:grpSpPr>
        <p:sp>
          <p:nvSpPr>
            <p:cNvPr id="74756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4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79 h 21600"/>
                <a:gd name="T4" fmla="*/ 1520 w 21600"/>
                <a:gd name="T5" fmla="*/ 45 h 21600"/>
                <a:gd name="T6" fmla="*/ 3016 w 21600"/>
                <a:gd name="T7" fmla="*/ 14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sz="1800" b="0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auto">
            <a:xfrm>
              <a:off x="2656" y="2300"/>
              <a:ext cx="1476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/>
                <a:t>结论与展望</a:t>
              </a:r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auto">
            <a:xfrm>
              <a:off x="3074" y="1270"/>
              <a:ext cx="3402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 dirty="0" smtClean="0">
                  <a:solidFill>
                    <a:srgbClr val="7F7F7F"/>
                  </a:solidFill>
                </a:rPr>
                <a:t>静态手势识别</a:t>
              </a:r>
              <a:endParaRPr lang="zh-CN" altLang="en-US" sz="2400" b="0" dirty="0">
                <a:solidFill>
                  <a:srgbClr val="7F7F7F"/>
                </a:solidFill>
              </a:endParaRPr>
            </a:p>
          </p:txBody>
        </p:sp>
        <p:sp>
          <p:nvSpPr>
            <p:cNvPr id="74759" name="AutoShape 8"/>
            <p:cNvSpPr>
              <a:spLocks noChangeArrowheads="1"/>
            </p:cNvSpPr>
            <p:nvPr/>
          </p:nvSpPr>
          <p:spPr bwMode="auto">
            <a:xfrm>
              <a:off x="2983" y="1814"/>
              <a:ext cx="1950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 dirty="0" smtClean="0">
                  <a:solidFill>
                    <a:srgbClr val="7F7F7F"/>
                  </a:solidFill>
                </a:rPr>
                <a:t>动态手势</a:t>
              </a:r>
              <a:endParaRPr lang="zh-CN" altLang="en-US" sz="2400" b="0" dirty="0">
                <a:solidFill>
                  <a:srgbClr val="7F7F7F"/>
                </a:solidFill>
              </a:endParaRPr>
            </a:p>
          </p:txBody>
        </p:sp>
        <p:sp>
          <p:nvSpPr>
            <p:cNvPr id="74760" name="AutoShape 9"/>
            <p:cNvSpPr>
              <a:spLocks noChangeArrowheads="1"/>
            </p:cNvSpPr>
            <p:nvPr/>
          </p:nvSpPr>
          <p:spPr bwMode="auto">
            <a:xfrm>
              <a:off x="2620" y="235"/>
              <a:ext cx="1724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研究背景及意义</a:t>
              </a:r>
              <a:endParaRPr lang="en-US" sz="2400" b="0">
                <a:solidFill>
                  <a:srgbClr val="7F7F7F"/>
                </a:solidFill>
              </a:endParaRPr>
            </a:p>
          </p:txBody>
        </p:sp>
        <p:sp>
          <p:nvSpPr>
            <p:cNvPr id="74761" name="AutoShape 7"/>
            <p:cNvSpPr>
              <a:spLocks noChangeArrowheads="1"/>
            </p:cNvSpPr>
            <p:nvPr/>
          </p:nvSpPr>
          <p:spPr bwMode="auto">
            <a:xfrm>
              <a:off x="2938" y="725"/>
              <a:ext cx="3538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 dirty="0" smtClean="0">
                  <a:solidFill>
                    <a:srgbClr val="7F7F7F"/>
                  </a:solidFill>
                </a:rPr>
                <a:t>静态手势和动态手势</a:t>
              </a:r>
              <a:endParaRPr lang="zh-CN" altLang="en-US" sz="2400" b="0" dirty="0">
                <a:solidFill>
                  <a:srgbClr val="7F7F7F"/>
                </a:solidFill>
              </a:endParaRPr>
            </a:p>
          </p:txBody>
        </p:sp>
        <p:grpSp>
          <p:nvGrpSpPr>
            <p:cNvPr id="74762" name="Group 10"/>
            <p:cNvGrpSpPr>
              <a:grpSpLocks/>
            </p:cNvGrpSpPr>
            <p:nvPr/>
          </p:nvGrpSpPr>
          <p:grpSpPr bwMode="auto">
            <a:xfrm>
              <a:off x="2393" y="272"/>
              <a:ext cx="240" cy="240"/>
              <a:chOff x="0" y="0"/>
              <a:chExt cx="1615" cy="1615"/>
            </a:xfrm>
          </p:grpSpPr>
          <p:sp>
            <p:nvSpPr>
              <p:cNvPr id="74763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64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65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66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67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68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74769" name="Group 17"/>
            <p:cNvGrpSpPr>
              <a:grpSpLocks/>
            </p:cNvGrpSpPr>
            <p:nvPr/>
          </p:nvGrpSpPr>
          <p:grpSpPr bwMode="auto">
            <a:xfrm>
              <a:off x="2711" y="771"/>
              <a:ext cx="240" cy="240"/>
              <a:chOff x="0" y="0"/>
              <a:chExt cx="1615" cy="1615"/>
            </a:xfrm>
          </p:grpSpPr>
          <p:sp>
            <p:nvSpPr>
              <p:cNvPr id="74770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1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2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3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4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5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74776" name="Group 24"/>
            <p:cNvGrpSpPr>
              <a:grpSpLocks/>
            </p:cNvGrpSpPr>
            <p:nvPr/>
          </p:nvGrpSpPr>
          <p:grpSpPr bwMode="auto">
            <a:xfrm>
              <a:off x="2879" y="1315"/>
              <a:ext cx="240" cy="240"/>
              <a:chOff x="0" y="0"/>
              <a:chExt cx="1615" cy="1615"/>
            </a:xfrm>
          </p:grpSpPr>
          <p:sp>
            <p:nvSpPr>
              <p:cNvPr id="74777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8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79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0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1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2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2468" y="2331"/>
              <a:ext cx="224" cy="240"/>
              <a:chOff x="0" y="0"/>
              <a:chExt cx="1615" cy="1615"/>
            </a:xfrm>
          </p:grpSpPr>
          <p:sp>
            <p:nvSpPr>
              <p:cNvPr id="74784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5" name="Oval 40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6" name="Oval 41"/>
              <p:cNvSpPr>
                <a:spLocks noChangeArrowheads="1"/>
              </p:cNvSpPr>
              <p:nvPr/>
            </p:nvSpPr>
            <p:spPr bwMode="auto">
              <a:xfrm>
                <a:off x="173" y="17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7" name="Oval 42"/>
              <p:cNvSpPr>
                <a:spLocks noChangeArrowheads="1"/>
              </p:cNvSpPr>
              <p:nvPr/>
            </p:nvSpPr>
            <p:spPr bwMode="auto">
              <a:xfrm>
                <a:off x="173" y="17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8" name="Oval 43"/>
              <p:cNvSpPr>
                <a:spLocks noChangeArrowheads="1"/>
              </p:cNvSpPr>
              <p:nvPr/>
            </p:nvSpPr>
            <p:spPr bwMode="auto">
              <a:xfrm>
                <a:off x="260" y="25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89" name="Oval 44"/>
              <p:cNvSpPr>
                <a:spLocks noChangeArrowheads="1"/>
              </p:cNvSpPr>
              <p:nvPr/>
            </p:nvSpPr>
            <p:spPr bwMode="auto">
              <a:xfrm>
                <a:off x="260" y="25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74790" name="Group 38"/>
            <p:cNvGrpSpPr>
              <a:grpSpLocks/>
            </p:cNvGrpSpPr>
            <p:nvPr/>
          </p:nvGrpSpPr>
          <p:grpSpPr bwMode="auto">
            <a:xfrm>
              <a:off x="2756" y="1843"/>
              <a:ext cx="240" cy="240"/>
              <a:chOff x="0" y="0"/>
              <a:chExt cx="1615" cy="1615"/>
            </a:xfrm>
          </p:grpSpPr>
          <p:sp>
            <p:nvSpPr>
              <p:cNvPr id="74791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92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93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94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95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74796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</p:grp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-2387600" y="1341438"/>
            <a:ext cx="10415588" cy="4824412"/>
            <a:chOff x="0" y="0"/>
            <a:chExt cx="6566" cy="3039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4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79 h 21600"/>
                <a:gd name="T4" fmla="*/ 1520 w 21600"/>
                <a:gd name="T5" fmla="*/ 45 h 21600"/>
                <a:gd name="T6" fmla="*/ 3016 w 21600"/>
                <a:gd name="T7" fmla="*/ 14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sz="1800" b="0"/>
            </a:p>
          </p:txBody>
        </p:sp>
        <p:sp>
          <p:nvSpPr>
            <p:cNvPr id="9220" name="AutoShape 5"/>
            <p:cNvSpPr>
              <a:spLocks noChangeArrowheads="1"/>
            </p:cNvSpPr>
            <p:nvPr/>
          </p:nvSpPr>
          <p:spPr bwMode="auto">
            <a:xfrm>
              <a:off x="2656" y="2300"/>
              <a:ext cx="1476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/>
                <a:t>结论与展望</a:t>
              </a:r>
            </a:p>
          </p:txBody>
        </p:sp>
        <p:sp>
          <p:nvSpPr>
            <p:cNvPr id="9221" name="AutoShape 6"/>
            <p:cNvSpPr>
              <a:spLocks noChangeArrowheads="1"/>
            </p:cNvSpPr>
            <p:nvPr/>
          </p:nvSpPr>
          <p:spPr bwMode="auto">
            <a:xfrm>
              <a:off x="3074" y="1270"/>
              <a:ext cx="3492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 smtClean="0"/>
                <a:t>静态手势识别</a:t>
              </a:r>
              <a:endParaRPr lang="zh-CN" altLang="en-US" sz="2400" dirty="0"/>
            </a:p>
          </p:txBody>
        </p:sp>
        <p:sp>
          <p:nvSpPr>
            <p:cNvPr id="9222" name="AutoShape 7"/>
            <p:cNvSpPr>
              <a:spLocks noChangeArrowheads="1"/>
            </p:cNvSpPr>
            <p:nvPr/>
          </p:nvSpPr>
          <p:spPr bwMode="auto">
            <a:xfrm>
              <a:off x="2938" y="725"/>
              <a:ext cx="3538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/>
                <a:t>静态手势和动态手势</a:t>
              </a:r>
              <a:endParaRPr lang="zh-CN" altLang="en-US" sz="2400" dirty="0"/>
            </a:p>
          </p:txBody>
        </p:sp>
        <p:sp>
          <p:nvSpPr>
            <p:cNvPr id="9223" name="AutoShape 8"/>
            <p:cNvSpPr>
              <a:spLocks noChangeArrowheads="1"/>
            </p:cNvSpPr>
            <p:nvPr/>
          </p:nvSpPr>
          <p:spPr bwMode="auto">
            <a:xfrm>
              <a:off x="2983" y="1814"/>
              <a:ext cx="1950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 smtClean="0"/>
                <a:t>动态手势识别</a:t>
              </a:r>
              <a:endParaRPr lang="zh-CN" altLang="en-US" sz="2400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>
              <a:off x="2620" y="235"/>
              <a:ext cx="1852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/>
                <a:t>研究背景及意义</a:t>
              </a:r>
              <a:endParaRPr lang="en-US" sz="2400" dirty="0"/>
            </a:p>
          </p:txBody>
        </p:sp>
        <p:grpSp>
          <p:nvGrpSpPr>
            <p:cNvPr id="9225" name="Group 9"/>
            <p:cNvGrpSpPr>
              <a:grpSpLocks/>
            </p:cNvGrpSpPr>
            <p:nvPr/>
          </p:nvGrpSpPr>
          <p:grpSpPr bwMode="auto">
            <a:xfrm>
              <a:off x="2420" y="291"/>
              <a:ext cx="240" cy="240"/>
              <a:chOff x="0" y="0"/>
              <a:chExt cx="1615" cy="1615"/>
            </a:xfrm>
          </p:grpSpPr>
          <p:sp>
            <p:nvSpPr>
              <p:cNvPr id="9226" name="Oval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27" name="Oval 12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28" name="Oval 13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29" name="Oval 1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0" name="Oval 15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1" name="Oval 1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2756" y="787"/>
              <a:ext cx="240" cy="240"/>
              <a:chOff x="0" y="0"/>
              <a:chExt cx="1615" cy="1615"/>
            </a:xfrm>
          </p:grpSpPr>
          <p:sp>
            <p:nvSpPr>
              <p:cNvPr id="9233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4" name="Oval 19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5" name="Oval 20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6" name="Oval 21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7" name="Oval 22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38" name="Oval 23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9239" name="Group 23"/>
            <p:cNvGrpSpPr>
              <a:grpSpLocks/>
            </p:cNvGrpSpPr>
            <p:nvPr/>
          </p:nvGrpSpPr>
          <p:grpSpPr bwMode="auto">
            <a:xfrm>
              <a:off x="2852" y="1315"/>
              <a:ext cx="240" cy="240"/>
              <a:chOff x="0" y="0"/>
              <a:chExt cx="1615" cy="1615"/>
            </a:xfrm>
          </p:grpSpPr>
          <p:sp>
            <p:nvSpPr>
              <p:cNvPr id="9240" name="Oval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1" name="Oval 26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2" name="Oval 27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3" name="Oval 28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4" name="Oval 29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5" name="Oval 30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9246" name="Group 30"/>
            <p:cNvGrpSpPr>
              <a:grpSpLocks/>
            </p:cNvGrpSpPr>
            <p:nvPr/>
          </p:nvGrpSpPr>
          <p:grpSpPr bwMode="auto">
            <a:xfrm>
              <a:off x="2756" y="1843"/>
              <a:ext cx="240" cy="240"/>
              <a:chOff x="0" y="0"/>
              <a:chExt cx="1615" cy="1615"/>
            </a:xfrm>
          </p:grpSpPr>
          <p:sp>
            <p:nvSpPr>
              <p:cNvPr id="9247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8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49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0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1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2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9253" name="Group 37"/>
            <p:cNvGrpSpPr>
              <a:grpSpLocks/>
            </p:cNvGrpSpPr>
            <p:nvPr/>
          </p:nvGrpSpPr>
          <p:grpSpPr bwMode="auto">
            <a:xfrm>
              <a:off x="2468" y="2331"/>
              <a:ext cx="224" cy="240"/>
              <a:chOff x="0" y="0"/>
              <a:chExt cx="1615" cy="1615"/>
            </a:xfrm>
          </p:grpSpPr>
          <p:sp>
            <p:nvSpPr>
              <p:cNvPr id="9254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5" name="Oval 40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6" name="Oval 41"/>
              <p:cNvSpPr>
                <a:spLocks noChangeArrowheads="1"/>
              </p:cNvSpPr>
              <p:nvPr/>
            </p:nvSpPr>
            <p:spPr bwMode="auto">
              <a:xfrm>
                <a:off x="173" y="17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7" name="Oval 42"/>
              <p:cNvSpPr>
                <a:spLocks noChangeArrowheads="1"/>
              </p:cNvSpPr>
              <p:nvPr/>
            </p:nvSpPr>
            <p:spPr bwMode="auto">
              <a:xfrm>
                <a:off x="173" y="17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8" name="Oval 43"/>
              <p:cNvSpPr>
                <a:spLocks noChangeArrowheads="1"/>
              </p:cNvSpPr>
              <p:nvPr/>
            </p:nvSpPr>
            <p:spPr bwMode="auto">
              <a:xfrm>
                <a:off x="260" y="25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9259" name="Oval 44"/>
              <p:cNvSpPr>
                <a:spLocks noChangeArrowheads="1"/>
              </p:cNvSpPr>
              <p:nvPr/>
            </p:nvSpPr>
            <p:spPr bwMode="auto">
              <a:xfrm>
                <a:off x="260" y="25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</p:grpSp>
      <p:sp>
        <p:nvSpPr>
          <p:cNvPr id="926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76250"/>
            <a:ext cx="8229600" cy="582613"/>
          </a:xfrm>
        </p:spPr>
        <p:txBody>
          <a:bodyPr/>
          <a:lstStyle/>
          <a:p>
            <a:pPr algn="ctr" eaLnBrk="1" hangingPunct="1"/>
            <a:r>
              <a:rPr lang="zh-CN" altLang="en-US"/>
              <a:t>内容提纲</a:t>
            </a:r>
          </a:p>
        </p:txBody>
      </p:sp>
    </p:spTree>
  </p:cSld>
  <p:clrMapOvr>
    <a:masterClrMapping/>
  </p:clrMapOvr>
  <p:transition advTm="338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12775" y="1355725"/>
            <a:ext cx="763270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8080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结论：</a:t>
            </a:r>
          </a:p>
          <a:p>
            <a:pPr algn="l"/>
            <a:r>
              <a:rPr lang="zh-CN" altLang="en-US" sz="2000" b="0"/>
              <a:t>        </a:t>
            </a:r>
          </a:p>
          <a:p>
            <a:pPr algn="l">
              <a:lnSpc>
                <a:spcPts val="2800"/>
              </a:lnSpc>
            </a:pPr>
            <a:r>
              <a:rPr lang="zh-CN" altLang="en-US" sz="2000" b="0"/>
              <a:t>       建立了网络仿真平台FMSimulator( Fluid Model Simulator)，具有可视化构建网络拓扑、路由计算以及快速网络仿真的功能。</a:t>
            </a:r>
          </a:p>
          <a:p>
            <a:pPr algn="l">
              <a:lnSpc>
                <a:spcPts val="2800"/>
              </a:lnSpc>
            </a:pPr>
            <a:r>
              <a:rPr lang="zh-CN" altLang="en-US" sz="2000" b="0"/>
              <a:t>       FMSimulator是一个通用的仿真平台，可供实验室在研究网络方向如QoSNP、路由算法时继续使用。以往我们实验室的仿真都是基于OPNET，但是其门槛较高且视觉上不是很直观。如果采用FMSimulator平台，以后开发者只需专注于核心算法的研究，不用过分在界面上花费精力，仅通过简单的拖拽控件便能做出美观的界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 txBox="1">
            <a:spLocks noChangeArrowheads="1"/>
          </p:cNvSpPr>
          <p:nvPr/>
        </p:nvSpPr>
        <p:spPr bwMode="auto">
          <a:xfrm>
            <a:off x="1676400" y="1254125"/>
            <a:ext cx="57038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</a:rPr>
              <a:t>本文可在以下</a:t>
            </a:r>
            <a:r>
              <a:rPr lang="en-US" sz="2400">
                <a:latin typeface="宋体" pitchFamily="2" charset="-122"/>
              </a:rPr>
              <a:t>2</a:t>
            </a:r>
            <a:r>
              <a:rPr lang="zh-CN" altLang="en-US" sz="2400">
                <a:latin typeface="宋体" pitchFamily="2" charset="-122"/>
              </a:rPr>
              <a:t>方面继续深入研究：</a:t>
            </a:r>
          </a:p>
          <a:p>
            <a:pPr algn="l">
              <a:spcBef>
                <a:spcPct val="20000"/>
              </a:spcBef>
            </a:pPr>
            <a:endParaRPr lang="zh-CN" altLang="en-US" sz="1800" b="0">
              <a:latin typeface="宋体" pitchFamily="2" charset="-122"/>
            </a:endParaRPr>
          </a:p>
          <a:p>
            <a:pPr algn="l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0">
                <a:latin typeface="宋体" pitchFamily="2" charset="-122"/>
              </a:rPr>
              <a:t>本文仅讨论了流体模型，后续可考虑结合包模型，即采用</a:t>
            </a:r>
            <a:r>
              <a:rPr lang="zh-CN" altLang="en-US" sz="2000">
                <a:latin typeface="宋体" pitchFamily="2" charset="-122"/>
              </a:rPr>
              <a:t>混合模型</a:t>
            </a:r>
            <a:r>
              <a:rPr lang="zh-CN" altLang="en-US" sz="2000" b="0">
                <a:latin typeface="宋体" pitchFamily="2" charset="-122"/>
              </a:rPr>
              <a:t>进行仿真。</a:t>
            </a:r>
          </a:p>
          <a:p>
            <a:pPr algn="l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2000" b="0">
              <a:latin typeface="宋体" pitchFamily="2" charset="-122"/>
            </a:endParaRPr>
          </a:p>
          <a:p>
            <a:pPr algn="l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0"/>
              <a:t>仿真完成后对网络的设计合理性给出建议，并告知用户如何更好地对该网络进行优化。</a:t>
            </a:r>
            <a:endParaRPr lang="zh-CN" altLang="en-US" sz="2000" b="0">
              <a:latin typeface="宋体" pitchFamily="2" charset="-122"/>
            </a:endParaRPr>
          </a:p>
        </p:txBody>
      </p:sp>
    </p:spTree>
  </p:cSld>
  <p:clrMapOvr>
    <a:masterClrMapping/>
  </p:clrMapOvr>
  <p:transition advTm="1732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-2387600" y="1341438"/>
            <a:ext cx="10272713" cy="4824412"/>
            <a:chOff x="0" y="0"/>
            <a:chExt cx="6476" cy="3039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4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79 h 21600"/>
                <a:gd name="T4" fmla="*/ 1520 w 21600"/>
                <a:gd name="T5" fmla="*/ 45 h 21600"/>
                <a:gd name="T6" fmla="*/ 3016 w 21600"/>
                <a:gd name="T7" fmla="*/ 14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sz="1800" b="0"/>
            </a:p>
          </p:txBody>
        </p:sp>
        <p:sp>
          <p:nvSpPr>
            <p:cNvPr id="10244" name="AutoShape 5"/>
            <p:cNvSpPr>
              <a:spLocks noChangeArrowheads="1"/>
            </p:cNvSpPr>
            <p:nvPr/>
          </p:nvSpPr>
          <p:spPr bwMode="auto">
            <a:xfrm>
              <a:off x="2656" y="2300"/>
              <a:ext cx="1476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结论与展望</a:t>
              </a:r>
            </a:p>
          </p:txBody>
        </p:sp>
        <p:sp>
          <p:nvSpPr>
            <p:cNvPr id="10245" name="AutoShape 6"/>
            <p:cNvSpPr>
              <a:spLocks noChangeArrowheads="1"/>
            </p:cNvSpPr>
            <p:nvPr/>
          </p:nvSpPr>
          <p:spPr bwMode="auto">
            <a:xfrm>
              <a:off x="3074" y="1270"/>
              <a:ext cx="3402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基于流体模型的离散系统的研究与实现</a:t>
              </a:r>
            </a:p>
          </p:txBody>
        </p:sp>
        <p:sp>
          <p:nvSpPr>
            <p:cNvPr id="10246" name="AutoShape 7"/>
            <p:cNvSpPr>
              <a:spLocks noChangeArrowheads="1"/>
            </p:cNvSpPr>
            <p:nvPr/>
          </p:nvSpPr>
          <p:spPr bwMode="auto">
            <a:xfrm>
              <a:off x="2938" y="725"/>
              <a:ext cx="3538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基于流体模型的连续系统的研究与实现</a:t>
              </a:r>
            </a:p>
          </p:txBody>
        </p:sp>
        <p:sp>
          <p:nvSpPr>
            <p:cNvPr id="10247" name="AutoShape 8"/>
            <p:cNvSpPr>
              <a:spLocks noChangeArrowheads="1"/>
            </p:cNvSpPr>
            <p:nvPr/>
          </p:nvSpPr>
          <p:spPr bwMode="auto">
            <a:xfrm>
              <a:off x="2983" y="1814"/>
              <a:ext cx="1950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仿真平台的搭建</a:t>
              </a:r>
            </a:p>
          </p:txBody>
        </p:sp>
        <p:sp>
          <p:nvSpPr>
            <p:cNvPr id="10248" name="AutoShape 9"/>
            <p:cNvSpPr>
              <a:spLocks noChangeArrowheads="1"/>
            </p:cNvSpPr>
            <p:nvPr/>
          </p:nvSpPr>
          <p:spPr bwMode="auto">
            <a:xfrm>
              <a:off x="2620" y="235"/>
              <a:ext cx="1852" cy="3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/>
                <a:t>研究背景及意义</a:t>
              </a:r>
              <a:endParaRPr lang="en-US" sz="2400"/>
            </a:p>
          </p:txBody>
        </p:sp>
        <p:grpSp>
          <p:nvGrpSpPr>
            <p:cNvPr id="10249" name="Group 9"/>
            <p:cNvGrpSpPr>
              <a:grpSpLocks/>
            </p:cNvGrpSpPr>
            <p:nvPr/>
          </p:nvGrpSpPr>
          <p:grpSpPr bwMode="auto">
            <a:xfrm>
              <a:off x="2420" y="291"/>
              <a:ext cx="240" cy="240"/>
              <a:chOff x="0" y="0"/>
              <a:chExt cx="1615" cy="1615"/>
            </a:xfrm>
          </p:grpSpPr>
          <p:sp>
            <p:nvSpPr>
              <p:cNvPr id="10250" name="Oval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1" name="Oval 12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2" name="Oval 13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3" name="Oval 1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4" name="Oval 15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5" name="Oval 1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0256" name="Group 16"/>
            <p:cNvGrpSpPr>
              <a:grpSpLocks/>
            </p:cNvGrpSpPr>
            <p:nvPr/>
          </p:nvGrpSpPr>
          <p:grpSpPr bwMode="auto">
            <a:xfrm>
              <a:off x="2756" y="1843"/>
              <a:ext cx="240" cy="240"/>
              <a:chOff x="0" y="0"/>
              <a:chExt cx="1615" cy="1615"/>
            </a:xfrm>
          </p:grpSpPr>
          <p:sp>
            <p:nvSpPr>
              <p:cNvPr id="10257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8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59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0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1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2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0263" name="Group 23"/>
            <p:cNvGrpSpPr>
              <a:grpSpLocks/>
            </p:cNvGrpSpPr>
            <p:nvPr/>
          </p:nvGrpSpPr>
          <p:grpSpPr bwMode="auto">
            <a:xfrm>
              <a:off x="2471" y="2345"/>
              <a:ext cx="240" cy="240"/>
              <a:chOff x="0" y="0"/>
              <a:chExt cx="1615" cy="1615"/>
            </a:xfrm>
          </p:grpSpPr>
          <p:sp>
            <p:nvSpPr>
              <p:cNvPr id="10264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5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6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7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8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69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0270" name="Group 30"/>
            <p:cNvGrpSpPr>
              <a:grpSpLocks/>
            </p:cNvGrpSpPr>
            <p:nvPr/>
          </p:nvGrpSpPr>
          <p:grpSpPr bwMode="auto">
            <a:xfrm>
              <a:off x="2879" y="1315"/>
              <a:ext cx="240" cy="240"/>
              <a:chOff x="0" y="0"/>
              <a:chExt cx="1615" cy="1615"/>
            </a:xfrm>
          </p:grpSpPr>
          <p:sp>
            <p:nvSpPr>
              <p:cNvPr id="10271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72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73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74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75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76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0277" name="Group 37"/>
            <p:cNvGrpSpPr>
              <a:grpSpLocks/>
            </p:cNvGrpSpPr>
            <p:nvPr/>
          </p:nvGrpSpPr>
          <p:grpSpPr bwMode="auto">
            <a:xfrm>
              <a:off x="2756" y="757"/>
              <a:ext cx="240" cy="240"/>
              <a:chOff x="0" y="0"/>
              <a:chExt cx="1615" cy="1615"/>
            </a:xfrm>
          </p:grpSpPr>
          <p:sp>
            <p:nvSpPr>
              <p:cNvPr id="10278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79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80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81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82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0283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</p:grpSp>
      <p:sp>
        <p:nvSpPr>
          <p:cNvPr id="1028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内容提纲</a:t>
            </a:r>
          </a:p>
        </p:txBody>
      </p:sp>
    </p:spTree>
  </p:cSld>
  <p:clrMapOvr>
    <a:masterClrMapping/>
  </p:clrMapOvr>
  <p:transition advTm="741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33375"/>
            <a:ext cx="8229600" cy="582613"/>
          </a:xfrm>
        </p:spPr>
        <p:txBody>
          <a:bodyPr/>
          <a:lstStyle/>
          <a:p>
            <a:pPr algn="ctr"/>
            <a:r>
              <a:rPr lang="zh-CN" altLang="en-US" sz="3600"/>
              <a:t>研究背景及意义</a:t>
            </a:r>
          </a:p>
        </p:txBody>
      </p:sp>
    </p:spTree>
    <p:custDataLst>
      <p:tags r:id="rId1"/>
    </p:custDataLst>
  </p:cSld>
  <p:clrMapOvr>
    <a:masterClrMapping/>
  </p:clrMapOvr>
  <p:transition advTm="3229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476250"/>
            <a:ext cx="8229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0">
                <a:latin typeface="隶书" pitchFamily="49" charset="-122"/>
                <a:ea typeface="隶书" pitchFamily="49" charset="-122"/>
              </a:rPr>
              <a:t>内容提纲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-2387600" y="1341438"/>
            <a:ext cx="10272713" cy="4822825"/>
            <a:chOff x="0" y="0"/>
            <a:chExt cx="10279857" cy="4824412"/>
          </a:xfrm>
        </p:grpSpPr>
        <p:sp>
          <p:nvSpPr>
            <p:cNvPr id="18436" name="AutoShape 3"/>
            <p:cNvSpPr>
              <a:spLocks noChangeArrowheads="1"/>
            </p:cNvSpPr>
            <p:nvPr/>
          </p:nvSpPr>
          <p:spPr bwMode="auto">
            <a:xfrm rot="5400000">
              <a:off x="-27781" y="27781"/>
              <a:ext cx="4824412" cy="4768850"/>
            </a:xfrm>
            <a:custGeom>
              <a:avLst/>
              <a:gdLst>
                <a:gd name="T0" fmla="*/ 2412206 w 21600"/>
                <a:gd name="T1" fmla="*/ 0 h 21600"/>
                <a:gd name="T2" fmla="*/ 36183 w 21600"/>
                <a:gd name="T3" fmla="*/ 2348659 h 21600"/>
                <a:gd name="T4" fmla="*/ 2412206 w 21600"/>
                <a:gd name="T5" fmla="*/ 71091 h 21600"/>
                <a:gd name="T6" fmla="*/ 4788229 w 21600"/>
                <a:gd name="T7" fmla="*/ 234865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01 w 21600"/>
                <a:gd name="T13" fmla="*/ 0 h 21600"/>
                <a:gd name="T14" fmla="*/ 21199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50000">
                  <a:srgbClr val="C5C5C5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algn="l"/>
              <a:endParaRPr lang="zh-CN" altLang="en-US" sz="1800" b="0"/>
            </a:p>
          </p:txBody>
        </p:sp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>
              <a:off x="4215606" y="3652044"/>
              <a:ext cx="2343150" cy="508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结论与展望</a:t>
              </a:r>
            </a:p>
          </p:txBody>
        </p:sp>
        <p:sp>
          <p:nvSpPr>
            <p:cNvPr id="18438" name="AutoShape 6"/>
            <p:cNvSpPr>
              <a:spLocks noChangeArrowheads="1"/>
            </p:cNvSpPr>
            <p:nvPr/>
          </p:nvSpPr>
          <p:spPr bwMode="auto">
            <a:xfrm>
              <a:off x="4879181" y="2016919"/>
              <a:ext cx="5400676" cy="508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 dirty="0">
                  <a:solidFill>
                    <a:srgbClr val="7F7F7F"/>
                  </a:solidFill>
                </a:rPr>
                <a:t>基于流体模型的离散系统的研究与实现</a:t>
              </a:r>
            </a:p>
          </p:txBody>
        </p:sp>
        <p:sp>
          <p:nvSpPr>
            <p:cNvPr id="18439" name="AutoShape 8"/>
            <p:cNvSpPr>
              <a:spLocks noChangeArrowheads="1"/>
            </p:cNvSpPr>
            <p:nvPr/>
          </p:nvSpPr>
          <p:spPr bwMode="auto">
            <a:xfrm>
              <a:off x="4734719" y="2880519"/>
              <a:ext cx="3095625" cy="508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仿真平台的搭建</a:t>
              </a:r>
            </a:p>
          </p:txBody>
        </p:sp>
        <p:sp>
          <p:nvSpPr>
            <p:cNvPr id="18440" name="AutoShape 9"/>
            <p:cNvSpPr>
              <a:spLocks noChangeArrowheads="1"/>
            </p:cNvSpPr>
            <p:nvPr/>
          </p:nvSpPr>
          <p:spPr bwMode="auto">
            <a:xfrm>
              <a:off x="4158456" y="373856"/>
              <a:ext cx="2736850" cy="508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b="0">
                  <a:solidFill>
                    <a:srgbClr val="7F7F7F"/>
                  </a:solidFill>
                </a:rPr>
                <a:t>研究背景及意义</a:t>
              </a:r>
              <a:endParaRPr lang="en-US" sz="2400" b="0">
                <a:solidFill>
                  <a:srgbClr val="7F7F7F"/>
                </a:solidFill>
              </a:endParaRPr>
            </a:p>
          </p:txBody>
        </p:sp>
        <p:grpSp>
          <p:nvGrpSpPr>
            <p:cNvPr id="18441" name="Group 9"/>
            <p:cNvGrpSpPr>
              <a:grpSpLocks/>
            </p:cNvGrpSpPr>
            <p:nvPr/>
          </p:nvGrpSpPr>
          <p:grpSpPr bwMode="auto">
            <a:xfrm>
              <a:off x="4374356" y="2926556"/>
              <a:ext cx="381000" cy="381000"/>
              <a:chOff x="0" y="0"/>
              <a:chExt cx="1615" cy="1615"/>
            </a:xfrm>
          </p:grpSpPr>
          <p:sp>
            <p:nvSpPr>
              <p:cNvPr id="18442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43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44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45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46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47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8448" name="Group 16"/>
            <p:cNvGrpSpPr>
              <a:grpSpLocks/>
            </p:cNvGrpSpPr>
            <p:nvPr/>
          </p:nvGrpSpPr>
          <p:grpSpPr bwMode="auto">
            <a:xfrm>
              <a:off x="3921919" y="3723481"/>
              <a:ext cx="381000" cy="381000"/>
              <a:chOff x="0" y="0"/>
              <a:chExt cx="1615" cy="1615"/>
            </a:xfrm>
          </p:grpSpPr>
          <p:sp>
            <p:nvSpPr>
              <p:cNvPr id="18449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0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1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2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3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4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8455" name="Group 23"/>
            <p:cNvGrpSpPr>
              <a:grpSpLocks/>
            </p:cNvGrpSpPr>
            <p:nvPr/>
          </p:nvGrpSpPr>
          <p:grpSpPr bwMode="auto">
            <a:xfrm>
              <a:off x="4569619" y="2088356"/>
              <a:ext cx="381000" cy="381000"/>
              <a:chOff x="0" y="0"/>
              <a:chExt cx="1615" cy="1615"/>
            </a:xfrm>
          </p:grpSpPr>
          <p:sp>
            <p:nvSpPr>
              <p:cNvPr id="18456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7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8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59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0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1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sp>
          <p:nvSpPr>
            <p:cNvPr id="18462" name="AutoShape 7"/>
            <p:cNvSpPr>
              <a:spLocks noChangeArrowheads="1"/>
            </p:cNvSpPr>
            <p:nvPr/>
          </p:nvSpPr>
          <p:spPr bwMode="auto">
            <a:xfrm>
              <a:off x="4663281" y="1151731"/>
              <a:ext cx="5616576" cy="508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anchor="ctr"/>
            <a:lstStyle/>
            <a:p>
              <a:pPr algn="l" eaLnBrk="0" hangingPunct="0"/>
              <a:r>
                <a:rPr lang="zh-CN" altLang="en-US" sz="2400" dirty="0"/>
                <a:t>静态手势和动态手势</a:t>
              </a:r>
              <a:endParaRPr lang="zh-CN" altLang="en-US" sz="2400" dirty="0"/>
            </a:p>
          </p:txBody>
        </p:sp>
        <p:grpSp>
          <p:nvGrpSpPr>
            <p:cNvPr id="18463" name="Group 31"/>
            <p:cNvGrpSpPr>
              <a:grpSpLocks/>
            </p:cNvGrpSpPr>
            <p:nvPr/>
          </p:nvGrpSpPr>
          <p:grpSpPr bwMode="auto">
            <a:xfrm>
              <a:off x="4374356" y="1250156"/>
              <a:ext cx="381000" cy="381000"/>
              <a:chOff x="0" y="0"/>
              <a:chExt cx="1615" cy="1615"/>
            </a:xfrm>
          </p:grpSpPr>
          <p:sp>
            <p:nvSpPr>
              <p:cNvPr id="18464" name="Oval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5" name="Oval 19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6" name="Oval 20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7" name="Oval 21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8" name="Oval 22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69" name="Oval 23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  <p:grpSp>
          <p:nvGrpSpPr>
            <p:cNvPr id="18470" name="Group 38"/>
            <p:cNvGrpSpPr>
              <a:grpSpLocks/>
            </p:cNvGrpSpPr>
            <p:nvPr/>
          </p:nvGrpSpPr>
          <p:grpSpPr bwMode="auto">
            <a:xfrm>
              <a:off x="3798094" y="432594"/>
              <a:ext cx="381000" cy="381000"/>
              <a:chOff x="0" y="0"/>
              <a:chExt cx="1615" cy="1615"/>
            </a:xfrm>
          </p:grpSpPr>
          <p:sp>
            <p:nvSpPr>
              <p:cNvPr id="18471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72" name="Oval 33"/>
              <p:cNvSpPr>
                <a:spLocks noChangeArrowheads="1"/>
              </p:cNvSpPr>
              <p:nvPr/>
            </p:nvSpPr>
            <p:spPr bwMode="auto">
              <a:xfrm>
                <a:off x="94" y="9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73" name="Oval 34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FFFFFF"/>
                  </a:gs>
                  <a:gs pos="100000">
                    <a:srgbClr val="00999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74" name="Oval 35"/>
              <p:cNvSpPr>
                <a:spLocks noChangeArrowheads="1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75" name="Oval 36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50000">
                    <a:srgbClr val="005353"/>
                  </a:gs>
                  <a:gs pos="100000">
                    <a:srgbClr val="00999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  <p:sp>
            <p:nvSpPr>
              <p:cNvPr id="18476" name="Oval 37"/>
              <p:cNvSpPr>
                <a:spLocks noChangeArrowheads="1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A6A6A6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zh-CN" altLang="en-US" sz="1800" b="0"/>
              </a:p>
            </p:txBody>
          </p:sp>
        </p:grpSp>
      </p:grpSp>
    </p:spTree>
  </p:cSld>
  <p:clrMapOvr>
    <a:masterClrMapping/>
  </p:clrMapOvr>
  <p:transition advTm="1667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35013" y="39846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3600" dirty="0"/>
              <a:t>静态手势和动态手势</a:t>
            </a:r>
            <a:endParaRPr lang="zh-CN" altLang="en-US" sz="3600" dirty="0"/>
          </a:p>
        </p:txBody>
      </p:sp>
      <p:sp>
        <p:nvSpPr>
          <p:cNvPr id="20491" name="Rectangle 1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3" name="Rectangle 21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5" name="Rectangle 2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Rectangle 2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9" name="Rectangle 3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05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1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4990" y="1366897"/>
            <a:ext cx="84254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dirty="0"/>
              <a:t>动态手势 </a:t>
            </a:r>
            <a:r>
              <a:rPr lang="en-US" altLang="zh-CN" dirty="0"/>
              <a:t>= </a:t>
            </a:r>
            <a:r>
              <a:rPr lang="zh-CN" altLang="en-US" dirty="0"/>
              <a:t>静态手势 </a:t>
            </a:r>
            <a:r>
              <a:rPr lang="en-US" altLang="zh-CN" dirty="0"/>
              <a:t>+ </a:t>
            </a:r>
            <a:r>
              <a:rPr lang="zh-CN" altLang="en-US" dirty="0"/>
              <a:t>动作序列</a:t>
            </a:r>
          </a:p>
          <a:p>
            <a:pPr marL="457200" indent="-457200" algn="l">
              <a:buFont typeface="Wingdings" pitchFamily="2" charset="2"/>
              <a:buChar char="u"/>
            </a:pP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u"/>
            </a:pP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u"/>
            </a:pPr>
            <a:r>
              <a:rPr lang="zh-CN" altLang="en-US" dirty="0" smtClean="0"/>
              <a:t>静态手势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停止手势  光标</a:t>
            </a:r>
            <a:r>
              <a:rPr lang="zh-CN" altLang="en-US" sz="2400" dirty="0"/>
              <a:t>移动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书写  抓取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开始收拾      抓取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拖动</a:t>
            </a:r>
            <a:endParaRPr lang="en-US" altLang="zh-CN" sz="2400" dirty="0"/>
          </a:p>
          <a:p>
            <a:pPr algn="l"/>
            <a:endParaRPr lang="en-US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789040"/>
            <a:ext cx="140699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2371"/>
            <a:ext cx="1034361" cy="130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65227"/>
            <a:ext cx="1706697" cy="131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89040"/>
            <a:ext cx="1717539" cy="130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2701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557089"/>
            <a:ext cx="66064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dirty="0" smtClean="0"/>
              <a:t>动作序列</a:t>
            </a:r>
            <a:endParaRPr lang="en-US" altLang="zh-CN" dirty="0" smtClean="0"/>
          </a:p>
          <a:p>
            <a:pPr algn="l"/>
            <a:r>
              <a:rPr lang="zh-CN" altLang="en-US" dirty="0"/>
              <a:t>平移（多个方向）</a:t>
            </a:r>
            <a:r>
              <a:rPr lang="en-US" altLang="zh-CN" dirty="0"/>
              <a:t>/  </a:t>
            </a:r>
            <a:r>
              <a:rPr lang="zh-CN" altLang="en-US" dirty="0"/>
              <a:t>拖动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轨迹书写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33" y="1772816"/>
            <a:ext cx="2888878" cy="168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33" y="4149080"/>
            <a:ext cx="10477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6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71287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u"/>
            </a:pPr>
            <a:r>
              <a:rPr lang="zh-CN" altLang="en-US" dirty="0"/>
              <a:t>针对智能电视的常用功能，定义了如下的动态手势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zh-CN" altLang="en-US" dirty="0" smtClean="0"/>
              <a:t>光标移动：</a:t>
            </a:r>
            <a:endParaRPr lang="en-US" altLang="zh-CN" dirty="0" smtClean="0"/>
          </a:p>
          <a:p>
            <a:pPr algn="just"/>
            <a:r>
              <a:rPr lang="en-US" altLang="zh-CN" sz="2400" b="0" dirty="0" smtClean="0"/>
              <a:t>     </a:t>
            </a:r>
            <a:r>
              <a:rPr lang="zh-CN" altLang="en-US" sz="2400" b="0" dirty="0" smtClean="0"/>
              <a:t>主要在菜单选择界面，移动光标。</a:t>
            </a:r>
            <a:endParaRPr lang="en-US" altLang="zh-CN" sz="2400" b="0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 smtClean="0"/>
          </a:p>
          <a:p>
            <a:pPr algn="just"/>
            <a:endParaRPr lang="en-US" altLang="zh-CN" dirty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 smtClean="0"/>
          </a:p>
          <a:p>
            <a:pPr marL="457200" indent="-457200" algn="just">
              <a:buFont typeface="Wingdings" pitchFamily="2" charset="2"/>
              <a:buChar char="ü"/>
            </a:pPr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marL="457200" indent="-457200" algn="just">
              <a:buFont typeface="Wingdings" pitchFamily="2" charset="2"/>
              <a:buChar char="ü"/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9"/>
            <a:ext cx="2741741" cy="154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65909"/>
            <a:ext cx="1034361" cy="1305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2992" y="555202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17" y="5265042"/>
            <a:ext cx="1990913" cy="115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8635" y="555202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41831"/>
            <a:ext cx="1252505" cy="115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9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5.7"/>
</p:tagLst>
</file>

<file path=ppt/theme/theme1.xml><?xml version="1.0" encoding="utf-8"?>
<a:theme xmlns:a="http://schemas.openxmlformats.org/drawingml/2006/main" name="PB模板组作品">
  <a:themeElements>
    <a:clrScheme name="PB模板组作品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PB模板组作品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B模板组作品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拓扑图模板">
  <a:themeElements>
    <a:clrScheme name="拓扑图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拓扑图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拓扑图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拓扑图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拓扑图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拓扑图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拓扑图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拓扑图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拓扑图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拓扑图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拓扑图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拓扑图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拓扑图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拓扑图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流程图模板">
  <a:themeElements>
    <a:clrScheme name="流程图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流程图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流程图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流程图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流程图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流程图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流程图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流程图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流程图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流程图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流程图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流程图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流程图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流程图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类图模板">
  <a:themeElements>
    <a:clrScheme name="类图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类图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类图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类图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类图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类图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类图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类图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类图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类图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类图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类图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类图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类图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B模板组作品">
  <a:themeElements>
    <a:clrScheme name="1_PB模板组作品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PB模板组作品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alpha val="0"/>
              </a:schemeClr>
            </a:gs>
            <a:gs pos="100000">
              <a:srgbClr val="8080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292929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PB模板组作品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Pages>0</Pages>
  <Words>985</Words>
  <Characters>0</Characters>
  <Application>Microsoft Office PowerPoint</Application>
  <DocSecurity>0</DocSecurity>
  <PresentationFormat>全屏显示(4:3)</PresentationFormat>
  <Lines>0</Lines>
  <Paragraphs>207</Paragraphs>
  <Slides>32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PB模板组作品</vt:lpstr>
      <vt:lpstr>拓扑图模板</vt:lpstr>
      <vt:lpstr>流程图模板</vt:lpstr>
      <vt:lpstr>类图模板</vt:lpstr>
      <vt:lpstr>自定义设计方案</vt:lpstr>
      <vt:lpstr>1_PB模板组作品</vt:lpstr>
      <vt:lpstr>PowerPoint 演示文稿</vt:lpstr>
      <vt:lpstr>PowerPoint 演示文稿</vt:lpstr>
      <vt:lpstr>内容提纲</vt:lpstr>
      <vt:lpstr>内容提纲</vt:lpstr>
      <vt:lpstr>研究背景及意义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静态手势识别——手势分割</vt:lpstr>
      <vt:lpstr>静态手势识别——手势分割</vt:lpstr>
      <vt:lpstr>静态手势识别——手势分割</vt:lpstr>
      <vt:lpstr>静态手势识别——手势分割</vt:lpstr>
      <vt:lpstr>静态手势识别——手势分割</vt:lpstr>
      <vt:lpstr>静态手势识别——手势分割</vt:lpstr>
      <vt:lpstr>PowerPoint 演示文稿</vt:lpstr>
      <vt:lpstr>静态手势识别——手势分割</vt:lpstr>
      <vt:lpstr>静态手势识别——手势分割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SWJTU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Victoria</dc:creator>
  <cp:lastModifiedBy>tonychen</cp:lastModifiedBy>
  <cp:revision>383</cp:revision>
  <cp:lastPrinted>1899-12-30T00:00:00Z</cp:lastPrinted>
  <dcterms:created xsi:type="dcterms:W3CDTF">2012-05-09T13:43:29Z</dcterms:created>
  <dcterms:modified xsi:type="dcterms:W3CDTF">2015-05-03T14:03:34Z</dcterms:modified>
  <cp:category>ptm1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2052-8.1.0.3163</vt:lpwstr>
  </property>
</Properties>
</file>