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85" r:id="rId3"/>
    <p:sldId id="291" r:id="rId4"/>
    <p:sldId id="288" r:id="rId5"/>
    <p:sldId id="289" r:id="rId6"/>
    <p:sldId id="257" r:id="rId7"/>
    <p:sldId id="266" r:id="rId8"/>
    <p:sldId id="283" r:id="rId9"/>
    <p:sldId id="284" r:id="rId10"/>
    <p:sldId id="267" r:id="rId11"/>
    <p:sldId id="281" r:id="rId12"/>
    <p:sldId id="290" r:id="rId13"/>
    <p:sldId id="282" r:id="rId14"/>
    <p:sldId id="269" r:id="rId15"/>
    <p:sldId id="280" r:id="rId16"/>
    <p:sldId id="279" r:id="rId17"/>
    <p:sldId id="268" r:id="rId18"/>
    <p:sldId id="272" r:id="rId19"/>
    <p:sldId id="276" r:id="rId20"/>
    <p:sldId id="277" r:id="rId21"/>
    <p:sldId id="278" r:id="rId22"/>
    <p:sldId id="270" r:id="rId23"/>
    <p:sldId id="275" r:id="rId24"/>
    <p:sldId id="271" r:id="rId25"/>
    <p:sldId id="273" r:id="rId26"/>
    <p:sldId id="287" r:id="rId27"/>
    <p:sldId id="264" r:id="rId28"/>
    <p:sldId id="262" r:id="rId29"/>
    <p:sldId id="263" r:id="rId30"/>
    <p:sldId id="265" r:id="rId31"/>
    <p:sldId id="258" r:id="rId32"/>
    <p:sldId id="259" r:id="rId33"/>
    <p:sldId id="260" r:id="rId34"/>
    <p:sldId id="261" r:id="rId35"/>
    <p:sldId id="286" r:id="rId36"/>
    <p:sldId id="292"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643"/>
  </p:normalViewPr>
  <p:slideViewPr>
    <p:cSldViewPr>
      <p:cViewPr varScale="1">
        <p:scale>
          <a:sx n="65" d="100"/>
          <a:sy n="65" d="100"/>
        </p:scale>
        <p:origin x="-9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78A01-B12F-BB46-A89B-FFE3A65A5E6B}" type="datetimeFigureOut">
              <a:rPr lang="en-US" smtClean="0"/>
              <a:t>10/6/2018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C4D02-0A2B-6440-A5E4-0DEB58812699}" type="slidenum">
              <a:rPr lang="en-US" smtClean="0"/>
              <a:t>‹#›</a:t>
            </a:fld>
            <a:endParaRPr lang="en-US"/>
          </a:p>
        </p:txBody>
      </p:sp>
    </p:spTree>
    <p:extLst>
      <p:ext uri="{BB962C8B-B14F-4D97-AF65-F5344CB8AC3E}">
        <p14:creationId xmlns:p14="http://schemas.microsoft.com/office/powerpoint/2010/main" val="2901976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4D02-0A2B-6440-A5E4-0DEB58812699}" type="slidenum">
              <a:rPr lang="en-US" smtClean="0"/>
              <a:t>11</a:t>
            </a:fld>
            <a:endParaRPr lang="en-US"/>
          </a:p>
        </p:txBody>
      </p:sp>
    </p:spTree>
    <p:extLst>
      <p:ext uri="{BB962C8B-B14F-4D97-AF65-F5344CB8AC3E}">
        <p14:creationId xmlns:p14="http://schemas.microsoft.com/office/powerpoint/2010/main" val="425524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4D02-0A2B-6440-A5E4-0DEB58812699}" type="slidenum">
              <a:rPr lang="en-US" smtClean="0"/>
              <a:t>12</a:t>
            </a:fld>
            <a:endParaRPr lang="en-US"/>
          </a:p>
        </p:txBody>
      </p:sp>
    </p:spTree>
    <p:extLst>
      <p:ext uri="{BB962C8B-B14F-4D97-AF65-F5344CB8AC3E}">
        <p14:creationId xmlns:p14="http://schemas.microsoft.com/office/powerpoint/2010/main" val="223196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0C4D02-0A2B-6440-A5E4-0DEB58812699}" type="slidenum">
              <a:rPr lang="en-US" smtClean="0"/>
              <a:t>13</a:t>
            </a:fld>
            <a:endParaRPr lang="en-US"/>
          </a:p>
        </p:txBody>
      </p:sp>
    </p:spTree>
    <p:extLst>
      <p:ext uri="{BB962C8B-B14F-4D97-AF65-F5344CB8AC3E}">
        <p14:creationId xmlns:p14="http://schemas.microsoft.com/office/powerpoint/2010/main" val="157826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t>2018/10/6</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t>2018/10/6</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t>2018/10/6</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t>2018/10/6</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soopat.com/Home/Index" TargetMode="External"/><Relationship Id="rId2" Type="http://schemas.openxmlformats.org/officeDocument/2006/relationships/hyperlink" Target="http://www.pss-system.gov.cn/" TargetMode="External"/><Relationship Id="rId1" Type="http://schemas.openxmlformats.org/officeDocument/2006/relationships/slideLayout" Target="../slideLayouts/slideLayout2.xml"/><Relationship Id="rId5" Type="http://schemas.openxmlformats.org/officeDocument/2006/relationships/hyperlink" Target="https://www.patentcloud.com/" TargetMode="External"/><Relationship Id="rId4" Type="http://schemas.openxmlformats.org/officeDocument/2006/relationships/hyperlink" Target="http://www.google.com/pate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怎么做拆</a:t>
            </a:r>
            <a:r>
              <a:rPr lang="zh-CN" altLang="en-US" dirty="0"/>
              <a:t>机分析</a:t>
            </a:r>
          </a:p>
        </p:txBody>
      </p:sp>
      <p:sp>
        <p:nvSpPr>
          <p:cNvPr id="3" name="副标题 2"/>
          <p:cNvSpPr>
            <a:spLocks noGrp="1"/>
          </p:cNvSpPr>
          <p:nvPr>
            <p:ph type="subTitle" idx="1"/>
          </p:nvPr>
        </p:nvSpPr>
        <p:spPr/>
        <p:txBody>
          <a:bodyPr/>
          <a:lstStyle/>
          <a:p>
            <a:r>
              <a:rPr lang="zh-CN" altLang="en-US" dirty="0"/>
              <a:t>技创辅智能硬件专业创新实践课</a:t>
            </a:r>
            <a:endParaRPr lang="en-US" altLang="zh-CN" dirty="0"/>
          </a:p>
          <a:p>
            <a:r>
              <a:rPr lang="zh-CN" altLang="en-US" dirty="0"/>
              <a:t>付志勇、陶品</a:t>
            </a:r>
            <a:endParaRPr lang="en-US" altLang="zh-CN" dirty="0"/>
          </a:p>
          <a:p>
            <a:r>
              <a:rPr lang="en-US" altLang="zh-CN" dirty="0"/>
              <a:t>2018-10-06</a:t>
            </a:r>
            <a:endParaRPr lang="zh-CN" altLang="en-US" dirty="0"/>
          </a:p>
        </p:txBody>
      </p:sp>
    </p:spTree>
    <p:extLst>
      <p:ext uri="{BB962C8B-B14F-4D97-AF65-F5344CB8AC3E}">
        <p14:creationId xmlns:p14="http://schemas.microsoft.com/office/powerpoint/2010/main" val="525545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设计分析</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0468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设计分析</a:t>
            </a:r>
          </a:p>
        </p:txBody>
      </p:sp>
      <p:sp>
        <p:nvSpPr>
          <p:cNvPr id="3" name="内容占位符 2"/>
          <p:cNvSpPr>
            <a:spLocks noGrp="1"/>
          </p:cNvSpPr>
          <p:nvPr>
            <p:ph idx="1"/>
          </p:nvPr>
        </p:nvSpPr>
        <p:spPr/>
        <p:txBody>
          <a:bodyPr/>
          <a:lstStyle/>
          <a:p>
            <a:r>
              <a:rPr lang="zh-CN" altLang="en-US" dirty="0"/>
              <a:t>产品的使用功能分析</a:t>
            </a:r>
          </a:p>
          <a:p>
            <a:r>
              <a:rPr lang="zh-CN" altLang="en-US" dirty="0"/>
              <a:t>产品造型、色彩分析</a:t>
            </a:r>
            <a:endParaRPr lang="en-US" altLang="zh-CN" dirty="0"/>
          </a:p>
          <a:p>
            <a:r>
              <a:rPr lang="zh-CN" altLang="en-US" dirty="0"/>
              <a:t>材料、结构、工艺的综合分析</a:t>
            </a:r>
            <a:endParaRPr lang="en-US" altLang="zh-CN" dirty="0"/>
          </a:p>
          <a:p>
            <a:r>
              <a:rPr lang="zh-CN" altLang="en-US" dirty="0"/>
              <a:t>产品的用户体验要素分析</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16381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066800"/>
          </a:xfrm>
        </p:spPr>
        <p:txBody>
          <a:bodyPr/>
          <a:lstStyle/>
          <a:p>
            <a:r>
              <a:rPr lang="zh-CN" altLang="en-US" dirty="0"/>
              <a:t>设计分析</a:t>
            </a:r>
          </a:p>
        </p:txBody>
      </p:sp>
      <p:sp>
        <p:nvSpPr>
          <p:cNvPr id="3" name="内容占位符 2"/>
          <p:cNvSpPr>
            <a:spLocks noGrp="1"/>
          </p:cNvSpPr>
          <p:nvPr>
            <p:ph idx="1"/>
          </p:nvPr>
        </p:nvSpPr>
        <p:spPr>
          <a:xfrm>
            <a:off x="457200" y="1600200"/>
            <a:ext cx="4402832" cy="4525963"/>
          </a:xfrm>
        </p:spPr>
        <p:txBody>
          <a:bodyPr>
            <a:normAutofit/>
          </a:bodyPr>
          <a:lstStyle/>
          <a:p>
            <a:pPr>
              <a:lnSpc>
                <a:spcPct val="150000"/>
              </a:lnSpc>
            </a:pPr>
            <a:r>
              <a:rPr lang="zh-CN" altLang="en-US" sz="1200" dirty="0">
                <a:latin typeface="SimSun" panose="02010600030101010101" pitchFamily="2" charset="-122"/>
                <a:ea typeface="SimSun" panose="02010600030101010101" pitchFamily="2" charset="-122"/>
              </a:rPr>
              <a:t>用户体验要素</a:t>
            </a:r>
          </a:p>
          <a:p>
            <a:pPr>
              <a:lnSpc>
                <a:spcPct val="150000"/>
              </a:lnSpc>
            </a:pPr>
            <a:r>
              <a:rPr lang="en-US" altLang="zh-TW" sz="1200" dirty="0">
                <a:latin typeface="SimSun" panose="02010600030101010101" pitchFamily="2" charset="-122"/>
                <a:ea typeface="SimSun" panose="02010600030101010101" pitchFamily="2" charset="-122"/>
              </a:rPr>
              <a:t>Peter </a:t>
            </a:r>
            <a:r>
              <a:rPr lang="en-US" altLang="zh-TW" sz="1200" dirty="0" err="1">
                <a:latin typeface="SimSun" panose="02010600030101010101" pitchFamily="2" charset="-122"/>
                <a:ea typeface="SimSun" panose="02010600030101010101" pitchFamily="2" charset="-122"/>
              </a:rPr>
              <a:t>Morville</a:t>
            </a:r>
            <a:r>
              <a:rPr lang="zh-CN" altLang="en-US" sz="1200" dirty="0">
                <a:latin typeface="SimSun" panose="02010600030101010101" pitchFamily="2" charset="-122"/>
                <a:ea typeface="SimSun" panose="02010600030101010101" pitchFamily="2" charset="-122"/>
              </a:rPr>
              <a:t>的用户体验要素蜂窝</a:t>
            </a:r>
            <a:endParaRPr lang="en-US" altLang="zh-CN" sz="1200" dirty="0">
              <a:latin typeface="SimSun" panose="02010600030101010101" pitchFamily="2" charset="-122"/>
              <a:ea typeface="SimSun" panose="02010600030101010101" pitchFamily="2" charset="-122"/>
            </a:endParaRPr>
          </a:p>
          <a:p>
            <a:pPr>
              <a:lnSpc>
                <a:spcPct val="150000"/>
              </a:lnSpc>
            </a:pPr>
            <a:r>
              <a:rPr lang="zh-CN" altLang="en-US" sz="1200" b="1" dirty="0"/>
              <a:t>有用性</a:t>
            </a:r>
            <a:r>
              <a:rPr lang="zh-CN" altLang="en-US" sz="1200" dirty="0"/>
              <a:t>：它表示设计的产品应当是有用的，而不应当局限于上级的条条框框去设计一些对用户来说根本毫无用处的东西；</a:t>
            </a:r>
          </a:p>
          <a:p>
            <a:pPr>
              <a:lnSpc>
                <a:spcPct val="150000"/>
              </a:lnSpc>
            </a:pPr>
            <a:r>
              <a:rPr lang="zh-CN" altLang="en-US" sz="1200" b="1" dirty="0"/>
              <a:t>可找到性</a:t>
            </a:r>
            <a:r>
              <a:rPr lang="zh-CN" altLang="en-US" sz="1200" dirty="0"/>
              <a:t>：产品应当提供良好的导航和定位元素，使用户能很快的找到所需信息，并且知道自身所在的位置，不至于迷航；</a:t>
            </a:r>
          </a:p>
          <a:p>
            <a:pPr>
              <a:lnSpc>
                <a:spcPct val="150000"/>
              </a:lnSpc>
            </a:pPr>
            <a:r>
              <a:rPr lang="zh-CN" altLang="en-US" sz="1200" b="1" dirty="0"/>
              <a:t>可获得性</a:t>
            </a:r>
            <a:r>
              <a:rPr lang="zh-CN" altLang="en-US" sz="1200" dirty="0"/>
              <a:t>：它要求信息应当能为所有用户所获得；</a:t>
            </a:r>
          </a:p>
          <a:p>
            <a:pPr>
              <a:lnSpc>
                <a:spcPct val="150000"/>
              </a:lnSpc>
            </a:pPr>
            <a:r>
              <a:rPr lang="zh-CN" altLang="en-US" sz="1200" b="1" dirty="0"/>
              <a:t>满意度</a:t>
            </a:r>
            <a:r>
              <a:rPr lang="zh-CN" altLang="en-US" sz="1200" dirty="0"/>
              <a:t>：是指产品的元素应当满足用户的各种情感体验，这个是来源于情感设计的；</a:t>
            </a:r>
          </a:p>
          <a:p>
            <a:pPr>
              <a:lnSpc>
                <a:spcPct val="150000"/>
              </a:lnSpc>
            </a:pPr>
            <a:r>
              <a:rPr lang="zh-CN" altLang="en-US" sz="1200" b="1" dirty="0"/>
              <a:t>可靠性</a:t>
            </a:r>
            <a:r>
              <a:rPr lang="zh-CN" altLang="en-US" sz="1200" dirty="0"/>
              <a:t>：是指产品的元素要是能够让用户所信赖的，要尽量设计和提供使用户充分信赖的组件；</a:t>
            </a:r>
          </a:p>
          <a:p>
            <a:pPr>
              <a:lnSpc>
                <a:spcPct val="150000"/>
              </a:lnSpc>
            </a:pPr>
            <a:r>
              <a:rPr lang="zh-CN" altLang="en-US" sz="1200" b="1" dirty="0"/>
              <a:t>价值性</a:t>
            </a:r>
            <a:r>
              <a:rPr lang="zh-CN" altLang="en-US" sz="1200" dirty="0"/>
              <a:t>：它是指产品要能盈利，而对于非赢利性产品，也要能促使实现预期目标。</a:t>
            </a:r>
          </a:p>
        </p:txBody>
      </p:sp>
      <p:pic>
        <p:nvPicPr>
          <p:cNvPr id="4" name="Picture 3">
            <a:extLst>
              <a:ext uri="{FF2B5EF4-FFF2-40B4-BE49-F238E27FC236}">
                <a16:creationId xmlns:a16="http://schemas.microsoft.com/office/drawing/2014/main" xmlns="" id="{8BD59B7A-7899-8E43-A374-7E72533DC055}"/>
              </a:ext>
            </a:extLst>
          </p:cNvPr>
          <p:cNvPicPr>
            <a:picLocks noChangeAspect="1"/>
          </p:cNvPicPr>
          <p:nvPr/>
        </p:nvPicPr>
        <p:blipFill>
          <a:blip r:embed="rId3"/>
          <a:stretch>
            <a:fillRect/>
          </a:stretch>
        </p:blipFill>
        <p:spPr>
          <a:xfrm>
            <a:off x="5014249" y="2060848"/>
            <a:ext cx="4129751" cy="3283898"/>
          </a:xfrm>
          <a:prstGeom prst="rect">
            <a:avLst/>
          </a:prstGeom>
        </p:spPr>
      </p:pic>
    </p:spTree>
    <p:extLst>
      <p:ext uri="{BB962C8B-B14F-4D97-AF65-F5344CB8AC3E}">
        <p14:creationId xmlns:p14="http://schemas.microsoft.com/office/powerpoint/2010/main" val="189475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设计分析具体输出</a:t>
            </a:r>
          </a:p>
        </p:txBody>
      </p:sp>
      <p:sp>
        <p:nvSpPr>
          <p:cNvPr id="3" name="内容占位符 2"/>
          <p:cNvSpPr>
            <a:spLocks noGrp="1"/>
          </p:cNvSpPr>
          <p:nvPr>
            <p:ph idx="1"/>
          </p:nvPr>
        </p:nvSpPr>
        <p:spPr/>
        <p:txBody>
          <a:bodyPr/>
          <a:lstStyle/>
          <a:p>
            <a:r>
              <a:rPr lang="zh-CN" altLang="en-US" dirty="0"/>
              <a:t>产品的整体设计分析</a:t>
            </a:r>
            <a:endParaRPr lang="en-US" altLang="zh-CN" dirty="0"/>
          </a:p>
          <a:p>
            <a:r>
              <a:rPr lang="zh-CN" altLang="en-US" dirty="0"/>
              <a:t>用户的体验要素分析</a:t>
            </a:r>
          </a:p>
        </p:txBody>
      </p:sp>
    </p:spTree>
    <p:extLst>
      <p:ext uri="{BB962C8B-B14F-4D97-AF65-F5344CB8AC3E}">
        <p14:creationId xmlns:p14="http://schemas.microsoft.com/office/powerpoint/2010/main" val="266564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技术分析</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0163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技术分析</a:t>
            </a:r>
          </a:p>
        </p:txBody>
      </p:sp>
      <p:sp>
        <p:nvSpPr>
          <p:cNvPr id="3" name="内容占位符 2"/>
          <p:cNvSpPr>
            <a:spLocks noGrp="1"/>
          </p:cNvSpPr>
          <p:nvPr>
            <p:ph idx="1"/>
          </p:nvPr>
        </p:nvSpPr>
        <p:spPr/>
        <p:txBody>
          <a:bodyPr>
            <a:normAutofit/>
          </a:bodyPr>
          <a:lstStyle/>
          <a:p>
            <a:r>
              <a:rPr lang="zh-CN" altLang="en-US" dirty="0"/>
              <a:t>什么处理器、多大存储器、电源管理、电池、网络支持等</a:t>
            </a:r>
            <a:endParaRPr lang="en-US" altLang="zh-CN" dirty="0"/>
          </a:p>
          <a:p>
            <a:r>
              <a:rPr lang="zh-CN" altLang="en-US" dirty="0"/>
              <a:t>产品结构设计、防拆设计、</a:t>
            </a:r>
            <a:r>
              <a:rPr lang="en-US" altLang="zh-CN" dirty="0"/>
              <a:t>IP45</a:t>
            </a:r>
            <a:r>
              <a:rPr lang="zh-CN" altLang="en-US" dirty="0"/>
              <a:t>（防水、防尘）</a:t>
            </a:r>
            <a:endParaRPr lang="en-US" altLang="zh-CN" dirty="0"/>
          </a:p>
          <a:p>
            <a:r>
              <a:rPr lang="zh-CN" altLang="en-US" dirty="0"/>
              <a:t>选用什么芯片</a:t>
            </a:r>
            <a:r>
              <a:rPr lang="en-US" altLang="zh-CN" dirty="0"/>
              <a:t>/</a:t>
            </a:r>
            <a:r>
              <a:rPr lang="zh-CN" altLang="en-US" dirty="0"/>
              <a:t>传感器，还有哪些同类型的芯片</a:t>
            </a:r>
            <a:r>
              <a:rPr lang="en-US" altLang="zh-CN" dirty="0"/>
              <a:t>/</a:t>
            </a:r>
            <a:r>
              <a:rPr lang="zh-CN" altLang="en-US" dirty="0"/>
              <a:t>传感器，你认为为什么这么选？</a:t>
            </a:r>
            <a:endParaRPr lang="en-US" altLang="zh-CN" dirty="0"/>
          </a:p>
          <a:p>
            <a:r>
              <a:rPr lang="zh-CN" altLang="en-US" dirty="0"/>
              <a:t>交互设计（硬件按钮等、软件</a:t>
            </a:r>
            <a:r>
              <a:rPr lang="en-US" altLang="zh-CN" dirty="0"/>
              <a:t>APP</a:t>
            </a:r>
            <a:r>
              <a:rPr lang="zh-CN" altLang="en-US" dirty="0"/>
              <a:t>）</a:t>
            </a:r>
            <a:endParaRPr lang="en-US" altLang="zh-CN" dirty="0"/>
          </a:p>
          <a:p>
            <a:r>
              <a:rPr lang="zh-CN" altLang="en-US" dirty="0"/>
              <a:t>其他产品相关的独特设计</a:t>
            </a:r>
            <a:endParaRPr lang="en-US" altLang="zh-CN" dirty="0"/>
          </a:p>
          <a:p>
            <a:r>
              <a:rPr lang="zh-CN" altLang="en-US" dirty="0"/>
              <a:t>同类产品对比分析</a:t>
            </a:r>
          </a:p>
        </p:txBody>
      </p:sp>
    </p:spTree>
    <p:extLst>
      <p:ext uri="{BB962C8B-B14F-4D97-AF65-F5344CB8AC3E}">
        <p14:creationId xmlns:p14="http://schemas.microsoft.com/office/powerpoint/2010/main" val="272982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技术分析具体输出</a:t>
            </a:r>
          </a:p>
        </p:txBody>
      </p:sp>
      <p:sp>
        <p:nvSpPr>
          <p:cNvPr id="3" name="内容占位符 2"/>
          <p:cNvSpPr>
            <a:spLocks noGrp="1"/>
          </p:cNvSpPr>
          <p:nvPr>
            <p:ph idx="1"/>
          </p:nvPr>
        </p:nvSpPr>
        <p:spPr/>
        <p:txBody>
          <a:bodyPr>
            <a:normAutofit/>
          </a:bodyPr>
          <a:lstStyle/>
          <a:p>
            <a:r>
              <a:rPr lang="zh-CN" altLang="en-US" dirty="0" smtClean="0"/>
              <a:t>罗列产品中的技术要素</a:t>
            </a:r>
            <a:endParaRPr lang="en-US" altLang="zh-CN" dirty="0" smtClean="0"/>
          </a:p>
          <a:p>
            <a:r>
              <a:rPr lang="zh-CN" altLang="en-US" dirty="0" smtClean="0"/>
              <a:t>试着提出一些为什么，并</a:t>
            </a:r>
            <a:r>
              <a:rPr lang="zh-CN" altLang="en-US" dirty="0"/>
              <a:t>给</a:t>
            </a:r>
            <a:r>
              <a:rPr lang="zh-CN" altLang="en-US" dirty="0" smtClean="0"/>
              <a:t>出自己的解答</a:t>
            </a:r>
            <a:endParaRPr lang="en-US" altLang="zh-CN" dirty="0" smtClean="0"/>
          </a:p>
        </p:txBody>
      </p:sp>
    </p:spTree>
    <p:extLst>
      <p:ext uri="{BB962C8B-B14F-4D97-AF65-F5344CB8AC3E}">
        <p14:creationId xmlns:p14="http://schemas.microsoft.com/office/powerpoint/2010/main" val="3141677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专利分析</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04684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专利分析</a:t>
            </a:r>
          </a:p>
        </p:txBody>
      </p:sp>
      <p:sp>
        <p:nvSpPr>
          <p:cNvPr id="3" name="内容占位符 2"/>
          <p:cNvSpPr>
            <a:spLocks noGrp="1"/>
          </p:cNvSpPr>
          <p:nvPr>
            <p:ph idx="1"/>
          </p:nvPr>
        </p:nvSpPr>
        <p:spPr/>
        <p:txBody>
          <a:bodyPr>
            <a:normAutofit/>
          </a:bodyPr>
          <a:lstStyle/>
          <a:p>
            <a:r>
              <a:rPr lang="zh-CN" altLang="en-US" dirty="0"/>
              <a:t>国家专利局网站：</a:t>
            </a:r>
            <a:endParaRPr lang="en-US" altLang="zh-CN" dirty="0"/>
          </a:p>
          <a:p>
            <a:pPr lvl="1"/>
            <a:r>
              <a:rPr lang="en-US" altLang="zh-CN" dirty="0">
                <a:hlinkClick r:id="rId2"/>
              </a:rPr>
              <a:t>http://www.pss-system.gov.cn/</a:t>
            </a:r>
            <a:endParaRPr lang="en-US" altLang="zh-CN" dirty="0"/>
          </a:p>
          <a:p>
            <a:r>
              <a:rPr lang="en-US" altLang="zh-CN" dirty="0" err="1"/>
              <a:t>SooPAT</a:t>
            </a:r>
            <a:r>
              <a:rPr lang="zh-CN" altLang="en-US" dirty="0"/>
              <a:t>专利搜索</a:t>
            </a:r>
            <a:endParaRPr lang="en-US" altLang="zh-CN" dirty="0"/>
          </a:p>
          <a:p>
            <a:pPr lvl="1"/>
            <a:r>
              <a:rPr lang="en-US" altLang="zh-CN" dirty="0">
                <a:hlinkClick r:id="rId3"/>
              </a:rPr>
              <a:t>http://www.soopat.com/Home/Index</a:t>
            </a:r>
            <a:endParaRPr lang="en-US" altLang="zh-CN" dirty="0"/>
          </a:p>
          <a:p>
            <a:r>
              <a:rPr lang="en-US" altLang="zh-CN" dirty="0"/>
              <a:t>Google</a:t>
            </a:r>
            <a:r>
              <a:rPr lang="zh-CN" altLang="en-US" dirty="0"/>
              <a:t>专利检索（国际专利）</a:t>
            </a:r>
            <a:endParaRPr lang="en-US" altLang="zh-CN" dirty="0"/>
          </a:p>
          <a:p>
            <a:pPr lvl="1"/>
            <a:r>
              <a:rPr lang="en-US" altLang="zh-CN" dirty="0">
                <a:hlinkClick r:id="rId4"/>
              </a:rPr>
              <a:t>http://www.google.com/patents</a:t>
            </a:r>
            <a:endParaRPr lang="en-US" altLang="zh-CN" dirty="0"/>
          </a:p>
          <a:p>
            <a:r>
              <a:rPr lang="zh-CN" altLang="en-US" dirty="0"/>
              <a:t>袋鼠专利检索（国际专利）</a:t>
            </a:r>
            <a:endParaRPr lang="en-US" altLang="zh-CN" dirty="0"/>
          </a:p>
          <a:p>
            <a:pPr lvl="1"/>
            <a:r>
              <a:rPr lang="en-US" altLang="zh-CN" dirty="0">
                <a:hlinkClick r:id="rId5"/>
              </a:rPr>
              <a:t>https://www.patentcloud.com/</a:t>
            </a:r>
            <a:endParaRPr lang="en-US" altLang="zh-CN" dirty="0"/>
          </a:p>
        </p:txBody>
      </p:sp>
    </p:spTree>
    <p:extLst>
      <p:ext uri="{BB962C8B-B14F-4D97-AF65-F5344CB8AC3E}">
        <p14:creationId xmlns:p14="http://schemas.microsoft.com/office/powerpoint/2010/main" val="322156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专利分析</a:t>
            </a:r>
          </a:p>
        </p:txBody>
      </p:sp>
      <p:sp>
        <p:nvSpPr>
          <p:cNvPr id="3" name="内容占位符 2"/>
          <p:cNvSpPr>
            <a:spLocks noGrp="1"/>
          </p:cNvSpPr>
          <p:nvPr>
            <p:ph idx="1"/>
          </p:nvPr>
        </p:nvSpPr>
        <p:spPr/>
        <p:txBody>
          <a:bodyPr>
            <a:normAutofit/>
          </a:bodyPr>
          <a:lstStyle/>
          <a:p>
            <a:r>
              <a:rPr lang="zh-CN" altLang="en-US" dirty="0"/>
              <a:t>通过产品关键字检索</a:t>
            </a:r>
            <a:endParaRPr lang="en-US" altLang="zh-CN" dirty="0"/>
          </a:p>
          <a:p>
            <a:r>
              <a:rPr lang="zh-CN" altLang="en-US" dirty="0"/>
              <a:t>通过产品制造企业名称检索</a:t>
            </a:r>
            <a:endParaRPr lang="en-US" altLang="zh-CN" dirty="0"/>
          </a:p>
          <a:p>
            <a:r>
              <a:rPr lang="zh-CN" altLang="en-US" dirty="0"/>
              <a:t>搜索网上已有的分析文章</a:t>
            </a:r>
            <a:endParaRPr lang="en-US" altLang="zh-CN" dirty="0"/>
          </a:p>
          <a:p>
            <a:r>
              <a:rPr lang="zh-CN" altLang="en-US" dirty="0"/>
              <a:t>总体分析企业或产品的专利布局</a:t>
            </a:r>
            <a:endParaRPr lang="en-US" altLang="zh-CN" dirty="0"/>
          </a:p>
          <a:p>
            <a:r>
              <a:rPr lang="zh-CN" altLang="en-US" dirty="0"/>
              <a:t>假想</a:t>
            </a:r>
            <a:r>
              <a:rPr lang="en-US" altLang="zh-CN" dirty="0"/>
              <a:t>A</a:t>
            </a:r>
            <a:r>
              <a:rPr lang="zh-CN" altLang="en-US" dirty="0"/>
              <a:t>企业与</a:t>
            </a:r>
            <a:r>
              <a:rPr lang="en-US" altLang="zh-CN" dirty="0"/>
              <a:t>B</a:t>
            </a:r>
            <a:r>
              <a:rPr lang="zh-CN" altLang="en-US" dirty="0"/>
              <a:t>企业发生了专利战</a:t>
            </a:r>
            <a:endParaRPr lang="en-US" altLang="zh-CN" dirty="0"/>
          </a:p>
          <a:p>
            <a:endParaRPr lang="en-US" altLang="zh-CN" dirty="0"/>
          </a:p>
          <a:p>
            <a:r>
              <a:rPr lang="zh-CN" altLang="en-US" dirty="0"/>
              <a:t>注意专利相关时间信息、发明</a:t>
            </a:r>
            <a:r>
              <a:rPr lang="en-US" altLang="zh-CN" dirty="0"/>
              <a:t>/</a:t>
            </a:r>
            <a:r>
              <a:rPr lang="zh-CN" altLang="en-US" dirty="0"/>
              <a:t>实用新型</a:t>
            </a:r>
            <a:r>
              <a:rPr lang="en-US" altLang="zh-CN" dirty="0"/>
              <a:t>/</a:t>
            </a:r>
            <a:r>
              <a:rPr lang="zh-CN" altLang="en-US" dirty="0"/>
              <a:t>外观三种专利类型、专利是否授权、学习专利权利要求书的措辞（给例子）</a:t>
            </a:r>
          </a:p>
        </p:txBody>
      </p:sp>
    </p:spTree>
    <p:extLst>
      <p:ext uri="{BB962C8B-B14F-4D97-AF65-F5344CB8AC3E}">
        <p14:creationId xmlns:p14="http://schemas.microsoft.com/office/powerpoint/2010/main" val="13212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968"/>
            <a:ext cx="8229600" cy="1066800"/>
          </a:xfrm>
        </p:spPr>
        <p:txBody>
          <a:bodyPr/>
          <a:lstStyle/>
          <a:p>
            <a:r>
              <a:rPr lang="zh-CN" altLang="en-US" dirty="0"/>
              <a:t>课程安排</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027589890"/>
              </p:ext>
            </p:extLst>
          </p:nvPr>
        </p:nvGraphicFramePr>
        <p:xfrm>
          <a:off x="467544" y="1556792"/>
          <a:ext cx="8280920" cy="4545141"/>
        </p:xfrm>
        <a:graphic>
          <a:graphicData uri="http://schemas.openxmlformats.org/drawingml/2006/table">
            <a:tbl>
              <a:tblPr firstRow="1" firstCol="1" bandRow="1">
                <a:tableStyleId>{5C22544A-7EE6-4342-B048-85BDC9FD1C3A}</a:tableStyleId>
              </a:tblPr>
              <a:tblGrid>
                <a:gridCol w="4245552">
                  <a:extLst>
                    <a:ext uri="{9D8B030D-6E8A-4147-A177-3AD203B41FA5}">
                      <a16:colId xmlns:a16="http://schemas.microsoft.com/office/drawing/2014/main" xmlns="" val="20000"/>
                    </a:ext>
                  </a:extLst>
                </a:gridCol>
                <a:gridCol w="4035368">
                  <a:extLst>
                    <a:ext uri="{9D8B030D-6E8A-4147-A177-3AD203B41FA5}">
                      <a16:colId xmlns:a16="http://schemas.microsoft.com/office/drawing/2014/main" xmlns="" val="20001"/>
                    </a:ext>
                  </a:extLst>
                </a:gridCol>
              </a:tblGrid>
              <a:tr h="432048">
                <a:tc>
                  <a:txBody>
                    <a:bodyPr/>
                    <a:lstStyle/>
                    <a:p>
                      <a:pPr algn="ctr">
                        <a:spcAft>
                          <a:spcPts val="0"/>
                        </a:spcAft>
                      </a:pPr>
                      <a:r>
                        <a:rPr lang="zh-CN" sz="1600" kern="100" dirty="0">
                          <a:effectLst/>
                        </a:rPr>
                        <a:t>日期</a:t>
                      </a:r>
                      <a:r>
                        <a:rPr lang="en-US" sz="1600" kern="100" dirty="0">
                          <a:effectLst/>
                        </a:rPr>
                        <a:t>/</a:t>
                      </a:r>
                      <a:r>
                        <a:rPr lang="zh-CN" sz="1600" kern="100" dirty="0">
                          <a:effectLst/>
                        </a:rPr>
                        <a:t>时间、地点</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zh-CN" sz="1600" kern="100" dirty="0">
                          <a:effectLst/>
                        </a:rPr>
                        <a:t>课程安排</a:t>
                      </a:r>
                      <a:endParaRPr lang="zh-CN" sz="12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382361">
                <a:tc>
                  <a:txBody>
                    <a:bodyPr/>
                    <a:lstStyle/>
                    <a:p>
                      <a:pPr algn="just">
                        <a:lnSpc>
                          <a:spcPts val="1200"/>
                        </a:lnSpc>
                        <a:spcAft>
                          <a:spcPts val="0"/>
                        </a:spcAft>
                      </a:pPr>
                      <a:r>
                        <a:rPr lang="en-US" sz="1600" kern="100" dirty="0">
                          <a:effectLst/>
                        </a:rPr>
                        <a:t>9</a:t>
                      </a:r>
                      <a:r>
                        <a:rPr lang="zh-CN" sz="1600" kern="100" dirty="0">
                          <a:effectLst/>
                        </a:rPr>
                        <a:t>月</a:t>
                      </a:r>
                      <a:r>
                        <a:rPr lang="en-US" sz="1600" kern="100" dirty="0">
                          <a:effectLst/>
                        </a:rPr>
                        <a:t>22</a:t>
                      </a:r>
                      <a:r>
                        <a:rPr lang="zh-CN" sz="1600" kern="100" dirty="0">
                          <a:effectLst/>
                        </a:rPr>
                        <a:t>日上午</a:t>
                      </a:r>
                      <a:r>
                        <a:rPr lang="en-US" sz="1600" kern="100" dirty="0">
                          <a:effectLst/>
                        </a:rPr>
                        <a:t>09:00-11:00</a:t>
                      </a:r>
                      <a:r>
                        <a:rPr lang="zh-CN" sz="1600" kern="100" dirty="0">
                          <a:effectLst/>
                        </a:rPr>
                        <a:t>，</a:t>
                      </a:r>
                      <a:r>
                        <a:rPr lang="en-US" sz="1600" kern="100" dirty="0">
                          <a:effectLst/>
                        </a:rPr>
                        <a:t>B137</a:t>
                      </a:r>
                      <a:endParaRPr lang="zh-CN" sz="1200" kern="100" dirty="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zh-CN" sz="1600" kern="100">
                          <a:effectLst/>
                        </a:rPr>
                        <a:t>新生说明会，本课程安排说明，形成分组</a:t>
                      </a:r>
                      <a:endParaRPr lang="zh-CN" sz="1200" kern="10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625751">
                <a:tc>
                  <a:txBody>
                    <a:bodyPr/>
                    <a:lstStyle/>
                    <a:p>
                      <a:pPr algn="just">
                        <a:lnSpc>
                          <a:spcPts val="1200"/>
                        </a:lnSpc>
                        <a:spcAft>
                          <a:spcPts val="0"/>
                        </a:spcAft>
                      </a:pPr>
                      <a:r>
                        <a:rPr lang="en-US" sz="1600" kern="100" dirty="0">
                          <a:effectLst/>
                        </a:rPr>
                        <a:t>10</a:t>
                      </a:r>
                      <a:r>
                        <a:rPr lang="zh-CN" sz="1600" kern="100" dirty="0">
                          <a:effectLst/>
                        </a:rPr>
                        <a:t>月</a:t>
                      </a:r>
                      <a:r>
                        <a:rPr lang="en-US" sz="1600" kern="100" dirty="0">
                          <a:effectLst/>
                        </a:rPr>
                        <a:t>6</a:t>
                      </a:r>
                      <a:r>
                        <a:rPr lang="zh-CN" sz="1600" kern="100" dirty="0">
                          <a:effectLst/>
                        </a:rPr>
                        <a:t>日上午</a:t>
                      </a:r>
                      <a:r>
                        <a:rPr lang="en-US" sz="1600" kern="100" dirty="0">
                          <a:effectLst/>
                        </a:rPr>
                        <a:t>09:00-11:00</a:t>
                      </a:r>
                      <a:r>
                        <a:rPr lang="zh-CN" sz="1600" kern="100" dirty="0">
                          <a:effectLst/>
                        </a:rPr>
                        <a:t>，</a:t>
                      </a:r>
                      <a:r>
                        <a:rPr lang="en-US" sz="1600" kern="100" dirty="0">
                          <a:effectLst/>
                        </a:rPr>
                        <a:t>B558</a:t>
                      </a:r>
                      <a:endParaRPr lang="zh-CN" sz="1200" kern="100" dirty="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en-US" sz="1600" kern="100">
                          <a:effectLst/>
                        </a:rPr>
                        <a:t>27</a:t>
                      </a:r>
                      <a:r>
                        <a:rPr lang="zh-CN" sz="1600" kern="100">
                          <a:effectLst/>
                        </a:rPr>
                        <a:t>日前提交北创项目申请，</a:t>
                      </a:r>
                      <a:r>
                        <a:rPr lang="en-US" sz="1600" kern="100">
                          <a:effectLst/>
                        </a:rPr>
                        <a:t>10</a:t>
                      </a:r>
                      <a:r>
                        <a:rPr lang="zh-CN" sz="1600" kern="100">
                          <a:effectLst/>
                        </a:rPr>
                        <a:t>月</a:t>
                      </a:r>
                      <a:r>
                        <a:rPr lang="en-US" sz="1600" kern="100">
                          <a:effectLst/>
                        </a:rPr>
                        <a:t>6</a:t>
                      </a:r>
                      <a:r>
                        <a:rPr lang="zh-CN" sz="1600" kern="100">
                          <a:effectLst/>
                        </a:rPr>
                        <a:t>日各组汇报智能硬件拆机计划，课程报告。</a:t>
                      </a:r>
                      <a:endParaRPr lang="zh-CN" sz="1200" kern="10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r h="482927">
                <a:tc>
                  <a:txBody>
                    <a:bodyPr/>
                    <a:lstStyle/>
                    <a:p>
                      <a:pPr algn="just">
                        <a:lnSpc>
                          <a:spcPts val="1200"/>
                        </a:lnSpc>
                        <a:spcAft>
                          <a:spcPts val="0"/>
                        </a:spcAft>
                      </a:pPr>
                      <a:r>
                        <a:rPr lang="en-US" sz="1600" kern="100">
                          <a:effectLst/>
                        </a:rPr>
                        <a:t>10</a:t>
                      </a:r>
                      <a:r>
                        <a:rPr lang="zh-CN" sz="1600" kern="100">
                          <a:effectLst/>
                        </a:rPr>
                        <a:t>月</a:t>
                      </a:r>
                      <a:r>
                        <a:rPr lang="en-US" sz="1600" kern="100">
                          <a:effectLst/>
                        </a:rPr>
                        <a:t>13</a:t>
                      </a:r>
                      <a:r>
                        <a:rPr lang="zh-CN" sz="1600" kern="100">
                          <a:effectLst/>
                        </a:rPr>
                        <a:t>日上午</a:t>
                      </a:r>
                      <a:r>
                        <a:rPr lang="en-US" sz="1600" kern="100">
                          <a:effectLst/>
                        </a:rPr>
                        <a:t>09:00-12:00</a:t>
                      </a:r>
                      <a:r>
                        <a:rPr lang="zh-CN" sz="1600" kern="100">
                          <a:effectLst/>
                        </a:rPr>
                        <a:t>，</a:t>
                      </a:r>
                      <a:r>
                        <a:rPr lang="en-US" sz="1600" kern="100">
                          <a:effectLst/>
                        </a:rPr>
                        <a:t>B558</a:t>
                      </a:r>
                      <a:endParaRPr lang="zh-CN" sz="1200" kern="10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zh-CN" sz="1600" kern="100" dirty="0">
                          <a:effectLst/>
                        </a:rPr>
                        <a:t>智能硬件创新创业</a:t>
                      </a:r>
                      <a:r>
                        <a:rPr lang="zh-CN" sz="1600" kern="100" dirty="0" smtClean="0">
                          <a:effectLst/>
                        </a:rPr>
                        <a:t>报告</a:t>
                      </a:r>
                      <a:r>
                        <a:rPr lang="zh-CN" altLang="en-US" sz="1600" kern="100" dirty="0" smtClean="0">
                          <a:effectLst/>
                        </a:rPr>
                        <a:t>（企业导师：董宇）</a:t>
                      </a:r>
                      <a:endParaRPr lang="zh-CN" sz="12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3"/>
                  </a:ext>
                </a:extLst>
              </a:tr>
              <a:tr h="445215">
                <a:tc>
                  <a:txBody>
                    <a:bodyPr/>
                    <a:lstStyle/>
                    <a:p>
                      <a:pPr algn="just">
                        <a:lnSpc>
                          <a:spcPts val="1200"/>
                        </a:lnSpc>
                        <a:spcAft>
                          <a:spcPts val="0"/>
                        </a:spcAft>
                      </a:pPr>
                      <a:r>
                        <a:rPr lang="en-US" sz="1600" kern="100">
                          <a:effectLst/>
                        </a:rPr>
                        <a:t>11</a:t>
                      </a:r>
                      <a:r>
                        <a:rPr lang="zh-CN" sz="1600" kern="100">
                          <a:effectLst/>
                        </a:rPr>
                        <a:t>月</a:t>
                      </a:r>
                      <a:r>
                        <a:rPr lang="en-US" sz="1600" kern="100">
                          <a:effectLst/>
                        </a:rPr>
                        <a:t>3</a:t>
                      </a:r>
                      <a:r>
                        <a:rPr lang="zh-CN" sz="1600" kern="100">
                          <a:effectLst/>
                        </a:rPr>
                        <a:t>日上午（暂定）</a:t>
                      </a:r>
                      <a:r>
                        <a:rPr lang="en-US" sz="1600" kern="100">
                          <a:effectLst/>
                        </a:rPr>
                        <a:t>09:00-12:00</a:t>
                      </a:r>
                      <a:r>
                        <a:rPr lang="zh-CN" sz="1600" kern="100">
                          <a:effectLst/>
                        </a:rPr>
                        <a:t>，</a:t>
                      </a:r>
                      <a:r>
                        <a:rPr lang="en-US" sz="1600" kern="100">
                          <a:effectLst/>
                        </a:rPr>
                        <a:t>B558</a:t>
                      </a:r>
                      <a:endParaRPr lang="zh-CN" sz="1200" kern="10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zh-CN" sz="1600" kern="100">
                          <a:effectLst/>
                        </a:rPr>
                        <a:t>智能硬件创新创业报告</a:t>
                      </a:r>
                      <a:endParaRPr lang="zh-CN" sz="1200" kern="10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4"/>
                  </a:ext>
                </a:extLst>
              </a:tr>
              <a:tr h="435787">
                <a:tc>
                  <a:txBody>
                    <a:bodyPr/>
                    <a:lstStyle/>
                    <a:p>
                      <a:pPr algn="just">
                        <a:lnSpc>
                          <a:spcPts val="1200"/>
                        </a:lnSpc>
                        <a:spcAft>
                          <a:spcPts val="0"/>
                        </a:spcAft>
                      </a:pPr>
                      <a:r>
                        <a:rPr lang="en-US" sz="1600" kern="100">
                          <a:effectLst/>
                        </a:rPr>
                        <a:t>11</a:t>
                      </a:r>
                      <a:r>
                        <a:rPr lang="zh-CN" sz="1600" kern="100">
                          <a:effectLst/>
                        </a:rPr>
                        <a:t>月</a:t>
                      </a:r>
                      <a:r>
                        <a:rPr lang="en-US" sz="1600" kern="100">
                          <a:effectLst/>
                        </a:rPr>
                        <a:t>17</a:t>
                      </a:r>
                      <a:r>
                        <a:rPr lang="zh-CN" sz="1600" kern="100">
                          <a:effectLst/>
                        </a:rPr>
                        <a:t>日上午（暂定）</a:t>
                      </a:r>
                      <a:r>
                        <a:rPr lang="en-US" sz="1600" kern="100">
                          <a:effectLst/>
                        </a:rPr>
                        <a:t>09:00-12:00</a:t>
                      </a:r>
                      <a:r>
                        <a:rPr lang="zh-CN" sz="1600" kern="100">
                          <a:effectLst/>
                        </a:rPr>
                        <a:t>，</a:t>
                      </a:r>
                      <a:r>
                        <a:rPr lang="en-US" sz="1600" kern="100">
                          <a:effectLst/>
                        </a:rPr>
                        <a:t>B558</a:t>
                      </a:r>
                      <a:endParaRPr lang="zh-CN" sz="1200" kern="10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zh-CN" sz="1600" kern="100">
                          <a:effectLst/>
                        </a:rPr>
                        <a:t>智能硬件创新创业报告</a:t>
                      </a:r>
                      <a:endParaRPr lang="zh-CN" sz="1200" kern="10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5"/>
                  </a:ext>
                </a:extLst>
              </a:tr>
              <a:tr h="456738">
                <a:tc>
                  <a:txBody>
                    <a:bodyPr/>
                    <a:lstStyle/>
                    <a:p>
                      <a:pPr algn="just">
                        <a:lnSpc>
                          <a:spcPts val="1200"/>
                        </a:lnSpc>
                        <a:spcAft>
                          <a:spcPts val="0"/>
                        </a:spcAft>
                      </a:pPr>
                      <a:r>
                        <a:rPr lang="en-US" sz="1600" kern="100">
                          <a:effectLst/>
                        </a:rPr>
                        <a:t>11</a:t>
                      </a:r>
                      <a:r>
                        <a:rPr lang="zh-CN" sz="1600" kern="100">
                          <a:effectLst/>
                        </a:rPr>
                        <a:t>月</a:t>
                      </a:r>
                      <a:r>
                        <a:rPr lang="en-US" sz="1600" kern="100">
                          <a:effectLst/>
                        </a:rPr>
                        <a:t>24</a:t>
                      </a:r>
                      <a:r>
                        <a:rPr lang="zh-CN" sz="1600" kern="100">
                          <a:effectLst/>
                        </a:rPr>
                        <a:t>日上午</a:t>
                      </a:r>
                      <a:r>
                        <a:rPr lang="en-US" sz="1600" kern="100">
                          <a:effectLst/>
                        </a:rPr>
                        <a:t>09:00-12:00</a:t>
                      </a:r>
                      <a:r>
                        <a:rPr lang="zh-CN" sz="1600" kern="100">
                          <a:effectLst/>
                        </a:rPr>
                        <a:t>，</a:t>
                      </a:r>
                      <a:r>
                        <a:rPr lang="en-US" sz="1600" kern="100">
                          <a:effectLst/>
                        </a:rPr>
                        <a:t>B558</a:t>
                      </a:r>
                      <a:endParaRPr lang="zh-CN" sz="1200" kern="10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zh-CN" sz="1600" kern="100">
                          <a:effectLst/>
                        </a:rPr>
                        <a:t>拆机展示、交流，清华创客日</a:t>
                      </a:r>
                      <a:endParaRPr lang="zh-CN" sz="1200" kern="10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6"/>
                  </a:ext>
                </a:extLst>
              </a:tr>
              <a:tr h="827576">
                <a:tc>
                  <a:txBody>
                    <a:bodyPr/>
                    <a:lstStyle/>
                    <a:p>
                      <a:pPr algn="just">
                        <a:lnSpc>
                          <a:spcPts val="1200"/>
                        </a:lnSpc>
                        <a:spcAft>
                          <a:spcPts val="0"/>
                        </a:spcAft>
                      </a:pPr>
                      <a:r>
                        <a:rPr lang="zh-CN" sz="1600" kern="100">
                          <a:effectLst/>
                        </a:rPr>
                        <a:t>第</a:t>
                      </a:r>
                      <a:r>
                        <a:rPr lang="en-US" sz="1600" kern="100">
                          <a:effectLst/>
                        </a:rPr>
                        <a:t>5</a:t>
                      </a:r>
                      <a:r>
                        <a:rPr lang="zh-CN" sz="1600" kern="100">
                          <a:effectLst/>
                        </a:rPr>
                        <a:t>周—第</a:t>
                      </a:r>
                      <a:r>
                        <a:rPr lang="en-US" sz="1600" kern="100">
                          <a:effectLst/>
                        </a:rPr>
                        <a:t>13</a:t>
                      </a:r>
                      <a:r>
                        <a:rPr lang="zh-CN" sz="1600" kern="100">
                          <a:effectLst/>
                        </a:rPr>
                        <a:t>周</a:t>
                      </a:r>
                      <a:endParaRPr lang="zh-CN" sz="1200" kern="10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zh-CN" sz="1600" kern="100" dirty="0">
                          <a:effectLst/>
                        </a:rPr>
                        <a:t>拆机分析（市场分析、技术分析、用户体验），时间、地点、分工由各组内部自行协调</a:t>
                      </a:r>
                      <a:endParaRPr lang="zh-CN" sz="12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7"/>
                  </a:ext>
                </a:extLst>
              </a:tr>
              <a:tr h="456738">
                <a:tc>
                  <a:txBody>
                    <a:bodyPr/>
                    <a:lstStyle/>
                    <a:p>
                      <a:pPr algn="just">
                        <a:lnSpc>
                          <a:spcPts val="1200"/>
                        </a:lnSpc>
                        <a:spcAft>
                          <a:spcPts val="0"/>
                        </a:spcAft>
                      </a:pPr>
                      <a:r>
                        <a:rPr lang="en-US" sz="1600" kern="100" dirty="0">
                          <a:effectLst/>
                        </a:rPr>
                        <a:t>12</a:t>
                      </a:r>
                      <a:r>
                        <a:rPr lang="zh-CN" sz="1600" kern="100" dirty="0">
                          <a:effectLst/>
                        </a:rPr>
                        <a:t>月</a:t>
                      </a:r>
                      <a:r>
                        <a:rPr lang="en-US" sz="1600" kern="100" dirty="0">
                          <a:effectLst/>
                        </a:rPr>
                        <a:t>15</a:t>
                      </a:r>
                      <a:r>
                        <a:rPr lang="zh-CN" sz="1600" kern="100" dirty="0">
                          <a:effectLst/>
                        </a:rPr>
                        <a:t>日上午</a:t>
                      </a:r>
                      <a:r>
                        <a:rPr lang="en-US" sz="1600" kern="100" dirty="0">
                          <a:effectLst/>
                        </a:rPr>
                        <a:t>10:00-12:00</a:t>
                      </a:r>
                      <a:r>
                        <a:rPr lang="zh-CN" sz="1600" kern="100" dirty="0">
                          <a:effectLst/>
                        </a:rPr>
                        <a:t>，</a:t>
                      </a:r>
                      <a:r>
                        <a:rPr lang="en-US" sz="1600" kern="100" dirty="0">
                          <a:effectLst/>
                        </a:rPr>
                        <a:t>B558</a:t>
                      </a:r>
                      <a:endParaRPr lang="zh-CN" sz="1200" kern="100" dirty="0">
                        <a:effectLst/>
                        <a:latin typeface="Calibri"/>
                        <a:ea typeface="宋体"/>
                        <a:cs typeface="Times New Roman"/>
                      </a:endParaRPr>
                    </a:p>
                  </a:txBody>
                  <a:tcPr marL="68580" marR="68580" marT="0" marB="0" anchor="ctr"/>
                </a:tc>
                <a:tc>
                  <a:txBody>
                    <a:bodyPr/>
                    <a:lstStyle/>
                    <a:p>
                      <a:pPr algn="just">
                        <a:lnSpc>
                          <a:spcPts val="2000"/>
                        </a:lnSpc>
                        <a:spcAft>
                          <a:spcPts val="0"/>
                        </a:spcAft>
                      </a:pPr>
                      <a:r>
                        <a:rPr lang="zh-CN" sz="1600" kern="100" dirty="0">
                          <a:effectLst/>
                        </a:rPr>
                        <a:t>课程成果（智能硬件拆机分析）答辩汇报</a:t>
                      </a:r>
                      <a:endParaRPr lang="zh-CN" sz="12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925373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专利分析</a:t>
            </a:r>
          </a:p>
        </p:txBody>
      </p:sp>
      <p:sp>
        <p:nvSpPr>
          <p:cNvPr id="3" name="内容占位符 2"/>
          <p:cNvSpPr>
            <a:spLocks noGrp="1"/>
          </p:cNvSpPr>
          <p:nvPr>
            <p:ph idx="1"/>
          </p:nvPr>
        </p:nvSpPr>
        <p:spPr/>
        <p:txBody>
          <a:bodyPr/>
          <a:lstStyle/>
          <a:p>
            <a:r>
              <a:rPr lang="zh-CN" altLang="en-US" dirty="0"/>
              <a:t>专利不是“林丹妙药”，是一件可用的武器</a:t>
            </a:r>
            <a:endParaRPr lang="en-US" altLang="zh-CN" dirty="0"/>
          </a:p>
          <a:p>
            <a:r>
              <a:rPr lang="zh-CN" altLang="en-US" dirty="0"/>
              <a:t>成体系的专利群具有更大的作用</a:t>
            </a:r>
            <a:endParaRPr lang="en-US" altLang="zh-CN" dirty="0"/>
          </a:p>
          <a:p>
            <a:r>
              <a:rPr lang="zh-CN" altLang="en-US" dirty="0"/>
              <a:t>专利要能保护关键的点</a:t>
            </a:r>
            <a:endParaRPr lang="en-US" altLang="zh-CN" dirty="0"/>
          </a:p>
          <a:p>
            <a:pPr lvl="1"/>
            <a:r>
              <a:rPr lang="zh-CN" altLang="en-US" dirty="0"/>
              <a:t>反之则为垃圾专利</a:t>
            </a:r>
            <a:endParaRPr lang="en-US" altLang="zh-CN" dirty="0"/>
          </a:p>
          <a:p>
            <a:pPr lvl="1"/>
            <a:r>
              <a:rPr lang="zh-CN" altLang="en-US" dirty="0"/>
              <a:t>专利的不可绕过性、易取证性</a:t>
            </a:r>
            <a:endParaRPr lang="en-US" altLang="zh-CN" dirty="0"/>
          </a:p>
          <a:p>
            <a:r>
              <a:rPr lang="zh-CN" altLang="en-US" dirty="0"/>
              <a:t>专利是有国界的（</a:t>
            </a:r>
            <a:r>
              <a:rPr lang="en-US" altLang="zh-CN" dirty="0" smtClean="0"/>
              <a:t>PCT</a:t>
            </a:r>
            <a:r>
              <a:rPr lang="zh-CN" altLang="en-US" dirty="0" smtClean="0"/>
              <a:t>）</a:t>
            </a:r>
          </a:p>
        </p:txBody>
      </p:sp>
    </p:spTree>
    <p:extLst>
      <p:ext uri="{BB962C8B-B14F-4D97-AF65-F5344CB8AC3E}">
        <p14:creationId xmlns:p14="http://schemas.microsoft.com/office/powerpoint/2010/main" val="24650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专利分析具体输出</a:t>
            </a:r>
          </a:p>
        </p:txBody>
      </p:sp>
      <p:sp>
        <p:nvSpPr>
          <p:cNvPr id="3" name="内容占位符 2"/>
          <p:cNvSpPr>
            <a:spLocks noGrp="1"/>
          </p:cNvSpPr>
          <p:nvPr>
            <p:ph idx="1"/>
          </p:nvPr>
        </p:nvSpPr>
        <p:spPr/>
        <p:txBody>
          <a:bodyPr/>
          <a:lstStyle/>
          <a:p>
            <a:r>
              <a:rPr lang="zh-CN" altLang="en-US" dirty="0"/>
              <a:t>总体情况</a:t>
            </a:r>
            <a:endParaRPr lang="en-US" altLang="zh-CN" dirty="0"/>
          </a:p>
          <a:p>
            <a:pPr lvl="1"/>
            <a:r>
              <a:rPr lang="zh-CN" altLang="en-US" dirty="0"/>
              <a:t>数量、分布、趋势、重要细节等</a:t>
            </a:r>
            <a:endParaRPr lang="en-US" altLang="zh-CN" dirty="0"/>
          </a:p>
          <a:p>
            <a:endParaRPr lang="en-US" altLang="zh-CN" dirty="0"/>
          </a:p>
          <a:p>
            <a:r>
              <a:rPr lang="zh-CN" altLang="en-US" dirty="0"/>
              <a:t>精彩的</a:t>
            </a:r>
            <a:r>
              <a:rPr lang="en-US" altLang="zh-CN" dirty="0"/>
              <a:t>/</a:t>
            </a:r>
            <a:r>
              <a:rPr lang="zh-CN" altLang="en-US" dirty="0"/>
              <a:t>败笔的权利要求示例与分析</a:t>
            </a:r>
            <a:endParaRPr lang="en-US" altLang="zh-CN" dirty="0"/>
          </a:p>
          <a:p>
            <a:endParaRPr lang="en-US" altLang="zh-CN" dirty="0"/>
          </a:p>
          <a:p>
            <a:r>
              <a:rPr lang="zh-CN" altLang="en-US" dirty="0"/>
              <a:t>假想</a:t>
            </a:r>
            <a:r>
              <a:rPr lang="en-US" altLang="zh-CN" dirty="0"/>
              <a:t>A</a:t>
            </a:r>
            <a:r>
              <a:rPr lang="zh-CN" altLang="en-US" dirty="0"/>
              <a:t>企业与</a:t>
            </a:r>
            <a:r>
              <a:rPr lang="en-US" altLang="zh-CN" dirty="0"/>
              <a:t>B</a:t>
            </a:r>
            <a:r>
              <a:rPr lang="zh-CN" altLang="en-US" dirty="0"/>
              <a:t>企业发生专利诉讼</a:t>
            </a:r>
          </a:p>
        </p:txBody>
      </p:sp>
    </p:spTree>
    <p:extLst>
      <p:ext uri="{BB962C8B-B14F-4D97-AF65-F5344CB8AC3E}">
        <p14:creationId xmlns:p14="http://schemas.microsoft.com/office/powerpoint/2010/main" val="221816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拆机</a:t>
            </a:r>
            <a:r>
              <a:rPr lang="en-US" altLang="zh-CN" dirty="0"/>
              <a:t>++</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01631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拆机</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a:t>每个小组成员都可以有自己的“</a:t>
            </a:r>
            <a:r>
              <a:rPr lang="en-US" altLang="zh-CN" dirty="0"/>
              <a:t>++</a:t>
            </a:r>
            <a:r>
              <a:rPr lang="zh-CN" altLang="en-US" dirty="0"/>
              <a:t>”方向</a:t>
            </a:r>
            <a:endParaRPr lang="en-US" altLang="zh-CN" dirty="0"/>
          </a:p>
          <a:p>
            <a:endParaRPr lang="en-US" altLang="zh-CN" dirty="0"/>
          </a:p>
          <a:p>
            <a:r>
              <a:rPr lang="zh-CN" altLang="en-US" dirty="0"/>
              <a:t>对比分析</a:t>
            </a:r>
            <a:r>
              <a:rPr lang="zh-CN" altLang="en-US" dirty="0" smtClean="0"/>
              <a:t>，让自己成为</a:t>
            </a:r>
            <a:r>
              <a:rPr lang="zh-CN" altLang="en-US" dirty="0"/>
              <a:t>某一细分领域的“专家”</a:t>
            </a:r>
            <a:endParaRPr lang="en-US" altLang="zh-CN" dirty="0"/>
          </a:p>
          <a:p>
            <a:endParaRPr lang="en-US" altLang="zh-CN" dirty="0"/>
          </a:p>
          <a:p>
            <a:r>
              <a:rPr lang="zh-CN" altLang="en-US" dirty="0"/>
              <a:t>发表博客、微信，扩大影响力</a:t>
            </a:r>
            <a:endParaRPr lang="en-US" altLang="zh-CN" dirty="0"/>
          </a:p>
          <a:p>
            <a:pPr lvl="1"/>
            <a:r>
              <a:rPr lang="zh-CN" altLang="en-US" dirty="0"/>
              <a:t>建议写上：本文得到清华大学技术创新创业辅修专业智能硬件方向的大力支持。</a:t>
            </a:r>
            <a:endParaRPr lang="en-US" altLang="zh-CN" dirty="0"/>
          </a:p>
        </p:txBody>
      </p:sp>
    </p:spTree>
    <p:extLst>
      <p:ext uri="{BB962C8B-B14F-4D97-AF65-F5344CB8AC3E}">
        <p14:creationId xmlns:p14="http://schemas.microsoft.com/office/powerpoint/2010/main" val="4162450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关于财务</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0163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关于财务</a:t>
            </a:r>
          </a:p>
        </p:txBody>
      </p:sp>
      <p:sp>
        <p:nvSpPr>
          <p:cNvPr id="3" name="内容占位符 2"/>
          <p:cNvSpPr>
            <a:spLocks noGrp="1"/>
          </p:cNvSpPr>
          <p:nvPr>
            <p:ph idx="1"/>
          </p:nvPr>
        </p:nvSpPr>
        <p:spPr/>
        <p:txBody>
          <a:bodyPr/>
          <a:lstStyle/>
          <a:p>
            <a:r>
              <a:rPr lang="en-US" altLang="zh-CN" dirty="0"/>
              <a:t>1000</a:t>
            </a:r>
            <a:r>
              <a:rPr lang="zh-CN" altLang="en-US" dirty="0" smtClean="0"/>
              <a:t>以下（自行购买，报销）</a:t>
            </a:r>
            <a:endParaRPr lang="en-US" altLang="zh-CN" dirty="0"/>
          </a:p>
          <a:p>
            <a:r>
              <a:rPr lang="en-US" altLang="zh-CN" dirty="0"/>
              <a:t>1000</a:t>
            </a:r>
            <a:r>
              <a:rPr lang="zh-CN" altLang="en-US" dirty="0" smtClean="0"/>
              <a:t>以上（联系老师处理）</a:t>
            </a:r>
            <a:endParaRPr lang="en-US" altLang="zh-CN" dirty="0"/>
          </a:p>
          <a:p>
            <a:r>
              <a:rPr lang="en-US" altLang="zh-CN" dirty="0"/>
              <a:t>3000</a:t>
            </a:r>
            <a:r>
              <a:rPr lang="zh-CN" altLang="en-US" dirty="0"/>
              <a:t>红</a:t>
            </a:r>
            <a:r>
              <a:rPr lang="zh-CN" altLang="en-US" dirty="0" smtClean="0"/>
              <a:t>线（设备总额）</a:t>
            </a:r>
            <a:endParaRPr lang="en-US" altLang="zh-CN" dirty="0"/>
          </a:p>
          <a:p>
            <a:r>
              <a:rPr lang="en-US" altLang="zh-CN" dirty="0"/>
              <a:t>DDL</a:t>
            </a:r>
            <a:r>
              <a:rPr lang="zh-CN" altLang="en-US" dirty="0"/>
              <a:t>：</a:t>
            </a:r>
            <a:r>
              <a:rPr lang="en-US" altLang="zh-CN" dirty="0"/>
              <a:t>2019</a:t>
            </a:r>
            <a:r>
              <a:rPr lang="zh-CN" altLang="en-US" dirty="0"/>
              <a:t>年</a:t>
            </a:r>
            <a:r>
              <a:rPr lang="en-US" altLang="zh-CN" dirty="0"/>
              <a:t>4</a:t>
            </a:r>
            <a:r>
              <a:rPr lang="zh-CN" altLang="en-US" dirty="0"/>
              <a:t>月</a:t>
            </a:r>
            <a:r>
              <a:rPr lang="en-US" altLang="zh-CN" dirty="0"/>
              <a:t>30</a:t>
            </a:r>
            <a:r>
              <a:rPr lang="zh-CN" altLang="en-US" dirty="0"/>
              <a:t>日</a:t>
            </a:r>
            <a:endParaRPr lang="en-US" altLang="zh-CN" dirty="0"/>
          </a:p>
          <a:p>
            <a:r>
              <a:rPr lang="zh-CN" altLang="en-US" dirty="0"/>
              <a:t>心得：花钱</a:t>
            </a:r>
            <a:r>
              <a:rPr lang="en-US" altLang="zh-CN" dirty="0"/>
              <a:t>=</a:t>
            </a:r>
            <a:r>
              <a:rPr lang="zh-CN" altLang="en-US" dirty="0"/>
              <a:t>干活，干活</a:t>
            </a:r>
            <a:r>
              <a:rPr lang="en-US" altLang="zh-CN" dirty="0"/>
              <a:t>=</a:t>
            </a:r>
            <a:r>
              <a:rPr lang="zh-CN" altLang="en-US" dirty="0"/>
              <a:t>长本事</a:t>
            </a:r>
            <a:endParaRPr lang="en-US" altLang="zh-CN" dirty="0"/>
          </a:p>
          <a:p>
            <a:r>
              <a:rPr lang="zh-CN" altLang="en-US" dirty="0"/>
              <a:t>具体报销流程</a:t>
            </a:r>
            <a:endParaRPr lang="en-US" altLang="zh-CN" dirty="0"/>
          </a:p>
          <a:p>
            <a:r>
              <a:rPr lang="zh-CN" altLang="en-US" dirty="0"/>
              <a:t>按计划、合规使用</a:t>
            </a:r>
          </a:p>
        </p:txBody>
      </p:sp>
    </p:spTree>
    <p:extLst>
      <p:ext uri="{BB962C8B-B14F-4D97-AF65-F5344CB8AC3E}">
        <p14:creationId xmlns:p14="http://schemas.microsoft.com/office/powerpoint/2010/main" val="1824531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关于财务</a:t>
            </a:r>
          </a:p>
        </p:txBody>
      </p:sp>
      <p:sp>
        <p:nvSpPr>
          <p:cNvPr id="3" name="内容占位符 2"/>
          <p:cNvSpPr>
            <a:spLocks noGrp="1"/>
          </p:cNvSpPr>
          <p:nvPr>
            <p:ph idx="1"/>
          </p:nvPr>
        </p:nvSpPr>
        <p:spPr/>
        <p:txBody>
          <a:bodyPr>
            <a:normAutofit/>
          </a:bodyPr>
          <a:lstStyle/>
          <a:p>
            <a:r>
              <a:rPr lang="zh-CN" altLang="en-US" dirty="0" smtClean="0"/>
              <a:t>增值税普通发票</a:t>
            </a:r>
            <a:endParaRPr lang="en-US" altLang="zh-CN" dirty="0" smtClean="0"/>
          </a:p>
          <a:p>
            <a:pPr lvl="1"/>
            <a:r>
              <a:rPr lang="zh-CN" altLang="en-US" dirty="0" smtClean="0"/>
              <a:t>单位</a:t>
            </a:r>
            <a:r>
              <a:rPr lang="zh-CN" altLang="en-US" dirty="0"/>
              <a:t>名称：</a:t>
            </a:r>
            <a:r>
              <a:rPr lang="zh-CN" altLang="en-US" dirty="0" smtClean="0"/>
              <a:t>清华大学</a:t>
            </a:r>
            <a:endParaRPr lang="zh-CN" altLang="en-US" dirty="0"/>
          </a:p>
          <a:p>
            <a:pPr lvl="1"/>
            <a:r>
              <a:rPr lang="zh-CN" altLang="en-US" dirty="0"/>
              <a:t>纳税人识别号：</a:t>
            </a:r>
            <a:r>
              <a:rPr lang="en-US" altLang="zh-CN" dirty="0"/>
              <a:t>12100000400000624D</a:t>
            </a:r>
          </a:p>
          <a:p>
            <a:endParaRPr lang="en-US" altLang="zh-CN" dirty="0" smtClean="0"/>
          </a:p>
          <a:p>
            <a:r>
              <a:rPr lang="zh-CN" altLang="en-US" dirty="0" smtClean="0"/>
              <a:t>发票</a:t>
            </a:r>
            <a:r>
              <a:rPr lang="zh-CN" altLang="en-US" dirty="0"/>
              <a:t>金额严格和网上支付记录对应</a:t>
            </a:r>
            <a:endParaRPr lang="en-US" altLang="zh-CN" dirty="0"/>
          </a:p>
          <a:p>
            <a:pPr lvl="1"/>
            <a:r>
              <a:rPr lang="zh-CN" altLang="en-US" dirty="0"/>
              <a:t>不要“薅羊毛”</a:t>
            </a:r>
            <a:endParaRPr lang="en-US" altLang="zh-CN" dirty="0"/>
          </a:p>
          <a:p>
            <a:endParaRPr lang="en-US" altLang="zh-CN" dirty="0" smtClean="0"/>
          </a:p>
          <a:p>
            <a:r>
              <a:rPr lang="zh-CN" altLang="en-US" dirty="0" smtClean="0"/>
              <a:t>支出</a:t>
            </a:r>
            <a:r>
              <a:rPr lang="zh-CN" altLang="en-US" dirty="0"/>
              <a:t>应与项目具有相关性 </a:t>
            </a:r>
            <a:r>
              <a:rPr lang="en-US" altLang="zh-CN" dirty="0"/>
              <a:t>=&gt; </a:t>
            </a:r>
            <a:r>
              <a:rPr lang="zh-CN" altLang="en-US" dirty="0"/>
              <a:t>支出与预算一致</a:t>
            </a:r>
            <a:endParaRPr lang="en-US" altLang="zh-CN" dirty="0"/>
          </a:p>
          <a:p>
            <a:endParaRPr lang="zh-CN" altLang="en-US" dirty="0"/>
          </a:p>
        </p:txBody>
      </p:sp>
    </p:spTree>
    <p:extLst>
      <p:ext uri="{BB962C8B-B14F-4D97-AF65-F5344CB8AC3E}">
        <p14:creationId xmlns:p14="http://schemas.microsoft.com/office/powerpoint/2010/main" val="3209957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创客日拆机展示分析</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1374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创客日拆机展示</a:t>
            </a:r>
          </a:p>
        </p:txBody>
      </p:sp>
      <p:sp>
        <p:nvSpPr>
          <p:cNvPr id="3" name="内容占位符 2"/>
          <p:cNvSpPr>
            <a:spLocks noGrp="1"/>
          </p:cNvSpPr>
          <p:nvPr>
            <p:ph idx="1"/>
          </p:nvPr>
        </p:nvSpPr>
        <p:spPr/>
        <p:txBody>
          <a:bodyPr/>
          <a:lstStyle/>
          <a:p>
            <a:r>
              <a:rPr lang="zh-CN" altLang="en-US" dirty="0"/>
              <a:t>为清华创客教育增添色彩！</a:t>
            </a:r>
            <a:endParaRPr lang="en-US" altLang="zh-CN" dirty="0"/>
          </a:p>
          <a:p>
            <a:pPr lvl="1"/>
            <a:r>
              <a:rPr lang="zh-CN" altLang="en-US" dirty="0"/>
              <a:t>也会有课程以外的老师、同学、校友来参观</a:t>
            </a:r>
            <a:endParaRPr lang="en-US" altLang="zh-CN" dirty="0"/>
          </a:p>
          <a:p>
            <a:endParaRPr lang="en-US" altLang="zh-CN" dirty="0"/>
          </a:p>
          <a:p>
            <a:r>
              <a:rPr lang="en-US" altLang="zh-CN" dirty="0"/>
              <a:t>11</a:t>
            </a:r>
            <a:r>
              <a:rPr lang="zh-CN" altLang="en-US" dirty="0"/>
              <a:t>月</a:t>
            </a:r>
            <a:r>
              <a:rPr lang="en-US" altLang="zh-CN" dirty="0"/>
              <a:t>24</a:t>
            </a:r>
            <a:r>
              <a:rPr lang="zh-CN" altLang="en-US" dirty="0"/>
              <a:t>日（周六）上午</a:t>
            </a:r>
            <a:r>
              <a:rPr lang="en-US" altLang="zh-CN" dirty="0"/>
              <a:t>9:00-12:00</a:t>
            </a:r>
            <a:r>
              <a:rPr lang="zh-CN" altLang="en-US" dirty="0"/>
              <a:t>，李兆基楼</a:t>
            </a:r>
            <a:r>
              <a:rPr lang="en-US" altLang="zh-CN" dirty="0"/>
              <a:t>B558</a:t>
            </a:r>
          </a:p>
          <a:p>
            <a:endParaRPr lang="en-US" altLang="zh-CN" dirty="0"/>
          </a:p>
          <a:p>
            <a:r>
              <a:rPr lang="zh-CN" altLang="en-US" dirty="0" smtClean="0"/>
              <a:t>记</a:t>
            </a:r>
            <a:r>
              <a:rPr lang="zh-CN" altLang="en-US" dirty="0"/>
              <a:t>考勤</a:t>
            </a:r>
            <a:r>
              <a:rPr lang="zh-CN" altLang="en-US" dirty="0" smtClean="0"/>
              <a:t>，记成绩（</a:t>
            </a:r>
            <a:r>
              <a:rPr lang="en-US" altLang="zh-CN" dirty="0" smtClean="0"/>
              <a:t>10</a:t>
            </a:r>
            <a:r>
              <a:rPr lang="zh-CN" altLang="en-US" dirty="0" smtClean="0"/>
              <a:t>分），</a:t>
            </a:r>
            <a:r>
              <a:rPr lang="zh-CN" altLang="en-US" dirty="0"/>
              <a:t>重在</a:t>
            </a:r>
            <a:r>
              <a:rPr lang="zh-CN" altLang="en-US" dirty="0" smtClean="0"/>
              <a:t>展示</a:t>
            </a:r>
            <a:r>
              <a:rPr lang="zh-CN" altLang="en-US" dirty="0"/>
              <a:t>与</a:t>
            </a:r>
            <a:r>
              <a:rPr lang="zh-CN" altLang="en-US" dirty="0" smtClean="0"/>
              <a:t>交流。</a:t>
            </a:r>
            <a:endParaRPr lang="en-US" altLang="zh-CN" dirty="0"/>
          </a:p>
        </p:txBody>
      </p:sp>
    </p:spTree>
    <p:extLst>
      <p:ext uri="{BB962C8B-B14F-4D97-AF65-F5344CB8AC3E}">
        <p14:creationId xmlns:p14="http://schemas.microsoft.com/office/powerpoint/2010/main" val="472621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创客日拆机展示</a:t>
            </a:r>
          </a:p>
        </p:txBody>
      </p:sp>
      <p:sp>
        <p:nvSpPr>
          <p:cNvPr id="3" name="内容占位符 2"/>
          <p:cNvSpPr>
            <a:spLocks noGrp="1"/>
          </p:cNvSpPr>
          <p:nvPr>
            <p:ph idx="1"/>
          </p:nvPr>
        </p:nvSpPr>
        <p:spPr/>
        <p:txBody>
          <a:bodyPr>
            <a:normAutofit/>
          </a:bodyPr>
          <a:lstStyle/>
          <a:p>
            <a:r>
              <a:rPr lang="zh-CN" altLang="en-US" dirty="0"/>
              <a:t>每组一张大桌子，铺桌布，机器零件全部拆开放在桌上展示。</a:t>
            </a:r>
            <a:endParaRPr lang="en-US" altLang="zh-CN" dirty="0"/>
          </a:p>
          <a:p>
            <a:endParaRPr lang="en-US" altLang="zh-CN" dirty="0"/>
          </a:p>
          <a:p>
            <a:r>
              <a:rPr lang="zh-CN" altLang="en-US" dirty="0"/>
              <a:t>每组还有一张小桌子，课程提供电源，要求放两台笔记本电脑：</a:t>
            </a:r>
            <a:endParaRPr lang="en-US" altLang="zh-CN" dirty="0"/>
          </a:p>
          <a:p>
            <a:pPr lvl="1"/>
            <a:r>
              <a:rPr lang="zh-CN" altLang="en-US" dirty="0"/>
              <a:t>自动播放拆机分析</a:t>
            </a:r>
            <a:r>
              <a:rPr lang="en-US" altLang="zh-CN" dirty="0"/>
              <a:t>PPT</a:t>
            </a:r>
          </a:p>
          <a:p>
            <a:pPr lvl="1"/>
            <a:r>
              <a:rPr lang="zh-CN" altLang="en-US" dirty="0"/>
              <a:t>播放拆机历程视频</a:t>
            </a:r>
            <a:endParaRPr lang="en-US" altLang="zh-CN" dirty="0"/>
          </a:p>
          <a:p>
            <a:pPr lvl="1"/>
            <a:endParaRPr lang="en-US" altLang="zh-CN" dirty="0"/>
          </a:p>
          <a:p>
            <a:r>
              <a:rPr lang="zh-CN" altLang="en-US" dirty="0"/>
              <a:t>每组做一个易拉宝，传单若干（可选）</a:t>
            </a:r>
          </a:p>
        </p:txBody>
      </p:sp>
    </p:spTree>
    <p:extLst>
      <p:ext uri="{BB962C8B-B14F-4D97-AF65-F5344CB8AC3E}">
        <p14:creationId xmlns:p14="http://schemas.microsoft.com/office/powerpoint/2010/main" val="127281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董宇</a:t>
            </a:r>
          </a:p>
        </p:txBody>
      </p:sp>
      <p:sp>
        <p:nvSpPr>
          <p:cNvPr id="3" name="内容占位符 2"/>
          <p:cNvSpPr>
            <a:spLocks noGrp="1"/>
          </p:cNvSpPr>
          <p:nvPr>
            <p:ph idx="1"/>
          </p:nvPr>
        </p:nvSpPr>
        <p:spPr/>
        <p:txBody>
          <a:bodyPr>
            <a:normAutofit fontScale="92500" lnSpcReduction="20000"/>
          </a:bodyPr>
          <a:lstStyle/>
          <a:p>
            <a:r>
              <a:rPr lang="zh-CN" altLang="en-US" sz="2800" dirty="0"/>
              <a:t>中关村智能硬件产业</a:t>
            </a:r>
            <a:r>
              <a:rPr lang="zh-CN" altLang="en-US" sz="2800" dirty="0" smtClean="0"/>
              <a:t>联盟秘书长</a:t>
            </a:r>
            <a:endParaRPr lang="en-US" altLang="zh-CN" sz="2800" dirty="0" smtClean="0"/>
          </a:p>
          <a:p>
            <a:endParaRPr lang="en-US" altLang="zh-CN" sz="2800" dirty="0" smtClean="0"/>
          </a:p>
          <a:p>
            <a:r>
              <a:rPr lang="zh-CN" altLang="en-US" sz="2800" dirty="0" smtClean="0"/>
              <a:t>毕业</a:t>
            </a:r>
            <a:r>
              <a:rPr lang="zh-CN" altLang="en-US" sz="2800" dirty="0"/>
              <a:t>于北京邮电大学微电子学与</a:t>
            </a:r>
            <a:r>
              <a:rPr lang="zh-CN" altLang="en-US" sz="2800" dirty="0" smtClean="0"/>
              <a:t>固体</a:t>
            </a:r>
            <a:r>
              <a:rPr lang="en-US" altLang="zh-CN" sz="2800" dirty="0" smtClean="0"/>
              <a:t/>
            </a:r>
            <a:br>
              <a:rPr lang="en-US" altLang="zh-CN" sz="2800" dirty="0" smtClean="0"/>
            </a:br>
            <a:r>
              <a:rPr lang="zh-CN" altLang="en-US" sz="2800" dirty="0" smtClean="0"/>
              <a:t>电子学</a:t>
            </a:r>
            <a:r>
              <a:rPr lang="zh-CN" altLang="en-US" sz="2800" dirty="0"/>
              <a:t>专业，现任中关村智能</a:t>
            </a:r>
            <a:r>
              <a:rPr lang="zh-CN" altLang="en-US" sz="2800" dirty="0" smtClean="0"/>
              <a:t>硬件产</a:t>
            </a:r>
            <a:r>
              <a:rPr lang="en-US" altLang="zh-CN" sz="2800" dirty="0" smtClean="0"/>
              <a:t/>
            </a:r>
            <a:br>
              <a:rPr lang="en-US" altLang="zh-CN" sz="2800" dirty="0" smtClean="0"/>
            </a:br>
            <a:r>
              <a:rPr lang="zh-CN" altLang="en-US" sz="2800" dirty="0" smtClean="0"/>
              <a:t>业</a:t>
            </a:r>
            <a:r>
              <a:rPr lang="zh-CN" altLang="en-US" sz="2800" dirty="0"/>
              <a:t>联盟秘书长，拥有</a:t>
            </a:r>
            <a:r>
              <a:rPr lang="en-US" altLang="zh-CN" sz="2800" dirty="0"/>
              <a:t>10</a:t>
            </a:r>
            <a:r>
              <a:rPr lang="zh-CN" altLang="en-US" sz="2800" dirty="0"/>
              <a:t>年</a:t>
            </a:r>
            <a:r>
              <a:rPr lang="en-US" altLang="zh-CN" sz="2800" dirty="0"/>
              <a:t>TMT</a:t>
            </a:r>
            <a:r>
              <a:rPr lang="zh-CN" altLang="en-US" sz="2800" dirty="0" smtClean="0"/>
              <a:t>行业从</a:t>
            </a:r>
            <a:r>
              <a:rPr lang="en-US" altLang="zh-CN" sz="2800" dirty="0" smtClean="0"/>
              <a:t/>
            </a:r>
            <a:br>
              <a:rPr lang="en-US" altLang="zh-CN" sz="2800" dirty="0" smtClean="0"/>
            </a:br>
            <a:r>
              <a:rPr lang="zh-CN" altLang="en-US" sz="2800" dirty="0" smtClean="0"/>
              <a:t>业</a:t>
            </a:r>
            <a:r>
              <a:rPr lang="zh-CN" altLang="en-US" sz="2800" dirty="0"/>
              <a:t>经验，跨国企业总部和上市</a:t>
            </a:r>
            <a:r>
              <a:rPr lang="zh-CN" altLang="en-US" sz="2800" dirty="0" smtClean="0"/>
              <a:t>公司高</a:t>
            </a:r>
            <a:r>
              <a:rPr lang="en-US" altLang="zh-CN" sz="2800" dirty="0" smtClean="0"/>
              <a:t/>
            </a:r>
            <a:br>
              <a:rPr lang="en-US" altLang="zh-CN" sz="2800" dirty="0" smtClean="0"/>
            </a:br>
            <a:r>
              <a:rPr lang="zh-CN" altLang="en-US" sz="2800" dirty="0" smtClean="0"/>
              <a:t>管工</a:t>
            </a:r>
            <a:r>
              <a:rPr lang="zh-CN" altLang="en-US" sz="2800" dirty="0"/>
              <a:t>作经历，熟悉企业战略规划</a:t>
            </a:r>
            <a:r>
              <a:rPr lang="zh-CN" altLang="en-US" sz="2800" dirty="0" smtClean="0"/>
              <a:t>和管</a:t>
            </a:r>
            <a:r>
              <a:rPr lang="en-US" altLang="zh-CN" sz="2800" dirty="0" smtClean="0"/>
              <a:t/>
            </a:r>
            <a:br>
              <a:rPr lang="en-US" altLang="zh-CN" sz="2800" dirty="0" smtClean="0"/>
            </a:br>
            <a:r>
              <a:rPr lang="zh-CN" altLang="en-US" sz="2800" dirty="0" smtClean="0"/>
              <a:t>理</a:t>
            </a:r>
            <a:r>
              <a:rPr lang="zh-CN" altLang="en-US" sz="2800" dirty="0"/>
              <a:t>；对智能硬件产业发展有着</a:t>
            </a:r>
            <a:r>
              <a:rPr lang="zh-CN" altLang="en-US" sz="2800" dirty="0" smtClean="0"/>
              <a:t>深刻的</a:t>
            </a:r>
            <a:r>
              <a:rPr lang="en-US" altLang="zh-CN" sz="2800" dirty="0" smtClean="0"/>
              <a:t/>
            </a:r>
            <a:br>
              <a:rPr lang="en-US" altLang="zh-CN" sz="2800" dirty="0" smtClean="0"/>
            </a:br>
            <a:r>
              <a:rPr lang="zh-CN" altLang="en-US" sz="2800" dirty="0" smtClean="0"/>
              <a:t>理解</a:t>
            </a:r>
            <a:r>
              <a:rPr lang="zh-CN" altLang="en-US" sz="2800" dirty="0"/>
              <a:t>，牵头组织成立了具有全国</a:t>
            </a:r>
            <a:r>
              <a:rPr lang="zh-CN" altLang="en-US" sz="2800" dirty="0" smtClean="0"/>
              <a:t>影响</a:t>
            </a:r>
            <a:r>
              <a:rPr lang="en-US" altLang="zh-CN" sz="2800" dirty="0" smtClean="0"/>
              <a:t/>
            </a:r>
            <a:br>
              <a:rPr lang="en-US" altLang="zh-CN" sz="2800" dirty="0" smtClean="0"/>
            </a:br>
            <a:r>
              <a:rPr lang="zh-CN" altLang="en-US" sz="2800" dirty="0" smtClean="0"/>
              <a:t>力</a:t>
            </a:r>
            <a:r>
              <a:rPr lang="zh-CN" altLang="en-US" sz="2800" dirty="0"/>
              <a:t>的智能硬件行业组织，参与多项国家部委及地方政府产业政策制定、产业规划编制工作，建立全国性的智能硬件产业合作平台，推动智能硬件领域科技成果转化，在行业内产生较大的影响。</a:t>
            </a:r>
          </a:p>
        </p:txBody>
      </p:sp>
      <p:pic>
        <p:nvPicPr>
          <p:cNvPr id="4" name="图片 3"/>
          <p:cNvPicPr/>
          <p:nvPr/>
        </p:nvPicPr>
        <p:blipFill rotWithShape="1">
          <a:blip r:embed="rId2"/>
          <a:srcRect l="9209" r="5921"/>
          <a:stretch/>
        </p:blipFill>
        <p:spPr bwMode="auto">
          <a:xfrm>
            <a:off x="6372200" y="1643046"/>
            <a:ext cx="2290564" cy="29380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6312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课程扎口</a:t>
            </a:r>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25786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课程扎口</a:t>
            </a:r>
          </a:p>
        </p:txBody>
      </p:sp>
      <p:sp>
        <p:nvSpPr>
          <p:cNvPr id="3" name="内容占位符 2"/>
          <p:cNvSpPr>
            <a:spLocks noGrp="1"/>
          </p:cNvSpPr>
          <p:nvPr>
            <p:ph idx="1"/>
          </p:nvPr>
        </p:nvSpPr>
        <p:spPr/>
        <p:txBody>
          <a:bodyPr/>
          <a:lstStyle/>
          <a:p>
            <a:r>
              <a:rPr lang="en-US" altLang="zh-CN" dirty="0"/>
              <a:t>12</a:t>
            </a:r>
            <a:r>
              <a:rPr lang="zh-CN" altLang="en-US" dirty="0"/>
              <a:t>月</a:t>
            </a:r>
            <a:r>
              <a:rPr lang="en-US" altLang="zh-CN" dirty="0"/>
              <a:t>15</a:t>
            </a:r>
            <a:r>
              <a:rPr lang="zh-CN" altLang="en-US" dirty="0"/>
              <a:t>日（第</a:t>
            </a:r>
            <a:r>
              <a:rPr lang="en-US" altLang="zh-CN" dirty="0"/>
              <a:t>13</a:t>
            </a:r>
            <a:r>
              <a:rPr lang="zh-CN" altLang="en-US" dirty="0"/>
              <a:t>周），上午</a:t>
            </a:r>
            <a:r>
              <a:rPr lang="en-US" altLang="zh-CN" dirty="0"/>
              <a:t>09:00-12:00</a:t>
            </a:r>
            <a:r>
              <a:rPr lang="zh-CN" altLang="en-US" dirty="0"/>
              <a:t>，李兆基楼</a:t>
            </a:r>
            <a:r>
              <a:rPr lang="en-US" altLang="zh-CN" dirty="0"/>
              <a:t>B558</a:t>
            </a:r>
          </a:p>
          <a:p>
            <a:endParaRPr lang="en-US" altLang="zh-CN" dirty="0"/>
          </a:p>
          <a:p>
            <a:r>
              <a:rPr lang="zh-CN" altLang="en-US" dirty="0"/>
              <a:t>拆机分析（</a:t>
            </a:r>
            <a:r>
              <a:rPr lang="en-US" altLang="zh-CN" dirty="0"/>
              <a:t>70</a:t>
            </a:r>
            <a:r>
              <a:rPr lang="zh-CN" altLang="en-US" dirty="0"/>
              <a:t>）</a:t>
            </a:r>
            <a:r>
              <a:rPr lang="en-US" altLang="zh-CN" dirty="0"/>
              <a:t>+ </a:t>
            </a:r>
            <a:r>
              <a:rPr lang="zh-CN" altLang="en-US" dirty="0"/>
              <a:t>团队建设（</a:t>
            </a:r>
            <a:r>
              <a:rPr lang="en-US" altLang="zh-CN" dirty="0"/>
              <a:t>10</a:t>
            </a:r>
            <a:r>
              <a:rPr lang="zh-CN" altLang="en-US" dirty="0"/>
              <a:t>）</a:t>
            </a:r>
            <a:r>
              <a:rPr lang="en-US" altLang="zh-CN" dirty="0"/>
              <a:t>+ </a:t>
            </a:r>
            <a:r>
              <a:rPr lang="zh-CN" altLang="en-US" dirty="0"/>
              <a:t>课程参与（</a:t>
            </a:r>
            <a:r>
              <a:rPr lang="en-US" altLang="zh-CN" dirty="0"/>
              <a:t>20</a:t>
            </a:r>
            <a:r>
              <a:rPr lang="zh-CN" altLang="en-US" dirty="0"/>
              <a:t>）</a:t>
            </a:r>
          </a:p>
        </p:txBody>
      </p:sp>
    </p:spTree>
    <p:extLst>
      <p:ext uri="{BB962C8B-B14F-4D97-AF65-F5344CB8AC3E}">
        <p14:creationId xmlns:p14="http://schemas.microsoft.com/office/powerpoint/2010/main" val="2601819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拆机分析（</a:t>
            </a:r>
            <a:r>
              <a:rPr lang="en-US" altLang="zh-CN" dirty="0"/>
              <a:t>70</a:t>
            </a:r>
            <a:r>
              <a:rPr lang="zh-CN" altLang="en-US" dirty="0"/>
              <a:t>）</a:t>
            </a:r>
          </a:p>
        </p:txBody>
      </p:sp>
      <p:sp>
        <p:nvSpPr>
          <p:cNvPr id="3" name="内容占位符 2"/>
          <p:cNvSpPr>
            <a:spLocks noGrp="1"/>
          </p:cNvSpPr>
          <p:nvPr>
            <p:ph idx="1"/>
          </p:nvPr>
        </p:nvSpPr>
        <p:spPr/>
        <p:txBody>
          <a:bodyPr/>
          <a:lstStyle/>
          <a:p>
            <a:r>
              <a:rPr lang="zh-CN" altLang="en-US" dirty="0"/>
              <a:t>分成四个单元汇报，每个项目</a:t>
            </a:r>
            <a:r>
              <a:rPr lang="en-US" altLang="zh-CN" dirty="0"/>
              <a:t>5</a:t>
            </a:r>
            <a:r>
              <a:rPr lang="zh-CN" altLang="en-US" dirty="0"/>
              <a:t>分钟</a:t>
            </a:r>
            <a:endParaRPr lang="en-US" altLang="zh-CN" dirty="0"/>
          </a:p>
          <a:p>
            <a:pPr lvl="1"/>
            <a:r>
              <a:rPr lang="zh-CN" altLang="en-US" dirty="0"/>
              <a:t>市场分析、设计分析、技术分析、专利分析</a:t>
            </a:r>
            <a:endParaRPr lang="en-US" altLang="zh-CN" dirty="0"/>
          </a:p>
          <a:p>
            <a:pPr lvl="1"/>
            <a:r>
              <a:rPr lang="zh-CN" altLang="en-US" dirty="0"/>
              <a:t>每个单元单独评分（</a:t>
            </a:r>
            <a:r>
              <a:rPr lang="zh-CN" altLang="en-US" dirty="0" smtClean="0"/>
              <a:t>排序）</a:t>
            </a:r>
            <a:endParaRPr lang="en-US" altLang="zh-CN" dirty="0"/>
          </a:p>
          <a:p>
            <a:pPr lvl="1"/>
            <a:r>
              <a:rPr lang="zh-CN" altLang="en-US" dirty="0"/>
              <a:t>每位同学可以参与</a:t>
            </a:r>
            <a:r>
              <a:rPr lang="en-US" altLang="zh-CN" dirty="0"/>
              <a:t>1 – 4</a:t>
            </a:r>
            <a:r>
              <a:rPr lang="zh-CN" altLang="en-US" dirty="0"/>
              <a:t>项分析</a:t>
            </a:r>
            <a:endParaRPr lang="en-US" altLang="zh-CN" dirty="0"/>
          </a:p>
          <a:p>
            <a:pPr lvl="1"/>
            <a:r>
              <a:rPr lang="zh-CN" altLang="en-US" dirty="0"/>
              <a:t>每位同学的最终得分所参与各项分析成绩的平均</a:t>
            </a:r>
            <a:endParaRPr lang="en-US" altLang="zh-CN" dirty="0"/>
          </a:p>
          <a:p>
            <a:pPr lvl="2"/>
            <a:r>
              <a:rPr lang="zh-CN" altLang="en-US" dirty="0"/>
              <a:t>并非参与越多越好</a:t>
            </a:r>
            <a:endParaRPr lang="en-US" altLang="zh-CN" dirty="0"/>
          </a:p>
        </p:txBody>
      </p:sp>
    </p:spTree>
    <p:extLst>
      <p:ext uri="{BB962C8B-B14F-4D97-AF65-F5344CB8AC3E}">
        <p14:creationId xmlns:p14="http://schemas.microsoft.com/office/powerpoint/2010/main" val="896569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团队建设（</a:t>
            </a:r>
            <a:r>
              <a:rPr lang="en-US" altLang="zh-CN" dirty="0"/>
              <a:t>10</a:t>
            </a:r>
            <a:r>
              <a:rPr lang="zh-CN" altLang="en-US" dirty="0"/>
              <a:t>）</a:t>
            </a:r>
          </a:p>
        </p:txBody>
      </p:sp>
      <p:sp>
        <p:nvSpPr>
          <p:cNvPr id="3" name="内容占位符 2"/>
          <p:cNvSpPr>
            <a:spLocks noGrp="1"/>
          </p:cNvSpPr>
          <p:nvPr>
            <p:ph idx="1"/>
          </p:nvPr>
        </p:nvSpPr>
        <p:spPr/>
        <p:txBody>
          <a:bodyPr/>
          <a:lstStyle/>
          <a:p>
            <a:r>
              <a:rPr lang="zh-CN" altLang="en-US" dirty="0"/>
              <a:t>综合考虑同学在团队中的领导力、参与度、贡献大小</a:t>
            </a:r>
            <a:endParaRPr lang="en-US" altLang="zh-CN" dirty="0"/>
          </a:p>
          <a:p>
            <a:r>
              <a:rPr lang="zh-CN" altLang="en-US" dirty="0"/>
              <a:t>方式</a:t>
            </a:r>
            <a:r>
              <a:rPr lang="en-US" altLang="zh-CN" dirty="0"/>
              <a:t>1</a:t>
            </a:r>
            <a:r>
              <a:rPr lang="zh-CN" altLang="en-US" dirty="0"/>
              <a:t>：提交北创项目报告，</a:t>
            </a:r>
            <a:r>
              <a:rPr lang="en-US" altLang="zh-CN" dirty="0"/>
              <a:t>5</a:t>
            </a:r>
            <a:r>
              <a:rPr lang="zh-CN" altLang="en-US" dirty="0"/>
              <a:t>分</a:t>
            </a:r>
            <a:endParaRPr lang="en-US" altLang="zh-CN" dirty="0"/>
          </a:p>
          <a:p>
            <a:r>
              <a:rPr lang="zh-CN" altLang="en-US" dirty="0"/>
              <a:t>方式</a:t>
            </a:r>
            <a:r>
              <a:rPr lang="en-US" altLang="zh-CN" dirty="0"/>
              <a:t>2</a:t>
            </a:r>
            <a:r>
              <a:rPr lang="zh-CN" altLang="en-US" dirty="0"/>
              <a:t>：团队互评</a:t>
            </a:r>
            <a:endParaRPr lang="en-US" altLang="zh-CN" dirty="0"/>
          </a:p>
          <a:p>
            <a:pPr lvl="1"/>
            <a:r>
              <a:rPr lang="zh-CN" altLang="en-US" dirty="0"/>
              <a:t>在线填写，匿名给同组同学打分，</a:t>
            </a:r>
            <a:r>
              <a:rPr lang="en-US" altLang="zh-CN" dirty="0"/>
              <a:t>1-5</a:t>
            </a:r>
            <a:r>
              <a:rPr lang="zh-CN" altLang="en-US" dirty="0"/>
              <a:t>分</a:t>
            </a:r>
            <a:endParaRPr lang="en-US" altLang="zh-CN" dirty="0"/>
          </a:p>
          <a:p>
            <a:pPr lvl="1"/>
            <a:r>
              <a:rPr lang="zh-CN" altLang="en-US" dirty="0"/>
              <a:t>计算出平均分</a:t>
            </a:r>
            <a:endParaRPr lang="en-US" altLang="zh-CN" dirty="0"/>
          </a:p>
          <a:p>
            <a:pPr lvl="1"/>
            <a:r>
              <a:rPr lang="zh-CN" altLang="en-US" dirty="0"/>
              <a:t>不排序</a:t>
            </a:r>
          </a:p>
        </p:txBody>
      </p:sp>
    </p:spTree>
    <p:extLst>
      <p:ext uri="{BB962C8B-B14F-4D97-AF65-F5344CB8AC3E}">
        <p14:creationId xmlns:p14="http://schemas.microsoft.com/office/powerpoint/2010/main" val="3965115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课程参与（</a:t>
            </a:r>
            <a:r>
              <a:rPr lang="en-US" altLang="zh-CN" dirty="0"/>
              <a:t>20</a:t>
            </a:r>
            <a:r>
              <a:rPr lang="zh-CN" altLang="en-US" dirty="0"/>
              <a:t>）</a:t>
            </a:r>
          </a:p>
        </p:txBody>
      </p:sp>
      <p:sp>
        <p:nvSpPr>
          <p:cNvPr id="3" name="内容占位符 2"/>
          <p:cNvSpPr>
            <a:spLocks noGrp="1"/>
          </p:cNvSpPr>
          <p:nvPr>
            <p:ph idx="1"/>
          </p:nvPr>
        </p:nvSpPr>
        <p:spPr/>
        <p:txBody>
          <a:bodyPr/>
          <a:lstStyle/>
          <a:p>
            <a:r>
              <a:rPr lang="zh-CN" altLang="en-US" dirty="0"/>
              <a:t>课程安排签到</a:t>
            </a:r>
            <a:endParaRPr lang="en-US" altLang="zh-CN" dirty="0"/>
          </a:p>
          <a:p>
            <a:pPr lvl="1"/>
            <a:r>
              <a:rPr lang="zh-CN" altLang="en-US" dirty="0"/>
              <a:t>包括：课程、报告、展示交流、结课汇报</a:t>
            </a:r>
            <a:endParaRPr lang="en-US" altLang="zh-CN" dirty="0"/>
          </a:p>
          <a:p>
            <a:r>
              <a:rPr lang="zh-CN" altLang="en-US" dirty="0"/>
              <a:t>课程活动，可“免费”请假</a:t>
            </a:r>
            <a:r>
              <a:rPr lang="en-US" altLang="zh-CN" dirty="0"/>
              <a:t>1</a:t>
            </a:r>
            <a:r>
              <a:rPr lang="zh-CN" altLang="en-US" dirty="0"/>
              <a:t>次</a:t>
            </a:r>
            <a:endParaRPr lang="en-US" altLang="zh-CN" dirty="0"/>
          </a:p>
          <a:p>
            <a:r>
              <a:rPr lang="zh-CN" altLang="en-US" dirty="0"/>
              <a:t>超出的请假，每次扣</a:t>
            </a:r>
            <a:r>
              <a:rPr lang="en-US" altLang="zh-CN" dirty="0"/>
              <a:t>3</a:t>
            </a:r>
            <a:r>
              <a:rPr lang="zh-CN" altLang="en-US" dirty="0"/>
              <a:t>分</a:t>
            </a:r>
            <a:endParaRPr lang="en-US" altLang="zh-CN" dirty="0"/>
          </a:p>
          <a:p>
            <a:r>
              <a:rPr lang="zh-CN" altLang="en-US" dirty="0"/>
              <a:t>迟到，每次扣</a:t>
            </a:r>
            <a:r>
              <a:rPr lang="en-US" altLang="zh-CN" dirty="0"/>
              <a:t>1</a:t>
            </a:r>
            <a:r>
              <a:rPr lang="zh-CN" altLang="en-US" dirty="0"/>
              <a:t>分</a:t>
            </a:r>
            <a:endParaRPr lang="en-US" altLang="zh-CN" dirty="0"/>
          </a:p>
          <a:p>
            <a:r>
              <a:rPr lang="zh-CN" altLang="en-US" dirty="0"/>
              <a:t>早退，每次扣</a:t>
            </a:r>
            <a:r>
              <a:rPr lang="en-US" altLang="zh-CN" dirty="0"/>
              <a:t>1</a:t>
            </a:r>
            <a:r>
              <a:rPr lang="zh-CN" altLang="en-US" dirty="0"/>
              <a:t>分</a:t>
            </a:r>
          </a:p>
        </p:txBody>
      </p:sp>
    </p:spTree>
    <p:extLst>
      <p:ext uri="{BB962C8B-B14F-4D97-AF65-F5344CB8AC3E}">
        <p14:creationId xmlns:p14="http://schemas.microsoft.com/office/powerpoint/2010/main" val="1278620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北创项目</a:t>
            </a:r>
          </a:p>
        </p:txBody>
      </p:sp>
      <p:sp>
        <p:nvSpPr>
          <p:cNvPr id="3" name="内容占位符 2"/>
          <p:cNvSpPr>
            <a:spLocks noGrp="1"/>
          </p:cNvSpPr>
          <p:nvPr>
            <p:ph idx="1"/>
          </p:nvPr>
        </p:nvSpPr>
        <p:spPr/>
        <p:txBody>
          <a:bodyPr/>
          <a:lstStyle/>
          <a:p>
            <a:r>
              <a:rPr lang="zh-CN" altLang="en-US" dirty="0"/>
              <a:t>每组提交一份报告</a:t>
            </a:r>
            <a:endParaRPr lang="en-US" altLang="zh-CN" dirty="0"/>
          </a:p>
          <a:p>
            <a:pPr lvl="1"/>
            <a:r>
              <a:rPr lang="zh-CN" altLang="en-US" dirty="0"/>
              <a:t>组长负责</a:t>
            </a:r>
            <a:endParaRPr lang="en-US" altLang="zh-CN" dirty="0"/>
          </a:p>
          <a:p>
            <a:pPr lvl="1"/>
            <a:r>
              <a:rPr lang="zh-CN" altLang="en-US" dirty="0"/>
              <a:t>将四个方面的报告有机的结合在一起</a:t>
            </a:r>
            <a:endParaRPr lang="en-US" altLang="zh-CN" dirty="0"/>
          </a:p>
          <a:p>
            <a:pPr lvl="1"/>
            <a:r>
              <a:rPr lang="zh-CN" altLang="en-US" dirty="0"/>
              <a:t>如有“拆机</a:t>
            </a:r>
            <a:r>
              <a:rPr lang="en-US" altLang="zh-CN" dirty="0"/>
              <a:t>++</a:t>
            </a:r>
            <a:r>
              <a:rPr lang="zh-CN" altLang="en-US" dirty="0"/>
              <a:t>”，请加上</a:t>
            </a:r>
            <a:endParaRPr lang="en-US" altLang="zh-CN" dirty="0"/>
          </a:p>
          <a:p>
            <a:pPr lvl="1"/>
            <a:r>
              <a:rPr lang="zh-CN" altLang="en-US" dirty="0"/>
              <a:t>做财务决算</a:t>
            </a:r>
            <a:endParaRPr lang="en-US" altLang="zh-CN" dirty="0"/>
          </a:p>
          <a:p>
            <a:pPr lvl="1"/>
            <a:r>
              <a:rPr lang="zh-CN" altLang="en-US" dirty="0"/>
              <a:t>有“</a:t>
            </a:r>
            <a:r>
              <a:rPr lang="en-US" altLang="zh-CN" dirty="0"/>
              <a:t>++</a:t>
            </a:r>
            <a:r>
              <a:rPr lang="zh-CN" altLang="en-US" dirty="0"/>
              <a:t>”成果更佳</a:t>
            </a:r>
            <a:endParaRPr lang="en-US" altLang="zh-CN" dirty="0"/>
          </a:p>
          <a:p>
            <a:pPr lvl="2"/>
            <a:r>
              <a:rPr lang="zh-CN" altLang="en-US" dirty="0"/>
              <a:t>网上发帖</a:t>
            </a:r>
            <a:endParaRPr lang="en-US" altLang="zh-CN" dirty="0"/>
          </a:p>
          <a:p>
            <a:pPr lvl="2"/>
            <a:r>
              <a:rPr lang="zh-CN" altLang="en-US" dirty="0"/>
              <a:t>申请专利</a:t>
            </a:r>
          </a:p>
        </p:txBody>
      </p:sp>
    </p:spTree>
    <p:extLst>
      <p:ext uri="{BB962C8B-B14F-4D97-AF65-F5344CB8AC3E}">
        <p14:creationId xmlns:p14="http://schemas.microsoft.com/office/powerpoint/2010/main" val="330780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祝大家学习进步！</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772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3568" y="1052736"/>
            <a:ext cx="7772400" cy="1362075"/>
          </a:xfrm>
        </p:spPr>
        <p:txBody>
          <a:bodyPr/>
          <a:lstStyle/>
          <a:p>
            <a:pPr algn="ctr"/>
            <a:r>
              <a:rPr lang="zh-CN" altLang="en-US" dirty="0"/>
              <a:t>为第二、第三学期的创新项目打下良好的基础。</a:t>
            </a:r>
          </a:p>
        </p:txBody>
      </p:sp>
      <p:graphicFrame>
        <p:nvGraphicFramePr>
          <p:cNvPr id="6" name="表格 5"/>
          <p:cNvGraphicFramePr>
            <a:graphicFrameLocks noGrp="1"/>
          </p:cNvGraphicFramePr>
          <p:nvPr>
            <p:extLst>
              <p:ext uri="{D42A27DB-BD31-4B8C-83A1-F6EECF244321}">
                <p14:modId xmlns:p14="http://schemas.microsoft.com/office/powerpoint/2010/main" val="2622128620"/>
              </p:ext>
            </p:extLst>
          </p:nvPr>
        </p:nvGraphicFramePr>
        <p:xfrm>
          <a:off x="1403648" y="2852936"/>
          <a:ext cx="6480720" cy="2736304"/>
        </p:xfrm>
        <a:graphic>
          <a:graphicData uri="http://schemas.openxmlformats.org/drawingml/2006/table">
            <a:tbl>
              <a:tblPr bandRow="1">
                <a:tableStyleId>{5C22544A-7EE6-4342-B048-85BDC9FD1C3A}</a:tableStyleId>
              </a:tblPr>
              <a:tblGrid>
                <a:gridCol w="2592288">
                  <a:extLst>
                    <a:ext uri="{9D8B030D-6E8A-4147-A177-3AD203B41FA5}">
                      <a16:colId xmlns:a16="http://schemas.microsoft.com/office/drawing/2014/main" xmlns="" val="20000"/>
                    </a:ext>
                  </a:extLst>
                </a:gridCol>
                <a:gridCol w="3888432">
                  <a:extLst>
                    <a:ext uri="{9D8B030D-6E8A-4147-A177-3AD203B41FA5}">
                      <a16:colId xmlns:a16="http://schemas.microsoft.com/office/drawing/2014/main" xmlns="" val="20001"/>
                    </a:ext>
                  </a:extLst>
                </a:gridCol>
              </a:tblGrid>
              <a:tr h="1368152">
                <a:tc>
                  <a:txBody>
                    <a:bodyPr/>
                    <a:lstStyle/>
                    <a:p>
                      <a:pPr algn="ctr"/>
                      <a:r>
                        <a:rPr lang="zh-CN" altLang="en-US" sz="3200" dirty="0"/>
                        <a:t>第二学期</a:t>
                      </a:r>
                    </a:p>
                  </a:txBody>
                  <a:tcPr anchor="ctr"/>
                </a:tc>
                <a:tc>
                  <a:txBody>
                    <a:bodyPr/>
                    <a:lstStyle/>
                    <a:p>
                      <a:pPr algn="ctr"/>
                      <a:r>
                        <a:rPr lang="zh-CN" altLang="en-US" sz="3200" dirty="0"/>
                        <a:t>组队、开题、参赛</a:t>
                      </a:r>
                    </a:p>
                  </a:txBody>
                  <a:tcPr anchor="ctr"/>
                </a:tc>
                <a:extLst>
                  <a:ext uri="{0D108BD9-81ED-4DB2-BD59-A6C34878D82A}">
                    <a16:rowId xmlns:a16="http://schemas.microsoft.com/office/drawing/2014/main" xmlns="" val="10000"/>
                  </a:ext>
                </a:extLst>
              </a:tr>
              <a:tr h="1368152">
                <a:tc>
                  <a:txBody>
                    <a:bodyPr/>
                    <a:lstStyle/>
                    <a:p>
                      <a:pPr algn="ctr"/>
                      <a:r>
                        <a:rPr lang="zh-CN" altLang="en-US" sz="3200" dirty="0"/>
                        <a:t>第三学期</a:t>
                      </a:r>
                    </a:p>
                  </a:txBody>
                  <a:tcPr anchor="ctr"/>
                </a:tc>
                <a:tc>
                  <a:txBody>
                    <a:bodyPr/>
                    <a:lstStyle/>
                    <a:p>
                      <a:pPr algn="ctr"/>
                      <a:r>
                        <a:rPr lang="zh-CN" altLang="en-US" sz="3200" dirty="0"/>
                        <a:t>参赛、专利、结题</a:t>
                      </a:r>
                    </a:p>
                  </a:txBody>
                  <a:tcPr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53850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小组互相参观作业</a:t>
            </a:r>
          </a:p>
        </p:txBody>
      </p:sp>
      <p:sp>
        <p:nvSpPr>
          <p:cNvPr id="5" name="内容占位符 4"/>
          <p:cNvSpPr>
            <a:spLocks noGrp="1"/>
          </p:cNvSpPr>
          <p:nvPr>
            <p:ph idx="1"/>
          </p:nvPr>
        </p:nvSpPr>
        <p:spPr/>
        <p:txBody>
          <a:bodyPr/>
          <a:lstStyle/>
          <a:p>
            <a:r>
              <a:rPr lang="zh-CN" altLang="en-US" dirty="0"/>
              <a:t>小组成员互相邀请参观本专业系馆或实验室，介绍本专业情况。</a:t>
            </a:r>
            <a:endParaRPr lang="en-US" altLang="zh-CN" dirty="0"/>
          </a:p>
          <a:p>
            <a:r>
              <a:rPr lang="zh-CN" altLang="en-US" dirty="0"/>
              <a:t>促进相互了解</a:t>
            </a:r>
            <a:endParaRPr lang="en-US" altLang="zh-CN" dirty="0"/>
          </a:p>
          <a:p>
            <a:r>
              <a:rPr lang="zh-CN" altLang="en-US" dirty="0" smtClean="0"/>
              <a:t>参观结束在微信群中发照片及</a:t>
            </a:r>
            <a:r>
              <a:rPr lang="zh-CN" altLang="en-US" dirty="0" smtClean="0"/>
              <a:t>介绍</a:t>
            </a:r>
            <a:r>
              <a:rPr lang="zh-CN" altLang="en-US" dirty="0" smtClean="0"/>
              <a:t>，记一次考勤</a:t>
            </a:r>
            <a:endParaRPr lang="zh-CN" altLang="en-US" dirty="0"/>
          </a:p>
        </p:txBody>
      </p:sp>
    </p:spTree>
    <p:extLst>
      <p:ext uri="{BB962C8B-B14F-4D97-AF65-F5344CB8AC3E}">
        <p14:creationId xmlns:p14="http://schemas.microsoft.com/office/powerpoint/2010/main" val="114563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内容提纲</a:t>
            </a:r>
          </a:p>
        </p:txBody>
      </p:sp>
      <p:sp>
        <p:nvSpPr>
          <p:cNvPr id="3" name="内容占位符 2"/>
          <p:cNvSpPr>
            <a:spLocks noGrp="1"/>
          </p:cNvSpPr>
          <p:nvPr>
            <p:ph idx="1"/>
          </p:nvPr>
        </p:nvSpPr>
        <p:spPr/>
        <p:txBody>
          <a:bodyPr>
            <a:normAutofit/>
          </a:bodyPr>
          <a:lstStyle/>
          <a:p>
            <a:r>
              <a:rPr lang="zh-CN" altLang="en-US" dirty="0"/>
              <a:t>怎么分析市场</a:t>
            </a:r>
            <a:endParaRPr lang="en-US" altLang="zh-CN" dirty="0"/>
          </a:p>
          <a:p>
            <a:r>
              <a:rPr lang="zh-CN" altLang="en-US" dirty="0"/>
              <a:t>怎么分析产品设计（使用体验）</a:t>
            </a:r>
            <a:endParaRPr lang="en-US" altLang="zh-CN" dirty="0"/>
          </a:p>
          <a:p>
            <a:r>
              <a:rPr lang="zh-CN" altLang="en-US" dirty="0"/>
              <a:t>怎么做技术分析（电路、软件、结构）</a:t>
            </a:r>
            <a:endParaRPr lang="en-US" altLang="zh-CN" dirty="0"/>
          </a:p>
          <a:p>
            <a:r>
              <a:rPr lang="zh-CN" altLang="en-US" dirty="0"/>
              <a:t>怎么做专利分析</a:t>
            </a:r>
            <a:endParaRPr lang="en-US" altLang="zh-CN" dirty="0"/>
          </a:p>
          <a:p>
            <a:r>
              <a:rPr lang="zh-CN" altLang="en-US" dirty="0"/>
              <a:t>鼓励在拆机基础上做的</a:t>
            </a:r>
            <a:r>
              <a:rPr lang="zh-CN" altLang="en-US" dirty="0" smtClean="0"/>
              <a:t>更多</a:t>
            </a:r>
            <a:endParaRPr lang="en-US" altLang="zh-CN" dirty="0" smtClean="0"/>
          </a:p>
          <a:p>
            <a:endParaRPr lang="en-US" altLang="zh-CN" dirty="0"/>
          </a:p>
          <a:p>
            <a:r>
              <a:rPr lang="zh-CN" altLang="en-US" dirty="0"/>
              <a:t>关于财务</a:t>
            </a:r>
            <a:endParaRPr lang="en-US" altLang="zh-CN" dirty="0"/>
          </a:p>
          <a:p>
            <a:r>
              <a:rPr lang="zh-CN" altLang="en-US" dirty="0"/>
              <a:t>关于</a:t>
            </a:r>
            <a:r>
              <a:rPr lang="en-US" altLang="zh-CN" dirty="0"/>
              <a:t>11</a:t>
            </a:r>
            <a:r>
              <a:rPr lang="zh-CN" altLang="en-US" dirty="0"/>
              <a:t>月</a:t>
            </a:r>
            <a:r>
              <a:rPr lang="en-US" altLang="zh-CN" dirty="0"/>
              <a:t>24</a:t>
            </a:r>
            <a:r>
              <a:rPr lang="zh-CN" altLang="en-US" dirty="0"/>
              <a:t>日清华创客日的拆机展示</a:t>
            </a:r>
            <a:endParaRPr lang="en-US" altLang="zh-CN" dirty="0"/>
          </a:p>
          <a:p>
            <a:r>
              <a:rPr lang="zh-CN" altLang="en-US" dirty="0"/>
              <a:t>关于课程扎口（考评、北创结题）</a:t>
            </a:r>
          </a:p>
        </p:txBody>
      </p:sp>
    </p:spTree>
    <p:extLst>
      <p:ext uri="{BB962C8B-B14F-4D97-AF65-F5344CB8AC3E}">
        <p14:creationId xmlns:p14="http://schemas.microsoft.com/office/powerpoint/2010/main" val="113639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市场分析</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0468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市场分析</a:t>
            </a:r>
          </a:p>
        </p:txBody>
      </p:sp>
      <p:sp>
        <p:nvSpPr>
          <p:cNvPr id="3" name="内容占位符 2"/>
          <p:cNvSpPr>
            <a:spLocks noGrp="1"/>
          </p:cNvSpPr>
          <p:nvPr>
            <p:ph idx="1"/>
          </p:nvPr>
        </p:nvSpPr>
        <p:spPr/>
        <p:txBody>
          <a:bodyPr>
            <a:normAutofit/>
          </a:bodyPr>
          <a:lstStyle/>
          <a:p>
            <a:r>
              <a:rPr lang="zh-CN" altLang="en-US" dirty="0"/>
              <a:t>面向的人群（ 消费者细分）</a:t>
            </a:r>
            <a:endParaRPr lang="en-US" altLang="zh-CN" dirty="0"/>
          </a:p>
          <a:p>
            <a:r>
              <a:rPr lang="zh-CN" altLang="en-US" dirty="0"/>
              <a:t>需求的类型（大众或者小众）</a:t>
            </a:r>
          </a:p>
          <a:p>
            <a:r>
              <a:rPr lang="zh-CN" altLang="en-US" dirty="0"/>
              <a:t>销售的策略（线上、线下、口碑？）</a:t>
            </a:r>
          </a:p>
          <a:p>
            <a:r>
              <a:rPr lang="zh-CN" altLang="en-US" dirty="0"/>
              <a:t>品牌的影响力，如何塑造第一印象</a:t>
            </a:r>
          </a:p>
          <a:p>
            <a:r>
              <a:rPr lang="zh-CN" altLang="en-US" dirty="0"/>
              <a:t>产品所处的阶段（初期还是成熟产品）</a:t>
            </a:r>
          </a:p>
          <a:p>
            <a:r>
              <a:rPr lang="zh-CN" altLang="en-US" dirty="0"/>
              <a:t>产品主导还是服务主导</a:t>
            </a:r>
          </a:p>
          <a:p>
            <a:r>
              <a:rPr lang="zh-CN" altLang="en-US" dirty="0"/>
              <a:t>软件版本（如果有）更新的策略，免费与收费等</a:t>
            </a:r>
          </a:p>
        </p:txBody>
      </p:sp>
    </p:spTree>
    <p:extLst>
      <p:ext uri="{BB962C8B-B14F-4D97-AF65-F5344CB8AC3E}">
        <p14:creationId xmlns:p14="http://schemas.microsoft.com/office/powerpoint/2010/main" val="161249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市场分析具体输出</a:t>
            </a:r>
          </a:p>
        </p:txBody>
      </p:sp>
      <p:sp>
        <p:nvSpPr>
          <p:cNvPr id="3" name="内容占位符 2"/>
          <p:cNvSpPr>
            <a:spLocks noGrp="1"/>
          </p:cNvSpPr>
          <p:nvPr>
            <p:ph idx="1"/>
          </p:nvPr>
        </p:nvSpPr>
        <p:spPr/>
        <p:txBody>
          <a:bodyPr/>
          <a:lstStyle/>
          <a:p>
            <a:r>
              <a:rPr lang="zh-CN" altLang="en-US" dirty="0">
                <a:latin typeface="+mn-ea"/>
              </a:rPr>
              <a:t>总体情况</a:t>
            </a:r>
            <a:endParaRPr lang="en-US" altLang="zh-CN" dirty="0">
              <a:latin typeface="+mn-ea"/>
            </a:endParaRPr>
          </a:p>
          <a:p>
            <a:pPr lvl="1"/>
            <a:r>
              <a:rPr lang="zh-CN" altLang="en-US" dirty="0">
                <a:latin typeface="+mn-ea"/>
              </a:rPr>
              <a:t>市场容量、玩家分布、发展趋势</a:t>
            </a:r>
            <a:endParaRPr lang="en-US" altLang="zh-CN" dirty="0">
              <a:latin typeface="+mn-ea"/>
            </a:endParaRPr>
          </a:p>
          <a:p>
            <a:r>
              <a:rPr lang="zh-CN" altLang="en-US" dirty="0">
                <a:latin typeface="+mn-ea"/>
              </a:rPr>
              <a:t>产品的定位分析</a:t>
            </a:r>
            <a:endParaRPr lang="en-US" altLang="zh-CN" dirty="0">
              <a:latin typeface="+mn-ea"/>
            </a:endParaRPr>
          </a:p>
          <a:p>
            <a:r>
              <a:rPr lang="zh-CN" altLang="en-US" dirty="0">
                <a:latin typeface="+mn-ea"/>
              </a:rPr>
              <a:t>给</a:t>
            </a:r>
            <a:r>
              <a:rPr lang="en-US" altLang="zh-CN" dirty="0">
                <a:latin typeface="+mn-ea"/>
              </a:rPr>
              <a:t>A</a:t>
            </a:r>
            <a:r>
              <a:rPr lang="zh-CN" altLang="en-US" dirty="0">
                <a:latin typeface="+mn-ea"/>
              </a:rPr>
              <a:t>公司的市场策略建议</a:t>
            </a:r>
          </a:p>
        </p:txBody>
      </p:sp>
    </p:spTree>
    <p:extLst>
      <p:ext uri="{BB962C8B-B14F-4D97-AF65-F5344CB8AC3E}">
        <p14:creationId xmlns:p14="http://schemas.microsoft.com/office/powerpoint/2010/main" val="627065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324</TotalTime>
  <Words>1456</Words>
  <Application>Microsoft Office PowerPoint</Application>
  <PresentationFormat>全屏显示(4:3)</PresentationFormat>
  <Paragraphs>203</Paragraphs>
  <Slides>36</Slides>
  <Notes>3</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都市</vt:lpstr>
      <vt:lpstr>怎么做拆机分析</vt:lpstr>
      <vt:lpstr>课程安排</vt:lpstr>
      <vt:lpstr>董宇</vt:lpstr>
      <vt:lpstr>为第二、第三学期的创新项目打下良好的基础。</vt:lpstr>
      <vt:lpstr>小组互相参观作业</vt:lpstr>
      <vt:lpstr>内容提纲</vt:lpstr>
      <vt:lpstr>市场分析</vt:lpstr>
      <vt:lpstr>市场分析</vt:lpstr>
      <vt:lpstr>市场分析具体输出</vt:lpstr>
      <vt:lpstr>设计分析</vt:lpstr>
      <vt:lpstr>设计分析</vt:lpstr>
      <vt:lpstr>设计分析</vt:lpstr>
      <vt:lpstr>设计分析具体输出</vt:lpstr>
      <vt:lpstr>技术分析</vt:lpstr>
      <vt:lpstr>技术分析</vt:lpstr>
      <vt:lpstr>技术分析具体输出</vt:lpstr>
      <vt:lpstr>专利分析</vt:lpstr>
      <vt:lpstr>专利分析</vt:lpstr>
      <vt:lpstr>专利分析</vt:lpstr>
      <vt:lpstr>专利分析</vt:lpstr>
      <vt:lpstr>专利分析具体输出</vt:lpstr>
      <vt:lpstr>拆机++</vt:lpstr>
      <vt:lpstr>拆机++</vt:lpstr>
      <vt:lpstr>关于财务</vt:lpstr>
      <vt:lpstr>关于财务</vt:lpstr>
      <vt:lpstr>关于财务</vt:lpstr>
      <vt:lpstr>创客日拆机展示分析</vt:lpstr>
      <vt:lpstr>创客日拆机展示</vt:lpstr>
      <vt:lpstr>创客日拆机展示</vt:lpstr>
      <vt:lpstr>课程扎口</vt:lpstr>
      <vt:lpstr>课程扎口</vt:lpstr>
      <vt:lpstr>拆机分析（70）</vt:lpstr>
      <vt:lpstr>团队建设（10）</vt:lpstr>
      <vt:lpstr>课程参与（20）</vt:lpstr>
      <vt:lpstr>北创项目</vt:lpstr>
      <vt:lpstr>祝大家学习进步！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关于拆机分析</dc:title>
  <dc:creator>tp</dc:creator>
  <cp:lastModifiedBy>tp</cp:lastModifiedBy>
  <cp:revision>32</cp:revision>
  <dcterms:created xsi:type="dcterms:W3CDTF">2018-09-28T02:34:08Z</dcterms:created>
  <dcterms:modified xsi:type="dcterms:W3CDTF">2018-10-06T01:10:43Z</dcterms:modified>
</cp:coreProperties>
</file>