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8781"/>
  </p:normalViewPr>
  <p:slideViewPr>
    <p:cSldViewPr snapToGrid="0">
      <p:cViewPr varScale="1">
        <p:scale>
          <a:sx n="87" d="100"/>
          <a:sy n="87" d="100"/>
        </p:scale>
        <p:origin x="1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01E56-0814-9C4B-9BEC-AB3F20D928E2}"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DC47C-C251-9440-A507-1BAEC0140438}" type="slidenum">
              <a:rPr lang="en-US" smtClean="0"/>
              <a:t>‹#›</a:t>
            </a:fld>
            <a:endParaRPr lang="en-US"/>
          </a:p>
        </p:txBody>
      </p:sp>
    </p:spTree>
    <p:extLst>
      <p:ext uri="{BB962C8B-B14F-4D97-AF65-F5344CB8AC3E}">
        <p14:creationId xmlns:p14="http://schemas.microsoft.com/office/powerpoint/2010/main" val="1249217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
              </a:rPr>
              <a:t>Station distribution of the Hi-CLIMB network. Green and red triangles on the topographic map indicate the original and projected station locations, respectively. In the inset map, the location of the seismic network is highlighted by the red rectangular and red star marks the </a:t>
            </a:r>
            <a:r>
              <a:rPr lang="en-US" sz="1800" dirty="0" err="1">
                <a:effectLst/>
                <a:latin typeface="TimesNewRomanPS"/>
              </a:rPr>
              <a:t>epicentre</a:t>
            </a:r>
            <a:r>
              <a:rPr lang="en-US" sz="1800" dirty="0">
                <a:effectLst/>
                <a:latin typeface="TimesNewRomanPS"/>
              </a:rPr>
              <a:t> of a single event examined in this study. Abbreviation: QT, </a:t>
            </a:r>
            <a:r>
              <a:rPr lang="en-US" sz="1800" dirty="0" err="1">
                <a:effectLst/>
                <a:latin typeface="TimesNewRomanPS"/>
              </a:rPr>
              <a:t>Qiangtang</a:t>
            </a:r>
            <a:r>
              <a:rPr lang="en-US" sz="1800" dirty="0">
                <a:effectLst/>
                <a:latin typeface="TimesNewRomanPS"/>
              </a:rPr>
              <a:t> Terrane; NLT, North Lhasa Terrane; SLT, South Lhasa Terrane; HM, Himalayan Orogen; BNSZ, </a:t>
            </a:r>
            <a:r>
              <a:rPr lang="en-US" sz="1800" dirty="0" err="1">
                <a:effectLst/>
                <a:latin typeface="TimesNewRomanPS"/>
              </a:rPr>
              <a:t>Bangong</a:t>
            </a:r>
            <a:r>
              <a:rPr lang="en-US" sz="1800" dirty="0">
                <a:effectLst/>
                <a:latin typeface="TimesNewRomanPS"/>
              </a:rPr>
              <a:t>–</a:t>
            </a:r>
            <a:r>
              <a:rPr lang="en-US" sz="1800" dirty="0" err="1">
                <a:effectLst/>
                <a:latin typeface="TimesNewRomanPS"/>
              </a:rPr>
              <a:t>Nujiang</a:t>
            </a:r>
            <a:r>
              <a:rPr lang="en-US" sz="1800" dirty="0">
                <a:effectLst/>
                <a:latin typeface="TimesNewRomanPS"/>
              </a:rPr>
              <a:t> Suture Zone; SDS, </a:t>
            </a:r>
            <a:r>
              <a:rPr lang="en-US" sz="1800" dirty="0" err="1">
                <a:effectLst/>
                <a:latin typeface="TimesNewRomanPS"/>
              </a:rPr>
              <a:t>Songduo</a:t>
            </a:r>
            <a:r>
              <a:rPr lang="en-US" sz="1800" dirty="0">
                <a:effectLst/>
                <a:latin typeface="TimesNewRomanPS"/>
              </a:rPr>
              <a:t> Suture; YTSZ, </a:t>
            </a:r>
            <a:r>
              <a:rPr lang="en-US" sz="1800" dirty="0" err="1">
                <a:effectLst/>
                <a:latin typeface="TimesNewRomanPS"/>
              </a:rPr>
              <a:t>Yarlung</a:t>
            </a:r>
            <a:r>
              <a:rPr lang="en-US" sz="1800" dirty="0">
                <a:effectLst/>
                <a:latin typeface="TimesNewRomanPS"/>
              </a:rPr>
              <a:t>–</a:t>
            </a:r>
            <a:r>
              <a:rPr lang="en-US" sz="1800" dirty="0" err="1">
                <a:effectLst/>
                <a:latin typeface="TimesNewRomanPS"/>
              </a:rPr>
              <a:t>Tsangpo</a:t>
            </a:r>
            <a:r>
              <a:rPr lang="en-US" sz="1800" dirty="0">
                <a:effectLst/>
                <a:latin typeface="TimesNewRomanPS"/>
              </a:rPr>
              <a:t> Suture Zone (Zhang </a:t>
            </a:r>
            <a:r>
              <a:rPr lang="en-US" sz="1800" i="1" dirty="0">
                <a:effectLst/>
                <a:latin typeface="TimesNewRomanPS"/>
              </a:rPr>
              <a:t>et al. </a:t>
            </a:r>
            <a:r>
              <a:rPr lang="en-US" sz="1800" dirty="0">
                <a:solidFill>
                  <a:srgbClr val="0000FF"/>
                </a:solidFill>
                <a:effectLst/>
                <a:latin typeface="TimesNewRomanPS"/>
              </a:rPr>
              <a:t>2014</a:t>
            </a:r>
            <a:r>
              <a:rPr lang="en-US" sz="1800" dirty="0">
                <a:effectLst/>
                <a:latin typeface="TimesNewRomanPS"/>
              </a:rPr>
              <a:t>; Li </a:t>
            </a:r>
            <a:r>
              <a:rPr lang="en-US" sz="1800" i="1" dirty="0">
                <a:effectLst/>
                <a:latin typeface="TimesNewRomanPS"/>
              </a:rPr>
              <a:t>et al. </a:t>
            </a:r>
            <a:r>
              <a:rPr lang="en-US" sz="1800" dirty="0">
                <a:solidFill>
                  <a:srgbClr val="0000FF"/>
                </a:solidFill>
                <a:effectLst/>
                <a:latin typeface="TimesNewRomanPS"/>
              </a:rPr>
              <a:t>2019</a:t>
            </a:r>
            <a:r>
              <a:rPr lang="en-US" sz="1800" dirty="0">
                <a:effectLst/>
                <a:latin typeface="TimesNewRomanPS"/>
              </a:rPr>
              <a:t>; Spicer </a:t>
            </a:r>
            <a:r>
              <a:rPr lang="en-US" sz="1800" i="1" dirty="0">
                <a:effectLst/>
                <a:latin typeface="TimesNewRomanPS"/>
              </a:rPr>
              <a:t>et al. </a:t>
            </a:r>
            <a:r>
              <a:rPr lang="en-US" sz="1800" dirty="0">
                <a:solidFill>
                  <a:srgbClr val="0000FF"/>
                </a:solidFill>
                <a:effectLst/>
                <a:latin typeface="TimesNewRomanPS"/>
              </a:rPr>
              <a:t>2021</a:t>
            </a:r>
            <a:r>
              <a:rPr lang="en-US" sz="1800" dirty="0">
                <a:effectLst/>
                <a:latin typeface="TimesNewRomanPS"/>
              </a:rPr>
              <a:t>). </a:t>
            </a:r>
            <a:endParaRPr lang="en-US" dirty="0"/>
          </a:p>
          <a:p>
            <a:endParaRPr lang="en-US" dirty="0"/>
          </a:p>
        </p:txBody>
      </p:sp>
      <p:sp>
        <p:nvSpPr>
          <p:cNvPr id="4" name="Slide Number Placeholder 3"/>
          <p:cNvSpPr>
            <a:spLocks noGrp="1"/>
          </p:cNvSpPr>
          <p:nvPr>
            <p:ph type="sldNum" sz="quarter" idx="5"/>
          </p:nvPr>
        </p:nvSpPr>
        <p:spPr/>
        <p:txBody>
          <a:bodyPr/>
          <a:lstStyle/>
          <a:p>
            <a:fld id="{9B3DC47C-C251-9440-A507-1BAEC0140438}" type="slidenum">
              <a:rPr lang="en-US" smtClean="0"/>
              <a:t>2</a:t>
            </a:fld>
            <a:endParaRPr lang="en-US"/>
          </a:p>
        </p:txBody>
      </p:sp>
    </p:spTree>
    <p:extLst>
      <p:ext uri="{BB962C8B-B14F-4D97-AF65-F5344CB8AC3E}">
        <p14:creationId xmlns:p14="http://schemas.microsoft.com/office/powerpoint/2010/main" val="1778869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NewRomanPS"/>
              </a:rPr>
              <a:t>Denoising results of </a:t>
            </a:r>
            <a:r>
              <a:rPr lang="en-US" sz="1200" dirty="0" err="1">
                <a:effectLst/>
                <a:latin typeface="TimesNewRomanPS"/>
              </a:rPr>
              <a:t>teleseismic</a:t>
            </a:r>
            <a:r>
              <a:rPr lang="en-US" sz="1200" dirty="0">
                <a:effectLst/>
                <a:latin typeface="TimesNewRomanPS"/>
              </a:rPr>
              <a:t> wavefields. (a) Vertical component seismograms for a single event arranged by epicentral distances; (b) The energy spectrum of the raw data in the Radon domain. (c) The energy spectrum of the processed data by high-resolution Radon transform. (d) Denoised vertical component seismogram. (e–h) Same as (a–d) but for the horizontal component. </a:t>
            </a:r>
            <a:endParaRPr lang="en-US" dirty="0"/>
          </a:p>
          <a:p>
            <a:endParaRPr lang="en-US" dirty="0"/>
          </a:p>
        </p:txBody>
      </p:sp>
      <p:sp>
        <p:nvSpPr>
          <p:cNvPr id="4" name="Slide Number Placeholder 3"/>
          <p:cNvSpPr>
            <a:spLocks noGrp="1"/>
          </p:cNvSpPr>
          <p:nvPr>
            <p:ph type="sldNum" sz="quarter" idx="5"/>
          </p:nvPr>
        </p:nvSpPr>
        <p:spPr/>
        <p:txBody>
          <a:bodyPr/>
          <a:lstStyle/>
          <a:p>
            <a:fld id="{9B3DC47C-C251-9440-A507-1BAEC0140438}" type="slidenum">
              <a:rPr lang="en-US" smtClean="0"/>
              <a:t>3</a:t>
            </a:fld>
            <a:endParaRPr lang="en-US"/>
          </a:p>
        </p:txBody>
      </p:sp>
    </p:spTree>
    <p:extLst>
      <p:ext uri="{BB962C8B-B14F-4D97-AF65-F5344CB8AC3E}">
        <p14:creationId xmlns:p14="http://schemas.microsoft.com/office/powerpoint/2010/main" val="185638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
              </a:rPr>
              <a:t>Common conversion point stacking results using (a–c) 1 event and (d–f) 11 earthquakes. The areas masked in grey in (a) and (b) indicate empty bins with no data coverage. RFs computed from original data are shown in (a) and (d), whereas (b) and (e) are processed with the proposed workflow. Arrows in (e) indicate improved structural details in the denoised RF profile. The black dashed lines mark the potential subsurface extension of major geological boundaries in this region. (c) and (f) Fold maps demonstrate the number of stacks along the profile. </a:t>
            </a:r>
            <a:endParaRPr lang="en-US" dirty="0"/>
          </a:p>
          <a:p>
            <a:endParaRPr lang="en-US" dirty="0"/>
          </a:p>
        </p:txBody>
      </p:sp>
      <p:sp>
        <p:nvSpPr>
          <p:cNvPr id="4" name="Slide Number Placeholder 3"/>
          <p:cNvSpPr>
            <a:spLocks noGrp="1"/>
          </p:cNvSpPr>
          <p:nvPr>
            <p:ph type="sldNum" sz="quarter" idx="5"/>
          </p:nvPr>
        </p:nvSpPr>
        <p:spPr/>
        <p:txBody>
          <a:bodyPr/>
          <a:lstStyle/>
          <a:p>
            <a:fld id="{9B3DC47C-C251-9440-A507-1BAEC0140438}" type="slidenum">
              <a:rPr lang="en-US" smtClean="0"/>
              <a:t>5</a:t>
            </a:fld>
            <a:endParaRPr lang="en-US"/>
          </a:p>
        </p:txBody>
      </p:sp>
    </p:spTree>
    <p:extLst>
      <p:ext uri="{BB962C8B-B14F-4D97-AF65-F5344CB8AC3E}">
        <p14:creationId xmlns:p14="http://schemas.microsoft.com/office/powerpoint/2010/main" val="374870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
              </a:rPr>
              <a:t>Comparison of several processing strategies for receiver function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dirty="0">
                <a:effectLst/>
                <a:latin typeface="TimesNewRomanPS"/>
              </a:rPr>
            </a:br>
            <a:endParaRPr lang="en-US" dirty="0"/>
          </a:p>
          <a:p>
            <a:endParaRPr lang="en-US" dirty="0"/>
          </a:p>
        </p:txBody>
      </p:sp>
      <p:sp>
        <p:nvSpPr>
          <p:cNvPr id="4" name="Slide Number Placeholder 3"/>
          <p:cNvSpPr>
            <a:spLocks noGrp="1"/>
          </p:cNvSpPr>
          <p:nvPr>
            <p:ph type="sldNum" sz="quarter" idx="5"/>
          </p:nvPr>
        </p:nvSpPr>
        <p:spPr/>
        <p:txBody>
          <a:bodyPr/>
          <a:lstStyle/>
          <a:p>
            <a:fld id="{9B3DC47C-C251-9440-A507-1BAEC0140438}" type="slidenum">
              <a:rPr lang="en-US" smtClean="0"/>
              <a:t>6</a:t>
            </a:fld>
            <a:endParaRPr lang="en-US"/>
          </a:p>
        </p:txBody>
      </p:sp>
    </p:spTree>
    <p:extLst>
      <p:ext uri="{BB962C8B-B14F-4D97-AF65-F5344CB8AC3E}">
        <p14:creationId xmlns:p14="http://schemas.microsoft.com/office/powerpoint/2010/main" val="49733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11858AD9-2599-3F45-A356-0EB3D9904238}"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6021E-9A4A-6F4D-AF9C-6FACF5714E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76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1858AD9-2599-3F45-A356-0EB3D9904238}"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82658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1858AD9-2599-3F45-A356-0EB3D9904238}"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101710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1858AD9-2599-3F45-A356-0EB3D9904238}"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257874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11858AD9-2599-3F45-A356-0EB3D9904238}" type="datetimeFigureOut">
              <a:rPr lang="en-US" smtClean="0"/>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6021E-9A4A-6F4D-AF9C-6FACF5714E0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78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11858AD9-2599-3F45-A356-0EB3D9904238}" type="datetimeFigureOut">
              <a:rPr lang="en-US" smtClean="0"/>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133785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11858AD9-2599-3F45-A356-0EB3D9904238}" type="datetimeFigureOut">
              <a:rPr lang="en-US" smtClean="0"/>
              <a:t>10/13/22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331181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11858AD9-2599-3F45-A356-0EB3D9904238}" type="datetimeFigureOut">
              <a:rPr lang="en-US" smtClean="0"/>
              <a:t>10/13/22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134022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858AD9-2599-3F45-A356-0EB3D9904238}" type="datetimeFigureOut">
              <a:rPr lang="en-US" smtClean="0"/>
              <a:t>10/13/22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191977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858AD9-2599-3F45-A356-0EB3D9904238}" type="datetimeFigureOut">
              <a:rPr lang="en-US" smtClean="0"/>
              <a:t>10/13/22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16021E-9A4A-6F4D-AF9C-6FACF5714E04}" type="slidenum">
              <a:rPr lang="en-US" smtClean="0"/>
              <a:t>‹#›</a:t>
            </a:fld>
            <a:endParaRPr lang="en-US"/>
          </a:p>
        </p:txBody>
      </p:sp>
    </p:spTree>
    <p:extLst>
      <p:ext uri="{BB962C8B-B14F-4D97-AF65-F5344CB8AC3E}">
        <p14:creationId xmlns:p14="http://schemas.microsoft.com/office/powerpoint/2010/main" val="140083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11858AD9-2599-3F45-A356-0EB3D9904238}" type="datetimeFigureOut">
              <a:rPr lang="en-US" smtClean="0"/>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6021E-9A4A-6F4D-AF9C-6FACF5714E04}" type="slidenum">
              <a:rPr lang="en-US" smtClean="0"/>
              <a:t>‹#›</a:t>
            </a:fld>
            <a:endParaRPr lang="en-US"/>
          </a:p>
        </p:txBody>
      </p:sp>
    </p:spTree>
    <p:extLst>
      <p:ext uri="{BB962C8B-B14F-4D97-AF65-F5344CB8AC3E}">
        <p14:creationId xmlns:p14="http://schemas.microsoft.com/office/powerpoint/2010/main" val="27598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58AD9-2599-3F45-A356-0EB3D9904238}" type="datetimeFigureOut">
              <a:rPr lang="en-US" smtClean="0"/>
              <a:t>10/13/22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16021E-9A4A-6F4D-AF9C-6FACF5714E0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5790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11B7-3570-EB5A-36A1-F9A8BA514E12}"/>
              </a:ext>
            </a:extLst>
          </p:cNvPr>
          <p:cNvSpPr>
            <a:spLocks noGrp="1"/>
          </p:cNvSpPr>
          <p:nvPr>
            <p:ph type="ctrTitle"/>
          </p:nvPr>
        </p:nvSpPr>
        <p:spPr>
          <a:xfrm>
            <a:off x="1100051" y="731050"/>
            <a:ext cx="9849853" cy="2387600"/>
          </a:xfrm>
        </p:spPr>
        <p:txBody>
          <a:bodyPr>
            <a:noAutofit/>
          </a:bodyPr>
          <a:lstStyle/>
          <a:p>
            <a:pPr algn="ctr"/>
            <a:r>
              <a:rPr lang="en-US" sz="5400" dirty="0"/>
              <a:t>Applications of Radon transform in earthquake data processing</a:t>
            </a:r>
            <a:br>
              <a:rPr lang="en-US" sz="5400" dirty="0"/>
            </a:br>
            <a:endParaRPr lang="en-US" sz="5400" dirty="0"/>
          </a:p>
        </p:txBody>
      </p:sp>
      <p:sp>
        <p:nvSpPr>
          <p:cNvPr id="3" name="Subtitle 2">
            <a:extLst>
              <a:ext uri="{FF2B5EF4-FFF2-40B4-BE49-F238E27FC236}">
                <a16:creationId xmlns:a16="http://schemas.microsoft.com/office/drawing/2014/main" id="{798DA604-F22D-8F19-5249-A1641B63176C}"/>
              </a:ext>
            </a:extLst>
          </p:cNvPr>
          <p:cNvSpPr>
            <a:spLocks noGrp="1"/>
          </p:cNvSpPr>
          <p:nvPr>
            <p:ph type="subTitle" idx="1"/>
          </p:nvPr>
        </p:nvSpPr>
        <p:spPr/>
        <p:txBody>
          <a:bodyPr/>
          <a:lstStyle/>
          <a:p>
            <a:r>
              <a:rPr lang="en-US" dirty="0" err="1"/>
              <a:t>Yangkang</a:t>
            </a:r>
            <a:r>
              <a:rPr lang="en-US" dirty="0"/>
              <a:t> Chen</a:t>
            </a:r>
          </a:p>
        </p:txBody>
      </p:sp>
    </p:spTree>
    <p:extLst>
      <p:ext uri="{BB962C8B-B14F-4D97-AF65-F5344CB8AC3E}">
        <p14:creationId xmlns:p14="http://schemas.microsoft.com/office/powerpoint/2010/main" val="183448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0E65-3D60-B2EF-8FCB-5163C78302DA}"/>
              </a:ext>
            </a:extLst>
          </p:cNvPr>
          <p:cNvSpPr>
            <a:spLocks noGrp="1"/>
          </p:cNvSpPr>
          <p:nvPr>
            <p:ph type="title"/>
          </p:nvPr>
        </p:nvSpPr>
        <p:spPr/>
        <p:txBody>
          <a:bodyPr>
            <a:normAutofit/>
          </a:bodyPr>
          <a:lstStyle/>
          <a:p>
            <a:r>
              <a:rPr lang="en-US" sz="3200" b="1" dirty="0">
                <a:effectLst/>
                <a:latin typeface="TimesNRMT"/>
              </a:rPr>
              <a:t>Improving receiver function imaging with high-resolution Radon transform </a:t>
            </a:r>
            <a:endParaRPr lang="en-US" sz="7200" dirty="0"/>
          </a:p>
        </p:txBody>
      </p:sp>
      <p:pic>
        <p:nvPicPr>
          <p:cNvPr id="7" name="Picture 6">
            <a:extLst>
              <a:ext uri="{FF2B5EF4-FFF2-40B4-BE49-F238E27FC236}">
                <a16:creationId xmlns:a16="http://schemas.microsoft.com/office/drawing/2014/main" id="{D9B763FF-A942-9DD7-8206-27DC2660D553}"/>
              </a:ext>
            </a:extLst>
          </p:cNvPr>
          <p:cNvPicPr>
            <a:picLocks noChangeAspect="1"/>
          </p:cNvPicPr>
          <p:nvPr/>
        </p:nvPicPr>
        <p:blipFill>
          <a:blip r:embed="rId3"/>
          <a:stretch>
            <a:fillRect/>
          </a:stretch>
        </p:blipFill>
        <p:spPr>
          <a:xfrm>
            <a:off x="4151086" y="1814684"/>
            <a:ext cx="3174160" cy="4513544"/>
          </a:xfrm>
          <a:prstGeom prst="rect">
            <a:avLst/>
          </a:prstGeom>
        </p:spPr>
      </p:pic>
    </p:spTree>
    <p:extLst>
      <p:ext uri="{BB962C8B-B14F-4D97-AF65-F5344CB8AC3E}">
        <p14:creationId xmlns:p14="http://schemas.microsoft.com/office/powerpoint/2010/main" val="122837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5C42-E7ED-C133-62B2-347D3C8CC967}"/>
              </a:ext>
            </a:extLst>
          </p:cNvPr>
          <p:cNvSpPr>
            <a:spLocks noGrp="1"/>
          </p:cNvSpPr>
          <p:nvPr>
            <p:ph type="title"/>
          </p:nvPr>
        </p:nvSpPr>
        <p:spPr/>
        <p:txBody>
          <a:bodyPr/>
          <a:lstStyle/>
          <a:p>
            <a:r>
              <a:rPr lang="en-US" dirty="0" err="1"/>
              <a:t>Teleseismic</a:t>
            </a:r>
            <a:r>
              <a:rPr lang="en-US" dirty="0"/>
              <a:t> wavefield comparison</a:t>
            </a:r>
          </a:p>
        </p:txBody>
      </p:sp>
      <p:pic>
        <p:nvPicPr>
          <p:cNvPr id="4" name="Picture 3">
            <a:extLst>
              <a:ext uri="{FF2B5EF4-FFF2-40B4-BE49-F238E27FC236}">
                <a16:creationId xmlns:a16="http://schemas.microsoft.com/office/drawing/2014/main" id="{86F1A925-E3A7-83D0-464C-CE7776130A5B}"/>
              </a:ext>
            </a:extLst>
          </p:cNvPr>
          <p:cNvPicPr>
            <a:picLocks noChangeAspect="1"/>
          </p:cNvPicPr>
          <p:nvPr/>
        </p:nvPicPr>
        <p:blipFill>
          <a:blip r:embed="rId3"/>
          <a:stretch>
            <a:fillRect/>
          </a:stretch>
        </p:blipFill>
        <p:spPr>
          <a:xfrm>
            <a:off x="1358401" y="1780902"/>
            <a:ext cx="9504226" cy="4503783"/>
          </a:xfrm>
          <a:prstGeom prst="rect">
            <a:avLst/>
          </a:prstGeom>
        </p:spPr>
      </p:pic>
    </p:spTree>
    <p:extLst>
      <p:ext uri="{BB962C8B-B14F-4D97-AF65-F5344CB8AC3E}">
        <p14:creationId xmlns:p14="http://schemas.microsoft.com/office/powerpoint/2010/main" val="73615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A1C7-A2A1-F1F9-7FD1-65EEAE14A8CF}"/>
              </a:ext>
            </a:extLst>
          </p:cNvPr>
          <p:cNvSpPr>
            <a:spLocks noGrp="1"/>
          </p:cNvSpPr>
          <p:nvPr>
            <p:ph type="title"/>
          </p:nvPr>
        </p:nvSpPr>
        <p:spPr/>
        <p:txBody>
          <a:bodyPr>
            <a:normAutofit/>
          </a:bodyPr>
          <a:lstStyle/>
          <a:p>
            <a:r>
              <a:rPr lang="en-US" sz="4000" dirty="0">
                <a:effectLst/>
                <a:latin typeface="TimesNewRomanPS"/>
              </a:rPr>
              <a:t>Receiver function profile comparison</a:t>
            </a:r>
            <a:endParaRPr lang="en-US" sz="8800" dirty="0"/>
          </a:p>
        </p:txBody>
      </p:sp>
      <p:pic>
        <p:nvPicPr>
          <p:cNvPr id="5" name="Picture 4">
            <a:extLst>
              <a:ext uri="{FF2B5EF4-FFF2-40B4-BE49-F238E27FC236}">
                <a16:creationId xmlns:a16="http://schemas.microsoft.com/office/drawing/2014/main" id="{D801BB02-26FD-300F-59A1-5C747D17AB54}"/>
              </a:ext>
            </a:extLst>
          </p:cNvPr>
          <p:cNvPicPr>
            <a:picLocks noChangeAspect="1"/>
          </p:cNvPicPr>
          <p:nvPr/>
        </p:nvPicPr>
        <p:blipFill>
          <a:blip r:embed="rId2"/>
          <a:stretch>
            <a:fillRect/>
          </a:stretch>
        </p:blipFill>
        <p:spPr>
          <a:xfrm>
            <a:off x="2482657" y="1795416"/>
            <a:ext cx="7287645" cy="4483100"/>
          </a:xfrm>
          <a:prstGeom prst="rect">
            <a:avLst/>
          </a:prstGeom>
        </p:spPr>
      </p:pic>
    </p:spTree>
    <p:extLst>
      <p:ext uri="{BB962C8B-B14F-4D97-AF65-F5344CB8AC3E}">
        <p14:creationId xmlns:p14="http://schemas.microsoft.com/office/powerpoint/2010/main" val="3388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032F09-A6DC-EAFC-7BF1-542A5216E27E}"/>
              </a:ext>
            </a:extLst>
          </p:cNvPr>
          <p:cNvPicPr>
            <a:picLocks noChangeAspect="1"/>
          </p:cNvPicPr>
          <p:nvPr/>
        </p:nvPicPr>
        <p:blipFill>
          <a:blip r:embed="rId3"/>
          <a:stretch>
            <a:fillRect/>
          </a:stretch>
        </p:blipFill>
        <p:spPr>
          <a:xfrm>
            <a:off x="2209800" y="0"/>
            <a:ext cx="7772400" cy="6180612"/>
          </a:xfrm>
          <a:prstGeom prst="rect">
            <a:avLst/>
          </a:prstGeom>
        </p:spPr>
      </p:pic>
    </p:spTree>
    <p:extLst>
      <p:ext uri="{BB962C8B-B14F-4D97-AF65-F5344CB8AC3E}">
        <p14:creationId xmlns:p14="http://schemas.microsoft.com/office/powerpoint/2010/main" val="216331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6876-144B-2FDC-6B03-03B67DBF36DD}"/>
              </a:ext>
            </a:extLst>
          </p:cNvPr>
          <p:cNvSpPr>
            <a:spLocks noGrp="1"/>
          </p:cNvSpPr>
          <p:nvPr>
            <p:ph type="title"/>
          </p:nvPr>
        </p:nvSpPr>
        <p:spPr/>
        <p:txBody>
          <a:bodyPr/>
          <a:lstStyle/>
          <a:p>
            <a:r>
              <a:rPr lang="en-US" dirty="0"/>
              <a:t>Comparison in RF imaging</a:t>
            </a:r>
          </a:p>
        </p:txBody>
      </p:sp>
      <p:pic>
        <p:nvPicPr>
          <p:cNvPr id="7" name="Picture 6">
            <a:extLst>
              <a:ext uri="{FF2B5EF4-FFF2-40B4-BE49-F238E27FC236}">
                <a16:creationId xmlns:a16="http://schemas.microsoft.com/office/drawing/2014/main" id="{6CAD3C27-17DB-1C80-CF95-26B6D1C96264}"/>
              </a:ext>
            </a:extLst>
          </p:cNvPr>
          <p:cNvPicPr>
            <a:picLocks noChangeAspect="1"/>
          </p:cNvPicPr>
          <p:nvPr/>
        </p:nvPicPr>
        <p:blipFill rotWithShape="1">
          <a:blip r:embed="rId3"/>
          <a:srcRect b="50296"/>
          <a:stretch/>
        </p:blipFill>
        <p:spPr>
          <a:xfrm>
            <a:off x="0" y="1860368"/>
            <a:ext cx="5633340" cy="4105003"/>
          </a:xfrm>
          <a:prstGeom prst="rect">
            <a:avLst/>
          </a:prstGeom>
        </p:spPr>
      </p:pic>
      <p:pic>
        <p:nvPicPr>
          <p:cNvPr id="8" name="Picture 7">
            <a:extLst>
              <a:ext uri="{FF2B5EF4-FFF2-40B4-BE49-F238E27FC236}">
                <a16:creationId xmlns:a16="http://schemas.microsoft.com/office/drawing/2014/main" id="{9D6E6297-20BB-74FE-D7F9-E568540430EF}"/>
              </a:ext>
            </a:extLst>
          </p:cNvPr>
          <p:cNvPicPr>
            <a:picLocks noChangeAspect="1"/>
          </p:cNvPicPr>
          <p:nvPr/>
        </p:nvPicPr>
        <p:blipFill rotWithShape="1">
          <a:blip r:embed="rId3"/>
          <a:srcRect t="49439"/>
          <a:stretch/>
        </p:blipFill>
        <p:spPr>
          <a:xfrm>
            <a:off x="5966822" y="1860368"/>
            <a:ext cx="5633339" cy="4175746"/>
          </a:xfrm>
          <a:prstGeom prst="rect">
            <a:avLst/>
          </a:prstGeom>
        </p:spPr>
      </p:pic>
    </p:spTree>
    <p:extLst>
      <p:ext uri="{BB962C8B-B14F-4D97-AF65-F5344CB8AC3E}">
        <p14:creationId xmlns:p14="http://schemas.microsoft.com/office/powerpoint/2010/main" val="2787167008"/>
      </p:ext>
    </p:extLst>
  </p:cSld>
  <p:clrMapOvr>
    <a:masterClrMapping/>
  </p:clrMapOvr>
</p:sld>
</file>

<file path=ppt/theme/theme1.xml><?xml version="1.0" encoding="utf-8"?>
<a:theme xmlns:a="http://schemas.openxmlformats.org/drawingml/2006/main" name="Theme_YC">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_YC" id="{9BA78CA6-06B8-2D44-B397-1FBB35DACFD0}" vid="{97146DA3-5987-0941-9ADD-FB47410FB1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Theme_YC</Template>
  <TotalTime>9</TotalTime>
  <Words>363</Words>
  <Application>Microsoft Macintosh PowerPoint</Application>
  <PresentationFormat>Widescreen</PresentationFormat>
  <Paragraphs>15</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TimesNewRomanPS</vt:lpstr>
      <vt:lpstr>TimesNRMT</vt:lpstr>
      <vt:lpstr>Calibri</vt:lpstr>
      <vt:lpstr>Calibri Light</vt:lpstr>
      <vt:lpstr>Theme_YC</vt:lpstr>
      <vt:lpstr>Applications of Radon transform in earthquake data processing </vt:lpstr>
      <vt:lpstr>Improving receiver function imaging with high-resolution Radon transform </vt:lpstr>
      <vt:lpstr>Teleseismic wavefield comparison</vt:lpstr>
      <vt:lpstr>Receiver function profile comparison</vt:lpstr>
      <vt:lpstr>PowerPoint Presentation</vt:lpstr>
      <vt:lpstr>Comparison in RF imaging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Radon transform in seismic data processing exploration and global seismology</dc:title>
  <dc:creator>Chen, Yangkang</dc:creator>
  <cp:lastModifiedBy>Chen, Yangkang</cp:lastModifiedBy>
  <cp:revision>16</cp:revision>
  <dcterms:created xsi:type="dcterms:W3CDTF">2022-10-08T05:33:53Z</dcterms:created>
  <dcterms:modified xsi:type="dcterms:W3CDTF">2022-10-13T16:23:00Z</dcterms:modified>
</cp:coreProperties>
</file>