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67" r:id="rId7"/>
    <p:sldId id="276" r:id="rId8"/>
    <p:sldId id="335" r:id="rId9"/>
    <p:sldId id="336" r:id="rId10"/>
    <p:sldId id="337" r:id="rId11"/>
    <p:sldId id="287" r:id="rId12"/>
    <p:sldId id="277" r:id="rId13"/>
    <p:sldId id="286" r:id="rId14"/>
    <p:sldId id="293" r:id="rId15"/>
    <p:sldId id="294" r:id="rId16"/>
    <p:sldId id="302" r:id="rId17"/>
    <p:sldId id="295" r:id="rId18"/>
    <p:sldId id="298" r:id="rId19"/>
    <p:sldId id="299" r:id="rId20"/>
    <p:sldId id="300" r:id="rId21"/>
    <p:sldId id="301" r:id="rId22"/>
    <p:sldId id="305" r:id="rId23"/>
    <p:sldId id="304" r:id="rId24"/>
    <p:sldId id="303" r:id="rId25"/>
    <p:sldId id="306" r:id="rId26"/>
    <p:sldId id="307" r:id="rId27"/>
    <p:sldId id="326" r:id="rId28"/>
    <p:sldId id="325" r:id="rId29"/>
    <p:sldId id="324" r:id="rId30"/>
    <p:sldId id="323" r:id="rId31"/>
    <p:sldId id="321" r:id="rId32"/>
    <p:sldId id="320" r:id="rId33"/>
    <p:sldId id="309" r:id="rId34"/>
    <p:sldId id="312" r:id="rId35"/>
    <p:sldId id="266" r:id="rId36"/>
  </p:sldIdLst>
  <p:sldSz cx="9144000" cy="6858000" type="screen4x3"/>
  <p:notesSz cx="6858000" cy="9144000"/>
  <p:defaultTextStyle>
    <a:defPPr>
      <a:defRPr lang="zh-CN"/>
    </a:defPPr>
    <a:lvl1pPr marL="0" lvl="0"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Calibri" pitchFamily="2"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2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05"/>
        <p:guide pos="286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6225"/>
            <a:ext cx="2057400" cy="5849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6225"/>
            <a:ext cx="6052930" cy="5849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Picture 2" descr="C:\Documents and Settings\Administrator\桌面\34.jpg"/>
          <p:cNvPicPr>
            <a:picLocks noChangeAspect="1"/>
          </p:cNvPicPr>
          <p:nvPr userDrawn="1"/>
        </p:nvPicPr>
        <p:blipFill>
          <a:blip r:embed="rId12"/>
          <a:srcRect l="3905"/>
          <a:stretch>
            <a:fillRect/>
          </a:stretch>
        </p:blipFill>
        <p:spPr>
          <a:xfrm>
            <a:off x="0" y="0"/>
            <a:ext cx="9144000" cy="6858000"/>
          </a:xfrm>
          <a:prstGeom prst="rect">
            <a:avLst/>
          </a:prstGeom>
          <a:noFill/>
          <a:ln w="9525">
            <a:noFill/>
            <a:miter/>
          </a:ln>
        </p:spPr>
      </p:pic>
      <p:sp>
        <p:nvSpPr>
          <p:cNvPr id="1027" name="标题占位符 1"/>
          <p:cNvSpPr>
            <a:spLocks noGrp="1"/>
          </p:cNvSpPr>
          <p:nvPr>
            <p:ph type="title"/>
          </p:nvPr>
        </p:nvSpPr>
        <p:spPr>
          <a:xfrm>
            <a:off x="457200" y="274638"/>
            <a:ext cx="8229600" cy="1143000"/>
          </a:xfrm>
          <a:prstGeom prst="rect">
            <a:avLst/>
          </a:prstGeom>
          <a:noFill/>
          <a:ln w="9525">
            <a:noFill/>
            <a:miter/>
          </a:ln>
        </p:spPr>
        <p:txBody>
          <a:bodyPr anchor="ctr"/>
          <a:p>
            <a:pPr lvl="0"/>
            <a:r>
              <a:rPr lang="zh-CN" altLang="en-US"/>
              <a:t>单击此处编辑母版标题样式</a:t>
            </a:r>
            <a:endParaRPr lang="zh-CN" altLang="en-US"/>
          </a:p>
        </p:txBody>
      </p:sp>
      <p:sp>
        <p:nvSpPr>
          <p:cNvPr id="1028" name="文本占位符 2"/>
          <p:cNvSpPr>
            <a:spLocks noGrp="1"/>
          </p:cNvSpPr>
          <p:nvPr>
            <p:ph type="body" idx="1"/>
          </p:nvPr>
        </p:nvSpPr>
        <p:spPr>
          <a:xfrm>
            <a:off x="457200" y="1600200"/>
            <a:ext cx="82296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a:solidFill>
                  <a:srgbClr val="898989"/>
                </a:solidFill>
              </a:defRPr>
            </a:lvl1pPr>
          </a:lstStyle>
          <a:p>
            <a:pPr lvl="0" eaLnBrk="1" hangingPunct="1"/>
            <a:fld id="{BB962C8B-B14F-4D97-AF65-F5344CB8AC3E}" type="datetimeFigureOut">
              <a:rPr lang="zh-CN" altLang="en-US" dirty="0"/>
            </a:fld>
            <a:endParaRPr lang="zh-CN" altLang="en-US" dirty="0"/>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a:solidFill>
                  <a:srgbClr val="898989"/>
                </a:solidFill>
              </a:defRPr>
            </a:lvl1pPr>
          </a:lstStyle>
          <a:p>
            <a:pPr lvl="0" eaLnBrk="1" hangingPunct="1"/>
            <a:endParaRPr lang="zh-CN" altLang="en-US" dirty="0"/>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anchor="ctr"/>
          <a:lstStyle>
            <a:lvl1pPr algn="r">
              <a:defRPr sz="1200">
                <a:solidFill>
                  <a:srgbClr val="898989"/>
                </a:solidFill>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spcBef>
          <a:spcPct val="0"/>
        </a:spcBef>
        <a:spcAft>
          <a:spcPct val="0"/>
        </a:spcAft>
        <a:buClr>
          <a:srgbClr val="000000"/>
        </a:buClr>
        <a:buNone/>
        <a:defRPr sz="2800" b="0" i="0" u="none" kern="1200" baseline="0">
          <a:solidFill>
            <a:srgbClr val="602E04"/>
          </a:solidFill>
          <a:latin typeface="+mj-lt"/>
          <a:ea typeface="+mj-ea"/>
          <a:cs typeface="+mj-cs"/>
        </a:defRPr>
      </a:lvl1pPr>
    </p:titleStyle>
    <p:bodyStyle>
      <a:lvl1pPr marL="342900" lvl="0" indent="-342900" algn="l" defTabSz="914400" eaLnBrk="0" fontAlgn="base" latinLnBrk="0" hangingPunct="0">
        <a:spcBef>
          <a:spcPct val="20000"/>
        </a:spcBef>
        <a:spcAft>
          <a:spcPct val="0"/>
        </a:spcAft>
        <a:buFont typeface="Arial" charset="0"/>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Font typeface="Arial" charset="0"/>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Font typeface="Arial" charset="0"/>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2050" name="标题 2049"/>
          <p:cNvSpPr>
            <a:spLocks noGrp="1"/>
          </p:cNvSpPr>
          <p:nvPr>
            <p:ph type="title"/>
          </p:nvPr>
        </p:nvSpPr>
        <p:spPr>
          <a:xfrm>
            <a:off x="457200" y="276225"/>
            <a:ext cx="8229600" cy="1141413"/>
          </a:xfrm>
          <a:prstGeom prst="rect">
            <a:avLst/>
          </a:prstGeom>
          <a:noFill/>
          <a:ln w="9525">
            <a:noFill/>
            <a:miter/>
          </a:ln>
        </p:spPr>
        <p:txBody>
          <a:bodyPr anchor="ctr"/>
          <a:p>
            <a:pPr lvl="0"/>
            <a:r>
              <a:rPr lang="zh-CN" altLang="en-US"/>
              <a:t>单击此处编辑母版标题样式</a:t>
            </a:r>
            <a:endParaRPr lang="zh-CN" altLang="en-US"/>
          </a:p>
        </p:txBody>
      </p:sp>
      <p:sp>
        <p:nvSpPr>
          <p:cNvPr id="2051" name="文本占位符 2050"/>
          <p:cNvSpPr>
            <a:spLocks noGrp="1"/>
          </p:cNvSpPr>
          <p:nvPr>
            <p:ph type="body" idx="1"/>
          </p:nvPr>
        </p:nvSpPr>
        <p:spPr>
          <a:xfrm>
            <a:off x="457200" y="1600200"/>
            <a:ext cx="82296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2051"/>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fld id="{BB962C8B-B14F-4D97-AF65-F5344CB8AC3E}" type="datetimeFigureOut">
              <a:rPr lang="zh-CN" altLang="en-US"/>
            </a:fld>
            <a:endParaRPr lang="zh-CN" altLang="en-US"/>
          </a:p>
        </p:txBody>
      </p:sp>
      <p:sp>
        <p:nvSpPr>
          <p:cNvPr id="2053" name="页脚占位符 2052"/>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zh-CN"/>
          </a:p>
        </p:txBody>
      </p:sp>
      <p:sp>
        <p:nvSpPr>
          <p:cNvPr id="2054" name="灯片编号占位符 2053"/>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Picture 2" descr="C:\Documents and Settings\Administrator\桌面\ZCOOL_Floral Templates2.jpg"/>
          <p:cNvPicPr>
            <a:picLocks noChangeAspect="1"/>
          </p:cNvPicPr>
          <p:nvPr/>
        </p:nvPicPr>
        <p:blipFill>
          <a:blip r:embed="rId1"/>
          <a:srcRect r="4478"/>
          <a:stretch>
            <a:fillRect/>
          </a:stretch>
        </p:blipFill>
        <p:spPr>
          <a:xfrm>
            <a:off x="0" y="0"/>
            <a:ext cx="9144000" cy="6899275"/>
          </a:xfrm>
          <a:prstGeom prst="rect">
            <a:avLst/>
          </a:prstGeom>
          <a:noFill/>
          <a:ln w="9525">
            <a:noFill/>
            <a:miter/>
          </a:ln>
        </p:spPr>
      </p:pic>
      <p:sp>
        <p:nvSpPr>
          <p:cNvPr id="4099" name="TextBox 4"/>
          <p:cNvSpPr txBox="1"/>
          <p:nvPr/>
        </p:nvSpPr>
        <p:spPr>
          <a:xfrm>
            <a:off x="1907540" y="5156835"/>
            <a:ext cx="7275195" cy="808990"/>
          </a:xfrm>
          <a:prstGeom prst="rect">
            <a:avLst/>
          </a:prstGeom>
          <a:noFill/>
          <a:ln w="9525">
            <a:noFill/>
            <a:miter/>
          </a:ln>
        </p:spPr>
        <p:txBody>
          <a:bodyPr wrap="none">
            <a:spAutoFit/>
          </a:bodyPr>
          <a:p>
            <a:pPr lvl="0" eaLnBrk="1" hangingPunct="1"/>
            <a:r>
              <a:rPr lang="en-US" altLang="zh-CN" sz="4400" b="1" dirty="0">
                <a:solidFill>
                  <a:srgbClr val="602E04"/>
                </a:solidFill>
                <a:latin typeface="微软雅黑" charset="0"/>
                <a:ea typeface="微软雅黑" charset="0"/>
              </a:rPr>
              <a:t>ISO9000+CMMI+PMBOK</a:t>
            </a:r>
            <a:endParaRPr lang="en-US" altLang="zh-CN" sz="4400" b="1" dirty="0">
              <a:solidFill>
                <a:srgbClr val="602E04"/>
              </a:solidFill>
              <a:latin typeface="微软雅黑" charset="0"/>
              <a:ea typeface="微软雅黑" charset="0"/>
            </a:endParaRPr>
          </a:p>
        </p:txBody>
      </p:sp>
      <p:sp>
        <p:nvSpPr>
          <p:cNvPr id="3" name="文本框 2"/>
          <p:cNvSpPr txBox="1"/>
          <p:nvPr/>
        </p:nvSpPr>
        <p:spPr>
          <a:xfrm>
            <a:off x="4644390" y="5949315"/>
            <a:ext cx="2599690" cy="548640"/>
          </a:xfrm>
          <a:prstGeom prst="rect">
            <a:avLst/>
          </a:prstGeom>
          <a:noFill/>
        </p:spPr>
        <p:txBody>
          <a:bodyPr wrap="square" rtlCol="0">
            <a:spAutoFit/>
          </a:bodyPr>
          <a:p>
            <a:r>
              <a:rPr lang="zh-CN" altLang="en-US" sz="2800" b="1">
                <a:solidFill>
                  <a:srgbClr val="602E04"/>
                </a:solidFill>
                <a:latin typeface="微软雅黑" charset="0"/>
                <a:ea typeface="微软雅黑" charset="0"/>
              </a:rPr>
              <a:t>宦成颖小组</a:t>
            </a:r>
            <a:endParaRPr lang="zh-CN" altLang="en-US" sz="2800" b="1">
              <a:solidFill>
                <a:srgbClr val="602E04"/>
              </a:solidFill>
              <a:latin typeface="微软雅黑" charset="0"/>
              <a:ea typeface="微软雅黑"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411730" y="476250"/>
            <a:ext cx="4749165"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en-US" sz="4000" b="1" dirty="0">
                <a:solidFill>
                  <a:srgbClr val="602E04"/>
                </a:solidFill>
                <a:latin typeface="微软雅黑" pitchFamily="2" charset="-122"/>
                <a:ea typeface="微软雅黑" pitchFamily="2" charset="-122"/>
              </a:rPr>
              <a:t>八项原则</a:t>
            </a:r>
            <a:endParaRPr lang="zh-CN" altLang="en-US" sz="4000" b="1" dirty="0">
              <a:solidFill>
                <a:srgbClr val="602E04"/>
              </a:solidFill>
              <a:latin typeface="微软雅黑" pitchFamily="2" charset="-122"/>
              <a:ea typeface="微软雅黑" pitchFamily="2" charset="-122"/>
            </a:endParaRPr>
          </a:p>
        </p:txBody>
      </p:sp>
      <p:grpSp>
        <p:nvGrpSpPr>
          <p:cNvPr id="3" name="组合 2"/>
          <p:cNvGrpSpPr/>
          <p:nvPr/>
        </p:nvGrpSpPr>
        <p:grpSpPr>
          <a:xfrm>
            <a:off x="251460" y="1700530"/>
            <a:ext cx="4464050" cy="504190"/>
            <a:chOff x="396" y="2678"/>
            <a:chExt cx="7030" cy="794"/>
          </a:xfrm>
        </p:grpSpPr>
        <p:sp>
          <p:nvSpPr>
            <p:cNvPr id="19" name="文本框 18"/>
            <p:cNvSpPr txBox="1"/>
            <p:nvPr/>
          </p:nvSpPr>
          <p:spPr>
            <a:xfrm>
              <a:off x="396" y="2678"/>
              <a:ext cx="7031" cy="761"/>
            </a:xfrm>
            <a:prstGeom prst="rect">
              <a:avLst/>
            </a:prstGeom>
            <a:noFill/>
          </p:spPr>
          <p:txBody>
            <a:bodyPr wrap="square" rtlCol="0">
              <a:spAutoFit/>
            </a:bodyPr>
            <a:p>
              <a:r>
                <a:rPr sz="2400" b="1">
                  <a:solidFill>
                    <a:srgbClr val="602E04"/>
                  </a:solidFill>
                  <a:latin typeface="微软雅黑" charset="0"/>
                  <a:ea typeface="微软雅黑" charset="0"/>
                </a:rPr>
                <a:t>原则 1 以客户为中心的组织</a:t>
              </a:r>
              <a:endParaRPr lang="zh-CN" altLang="en-US" sz="2400">
                <a:solidFill>
                  <a:srgbClr val="602E04"/>
                </a:solidFill>
                <a:latin typeface="微软雅黑" charset="0"/>
                <a:ea typeface="微软雅黑" charset="0"/>
              </a:endParaRPr>
            </a:p>
          </p:txBody>
        </p:sp>
        <p:cxnSp>
          <p:nvCxnSpPr>
            <p:cNvPr id="8202" name="直接连接符 10"/>
            <p:cNvCxnSpPr/>
            <p:nvPr/>
          </p:nvCxnSpPr>
          <p:spPr>
            <a:xfrm>
              <a:off x="510" y="3472"/>
              <a:ext cx="5893" cy="0"/>
            </a:xfrm>
            <a:prstGeom prst="line">
              <a:avLst/>
            </a:prstGeom>
            <a:ln w="38100" cap="flat" cmpd="sng">
              <a:solidFill>
                <a:srgbClr val="602E04"/>
              </a:solidFill>
              <a:prstDash val="sysDot"/>
              <a:headEnd type="none" w="med" len="med"/>
              <a:tailEnd type="none" w="med" len="med"/>
            </a:ln>
          </p:spPr>
        </p:cxnSp>
      </p:grpSp>
      <p:grpSp>
        <p:nvGrpSpPr>
          <p:cNvPr id="4" name="组合 3"/>
          <p:cNvGrpSpPr/>
          <p:nvPr/>
        </p:nvGrpSpPr>
        <p:grpSpPr>
          <a:xfrm>
            <a:off x="251460" y="2636520"/>
            <a:ext cx="3703320" cy="504190"/>
            <a:chOff x="396" y="4152"/>
            <a:chExt cx="5832" cy="794"/>
          </a:xfrm>
        </p:grpSpPr>
        <p:sp>
          <p:nvSpPr>
            <p:cNvPr id="18" name="文本框 17"/>
            <p:cNvSpPr txBox="1"/>
            <p:nvPr/>
          </p:nvSpPr>
          <p:spPr>
            <a:xfrm>
              <a:off x="396" y="4152"/>
              <a:ext cx="5832" cy="761"/>
            </a:xfrm>
            <a:prstGeom prst="rect">
              <a:avLst/>
            </a:prstGeom>
            <a:noFill/>
          </p:spPr>
          <p:txBody>
            <a:bodyPr wrap="square" rtlCol="0">
              <a:spAutoFit/>
            </a:bodyPr>
            <a:p>
              <a:r>
                <a:rPr sz="2400" b="1">
                  <a:solidFill>
                    <a:srgbClr val="602E04"/>
                  </a:solidFill>
                  <a:latin typeface="微软雅黑" charset="0"/>
                  <a:ea typeface="微软雅黑" charset="0"/>
                </a:rPr>
                <a:t>原则 2  领导作用</a:t>
              </a:r>
              <a:endParaRPr sz="2400" b="1">
                <a:solidFill>
                  <a:srgbClr val="602E04"/>
                </a:solidFill>
                <a:latin typeface="微软雅黑" charset="0"/>
                <a:ea typeface="微软雅黑" charset="0"/>
              </a:endParaRPr>
            </a:p>
          </p:txBody>
        </p:sp>
        <p:cxnSp>
          <p:nvCxnSpPr>
            <p:cNvPr id="20" name="直接连接符 10"/>
            <p:cNvCxnSpPr/>
            <p:nvPr/>
          </p:nvCxnSpPr>
          <p:spPr>
            <a:xfrm>
              <a:off x="510" y="4946"/>
              <a:ext cx="3628" cy="0"/>
            </a:xfrm>
            <a:prstGeom prst="line">
              <a:avLst/>
            </a:prstGeom>
            <a:ln w="38100" cap="flat" cmpd="sng">
              <a:solidFill>
                <a:srgbClr val="602E04"/>
              </a:solidFill>
              <a:prstDash val="sysDot"/>
              <a:headEnd type="none" w="med" len="med"/>
              <a:tailEnd type="none" w="med" len="med"/>
            </a:ln>
          </p:spPr>
        </p:cxnSp>
      </p:grpSp>
      <p:grpSp>
        <p:nvGrpSpPr>
          <p:cNvPr id="5" name="组合 4"/>
          <p:cNvGrpSpPr/>
          <p:nvPr/>
        </p:nvGrpSpPr>
        <p:grpSpPr>
          <a:xfrm rot="0">
            <a:off x="251460" y="3644900"/>
            <a:ext cx="3703320" cy="503555"/>
            <a:chOff x="396" y="5740"/>
            <a:chExt cx="5832" cy="793"/>
          </a:xfrm>
        </p:grpSpPr>
        <p:sp>
          <p:nvSpPr>
            <p:cNvPr id="17" name="文本框 16"/>
            <p:cNvSpPr txBox="1"/>
            <p:nvPr/>
          </p:nvSpPr>
          <p:spPr>
            <a:xfrm>
              <a:off x="396" y="5740"/>
              <a:ext cx="5832" cy="761"/>
            </a:xfrm>
            <a:prstGeom prst="rect">
              <a:avLst/>
            </a:prstGeom>
            <a:noFill/>
          </p:spPr>
          <p:txBody>
            <a:bodyPr wrap="square" rtlCol="0">
              <a:spAutoFit/>
            </a:bodyPr>
            <a:p>
              <a:r>
                <a:rPr sz="2400" b="1">
                  <a:solidFill>
                    <a:srgbClr val="602E04"/>
                  </a:solidFill>
                  <a:latin typeface="微软雅黑" charset="0"/>
                  <a:ea typeface="微软雅黑" charset="0"/>
                </a:rPr>
                <a:t>原则 3 </a:t>
              </a:r>
              <a:r>
                <a:rPr lang="zh-CN" sz="2400" b="1">
                  <a:solidFill>
                    <a:srgbClr val="602E04"/>
                  </a:solidFill>
                  <a:latin typeface="微软雅黑" charset="0"/>
                  <a:ea typeface="微软雅黑" charset="0"/>
                </a:rPr>
                <a:t>全员</a:t>
              </a:r>
              <a:r>
                <a:rPr sz="2400" b="1">
                  <a:solidFill>
                    <a:srgbClr val="602E04"/>
                  </a:solidFill>
                  <a:latin typeface="微软雅黑" charset="0"/>
                  <a:ea typeface="微软雅黑" charset="0"/>
                </a:rPr>
                <a:t>参与</a:t>
              </a:r>
              <a:endParaRPr sz="2400" b="1">
                <a:solidFill>
                  <a:srgbClr val="602E04"/>
                </a:solidFill>
                <a:latin typeface="微软雅黑" charset="0"/>
                <a:ea typeface="微软雅黑" charset="0"/>
              </a:endParaRPr>
            </a:p>
          </p:txBody>
        </p:sp>
        <p:cxnSp>
          <p:nvCxnSpPr>
            <p:cNvPr id="21" name="直接连接符 10"/>
            <p:cNvCxnSpPr/>
            <p:nvPr/>
          </p:nvCxnSpPr>
          <p:spPr>
            <a:xfrm>
              <a:off x="510" y="6533"/>
              <a:ext cx="3628" cy="0"/>
            </a:xfrm>
            <a:prstGeom prst="line">
              <a:avLst/>
            </a:prstGeom>
            <a:ln w="38100" cap="flat" cmpd="sng">
              <a:solidFill>
                <a:srgbClr val="602E04"/>
              </a:solidFill>
              <a:prstDash val="sysDot"/>
              <a:headEnd type="none" w="med" len="med"/>
              <a:tailEnd type="none" w="med" len="med"/>
            </a:ln>
          </p:spPr>
        </p:cxnSp>
      </p:grpSp>
      <p:grpSp>
        <p:nvGrpSpPr>
          <p:cNvPr id="8" name="组合 7"/>
          <p:cNvGrpSpPr/>
          <p:nvPr/>
        </p:nvGrpSpPr>
        <p:grpSpPr>
          <a:xfrm>
            <a:off x="4932045" y="2708910"/>
            <a:ext cx="3703320" cy="503555"/>
            <a:chOff x="7767" y="4266"/>
            <a:chExt cx="5832" cy="793"/>
          </a:xfrm>
        </p:grpSpPr>
        <p:sp>
          <p:nvSpPr>
            <p:cNvPr id="14" name="文本框 13"/>
            <p:cNvSpPr txBox="1"/>
            <p:nvPr/>
          </p:nvSpPr>
          <p:spPr>
            <a:xfrm>
              <a:off x="7767" y="4266"/>
              <a:ext cx="5832" cy="761"/>
            </a:xfrm>
            <a:prstGeom prst="rect">
              <a:avLst/>
            </a:prstGeom>
            <a:noFill/>
          </p:spPr>
          <p:txBody>
            <a:bodyPr wrap="square" rtlCol="0">
              <a:spAutoFit/>
            </a:bodyPr>
            <a:p>
              <a:r>
                <a:rPr sz="2400" b="1">
                  <a:solidFill>
                    <a:srgbClr val="602E04"/>
                  </a:solidFill>
                  <a:latin typeface="微软雅黑" charset="0"/>
                  <a:ea typeface="微软雅黑" charset="0"/>
                </a:rPr>
                <a:t>原则 6  持续改进</a:t>
              </a:r>
              <a:endParaRPr sz="2400" b="1">
                <a:solidFill>
                  <a:srgbClr val="602E04"/>
                </a:solidFill>
                <a:latin typeface="微软雅黑" charset="0"/>
                <a:ea typeface="微软雅黑" charset="0"/>
              </a:endParaRPr>
            </a:p>
          </p:txBody>
        </p:sp>
        <p:cxnSp>
          <p:nvCxnSpPr>
            <p:cNvPr id="23" name="直接连接符 10"/>
            <p:cNvCxnSpPr/>
            <p:nvPr/>
          </p:nvCxnSpPr>
          <p:spPr>
            <a:xfrm>
              <a:off x="7881" y="5059"/>
              <a:ext cx="3628" cy="0"/>
            </a:xfrm>
            <a:prstGeom prst="line">
              <a:avLst/>
            </a:prstGeom>
            <a:ln w="38100" cap="flat" cmpd="sng">
              <a:solidFill>
                <a:srgbClr val="602E04"/>
              </a:solidFill>
              <a:prstDash val="sysDot"/>
              <a:headEnd type="none" w="med" len="med"/>
              <a:tailEnd type="none" w="med" len="med"/>
            </a:ln>
          </p:spPr>
        </p:cxnSp>
      </p:grpSp>
      <p:grpSp>
        <p:nvGrpSpPr>
          <p:cNvPr id="10" name="组合 9"/>
          <p:cNvGrpSpPr/>
          <p:nvPr/>
        </p:nvGrpSpPr>
        <p:grpSpPr>
          <a:xfrm>
            <a:off x="4932045" y="4580890"/>
            <a:ext cx="3996690" cy="504190"/>
            <a:chOff x="7767" y="7214"/>
            <a:chExt cx="6294" cy="794"/>
          </a:xfrm>
        </p:grpSpPr>
        <p:sp>
          <p:nvSpPr>
            <p:cNvPr id="12" name="文本框 11"/>
            <p:cNvSpPr txBox="1"/>
            <p:nvPr/>
          </p:nvSpPr>
          <p:spPr>
            <a:xfrm>
              <a:off x="7767" y="7214"/>
              <a:ext cx="6295" cy="761"/>
            </a:xfrm>
            <a:prstGeom prst="rect">
              <a:avLst/>
            </a:prstGeom>
            <a:noFill/>
          </p:spPr>
          <p:txBody>
            <a:bodyPr wrap="square" rtlCol="0">
              <a:spAutoFit/>
            </a:bodyPr>
            <a:p>
              <a:r>
                <a:rPr sz="2400" b="1">
                  <a:solidFill>
                    <a:srgbClr val="602E04"/>
                  </a:solidFill>
                  <a:latin typeface="微软雅黑" charset="0"/>
                  <a:ea typeface="微软雅黑" charset="0"/>
                </a:rPr>
                <a:t>原则 8  互助互益的供需关系</a:t>
              </a:r>
              <a:endParaRPr sz="2400" b="1">
                <a:solidFill>
                  <a:srgbClr val="602E04"/>
                </a:solidFill>
                <a:latin typeface="微软雅黑" charset="0"/>
                <a:ea typeface="微软雅黑" charset="0"/>
              </a:endParaRPr>
            </a:p>
          </p:txBody>
        </p:sp>
        <p:cxnSp>
          <p:nvCxnSpPr>
            <p:cNvPr id="24" name="直接连接符 10"/>
            <p:cNvCxnSpPr/>
            <p:nvPr/>
          </p:nvCxnSpPr>
          <p:spPr>
            <a:xfrm>
              <a:off x="7881" y="8008"/>
              <a:ext cx="6010" cy="0"/>
            </a:xfrm>
            <a:prstGeom prst="line">
              <a:avLst/>
            </a:prstGeom>
            <a:ln w="38100" cap="flat" cmpd="sng">
              <a:solidFill>
                <a:srgbClr val="602E04"/>
              </a:solidFill>
              <a:prstDash val="sysDot"/>
              <a:headEnd type="none" w="med" len="med"/>
              <a:tailEnd type="none" w="med" len="med"/>
            </a:ln>
          </p:spPr>
        </p:cxnSp>
      </p:grpSp>
      <p:grpSp>
        <p:nvGrpSpPr>
          <p:cNvPr id="7" name="组合 6"/>
          <p:cNvGrpSpPr/>
          <p:nvPr/>
        </p:nvGrpSpPr>
        <p:grpSpPr>
          <a:xfrm>
            <a:off x="4932045" y="1700530"/>
            <a:ext cx="3703320" cy="504190"/>
            <a:chOff x="7767" y="2678"/>
            <a:chExt cx="5832" cy="794"/>
          </a:xfrm>
        </p:grpSpPr>
        <p:sp>
          <p:nvSpPr>
            <p:cNvPr id="15" name="文本框 14"/>
            <p:cNvSpPr txBox="1"/>
            <p:nvPr/>
          </p:nvSpPr>
          <p:spPr>
            <a:xfrm>
              <a:off x="7767" y="2678"/>
              <a:ext cx="5832" cy="761"/>
            </a:xfrm>
            <a:prstGeom prst="rect">
              <a:avLst/>
            </a:prstGeom>
            <a:noFill/>
          </p:spPr>
          <p:txBody>
            <a:bodyPr wrap="square" rtlCol="0">
              <a:spAutoFit/>
            </a:bodyPr>
            <a:p>
              <a:r>
                <a:rPr sz="2400" b="1">
                  <a:solidFill>
                    <a:srgbClr val="602E04"/>
                  </a:solidFill>
                  <a:latin typeface="微软雅黑" charset="0"/>
                  <a:ea typeface="微软雅黑" charset="0"/>
                </a:rPr>
                <a:t>原则 5  系统管理方法</a:t>
              </a:r>
              <a:endParaRPr sz="2400" b="1">
                <a:solidFill>
                  <a:srgbClr val="602E04"/>
                </a:solidFill>
                <a:latin typeface="微软雅黑" charset="0"/>
                <a:ea typeface="微软雅黑" charset="0"/>
              </a:endParaRPr>
            </a:p>
          </p:txBody>
        </p:sp>
        <p:cxnSp>
          <p:nvCxnSpPr>
            <p:cNvPr id="25" name="直接连接符 10"/>
            <p:cNvCxnSpPr/>
            <p:nvPr/>
          </p:nvCxnSpPr>
          <p:spPr>
            <a:xfrm>
              <a:off x="7881" y="3472"/>
              <a:ext cx="4535" cy="0"/>
            </a:xfrm>
            <a:prstGeom prst="line">
              <a:avLst/>
            </a:prstGeom>
            <a:ln w="38100" cap="flat" cmpd="sng">
              <a:solidFill>
                <a:srgbClr val="602E04"/>
              </a:solidFill>
              <a:prstDash val="sysDot"/>
              <a:headEnd type="none" w="med" len="med"/>
              <a:tailEnd type="none" w="med" len="med"/>
            </a:ln>
          </p:spPr>
        </p:cxnSp>
      </p:grpSp>
      <p:grpSp>
        <p:nvGrpSpPr>
          <p:cNvPr id="9" name="组合 8"/>
          <p:cNvGrpSpPr/>
          <p:nvPr/>
        </p:nvGrpSpPr>
        <p:grpSpPr>
          <a:xfrm>
            <a:off x="4932045" y="3644900"/>
            <a:ext cx="3703320" cy="503555"/>
            <a:chOff x="7767" y="5740"/>
            <a:chExt cx="5832" cy="793"/>
          </a:xfrm>
        </p:grpSpPr>
        <p:sp>
          <p:nvSpPr>
            <p:cNvPr id="13" name="文本框 12"/>
            <p:cNvSpPr txBox="1"/>
            <p:nvPr/>
          </p:nvSpPr>
          <p:spPr>
            <a:xfrm>
              <a:off x="7767" y="5740"/>
              <a:ext cx="5832" cy="761"/>
            </a:xfrm>
            <a:prstGeom prst="rect">
              <a:avLst/>
            </a:prstGeom>
            <a:noFill/>
          </p:spPr>
          <p:txBody>
            <a:bodyPr wrap="square" rtlCol="0">
              <a:spAutoFit/>
            </a:bodyPr>
            <a:p>
              <a:r>
                <a:rPr sz="2400" b="1">
                  <a:solidFill>
                    <a:srgbClr val="602E04"/>
                  </a:solidFill>
                  <a:latin typeface="微软雅黑" charset="0"/>
                  <a:ea typeface="微软雅黑" charset="0"/>
                </a:rPr>
                <a:t>原则 7  以事实作决策</a:t>
              </a:r>
              <a:endParaRPr sz="2400" b="1">
                <a:solidFill>
                  <a:srgbClr val="602E04"/>
                </a:solidFill>
                <a:latin typeface="微软雅黑" charset="0"/>
                <a:ea typeface="微软雅黑" charset="0"/>
              </a:endParaRPr>
            </a:p>
          </p:txBody>
        </p:sp>
        <p:cxnSp>
          <p:nvCxnSpPr>
            <p:cNvPr id="26" name="直接连接符 10"/>
            <p:cNvCxnSpPr/>
            <p:nvPr/>
          </p:nvCxnSpPr>
          <p:spPr>
            <a:xfrm>
              <a:off x="7881" y="6533"/>
              <a:ext cx="4535" cy="0"/>
            </a:xfrm>
            <a:prstGeom prst="line">
              <a:avLst/>
            </a:prstGeom>
            <a:ln w="38100" cap="flat" cmpd="sng">
              <a:solidFill>
                <a:srgbClr val="602E04"/>
              </a:solidFill>
              <a:prstDash val="sysDot"/>
              <a:headEnd type="none" w="med" len="med"/>
              <a:tailEnd type="none" w="med" len="med"/>
            </a:ln>
          </p:spPr>
        </p:cxnSp>
      </p:grpSp>
      <p:grpSp>
        <p:nvGrpSpPr>
          <p:cNvPr id="27" name="组合 26"/>
          <p:cNvGrpSpPr/>
          <p:nvPr/>
        </p:nvGrpSpPr>
        <p:grpSpPr>
          <a:xfrm>
            <a:off x="251460" y="4580890"/>
            <a:ext cx="3703320" cy="504190"/>
            <a:chOff x="396" y="7214"/>
            <a:chExt cx="5832" cy="794"/>
          </a:xfrm>
        </p:grpSpPr>
        <p:sp>
          <p:nvSpPr>
            <p:cNvPr id="16" name="文本框 15"/>
            <p:cNvSpPr txBox="1"/>
            <p:nvPr/>
          </p:nvSpPr>
          <p:spPr>
            <a:xfrm>
              <a:off x="396" y="7214"/>
              <a:ext cx="5832" cy="761"/>
            </a:xfrm>
            <a:prstGeom prst="rect">
              <a:avLst/>
            </a:prstGeom>
            <a:noFill/>
          </p:spPr>
          <p:txBody>
            <a:bodyPr wrap="square" rtlCol="0">
              <a:spAutoFit/>
            </a:bodyPr>
            <a:p>
              <a:r>
                <a:rPr sz="2400" b="1">
                  <a:solidFill>
                    <a:srgbClr val="602E04"/>
                  </a:solidFill>
                  <a:latin typeface="微软雅黑" charset="0"/>
                  <a:ea typeface="微软雅黑" charset="0"/>
                </a:rPr>
                <a:t>原则 4  过程方法</a:t>
              </a:r>
              <a:endParaRPr sz="2400" b="1">
                <a:solidFill>
                  <a:srgbClr val="602E04"/>
                </a:solidFill>
                <a:latin typeface="微软雅黑" charset="0"/>
                <a:ea typeface="微软雅黑" charset="0"/>
              </a:endParaRPr>
            </a:p>
          </p:txBody>
        </p:sp>
        <p:cxnSp>
          <p:nvCxnSpPr>
            <p:cNvPr id="11" name="直接连接符 10"/>
            <p:cNvCxnSpPr/>
            <p:nvPr/>
          </p:nvCxnSpPr>
          <p:spPr>
            <a:xfrm>
              <a:off x="510" y="8008"/>
              <a:ext cx="3628" cy="0"/>
            </a:xfrm>
            <a:prstGeom prst="line">
              <a:avLst/>
            </a:prstGeom>
            <a:ln w="38100" cap="flat" cmpd="sng">
              <a:solidFill>
                <a:srgbClr val="602E04"/>
              </a:solidFill>
              <a:prstDash val="sysDot"/>
              <a:headEnd type="none" w="med" len="med"/>
              <a:tailEnd type="none" w="med" len="med"/>
            </a:ln>
          </p:spPr>
        </p:cxnSp>
      </p:grpSp>
      <p:sp>
        <p:nvSpPr>
          <p:cNvPr id="8195" name="Freeform 6"/>
          <p:cNvSpPr/>
          <p:nvPr/>
        </p:nvSpPr>
        <p:spPr>
          <a:xfrm rot="18420000">
            <a:off x="1750695" y="3289300"/>
            <a:ext cx="3952875" cy="1397000"/>
          </a:xfrm>
          <a:custGeom>
            <a:avLst/>
            <a:gdLst>
              <a:gd name="txL" fmla="*/ 0 w 4247"/>
              <a:gd name="txT" fmla="*/ 0 h 1028"/>
              <a:gd name="txR" fmla="*/ 4247 w 4247"/>
              <a:gd name="txB" fmla="*/ 1028 h 1028"/>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4247" h="1028">
                <a:moveTo>
                  <a:pt x="0" y="761"/>
                </a:moveTo>
                <a:lnTo>
                  <a:pt x="1543" y="312"/>
                </a:lnTo>
                <a:lnTo>
                  <a:pt x="1543" y="579"/>
                </a:lnTo>
                <a:lnTo>
                  <a:pt x="2764" y="246"/>
                </a:lnTo>
                <a:lnTo>
                  <a:pt x="2757" y="485"/>
                </a:lnTo>
                <a:lnTo>
                  <a:pt x="3815" y="228"/>
                </a:lnTo>
                <a:lnTo>
                  <a:pt x="3815" y="0"/>
                </a:lnTo>
                <a:lnTo>
                  <a:pt x="4247" y="306"/>
                </a:lnTo>
                <a:lnTo>
                  <a:pt x="3851" y="744"/>
                </a:lnTo>
                <a:lnTo>
                  <a:pt x="3845" y="504"/>
                </a:lnTo>
                <a:lnTo>
                  <a:pt x="2501" y="870"/>
                </a:lnTo>
                <a:lnTo>
                  <a:pt x="2501" y="606"/>
                </a:lnTo>
                <a:lnTo>
                  <a:pt x="1277" y="930"/>
                </a:lnTo>
                <a:lnTo>
                  <a:pt x="1277" y="654"/>
                </a:lnTo>
                <a:lnTo>
                  <a:pt x="0" y="1028"/>
                </a:lnTo>
                <a:lnTo>
                  <a:pt x="0" y="761"/>
                </a:lnTo>
                <a:close/>
              </a:path>
            </a:pathLst>
          </a:custGeom>
          <a:solidFill>
            <a:srgbClr val="602E04">
              <a:alpha val="100000"/>
            </a:srgbClr>
          </a:solidFill>
          <a:ln w="9525" cap="flat" cmpd="sng">
            <a:prstDash val="solid"/>
            <a:headEnd type="none" w="med" len="med"/>
            <a:tailEnd type="none" w="med" len="med"/>
          </a:ln>
          <a:scene3d>
            <a:camera prst="legacyPerspectiveTopRight">
              <a:rot lat="600000" lon="21000000" rev="0"/>
            </a:camera>
            <a:lightRig rig="legacyFlat4" dir="b"/>
          </a:scene3d>
          <a:sp3d extrusionH="163500" prstMaterial="legacyMatte">
            <a:bevelT w="13500" h="13500" prst="angle"/>
            <a:bevelB w="13500" h="13500" prst="angle"/>
            <a:extrusionClr>
              <a:srgbClr val="FFC000"/>
            </a:extrusionClr>
          </a:sp3d>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2"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anim calcmode="lin" valueType="num">
                                      <p:cBhvr>
                                        <p:cTn id="39" dur="500" fill="hold"/>
                                        <p:tgtEl>
                                          <p:spTgt spid="7"/>
                                        </p:tgtEl>
                                        <p:attrNameLst>
                                          <p:attrName>ppt_x</p:attrName>
                                        </p:attrNameLst>
                                      </p:cBhvr>
                                      <p:tavLst>
                                        <p:tav tm="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42" presetClass="entr" presetSubtype="0"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anim calcmode="lin" valueType="num">
                                      <p:cBhvr>
                                        <p:cTn id="51" dur="500" fill="hold"/>
                                        <p:tgtEl>
                                          <p:spTgt spid="9"/>
                                        </p:tgtEl>
                                        <p:attrNameLst>
                                          <p:attrName>ppt_x</p:attrName>
                                        </p:attrNameLst>
                                      </p:cBhvr>
                                      <p:tavLst>
                                        <p:tav tm="0">
                                          <p:val>
                                            <p:strVal val="#ppt_x"/>
                                          </p:val>
                                        </p:tav>
                                        <p:tav tm="100000">
                                          <p:val>
                                            <p:strVal val="#ppt_x"/>
                                          </p:val>
                                        </p:tav>
                                      </p:tavLst>
                                    </p:anim>
                                    <p:anim calcmode="lin" valueType="num">
                                      <p:cBhvr>
                                        <p:cTn id="52" dur="500" fill="hold"/>
                                        <p:tgtEl>
                                          <p:spTgt spid="9"/>
                                        </p:tgtEl>
                                        <p:attrNameLst>
                                          <p:attrName>ppt_y</p:attrName>
                                        </p:attrNameLst>
                                      </p:cBhvr>
                                      <p:tavLst>
                                        <p:tav tm="0">
                                          <p:val>
                                            <p:strVal val="#ppt_y+.1"/>
                                          </p:val>
                                        </p:tav>
                                        <p:tav tm="100000">
                                          <p:val>
                                            <p:strVal val="#ppt_y"/>
                                          </p:val>
                                        </p:tav>
                                      </p:tavLst>
                                    </p:anim>
                                  </p:childTnLst>
                                </p:cTn>
                              </p:par>
                            </p:childTnLst>
                          </p:cTn>
                        </p:par>
                        <p:par>
                          <p:cTn id="53" fill="hold">
                            <p:stCondLst>
                              <p:cond delay="4000"/>
                            </p:stCondLst>
                            <p:childTnLst>
                              <p:par>
                                <p:cTn id="54" presetID="42" presetClass="entr" presetSubtype="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anim calcmode="lin" valueType="num">
                                      <p:cBhvr>
                                        <p:cTn id="57" dur="500" fill="hold"/>
                                        <p:tgtEl>
                                          <p:spTgt spid="10"/>
                                        </p:tgtEl>
                                        <p:attrNameLst>
                                          <p:attrName>ppt_x</p:attrName>
                                        </p:attrNameLst>
                                      </p:cBhvr>
                                      <p:tavLst>
                                        <p:tav tm="0">
                                          <p:val>
                                            <p:strVal val="#ppt_x"/>
                                          </p:val>
                                        </p:tav>
                                        <p:tav tm="100000">
                                          <p:val>
                                            <p:strVal val="#ppt_x"/>
                                          </p:val>
                                        </p:tav>
                                      </p:tavLst>
                                    </p:anim>
                                    <p:anim calcmode="lin" valueType="num">
                                      <p:cBhvr>
                                        <p:cTn id="58" dur="500" fill="hold"/>
                                        <p:tgtEl>
                                          <p:spTgt spid="10"/>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22" presetClass="entr" presetSubtype="8" fill="hold" nodeType="afterEffect">
                                  <p:stCondLst>
                                    <p:cond delay="0"/>
                                  </p:stCondLst>
                                  <p:childTnLst>
                                    <p:set>
                                      <p:cBhvr>
                                        <p:cTn id="61" dur="1" fill="hold">
                                          <p:stCondLst>
                                            <p:cond delay="0"/>
                                          </p:stCondLst>
                                        </p:cTn>
                                        <p:tgtEl>
                                          <p:spTgt spid="8195"/>
                                        </p:tgtEl>
                                        <p:attrNameLst>
                                          <p:attrName>style.visibility</p:attrName>
                                        </p:attrNameLst>
                                      </p:cBhvr>
                                      <p:to>
                                        <p:strVal val="visible"/>
                                      </p:to>
                                    </p:set>
                                    <p:animEffect transition="in" filter="wipe(left)">
                                      <p:cBhvr>
                                        <p:cTn id="6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6092825"/>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zh-CN" sz="4000" b="1" dirty="0">
                <a:solidFill>
                  <a:srgbClr val="602E04"/>
                </a:solidFill>
                <a:latin typeface="微软雅黑" pitchFamily="2" charset="-122"/>
                <a:ea typeface="微软雅黑" pitchFamily="2" charset="-122"/>
              </a:rPr>
              <a:t>意义</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23850" y="1844675"/>
            <a:ext cx="8340725" cy="848995"/>
          </a:xfrm>
          <a:prstGeom prst="rect">
            <a:avLst/>
          </a:prstGeom>
          <a:noFill/>
        </p:spPr>
        <p:txBody>
          <a:bodyPr wrap="square" rtlCol="0">
            <a:spAutoFit/>
          </a:bodyPr>
          <a:p>
            <a:r>
              <a:rPr sz="2400" b="1">
                <a:solidFill>
                  <a:srgbClr val="602E04"/>
                </a:solidFill>
                <a:latin typeface="微软雅黑" charset="0"/>
                <a:ea typeface="微软雅黑" charset="0"/>
              </a:rPr>
              <a:t>1） 一个结构完善的质量管理体系，使组织的运行产生更大的效益及更高的效率。</a:t>
            </a:r>
            <a:endParaRPr lang="zh-CN" altLang="en-US" sz="2400">
              <a:solidFill>
                <a:srgbClr val="602E04"/>
              </a:solidFill>
              <a:latin typeface="微软雅黑" charset="0"/>
              <a:ea typeface="微软雅黑" charset="0"/>
            </a:endParaRPr>
          </a:p>
        </p:txBody>
      </p:sp>
      <p:sp>
        <p:nvSpPr>
          <p:cNvPr id="7" name="文本框 6"/>
          <p:cNvSpPr txBox="1"/>
          <p:nvPr/>
        </p:nvSpPr>
        <p:spPr>
          <a:xfrm>
            <a:off x="323850" y="2852420"/>
            <a:ext cx="8340725" cy="483235"/>
          </a:xfrm>
          <a:prstGeom prst="rect">
            <a:avLst/>
          </a:prstGeom>
          <a:noFill/>
        </p:spPr>
        <p:txBody>
          <a:bodyPr wrap="square" rtlCol="0">
            <a:spAutoFit/>
          </a:bodyPr>
          <a:p>
            <a:r>
              <a:rPr sz="2400" b="1">
                <a:solidFill>
                  <a:srgbClr val="602E04"/>
                </a:solidFill>
                <a:latin typeface="微软雅黑" charset="0"/>
                <a:ea typeface="微软雅黑" charset="0"/>
              </a:rPr>
              <a:t>2）更好的培训和更高的生产力。</a:t>
            </a:r>
            <a:endParaRPr lang="zh-CN" altLang="en-US" sz="2400">
              <a:solidFill>
                <a:srgbClr val="602E04"/>
              </a:solidFill>
              <a:latin typeface="微软雅黑" charset="0"/>
              <a:ea typeface="微软雅黑" charset="0"/>
            </a:endParaRPr>
          </a:p>
        </p:txBody>
      </p:sp>
      <p:sp>
        <p:nvSpPr>
          <p:cNvPr id="8" name="文本框 7"/>
          <p:cNvSpPr txBox="1"/>
          <p:nvPr/>
        </p:nvSpPr>
        <p:spPr>
          <a:xfrm>
            <a:off x="323850" y="3644900"/>
            <a:ext cx="8340725" cy="848995"/>
          </a:xfrm>
          <a:prstGeom prst="rect">
            <a:avLst/>
          </a:prstGeom>
          <a:noFill/>
        </p:spPr>
        <p:txBody>
          <a:bodyPr wrap="square" rtlCol="0">
            <a:spAutoFit/>
          </a:bodyPr>
          <a:p>
            <a:r>
              <a:rPr lang="en-US"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a:t>
            </a:r>
            <a:r>
              <a:rPr sz="2400" b="1">
                <a:solidFill>
                  <a:srgbClr val="602E04"/>
                </a:solidFill>
                <a:latin typeface="微软雅黑" charset="0"/>
                <a:ea typeface="微软雅黑" charset="0"/>
              </a:rPr>
              <a:t>减少顾客拒收和申诉，导致节省大量的开支，最终享有一个更大的市场份额</a:t>
            </a:r>
            <a:r>
              <a:rPr lang="zh-CN" sz="2400" b="1">
                <a:solidFill>
                  <a:srgbClr val="602E04"/>
                </a:solidFill>
                <a:latin typeface="微软雅黑" charset="0"/>
                <a:ea typeface="微软雅黑" charset="0"/>
              </a:rPr>
              <a:t>。</a:t>
            </a:r>
            <a:endParaRPr lang="zh-CN" altLang="en-US" sz="2400">
              <a:solidFill>
                <a:srgbClr val="602E04"/>
              </a:solidFill>
              <a:latin typeface="微软雅黑" charset="0"/>
              <a:ea typeface="微软雅黑" charset="0"/>
            </a:endParaRPr>
          </a:p>
        </p:txBody>
      </p:sp>
      <p:sp>
        <p:nvSpPr>
          <p:cNvPr id="10" name="文本框 9"/>
          <p:cNvSpPr txBox="1"/>
          <p:nvPr/>
        </p:nvSpPr>
        <p:spPr>
          <a:xfrm>
            <a:off x="323850" y="4652645"/>
            <a:ext cx="8340725" cy="483235"/>
          </a:xfrm>
          <a:prstGeom prst="rect">
            <a:avLst/>
          </a:prstGeom>
          <a:noFill/>
        </p:spPr>
        <p:txBody>
          <a:bodyPr wrap="square" rtlCol="0">
            <a:spAutoFit/>
          </a:bodyPr>
          <a:p>
            <a:r>
              <a:rPr sz="2400" b="1">
                <a:solidFill>
                  <a:srgbClr val="602E04"/>
                </a:solidFill>
                <a:latin typeface="微软雅黑" charset="0"/>
                <a:ea typeface="微软雅黑" charset="0"/>
              </a:rPr>
              <a:t>4）顾客对企业和企业的产品/ 服务有了更大的信任。</a:t>
            </a:r>
            <a:endParaRPr lang="zh-CN" altLang="en-US" sz="2400">
              <a:solidFill>
                <a:srgbClr val="602E04"/>
              </a:solidFill>
              <a:latin typeface="微软雅黑" charset="0"/>
              <a:ea typeface="微软雅黑" charset="0"/>
            </a:endParaRPr>
          </a:p>
        </p:txBody>
      </p:sp>
      <p:grpSp>
        <p:nvGrpSpPr>
          <p:cNvPr id="11" name="组合 10"/>
          <p:cNvGrpSpPr/>
          <p:nvPr/>
        </p:nvGrpSpPr>
        <p:grpSpPr>
          <a:xfrm>
            <a:off x="5922010" y="2270125"/>
            <a:ext cx="1435100" cy="1499870"/>
            <a:chOff x="4705" y="1968"/>
            <a:chExt cx="5104" cy="5462"/>
          </a:xfrm>
        </p:grpSpPr>
        <p:grpSp>
          <p:nvGrpSpPr>
            <p:cNvPr id="10243" name="组合 10242"/>
            <p:cNvGrpSpPr/>
            <p:nvPr/>
          </p:nvGrpSpPr>
          <p:grpSpPr>
            <a:xfrm>
              <a:off x="5260" y="1968"/>
              <a:ext cx="4485" cy="2257"/>
              <a:chOff x="0" y="0"/>
              <a:chExt cx="1794" cy="903"/>
            </a:xfrm>
          </p:grpSpPr>
          <p:pic>
            <p:nvPicPr>
              <p:cNvPr id="10244" name="Freeform 2"/>
              <p:cNvPicPr/>
              <p:nvPr/>
            </p:nvPicPr>
            <p:blipFill>
              <a:blip r:embed="rId1"/>
              <a:srcRect/>
              <a:stretch>
                <a:fillRect/>
              </a:stretch>
            </p:blipFill>
            <p:spPr>
              <a:xfrm>
                <a:off x="0" y="0"/>
                <a:ext cx="1794" cy="903"/>
              </a:xfrm>
              <a:prstGeom prst="rect">
                <a:avLst/>
              </a:prstGeom>
              <a:noFill/>
              <a:ln w="9525">
                <a:noFill/>
                <a:miter/>
              </a:ln>
            </p:spPr>
          </p:pic>
          <p:sp>
            <p:nvSpPr>
              <p:cNvPr id="10245" name="文本框 10244"/>
              <p:cNvSpPr txBox="1"/>
              <p:nvPr/>
            </p:nvSpPr>
            <p:spPr>
              <a:xfrm>
                <a:off x="9" y="9"/>
                <a:ext cx="1750" cy="860"/>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nvGrpSpPr>
            <p:cNvPr id="10246" name="组合 10245"/>
            <p:cNvGrpSpPr/>
            <p:nvPr/>
          </p:nvGrpSpPr>
          <p:grpSpPr>
            <a:xfrm>
              <a:off x="6595" y="3570"/>
              <a:ext cx="3215" cy="3860"/>
              <a:chOff x="0" y="0"/>
              <a:chExt cx="1286" cy="1544"/>
            </a:xfrm>
          </p:grpSpPr>
          <p:pic>
            <p:nvPicPr>
              <p:cNvPr id="10247" name="Freeform 3"/>
              <p:cNvPicPr/>
              <p:nvPr/>
            </p:nvPicPr>
            <p:blipFill>
              <a:blip r:embed="rId2"/>
              <a:srcRect/>
              <a:stretch>
                <a:fillRect/>
              </a:stretch>
            </p:blipFill>
            <p:spPr>
              <a:xfrm>
                <a:off x="0" y="0"/>
                <a:ext cx="1286" cy="1544"/>
              </a:xfrm>
              <a:prstGeom prst="rect">
                <a:avLst/>
              </a:prstGeom>
              <a:noFill/>
              <a:ln w="9525">
                <a:noFill/>
                <a:miter/>
              </a:ln>
            </p:spPr>
          </p:pic>
          <p:sp>
            <p:nvSpPr>
              <p:cNvPr id="10248" name="文本框 10247"/>
              <p:cNvSpPr txBox="1"/>
              <p:nvPr/>
            </p:nvSpPr>
            <p:spPr>
              <a:xfrm>
                <a:off x="9" y="9"/>
                <a:ext cx="1241" cy="1500"/>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nvGrpSpPr>
            <p:cNvPr id="10249" name="组合 10248"/>
            <p:cNvGrpSpPr/>
            <p:nvPr/>
          </p:nvGrpSpPr>
          <p:grpSpPr>
            <a:xfrm>
              <a:off x="4705" y="3063"/>
              <a:ext cx="2208" cy="3992"/>
              <a:chOff x="0" y="0"/>
              <a:chExt cx="883" cy="1597"/>
            </a:xfrm>
          </p:grpSpPr>
          <p:pic>
            <p:nvPicPr>
              <p:cNvPr id="10250" name="Freeform 4"/>
              <p:cNvPicPr/>
              <p:nvPr/>
            </p:nvPicPr>
            <p:blipFill>
              <a:blip r:embed="rId3"/>
              <a:srcRect/>
              <a:stretch>
                <a:fillRect/>
              </a:stretch>
            </p:blipFill>
            <p:spPr>
              <a:xfrm>
                <a:off x="0" y="0"/>
                <a:ext cx="883" cy="1597"/>
              </a:xfrm>
              <a:prstGeom prst="rect">
                <a:avLst/>
              </a:prstGeom>
              <a:noFill/>
              <a:ln w="9525">
                <a:noFill/>
                <a:miter/>
              </a:ln>
            </p:spPr>
          </p:pic>
          <p:sp>
            <p:nvSpPr>
              <p:cNvPr id="10251" name="文本框 10250"/>
              <p:cNvSpPr txBox="1"/>
              <p:nvPr/>
            </p:nvSpPr>
            <p:spPr>
              <a:xfrm>
                <a:off x="8" y="9"/>
                <a:ext cx="839" cy="1554"/>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sp>
        <p:nvSpPr>
          <p:cNvPr id="4" name="文本框 3"/>
          <p:cNvSpPr txBox="1"/>
          <p:nvPr/>
        </p:nvSpPr>
        <p:spPr>
          <a:xfrm>
            <a:off x="323850" y="5300980"/>
            <a:ext cx="8340725" cy="483235"/>
          </a:xfrm>
          <a:prstGeom prst="rect">
            <a:avLst/>
          </a:prstGeom>
          <a:noFill/>
        </p:spPr>
        <p:txBody>
          <a:bodyPr wrap="square" rtlCol="0">
            <a:spAutoFit/>
          </a:bodyPr>
          <a:p>
            <a:r>
              <a:rPr sz="2400" b="1">
                <a:solidFill>
                  <a:srgbClr val="602E04"/>
                </a:solidFill>
                <a:latin typeface="微软雅黑" charset="0"/>
                <a:ea typeface="微软雅黑" charset="0"/>
              </a:rPr>
              <a:t>5）能够在要求在ISO9000认证的市场中畅通无阻。</a:t>
            </a:r>
            <a:endParaRPr sz="2400" b="1">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42"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par>
                          <p:cTn id="41" fill="hold">
                            <p:stCondLst>
                              <p:cond delay="5500"/>
                            </p:stCondLst>
                            <p:childTnLst>
                              <p:par>
                                <p:cTn id="42" presetID="8" presetClass="emph" presetSubtype="0" fill="hold" nodeType="afterEffect">
                                  <p:stCondLst>
                                    <p:cond delay="0"/>
                                  </p:stCondLst>
                                  <p:childTnLst>
                                    <p:animRot by="21600000">
                                      <p:cBhvr>
                                        <p:cTn id="43"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10"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5375" y="5012690"/>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701800"/>
            <a:ext cx="5248910" cy="304355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lang="en-US" sz="2400" b="1">
                <a:solidFill>
                  <a:srgbClr val="602E04"/>
                </a:solidFill>
                <a:latin typeface="微软雅黑" charset="0"/>
                <a:ea typeface="微软雅黑" charset="0"/>
              </a:rPr>
              <a:t>CMMI-</a:t>
            </a:r>
            <a:r>
              <a:rPr lang="zh-CN" altLang="en-US" sz="2400" b="1">
                <a:solidFill>
                  <a:srgbClr val="602E04"/>
                </a:solidFill>
                <a:latin typeface="微软雅黑" charset="0"/>
                <a:ea typeface="微软雅黑" charset="0"/>
              </a:rPr>
              <a:t>软件能力成熟度集成模型是由美国国防部、卡内基梅隆大学软件工程研究中心、美国国防工业协会共同开发和研制，目的在发展一个共通性的整合架构，以支援整合不同专业领域的特定能力成熟度模式及相关产品，并致力提供系统工程及软件工程的指导原则。</a:t>
            </a:r>
            <a:endParaRPr lang="zh-CN" altLang="en-US" sz="2400" b="1">
              <a:solidFill>
                <a:srgbClr val="602E04"/>
              </a:solidFill>
              <a:latin typeface="微软雅黑" charset="0"/>
              <a:ea typeface="微软雅黑" charset="0"/>
            </a:endParaRPr>
          </a:p>
        </p:txBody>
      </p:sp>
      <p:pic>
        <p:nvPicPr>
          <p:cNvPr id="4" name="图片 3" descr="u=3193433714,3829386551&amp;fm=21&amp;gp=0"/>
          <p:cNvPicPr>
            <a:picLocks noChangeAspect="1"/>
          </p:cNvPicPr>
          <p:nvPr/>
        </p:nvPicPr>
        <p:blipFill>
          <a:blip r:embed="rId1"/>
          <a:stretch>
            <a:fillRect/>
          </a:stretch>
        </p:blipFill>
        <p:spPr>
          <a:xfrm>
            <a:off x="179705" y="1484630"/>
            <a:ext cx="3305175" cy="3305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5375" y="5012690"/>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556385"/>
            <a:ext cx="5248910" cy="340931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sz="2400" b="1">
                <a:solidFill>
                  <a:srgbClr val="602E04"/>
                </a:solidFill>
                <a:latin typeface="微软雅黑" charset="0"/>
                <a:ea typeface="微软雅黑" charset="0"/>
              </a:rPr>
              <a:t>CMMI不仅提高每一级别成熟度要求的门槛，亦同时扩充能力成熟度评估适用范围，使得软件工程、系统工程的专业领域及整合性产品与流程发展的环境，皆能运用CMMI为软件开发流程提供持续改善的指引，确保所有发展的产品，能与国际标准组织／国际电技协会软件流程评估技术报告相容并一致。</a:t>
            </a:r>
            <a:endParaRPr sz="2400" b="1">
              <a:solidFill>
                <a:srgbClr val="602E04"/>
              </a:solidFill>
              <a:latin typeface="微软雅黑" charset="0"/>
              <a:ea typeface="微软雅黑" charset="0"/>
            </a:endParaRPr>
          </a:p>
        </p:txBody>
      </p:sp>
      <p:pic>
        <p:nvPicPr>
          <p:cNvPr id="4" name="图片 3" descr="u=3193433714,3829386551&amp;fm=21&amp;gp=0"/>
          <p:cNvPicPr>
            <a:picLocks noChangeAspect="1"/>
          </p:cNvPicPr>
          <p:nvPr/>
        </p:nvPicPr>
        <p:blipFill>
          <a:blip r:embed="rId1"/>
          <a:stretch>
            <a:fillRect/>
          </a:stretch>
        </p:blipFill>
        <p:spPr>
          <a:xfrm>
            <a:off x="179705" y="1484630"/>
            <a:ext cx="3305175" cy="3305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CMMI-</a:t>
            </a:r>
            <a:r>
              <a:rPr lang="zh-CN" sz="4000" b="1" dirty="0">
                <a:solidFill>
                  <a:srgbClr val="602E04"/>
                </a:solidFill>
                <a:latin typeface="微软雅黑" pitchFamily="2" charset="-122"/>
                <a:ea typeface="微软雅黑" pitchFamily="2" charset="-122"/>
              </a:rPr>
              <a:t>基本思想</a:t>
            </a:r>
            <a:endParaRPr 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252095" y="1988820"/>
            <a:ext cx="8340725" cy="483235"/>
          </a:xfrm>
          <a:prstGeom prst="rect">
            <a:avLst/>
          </a:prstGeom>
          <a:noFill/>
        </p:spPr>
        <p:txBody>
          <a:bodyPr wrap="square" rtlCol="0">
            <a:spAutoFit/>
          </a:bodyPr>
          <a:p>
            <a:r>
              <a:rPr sz="2400" b="1">
                <a:solidFill>
                  <a:srgbClr val="602E04"/>
                </a:solidFill>
                <a:latin typeface="微软雅黑" charset="0"/>
                <a:ea typeface="微软雅黑" charset="0"/>
              </a:rPr>
              <a:t>1、解决软件项目过程改进难度增大问题</a:t>
            </a:r>
            <a:endParaRPr sz="2400" b="1">
              <a:solidFill>
                <a:srgbClr val="602E04"/>
              </a:solidFill>
              <a:latin typeface="微软雅黑" charset="0"/>
              <a:ea typeface="微软雅黑" charset="0"/>
            </a:endParaRPr>
          </a:p>
        </p:txBody>
      </p:sp>
      <p:sp>
        <p:nvSpPr>
          <p:cNvPr id="7" name="文本框 6"/>
          <p:cNvSpPr txBox="1"/>
          <p:nvPr/>
        </p:nvSpPr>
        <p:spPr>
          <a:xfrm>
            <a:off x="252095" y="2708910"/>
            <a:ext cx="8340725" cy="483235"/>
          </a:xfrm>
          <a:prstGeom prst="rect">
            <a:avLst/>
          </a:prstGeom>
          <a:noFill/>
        </p:spPr>
        <p:txBody>
          <a:bodyPr wrap="square" rtlCol="0">
            <a:spAutoFit/>
          </a:bodyPr>
          <a:p>
            <a:r>
              <a:rPr sz="2400" b="1">
                <a:solidFill>
                  <a:srgbClr val="602E04"/>
                </a:solidFill>
                <a:latin typeface="微软雅黑" charset="0"/>
                <a:ea typeface="微软雅黑" charset="0"/>
              </a:rPr>
              <a:t>2、实现软件工程的并行与多学科组合</a:t>
            </a:r>
            <a:endParaRPr sz="2400" b="1">
              <a:solidFill>
                <a:srgbClr val="602E04"/>
              </a:solidFill>
              <a:latin typeface="微软雅黑" charset="0"/>
              <a:ea typeface="微软雅黑" charset="0"/>
            </a:endParaRPr>
          </a:p>
        </p:txBody>
      </p:sp>
      <p:sp>
        <p:nvSpPr>
          <p:cNvPr id="8" name="文本框 7"/>
          <p:cNvSpPr txBox="1"/>
          <p:nvPr/>
        </p:nvSpPr>
        <p:spPr>
          <a:xfrm>
            <a:off x="252095" y="3429000"/>
            <a:ext cx="8340725" cy="483235"/>
          </a:xfrm>
          <a:prstGeom prst="rect">
            <a:avLst/>
          </a:prstGeom>
          <a:noFill/>
        </p:spPr>
        <p:txBody>
          <a:bodyPr wrap="square" rtlCol="0">
            <a:spAutoFit/>
          </a:bodyPr>
          <a:p>
            <a:r>
              <a:rPr sz="2400" b="1">
                <a:solidFill>
                  <a:srgbClr val="602E04"/>
                </a:solidFill>
                <a:latin typeface="微软雅黑" charset="0"/>
                <a:ea typeface="微软雅黑" charset="0"/>
              </a:rPr>
              <a:t>3、实现过程改进的最佳效益</a:t>
            </a:r>
            <a:r>
              <a:rPr lang="zh-CN" sz="2400" b="1">
                <a:solidFill>
                  <a:srgbClr val="602E04"/>
                </a:solidFill>
                <a:latin typeface="微软雅黑" charset="0"/>
                <a:ea typeface="微软雅黑" charset="0"/>
              </a:rPr>
              <a:t>。</a:t>
            </a:r>
            <a:endParaRPr lang="zh-CN" altLang="en-US" sz="2400">
              <a:solidFill>
                <a:srgbClr val="602E04"/>
              </a:solidFill>
              <a:latin typeface="微软雅黑" charset="0"/>
              <a:ea typeface="微软雅黑" charset="0"/>
            </a:endParaRPr>
          </a:p>
        </p:txBody>
      </p:sp>
      <p:grpSp>
        <p:nvGrpSpPr>
          <p:cNvPr id="11" name="组合 10"/>
          <p:cNvGrpSpPr/>
          <p:nvPr/>
        </p:nvGrpSpPr>
        <p:grpSpPr>
          <a:xfrm>
            <a:off x="5868670" y="3068955"/>
            <a:ext cx="1857375" cy="1934845"/>
            <a:chOff x="4705" y="1968"/>
            <a:chExt cx="5104" cy="5462"/>
          </a:xfrm>
        </p:grpSpPr>
        <p:grpSp>
          <p:nvGrpSpPr>
            <p:cNvPr id="10243" name="组合 10242"/>
            <p:cNvGrpSpPr/>
            <p:nvPr/>
          </p:nvGrpSpPr>
          <p:grpSpPr>
            <a:xfrm>
              <a:off x="5260" y="1968"/>
              <a:ext cx="4485" cy="2257"/>
              <a:chOff x="0" y="0"/>
              <a:chExt cx="1794" cy="903"/>
            </a:xfrm>
          </p:grpSpPr>
          <p:pic>
            <p:nvPicPr>
              <p:cNvPr id="10244" name="Freeform 2"/>
              <p:cNvPicPr/>
              <p:nvPr/>
            </p:nvPicPr>
            <p:blipFill>
              <a:blip r:embed="rId1"/>
              <a:srcRect/>
              <a:stretch>
                <a:fillRect/>
              </a:stretch>
            </p:blipFill>
            <p:spPr>
              <a:xfrm>
                <a:off x="0" y="0"/>
                <a:ext cx="1794" cy="903"/>
              </a:xfrm>
              <a:prstGeom prst="rect">
                <a:avLst/>
              </a:prstGeom>
              <a:noFill/>
              <a:ln w="9525">
                <a:noFill/>
                <a:miter/>
              </a:ln>
            </p:spPr>
          </p:pic>
          <p:sp>
            <p:nvSpPr>
              <p:cNvPr id="10245" name="文本框 10244"/>
              <p:cNvSpPr txBox="1"/>
              <p:nvPr/>
            </p:nvSpPr>
            <p:spPr>
              <a:xfrm>
                <a:off x="9" y="9"/>
                <a:ext cx="1750" cy="860"/>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nvGrpSpPr>
            <p:cNvPr id="10246" name="组合 10245"/>
            <p:cNvGrpSpPr/>
            <p:nvPr/>
          </p:nvGrpSpPr>
          <p:grpSpPr>
            <a:xfrm>
              <a:off x="6595" y="3570"/>
              <a:ext cx="3215" cy="3860"/>
              <a:chOff x="0" y="0"/>
              <a:chExt cx="1286" cy="1544"/>
            </a:xfrm>
          </p:grpSpPr>
          <p:pic>
            <p:nvPicPr>
              <p:cNvPr id="10247" name="Freeform 3"/>
              <p:cNvPicPr/>
              <p:nvPr/>
            </p:nvPicPr>
            <p:blipFill>
              <a:blip r:embed="rId2"/>
              <a:srcRect/>
              <a:stretch>
                <a:fillRect/>
              </a:stretch>
            </p:blipFill>
            <p:spPr>
              <a:xfrm>
                <a:off x="0" y="0"/>
                <a:ext cx="1286" cy="1544"/>
              </a:xfrm>
              <a:prstGeom prst="rect">
                <a:avLst/>
              </a:prstGeom>
              <a:noFill/>
              <a:ln w="9525">
                <a:noFill/>
                <a:miter/>
              </a:ln>
            </p:spPr>
          </p:pic>
          <p:sp>
            <p:nvSpPr>
              <p:cNvPr id="10248" name="文本框 10247"/>
              <p:cNvSpPr txBox="1"/>
              <p:nvPr/>
            </p:nvSpPr>
            <p:spPr>
              <a:xfrm>
                <a:off x="9" y="9"/>
                <a:ext cx="1241" cy="1500"/>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nvGrpSpPr>
            <p:cNvPr id="10249" name="组合 10248"/>
            <p:cNvGrpSpPr/>
            <p:nvPr/>
          </p:nvGrpSpPr>
          <p:grpSpPr>
            <a:xfrm>
              <a:off x="4705" y="3063"/>
              <a:ext cx="2208" cy="3992"/>
              <a:chOff x="0" y="0"/>
              <a:chExt cx="883" cy="1597"/>
            </a:xfrm>
          </p:grpSpPr>
          <p:pic>
            <p:nvPicPr>
              <p:cNvPr id="10250" name="Freeform 4"/>
              <p:cNvPicPr/>
              <p:nvPr/>
            </p:nvPicPr>
            <p:blipFill>
              <a:blip r:embed="rId3"/>
              <a:srcRect/>
              <a:stretch>
                <a:fillRect/>
              </a:stretch>
            </p:blipFill>
            <p:spPr>
              <a:xfrm>
                <a:off x="0" y="0"/>
                <a:ext cx="883" cy="1597"/>
              </a:xfrm>
              <a:prstGeom prst="rect">
                <a:avLst/>
              </a:prstGeom>
              <a:noFill/>
              <a:ln w="9525">
                <a:noFill/>
                <a:miter/>
              </a:ln>
            </p:spPr>
          </p:pic>
          <p:sp>
            <p:nvSpPr>
              <p:cNvPr id="10251" name="文本框 10250"/>
              <p:cNvSpPr txBox="1"/>
              <p:nvPr/>
            </p:nvSpPr>
            <p:spPr>
              <a:xfrm>
                <a:off x="8" y="9"/>
                <a:ext cx="839" cy="1554"/>
              </a:xfrm>
              <a:prstGeom prst="rect">
                <a:avLst/>
              </a:prstGeom>
              <a:noFill/>
              <a:ln w="9525">
                <a:noFill/>
                <a:miter/>
              </a:ln>
            </p:spPr>
            <p:txBody>
              <a:bodyPr wrap="square" anchor="ctr">
                <a:spAutoFit/>
              </a:bodyPr>
              <a:p>
                <a:pPr lvl="0" eaLnBrk="1" hangingPunct="1"/>
                <a:endParaRPr lang="zh-CN" altLang="en-US" dirty="0">
                  <a:latin typeface="Calibri" pitchFamily="2" charset="0"/>
                  <a:ea typeface="宋体"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8" presetClass="emph" presetSubtype="0" fill="hold" nodeType="afterEffect">
                                  <p:stCondLst>
                                    <p:cond delay="0"/>
                                  </p:stCondLst>
                                  <p:childTnLst>
                                    <p:animRot by="21600000">
                                      <p:cBhvr>
                                        <p:cTn id="31"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3" name="文本框 2"/>
          <p:cNvSpPr txBox="1"/>
          <p:nvPr/>
        </p:nvSpPr>
        <p:spPr>
          <a:xfrm>
            <a:off x="396875" y="1700530"/>
            <a:ext cx="8340725" cy="2194560"/>
          </a:xfrm>
          <a:prstGeom prst="rect">
            <a:avLst/>
          </a:prstGeom>
          <a:noFill/>
        </p:spPr>
        <p:txBody>
          <a:bodyPr wrap="square" rtlCol="0">
            <a:spAutoFit/>
          </a:bodyPr>
          <a:p>
            <a:r>
              <a:rPr lang="en-US" sz="2800" b="1">
                <a:solidFill>
                  <a:srgbClr val="602E04"/>
                </a:solidFill>
                <a:latin typeface="微软雅黑" charset="0"/>
                <a:ea typeface="微软雅黑" charset="0"/>
              </a:rPr>
              <a:t>       </a:t>
            </a:r>
            <a:r>
              <a:rPr sz="2800" b="1">
                <a:solidFill>
                  <a:srgbClr val="602E04"/>
                </a:solidFill>
                <a:latin typeface="微软雅黑" charset="0"/>
                <a:ea typeface="微软雅黑" charset="0"/>
              </a:rPr>
              <a:t>在</a:t>
            </a:r>
            <a:r>
              <a:rPr lang="en-US" sz="2800" b="1">
                <a:solidFill>
                  <a:srgbClr val="602E04"/>
                </a:solidFill>
                <a:latin typeface="微软雅黑" charset="0"/>
                <a:ea typeface="微软雅黑" charset="0"/>
              </a:rPr>
              <a:t>CMMI</a:t>
            </a:r>
            <a:r>
              <a:rPr sz="2800" b="1">
                <a:solidFill>
                  <a:srgbClr val="602E04"/>
                </a:solidFill>
                <a:latin typeface="微软雅黑" charset="0"/>
                <a:ea typeface="微软雅黑" charset="0"/>
              </a:rPr>
              <a:t>模型中，所有软件组织的软件能力成熟度划分为5个等级——第1到第5级。数字越大，成熟度越高，高成熟度等级代表比较强的综合软件能力。</a:t>
            </a:r>
            <a:endParaRPr sz="28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
        <p:nvSpPr>
          <p:cNvPr id="8199" name="AutoShape 11"/>
          <p:cNvSpPr/>
          <p:nvPr/>
        </p:nvSpPr>
        <p:spPr>
          <a:xfrm>
            <a:off x="395605" y="3789045"/>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第1级：初始级</a:t>
            </a:r>
            <a:endParaRPr lang="en-US" altLang="x-none" sz="2000" b="1" dirty="0">
              <a:solidFill>
                <a:schemeClr val="bg1"/>
              </a:solidFill>
              <a:latin typeface="微软雅黑" pitchFamily="2" charset="-122"/>
              <a:ea typeface="微软雅黑" pitchFamily="2" charset="-122"/>
            </a:endParaRPr>
          </a:p>
        </p:txBody>
      </p:sp>
      <p:sp>
        <p:nvSpPr>
          <p:cNvPr id="11" name="AutoShape 11"/>
          <p:cNvSpPr/>
          <p:nvPr/>
        </p:nvSpPr>
        <p:spPr>
          <a:xfrm>
            <a:off x="3275965" y="3789045"/>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第2级：受管理级</a:t>
            </a:r>
            <a:endParaRPr lang="en-US" altLang="x-none" sz="2000" b="1" dirty="0">
              <a:solidFill>
                <a:schemeClr val="bg1"/>
              </a:solidFill>
              <a:latin typeface="微软雅黑" pitchFamily="2" charset="-122"/>
              <a:ea typeface="微软雅黑" pitchFamily="2" charset="-122"/>
            </a:endParaRPr>
          </a:p>
        </p:txBody>
      </p:sp>
      <p:sp>
        <p:nvSpPr>
          <p:cNvPr id="12" name="AutoShape 11"/>
          <p:cNvSpPr/>
          <p:nvPr/>
        </p:nvSpPr>
        <p:spPr>
          <a:xfrm>
            <a:off x="1691640" y="486918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第4级：定量管理级</a:t>
            </a:r>
            <a:endParaRPr lang="en-US" altLang="x-none" sz="2000" b="1" dirty="0">
              <a:solidFill>
                <a:schemeClr val="bg1"/>
              </a:solidFill>
              <a:latin typeface="微软雅黑" pitchFamily="2" charset="-122"/>
              <a:ea typeface="微软雅黑" pitchFamily="2" charset="-122"/>
            </a:endParaRPr>
          </a:p>
        </p:txBody>
      </p:sp>
      <p:sp>
        <p:nvSpPr>
          <p:cNvPr id="13" name="AutoShape 11"/>
          <p:cNvSpPr/>
          <p:nvPr/>
        </p:nvSpPr>
        <p:spPr>
          <a:xfrm>
            <a:off x="4644390" y="486918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第5级：持续优化级</a:t>
            </a:r>
            <a:endParaRPr lang="en-US" altLang="x-none" sz="2000" b="1" dirty="0">
              <a:solidFill>
                <a:schemeClr val="bg1"/>
              </a:solidFill>
              <a:latin typeface="微软雅黑" pitchFamily="2" charset="-122"/>
              <a:ea typeface="微软雅黑" pitchFamily="2" charset="-122"/>
            </a:endParaRPr>
          </a:p>
        </p:txBody>
      </p:sp>
      <p:sp>
        <p:nvSpPr>
          <p:cNvPr id="14" name="AutoShape 11"/>
          <p:cNvSpPr/>
          <p:nvPr/>
        </p:nvSpPr>
        <p:spPr>
          <a:xfrm>
            <a:off x="6156325" y="3789045"/>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第3级：已定义级</a:t>
            </a:r>
            <a:endParaRPr lang="en-US" altLang="x-none" sz="2000" b="1" dirty="0">
              <a:solidFill>
                <a:schemeClr val="bg1"/>
              </a:solidFill>
              <a:latin typeface="微软雅黑" pitchFamily="2" charset="-122"/>
              <a:ea typeface="微软雅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8199"/>
                                        </p:tgtEl>
                                        <p:attrNameLst>
                                          <p:attrName>style.visibility</p:attrName>
                                        </p:attrNameLst>
                                      </p:cBhvr>
                                      <p:to>
                                        <p:strVal val="visible"/>
                                      </p:to>
                                    </p:set>
                                    <p:animEffect transition="in" filter="wipe(down)">
                                      <p:cBhvr>
                                        <p:cTn id="20" dur="500"/>
                                        <p:tgtEl>
                                          <p:spTgt spid="8199"/>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P spid="11" grpId="0" animBg="1"/>
      <p:bldP spid="14"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8199" name="AutoShape 11"/>
          <p:cNvSpPr/>
          <p:nvPr/>
        </p:nvSpPr>
        <p:spPr>
          <a:xfrm>
            <a:off x="179705" y="177292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第1级：初始级</a:t>
            </a:r>
            <a:endParaRPr lang="en-US" altLang="x-none" sz="2000" b="1" dirty="0">
              <a:solidFill>
                <a:schemeClr val="bg1"/>
              </a:solidFill>
              <a:latin typeface="微软雅黑" pitchFamily="2" charset="-122"/>
              <a:ea typeface="微软雅黑" pitchFamily="2" charset="-122"/>
            </a:endParaRPr>
          </a:p>
        </p:txBody>
      </p:sp>
      <p:sp>
        <p:nvSpPr>
          <p:cNvPr id="11" name="AutoShape 11"/>
          <p:cNvSpPr/>
          <p:nvPr/>
        </p:nvSpPr>
        <p:spPr>
          <a:xfrm>
            <a:off x="179705" y="2780665"/>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第2级：受管理级</a:t>
            </a:r>
            <a:endParaRPr lang="en-US" altLang="x-none" sz="2000" b="1" dirty="0">
              <a:solidFill>
                <a:schemeClr val="bg1"/>
              </a:solidFill>
              <a:latin typeface="微软雅黑" pitchFamily="2" charset="-122"/>
              <a:ea typeface="微软雅黑" pitchFamily="2" charset="-122"/>
            </a:endParaRPr>
          </a:p>
        </p:txBody>
      </p:sp>
      <p:sp>
        <p:nvSpPr>
          <p:cNvPr id="4" name="文本框 3"/>
          <p:cNvSpPr txBox="1"/>
          <p:nvPr/>
        </p:nvSpPr>
        <p:spPr>
          <a:xfrm>
            <a:off x="179705" y="1916430"/>
            <a:ext cx="8811895" cy="84899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软件过程是无序的，有时甚至是混乱的，对过程几乎没有定义，成功取决于个人努力。管理是反应式的。</a:t>
            </a:r>
            <a:endParaRPr lang="zh-CN" altLang="en-US" sz="2400">
              <a:solidFill>
                <a:srgbClr val="602E04"/>
              </a:solidFill>
              <a:latin typeface="微软雅黑" charset="0"/>
              <a:ea typeface="微软雅黑" charset="0"/>
            </a:endParaRPr>
          </a:p>
        </p:txBody>
      </p:sp>
      <p:sp>
        <p:nvSpPr>
          <p:cNvPr id="6" name="文本框 5"/>
          <p:cNvSpPr txBox="1"/>
          <p:nvPr/>
        </p:nvSpPr>
        <p:spPr>
          <a:xfrm>
            <a:off x="179705" y="2924810"/>
            <a:ext cx="8811895" cy="121475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建立了基本的项目管理过程来跟踪费用、进度和功能特性。制定了必要的过程纪律，能重复早先类似应用项目取得的成功经验。</a:t>
            </a:r>
            <a:endParaRPr sz="2400" b="1">
              <a:solidFill>
                <a:srgbClr val="602E04"/>
              </a:solidFill>
              <a:latin typeface="微软雅黑" charset="0"/>
              <a:ea typeface="微软雅黑" charset="0"/>
            </a:endParaRPr>
          </a:p>
        </p:txBody>
      </p:sp>
      <p:pic>
        <p:nvPicPr>
          <p:cNvPr id="-2147482622" name="图片 1"/>
          <p:cNvPicPr>
            <a:picLocks noChangeAspect="1"/>
          </p:cNvPicPr>
          <p:nvPr/>
        </p:nvPicPr>
        <p:blipFill>
          <a:blip r:embed="rId1"/>
          <a:stretch>
            <a:fillRect/>
          </a:stretch>
        </p:blipFill>
        <p:spPr>
          <a:xfrm>
            <a:off x="2628900" y="3789680"/>
            <a:ext cx="4945380" cy="185737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Effect transition="in" filter="fade">
                                      <p:cBhvr>
                                        <p:cTn id="14" dur="1000"/>
                                        <p:tgtEl>
                                          <p:spTgt spid="8199"/>
                                        </p:tgtEl>
                                      </p:cBhvr>
                                    </p:animEffect>
                                    <p:anim calcmode="lin" valueType="num">
                                      <p:cBhvr>
                                        <p:cTn id="15" dur="1000" fill="hold"/>
                                        <p:tgtEl>
                                          <p:spTgt spid="8199"/>
                                        </p:tgtEl>
                                        <p:attrNameLst>
                                          <p:attrName>ppt_x</p:attrName>
                                        </p:attrNameLst>
                                      </p:cBhvr>
                                      <p:tavLst>
                                        <p:tav tm="0">
                                          <p:val>
                                            <p:strVal val="#ppt_x"/>
                                          </p:val>
                                        </p:tav>
                                        <p:tav tm="100000">
                                          <p:val>
                                            <p:strVal val="#ppt_x"/>
                                          </p:val>
                                        </p:tav>
                                      </p:tavLst>
                                    </p:anim>
                                    <p:anim calcmode="lin" valueType="num">
                                      <p:cBhvr>
                                        <p:cTn id="16" dur="1000" fill="hold"/>
                                        <p:tgtEl>
                                          <p:spTgt spid="8199"/>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8199" name="AutoShape 11"/>
          <p:cNvSpPr/>
          <p:nvPr/>
        </p:nvSpPr>
        <p:spPr>
          <a:xfrm>
            <a:off x="179705" y="177292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rPr>
              <a:t>第3级：</a:t>
            </a:r>
            <a:r>
              <a:rPr lang="zh-CN" altLang="x-none" sz="2000" b="1" dirty="0">
                <a:solidFill>
                  <a:schemeClr val="bg1"/>
                </a:solidFill>
                <a:latin typeface="微软雅黑" pitchFamily="2" charset="-122"/>
                <a:ea typeface="微软雅黑" pitchFamily="2" charset="-122"/>
              </a:rPr>
              <a:t>已定义</a:t>
            </a:r>
            <a:r>
              <a:rPr lang="en-US" altLang="x-none" sz="2000" b="1" dirty="0">
                <a:solidFill>
                  <a:schemeClr val="bg1"/>
                </a:solidFill>
                <a:latin typeface="微软雅黑" pitchFamily="2" charset="-122"/>
                <a:ea typeface="微软雅黑" pitchFamily="2" charset="-122"/>
              </a:rPr>
              <a:t>级</a:t>
            </a:r>
            <a:endParaRPr lang="en-US" altLang="x-none" sz="2000" b="1" dirty="0">
              <a:solidFill>
                <a:schemeClr val="bg1"/>
              </a:solidFill>
              <a:latin typeface="微软雅黑" pitchFamily="2" charset="-122"/>
              <a:ea typeface="微软雅黑" pitchFamily="2" charset="-122"/>
            </a:endParaRPr>
          </a:p>
        </p:txBody>
      </p:sp>
      <p:sp>
        <p:nvSpPr>
          <p:cNvPr id="4" name="文本框 3"/>
          <p:cNvSpPr txBox="1"/>
          <p:nvPr/>
        </p:nvSpPr>
        <p:spPr>
          <a:xfrm>
            <a:off x="179705" y="1916430"/>
            <a:ext cx="8811895" cy="158051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已将软件管理和工程两方面的过程文档化、标准化，并综合成该组织的标准软件过程。所有项目均使用经批准、剪裁的标准软件过程来开发和维护软件，软件产品的生产在整个软件过程是可见的。</a:t>
            </a:r>
            <a:endParaRPr sz="2400" b="1">
              <a:solidFill>
                <a:srgbClr val="602E04"/>
              </a:solidFill>
              <a:latin typeface="微软雅黑" charset="0"/>
              <a:ea typeface="微软雅黑" charset="0"/>
            </a:endParaRPr>
          </a:p>
        </p:txBody>
      </p:sp>
      <p:pic>
        <p:nvPicPr>
          <p:cNvPr id="-2147482621" name="图片 1"/>
          <p:cNvPicPr>
            <a:picLocks noChangeAspect="1"/>
          </p:cNvPicPr>
          <p:nvPr/>
        </p:nvPicPr>
        <p:blipFill>
          <a:blip r:embed="rId1"/>
          <a:stretch>
            <a:fillRect/>
          </a:stretch>
        </p:blipFill>
        <p:spPr>
          <a:xfrm>
            <a:off x="828040" y="3500755"/>
            <a:ext cx="6384290" cy="237490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Effect transition="in" filter="fade">
                                      <p:cBhvr>
                                        <p:cTn id="14" dur="1000"/>
                                        <p:tgtEl>
                                          <p:spTgt spid="8199"/>
                                        </p:tgtEl>
                                      </p:cBhvr>
                                    </p:animEffect>
                                    <p:anim calcmode="lin" valueType="num">
                                      <p:cBhvr>
                                        <p:cTn id="15" dur="1000" fill="hold"/>
                                        <p:tgtEl>
                                          <p:spTgt spid="8199"/>
                                        </p:tgtEl>
                                        <p:attrNameLst>
                                          <p:attrName>ppt_x</p:attrName>
                                        </p:attrNameLst>
                                      </p:cBhvr>
                                      <p:tavLst>
                                        <p:tav tm="0">
                                          <p:val>
                                            <p:strVal val="#ppt_x"/>
                                          </p:val>
                                        </p:tav>
                                        <p:tav tm="100000">
                                          <p:val>
                                            <p:strVal val="#ppt_x"/>
                                          </p:val>
                                        </p:tav>
                                      </p:tavLst>
                                    </p:anim>
                                    <p:anim calcmode="lin" valueType="num">
                                      <p:cBhvr>
                                        <p:cTn id="16" dur="1000" fill="hold"/>
                                        <p:tgtEl>
                                          <p:spTgt spid="8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8199" name="AutoShape 11"/>
          <p:cNvSpPr/>
          <p:nvPr/>
        </p:nvSpPr>
        <p:spPr>
          <a:xfrm>
            <a:off x="179705" y="177292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sym typeface="+mn-ea"/>
              </a:rPr>
              <a:t>第4级：定量管理级</a:t>
            </a:r>
            <a:endParaRPr lang="en-US" altLang="x-none" sz="2000" b="1" dirty="0">
              <a:solidFill>
                <a:schemeClr val="bg1"/>
              </a:solidFill>
              <a:latin typeface="微软雅黑" pitchFamily="2" charset="-122"/>
              <a:ea typeface="微软雅黑" pitchFamily="2" charset="-122"/>
            </a:endParaRPr>
          </a:p>
        </p:txBody>
      </p:sp>
      <p:sp>
        <p:nvSpPr>
          <p:cNvPr id="4" name="文本框 3"/>
          <p:cNvSpPr txBox="1"/>
          <p:nvPr/>
        </p:nvSpPr>
        <p:spPr>
          <a:xfrm>
            <a:off x="179705" y="1916430"/>
            <a:ext cx="8811895" cy="121475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分析对软件过程和产品质量的详细度量数据，对软件过程和产品都有定量的理解与控制。管理有一个作出结论的客观依据，管理能够在定量的范围内预测性能。</a:t>
            </a:r>
            <a:endParaRPr sz="2400" b="1">
              <a:solidFill>
                <a:srgbClr val="602E04"/>
              </a:solidFill>
              <a:latin typeface="微软雅黑" charset="0"/>
              <a:ea typeface="微软雅黑" charset="0"/>
            </a:endParaRPr>
          </a:p>
        </p:txBody>
      </p:sp>
      <p:pic>
        <p:nvPicPr>
          <p:cNvPr id="-2147482620" name="图片 1"/>
          <p:cNvPicPr>
            <a:picLocks noChangeAspect="1"/>
          </p:cNvPicPr>
          <p:nvPr/>
        </p:nvPicPr>
        <p:blipFill>
          <a:blip r:embed="rId1"/>
          <a:stretch>
            <a:fillRect/>
          </a:stretch>
        </p:blipFill>
        <p:spPr>
          <a:xfrm>
            <a:off x="612140" y="3212465"/>
            <a:ext cx="6877050" cy="249428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Effect transition="in" filter="fade">
                                      <p:cBhvr>
                                        <p:cTn id="14" dur="1000"/>
                                        <p:tgtEl>
                                          <p:spTgt spid="8199"/>
                                        </p:tgtEl>
                                      </p:cBhvr>
                                    </p:animEffect>
                                    <p:anim calcmode="lin" valueType="num">
                                      <p:cBhvr>
                                        <p:cTn id="15" dur="1000" fill="hold"/>
                                        <p:tgtEl>
                                          <p:spTgt spid="8199"/>
                                        </p:tgtEl>
                                        <p:attrNameLst>
                                          <p:attrName>ppt_x</p:attrName>
                                        </p:attrNameLst>
                                      </p:cBhvr>
                                      <p:tavLst>
                                        <p:tav tm="0">
                                          <p:val>
                                            <p:strVal val="#ppt_x"/>
                                          </p:val>
                                        </p:tav>
                                        <p:tav tm="100000">
                                          <p:val>
                                            <p:strVal val="#ppt_x"/>
                                          </p:val>
                                        </p:tav>
                                      </p:tavLst>
                                    </p:anim>
                                    <p:anim calcmode="lin" valueType="num">
                                      <p:cBhvr>
                                        <p:cTn id="16" dur="1000" fill="hold"/>
                                        <p:tgtEl>
                                          <p:spTgt spid="8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CMMI-1</a:t>
            </a:r>
            <a:r>
              <a:rPr lang="zh-CN" altLang="zh-CN" sz="4000" b="1" dirty="0">
                <a:solidFill>
                  <a:srgbClr val="602E04"/>
                </a:solidFill>
                <a:latin typeface="微软雅黑" pitchFamily="2" charset="-122"/>
                <a:ea typeface="微软雅黑" pitchFamily="2" charset="-122"/>
              </a:rPr>
              <a:t>至</a:t>
            </a:r>
            <a:r>
              <a:rPr lang="en-US" altLang="zh-CN" sz="4000" b="1" dirty="0">
                <a:solidFill>
                  <a:srgbClr val="602E04"/>
                </a:solidFill>
                <a:latin typeface="微软雅黑" pitchFamily="2" charset="-122"/>
                <a:ea typeface="微软雅黑" pitchFamily="2" charset="-122"/>
              </a:rPr>
              <a:t>5</a:t>
            </a:r>
            <a:r>
              <a:rPr lang="zh-CN" altLang="en-US" sz="4000" b="1" dirty="0">
                <a:solidFill>
                  <a:srgbClr val="602E04"/>
                </a:solidFill>
                <a:latin typeface="微软雅黑" pitchFamily="2" charset="-122"/>
                <a:ea typeface="微软雅黑" pitchFamily="2" charset="-122"/>
              </a:rPr>
              <a:t>级</a:t>
            </a:r>
            <a:endParaRPr lang="zh-CN" altLang="en-US" sz="4000" b="1" dirty="0">
              <a:solidFill>
                <a:srgbClr val="602E04"/>
              </a:solidFill>
              <a:latin typeface="微软雅黑" pitchFamily="2" charset="-122"/>
              <a:ea typeface="微软雅黑" pitchFamily="2" charset="-122"/>
            </a:endParaRPr>
          </a:p>
        </p:txBody>
      </p:sp>
      <p:sp>
        <p:nvSpPr>
          <p:cNvPr id="8199" name="AutoShape 11"/>
          <p:cNvSpPr/>
          <p:nvPr/>
        </p:nvSpPr>
        <p:spPr>
          <a:xfrm>
            <a:off x="179705" y="1772920"/>
            <a:ext cx="2415540" cy="537210"/>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en-US" altLang="x-none" sz="2000" b="1" dirty="0">
                <a:solidFill>
                  <a:schemeClr val="bg1"/>
                </a:solidFill>
                <a:latin typeface="微软雅黑" pitchFamily="2" charset="-122"/>
                <a:ea typeface="微软雅黑" pitchFamily="2" charset="-122"/>
                <a:sym typeface="+mn-ea"/>
              </a:rPr>
              <a:t>第5级：持续优化级</a:t>
            </a:r>
            <a:endParaRPr lang="en-US" altLang="x-none" sz="2000" b="1" dirty="0">
              <a:solidFill>
                <a:schemeClr val="bg1"/>
              </a:solidFill>
              <a:latin typeface="微软雅黑" pitchFamily="2" charset="-122"/>
              <a:ea typeface="微软雅黑" pitchFamily="2" charset="-122"/>
            </a:endParaRPr>
          </a:p>
        </p:txBody>
      </p:sp>
      <p:sp>
        <p:nvSpPr>
          <p:cNvPr id="4" name="文本框 3"/>
          <p:cNvSpPr txBox="1"/>
          <p:nvPr/>
        </p:nvSpPr>
        <p:spPr>
          <a:xfrm>
            <a:off x="179705" y="1916430"/>
            <a:ext cx="8811895" cy="1580515"/>
          </a:xfrm>
          <a:prstGeom prst="rect">
            <a:avLst/>
          </a:prstGeom>
          <a:noFill/>
        </p:spPr>
        <p:txBody>
          <a:bodyPr wrap="square" rtlCol="0">
            <a:spAutoFit/>
          </a:bodyPr>
          <a:p>
            <a:r>
              <a:rPr lang="en-US" sz="2400" b="1">
                <a:solidFill>
                  <a:srgbClr val="602E04"/>
                </a:solidFill>
                <a:latin typeface="微软雅黑" charset="0"/>
                <a:ea typeface="微软雅黑" charset="0"/>
              </a:rPr>
              <a:t>                           </a:t>
            </a:r>
            <a:r>
              <a:rPr sz="2400" b="1">
                <a:solidFill>
                  <a:srgbClr val="602E04"/>
                </a:solidFill>
                <a:latin typeface="微软雅黑" charset="0"/>
                <a:ea typeface="微软雅黑" charset="0"/>
              </a:rPr>
              <a:t>企业不仅能够通过信息手段与数字化手段来实现对项目的管理，而且能够充分利用信息资料，对企业在项目实施的过程中可能出现的问题予以预防。能够主动地改善流程，运用新技术、新工具、新方法等，实现流程的优化。</a:t>
            </a:r>
            <a:endParaRPr sz="2400" b="1">
              <a:solidFill>
                <a:srgbClr val="602E04"/>
              </a:solidFill>
              <a:latin typeface="微软雅黑" charset="0"/>
              <a:ea typeface="微软雅黑" charset="0"/>
            </a:endParaRPr>
          </a:p>
        </p:txBody>
      </p:sp>
      <p:pic>
        <p:nvPicPr>
          <p:cNvPr id="-2147482619" name="图片 1"/>
          <p:cNvPicPr>
            <a:picLocks noChangeAspect="1"/>
          </p:cNvPicPr>
          <p:nvPr/>
        </p:nvPicPr>
        <p:blipFill>
          <a:blip r:embed="rId1"/>
          <a:stretch>
            <a:fillRect/>
          </a:stretch>
        </p:blipFill>
        <p:spPr>
          <a:xfrm>
            <a:off x="683895" y="3500755"/>
            <a:ext cx="6228080" cy="228409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Effect transition="in" filter="fade">
                                      <p:cBhvr>
                                        <p:cTn id="14" dur="1000"/>
                                        <p:tgtEl>
                                          <p:spTgt spid="8199"/>
                                        </p:tgtEl>
                                      </p:cBhvr>
                                    </p:animEffect>
                                    <p:anim calcmode="lin" valueType="num">
                                      <p:cBhvr>
                                        <p:cTn id="15" dur="1000" fill="hold"/>
                                        <p:tgtEl>
                                          <p:spTgt spid="8199"/>
                                        </p:tgtEl>
                                        <p:attrNameLst>
                                          <p:attrName>ppt_x</p:attrName>
                                        </p:attrNameLst>
                                      </p:cBhvr>
                                      <p:tavLst>
                                        <p:tav tm="0">
                                          <p:val>
                                            <p:strVal val="#ppt_x"/>
                                          </p:val>
                                        </p:tav>
                                        <p:tav tm="100000">
                                          <p:val>
                                            <p:strVal val="#ppt_x"/>
                                          </p:val>
                                        </p:tav>
                                      </p:tavLst>
                                    </p:anim>
                                    <p:anim calcmode="lin" valueType="num">
                                      <p:cBhvr>
                                        <p:cTn id="16" dur="1000" fill="hold"/>
                                        <p:tgtEl>
                                          <p:spTgt spid="8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0"/>
          <p:cNvSpPr txBox="1"/>
          <p:nvPr/>
        </p:nvSpPr>
        <p:spPr>
          <a:xfrm>
            <a:off x="3780155" y="476250"/>
            <a:ext cx="1555750" cy="743585"/>
          </a:xfrm>
          <a:prstGeom prst="rect">
            <a:avLst/>
          </a:prstGeom>
          <a:noFill/>
          <a:ln w="9525">
            <a:noFill/>
            <a:miter/>
          </a:ln>
        </p:spPr>
        <p:txBody>
          <a:bodyPr wrap="square">
            <a:spAutoFit/>
          </a:bodyPr>
          <a:p>
            <a:pPr lvl="0" eaLnBrk="1" hangingPunct="1"/>
            <a:r>
              <a:rPr lang="zh-CN" altLang="en-US" sz="4000" b="1" dirty="0">
                <a:solidFill>
                  <a:srgbClr val="602E04"/>
                </a:solidFill>
                <a:latin typeface="微软雅黑" pitchFamily="2" charset="-122"/>
                <a:ea typeface="微软雅黑" pitchFamily="2" charset="-122"/>
              </a:rPr>
              <a:t>目录</a:t>
            </a:r>
            <a:endParaRPr lang="zh-CN" altLang="en-US" sz="4000" b="1" dirty="0">
              <a:solidFill>
                <a:srgbClr val="602E04"/>
              </a:solidFill>
              <a:latin typeface="微软雅黑" pitchFamily="2" charset="-122"/>
              <a:ea typeface="微软雅黑" pitchFamily="2" charset="-122"/>
            </a:endParaRPr>
          </a:p>
        </p:txBody>
      </p:sp>
      <p:grpSp>
        <p:nvGrpSpPr>
          <p:cNvPr id="38" name="组合 37"/>
          <p:cNvGrpSpPr/>
          <p:nvPr/>
        </p:nvGrpSpPr>
        <p:grpSpPr>
          <a:xfrm>
            <a:off x="1764030" y="908050"/>
            <a:ext cx="7233285" cy="2139315"/>
            <a:chOff x="2778" y="1430"/>
            <a:chExt cx="11391" cy="3369"/>
          </a:xfrm>
        </p:grpSpPr>
        <p:grpSp>
          <p:nvGrpSpPr>
            <p:cNvPr id="3" name="组合 2"/>
            <p:cNvGrpSpPr/>
            <p:nvPr/>
          </p:nvGrpSpPr>
          <p:grpSpPr>
            <a:xfrm>
              <a:off x="2778" y="2792"/>
              <a:ext cx="4793" cy="871"/>
              <a:chOff x="4984" y="3288"/>
              <a:chExt cx="4793" cy="871"/>
            </a:xfrm>
          </p:grpSpPr>
          <p:pic>
            <p:nvPicPr>
              <p:cNvPr id="5123" name="Picture 3" descr="C:\Documents and Settings\Administrator\桌面\ZCOOL_Floral Templates2.png"/>
              <p:cNvPicPr>
                <a:picLocks noChangeAspect="1"/>
              </p:cNvPicPr>
              <p:nvPr/>
            </p:nvPicPr>
            <p:blipFill>
              <a:blip r:embed="rId1"/>
              <a:srcRect/>
              <a:stretch>
                <a:fillRect/>
              </a:stretch>
            </p:blipFill>
            <p:spPr>
              <a:xfrm rot="4613854">
                <a:off x="5155" y="3230"/>
                <a:ext cx="758" cy="1100"/>
              </a:xfrm>
              <a:prstGeom prst="rect">
                <a:avLst/>
              </a:prstGeom>
              <a:noFill/>
              <a:ln w="9525">
                <a:noFill/>
                <a:miter/>
              </a:ln>
            </p:spPr>
          </p:pic>
          <p:sp>
            <p:nvSpPr>
              <p:cNvPr id="5127" name="TextBox 10"/>
              <p:cNvSpPr txBox="1"/>
              <p:nvPr/>
            </p:nvSpPr>
            <p:spPr>
              <a:xfrm>
                <a:off x="7252" y="3288"/>
                <a:ext cx="2525" cy="761"/>
              </a:xfrm>
              <a:prstGeom prst="rect">
                <a:avLst/>
              </a:prstGeom>
              <a:noFill/>
              <a:ln w="9525">
                <a:noFill/>
                <a:miter/>
              </a:ln>
            </p:spPr>
            <p:txBody>
              <a:bodyPr wrap="none">
                <a:spAutoFit/>
              </a:bodyPr>
              <a:p>
                <a:pPr lvl="0" eaLnBrk="1" hangingPunct="1"/>
                <a:r>
                  <a:rPr lang="en-US" altLang="zh-CN" sz="2400" b="1" dirty="0">
                    <a:solidFill>
                      <a:srgbClr val="602E04"/>
                    </a:solidFill>
                    <a:latin typeface="微软雅黑" pitchFamily="2" charset="-122"/>
                    <a:ea typeface="微软雅黑" pitchFamily="2" charset="-122"/>
                  </a:rPr>
                  <a:t>ISO-9000</a:t>
                </a:r>
                <a:endParaRPr lang="en-US" altLang="zh-CN" sz="2400" b="1" dirty="0">
                  <a:solidFill>
                    <a:srgbClr val="602E04"/>
                  </a:solidFill>
                  <a:latin typeface="微软雅黑" pitchFamily="2" charset="-122"/>
                  <a:ea typeface="微软雅黑" pitchFamily="2" charset="-122"/>
                </a:endParaRPr>
              </a:p>
            </p:txBody>
          </p:sp>
        </p:grpSp>
        <p:grpSp>
          <p:nvGrpSpPr>
            <p:cNvPr id="18" name="组合 17"/>
            <p:cNvGrpSpPr/>
            <p:nvPr/>
          </p:nvGrpSpPr>
          <p:grpSpPr>
            <a:xfrm>
              <a:off x="7541" y="1430"/>
              <a:ext cx="6628" cy="3369"/>
              <a:chOff x="9015" y="1317"/>
              <a:chExt cx="6628" cy="3369"/>
            </a:xfrm>
          </p:grpSpPr>
          <p:cxnSp>
            <p:nvCxnSpPr>
              <p:cNvPr id="6" name="直接连接符 5"/>
              <p:cNvCxnSpPr/>
              <p:nvPr/>
            </p:nvCxnSpPr>
            <p:spPr>
              <a:xfrm>
                <a:off x="9015" y="3018"/>
                <a:ext cx="181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直接连接符 7"/>
              <p:cNvCxnSpPr/>
              <p:nvPr/>
            </p:nvCxnSpPr>
            <p:spPr>
              <a:xfrm>
                <a:off x="9808" y="1771"/>
                <a:ext cx="0" cy="2381"/>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9808" y="1771"/>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直接连接符 9"/>
              <p:cNvCxnSpPr/>
              <p:nvPr/>
            </p:nvCxnSpPr>
            <p:spPr>
              <a:xfrm>
                <a:off x="9808" y="4152"/>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接连接符 10"/>
              <p:cNvCxnSpPr/>
              <p:nvPr/>
            </p:nvCxnSpPr>
            <p:spPr>
              <a:xfrm>
                <a:off x="9808" y="2451"/>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p:nvPr/>
            </p:nvCxnSpPr>
            <p:spPr>
              <a:xfrm>
                <a:off x="9808" y="3585"/>
                <a:ext cx="1021" cy="0"/>
              </a:xfrm>
              <a:prstGeom prst="line">
                <a:avLst/>
              </a:prstGeom>
            </p:spPr>
            <p:style>
              <a:lnRef idx="2">
                <a:schemeClr val="accent2"/>
              </a:lnRef>
              <a:fillRef idx="0">
                <a:schemeClr val="accent2"/>
              </a:fillRef>
              <a:effectRef idx="1">
                <a:schemeClr val="accent2"/>
              </a:effectRef>
              <a:fontRef idx="minor">
                <a:schemeClr val="tx1"/>
              </a:fontRef>
            </p:style>
          </p:cxnSp>
          <p:sp>
            <p:nvSpPr>
              <p:cNvPr id="13" name="文本框 12"/>
              <p:cNvSpPr txBox="1"/>
              <p:nvPr/>
            </p:nvSpPr>
            <p:spPr>
              <a:xfrm>
                <a:off x="10829" y="1317"/>
                <a:ext cx="1565" cy="761"/>
              </a:xfrm>
              <a:prstGeom prst="rect">
                <a:avLst/>
              </a:prstGeom>
              <a:noFill/>
            </p:spPr>
            <p:txBody>
              <a:bodyPr wrap="square" rtlCol="0">
                <a:spAutoFit/>
              </a:bodyPr>
              <a:p>
                <a:r>
                  <a:rPr lang="zh-CN" altLang="en-US" sz="2400" b="1">
                    <a:solidFill>
                      <a:srgbClr val="602E04"/>
                    </a:solidFill>
                    <a:latin typeface="微软雅黑" charset="0"/>
                    <a:ea typeface="微软雅黑" charset="0"/>
                  </a:rPr>
                  <a:t>简介</a:t>
                </a:r>
                <a:endParaRPr lang="zh-CN" altLang="en-US" sz="2400" b="1">
                  <a:solidFill>
                    <a:srgbClr val="602E04"/>
                  </a:solidFill>
                  <a:latin typeface="微软雅黑" charset="0"/>
                  <a:ea typeface="微软雅黑" charset="0"/>
                </a:endParaRPr>
              </a:p>
            </p:txBody>
          </p:sp>
          <p:sp>
            <p:nvSpPr>
              <p:cNvPr id="14" name="文本框 13"/>
              <p:cNvSpPr txBox="1"/>
              <p:nvPr/>
            </p:nvSpPr>
            <p:spPr>
              <a:xfrm>
                <a:off x="10829" y="1998"/>
                <a:ext cx="1565" cy="761"/>
              </a:xfrm>
              <a:prstGeom prst="rect">
                <a:avLst/>
              </a:prstGeom>
              <a:noFill/>
            </p:spPr>
            <p:txBody>
              <a:bodyPr wrap="square" rtlCol="0">
                <a:spAutoFit/>
              </a:bodyPr>
              <a:p>
                <a:r>
                  <a:rPr lang="zh-CN" altLang="en-US" sz="2400" b="1">
                    <a:solidFill>
                      <a:srgbClr val="602E04"/>
                    </a:solidFill>
                    <a:latin typeface="微软雅黑" charset="0"/>
                    <a:ea typeface="微软雅黑" charset="0"/>
                  </a:rPr>
                  <a:t>特点</a:t>
                </a:r>
                <a:endParaRPr lang="zh-CN" altLang="en-US" sz="2400" b="1">
                  <a:solidFill>
                    <a:srgbClr val="602E04"/>
                  </a:solidFill>
                  <a:latin typeface="微软雅黑" charset="0"/>
                  <a:ea typeface="微软雅黑" charset="0"/>
                </a:endParaRPr>
              </a:p>
            </p:txBody>
          </p:sp>
          <p:sp>
            <p:nvSpPr>
              <p:cNvPr id="15" name="文本框 14"/>
              <p:cNvSpPr txBox="1"/>
              <p:nvPr/>
            </p:nvSpPr>
            <p:spPr>
              <a:xfrm>
                <a:off x="10829" y="3925"/>
                <a:ext cx="2486" cy="761"/>
              </a:xfrm>
              <a:prstGeom prst="rect">
                <a:avLst/>
              </a:prstGeom>
              <a:noFill/>
            </p:spPr>
            <p:txBody>
              <a:bodyPr wrap="square" rtlCol="0">
                <a:spAutoFit/>
              </a:bodyPr>
              <a:p>
                <a:r>
                  <a:rPr lang="zh-CN" altLang="en-US" sz="2400" b="1">
                    <a:solidFill>
                      <a:srgbClr val="602E04"/>
                    </a:solidFill>
                    <a:latin typeface="微软雅黑" charset="0"/>
                    <a:ea typeface="微软雅黑" charset="0"/>
                  </a:rPr>
                  <a:t>意义</a:t>
                </a:r>
                <a:endParaRPr lang="zh-CN" altLang="en-US" sz="2400" b="1">
                  <a:solidFill>
                    <a:srgbClr val="602E04"/>
                  </a:solidFill>
                  <a:latin typeface="微软雅黑" charset="0"/>
                  <a:ea typeface="微软雅黑" charset="0"/>
                </a:endParaRPr>
              </a:p>
            </p:txBody>
          </p:sp>
          <p:sp>
            <p:nvSpPr>
              <p:cNvPr id="16" name="文本框 15"/>
              <p:cNvSpPr txBox="1"/>
              <p:nvPr/>
            </p:nvSpPr>
            <p:spPr>
              <a:xfrm>
                <a:off x="10829" y="3247"/>
                <a:ext cx="2416" cy="761"/>
              </a:xfrm>
              <a:prstGeom prst="rect">
                <a:avLst/>
              </a:prstGeom>
              <a:noFill/>
            </p:spPr>
            <p:txBody>
              <a:bodyPr wrap="square" rtlCol="0">
                <a:spAutoFit/>
              </a:bodyPr>
              <a:p>
                <a:r>
                  <a:rPr lang="zh-CN" altLang="en-US" sz="2400" b="1">
                    <a:solidFill>
                      <a:srgbClr val="602E04"/>
                    </a:solidFill>
                    <a:latin typeface="微软雅黑" charset="0"/>
                    <a:ea typeface="微软雅黑" charset="0"/>
                  </a:rPr>
                  <a:t>八项原则</a:t>
                </a:r>
                <a:endParaRPr lang="zh-CN" altLang="en-US" sz="2400" b="1">
                  <a:solidFill>
                    <a:srgbClr val="602E04"/>
                  </a:solidFill>
                  <a:latin typeface="微软雅黑" charset="0"/>
                  <a:ea typeface="微软雅黑" charset="0"/>
                </a:endParaRPr>
              </a:p>
            </p:txBody>
          </p:sp>
          <p:sp>
            <p:nvSpPr>
              <p:cNvPr id="17" name="文本框 16"/>
              <p:cNvSpPr txBox="1"/>
              <p:nvPr/>
            </p:nvSpPr>
            <p:spPr>
              <a:xfrm>
                <a:off x="10832" y="2681"/>
                <a:ext cx="4811" cy="761"/>
              </a:xfrm>
              <a:prstGeom prst="rect">
                <a:avLst/>
              </a:prstGeom>
              <a:noFill/>
            </p:spPr>
            <p:txBody>
              <a:bodyPr wrap="square" rtlCol="0">
                <a:spAutoFit/>
              </a:bodyPr>
              <a:p>
                <a:r>
                  <a:rPr lang="zh-CN" altLang="en-US" sz="2400" b="1">
                    <a:solidFill>
                      <a:srgbClr val="602E04"/>
                    </a:solidFill>
                    <a:latin typeface="微软雅黑" charset="0"/>
                    <a:ea typeface="微软雅黑" charset="0"/>
                  </a:rPr>
                  <a:t>服务过程、实施经验</a:t>
                </a:r>
                <a:endParaRPr lang="zh-CN" altLang="en-US" sz="2400" b="1">
                  <a:solidFill>
                    <a:srgbClr val="602E04"/>
                  </a:solidFill>
                  <a:latin typeface="微软雅黑" charset="0"/>
                  <a:ea typeface="微软雅黑" charset="0"/>
                </a:endParaRPr>
              </a:p>
            </p:txBody>
          </p:sp>
        </p:grpSp>
      </p:grpSp>
      <p:grpSp>
        <p:nvGrpSpPr>
          <p:cNvPr id="39" name="组合 38"/>
          <p:cNvGrpSpPr/>
          <p:nvPr/>
        </p:nvGrpSpPr>
        <p:grpSpPr>
          <a:xfrm>
            <a:off x="1764030" y="2924175"/>
            <a:ext cx="5251450" cy="2138680"/>
            <a:chOff x="2778" y="4605"/>
            <a:chExt cx="8270" cy="3368"/>
          </a:xfrm>
        </p:grpSpPr>
        <p:grpSp>
          <p:nvGrpSpPr>
            <p:cNvPr id="4" name="组合 3"/>
            <p:cNvGrpSpPr/>
            <p:nvPr/>
          </p:nvGrpSpPr>
          <p:grpSpPr>
            <a:xfrm>
              <a:off x="2778" y="5853"/>
              <a:ext cx="3963" cy="998"/>
              <a:chOff x="4905" y="4445"/>
              <a:chExt cx="3963" cy="998"/>
            </a:xfrm>
          </p:grpSpPr>
          <p:pic>
            <p:nvPicPr>
              <p:cNvPr id="5124" name="Picture 3" descr="C:\Documents and Settings\Administrator\桌面\ZCOOL_Floral Templates2.png"/>
              <p:cNvPicPr>
                <a:picLocks noChangeAspect="1"/>
              </p:cNvPicPr>
              <p:nvPr/>
            </p:nvPicPr>
            <p:blipFill>
              <a:blip r:embed="rId2"/>
              <a:srcRect/>
              <a:stretch>
                <a:fillRect/>
              </a:stretch>
            </p:blipFill>
            <p:spPr>
              <a:xfrm>
                <a:off x="4905" y="4445"/>
                <a:ext cx="1258" cy="998"/>
              </a:xfrm>
              <a:prstGeom prst="rect">
                <a:avLst/>
              </a:prstGeom>
              <a:noFill/>
              <a:ln w="9525">
                <a:noFill/>
                <a:miter/>
              </a:ln>
            </p:spPr>
          </p:pic>
          <p:sp>
            <p:nvSpPr>
              <p:cNvPr id="5129" name="TextBox 12"/>
              <p:cNvSpPr txBox="1"/>
              <p:nvPr/>
            </p:nvSpPr>
            <p:spPr>
              <a:xfrm>
                <a:off x="7108" y="4580"/>
                <a:ext cx="1760" cy="761"/>
              </a:xfrm>
              <a:prstGeom prst="rect">
                <a:avLst/>
              </a:prstGeom>
              <a:noFill/>
              <a:ln w="9525">
                <a:noFill/>
                <a:miter/>
              </a:ln>
            </p:spPr>
            <p:txBody>
              <a:bodyPr wrap="none">
                <a:spAutoFit/>
              </a:bodyPr>
              <a:p>
                <a:pPr lvl="0" eaLnBrk="1" hangingPunct="1"/>
                <a:r>
                  <a:rPr lang="en-US" altLang="zh-CN" sz="2400" b="1" dirty="0">
                    <a:solidFill>
                      <a:srgbClr val="602E04"/>
                    </a:solidFill>
                    <a:latin typeface="微软雅黑" pitchFamily="2" charset="-122"/>
                    <a:ea typeface="微软雅黑" pitchFamily="2" charset="-122"/>
                  </a:rPr>
                  <a:t>CMMI</a:t>
                </a:r>
                <a:endParaRPr lang="en-US" altLang="zh-CN" sz="2400" b="1" dirty="0">
                  <a:solidFill>
                    <a:srgbClr val="602E04"/>
                  </a:solidFill>
                  <a:latin typeface="微软雅黑" pitchFamily="2" charset="-122"/>
                  <a:ea typeface="微软雅黑" pitchFamily="2" charset="-122"/>
                </a:endParaRPr>
              </a:p>
            </p:txBody>
          </p:sp>
        </p:grpSp>
        <p:grpSp>
          <p:nvGrpSpPr>
            <p:cNvPr id="7" name="组合 6"/>
            <p:cNvGrpSpPr/>
            <p:nvPr/>
          </p:nvGrpSpPr>
          <p:grpSpPr>
            <a:xfrm>
              <a:off x="6748" y="4605"/>
              <a:ext cx="4300" cy="3369"/>
              <a:chOff x="9015" y="1317"/>
              <a:chExt cx="4300" cy="3369"/>
            </a:xfrm>
          </p:grpSpPr>
          <p:cxnSp>
            <p:nvCxnSpPr>
              <p:cNvPr id="19" name="直接连接符 18"/>
              <p:cNvCxnSpPr/>
              <p:nvPr/>
            </p:nvCxnSpPr>
            <p:spPr>
              <a:xfrm>
                <a:off x="9015" y="3018"/>
                <a:ext cx="181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p:cNvCxnSpPr/>
              <p:nvPr/>
            </p:nvCxnSpPr>
            <p:spPr>
              <a:xfrm>
                <a:off x="9808" y="1771"/>
                <a:ext cx="0" cy="2381"/>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直接连接符 20"/>
              <p:cNvCxnSpPr/>
              <p:nvPr/>
            </p:nvCxnSpPr>
            <p:spPr>
              <a:xfrm>
                <a:off x="9808" y="1771"/>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p:nvPr/>
            </p:nvCxnSpPr>
            <p:spPr>
              <a:xfrm>
                <a:off x="9808" y="4152"/>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p:nvPr/>
            </p:nvCxnSpPr>
            <p:spPr>
              <a:xfrm>
                <a:off x="9808" y="2451"/>
                <a:ext cx="102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p:nvPr/>
            </p:nvCxnSpPr>
            <p:spPr>
              <a:xfrm>
                <a:off x="9808" y="3585"/>
                <a:ext cx="1021" cy="0"/>
              </a:xfrm>
              <a:prstGeom prst="line">
                <a:avLst/>
              </a:prstGeom>
            </p:spPr>
            <p:style>
              <a:lnRef idx="2">
                <a:schemeClr val="accent2"/>
              </a:lnRef>
              <a:fillRef idx="0">
                <a:schemeClr val="accent2"/>
              </a:fillRef>
              <a:effectRef idx="1">
                <a:schemeClr val="accent2"/>
              </a:effectRef>
              <a:fontRef idx="minor">
                <a:schemeClr val="tx1"/>
              </a:fontRef>
            </p:style>
          </p:cxnSp>
          <p:sp>
            <p:nvSpPr>
              <p:cNvPr id="25" name="文本框 24"/>
              <p:cNvSpPr txBox="1"/>
              <p:nvPr/>
            </p:nvSpPr>
            <p:spPr>
              <a:xfrm>
                <a:off x="10829" y="1317"/>
                <a:ext cx="1565" cy="761"/>
              </a:xfrm>
              <a:prstGeom prst="rect">
                <a:avLst/>
              </a:prstGeom>
              <a:noFill/>
            </p:spPr>
            <p:txBody>
              <a:bodyPr wrap="square" rtlCol="0">
                <a:spAutoFit/>
              </a:bodyPr>
              <a:p>
                <a:r>
                  <a:rPr lang="zh-CN" altLang="en-US" sz="2400" b="1">
                    <a:solidFill>
                      <a:srgbClr val="602E04"/>
                    </a:solidFill>
                    <a:latin typeface="微软雅黑" charset="0"/>
                    <a:ea typeface="微软雅黑" charset="0"/>
                  </a:rPr>
                  <a:t>简介</a:t>
                </a:r>
                <a:endParaRPr lang="zh-CN" altLang="en-US" sz="2400" b="1">
                  <a:solidFill>
                    <a:srgbClr val="602E04"/>
                  </a:solidFill>
                  <a:latin typeface="微软雅黑" charset="0"/>
                  <a:ea typeface="微软雅黑" charset="0"/>
                </a:endParaRPr>
              </a:p>
            </p:txBody>
          </p:sp>
          <p:sp>
            <p:nvSpPr>
              <p:cNvPr id="26" name="文本框 25"/>
              <p:cNvSpPr txBox="1"/>
              <p:nvPr/>
            </p:nvSpPr>
            <p:spPr>
              <a:xfrm>
                <a:off x="10829" y="1999"/>
                <a:ext cx="2240" cy="761"/>
              </a:xfrm>
              <a:prstGeom prst="rect">
                <a:avLst/>
              </a:prstGeom>
              <a:noFill/>
            </p:spPr>
            <p:txBody>
              <a:bodyPr wrap="square" rtlCol="0">
                <a:spAutoFit/>
              </a:bodyPr>
              <a:p>
                <a:r>
                  <a:rPr lang="zh-CN" altLang="en-US" sz="2400" b="1">
                    <a:solidFill>
                      <a:srgbClr val="602E04"/>
                    </a:solidFill>
                    <a:latin typeface="微软雅黑" charset="0"/>
                    <a:ea typeface="微软雅黑" charset="0"/>
                  </a:rPr>
                  <a:t>基本思想</a:t>
                </a:r>
                <a:endParaRPr lang="zh-CN" altLang="en-US" sz="2400" b="1">
                  <a:solidFill>
                    <a:srgbClr val="602E04"/>
                  </a:solidFill>
                  <a:latin typeface="微软雅黑" charset="0"/>
                  <a:ea typeface="微软雅黑" charset="0"/>
                </a:endParaRPr>
              </a:p>
            </p:txBody>
          </p:sp>
          <p:sp>
            <p:nvSpPr>
              <p:cNvPr id="27" name="文本框 26"/>
              <p:cNvSpPr txBox="1"/>
              <p:nvPr/>
            </p:nvSpPr>
            <p:spPr>
              <a:xfrm>
                <a:off x="10829" y="3925"/>
                <a:ext cx="2486" cy="761"/>
              </a:xfrm>
              <a:prstGeom prst="rect">
                <a:avLst/>
              </a:prstGeom>
              <a:noFill/>
            </p:spPr>
            <p:txBody>
              <a:bodyPr wrap="square" rtlCol="0">
                <a:spAutoFit/>
              </a:bodyPr>
              <a:p>
                <a:r>
                  <a:rPr lang="zh-CN" altLang="en-US" sz="2400" b="1">
                    <a:solidFill>
                      <a:srgbClr val="602E04"/>
                    </a:solidFill>
                    <a:latin typeface="微软雅黑" charset="0"/>
                    <a:ea typeface="微软雅黑" charset="0"/>
                  </a:rPr>
                  <a:t>价值</a:t>
                </a:r>
                <a:endParaRPr lang="zh-CN" altLang="en-US" sz="2400" b="1">
                  <a:solidFill>
                    <a:srgbClr val="602E04"/>
                  </a:solidFill>
                  <a:latin typeface="微软雅黑" charset="0"/>
                  <a:ea typeface="微软雅黑" charset="0"/>
                </a:endParaRPr>
              </a:p>
            </p:txBody>
          </p:sp>
          <p:sp>
            <p:nvSpPr>
              <p:cNvPr id="28" name="文本框 27"/>
              <p:cNvSpPr txBox="1"/>
              <p:nvPr/>
            </p:nvSpPr>
            <p:spPr>
              <a:xfrm>
                <a:off x="10830" y="3246"/>
                <a:ext cx="2219" cy="761"/>
              </a:xfrm>
              <a:prstGeom prst="rect">
                <a:avLst/>
              </a:prstGeom>
              <a:noFill/>
            </p:spPr>
            <p:txBody>
              <a:bodyPr wrap="square" rtlCol="0">
                <a:spAutoFit/>
              </a:bodyPr>
              <a:p>
                <a:r>
                  <a:rPr lang="zh-CN" altLang="zh-CN" sz="2400" b="1">
                    <a:solidFill>
                      <a:srgbClr val="602E04"/>
                    </a:solidFill>
                    <a:latin typeface="微软雅黑" charset="0"/>
                    <a:ea typeface="微软雅黑" charset="0"/>
                  </a:rPr>
                  <a:t>实施流程</a:t>
                </a:r>
                <a:endParaRPr lang="zh-CN" altLang="zh-CN" sz="2400" b="1">
                  <a:solidFill>
                    <a:srgbClr val="602E04"/>
                  </a:solidFill>
                  <a:latin typeface="微软雅黑" charset="0"/>
                  <a:ea typeface="微软雅黑" charset="0"/>
                </a:endParaRPr>
              </a:p>
            </p:txBody>
          </p:sp>
          <p:sp>
            <p:nvSpPr>
              <p:cNvPr id="29" name="文本框 28"/>
              <p:cNvSpPr txBox="1"/>
              <p:nvPr/>
            </p:nvSpPr>
            <p:spPr>
              <a:xfrm>
                <a:off x="10829" y="2678"/>
                <a:ext cx="235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lang="zh-CN" altLang="en-US" sz="2400" b="1">
                    <a:solidFill>
                      <a:srgbClr val="602E04"/>
                    </a:solidFill>
                    <a:latin typeface="微软雅黑" charset="0"/>
                    <a:ea typeface="微软雅黑" charset="0"/>
                  </a:rPr>
                  <a:t>至</a:t>
                </a:r>
                <a:r>
                  <a:rPr lang="en-US" altLang="zh-CN" sz="2400" b="1">
                    <a:solidFill>
                      <a:srgbClr val="602E04"/>
                    </a:solidFill>
                    <a:latin typeface="微软雅黑" charset="0"/>
                    <a:ea typeface="微软雅黑" charset="0"/>
                  </a:rPr>
                  <a:t>5</a:t>
                </a:r>
                <a:r>
                  <a:rPr lang="zh-CN" altLang="en-US" sz="2400" b="1">
                    <a:solidFill>
                      <a:srgbClr val="602E04"/>
                    </a:solidFill>
                    <a:latin typeface="微软雅黑" charset="0"/>
                    <a:ea typeface="微软雅黑" charset="0"/>
                  </a:rPr>
                  <a:t>级</a:t>
                </a:r>
                <a:endParaRPr lang="zh-CN" altLang="en-US" sz="2400" b="1">
                  <a:solidFill>
                    <a:srgbClr val="602E04"/>
                  </a:solidFill>
                  <a:latin typeface="微软雅黑" charset="0"/>
                  <a:ea typeface="微软雅黑" charset="0"/>
                </a:endParaRPr>
              </a:p>
            </p:txBody>
          </p:sp>
        </p:grpSp>
      </p:grpSp>
      <p:grpSp>
        <p:nvGrpSpPr>
          <p:cNvPr id="40" name="组合 39"/>
          <p:cNvGrpSpPr/>
          <p:nvPr/>
        </p:nvGrpSpPr>
        <p:grpSpPr>
          <a:xfrm>
            <a:off x="1764030" y="5012690"/>
            <a:ext cx="5466715" cy="1059180"/>
            <a:chOff x="2778" y="7781"/>
            <a:chExt cx="8609" cy="1668"/>
          </a:xfrm>
        </p:grpSpPr>
        <p:grpSp>
          <p:nvGrpSpPr>
            <p:cNvPr id="5" name="组合 4"/>
            <p:cNvGrpSpPr/>
            <p:nvPr/>
          </p:nvGrpSpPr>
          <p:grpSpPr>
            <a:xfrm>
              <a:off x="2778" y="8121"/>
              <a:ext cx="4353" cy="996"/>
              <a:chOff x="4905" y="5608"/>
              <a:chExt cx="4353" cy="996"/>
            </a:xfrm>
          </p:grpSpPr>
          <p:pic>
            <p:nvPicPr>
              <p:cNvPr id="5125" name="Picture 3" descr="C:\Documents and Settings\Administrator\桌面\ZCOOL_Floral Templates2.png"/>
              <p:cNvPicPr>
                <a:picLocks noChangeAspect="1"/>
              </p:cNvPicPr>
              <p:nvPr/>
            </p:nvPicPr>
            <p:blipFill>
              <a:blip r:embed="rId3"/>
              <a:srcRect/>
              <a:stretch>
                <a:fillRect/>
              </a:stretch>
            </p:blipFill>
            <p:spPr>
              <a:xfrm>
                <a:off x="4905" y="5608"/>
                <a:ext cx="1258" cy="997"/>
              </a:xfrm>
              <a:prstGeom prst="rect">
                <a:avLst/>
              </a:prstGeom>
              <a:noFill/>
              <a:ln w="9525">
                <a:noFill/>
                <a:miter/>
              </a:ln>
            </p:spPr>
          </p:pic>
          <p:sp>
            <p:nvSpPr>
              <p:cNvPr id="5130" name="TextBox 13"/>
              <p:cNvSpPr txBox="1"/>
              <p:nvPr/>
            </p:nvSpPr>
            <p:spPr>
              <a:xfrm>
                <a:off x="7108" y="5743"/>
                <a:ext cx="2151" cy="761"/>
              </a:xfrm>
              <a:prstGeom prst="rect">
                <a:avLst/>
              </a:prstGeom>
              <a:noFill/>
              <a:ln w="9525">
                <a:noFill/>
                <a:miter/>
              </a:ln>
            </p:spPr>
            <p:txBody>
              <a:bodyPr wrap="none">
                <a:spAutoFit/>
              </a:bodyPr>
              <a:p>
                <a:pPr lvl="0" eaLnBrk="1" hangingPunct="1"/>
                <a:r>
                  <a:rPr lang="en-US" altLang="zh-CN" sz="2400" b="1" dirty="0">
                    <a:solidFill>
                      <a:srgbClr val="602E04"/>
                    </a:solidFill>
                    <a:latin typeface="微软雅黑" pitchFamily="2" charset="-122"/>
                    <a:ea typeface="微软雅黑" pitchFamily="2" charset="-122"/>
                  </a:rPr>
                  <a:t>PMBOK</a:t>
                </a:r>
                <a:endParaRPr lang="en-US" altLang="zh-CN" sz="2400" b="1" dirty="0">
                  <a:solidFill>
                    <a:srgbClr val="602E04"/>
                  </a:solidFill>
                  <a:latin typeface="微软雅黑" pitchFamily="2" charset="-122"/>
                  <a:ea typeface="微软雅黑" pitchFamily="2" charset="-122"/>
                </a:endParaRPr>
              </a:p>
            </p:txBody>
          </p:sp>
        </p:grpSp>
        <p:grpSp>
          <p:nvGrpSpPr>
            <p:cNvPr id="37" name="组合 36"/>
            <p:cNvGrpSpPr/>
            <p:nvPr/>
          </p:nvGrpSpPr>
          <p:grpSpPr>
            <a:xfrm>
              <a:off x="7087" y="7781"/>
              <a:ext cx="4301" cy="1668"/>
              <a:chOff x="8561" y="6534"/>
              <a:chExt cx="4301" cy="1668"/>
            </a:xfrm>
          </p:grpSpPr>
          <p:cxnSp>
            <p:nvCxnSpPr>
              <p:cNvPr id="30" name="直接连接符 29"/>
              <p:cNvCxnSpPr/>
              <p:nvPr/>
            </p:nvCxnSpPr>
            <p:spPr>
              <a:xfrm>
                <a:off x="9355" y="6874"/>
                <a:ext cx="102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p:nvPr/>
            </p:nvCxnSpPr>
            <p:spPr>
              <a:xfrm>
                <a:off x="9355" y="7781"/>
                <a:ext cx="102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直接连接符 32"/>
              <p:cNvCxnSpPr/>
              <p:nvPr/>
            </p:nvCxnSpPr>
            <p:spPr>
              <a:xfrm>
                <a:off x="8561" y="7327"/>
                <a:ext cx="79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直接连接符 33"/>
              <p:cNvCxnSpPr/>
              <p:nvPr/>
            </p:nvCxnSpPr>
            <p:spPr>
              <a:xfrm flipV="1">
                <a:off x="9355" y="6874"/>
                <a:ext cx="0" cy="907"/>
              </a:xfrm>
              <a:prstGeom prst="line">
                <a:avLst/>
              </a:prstGeom>
            </p:spPr>
            <p:style>
              <a:lnRef idx="3">
                <a:schemeClr val="accent2"/>
              </a:lnRef>
              <a:fillRef idx="0">
                <a:schemeClr val="accent2"/>
              </a:fillRef>
              <a:effectRef idx="2">
                <a:schemeClr val="accent2"/>
              </a:effectRef>
              <a:fontRef idx="minor">
                <a:schemeClr val="tx1"/>
              </a:fontRef>
            </p:style>
          </p:cxnSp>
          <p:sp>
            <p:nvSpPr>
              <p:cNvPr id="35" name="文本框 34"/>
              <p:cNvSpPr txBox="1"/>
              <p:nvPr/>
            </p:nvSpPr>
            <p:spPr>
              <a:xfrm>
                <a:off x="10376" y="6534"/>
                <a:ext cx="2486" cy="761"/>
              </a:xfrm>
              <a:prstGeom prst="rect">
                <a:avLst/>
              </a:prstGeom>
              <a:noFill/>
            </p:spPr>
            <p:txBody>
              <a:bodyPr wrap="square" rtlCol="0">
                <a:spAutoFit/>
              </a:bodyPr>
              <a:p>
                <a:r>
                  <a:rPr lang="zh-CN" altLang="en-US" sz="2400" b="1">
                    <a:solidFill>
                      <a:srgbClr val="602E04"/>
                    </a:solidFill>
                    <a:latin typeface="微软雅黑" charset="0"/>
                    <a:ea typeface="微软雅黑" charset="0"/>
                  </a:rPr>
                  <a:t>简介</a:t>
                </a:r>
                <a:endParaRPr lang="zh-CN" altLang="en-US" sz="2400" b="1">
                  <a:solidFill>
                    <a:srgbClr val="602E04"/>
                  </a:solidFill>
                  <a:latin typeface="微软雅黑" charset="0"/>
                  <a:ea typeface="微软雅黑" charset="0"/>
                </a:endParaRPr>
              </a:p>
            </p:txBody>
          </p:sp>
          <p:sp>
            <p:nvSpPr>
              <p:cNvPr id="36" name="文本框 35"/>
              <p:cNvSpPr txBox="1"/>
              <p:nvPr/>
            </p:nvSpPr>
            <p:spPr>
              <a:xfrm>
                <a:off x="10376" y="7441"/>
                <a:ext cx="2486" cy="761"/>
              </a:xfrm>
              <a:prstGeom prst="rect">
                <a:avLst/>
              </a:prstGeom>
              <a:noFill/>
            </p:spPr>
            <p:txBody>
              <a:bodyPr wrap="square" rtlCol="0">
                <a:spAutoFit/>
              </a:bodyPr>
              <a:p>
                <a:r>
                  <a:rPr lang="zh-CN" altLang="en-US" sz="2400" b="1">
                    <a:solidFill>
                      <a:srgbClr val="602E04"/>
                    </a:solidFill>
                    <a:latin typeface="微软雅黑" charset="0"/>
                    <a:ea typeface="微软雅黑" charset="0"/>
                  </a:rPr>
                  <a:t>知识领域</a:t>
                </a:r>
                <a:endParaRPr lang="zh-CN" altLang="en-US" sz="2400" b="1">
                  <a:solidFill>
                    <a:srgbClr val="602E04"/>
                  </a:solidFill>
                  <a:latin typeface="微软雅黑" charset="0"/>
                  <a:ea typeface="微软雅黑"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1000"/>
                                        <p:tgtEl>
                                          <p:spTgt spid="39"/>
                                        </p:tgtEl>
                                      </p:cBhvr>
                                    </p:animEffect>
                                    <p:anim calcmode="lin" valueType="num">
                                      <p:cBhvr>
                                        <p:cTn id="14" dur="1000" fill="hold"/>
                                        <p:tgtEl>
                                          <p:spTgt spid="39"/>
                                        </p:tgtEl>
                                        <p:attrNameLst>
                                          <p:attrName>ppt_x</p:attrName>
                                        </p:attrNameLst>
                                      </p:cBhvr>
                                      <p:tavLst>
                                        <p:tav tm="0">
                                          <p:val>
                                            <p:strVal val="#ppt_x"/>
                                          </p:val>
                                        </p:tav>
                                        <p:tav tm="100000">
                                          <p:val>
                                            <p:strVal val="#ppt_x"/>
                                          </p:val>
                                        </p:tav>
                                      </p:tavLst>
                                    </p:anim>
                                    <p:anim calcmode="lin" valueType="num">
                                      <p:cBhvr>
                                        <p:cTn id="15" dur="1000" fill="hold"/>
                                        <p:tgtEl>
                                          <p:spTgt spid="3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411730" y="476250"/>
            <a:ext cx="4749165"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CMMI-</a:t>
            </a:r>
            <a:r>
              <a:rPr lang="zh-CN" altLang="en-US" sz="4000" b="1" dirty="0">
                <a:solidFill>
                  <a:srgbClr val="602E04"/>
                </a:solidFill>
                <a:latin typeface="微软雅黑" pitchFamily="2" charset="-122"/>
                <a:ea typeface="微软雅黑" pitchFamily="2" charset="-122"/>
              </a:rPr>
              <a:t>实施流程</a:t>
            </a:r>
            <a:endParaRPr lang="zh-CN" altLang="en-US" sz="4000" b="1" dirty="0">
              <a:solidFill>
                <a:srgbClr val="602E04"/>
              </a:solidFill>
              <a:latin typeface="微软雅黑" pitchFamily="2" charset="-122"/>
              <a:ea typeface="微软雅黑" pitchFamily="2" charset="-122"/>
            </a:endParaRPr>
          </a:p>
        </p:txBody>
      </p:sp>
      <p:grpSp>
        <p:nvGrpSpPr>
          <p:cNvPr id="3" name="组合 2"/>
          <p:cNvGrpSpPr/>
          <p:nvPr/>
        </p:nvGrpSpPr>
        <p:grpSpPr>
          <a:xfrm>
            <a:off x="251460" y="1700530"/>
            <a:ext cx="4464685" cy="504190"/>
            <a:chOff x="396" y="2678"/>
            <a:chExt cx="7031" cy="794"/>
          </a:xfrm>
        </p:grpSpPr>
        <p:sp>
          <p:nvSpPr>
            <p:cNvPr id="19" name="文本框 18"/>
            <p:cNvSpPr txBox="1"/>
            <p:nvPr/>
          </p:nvSpPr>
          <p:spPr>
            <a:xfrm>
              <a:off x="396" y="2678"/>
              <a:ext cx="7031" cy="761"/>
            </a:xfrm>
            <a:prstGeom prst="rect">
              <a:avLst/>
            </a:prstGeom>
            <a:noFill/>
          </p:spPr>
          <p:txBody>
            <a:bodyPr wrap="square" rtlCol="0">
              <a:spAutoFit/>
            </a:bodyPr>
            <a:p>
              <a:r>
                <a:rPr sz="2400" b="1">
                  <a:solidFill>
                    <a:srgbClr val="602E04"/>
                  </a:solidFill>
                  <a:latin typeface="微软雅黑" charset="0"/>
                  <a:ea typeface="微软雅黑" charset="0"/>
                </a:rPr>
                <a:t>阶段1：CMMI项目启动会</a:t>
              </a:r>
              <a:endParaRPr sz="2400" b="1">
                <a:solidFill>
                  <a:srgbClr val="602E04"/>
                </a:solidFill>
                <a:latin typeface="微软雅黑" charset="0"/>
                <a:ea typeface="微软雅黑" charset="0"/>
              </a:endParaRPr>
            </a:p>
          </p:txBody>
        </p:sp>
        <p:cxnSp>
          <p:nvCxnSpPr>
            <p:cNvPr id="8202" name="直接连接符 10"/>
            <p:cNvCxnSpPr/>
            <p:nvPr/>
          </p:nvCxnSpPr>
          <p:spPr>
            <a:xfrm>
              <a:off x="510" y="3472"/>
              <a:ext cx="5556" cy="0"/>
            </a:xfrm>
            <a:prstGeom prst="line">
              <a:avLst/>
            </a:prstGeom>
            <a:ln w="38100" cap="flat" cmpd="sng">
              <a:solidFill>
                <a:srgbClr val="602E04"/>
              </a:solidFill>
              <a:prstDash val="sysDot"/>
              <a:headEnd type="none" w="med" len="med"/>
              <a:tailEnd type="none" w="med" len="med"/>
            </a:ln>
          </p:spPr>
        </p:cxnSp>
      </p:grpSp>
      <p:grpSp>
        <p:nvGrpSpPr>
          <p:cNvPr id="5" name="组合 4"/>
          <p:cNvGrpSpPr/>
          <p:nvPr/>
        </p:nvGrpSpPr>
        <p:grpSpPr>
          <a:xfrm rot="0">
            <a:off x="252095" y="3716655"/>
            <a:ext cx="3703320" cy="504190"/>
            <a:chOff x="396" y="5740"/>
            <a:chExt cx="5832" cy="794"/>
          </a:xfrm>
        </p:grpSpPr>
        <p:sp>
          <p:nvSpPr>
            <p:cNvPr id="17" name="文本框 16"/>
            <p:cNvSpPr txBox="1"/>
            <p:nvPr/>
          </p:nvSpPr>
          <p:spPr>
            <a:xfrm>
              <a:off x="396" y="5740"/>
              <a:ext cx="5832" cy="761"/>
            </a:xfrm>
            <a:prstGeom prst="rect">
              <a:avLst/>
            </a:prstGeom>
            <a:noFill/>
          </p:spPr>
          <p:txBody>
            <a:bodyPr wrap="square" rtlCol="0">
              <a:spAutoFit/>
            </a:bodyPr>
            <a:p>
              <a:r>
                <a:rPr sz="2400" b="1">
                  <a:solidFill>
                    <a:srgbClr val="602E04"/>
                  </a:solidFill>
                  <a:latin typeface="微软雅黑" charset="0"/>
                  <a:ea typeface="微软雅黑" charset="0"/>
                </a:rPr>
                <a:t>阶段3：诊断</a:t>
              </a:r>
              <a:endParaRPr sz="2400" b="1">
                <a:solidFill>
                  <a:srgbClr val="602E04"/>
                </a:solidFill>
                <a:latin typeface="微软雅黑" charset="0"/>
                <a:ea typeface="微软雅黑" charset="0"/>
              </a:endParaRPr>
            </a:p>
          </p:txBody>
        </p:sp>
        <p:cxnSp>
          <p:nvCxnSpPr>
            <p:cNvPr id="21" name="直接连接符 10"/>
            <p:cNvCxnSpPr/>
            <p:nvPr/>
          </p:nvCxnSpPr>
          <p:spPr>
            <a:xfrm>
              <a:off x="510" y="6533"/>
              <a:ext cx="2721" cy="1"/>
            </a:xfrm>
            <a:prstGeom prst="line">
              <a:avLst/>
            </a:prstGeom>
            <a:ln w="38100" cap="flat" cmpd="sng">
              <a:solidFill>
                <a:srgbClr val="602E04"/>
              </a:solidFill>
              <a:prstDash val="sysDot"/>
              <a:headEnd type="none" w="med" len="med"/>
              <a:tailEnd type="none" w="med" len="med"/>
            </a:ln>
          </p:spPr>
        </p:cxnSp>
      </p:grpSp>
      <p:grpSp>
        <p:nvGrpSpPr>
          <p:cNvPr id="8" name="组合 7"/>
          <p:cNvGrpSpPr/>
          <p:nvPr/>
        </p:nvGrpSpPr>
        <p:grpSpPr>
          <a:xfrm>
            <a:off x="4932045" y="2564765"/>
            <a:ext cx="3703320" cy="647700"/>
            <a:chOff x="7767" y="4039"/>
            <a:chExt cx="5832" cy="1020"/>
          </a:xfrm>
        </p:grpSpPr>
        <p:sp>
          <p:nvSpPr>
            <p:cNvPr id="14" name="文本框 13"/>
            <p:cNvSpPr txBox="1"/>
            <p:nvPr/>
          </p:nvSpPr>
          <p:spPr>
            <a:xfrm>
              <a:off x="7767" y="4039"/>
              <a:ext cx="5832" cy="761"/>
            </a:xfrm>
            <a:prstGeom prst="rect">
              <a:avLst/>
            </a:prstGeom>
            <a:noFill/>
          </p:spPr>
          <p:txBody>
            <a:bodyPr wrap="square" rtlCol="0">
              <a:spAutoFit/>
            </a:bodyPr>
            <a:p>
              <a:r>
                <a:rPr sz="2400" b="1">
                  <a:solidFill>
                    <a:srgbClr val="602E04"/>
                  </a:solidFill>
                  <a:latin typeface="微软雅黑" charset="0"/>
                  <a:ea typeface="微软雅黑" charset="0"/>
                </a:rPr>
                <a:t>阶段6：组织推广</a:t>
              </a:r>
              <a:endParaRPr sz="2400" b="1">
                <a:solidFill>
                  <a:srgbClr val="602E04"/>
                </a:solidFill>
                <a:latin typeface="微软雅黑" charset="0"/>
                <a:ea typeface="微软雅黑" charset="0"/>
              </a:endParaRPr>
            </a:p>
          </p:txBody>
        </p:sp>
        <p:cxnSp>
          <p:nvCxnSpPr>
            <p:cNvPr id="23" name="直接连接符 10"/>
            <p:cNvCxnSpPr/>
            <p:nvPr/>
          </p:nvCxnSpPr>
          <p:spPr>
            <a:xfrm>
              <a:off x="7881" y="5059"/>
              <a:ext cx="3628" cy="0"/>
            </a:xfrm>
            <a:prstGeom prst="line">
              <a:avLst/>
            </a:prstGeom>
            <a:ln w="38100" cap="flat" cmpd="sng">
              <a:solidFill>
                <a:srgbClr val="602E04"/>
              </a:solidFill>
              <a:prstDash val="sysDot"/>
              <a:headEnd type="none" w="med" len="med"/>
              <a:tailEnd type="none" w="med" len="med"/>
            </a:ln>
          </p:spPr>
        </p:cxnSp>
      </p:grpSp>
      <p:grpSp>
        <p:nvGrpSpPr>
          <p:cNvPr id="10" name="组合 9"/>
          <p:cNvGrpSpPr/>
          <p:nvPr/>
        </p:nvGrpSpPr>
        <p:grpSpPr>
          <a:xfrm>
            <a:off x="4932045" y="4581525"/>
            <a:ext cx="4150360" cy="503555"/>
            <a:chOff x="7767" y="7215"/>
            <a:chExt cx="6536" cy="793"/>
          </a:xfrm>
        </p:grpSpPr>
        <p:sp>
          <p:nvSpPr>
            <p:cNvPr id="12" name="文本框 11"/>
            <p:cNvSpPr txBox="1"/>
            <p:nvPr/>
          </p:nvSpPr>
          <p:spPr>
            <a:xfrm>
              <a:off x="7767" y="7215"/>
              <a:ext cx="6536" cy="761"/>
            </a:xfrm>
            <a:prstGeom prst="rect">
              <a:avLst/>
            </a:prstGeom>
            <a:noFill/>
          </p:spPr>
          <p:txBody>
            <a:bodyPr wrap="square" rtlCol="0">
              <a:spAutoFit/>
            </a:bodyPr>
            <a:p>
              <a:r>
                <a:rPr sz="2400" b="1">
                  <a:solidFill>
                    <a:srgbClr val="602E04"/>
                  </a:solidFill>
                  <a:latin typeface="微软雅黑" charset="0"/>
                  <a:ea typeface="微软雅黑" charset="0"/>
                </a:rPr>
                <a:t>阶段8：SCAMPI A 正式评估</a:t>
              </a:r>
              <a:endParaRPr sz="2400" b="1">
                <a:solidFill>
                  <a:srgbClr val="602E04"/>
                </a:solidFill>
                <a:latin typeface="微软雅黑" charset="0"/>
                <a:ea typeface="微软雅黑" charset="0"/>
              </a:endParaRPr>
            </a:p>
          </p:txBody>
        </p:sp>
        <p:cxnSp>
          <p:nvCxnSpPr>
            <p:cNvPr id="24" name="直接连接符 10"/>
            <p:cNvCxnSpPr/>
            <p:nvPr/>
          </p:nvCxnSpPr>
          <p:spPr>
            <a:xfrm>
              <a:off x="7881" y="8008"/>
              <a:ext cx="6237" cy="0"/>
            </a:xfrm>
            <a:prstGeom prst="line">
              <a:avLst/>
            </a:prstGeom>
            <a:ln w="38100" cap="flat" cmpd="sng">
              <a:solidFill>
                <a:srgbClr val="602E04"/>
              </a:solidFill>
              <a:prstDash val="sysDot"/>
              <a:headEnd type="none" w="med" len="med"/>
              <a:tailEnd type="none" w="med" len="med"/>
            </a:ln>
          </p:spPr>
        </p:cxnSp>
      </p:grpSp>
      <p:grpSp>
        <p:nvGrpSpPr>
          <p:cNvPr id="7" name="组合 6"/>
          <p:cNvGrpSpPr/>
          <p:nvPr/>
        </p:nvGrpSpPr>
        <p:grpSpPr>
          <a:xfrm>
            <a:off x="4932045" y="1700530"/>
            <a:ext cx="3703320" cy="504190"/>
            <a:chOff x="7767" y="2678"/>
            <a:chExt cx="5832" cy="794"/>
          </a:xfrm>
        </p:grpSpPr>
        <p:sp>
          <p:nvSpPr>
            <p:cNvPr id="15" name="文本框 14"/>
            <p:cNvSpPr txBox="1"/>
            <p:nvPr/>
          </p:nvSpPr>
          <p:spPr>
            <a:xfrm>
              <a:off x="7767" y="2678"/>
              <a:ext cx="5832" cy="761"/>
            </a:xfrm>
            <a:prstGeom prst="rect">
              <a:avLst/>
            </a:prstGeom>
            <a:noFill/>
          </p:spPr>
          <p:txBody>
            <a:bodyPr wrap="square" rtlCol="0">
              <a:spAutoFit/>
            </a:bodyPr>
            <a:p>
              <a:r>
                <a:rPr sz="2400" b="1">
                  <a:solidFill>
                    <a:srgbClr val="602E04"/>
                  </a:solidFill>
                  <a:latin typeface="微软雅黑" charset="0"/>
                  <a:ea typeface="微软雅黑" charset="0"/>
                </a:rPr>
                <a:t>阶段5：项目试点</a:t>
              </a:r>
              <a:endParaRPr sz="2400" b="1">
                <a:solidFill>
                  <a:srgbClr val="602E04"/>
                </a:solidFill>
                <a:latin typeface="微软雅黑" charset="0"/>
                <a:ea typeface="微软雅黑" charset="0"/>
              </a:endParaRPr>
            </a:p>
          </p:txBody>
        </p:sp>
        <p:cxnSp>
          <p:nvCxnSpPr>
            <p:cNvPr id="25" name="直接连接符 10"/>
            <p:cNvCxnSpPr/>
            <p:nvPr/>
          </p:nvCxnSpPr>
          <p:spPr>
            <a:xfrm>
              <a:off x="7881" y="3472"/>
              <a:ext cx="3629" cy="0"/>
            </a:xfrm>
            <a:prstGeom prst="line">
              <a:avLst/>
            </a:prstGeom>
            <a:ln w="38100" cap="flat" cmpd="sng">
              <a:solidFill>
                <a:srgbClr val="602E04"/>
              </a:solidFill>
              <a:prstDash val="sysDot"/>
              <a:headEnd type="none" w="med" len="med"/>
              <a:tailEnd type="none" w="med" len="med"/>
            </a:ln>
          </p:spPr>
        </p:cxnSp>
      </p:grpSp>
      <p:grpSp>
        <p:nvGrpSpPr>
          <p:cNvPr id="9" name="组合 8"/>
          <p:cNvGrpSpPr/>
          <p:nvPr/>
        </p:nvGrpSpPr>
        <p:grpSpPr>
          <a:xfrm>
            <a:off x="4932045" y="3716655"/>
            <a:ext cx="3703320" cy="504190"/>
            <a:chOff x="7767" y="5740"/>
            <a:chExt cx="5832" cy="794"/>
          </a:xfrm>
        </p:grpSpPr>
        <p:sp>
          <p:nvSpPr>
            <p:cNvPr id="13" name="文本框 12"/>
            <p:cNvSpPr txBox="1"/>
            <p:nvPr/>
          </p:nvSpPr>
          <p:spPr>
            <a:xfrm>
              <a:off x="7767" y="5740"/>
              <a:ext cx="5832" cy="761"/>
            </a:xfrm>
            <a:prstGeom prst="rect">
              <a:avLst/>
            </a:prstGeom>
            <a:noFill/>
          </p:spPr>
          <p:txBody>
            <a:bodyPr wrap="square" rtlCol="0">
              <a:spAutoFit/>
            </a:bodyPr>
            <a:p>
              <a:r>
                <a:rPr sz="2400" b="1">
                  <a:solidFill>
                    <a:srgbClr val="602E04"/>
                  </a:solidFill>
                  <a:latin typeface="微软雅黑" charset="0"/>
                  <a:ea typeface="微软雅黑" charset="0"/>
                </a:rPr>
                <a:t>阶段7：预评估</a:t>
              </a:r>
              <a:endParaRPr sz="2400" b="1">
                <a:solidFill>
                  <a:srgbClr val="602E04"/>
                </a:solidFill>
                <a:latin typeface="微软雅黑" charset="0"/>
                <a:ea typeface="微软雅黑" charset="0"/>
              </a:endParaRPr>
            </a:p>
          </p:txBody>
        </p:sp>
        <p:cxnSp>
          <p:nvCxnSpPr>
            <p:cNvPr id="26" name="直接连接符 10"/>
            <p:cNvCxnSpPr/>
            <p:nvPr/>
          </p:nvCxnSpPr>
          <p:spPr>
            <a:xfrm>
              <a:off x="7881" y="6533"/>
              <a:ext cx="3175" cy="1"/>
            </a:xfrm>
            <a:prstGeom prst="line">
              <a:avLst/>
            </a:prstGeom>
            <a:ln w="38100" cap="flat" cmpd="sng">
              <a:solidFill>
                <a:srgbClr val="602E04"/>
              </a:solidFill>
              <a:prstDash val="sysDot"/>
              <a:headEnd type="none" w="med" len="med"/>
              <a:tailEnd type="none" w="med" len="med"/>
            </a:ln>
          </p:spPr>
        </p:cxnSp>
      </p:grpSp>
      <p:grpSp>
        <p:nvGrpSpPr>
          <p:cNvPr id="28" name="组合 27"/>
          <p:cNvGrpSpPr/>
          <p:nvPr/>
        </p:nvGrpSpPr>
        <p:grpSpPr>
          <a:xfrm>
            <a:off x="252095" y="2564765"/>
            <a:ext cx="3981450" cy="864235"/>
            <a:chOff x="397" y="3812"/>
            <a:chExt cx="6270" cy="1361"/>
          </a:xfrm>
        </p:grpSpPr>
        <p:sp>
          <p:nvSpPr>
            <p:cNvPr id="18" name="文本框 17"/>
            <p:cNvSpPr txBox="1"/>
            <p:nvPr/>
          </p:nvSpPr>
          <p:spPr>
            <a:xfrm>
              <a:off x="397" y="3812"/>
              <a:ext cx="6270" cy="1337"/>
            </a:xfrm>
            <a:prstGeom prst="rect">
              <a:avLst/>
            </a:prstGeom>
            <a:noFill/>
          </p:spPr>
          <p:txBody>
            <a:bodyPr wrap="square" rtlCol="0">
              <a:spAutoFit/>
            </a:bodyPr>
            <a:p>
              <a:r>
                <a:rPr sz="2400" b="1">
                  <a:solidFill>
                    <a:srgbClr val="602E04"/>
                  </a:solidFill>
                  <a:latin typeface="微软雅黑" charset="0"/>
                  <a:ea typeface="微软雅黑" charset="0"/>
                </a:rPr>
                <a:t>阶段2：CMMI基础培训和过程改进小组组建</a:t>
              </a:r>
              <a:endParaRPr sz="2400" b="1">
                <a:solidFill>
                  <a:srgbClr val="602E04"/>
                </a:solidFill>
                <a:latin typeface="微软雅黑" charset="0"/>
                <a:ea typeface="微软雅黑" charset="0"/>
              </a:endParaRPr>
            </a:p>
          </p:txBody>
        </p:sp>
        <p:cxnSp>
          <p:nvCxnSpPr>
            <p:cNvPr id="6" name="直接连接符 10"/>
            <p:cNvCxnSpPr/>
            <p:nvPr/>
          </p:nvCxnSpPr>
          <p:spPr>
            <a:xfrm>
              <a:off x="510" y="5173"/>
              <a:ext cx="3855" cy="0"/>
            </a:xfrm>
            <a:prstGeom prst="line">
              <a:avLst/>
            </a:prstGeom>
            <a:ln w="38100" cap="flat" cmpd="sng">
              <a:solidFill>
                <a:srgbClr val="602E04"/>
              </a:solidFill>
              <a:prstDash val="sysDot"/>
              <a:headEnd type="none" w="med" len="med"/>
              <a:tailEnd type="none" w="med" len="med"/>
            </a:ln>
          </p:spPr>
        </p:cxnSp>
      </p:grpSp>
      <p:grpSp>
        <p:nvGrpSpPr>
          <p:cNvPr id="29" name="组合 28"/>
          <p:cNvGrpSpPr/>
          <p:nvPr/>
        </p:nvGrpSpPr>
        <p:grpSpPr>
          <a:xfrm>
            <a:off x="252095" y="4580890"/>
            <a:ext cx="4363720" cy="502920"/>
            <a:chOff x="396" y="7216"/>
            <a:chExt cx="6872" cy="792"/>
          </a:xfrm>
        </p:grpSpPr>
        <p:sp>
          <p:nvSpPr>
            <p:cNvPr id="16" name="文本框 15"/>
            <p:cNvSpPr txBox="1"/>
            <p:nvPr/>
          </p:nvSpPr>
          <p:spPr>
            <a:xfrm>
              <a:off x="396" y="7216"/>
              <a:ext cx="6872" cy="761"/>
            </a:xfrm>
            <a:prstGeom prst="rect">
              <a:avLst/>
            </a:prstGeom>
            <a:noFill/>
          </p:spPr>
          <p:txBody>
            <a:bodyPr wrap="square" rtlCol="0">
              <a:spAutoFit/>
            </a:bodyPr>
            <a:p>
              <a:r>
                <a:rPr sz="2400" b="1">
                  <a:solidFill>
                    <a:srgbClr val="602E04"/>
                  </a:solidFill>
                  <a:latin typeface="微软雅黑" charset="0"/>
                  <a:ea typeface="微软雅黑" charset="0"/>
                </a:rPr>
                <a:t>阶段4：过程域培训和文件定义</a:t>
              </a:r>
              <a:endParaRPr sz="2400" b="1">
                <a:solidFill>
                  <a:srgbClr val="602E04"/>
                </a:solidFill>
                <a:latin typeface="微软雅黑" charset="0"/>
                <a:ea typeface="微软雅黑" charset="0"/>
              </a:endParaRPr>
            </a:p>
          </p:txBody>
        </p:sp>
        <p:cxnSp>
          <p:nvCxnSpPr>
            <p:cNvPr id="22" name="直接连接符 10"/>
            <p:cNvCxnSpPr/>
            <p:nvPr/>
          </p:nvCxnSpPr>
          <p:spPr>
            <a:xfrm>
              <a:off x="510" y="8008"/>
              <a:ext cx="6577" cy="0"/>
            </a:xfrm>
            <a:prstGeom prst="line">
              <a:avLst/>
            </a:prstGeom>
            <a:ln w="38100" cap="flat" cmpd="sng">
              <a:solidFill>
                <a:srgbClr val="602E04"/>
              </a:solidFill>
              <a:prstDash val="sysDot"/>
              <a:headEnd type="none" w="med" len="med"/>
              <a:tailEnd type="none" w="med" len="med"/>
            </a:ln>
          </p:spPr>
        </p:cxnSp>
      </p:grpSp>
      <p:sp>
        <p:nvSpPr>
          <p:cNvPr id="30" name="Freeform 6"/>
          <p:cNvSpPr/>
          <p:nvPr/>
        </p:nvSpPr>
        <p:spPr>
          <a:xfrm rot="18420000">
            <a:off x="2665730" y="2985770"/>
            <a:ext cx="2426970" cy="944245"/>
          </a:xfrm>
          <a:custGeom>
            <a:avLst/>
            <a:gdLst>
              <a:gd name="txL" fmla="*/ 0 w 4247"/>
              <a:gd name="txT" fmla="*/ 0 h 1028"/>
              <a:gd name="txR" fmla="*/ 4247 w 4247"/>
              <a:gd name="txB" fmla="*/ 1028 h 1028"/>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4247" h="1028">
                <a:moveTo>
                  <a:pt x="0" y="761"/>
                </a:moveTo>
                <a:lnTo>
                  <a:pt x="1543" y="312"/>
                </a:lnTo>
                <a:lnTo>
                  <a:pt x="1543" y="579"/>
                </a:lnTo>
                <a:lnTo>
                  <a:pt x="2764" y="246"/>
                </a:lnTo>
                <a:lnTo>
                  <a:pt x="2757" y="485"/>
                </a:lnTo>
                <a:lnTo>
                  <a:pt x="3815" y="228"/>
                </a:lnTo>
                <a:lnTo>
                  <a:pt x="3815" y="0"/>
                </a:lnTo>
                <a:lnTo>
                  <a:pt x="4247" y="306"/>
                </a:lnTo>
                <a:lnTo>
                  <a:pt x="3851" y="744"/>
                </a:lnTo>
                <a:lnTo>
                  <a:pt x="3845" y="504"/>
                </a:lnTo>
                <a:lnTo>
                  <a:pt x="2501" y="870"/>
                </a:lnTo>
                <a:lnTo>
                  <a:pt x="2501" y="606"/>
                </a:lnTo>
                <a:lnTo>
                  <a:pt x="1277" y="930"/>
                </a:lnTo>
                <a:lnTo>
                  <a:pt x="1277" y="654"/>
                </a:lnTo>
                <a:lnTo>
                  <a:pt x="0" y="1028"/>
                </a:lnTo>
                <a:lnTo>
                  <a:pt x="0" y="761"/>
                </a:lnTo>
                <a:close/>
              </a:path>
            </a:pathLst>
          </a:custGeom>
          <a:solidFill>
            <a:srgbClr val="602E04">
              <a:alpha val="100000"/>
            </a:srgbClr>
          </a:solidFill>
          <a:ln w="9525" cap="flat" cmpd="sng">
            <a:prstDash val="solid"/>
            <a:headEnd type="none" w="med" len="med"/>
            <a:tailEnd type="none" w="med" len="med"/>
          </a:ln>
          <a:scene3d>
            <a:camera prst="legacyPerspectiveTopRight">
              <a:rot lat="600000" lon="21000000" rev="0"/>
            </a:camera>
            <a:lightRig rig="legacyFlat4" dir="b"/>
          </a:scene3d>
          <a:sp3d extrusionH="163500" prstMaterial="legacyMatte">
            <a:bevelT w="13500" h="13500" prst="angle"/>
            <a:bevelB w="13500" h="13500" prst="angle"/>
            <a:extrusionClr>
              <a:srgbClr val="FFC000"/>
            </a:extrusionClr>
          </a:sp3d>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anim calcmode="lin" valueType="num">
                                      <p:cBhvr>
                                        <p:cTn id="21" dur="500" fill="hold"/>
                                        <p:tgtEl>
                                          <p:spTgt spid="28"/>
                                        </p:tgtEl>
                                        <p:attrNameLst>
                                          <p:attrName>ppt_x</p:attrName>
                                        </p:attrNameLst>
                                      </p:cBhvr>
                                      <p:tavLst>
                                        <p:tav tm="0">
                                          <p:val>
                                            <p:strVal val="#ppt_x"/>
                                          </p:val>
                                        </p:tav>
                                        <p:tav tm="100000">
                                          <p:val>
                                            <p:strVal val="#ppt_x"/>
                                          </p:val>
                                        </p:tav>
                                      </p:tavLst>
                                    </p:anim>
                                    <p:anim calcmode="lin" valueType="num">
                                      <p:cBhvr>
                                        <p:cTn id="22" dur="500" fill="hold"/>
                                        <p:tgtEl>
                                          <p:spTgt spid="28"/>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2"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anim calcmode="lin" valueType="num">
                                      <p:cBhvr>
                                        <p:cTn id="39" dur="500" fill="hold"/>
                                        <p:tgtEl>
                                          <p:spTgt spid="7"/>
                                        </p:tgtEl>
                                        <p:attrNameLst>
                                          <p:attrName>ppt_x</p:attrName>
                                        </p:attrNameLst>
                                      </p:cBhvr>
                                      <p:tavLst>
                                        <p:tav tm="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anim calcmode="lin" valueType="num">
                                      <p:cBhvr>
                                        <p:cTn id="45" dur="500" fill="hold"/>
                                        <p:tgtEl>
                                          <p:spTgt spid="8"/>
                                        </p:tgtEl>
                                        <p:attrNameLst>
                                          <p:attrName>ppt_x</p:attrName>
                                        </p:attrNameLst>
                                      </p:cBhvr>
                                      <p:tavLst>
                                        <p:tav tm="0">
                                          <p:val>
                                            <p:strVal val="#ppt_x"/>
                                          </p:val>
                                        </p:tav>
                                        <p:tav tm="100000">
                                          <p:val>
                                            <p:strVal val="#ppt_x"/>
                                          </p:val>
                                        </p:tav>
                                      </p:tavLst>
                                    </p:anim>
                                    <p:anim calcmode="lin" valueType="num">
                                      <p:cBhvr>
                                        <p:cTn id="46" dur="500" fill="hold"/>
                                        <p:tgtEl>
                                          <p:spTgt spid="8"/>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42" presetClass="entr" presetSubtype="0"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anim calcmode="lin" valueType="num">
                                      <p:cBhvr>
                                        <p:cTn id="51" dur="500" fill="hold"/>
                                        <p:tgtEl>
                                          <p:spTgt spid="9"/>
                                        </p:tgtEl>
                                        <p:attrNameLst>
                                          <p:attrName>ppt_x</p:attrName>
                                        </p:attrNameLst>
                                      </p:cBhvr>
                                      <p:tavLst>
                                        <p:tav tm="0">
                                          <p:val>
                                            <p:strVal val="#ppt_x"/>
                                          </p:val>
                                        </p:tav>
                                        <p:tav tm="100000">
                                          <p:val>
                                            <p:strVal val="#ppt_x"/>
                                          </p:val>
                                        </p:tav>
                                      </p:tavLst>
                                    </p:anim>
                                    <p:anim calcmode="lin" valueType="num">
                                      <p:cBhvr>
                                        <p:cTn id="52" dur="500" fill="hold"/>
                                        <p:tgtEl>
                                          <p:spTgt spid="9"/>
                                        </p:tgtEl>
                                        <p:attrNameLst>
                                          <p:attrName>ppt_y</p:attrName>
                                        </p:attrNameLst>
                                      </p:cBhvr>
                                      <p:tavLst>
                                        <p:tav tm="0">
                                          <p:val>
                                            <p:strVal val="#ppt_y+.1"/>
                                          </p:val>
                                        </p:tav>
                                        <p:tav tm="100000">
                                          <p:val>
                                            <p:strVal val="#ppt_y"/>
                                          </p:val>
                                        </p:tav>
                                      </p:tavLst>
                                    </p:anim>
                                  </p:childTnLst>
                                </p:cTn>
                              </p:par>
                            </p:childTnLst>
                          </p:cTn>
                        </p:par>
                        <p:par>
                          <p:cTn id="53" fill="hold">
                            <p:stCondLst>
                              <p:cond delay="4000"/>
                            </p:stCondLst>
                            <p:childTnLst>
                              <p:par>
                                <p:cTn id="54" presetID="42" presetClass="entr" presetSubtype="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anim calcmode="lin" valueType="num">
                                      <p:cBhvr>
                                        <p:cTn id="57" dur="500" fill="hold"/>
                                        <p:tgtEl>
                                          <p:spTgt spid="10"/>
                                        </p:tgtEl>
                                        <p:attrNameLst>
                                          <p:attrName>ppt_x</p:attrName>
                                        </p:attrNameLst>
                                      </p:cBhvr>
                                      <p:tavLst>
                                        <p:tav tm="0">
                                          <p:val>
                                            <p:strVal val="#ppt_x"/>
                                          </p:val>
                                        </p:tav>
                                        <p:tav tm="100000">
                                          <p:val>
                                            <p:strVal val="#ppt_x"/>
                                          </p:val>
                                        </p:tav>
                                      </p:tavLst>
                                    </p:anim>
                                    <p:anim calcmode="lin" valueType="num">
                                      <p:cBhvr>
                                        <p:cTn id="58" dur="500" fill="hold"/>
                                        <p:tgtEl>
                                          <p:spTgt spid="10"/>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22" presetClass="entr" presetSubtype="8"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CMMI-</a:t>
            </a:r>
            <a:r>
              <a:rPr lang="zh-CN" altLang="en-US" sz="4000" b="1" dirty="0">
                <a:solidFill>
                  <a:srgbClr val="602E04"/>
                </a:solidFill>
                <a:latin typeface="微软雅黑" pitchFamily="2" charset="-122"/>
                <a:ea typeface="微软雅黑" pitchFamily="2" charset="-122"/>
              </a:rPr>
              <a:t>价值</a:t>
            </a:r>
            <a:endParaRPr lang="zh-CN" altLang="en-US" sz="4000" b="1" dirty="0">
              <a:solidFill>
                <a:srgbClr val="602E04"/>
              </a:solidFill>
              <a:latin typeface="微软雅黑" pitchFamily="2" charset="-122"/>
              <a:ea typeface="微软雅黑" pitchFamily="2" charset="-122"/>
            </a:endParaRPr>
          </a:p>
        </p:txBody>
      </p:sp>
      <p:sp>
        <p:nvSpPr>
          <p:cNvPr id="3" name="文本框 2"/>
          <p:cNvSpPr txBox="1"/>
          <p:nvPr/>
        </p:nvSpPr>
        <p:spPr>
          <a:xfrm>
            <a:off x="252095" y="1700530"/>
            <a:ext cx="8340725" cy="848995"/>
          </a:xfrm>
          <a:prstGeom prst="rect">
            <a:avLst/>
          </a:prstGeom>
          <a:noFill/>
        </p:spPr>
        <p:txBody>
          <a:bodyPr wrap="square" rtlCol="0">
            <a:spAutoFit/>
          </a:bodyPr>
          <a:p>
            <a:r>
              <a:rPr sz="2400" b="1">
                <a:solidFill>
                  <a:srgbClr val="602E04"/>
                </a:solidFill>
                <a:latin typeface="微软雅黑" charset="0"/>
                <a:ea typeface="微软雅黑" charset="0"/>
              </a:rPr>
              <a:t>1、能保证软件开发的质量与进度，能对“杂乱无章、无序管理”的项目开发过程进行规范。</a:t>
            </a:r>
            <a:endParaRPr sz="2400" b="1">
              <a:solidFill>
                <a:srgbClr val="602E04"/>
              </a:solidFill>
              <a:latin typeface="微软雅黑" charset="0"/>
              <a:ea typeface="微软雅黑" charset="0"/>
            </a:endParaRPr>
          </a:p>
        </p:txBody>
      </p:sp>
      <p:sp>
        <p:nvSpPr>
          <p:cNvPr id="8" name="文本框 7"/>
          <p:cNvSpPr txBox="1"/>
          <p:nvPr/>
        </p:nvSpPr>
        <p:spPr>
          <a:xfrm>
            <a:off x="252095" y="2852420"/>
            <a:ext cx="8340725" cy="848995"/>
          </a:xfrm>
          <a:prstGeom prst="rect">
            <a:avLst/>
          </a:prstGeom>
          <a:noFill/>
        </p:spPr>
        <p:txBody>
          <a:bodyPr wrap="square" rtlCol="0">
            <a:spAutoFit/>
          </a:bodyPr>
          <a:p>
            <a:r>
              <a:rPr lang="en-US" sz="2400" b="1">
                <a:solidFill>
                  <a:srgbClr val="602E04"/>
                </a:solidFill>
                <a:latin typeface="微软雅黑" charset="0"/>
                <a:ea typeface="微软雅黑" charset="0"/>
              </a:rPr>
              <a:t>2</a:t>
            </a:r>
            <a:r>
              <a:rPr sz="2400" b="1">
                <a:solidFill>
                  <a:srgbClr val="602E04"/>
                </a:solidFill>
                <a:latin typeface="微软雅黑" charset="0"/>
                <a:ea typeface="微软雅黑" charset="0"/>
              </a:rPr>
              <a:t>、能够解决人员流动所带来的问题。公司通过过程改进，建立了财富库以共享经验， 而不是单纯依靠某些人员</a:t>
            </a:r>
            <a:endParaRPr sz="2400" b="1">
              <a:solidFill>
                <a:srgbClr val="602E04"/>
              </a:solidFill>
              <a:latin typeface="微软雅黑" charset="0"/>
              <a:ea typeface="微软雅黑" charset="0"/>
            </a:endParaRPr>
          </a:p>
        </p:txBody>
      </p:sp>
      <p:sp>
        <p:nvSpPr>
          <p:cNvPr id="17" name="文本框 16"/>
          <p:cNvSpPr txBox="1"/>
          <p:nvPr/>
        </p:nvSpPr>
        <p:spPr>
          <a:xfrm>
            <a:off x="252095" y="4076700"/>
            <a:ext cx="8340725" cy="848995"/>
          </a:xfrm>
          <a:prstGeom prst="rect">
            <a:avLst/>
          </a:prstGeom>
          <a:noFill/>
        </p:spPr>
        <p:txBody>
          <a:bodyPr wrap="square" rtlCol="0">
            <a:spAutoFit/>
          </a:bodyPr>
          <a:p>
            <a:r>
              <a:rPr lang="en-US" sz="2400" b="1">
                <a:solidFill>
                  <a:srgbClr val="602E04"/>
                </a:solidFill>
                <a:latin typeface="微软雅黑" charset="0"/>
                <a:ea typeface="微软雅黑" charset="0"/>
              </a:rPr>
              <a:t>3</a:t>
            </a:r>
            <a:r>
              <a:rPr sz="2400" b="1">
                <a:solidFill>
                  <a:srgbClr val="602E04"/>
                </a:solidFill>
                <a:latin typeface="微软雅黑" charset="0"/>
                <a:ea typeface="微软雅黑" charset="0"/>
              </a:rPr>
              <a:t>、有利于提升公司和员工绩效管理水平，以持续改进效益。通过度量和分析开发过程和产品，建立公司的效率指标。</a:t>
            </a:r>
            <a:endParaRPr sz="2400" b="1">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1"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8"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CMMI-</a:t>
            </a:r>
            <a:r>
              <a:rPr lang="zh-CN" altLang="en-US" sz="4000" b="1" dirty="0">
                <a:solidFill>
                  <a:srgbClr val="602E04"/>
                </a:solidFill>
                <a:latin typeface="微软雅黑" pitchFamily="2" charset="-122"/>
                <a:ea typeface="微软雅黑" pitchFamily="2" charset="-122"/>
              </a:rPr>
              <a:t>价值</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772920"/>
            <a:ext cx="8247380" cy="1580515"/>
          </a:xfrm>
          <a:prstGeom prst="rect">
            <a:avLst/>
          </a:prstGeom>
          <a:noFill/>
        </p:spPr>
        <p:txBody>
          <a:bodyPr wrap="square" rtlCol="0">
            <a:spAutoFit/>
          </a:bodyPr>
          <a:p>
            <a:r>
              <a:rPr lang="en-US" sz="2400" b="1">
                <a:solidFill>
                  <a:srgbClr val="602E04"/>
                </a:solidFill>
                <a:latin typeface="微软雅黑" charset="0"/>
                <a:ea typeface="微软雅黑" charset="0"/>
              </a:rPr>
              <a:t>4</a:t>
            </a:r>
            <a:r>
              <a:rPr sz="2400" b="1">
                <a:solidFill>
                  <a:srgbClr val="602E04"/>
                </a:solidFill>
                <a:latin typeface="微软雅黑" charset="0"/>
                <a:ea typeface="微软雅黑" charset="0"/>
              </a:rPr>
              <a:t>、有利于成本控制。因为质量有所保证，浪费在修改、解决客户的抱怨方面的成本会降低很多。绝大多数情况是缺少规范制度，只是求快。项目完成后，要花很多时间修修补补，费用很容易失控。</a:t>
            </a:r>
            <a:endParaRPr sz="2400" b="1">
              <a:solidFill>
                <a:srgbClr val="602E04"/>
              </a:solidFill>
              <a:latin typeface="微软雅黑" charset="0"/>
              <a:ea typeface="微软雅黑" charset="0"/>
            </a:endParaRPr>
          </a:p>
        </p:txBody>
      </p:sp>
      <p:sp>
        <p:nvSpPr>
          <p:cNvPr id="18" name="文本框 17"/>
          <p:cNvSpPr txBox="1"/>
          <p:nvPr/>
        </p:nvSpPr>
        <p:spPr>
          <a:xfrm>
            <a:off x="252095" y="3500755"/>
            <a:ext cx="8255000" cy="1214755"/>
          </a:xfrm>
          <a:prstGeom prst="rect">
            <a:avLst/>
          </a:prstGeom>
          <a:noFill/>
        </p:spPr>
        <p:txBody>
          <a:bodyPr wrap="square" rtlCol="0">
            <a:spAutoFit/>
          </a:bodyPr>
          <a:p>
            <a:r>
              <a:rPr lang="en-US" sz="2400" b="1">
                <a:solidFill>
                  <a:srgbClr val="602E04"/>
                </a:solidFill>
                <a:latin typeface="微软雅黑" charset="0"/>
                <a:ea typeface="微软雅黑" charset="0"/>
              </a:rPr>
              <a:t>5</a:t>
            </a:r>
            <a:r>
              <a:rPr sz="2400" b="1">
                <a:solidFill>
                  <a:srgbClr val="602E04"/>
                </a:solidFill>
                <a:latin typeface="微软雅黑" charset="0"/>
                <a:ea typeface="微软雅黑" charset="0"/>
              </a:rPr>
              <a:t>、有助于提高软件开发者的职业素养。每一个具体参与其中的员工，无论是项目经理，还是工程师，甚至一些高层管理人的做事方法逐渐变得标准化、规范化。</a:t>
            </a:r>
            <a:endParaRPr sz="2400" b="1">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fade">
                                      <p:cBhvr>
                                        <p:cTn id="19" dur="1000"/>
                                        <p:tgtEl>
                                          <p:spTgt spid="18">
                                            <p:txEl>
                                              <p:pRg st="0" end="0"/>
                                            </p:txEl>
                                          </p:spTgt>
                                        </p:tgtEl>
                                      </p:cBhvr>
                                    </p:animEffect>
                                    <p:anim calcmode="lin" valueType="num">
                                      <p:cBhvr>
                                        <p:cTn id="20"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5375" y="5012690"/>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PMBOK-</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701800"/>
            <a:ext cx="5248910" cy="304355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lang="en-US" sz="2400" b="1">
                <a:solidFill>
                  <a:srgbClr val="602E04"/>
                </a:solidFill>
                <a:latin typeface="微软雅黑" charset="0"/>
                <a:ea typeface="微软雅黑" charset="0"/>
              </a:rPr>
              <a:t>PMBOK-项目管理知识体系，是美国项目管理协会（PMI）对项目管理所需的知识、技能和工具进行的概括性描述。</a:t>
            </a:r>
            <a:r>
              <a:rPr lang="zh-CN" altLang="en-US" sz="2400" b="1">
                <a:solidFill>
                  <a:srgbClr val="602E04"/>
                </a:solidFill>
                <a:latin typeface="微软雅黑" charset="0"/>
                <a:ea typeface="微软雅黑" charset="0"/>
              </a:rPr>
              <a:t>其</a:t>
            </a:r>
            <a:r>
              <a:rPr lang="en-US" sz="2400" b="1">
                <a:solidFill>
                  <a:srgbClr val="602E04"/>
                </a:solidFill>
                <a:latin typeface="微软雅黑" charset="0"/>
                <a:ea typeface="微软雅黑" charset="0"/>
              </a:rPr>
              <a:t>之所以能在如此广的行业和地域范围内被迅速认可，首先是项目管理本身的重要性和实用性决定的，其次很大程度上是得益于该项认证体系本身的科学性</a:t>
            </a:r>
            <a:endParaRPr lang="en-US" sz="2400" b="1">
              <a:solidFill>
                <a:srgbClr val="602E04"/>
              </a:solidFill>
              <a:latin typeface="微软雅黑" charset="0"/>
              <a:ea typeface="微软雅黑" charset="0"/>
            </a:endParaRPr>
          </a:p>
        </p:txBody>
      </p:sp>
      <p:pic>
        <p:nvPicPr>
          <p:cNvPr id="5" name="图片 4" descr="51daMOcjSWL._SX258_BO1,204,203,200_"/>
          <p:cNvPicPr>
            <a:picLocks noChangeAspect="1"/>
          </p:cNvPicPr>
          <p:nvPr/>
        </p:nvPicPr>
        <p:blipFill>
          <a:blip r:embed="rId1"/>
          <a:stretch>
            <a:fillRect/>
          </a:stretch>
        </p:blipFill>
        <p:spPr>
          <a:xfrm>
            <a:off x="107950" y="1340485"/>
            <a:ext cx="3330575" cy="3820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8265" y="476885"/>
            <a:ext cx="4572635"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3" name="文本框 2"/>
          <p:cNvSpPr txBox="1"/>
          <p:nvPr/>
        </p:nvSpPr>
        <p:spPr>
          <a:xfrm>
            <a:off x="396875" y="1700530"/>
            <a:ext cx="8340725" cy="1341120"/>
          </a:xfrm>
          <a:prstGeom prst="rect">
            <a:avLst/>
          </a:prstGeom>
          <a:noFill/>
        </p:spPr>
        <p:txBody>
          <a:bodyPr wrap="square" rtlCol="0">
            <a:spAutoFit/>
          </a:bodyPr>
          <a:p>
            <a:r>
              <a:rPr lang="en-US" sz="2800" b="1">
                <a:solidFill>
                  <a:srgbClr val="602E04"/>
                </a:solidFill>
                <a:latin typeface="微软雅黑" charset="0"/>
                <a:ea typeface="微软雅黑" charset="0"/>
              </a:rPr>
              <a:t>       </a:t>
            </a:r>
            <a:r>
              <a:rPr sz="2800" b="1">
                <a:solidFill>
                  <a:srgbClr val="602E04"/>
                </a:solidFill>
                <a:latin typeface="微软雅黑" charset="0"/>
                <a:ea typeface="微软雅黑" charset="0"/>
              </a:rPr>
              <a:t>在</a:t>
            </a:r>
            <a:r>
              <a:rPr lang="en-US" sz="2800" b="1">
                <a:solidFill>
                  <a:srgbClr val="602E04"/>
                </a:solidFill>
                <a:latin typeface="微软雅黑" charset="0"/>
                <a:ea typeface="微软雅黑" charset="0"/>
              </a:rPr>
              <a:t>PMBOK</a:t>
            </a:r>
            <a:r>
              <a:rPr lang="zh-CN" altLang="en-US" sz="2800" b="1">
                <a:solidFill>
                  <a:srgbClr val="602E04"/>
                </a:solidFill>
                <a:latin typeface="微软雅黑" charset="0"/>
                <a:ea typeface="微软雅黑" charset="0"/>
              </a:rPr>
              <a:t>这个</a:t>
            </a:r>
            <a:r>
              <a:rPr sz="2800" b="1">
                <a:solidFill>
                  <a:srgbClr val="602E04"/>
                </a:solidFill>
                <a:latin typeface="微软雅黑" charset="0"/>
                <a:ea typeface="微软雅黑" charset="0"/>
              </a:rPr>
              <a:t>知识体系指南中，把项目管理划分为</a:t>
            </a:r>
            <a:r>
              <a:rPr lang="zh-CN" sz="2800" b="1">
                <a:solidFill>
                  <a:srgbClr val="602E04"/>
                </a:solidFill>
                <a:latin typeface="微软雅黑" charset="0"/>
                <a:ea typeface="微软雅黑" charset="0"/>
              </a:rPr>
              <a:t>以下</a:t>
            </a:r>
            <a:r>
              <a:rPr lang="en-US" sz="2800" b="1">
                <a:solidFill>
                  <a:srgbClr val="602E04"/>
                </a:solidFill>
                <a:latin typeface="微软雅黑" charset="0"/>
                <a:ea typeface="微软雅黑" charset="0"/>
              </a:rPr>
              <a:t>10</a:t>
            </a:r>
            <a:r>
              <a:rPr sz="2800" b="1">
                <a:solidFill>
                  <a:srgbClr val="602E04"/>
                </a:solidFill>
                <a:latin typeface="微软雅黑" charset="0"/>
                <a:ea typeface="微软雅黑" charset="0"/>
              </a:rPr>
              <a:t>个知识领域</a:t>
            </a:r>
            <a:r>
              <a:rPr lang="zh-CN" sz="2800" b="1">
                <a:solidFill>
                  <a:srgbClr val="602E04"/>
                </a:solidFill>
                <a:latin typeface="微软雅黑" charset="0"/>
                <a:ea typeface="微软雅黑" charset="0"/>
              </a:rPr>
              <a:t>：</a:t>
            </a:r>
            <a:endParaRPr lang="zh-CN" sz="28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grpSp>
        <p:nvGrpSpPr>
          <p:cNvPr id="21" name="组合 20"/>
          <p:cNvGrpSpPr/>
          <p:nvPr/>
        </p:nvGrpSpPr>
        <p:grpSpPr>
          <a:xfrm>
            <a:off x="539750" y="2852420"/>
            <a:ext cx="7960360" cy="2625725"/>
            <a:chOff x="623" y="4946"/>
            <a:chExt cx="12536" cy="4135"/>
          </a:xfrm>
        </p:grpSpPr>
        <p:sp>
          <p:nvSpPr>
            <p:cNvPr id="8199" name="AutoShape 11"/>
            <p:cNvSpPr/>
            <p:nvPr/>
          </p:nvSpPr>
          <p:spPr>
            <a:xfrm>
              <a:off x="623" y="4946"/>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rPr>
                <a:t>项目综合管理</a:t>
              </a:r>
              <a:endParaRPr lang="zh-CN" altLang="en-US" sz="2000" b="1" dirty="0">
                <a:solidFill>
                  <a:schemeClr val="bg1"/>
                </a:solidFill>
                <a:latin typeface="微软雅黑" pitchFamily="2" charset="-122"/>
                <a:ea typeface="微软雅黑" pitchFamily="2" charset="-122"/>
              </a:endParaRPr>
            </a:p>
          </p:txBody>
        </p:sp>
        <p:sp>
          <p:nvSpPr>
            <p:cNvPr id="11" name="AutoShape 11"/>
            <p:cNvSpPr/>
            <p:nvPr/>
          </p:nvSpPr>
          <p:spPr>
            <a:xfrm>
              <a:off x="5046" y="4946"/>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rPr>
                <a:t>项目范围管理</a:t>
              </a:r>
              <a:endParaRPr lang="zh-CN" altLang="en-US" sz="2000" b="1" dirty="0">
                <a:solidFill>
                  <a:schemeClr val="bg1"/>
                </a:solidFill>
                <a:latin typeface="微软雅黑" pitchFamily="2" charset="-122"/>
                <a:ea typeface="微软雅黑" pitchFamily="2" charset="-122"/>
              </a:endParaRPr>
            </a:p>
          </p:txBody>
        </p:sp>
        <p:sp>
          <p:nvSpPr>
            <p:cNvPr id="12" name="AutoShape 11"/>
            <p:cNvSpPr/>
            <p:nvPr/>
          </p:nvSpPr>
          <p:spPr>
            <a:xfrm>
              <a:off x="2438" y="6080"/>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项目成本管理</a:t>
              </a:r>
              <a:endParaRPr lang="en-US" altLang="x-none" sz="2000" b="1" dirty="0">
                <a:solidFill>
                  <a:schemeClr val="bg1"/>
                </a:solidFill>
                <a:latin typeface="微软雅黑" pitchFamily="2" charset="-122"/>
                <a:ea typeface="微软雅黑" pitchFamily="2" charset="-122"/>
              </a:endParaRPr>
            </a:p>
          </p:txBody>
        </p:sp>
        <p:sp>
          <p:nvSpPr>
            <p:cNvPr id="13" name="AutoShape 11"/>
            <p:cNvSpPr/>
            <p:nvPr/>
          </p:nvSpPr>
          <p:spPr>
            <a:xfrm>
              <a:off x="6747" y="6080"/>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项目质量管理</a:t>
              </a:r>
              <a:endParaRPr lang="en-US" altLang="x-none" sz="2000" b="1" dirty="0">
                <a:solidFill>
                  <a:schemeClr val="bg1"/>
                </a:solidFill>
                <a:latin typeface="微软雅黑" pitchFamily="2" charset="-122"/>
                <a:ea typeface="微软雅黑" pitchFamily="2" charset="-122"/>
              </a:endParaRPr>
            </a:p>
          </p:txBody>
        </p:sp>
        <p:sp>
          <p:nvSpPr>
            <p:cNvPr id="14" name="AutoShape 11"/>
            <p:cNvSpPr/>
            <p:nvPr/>
          </p:nvSpPr>
          <p:spPr>
            <a:xfrm>
              <a:off x="9242" y="4946"/>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项目时间管理</a:t>
              </a:r>
              <a:endParaRPr lang="en-US" altLang="x-none" sz="2000" b="1" dirty="0">
                <a:solidFill>
                  <a:schemeClr val="bg1"/>
                </a:solidFill>
                <a:latin typeface="微软雅黑" pitchFamily="2" charset="-122"/>
                <a:ea typeface="微软雅黑" pitchFamily="2" charset="-122"/>
              </a:endParaRPr>
            </a:p>
          </p:txBody>
        </p:sp>
        <p:sp>
          <p:nvSpPr>
            <p:cNvPr id="4" name="AutoShape 11"/>
            <p:cNvSpPr/>
            <p:nvPr/>
          </p:nvSpPr>
          <p:spPr>
            <a:xfrm>
              <a:off x="5046" y="7101"/>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项目风险管理</a:t>
              </a:r>
              <a:endParaRPr lang="en-US" altLang="x-none" sz="2000" b="1" dirty="0">
                <a:solidFill>
                  <a:schemeClr val="bg1"/>
                </a:solidFill>
                <a:latin typeface="微软雅黑" pitchFamily="2" charset="-122"/>
                <a:ea typeface="微软雅黑" pitchFamily="2" charset="-122"/>
              </a:endParaRPr>
            </a:p>
          </p:txBody>
        </p:sp>
        <p:sp>
          <p:nvSpPr>
            <p:cNvPr id="5" name="AutoShape 11"/>
            <p:cNvSpPr/>
            <p:nvPr/>
          </p:nvSpPr>
          <p:spPr>
            <a:xfrm>
              <a:off x="6747" y="8235"/>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干系人管理</a:t>
              </a:r>
              <a:endParaRPr lang="en-US" altLang="x-none" sz="2000" b="1" dirty="0">
                <a:solidFill>
                  <a:schemeClr val="bg1"/>
                </a:solidFill>
                <a:latin typeface="微软雅黑" pitchFamily="2" charset="-122"/>
                <a:ea typeface="微软雅黑" pitchFamily="2" charset="-122"/>
              </a:endParaRPr>
            </a:p>
          </p:txBody>
        </p:sp>
        <p:sp>
          <p:nvSpPr>
            <p:cNvPr id="6" name="AutoShape 11"/>
            <p:cNvSpPr/>
            <p:nvPr/>
          </p:nvSpPr>
          <p:spPr>
            <a:xfrm>
              <a:off x="623" y="7101"/>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项目人力资源管理</a:t>
              </a:r>
              <a:endParaRPr lang="en-US" altLang="x-none" sz="2000" b="1" dirty="0">
                <a:solidFill>
                  <a:schemeClr val="bg1"/>
                </a:solidFill>
                <a:latin typeface="微软雅黑" pitchFamily="2" charset="-122"/>
                <a:ea typeface="微软雅黑" pitchFamily="2" charset="-122"/>
              </a:endParaRPr>
            </a:p>
          </p:txBody>
        </p:sp>
        <p:sp>
          <p:nvSpPr>
            <p:cNvPr id="7" name="AutoShape 11"/>
            <p:cNvSpPr/>
            <p:nvPr/>
          </p:nvSpPr>
          <p:spPr>
            <a:xfrm>
              <a:off x="2438" y="8235"/>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项目采购管理</a:t>
              </a:r>
              <a:endParaRPr lang="en-US" altLang="x-none" sz="2000" b="1" dirty="0">
                <a:solidFill>
                  <a:schemeClr val="bg1"/>
                </a:solidFill>
                <a:latin typeface="微软雅黑" pitchFamily="2" charset="-122"/>
                <a:ea typeface="微软雅黑" pitchFamily="2" charset="-122"/>
              </a:endParaRPr>
            </a:p>
          </p:txBody>
        </p:sp>
        <p:sp>
          <p:nvSpPr>
            <p:cNvPr id="8" name="AutoShape 11"/>
            <p:cNvSpPr/>
            <p:nvPr/>
          </p:nvSpPr>
          <p:spPr>
            <a:xfrm>
              <a:off x="9355" y="7101"/>
              <a:ext cx="3804" cy="846"/>
            </a:xfrm>
            <a:prstGeom prst="bevel">
              <a:avLst>
                <a:gd name="adj" fmla="val 5949"/>
              </a:avLst>
            </a:prstGeom>
            <a:gradFill rotWithShape="1">
              <a:gsLst>
                <a:gs pos="0">
                  <a:srgbClr val="007BD3"/>
                </a:gs>
                <a:gs pos="100000">
                  <a:srgbClr val="034373"/>
                </a:gs>
              </a:gsLst>
              <a:lin ang="5400000" scaled="0"/>
            </a:gradFill>
            <a:ln w="9525">
              <a:noFill/>
              <a:miter/>
            </a:ln>
          </p:spPr>
          <p:txBody>
            <a:bodyPr wrap="none" anchor="ctr"/>
            <a:p>
              <a:pPr lvl="0" algn="ctr" eaLnBrk="1" hangingPunct="1"/>
              <a:r>
                <a:rPr lang="zh-CN" altLang="en-US" sz="2000" b="1" dirty="0">
                  <a:solidFill>
                    <a:schemeClr val="bg1"/>
                  </a:solidFill>
                  <a:latin typeface="微软雅黑" pitchFamily="2" charset="-122"/>
                  <a:ea typeface="微软雅黑" pitchFamily="2" charset="-122"/>
                  <a:sym typeface="+mn-ea"/>
                </a:rPr>
                <a:t>项目沟通管理</a:t>
              </a:r>
              <a:endParaRPr lang="en-US" altLang="x-none" sz="2000" b="1" dirty="0">
                <a:solidFill>
                  <a:schemeClr val="bg1"/>
                </a:solidFill>
                <a:latin typeface="微软雅黑" pitchFamily="2" charset="-122"/>
                <a:ea typeface="微软雅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340485"/>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623697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179705" y="1412875"/>
            <a:ext cx="8247380" cy="1344930"/>
          </a:xfrm>
          <a:prstGeom prst="rect">
            <a:avLst/>
          </a:prstGeom>
          <a:noFill/>
        </p:spPr>
        <p:txBody>
          <a:bodyPr wrap="square" rtlCol="0">
            <a:spAutoFit/>
          </a:bodyPr>
          <a:p>
            <a:r>
              <a:rPr lang="zh-CN" sz="3200" b="1">
                <a:solidFill>
                  <a:srgbClr val="602E04"/>
                </a:solidFill>
                <a:latin typeface="微软雅黑" charset="0"/>
                <a:ea typeface="微软雅黑" charset="0"/>
              </a:rPr>
              <a:t>项目综合管理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其作用是保证各种项目要素协调运作，对冲突目标进行权衡折衷，最大限度满足项目相关人员的利益要求和期望。包括项目管理过程有：</a:t>
            </a:r>
            <a:endParaRPr lang="en-US" altLang="zh-CN" sz="2400" b="1">
              <a:solidFill>
                <a:srgbClr val="602E04"/>
              </a:solidFill>
              <a:latin typeface="微软雅黑" charset="0"/>
              <a:ea typeface="微软雅黑" charset="0"/>
            </a:endParaRPr>
          </a:p>
        </p:txBody>
      </p:sp>
      <p:grpSp>
        <p:nvGrpSpPr>
          <p:cNvPr id="8" name="组合 7"/>
          <p:cNvGrpSpPr/>
          <p:nvPr/>
        </p:nvGrpSpPr>
        <p:grpSpPr>
          <a:xfrm>
            <a:off x="2628265" y="2636520"/>
            <a:ext cx="3506470" cy="1347470"/>
            <a:chOff x="3912" y="5513"/>
            <a:chExt cx="5522" cy="2122"/>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sz="2400" b="1">
                  <a:solidFill>
                    <a:srgbClr val="602E04"/>
                  </a:solidFill>
                  <a:latin typeface="微软雅黑" charset="0"/>
                  <a:ea typeface="微软雅黑" charset="0"/>
                </a:rPr>
                <a:t>项目计划制定</a:t>
              </a:r>
              <a:r>
                <a:rPr lang="zh-CN" altLang="en-US" sz="2400" b="1">
                  <a:solidFill>
                    <a:srgbClr val="602E04"/>
                  </a:solidFill>
                  <a:latin typeface="微软雅黑" charset="0"/>
                  <a:ea typeface="微软雅黑" charset="0"/>
                </a:rPr>
                <a:t>。</a:t>
              </a:r>
              <a:endParaRPr lang="zh-CN" altLang="en-US"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项目计划执行</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总体变更控制</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grpSp>
      <p:sp>
        <p:nvSpPr>
          <p:cNvPr id="10" name="文本框 9"/>
          <p:cNvSpPr txBox="1"/>
          <p:nvPr/>
        </p:nvSpPr>
        <p:spPr>
          <a:xfrm>
            <a:off x="179705" y="4004945"/>
            <a:ext cx="8247380" cy="483235"/>
          </a:xfrm>
          <a:prstGeom prst="rect">
            <a:avLst/>
          </a:prstGeom>
          <a:noFill/>
        </p:spPr>
        <p:txBody>
          <a:bodyPr wrap="square" rtlCol="0">
            <a:spAutoFit/>
          </a:bodyPr>
          <a:p>
            <a:r>
              <a:rPr sz="2400" b="1">
                <a:solidFill>
                  <a:srgbClr val="602E04"/>
                </a:solidFill>
                <a:latin typeface="微软雅黑" charset="0"/>
                <a:ea typeface="微软雅黑" charset="0"/>
              </a:rPr>
              <a:t>项目集成管理的集成性体现在：</a:t>
            </a:r>
            <a:endParaRPr sz="2400" b="1">
              <a:solidFill>
                <a:srgbClr val="602E04"/>
              </a:solidFill>
              <a:latin typeface="微软雅黑" charset="0"/>
              <a:ea typeface="微软雅黑" charset="0"/>
            </a:endParaRPr>
          </a:p>
        </p:txBody>
      </p:sp>
      <p:grpSp>
        <p:nvGrpSpPr>
          <p:cNvPr id="11" name="组合 10"/>
          <p:cNvGrpSpPr/>
          <p:nvPr/>
        </p:nvGrpSpPr>
        <p:grpSpPr>
          <a:xfrm>
            <a:off x="683260" y="4580890"/>
            <a:ext cx="8563610" cy="1348105"/>
            <a:chOff x="3912" y="5517"/>
            <a:chExt cx="13486" cy="2123"/>
          </a:xfrm>
        </p:grpSpPr>
        <p:sp>
          <p:nvSpPr>
            <p:cNvPr id="12" name="文本框 11"/>
            <p:cNvSpPr txBox="1"/>
            <p:nvPr/>
          </p:nvSpPr>
          <p:spPr>
            <a:xfrm>
              <a:off x="3914" y="5517"/>
              <a:ext cx="13484"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sz="2400" b="1">
                  <a:solidFill>
                    <a:srgbClr val="602E04"/>
                  </a:solidFill>
                  <a:latin typeface="微软雅黑" charset="0"/>
                  <a:ea typeface="微软雅黑" charset="0"/>
                </a:rPr>
                <a:t>项目管理中的不同知识领域的活动项目相互关联和集成；</a:t>
              </a:r>
              <a:endParaRPr sz="2400" b="1">
                <a:solidFill>
                  <a:srgbClr val="602E04"/>
                </a:solidFill>
                <a:latin typeface="微软雅黑" charset="0"/>
                <a:ea typeface="微软雅黑" charset="0"/>
              </a:endParaRPr>
            </a:p>
          </p:txBody>
        </p:sp>
        <p:sp>
          <p:nvSpPr>
            <p:cNvPr id="13" name="文本框 12"/>
            <p:cNvSpPr txBox="1"/>
            <p:nvPr/>
          </p:nvSpPr>
          <p:spPr>
            <a:xfrm>
              <a:off x="3912" y="6194"/>
              <a:ext cx="12726"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sz="2400" b="1">
                  <a:solidFill>
                    <a:srgbClr val="602E04"/>
                  </a:solidFill>
                  <a:latin typeface="微软雅黑" charset="0"/>
                  <a:ea typeface="微软雅黑" charset="0"/>
                </a:rPr>
                <a:t>项目工作和组织的日常工作相互关联和集成；</a:t>
              </a:r>
              <a:endParaRPr sz="2400" b="1">
                <a:solidFill>
                  <a:srgbClr val="602E04"/>
                </a:solidFill>
                <a:latin typeface="微软雅黑" charset="0"/>
                <a:ea typeface="微软雅黑" charset="0"/>
              </a:endParaRPr>
            </a:p>
          </p:txBody>
        </p:sp>
        <p:sp>
          <p:nvSpPr>
            <p:cNvPr id="14" name="文本框 13"/>
            <p:cNvSpPr txBox="1"/>
            <p:nvPr/>
          </p:nvSpPr>
          <p:spPr>
            <a:xfrm>
              <a:off x="3915" y="6879"/>
              <a:ext cx="10899"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sz="2400" b="1">
                  <a:solidFill>
                    <a:srgbClr val="602E04"/>
                  </a:solidFill>
                  <a:latin typeface="微软雅黑" charset="0"/>
                  <a:ea typeface="微软雅黑" charset="0"/>
                </a:rPr>
                <a:t>项目管理活动和项目具体活动相互关联和集成。</a:t>
              </a:r>
              <a:endParaRPr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5876925"/>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844675"/>
            <a:ext cx="8247380" cy="1710690"/>
          </a:xfrm>
          <a:prstGeom prst="rect">
            <a:avLst/>
          </a:prstGeom>
          <a:noFill/>
        </p:spPr>
        <p:txBody>
          <a:bodyPr wrap="square" rtlCol="0">
            <a:spAutoFit/>
          </a:bodyPr>
          <a:p>
            <a:r>
              <a:rPr lang="zh-CN" sz="3200" b="1">
                <a:solidFill>
                  <a:srgbClr val="602E04"/>
                </a:solidFill>
                <a:latin typeface="微软雅黑" charset="0"/>
                <a:ea typeface="微软雅黑" charset="0"/>
              </a:rPr>
              <a:t>项目范围管理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其作用是保证项目计划包括且仅包括为成功地完成项目所需要进行的所有工作。</a:t>
            </a:r>
            <a:r>
              <a:rPr lang="en-US" altLang="zh-CN" sz="2400" b="1">
                <a:solidFill>
                  <a:srgbClr val="602E04"/>
                </a:solidFill>
                <a:latin typeface="微软雅黑" charset="0"/>
                <a:ea typeface="微软雅黑" charset="0"/>
                <a:sym typeface="+mn-ea"/>
              </a:rPr>
              <a:t>包括项目管理过程有：</a:t>
            </a:r>
            <a:endParaRPr lang="en-US" altLang="zh-CN" sz="2400" b="1">
              <a:solidFill>
                <a:srgbClr val="602E04"/>
              </a:solidFill>
              <a:latin typeface="微软雅黑" charset="0"/>
              <a:ea typeface="微软雅黑" charset="0"/>
            </a:endParaRPr>
          </a:p>
          <a:p>
            <a:endParaRPr lang="en-US" altLang="zh-CN" sz="2400" b="1">
              <a:solidFill>
                <a:srgbClr val="602E04"/>
              </a:solidFill>
              <a:latin typeface="微软雅黑" charset="0"/>
              <a:ea typeface="微软雅黑" charset="0"/>
            </a:endParaRPr>
          </a:p>
        </p:txBody>
      </p:sp>
      <p:grpSp>
        <p:nvGrpSpPr>
          <p:cNvPr id="10" name="组合 9"/>
          <p:cNvGrpSpPr/>
          <p:nvPr/>
        </p:nvGrpSpPr>
        <p:grpSpPr>
          <a:xfrm>
            <a:off x="2628265" y="3068955"/>
            <a:ext cx="3506470" cy="2211705"/>
            <a:chOff x="3912" y="5513"/>
            <a:chExt cx="5522" cy="3483"/>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lang="zh-CN" altLang="en-US" sz="2400" b="1">
                  <a:solidFill>
                    <a:srgbClr val="602E04"/>
                  </a:solidFill>
                  <a:latin typeface="微软雅黑" charset="0"/>
                  <a:ea typeface="微软雅黑" charset="0"/>
                </a:rPr>
                <a:t>启动</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范围规划</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范围定义</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a:t>
              </a:r>
              <a:r>
                <a:rPr lang="zh-CN" altLang="en-US" sz="2400" b="1">
                  <a:solidFill>
                    <a:srgbClr val="602E04"/>
                  </a:solidFill>
                  <a:latin typeface="微软雅黑" charset="0"/>
                  <a:ea typeface="微软雅黑" charset="0"/>
                </a:rPr>
                <a:t>范围审核</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8" name="文本框 7"/>
            <p:cNvSpPr txBox="1"/>
            <p:nvPr/>
          </p:nvSpPr>
          <p:spPr>
            <a:xfrm>
              <a:off x="3912" y="8235"/>
              <a:ext cx="5522" cy="761"/>
            </a:xfrm>
            <a:prstGeom prst="rect">
              <a:avLst/>
            </a:prstGeom>
            <a:noFill/>
          </p:spPr>
          <p:txBody>
            <a:bodyPr wrap="square" rtlCol="0">
              <a:spAutoFit/>
            </a:bodyPr>
            <a:p>
              <a:r>
                <a:rPr altLang="zh-CN" sz="2400" b="1">
                  <a:solidFill>
                    <a:srgbClr val="602E04"/>
                  </a:solidFill>
                  <a:latin typeface="微软雅黑" charset="0"/>
                  <a:ea typeface="微软雅黑" charset="0"/>
                </a:rPr>
                <a:t>5）</a:t>
              </a:r>
              <a:r>
                <a:rPr lang="zh-CN" sz="2400" b="1">
                  <a:solidFill>
                    <a:srgbClr val="602E04"/>
                  </a:solidFill>
                  <a:latin typeface="微软雅黑" charset="0"/>
                  <a:ea typeface="微软雅黑" charset="0"/>
                </a:rPr>
                <a:t>范围变更控制</a:t>
              </a:r>
              <a:r>
                <a:rPr altLang="zh-CN" sz="2400" b="1">
                  <a:solidFill>
                    <a:srgbClr val="602E04"/>
                  </a:solidFill>
                  <a:latin typeface="微软雅黑" charset="0"/>
                  <a:ea typeface="微软雅黑" charset="0"/>
                </a:rPr>
                <a:t>。</a:t>
              </a:r>
              <a:endParaRPr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5876925"/>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84467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项目时间管理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其作用是保证在规定时间内完成项目。包括项目管理过程有：</a:t>
            </a:r>
            <a:endParaRPr lang="en-US" altLang="zh-CN" sz="2400" b="1">
              <a:solidFill>
                <a:srgbClr val="602E04"/>
              </a:solidFill>
              <a:latin typeface="微软雅黑" charset="0"/>
              <a:ea typeface="微软雅黑" charset="0"/>
            </a:endParaRPr>
          </a:p>
        </p:txBody>
      </p:sp>
      <p:grpSp>
        <p:nvGrpSpPr>
          <p:cNvPr id="10" name="组合 9"/>
          <p:cNvGrpSpPr/>
          <p:nvPr/>
        </p:nvGrpSpPr>
        <p:grpSpPr>
          <a:xfrm>
            <a:off x="2628265" y="2852420"/>
            <a:ext cx="3506470" cy="2211705"/>
            <a:chOff x="3912" y="5513"/>
            <a:chExt cx="5522" cy="3483"/>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lang="zh-CN" altLang="en-US" sz="2400" b="1">
                  <a:solidFill>
                    <a:srgbClr val="602E04"/>
                  </a:solidFill>
                  <a:latin typeface="微软雅黑" charset="0"/>
                  <a:ea typeface="微软雅黑" charset="0"/>
                </a:rPr>
                <a:t>活动定义</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活动排序</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活动工期估算</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a:t>
              </a:r>
              <a:r>
                <a:rPr lang="zh-CN" altLang="en-US" sz="2400" b="1">
                  <a:solidFill>
                    <a:srgbClr val="602E04"/>
                  </a:solidFill>
                  <a:latin typeface="微软雅黑" charset="0"/>
                  <a:ea typeface="微软雅黑" charset="0"/>
                </a:rPr>
                <a:t>进度安排</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8" name="文本框 7"/>
            <p:cNvSpPr txBox="1"/>
            <p:nvPr/>
          </p:nvSpPr>
          <p:spPr>
            <a:xfrm>
              <a:off x="3912" y="8235"/>
              <a:ext cx="5522" cy="761"/>
            </a:xfrm>
            <a:prstGeom prst="rect">
              <a:avLst/>
            </a:prstGeom>
            <a:noFill/>
          </p:spPr>
          <p:txBody>
            <a:bodyPr wrap="square" rtlCol="0">
              <a:spAutoFit/>
            </a:bodyPr>
            <a:p>
              <a:r>
                <a:rPr altLang="zh-CN" sz="2400" b="1">
                  <a:solidFill>
                    <a:srgbClr val="602E04"/>
                  </a:solidFill>
                  <a:latin typeface="微软雅黑" charset="0"/>
                  <a:ea typeface="微软雅黑" charset="0"/>
                </a:rPr>
                <a:t>5）</a:t>
              </a:r>
              <a:r>
                <a:rPr lang="zh-CN" sz="2400" b="1">
                  <a:solidFill>
                    <a:srgbClr val="602E04"/>
                  </a:solidFill>
                  <a:latin typeface="微软雅黑" charset="0"/>
                  <a:ea typeface="微软雅黑" charset="0"/>
                </a:rPr>
                <a:t>进度控制</a:t>
              </a:r>
              <a:r>
                <a:rPr altLang="zh-CN" sz="2400" b="1">
                  <a:solidFill>
                    <a:srgbClr val="602E04"/>
                  </a:solidFill>
                  <a:latin typeface="微软雅黑" charset="0"/>
                  <a:ea typeface="微软雅黑" charset="0"/>
                </a:rPr>
                <a:t>。</a:t>
              </a:r>
              <a:endParaRPr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340485"/>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623697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179705" y="141287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项目成本管理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其作用是保证在规定预算内完成项目。包括项目管理过程有：</a:t>
            </a:r>
            <a:endParaRPr lang="en-US" altLang="zh-CN" sz="2400" b="1">
              <a:solidFill>
                <a:srgbClr val="602E04"/>
              </a:solidFill>
              <a:latin typeface="微软雅黑" charset="0"/>
              <a:ea typeface="微软雅黑" charset="0"/>
            </a:endParaRPr>
          </a:p>
        </p:txBody>
      </p:sp>
      <p:grpSp>
        <p:nvGrpSpPr>
          <p:cNvPr id="8" name="组合 7"/>
          <p:cNvGrpSpPr/>
          <p:nvPr/>
        </p:nvGrpSpPr>
        <p:grpSpPr>
          <a:xfrm>
            <a:off x="2771775" y="2276475"/>
            <a:ext cx="3506470" cy="1779270"/>
            <a:chOff x="3912" y="5513"/>
            <a:chExt cx="5522" cy="2802"/>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lang="zh-CN" altLang="en-US" sz="2400" b="1">
                  <a:solidFill>
                    <a:srgbClr val="602E04"/>
                  </a:solidFill>
                  <a:latin typeface="微软雅黑" charset="0"/>
                  <a:ea typeface="微软雅黑" charset="0"/>
                </a:rPr>
                <a:t>资源</a:t>
              </a:r>
              <a:r>
                <a:rPr lang="en-US" altLang="zh-CN" sz="2400" b="1">
                  <a:solidFill>
                    <a:srgbClr val="602E04"/>
                  </a:solidFill>
                  <a:latin typeface="微软雅黑" charset="0"/>
                  <a:ea typeface="微软雅黑" charset="0"/>
                </a:rPr>
                <a:t>计划</a:t>
              </a:r>
              <a:r>
                <a:rPr lang="zh-CN" altLang="en-US" sz="2400" b="1">
                  <a:solidFill>
                    <a:srgbClr val="602E04"/>
                  </a:solidFill>
                  <a:latin typeface="微软雅黑" charset="0"/>
                  <a:ea typeface="微软雅黑" charset="0"/>
                </a:rPr>
                <a:t>。</a:t>
              </a:r>
              <a:endParaRPr lang="zh-CN" altLang="en-US"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成本估计</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成本预算</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a:t>
              </a:r>
              <a:r>
                <a:rPr lang="zh-CN" altLang="en-US" sz="2400" b="1">
                  <a:solidFill>
                    <a:srgbClr val="602E04"/>
                  </a:solidFill>
                  <a:latin typeface="微软雅黑" charset="0"/>
                  <a:ea typeface="微软雅黑" charset="0"/>
                </a:rPr>
                <a:t>成本控制</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grpSp>
      <p:sp>
        <p:nvSpPr>
          <p:cNvPr id="10" name="文本框 9"/>
          <p:cNvSpPr txBox="1"/>
          <p:nvPr/>
        </p:nvSpPr>
        <p:spPr>
          <a:xfrm>
            <a:off x="179705" y="393255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项目质量管理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其作用是保证满足承诺的项目质量要求。包括项目管理过程有：</a:t>
            </a:r>
            <a:endParaRPr lang="en-US" altLang="zh-CN" sz="2400" b="1">
              <a:solidFill>
                <a:srgbClr val="602E04"/>
              </a:solidFill>
              <a:latin typeface="微软雅黑" charset="0"/>
              <a:ea typeface="微软雅黑" charset="0"/>
            </a:endParaRPr>
          </a:p>
        </p:txBody>
      </p:sp>
      <p:grpSp>
        <p:nvGrpSpPr>
          <p:cNvPr id="11" name="组合 10"/>
          <p:cNvGrpSpPr/>
          <p:nvPr/>
        </p:nvGrpSpPr>
        <p:grpSpPr>
          <a:xfrm>
            <a:off x="2771775" y="4869180"/>
            <a:ext cx="3506470" cy="1347470"/>
            <a:chOff x="3912" y="5513"/>
            <a:chExt cx="5522" cy="2122"/>
          </a:xfrm>
        </p:grpSpPr>
        <p:sp>
          <p:nvSpPr>
            <p:cNvPr id="12" name="文本框 11"/>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sz="2400" b="1">
                  <a:solidFill>
                    <a:srgbClr val="602E04"/>
                  </a:solidFill>
                  <a:latin typeface="微软雅黑" charset="0"/>
                  <a:ea typeface="微软雅黑" charset="0"/>
                </a:rPr>
                <a:t>质量计划</a:t>
              </a:r>
              <a:r>
                <a:rPr lang="zh-CN" sz="2400" b="1">
                  <a:solidFill>
                    <a:srgbClr val="602E04"/>
                  </a:solidFill>
                  <a:latin typeface="微软雅黑" charset="0"/>
                  <a:ea typeface="微软雅黑" charset="0"/>
                </a:rPr>
                <a:t>。</a:t>
              </a:r>
              <a:endParaRPr lang="zh-CN" sz="2400" b="1">
                <a:solidFill>
                  <a:srgbClr val="602E04"/>
                </a:solidFill>
                <a:latin typeface="微软雅黑" charset="0"/>
                <a:ea typeface="微软雅黑" charset="0"/>
              </a:endParaRPr>
            </a:p>
          </p:txBody>
        </p:sp>
        <p:sp>
          <p:nvSpPr>
            <p:cNvPr id="13" name="文本框 12"/>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a:t>
              </a:r>
              <a:r>
                <a:rPr lang="zh-CN" altLang="en-US" sz="2400" b="1">
                  <a:solidFill>
                    <a:srgbClr val="602E04"/>
                  </a:solidFill>
                  <a:latin typeface="微软雅黑" charset="0"/>
                  <a:ea typeface="微软雅黑" charset="0"/>
                </a:rPr>
                <a:t>质量保证</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sp>
          <p:nvSpPr>
            <p:cNvPr id="14" name="文本框 13"/>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a:t>
              </a:r>
              <a:r>
                <a:rPr lang="zh-CN" altLang="en-US" sz="2400" b="1">
                  <a:solidFill>
                    <a:srgbClr val="602E04"/>
                  </a:solidFill>
                  <a:latin typeface="微软雅黑" charset="0"/>
                  <a:ea typeface="微软雅黑" charset="0"/>
                </a:rPr>
                <a:t>质量控制</a:t>
              </a:r>
              <a:r>
                <a:rPr lang="en-US" altLang="zh-CN" sz="2400" b="1">
                  <a:solidFill>
                    <a:srgbClr val="602E04"/>
                  </a:solidFill>
                  <a:latin typeface="微软雅黑" charset="0"/>
                  <a:ea typeface="微软雅黑" charset="0"/>
                </a:rPr>
                <a:t>。</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340485"/>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623697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179705" y="141287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项目沟通管理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其作用是保证及时准确地产生、收集、传播、贮存以及最终处理项目信息。包括项目管理过程有：</a:t>
            </a:r>
            <a:endParaRPr lang="en-US" altLang="zh-CN" sz="2400" b="1">
              <a:solidFill>
                <a:srgbClr val="602E04"/>
              </a:solidFill>
              <a:latin typeface="微软雅黑" charset="0"/>
              <a:ea typeface="微软雅黑" charset="0"/>
            </a:endParaRPr>
          </a:p>
        </p:txBody>
      </p:sp>
      <p:grpSp>
        <p:nvGrpSpPr>
          <p:cNvPr id="8" name="组合 7"/>
          <p:cNvGrpSpPr/>
          <p:nvPr/>
        </p:nvGrpSpPr>
        <p:grpSpPr>
          <a:xfrm>
            <a:off x="2771775" y="2276475"/>
            <a:ext cx="3506470" cy="1779270"/>
            <a:chOff x="3912" y="5513"/>
            <a:chExt cx="5522" cy="2802"/>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1）沟通计划</a:t>
              </a:r>
              <a:r>
                <a:rPr lang="zh-CN" altLang="en-US" sz="2400" b="1">
                  <a:solidFill>
                    <a:srgbClr val="602E04"/>
                  </a:solidFill>
                  <a:latin typeface="微软雅黑" charset="0"/>
                  <a:ea typeface="微软雅黑" charset="0"/>
                </a:rPr>
                <a:t>。</a:t>
              </a:r>
              <a:endParaRPr lang="zh-CN" altLang="en-US"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2）信息传播。</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3）性能汇报。</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4）项目关闭。</a:t>
              </a:r>
              <a:endParaRPr lang="en-US" altLang="zh-CN" sz="2400" b="1">
                <a:solidFill>
                  <a:srgbClr val="602E04"/>
                </a:solidFill>
                <a:latin typeface="微软雅黑" charset="0"/>
                <a:ea typeface="微软雅黑" charset="0"/>
              </a:endParaRPr>
            </a:p>
          </p:txBody>
        </p:sp>
      </p:grpSp>
      <p:sp>
        <p:nvSpPr>
          <p:cNvPr id="10" name="文本框 9"/>
          <p:cNvSpPr txBox="1"/>
          <p:nvPr/>
        </p:nvSpPr>
        <p:spPr>
          <a:xfrm>
            <a:off x="179705" y="393255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项目人力资源管理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其作用是保证最有效地使用项目人力资源完成项目活动。包括项目管理过程有：</a:t>
            </a:r>
            <a:endParaRPr lang="en-US" altLang="zh-CN" sz="2400" b="1">
              <a:solidFill>
                <a:srgbClr val="602E04"/>
              </a:solidFill>
              <a:latin typeface="微软雅黑" charset="0"/>
              <a:ea typeface="微软雅黑" charset="0"/>
            </a:endParaRPr>
          </a:p>
        </p:txBody>
      </p:sp>
      <p:grpSp>
        <p:nvGrpSpPr>
          <p:cNvPr id="11" name="组合 10"/>
          <p:cNvGrpSpPr/>
          <p:nvPr/>
        </p:nvGrpSpPr>
        <p:grpSpPr>
          <a:xfrm>
            <a:off x="2771775" y="4869180"/>
            <a:ext cx="3506470" cy="1347470"/>
            <a:chOff x="3912" y="5513"/>
            <a:chExt cx="5522" cy="2122"/>
          </a:xfrm>
        </p:grpSpPr>
        <p:sp>
          <p:nvSpPr>
            <p:cNvPr id="12" name="文本框 11"/>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a:t>
              </a:r>
              <a:r>
                <a:rPr sz="2400" b="1">
                  <a:solidFill>
                    <a:srgbClr val="602E04"/>
                  </a:solidFill>
                  <a:latin typeface="微软雅黑" charset="0"/>
                  <a:ea typeface="微软雅黑" charset="0"/>
                </a:rPr>
                <a:t>组织计划</a:t>
              </a:r>
              <a:r>
                <a:rPr lang="zh-CN" sz="2400" b="1">
                  <a:solidFill>
                    <a:srgbClr val="602E04"/>
                  </a:solidFill>
                  <a:latin typeface="微软雅黑" charset="0"/>
                  <a:ea typeface="微软雅黑" charset="0"/>
                </a:rPr>
                <a:t>。</a:t>
              </a:r>
              <a:endParaRPr lang="zh-CN" sz="2400" b="1">
                <a:solidFill>
                  <a:srgbClr val="602E04"/>
                </a:solidFill>
                <a:latin typeface="微软雅黑" charset="0"/>
                <a:ea typeface="微软雅黑" charset="0"/>
              </a:endParaRPr>
            </a:p>
          </p:txBody>
        </p:sp>
        <p:sp>
          <p:nvSpPr>
            <p:cNvPr id="13" name="文本框 12"/>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2）人员获取。</a:t>
              </a:r>
              <a:endParaRPr lang="en-US" altLang="zh-CN" sz="2400" b="1">
                <a:solidFill>
                  <a:srgbClr val="602E04"/>
                </a:solidFill>
                <a:latin typeface="微软雅黑" charset="0"/>
                <a:ea typeface="微软雅黑" charset="0"/>
              </a:endParaRPr>
            </a:p>
          </p:txBody>
        </p:sp>
        <p:sp>
          <p:nvSpPr>
            <p:cNvPr id="14" name="文本框 13"/>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3）团队建设。</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5375" y="5012690"/>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700530"/>
            <a:ext cx="5315585" cy="3474720"/>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lang="zh-CN" altLang="en-US" sz="2800" b="1">
                <a:solidFill>
                  <a:srgbClr val="602E04"/>
                </a:solidFill>
                <a:latin typeface="微软雅黑" charset="0"/>
                <a:ea typeface="微软雅黑" charset="0"/>
              </a:rPr>
              <a:t>ISO9000质量保证体系是企业发展与成长之根本，ISO9000不是指一个标准，而是一类标准的统称。是由TC176</a:t>
            </a:r>
            <a:r>
              <a:rPr lang="en-US" altLang="zh-CN" sz="2800" b="1">
                <a:solidFill>
                  <a:srgbClr val="602E04"/>
                </a:solidFill>
                <a:latin typeface="微软雅黑" charset="0"/>
                <a:ea typeface="微软雅黑" charset="0"/>
              </a:rPr>
              <a:t>-</a:t>
            </a:r>
            <a:r>
              <a:rPr lang="zh-CN" altLang="en-US" sz="2800" b="1">
                <a:solidFill>
                  <a:srgbClr val="602E04"/>
                </a:solidFill>
                <a:latin typeface="微软雅黑" charset="0"/>
                <a:ea typeface="微软雅黑" charset="0"/>
              </a:rPr>
              <a:t>质量管理体系技术委员会制定的所有国际标准，是ISO12000多个标准中最畅销、最普遍的产品</a:t>
            </a:r>
            <a:r>
              <a:rPr lang="zh-CN" altLang="en-US" sz="2400">
                <a:solidFill>
                  <a:srgbClr val="602E04"/>
                </a:solidFill>
                <a:latin typeface="微软雅黑" charset="0"/>
                <a:ea typeface="微软雅黑" charset="0"/>
              </a:rPr>
              <a:t>。</a:t>
            </a:r>
            <a:endParaRPr lang="zh-CN" altLang="en-US" sz="2400">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pic>
        <p:nvPicPr>
          <p:cNvPr id="5" name="图片 4" descr="74358PICHxz_1024"/>
          <p:cNvPicPr>
            <a:picLocks noChangeAspect="1"/>
          </p:cNvPicPr>
          <p:nvPr/>
        </p:nvPicPr>
        <p:blipFill>
          <a:blip r:embed="rId1"/>
          <a:stretch>
            <a:fillRect/>
          </a:stretch>
        </p:blipFill>
        <p:spPr>
          <a:xfrm>
            <a:off x="35560" y="1556385"/>
            <a:ext cx="3584575" cy="3238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5876925"/>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844675"/>
            <a:ext cx="8247380" cy="979170"/>
          </a:xfrm>
          <a:prstGeom prst="rect">
            <a:avLst/>
          </a:prstGeom>
          <a:noFill/>
        </p:spPr>
        <p:txBody>
          <a:bodyPr wrap="square" rtlCol="0">
            <a:spAutoFit/>
          </a:bodyPr>
          <a:p>
            <a:r>
              <a:rPr lang="zh-CN" sz="3200" b="1">
                <a:solidFill>
                  <a:srgbClr val="602E04"/>
                </a:solidFill>
                <a:latin typeface="微软雅黑" charset="0"/>
                <a:ea typeface="微软雅黑" charset="0"/>
              </a:rPr>
              <a:t>项目风险管理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其作用识别、分析以及对项目风险作出响应。包括项目管理过程有：</a:t>
            </a:r>
            <a:endParaRPr lang="en-US" altLang="zh-CN" sz="2400" b="1">
              <a:solidFill>
                <a:srgbClr val="602E04"/>
              </a:solidFill>
              <a:latin typeface="微软雅黑" charset="0"/>
              <a:ea typeface="微软雅黑" charset="0"/>
            </a:endParaRPr>
          </a:p>
        </p:txBody>
      </p:sp>
      <p:grpSp>
        <p:nvGrpSpPr>
          <p:cNvPr id="10" name="组合 9"/>
          <p:cNvGrpSpPr/>
          <p:nvPr/>
        </p:nvGrpSpPr>
        <p:grpSpPr>
          <a:xfrm>
            <a:off x="2628265" y="2852420"/>
            <a:ext cx="3506470" cy="2642870"/>
            <a:chOff x="3912" y="5513"/>
            <a:chExt cx="5522" cy="4162"/>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1）风险管理计划。</a:t>
              </a:r>
              <a:endParaRPr lang="en-US" altLang="zh-CN"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2）风险辨识。</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3）定性风险分析。</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4）定量风险分析。</a:t>
              </a:r>
              <a:endParaRPr lang="en-US" altLang="zh-CN" sz="2400" b="1">
                <a:solidFill>
                  <a:srgbClr val="602E04"/>
                </a:solidFill>
                <a:latin typeface="微软雅黑" charset="0"/>
                <a:ea typeface="微软雅黑" charset="0"/>
              </a:endParaRPr>
            </a:p>
          </p:txBody>
        </p:sp>
        <p:sp>
          <p:nvSpPr>
            <p:cNvPr id="8" name="文本框 7"/>
            <p:cNvSpPr txBox="1"/>
            <p:nvPr/>
          </p:nvSpPr>
          <p:spPr>
            <a:xfrm>
              <a:off x="3912" y="8235"/>
              <a:ext cx="5522" cy="761"/>
            </a:xfrm>
            <a:prstGeom prst="rect">
              <a:avLst/>
            </a:prstGeom>
            <a:noFill/>
          </p:spPr>
          <p:txBody>
            <a:bodyPr wrap="square" rtlCol="0">
              <a:spAutoFit/>
            </a:bodyPr>
            <a:p>
              <a:r>
                <a:rPr altLang="zh-CN" sz="2400" b="1">
                  <a:solidFill>
                    <a:srgbClr val="602E04"/>
                  </a:solidFill>
                  <a:latin typeface="微软雅黑" charset="0"/>
                  <a:ea typeface="微软雅黑" charset="0"/>
                </a:rPr>
                <a:t>5）风险响应计划。</a:t>
              </a:r>
              <a:endParaRPr altLang="zh-CN" sz="2400" b="1">
                <a:solidFill>
                  <a:srgbClr val="602E04"/>
                </a:solidFill>
                <a:latin typeface="微软雅黑" charset="0"/>
                <a:ea typeface="微软雅黑" charset="0"/>
              </a:endParaRPr>
            </a:p>
          </p:txBody>
        </p:sp>
        <p:sp>
          <p:nvSpPr>
            <p:cNvPr id="9" name="文本框 8"/>
            <p:cNvSpPr txBox="1"/>
            <p:nvPr/>
          </p:nvSpPr>
          <p:spPr>
            <a:xfrm>
              <a:off x="3912" y="8915"/>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6）风险监控。</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623697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628775"/>
            <a:ext cx="8247380" cy="1710690"/>
          </a:xfrm>
          <a:prstGeom prst="rect">
            <a:avLst/>
          </a:prstGeom>
          <a:noFill/>
        </p:spPr>
        <p:txBody>
          <a:bodyPr wrap="square" rtlCol="0">
            <a:spAutoFit/>
          </a:bodyPr>
          <a:p>
            <a:r>
              <a:rPr lang="zh-CN" sz="3200" b="1">
                <a:solidFill>
                  <a:srgbClr val="602E04"/>
                </a:solidFill>
                <a:latin typeface="微软雅黑" charset="0"/>
                <a:ea typeface="微软雅黑" charset="0"/>
              </a:rPr>
              <a:t>项目采购管理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其作用是从机构外获得项目所需的产品和服务。项目的采购管理是根据买卖双方中的买方的观点来讨论的。当涉及非正式协议时，可以使用项目的资源管理和沟通管理的方式解决。包括项目管理过程有：</a:t>
            </a:r>
            <a:endParaRPr lang="en-US" altLang="zh-CN" sz="2400" b="1">
              <a:solidFill>
                <a:srgbClr val="602E04"/>
              </a:solidFill>
              <a:latin typeface="微软雅黑" charset="0"/>
              <a:ea typeface="微软雅黑" charset="0"/>
            </a:endParaRPr>
          </a:p>
        </p:txBody>
      </p:sp>
      <p:grpSp>
        <p:nvGrpSpPr>
          <p:cNvPr id="13" name="组合 12"/>
          <p:cNvGrpSpPr/>
          <p:nvPr/>
        </p:nvGrpSpPr>
        <p:grpSpPr>
          <a:xfrm>
            <a:off x="2915920" y="3356610"/>
            <a:ext cx="3506470" cy="2642870"/>
            <a:chOff x="3912" y="5513"/>
            <a:chExt cx="5522" cy="4162"/>
          </a:xfrm>
        </p:grpSpPr>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4）招标对象选择。</a:t>
              </a:r>
              <a:endParaRPr lang="en-US" altLang="zh-CN" sz="2400" b="1">
                <a:solidFill>
                  <a:srgbClr val="602E04"/>
                </a:solidFill>
                <a:latin typeface="微软雅黑" charset="0"/>
                <a:ea typeface="微软雅黑" charset="0"/>
              </a:endParaRPr>
            </a:p>
          </p:txBody>
        </p:sp>
        <p:sp>
          <p:nvSpPr>
            <p:cNvPr id="8" name="文本框 7"/>
            <p:cNvSpPr txBox="1"/>
            <p:nvPr/>
          </p:nvSpPr>
          <p:spPr>
            <a:xfrm>
              <a:off x="3912" y="8235"/>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5）合同管理</a:t>
              </a:r>
              <a:r>
                <a:rPr lang="zh-CN" altLang="zh-CN" sz="2400" b="1">
                  <a:solidFill>
                    <a:srgbClr val="602E04"/>
                  </a:solidFill>
                  <a:latin typeface="微软雅黑" charset="0"/>
                  <a:ea typeface="微软雅黑" charset="0"/>
                </a:rPr>
                <a:t>。</a:t>
              </a:r>
              <a:endParaRPr lang="zh-CN" altLang="zh-CN" sz="2400" b="1">
                <a:solidFill>
                  <a:srgbClr val="602E04"/>
                </a:solidFill>
                <a:latin typeface="微软雅黑" charset="0"/>
                <a:ea typeface="微软雅黑" charset="0"/>
              </a:endParaRPr>
            </a:p>
          </p:txBody>
        </p:sp>
        <p:sp>
          <p:nvSpPr>
            <p:cNvPr id="9" name="文本框 8"/>
            <p:cNvSpPr txBox="1"/>
            <p:nvPr/>
          </p:nvSpPr>
          <p:spPr>
            <a:xfrm>
              <a:off x="3912" y="8915"/>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6）合同结束。</a:t>
              </a:r>
              <a:endParaRPr lang="en-US" altLang="zh-CN" sz="2400" b="1">
                <a:solidFill>
                  <a:srgbClr val="602E04"/>
                </a:solidFill>
                <a:latin typeface="微软雅黑" charset="0"/>
                <a:ea typeface="微软雅黑" charset="0"/>
              </a:endParaRPr>
            </a:p>
          </p:txBody>
        </p:sp>
        <p:sp>
          <p:nvSpPr>
            <p:cNvPr id="10" name="文本框 9"/>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1）采购规划</a:t>
              </a:r>
              <a:endParaRPr lang="en-US" altLang="zh-CN" sz="2400" b="1">
                <a:solidFill>
                  <a:srgbClr val="602E04"/>
                </a:solidFill>
                <a:latin typeface="微软雅黑" charset="0"/>
                <a:ea typeface="微软雅黑" charset="0"/>
              </a:endParaRPr>
            </a:p>
          </p:txBody>
        </p:sp>
        <p:sp>
          <p:nvSpPr>
            <p:cNvPr id="11" name="文本框 10"/>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2）招标规划。</a:t>
              </a:r>
              <a:endParaRPr lang="en-US" altLang="zh-CN" sz="2400" b="1">
                <a:solidFill>
                  <a:srgbClr val="602E04"/>
                </a:solidFill>
                <a:latin typeface="微软雅黑" charset="0"/>
                <a:ea typeface="微软雅黑" charset="0"/>
              </a:endParaRPr>
            </a:p>
          </p:txBody>
        </p:sp>
        <p:sp>
          <p:nvSpPr>
            <p:cNvPr id="12" name="文本框 11"/>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3）招标。</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885"/>
            <a:ext cx="4598670" cy="743585"/>
          </a:xfrm>
          <a:prstGeom prst="rect">
            <a:avLst/>
          </a:prstGeom>
          <a:noFill/>
          <a:ln w="9525">
            <a:noFill/>
            <a:miter/>
          </a:ln>
        </p:spPr>
        <p:txBody>
          <a:bodyPr wrap="square">
            <a:spAutoFit/>
          </a:bodyPr>
          <a:p>
            <a:pPr lvl="0" eaLnBrk="1" hangingPunct="1"/>
            <a:r>
              <a:rPr lang="en-US" sz="4000" b="1" dirty="0">
                <a:solidFill>
                  <a:srgbClr val="602E04"/>
                </a:solidFill>
                <a:latin typeface="微软雅黑" pitchFamily="2" charset="-122"/>
                <a:ea typeface="微软雅黑" pitchFamily="2" charset="-122"/>
              </a:rPr>
              <a:t>PMBOK-</a:t>
            </a:r>
            <a:r>
              <a:rPr lang="zh-CN" altLang="en-US" sz="4000" b="1" dirty="0">
                <a:solidFill>
                  <a:srgbClr val="602E04"/>
                </a:solidFill>
                <a:latin typeface="微软雅黑" pitchFamily="2" charset="-122"/>
                <a:ea typeface="微软雅黑" pitchFamily="2" charset="-122"/>
              </a:rPr>
              <a:t>知识领域</a:t>
            </a:r>
            <a:endParaRPr lang="zh-CN" altLang="en-US" sz="4000" b="1" dirty="0">
              <a:solidFill>
                <a:srgbClr val="602E04"/>
              </a:solidFill>
              <a:latin typeface="微软雅黑" pitchFamily="2" charset="-122"/>
              <a:ea typeface="微软雅黑" pitchFamily="2" charset="-122"/>
            </a:endParaRPr>
          </a:p>
        </p:txBody>
      </p:sp>
      <p:sp>
        <p:nvSpPr>
          <p:cNvPr id="7" name="文本框 6"/>
          <p:cNvSpPr txBox="1"/>
          <p:nvPr/>
        </p:nvSpPr>
        <p:spPr>
          <a:xfrm>
            <a:off x="252095" y="1772920"/>
            <a:ext cx="8247380" cy="1710690"/>
          </a:xfrm>
          <a:prstGeom prst="rect">
            <a:avLst/>
          </a:prstGeom>
          <a:noFill/>
        </p:spPr>
        <p:txBody>
          <a:bodyPr wrap="square" rtlCol="0">
            <a:spAutoFit/>
          </a:bodyPr>
          <a:p>
            <a:r>
              <a:rPr lang="zh-CN" sz="3200" b="1">
                <a:solidFill>
                  <a:srgbClr val="602E04"/>
                </a:solidFill>
                <a:latin typeface="微软雅黑" charset="0"/>
                <a:ea typeface="微软雅黑" charset="0"/>
              </a:rPr>
              <a:t>干系人管理</a:t>
            </a:r>
            <a:r>
              <a:rPr lang="en-US" altLang="zh-CN" sz="3200" b="1">
                <a:solidFill>
                  <a:srgbClr val="602E04"/>
                </a:solidFill>
                <a:latin typeface="微软雅黑" charset="0"/>
                <a:ea typeface="微软雅黑" charset="0"/>
              </a:rPr>
              <a:t>—</a:t>
            </a:r>
            <a:r>
              <a:rPr lang="en-US" altLang="zh-CN" sz="2400" b="1">
                <a:solidFill>
                  <a:srgbClr val="602E04"/>
                </a:solidFill>
                <a:latin typeface="微软雅黑" charset="0"/>
                <a:ea typeface="微软雅黑" charset="0"/>
              </a:rPr>
              <a:t>识别能影响项目或受项目影响的全部人员、群体和组织，分析干系人对项目的期望和影响，制定适合的管理策略来有效调动关系人参与项目决策和执行。包含的的项目管理过程有：</a:t>
            </a:r>
            <a:endParaRPr lang="en-US" altLang="zh-CN" sz="2400" b="1">
              <a:solidFill>
                <a:srgbClr val="602E04"/>
              </a:solidFill>
              <a:latin typeface="微软雅黑" charset="0"/>
              <a:ea typeface="微软雅黑" charset="0"/>
            </a:endParaRPr>
          </a:p>
        </p:txBody>
      </p:sp>
      <p:grpSp>
        <p:nvGrpSpPr>
          <p:cNvPr id="8" name="组合 7"/>
          <p:cNvGrpSpPr/>
          <p:nvPr/>
        </p:nvGrpSpPr>
        <p:grpSpPr>
          <a:xfrm>
            <a:off x="2484120" y="3500755"/>
            <a:ext cx="3506470" cy="1778635"/>
            <a:chOff x="3912" y="5513"/>
            <a:chExt cx="5522" cy="2801"/>
          </a:xfrm>
        </p:grpSpPr>
        <p:sp>
          <p:nvSpPr>
            <p:cNvPr id="3" name="文本框 2"/>
            <p:cNvSpPr txBox="1"/>
            <p:nvPr/>
          </p:nvSpPr>
          <p:spPr>
            <a:xfrm>
              <a:off x="3912" y="551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1）识别干系人。</a:t>
              </a:r>
              <a:endParaRPr lang="en-US" altLang="zh-CN" sz="2400" b="1">
                <a:solidFill>
                  <a:srgbClr val="602E04"/>
                </a:solidFill>
                <a:latin typeface="微软雅黑" charset="0"/>
                <a:ea typeface="微软雅黑" charset="0"/>
              </a:endParaRPr>
            </a:p>
          </p:txBody>
        </p:sp>
        <p:sp>
          <p:nvSpPr>
            <p:cNvPr id="4" name="文本框 3"/>
            <p:cNvSpPr txBox="1"/>
            <p:nvPr/>
          </p:nvSpPr>
          <p:spPr>
            <a:xfrm>
              <a:off x="3912" y="6193"/>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2）规划干系人的管理。</a:t>
              </a:r>
              <a:endParaRPr lang="en-US" altLang="zh-CN" sz="2400" b="1">
                <a:solidFill>
                  <a:srgbClr val="602E04"/>
                </a:solidFill>
                <a:latin typeface="微软雅黑" charset="0"/>
                <a:ea typeface="微软雅黑" charset="0"/>
              </a:endParaRPr>
            </a:p>
          </p:txBody>
        </p:sp>
        <p:sp>
          <p:nvSpPr>
            <p:cNvPr id="5" name="文本框 4"/>
            <p:cNvSpPr txBox="1"/>
            <p:nvPr/>
          </p:nvSpPr>
          <p:spPr>
            <a:xfrm>
              <a:off x="3912" y="687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3）管理干系人参与。</a:t>
              </a:r>
              <a:endParaRPr lang="en-US" altLang="zh-CN" sz="2400" b="1">
                <a:solidFill>
                  <a:srgbClr val="602E04"/>
                </a:solidFill>
                <a:latin typeface="微软雅黑" charset="0"/>
                <a:ea typeface="微软雅黑" charset="0"/>
              </a:endParaRPr>
            </a:p>
          </p:txBody>
        </p:sp>
        <p:sp>
          <p:nvSpPr>
            <p:cNvPr id="6" name="文本框 5"/>
            <p:cNvSpPr txBox="1"/>
            <p:nvPr/>
          </p:nvSpPr>
          <p:spPr>
            <a:xfrm>
              <a:off x="3912" y="7554"/>
              <a:ext cx="5522" cy="761"/>
            </a:xfrm>
            <a:prstGeom prst="rect">
              <a:avLst/>
            </a:prstGeom>
            <a:noFill/>
          </p:spPr>
          <p:txBody>
            <a:bodyPr wrap="square" rtlCol="0">
              <a:spAutoFit/>
            </a:bodyPr>
            <a:p>
              <a:r>
                <a:rPr lang="en-US" altLang="zh-CN" sz="2400" b="1">
                  <a:solidFill>
                    <a:srgbClr val="602E04"/>
                  </a:solidFill>
                  <a:latin typeface="微软雅黑" charset="0"/>
                  <a:ea typeface="微软雅黑" charset="0"/>
                </a:rPr>
                <a:t>4）控制干系人参与。</a:t>
              </a:r>
              <a:endParaRPr lang="en-US" altLang="zh-CN" sz="2400" b="1">
                <a:solidFill>
                  <a:srgbClr val="602E04"/>
                </a:solidFill>
                <a:latin typeface="微软雅黑" charset="0"/>
                <a:ea typeface="微软雅黑"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2" descr="C:\Documents and Settings\Administrator\桌面\ZCOOL_Floral Templates2.jpg"/>
          <p:cNvPicPr>
            <a:picLocks noChangeAspect="1"/>
          </p:cNvPicPr>
          <p:nvPr/>
        </p:nvPicPr>
        <p:blipFill>
          <a:blip r:embed="rId1"/>
          <a:srcRect r="4478"/>
          <a:stretch>
            <a:fillRect/>
          </a:stretch>
        </p:blipFill>
        <p:spPr>
          <a:xfrm>
            <a:off x="0" y="0"/>
            <a:ext cx="9144000" cy="6899275"/>
          </a:xfrm>
          <a:prstGeom prst="rect">
            <a:avLst/>
          </a:prstGeom>
          <a:noFill/>
          <a:ln w="9525">
            <a:noFill/>
            <a:miter/>
          </a:ln>
        </p:spPr>
      </p:pic>
      <p:sp>
        <p:nvSpPr>
          <p:cNvPr id="14339" name="TextBox 4"/>
          <p:cNvSpPr txBox="1"/>
          <p:nvPr/>
        </p:nvSpPr>
        <p:spPr>
          <a:xfrm>
            <a:off x="1658938" y="3000375"/>
            <a:ext cx="3698875" cy="1570038"/>
          </a:xfrm>
          <a:prstGeom prst="rect">
            <a:avLst/>
          </a:prstGeom>
          <a:noFill/>
          <a:ln w="9525">
            <a:noFill/>
            <a:miter/>
          </a:ln>
        </p:spPr>
        <p:txBody>
          <a:bodyPr wrap="none">
            <a:spAutoFit/>
          </a:bodyPr>
          <a:p>
            <a:pPr lvl="0" eaLnBrk="1" hangingPunct="1"/>
            <a:r>
              <a:rPr lang="en-US" altLang="x-none" sz="9600" dirty="0">
                <a:solidFill>
                  <a:srgbClr val="602E04"/>
                </a:solidFill>
                <a:latin typeface="Calibri" pitchFamily="2" charset="0"/>
                <a:ea typeface="宋体" charset="-122"/>
              </a:rPr>
              <a:t>Thanks</a:t>
            </a:r>
            <a:endParaRPr lang="zh-CN" altLang="en-US" sz="9600" dirty="0">
              <a:solidFill>
                <a:srgbClr val="602E04"/>
              </a:solidFill>
              <a:latin typeface="Calibri" pitchFamily="2" charset="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3636010" y="1412240"/>
            <a:ext cx="532892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3636010" y="5156835"/>
            <a:ext cx="5329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zh-CN" sz="4000" b="1" dirty="0">
                <a:solidFill>
                  <a:srgbClr val="602E04"/>
                </a:solidFill>
                <a:latin typeface="微软雅黑" pitchFamily="2" charset="-122"/>
                <a:ea typeface="微软雅黑" pitchFamily="2" charset="-122"/>
              </a:rPr>
              <a:t>简介</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707765" y="1556385"/>
            <a:ext cx="5315585" cy="231203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sz="2400" b="1">
                <a:solidFill>
                  <a:srgbClr val="602E04"/>
                </a:solidFill>
                <a:latin typeface="微软雅黑" charset="0"/>
                <a:ea typeface="微软雅黑" charset="0"/>
              </a:rPr>
              <a:t>ISO9000族标准已经成为全球企业在质量控制上的基本要求，要取得国际市场甚至国内市场的准入证，就必须踏进质量认证这道门槛</a:t>
            </a:r>
            <a:r>
              <a:rPr lang="zh-CN" sz="2400" b="1">
                <a:solidFill>
                  <a:srgbClr val="602E04"/>
                </a:solidFill>
                <a:latin typeface="微软雅黑" charset="0"/>
                <a:ea typeface="微软雅黑" charset="0"/>
              </a:rPr>
              <a:t>。</a:t>
            </a:r>
            <a:endParaRPr lang="zh-CN" sz="2400" b="1">
              <a:solidFill>
                <a:srgbClr val="602E04"/>
              </a:solidFill>
              <a:latin typeface="微软雅黑" charset="0"/>
              <a:ea typeface="微软雅黑" charset="0"/>
            </a:endParaRPr>
          </a:p>
          <a:p>
            <a:r>
              <a:rPr lang="zh-CN" sz="2400" b="1">
                <a:solidFill>
                  <a:srgbClr val="602E04"/>
                </a:solidFill>
                <a:latin typeface="微软雅黑" charset="0"/>
                <a:ea typeface="微软雅黑" charset="0"/>
              </a:rPr>
              <a:t>       </a:t>
            </a:r>
            <a:endParaRPr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pic>
        <p:nvPicPr>
          <p:cNvPr id="5" name="图片 4" descr="74358PICHxz_1024"/>
          <p:cNvPicPr>
            <a:picLocks noChangeAspect="1"/>
          </p:cNvPicPr>
          <p:nvPr/>
        </p:nvPicPr>
        <p:blipFill>
          <a:blip r:embed="rId1"/>
          <a:stretch>
            <a:fillRect/>
          </a:stretch>
        </p:blipFill>
        <p:spPr>
          <a:xfrm>
            <a:off x="35560" y="1556385"/>
            <a:ext cx="3584575" cy="3238500"/>
          </a:xfrm>
          <a:prstGeom prst="rect">
            <a:avLst/>
          </a:prstGeom>
        </p:spPr>
      </p:pic>
      <p:sp>
        <p:nvSpPr>
          <p:cNvPr id="4" name="文本框 3"/>
          <p:cNvSpPr txBox="1"/>
          <p:nvPr/>
        </p:nvSpPr>
        <p:spPr>
          <a:xfrm>
            <a:off x="3707765" y="3068955"/>
            <a:ext cx="5315585" cy="2677795"/>
          </a:xfrm>
          <a:prstGeom prst="rect">
            <a:avLst/>
          </a:prstGeom>
          <a:noFill/>
        </p:spPr>
        <p:txBody>
          <a:bodyPr wrap="square" rtlCol="0">
            <a:spAutoFit/>
          </a:bodyPr>
          <a:p>
            <a:r>
              <a:rPr lang="en-US" altLang="zh-CN" sz="2400">
                <a:solidFill>
                  <a:srgbClr val="602E04"/>
                </a:solidFill>
                <a:latin typeface="微软雅黑" charset="0"/>
                <a:ea typeface="微软雅黑" charset="0"/>
              </a:rPr>
              <a:t>   </a:t>
            </a:r>
            <a:r>
              <a:rPr lang="en-US" altLang="zh-CN" sz="2400" b="1">
                <a:solidFill>
                  <a:srgbClr val="602E04"/>
                </a:solidFill>
                <a:latin typeface="微软雅黑" charset="0"/>
                <a:ea typeface="微软雅黑" charset="0"/>
              </a:rPr>
              <a:t>    </a:t>
            </a:r>
            <a:r>
              <a:rPr sz="2400" b="1">
                <a:solidFill>
                  <a:srgbClr val="602E04"/>
                </a:solidFill>
                <a:latin typeface="微软雅黑" charset="0"/>
                <a:ea typeface="微软雅黑" charset="0"/>
              </a:rPr>
              <a:t>ISO9000标准要求组织建立形成文件的质量管理体系，以“文件”来规范员工的行为，同时，通过监视测量和持续改进机制使员工的工作受控并促使其不断改进业绩。</a:t>
            </a:r>
            <a:endParaRPr sz="2400" b="1">
              <a:solidFill>
                <a:srgbClr val="602E04"/>
              </a:solidFill>
              <a:latin typeface="微软雅黑" charset="0"/>
              <a:ea typeface="微软雅黑" charset="0"/>
            </a:endParaRPr>
          </a:p>
          <a:p>
            <a:r>
              <a:rPr lang="zh-CN" sz="2400" b="1">
                <a:solidFill>
                  <a:srgbClr val="602E04"/>
                </a:solidFill>
                <a:latin typeface="微软雅黑" charset="0"/>
                <a:ea typeface="微软雅黑" charset="0"/>
              </a:rPr>
              <a:t>       </a:t>
            </a:r>
            <a:endParaRPr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627630" y="476250"/>
            <a:ext cx="436880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zh-CN" sz="4000" b="1" dirty="0">
                <a:solidFill>
                  <a:srgbClr val="602E04"/>
                </a:solidFill>
                <a:latin typeface="微软雅黑" pitchFamily="2" charset="-122"/>
                <a:ea typeface="微软雅黑" pitchFamily="2" charset="-122"/>
              </a:rPr>
              <a:t>特点</a:t>
            </a:r>
            <a:endParaRPr lang="zh-CN" altLang="zh-CN" sz="4000" b="1" dirty="0">
              <a:solidFill>
                <a:srgbClr val="602E04"/>
              </a:solidFill>
              <a:latin typeface="微软雅黑" pitchFamily="2" charset="-122"/>
              <a:ea typeface="微软雅黑" pitchFamily="2" charset="-122"/>
            </a:endParaRPr>
          </a:p>
        </p:txBody>
      </p:sp>
      <p:sp>
        <p:nvSpPr>
          <p:cNvPr id="3" name="文本框 2"/>
          <p:cNvSpPr txBox="1"/>
          <p:nvPr/>
        </p:nvSpPr>
        <p:spPr>
          <a:xfrm>
            <a:off x="396875" y="1700530"/>
            <a:ext cx="8340725" cy="2076450"/>
          </a:xfrm>
          <a:prstGeom prst="rect">
            <a:avLst/>
          </a:prstGeom>
          <a:noFill/>
        </p:spPr>
        <p:txBody>
          <a:bodyPr wrap="square" rtlCol="0">
            <a:spAutoFit/>
          </a:bodyPr>
          <a:p>
            <a:r>
              <a:rPr lang="en-US" altLang="zh-CN" sz="3200" b="1">
                <a:solidFill>
                  <a:srgbClr val="602E04"/>
                </a:solidFill>
                <a:latin typeface="微软雅黑" charset="0"/>
                <a:ea typeface="微软雅黑" charset="0"/>
              </a:rPr>
              <a:t>服务范围</a:t>
            </a:r>
            <a:r>
              <a:rPr lang="en-US" altLang="zh-CN" sz="2400" b="1">
                <a:solidFill>
                  <a:srgbClr val="602E04"/>
                </a:solidFill>
                <a:latin typeface="微软雅黑" charset="0"/>
                <a:ea typeface="微软雅黑" charset="0"/>
              </a:rPr>
              <a:t>—ISO9001:2008标准为企业申请认证</a:t>
            </a:r>
            <a:r>
              <a:rPr lang="zh-CN" altLang="en-US" sz="2400" b="1">
                <a:solidFill>
                  <a:srgbClr val="602E04"/>
                </a:solidFill>
                <a:latin typeface="微软雅黑" charset="0"/>
                <a:ea typeface="微软雅黑" charset="0"/>
              </a:rPr>
              <a:t>的</a:t>
            </a:r>
            <a:r>
              <a:rPr lang="en-US" altLang="zh-CN" sz="2400" b="1">
                <a:solidFill>
                  <a:srgbClr val="602E04"/>
                </a:solidFill>
                <a:latin typeface="微软雅黑" charset="0"/>
                <a:ea typeface="微软雅黑" charset="0"/>
              </a:rPr>
              <a:t>依据标准，在标准的适用范围中明确本标准是适用于各行各业，且不限制企业的规模大小。国际上通过认证的企业涉及到国民经济中的各行各业。</a:t>
            </a:r>
            <a:endParaRPr lang="en-US" altLang="zh-CN"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
        <p:nvSpPr>
          <p:cNvPr id="4" name="文本框 3"/>
          <p:cNvSpPr txBox="1"/>
          <p:nvPr/>
        </p:nvSpPr>
        <p:spPr>
          <a:xfrm>
            <a:off x="395605" y="3500755"/>
            <a:ext cx="8314055" cy="979170"/>
          </a:xfrm>
          <a:prstGeom prst="rect">
            <a:avLst/>
          </a:prstGeom>
          <a:noFill/>
        </p:spPr>
        <p:txBody>
          <a:bodyPr wrap="square" rtlCol="0">
            <a:spAutoFit/>
          </a:bodyPr>
          <a:p>
            <a:r>
              <a:rPr lang="en-US" altLang="zh-CN" sz="3200" b="1">
                <a:solidFill>
                  <a:srgbClr val="602E04"/>
                </a:solidFill>
                <a:latin typeface="微软雅黑" charset="0"/>
                <a:ea typeface="微软雅黑" charset="0"/>
              </a:rPr>
              <a:t>服务</a:t>
            </a:r>
            <a:r>
              <a:rPr lang="zh-CN" altLang="en-US" sz="3200" b="1">
                <a:solidFill>
                  <a:srgbClr val="602E04"/>
                </a:solidFill>
                <a:latin typeface="微软雅黑" charset="0"/>
                <a:ea typeface="微软雅黑" charset="0"/>
              </a:rPr>
              <a:t>对象</a:t>
            </a:r>
            <a:r>
              <a:rPr lang="en-US" altLang="zh-CN" sz="2400" b="1">
                <a:solidFill>
                  <a:srgbClr val="602E04"/>
                </a:solidFill>
                <a:latin typeface="微软雅黑" charset="0"/>
                <a:ea typeface="微软雅黑" charset="0"/>
              </a:rPr>
              <a:t>—每一道工序、每一个过程都是质量控制的对象</a:t>
            </a:r>
            <a:r>
              <a:rPr lang="zh-CN" altLang="en-US" sz="2400" b="1">
                <a:solidFill>
                  <a:srgbClr val="602E04"/>
                </a:solidFill>
                <a:latin typeface="微软雅黑" charset="0"/>
                <a:ea typeface="微软雅黑" charset="0"/>
              </a:rPr>
              <a:t>。</a:t>
            </a:r>
            <a:endParaRPr lang="zh-CN" altLang="en-US"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
        <p:nvSpPr>
          <p:cNvPr id="6" name="文本框 5"/>
          <p:cNvSpPr txBox="1"/>
          <p:nvPr/>
        </p:nvSpPr>
        <p:spPr>
          <a:xfrm>
            <a:off x="395605" y="4220845"/>
            <a:ext cx="7485380" cy="979170"/>
          </a:xfrm>
          <a:prstGeom prst="rect">
            <a:avLst/>
          </a:prstGeom>
          <a:noFill/>
        </p:spPr>
        <p:txBody>
          <a:bodyPr wrap="square" rtlCol="0">
            <a:spAutoFit/>
          </a:bodyPr>
          <a:p>
            <a:r>
              <a:rPr lang="zh-CN" altLang="en-US" sz="3200" b="1">
                <a:solidFill>
                  <a:srgbClr val="602E04"/>
                </a:solidFill>
                <a:latin typeface="微软雅黑" charset="0"/>
                <a:ea typeface="微软雅黑" charset="0"/>
              </a:rPr>
              <a:t>构成</a:t>
            </a:r>
            <a:r>
              <a:rPr lang="en-US" altLang="zh-CN" sz="2400" b="1">
                <a:solidFill>
                  <a:srgbClr val="602E04"/>
                </a:solidFill>
                <a:latin typeface="微软雅黑" charset="0"/>
                <a:ea typeface="微软雅黑" charset="0"/>
              </a:rPr>
              <a:t>—</a:t>
            </a:r>
            <a:r>
              <a:rPr lang="zh-CN" altLang="en-US" sz="2400" b="1">
                <a:solidFill>
                  <a:srgbClr val="602E04"/>
                </a:solidFill>
                <a:latin typeface="微软雅黑" charset="0"/>
                <a:ea typeface="微软雅黑" charset="0"/>
              </a:rPr>
              <a:t>质量手册、程序文件、作业指导书、记录表格。</a:t>
            </a:r>
            <a:endParaRPr lang="zh-CN" altLang="en-US"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
        <p:nvSpPr>
          <p:cNvPr id="5" name="文本框 4"/>
          <p:cNvSpPr txBox="1"/>
          <p:nvPr/>
        </p:nvSpPr>
        <p:spPr>
          <a:xfrm>
            <a:off x="395605" y="5012690"/>
            <a:ext cx="7485380" cy="979170"/>
          </a:xfrm>
          <a:prstGeom prst="rect">
            <a:avLst/>
          </a:prstGeom>
          <a:noFill/>
        </p:spPr>
        <p:txBody>
          <a:bodyPr wrap="square" rtlCol="0">
            <a:spAutoFit/>
          </a:bodyPr>
          <a:p>
            <a:r>
              <a:rPr lang="zh-CN" altLang="en-US" sz="3200" b="1">
                <a:solidFill>
                  <a:srgbClr val="602E04"/>
                </a:solidFill>
                <a:latin typeface="微软雅黑" charset="0"/>
                <a:ea typeface="微软雅黑" charset="0"/>
              </a:rPr>
              <a:t>配置流程活动</a:t>
            </a:r>
            <a:r>
              <a:rPr lang="en-US" altLang="zh-CN" sz="2400" b="1">
                <a:solidFill>
                  <a:srgbClr val="602E04"/>
                </a:solidFill>
                <a:latin typeface="微软雅黑" charset="0"/>
                <a:ea typeface="微软雅黑" charset="0"/>
              </a:rPr>
              <a:t>—</a:t>
            </a:r>
            <a:r>
              <a:rPr lang="zh-CN" altLang="en-US" sz="2400" b="1">
                <a:solidFill>
                  <a:srgbClr val="602E04"/>
                </a:solidFill>
                <a:latin typeface="微软雅黑" charset="0"/>
                <a:ea typeface="微软雅黑" charset="0"/>
              </a:rPr>
              <a:t>规划、识别、控制、审计</a:t>
            </a:r>
            <a:endParaRPr lang="zh-CN" altLang="en-US" sz="2400" b="1">
              <a:solidFill>
                <a:srgbClr val="602E04"/>
              </a:solidFill>
              <a:latin typeface="微软雅黑" charset="0"/>
              <a:ea typeface="微软雅黑" charset="0"/>
            </a:endParaRPr>
          </a:p>
          <a:p>
            <a:endParaRPr lang="zh-CN" altLang="en-US" sz="2400">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339975" y="476250"/>
            <a:ext cx="468376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en-US" sz="4000" b="1" dirty="0">
                <a:solidFill>
                  <a:srgbClr val="602E04"/>
                </a:solidFill>
                <a:latin typeface="微软雅黑" pitchFamily="2" charset="-122"/>
                <a:ea typeface="微软雅黑" pitchFamily="2" charset="-122"/>
              </a:rPr>
              <a:t>服务过程</a:t>
            </a:r>
            <a:endParaRPr lang="zh-CN" altLang="en-US" sz="4000" b="1" dirty="0">
              <a:solidFill>
                <a:srgbClr val="602E04"/>
              </a:solidFill>
              <a:latin typeface="微软雅黑" pitchFamily="2" charset="-122"/>
              <a:ea typeface="微软雅黑" pitchFamily="2" charset="-122"/>
            </a:endParaRPr>
          </a:p>
        </p:txBody>
      </p:sp>
      <p:sp>
        <p:nvSpPr>
          <p:cNvPr id="3" name="文本框 2"/>
          <p:cNvSpPr txBox="1"/>
          <p:nvPr/>
        </p:nvSpPr>
        <p:spPr>
          <a:xfrm>
            <a:off x="254000" y="1700530"/>
            <a:ext cx="8589645" cy="3905250"/>
          </a:xfrm>
          <a:prstGeom prst="rect">
            <a:avLst/>
          </a:prstGeom>
          <a:noFill/>
        </p:spPr>
        <p:txBody>
          <a:bodyPr wrap="square" rtlCol="0">
            <a:spAutoFit/>
          </a:bodyPr>
          <a:p>
            <a:r>
              <a:rPr lang="en-US" altLang="zh-CN" sz="3200" b="1">
                <a:solidFill>
                  <a:srgbClr val="602E04"/>
                </a:solidFill>
                <a:latin typeface="微软雅黑" charset="0"/>
                <a:ea typeface="微软雅黑" charset="0"/>
              </a:rPr>
              <a:t>1.</a:t>
            </a:r>
            <a:r>
              <a:rPr lang="zh-CN" altLang="zh-CN" sz="3200" b="1">
                <a:solidFill>
                  <a:srgbClr val="602E04"/>
                </a:solidFill>
                <a:latin typeface="微软雅黑" charset="0"/>
                <a:ea typeface="微软雅黑" charset="0"/>
              </a:rPr>
              <a:t>准备阶段</a:t>
            </a:r>
            <a:endParaRPr lang="zh-CN" altLang="zh-CN" sz="32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1. 1诊断：了解企业现状，确认企业管理优势，找出薄弱环节，与ISO9000系列国际标准要求之间的差距，向企业提交诊断报告。</a:t>
            </a:r>
            <a:endParaRPr lang="zh-CN" altLang="zh-CN" sz="24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1.2工作计划：指导企业起草认证工作计划，双方确认后，严格按计划执行。在此基础上，再做咨询计划、认证计划。</a:t>
            </a:r>
            <a:endParaRPr lang="zh-CN" altLang="zh-CN" sz="24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1.3 组织机构的设置：辅助企业设置专门负责认证工作的组织机构。</a:t>
            </a:r>
            <a:endParaRPr lang="zh-CN" altLang="zh-CN" sz="24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1.4 ISO9000标准的培训。</a:t>
            </a:r>
            <a:endParaRPr lang="zh-CN" altLang="zh-CN" sz="24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1.5为企业做整体管理框架设计，设定质量管理目标。</a:t>
            </a:r>
            <a:endParaRPr lang="zh-CN" altLang="zh-CN" sz="2400" b="1">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79705" y="5948680"/>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339975" y="476250"/>
            <a:ext cx="468376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en-US" sz="4000" b="1" dirty="0">
                <a:solidFill>
                  <a:srgbClr val="602E04"/>
                </a:solidFill>
                <a:latin typeface="微软雅黑" pitchFamily="2" charset="-122"/>
                <a:ea typeface="微软雅黑" pitchFamily="2" charset="-122"/>
              </a:rPr>
              <a:t>服务过程</a:t>
            </a:r>
            <a:endParaRPr lang="zh-CN" altLang="en-US" sz="4000" b="1" dirty="0">
              <a:solidFill>
                <a:srgbClr val="602E04"/>
              </a:solidFill>
              <a:latin typeface="微软雅黑" pitchFamily="2" charset="-122"/>
              <a:ea typeface="微软雅黑" pitchFamily="2" charset="-122"/>
            </a:endParaRPr>
          </a:p>
        </p:txBody>
      </p:sp>
      <p:sp>
        <p:nvSpPr>
          <p:cNvPr id="3" name="文本框 2"/>
          <p:cNvSpPr txBox="1"/>
          <p:nvPr/>
        </p:nvSpPr>
        <p:spPr>
          <a:xfrm>
            <a:off x="252095" y="1628775"/>
            <a:ext cx="8589645" cy="4027170"/>
          </a:xfrm>
          <a:prstGeom prst="rect">
            <a:avLst/>
          </a:prstGeom>
          <a:noFill/>
        </p:spPr>
        <p:txBody>
          <a:bodyPr wrap="square" rtlCol="0">
            <a:spAutoFit/>
          </a:bodyPr>
          <a:p>
            <a:r>
              <a:rPr lang="en-US" sz="3200" b="1">
                <a:solidFill>
                  <a:srgbClr val="602E04"/>
                </a:solidFill>
                <a:latin typeface="微软雅黑" charset="0"/>
                <a:ea typeface="微软雅黑" charset="0"/>
              </a:rPr>
              <a:t>2.</a:t>
            </a:r>
            <a:r>
              <a:rPr altLang="zh-CN" sz="3200" b="1">
                <a:solidFill>
                  <a:srgbClr val="602E04"/>
                </a:solidFill>
                <a:latin typeface="微软雅黑" charset="0"/>
                <a:ea typeface="微软雅黑" charset="0"/>
              </a:rPr>
              <a:t>体系设计阶段</a:t>
            </a:r>
            <a:endParaRPr altLang="zh-CN" sz="32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2.1文件编写培训。</a:t>
            </a:r>
            <a:endParaRPr lang="zh-CN" altLang="zh-CN" sz="24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2.2帮助企业确定体系文件的结构。</a:t>
            </a:r>
            <a:endParaRPr lang="zh-CN" altLang="zh-CN" sz="24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2.3指导企业文件的编写或根据企业的要求而定。</a:t>
            </a:r>
            <a:endParaRPr lang="zh-CN" altLang="zh-CN" sz="2400" b="1">
              <a:solidFill>
                <a:srgbClr val="602E04"/>
              </a:solidFill>
              <a:latin typeface="微软雅黑" charset="0"/>
              <a:ea typeface="微软雅黑" charset="0"/>
            </a:endParaRPr>
          </a:p>
          <a:p>
            <a:r>
              <a:rPr lang="en-US" altLang="zh-CN" sz="3200" b="1">
                <a:solidFill>
                  <a:srgbClr val="602E04"/>
                </a:solidFill>
                <a:latin typeface="微软雅黑" charset="0"/>
                <a:ea typeface="微软雅黑" charset="0"/>
              </a:rPr>
              <a:t>3.</a:t>
            </a:r>
            <a:r>
              <a:rPr lang="zh-CN" altLang="zh-CN" sz="3200" b="1">
                <a:solidFill>
                  <a:srgbClr val="602E04"/>
                </a:solidFill>
                <a:latin typeface="微软雅黑" charset="0"/>
                <a:ea typeface="微软雅黑" charset="0"/>
              </a:rPr>
              <a:t>体系运行阶段</a:t>
            </a:r>
            <a:endParaRPr lang="zh-CN" altLang="zh-CN" sz="3200" b="1">
              <a:solidFill>
                <a:srgbClr val="602E04"/>
              </a:solidFill>
              <a:latin typeface="微软雅黑" charset="0"/>
              <a:ea typeface="微软雅黑" charset="0"/>
            </a:endParaRPr>
          </a:p>
          <a:p>
            <a:r>
              <a:rPr lang="en-US" altLang="zh-CN" sz="2400" b="1">
                <a:solidFill>
                  <a:srgbClr val="602E04"/>
                </a:solidFill>
                <a:latin typeface="微软雅黑" charset="0"/>
                <a:ea typeface="微软雅黑" charset="0"/>
              </a:rPr>
              <a:t>3.1讨论：督导受咨询方讨论体系文件。</a:t>
            </a:r>
            <a:endParaRPr lang="en-US" altLang="zh-CN" sz="2400" b="1">
              <a:solidFill>
                <a:srgbClr val="602E04"/>
              </a:solidFill>
              <a:latin typeface="微软雅黑" charset="0"/>
              <a:ea typeface="微软雅黑" charset="0"/>
            </a:endParaRPr>
          </a:p>
          <a:p>
            <a:r>
              <a:rPr lang="en-US" altLang="zh-CN" sz="2400" b="1">
                <a:solidFill>
                  <a:srgbClr val="602E04"/>
                </a:solidFill>
                <a:latin typeface="微软雅黑" charset="0"/>
                <a:ea typeface="微软雅黑" charset="0"/>
              </a:rPr>
              <a:t>3.2培训：文件编写人员对使用该文件的人员进行培训。</a:t>
            </a:r>
            <a:endParaRPr lang="en-US" altLang="zh-CN" sz="2400" b="1">
              <a:solidFill>
                <a:srgbClr val="602E04"/>
              </a:solidFill>
              <a:latin typeface="微软雅黑" charset="0"/>
              <a:ea typeface="微软雅黑" charset="0"/>
            </a:endParaRPr>
          </a:p>
          <a:p>
            <a:r>
              <a:rPr lang="en-US" altLang="zh-CN" sz="2400" b="1">
                <a:solidFill>
                  <a:srgbClr val="602E04"/>
                </a:solidFill>
                <a:latin typeface="微软雅黑" charset="0"/>
                <a:ea typeface="微软雅黑" charset="0"/>
              </a:rPr>
              <a:t>3.3文件审核：对所编写的体系文件进行审核。</a:t>
            </a:r>
            <a:endParaRPr lang="en-US" altLang="zh-CN" sz="2400" b="1">
              <a:solidFill>
                <a:srgbClr val="602E04"/>
              </a:solidFill>
              <a:latin typeface="微软雅黑" charset="0"/>
              <a:ea typeface="微软雅黑" charset="0"/>
            </a:endParaRPr>
          </a:p>
          <a:p>
            <a:r>
              <a:rPr lang="en-US" altLang="zh-CN" sz="2400" b="1">
                <a:solidFill>
                  <a:srgbClr val="602E04"/>
                </a:solidFill>
                <a:latin typeface="微软雅黑" charset="0"/>
                <a:ea typeface="微软雅黑" charset="0"/>
              </a:rPr>
              <a:t>3.4内审培训：参照英国培训教材、结合中国内审培训教材进行</a:t>
            </a:r>
            <a:r>
              <a:rPr lang="zh-CN" altLang="zh-CN" sz="2400" b="1">
                <a:solidFill>
                  <a:srgbClr val="602E04"/>
                </a:solidFill>
                <a:latin typeface="微软雅黑" charset="0"/>
                <a:ea typeface="微软雅黑" charset="0"/>
              </a:rPr>
              <a:t>。</a:t>
            </a:r>
            <a:endParaRPr lang="zh-CN" altLang="zh-CN" sz="2400" b="1">
              <a:solidFill>
                <a:srgbClr val="602E04"/>
              </a:solidFill>
              <a:latin typeface="微软雅黑" charset="0"/>
              <a:ea typeface="微软雅黑" charset="0"/>
            </a:endParaRPr>
          </a:p>
          <a:p>
            <a:r>
              <a:rPr lang="en-US" altLang="zh-CN" sz="2400" b="1">
                <a:solidFill>
                  <a:srgbClr val="602E04"/>
                </a:solidFill>
                <a:latin typeface="微软雅黑" charset="0"/>
                <a:ea typeface="微软雅黑" charset="0"/>
              </a:rPr>
              <a:t>3.5现场督导：有关专家到现场指导体系运行。</a:t>
            </a:r>
            <a:endParaRPr lang="en-US" altLang="zh-CN" sz="2400" b="1">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149" name="直接连接符 5"/>
          <p:cNvCxnSpPr/>
          <p:nvPr/>
        </p:nvCxnSpPr>
        <p:spPr>
          <a:xfrm>
            <a:off x="107950" y="11963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6236970"/>
            <a:ext cx="7488555"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339975" y="476250"/>
            <a:ext cx="468376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en-US" sz="4000" b="1" dirty="0">
                <a:solidFill>
                  <a:srgbClr val="602E04"/>
                </a:solidFill>
                <a:latin typeface="微软雅黑" pitchFamily="2" charset="-122"/>
                <a:ea typeface="微软雅黑" pitchFamily="2" charset="-122"/>
              </a:rPr>
              <a:t>服务过程</a:t>
            </a:r>
            <a:endParaRPr lang="zh-CN" altLang="en-US" sz="4000" b="1" dirty="0">
              <a:solidFill>
                <a:srgbClr val="602E04"/>
              </a:solidFill>
              <a:latin typeface="微软雅黑" pitchFamily="2" charset="-122"/>
              <a:ea typeface="微软雅黑" pitchFamily="2" charset="-122"/>
            </a:endParaRPr>
          </a:p>
        </p:txBody>
      </p:sp>
      <p:sp>
        <p:nvSpPr>
          <p:cNvPr id="3" name="文本框 2"/>
          <p:cNvSpPr txBox="1"/>
          <p:nvPr/>
        </p:nvSpPr>
        <p:spPr>
          <a:xfrm>
            <a:off x="395605" y="1340485"/>
            <a:ext cx="8589645" cy="4880610"/>
          </a:xfrm>
          <a:prstGeom prst="rect">
            <a:avLst/>
          </a:prstGeom>
          <a:noFill/>
        </p:spPr>
        <p:txBody>
          <a:bodyPr wrap="square" rtlCol="0">
            <a:spAutoFit/>
          </a:bodyPr>
          <a:p>
            <a:r>
              <a:rPr lang="en-US" sz="3200" b="1">
                <a:solidFill>
                  <a:srgbClr val="602E04"/>
                </a:solidFill>
                <a:latin typeface="微软雅黑" charset="0"/>
                <a:ea typeface="微软雅黑" charset="0"/>
              </a:rPr>
              <a:t>4.</a:t>
            </a:r>
            <a:r>
              <a:rPr altLang="zh-CN" sz="3200" b="1">
                <a:solidFill>
                  <a:srgbClr val="602E04"/>
                </a:solidFill>
                <a:latin typeface="微软雅黑" charset="0"/>
                <a:ea typeface="微软雅黑" charset="0"/>
              </a:rPr>
              <a:t>内审阶段</a:t>
            </a:r>
            <a:endParaRPr altLang="zh-CN" sz="32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4.1第一次内审：以咨询人员为主，企业人员为辅， 内审时间一般比认证时间多。</a:t>
            </a:r>
            <a:endParaRPr lang="zh-CN" altLang="zh-CN" sz="24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4.2第二次内审：根据第一次内审情况及认证所需时间，确定第二次内审时间，由企业人员为主，咨询人员为辅。</a:t>
            </a:r>
            <a:endParaRPr lang="zh-CN" altLang="zh-CN" sz="24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4.3第二次内审完，根据情况确定是否需要增加第三次内审。</a:t>
            </a:r>
            <a:endParaRPr lang="zh-CN" altLang="zh-CN" sz="2400" b="1">
              <a:solidFill>
                <a:srgbClr val="602E04"/>
              </a:solidFill>
              <a:latin typeface="微软雅黑" charset="0"/>
              <a:ea typeface="微软雅黑" charset="0"/>
            </a:endParaRPr>
          </a:p>
          <a:p>
            <a:r>
              <a:rPr lang="en-US" altLang="zh-CN" sz="3200" b="1">
                <a:solidFill>
                  <a:srgbClr val="602E04"/>
                </a:solidFill>
                <a:latin typeface="微软雅黑" charset="0"/>
                <a:ea typeface="微软雅黑" charset="0"/>
              </a:rPr>
              <a:t>5.</a:t>
            </a:r>
            <a:r>
              <a:rPr lang="zh-CN" altLang="zh-CN" sz="3200" b="1">
                <a:solidFill>
                  <a:srgbClr val="602E04"/>
                </a:solidFill>
                <a:latin typeface="微软雅黑" charset="0"/>
                <a:ea typeface="微软雅黑" charset="0"/>
              </a:rPr>
              <a:t>体系完善阶段</a:t>
            </a:r>
            <a:endParaRPr lang="zh-CN" altLang="zh-CN" sz="32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       与企业一起做管理评审，并做一次预审，根据体系运行情况，建议企业提出认证申请时间。</a:t>
            </a:r>
            <a:endParaRPr lang="zh-CN" altLang="zh-CN" sz="2400" b="1">
              <a:solidFill>
                <a:srgbClr val="602E04"/>
              </a:solidFill>
              <a:latin typeface="微软雅黑" charset="0"/>
              <a:ea typeface="微软雅黑" charset="0"/>
            </a:endParaRPr>
          </a:p>
          <a:p>
            <a:r>
              <a:rPr lang="en-US" altLang="zh-CN" sz="3200" b="1">
                <a:solidFill>
                  <a:srgbClr val="602E04"/>
                </a:solidFill>
                <a:latin typeface="微软雅黑" charset="0"/>
                <a:ea typeface="微软雅黑" charset="0"/>
              </a:rPr>
              <a:t>6.</a:t>
            </a:r>
            <a:r>
              <a:rPr lang="zh-CN" altLang="zh-CN" sz="3200" b="1">
                <a:solidFill>
                  <a:srgbClr val="602E04"/>
                </a:solidFill>
                <a:latin typeface="微软雅黑" charset="0"/>
                <a:ea typeface="微软雅黑" charset="0"/>
              </a:rPr>
              <a:t>认证</a:t>
            </a:r>
            <a:endParaRPr lang="zh-CN" altLang="zh-CN" sz="32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       认证后针对审核中提出的问题与企业一起纠正不</a:t>
            </a:r>
            <a:endParaRPr lang="zh-CN" altLang="zh-CN" sz="2400" b="1">
              <a:solidFill>
                <a:srgbClr val="602E04"/>
              </a:solidFill>
              <a:latin typeface="微软雅黑" charset="0"/>
              <a:ea typeface="微软雅黑" charset="0"/>
            </a:endParaRPr>
          </a:p>
          <a:p>
            <a:r>
              <a:rPr lang="zh-CN" altLang="zh-CN" sz="2400" b="1">
                <a:solidFill>
                  <a:srgbClr val="602E04"/>
                </a:solidFill>
                <a:latin typeface="微软雅黑" charset="0"/>
                <a:ea typeface="微软雅黑" charset="0"/>
              </a:rPr>
              <a:t>符合项和进步的质量管理目标。</a:t>
            </a:r>
            <a:endParaRPr lang="zh-CN" altLang="zh-CN" sz="2400" b="1">
              <a:solidFill>
                <a:srgbClr val="602E04"/>
              </a:solidFill>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 name="组合 77"/>
          <p:cNvGrpSpPr/>
          <p:nvPr/>
        </p:nvGrpSpPr>
        <p:grpSpPr>
          <a:xfrm>
            <a:off x="1337945" y="3322955"/>
            <a:ext cx="6256020" cy="873760"/>
            <a:chOff x="2335" y="5006"/>
            <a:chExt cx="9852" cy="1376"/>
          </a:xfrm>
        </p:grpSpPr>
        <p:sp>
          <p:nvSpPr>
            <p:cNvPr id="79"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80" name="Text Box 17"/>
            <p:cNvSpPr txBox="1"/>
            <p:nvPr/>
          </p:nvSpPr>
          <p:spPr>
            <a:xfrm>
              <a:off x="4026" y="5173"/>
              <a:ext cx="7935" cy="1008"/>
            </a:xfrm>
            <a:prstGeom prst="rect">
              <a:avLst/>
            </a:prstGeom>
            <a:noFill/>
            <a:ln w="9525">
              <a:noFill/>
              <a:miter/>
            </a:ln>
          </p:spPr>
          <p:txBody>
            <a:bodyPr wrap="square">
              <a:spAutoFit/>
            </a:bodyPr>
            <a:p>
              <a:pPr lvl="0" algn="l"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采用合适的工具 </a:t>
              </a:r>
              <a:endParaRPr lang="zh-CN" altLang="en-US" sz="2400" b="1" dirty="0">
                <a:solidFill>
                  <a:srgbClr val="602E04"/>
                </a:solidFill>
                <a:latin typeface="微软雅黑" pitchFamily="2" charset="-122"/>
                <a:ea typeface="微软雅黑" pitchFamily="2" charset="-122"/>
                <a:sym typeface="+mn-ea"/>
              </a:endParaRPr>
            </a:p>
          </p:txBody>
        </p:sp>
        <p:grpSp>
          <p:nvGrpSpPr>
            <p:cNvPr id="81" name="组合 80"/>
            <p:cNvGrpSpPr/>
            <p:nvPr/>
          </p:nvGrpSpPr>
          <p:grpSpPr>
            <a:xfrm rot="0">
              <a:off x="2335" y="5007"/>
              <a:ext cx="1580" cy="1375"/>
              <a:chOff x="0" y="0"/>
              <a:chExt cx="632" cy="582"/>
            </a:xfrm>
          </p:grpSpPr>
          <p:sp>
            <p:nvSpPr>
              <p:cNvPr id="82"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83"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3</a:t>
                </a:r>
                <a:endParaRPr lang="en-US" altLang="x-none" sz="4000" b="1" dirty="0">
                  <a:solidFill>
                    <a:srgbClr val="602E04"/>
                  </a:solidFill>
                  <a:latin typeface="微软雅黑" charset="0"/>
                  <a:ea typeface="微软雅黑" charset="0"/>
                </a:endParaRPr>
              </a:p>
            </p:txBody>
          </p:sp>
        </p:grpSp>
      </p:grpSp>
      <p:cxnSp>
        <p:nvCxnSpPr>
          <p:cNvPr id="6149" name="直接连接符 5"/>
          <p:cNvCxnSpPr/>
          <p:nvPr/>
        </p:nvCxnSpPr>
        <p:spPr>
          <a:xfrm>
            <a:off x="107950" y="1412240"/>
            <a:ext cx="8856980" cy="0"/>
          </a:xfrm>
          <a:prstGeom prst="line">
            <a:avLst/>
          </a:prstGeom>
          <a:ln w="38100" cap="flat" cmpd="sng">
            <a:solidFill>
              <a:srgbClr val="602E04"/>
            </a:solidFill>
            <a:prstDash val="solid"/>
            <a:headEnd type="none" w="med" len="med"/>
            <a:tailEnd type="none" w="med" len="med"/>
          </a:ln>
        </p:spPr>
      </p:cxnSp>
      <p:cxnSp>
        <p:nvCxnSpPr>
          <p:cNvPr id="6150" name="直接连接符 6"/>
          <p:cNvCxnSpPr/>
          <p:nvPr/>
        </p:nvCxnSpPr>
        <p:spPr>
          <a:xfrm>
            <a:off x="107950" y="6092825"/>
            <a:ext cx="7416800" cy="0"/>
          </a:xfrm>
          <a:prstGeom prst="line">
            <a:avLst/>
          </a:prstGeom>
          <a:ln w="38100" cap="flat" cmpd="sng">
            <a:solidFill>
              <a:srgbClr val="602E04"/>
            </a:solidFill>
            <a:prstDash val="solid"/>
            <a:headEnd type="none" w="med" len="med"/>
            <a:tailEnd type="none" w="med" len="med"/>
          </a:ln>
        </p:spPr>
      </p:cxnSp>
      <p:sp>
        <p:nvSpPr>
          <p:cNvPr id="2" name="TextBox 10"/>
          <p:cNvSpPr txBox="1"/>
          <p:nvPr/>
        </p:nvSpPr>
        <p:spPr>
          <a:xfrm>
            <a:off x="2411730" y="476250"/>
            <a:ext cx="4626610" cy="743585"/>
          </a:xfrm>
          <a:prstGeom prst="rect">
            <a:avLst/>
          </a:prstGeom>
          <a:noFill/>
          <a:ln w="9525">
            <a:noFill/>
            <a:miter/>
          </a:ln>
        </p:spPr>
        <p:txBody>
          <a:bodyPr wrap="square">
            <a:spAutoFit/>
          </a:bodyPr>
          <a:p>
            <a:pPr lvl="0" eaLnBrk="1" hangingPunct="1"/>
            <a:r>
              <a:rPr lang="en-US" altLang="zh-CN" sz="4000" b="1" dirty="0">
                <a:solidFill>
                  <a:srgbClr val="602E04"/>
                </a:solidFill>
                <a:latin typeface="微软雅黑" pitchFamily="2" charset="-122"/>
                <a:ea typeface="微软雅黑" pitchFamily="2" charset="-122"/>
              </a:rPr>
              <a:t>ISO9000-</a:t>
            </a:r>
            <a:r>
              <a:rPr lang="zh-CN" altLang="en-US" sz="4000" b="1" dirty="0">
                <a:solidFill>
                  <a:srgbClr val="602E04"/>
                </a:solidFill>
                <a:latin typeface="微软雅黑" pitchFamily="2" charset="-122"/>
                <a:ea typeface="微软雅黑" pitchFamily="2" charset="-122"/>
              </a:rPr>
              <a:t>实施</a:t>
            </a:r>
            <a:r>
              <a:rPr lang="zh-CN" altLang="zh-CN" sz="4000" b="1" dirty="0">
                <a:solidFill>
                  <a:srgbClr val="602E04"/>
                </a:solidFill>
                <a:latin typeface="微软雅黑" pitchFamily="2" charset="-122"/>
                <a:ea typeface="微软雅黑" pitchFamily="2" charset="-122"/>
              </a:rPr>
              <a:t>经验</a:t>
            </a:r>
            <a:endParaRPr lang="zh-CN" altLang="zh-CN" sz="4000" b="1" dirty="0">
              <a:solidFill>
                <a:srgbClr val="602E04"/>
              </a:solidFill>
              <a:latin typeface="微软雅黑" pitchFamily="2" charset="-122"/>
              <a:ea typeface="微软雅黑" pitchFamily="2" charset="-122"/>
            </a:endParaRPr>
          </a:p>
        </p:txBody>
      </p:sp>
      <p:grpSp>
        <p:nvGrpSpPr>
          <p:cNvPr id="72" name="组合 71"/>
          <p:cNvGrpSpPr/>
          <p:nvPr/>
        </p:nvGrpSpPr>
        <p:grpSpPr>
          <a:xfrm>
            <a:off x="323850" y="4148455"/>
            <a:ext cx="6256020" cy="873760"/>
            <a:chOff x="2335" y="5006"/>
            <a:chExt cx="9852" cy="1376"/>
          </a:xfrm>
        </p:grpSpPr>
        <p:sp>
          <p:nvSpPr>
            <p:cNvPr id="73"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74" name="Text Box 17"/>
            <p:cNvSpPr txBox="1"/>
            <p:nvPr/>
          </p:nvSpPr>
          <p:spPr>
            <a:xfrm>
              <a:off x="4026" y="5173"/>
              <a:ext cx="7935" cy="1008"/>
            </a:xfrm>
            <a:prstGeom prst="rect">
              <a:avLst/>
            </a:prstGeom>
            <a:noFill/>
            <a:ln w="9525">
              <a:noFill/>
              <a:miter/>
            </a:ln>
          </p:spPr>
          <p:txBody>
            <a:bodyPr wrap="square">
              <a:spAutoFit/>
            </a:bodyPr>
            <a:p>
              <a:pPr lvl="0" algn="l"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及时的检查和梳理 </a:t>
              </a:r>
              <a:endParaRPr lang="zh-CN" altLang="en-US" sz="2400" b="1" dirty="0">
                <a:solidFill>
                  <a:srgbClr val="602E04"/>
                </a:solidFill>
                <a:latin typeface="微软雅黑" pitchFamily="2" charset="-122"/>
                <a:ea typeface="微软雅黑" pitchFamily="2" charset="-122"/>
                <a:sym typeface="+mn-ea"/>
              </a:endParaRPr>
            </a:p>
          </p:txBody>
        </p:sp>
        <p:grpSp>
          <p:nvGrpSpPr>
            <p:cNvPr id="75" name="组合 74"/>
            <p:cNvGrpSpPr/>
            <p:nvPr/>
          </p:nvGrpSpPr>
          <p:grpSpPr>
            <a:xfrm rot="0">
              <a:off x="2335" y="5007"/>
              <a:ext cx="1580" cy="1375"/>
              <a:chOff x="0" y="0"/>
              <a:chExt cx="632" cy="582"/>
            </a:xfrm>
          </p:grpSpPr>
          <p:sp>
            <p:nvSpPr>
              <p:cNvPr id="76"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77"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4</a:t>
                </a:r>
                <a:endParaRPr lang="en-US" altLang="x-none" sz="4000" b="1" dirty="0">
                  <a:solidFill>
                    <a:srgbClr val="602E04"/>
                  </a:solidFill>
                  <a:latin typeface="微软雅黑" charset="0"/>
                  <a:ea typeface="微软雅黑" charset="0"/>
                </a:endParaRPr>
              </a:p>
            </p:txBody>
          </p:sp>
        </p:grpSp>
      </p:grpSp>
      <p:grpSp>
        <p:nvGrpSpPr>
          <p:cNvPr id="84" name="组合 83"/>
          <p:cNvGrpSpPr/>
          <p:nvPr/>
        </p:nvGrpSpPr>
        <p:grpSpPr>
          <a:xfrm>
            <a:off x="1330960" y="5012690"/>
            <a:ext cx="6256020" cy="873760"/>
            <a:chOff x="2335" y="5006"/>
            <a:chExt cx="9852" cy="1376"/>
          </a:xfrm>
        </p:grpSpPr>
        <p:sp>
          <p:nvSpPr>
            <p:cNvPr id="85"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86" name="Text Box 17"/>
            <p:cNvSpPr txBox="1"/>
            <p:nvPr/>
          </p:nvSpPr>
          <p:spPr>
            <a:xfrm>
              <a:off x="4026" y="5173"/>
              <a:ext cx="7935" cy="1008"/>
            </a:xfrm>
            <a:prstGeom prst="rect">
              <a:avLst/>
            </a:prstGeom>
            <a:noFill/>
            <a:ln w="9525">
              <a:noFill/>
              <a:miter/>
            </a:ln>
          </p:spPr>
          <p:txBody>
            <a:bodyPr wrap="square">
              <a:spAutoFit/>
            </a:bodyPr>
            <a:p>
              <a:pPr lvl="0"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系统化思考、分步实施、持续改进</a:t>
              </a:r>
              <a:endParaRPr lang="zh-CN" altLang="en-US" sz="2400" b="1" dirty="0">
                <a:solidFill>
                  <a:srgbClr val="602E04"/>
                </a:solidFill>
                <a:latin typeface="微软雅黑" pitchFamily="2" charset="-122"/>
                <a:ea typeface="微软雅黑" pitchFamily="2" charset="-122"/>
                <a:sym typeface="+mn-ea"/>
              </a:endParaRPr>
            </a:p>
          </p:txBody>
        </p:sp>
        <p:grpSp>
          <p:nvGrpSpPr>
            <p:cNvPr id="87" name="组合 86"/>
            <p:cNvGrpSpPr/>
            <p:nvPr/>
          </p:nvGrpSpPr>
          <p:grpSpPr>
            <a:xfrm rot="0">
              <a:off x="2335" y="5007"/>
              <a:ext cx="1580" cy="1375"/>
              <a:chOff x="0" y="0"/>
              <a:chExt cx="632" cy="582"/>
            </a:xfrm>
          </p:grpSpPr>
          <p:sp>
            <p:nvSpPr>
              <p:cNvPr id="88"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89"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5</a:t>
                </a:r>
                <a:endParaRPr lang="en-US" altLang="x-none" sz="4000" b="1" dirty="0">
                  <a:solidFill>
                    <a:srgbClr val="602E04"/>
                  </a:solidFill>
                  <a:latin typeface="微软雅黑" charset="0"/>
                  <a:ea typeface="微软雅黑" charset="0"/>
                </a:endParaRPr>
              </a:p>
            </p:txBody>
          </p:sp>
        </p:grpSp>
      </p:grpSp>
      <p:grpSp>
        <p:nvGrpSpPr>
          <p:cNvPr id="90" name="组合 89"/>
          <p:cNvGrpSpPr/>
          <p:nvPr/>
        </p:nvGrpSpPr>
        <p:grpSpPr>
          <a:xfrm>
            <a:off x="323215" y="2492375"/>
            <a:ext cx="6256020" cy="873760"/>
            <a:chOff x="2335" y="5006"/>
            <a:chExt cx="9852" cy="1376"/>
          </a:xfrm>
        </p:grpSpPr>
        <p:sp>
          <p:nvSpPr>
            <p:cNvPr id="91"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92" name="Text Box 17"/>
            <p:cNvSpPr txBox="1"/>
            <p:nvPr/>
          </p:nvSpPr>
          <p:spPr>
            <a:xfrm>
              <a:off x="4026" y="5173"/>
              <a:ext cx="7935" cy="1008"/>
            </a:xfrm>
            <a:prstGeom prst="rect">
              <a:avLst/>
            </a:prstGeom>
            <a:noFill/>
            <a:ln w="9525">
              <a:noFill/>
              <a:miter/>
            </a:ln>
          </p:spPr>
          <p:txBody>
            <a:bodyPr wrap="square">
              <a:spAutoFit/>
            </a:bodyPr>
            <a:p>
              <a:pPr lvl="0"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提高全员的配置管理素质 </a:t>
              </a:r>
              <a:endParaRPr lang="zh-CN" altLang="en-US" sz="2400" b="1" dirty="0">
                <a:solidFill>
                  <a:srgbClr val="602E04"/>
                </a:solidFill>
                <a:latin typeface="微软雅黑" pitchFamily="2" charset="-122"/>
                <a:ea typeface="微软雅黑" pitchFamily="2" charset="-122"/>
                <a:sym typeface="+mn-ea"/>
              </a:endParaRPr>
            </a:p>
          </p:txBody>
        </p:sp>
        <p:grpSp>
          <p:nvGrpSpPr>
            <p:cNvPr id="93" name="组合 92"/>
            <p:cNvGrpSpPr/>
            <p:nvPr/>
          </p:nvGrpSpPr>
          <p:grpSpPr>
            <a:xfrm rot="0">
              <a:off x="2335" y="5007"/>
              <a:ext cx="1580" cy="1375"/>
              <a:chOff x="0" y="0"/>
              <a:chExt cx="632" cy="582"/>
            </a:xfrm>
          </p:grpSpPr>
          <p:sp>
            <p:nvSpPr>
              <p:cNvPr id="94"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95"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2</a:t>
                </a:r>
                <a:endParaRPr lang="en-US" altLang="x-none" sz="4000" b="1" dirty="0">
                  <a:solidFill>
                    <a:srgbClr val="602E04"/>
                  </a:solidFill>
                  <a:latin typeface="微软雅黑" charset="0"/>
                  <a:ea typeface="微软雅黑" charset="0"/>
                </a:endParaRPr>
              </a:p>
            </p:txBody>
          </p:sp>
        </p:grpSp>
      </p:grpSp>
      <p:grpSp>
        <p:nvGrpSpPr>
          <p:cNvPr id="96" name="组合 95"/>
          <p:cNvGrpSpPr/>
          <p:nvPr/>
        </p:nvGrpSpPr>
        <p:grpSpPr>
          <a:xfrm>
            <a:off x="1330960" y="1628775"/>
            <a:ext cx="6256020" cy="873760"/>
            <a:chOff x="2335" y="5006"/>
            <a:chExt cx="9852" cy="1376"/>
          </a:xfrm>
        </p:grpSpPr>
        <p:sp>
          <p:nvSpPr>
            <p:cNvPr id="97" name="Rectangle 3"/>
            <p:cNvSpPr/>
            <p:nvPr/>
          </p:nvSpPr>
          <p:spPr>
            <a:xfrm>
              <a:off x="3810" y="5006"/>
              <a:ext cx="8377" cy="1360"/>
            </a:xfrm>
            <a:prstGeom prst="rect">
              <a:avLst/>
            </a:prstGeom>
            <a:solidFill>
              <a:srgbClr val="DEDEDE"/>
            </a:solidFill>
            <a:ln w="9525">
              <a:noFill/>
              <a:miter/>
            </a:ln>
          </p:spPr>
          <p:txBody>
            <a:bodyPr anchor="ctr"/>
            <a:p>
              <a:pPr lvl="0" eaLnBrk="1" hangingPunct="1"/>
              <a:endParaRPr lang="zh-CN" altLang="en-US" dirty="0">
                <a:latin typeface="Calibri" pitchFamily="2" charset="0"/>
                <a:ea typeface="宋体" charset="-122"/>
              </a:endParaRPr>
            </a:p>
          </p:txBody>
        </p:sp>
        <p:sp>
          <p:nvSpPr>
            <p:cNvPr id="98" name="Text Box 17"/>
            <p:cNvSpPr txBox="1"/>
            <p:nvPr/>
          </p:nvSpPr>
          <p:spPr>
            <a:xfrm>
              <a:off x="4026" y="5173"/>
              <a:ext cx="7935" cy="1008"/>
            </a:xfrm>
            <a:prstGeom prst="rect">
              <a:avLst/>
            </a:prstGeom>
            <a:noFill/>
            <a:ln w="9525">
              <a:noFill/>
              <a:miter/>
            </a:ln>
          </p:spPr>
          <p:txBody>
            <a:bodyPr wrap="square">
              <a:spAutoFit/>
            </a:bodyPr>
            <a:p>
              <a:pPr lvl="0" eaLnBrk="1" hangingPunct="1">
                <a:lnSpc>
                  <a:spcPct val="150000"/>
                </a:lnSpc>
              </a:pPr>
              <a:r>
                <a:rPr lang="en-US" altLang="zh-CN" sz="2400" b="1" dirty="0">
                  <a:solidFill>
                    <a:srgbClr val="602E04"/>
                  </a:solidFill>
                  <a:latin typeface="微软雅黑" pitchFamily="2" charset="-122"/>
                  <a:ea typeface="微软雅黑" pitchFamily="2" charset="-122"/>
                  <a:sym typeface="+mn-ea"/>
                </a:rPr>
                <a:t>  </a:t>
              </a:r>
              <a:r>
                <a:rPr lang="zh-CN" altLang="en-US" sz="2400" b="1" dirty="0">
                  <a:solidFill>
                    <a:srgbClr val="602E04"/>
                  </a:solidFill>
                  <a:latin typeface="微软雅黑" pitchFamily="2" charset="-122"/>
                  <a:ea typeface="微软雅黑" pitchFamily="2" charset="-122"/>
                  <a:sym typeface="+mn-ea"/>
                </a:rPr>
                <a:t>树立正确的企业配置管理意识 </a:t>
              </a:r>
              <a:endParaRPr lang="zh-CN" altLang="en-US" sz="2400" b="1" dirty="0">
                <a:solidFill>
                  <a:srgbClr val="602E04"/>
                </a:solidFill>
                <a:latin typeface="微软雅黑" pitchFamily="2" charset="-122"/>
                <a:ea typeface="微软雅黑" pitchFamily="2" charset="-122"/>
                <a:sym typeface="+mn-ea"/>
              </a:endParaRPr>
            </a:p>
          </p:txBody>
        </p:sp>
        <p:grpSp>
          <p:nvGrpSpPr>
            <p:cNvPr id="99" name="组合 98"/>
            <p:cNvGrpSpPr/>
            <p:nvPr/>
          </p:nvGrpSpPr>
          <p:grpSpPr>
            <a:xfrm rot="0">
              <a:off x="2335" y="5007"/>
              <a:ext cx="1580" cy="1375"/>
              <a:chOff x="0" y="0"/>
              <a:chExt cx="632" cy="582"/>
            </a:xfrm>
          </p:grpSpPr>
          <p:sp>
            <p:nvSpPr>
              <p:cNvPr id="100" name="Rectangle 5"/>
              <p:cNvSpPr/>
              <p:nvPr/>
            </p:nvSpPr>
            <p:spPr>
              <a:xfrm rot="5400000">
                <a:off x="25" y="-25"/>
                <a:ext cx="582" cy="632"/>
              </a:xfrm>
              <a:prstGeom prst="rect">
                <a:avLst/>
              </a:prstGeom>
              <a:solidFill>
                <a:srgbClr val="FFC000"/>
              </a:solidFill>
              <a:ln w="9525">
                <a:noFill/>
                <a:miter/>
              </a:ln>
            </p:spPr>
            <p:txBody>
              <a:bodyPr rot="10800000" vert="eaVert" wrap="none" anchor="ctr"/>
              <a:p>
                <a:pPr lvl="0" eaLnBrk="1" hangingPunct="1"/>
                <a:endParaRPr lang="zh-CN" altLang="en-US" dirty="0">
                  <a:latin typeface="Calibri" pitchFamily="2" charset="0"/>
                  <a:ea typeface="宋体" charset="-122"/>
                </a:endParaRPr>
              </a:p>
            </p:txBody>
          </p:sp>
          <p:sp>
            <p:nvSpPr>
              <p:cNvPr id="101" name="TextBox 31"/>
              <p:cNvSpPr txBox="1"/>
              <p:nvPr/>
            </p:nvSpPr>
            <p:spPr>
              <a:xfrm>
                <a:off x="165" y="67"/>
                <a:ext cx="322" cy="496"/>
              </a:xfrm>
              <a:prstGeom prst="rect">
                <a:avLst/>
              </a:prstGeom>
              <a:noFill/>
              <a:ln w="9525">
                <a:noFill/>
                <a:miter/>
              </a:ln>
            </p:spPr>
            <p:txBody>
              <a:bodyPr>
                <a:spAutoFit/>
              </a:bodyPr>
              <a:p>
                <a:pPr lvl="0" eaLnBrk="1" hangingPunct="1"/>
                <a:r>
                  <a:rPr lang="en-US" altLang="x-none" sz="4000" b="1" dirty="0">
                    <a:solidFill>
                      <a:srgbClr val="602E04"/>
                    </a:solidFill>
                    <a:latin typeface="微软雅黑" charset="0"/>
                    <a:ea typeface="微软雅黑" charset="0"/>
                  </a:rPr>
                  <a:t>1</a:t>
                </a:r>
                <a:endParaRPr lang="en-US" altLang="x-none" sz="4000" b="1" dirty="0">
                  <a:solidFill>
                    <a:srgbClr val="602E04"/>
                  </a:solidFill>
                  <a:latin typeface="微软雅黑" charset="0"/>
                  <a:ea typeface="微软雅黑"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par>
                                <p:cTn id="8" presetID="22" presetClass="entr" presetSubtype="8" fill="hold" nodeType="withEffect">
                                  <p:stCondLst>
                                    <p:cond delay="100"/>
                                  </p:stCondLst>
                                  <p:childTnLst>
                                    <p:set>
                                      <p:cBhvr>
                                        <p:cTn id="9" dur="1" fill="hold">
                                          <p:stCondLst>
                                            <p:cond delay="0"/>
                                          </p:stCondLst>
                                        </p:cTn>
                                        <p:tgtEl>
                                          <p:spTgt spid="6150"/>
                                        </p:tgtEl>
                                        <p:attrNameLst>
                                          <p:attrName>style.visibility</p:attrName>
                                        </p:attrNameLst>
                                      </p:cBhvr>
                                      <p:to>
                                        <p:strVal val="visible"/>
                                      </p:to>
                                    </p:set>
                                    <p:animEffect transition="in" filter="wipe(left)">
                                      <p:cBhvr>
                                        <p:cTn id="10" dur="500"/>
                                        <p:tgtEl>
                                          <p:spTgt spid="6150"/>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down)">
                                      <p:cBhvr>
                                        <p:cTn id="14" dur="500"/>
                                        <p:tgtEl>
                                          <p:spTgt spid="96"/>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wipe(down)">
                                      <p:cBhvr>
                                        <p:cTn id="18" dur="500"/>
                                        <p:tgtEl>
                                          <p:spTgt spid="9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down)">
                                      <p:cBhvr>
                                        <p:cTn id="22" dur="500"/>
                                        <p:tgtEl>
                                          <p:spTgt spid="78"/>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down)">
                                      <p:cBhvr>
                                        <p:cTn id="26" dur="500"/>
                                        <p:tgtEl>
                                          <p:spTgt spid="72"/>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down)">
                                      <p:cBhvr>
                                        <p:cTn id="3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4268</Words>
  <Application>Kingsoft Office WPP</Application>
  <PresentationFormat>全屏显示(4:3)</PresentationFormat>
  <Paragraphs>404</Paragraphs>
  <Slides>33</Slides>
  <Notes>0</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62</cp:revision>
  <dcterms:created xsi:type="dcterms:W3CDTF">2011-06-07T16:20:00Z</dcterms:created>
  <dcterms:modified xsi:type="dcterms:W3CDTF">2016-03-14T10:33:05Z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