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73" r:id="rId5"/>
    <p:sldId id="257" r:id="rId6"/>
    <p:sldId id="305" r:id="rId7"/>
    <p:sldId id="258" r:id="rId8"/>
    <p:sldId id="275" r:id="rId9"/>
    <p:sldId id="269" r:id="rId10"/>
    <p:sldId id="279" r:id="rId11"/>
    <p:sldId id="280" r:id="rId12"/>
    <p:sldId id="296" r:id="rId13"/>
    <p:sldId id="271" r:id="rId14"/>
    <p:sldId id="277" r:id="rId15"/>
    <p:sldId id="297" r:id="rId16"/>
    <p:sldId id="281" r:id="rId17"/>
    <p:sldId id="298" r:id="rId18"/>
    <p:sldId id="284" r:id="rId19"/>
    <p:sldId id="307" r:id="rId20"/>
    <p:sldId id="295" r:id="rId21"/>
    <p:sldId id="300" r:id="rId22"/>
    <p:sldId id="301" r:id="rId23"/>
    <p:sldId id="302" r:id="rId24"/>
    <p:sldId id="303" r:id="rId25"/>
    <p:sldId id="304" r:id="rId26"/>
    <p:sldId id="329" r:id="rId27"/>
    <p:sldId id="261" r:id="rId28"/>
    <p:sldId id="341" r:id="rId29"/>
    <p:sldId id="332" r:id="rId30"/>
    <p:sldId id="333" r:id="rId31"/>
    <p:sldId id="345" r:id="rId32"/>
    <p:sldId id="346" r:id="rId33"/>
    <p:sldId id="308" r:id="rId34"/>
    <p:sldId id="354" r:id="rId35"/>
    <p:sldId id="331" r:id="rId36"/>
    <p:sldId id="347" r:id="rId37"/>
    <p:sldId id="348" r:id="rId38"/>
    <p:sldId id="357" r:id="rId39"/>
    <p:sldId id="259" r:id="rId40"/>
    <p:sldId id="338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76"/>
        <p:guide pos="30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33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f4d5b116b_0_14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f4d5b116b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15b40f_0_31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15b40f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49664379_0_13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649664379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15b40f_0_31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15b40f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49664379_0_13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649664379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e015b40f_0_42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e015b40f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51d9bcbf_3_16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51d9bcbf_3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e015b40f_0_31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e015b40f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f4d5b116b_0_10:notes"/>
          <p:cNvSpPr/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f4d5b116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3344426"/>
            <a:ext cx="8520600" cy="11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4400"/>
              <a:buFont typeface="Roboto Light"/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4373092"/>
            <a:ext cx="8520600" cy="1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11200"/>
              <a:buNone/>
              <a:defRPr sz="3735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" name="Google Shape;43;p11"/>
          <p:cNvSpPr txBox="1"/>
          <p:nvPr>
            <p:ph type="title"/>
          </p:nvPr>
        </p:nvSpPr>
        <p:spPr>
          <a:xfrm>
            <a:off x="616500" y="740800"/>
            <a:ext cx="33507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type="title" idx="2"/>
          </p:nvPr>
        </p:nvSpPr>
        <p:spPr>
          <a:xfrm>
            <a:off x="616500" y="2202467"/>
            <a:ext cx="2917200" cy="2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24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Primary Branding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Quote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584031" y="1463033"/>
            <a:ext cx="5975925" cy="417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14400"/>
              <a:buFont typeface="Roboto Light"/>
              <a:buNone/>
              <a:defRPr sz="4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2pPr>
            <a:lvl3pPr lvl="2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3pPr>
            <a:lvl4pPr lvl="3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4pPr>
            <a:lvl5pPr lvl="4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5pPr>
            <a:lvl6pPr lvl="5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6pPr>
            <a:lvl7pPr lvl="6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7pPr>
            <a:lvl8pPr lvl="7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8pPr>
            <a:lvl9pPr lvl="8" algn="ctr" rtl="0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3800" y="710075"/>
            <a:ext cx="803865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433806" y="1866875"/>
            <a:ext cx="3886200" cy="31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17780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800" lvl="1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200" lvl="2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600" lvl="3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2000" lvl="4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400" lvl="5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800" lvl="6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200" lvl="7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600" lvl="8" indent="-177800" rtl="0">
              <a:spcBef>
                <a:spcPts val="2130"/>
              </a:spcBef>
              <a:spcAft>
                <a:spcPts val="640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33800" y="710075"/>
            <a:ext cx="803865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4586256" y="1866875"/>
            <a:ext cx="3886200" cy="31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17780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800" lvl="1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200" lvl="2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600" lvl="3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2000" lvl="4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400" lvl="5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800" lvl="6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200" lvl="7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600" lvl="8" indent="-177800" rtl="0">
              <a:spcBef>
                <a:spcPts val="2130"/>
              </a:spcBef>
              <a:spcAft>
                <a:spcPts val="640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body" idx="2"/>
          </p:nvPr>
        </p:nvSpPr>
        <p:spPr>
          <a:xfrm>
            <a:off x="433806" y="1866875"/>
            <a:ext cx="3886200" cy="31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17780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800" lvl="1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200" lvl="2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600" lvl="3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2000" lvl="4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400" lvl="5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800" lvl="6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200" lvl="7" indent="-177800" rtl="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600" lvl="8" indent="-177800" rtl="0">
              <a:spcBef>
                <a:spcPts val="2130"/>
              </a:spcBef>
              <a:spcAft>
                <a:spcPts val="640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16500" y="740800"/>
            <a:ext cx="78558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" name="Google Shape;25;p5"/>
          <p:cNvSpPr txBox="1"/>
          <p:nvPr>
            <p:ph type="title" idx="2"/>
          </p:nvPr>
        </p:nvSpPr>
        <p:spPr>
          <a:xfrm>
            <a:off x="616500" y="1922467"/>
            <a:ext cx="68394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24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5431" y="740800"/>
            <a:ext cx="78558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6"/>
          <p:cNvSpPr txBox="1"/>
          <p:nvPr>
            <p:ph type="title" idx="2"/>
          </p:nvPr>
        </p:nvSpPr>
        <p:spPr>
          <a:xfrm>
            <a:off x="435431" y="1922467"/>
            <a:ext cx="6839400" cy="30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977600" y="740800"/>
            <a:ext cx="47802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32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2pPr>
            <a:lvl3pPr lvl="2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3pPr>
            <a:lvl4pPr lvl="3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4pPr>
            <a:lvl5pPr lvl="4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5pPr>
            <a:lvl6pPr lvl="5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6pPr>
            <a:lvl7pPr lvl="6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7pPr>
            <a:lvl8pPr lvl="7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8pPr>
            <a:lvl9pPr lvl="8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type="body" idx="1"/>
          </p:nvPr>
        </p:nvSpPr>
        <p:spPr>
          <a:xfrm>
            <a:off x="3977600" y="1852800"/>
            <a:ext cx="4780200" cy="423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17780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800" lvl="1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200" lvl="2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600" lvl="3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2000" lvl="4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400" lvl="5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800" lvl="6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●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200" lvl="7" indent="-177800">
              <a:spcBef>
                <a:spcPts val="2130"/>
              </a:spcBef>
              <a:spcAft>
                <a:spcPts val="0"/>
              </a:spcAft>
              <a:buClr>
                <a:srgbClr val="424242"/>
              </a:buClr>
              <a:buSzPts val="4800"/>
              <a:buFont typeface="Roboto Light"/>
              <a:buChar char="○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600" lvl="8" indent="-177800">
              <a:spcBef>
                <a:spcPts val="2130"/>
              </a:spcBef>
              <a:spcAft>
                <a:spcPts val="6400"/>
              </a:spcAft>
              <a:buClr>
                <a:srgbClr val="424242"/>
              </a:buClr>
              <a:buSzPts val="4800"/>
              <a:buFont typeface="Roboto Light"/>
              <a:buChar char="■"/>
              <a:defRPr sz="1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977600" y="740800"/>
            <a:ext cx="4780200" cy="10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oboto Light"/>
              <a:buNone/>
              <a:defRPr sz="3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body" idx="1"/>
          </p:nvPr>
        </p:nvSpPr>
        <p:spPr>
          <a:xfrm>
            <a:off x="3977600" y="1852800"/>
            <a:ext cx="4780200" cy="423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177800" rtl="0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04800" lvl="1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457200" lvl="2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609600" lvl="3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762000" lvl="4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914400" lvl="5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1066800" lvl="6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●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1219200" lvl="7" indent="-177800" rtl="0">
              <a:spcBef>
                <a:spcPts val="213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Light"/>
              <a:buChar char="○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1371600" lvl="8" indent="-177800" rtl="0">
              <a:spcBef>
                <a:spcPts val="2130"/>
              </a:spcBef>
              <a:spcAft>
                <a:spcPts val="6400"/>
              </a:spcAft>
              <a:buClr>
                <a:srgbClr val="FFFFFF"/>
              </a:buClr>
              <a:buSzPts val="4800"/>
              <a:buFont typeface="Roboto Light"/>
              <a:buChar char="■"/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40031" y="1501867"/>
            <a:ext cx="4937700" cy="24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11200"/>
              <a:buFont typeface="Roboto Light"/>
              <a:buNone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2pPr>
            <a:lvl3pPr lvl="2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3pPr>
            <a:lvl4pPr lvl="3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4pPr>
            <a:lvl5pPr lvl="4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5pPr>
            <a:lvl6pPr lvl="5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6pPr>
            <a:lvl7pPr lvl="6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7pPr>
            <a:lvl8pPr lvl="7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8pPr>
            <a:lvl9pPr lvl="8">
              <a:spcBef>
                <a:spcPct val="0"/>
              </a:spcBef>
              <a:spcAft>
                <a:spcPts val="0"/>
              </a:spcAft>
              <a:buSzPts val="192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400" lvl="0" indent="-76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/>
        </p:txBody>
      </p:sp>
      <p:sp>
        <p:nvSpPr>
          <p:cNvPr id="40" name="Google Shape;40;p10"/>
          <p:cNvSpPr txBox="1"/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3735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2pPr>
            <a:lvl3pPr lvl="2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3pPr>
            <a:lvl4pPr lvl="3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4pPr>
            <a:lvl5pPr lvl="4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5pPr>
            <a:lvl6pPr lvl="5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6pPr>
            <a:lvl7pPr lvl="6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7pPr>
            <a:lvl8pPr lvl="7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8pPr>
            <a:lvl9pPr lvl="8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3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152400" lvl="0" indent="-228600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2400">
                <a:solidFill>
                  <a:schemeClr val="dk2"/>
                </a:solidFill>
              </a:defRPr>
            </a:lvl1pPr>
            <a:lvl2pPr marL="304800" lvl="1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1865">
                <a:solidFill>
                  <a:schemeClr val="dk2"/>
                </a:solidFill>
              </a:defRPr>
            </a:lvl2pPr>
            <a:lvl3pPr marL="457200" lvl="2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1865">
                <a:solidFill>
                  <a:schemeClr val="dk2"/>
                </a:solidFill>
              </a:defRPr>
            </a:lvl3pPr>
            <a:lvl4pPr marL="609600" lvl="3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1865">
                <a:solidFill>
                  <a:schemeClr val="dk2"/>
                </a:solidFill>
              </a:defRPr>
            </a:lvl4pPr>
            <a:lvl5pPr marL="762000" lvl="4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1865">
                <a:solidFill>
                  <a:schemeClr val="dk2"/>
                </a:solidFill>
              </a:defRPr>
            </a:lvl5pPr>
            <a:lvl6pPr marL="914400" lvl="5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1865">
                <a:solidFill>
                  <a:schemeClr val="dk2"/>
                </a:solidFill>
              </a:defRPr>
            </a:lvl6pPr>
            <a:lvl7pPr marL="1066800" lvl="6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1865">
                <a:solidFill>
                  <a:schemeClr val="dk2"/>
                </a:solidFill>
              </a:defRPr>
            </a:lvl7pPr>
            <a:lvl8pPr marL="1219200" lvl="7" indent="-194945">
              <a:lnSpc>
                <a:spcPct val="115000"/>
              </a:lnSpc>
              <a:spcBef>
                <a:spcPts val="213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1865">
                <a:solidFill>
                  <a:schemeClr val="dk2"/>
                </a:solidFill>
              </a:defRPr>
            </a:lvl8pPr>
            <a:lvl9pPr marL="1371600" lvl="8" indent="-194945">
              <a:lnSpc>
                <a:spcPct val="115000"/>
              </a:lnSpc>
              <a:spcBef>
                <a:spcPts val="213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186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624858" y="6420822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1335">
                <a:solidFill>
                  <a:schemeClr val="dk2"/>
                </a:solidFill>
              </a:defRPr>
            </a:lvl1pPr>
            <a:lvl2pPr lvl="1" algn="r" rtl="0">
              <a:buNone/>
              <a:defRPr sz="1335">
                <a:solidFill>
                  <a:schemeClr val="dk2"/>
                </a:solidFill>
              </a:defRPr>
            </a:lvl2pPr>
            <a:lvl3pPr lvl="2" algn="r" rtl="0">
              <a:buNone/>
              <a:defRPr sz="1335">
                <a:solidFill>
                  <a:schemeClr val="dk2"/>
                </a:solidFill>
              </a:defRPr>
            </a:lvl3pPr>
            <a:lvl4pPr lvl="3" algn="r" rtl="0">
              <a:buNone/>
              <a:defRPr sz="1335">
                <a:solidFill>
                  <a:schemeClr val="dk2"/>
                </a:solidFill>
              </a:defRPr>
            </a:lvl4pPr>
            <a:lvl5pPr lvl="4" algn="r" rtl="0">
              <a:buNone/>
              <a:defRPr sz="1335">
                <a:solidFill>
                  <a:schemeClr val="dk2"/>
                </a:solidFill>
              </a:defRPr>
            </a:lvl5pPr>
            <a:lvl6pPr lvl="5" algn="r" rtl="0">
              <a:buNone/>
              <a:defRPr sz="1335">
                <a:solidFill>
                  <a:schemeClr val="dk2"/>
                </a:solidFill>
              </a:defRPr>
            </a:lvl6pPr>
            <a:lvl7pPr lvl="6" algn="r" rtl="0">
              <a:buNone/>
              <a:defRPr sz="1335">
                <a:solidFill>
                  <a:schemeClr val="dk2"/>
                </a:solidFill>
              </a:defRPr>
            </a:lvl7pPr>
            <a:lvl8pPr lvl="7" algn="r" rtl="0">
              <a:buNone/>
              <a:defRPr sz="1335">
                <a:solidFill>
                  <a:schemeClr val="dk2"/>
                </a:solidFill>
              </a:defRPr>
            </a:lvl8pPr>
            <a:lvl9pPr lvl="8" algn="r" rtl="0">
              <a:buNone/>
              <a:defRPr sz="1335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ct val="0"/>
        </a:spcBef>
        <a:spcAft>
          <a:spcPts val="0"/>
        </a:spcAft>
        <a:buClr>
          <a:srgbClr val="000000"/>
        </a:buClr>
        <a:buFont typeface="Arial" panose="020B0604020202090204"/>
        <a:defRPr sz="4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1514475" y="4114800"/>
            <a:ext cx="6990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</a:t>
            </a:r>
            <a:r>
              <a:rPr lang="en-US" altLang="en-US" sz="2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F</a:t>
            </a:r>
            <a:r>
              <a:rPr lang="en-US" sz="2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low On Spark </a:t>
            </a:r>
            <a:r>
              <a:rPr sz="2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分布式深度学习</a:t>
            </a:r>
            <a:r>
              <a:rPr lang="zh-CN" sz="2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框架</a:t>
            </a:r>
            <a:endParaRPr lang="zh-CN" sz="24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3644900" y="5111750"/>
            <a:ext cx="1854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黑体" panose="02010600040101010101" charset="-122"/>
                <a:ea typeface="华文黑体" panose="02010600040101010101" charset="-122"/>
                <a:cs typeface="+mn-lt"/>
              </a:rPr>
              <a:t>讲师：邢部</a:t>
            </a:r>
            <a:endParaRPr lang="zh-CN" altLang="en-US" sz="24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核心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API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1371600" y="1714500"/>
          <a:ext cx="6400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序号</a:t>
                      </a:r>
                      <a:endParaRPr lang="en-US" altLang="zh-CN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参数名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参数含义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1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sc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SparkContext对象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2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map_fun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用户提供的'main'函数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3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tf_args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给main函数使用的参数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4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num_executors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spark </a:t>
                      </a: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executor</a:t>
                      </a: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的个数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5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num_ps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PS节点的个数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6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tensorboard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tensorboard</a:t>
                      </a: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是否开启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7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input_mode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数据输入模式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97535" y="106045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</a:rPr>
              <a:t>参数说明</a:t>
            </a:r>
            <a:endParaRPr lang="en-US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63220" y="412750"/>
            <a:ext cx="460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输入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模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式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9749" t="19944" r="11484" b="-669"/>
          <a:stretch>
            <a:fillRect/>
          </a:stretch>
        </p:blipFill>
        <p:spPr>
          <a:xfrm>
            <a:off x="2021840" y="1661160"/>
            <a:ext cx="4786630" cy="2760345"/>
          </a:xfrm>
          <a:prstGeom prst="rect">
            <a:avLst/>
          </a:prstGeom>
        </p:spPr>
      </p:pic>
      <p:sp>
        <p:nvSpPr>
          <p:cNvPr id="4" name="Text Box 0"/>
          <p:cNvSpPr txBox="1"/>
          <p:nvPr/>
        </p:nvSpPr>
        <p:spPr>
          <a:xfrm>
            <a:off x="760095" y="104394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InputMode.SPARK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6385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输入模式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541" t="19443" r="11223" b="-2340"/>
          <a:stretch>
            <a:fillRect/>
          </a:stretch>
        </p:blipFill>
        <p:spPr>
          <a:xfrm>
            <a:off x="1847215" y="1716405"/>
            <a:ext cx="4997450" cy="2834640"/>
          </a:xfrm>
          <a:prstGeom prst="rect">
            <a:avLst/>
          </a:prstGeom>
        </p:spPr>
      </p:pic>
      <p:sp>
        <p:nvSpPr>
          <p:cNvPr id="4" name="Text Box 0"/>
          <p:cNvSpPr txBox="1"/>
          <p:nvPr/>
        </p:nvSpPr>
        <p:spPr>
          <a:xfrm>
            <a:off x="750570" y="1047115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InputMode.TENSORFLOW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核心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API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607060" y="1002665"/>
            <a:ext cx="2785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黑体" panose="02010600040101010101" charset="-122"/>
                <a:ea typeface="华文黑体" panose="02010600040101010101" charset="-122"/>
                <a:cs typeface="+mn-lt"/>
              </a:rPr>
              <a:t>TFCluster.shutdown</a:t>
            </a:r>
            <a:endParaRPr lang="en-US" altLang="zh-CN" sz="16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4290" y="1564005"/>
            <a:ext cx="11798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</a:rPr>
              <a:t>关闭集群</a:t>
            </a:r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8" name="Text Box 0"/>
          <p:cNvSpPr txBox="1"/>
          <p:nvPr/>
        </p:nvSpPr>
        <p:spPr>
          <a:xfrm>
            <a:off x="607060" y="2917825"/>
            <a:ext cx="4738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黑体" panose="02010600040101010101" charset="-122"/>
                <a:ea typeface="华文黑体" panose="02010600040101010101" charset="-122"/>
                <a:cs typeface="+mn-lt"/>
              </a:rPr>
              <a:t>TFCluster.train</a:t>
            </a:r>
            <a:endParaRPr lang="en-US" altLang="zh-CN" sz="16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4290" y="3526155"/>
            <a:ext cx="3985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输入模式为</a:t>
            </a: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时，传入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RDD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开始训练模型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10" name="图片 9" descr="DeepinScreenshot_select-area_201912042037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405380"/>
            <a:ext cx="1676400" cy="3524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7060" y="203200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</a:rPr>
              <a:t>示例</a:t>
            </a:r>
            <a:endParaRPr 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核心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API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702945" y="3785870"/>
            <a:ext cx="4738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黑体" panose="02010600040101010101" charset="-122"/>
                <a:ea typeface="华文黑体" panose="02010600040101010101" charset="-122"/>
                <a:cs typeface="+mn-lt"/>
              </a:rPr>
              <a:t>TFCluster.inference</a:t>
            </a:r>
            <a:endParaRPr lang="en-US" altLang="zh-CN" sz="16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1425" y="4364355"/>
            <a:ext cx="59080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输入模式为</a:t>
            </a: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时，传入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RDD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定义模型推理的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RDD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，返回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值为RDD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3" name="图片 2" descr="DeepinScreenshot_select-area_20191204202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1265555"/>
            <a:ext cx="3105150" cy="342900"/>
          </a:xfrm>
          <a:prstGeom prst="rect">
            <a:avLst/>
          </a:prstGeom>
        </p:spPr>
      </p:pic>
      <p:graphicFrame>
        <p:nvGraphicFramePr>
          <p:cNvPr id="20" name="表格 19"/>
          <p:cNvGraphicFramePr/>
          <p:nvPr/>
        </p:nvGraphicFramePr>
        <p:xfrm>
          <a:off x="1371600" y="2209800"/>
          <a:ext cx="6400800" cy="111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序号</a:t>
                      </a:r>
                      <a:endParaRPr lang="en-US" altLang="zh-CN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参数名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参数含义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1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dataRDD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SparkRDD对象</a:t>
                      </a:r>
                      <a:endParaRPr lang="en-US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2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num_epochs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数据集重复的次数</a:t>
                      </a:r>
                      <a:endParaRPr lang="en-US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2945" y="88265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</a:rPr>
              <a:t>示例</a:t>
            </a:r>
            <a:endParaRPr 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945" y="1628775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</a:rPr>
              <a:t>参数说明</a:t>
            </a:r>
            <a:endParaRPr lang="en-US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核心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API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5" name="图片 4" descr="DeepinScreenshot_select-area_201912042037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1219200"/>
            <a:ext cx="2990850" cy="49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945" y="88265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</a:rPr>
              <a:t>示例</a:t>
            </a:r>
            <a:endParaRPr 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71600" y="2590800"/>
          <a:ext cx="6400800" cy="111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序号</a:t>
                      </a:r>
                      <a:endParaRPr lang="en-US" altLang="zh-CN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参数名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参数含义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1</a:t>
                      </a:r>
                      <a:endParaRPr lang="en-US" altLang="zh-CN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+mj-lt"/>
                        </a:rPr>
                        <a:t>dataRDD</a:t>
                      </a:r>
                      <a:endParaRPr lang="zh-CN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>
                          <a:solidFill>
                            <a:schemeClr val="bg2"/>
                          </a:solidFill>
                          <a:latin typeface="华文黑体" panose="02010600040101010101" charset="-122"/>
                          <a:ea typeface="华文黑体" panose="02010600040101010101" charset="-122"/>
                          <a:cs typeface="华文黑体" panose="02010600040101010101" charset="-122"/>
                        </a:rPr>
                        <a:t>待预测数据集的RDD对象</a:t>
                      </a:r>
                      <a:endParaRPr lang="en-US" altLang="en-US" sz="1400">
                        <a:solidFill>
                          <a:schemeClr val="bg2"/>
                        </a:solidFill>
                        <a:latin typeface="华文黑体" panose="02010600040101010101" charset="-122"/>
                        <a:ea typeface="华文黑体" panose="02010600040101010101" charset="-122"/>
                        <a:cs typeface="华文黑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2945" y="192405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</a:rPr>
              <a:t>参数说明</a:t>
            </a:r>
            <a:endParaRPr lang="en-US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945" y="3898900"/>
            <a:ext cx="7574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inference返回的结果为RDD对象，需要执行Action算子才会触发执行推理</a:t>
            </a:r>
            <a:endParaRPr 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main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方法</a:t>
            </a:r>
            <a:endParaRPr 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9490" y="1011555"/>
            <a:ext cx="699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由用户实现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55" y="1808480"/>
            <a:ext cx="699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Spark输入模式下需要包含对于数据的处理逻辑</a:t>
            </a:r>
            <a:endParaRPr lang="en-US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298575" y="3771900"/>
          <a:ext cx="6400800" cy="111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序号</a:t>
                      </a:r>
                      <a:endParaRPr lang="en-US" altLang="zh-CN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参数名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参数含义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1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args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用户传入的参数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</a:rPr>
                        <a:t>2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ctx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华文黑体" panose="02010600040101010101" charset="-122"/>
                          <a:ea typeface="华文黑体" panose="02010600040101010101" charset="-122"/>
                          <a:sym typeface="+mn-ea"/>
                        </a:rPr>
                        <a:t>TFNodeContext</a:t>
                      </a:r>
                      <a:endParaRPr lang="en-US" altLang="en-US" sz="1600">
                        <a:latin typeface="华文黑体" panose="02010600040101010101" charset="-122"/>
                        <a:ea typeface="华文黑体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2945" y="226822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</a:rPr>
              <a:t>示例</a:t>
            </a:r>
            <a:endParaRPr 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pic>
        <p:nvPicPr>
          <p:cNvPr id="13" name="图片 12" descr="DeepinScreenshot_select-area_201912051708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2802255"/>
            <a:ext cx="1762125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2945" y="327660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</a:rPr>
              <a:t>参数说明</a:t>
            </a:r>
            <a:endParaRPr lang="en-US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8855" y="1410335"/>
            <a:ext cx="6999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TensorFlow的主函数</a:t>
            </a:r>
            <a:endParaRPr lang="en-US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641090" y="374332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Demo示例</a:t>
            </a:r>
            <a:endParaRPr lang="en-US" sz="2400">
              <a:solidFill>
                <a:schemeClr val="bg1"/>
              </a:solidFill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DeepinScreenshot_select-area_20191205220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5520"/>
            <a:ext cx="8496300" cy="411480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Demo示例：程序入口</a:t>
            </a:r>
            <a:endParaRPr 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75970" y="3604895"/>
            <a:ext cx="7627620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02195" y="31515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启动集群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19120" y="446024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喂入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训练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数据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6445" y="4763135"/>
            <a:ext cx="2352675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71395" y="482409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关闭集群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66445" y="5071745"/>
            <a:ext cx="144780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DeepinScreenshot_select-area_20191205213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781050"/>
            <a:ext cx="7334250" cy="4562475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main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方法</a:t>
            </a:r>
            <a:endParaRPr lang="en-US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04570" y="2261870"/>
            <a:ext cx="4314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05095" y="1745615"/>
            <a:ext cx="3319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获取TFcluster与server对象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674495" y="4357370"/>
            <a:ext cx="5378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37960" y="3796665"/>
            <a:ext cx="1377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黑体" panose="02010600040101010101" charset="-122"/>
                <a:ea typeface="华文黑体" panose="02010600040101010101" charset="-122"/>
              </a:rPr>
              <a:t>训练的主方法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004570" y="2771775"/>
            <a:ext cx="252539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0"/>
          <p:cNvSpPr txBox="1"/>
          <p:nvPr/>
        </p:nvSpPr>
        <p:spPr>
          <a:xfrm>
            <a:off x="1254125" y="803275"/>
            <a:ext cx="1579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黑体" panose="02010600040101010101" charset="-122"/>
                <a:ea typeface="华文黑体" panose="02010600040101010101" charset="-122"/>
                <a:cs typeface="+mn-lt"/>
              </a:rPr>
              <a:t>个人简介</a:t>
            </a:r>
            <a:endParaRPr lang="zh-CN" altLang="en-US" sz="24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4" name="Text Box 0"/>
          <p:cNvSpPr txBox="1"/>
          <p:nvPr/>
        </p:nvSpPr>
        <p:spPr>
          <a:xfrm>
            <a:off x="3956685" y="2967990"/>
            <a:ext cx="4738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手札体-简" panose="03000500000000000000" charset="-122"/>
              </a:rPr>
              <a:t>邢部，分布式数据库研发工程师，机器学习爱好者，开源项目爱好者，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手札体-简" panose="03000500000000000000" charset="-122"/>
                <a:sym typeface="+mn-ea"/>
              </a:rPr>
              <a:t>Apache Pulsar Contributor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手札体-简" panose="03000500000000000000" charset="-122"/>
              </a:rPr>
              <a:t>，喜欢钻研各种新技术。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手札体-简" panose="030005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main方法</a:t>
            </a:r>
            <a:endParaRPr 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3" name="图片 2" descr="DeepinScreenshot_select-area_201912052046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895350"/>
            <a:ext cx="7353300" cy="321945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582420" y="3984625"/>
            <a:ext cx="3159760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do_train方法</a:t>
            </a:r>
            <a:endParaRPr lang="en-US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4" name="图片 3" descr="DeepinScreenshot_select-area_20191205210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62025"/>
            <a:ext cx="67056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do_train方法</a:t>
            </a:r>
            <a:endParaRPr lang="en-US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2" name="图片 1" descr="DeepinScreenshot_select-area_20191205210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871220"/>
            <a:ext cx="69342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提交任务</a:t>
            </a:r>
            <a:endParaRPr lang="en-US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4" name="图片 3" descr="Screen Shot 2019-12-07 at 1.46.3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417955"/>
            <a:ext cx="863981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Demo示例：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结合架构图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6094" r="524"/>
          <a:stretch>
            <a:fillRect/>
          </a:stretch>
        </p:blipFill>
        <p:spPr>
          <a:xfrm>
            <a:off x="1254760" y="947420"/>
            <a:ext cx="6634480" cy="403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9280" y="6407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</a:rPr>
              <a:t>程序入口</a:t>
            </a:r>
            <a:endParaRPr lang="zh-CN" altLang="en-US">
              <a:solidFill>
                <a:schemeClr val="accent1"/>
              </a:solidFill>
              <a:effectLst/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351145" y="914400"/>
            <a:ext cx="443230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24755" y="1711325"/>
            <a:ext cx="92392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main</a:t>
            </a:r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函数</a:t>
            </a:r>
            <a:endParaRPr lang="zh-CN" altLang="en-US">
              <a:solidFill>
                <a:schemeClr val="accent1"/>
              </a:solidFill>
              <a:effectLst/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93895" y="1916430"/>
            <a:ext cx="693420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00370" y="1964055"/>
            <a:ext cx="101600" cy="529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18835" y="1916430"/>
            <a:ext cx="68453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721610" y="1863725"/>
            <a:ext cx="2389505" cy="76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864610" y="3657600"/>
            <a:ext cx="1414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  <a:sym typeface="+mn-ea"/>
              </a:rPr>
              <a:t>框架原理</a:t>
            </a:r>
            <a:endParaRPr lang="en-US" altLang="en-US" sz="2400">
              <a:solidFill>
                <a:schemeClr val="bg1"/>
              </a:solidFill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 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Runtime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架构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993140"/>
            <a:ext cx="7564755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什么是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PySpark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1070" y="114363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是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Python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 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API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070" y="1739265"/>
            <a:ext cx="63982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Py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Task Slot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是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Python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进程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	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PySpark Runtime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架构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" y="374650"/>
            <a:ext cx="7727315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集群启动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080" y="86423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TFCluster.run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1525" y="1242060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确认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ps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节点与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worker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节点的数量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080" y="225234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启动一个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Server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，监听集群的启动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4" name="图片 3" descr="Screen Shot 2019-12-07 at 1.58.2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2597150"/>
            <a:ext cx="7614285" cy="595630"/>
          </a:xfrm>
          <a:prstGeom prst="rect">
            <a:avLst/>
          </a:prstGeom>
        </p:spPr>
      </p:pic>
      <p:pic>
        <p:nvPicPr>
          <p:cNvPr id="5" name="图片 4" descr="Screen Shot 2019-12-07 at 1.58.33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281680"/>
            <a:ext cx="7614920" cy="1875155"/>
          </a:xfrm>
          <a:prstGeom prst="rect">
            <a:avLst/>
          </a:prstGeom>
        </p:spPr>
      </p:pic>
      <p:pic>
        <p:nvPicPr>
          <p:cNvPr id="6" name="图片 5" descr="Screen Shot 2019-12-07 at 2.00.20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1586865"/>
            <a:ext cx="761873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888105" y="1260475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F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low 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On Spark 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介绍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3888105" y="2483485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Demo示例</a:t>
            </a:r>
            <a:endParaRPr lang="en-US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6" name="Text Box 0"/>
          <p:cNvSpPr txBox="1"/>
          <p:nvPr/>
        </p:nvSpPr>
        <p:spPr>
          <a:xfrm>
            <a:off x="3888105" y="3761105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+mn-lt"/>
                <a:sym typeface="+mn-ea"/>
              </a:rPr>
              <a:t>框架原理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+mn-lt"/>
              <a:sym typeface="+mn-ea"/>
            </a:endParaRPr>
          </a:p>
        </p:txBody>
      </p:sp>
      <p:sp>
        <p:nvSpPr>
          <p:cNvPr id="7" name="Text Box 0"/>
          <p:cNvSpPr txBox="1"/>
          <p:nvPr/>
        </p:nvSpPr>
        <p:spPr>
          <a:xfrm>
            <a:off x="1473200" y="800100"/>
            <a:ext cx="113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黑体" panose="02010600040101010101" charset="-122"/>
                <a:ea typeface="华文黑体" panose="02010600040101010101" charset="-122"/>
                <a:cs typeface="+mn-lt"/>
              </a:rPr>
              <a:t>目录</a:t>
            </a:r>
            <a:endParaRPr lang="zh-CN" altLang="en-US" sz="24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9" name="Text Box 0"/>
          <p:cNvSpPr txBox="1"/>
          <p:nvPr/>
        </p:nvSpPr>
        <p:spPr>
          <a:xfrm>
            <a:off x="3829685" y="503936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总结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集群启动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824355"/>
            <a:ext cx="75914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2563495"/>
            <a:ext cx="7572375" cy="208597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H="1">
            <a:off x="5473700" y="1460500"/>
            <a:ext cx="29210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65800" y="128524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latin typeface="华文黑体" panose="02010600040101010101" charset="-122"/>
                <a:ea typeface="华文黑体" panose="02010600040101010101" charset="-122"/>
              </a:rPr>
              <a:t>分区数</a:t>
            </a:r>
            <a:endParaRPr lang="zh-CN" altLang="en-US">
              <a:solidFill>
                <a:schemeClr val="accent4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100" y="4815840"/>
            <a:ext cx="1592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latin typeface="华文黑体" panose="02010600040101010101" charset="-122"/>
                <a:ea typeface="华文黑体" panose="02010600040101010101" charset="-122"/>
              </a:rPr>
              <a:t>在每个分区执行</a:t>
            </a:r>
            <a:endParaRPr lang="zh-CN" altLang="en-US">
              <a:solidFill>
                <a:schemeClr val="accent4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30400" y="3368040"/>
            <a:ext cx="6731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6605" y="115379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通过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的分区机制，在每个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Python Worker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启动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 Node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765800" y="3403600"/>
            <a:ext cx="83820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82080" y="3096895"/>
            <a:ext cx="23418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用于启动</a:t>
            </a:r>
            <a:r>
              <a:rPr lang="en-US" altLang="zh-CN">
                <a:solidFill>
                  <a:schemeClr val="accent4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TF Cluster</a:t>
            </a:r>
            <a:endParaRPr lang="en-US" altLang="zh-CN">
              <a:solidFill>
                <a:schemeClr val="accent4"/>
              </a:solidFill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集群启动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605" y="100139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等待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节点全部启动完毕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970" y="1477645"/>
            <a:ext cx="759142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TensorFlow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集群启动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6094" r="524"/>
          <a:stretch>
            <a:fillRect/>
          </a:stretch>
        </p:blipFill>
        <p:spPr>
          <a:xfrm>
            <a:off x="1254760" y="947420"/>
            <a:ext cx="6634480" cy="403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94000" y="868680"/>
            <a:ext cx="105473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</a:rPr>
              <a:t>启动</a:t>
            </a:r>
            <a:r>
              <a:rPr lang="en-US" altLang="zh-CN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</a:rPr>
              <a:t>server</a:t>
            </a:r>
            <a:endParaRPr lang="en-US" altLang="zh-CN">
              <a:solidFill>
                <a:schemeClr val="accent1"/>
              </a:solidFill>
              <a:effectLst/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3" name="直接箭头连接符 2"/>
          <p:cNvCxnSpPr>
            <a:endCxn id="14" idx="3"/>
          </p:cNvCxnSpPr>
          <p:nvPr/>
        </p:nvCxnSpPr>
        <p:spPr>
          <a:xfrm flipH="1" flipV="1">
            <a:off x="2721610" y="1266190"/>
            <a:ext cx="117729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86960" y="1617345"/>
            <a:ext cx="192341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由</a:t>
            </a:r>
            <a:r>
              <a:rPr lang="en-US" altLang="zh-CN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Spark</a:t>
            </a:r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启动</a:t>
            </a:r>
            <a:r>
              <a:rPr lang="en-US" altLang="zh-CN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TFNode</a:t>
            </a:r>
            <a:endParaRPr lang="en-US" altLang="zh-CN">
              <a:solidFill>
                <a:schemeClr val="accent1"/>
              </a:solidFill>
              <a:effectLst/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93895" y="1936750"/>
            <a:ext cx="929005" cy="63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601970" y="1898650"/>
            <a:ext cx="11430" cy="594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18835" y="1924050"/>
            <a:ext cx="68453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755900" y="1924050"/>
            <a:ext cx="2400300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4" idx="2"/>
          </p:cNvCxnSpPr>
          <p:nvPr/>
        </p:nvCxnSpPr>
        <p:spPr>
          <a:xfrm flipV="1">
            <a:off x="1625600" y="1443990"/>
            <a:ext cx="505460" cy="134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4" idx="2"/>
          </p:cNvCxnSpPr>
          <p:nvPr/>
        </p:nvCxnSpPr>
        <p:spPr>
          <a:xfrm flipH="1" flipV="1">
            <a:off x="2131060" y="1443990"/>
            <a:ext cx="662940" cy="124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4" idx="2"/>
          </p:cNvCxnSpPr>
          <p:nvPr/>
        </p:nvCxnSpPr>
        <p:spPr>
          <a:xfrm flipH="1" flipV="1">
            <a:off x="2131060" y="1443990"/>
            <a:ext cx="3545840" cy="124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2"/>
          </p:cNvCxnSpPr>
          <p:nvPr/>
        </p:nvCxnSpPr>
        <p:spPr>
          <a:xfrm flipH="1" flipV="1">
            <a:off x="2131060" y="1443990"/>
            <a:ext cx="2186940" cy="1383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40510" y="1088390"/>
            <a:ext cx="1181100" cy="355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4"/>
                </a:solidFill>
              </a:rPr>
              <a:t>Server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54760" y="1443990"/>
            <a:ext cx="105473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>
                <a:solidFill>
                  <a:schemeClr val="accent1"/>
                </a:solidFill>
                <a:effectLst/>
                <a:latin typeface="华文黑体" panose="02010600040101010101" charset="-122"/>
                <a:ea typeface="华文黑体" panose="02010600040101010101" charset="-122"/>
              </a:rPr>
              <a:t>注册节点</a:t>
            </a:r>
            <a:endParaRPr lang="zh-CN" altLang="en-US">
              <a:solidFill>
                <a:schemeClr val="accent1"/>
              </a:solidFill>
              <a:effectLst/>
              <a:latin typeface="华文黑体" panose="02010600040101010101" charset="-122"/>
              <a:ea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调度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6605" y="133159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对启动模式进行判断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833" b="16129"/>
          <a:stretch>
            <a:fillRect/>
          </a:stretch>
        </p:blipFill>
        <p:spPr>
          <a:xfrm>
            <a:off x="762000" y="1714500"/>
            <a:ext cx="7611110" cy="249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605" y="227139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获取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TFNode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在本机的索引号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902970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TFSparkNode.run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44775"/>
            <a:ext cx="7600950" cy="1009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6605" y="389699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分配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668" b="284"/>
          <a:stretch>
            <a:fillRect/>
          </a:stretch>
        </p:blipFill>
        <p:spPr>
          <a:xfrm>
            <a:off x="776605" y="4309745"/>
            <a:ext cx="7596505" cy="4489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调度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902970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gpu_info.get_gpus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590675"/>
            <a:ext cx="7600950" cy="1314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525" y="126047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获取本机所有的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设备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457575"/>
            <a:ext cx="7610475" cy="1543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302831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获取空闲的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设备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调度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902970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WenQuanYi Micro Hei" panose="020B0606030804020204" charset="-122"/>
              </a:rPr>
              <a:t>gpu_info.get_gpus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WenQuanYi Micro Hei" panose="020B06060308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525" y="1311275"/>
            <a:ext cx="6878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根据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worker_index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分配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724025"/>
            <a:ext cx="75914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279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调度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745" y="1200150"/>
            <a:ext cx="2463800" cy="368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900" y="4279900"/>
            <a:ext cx="939165" cy="494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GPU0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5600" y="4279900"/>
            <a:ext cx="939165" cy="494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GPU1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68300" y="4089400"/>
            <a:ext cx="245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40100" y="1200150"/>
            <a:ext cx="2463800" cy="368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7255" y="4279900"/>
            <a:ext cx="939165" cy="494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GPU0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92955" y="4279900"/>
            <a:ext cx="939165" cy="494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GPU1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335655" y="4089400"/>
            <a:ext cx="245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62700" y="1200150"/>
            <a:ext cx="2463800" cy="368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77000" y="4279900"/>
            <a:ext cx="939165" cy="494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GPU0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73340" y="4279900"/>
            <a:ext cx="939165" cy="494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GPU1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375400" y="4089400"/>
            <a:ext cx="245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9900" y="1873250"/>
            <a:ext cx="2235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Worker:0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9900" y="3022600"/>
            <a:ext cx="223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Worker:1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54400" y="1873250"/>
            <a:ext cx="223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Worker:2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77000" y="1873250"/>
            <a:ext cx="223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黑体" panose="02010600040101010101" charset="-122"/>
                <a:ea typeface="华文黑体" panose="02010600040101010101" charset="-122"/>
                <a:sym typeface="+mn-ea"/>
              </a:rPr>
              <a:t>PS:0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9900" y="1282700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Node1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40100" y="1282700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Node2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77000" y="1282700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Node3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37" name="肘形连接符 36"/>
          <p:cNvCxnSpPr>
            <a:stCxn id="29" idx="1"/>
            <a:endCxn id="8" idx="1"/>
          </p:cNvCxnSpPr>
          <p:nvPr/>
        </p:nvCxnSpPr>
        <p:spPr>
          <a:xfrm rot="10800000" flipV="1">
            <a:off x="469900" y="2268220"/>
            <a:ext cx="3175" cy="227330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0" idx="3"/>
            <a:endCxn id="12" idx="3"/>
          </p:cNvCxnSpPr>
          <p:nvPr/>
        </p:nvCxnSpPr>
        <p:spPr>
          <a:xfrm flipH="1">
            <a:off x="2564765" y="3417570"/>
            <a:ext cx="140335" cy="1123950"/>
          </a:xfrm>
          <a:prstGeom prst="bentConnector3">
            <a:avLst>
              <a:gd name="adj1" fmla="val -169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2" idx="1"/>
            <a:endCxn id="26" idx="1"/>
          </p:cNvCxnSpPr>
          <p:nvPr/>
        </p:nvCxnSpPr>
        <p:spPr>
          <a:xfrm rot="10800000" flipV="1">
            <a:off x="6477000" y="2268220"/>
            <a:ext cx="3175" cy="227330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3"/>
            <a:endCxn id="23" idx="3"/>
          </p:cNvCxnSpPr>
          <p:nvPr/>
        </p:nvCxnSpPr>
        <p:spPr>
          <a:xfrm flipH="1">
            <a:off x="5532120" y="2268220"/>
            <a:ext cx="157480" cy="2273300"/>
          </a:xfrm>
          <a:prstGeom prst="bentConnector3">
            <a:avLst>
              <a:gd name="adj1" fmla="val -151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454400" y="3022600"/>
            <a:ext cx="223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黑体" panose="02010600040101010101" charset="-122"/>
                <a:ea typeface="华文黑体" panose="02010600040101010101" charset="-122"/>
              </a:rPr>
              <a:t>某进程</a:t>
            </a:r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cxnSp>
        <p:nvCxnSpPr>
          <p:cNvPr id="45" name="肘形连接符 44"/>
          <p:cNvCxnSpPr>
            <a:stCxn id="43" idx="1"/>
            <a:endCxn id="22" idx="1"/>
          </p:cNvCxnSpPr>
          <p:nvPr/>
        </p:nvCxnSpPr>
        <p:spPr>
          <a:xfrm rot="10800000" flipV="1">
            <a:off x="3437255" y="3417570"/>
            <a:ext cx="17145" cy="1123950"/>
          </a:xfrm>
          <a:prstGeom prst="bentConnector3">
            <a:avLst>
              <a:gd name="adj1" fmla="val 14888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0"/>
          <p:cNvSpPr txBox="1"/>
          <p:nvPr/>
        </p:nvSpPr>
        <p:spPr>
          <a:xfrm>
            <a:off x="372745" y="412750"/>
            <a:ext cx="192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总结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195" y="1040130"/>
            <a:ext cx="8464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黑体" panose="02010600040101010101" charset="-122"/>
                <a:ea typeface="华文黑体" panose="02010600040101010101" charset="-122"/>
                <a:sym typeface="+mn-ea"/>
              </a:rPr>
              <a:t>优点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3200" y="1374140"/>
            <a:ext cx="5405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Yahoo已经在自己的云上实践并使用，可以用于生产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环境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00" y="2455545"/>
            <a:ext cx="66605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sym typeface="+mn-ea"/>
              </a:rPr>
              <a:t>轻松整合现有的数据处理流程和机器学习算法</a:t>
            </a:r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  <a:p>
            <a:endParaRPr lang="zh-CN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3200" y="1733550"/>
            <a:ext cx="5633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支持所有TensorFlow功能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4720" y="3894455"/>
            <a:ext cx="6407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黑体" panose="02010600040101010101" charset="-122"/>
                <a:ea typeface="华文黑体" panose="02010600040101010101" charset="-122"/>
                <a:sym typeface="+mn-ea"/>
              </a:rPr>
              <a:t>缺点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200" y="2087880"/>
            <a:ext cx="62515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轻松移植现有TensorFlow程序到Spark集群上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3200" y="2795905"/>
            <a:ext cx="25933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API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少，学习成本较低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3200" y="3155950"/>
            <a:ext cx="53238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更新频率高，且支持最新版本的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TensorFlow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与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Spark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3200" y="4257040"/>
            <a:ext cx="2886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sym typeface="+mn-ea"/>
              </a:rPr>
              <a:t>缺少相关文档与使用教程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73200" y="3491865"/>
            <a:ext cx="2886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sym typeface="+mn-ea"/>
              </a:rPr>
              <a:t>代码量少，便于二次开发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466975" y="2347595"/>
            <a:ext cx="4210685" cy="21634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</a:rPr>
              <a:t>Thanks</a:t>
            </a:r>
            <a:endParaRPr lang="en-US" altLang="zh-CN">
              <a:latin typeface="华文黑体" panose="02010600040101010101" charset="-122"/>
              <a:ea typeface="华文黑体" panose="02010600040101010101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4440" y="4213860"/>
            <a:ext cx="1486535" cy="1486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2625725" y="3705225"/>
            <a:ext cx="468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</a:t>
            </a:r>
            <a:r>
              <a:rPr lang="en-US" alt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F</a:t>
            </a:r>
            <a:r>
              <a:rPr 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low </a:t>
            </a:r>
            <a:r>
              <a:rPr 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On Spark </a:t>
            </a:r>
            <a:r>
              <a:rPr lang="zh-CN" altLang="en-US" sz="2400">
                <a:solidFill>
                  <a:schemeClr val="bg1"/>
                </a:solidFill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介绍</a:t>
            </a:r>
            <a:endParaRPr lang="zh-CN" altLang="en-US" sz="2400">
              <a:solidFill>
                <a:schemeClr val="bg1"/>
              </a:solidFill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2465" y="1585595"/>
            <a:ext cx="7798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TensorFlowOnSpark 项目是由Yahoo开源的一个软件包，能将TensorFlow与Spark结合在一起使用，为Apache Hadoop和Apache Spark集群带来可扩展的深度学习功能。</a:t>
            </a:r>
            <a:endParaRPr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3999230"/>
            <a:ext cx="77990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TensorFlowOnSpark目前被用于雅虎私有云中的Hadoop集群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830" y="2420620"/>
            <a:ext cx="77984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</a:t>
            </a:r>
            <a:r>
              <a:rPr lang="en-US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F</a:t>
            </a:r>
            <a:r>
              <a:rPr 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low On Spark</a:t>
            </a:r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使Spark能够利用TensorFlow拥有深度学习和GPU加速计算的能力。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6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Tensor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F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low 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On Spark 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简介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465" y="3159760"/>
            <a:ext cx="66313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解决</a:t>
            </a:r>
            <a:r>
              <a:rPr 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了</a:t>
            </a:r>
            <a:r>
              <a:rPr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跨集群传递数据的问题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Tensor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F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+mn-lt"/>
              </a:rPr>
              <a:t>low On Spark 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92" t="9958"/>
          <a:stretch>
            <a:fillRect/>
          </a:stretch>
        </p:blipFill>
        <p:spPr>
          <a:xfrm>
            <a:off x="1423670" y="1566545"/>
            <a:ext cx="629666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</a:t>
            </a:r>
            <a:r>
              <a:rPr lang="en-US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F</a:t>
            </a:r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low On Spark 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的特性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095" y="4049395"/>
            <a:ext cx="49682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轻松迁移所有现有的TensorFlow程序，修改代码小于10行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095" y="1398905"/>
            <a:ext cx="78784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支持所有TensorFlow功能：同步/异步训练，模型/数据并行，inferencing和TensorBoard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095" y="2060575"/>
            <a:ext cx="52527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Server端到Server端直接通信提升处理速度（RDMA启用时）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095" y="2721610"/>
            <a:ext cx="5495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允许由Spark分发或由TensorFlow拉取HDFS和其他资源上的数据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095" y="3414395"/>
            <a:ext cx="62979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轻松整合现有的数据处理流程和机器学习算法（如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SparkSQL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、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Spark 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ML）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Runtime</a:t>
            </a:r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架构</a:t>
            </a:r>
            <a:endParaRPr lang="zh-CN" altLang="en-US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6094" r="524"/>
          <a:stretch>
            <a:fillRect/>
          </a:stretch>
        </p:blipFill>
        <p:spPr>
          <a:xfrm>
            <a:off x="1254760" y="947420"/>
            <a:ext cx="6634480" cy="4031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0"/>
          <p:cNvSpPr txBox="1"/>
          <p:nvPr/>
        </p:nvSpPr>
        <p:spPr>
          <a:xfrm>
            <a:off x="372745" y="412750"/>
            <a:ext cx="473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核心</a:t>
            </a:r>
            <a:r>
              <a:rPr lang="en-US" altLang="zh-CN" sz="18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API</a:t>
            </a:r>
            <a:endParaRPr lang="en-US" altLang="zh-CN" sz="1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4" name="Text Box 0"/>
          <p:cNvSpPr txBox="1"/>
          <p:nvPr/>
        </p:nvSpPr>
        <p:spPr>
          <a:xfrm>
            <a:off x="760730" y="965200"/>
            <a:ext cx="4738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黑体" panose="02010600040101010101" charset="-122"/>
                <a:ea typeface="华文黑体" panose="02010600040101010101" charset="-122"/>
                <a:cs typeface="+mn-lt"/>
              </a:rPr>
              <a:t>TFCluster.run</a:t>
            </a:r>
            <a:endParaRPr lang="en-US" altLang="zh-CN" sz="1600">
              <a:latin typeface="华文黑体" panose="02010600040101010101" charset="-122"/>
              <a:ea typeface="华文黑体" panose="02010600040101010101" charset="-122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8590" y="1396365"/>
            <a:ext cx="22821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初始化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集群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57045" y="1765300"/>
            <a:ext cx="25234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分配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Worker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节点与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PS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节点</a:t>
            </a:r>
            <a:endParaRPr lang="zh-CN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7045" y="2127885"/>
            <a:ext cx="23799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构建TensorFlow </a:t>
            </a:r>
            <a:r>
              <a:rPr lang="en-US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Cluster</a:t>
            </a:r>
            <a:endParaRPr lang="en-US" altLang="en-US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7045" y="2482850"/>
            <a:ext cx="30143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为每个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TensorFlow</a:t>
            </a: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进程分配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GPU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8590" y="2856865"/>
            <a:ext cx="15170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执行</a:t>
            </a:r>
            <a:r>
              <a:rPr lang="en-US" altLang="zh-CN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  <a:sym typeface="+mn-ea"/>
              </a:rPr>
              <a:t>main</a:t>
            </a:r>
            <a:endParaRPr lang="en-US" altLang="zh-CN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  <a:sym typeface="+mn-ea"/>
            </a:endParaRPr>
          </a:p>
        </p:txBody>
      </p:sp>
      <p:pic>
        <p:nvPicPr>
          <p:cNvPr id="3" name="图片 2" descr="DeepinScreenshot_select-area_201912041952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3668395"/>
            <a:ext cx="3886200" cy="12192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18820" y="3275330"/>
            <a:ext cx="538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Font typeface="Arial" panose="020B0604020202090204" pitchFamily="34" charset="0"/>
              <a:buNone/>
            </a:pPr>
            <a:r>
              <a:rPr lang="en-US" altLang="en-US">
                <a:latin typeface="华文黑体" panose="02010600040101010101" charset="-122"/>
                <a:ea typeface="华文黑体" panose="02010600040101010101" charset="-122"/>
              </a:rPr>
              <a:t>示例</a:t>
            </a:r>
            <a:endParaRPr lang="en-US" altLang="en-US">
              <a:latin typeface="华文黑体" panose="02010600040101010101" charset="-122"/>
              <a:ea typeface="华文黑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WPS 演示</Application>
  <PresentationFormat/>
  <Paragraphs>367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73" baseType="lpstr">
      <vt:lpstr>Arial</vt:lpstr>
      <vt:lpstr>方正书宋_GBK</vt:lpstr>
      <vt:lpstr>Wingdings</vt:lpstr>
      <vt:lpstr>Arial</vt:lpstr>
      <vt:lpstr>Roboto Light</vt:lpstr>
      <vt:lpstr>Thonburi</vt:lpstr>
      <vt:lpstr>Roboto</vt:lpstr>
      <vt:lpstr>WenQuanYi Micro Hei</vt:lpstr>
      <vt:lpstr>苹方-简</vt:lpstr>
      <vt:lpstr>手札体-简</vt:lpstr>
      <vt:lpstr>WenQuanYi Micro Hei</vt:lpstr>
      <vt:lpstr>圆体-简</vt:lpstr>
      <vt:lpstr>微软雅黑</vt:lpstr>
      <vt:lpstr>汉仪旗黑KW</vt:lpstr>
      <vt:lpstr>Arial Unicode MS</vt:lpstr>
      <vt:lpstr>汉仪书宋二KW</vt:lpstr>
      <vt:lpstr>宋体</vt:lpstr>
      <vt:lpstr>Wingdings</vt:lpstr>
      <vt:lpstr>宋体-简</vt:lpstr>
      <vt:lpstr>娃娃体-简</vt:lpstr>
      <vt:lpstr>冬青黑体简体中文</vt:lpstr>
      <vt:lpstr>华文仿宋</vt:lpstr>
      <vt:lpstr>楷体-繁</vt:lpstr>
      <vt:lpstr>行楷-简</vt:lpstr>
      <vt:lpstr>黑体-简</vt:lpstr>
      <vt:lpstr>系统字体</vt:lpstr>
      <vt:lpstr>娃娃体-繁</vt:lpstr>
      <vt:lpstr>华文黑体</vt:lpstr>
      <vt:lpstr>华文楷体</vt:lpstr>
      <vt:lpstr>Apple Chancery</vt:lpstr>
      <vt:lpstr>Apple Symbols</vt:lpstr>
      <vt:lpstr>Athelas</vt:lpstr>
      <vt:lpstr>Bodoni 72 Oldstyle</vt:lpstr>
      <vt:lpstr>Corsiva Hebrew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xingbu</cp:lastModifiedBy>
  <cp:revision>543</cp:revision>
  <dcterms:created xsi:type="dcterms:W3CDTF">2019-12-06T18:39:13Z</dcterms:created>
  <dcterms:modified xsi:type="dcterms:W3CDTF">2019-12-06T18:39:13Z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2052-1.8.0.2797</vt:lpwstr>
  </property>
</Properties>
</file>