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3" r:id="rId4"/>
  </p:sldMasterIdLst>
  <p:notesMasterIdLst>
    <p:notesMasterId r:id="rId35"/>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6" r:id="rId34"/>
  </p:sldIdLst>
  <p:sldSz cx="24384000" cy="13716000"/>
  <p:notesSz cx="6858000" cy="9144000"/>
  <p:embeddedFontLst>
    <p:embeddedFont>
      <p:font typeface="Microsoft YaHei" panose="020B0503020204020204" pitchFamily="34" charset="-122"/>
      <p:regular r:id="rId36"/>
      <p:bold r:id="rId37"/>
    </p:embeddedFont>
    <p:embeddedFont>
      <p:font typeface="Microsoft YaHei" panose="020B0503020204020204" pitchFamily="34" charset="-122"/>
      <p:regular r:id="rId36"/>
      <p:bold r:id="rId37"/>
    </p:embeddedFont>
    <p:embeddedFont>
      <p:font typeface="Consolas" panose="020B0609020204030204" pitchFamily="49" charset="0"/>
      <p:regular r:id="rId38"/>
      <p:bold r:id="rId39"/>
      <p:italic r:id="rId40"/>
      <p:boldItalic r:id="rId41"/>
    </p:embeddedFont>
    <p:embeddedFont>
      <p:font typeface="Corbel" panose="020B0503020204020204" pitchFamily="34" charset="0"/>
      <p:regular r:id="rId42"/>
      <p:bold r:id="rId43"/>
      <p:italic r:id="rId44"/>
      <p:boldItalic r:id="rId45"/>
    </p:embeddedFont>
    <p:embeddedFont>
      <p:font typeface="Helvetica Neue" panose="02010600030101010101" charset="0"/>
      <p:regular r:id="rId46"/>
      <p:bold r:id="rId47"/>
      <p:italic r:id="rId48"/>
      <p:boldItalic r:id="rId49"/>
    </p:embeddedFont>
    <p:embeddedFont>
      <p:font typeface="Helvetica Neue Light" panose="02010600030101010101" charset="0"/>
      <p:regular r:id="rId50"/>
      <p:bold r:id="rId51"/>
      <p:italic r:id="rId52"/>
      <p:boldItalic r:id="rId53"/>
    </p:embeddedFont>
    <p:embeddedFont>
      <p:font typeface="Roboto" panose="02010600030101010101" charset="0"/>
      <p:regular r:id="rId54"/>
      <p:bold r:id="rId55"/>
      <p:italic r:id="rId56"/>
      <p:boldItalic r:id="rId5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58" roundtripDataSignature="AMtx7mj/utyvulrBXBXp6Qrp22Wiu+FOK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ining Yua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DCD2AC-1871-4BA6-802C-9C26FF5BAEB9}" v="33" dt="2019-12-03T07:58:10.5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226" autoAdjust="0"/>
  </p:normalViewPr>
  <p:slideViewPr>
    <p:cSldViewPr snapToGrid="0">
      <p:cViewPr varScale="1">
        <p:scale>
          <a:sx n="27" d="100"/>
          <a:sy n="27" d="100"/>
        </p:scale>
        <p:origin x="1152" y="7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font" Target="fonts/font20.fntdata"/><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6.fntdata"/><Relationship Id="rId54" Type="http://schemas.openxmlformats.org/officeDocument/2006/relationships/font" Target="fonts/font19.fntdata"/><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font" Target="fonts/font22.fntdata"/><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9.fntdata"/><Relationship Id="rId52" Type="http://schemas.openxmlformats.org/officeDocument/2006/relationships/font" Target="fonts/font17.fntdata"/><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font" Target="fonts/font21.fntdata"/><Relationship Id="rId64"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font" Target="fonts/font16.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3.fntdata"/><Relationship Id="rId46" Type="http://schemas.openxmlformats.org/officeDocument/2006/relationships/font" Target="fonts/font11.fntdata"/><Relationship Id="rId5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an, Kaining" userId="S::kaining.yuan@intel.com::446654d1-af0e-4a47-8fbd-1dac1114b5b2" providerId="AD" clId="Web-{E2DCD2AC-1871-4BA6-802C-9C26FF5BAEB9}"/>
    <pc:docChg chg="modSld">
      <pc:chgData name="Yuan, Kaining" userId="S::kaining.yuan@intel.com::446654d1-af0e-4a47-8fbd-1dac1114b5b2" providerId="AD" clId="Web-{E2DCD2AC-1871-4BA6-802C-9C26FF5BAEB9}" dt="2019-12-03T07:58:08.474" v="28" actId="20577"/>
      <pc:docMkLst>
        <pc:docMk/>
      </pc:docMkLst>
      <pc:sldChg chg="modSp">
        <pc:chgData name="Yuan, Kaining" userId="S::kaining.yuan@intel.com::446654d1-af0e-4a47-8fbd-1dac1114b5b2" providerId="AD" clId="Web-{E2DCD2AC-1871-4BA6-802C-9C26FF5BAEB9}" dt="2019-12-03T07:53:18.752" v="4" actId="20577"/>
        <pc:sldMkLst>
          <pc:docMk/>
          <pc:sldMk cId="0" sldId="257"/>
        </pc:sldMkLst>
        <pc:spChg chg="mod">
          <ac:chgData name="Yuan, Kaining" userId="S::kaining.yuan@intel.com::446654d1-af0e-4a47-8fbd-1dac1114b5b2" providerId="AD" clId="Web-{E2DCD2AC-1871-4BA6-802C-9C26FF5BAEB9}" dt="2019-12-03T07:53:18.752" v="4" actId="20577"/>
          <ac:spMkLst>
            <pc:docMk/>
            <pc:sldMk cId="0" sldId="257"/>
            <ac:spMk id="44" creationId="{00000000-0000-0000-0000-000000000000}"/>
          </ac:spMkLst>
        </pc:spChg>
      </pc:sldChg>
      <pc:sldChg chg="modSp">
        <pc:chgData name="Yuan, Kaining" userId="S::kaining.yuan@intel.com::446654d1-af0e-4a47-8fbd-1dac1114b5b2" providerId="AD" clId="Web-{E2DCD2AC-1871-4BA6-802C-9C26FF5BAEB9}" dt="2019-12-03T07:54:48.565" v="13" actId="20577"/>
        <pc:sldMkLst>
          <pc:docMk/>
          <pc:sldMk cId="0" sldId="262"/>
        </pc:sldMkLst>
        <pc:spChg chg="mod">
          <ac:chgData name="Yuan, Kaining" userId="S::kaining.yuan@intel.com::446654d1-af0e-4a47-8fbd-1dac1114b5b2" providerId="AD" clId="Web-{E2DCD2AC-1871-4BA6-802C-9C26FF5BAEB9}" dt="2019-12-03T07:54:48.565" v="13" actId="20577"/>
          <ac:spMkLst>
            <pc:docMk/>
            <pc:sldMk cId="0" sldId="262"/>
            <ac:spMk id="88" creationId="{00000000-0000-0000-0000-000000000000}"/>
          </ac:spMkLst>
        </pc:spChg>
      </pc:sldChg>
      <pc:sldChg chg="modSp">
        <pc:chgData name="Yuan, Kaining" userId="S::kaining.yuan@intel.com::446654d1-af0e-4a47-8fbd-1dac1114b5b2" providerId="AD" clId="Web-{E2DCD2AC-1871-4BA6-802C-9C26FF5BAEB9}" dt="2019-12-03T07:56:04.317" v="20" actId="1076"/>
        <pc:sldMkLst>
          <pc:docMk/>
          <pc:sldMk cId="0" sldId="280"/>
        </pc:sldMkLst>
        <pc:spChg chg="mod">
          <ac:chgData name="Yuan, Kaining" userId="S::kaining.yuan@intel.com::446654d1-af0e-4a47-8fbd-1dac1114b5b2" providerId="AD" clId="Web-{E2DCD2AC-1871-4BA6-802C-9C26FF5BAEB9}" dt="2019-12-03T07:56:00.410" v="19" actId="20577"/>
          <ac:spMkLst>
            <pc:docMk/>
            <pc:sldMk cId="0" sldId="280"/>
            <ac:spMk id="221" creationId="{00000000-0000-0000-0000-000000000000}"/>
          </ac:spMkLst>
        </pc:spChg>
        <pc:graphicFrameChg chg="mod">
          <ac:chgData name="Yuan, Kaining" userId="S::kaining.yuan@intel.com::446654d1-af0e-4a47-8fbd-1dac1114b5b2" providerId="AD" clId="Web-{E2DCD2AC-1871-4BA6-802C-9C26FF5BAEB9}" dt="2019-12-03T07:56:04.317" v="20" actId="1076"/>
          <ac:graphicFrameMkLst>
            <pc:docMk/>
            <pc:sldMk cId="0" sldId="280"/>
            <ac:graphicFrameMk id="2" creationId="{8E0B0804-B987-4E1B-A88F-40859253FB85}"/>
          </ac:graphicFrameMkLst>
        </pc:graphicFrameChg>
      </pc:sldChg>
      <pc:sldChg chg="addSp delSp modSp">
        <pc:chgData name="Yuan, Kaining" userId="S::kaining.yuan@intel.com::446654d1-af0e-4a47-8fbd-1dac1114b5b2" providerId="AD" clId="Web-{E2DCD2AC-1871-4BA6-802C-9C26FF5BAEB9}" dt="2019-12-03T07:58:08.474" v="28" actId="20577"/>
        <pc:sldMkLst>
          <pc:docMk/>
          <pc:sldMk cId="1521658472" sldId="286"/>
        </pc:sldMkLst>
        <pc:spChg chg="add del mod">
          <ac:chgData name="Yuan, Kaining" userId="S::kaining.yuan@intel.com::446654d1-af0e-4a47-8fbd-1dac1114b5b2" providerId="AD" clId="Web-{E2DCD2AC-1871-4BA6-802C-9C26FF5BAEB9}" dt="2019-12-03T07:58:08.474" v="28" actId="20577"/>
          <ac:spMkLst>
            <pc:docMk/>
            <pc:sldMk cId="1521658472" sldId="286"/>
            <ac:spMk id="2" creationId="{FEC9628C-282A-4D8C-8121-8FDA23633D47}"/>
          </ac:spMkLst>
        </pc:spChg>
        <pc:spChg chg="add del mod">
          <ac:chgData name="Yuan, Kaining" userId="S::kaining.yuan@intel.com::446654d1-af0e-4a47-8fbd-1dac1114b5b2" providerId="AD" clId="Web-{E2DCD2AC-1871-4BA6-802C-9C26FF5BAEB9}" dt="2019-12-03T07:58:02.833" v="24"/>
          <ac:spMkLst>
            <pc:docMk/>
            <pc:sldMk cId="1521658472" sldId="286"/>
            <ac:spMk id="4" creationId="{FDED2102-4202-4AC0-B87C-A385E39CCE9F}"/>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1pPr>
            <a:lvl2pPr marL="914400" marR="0" lvl="1"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2pPr>
            <a:lvl3pPr marL="1371600" marR="0" lvl="2"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3pPr>
            <a:lvl4pPr marL="1828800" marR="0" lvl="3"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4pPr>
            <a:lvl5pPr marL="2286000" marR="0" lvl="4"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5pPr>
            <a:lvl6pPr marL="2743200" marR="0" lvl="5"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6pPr>
            <a:lvl7pPr marL="3200400" marR="0" lvl="6"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7pPr>
            <a:lvl8pPr marL="3657600" marR="0" lvl="7"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8pPr>
            <a:lvl9pPr marL="4114800" marR="0" lvl="8"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ode.google.com/archive/p/fugu/"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blog.chromium.org/2018/11/our-commitment-to-more-capable-web.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r>
              <a:rPr lang="zh-CN" altLang="en-US" dirty="0"/>
              <a:t>分享一下</a:t>
            </a:r>
            <a:r>
              <a:rPr lang="en-US" altLang="zh-CN" dirty="0"/>
              <a:t>Web</a:t>
            </a:r>
            <a:r>
              <a:rPr lang="zh-CN" altLang="en-US" dirty="0"/>
              <a:t>世界正在发生的一个重大变化</a:t>
            </a:r>
            <a:endParaRPr dirty="0"/>
          </a:p>
        </p:txBody>
      </p:sp>
      <p:sp>
        <p:nvSpPr>
          <p:cNvPr id="35" name="Google Shape;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1760e0389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1760e0389_1_2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zh-CN" altLang="en-US" dirty="0"/>
              <a:t>一个</a:t>
            </a:r>
            <a:r>
              <a:rPr lang="en-US" altLang="zh-CN" dirty="0"/>
              <a:t>Fugu API</a:t>
            </a:r>
            <a:r>
              <a:rPr lang="zh-CN" altLang="en-US" dirty="0"/>
              <a:t>是如何推进的呢，首先，需要有明确的需求，也就是说一切从真实的需求出发，然后会有一个</a:t>
            </a:r>
            <a:r>
              <a:rPr lang="en-US" altLang="zh-CN" dirty="0"/>
              <a:t>explainer</a:t>
            </a:r>
            <a:r>
              <a:rPr lang="zh-CN" altLang="en-US" dirty="0"/>
              <a:t>文档，有对于问题的简要描述，初步的</a:t>
            </a:r>
            <a:r>
              <a:rPr lang="en-US" altLang="zh-CN" dirty="0"/>
              <a:t>API</a:t>
            </a:r>
            <a:r>
              <a:rPr lang="zh-CN" altLang="en-US" dirty="0"/>
              <a:t>设计以及用例介绍，</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zh-CN" altLang="en-US" dirty="0"/>
              <a:t>关于进展呢，</a:t>
            </a:r>
            <a:r>
              <a:rPr lang="en-US" altLang="zh-CN" dirty="0"/>
              <a:t>Fugu</a:t>
            </a:r>
            <a:r>
              <a:rPr lang="zh-CN" altLang="en-US" dirty="0"/>
              <a:t>有一个实时更新的列表，是公开的，可以查看到各个</a:t>
            </a:r>
            <a:r>
              <a:rPr lang="en-US" altLang="zh-CN" dirty="0"/>
              <a:t>API</a:t>
            </a:r>
            <a:r>
              <a:rPr lang="zh-CN" altLang="en-US" dirty="0"/>
              <a:t>当前的最新进展状况。</a:t>
            </a:r>
            <a:endParaRPr dirty="0"/>
          </a:p>
        </p:txBody>
      </p:sp>
      <p:sp>
        <p:nvSpPr>
          <p:cNvPr id="123" name="Google Shape;12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61760e0389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61760e0389_1_8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17999"/>
              </a:lnSpc>
              <a:spcBef>
                <a:spcPts val="0"/>
              </a:spcBef>
              <a:spcAft>
                <a:spcPts val="0"/>
              </a:spcAft>
              <a:buClr>
                <a:srgbClr val="000000"/>
              </a:buClr>
              <a:buSzPts val="1400"/>
              <a:buFont typeface="Arial"/>
              <a:buNone/>
              <a:tabLst/>
              <a:defRPr/>
            </a:pPr>
            <a:r>
              <a:rPr lang="zh-CN" altLang="en-US" sz="1200" dirty="0"/>
              <a:t>大家都知道，快速迭代是开发高质量软件的关键，</a:t>
            </a:r>
            <a:r>
              <a:rPr lang="en-US" altLang="zh-CN" sz="1200" dirty="0"/>
              <a:t>OT</a:t>
            </a:r>
            <a:r>
              <a:rPr lang="zh-CN" altLang="en-US" sz="1200" dirty="0"/>
              <a:t>就是用来做这个的，</a:t>
            </a:r>
            <a:r>
              <a:rPr lang="en-US" altLang="zh-CN" sz="1200" dirty="0"/>
              <a:t>for</a:t>
            </a:r>
            <a:r>
              <a:rPr lang="zh-CN" altLang="en-US" sz="1200" dirty="0"/>
              <a:t> </a:t>
            </a:r>
            <a:r>
              <a:rPr lang="en-US" altLang="zh-CN" sz="1200" dirty="0"/>
              <a:t>Web Platform APIs. </a:t>
            </a:r>
            <a:r>
              <a:rPr lang="zh-CN" altLang="en-US" sz="1200" dirty="0"/>
              <a:t>但是好像广大应用开发者对此并不熟悉。</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dirty="0" err="1"/>
              <a:t>过去的试验</a:t>
            </a:r>
            <a:r>
              <a:rPr lang="en-US" sz="1200" dirty="0"/>
              <a:t>，</a:t>
            </a:r>
            <a:r>
              <a:rPr lang="zh-CN" altLang="en-US" sz="1200" dirty="0"/>
              <a:t>是给</a:t>
            </a:r>
            <a:r>
              <a:rPr lang="en-US" altLang="zh-CN" sz="1200" dirty="0"/>
              <a:t>API</a:t>
            </a:r>
            <a:r>
              <a:rPr lang="zh-CN" altLang="en-US" sz="1200" dirty="0"/>
              <a:t>名字</a:t>
            </a:r>
            <a:r>
              <a:rPr lang="en-US" sz="1200" dirty="0" err="1"/>
              <a:t>加前缀WebKit</a:t>
            </a:r>
            <a:r>
              <a:rPr lang="en-US" sz="1200" dirty="0"/>
              <a:t>, Mozilla，</a:t>
            </a:r>
            <a:r>
              <a:rPr lang="zh-CN" altLang="en-US" sz="1200" dirty="0"/>
              <a:t>有两方面的缺点，一是对于</a:t>
            </a:r>
            <a:r>
              <a:rPr lang="en-US" altLang="zh-CN" sz="1200" dirty="0"/>
              <a:t>API</a:t>
            </a:r>
            <a:r>
              <a:rPr lang="zh-CN" altLang="en-US" sz="1200" dirty="0"/>
              <a:t>使用者来说，在</a:t>
            </a:r>
            <a:r>
              <a:rPr lang="en-US" altLang="zh-CN" sz="1200" dirty="0"/>
              <a:t>API</a:t>
            </a:r>
            <a:r>
              <a:rPr lang="zh-CN" altLang="en-US" sz="1200" dirty="0"/>
              <a:t>正式发布之后在自己的代码中去掉所有的前缀，另外一方面 是</a:t>
            </a:r>
            <a:r>
              <a:rPr lang="en-US" altLang="zh-CN" sz="1200" dirty="0"/>
              <a:t>API</a:t>
            </a:r>
            <a:r>
              <a:rPr lang="zh-CN" altLang="en-US" sz="1200" dirty="0"/>
              <a:t>的开发者对于试验的过程</a:t>
            </a:r>
            <a:r>
              <a:rPr lang="en-US" sz="1200" dirty="0" err="1"/>
              <a:t>难以控制</a:t>
            </a:r>
            <a:r>
              <a:rPr lang="en-US" sz="1200" dirty="0"/>
              <a:t>。</a:t>
            </a:r>
          </a:p>
          <a:p>
            <a:pPr marL="0" lvl="0" indent="0" algn="l" rtl="0">
              <a:spcBef>
                <a:spcPts val="0"/>
              </a:spcBef>
              <a:spcAft>
                <a:spcPts val="0"/>
              </a:spcAft>
              <a:buNone/>
            </a:pPr>
            <a:endParaRPr sz="1200" dirty="0"/>
          </a:p>
          <a:p>
            <a:pPr marL="0" lvl="0" indent="0" algn="l" rtl="0">
              <a:spcBef>
                <a:spcPts val="0"/>
              </a:spcBef>
              <a:spcAft>
                <a:spcPts val="0"/>
              </a:spcAft>
              <a:buNone/>
            </a:pPr>
            <a:r>
              <a:rPr lang="zh-CN" altLang="en-US" sz="1200" dirty="0"/>
              <a:t>那么</a:t>
            </a:r>
            <a:r>
              <a:rPr lang="en-US" altLang="zh-CN" sz="1200" dirty="0"/>
              <a:t>OT</a:t>
            </a:r>
            <a:r>
              <a:rPr lang="zh-CN" altLang="en-US" sz="1200" dirty="0"/>
              <a:t>呢，</a:t>
            </a:r>
            <a:r>
              <a:rPr lang="en-US" sz="1200" dirty="0" err="1"/>
              <a:t>这种注册+流量控制的方式</a:t>
            </a:r>
            <a:r>
              <a:rPr lang="zh-CN" altLang="en-US" sz="1200" dirty="0"/>
              <a:t>，把试验限制在有限范围，有限时间之内</a:t>
            </a:r>
            <a:r>
              <a:rPr lang="en-US" sz="1200" dirty="0"/>
              <a:t>，</a:t>
            </a:r>
            <a:r>
              <a:rPr lang="en-US" sz="1200" dirty="0" err="1"/>
              <a:t>解决了之前所有的问题</a:t>
            </a:r>
            <a:r>
              <a:rPr lang="zh-CN" altLang="en-US" sz="1200" dirty="0"/>
              <a:t>。</a:t>
            </a:r>
            <a:endParaRPr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1760e0389_1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1760e0389_1_8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61760e038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61760e0389_0_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IM</a:t>
            </a:r>
            <a:r>
              <a:rPr lang="zh-CN" altLang="en-US" dirty="0"/>
              <a:t>的</a:t>
            </a:r>
            <a:r>
              <a:rPr lang="en-US" altLang="zh-CN" dirty="0"/>
              <a:t>PWA</a:t>
            </a:r>
            <a:r>
              <a:rPr lang="zh-CN" altLang="en-US" dirty="0"/>
              <a:t>，后台的时候收到若干条信息，收到信息的数目</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4b798b3b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4b798b3bd_0_3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64b798b3b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64b798b3bd_0_4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zh-CN" altLang="en-US" dirty="0"/>
              <a:t>放</a:t>
            </a:r>
            <a:r>
              <a:rPr lang="en-US" altLang="zh-CN" dirty="0"/>
              <a:t>PPT</a:t>
            </a:r>
            <a:r>
              <a:rPr lang="zh-CN" altLang="en-US" dirty="0"/>
              <a:t>或者做地图导航，保持屏幕常亮</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4b798b3b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4b798b3bd_0_5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050">
                <a:solidFill>
                  <a:srgbClr val="3C4043"/>
                </a:solidFill>
                <a:highlight>
                  <a:srgbClr val="FFFFFF"/>
                </a:highlight>
                <a:latin typeface="Roboto"/>
                <a:ea typeface="Roboto"/>
                <a:cs typeface="Roboto"/>
                <a:sym typeface="Roboto"/>
              </a:rPr>
              <a:t>在FUGU之前我们INTEL就积极参与这个API了</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64b798b3bd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64b798b3bd_0_5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zh-CN" altLang="en-US" dirty="0"/>
              <a:t>一类</a:t>
            </a:r>
            <a:r>
              <a:rPr lang="en-US" altLang="zh-CN" dirty="0"/>
              <a:t>Fugu API</a:t>
            </a:r>
            <a:r>
              <a:rPr lang="zh-CN" altLang="en-US" dirty="0"/>
              <a:t>的代表，就是用来访问硬件设备，比如</a:t>
            </a:r>
            <a:r>
              <a:rPr lang="en-US" altLang="zh-CN" dirty="0"/>
              <a:t>Web Bluetooth, Web USB, Web Serial, Web HID,</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dirty="0"/>
          </a:p>
        </p:txBody>
      </p:sp>
      <p:sp>
        <p:nvSpPr>
          <p:cNvPr id="180" name="Google Shape;18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r>
              <a:rPr lang="zh-CN" altLang="en-US" sz="2200" b="0" i="0" u="none" strike="noStrike" cap="none" dirty="0">
                <a:solidFill>
                  <a:srgbClr val="000000"/>
                </a:solidFill>
                <a:effectLst/>
                <a:latin typeface="Helvetica Neue"/>
                <a:ea typeface="Helvetica Neue"/>
                <a:cs typeface="Helvetica Neue"/>
                <a:sym typeface="Helvetica Neue"/>
              </a:rPr>
              <a:t>我们在</a:t>
            </a:r>
            <a:r>
              <a:rPr lang="en-US" altLang="zh-CN" sz="2200" b="0" i="0" u="none" strike="noStrike" cap="none" dirty="0">
                <a:solidFill>
                  <a:srgbClr val="000000"/>
                </a:solidFill>
                <a:effectLst/>
                <a:latin typeface="Helvetica Neue"/>
                <a:ea typeface="Helvetica Neue"/>
                <a:cs typeface="Helvetica Neue"/>
                <a:sym typeface="Helvetica Neue"/>
              </a:rPr>
              <a:t>LINUX</a:t>
            </a:r>
            <a:r>
              <a:rPr lang="zh-CN" altLang="en-US" sz="2200" b="0" i="0" u="none" strike="noStrike" cap="none" dirty="0">
                <a:solidFill>
                  <a:srgbClr val="000000"/>
                </a:solidFill>
                <a:effectLst/>
                <a:latin typeface="Helvetica Neue"/>
                <a:ea typeface="Helvetica Neue"/>
                <a:cs typeface="Helvetica Neue"/>
                <a:sym typeface="Helvetica Neue"/>
              </a:rPr>
              <a:t>内核方面是排名前几的贡献者。我们在</a:t>
            </a:r>
            <a:r>
              <a:rPr lang="en-US" altLang="zh-CN" sz="2200" b="0" i="0" u="none" strike="noStrike" cap="none" dirty="0">
                <a:solidFill>
                  <a:srgbClr val="000000"/>
                </a:solidFill>
                <a:effectLst/>
                <a:latin typeface="Helvetica Neue"/>
                <a:ea typeface="Helvetica Neue"/>
                <a:cs typeface="Helvetica Neue"/>
                <a:sym typeface="Helvetica Neue"/>
              </a:rPr>
              <a:t>WEB</a:t>
            </a:r>
            <a:r>
              <a:rPr lang="zh-CN" altLang="en-US" sz="2200" b="0" i="0" u="none" strike="noStrike" cap="none" dirty="0">
                <a:solidFill>
                  <a:srgbClr val="000000"/>
                </a:solidFill>
                <a:effectLst/>
                <a:latin typeface="Helvetica Neue"/>
                <a:ea typeface="Helvetica Neue"/>
                <a:cs typeface="Helvetica Neue"/>
                <a:sym typeface="Helvetica Neue"/>
              </a:rPr>
              <a:t>领域内的贡献也有很长的历史，比如之前我们曾经主导了</a:t>
            </a:r>
            <a:r>
              <a:rPr lang="en-US" altLang="zh-CN" sz="2200" b="0" i="0" u="none" strike="noStrike" cap="none" dirty="0">
                <a:solidFill>
                  <a:srgbClr val="000000"/>
                </a:solidFill>
                <a:effectLst/>
                <a:latin typeface="Helvetica Neue"/>
                <a:ea typeface="Helvetica Neue"/>
                <a:cs typeface="Helvetica Neue"/>
                <a:sym typeface="Helvetica Neue"/>
              </a:rPr>
              <a:t>CROSSWALK</a:t>
            </a:r>
            <a:r>
              <a:rPr lang="zh-CN" altLang="en-US" sz="2200" b="0" i="0" u="none" strike="noStrike" cap="none" dirty="0">
                <a:solidFill>
                  <a:srgbClr val="000000"/>
                </a:solidFill>
                <a:effectLst/>
                <a:latin typeface="Helvetica Neue"/>
                <a:ea typeface="Helvetica Neue"/>
                <a:cs typeface="Helvetica Neue"/>
                <a:sym typeface="Helvetica Neue"/>
              </a:rPr>
              <a:t>项目，为应用开发商填补了空缺的需求。</a:t>
            </a:r>
            <a:endParaRPr dirty="0"/>
          </a:p>
        </p:txBody>
      </p:sp>
      <p:sp>
        <p:nvSpPr>
          <p:cNvPr id="42" name="Google Shape;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64b798b3b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64b798b3bd_0_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用户操作的起点是</a:t>
            </a:r>
            <a:r>
              <a:rPr lang="en-US" altLang="zh-CN" sz="2400" b="1" dirty="0" err="1">
                <a:solidFill>
                  <a:schemeClr val="accent4"/>
                </a:solidFill>
                <a:latin typeface="Consolas"/>
                <a:ea typeface="Consolas"/>
                <a:cs typeface="Consolas"/>
                <a:sym typeface="Consolas"/>
              </a:rPr>
              <a:t>chooseFileSystemEntries</a:t>
            </a:r>
            <a:r>
              <a:rPr lang="zh-CN" altLang="en-US" sz="2400" b="1" dirty="0">
                <a:solidFill>
                  <a:schemeClr val="accent4"/>
                </a:solidFill>
                <a:latin typeface="Consolas"/>
                <a:ea typeface="Consolas"/>
                <a:cs typeface="Consolas"/>
                <a:sym typeface="Consolas"/>
              </a:rPr>
              <a:t>， 弹出</a:t>
            </a:r>
            <a:r>
              <a:rPr lang="en-US" dirty="0"/>
              <a:t>file picker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限制访问某些特定目录，比如某些系统目录等等</a:t>
            </a:r>
            <a:r>
              <a:rPr lang="en-US" dirty="0"/>
              <a:t>。</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64b798b3b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64b798b3bd_0_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zh-CN" altLang="en-US" dirty="0"/>
              <a:t>这里特殊的一点是什么呢，，对话框要求写操作授权</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64b798b3b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64b798b3bd_0_2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zh-CN" altLang="en-US" sz="1050" dirty="0">
                <a:solidFill>
                  <a:srgbClr val="3C4043"/>
                </a:solidFill>
                <a:highlight>
                  <a:srgbClr val="FFFFFF"/>
                </a:highlight>
                <a:latin typeface="Roboto"/>
                <a:ea typeface="Roboto"/>
                <a:cs typeface="Roboto"/>
                <a:sym typeface="Roboto"/>
              </a:rPr>
              <a:t>基于前面两个用例的了解，我们更深一步，了解一下文件句柄授权管理是什么样的。我这里列出的几条内容呢，是社区中经过反复讨论后目前明确的一些原则，那首先呢，，以</a:t>
            </a:r>
            <a:r>
              <a:rPr lang="en-US" altLang="zh-CN" sz="1050" dirty="0">
                <a:solidFill>
                  <a:srgbClr val="3C4043"/>
                </a:solidFill>
                <a:highlight>
                  <a:srgbClr val="FFFFFF"/>
                </a:highlight>
                <a:latin typeface="Roboto"/>
                <a:ea typeface="Roboto"/>
                <a:cs typeface="Roboto"/>
                <a:sym typeface="Roboto"/>
              </a:rPr>
              <a:t>origin</a:t>
            </a:r>
            <a:r>
              <a:rPr lang="zh-CN" altLang="en-US" sz="1050" dirty="0">
                <a:solidFill>
                  <a:srgbClr val="3C4043"/>
                </a:solidFill>
                <a:highlight>
                  <a:srgbClr val="FFFFFF"/>
                </a:highlight>
                <a:latin typeface="Roboto"/>
                <a:ea typeface="Roboto"/>
                <a:cs typeface="Roboto"/>
                <a:sym typeface="Roboto"/>
              </a:rPr>
              <a:t>为单位，符合我们</a:t>
            </a:r>
            <a:r>
              <a:rPr lang="en-US" altLang="zh-CN" sz="1050" dirty="0">
                <a:solidFill>
                  <a:srgbClr val="3C4043"/>
                </a:solidFill>
                <a:highlight>
                  <a:srgbClr val="FFFFFF"/>
                </a:highlight>
                <a:latin typeface="Roboto"/>
                <a:ea typeface="Roboto"/>
                <a:cs typeface="Roboto"/>
                <a:sym typeface="Roboto"/>
              </a:rPr>
              <a:t>Web</a:t>
            </a:r>
            <a:r>
              <a:rPr lang="zh-CN" altLang="en-US" sz="1050" dirty="0">
                <a:solidFill>
                  <a:srgbClr val="3C4043"/>
                </a:solidFill>
                <a:highlight>
                  <a:srgbClr val="FFFFFF"/>
                </a:highlight>
                <a:latin typeface="Roboto"/>
                <a:ea typeface="Roboto"/>
                <a:cs typeface="Roboto"/>
                <a:sym typeface="Roboto"/>
              </a:rPr>
              <a:t>安全管理的一贯性原则。</a:t>
            </a:r>
            <a:endParaRPr lang="en-US" altLang="zh-CN" sz="1050" dirty="0">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endParaRPr lang="en-US" altLang="zh-CN" sz="1050" dirty="0">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r>
              <a:rPr lang="zh-CN" altLang="en-US" sz="1050" dirty="0">
                <a:solidFill>
                  <a:srgbClr val="3C4043"/>
                </a:solidFill>
                <a:highlight>
                  <a:srgbClr val="FFFFFF"/>
                </a:highlight>
                <a:latin typeface="Roboto"/>
                <a:ea typeface="Roboto"/>
                <a:cs typeface="Roboto"/>
                <a:sym typeface="Roboto"/>
              </a:rPr>
              <a:t>第二点呢，，，， 如果是在同一个</a:t>
            </a:r>
            <a:r>
              <a:rPr lang="en-US" altLang="zh-CN" sz="1050" dirty="0">
                <a:solidFill>
                  <a:srgbClr val="3C4043"/>
                </a:solidFill>
                <a:highlight>
                  <a:srgbClr val="FFFFFF"/>
                </a:highlight>
                <a:latin typeface="Roboto"/>
                <a:ea typeface="Roboto"/>
                <a:cs typeface="Roboto"/>
                <a:sym typeface="Roboto"/>
              </a:rPr>
              <a:t>origin</a:t>
            </a:r>
            <a:r>
              <a:rPr lang="zh-CN" altLang="en-US" sz="1050" dirty="0">
                <a:solidFill>
                  <a:srgbClr val="3C4043"/>
                </a:solidFill>
                <a:highlight>
                  <a:srgbClr val="FFFFFF"/>
                </a:highlight>
                <a:latin typeface="Roboto"/>
                <a:ea typeface="Roboto"/>
                <a:cs typeface="Roboto"/>
                <a:sym typeface="Roboto"/>
              </a:rPr>
              <a:t>内传递，那么保持授权信息，但是如果跨</a:t>
            </a:r>
            <a:r>
              <a:rPr lang="en-US" altLang="zh-CN" sz="1050" dirty="0">
                <a:solidFill>
                  <a:srgbClr val="3C4043"/>
                </a:solidFill>
                <a:highlight>
                  <a:srgbClr val="FFFFFF"/>
                </a:highlight>
                <a:latin typeface="Roboto"/>
                <a:ea typeface="Roboto"/>
                <a:cs typeface="Roboto"/>
                <a:sym typeface="Roboto"/>
              </a:rPr>
              <a:t>origin</a:t>
            </a:r>
            <a:r>
              <a:rPr lang="zh-CN" altLang="en-US" sz="1050" dirty="0">
                <a:solidFill>
                  <a:srgbClr val="3C4043"/>
                </a:solidFill>
                <a:highlight>
                  <a:srgbClr val="FFFFFF"/>
                </a:highlight>
                <a:latin typeface="Roboto"/>
                <a:ea typeface="Roboto"/>
                <a:cs typeface="Roboto"/>
                <a:sym typeface="Roboto"/>
              </a:rPr>
              <a:t>就可能要重新考虑授权。</a:t>
            </a:r>
            <a:endParaRPr lang="en-US" altLang="zh-CN" sz="1050" dirty="0">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endParaRPr lang="en-US" sz="1050" dirty="0">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r>
              <a:rPr lang="zh-CN" altLang="en-US" sz="1050" dirty="0">
                <a:solidFill>
                  <a:srgbClr val="3C4043"/>
                </a:solidFill>
                <a:highlight>
                  <a:srgbClr val="FFFFFF"/>
                </a:highlight>
                <a:latin typeface="Roboto"/>
                <a:ea typeface="Roboto"/>
                <a:cs typeface="Roboto"/>
                <a:sym typeface="Roboto"/>
              </a:rPr>
              <a:t>第三，，</a:t>
            </a:r>
            <a:endParaRPr lang="en-US" sz="1050" dirty="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64b798b3b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64b798b3bd_0_6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900" dirty="0"/>
              <a:t>~ 75 </a:t>
            </a:r>
            <a:r>
              <a:rPr lang="en-US" sz="900" dirty="0" err="1"/>
              <a:t>Proj</a:t>
            </a:r>
            <a:r>
              <a:rPr lang="en-US" sz="900" dirty="0"/>
              <a:t>-Fugu features</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r>
              <a:rPr lang="en-US" sz="900" dirty="0"/>
              <a:t>Shape Detection, Web Share Target, Async Clipboard, Web Bluetooth, Web Serial, Web NFC, Web USB, Web HID, Contacts Picker, Native File System, Wake Lock, Badging, </a:t>
            </a:r>
            <a:r>
              <a:rPr lang="en-US" sz="900" dirty="0" err="1"/>
              <a:t>getInstalledRelatedApps</a:t>
            </a:r>
            <a:r>
              <a:rPr lang="en-US" sz="900" dirty="0"/>
              <a:t>, Periodic Background Sync, SMS, File Handlers, Raw Clipboard, Audio Device Client, Low level storage API, Generic Sensors, Unlimited Storage, Font Table Access, Font Enumeration, Window Placement, Screen Enumeration, Video Picker, Virtual Keyboard, File System Provider, Proximity Sensor, Splash Screen, Request to stop color correction for specific documents, Fugu Request: Resource fetching without CORS, Fugu Request: Calendar API </a:t>
            </a:r>
            <a:r>
              <a:rPr lang="en-US" sz="900" dirty="0" err="1"/>
              <a:t>crossbrowser</a:t>
            </a:r>
            <a:r>
              <a:rPr lang="en-US" sz="900" dirty="0"/>
              <a:t>, Possibility to block Screenshots, Ability to detect amount of GPU memory available, Mute or control volume of cross-domain iframe, Fugu Request: Ability to assure user that their files cannot be sent to the server while still allowing the files to be processed on the client, Add Bluetooth Classic to </a:t>
            </a:r>
            <a:r>
              <a:rPr lang="en-US" sz="900" dirty="0" err="1"/>
              <a:t>WebBluetooth</a:t>
            </a:r>
            <a:r>
              <a:rPr lang="en-US" sz="900" dirty="0"/>
              <a:t>, Web API to allow apps to run on the lock screen, Advanced Network Information, Media query to detect whether the device is in tablet mode, PDF generation API, Keep window on top of other windows, Create a separate installer to install / distribute a PWA without Chrome installed, More than 4GB memory limit</a:t>
            </a:r>
            <a:endParaRPr sz="9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61760e0389_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61760e0389_1_6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zh-CN" altLang="en-US" dirty="0"/>
              <a:t>基于以上</a:t>
            </a:r>
            <a:r>
              <a:rPr lang="en-US" altLang="zh-CN" dirty="0"/>
              <a:t>API</a:t>
            </a:r>
            <a:r>
              <a:rPr lang="zh-CN" altLang="en-US" dirty="0"/>
              <a:t>的介绍，尤其是</a:t>
            </a:r>
            <a:r>
              <a:rPr lang="en-US" altLang="zh-CN" dirty="0"/>
              <a:t>native file system API</a:t>
            </a:r>
            <a:r>
              <a:rPr lang="zh-CN" altLang="en-US" dirty="0"/>
              <a:t>的介绍，我们介绍一下目前</a:t>
            </a:r>
            <a:r>
              <a:rPr lang="en-US" altLang="zh-CN" dirty="0"/>
              <a:t>Fugu</a:t>
            </a:r>
            <a:r>
              <a:rPr lang="zh-CN" altLang="en-US" dirty="0"/>
              <a:t>对于</a:t>
            </a:r>
            <a:r>
              <a:rPr lang="en-US" altLang="zh-CN" dirty="0"/>
              <a:t>Web</a:t>
            </a:r>
            <a:r>
              <a:rPr lang="zh-CN" altLang="en-US" dirty="0"/>
              <a:t>安全方面的种种考量，实际上我介绍的这些内容都是进行时，</a:t>
            </a:r>
            <a:endParaRPr lang="en-US" altLang="zh-CN" dirty="0"/>
          </a:p>
          <a:p>
            <a:pPr marL="0" lvl="0" indent="0" algn="l" rtl="0">
              <a:spcBef>
                <a:spcPts val="0"/>
              </a:spcBef>
              <a:spcAft>
                <a:spcPts val="0"/>
              </a:spcAft>
              <a:buNone/>
            </a:pPr>
            <a:endParaRPr lang="en-US" altLang="zh-CN" dirty="0"/>
          </a:p>
          <a:p>
            <a:pPr marL="0" lvl="0" indent="0" algn="l" rtl="0">
              <a:spcBef>
                <a:spcPts val="0"/>
              </a:spcBef>
              <a:spcAft>
                <a:spcPts val="0"/>
              </a:spcAft>
              <a:buNone/>
            </a:pPr>
            <a:r>
              <a:rPr lang="zh-CN" altLang="en-US" dirty="0"/>
              <a:t>首先前面两条是基本共识，，，</a:t>
            </a:r>
            <a:endParaRPr lang="en-US" altLang="zh-CN" dirty="0"/>
          </a:p>
          <a:p>
            <a:pPr marL="0" lvl="0" indent="0" algn="l" rtl="0">
              <a:spcBef>
                <a:spcPts val="0"/>
              </a:spcBef>
              <a:spcAft>
                <a:spcPts val="0"/>
              </a:spcAft>
              <a:buNone/>
            </a:pPr>
            <a:endParaRPr lang="en-US" altLang="zh-CN" dirty="0"/>
          </a:p>
          <a:p>
            <a:pPr marL="0" lvl="0" indent="0" algn="l" rtl="0">
              <a:spcBef>
                <a:spcPts val="0"/>
              </a:spcBef>
              <a:spcAft>
                <a:spcPts val="0"/>
              </a:spcAft>
              <a:buNone/>
            </a:pPr>
            <a:r>
              <a:rPr lang="en-US" dirty="0"/>
              <a:t>PWA</a:t>
            </a:r>
            <a:r>
              <a:rPr lang="zh-CN" altLang="en-US" dirty="0"/>
              <a:t>必须生存在</a:t>
            </a:r>
            <a:r>
              <a:rPr lang="en-US" altLang="zh-CN" dirty="0"/>
              <a:t>https</a:t>
            </a:r>
            <a:r>
              <a:rPr lang="zh-CN" altLang="en-US" dirty="0"/>
              <a:t>环境中</a:t>
            </a:r>
            <a:endParaRPr lang="en-US" altLang="zh-CN" dirty="0"/>
          </a:p>
          <a:p>
            <a:pPr marL="0" lvl="0" indent="0" algn="l" rtl="0">
              <a:spcBef>
                <a:spcPts val="0"/>
              </a:spcBef>
              <a:spcAft>
                <a:spcPts val="0"/>
              </a:spcAft>
              <a:buNone/>
            </a:pPr>
            <a:endParaRPr lang="en-US" altLang="zh-CN" dirty="0"/>
          </a:p>
          <a:p>
            <a:pPr marL="0" lvl="0" indent="0" algn="l" rtl="0">
              <a:spcBef>
                <a:spcPts val="0"/>
              </a:spcBef>
              <a:spcAft>
                <a:spcPts val="0"/>
              </a:spcAft>
              <a:buNone/>
            </a:pPr>
            <a:r>
              <a:rPr lang="zh-CN" altLang="en-US" dirty="0"/>
              <a:t>授权管理是一大类，是很多</a:t>
            </a:r>
            <a:r>
              <a:rPr lang="en-US" altLang="zh-CN" dirty="0"/>
              <a:t>fugu API</a:t>
            </a:r>
            <a:r>
              <a:rPr lang="zh-CN" altLang="en-US" dirty="0"/>
              <a:t>都要面临的问题，</a:t>
            </a: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61760e0389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61760e0389_1_6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zh-CN" altLang="en-US" sz="2200" b="0" i="0" u="none" strike="noStrike" cap="none" dirty="0">
                <a:solidFill>
                  <a:srgbClr val="000000"/>
                </a:solidFill>
                <a:effectLst/>
                <a:latin typeface="Helvetica Neue"/>
                <a:ea typeface="Helvetica Neue"/>
                <a:cs typeface="Helvetica Neue"/>
                <a:sym typeface="Helvetica Neue"/>
              </a:rPr>
              <a:t>九月份，</a:t>
            </a:r>
            <a:r>
              <a:rPr lang="en-US" altLang="zh-CN" sz="2200" b="0" i="0" u="none" strike="noStrike" cap="none" dirty="0">
                <a:solidFill>
                  <a:srgbClr val="000000"/>
                </a:solidFill>
                <a:effectLst/>
                <a:latin typeface="Helvetica Neue"/>
                <a:ea typeface="Helvetica Neue"/>
                <a:cs typeface="Helvetica Neue"/>
                <a:sym typeface="Helvetica Neue"/>
              </a:rPr>
              <a:t>Fugu</a:t>
            </a:r>
            <a:r>
              <a:rPr lang="zh-CN" altLang="en-US" sz="2200" b="0" i="0" u="none" strike="noStrike" cap="none" dirty="0">
                <a:solidFill>
                  <a:srgbClr val="000000"/>
                </a:solidFill>
                <a:effectLst/>
                <a:latin typeface="Helvetica Neue"/>
                <a:ea typeface="Helvetica Neue"/>
                <a:cs typeface="Helvetica Neue"/>
                <a:sym typeface="Helvetica Neue"/>
              </a:rPr>
              <a:t>项目在</a:t>
            </a:r>
            <a:r>
              <a:rPr lang="en-US" altLang="zh-CN" sz="2200" b="0" i="0" u="none" strike="noStrike" cap="none" dirty="0">
                <a:solidFill>
                  <a:srgbClr val="000000"/>
                </a:solidFill>
                <a:effectLst/>
                <a:latin typeface="Helvetica Neue"/>
                <a:ea typeface="Helvetica Neue"/>
                <a:cs typeface="Helvetica Neue"/>
                <a:sym typeface="Helvetica Neue"/>
              </a:rPr>
              <a:t>TPAC</a:t>
            </a:r>
            <a:r>
              <a:rPr lang="zh-CN" altLang="en-US" sz="2200" b="0" i="0" u="none" strike="noStrike" cap="none" dirty="0">
                <a:solidFill>
                  <a:srgbClr val="000000"/>
                </a:solidFill>
                <a:effectLst/>
                <a:latin typeface="Helvetica Neue"/>
                <a:ea typeface="Helvetica Neue"/>
                <a:cs typeface="Helvetica Neue"/>
                <a:sym typeface="Helvetica Neue"/>
              </a:rPr>
              <a:t>之前， 也是在日本，召集了一个大会，参会者主要是</a:t>
            </a:r>
            <a:r>
              <a:rPr lang="en-US" altLang="zh-CN" sz="2200" b="0" i="0" u="none" strike="noStrike" cap="none" dirty="0">
                <a:solidFill>
                  <a:srgbClr val="000000"/>
                </a:solidFill>
                <a:effectLst/>
                <a:latin typeface="Helvetica Neue"/>
                <a:ea typeface="Helvetica Neue"/>
                <a:cs typeface="Helvetica Neue"/>
                <a:sym typeface="Helvetica Neue"/>
              </a:rPr>
              <a:t>Fugu APIs</a:t>
            </a:r>
            <a:r>
              <a:rPr lang="zh-CN" altLang="en-US" sz="2200" b="0" i="0" u="none" strike="noStrike" cap="none" dirty="0">
                <a:solidFill>
                  <a:srgbClr val="000000"/>
                </a:solidFill>
                <a:effectLst/>
                <a:latin typeface="Helvetica Neue"/>
                <a:ea typeface="Helvetica Neue"/>
                <a:cs typeface="Helvetica Neue"/>
                <a:sym typeface="Helvetica Neue"/>
              </a:rPr>
              <a:t>的设计者，开发者，以及一些应用的开发者，大会上呢，他们专门有一个</a:t>
            </a:r>
            <a:r>
              <a:rPr lang="en-US" altLang="zh-CN" sz="2200" b="0" i="0" u="none" strike="noStrike" cap="none" dirty="0">
                <a:solidFill>
                  <a:srgbClr val="000000"/>
                </a:solidFill>
                <a:effectLst/>
                <a:latin typeface="Helvetica Neue"/>
                <a:ea typeface="Helvetica Neue"/>
                <a:cs typeface="Helvetica Neue"/>
                <a:sym typeface="Helvetica Neue"/>
              </a:rPr>
              <a:t>session</a:t>
            </a:r>
            <a:r>
              <a:rPr lang="zh-CN" altLang="en-US" sz="2200" b="0" i="0" u="none" strike="noStrike" cap="none" dirty="0">
                <a:solidFill>
                  <a:srgbClr val="000000"/>
                </a:solidFill>
                <a:effectLst/>
                <a:latin typeface="Helvetica Neue"/>
                <a:ea typeface="Helvetica Neue"/>
                <a:cs typeface="Helvetica Neue"/>
                <a:sym typeface="Helvetica Neue"/>
              </a:rPr>
              <a:t>，对小程序们进行了深入的探究，比对了各个</a:t>
            </a:r>
            <a:r>
              <a:rPr lang="en-US" altLang="zh-CN" sz="2200" b="0" i="0" u="none" strike="noStrike" cap="none" dirty="0">
                <a:solidFill>
                  <a:srgbClr val="000000"/>
                </a:solidFill>
                <a:effectLst/>
                <a:latin typeface="Helvetica Neue"/>
                <a:ea typeface="Helvetica Neue"/>
                <a:cs typeface="Helvetica Neue"/>
                <a:sym typeface="Helvetica Neue"/>
              </a:rPr>
              <a:t>API</a:t>
            </a:r>
            <a:r>
              <a:rPr lang="zh-CN" altLang="en-US" sz="2200" b="0" i="0" u="none" strike="noStrike" cap="none" dirty="0">
                <a:solidFill>
                  <a:srgbClr val="000000"/>
                </a:solidFill>
                <a:effectLst/>
                <a:latin typeface="Helvetica Neue"/>
                <a:ea typeface="Helvetica Neue"/>
                <a:cs typeface="Helvetica Neue"/>
                <a:sym typeface="Helvetica Neue"/>
              </a:rPr>
              <a:t>在不同环境中的可用性，同时也集中讨论了小程序们对于安全控制的一些做法，以及和</a:t>
            </a:r>
            <a:r>
              <a:rPr lang="en-US" altLang="zh-CN" sz="2200" b="0" i="0" u="none" strike="noStrike" cap="none" dirty="0" err="1">
                <a:solidFill>
                  <a:srgbClr val="000000"/>
                </a:solidFill>
                <a:effectLst/>
                <a:latin typeface="Helvetica Neue"/>
                <a:ea typeface="Helvetica Neue"/>
                <a:cs typeface="Helvetica Neue"/>
                <a:sym typeface="Helvetica Neue"/>
              </a:rPr>
              <a:t>PWA+Fugu</a:t>
            </a:r>
            <a:r>
              <a:rPr lang="zh-CN" altLang="en-US" sz="2200" b="0" i="0" u="none" strike="noStrike" cap="none" dirty="0">
                <a:solidFill>
                  <a:srgbClr val="000000"/>
                </a:solidFill>
                <a:effectLst/>
                <a:latin typeface="Helvetica Neue"/>
                <a:ea typeface="Helvetica Neue"/>
                <a:cs typeface="Helvetica Neue"/>
                <a:sym typeface="Helvetica Neue"/>
              </a:rPr>
              <a:t>的差异。这说明</a:t>
            </a:r>
            <a:r>
              <a:rPr lang="en-US" altLang="zh-CN" sz="2200" b="0" i="0" u="none" strike="noStrike" cap="none" dirty="0">
                <a:solidFill>
                  <a:srgbClr val="000000"/>
                </a:solidFill>
                <a:effectLst/>
                <a:latin typeface="Helvetica Neue"/>
                <a:ea typeface="Helvetica Neue"/>
                <a:cs typeface="Helvetica Neue"/>
                <a:sym typeface="Helvetica Neue"/>
              </a:rPr>
              <a:t>fugu</a:t>
            </a:r>
            <a:r>
              <a:rPr lang="zh-CN" altLang="en-US" sz="2200" b="0" i="0" u="none" strike="noStrike" cap="none" dirty="0">
                <a:solidFill>
                  <a:srgbClr val="000000"/>
                </a:solidFill>
                <a:effectLst/>
                <a:latin typeface="Helvetica Neue"/>
                <a:ea typeface="Helvetica Neue"/>
                <a:cs typeface="Helvetica Neue"/>
                <a:sym typeface="Helvetica Neue"/>
              </a:rPr>
              <a:t>已经开始很关注小程序们。</a:t>
            </a:r>
            <a:endParaRPr lang="en-US" altLang="zh-CN" sz="2200" b="0" i="0" u="none" strike="noStrike" cap="none" dirty="0">
              <a:solidFill>
                <a:srgbClr val="000000"/>
              </a:solidFill>
              <a:effectLst/>
              <a:latin typeface="Helvetica Neue"/>
              <a:ea typeface="Helvetica Neue"/>
              <a:cs typeface="Helvetica Neue"/>
              <a:sym typeface="Helvetica Neue"/>
            </a:endParaRPr>
          </a:p>
          <a:p>
            <a:pPr marL="0" lvl="0" indent="0" algn="l" rtl="0">
              <a:spcBef>
                <a:spcPts val="0"/>
              </a:spcBef>
              <a:spcAft>
                <a:spcPts val="0"/>
              </a:spcAft>
              <a:buNone/>
            </a:pPr>
            <a:r>
              <a:rPr lang="zh-CN" altLang="en-US" sz="2200" b="0" i="0" u="none" strike="noStrike" cap="none" dirty="0">
                <a:solidFill>
                  <a:srgbClr val="000000"/>
                </a:solidFill>
                <a:effectLst/>
                <a:latin typeface="Helvetica Neue"/>
                <a:ea typeface="Helvetica Neue"/>
                <a:cs typeface="Helvetica Neue"/>
                <a:sym typeface="Helvetica Neue"/>
              </a:rPr>
              <a:t>那么在接下来的</a:t>
            </a:r>
            <a:r>
              <a:rPr lang="en-US" altLang="zh-CN" sz="2200" b="0" i="0" u="none" strike="noStrike" cap="none" dirty="0">
                <a:solidFill>
                  <a:srgbClr val="000000"/>
                </a:solidFill>
                <a:effectLst/>
                <a:latin typeface="Helvetica Neue"/>
                <a:ea typeface="Helvetica Neue"/>
                <a:cs typeface="Helvetica Neue"/>
                <a:sym typeface="Helvetica Neue"/>
              </a:rPr>
              <a:t>TPAC</a:t>
            </a:r>
            <a:r>
              <a:rPr lang="zh-CN" altLang="en-US" sz="2200" b="0" i="0" u="none" strike="noStrike" cap="none" dirty="0">
                <a:solidFill>
                  <a:srgbClr val="000000"/>
                </a:solidFill>
                <a:effectLst/>
                <a:latin typeface="Helvetica Neue"/>
                <a:ea typeface="Helvetica Neue"/>
                <a:cs typeface="Helvetica Neue"/>
                <a:sym typeface="Helvetica Neue"/>
              </a:rPr>
              <a:t>上呢，小程序们发布了白皮书，标准化工作已经展开，成立了新的</a:t>
            </a:r>
            <a:r>
              <a:rPr lang="en-US" altLang="zh-CN" sz="2200" b="0" i="0" u="none" strike="noStrike" cap="none" dirty="0">
                <a:solidFill>
                  <a:srgbClr val="000000"/>
                </a:solidFill>
                <a:effectLst/>
                <a:latin typeface="Helvetica Neue"/>
                <a:ea typeface="Helvetica Neue"/>
                <a:cs typeface="Helvetica Neue"/>
                <a:sym typeface="Helvetica Neue"/>
              </a:rPr>
              <a:t>CG</a:t>
            </a:r>
            <a:r>
              <a:rPr lang="zh-CN" altLang="en-US" sz="2200" b="0" i="0" u="none" strike="noStrike" cap="none" dirty="0">
                <a:solidFill>
                  <a:srgbClr val="000000"/>
                </a:solidFill>
                <a:effectLst/>
                <a:latin typeface="Helvetica Neue"/>
                <a:ea typeface="Helvetica Neue"/>
                <a:cs typeface="Helvetica Neue"/>
                <a:sym typeface="Helvetica Neue"/>
              </a:rPr>
              <a:t>，</a:t>
            </a:r>
            <a:r>
              <a:rPr lang="en-US" altLang="zh-CN" sz="2200" b="0" i="0" u="none" strike="noStrike" cap="none" dirty="0">
                <a:solidFill>
                  <a:srgbClr val="000000"/>
                </a:solidFill>
                <a:effectLst/>
                <a:latin typeface="Helvetica Neue"/>
                <a:ea typeface="Helvetica Neue"/>
                <a:cs typeface="Helvetica Neue"/>
                <a:sym typeface="Helvetica Neue"/>
              </a:rPr>
              <a:t>GOOGLE</a:t>
            </a:r>
            <a:r>
              <a:rPr lang="zh-CN" altLang="en-US" sz="2200" b="0" i="0" u="none" strike="noStrike" cap="none" dirty="0">
                <a:solidFill>
                  <a:srgbClr val="000000"/>
                </a:solidFill>
                <a:effectLst/>
                <a:latin typeface="Helvetica Neue"/>
                <a:ea typeface="Helvetica Neue"/>
                <a:cs typeface="Helvetica Neue"/>
                <a:sym typeface="Helvetica Neue"/>
              </a:rPr>
              <a:t>也在参与，小程序们和</a:t>
            </a:r>
            <a:r>
              <a:rPr lang="en-US" altLang="zh-CN" sz="2200" b="0" i="0" u="none" strike="noStrike" cap="none" dirty="0">
                <a:solidFill>
                  <a:srgbClr val="000000"/>
                </a:solidFill>
                <a:effectLst/>
                <a:latin typeface="Helvetica Neue"/>
                <a:ea typeface="Helvetica Neue"/>
                <a:cs typeface="Helvetica Neue"/>
                <a:sym typeface="Helvetica Neue"/>
              </a:rPr>
              <a:t>Fugu</a:t>
            </a:r>
            <a:r>
              <a:rPr lang="zh-CN" altLang="en-US" sz="2200" b="0" i="0" u="none" strike="noStrike" cap="none" dirty="0">
                <a:solidFill>
                  <a:srgbClr val="000000"/>
                </a:solidFill>
                <a:effectLst/>
                <a:latin typeface="Helvetica Neue"/>
                <a:ea typeface="Helvetica Neue"/>
                <a:cs typeface="Helvetica Neue"/>
                <a:sym typeface="Helvetica Neue"/>
              </a:rPr>
              <a:t>可以互相借鉴，共同发展，不断融合。这样，如果有互通的标准出现，对于开发者来说应该是一件好事情。</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r>
              <a:rPr lang="en-US"/>
              <a:t>?</a:t>
            </a:r>
            <a:endParaRPr/>
          </a:p>
        </p:txBody>
      </p:sp>
      <p:sp>
        <p:nvSpPr>
          <p:cNvPr id="226" name="Google Shape;22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65" name="Google Shape;26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61760e0389_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61760e0389_1_9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78" name="Google Shape;27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r>
              <a:rPr lang="zh-CN" altLang="en-US" dirty="0"/>
              <a:t>首先，我们从问题出发，</a:t>
            </a:r>
            <a:endParaRPr lang="en-US" altLang="zh-CN" dirty="0"/>
          </a:p>
          <a:p>
            <a:pPr marL="0" lvl="0" indent="0" algn="l" rtl="0">
              <a:lnSpc>
                <a:spcPct val="117999"/>
              </a:lnSpc>
              <a:spcBef>
                <a:spcPts val="0"/>
              </a:spcBef>
              <a:spcAft>
                <a:spcPts val="0"/>
              </a:spcAft>
              <a:buSzPts val="1400"/>
              <a:buNone/>
            </a:pPr>
            <a:endParaRPr lang="en-US" altLang="zh-CN" dirty="0"/>
          </a:p>
          <a:p>
            <a:pPr marL="0" lvl="0" indent="0" algn="l" rtl="0">
              <a:lnSpc>
                <a:spcPct val="117999"/>
              </a:lnSpc>
              <a:spcBef>
                <a:spcPts val="0"/>
              </a:spcBef>
              <a:spcAft>
                <a:spcPts val="0"/>
              </a:spcAft>
              <a:buSzPts val="1400"/>
              <a:buNone/>
            </a:pPr>
            <a:r>
              <a:rPr lang="zh-CN" altLang="en-US" dirty="0"/>
              <a:t>然后，花一些时间给大家介绍几个具体又有代表性的</a:t>
            </a:r>
            <a:r>
              <a:rPr lang="en-US" altLang="zh-CN" dirty="0"/>
              <a:t>API</a:t>
            </a:r>
            <a:r>
              <a:rPr lang="zh-CN" altLang="en-US" dirty="0"/>
              <a:t>，作为例子，</a:t>
            </a:r>
            <a:endParaRPr lang="en-US" altLang="zh-CN" dirty="0"/>
          </a:p>
          <a:p>
            <a:pPr marL="0" lvl="0" indent="0" algn="l" rtl="0">
              <a:lnSpc>
                <a:spcPct val="117999"/>
              </a:lnSpc>
              <a:spcBef>
                <a:spcPts val="0"/>
              </a:spcBef>
              <a:spcAft>
                <a:spcPts val="0"/>
              </a:spcAft>
              <a:buSzPts val="1400"/>
              <a:buNone/>
            </a:pPr>
            <a:endParaRPr lang="en-US" altLang="zh-CN" dirty="0"/>
          </a:p>
          <a:p>
            <a:pPr marL="0" lvl="0" indent="0" algn="l" rtl="0">
              <a:lnSpc>
                <a:spcPct val="117999"/>
              </a:lnSpc>
              <a:spcBef>
                <a:spcPts val="0"/>
              </a:spcBef>
              <a:spcAft>
                <a:spcPts val="0"/>
              </a:spcAft>
              <a:buSzPts val="1400"/>
              <a:buNone/>
            </a:pPr>
            <a:r>
              <a:rPr lang="zh-CN" altLang="en-US" dirty="0"/>
              <a:t>基于这些</a:t>
            </a:r>
            <a:r>
              <a:rPr lang="en-US" altLang="zh-CN" dirty="0"/>
              <a:t>API</a:t>
            </a:r>
            <a:r>
              <a:rPr lang="zh-CN" altLang="en-US" dirty="0"/>
              <a:t>的介绍呢，我们延伸出一些探讨，</a:t>
            </a:r>
            <a:endParaRPr dirty="0"/>
          </a:p>
        </p:txBody>
      </p:sp>
      <p:sp>
        <p:nvSpPr>
          <p:cNvPr id="47" name="Google Shape;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E4F4F9"/>
              </a:buClr>
              <a:buSzPts val="4000"/>
              <a:buFont typeface="Microsoft YaHei"/>
              <a:buNone/>
            </a:pPr>
            <a:r>
              <a:rPr lang="zh-CN" altLang="en-US" sz="1200" dirty="0">
                <a:latin typeface="Arial"/>
                <a:ea typeface="Arial"/>
                <a:cs typeface="Arial"/>
                <a:sym typeface="Arial"/>
              </a:rPr>
              <a:t>大家从我的演进题目中也能看出来，</a:t>
            </a:r>
            <a:r>
              <a:rPr lang="en-US" altLang="zh-CN" sz="1200" dirty="0">
                <a:latin typeface="Arial"/>
                <a:ea typeface="Arial"/>
                <a:cs typeface="Arial"/>
                <a:sym typeface="Arial"/>
              </a:rPr>
              <a:t>Fugu</a:t>
            </a:r>
            <a:r>
              <a:rPr lang="zh-CN" altLang="en-US" sz="1200" dirty="0">
                <a:latin typeface="Arial"/>
                <a:ea typeface="Arial"/>
                <a:cs typeface="Arial"/>
                <a:sym typeface="Arial"/>
              </a:rPr>
              <a:t>是为</a:t>
            </a:r>
            <a:r>
              <a:rPr lang="en-US" altLang="zh-CN" sz="1200" dirty="0">
                <a:latin typeface="Arial"/>
                <a:ea typeface="Arial"/>
                <a:cs typeface="Arial"/>
                <a:sym typeface="Arial"/>
              </a:rPr>
              <a:t>PWA</a:t>
            </a:r>
            <a:r>
              <a:rPr lang="zh-CN" altLang="en-US" sz="1200" dirty="0">
                <a:latin typeface="Arial"/>
                <a:ea typeface="Arial"/>
                <a:cs typeface="Arial"/>
                <a:sym typeface="Arial"/>
              </a:rPr>
              <a:t>服务的，那么</a:t>
            </a:r>
            <a:r>
              <a:rPr lang="en-US" altLang="zh-CN" sz="1200" dirty="0">
                <a:latin typeface="Arial"/>
                <a:ea typeface="Arial"/>
                <a:cs typeface="Arial"/>
                <a:sym typeface="Arial"/>
              </a:rPr>
              <a:t>PWA</a:t>
            </a:r>
            <a:r>
              <a:rPr lang="zh-CN" altLang="en-US" sz="1200" dirty="0">
                <a:latin typeface="Arial"/>
                <a:ea typeface="Arial"/>
                <a:cs typeface="Arial"/>
                <a:sym typeface="Arial"/>
              </a:rPr>
              <a:t>是？</a:t>
            </a:r>
            <a:endParaRPr lang="en-US" sz="1200" dirty="0">
              <a:latin typeface="Arial"/>
              <a:ea typeface="Arial"/>
              <a:cs typeface="Arial"/>
              <a:sym typeface="Arial"/>
            </a:endParaRPr>
          </a:p>
          <a:p>
            <a:pPr marL="0" lvl="0" indent="0" algn="l" rtl="0">
              <a:lnSpc>
                <a:spcPct val="100000"/>
              </a:lnSpc>
              <a:spcBef>
                <a:spcPts val="0"/>
              </a:spcBef>
              <a:spcAft>
                <a:spcPts val="0"/>
              </a:spcAft>
              <a:buClr>
                <a:srgbClr val="E4F4F9"/>
              </a:buClr>
              <a:buSzPts val="4000"/>
              <a:buFont typeface="Microsoft YaHei"/>
              <a:buNone/>
            </a:pPr>
            <a:r>
              <a:rPr lang="zh-CN" altLang="en-US" sz="1200" dirty="0">
                <a:latin typeface="Arial"/>
                <a:ea typeface="Arial"/>
                <a:cs typeface="Arial"/>
                <a:sym typeface="Arial"/>
              </a:rPr>
              <a:t>简单来说呢，</a:t>
            </a:r>
            <a:r>
              <a:rPr lang="en-US" altLang="zh-CN" sz="1200" dirty="0">
                <a:latin typeface="Arial"/>
                <a:ea typeface="Arial"/>
                <a:cs typeface="Arial"/>
                <a:sym typeface="Arial"/>
              </a:rPr>
              <a:t>PWA</a:t>
            </a:r>
            <a:r>
              <a:rPr lang="zh-CN" altLang="en-US" sz="1200" dirty="0">
                <a:latin typeface="Arial"/>
                <a:ea typeface="Arial"/>
                <a:cs typeface="Arial"/>
                <a:sym typeface="Arial"/>
              </a:rPr>
              <a:t>是最新一代</a:t>
            </a:r>
            <a:r>
              <a:rPr lang="en-US" altLang="zh-CN" sz="1200" dirty="0">
                <a:latin typeface="Arial"/>
                <a:ea typeface="Arial"/>
                <a:cs typeface="Arial"/>
                <a:sym typeface="Arial"/>
              </a:rPr>
              <a:t>Web</a:t>
            </a:r>
            <a:r>
              <a:rPr lang="zh-CN" altLang="en-US" sz="1200" dirty="0">
                <a:latin typeface="Arial"/>
                <a:ea typeface="Arial"/>
                <a:cs typeface="Arial"/>
                <a:sym typeface="Arial"/>
              </a:rPr>
              <a:t>应用程序的标准框架，但是它运行起来却有着和原生应用一样的用户体验，比如可以安装快捷方式到桌面，运行在一个独立的操作系统的窗口而不是浏览器的一个</a:t>
            </a:r>
            <a:r>
              <a:rPr lang="en-US" altLang="zh-CN" sz="1200" dirty="0">
                <a:latin typeface="Arial"/>
                <a:ea typeface="Arial"/>
                <a:cs typeface="Arial"/>
                <a:sym typeface="Arial"/>
              </a:rPr>
              <a:t>Tab</a:t>
            </a:r>
            <a:r>
              <a:rPr lang="zh-CN" altLang="en-US" sz="1200" dirty="0">
                <a:latin typeface="Arial"/>
                <a:ea typeface="Arial"/>
                <a:cs typeface="Arial"/>
                <a:sym typeface="Arial"/>
              </a:rPr>
              <a:t>页面，借助于</a:t>
            </a:r>
            <a:r>
              <a:rPr lang="en-US" altLang="zh-CN" sz="1200" dirty="0">
                <a:latin typeface="Arial"/>
                <a:ea typeface="Arial"/>
                <a:cs typeface="Arial"/>
                <a:sym typeface="Arial"/>
              </a:rPr>
              <a:t>SW</a:t>
            </a:r>
            <a:r>
              <a:rPr lang="zh-CN" altLang="en-US" sz="1200" dirty="0">
                <a:latin typeface="Arial"/>
                <a:ea typeface="Arial"/>
                <a:cs typeface="Arial"/>
                <a:sym typeface="Arial"/>
              </a:rPr>
              <a:t>技术，离线的时候可以工作，在线的时候可以工作的更好，它还可以接收推送信息等等。</a:t>
            </a:r>
            <a:endParaRPr lang="en-US" altLang="zh-CN" sz="1200" dirty="0">
              <a:latin typeface="Arial"/>
              <a:ea typeface="Arial"/>
              <a:cs typeface="Arial"/>
              <a:sym typeface="Arial"/>
            </a:endParaRPr>
          </a:p>
          <a:p>
            <a:pPr marL="0" lvl="0" indent="0" algn="l" rtl="0">
              <a:lnSpc>
                <a:spcPct val="100000"/>
              </a:lnSpc>
              <a:spcBef>
                <a:spcPts val="0"/>
              </a:spcBef>
              <a:spcAft>
                <a:spcPts val="0"/>
              </a:spcAft>
              <a:buClr>
                <a:srgbClr val="E4F4F9"/>
              </a:buClr>
              <a:buSzPts val="4000"/>
              <a:buFont typeface="Microsoft YaHei"/>
              <a:buNone/>
            </a:pPr>
            <a:endParaRPr lang="en-US" sz="1200" dirty="0">
              <a:latin typeface="Arial"/>
              <a:ea typeface="Arial"/>
              <a:cs typeface="Arial"/>
              <a:sym typeface="Arial"/>
            </a:endParaRPr>
          </a:p>
          <a:p>
            <a:pPr marL="0" lvl="0" indent="0" algn="l" rtl="0">
              <a:lnSpc>
                <a:spcPct val="100000"/>
              </a:lnSpc>
              <a:spcBef>
                <a:spcPts val="0"/>
              </a:spcBef>
              <a:spcAft>
                <a:spcPts val="0"/>
              </a:spcAft>
              <a:buClr>
                <a:srgbClr val="E4F4F9"/>
              </a:buClr>
              <a:buSzPts val="4000"/>
              <a:buFont typeface="Microsoft YaHei"/>
              <a:buNone/>
            </a:pPr>
            <a:r>
              <a:rPr lang="en-US" sz="1200" dirty="0" err="1">
                <a:latin typeface="Arial"/>
                <a:ea typeface="Arial"/>
                <a:cs typeface="Arial"/>
                <a:sym typeface="Arial"/>
              </a:rPr>
              <a:t>图：不想被当成一个很小的功能子集</a:t>
            </a:r>
            <a:endParaRPr sz="1200" dirty="0">
              <a:latin typeface="Arial"/>
              <a:ea typeface="Arial"/>
              <a:cs typeface="Arial"/>
              <a:sym typeface="Arial"/>
            </a:endParaRPr>
          </a:p>
          <a:p>
            <a:pPr marL="0" lvl="0" indent="0" algn="l" rtl="0">
              <a:lnSpc>
                <a:spcPct val="117999"/>
              </a:lnSpc>
              <a:spcBef>
                <a:spcPts val="0"/>
              </a:spcBef>
              <a:spcAft>
                <a:spcPts val="0"/>
              </a:spcAft>
              <a:buSzPts val="1400"/>
              <a:buNone/>
            </a:pPr>
            <a:endParaRPr sz="1200" dirty="0">
              <a:latin typeface="Arial"/>
              <a:ea typeface="Arial"/>
              <a:cs typeface="Arial"/>
              <a:sym typeface="Arial"/>
            </a:endParaRPr>
          </a:p>
        </p:txBody>
      </p:sp>
      <p:sp>
        <p:nvSpPr>
          <p:cNvPr id="52" name="Google Shape;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4e12c9a56_1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4e12c9a56_17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E4F4F9"/>
              </a:buClr>
              <a:buSzPts val="4000"/>
              <a:buFont typeface="Microsoft YaHei"/>
              <a:buNone/>
            </a:pPr>
            <a:r>
              <a:rPr lang="en-US" altLang="zh-CN" sz="2400" dirty="0">
                <a:latin typeface="Arial"/>
                <a:ea typeface="Arial"/>
                <a:cs typeface="Arial"/>
                <a:sym typeface="Arial"/>
              </a:rPr>
              <a:t>PWAs</a:t>
            </a:r>
            <a:r>
              <a:rPr lang="zh-CN" altLang="en-US" sz="2400" dirty="0">
                <a:latin typeface="Arial"/>
                <a:ea typeface="Arial"/>
                <a:cs typeface="Arial"/>
                <a:sym typeface="Arial"/>
              </a:rPr>
              <a:t>是基于纯</a:t>
            </a:r>
            <a:r>
              <a:rPr lang="en-US" altLang="zh-CN" sz="2400" dirty="0">
                <a:latin typeface="Arial"/>
                <a:ea typeface="Arial"/>
                <a:cs typeface="Arial"/>
                <a:sym typeface="Arial"/>
              </a:rPr>
              <a:t>Web</a:t>
            </a:r>
            <a:r>
              <a:rPr lang="zh-CN" altLang="en-US" sz="2400" dirty="0">
                <a:latin typeface="Arial"/>
                <a:ea typeface="Arial"/>
                <a:cs typeface="Arial"/>
                <a:sym typeface="Arial"/>
              </a:rPr>
              <a:t>技术打造的，具有</a:t>
            </a:r>
            <a:r>
              <a:rPr lang="en-US" altLang="zh-CN" sz="2400" dirty="0">
                <a:latin typeface="Arial"/>
                <a:ea typeface="Arial"/>
                <a:cs typeface="Arial"/>
                <a:sym typeface="Arial"/>
              </a:rPr>
              <a:t>Web</a:t>
            </a:r>
            <a:r>
              <a:rPr lang="zh-CN" altLang="en-US" sz="2400" dirty="0">
                <a:latin typeface="Arial"/>
                <a:ea typeface="Arial"/>
                <a:cs typeface="Arial"/>
                <a:sym typeface="Arial"/>
              </a:rPr>
              <a:t>平台天然的一些优点</a:t>
            </a:r>
            <a:endParaRPr lang="en-US" altLang="zh-CN" sz="2400" dirty="0">
              <a:latin typeface="Arial"/>
              <a:ea typeface="Arial"/>
              <a:cs typeface="Arial"/>
              <a:sym typeface="Arial"/>
            </a:endParaRPr>
          </a:p>
          <a:p>
            <a:pPr marL="0" lvl="0" indent="0" algn="l" rtl="0">
              <a:lnSpc>
                <a:spcPct val="100000"/>
              </a:lnSpc>
              <a:spcBef>
                <a:spcPts val="0"/>
              </a:spcBef>
              <a:spcAft>
                <a:spcPts val="0"/>
              </a:spcAft>
              <a:buClr>
                <a:srgbClr val="E4F4F9"/>
              </a:buClr>
              <a:buSzPts val="4000"/>
              <a:buFont typeface="Microsoft YaHei"/>
              <a:buNone/>
            </a:pPr>
            <a:endParaRPr lang="en-US" altLang="zh-CN" sz="2400" dirty="0">
              <a:latin typeface="Arial"/>
              <a:ea typeface="Arial"/>
              <a:cs typeface="Arial"/>
              <a:sym typeface="Arial"/>
            </a:endParaRPr>
          </a:p>
          <a:p>
            <a:pPr marL="0" lvl="0" indent="0" algn="l" rtl="0">
              <a:lnSpc>
                <a:spcPct val="100000"/>
              </a:lnSpc>
              <a:spcBef>
                <a:spcPts val="0"/>
              </a:spcBef>
              <a:spcAft>
                <a:spcPts val="0"/>
              </a:spcAft>
              <a:buClr>
                <a:srgbClr val="E4F4F9"/>
              </a:buClr>
              <a:buSzPts val="4000"/>
              <a:buFont typeface="Microsoft YaHei"/>
              <a:buNone/>
            </a:pPr>
            <a:r>
              <a:rPr lang="zh-CN" altLang="en-US" sz="2400" dirty="0">
                <a:latin typeface="Arial"/>
                <a:ea typeface="Arial"/>
                <a:cs typeface="Arial"/>
                <a:sym typeface="Arial"/>
              </a:rPr>
              <a:t>其中最重要的原因是什么呢，是</a:t>
            </a:r>
            <a:r>
              <a:rPr lang="en-US" altLang="zh-CN" sz="2400" dirty="0">
                <a:latin typeface="Arial"/>
                <a:ea typeface="Arial"/>
                <a:cs typeface="Arial"/>
                <a:sym typeface="Arial"/>
              </a:rPr>
              <a:t>Web</a:t>
            </a:r>
            <a:r>
              <a:rPr lang="zh-CN" altLang="en-US" sz="2400" dirty="0">
                <a:latin typeface="Arial"/>
                <a:ea typeface="Arial"/>
                <a:cs typeface="Arial"/>
                <a:sym typeface="Arial"/>
              </a:rPr>
              <a:t>平台上对于开发者可用的</a:t>
            </a:r>
            <a:r>
              <a:rPr lang="en-US" altLang="zh-CN" sz="2400" dirty="0">
                <a:latin typeface="Arial"/>
                <a:ea typeface="Arial"/>
                <a:cs typeface="Arial"/>
                <a:sym typeface="Arial"/>
              </a:rPr>
              <a:t>APIs</a:t>
            </a:r>
            <a:r>
              <a:rPr lang="zh-CN" altLang="en-US" sz="2400" dirty="0">
                <a:latin typeface="Arial"/>
                <a:ea typeface="Arial"/>
                <a:cs typeface="Arial"/>
                <a:sym typeface="Arial"/>
              </a:rPr>
              <a:t>还是太贫乏了，甚至缺失一些很关键的</a:t>
            </a:r>
            <a:r>
              <a:rPr lang="en-US" altLang="zh-CN" sz="2400" dirty="0">
                <a:latin typeface="Arial"/>
                <a:ea typeface="Arial"/>
                <a:cs typeface="Arial"/>
                <a:sym typeface="Arial"/>
              </a:rPr>
              <a:t>APIs</a:t>
            </a:r>
            <a:r>
              <a:rPr lang="zh-CN" altLang="en-US" sz="2400" dirty="0">
                <a:latin typeface="Arial"/>
                <a:ea typeface="Arial"/>
                <a:cs typeface="Arial"/>
                <a:sym typeface="Arial"/>
              </a:rPr>
              <a:t>，能力上没有相应平台的原生应用强大，比如访问本地文件系统的能力（开发</a:t>
            </a:r>
            <a:r>
              <a:rPr lang="en-US" altLang="zh-CN" sz="2400" dirty="0">
                <a:latin typeface="Arial"/>
                <a:ea typeface="Arial"/>
                <a:cs typeface="Arial"/>
                <a:sym typeface="Arial"/>
              </a:rPr>
              <a:t>IDE</a:t>
            </a:r>
            <a:r>
              <a:rPr lang="zh-CN" altLang="en-US" sz="2400" dirty="0">
                <a:latin typeface="Arial"/>
                <a:ea typeface="Arial"/>
                <a:cs typeface="Arial"/>
                <a:sym typeface="Arial"/>
              </a:rPr>
              <a:t>软件必需）。</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1760e038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1760e0389_1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zh-CN" altLang="en-US" sz="1800" dirty="0"/>
              <a:t>为了解决</a:t>
            </a:r>
            <a:r>
              <a:rPr lang="en-US" altLang="zh-CN" sz="1800" dirty="0"/>
              <a:t>Web</a:t>
            </a:r>
            <a:r>
              <a:rPr lang="zh-CN" altLang="en-US" sz="1800" dirty="0"/>
              <a:t>应用开发者的这个痛点呢，</a:t>
            </a:r>
            <a:r>
              <a:rPr lang="en-US" altLang="zh-CN" sz="1800" dirty="0"/>
              <a:t>Project Fugu</a:t>
            </a:r>
            <a:r>
              <a:rPr lang="zh-CN" altLang="en-US" sz="1800" dirty="0"/>
              <a:t>就应运而生，它的目的就是。。。</a:t>
            </a:r>
            <a:endParaRPr lang="en-US" altLang="zh-CN" sz="1800" dirty="0"/>
          </a:p>
          <a:p>
            <a:pPr marL="0" lvl="0" indent="0" algn="l" rtl="0">
              <a:spcBef>
                <a:spcPts val="0"/>
              </a:spcBef>
              <a:spcAft>
                <a:spcPts val="0"/>
              </a:spcAft>
              <a:buNone/>
            </a:pPr>
            <a:endParaRPr lang="en-US" sz="1800" dirty="0"/>
          </a:p>
          <a:p>
            <a:pPr marL="0" lvl="0" indent="0" algn="l" rtl="0">
              <a:spcBef>
                <a:spcPts val="0"/>
              </a:spcBef>
              <a:spcAft>
                <a:spcPts val="0"/>
              </a:spcAft>
              <a:buNone/>
            </a:pPr>
            <a:r>
              <a:rPr lang="en-US" sz="1800" dirty="0"/>
              <a:t>Fugu</a:t>
            </a:r>
            <a:r>
              <a:rPr lang="zh-CN" altLang="en-US" sz="1800" dirty="0"/>
              <a:t>是目前</a:t>
            </a:r>
            <a:r>
              <a:rPr lang="en-US" sz="1800" dirty="0" err="1"/>
              <a:t>Web平台的四</a:t>
            </a:r>
            <a:r>
              <a:rPr lang="zh-CN" altLang="en-US" sz="1800" dirty="0"/>
              <a:t>大</a:t>
            </a:r>
            <a:r>
              <a:rPr lang="en-US" sz="1800" dirty="0" err="1"/>
              <a:t>支柱</a:t>
            </a:r>
            <a:r>
              <a:rPr lang="zh-CN" altLang="en-US" sz="1800" dirty="0"/>
              <a:t>项目之一</a:t>
            </a:r>
            <a:r>
              <a:rPr lang="en-US" sz="1800" dirty="0"/>
              <a:t>，</a:t>
            </a:r>
            <a:r>
              <a:rPr lang="zh-CN" altLang="en-US" sz="1800" dirty="0"/>
              <a:t>其最终目的是要把</a:t>
            </a:r>
            <a:r>
              <a:rPr lang="en-US" sz="1800" dirty="0" err="1"/>
              <a:t>Web打造成应用开发的一等</a:t>
            </a:r>
            <a:r>
              <a:rPr lang="en-US" sz="1800" dirty="0"/>
              <a:t>(first class)</a:t>
            </a:r>
            <a:r>
              <a:rPr lang="en-US" sz="1800" dirty="0" err="1"/>
              <a:t>平台</a:t>
            </a:r>
            <a:endParaRPr sz="18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61760e0389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61760e0389_1_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100" u="sng" dirty="0">
                <a:solidFill>
                  <a:schemeClr val="hlink"/>
                </a:solidFill>
                <a:latin typeface="Arial"/>
                <a:ea typeface="Arial"/>
                <a:cs typeface="Arial"/>
                <a:sym typeface="Arial"/>
                <a:hlinkClick r:id="rId3"/>
              </a:rPr>
              <a:t>https://code.google.com/archive/p/fugu/</a:t>
            </a:r>
            <a:endParaRPr dirty="0"/>
          </a:p>
          <a:p>
            <a:pPr marL="0" lvl="0" indent="0" algn="l" rtl="0">
              <a:spcBef>
                <a:spcPts val="0"/>
              </a:spcBef>
              <a:spcAft>
                <a:spcPts val="0"/>
              </a:spcAft>
              <a:buNone/>
            </a:pPr>
            <a:r>
              <a:rPr lang="zh-CN" altLang="en-US" dirty="0"/>
              <a:t>这里的寓意是什么呢，我们会引入大量的</a:t>
            </a:r>
            <a:r>
              <a:rPr lang="en-US" altLang="zh-CN" dirty="0"/>
              <a:t>API</a:t>
            </a:r>
            <a:r>
              <a:rPr lang="zh-CN" altLang="en-US" dirty="0"/>
              <a:t>，。。。，但是，因为这些</a:t>
            </a:r>
            <a:r>
              <a:rPr lang="en-US" altLang="zh-CN" dirty="0"/>
              <a:t>API</a:t>
            </a:r>
            <a:r>
              <a:rPr lang="zh-CN" altLang="en-US" dirty="0"/>
              <a:t>功能强大，有些还会访问用户的敏感信息，所以如果不进行有效控制，将会在安全方面给</a:t>
            </a:r>
            <a:r>
              <a:rPr lang="en-US" altLang="zh-CN" dirty="0"/>
              <a:t>Web</a:t>
            </a:r>
            <a:r>
              <a:rPr lang="zh-CN" altLang="en-US" dirty="0"/>
              <a:t>应用带来致命的伤害。</a:t>
            </a:r>
            <a:endParaRPr lang="en-US" altLang="zh-CN" dirty="0"/>
          </a:p>
          <a:p>
            <a:pPr marL="0" lvl="0" indent="0" algn="l" rtl="0">
              <a:spcBef>
                <a:spcPts val="0"/>
              </a:spcBef>
              <a:spcAft>
                <a:spcPts val="0"/>
              </a:spcAft>
              <a:buNone/>
            </a:pPr>
            <a:endParaRPr lang="en-US" altLang="zh-CN" dirty="0"/>
          </a:p>
          <a:p>
            <a:pPr marL="0" lvl="0" indent="0" algn="l" rtl="0">
              <a:spcBef>
                <a:spcPts val="0"/>
              </a:spcBef>
              <a:spcAft>
                <a:spcPts val="0"/>
              </a:spcAft>
              <a:buNone/>
            </a:pPr>
            <a:r>
              <a:rPr lang="zh-CN" altLang="en-US" dirty="0"/>
              <a:t>后面有幻灯片也会重点讨论安全方面的问题</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r>
              <a:rPr lang="en-US" sz="1600" u="sng" dirty="0">
                <a:solidFill>
                  <a:schemeClr val="hlink"/>
                </a:solidFill>
                <a:hlinkClick r:id="rId3"/>
              </a:rPr>
              <a:t>https://blog.chromium.org/2018/11/our-commitment-to-more-capable-web.html</a:t>
            </a:r>
            <a:endParaRPr sz="1600" dirty="0"/>
          </a:p>
          <a:p>
            <a:pPr marL="0" lvl="0" indent="0" algn="l" rtl="0">
              <a:lnSpc>
                <a:spcPct val="117999"/>
              </a:lnSpc>
              <a:spcBef>
                <a:spcPts val="0"/>
              </a:spcBef>
              <a:spcAft>
                <a:spcPts val="0"/>
              </a:spcAft>
              <a:buSzPts val="1400"/>
              <a:buNone/>
            </a:pPr>
            <a:r>
              <a:rPr lang="en-US" sz="1600" dirty="0" err="1"/>
              <a:t>Web应用的痛点：不能访问文件系统</a:t>
            </a:r>
            <a:r>
              <a:rPr lang="en-US" sz="1600" dirty="0"/>
              <a:t>(editor, IDE），</a:t>
            </a:r>
            <a:r>
              <a:rPr lang="en-US" sz="1600" dirty="0" err="1"/>
              <a:t>不能访问各种硬件</a:t>
            </a:r>
            <a:r>
              <a:rPr lang="en-US" sz="1600" dirty="0"/>
              <a:t>(</a:t>
            </a:r>
            <a:r>
              <a:rPr lang="en-US" sz="1600" dirty="0" err="1"/>
              <a:t>nfc</a:t>
            </a:r>
            <a:r>
              <a:rPr lang="en-US" sz="1600" dirty="0"/>
              <a:t>, </a:t>
            </a:r>
            <a:r>
              <a:rPr lang="en-US" sz="1600" dirty="0" err="1"/>
              <a:t>usb</a:t>
            </a:r>
            <a:r>
              <a:rPr lang="en-US" sz="1600" dirty="0"/>
              <a:t>, </a:t>
            </a:r>
            <a:r>
              <a:rPr lang="en-US" sz="1600" dirty="0" err="1"/>
              <a:t>bluetooth</a:t>
            </a:r>
            <a:r>
              <a:rPr lang="en-US" sz="1600" dirty="0"/>
              <a:t>)，</a:t>
            </a:r>
            <a:r>
              <a:rPr lang="en-US" sz="1600" dirty="0" err="1"/>
              <a:t>不能访问手机通讯录等等</a:t>
            </a:r>
            <a:r>
              <a:rPr lang="en-US" sz="1600" dirty="0"/>
              <a:t>。</a:t>
            </a:r>
          </a:p>
          <a:p>
            <a:pPr marL="0" lvl="0" indent="0" algn="l" rtl="0">
              <a:lnSpc>
                <a:spcPct val="117999"/>
              </a:lnSpc>
              <a:spcBef>
                <a:spcPts val="0"/>
              </a:spcBef>
              <a:spcAft>
                <a:spcPts val="0"/>
              </a:spcAft>
              <a:buSzPts val="1400"/>
              <a:buNone/>
            </a:pPr>
            <a:endParaRPr sz="1600" dirty="0"/>
          </a:p>
          <a:p>
            <a:pPr marL="0" lvl="0" indent="0" algn="l" rtl="0">
              <a:lnSpc>
                <a:spcPct val="117999"/>
              </a:lnSpc>
              <a:spcBef>
                <a:spcPts val="0"/>
              </a:spcBef>
              <a:spcAft>
                <a:spcPts val="0"/>
              </a:spcAft>
              <a:buSzPts val="1400"/>
              <a:buNone/>
            </a:pPr>
            <a:r>
              <a:rPr lang="en-US" sz="1600" dirty="0"/>
              <a:t>W3C标准化方式推进，</a:t>
            </a:r>
            <a:r>
              <a:rPr lang="zh-CN" altLang="en-US" sz="1600" dirty="0"/>
              <a:t>其中有些</a:t>
            </a:r>
            <a:r>
              <a:rPr lang="en-US" altLang="zh-CN" sz="1600" dirty="0"/>
              <a:t>API</a:t>
            </a:r>
            <a:r>
              <a:rPr lang="zh-CN" altLang="en-US" sz="1600" dirty="0"/>
              <a:t>是</a:t>
            </a:r>
            <a:r>
              <a:rPr lang="en-US" sz="1600" dirty="0" err="1"/>
              <a:t>以既有相关标准为基础</a:t>
            </a:r>
            <a:r>
              <a:rPr lang="zh-CN" altLang="en-US" sz="1600" dirty="0"/>
              <a:t>的</a:t>
            </a:r>
            <a:r>
              <a:rPr lang="en-US" sz="1600" dirty="0"/>
              <a:t>。但是更强调用户需求，强调应用开发者的积极参与和反馈，所以相比较之前W3C标准化的工作更快。</a:t>
            </a:r>
          </a:p>
          <a:p>
            <a:pPr marL="0" lvl="0" indent="0" algn="l" rtl="0">
              <a:lnSpc>
                <a:spcPct val="117999"/>
              </a:lnSpc>
              <a:spcBef>
                <a:spcPts val="0"/>
              </a:spcBef>
              <a:spcAft>
                <a:spcPts val="0"/>
              </a:spcAft>
              <a:buSzPts val="1400"/>
              <a:buNone/>
            </a:pPr>
            <a:endParaRPr lang="en-US" altLang="zh-CN" sz="1600" dirty="0"/>
          </a:p>
          <a:p>
            <a:pPr marL="0" lvl="0" indent="0" algn="l" rtl="0">
              <a:lnSpc>
                <a:spcPct val="117999"/>
              </a:lnSpc>
              <a:spcBef>
                <a:spcPts val="0"/>
              </a:spcBef>
              <a:spcAft>
                <a:spcPts val="0"/>
              </a:spcAft>
              <a:buSzPts val="1400"/>
              <a:buNone/>
            </a:pPr>
            <a:r>
              <a:rPr lang="zh-CN" altLang="en-US" sz="1600" dirty="0"/>
              <a:t>另外一个很重要的方面就是安全，在定义这些强力</a:t>
            </a:r>
            <a:r>
              <a:rPr lang="en-US" altLang="zh-CN" sz="1600" dirty="0"/>
              <a:t>API</a:t>
            </a:r>
            <a:r>
              <a:rPr lang="zh-CN" altLang="en-US" sz="1600" dirty="0"/>
              <a:t>的过程中，不可避免会遇到各种对于安全模型的新的挑战，会引发新的思考，会出现新的模型。</a:t>
            </a:r>
            <a:endParaRPr sz="1600" dirty="0"/>
          </a:p>
        </p:txBody>
      </p:sp>
      <p:sp>
        <p:nvSpPr>
          <p:cNvPr id="91" name="Google Shape;9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r>
              <a:rPr lang="zh-CN" altLang="en-US" sz="2400" dirty="0"/>
              <a:t>更重要的参与者是广大的应用开发者。也就是说，</a:t>
            </a:r>
            <a:r>
              <a:rPr lang="en-US" altLang="zh-CN" sz="2400" dirty="0"/>
              <a:t>Fugu</a:t>
            </a:r>
            <a:r>
              <a:rPr lang="zh-CN" altLang="en-US" sz="2400" dirty="0"/>
              <a:t>的工作模式是完全开放的，关注真实的</a:t>
            </a:r>
            <a:r>
              <a:rPr lang="en-US" altLang="zh-CN" sz="2400" dirty="0" err="1"/>
              <a:t>用户需求</a:t>
            </a:r>
            <a:r>
              <a:rPr lang="en-US" altLang="zh-CN" sz="2400" dirty="0"/>
              <a:t>，</a:t>
            </a:r>
            <a:r>
              <a:rPr lang="zh-CN" altLang="en-US" sz="2400" dirty="0"/>
              <a:t>注重</a:t>
            </a:r>
            <a:r>
              <a:rPr lang="en-US" altLang="zh-CN" sz="2400" dirty="0" err="1"/>
              <a:t>应用开发者的反馈</a:t>
            </a:r>
            <a:endParaRPr dirty="0"/>
          </a:p>
        </p:txBody>
      </p:sp>
      <p:sp>
        <p:nvSpPr>
          <p:cNvPr id="104" name="Google Shape;10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419600" y="8928056"/>
            <a:ext cx="18288000" cy="3282980"/>
          </a:xfrm>
        </p:spPr>
        <p:txBody>
          <a:bodyPr wrap="none" anchor="t">
            <a:normAutofit/>
          </a:bodyPr>
          <a:lstStyle>
            <a:lvl1pPr algn="r">
              <a:defRPr sz="19200" b="0" spc="-6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ltLang="zh-CN"/>
              <a:t>Click to edit Master title style</a:t>
            </a:r>
            <a:endParaRPr lang="en-US" dirty="0"/>
          </a:p>
        </p:txBody>
      </p:sp>
      <p:sp>
        <p:nvSpPr>
          <p:cNvPr id="3" name="Subtitle 2"/>
          <p:cNvSpPr>
            <a:spLocks noGrp="1"/>
          </p:cNvSpPr>
          <p:nvPr>
            <p:ph type="subTitle" idx="1"/>
          </p:nvPr>
        </p:nvSpPr>
        <p:spPr>
          <a:xfrm>
            <a:off x="4419598" y="7388751"/>
            <a:ext cx="18288000" cy="1508050"/>
          </a:xfrm>
        </p:spPr>
        <p:txBody>
          <a:bodyPr anchor="b">
            <a:normAutofit/>
          </a:bodyPr>
          <a:lstStyle>
            <a:lvl1pPr marL="0" indent="0" algn="r">
              <a:buNone/>
              <a:defRPr sz="6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ltLang="zh-CN"/>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smtClean="0"/>
              <a:t>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63668903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8734321"/>
            <a:ext cx="21031200" cy="1638710"/>
          </a:xfrm>
        </p:spPr>
        <p:txBody>
          <a:bodyPr anchor="b"/>
          <a:lstStyle>
            <a:lvl1pPr>
              <a:defRPr sz="64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1679576" y="1974851"/>
            <a:ext cx="21031200" cy="675947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ltLang="zh-CN"/>
              <a:t>Click icon to add picture</a:t>
            </a:r>
            <a:endParaRPr lang="en-US" dirty="0"/>
          </a:p>
        </p:txBody>
      </p:sp>
      <p:sp>
        <p:nvSpPr>
          <p:cNvPr id="4" name="Text Placeholder 3"/>
          <p:cNvSpPr>
            <a:spLocks noGrp="1"/>
          </p:cNvSpPr>
          <p:nvPr>
            <p:ph type="body" sz="half" idx="2"/>
          </p:nvPr>
        </p:nvSpPr>
        <p:spPr>
          <a:xfrm>
            <a:off x="1679576" y="10373032"/>
            <a:ext cx="21028024" cy="1364944"/>
          </a:xfrm>
        </p:spPr>
        <p:txBody>
          <a:bodyPr/>
          <a:lstStyle>
            <a:lvl1pPr marL="0" indent="0">
              <a:buNone/>
              <a:defRPr sz="3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smtClean="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95754865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0"/>
            <a:ext cx="21031200" cy="7068688"/>
          </a:xfrm>
        </p:spPr>
        <p:txBody>
          <a:bodyPr anchor="ctr"/>
          <a:lstStyle>
            <a:lvl1pPr>
              <a:defRPr sz="6400"/>
            </a:lvl1pPr>
          </a:lstStyle>
          <a:p>
            <a:r>
              <a:rPr lang="en-US" altLang="zh-CN"/>
              <a:t>Click to edit Master title style</a:t>
            </a:r>
            <a:endParaRPr lang="en-US" dirty="0"/>
          </a:p>
        </p:txBody>
      </p:sp>
      <p:sp>
        <p:nvSpPr>
          <p:cNvPr id="4" name="Text Placeholder 3"/>
          <p:cNvSpPr>
            <a:spLocks noGrp="1"/>
          </p:cNvSpPr>
          <p:nvPr>
            <p:ph type="body" sz="half" idx="2"/>
          </p:nvPr>
        </p:nvSpPr>
        <p:spPr>
          <a:xfrm>
            <a:off x="1679576" y="8978798"/>
            <a:ext cx="21028024" cy="3003652"/>
          </a:xfrm>
        </p:spPr>
        <p:txBody>
          <a:bodyPr anchor="ct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51CF1133-3259-4C45-BABA-5B62D9C6F78D}" type="datetimeFigureOut">
              <a:rPr lang="en-US" smtClean="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54053625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92424" y="730250"/>
            <a:ext cx="18605504" cy="5985808"/>
          </a:xfrm>
        </p:spPr>
        <p:txBody>
          <a:bodyPr anchor="ctr"/>
          <a:lstStyle>
            <a:lvl1pPr>
              <a:defRPr sz="8800"/>
            </a:lvl1pPr>
          </a:lstStyle>
          <a:p>
            <a:r>
              <a:rPr lang="en-US" altLang="zh-CN"/>
              <a:t>Click to edit Master title style</a:t>
            </a:r>
            <a:endParaRPr lang="en-US" dirty="0"/>
          </a:p>
        </p:txBody>
      </p:sp>
      <p:sp>
        <p:nvSpPr>
          <p:cNvPr id="12" name="Text Placeholder 3"/>
          <p:cNvSpPr>
            <a:spLocks noGrp="1"/>
          </p:cNvSpPr>
          <p:nvPr>
            <p:ph type="body" sz="half" idx="13"/>
          </p:nvPr>
        </p:nvSpPr>
        <p:spPr>
          <a:xfrm>
            <a:off x="3441289" y="6731114"/>
            <a:ext cx="17504598" cy="1097936"/>
          </a:xfrm>
        </p:spPr>
        <p:txBody>
          <a:bodyPr anchor="t">
            <a:normAutofit/>
          </a:bodyPr>
          <a:lstStyle>
            <a:lvl1pPr marL="0" indent="0">
              <a:buNone/>
              <a:defRPr sz="28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ltLang="zh-CN"/>
              <a:t>Click to edit Master text styles</a:t>
            </a:r>
          </a:p>
        </p:txBody>
      </p:sp>
      <p:sp>
        <p:nvSpPr>
          <p:cNvPr id="4" name="Text Placeholder 3"/>
          <p:cNvSpPr>
            <a:spLocks noGrp="1"/>
          </p:cNvSpPr>
          <p:nvPr>
            <p:ph type="body" sz="half" idx="2"/>
          </p:nvPr>
        </p:nvSpPr>
        <p:spPr>
          <a:xfrm>
            <a:off x="1676400" y="9003458"/>
            <a:ext cx="21024848" cy="2978992"/>
          </a:xfrm>
        </p:spPr>
        <p:txBody>
          <a:bodyPr anchor="ctr">
            <a:normAutofit/>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51CF1133-3259-4C45-BABA-5B62D9C6F78D}" type="datetimeFigureOut">
              <a:rPr lang="en-US" smtClean="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
        <p:nvSpPr>
          <p:cNvPr id="9" name="TextBox 8"/>
          <p:cNvSpPr txBox="1"/>
          <p:nvPr/>
        </p:nvSpPr>
        <p:spPr>
          <a:xfrm>
            <a:off x="2222088" y="1573648"/>
            <a:ext cx="1219200" cy="1169552"/>
          </a:xfrm>
          <a:prstGeom prst="rect">
            <a:avLst/>
          </a:prstGeom>
        </p:spPr>
        <p:txBody>
          <a:bodyPr vert="horz" lIns="182880" tIns="91440" rIns="182880" bIns="9144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6000" dirty="0">
                <a:solidFill>
                  <a:schemeClr val="tx1"/>
                </a:solidFill>
                <a:effectLst/>
              </a:rPr>
              <a:t>“</a:t>
            </a:r>
          </a:p>
        </p:txBody>
      </p:sp>
      <p:sp>
        <p:nvSpPr>
          <p:cNvPr id="10" name="TextBox 9"/>
          <p:cNvSpPr txBox="1"/>
          <p:nvPr/>
        </p:nvSpPr>
        <p:spPr>
          <a:xfrm>
            <a:off x="20875624" y="5486400"/>
            <a:ext cx="1219200" cy="1169552"/>
          </a:xfrm>
          <a:prstGeom prst="rect">
            <a:avLst/>
          </a:prstGeom>
        </p:spPr>
        <p:txBody>
          <a:bodyPr vert="horz" lIns="182880" tIns="91440" rIns="182880" bIns="9144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6000" dirty="0">
                <a:solidFill>
                  <a:schemeClr val="tx1"/>
                </a:solidFill>
                <a:effectLst/>
              </a:rPr>
              <a:t>”</a:t>
            </a:r>
          </a:p>
        </p:txBody>
      </p:sp>
    </p:spTree>
    <p:extLst>
      <p:ext uri="{BB962C8B-B14F-4D97-AF65-F5344CB8AC3E}">
        <p14:creationId xmlns:p14="http://schemas.microsoft.com/office/powerpoint/2010/main" val="4862800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679576" y="4653935"/>
            <a:ext cx="21031200" cy="5023670"/>
          </a:xfrm>
        </p:spPr>
        <p:txBody>
          <a:bodyPr anchor="b">
            <a:normAutofit/>
          </a:bodyPr>
          <a:lstStyle>
            <a:lvl1pPr>
              <a:defRPr sz="10800"/>
            </a:lvl1pPr>
          </a:lstStyle>
          <a:p>
            <a:r>
              <a:rPr lang="en-US" altLang="zh-CN"/>
              <a:t>Click to edit Master title style</a:t>
            </a:r>
            <a:endParaRPr lang="en-US" dirty="0"/>
          </a:p>
        </p:txBody>
      </p:sp>
      <p:sp>
        <p:nvSpPr>
          <p:cNvPr id="4" name="Text Placeholder 3"/>
          <p:cNvSpPr>
            <a:spLocks noGrp="1"/>
          </p:cNvSpPr>
          <p:nvPr>
            <p:ph type="body" sz="half" idx="2"/>
          </p:nvPr>
        </p:nvSpPr>
        <p:spPr>
          <a:xfrm>
            <a:off x="1679576" y="9701162"/>
            <a:ext cx="21028024" cy="2281288"/>
          </a:xfrm>
        </p:spPr>
        <p:txBody>
          <a:bodyPr anchor="t"/>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51CF1133-3259-4C45-BABA-5B62D9C6F78D}" type="datetimeFigureOut">
              <a:rPr lang="en-US" smtClean="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425915206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676400" y="730251"/>
            <a:ext cx="21031200" cy="2651126"/>
          </a:xfrm>
        </p:spPr>
        <p:txBody>
          <a:bodyPr/>
          <a:lstStyle/>
          <a:p>
            <a:r>
              <a:rPr lang="en-US" altLang="zh-CN"/>
              <a:t>Click to edit Master title style</a:t>
            </a:r>
            <a:endParaRPr lang="en-US" dirty="0"/>
          </a:p>
        </p:txBody>
      </p:sp>
      <p:sp>
        <p:nvSpPr>
          <p:cNvPr id="7" name="Text Placeholder 2"/>
          <p:cNvSpPr>
            <a:spLocks noGrp="1"/>
          </p:cNvSpPr>
          <p:nvPr>
            <p:ph type="body" idx="1"/>
          </p:nvPr>
        </p:nvSpPr>
        <p:spPr>
          <a:xfrm>
            <a:off x="2674564" y="3771900"/>
            <a:ext cx="5893732" cy="1152524"/>
          </a:xfrm>
        </p:spPr>
        <p:txBody>
          <a:bodyPr anchor="b">
            <a:noAutofit/>
          </a:bodyPr>
          <a:lstStyle>
            <a:lvl1pPr marL="0" indent="0">
              <a:buNone/>
              <a:defRPr sz="4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ltLang="zh-CN"/>
              <a:t>Click to edit Master text styles</a:t>
            </a:r>
          </a:p>
        </p:txBody>
      </p:sp>
      <p:sp>
        <p:nvSpPr>
          <p:cNvPr id="8" name="Text Placeholder 3"/>
          <p:cNvSpPr>
            <a:spLocks noGrp="1"/>
          </p:cNvSpPr>
          <p:nvPr>
            <p:ph type="body" sz="half" idx="15"/>
          </p:nvPr>
        </p:nvSpPr>
        <p:spPr>
          <a:xfrm>
            <a:off x="2713596" y="5143500"/>
            <a:ext cx="5854700" cy="7178676"/>
          </a:xfrm>
        </p:spPr>
        <p:txBody>
          <a:bodyPr anchor="t">
            <a:normAutofit/>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ltLang="zh-CN"/>
              <a:t>Click to edit Master text styles</a:t>
            </a:r>
          </a:p>
        </p:txBody>
      </p:sp>
      <p:sp>
        <p:nvSpPr>
          <p:cNvPr id="9" name="Text Placeholder 4"/>
          <p:cNvSpPr>
            <a:spLocks noGrp="1"/>
          </p:cNvSpPr>
          <p:nvPr>
            <p:ph type="body" sz="quarter" idx="3"/>
          </p:nvPr>
        </p:nvSpPr>
        <p:spPr>
          <a:xfrm>
            <a:off x="9175989" y="3771900"/>
            <a:ext cx="5872482" cy="1152524"/>
          </a:xfrm>
        </p:spPr>
        <p:txBody>
          <a:bodyPr vert="horz" lIns="91440" tIns="45720" rIns="91440" bIns="45720" rtlCol="0" anchor="b">
            <a:noAutofit/>
          </a:bodyPr>
          <a:lstStyle>
            <a:lvl1pPr>
              <a:buNone/>
              <a:defRPr lang="en-US" sz="4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ltLang="zh-CN"/>
              <a:t>Click to edit Master text styles</a:t>
            </a:r>
          </a:p>
        </p:txBody>
      </p:sp>
      <p:sp>
        <p:nvSpPr>
          <p:cNvPr id="10" name="Text Placeholder 3"/>
          <p:cNvSpPr>
            <a:spLocks noGrp="1"/>
          </p:cNvSpPr>
          <p:nvPr>
            <p:ph type="body" sz="half" idx="16"/>
          </p:nvPr>
        </p:nvSpPr>
        <p:spPr>
          <a:xfrm>
            <a:off x="9154882" y="5143500"/>
            <a:ext cx="5893588" cy="7178676"/>
          </a:xfrm>
        </p:spPr>
        <p:txBody>
          <a:bodyPr anchor="t">
            <a:normAutofit/>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ltLang="zh-CN"/>
              <a:t>Click to edit Master text styles</a:t>
            </a:r>
          </a:p>
        </p:txBody>
      </p:sp>
      <p:sp>
        <p:nvSpPr>
          <p:cNvPr id="11" name="Text Placeholder 4"/>
          <p:cNvSpPr>
            <a:spLocks noGrp="1"/>
          </p:cNvSpPr>
          <p:nvPr>
            <p:ph type="body" sz="quarter" idx="13"/>
          </p:nvPr>
        </p:nvSpPr>
        <p:spPr>
          <a:xfrm>
            <a:off x="15658071" y="3771900"/>
            <a:ext cx="5864226" cy="1152524"/>
          </a:xfrm>
        </p:spPr>
        <p:txBody>
          <a:bodyPr vert="horz" lIns="91440" tIns="45720" rIns="91440" bIns="45720" rtlCol="0" anchor="b">
            <a:noAutofit/>
          </a:bodyPr>
          <a:lstStyle>
            <a:lvl1pPr>
              <a:buNone/>
              <a:defRPr lang="en-US" sz="4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ltLang="zh-CN"/>
              <a:t>Click to edit Master text styles</a:t>
            </a:r>
          </a:p>
        </p:txBody>
      </p:sp>
      <p:sp>
        <p:nvSpPr>
          <p:cNvPr id="12" name="Text Placeholder 3"/>
          <p:cNvSpPr>
            <a:spLocks noGrp="1"/>
          </p:cNvSpPr>
          <p:nvPr>
            <p:ph type="body" sz="half" idx="17"/>
          </p:nvPr>
        </p:nvSpPr>
        <p:spPr>
          <a:xfrm>
            <a:off x="15658071" y="5143500"/>
            <a:ext cx="5864226" cy="7178676"/>
          </a:xfrm>
        </p:spPr>
        <p:txBody>
          <a:bodyPr anchor="t">
            <a:normAutofit/>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ltLang="zh-CN"/>
              <a:t>Click to edit Master text styles</a:t>
            </a:r>
          </a:p>
        </p:txBody>
      </p:sp>
      <p:sp>
        <p:nvSpPr>
          <p:cNvPr id="3" name="Date Placeholder 2"/>
          <p:cNvSpPr>
            <a:spLocks noGrp="1"/>
          </p:cNvSpPr>
          <p:nvPr>
            <p:ph type="dt" sz="half" idx="10"/>
          </p:nvPr>
        </p:nvSpPr>
        <p:spPr/>
        <p:txBody>
          <a:bodyPr/>
          <a:lstStyle/>
          <a:p>
            <a:fld id="{51CF1133-3259-4C45-BABA-5B62D9C6F78D}" type="datetimeFigureOut">
              <a:rPr lang="en-US" smtClean="0"/>
              <a:t>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83731827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676400" y="730251"/>
            <a:ext cx="21031200" cy="2651126"/>
          </a:xfrm>
        </p:spPr>
        <p:txBody>
          <a:bodyPr/>
          <a:lstStyle/>
          <a:p>
            <a:r>
              <a:rPr lang="en-US" altLang="zh-CN"/>
              <a:t>Click to edit Master title style</a:t>
            </a:r>
            <a:endParaRPr lang="en-US" dirty="0"/>
          </a:p>
        </p:txBody>
      </p:sp>
      <p:sp>
        <p:nvSpPr>
          <p:cNvPr id="19" name="Text Placeholder 2"/>
          <p:cNvSpPr>
            <a:spLocks noGrp="1"/>
          </p:cNvSpPr>
          <p:nvPr>
            <p:ph type="body" idx="1"/>
          </p:nvPr>
        </p:nvSpPr>
        <p:spPr>
          <a:xfrm>
            <a:off x="2664170" y="8595006"/>
            <a:ext cx="5880100" cy="1152524"/>
          </a:xfrm>
        </p:spPr>
        <p:txBody>
          <a:bodyPr anchor="b">
            <a:noAutofit/>
          </a:bodyPr>
          <a:lstStyle>
            <a:lvl1pPr marL="0" indent="0">
              <a:buNone/>
              <a:defRPr sz="4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ltLang="zh-CN"/>
              <a:t>Click to edit Master text styles</a:t>
            </a:r>
          </a:p>
        </p:txBody>
      </p:sp>
      <p:sp>
        <p:nvSpPr>
          <p:cNvPr id="20" name="Picture Placeholder 2"/>
          <p:cNvSpPr>
            <a:spLocks noGrp="1" noChangeAspect="1"/>
          </p:cNvSpPr>
          <p:nvPr>
            <p:ph type="pic" idx="15"/>
          </p:nvPr>
        </p:nvSpPr>
        <p:spPr>
          <a:xfrm>
            <a:off x="2664170" y="4512708"/>
            <a:ext cx="5880100" cy="304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200"/>
            </a:lvl1pPr>
            <a:lvl2pPr marL="914400" indent="0">
              <a:buNone/>
              <a:defRPr sz="3200"/>
            </a:lvl2pPr>
            <a:lvl3pPr marL="1828800" indent="0">
              <a:buNone/>
              <a:defRPr sz="3200"/>
            </a:lvl3pPr>
            <a:lvl4pPr marL="2743200" indent="0">
              <a:buNone/>
              <a:defRPr sz="3200"/>
            </a:lvl4pPr>
            <a:lvl5pPr marL="3657600" indent="0">
              <a:buNone/>
              <a:defRPr sz="3200"/>
            </a:lvl5pPr>
            <a:lvl6pPr marL="4572000" indent="0">
              <a:buNone/>
              <a:defRPr sz="3200"/>
            </a:lvl6pPr>
            <a:lvl7pPr marL="5486400" indent="0">
              <a:buNone/>
              <a:defRPr sz="3200"/>
            </a:lvl7pPr>
            <a:lvl8pPr marL="6400800" indent="0">
              <a:buNone/>
              <a:defRPr sz="3200"/>
            </a:lvl8pPr>
            <a:lvl9pPr marL="7315200" indent="0">
              <a:buNone/>
              <a:defRPr sz="3200"/>
            </a:lvl9pPr>
          </a:lstStyle>
          <a:p>
            <a:r>
              <a:rPr lang="en-US" altLang="zh-CN"/>
              <a:t>Click icon to add picture</a:t>
            </a:r>
            <a:endParaRPr lang="en-US" dirty="0"/>
          </a:p>
        </p:txBody>
      </p:sp>
      <p:sp>
        <p:nvSpPr>
          <p:cNvPr id="21" name="Text Placeholder 3"/>
          <p:cNvSpPr>
            <a:spLocks noGrp="1"/>
          </p:cNvSpPr>
          <p:nvPr>
            <p:ph type="body" sz="half" idx="18"/>
          </p:nvPr>
        </p:nvSpPr>
        <p:spPr>
          <a:xfrm>
            <a:off x="2664170" y="9747531"/>
            <a:ext cx="5880100" cy="1318378"/>
          </a:xfrm>
        </p:spPr>
        <p:txBody>
          <a:bodyPr anchor="t">
            <a:normAutofit/>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ltLang="zh-CN"/>
              <a:t>Click to edit Master text styles</a:t>
            </a:r>
          </a:p>
        </p:txBody>
      </p:sp>
      <p:sp>
        <p:nvSpPr>
          <p:cNvPr id="22" name="Text Placeholder 4"/>
          <p:cNvSpPr>
            <a:spLocks noGrp="1"/>
          </p:cNvSpPr>
          <p:nvPr>
            <p:ph type="body" sz="quarter" idx="3"/>
          </p:nvPr>
        </p:nvSpPr>
        <p:spPr>
          <a:xfrm>
            <a:off x="9137995" y="8595006"/>
            <a:ext cx="5861050" cy="1152524"/>
          </a:xfrm>
        </p:spPr>
        <p:txBody>
          <a:bodyPr anchor="b">
            <a:noAutofit/>
          </a:bodyPr>
          <a:lstStyle>
            <a:lvl1pPr marL="0" indent="0">
              <a:buNone/>
              <a:defRPr sz="4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ltLang="zh-CN"/>
              <a:t>Click to edit Master text styles</a:t>
            </a:r>
          </a:p>
        </p:txBody>
      </p:sp>
      <p:sp>
        <p:nvSpPr>
          <p:cNvPr id="23" name="Picture Placeholder 2"/>
          <p:cNvSpPr>
            <a:spLocks noGrp="1" noChangeAspect="1"/>
          </p:cNvSpPr>
          <p:nvPr>
            <p:ph type="pic" idx="21"/>
          </p:nvPr>
        </p:nvSpPr>
        <p:spPr>
          <a:xfrm>
            <a:off x="9137993" y="4512708"/>
            <a:ext cx="5861050" cy="304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200"/>
            </a:lvl1pPr>
            <a:lvl2pPr marL="914400" indent="0">
              <a:buNone/>
              <a:defRPr sz="3200"/>
            </a:lvl2pPr>
            <a:lvl3pPr marL="1828800" indent="0">
              <a:buNone/>
              <a:defRPr sz="3200"/>
            </a:lvl3pPr>
            <a:lvl4pPr marL="2743200" indent="0">
              <a:buNone/>
              <a:defRPr sz="3200"/>
            </a:lvl4pPr>
            <a:lvl5pPr marL="3657600" indent="0">
              <a:buNone/>
              <a:defRPr sz="3200"/>
            </a:lvl5pPr>
            <a:lvl6pPr marL="4572000" indent="0">
              <a:buNone/>
              <a:defRPr sz="3200"/>
            </a:lvl6pPr>
            <a:lvl7pPr marL="5486400" indent="0">
              <a:buNone/>
              <a:defRPr sz="3200"/>
            </a:lvl7pPr>
            <a:lvl8pPr marL="6400800" indent="0">
              <a:buNone/>
              <a:defRPr sz="3200"/>
            </a:lvl8pPr>
            <a:lvl9pPr marL="7315200" indent="0">
              <a:buNone/>
              <a:defRPr sz="3200"/>
            </a:lvl9pPr>
          </a:lstStyle>
          <a:p>
            <a:r>
              <a:rPr lang="en-US" altLang="zh-CN"/>
              <a:t>Click icon to add picture</a:t>
            </a:r>
            <a:endParaRPr lang="en-US" dirty="0"/>
          </a:p>
        </p:txBody>
      </p:sp>
      <p:sp>
        <p:nvSpPr>
          <p:cNvPr id="24" name="Text Placeholder 3"/>
          <p:cNvSpPr>
            <a:spLocks noGrp="1"/>
          </p:cNvSpPr>
          <p:nvPr>
            <p:ph type="body" sz="half" idx="19"/>
          </p:nvPr>
        </p:nvSpPr>
        <p:spPr>
          <a:xfrm>
            <a:off x="9135288" y="9747529"/>
            <a:ext cx="5868812" cy="1318378"/>
          </a:xfrm>
        </p:spPr>
        <p:txBody>
          <a:bodyPr anchor="t">
            <a:normAutofit/>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ltLang="zh-CN"/>
              <a:t>Click to edit Master text styles</a:t>
            </a:r>
          </a:p>
        </p:txBody>
      </p:sp>
      <p:sp>
        <p:nvSpPr>
          <p:cNvPr id="25" name="Text Placeholder 4"/>
          <p:cNvSpPr>
            <a:spLocks noGrp="1"/>
          </p:cNvSpPr>
          <p:nvPr>
            <p:ph type="body" sz="quarter" idx="13"/>
          </p:nvPr>
        </p:nvSpPr>
        <p:spPr>
          <a:xfrm>
            <a:off x="15608645" y="8595006"/>
            <a:ext cx="5864226" cy="1152524"/>
          </a:xfrm>
        </p:spPr>
        <p:txBody>
          <a:bodyPr anchor="b">
            <a:noAutofit/>
          </a:bodyPr>
          <a:lstStyle>
            <a:lvl1pPr marL="0" indent="0">
              <a:buNone/>
              <a:defRPr sz="4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ltLang="zh-CN"/>
              <a:t>Click to edit Master text styles</a:t>
            </a:r>
          </a:p>
        </p:txBody>
      </p:sp>
      <p:sp>
        <p:nvSpPr>
          <p:cNvPr id="26" name="Picture Placeholder 2"/>
          <p:cNvSpPr>
            <a:spLocks noGrp="1" noChangeAspect="1"/>
          </p:cNvSpPr>
          <p:nvPr>
            <p:ph type="pic" idx="22"/>
          </p:nvPr>
        </p:nvSpPr>
        <p:spPr>
          <a:xfrm>
            <a:off x="15608643" y="4512708"/>
            <a:ext cx="5864226" cy="304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200"/>
            </a:lvl1pPr>
            <a:lvl2pPr marL="914400" indent="0">
              <a:buNone/>
              <a:defRPr sz="3200"/>
            </a:lvl2pPr>
            <a:lvl3pPr marL="1828800" indent="0">
              <a:buNone/>
              <a:defRPr sz="3200"/>
            </a:lvl3pPr>
            <a:lvl4pPr marL="2743200" indent="0">
              <a:buNone/>
              <a:defRPr sz="3200"/>
            </a:lvl4pPr>
            <a:lvl5pPr marL="3657600" indent="0">
              <a:buNone/>
              <a:defRPr sz="3200"/>
            </a:lvl5pPr>
            <a:lvl6pPr marL="4572000" indent="0">
              <a:buNone/>
              <a:defRPr sz="3200"/>
            </a:lvl6pPr>
            <a:lvl7pPr marL="5486400" indent="0">
              <a:buNone/>
              <a:defRPr sz="3200"/>
            </a:lvl7pPr>
            <a:lvl8pPr marL="6400800" indent="0">
              <a:buNone/>
              <a:defRPr sz="3200"/>
            </a:lvl8pPr>
            <a:lvl9pPr marL="7315200" indent="0">
              <a:buNone/>
              <a:defRPr sz="3200"/>
            </a:lvl9pPr>
          </a:lstStyle>
          <a:p>
            <a:r>
              <a:rPr lang="en-US" altLang="zh-CN"/>
              <a:t>Click icon to add picture</a:t>
            </a:r>
            <a:endParaRPr lang="en-US" dirty="0"/>
          </a:p>
        </p:txBody>
      </p:sp>
      <p:sp>
        <p:nvSpPr>
          <p:cNvPr id="27" name="Text Placeholder 3"/>
          <p:cNvSpPr>
            <a:spLocks noGrp="1"/>
          </p:cNvSpPr>
          <p:nvPr>
            <p:ph type="body" sz="half" idx="20"/>
          </p:nvPr>
        </p:nvSpPr>
        <p:spPr>
          <a:xfrm>
            <a:off x="15608395" y="9747525"/>
            <a:ext cx="5871994" cy="1318378"/>
          </a:xfrm>
        </p:spPr>
        <p:txBody>
          <a:bodyPr anchor="t">
            <a:normAutofit/>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ltLang="zh-CN"/>
              <a:t>Click to edit Master text styles</a:t>
            </a:r>
          </a:p>
        </p:txBody>
      </p:sp>
      <p:sp>
        <p:nvSpPr>
          <p:cNvPr id="3" name="Date Placeholder 2"/>
          <p:cNvSpPr>
            <a:spLocks noGrp="1"/>
          </p:cNvSpPr>
          <p:nvPr>
            <p:ph type="dt" sz="half" idx="10"/>
          </p:nvPr>
        </p:nvSpPr>
        <p:spPr/>
        <p:txBody>
          <a:bodyPr/>
          <a:lstStyle/>
          <a:p>
            <a:fld id="{51CF1133-3259-4C45-BABA-5B62D9C6F78D}" type="datetimeFigureOut">
              <a:rPr lang="en-US" smtClean="0"/>
              <a:t>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99089995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425144291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730250"/>
            <a:ext cx="5257800" cy="11623676"/>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676400" y="730250"/>
            <a:ext cx="15468600" cy="11623676"/>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44961575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封面" type="title">
  <p:cSld name="封面">
    <p:spTree>
      <p:nvGrpSpPr>
        <p:cNvPr id="1" name="Shape 11"/>
        <p:cNvGrpSpPr/>
        <p:nvPr/>
      </p:nvGrpSpPr>
      <p:grpSpPr>
        <a:xfrm>
          <a:off x="0" y="0"/>
          <a:ext cx="0" cy="0"/>
          <a:chOff x="0" y="0"/>
          <a:chExt cx="0" cy="0"/>
        </a:xfrm>
      </p:grpSpPr>
      <p:sp>
        <p:nvSpPr>
          <p:cNvPr id="13" name="Google Shape;13;p7"/>
          <p:cNvSpPr txBox="1">
            <a:spLocks noGrp="1"/>
          </p:cNvSpPr>
          <p:nvPr>
            <p:ph type="title"/>
          </p:nvPr>
        </p:nvSpPr>
        <p:spPr>
          <a:xfrm>
            <a:off x="2443360" y="2298700"/>
            <a:ext cx="19497281" cy="4551363"/>
          </a:xfrm>
          <a:prstGeom prst="rect">
            <a:avLst/>
          </a:prstGeom>
          <a:noFill/>
          <a:ln>
            <a:noFill/>
          </a:ln>
        </p:spPr>
        <p:txBody>
          <a:bodyPr spcFirstLastPara="1" wrap="square" lIns="50800" tIns="50800" rIns="50800" bIns="50800" anchor="t" anchorCtr="0">
            <a:normAutofit/>
          </a:bodyPr>
          <a:lstStyle>
            <a:lvl1pPr lvl="0" algn="l">
              <a:lnSpc>
                <a:spcPct val="100000"/>
              </a:lnSpc>
              <a:spcBef>
                <a:spcPts val="0"/>
              </a:spcBef>
              <a:spcAft>
                <a:spcPts val="0"/>
              </a:spcAft>
              <a:buClr>
                <a:srgbClr val="E4F4F9"/>
              </a:buClr>
              <a:buSzPts val="10000"/>
              <a:buFont typeface="Arial"/>
              <a:buNone/>
              <a:defRPr sz="10000" b="1">
                <a:solidFill>
                  <a:srgbClr val="E4F4F9"/>
                </a:solidFill>
                <a:latin typeface="Arial"/>
                <a:ea typeface="Arial"/>
                <a:cs typeface="Arial"/>
                <a:sym typeface="Arial"/>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14" name="Google Shape;14;p7"/>
          <p:cNvSpPr txBox="1">
            <a:spLocks noGrp="1"/>
          </p:cNvSpPr>
          <p:nvPr>
            <p:ph type="body" idx="1"/>
          </p:nvPr>
        </p:nvSpPr>
        <p:spPr>
          <a:xfrm>
            <a:off x="2444750" y="7581899"/>
            <a:ext cx="5372100" cy="1257301"/>
          </a:xfrm>
          <a:prstGeom prst="rect">
            <a:avLst/>
          </a:prstGeom>
          <a:noFill/>
          <a:ln>
            <a:noFill/>
          </a:ln>
        </p:spPr>
        <p:txBody>
          <a:bodyPr spcFirstLastPara="1" wrap="square" lIns="50800" tIns="50800" rIns="50800" bIns="50800" anchor="b" anchorCtr="0">
            <a:spAutoFit/>
          </a:bodyPr>
          <a:lstStyle>
            <a:lvl1pPr marL="457200" lvl="0" indent="-228600" algn="l">
              <a:lnSpc>
                <a:spcPct val="100000"/>
              </a:lnSpc>
              <a:spcBef>
                <a:spcPts val="0"/>
              </a:spcBef>
              <a:spcAft>
                <a:spcPts val="0"/>
              </a:spcAft>
              <a:buClr>
                <a:srgbClr val="18B2E8"/>
              </a:buClr>
              <a:buSzPts val="6900"/>
              <a:buFont typeface="Microsoft YaHei"/>
              <a:buNone/>
              <a:defRPr sz="6900">
                <a:solidFill>
                  <a:srgbClr val="18B2E8"/>
                </a:solidFill>
              </a:defRPr>
            </a:lvl1pPr>
            <a:lvl2pPr marL="914400" lvl="1" indent="-228600" algn="l">
              <a:lnSpc>
                <a:spcPct val="130000"/>
              </a:lnSpc>
              <a:spcBef>
                <a:spcPts val="0"/>
              </a:spcBef>
              <a:spcAft>
                <a:spcPts val="0"/>
              </a:spcAft>
              <a:buClr>
                <a:srgbClr val="E4F4F9"/>
              </a:buClr>
              <a:buSzPts val="1800"/>
              <a:buNone/>
              <a:defRPr/>
            </a:lvl2pPr>
            <a:lvl3pPr marL="1371600" lvl="2" indent="-228600" algn="l">
              <a:lnSpc>
                <a:spcPct val="130000"/>
              </a:lnSpc>
              <a:spcBef>
                <a:spcPts val="0"/>
              </a:spcBef>
              <a:spcAft>
                <a:spcPts val="0"/>
              </a:spcAft>
              <a:buClr>
                <a:srgbClr val="E4F4F9"/>
              </a:buClr>
              <a:buSzPts val="1800"/>
              <a:buNone/>
              <a:defRPr/>
            </a:lvl3pPr>
            <a:lvl4pPr marL="1828800" lvl="3" indent="-228600" algn="l">
              <a:lnSpc>
                <a:spcPct val="130000"/>
              </a:lnSpc>
              <a:spcBef>
                <a:spcPts val="0"/>
              </a:spcBef>
              <a:spcAft>
                <a:spcPts val="0"/>
              </a:spcAft>
              <a:buClr>
                <a:srgbClr val="E4F4F9"/>
              </a:buClr>
              <a:buSzPts val="1800"/>
              <a:buNone/>
              <a:defRPr/>
            </a:lvl4pPr>
            <a:lvl5pPr marL="2286000" lvl="4" indent="-228600" algn="l">
              <a:lnSpc>
                <a:spcPct val="130000"/>
              </a:lnSpc>
              <a:spcBef>
                <a:spcPts val="0"/>
              </a:spcBef>
              <a:spcAft>
                <a:spcPts val="0"/>
              </a:spcAft>
              <a:buClr>
                <a:srgbClr val="E4F4F9"/>
              </a:buClr>
              <a:buSzPts val="1800"/>
              <a:buNone/>
              <a:defRPr/>
            </a:lvl5pPr>
            <a:lvl6pPr marL="2743200" lvl="5" indent="-228600" algn="l">
              <a:lnSpc>
                <a:spcPct val="130000"/>
              </a:lnSpc>
              <a:spcBef>
                <a:spcPts val="0"/>
              </a:spcBef>
              <a:spcAft>
                <a:spcPts val="0"/>
              </a:spcAft>
              <a:buClr>
                <a:srgbClr val="E4F4F9"/>
              </a:buClr>
              <a:buSzPts val="1800"/>
              <a:buNone/>
              <a:defRPr/>
            </a:lvl6pPr>
            <a:lvl7pPr marL="3200400" lvl="6" indent="-228600" algn="l">
              <a:lnSpc>
                <a:spcPct val="130000"/>
              </a:lnSpc>
              <a:spcBef>
                <a:spcPts val="0"/>
              </a:spcBef>
              <a:spcAft>
                <a:spcPts val="0"/>
              </a:spcAft>
              <a:buClr>
                <a:srgbClr val="E4F4F9"/>
              </a:buClr>
              <a:buSzPts val="1800"/>
              <a:buNone/>
              <a:defRPr/>
            </a:lvl7pPr>
            <a:lvl8pPr marL="3657600" lvl="7" indent="-228600" algn="l">
              <a:lnSpc>
                <a:spcPct val="130000"/>
              </a:lnSpc>
              <a:spcBef>
                <a:spcPts val="0"/>
              </a:spcBef>
              <a:spcAft>
                <a:spcPts val="0"/>
              </a:spcAft>
              <a:buClr>
                <a:srgbClr val="E4F4F9"/>
              </a:buClr>
              <a:buSzPts val="1800"/>
              <a:buNone/>
              <a:defRPr/>
            </a:lvl8pPr>
            <a:lvl9pPr marL="4114800" lvl="8" indent="-228600" algn="l">
              <a:lnSpc>
                <a:spcPct val="130000"/>
              </a:lnSpc>
              <a:spcBef>
                <a:spcPts val="0"/>
              </a:spcBef>
              <a:spcAft>
                <a:spcPts val="0"/>
              </a:spcAft>
              <a:buClr>
                <a:srgbClr val="E4F4F9"/>
              </a:buClr>
              <a:buSzPts val="1800"/>
              <a:buNone/>
              <a:defRPr/>
            </a:lvl9pPr>
          </a:lstStyle>
          <a:p>
            <a:endParaRPr/>
          </a:p>
        </p:txBody>
      </p:sp>
      <p:sp>
        <p:nvSpPr>
          <p:cNvPr id="15" name="Google Shape;15;p7"/>
          <p:cNvSpPr txBox="1">
            <a:spLocks noGrp="1"/>
          </p:cNvSpPr>
          <p:nvPr>
            <p:ph type="body" idx="2"/>
          </p:nvPr>
        </p:nvSpPr>
        <p:spPr>
          <a:xfrm>
            <a:off x="2447620" y="9163050"/>
            <a:ext cx="3021447" cy="749300"/>
          </a:xfrm>
          <a:prstGeom prst="rect">
            <a:avLst/>
          </a:prstGeom>
          <a:noFill/>
          <a:ln>
            <a:noFill/>
          </a:ln>
        </p:spPr>
        <p:txBody>
          <a:bodyPr spcFirstLastPara="1" wrap="square" lIns="50800" tIns="50800" rIns="50800" bIns="50800" anchor="t" anchorCtr="0">
            <a:spAutoFit/>
          </a:bodyPr>
          <a:lstStyle>
            <a:lvl1pPr marL="457200" lvl="0" indent="-228600" algn="l">
              <a:lnSpc>
                <a:spcPct val="100000"/>
              </a:lnSpc>
              <a:spcBef>
                <a:spcPts val="0"/>
              </a:spcBef>
              <a:spcAft>
                <a:spcPts val="0"/>
              </a:spcAft>
              <a:buClr>
                <a:srgbClr val="E4F4F9"/>
              </a:buClr>
              <a:buSzPts val="3800"/>
              <a:buFont typeface="Microsoft YaHei"/>
              <a:buNone/>
              <a:defRPr sz="3800"/>
            </a:lvl1pPr>
            <a:lvl2pPr marL="914400" lvl="1" indent="-228600" algn="l">
              <a:lnSpc>
                <a:spcPct val="130000"/>
              </a:lnSpc>
              <a:spcBef>
                <a:spcPts val="0"/>
              </a:spcBef>
              <a:spcAft>
                <a:spcPts val="0"/>
              </a:spcAft>
              <a:buClr>
                <a:srgbClr val="E4F4F9"/>
              </a:buClr>
              <a:buSzPts val="1800"/>
              <a:buNone/>
              <a:defRPr/>
            </a:lvl2pPr>
            <a:lvl3pPr marL="1371600" lvl="2" indent="-228600" algn="l">
              <a:lnSpc>
                <a:spcPct val="130000"/>
              </a:lnSpc>
              <a:spcBef>
                <a:spcPts val="0"/>
              </a:spcBef>
              <a:spcAft>
                <a:spcPts val="0"/>
              </a:spcAft>
              <a:buClr>
                <a:srgbClr val="E4F4F9"/>
              </a:buClr>
              <a:buSzPts val="1800"/>
              <a:buNone/>
              <a:defRPr/>
            </a:lvl3pPr>
            <a:lvl4pPr marL="1828800" lvl="3" indent="-228600" algn="l">
              <a:lnSpc>
                <a:spcPct val="130000"/>
              </a:lnSpc>
              <a:spcBef>
                <a:spcPts val="0"/>
              </a:spcBef>
              <a:spcAft>
                <a:spcPts val="0"/>
              </a:spcAft>
              <a:buClr>
                <a:srgbClr val="E4F4F9"/>
              </a:buClr>
              <a:buSzPts val="1800"/>
              <a:buNone/>
              <a:defRPr/>
            </a:lvl4pPr>
            <a:lvl5pPr marL="2286000" lvl="4" indent="-228600" algn="l">
              <a:lnSpc>
                <a:spcPct val="130000"/>
              </a:lnSpc>
              <a:spcBef>
                <a:spcPts val="0"/>
              </a:spcBef>
              <a:spcAft>
                <a:spcPts val="0"/>
              </a:spcAft>
              <a:buClr>
                <a:srgbClr val="E4F4F9"/>
              </a:buClr>
              <a:buSzPts val="1800"/>
              <a:buNone/>
              <a:defRPr/>
            </a:lvl5pPr>
            <a:lvl6pPr marL="2743200" lvl="5" indent="-228600" algn="l">
              <a:lnSpc>
                <a:spcPct val="130000"/>
              </a:lnSpc>
              <a:spcBef>
                <a:spcPts val="0"/>
              </a:spcBef>
              <a:spcAft>
                <a:spcPts val="0"/>
              </a:spcAft>
              <a:buClr>
                <a:srgbClr val="E4F4F9"/>
              </a:buClr>
              <a:buSzPts val="1800"/>
              <a:buNone/>
              <a:defRPr/>
            </a:lvl6pPr>
            <a:lvl7pPr marL="3200400" lvl="6" indent="-228600" algn="l">
              <a:lnSpc>
                <a:spcPct val="130000"/>
              </a:lnSpc>
              <a:spcBef>
                <a:spcPts val="0"/>
              </a:spcBef>
              <a:spcAft>
                <a:spcPts val="0"/>
              </a:spcAft>
              <a:buClr>
                <a:srgbClr val="E4F4F9"/>
              </a:buClr>
              <a:buSzPts val="1800"/>
              <a:buNone/>
              <a:defRPr/>
            </a:lvl7pPr>
            <a:lvl8pPr marL="3657600" lvl="7" indent="-228600" algn="l">
              <a:lnSpc>
                <a:spcPct val="130000"/>
              </a:lnSpc>
              <a:spcBef>
                <a:spcPts val="0"/>
              </a:spcBef>
              <a:spcAft>
                <a:spcPts val="0"/>
              </a:spcAft>
              <a:buClr>
                <a:srgbClr val="E4F4F9"/>
              </a:buClr>
              <a:buSzPts val="1800"/>
              <a:buNone/>
              <a:defRPr/>
            </a:lvl8pPr>
            <a:lvl9pPr marL="4114800" lvl="8" indent="-228600" algn="l">
              <a:lnSpc>
                <a:spcPct val="130000"/>
              </a:lnSpc>
              <a:spcBef>
                <a:spcPts val="0"/>
              </a:spcBef>
              <a:spcAft>
                <a:spcPts val="0"/>
              </a:spcAft>
              <a:buClr>
                <a:srgbClr val="E4F4F9"/>
              </a:buClr>
              <a:buSzPts val="1800"/>
              <a:buNone/>
              <a:defRPr/>
            </a:lvl9pPr>
          </a:lstStyle>
          <a:p>
            <a:endParaRPr/>
          </a:p>
        </p:txBody>
      </p:sp>
      <p:sp>
        <p:nvSpPr>
          <p:cNvPr id="16" name="Google Shape;16;p7"/>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9763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自我介绍" type="tx">
  <p:cSld name="自我介绍">
    <p:spTree>
      <p:nvGrpSpPr>
        <p:cNvPr id="1" name="Shape 17"/>
        <p:cNvGrpSpPr/>
        <p:nvPr/>
      </p:nvGrpSpPr>
      <p:grpSpPr>
        <a:xfrm>
          <a:off x="0" y="0"/>
          <a:ext cx="0" cy="0"/>
          <a:chOff x="0" y="0"/>
          <a:chExt cx="0" cy="0"/>
        </a:xfrm>
      </p:grpSpPr>
      <p:sp>
        <p:nvSpPr>
          <p:cNvPr id="18" name="Google Shape;18;p8"/>
          <p:cNvSpPr txBox="1">
            <a:spLocks noGrp="1"/>
          </p:cNvSpPr>
          <p:nvPr>
            <p:ph type="body" idx="1"/>
          </p:nvPr>
        </p:nvSpPr>
        <p:spPr>
          <a:xfrm>
            <a:off x="2463800" y="3827264"/>
            <a:ext cx="19507200" cy="7580511"/>
          </a:xfrm>
          <a:prstGeom prst="rect">
            <a:avLst/>
          </a:prstGeom>
          <a:noFill/>
          <a:ln>
            <a:noFill/>
          </a:ln>
        </p:spPr>
        <p:txBody>
          <a:bodyPr spcFirstLastPara="1" wrap="square" lIns="50800" tIns="50800" rIns="50800" bIns="50800" anchor="t" anchorCtr="0">
            <a:normAutofit/>
          </a:bodyPr>
          <a:lstStyle>
            <a:lvl1pPr marL="457200" lvl="0" indent="-228600" algn="l">
              <a:lnSpc>
                <a:spcPct val="130000"/>
              </a:lnSpc>
              <a:spcBef>
                <a:spcPts val="0"/>
              </a:spcBef>
              <a:spcAft>
                <a:spcPts val="0"/>
              </a:spcAft>
              <a:buClr>
                <a:srgbClr val="E4F4F9"/>
              </a:buClr>
              <a:buSzPts val="1800"/>
              <a:buNone/>
              <a:defRPr/>
            </a:lvl1pPr>
            <a:lvl2pPr marL="914400" lvl="1" indent="-228600" algn="l">
              <a:lnSpc>
                <a:spcPct val="130000"/>
              </a:lnSpc>
              <a:spcBef>
                <a:spcPts val="0"/>
              </a:spcBef>
              <a:spcAft>
                <a:spcPts val="0"/>
              </a:spcAft>
              <a:buClr>
                <a:srgbClr val="E4F4F9"/>
              </a:buClr>
              <a:buSzPts val="1800"/>
              <a:buNone/>
              <a:defRPr/>
            </a:lvl2pPr>
            <a:lvl3pPr marL="1371600" lvl="2" indent="-228600" algn="l">
              <a:lnSpc>
                <a:spcPct val="130000"/>
              </a:lnSpc>
              <a:spcBef>
                <a:spcPts val="0"/>
              </a:spcBef>
              <a:spcAft>
                <a:spcPts val="0"/>
              </a:spcAft>
              <a:buClr>
                <a:srgbClr val="E4F4F9"/>
              </a:buClr>
              <a:buSzPts val="1800"/>
              <a:buNone/>
              <a:defRPr/>
            </a:lvl3pPr>
            <a:lvl4pPr marL="1828800" lvl="3" indent="-228600" algn="l">
              <a:lnSpc>
                <a:spcPct val="130000"/>
              </a:lnSpc>
              <a:spcBef>
                <a:spcPts val="0"/>
              </a:spcBef>
              <a:spcAft>
                <a:spcPts val="0"/>
              </a:spcAft>
              <a:buClr>
                <a:srgbClr val="E4F4F9"/>
              </a:buClr>
              <a:buSzPts val="1800"/>
              <a:buNone/>
              <a:defRPr/>
            </a:lvl4pPr>
            <a:lvl5pPr marL="2286000" lvl="4" indent="-228600" algn="l">
              <a:lnSpc>
                <a:spcPct val="130000"/>
              </a:lnSpc>
              <a:spcBef>
                <a:spcPts val="0"/>
              </a:spcBef>
              <a:spcAft>
                <a:spcPts val="0"/>
              </a:spcAft>
              <a:buClr>
                <a:srgbClr val="E4F4F9"/>
              </a:buClr>
              <a:buSzPts val="1800"/>
              <a:buNone/>
              <a:defRPr/>
            </a:lvl5pPr>
            <a:lvl6pPr marL="2743200" lvl="5" indent="-228600" algn="l">
              <a:lnSpc>
                <a:spcPct val="130000"/>
              </a:lnSpc>
              <a:spcBef>
                <a:spcPts val="0"/>
              </a:spcBef>
              <a:spcAft>
                <a:spcPts val="0"/>
              </a:spcAft>
              <a:buClr>
                <a:srgbClr val="E4F4F9"/>
              </a:buClr>
              <a:buSzPts val="1800"/>
              <a:buNone/>
              <a:defRPr/>
            </a:lvl6pPr>
            <a:lvl7pPr marL="3200400" lvl="6" indent="-228600" algn="l">
              <a:lnSpc>
                <a:spcPct val="130000"/>
              </a:lnSpc>
              <a:spcBef>
                <a:spcPts val="0"/>
              </a:spcBef>
              <a:spcAft>
                <a:spcPts val="0"/>
              </a:spcAft>
              <a:buClr>
                <a:srgbClr val="E4F4F9"/>
              </a:buClr>
              <a:buSzPts val="1800"/>
              <a:buNone/>
              <a:defRPr/>
            </a:lvl7pPr>
            <a:lvl8pPr marL="3657600" lvl="7" indent="-228600" algn="l">
              <a:lnSpc>
                <a:spcPct val="130000"/>
              </a:lnSpc>
              <a:spcBef>
                <a:spcPts val="0"/>
              </a:spcBef>
              <a:spcAft>
                <a:spcPts val="0"/>
              </a:spcAft>
              <a:buClr>
                <a:srgbClr val="E4F4F9"/>
              </a:buClr>
              <a:buSzPts val="1800"/>
              <a:buNone/>
              <a:defRPr/>
            </a:lvl8pPr>
            <a:lvl9pPr marL="4114800" lvl="8" indent="-228600" algn="l">
              <a:lnSpc>
                <a:spcPct val="130000"/>
              </a:lnSpc>
              <a:spcBef>
                <a:spcPts val="0"/>
              </a:spcBef>
              <a:spcAft>
                <a:spcPts val="0"/>
              </a:spcAft>
              <a:buClr>
                <a:srgbClr val="E4F4F9"/>
              </a:buClr>
              <a:buSzPts val="1800"/>
              <a:buNone/>
              <a:defRPr/>
            </a:lvl9pPr>
          </a:lstStyle>
          <a:p>
            <a:endParaRPr/>
          </a:p>
        </p:txBody>
      </p:sp>
      <p:sp>
        <p:nvSpPr>
          <p:cNvPr id="19" name="Google Shape;19;p8"/>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37502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061621786"/>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目录">
  <p:cSld name="目录">
    <p:spTree>
      <p:nvGrpSpPr>
        <p:cNvPr id="1" name="Shape 20"/>
        <p:cNvGrpSpPr/>
        <p:nvPr/>
      </p:nvGrpSpPr>
      <p:grpSpPr>
        <a:xfrm>
          <a:off x="0" y="0"/>
          <a:ext cx="0" cy="0"/>
          <a:chOff x="0" y="0"/>
          <a:chExt cx="0" cy="0"/>
        </a:xfrm>
      </p:grpSpPr>
      <p:sp>
        <p:nvSpPr>
          <p:cNvPr id="23" name="Google Shape;23;p9"/>
          <p:cNvSpPr txBox="1">
            <a:spLocks noGrp="1"/>
          </p:cNvSpPr>
          <p:nvPr>
            <p:ph type="body" idx="1"/>
          </p:nvPr>
        </p:nvSpPr>
        <p:spPr>
          <a:xfrm>
            <a:off x="7318275" y="3790950"/>
            <a:ext cx="14636255" cy="7792443"/>
          </a:xfrm>
          <a:prstGeom prst="rect">
            <a:avLst/>
          </a:prstGeom>
          <a:noFill/>
          <a:ln>
            <a:noFill/>
          </a:ln>
        </p:spPr>
        <p:txBody>
          <a:bodyPr spcFirstLastPara="1" wrap="square" lIns="50800" tIns="50800" rIns="50800" bIns="50800" anchor="t" anchorCtr="0">
            <a:normAutofit/>
          </a:bodyPr>
          <a:lstStyle>
            <a:lvl1pPr marL="457200" lvl="0" indent="-228600" algn="l">
              <a:lnSpc>
                <a:spcPct val="100000"/>
              </a:lnSpc>
              <a:spcBef>
                <a:spcPts val="0"/>
              </a:spcBef>
              <a:spcAft>
                <a:spcPts val="0"/>
              </a:spcAft>
              <a:buClr>
                <a:srgbClr val="E4F4F9"/>
              </a:buClr>
              <a:buSzPts val="5000"/>
              <a:buFont typeface="Microsoft YaHei"/>
              <a:buNone/>
              <a:defRPr sz="5000"/>
            </a:lvl1pPr>
            <a:lvl2pPr marL="914400" lvl="1" indent="-228600" algn="l">
              <a:lnSpc>
                <a:spcPct val="100000"/>
              </a:lnSpc>
              <a:spcBef>
                <a:spcPts val="0"/>
              </a:spcBef>
              <a:spcAft>
                <a:spcPts val="0"/>
              </a:spcAft>
              <a:buClr>
                <a:srgbClr val="E4F4F9"/>
              </a:buClr>
              <a:buSzPts val="5000"/>
              <a:buFont typeface="Microsoft YaHei"/>
              <a:buNone/>
              <a:defRPr sz="5000"/>
            </a:lvl2pPr>
            <a:lvl3pPr marL="1371600" lvl="2" indent="-228600" algn="l">
              <a:lnSpc>
                <a:spcPct val="100000"/>
              </a:lnSpc>
              <a:spcBef>
                <a:spcPts val="0"/>
              </a:spcBef>
              <a:spcAft>
                <a:spcPts val="0"/>
              </a:spcAft>
              <a:buClr>
                <a:srgbClr val="E4F4F9"/>
              </a:buClr>
              <a:buSzPts val="5000"/>
              <a:buFont typeface="Microsoft YaHei"/>
              <a:buNone/>
              <a:defRPr sz="5000"/>
            </a:lvl3pPr>
            <a:lvl4pPr marL="1828800" lvl="3" indent="-228600" algn="l">
              <a:lnSpc>
                <a:spcPct val="100000"/>
              </a:lnSpc>
              <a:spcBef>
                <a:spcPts val="0"/>
              </a:spcBef>
              <a:spcAft>
                <a:spcPts val="0"/>
              </a:spcAft>
              <a:buClr>
                <a:srgbClr val="E4F4F9"/>
              </a:buClr>
              <a:buSzPts val="5000"/>
              <a:buFont typeface="Microsoft YaHei"/>
              <a:buNone/>
              <a:defRPr sz="5000"/>
            </a:lvl4pPr>
            <a:lvl5pPr marL="2286000" lvl="4" indent="-228600" algn="l">
              <a:lnSpc>
                <a:spcPct val="100000"/>
              </a:lnSpc>
              <a:spcBef>
                <a:spcPts val="0"/>
              </a:spcBef>
              <a:spcAft>
                <a:spcPts val="0"/>
              </a:spcAft>
              <a:buClr>
                <a:srgbClr val="E4F4F9"/>
              </a:buClr>
              <a:buSzPts val="5000"/>
              <a:buFont typeface="Microsoft YaHei"/>
              <a:buNone/>
              <a:defRPr sz="5000"/>
            </a:lvl5pPr>
            <a:lvl6pPr marL="2743200" lvl="5" indent="-228600" algn="l">
              <a:lnSpc>
                <a:spcPct val="130000"/>
              </a:lnSpc>
              <a:spcBef>
                <a:spcPts val="0"/>
              </a:spcBef>
              <a:spcAft>
                <a:spcPts val="0"/>
              </a:spcAft>
              <a:buClr>
                <a:srgbClr val="E4F4F9"/>
              </a:buClr>
              <a:buSzPts val="1800"/>
              <a:buNone/>
              <a:defRPr/>
            </a:lvl6pPr>
            <a:lvl7pPr marL="3200400" lvl="6" indent="-228600" algn="l">
              <a:lnSpc>
                <a:spcPct val="130000"/>
              </a:lnSpc>
              <a:spcBef>
                <a:spcPts val="0"/>
              </a:spcBef>
              <a:spcAft>
                <a:spcPts val="0"/>
              </a:spcAft>
              <a:buClr>
                <a:srgbClr val="E4F4F9"/>
              </a:buClr>
              <a:buSzPts val="1800"/>
              <a:buNone/>
              <a:defRPr/>
            </a:lvl7pPr>
            <a:lvl8pPr marL="3657600" lvl="7" indent="-228600" algn="l">
              <a:lnSpc>
                <a:spcPct val="130000"/>
              </a:lnSpc>
              <a:spcBef>
                <a:spcPts val="0"/>
              </a:spcBef>
              <a:spcAft>
                <a:spcPts val="0"/>
              </a:spcAft>
              <a:buClr>
                <a:srgbClr val="E4F4F9"/>
              </a:buClr>
              <a:buSzPts val="1800"/>
              <a:buNone/>
              <a:defRPr/>
            </a:lvl8pPr>
            <a:lvl9pPr marL="4114800" lvl="8" indent="-228600" algn="l">
              <a:lnSpc>
                <a:spcPct val="130000"/>
              </a:lnSpc>
              <a:spcBef>
                <a:spcPts val="0"/>
              </a:spcBef>
              <a:spcAft>
                <a:spcPts val="0"/>
              </a:spcAft>
              <a:buClr>
                <a:srgbClr val="E4F4F9"/>
              </a:buClr>
              <a:buSzPts val="1800"/>
              <a:buNone/>
              <a:defRPr/>
            </a:lvl9pPr>
          </a:lstStyle>
          <a:p>
            <a:endParaRPr/>
          </a:p>
        </p:txBody>
      </p:sp>
      <p:sp>
        <p:nvSpPr>
          <p:cNvPr id="24" name="Google Shape;24;p9"/>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21401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内容">
  <p:cSld name="内容">
    <p:spTree>
      <p:nvGrpSpPr>
        <p:cNvPr id="1" name="Shape 25"/>
        <p:cNvGrpSpPr/>
        <p:nvPr/>
      </p:nvGrpSpPr>
      <p:grpSpPr>
        <a:xfrm>
          <a:off x="0" y="0"/>
          <a:ext cx="0" cy="0"/>
          <a:chOff x="0" y="0"/>
          <a:chExt cx="0" cy="0"/>
        </a:xfrm>
      </p:grpSpPr>
      <p:sp>
        <p:nvSpPr>
          <p:cNvPr id="27" name="Google Shape;27;p10"/>
          <p:cNvSpPr txBox="1">
            <a:spLocks noGrp="1"/>
          </p:cNvSpPr>
          <p:nvPr>
            <p:ph type="body" idx="1"/>
          </p:nvPr>
        </p:nvSpPr>
        <p:spPr>
          <a:xfrm>
            <a:off x="2441475" y="3206750"/>
            <a:ext cx="19501050" cy="7792443"/>
          </a:xfrm>
          <a:prstGeom prst="rect">
            <a:avLst/>
          </a:prstGeom>
          <a:noFill/>
          <a:ln>
            <a:noFill/>
          </a:ln>
        </p:spPr>
        <p:txBody>
          <a:bodyPr spcFirstLastPara="1" wrap="square" lIns="50800" tIns="50800" rIns="50800" bIns="50800" anchor="t" anchorCtr="0">
            <a:normAutofit/>
          </a:bodyPr>
          <a:lstStyle>
            <a:lvl1pPr marL="457200" lvl="0" indent="-228600" algn="l">
              <a:lnSpc>
                <a:spcPct val="100000"/>
              </a:lnSpc>
              <a:spcBef>
                <a:spcPts val="0"/>
              </a:spcBef>
              <a:spcAft>
                <a:spcPts val="0"/>
              </a:spcAft>
              <a:buClr>
                <a:srgbClr val="E4F4F9"/>
              </a:buClr>
              <a:buSzPts val="1800"/>
              <a:buNone/>
              <a:defRPr/>
            </a:lvl1pPr>
            <a:lvl2pPr marL="914400" lvl="1" indent="-228600" algn="l">
              <a:lnSpc>
                <a:spcPct val="100000"/>
              </a:lnSpc>
              <a:spcBef>
                <a:spcPts val="0"/>
              </a:spcBef>
              <a:spcAft>
                <a:spcPts val="0"/>
              </a:spcAft>
              <a:buClr>
                <a:srgbClr val="E4F4F9"/>
              </a:buClr>
              <a:buSzPts val="1800"/>
              <a:buNone/>
              <a:defRPr/>
            </a:lvl2pPr>
            <a:lvl3pPr marL="1371600" lvl="2" indent="-228600" algn="l">
              <a:lnSpc>
                <a:spcPct val="100000"/>
              </a:lnSpc>
              <a:spcBef>
                <a:spcPts val="0"/>
              </a:spcBef>
              <a:spcAft>
                <a:spcPts val="0"/>
              </a:spcAft>
              <a:buClr>
                <a:srgbClr val="E4F4F9"/>
              </a:buClr>
              <a:buSzPts val="1800"/>
              <a:buNone/>
              <a:defRPr/>
            </a:lvl3pPr>
            <a:lvl4pPr marL="1828800" lvl="3" indent="-228600" algn="l">
              <a:lnSpc>
                <a:spcPct val="100000"/>
              </a:lnSpc>
              <a:spcBef>
                <a:spcPts val="0"/>
              </a:spcBef>
              <a:spcAft>
                <a:spcPts val="0"/>
              </a:spcAft>
              <a:buClr>
                <a:srgbClr val="E4F4F9"/>
              </a:buClr>
              <a:buSzPts val="1800"/>
              <a:buNone/>
              <a:defRPr/>
            </a:lvl4pPr>
            <a:lvl5pPr marL="2286000" lvl="4" indent="-228600" algn="l">
              <a:lnSpc>
                <a:spcPct val="100000"/>
              </a:lnSpc>
              <a:spcBef>
                <a:spcPts val="0"/>
              </a:spcBef>
              <a:spcAft>
                <a:spcPts val="0"/>
              </a:spcAft>
              <a:buClr>
                <a:srgbClr val="E4F4F9"/>
              </a:buClr>
              <a:buSzPts val="1800"/>
              <a:buNone/>
              <a:defRPr/>
            </a:lvl5pPr>
            <a:lvl6pPr marL="2743200" lvl="5" indent="-228600" algn="l">
              <a:lnSpc>
                <a:spcPct val="130000"/>
              </a:lnSpc>
              <a:spcBef>
                <a:spcPts val="0"/>
              </a:spcBef>
              <a:spcAft>
                <a:spcPts val="0"/>
              </a:spcAft>
              <a:buClr>
                <a:srgbClr val="E4F4F9"/>
              </a:buClr>
              <a:buSzPts val="1800"/>
              <a:buNone/>
              <a:defRPr/>
            </a:lvl6pPr>
            <a:lvl7pPr marL="3200400" lvl="6" indent="-228600" algn="l">
              <a:lnSpc>
                <a:spcPct val="130000"/>
              </a:lnSpc>
              <a:spcBef>
                <a:spcPts val="0"/>
              </a:spcBef>
              <a:spcAft>
                <a:spcPts val="0"/>
              </a:spcAft>
              <a:buClr>
                <a:srgbClr val="E4F4F9"/>
              </a:buClr>
              <a:buSzPts val="1800"/>
              <a:buNone/>
              <a:defRPr/>
            </a:lvl7pPr>
            <a:lvl8pPr marL="3657600" lvl="7" indent="-228600" algn="l">
              <a:lnSpc>
                <a:spcPct val="130000"/>
              </a:lnSpc>
              <a:spcBef>
                <a:spcPts val="0"/>
              </a:spcBef>
              <a:spcAft>
                <a:spcPts val="0"/>
              </a:spcAft>
              <a:buClr>
                <a:srgbClr val="E4F4F9"/>
              </a:buClr>
              <a:buSzPts val="1800"/>
              <a:buNone/>
              <a:defRPr/>
            </a:lvl8pPr>
            <a:lvl9pPr marL="4114800" lvl="8" indent="-228600" algn="l">
              <a:lnSpc>
                <a:spcPct val="130000"/>
              </a:lnSpc>
              <a:spcBef>
                <a:spcPts val="0"/>
              </a:spcBef>
              <a:spcAft>
                <a:spcPts val="0"/>
              </a:spcAft>
              <a:buClr>
                <a:srgbClr val="E4F4F9"/>
              </a:buClr>
              <a:buSzPts val="1800"/>
              <a:buNone/>
              <a:defRPr/>
            </a:lvl9pPr>
          </a:lstStyle>
          <a:p>
            <a:endParaRPr/>
          </a:p>
        </p:txBody>
      </p:sp>
      <p:sp>
        <p:nvSpPr>
          <p:cNvPr id="28" name="Google Shape;28;p10"/>
          <p:cNvSpPr txBox="1">
            <a:spLocks noGrp="1"/>
          </p:cNvSpPr>
          <p:nvPr>
            <p:ph type="title"/>
          </p:nvPr>
        </p:nvSpPr>
        <p:spPr>
          <a:xfrm>
            <a:off x="2463800" y="977900"/>
            <a:ext cx="19456399" cy="1309291"/>
          </a:xfrm>
          <a:prstGeom prst="rect">
            <a:avLst/>
          </a:prstGeom>
          <a:noFill/>
          <a:ln>
            <a:noFill/>
          </a:ln>
        </p:spPr>
        <p:txBody>
          <a:bodyPr spcFirstLastPara="1" wrap="square" lIns="50800" tIns="50800" rIns="50800" bIns="50800" anchor="t" anchorCtr="0">
            <a:normAutofit/>
          </a:bodyPr>
          <a:lstStyle>
            <a:lvl1pPr lvl="0" algn="l">
              <a:lnSpc>
                <a:spcPct val="100000"/>
              </a:lnSpc>
              <a:spcBef>
                <a:spcPts val="0"/>
              </a:spcBef>
              <a:spcAft>
                <a:spcPts val="0"/>
              </a:spcAft>
              <a:buClr>
                <a:srgbClr val="18B2E8"/>
              </a:buClr>
              <a:buSzPts val="6800"/>
              <a:buFont typeface="Arial"/>
              <a:buNone/>
              <a:defRPr sz="6800" b="1">
                <a:solidFill>
                  <a:srgbClr val="18B2E8"/>
                </a:solidFill>
                <a:latin typeface="Arial"/>
                <a:ea typeface="Arial"/>
                <a:cs typeface="Arial"/>
                <a:sym typeface="Arial"/>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29" name="Google Shape;29;p10"/>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47426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1709064" y="8928056"/>
            <a:ext cx="18288000" cy="3282980"/>
          </a:xfrm>
        </p:spPr>
        <p:txBody>
          <a:bodyPr wrap="none" anchor="t">
            <a:normAutofit/>
          </a:bodyPr>
          <a:lstStyle>
            <a:lvl1pPr algn="l">
              <a:defRPr sz="19200" b="0" spc="-6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ltLang="zh-CN"/>
              <a:t>Click to edit Master title style</a:t>
            </a:r>
            <a:endParaRPr lang="en-US" dirty="0"/>
          </a:p>
        </p:txBody>
      </p:sp>
      <p:sp>
        <p:nvSpPr>
          <p:cNvPr id="8" name="Subtitle 2"/>
          <p:cNvSpPr>
            <a:spLocks noGrp="1"/>
          </p:cNvSpPr>
          <p:nvPr>
            <p:ph type="subTitle" idx="1"/>
          </p:nvPr>
        </p:nvSpPr>
        <p:spPr>
          <a:xfrm>
            <a:off x="1709064" y="7387349"/>
            <a:ext cx="18288000" cy="1508050"/>
          </a:xfrm>
        </p:spPr>
        <p:txBody>
          <a:bodyPr anchor="b">
            <a:normAutofit/>
          </a:bodyPr>
          <a:lstStyle>
            <a:lvl1pPr marL="0" indent="0" algn="l">
              <a:buNone/>
              <a:defRPr sz="6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smtClean="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48817925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2240000" y="3651250"/>
            <a:ext cx="10050432" cy="8702676"/>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12639680" y="3651250"/>
            <a:ext cx="10067920" cy="8702676"/>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06202967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1"/>
            <a:ext cx="21031200" cy="2651126"/>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2240000" y="3362326"/>
            <a:ext cx="10050432" cy="1647824"/>
          </a:xfrm>
        </p:spPr>
        <p:txBody>
          <a:bodyPr anchor="b"/>
          <a:lstStyle>
            <a:lvl1pPr marL="0" indent="0">
              <a:buNone/>
              <a:defRPr sz="4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ltLang="zh-CN"/>
              <a:t>Click to edit Master text styles</a:t>
            </a:r>
          </a:p>
        </p:txBody>
      </p:sp>
      <p:sp>
        <p:nvSpPr>
          <p:cNvPr id="4" name="Content Placeholder 3"/>
          <p:cNvSpPr>
            <a:spLocks noGrp="1"/>
          </p:cNvSpPr>
          <p:nvPr>
            <p:ph sz="half" idx="2"/>
          </p:nvPr>
        </p:nvSpPr>
        <p:spPr>
          <a:xfrm>
            <a:off x="2240000" y="5010150"/>
            <a:ext cx="10050432" cy="7369176"/>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12639680" y="3362326"/>
            <a:ext cx="10071096" cy="1647824"/>
          </a:xfrm>
        </p:spPr>
        <p:txBody>
          <a:bodyPr vert="horz" lIns="91440" tIns="45720" rIns="91440" bIns="45720" rtlCol="0" anchor="b">
            <a:normAutofit/>
          </a:bodyPr>
          <a:lstStyle>
            <a:lvl1pPr>
              <a:buNone/>
              <a:defRPr lang="en-US" sz="4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ltLang="zh-CN"/>
              <a:t>Click to edit Master text styles</a:t>
            </a:r>
          </a:p>
        </p:txBody>
      </p:sp>
      <p:sp>
        <p:nvSpPr>
          <p:cNvPr id="6" name="Content Placeholder 5"/>
          <p:cNvSpPr>
            <a:spLocks noGrp="1"/>
          </p:cNvSpPr>
          <p:nvPr>
            <p:ph sz="quarter" idx="4"/>
          </p:nvPr>
        </p:nvSpPr>
        <p:spPr>
          <a:xfrm>
            <a:off x="12639680" y="5010150"/>
            <a:ext cx="10071096" cy="7369176"/>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66024401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69566021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12/6/2019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14615894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ltLang="zh-CN"/>
              <a:t>Click to edit Master title style</a:t>
            </a:r>
            <a:endParaRPr lang="en-US" dirty="0"/>
          </a:p>
        </p:txBody>
      </p:sp>
      <p:sp>
        <p:nvSpPr>
          <p:cNvPr id="3" name="Content Placeholder 2"/>
          <p:cNvSpPr>
            <a:spLocks noGrp="1"/>
          </p:cNvSpPr>
          <p:nvPr>
            <p:ph idx="1"/>
          </p:nvPr>
        </p:nvSpPr>
        <p:spPr>
          <a:xfrm>
            <a:off x="10366376" y="1974851"/>
            <a:ext cx="12344400" cy="974725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2240001" y="4114800"/>
            <a:ext cx="7304050" cy="7623176"/>
          </a:xfrm>
        </p:spPr>
        <p:txBody>
          <a:bodyPr/>
          <a:lstStyle>
            <a:lvl1pPr marL="0" indent="0">
              <a:buNone/>
              <a:defRPr sz="3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72560210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10366376" y="1974851"/>
            <a:ext cx="123444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ltLang="zh-CN"/>
              <a:t>Click icon to add picture</a:t>
            </a:r>
            <a:endParaRPr lang="en-US" dirty="0"/>
          </a:p>
        </p:txBody>
      </p:sp>
      <p:sp>
        <p:nvSpPr>
          <p:cNvPr id="4" name="Text Placeholder 3"/>
          <p:cNvSpPr>
            <a:spLocks noGrp="1"/>
          </p:cNvSpPr>
          <p:nvPr>
            <p:ph type="body" sz="half" idx="2"/>
          </p:nvPr>
        </p:nvSpPr>
        <p:spPr>
          <a:xfrm>
            <a:off x="2240001" y="4114800"/>
            <a:ext cx="7304050" cy="7623176"/>
          </a:xfrm>
        </p:spPr>
        <p:txBody>
          <a:bodyPr/>
          <a:lstStyle>
            <a:lvl1pPr marL="0" indent="0">
              <a:buNone/>
              <a:defRPr sz="3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43086871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2240000" y="3651250"/>
            <a:ext cx="20467600" cy="8702676"/>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smtClean="0"/>
              <a:t>12/6/2019</a:t>
            </a:fld>
            <a:endParaRPr lang="en-US" dirty="0"/>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785008638"/>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 id="2147483743" r:id="rId20"/>
    <p:sldLayoutId id="2147483744" r:id="rId21"/>
  </p:sldLayoutIdLst>
  <p:hf sldNum="0" hdr="0" ftr="0" dt="0"/>
  <p:txStyles>
    <p:titleStyle>
      <a:lvl1pPr algn="l" defTabSz="1828800" rtl="0" eaLnBrk="1" latinLnBrk="0" hangingPunct="1">
        <a:lnSpc>
          <a:spcPct val="90000"/>
        </a:lnSpc>
        <a:spcBef>
          <a:spcPct val="0"/>
        </a:spcBef>
        <a:buNone/>
        <a:defRPr sz="108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hyperlink" Target="https://docs.google.com/spreadsheets/d/1de0ZYDOcafNXXwMcg4EZhT0346QM-QFvZfoD8ZffHeA/edit#gid=557099940" TargetMode="External"/><Relationship Id="rId2" Type="http://schemas.openxmlformats.org/officeDocument/2006/relationships/notesSlide" Target="../notesSlides/notesSlide11.xml"/><Relationship Id="rId1" Type="http://schemas.openxmlformats.org/officeDocument/2006/relationships/slideLayout" Target="../slideLayouts/slideLayout2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GoogleChrome/OriginTrials/blob/gh-pages/explainer.md" TargetMode="External"/><Relationship Id="rId2" Type="http://schemas.openxmlformats.org/officeDocument/2006/relationships/notesSlide" Target="../notesSlides/notesSlide12.xml"/><Relationship Id="rId1" Type="http://schemas.openxmlformats.org/officeDocument/2006/relationships/slideLayout" Target="../slideLayouts/slideLayout21.xml"/><Relationship Id="rId4" Type="http://schemas.openxmlformats.org/officeDocument/2006/relationships/hyperlink" Target="https://developers.chrome.com/origintrials/#/trials/activ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WICG/badging/blob/master/explainer.md" TargetMode="External"/><Relationship Id="rId2" Type="http://schemas.openxmlformats.org/officeDocument/2006/relationships/notesSlide" Target="../notesSlides/notesSlide14.xml"/><Relationship Id="rId1" Type="http://schemas.openxmlformats.org/officeDocument/2006/relationships/slideLayout" Target="../slideLayouts/slideLayout2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WICG/contact-api" TargetMode="External"/><Relationship Id="rId2" Type="http://schemas.openxmlformats.org/officeDocument/2006/relationships/notesSlide" Target="../notesSlides/notesSlide15.xml"/><Relationship Id="rId1" Type="http://schemas.openxmlformats.org/officeDocument/2006/relationships/slideLayout" Target="../slideLayouts/slideLayout2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WICG/web-locks/blob/master/EXPLAINER.md" TargetMode="External"/><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WICG/shape-detection-api" TargetMode="External"/><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w3c/web-nfc" TargetMode="External"/><Relationship Id="rId2" Type="http://schemas.openxmlformats.org/officeDocument/2006/relationships/notesSlide" Target="../notesSlides/notesSlide18.xml"/><Relationship Id="rId1" Type="http://schemas.openxmlformats.org/officeDocument/2006/relationships/slideLayout" Target="../slideLayouts/slideLayout21.xml"/><Relationship Id="rId4" Type="http://schemas.openxmlformats.org/officeDocument/2006/relationships/hyperlink" Target="https://github.com/kenchris/webnfc-grocerie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WICG/native-file-system/blob/master/EXPLAINER.md" TargetMode="External"/><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1.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17.wmf"/><Relationship Id="rId2" Type="http://schemas.openxmlformats.org/officeDocument/2006/relationships/slideLayout" Target="../slideLayouts/slideLayout2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8.png"/><Relationship Id="rId4" Type="http://schemas.openxmlformats.org/officeDocument/2006/relationships/hyperlink" Target="https://w3c.github.io/miniapp/white-paper/comparison.html"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cs.chromium.org/chromium/src/third_party/blink/renderer/modules/nfc/" TargetMode="External"/><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3" Type="http://schemas.openxmlformats.org/officeDocument/2006/relationships/hyperlink" Target="https://groups.google.com/a/chromium.org/forum/#!forum/fugu-dev" TargetMode="External"/><Relationship Id="rId2" Type="http://schemas.openxmlformats.org/officeDocument/2006/relationships/notesSlide" Target="../notesSlides/notesSlide28.xml"/><Relationship Id="rId1" Type="http://schemas.openxmlformats.org/officeDocument/2006/relationships/slideLayout" Target="../slideLayouts/slideLayout21.xml"/><Relationship Id="rId5" Type="http://schemas.openxmlformats.org/officeDocument/2006/relationships/hyperlink" Target="http://bit.ly/new-fugu-request" TargetMode="External"/><Relationship Id="rId4" Type="http://schemas.openxmlformats.org/officeDocument/2006/relationships/hyperlink" Target="mailto:fugu-dev@chromium.org"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docs.google.com/document/d/1vC2IRBel2PIahJLE1Mrnd4nm0OMvWDQcKUQSsfxMFBY/edit" TargetMode="External"/><Relationship Id="rId3" Type="http://schemas.openxmlformats.org/officeDocument/2006/relationships/hyperlink" Target="https://blog.chromium.org/2018/11/our-commitment-to-more-capable-web.html" TargetMode="External"/><Relationship Id="rId7" Type="http://schemas.openxmlformats.org/officeDocument/2006/relationships/hyperlink" Target="https://docs.google.com/presentation/d/1QPuoAWsk1BQfkg73x7IExvxi3VjIU9DGE0uIylprfWk/edit" TargetMode="External"/><Relationship Id="rId12" Type="http://schemas.openxmlformats.org/officeDocument/2006/relationships/hyperlink" Target="http://bit.ly/new-fugu-request" TargetMode="External"/><Relationship Id="rId2" Type="http://schemas.openxmlformats.org/officeDocument/2006/relationships/notesSlide" Target="../notesSlides/notesSlide29.xml"/><Relationship Id="rId1" Type="http://schemas.openxmlformats.org/officeDocument/2006/relationships/slideLayout" Target="../slideLayouts/slideLayout21.xml"/><Relationship Id="rId6" Type="http://schemas.openxmlformats.org/officeDocument/2006/relationships/hyperlink" Target="https://www.w3.org/2019/09/18-capable-web-minutes.html" TargetMode="External"/><Relationship Id="rId11" Type="http://schemas.openxmlformats.org/officeDocument/2006/relationships/hyperlink" Target="https://chromiumdev.slack.com/" TargetMode="External"/><Relationship Id="rId5" Type="http://schemas.openxmlformats.org/officeDocument/2006/relationships/hyperlink" Target="https://docs.google.com/document/d/1vTNAHK6kLgV74flobDahITkZ5HZLzd1ciUAuCc13Jp8/edit" TargetMode="External"/><Relationship Id="rId10" Type="http://schemas.openxmlformats.org/officeDocument/2006/relationships/hyperlink" Target="https://codelabs.developers.google.com/codelabs/web-capabilities/#0" TargetMode="External"/><Relationship Id="rId4" Type="http://schemas.openxmlformats.org/officeDocument/2006/relationships/hyperlink" Target="https://www.youtube.com/watch?v=GSiUzuB-PoI" TargetMode="External"/><Relationship Id="rId9" Type="http://schemas.openxmlformats.org/officeDocument/2006/relationships/hyperlink" Target="https://docs.google.com/spreadsheets/d/1de0ZYDOcafNXXwMcg4EZhT0346QM-QFvZfoD8ZffHeA/edit#gid=557099940"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1"/>
          <p:cNvSpPr txBox="1">
            <a:spLocks noGrp="1"/>
          </p:cNvSpPr>
          <p:nvPr>
            <p:ph type="title"/>
          </p:nvPr>
        </p:nvSpPr>
        <p:spPr>
          <a:prstGeom prst="rect">
            <a:avLst/>
          </a:prstGeom>
          <a:noFill/>
          <a:ln>
            <a:noFill/>
          </a:ln>
        </p:spPr>
        <p:txBody>
          <a:bodyPr spcFirstLastPara="1" wrap="square" lIns="50800" tIns="50800" rIns="50800" bIns="50800" anchor="t" anchorCtr="0">
            <a:normAutofit/>
          </a:bodyPr>
          <a:lstStyle/>
          <a:p>
            <a:pPr marL="0" marR="0" lvl="0" indent="0" algn="l" rtl="0">
              <a:lnSpc>
                <a:spcPct val="100000"/>
              </a:lnSpc>
              <a:spcBef>
                <a:spcPts val="0"/>
              </a:spcBef>
              <a:spcAft>
                <a:spcPts val="0"/>
              </a:spcAft>
              <a:buClr>
                <a:srgbClr val="E4F4F9"/>
              </a:buClr>
              <a:buSzPts val="10000"/>
              <a:buFont typeface="Arial"/>
              <a:buNone/>
            </a:pPr>
            <a:r>
              <a:rPr lang="zh-CN" altLang="en-US" sz="10000" b="1" i="0" u="none" strike="noStrike" cap="none" dirty="0">
                <a:solidFill>
                  <a:schemeClr val="accent6">
                    <a:lumMod val="40000"/>
                    <a:lumOff val="60000"/>
                  </a:schemeClr>
                </a:solidFill>
                <a:latin typeface="Arial"/>
                <a:ea typeface="Arial"/>
                <a:cs typeface="Arial"/>
                <a:sym typeface="Arial"/>
              </a:rPr>
              <a:t>打造更强大的</a:t>
            </a:r>
            <a:r>
              <a:rPr lang="en-US" sz="10000" b="1" i="0" u="none" strike="noStrike" cap="none" dirty="0">
                <a:solidFill>
                  <a:schemeClr val="accent6">
                    <a:lumMod val="40000"/>
                    <a:lumOff val="60000"/>
                  </a:schemeClr>
                </a:solidFill>
                <a:latin typeface="Arial"/>
                <a:ea typeface="Arial"/>
                <a:cs typeface="Arial"/>
                <a:sym typeface="Arial"/>
              </a:rPr>
              <a:t>PWA</a:t>
            </a:r>
            <a:r>
              <a:rPr lang="zh-CN" altLang="en-US" dirty="0">
                <a:solidFill>
                  <a:schemeClr val="accent6">
                    <a:lumMod val="40000"/>
                    <a:lumOff val="60000"/>
                  </a:schemeClr>
                </a:solidFill>
              </a:rPr>
              <a:t>：</a:t>
            </a:r>
            <a:br>
              <a:rPr lang="en-US" altLang="zh-CN" dirty="0">
                <a:solidFill>
                  <a:schemeClr val="accent6">
                    <a:lumMod val="40000"/>
                    <a:lumOff val="60000"/>
                  </a:schemeClr>
                </a:solidFill>
              </a:rPr>
            </a:br>
            <a:r>
              <a:rPr lang="en-US" sz="10000" b="1" dirty="0">
                <a:solidFill>
                  <a:schemeClr val="accent6">
                    <a:lumMod val="40000"/>
                    <a:lumOff val="60000"/>
                  </a:schemeClr>
                </a:solidFill>
                <a:latin typeface="Arial"/>
                <a:ea typeface="Arial"/>
                <a:cs typeface="Arial"/>
                <a:sym typeface="Arial"/>
              </a:rPr>
              <a:t>Project </a:t>
            </a:r>
            <a:r>
              <a:rPr lang="en-US" sz="10000" b="1" i="0" u="none" strike="noStrike" cap="none" dirty="0" err="1">
                <a:solidFill>
                  <a:schemeClr val="accent6">
                    <a:lumMod val="40000"/>
                    <a:lumOff val="60000"/>
                  </a:schemeClr>
                </a:solidFill>
                <a:latin typeface="Arial"/>
                <a:ea typeface="Arial"/>
                <a:cs typeface="Arial"/>
                <a:sym typeface="Arial"/>
              </a:rPr>
              <a:t>Fugu（河豚</a:t>
            </a:r>
            <a:r>
              <a:rPr lang="en-US" sz="10000" b="1" i="0" u="none" strike="noStrike" cap="none" dirty="0">
                <a:solidFill>
                  <a:schemeClr val="accent6">
                    <a:lumMod val="40000"/>
                    <a:lumOff val="60000"/>
                  </a:schemeClr>
                </a:solidFill>
                <a:latin typeface="Arial"/>
                <a:ea typeface="Arial"/>
                <a:cs typeface="Arial"/>
                <a:sym typeface="Arial"/>
              </a:rPr>
              <a:t>）</a:t>
            </a:r>
            <a:endParaRPr sz="10000" b="1" i="0" u="none" strike="noStrike" cap="none" dirty="0">
              <a:solidFill>
                <a:schemeClr val="accent6">
                  <a:lumMod val="40000"/>
                  <a:lumOff val="60000"/>
                </a:schemeClr>
              </a:solidFill>
              <a:latin typeface="Arial"/>
              <a:ea typeface="Arial"/>
              <a:cs typeface="Arial"/>
              <a:sym typeface="Arial"/>
            </a:endParaRPr>
          </a:p>
        </p:txBody>
      </p:sp>
      <p:sp>
        <p:nvSpPr>
          <p:cNvPr id="38" name="Google Shape;38;p1"/>
          <p:cNvSpPr txBox="1">
            <a:spLocks noGrp="1"/>
          </p:cNvSpPr>
          <p:nvPr>
            <p:ph type="body" idx="1"/>
          </p:nvPr>
        </p:nvSpPr>
        <p:spPr>
          <a:prstGeom prst="rect">
            <a:avLst/>
          </a:prstGeom>
          <a:noFill/>
          <a:ln>
            <a:noFill/>
          </a:ln>
        </p:spPr>
        <p:txBody>
          <a:bodyPr spcFirstLastPara="1" wrap="square" lIns="50800" tIns="50800" rIns="50800" bIns="50800" anchor="b" anchorCtr="0">
            <a:spAutoFit/>
          </a:bodyPr>
          <a:lstStyle/>
          <a:p>
            <a:pPr marL="0" lvl="0" indent="0" algn="l" rtl="0">
              <a:lnSpc>
                <a:spcPct val="100000"/>
              </a:lnSpc>
              <a:spcBef>
                <a:spcPts val="0"/>
              </a:spcBef>
              <a:spcAft>
                <a:spcPts val="0"/>
              </a:spcAft>
              <a:buClr>
                <a:srgbClr val="18B2E8"/>
              </a:buClr>
              <a:buSzPts val="6900"/>
              <a:buFont typeface="Microsoft YaHei"/>
              <a:buNone/>
            </a:pPr>
            <a:r>
              <a:rPr lang="en-US"/>
              <a:t>撖书良</a:t>
            </a:r>
            <a:endParaRPr/>
          </a:p>
        </p:txBody>
      </p:sp>
      <p:sp>
        <p:nvSpPr>
          <p:cNvPr id="39" name="Google Shape;39;p1"/>
          <p:cNvSpPr txBox="1">
            <a:spLocks noGrp="1"/>
          </p:cNvSpPr>
          <p:nvPr>
            <p:ph type="body" idx="2"/>
          </p:nvPr>
        </p:nvSpPr>
        <p:spPr>
          <a:xfrm>
            <a:off x="2447649" y="9163050"/>
            <a:ext cx="17064900" cy="2756700"/>
          </a:xfrm>
          <a:prstGeom prst="rect">
            <a:avLst/>
          </a:prstGeom>
          <a:noFill/>
          <a:ln>
            <a:noFill/>
          </a:ln>
        </p:spPr>
        <p:txBody>
          <a:bodyPr spcFirstLastPara="1" wrap="square" lIns="50800" tIns="50800" rIns="50800" bIns="50800" anchor="t" anchorCtr="0">
            <a:spAutoFit/>
          </a:bodyPr>
          <a:lstStyle/>
          <a:p>
            <a:pPr marL="0" lvl="0" indent="0" algn="l" rtl="0">
              <a:lnSpc>
                <a:spcPct val="100000"/>
              </a:lnSpc>
              <a:spcBef>
                <a:spcPts val="0"/>
              </a:spcBef>
              <a:spcAft>
                <a:spcPts val="0"/>
              </a:spcAft>
              <a:buClr>
                <a:srgbClr val="E4F4F9"/>
              </a:buClr>
              <a:buSzPts val="3800"/>
              <a:buFont typeface="Microsoft YaHei"/>
              <a:buNone/>
            </a:pPr>
            <a:r>
              <a:rPr lang="en-US" dirty="0" err="1"/>
              <a:t>英特尔</a:t>
            </a:r>
            <a:r>
              <a:rPr lang="en-US" dirty="0"/>
              <a:t> </a:t>
            </a:r>
            <a:r>
              <a:rPr lang="en-US" dirty="0" err="1"/>
              <a:t>高级软件工程师</a:t>
            </a:r>
            <a:endParaRPr dirty="0"/>
          </a:p>
          <a:p>
            <a:pPr marL="0" lvl="0" indent="0" algn="l" rtl="0">
              <a:lnSpc>
                <a:spcPct val="100000"/>
              </a:lnSpc>
              <a:spcBef>
                <a:spcPts val="0"/>
              </a:spcBef>
              <a:spcAft>
                <a:spcPts val="0"/>
              </a:spcAft>
              <a:buClr>
                <a:srgbClr val="E4F4F9"/>
              </a:buClr>
              <a:buSzPts val="3800"/>
              <a:buFont typeface="Microsoft YaHei"/>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61760e0389_1_23"/>
          <p:cNvSpPr txBox="1">
            <a:spLocks noGrp="1"/>
          </p:cNvSpPr>
          <p:nvPr>
            <p:ph type="body" idx="1"/>
          </p:nvPr>
        </p:nvSpPr>
        <p:spPr>
          <a:prstGeom prst="rect">
            <a:avLst/>
          </a:prstGeom>
        </p:spPr>
        <p:txBody>
          <a:bodyPr spcFirstLastPara="1" wrap="square" lIns="50800" tIns="50800" rIns="50800" bIns="50800" anchor="t" anchorCtr="0">
            <a:noAutofit/>
          </a:bodyPr>
          <a:lstStyle/>
          <a:p>
            <a:pPr marL="0" lvl="0" indent="0" algn="l" rtl="0">
              <a:spcBef>
                <a:spcPts val="0"/>
              </a:spcBef>
              <a:spcAft>
                <a:spcPts val="0"/>
              </a:spcAft>
              <a:buNone/>
            </a:pPr>
            <a:endParaRPr/>
          </a:p>
        </p:txBody>
      </p:sp>
      <p:sp>
        <p:nvSpPr>
          <p:cNvPr id="119" name="Google Shape;119;g61760e0389_1_23"/>
          <p:cNvSpPr txBox="1">
            <a:spLocks noGrp="1"/>
          </p:cNvSpPr>
          <p:nvPr>
            <p:ph type="title"/>
          </p:nvPr>
        </p:nvSpPr>
        <p:spPr>
          <a:prstGeom prst="rect">
            <a:avLst/>
          </a:prstGeom>
        </p:spPr>
        <p:txBody>
          <a:bodyPr spcFirstLastPara="1" wrap="square" lIns="50800" tIns="50800" rIns="50800" bIns="50800" anchor="t" anchorCtr="0">
            <a:noAutofit/>
          </a:bodyPr>
          <a:lstStyle/>
          <a:p>
            <a:pPr marL="0" lvl="0" indent="0" algn="l" rtl="0">
              <a:spcBef>
                <a:spcPts val="0"/>
              </a:spcBef>
              <a:spcAft>
                <a:spcPts val="0"/>
              </a:spcAft>
              <a:buNone/>
            </a:pPr>
            <a:r>
              <a:rPr lang="en-US"/>
              <a:t>Fugu APIs的推进流程</a:t>
            </a:r>
            <a:endParaRPr/>
          </a:p>
        </p:txBody>
      </p:sp>
      <p:pic>
        <p:nvPicPr>
          <p:cNvPr id="120" name="Google Shape;120;g61760e0389_1_23"/>
          <p:cNvPicPr preferRelativeResize="0"/>
          <p:nvPr/>
        </p:nvPicPr>
        <p:blipFill>
          <a:blip r:embed="rId3">
            <a:alphaModFix/>
          </a:blip>
          <a:stretch>
            <a:fillRect/>
          </a:stretch>
        </p:blipFill>
        <p:spPr>
          <a:xfrm>
            <a:off x="1599600" y="2994025"/>
            <a:ext cx="21184901" cy="9399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6"/>
          <p:cNvSpPr txBox="1">
            <a:spLocks noGrp="1"/>
          </p:cNvSpPr>
          <p:nvPr>
            <p:ph type="body" idx="1"/>
          </p:nvPr>
        </p:nvSpPr>
        <p:spPr>
          <a:xfrm>
            <a:off x="1829150" y="2696275"/>
            <a:ext cx="19500900" cy="7792500"/>
          </a:xfrm>
          <a:prstGeom prst="rect">
            <a:avLst/>
          </a:prstGeom>
          <a:noFill/>
          <a:ln>
            <a:noFill/>
          </a:ln>
        </p:spPr>
        <p:txBody>
          <a:bodyPr spcFirstLastPara="1" wrap="square" lIns="50800" tIns="50800" rIns="50800" bIns="50800" anchor="t" anchorCtr="0">
            <a:normAutofit/>
          </a:bodyPr>
          <a:lstStyle/>
          <a:p>
            <a:pPr marL="0" lvl="0" indent="0" algn="l" rtl="0">
              <a:spcBef>
                <a:spcPts val="0"/>
              </a:spcBef>
              <a:spcAft>
                <a:spcPts val="0"/>
              </a:spcAft>
              <a:buClr>
                <a:schemeClr val="dk1"/>
              </a:buClr>
              <a:buSzPts val="1100"/>
              <a:buFont typeface="Arial"/>
              <a:buNone/>
            </a:pPr>
            <a:r>
              <a:rPr lang="en-US" sz="4800" u="sng" dirty="0">
                <a:solidFill>
                  <a:srgbClr val="00FFFF"/>
                </a:solidFill>
                <a:hlinkClick r:id="rId3"/>
              </a:rPr>
              <a:t>API Tracker</a:t>
            </a:r>
            <a:endParaRPr dirty="0">
              <a:solidFill>
                <a:srgbClr val="00FFFF"/>
              </a:solidFill>
            </a:endParaRPr>
          </a:p>
        </p:txBody>
      </p:sp>
      <p:sp>
        <p:nvSpPr>
          <p:cNvPr id="126" name="Google Shape;126;p16"/>
          <p:cNvSpPr txBox="1">
            <a:spLocks noGrp="1"/>
          </p:cNvSpPr>
          <p:nvPr>
            <p:ph type="title"/>
          </p:nvPr>
        </p:nvSpPr>
        <p:spPr>
          <a:prstGeom prst="rect">
            <a:avLst/>
          </a:prstGeom>
          <a:noFill/>
          <a:ln>
            <a:noFill/>
          </a:ln>
        </p:spPr>
        <p:txBody>
          <a:bodyPr spcFirstLastPara="1" wrap="square" lIns="50800" tIns="50800" rIns="50800" bIns="50800" anchor="t" anchorCtr="0">
            <a:normAutofit/>
          </a:bodyPr>
          <a:lstStyle/>
          <a:p>
            <a:pPr marL="0" lvl="0" indent="0" algn="l" rtl="0">
              <a:lnSpc>
                <a:spcPct val="100000"/>
              </a:lnSpc>
              <a:spcBef>
                <a:spcPts val="0"/>
              </a:spcBef>
              <a:spcAft>
                <a:spcPts val="0"/>
              </a:spcAft>
              <a:buClr>
                <a:srgbClr val="18B2E8"/>
              </a:buClr>
              <a:buSzPts val="6800"/>
              <a:buFont typeface="Arial"/>
              <a:buNone/>
            </a:pPr>
            <a:r>
              <a:rPr lang="en-US"/>
              <a:t>Fugu APIs进展现状</a:t>
            </a:r>
            <a:endParaRPr/>
          </a:p>
        </p:txBody>
      </p:sp>
      <p:sp>
        <p:nvSpPr>
          <p:cNvPr id="128" name="Google Shape;128;p16"/>
          <p:cNvSpPr txBox="1"/>
          <p:nvPr/>
        </p:nvSpPr>
        <p:spPr>
          <a:xfrm>
            <a:off x="638325" y="10897850"/>
            <a:ext cx="10266900" cy="130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rgbClr val="F3F3F3"/>
                </a:solidFill>
                <a:latin typeface="Microsoft YaHei"/>
                <a:ea typeface="Microsoft YaHei"/>
                <a:cs typeface="Microsoft YaHei"/>
                <a:sym typeface="Microsoft YaHei"/>
              </a:rPr>
              <a:t> …</a:t>
            </a:r>
            <a:endParaRPr sz="3600" dirty="0">
              <a:solidFill>
                <a:srgbClr val="F3F3F3"/>
              </a:solidFill>
              <a:latin typeface="Microsoft YaHei"/>
              <a:ea typeface="Microsoft YaHei"/>
              <a:cs typeface="Microsoft YaHei"/>
              <a:sym typeface="Microsoft YaHei"/>
            </a:endParaRPr>
          </a:p>
          <a:p>
            <a:pPr marL="0" lvl="0" indent="0" algn="l" rtl="0">
              <a:spcBef>
                <a:spcPts val="1000"/>
              </a:spcBef>
              <a:spcAft>
                <a:spcPts val="0"/>
              </a:spcAft>
              <a:buNone/>
            </a:pPr>
            <a:r>
              <a:rPr lang="en-US" sz="2700" dirty="0">
                <a:solidFill>
                  <a:srgbClr val="F3F3F3"/>
                </a:solidFill>
                <a:latin typeface="Microsoft YaHei"/>
                <a:ea typeface="Microsoft YaHei"/>
                <a:cs typeface="Microsoft YaHei"/>
                <a:sym typeface="Microsoft YaHei"/>
              </a:rPr>
              <a:t>（</a:t>
            </a:r>
            <a:r>
              <a:rPr lang="en-US" sz="2700" dirty="0" err="1">
                <a:solidFill>
                  <a:srgbClr val="F3F3F3"/>
                </a:solidFill>
                <a:latin typeface="Microsoft YaHei"/>
                <a:ea typeface="Microsoft YaHei"/>
                <a:cs typeface="Microsoft YaHei"/>
                <a:sym typeface="Microsoft YaHei"/>
              </a:rPr>
              <a:t>截图已省略表格下方共计</a:t>
            </a:r>
            <a:r>
              <a:rPr lang="en-US" sz="2700" dirty="0">
                <a:solidFill>
                  <a:srgbClr val="F3F3F3"/>
                </a:solidFill>
                <a:latin typeface="Microsoft YaHei"/>
                <a:ea typeface="Microsoft YaHei"/>
                <a:cs typeface="Microsoft YaHei"/>
                <a:sym typeface="Microsoft YaHei"/>
              </a:rPr>
              <a:t> 92 </a:t>
            </a:r>
            <a:r>
              <a:rPr lang="en-US" sz="2700" dirty="0" err="1">
                <a:solidFill>
                  <a:srgbClr val="F3F3F3"/>
                </a:solidFill>
                <a:latin typeface="Microsoft YaHei"/>
                <a:ea typeface="Microsoft YaHei"/>
                <a:cs typeface="Microsoft YaHei"/>
                <a:sym typeface="Microsoft YaHei"/>
              </a:rPr>
              <a:t>行内容</a:t>
            </a:r>
            <a:r>
              <a:rPr lang="en-US" sz="2700" dirty="0">
                <a:solidFill>
                  <a:srgbClr val="F3F3F3"/>
                </a:solidFill>
                <a:latin typeface="Microsoft YaHei"/>
                <a:ea typeface="Microsoft YaHei"/>
                <a:cs typeface="Microsoft YaHei"/>
                <a:sym typeface="Microsoft YaHei"/>
              </a:rPr>
              <a:t>）</a:t>
            </a:r>
            <a:endParaRPr sz="2700" dirty="0">
              <a:solidFill>
                <a:srgbClr val="F3F3F3"/>
              </a:solidFill>
              <a:latin typeface="Microsoft YaHei"/>
              <a:ea typeface="Microsoft YaHei"/>
              <a:cs typeface="Microsoft YaHei"/>
              <a:sym typeface="Microsoft YaHei"/>
            </a:endParaRPr>
          </a:p>
        </p:txBody>
      </p:sp>
      <p:pic>
        <p:nvPicPr>
          <p:cNvPr id="2" name="Picture 1">
            <a:extLst>
              <a:ext uri="{FF2B5EF4-FFF2-40B4-BE49-F238E27FC236}">
                <a16:creationId xmlns:a16="http://schemas.microsoft.com/office/drawing/2014/main" id="{6157334D-C91D-4CD6-8D21-FD5BA4A19311}"/>
              </a:ext>
            </a:extLst>
          </p:cNvPr>
          <p:cNvPicPr>
            <a:picLocks noChangeAspect="1"/>
          </p:cNvPicPr>
          <p:nvPr/>
        </p:nvPicPr>
        <p:blipFill>
          <a:blip r:embed="rId4"/>
          <a:stretch>
            <a:fillRect/>
          </a:stretch>
        </p:blipFill>
        <p:spPr>
          <a:xfrm>
            <a:off x="336565" y="3513651"/>
            <a:ext cx="23710868" cy="750607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61760e0389_1_83"/>
          <p:cNvSpPr txBox="1">
            <a:spLocks noGrp="1"/>
          </p:cNvSpPr>
          <p:nvPr>
            <p:ph type="body" idx="1"/>
          </p:nvPr>
        </p:nvSpPr>
        <p:spPr>
          <a:xfrm>
            <a:off x="2441475" y="2990335"/>
            <a:ext cx="21184644" cy="10206681"/>
          </a:xfrm>
          <a:prstGeom prst="rect">
            <a:avLst/>
          </a:prstGeom>
        </p:spPr>
        <p:txBody>
          <a:bodyPr spcFirstLastPara="1" wrap="square" lIns="50800" tIns="50800" rIns="50800" bIns="50800" anchor="t" anchorCtr="0">
            <a:noAutofit/>
          </a:bodyPr>
          <a:lstStyle/>
          <a:p>
            <a:pPr marL="0" lvl="0" indent="0" algn="l" rtl="0">
              <a:spcBef>
                <a:spcPts val="0"/>
              </a:spcBef>
              <a:spcAft>
                <a:spcPts val="0"/>
              </a:spcAft>
              <a:buNone/>
            </a:pPr>
            <a:r>
              <a:rPr lang="en-US" sz="5000" dirty="0" err="1">
                <a:solidFill>
                  <a:schemeClr val="lt1"/>
                </a:solidFill>
                <a:latin typeface="微软雅黑" panose="020B0503020204020204" pitchFamily="34" charset="-122"/>
                <a:ea typeface="微软雅黑" panose="020B0503020204020204" pitchFamily="34" charset="-122"/>
              </a:rPr>
              <a:t>相对比较成熟的Web</a:t>
            </a:r>
            <a:r>
              <a:rPr lang="en-US" sz="5000" dirty="0">
                <a:solidFill>
                  <a:schemeClr val="lt1"/>
                </a:solidFill>
                <a:latin typeface="微软雅黑" panose="020B0503020204020204" pitchFamily="34" charset="-122"/>
                <a:ea typeface="微软雅黑" panose="020B0503020204020204" pitchFamily="34" charset="-122"/>
              </a:rPr>
              <a:t> Platform </a:t>
            </a:r>
            <a:r>
              <a:rPr lang="en-US" sz="5000" dirty="0" err="1">
                <a:solidFill>
                  <a:schemeClr val="lt1"/>
                </a:solidFill>
                <a:latin typeface="微软雅黑" panose="020B0503020204020204" pitchFamily="34" charset="-122"/>
                <a:ea typeface="微软雅黑" panose="020B0503020204020204" pitchFamily="34" charset="-122"/>
              </a:rPr>
              <a:t>APIs的试验场，面向Web开发者有限范围试用，收集反馈用来完善API标准以及实现。</a:t>
            </a:r>
            <a:r>
              <a:rPr lang="en-US" sz="5000" u="sng" dirty="0" err="1">
                <a:solidFill>
                  <a:srgbClr val="00FFFF"/>
                </a:solidFill>
                <a:latin typeface="微软雅黑" panose="020B0503020204020204" pitchFamily="34" charset="-122"/>
                <a:ea typeface="微软雅黑" panose="020B0503020204020204" pitchFamily="34" charset="-122"/>
                <a:hlinkClick r:id="rId3"/>
              </a:rPr>
              <a:t>https</a:t>
            </a:r>
            <a:r>
              <a:rPr lang="en-US" sz="5000" u="sng" dirty="0">
                <a:solidFill>
                  <a:srgbClr val="00FFFF"/>
                </a:solidFill>
                <a:latin typeface="微软雅黑" panose="020B0503020204020204" pitchFamily="34" charset="-122"/>
                <a:ea typeface="微软雅黑" panose="020B0503020204020204" pitchFamily="34" charset="-122"/>
                <a:hlinkClick r:id="rId3"/>
              </a:rPr>
              <a:t>://github.com/GoogleChrome/OriginTrials/blob/gh-pages/explainer.md</a:t>
            </a:r>
            <a:r>
              <a:rPr lang="en-US" sz="5000" dirty="0">
                <a:solidFill>
                  <a:srgbClr val="00FFFF"/>
                </a:solidFill>
                <a:latin typeface="微软雅黑" panose="020B0503020204020204" pitchFamily="34" charset="-122"/>
                <a:ea typeface="微软雅黑" panose="020B0503020204020204" pitchFamily="34" charset="-122"/>
              </a:rPr>
              <a:t> </a:t>
            </a:r>
            <a:endParaRPr sz="5000" dirty="0">
              <a:solidFill>
                <a:srgbClr val="00FFFF"/>
              </a:solidFill>
              <a:latin typeface="微软雅黑" panose="020B0503020204020204" pitchFamily="34" charset="-122"/>
              <a:ea typeface="微软雅黑" panose="020B0503020204020204" pitchFamily="34" charset="-122"/>
            </a:endParaRPr>
          </a:p>
          <a:p>
            <a:pPr marL="0" lvl="0" indent="0" algn="l" rtl="0">
              <a:spcBef>
                <a:spcPts val="0"/>
              </a:spcBef>
              <a:spcAft>
                <a:spcPts val="0"/>
              </a:spcAft>
              <a:buNone/>
            </a:pPr>
            <a:endParaRPr sz="5000" dirty="0">
              <a:solidFill>
                <a:schemeClr val="lt1"/>
              </a:solidFill>
              <a:latin typeface="微软雅黑" panose="020B0503020204020204" pitchFamily="34" charset="-122"/>
              <a:ea typeface="微软雅黑" panose="020B0503020204020204" pitchFamily="34" charset="-122"/>
            </a:endParaRPr>
          </a:p>
          <a:p>
            <a:pPr marL="0" lvl="0" indent="0" algn="l" rtl="0">
              <a:spcBef>
                <a:spcPts val="0"/>
              </a:spcBef>
              <a:spcAft>
                <a:spcPts val="0"/>
              </a:spcAft>
              <a:buNone/>
            </a:pPr>
            <a:r>
              <a:rPr lang="en-US" sz="4800" dirty="0">
                <a:solidFill>
                  <a:schemeClr val="lt1"/>
                </a:solidFill>
                <a:latin typeface="微软雅黑" panose="020B0503020204020204" pitchFamily="34" charset="-122"/>
                <a:ea typeface="微软雅黑" panose="020B0503020204020204" pitchFamily="34" charset="-122"/>
              </a:rPr>
              <a:t>🐡 </a:t>
            </a:r>
            <a:r>
              <a:rPr lang="en-US" sz="4800" u="sng" dirty="0" err="1">
                <a:solidFill>
                  <a:srgbClr val="00FFFF"/>
                </a:solidFill>
                <a:latin typeface="微软雅黑" panose="020B0503020204020204" pitchFamily="34" charset="-122"/>
                <a:ea typeface="微软雅黑" panose="020B0503020204020204" pitchFamily="34" charset="-122"/>
                <a:hlinkClick r:id="rId4"/>
              </a:rPr>
              <a:t>这里</a:t>
            </a:r>
            <a:r>
              <a:rPr lang="en-US" sz="4800" dirty="0" err="1">
                <a:solidFill>
                  <a:schemeClr val="lt1"/>
                </a:solidFill>
                <a:latin typeface="微软雅黑" panose="020B0503020204020204" pitchFamily="34" charset="-122"/>
                <a:ea typeface="微软雅黑" panose="020B0503020204020204" pitchFamily="34" charset="-122"/>
              </a:rPr>
              <a:t>，注册一个token，专用于你的origin</a:t>
            </a:r>
            <a:endParaRPr sz="4800" dirty="0">
              <a:solidFill>
                <a:schemeClr val="lt1"/>
              </a:solidFill>
              <a:latin typeface="微软雅黑" panose="020B0503020204020204" pitchFamily="34" charset="-122"/>
              <a:ea typeface="微软雅黑" panose="020B0503020204020204" pitchFamily="34" charset="-122"/>
            </a:endParaRPr>
          </a:p>
          <a:p>
            <a:pPr marL="0" lvl="0" indent="0" algn="l" rtl="0">
              <a:spcBef>
                <a:spcPts val="0"/>
              </a:spcBef>
              <a:spcAft>
                <a:spcPts val="0"/>
              </a:spcAft>
              <a:buNone/>
            </a:pPr>
            <a:endParaRPr sz="4800" dirty="0">
              <a:solidFill>
                <a:schemeClr val="lt1"/>
              </a:solidFill>
              <a:latin typeface="微软雅黑" panose="020B0503020204020204" pitchFamily="34" charset="-122"/>
              <a:ea typeface="微软雅黑" panose="020B0503020204020204" pitchFamily="34" charset="-122"/>
            </a:endParaRPr>
          </a:p>
          <a:p>
            <a:pPr marL="0" lvl="0" indent="0" algn="l" rtl="0">
              <a:spcBef>
                <a:spcPts val="0"/>
              </a:spcBef>
              <a:spcAft>
                <a:spcPts val="0"/>
              </a:spcAft>
              <a:buNone/>
            </a:pPr>
            <a:r>
              <a:rPr lang="en-US" sz="4800" dirty="0">
                <a:solidFill>
                  <a:schemeClr val="lt1"/>
                </a:solidFill>
                <a:latin typeface="微软雅黑" panose="020B0503020204020204" pitchFamily="34" charset="-122"/>
                <a:ea typeface="微软雅黑" panose="020B0503020204020204" pitchFamily="34" charset="-122"/>
              </a:rPr>
              <a:t>🐡 </a:t>
            </a:r>
            <a:r>
              <a:rPr lang="en-US" sz="4800" dirty="0" err="1">
                <a:solidFill>
                  <a:schemeClr val="lt1"/>
                </a:solidFill>
                <a:latin typeface="微软雅黑" panose="020B0503020204020204" pitchFamily="34" charset="-122"/>
                <a:ea typeface="微软雅黑" panose="020B0503020204020204" pitchFamily="34" charset="-122"/>
              </a:rPr>
              <a:t>把token放在页面</a:t>
            </a:r>
            <a:r>
              <a:rPr lang="en-US" sz="4800" dirty="0">
                <a:solidFill>
                  <a:schemeClr val="lt1"/>
                </a:solidFill>
                <a:latin typeface="微软雅黑" panose="020B0503020204020204" pitchFamily="34" charset="-122"/>
                <a:ea typeface="微软雅黑" panose="020B0503020204020204" pitchFamily="34" charset="-122"/>
              </a:rPr>
              <a:t>&lt;meta&gt;里</a:t>
            </a:r>
            <a:endParaRPr sz="4800" dirty="0">
              <a:solidFill>
                <a:schemeClr val="lt1"/>
              </a:solidFill>
              <a:latin typeface="微软雅黑" panose="020B0503020204020204" pitchFamily="34" charset="-122"/>
              <a:ea typeface="微软雅黑" panose="020B0503020204020204" pitchFamily="34" charset="-122"/>
            </a:endParaRPr>
          </a:p>
          <a:p>
            <a:pPr marL="0" lvl="0" indent="0" algn="l" rtl="0">
              <a:spcBef>
                <a:spcPts val="0"/>
              </a:spcBef>
              <a:spcAft>
                <a:spcPts val="0"/>
              </a:spcAft>
              <a:buNone/>
            </a:pPr>
            <a:r>
              <a:rPr lang="en-US" sz="4000" dirty="0">
                <a:solidFill>
                  <a:schemeClr val="lt1"/>
                </a:solidFill>
                <a:latin typeface="微软雅黑" panose="020B0503020204020204" pitchFamily="34" charset="-122"/>
                <a:ea typeface="微软雅黑" panose="020B0503020204020204" pitchFamily="34" charset="-122"/>
                <a:cs typeface="Courier New"/>
                <a:sym typeface="Courier New"/>
              </a:rPr>
              <a:t>      </a:t>
            </a:r>
            <a:r>
              <a:rPr lang="en-US" sz="4000" dirty="0">
                <a:solidFill>
                  <a:srgbClr val="FF9900"/>
                </a:solidFill>
                <a:latin typeface="微软雅黑" panose="020B0503020204020204" pitchFamily="34" charset="-122"/>
                <a:ea typeface="微软雅黑" panose="020B0503020204020204" pitchFamily="34" charset="-122"/>
                <a:cs typeface="Courier New"/>
                <a:sym typeface="Courier New"/>
              </a:rPr>
              <a:t>&lt;meta http-</a:t>
            </a:r>
            <a:r>
              <a:rPr lang="en-US" sz="4000" dirty="0" err="1">
                <a:solidFill>
                  <a:srgbClr val="FF9900"/>
                </a:solidFill>
                <a:latin typeface="微软雅黑" panose="020B0503020204020204" pitchFamily="34" charset="-122"/>
                <a:ea typeface="微软雅黑" panose="020B0503020204020204" pitchFamily="34" charset="-122"/>
                <a:cs typeface="Courier New"/>
                <a:sym typeface="Courier New"/>
              </a:rPr>
              <a:t>equiv</a:t>
            </a:r>
            <a:r>
              <a:rPr lang="en-US" sz="4000" dirty="0">
                <a:solidFill>
                  <a:srgbClr val="FF9900"/>
                </a:solidFill>
                <a:latin typeface="微软雅黑" panose="020B0503020204020204" pitchFamily="34" charset="-122"/>
                <a:ea typeface="微软雅黑" panose="020B0503020204020204" pitchFamily="34" charset="-122"/>
                <a:cs typeface="Courier New"/>
                <a:sym typeface="Courier New"/>
              </a:rPr>
              <a:t>="origin-trial" content="**your token**"&gt;</a:t>
            </a:r>
            <a:endParaRPr sz="4000" dirty="0">
              <a:solidFill>
                <a:srgbClr val="FF9900"/>
              </a:solidFill>
              <a:latin typeface="微软雅黑" panose="020B0503020204020204" pitchFamily="34" charset="-122"/>
              <a:ea typeface="微软雅黑" panose="020B0503020204020204" pitchFamily="34" charset="-122"/>
              <a:cs typeface="Courier New"/>
              <a:sym typeface="Courier New"/>
            </a:endParaRPr>
          </a:p>
          <a:p>
            <a:pPr marL="0" lvl="0" indent="0" algn="l" rtl="0">
              <a:spcBef>
                <a:spcPts val="1000"/>
              </a:spcBef>
              <a:spcAft>
                <a:spcPts val="0"/>
              </a:spcAft>
              <a:buNone/>
            </a:pPr>
            <a:r>
              <a:rPr lang="en-US" sz="4800" dirty="0">
                <a:solidFill>
                  <a:schemeClr val="lt1"/>
                </a:solidFill>
                <a:latin typeface="微软雅黑" panose="020B0503020204020204" pitchFamily="34" charset="-122"/>
                <a:ea typeface="微软雅黑" panose="020B0503020204020204" pitchFamily="34" charset="-122"/>
              </a:rPr>
              <a:t>      </a:t>
            </a:r>
            <a:r>
              <a:rPr lang="en-US" sz="4800" dirty="0" err="1">
                <a:solidFill>
                  <a:schemeClr val="lt1"/>
                </a:solidFill>
                <a:latin typeface="微软雅黑" panose="020B0503020204020204" pitchFamily="34" charset="-122"/>
                <a:ea typeface="微软雅黑" panose="020B0503020204020204" pitchFamily="34" charset="-122"/>
              </a:rPr>
              <a:t>或者HTTP</a:t>
            </a:r>
            <a:r>
              <a:rPr lang="en-US" sz="4800" dirty="0">
                <a:solidFill>
                  <a:schemeClr val="lt1"/>
                </a:solidFill>
                <a:latin typeface="微软雅黑" panose="020B0503020204020204" pitchFamily="34" charset="-122"/>
                <a:ea typeface="微软雅黑" panose="020B0503020204020204" pitchFamily="34" charset="-122"/>
              </a:rPr>
              <a:t> </a:t>
            </a:r>
            <a:r>
              <a:rPr lang="en-US" sz="4800" dirty="0" err="1">
                <a:solidFill>
                  <a:schemeClr val="lt1"/>
                </a:solidFill>
                <a:latin typeface="微软雅黑" panose="020B0503020204020204" pitchFamily="34" charset="-122"/>
                <a:ea typeface="微软雅黑" panose="020B0503020204020204" pitchFamily="34" charset="-122"/>
              </a:rPr>
              <a:t>header里</a:t>
            </a:r>
            <a:endParaRPr sz="4800" dirty="0">
              <a:solidFill>
                <a:schemeClr val="lt1"/>
              </a:solidFill>
              <a:latin typeface="微软雅黑" panose="020B0503020204020204" pitchFamily="34" charset="-122"/>
              <a:ea typeface="微软雅黑" panose="020B0503020204020204" pitchFamily="34" charset="-122"/>
            </a:endParaRPr>
          </a:p>
          <a:p>
            <a:pPr marL="0" lvl="0" indent="0" algn="l" rtl="0">
              <a:spcBef>
                <a:spcPts val="1000"/>
              </a:spcBef>
              <a:spcAft>
                <a:spcPts val="0"/>
              </a:spcAft>
              <a:buClr>
                <a:schemeClr val="dk1"/>
              </a:buClr>
              <a:buSzPts val="1100"/>
              <a:buFont typeface="Arial"/>
              <a:buNone/>
            </a:pPr>
            <a:r>
              <a:rPr lang="en-US" sz="4000" dirty="0">
                <a:solidFill>
                  <a:srgbClr val="FF9900"/>
                </a:solidFill>
                <a:latin typeface="微软雅黑" panose="020B0503020204020204" pitchFamily="34" charset="-122"/>
                <a:ea typeface="微软雅黑" panose="020B0503020204020204" pitchFamily="34" charset="-122"/>
              </a:rPr>
              <a:t>      </a:t>
            </a:r>
            <a:r>
              <a:rPr lang="en-US" sz="4000" dirty="0">
                <a:solidFill>
                  <a:srgbClr val="FF9900"/>
                </a:solidFill>
                <a:latin typeface="微软雅黑" panose="020B0503020204020204" pitchFamily="34" charset="-122"/>
                <a:ea typeface="微软雅黑" panose="020B0503020204020204" pitchFamily="34" charset="-122"/>
                <a:cs typeface="Courier New"/>
                <a:sym typeface="Courier New"/>
              </a:rPr>
              <a:t>Origin-Trial: **your token**</a:t>
            </a:r>
            <a:endParaRPr sz="4000" dirty="0">
              <a:solidFill>
                <a:srgbClr val="FF9900"/>
              </a:solidFill>
              <a:latin typeface="微软雅黑" panose="020B0503020204020204" pitchFamily="34" charset="-122"/>
              <a:ea typeface="微软雅黑" panose="020B0503020204020204" pitchFamily="34" charset="-122"/>
              <a:cs typeface="Courier New"/>
              <a:sym typeface="Courier New"/>
            </a:endParaRPr>
          </a:p>
          <a:p>
            <a:pPr marL="0" lvl="0" indent="0" algn="l" rtl="0">
              <a:spcBef>
                <a:spcPts val="0"/>
              </a:spcBef>
              <a:spcAft>
                <a:spcPts val="0"/>
              </a:spcAft>
              <a:buNone/>
            </a:pPr>
            <a:endParaRPr sz="5000" dirty="0">
              <a:solidFill>
                <a:schemeClr val="lt1"/>
              </a:solidFill>
              <a:latin typeface="微软雅黑" panose="020B0503020204020204" pitchFamily="34" charset="-122"/>
              <a:ea typeface="微软雅黑" panose="020B0503020204020204" pitchFamily="34" charset="-122"/>
            </a:endParaRPr>
          </a:p>
          <a:p>
            <a:pPr marL="0" lvl="0" indent="0" algn="l" rtl="0">
              <a:spcBef>
                <a:spcPts val="0"/>
              </a:spcBef>
              <a:spcAft>
                <a:spcPts val="0"/>
              </a:spcAft>
              <a:buNone/>
            </a:pPr>
            <a:endParaRPr sz="5000" dirty="0">
              <a:solidFill>
                <a:schemeClr val="lt1"/>
              </a:solidFill>
              <a:latin typeface="微软雅黑" panose="020B0503020204020204" pitchFamily="34" charset="-122"/>
              <a:ea typeface="微软雅黑" panose="020B0503020204020204" pitchFamily="34" charset="-122"/>
            </a:endParaRPr>
          </a:p>
          <a:p>
            <a:pPr marL="0" lvl="0" indent="0" algn="l" rtl="0">
              <a:spcBef>
                <a:spcPts val="0"/>
              </a:spcBef>
              <a:spcAft>
                <a:spcPts val="0"/>
              </a:spcAft>
              <a:buNone/>
            </a:pPr>
            <a:endParaRPr sz="5000" dirty="0">
              <a:solidFill>
                <a:srgbClr val="00FFFF"/>
              </a:solidFill>
              <a:latin typeface="微软雅黑" panose="020B0503020204020204" pitchFamily="34" charset="-122"/>
              <a:ea typeface="微软雅黑" panose="020B0503020204020204" pitchFamily="34" charset="-122"/>
            </a:endParaRPr>
          </a:p>
        </p:txBody>
      </p:sp>
      <p:sp>
        <p:nvSpPr>
          <p:cNvPr id="134" name="Google Shape;134;g61760e0389_1_83"/>
          <p:cNvSpPr txBox="1">
            <a:spLocks noGrp="1"/>
          </p:cNvSpPr>
          <p:nvPr>
            <p:ph type="title"/>
          </p:nvPr>
        </p:nvSpPr>
        <p:spPr>
          <a:prstGeom prst="rect">
            <a:avLst/>
          </a:prstGeom>
        </p:spPr>
        <p:txBody>
          <a:bodyPr spcFirstLastPara="1" wrap="square" lIns="50800" tIns="50800" rIns="50800" bIns="50800" anchor="t" anchorCtr="0">
            <a:noAutofit/>
          </a:bodyPr>
          <a:lstStyle/>
          <a:p>
            <a:pPr marL="0" lvl="0" indent="0" algn="l" rtl="0">
              <a:spcBef>
                <a:spcPts val="0"/>
              </a:spcBef>
              <a:spcAft>
                <a:spcPts val="0"/>
              </a:spcAft>
              <a:buNone/>
            </a:pPr>
            <a:r>
              <a:rPr lang="en-US"/>
              <a:t>Origin Trial是什么?</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61760e0389_1_88"/>
          <p:cNvSpPr txBox="1">
            <a:spLocks noGrp="1"/>
          </p:cNvSpPr>
          <p:nvPr>
            <p:ph type="title"/>
          </p:nvPr>
        </p:nvSpPr>
        <p:spPr>
          <a:xfrm>
            <a:off x="6382625" y="4692675"/>
            <a:ext cx="13211700" cy="1309200"/>
          </a:xfrm>
          <a:prstGeom prst="rect">
            <a:avLst/>
          </a:prstGeom>
        </p:spPr>
        <p:txBody>
          <a:bodyPr spcFirstLastPara="1" wrap="square" lIns="50800" tIns="50800" rIns="50800" bIns="50800" anchor="t" anchorCtr="0">
            <a:noAutofit/>
          </a:bodyPr>
          <a:lstStyle/>
          <a:p>
            <a:pPr marL="0" lvl="0" indent="0" algn="l" rtl="0">
              <a:spcBef>
                <a:spcPts val="0"/>
              </a:spcBef>
              <a:spcAft>
                <a:spcPts val="0"/>
              </a:spcAft>
              <a:buNone/>
            </a:pPr>
            <a:r>
              <a:rPr lang="en-US"/>
              <a:t>更多 Fugu APIs 的介绍</a:t>
            </a:r>
            <a:endParaRPr/>
          </a:p>
        </p:txBody>
      </p:sp>
      <p:pic>
        <p:nvPicPr>
          <p:cNvPr id="140" name="Google Shape;140;g61760e0389_1_88"/>
          <p:cNvPicPr preferRelativeResize="0"/>
          <p:nvPr/>
        </p:nvPicPr>
        <p:blipFill>
          <a:blip r:embed="rId3">
            <a:alphaModFix/>
          </a:blip>
          <a:stretch>
            <a:fillRect/>
          </a:stretch>
        </p:blipFill>
        <p:spPr>
          <a:xfrm>
            <a:off x="8804813" y="5710572"/>
            <a:ext cx="5713025" cy="5713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7" name="Google Shape;147;g61760e0389_0_9"/>
          <p:cNvSpPr txBox="1">
            <a:spLocks noGrp="1"/>
          </p:cNvSpPr>
          <p:nvPr>
            <p:ph type="body" idx="1"/>
          </p:nvPr>
        </p:nvSpPr>
        <p:spPr>
          <a:prstGeom prst="rect">
            <a:avLst/>
          </a:prstGeom>
        </p:spPr>
        <p:txBody>
          <a:bodyPr spcFirstLastPara="1" wrap="square" lIns="50800" tIns="50800" rIns="50800" bIns="50800" anchor="t" anchorCtr="0">
            <a:noAutofit/>
          </a:bodyPr>
          <a:lstStyle/>
          <a:p>
            <a:pPr marL="139700" marR="139700" lvl="0" indent="0" algn="l" rtl="0">
              <a:lnSpc>
                <a:spcPct val="140000"/>
              </a:lnSpc>
              <a:spcBef>
                <a:spcPts val="0"/>
              </a:spcBef>
              <a:spcAft>
                <a:spcPts val="0"/>
              </a:spcAft>
              <a:buNone/>
            </a:pPr>
            <a:r>
              <a:rPr lang="en-US" sz="4800" u="sng" dirty="0">
                <a:solidFill>
                  <a:srgbClr val="00FFFF"/>
                </a:solidFill>
                <a:latin typeface="微软雅黑" panose="020B0503020204020204" pitchFamily="34" charset="-122"/>
                <a:ea typeface="微软雅黑" panose="020B0503020204020204" pitchFamily="34" charset="-122"/>
                <a:hlinkClick r:id="rId3"/>
              </a:rPr>
              <a:t>Explainer</a:t>
            </a:r>
            <a:endParaRPr sz="4800" dirty="0">
              <a:solidFill>
                <a:srgbClr val="00FFFF"/>
              </a:solidFill>
              <a:latin typeface="微软雅黑" panose="020B0503020204020204" pitchFamily="34" charset="-122"/>
              <a:ea typeface="微软雅黑" panose="020B0503020204020204" pitchFamily="34" charset="-122"/>
            </a:endParaRPr>
          </a:p>
          <a:p>
            <a:pPr marL="139700" marR="139700" lvl="0" indent="0" algn="l" rtl="0">
              <a:lnSpc>
                <a:spcPct val="140000"/>
              </a:lnSpc>
              <a:spcBef>
                <a:spcPts val="0"/>
              </a:spcBef>
              <a:spcAft>
                <a:spcPts val="0"/>
              </a:spcAft>
              <a:buNone/>
            </a:pPr>
            <a:endParaRPr sz="4800" dirty="0">
              <a:solidFill>
                <a:schemeClr val="lt1"/>
              </a:solidFill>
              <a:latin typeface="微软雅黑" panose="020B0503020204020204" pitchFamily="34" charset="-122"/>
              <a:ea typeface="微软雅黑" panose="020B0503020204020204" pitchFamily="34" charset="-122"/>
            </a:endParaRPr>
          </a:p>
          <a:p>
            <a:pPr marL="139700" marR="139700" lvl="0" indent="0" algn="l" rtl="0">
              <a:lnSpc>
                <a:spcPct val="140000"/>
              </a:lnSpc>
              <a:spcBef>
                <a:spcPts val="0"/>
              </a:spcBef>
              <a:spcAft>
                <a:spcPts val="0"/>
              </a:spcAft>
              <a:buNone/>
            </a:pPr>
            <a:r>
              <a:rPr lang="en-US" sz="4800" dirty="0">
                <a:solidFill>
                  <a:schemeClr val="lt1"/>
                </a:solidFill>
                <a:latin typeface="微软雅黑" panose="020B0503020204020204" pitchFamily="34" charset="-122"/>
                <a:ea typeface="微软雅黑" panose="020B0503020204020204" pitchFamily="34" charset="-122"/>
              </a:rPr>
              <a:t>🐡 在 PWAs </a:t>
            </a:r>
            <a:r>
              <a:rPr lang="en-US" sz="4800" dirty="0" err="1">
                <a:solidFill>
                  <a:schemeClr val="lt1"/>
                </a:solidFill>
                <a:latin typeface="微软雅黑" panose="020B0503020204020204" pitchFamily="34" charset="-122"/>
                <a:ea typeface="微软雅黑" panose="020B0503020204020204" pitchFamily="34" charset="-122"/>
              </a:rPr>
              <a:t>应用的图标上，显示通知角标（数字</a:t>
            </a:r>
            <a:r>
              <a:rPr lang="en-US" sz="4800" dirty="0">
                <a:solidFill>
                  <a:schemeClr val="lt1"/>
                </a:solidFill>
                <a:latin typeface="微软雅黑" panose="020B0503020204020204" pitchFamily="34" charset="-122"/>
                <a:ea typeface="微软雅黑" panose="020B0503020204020204" pitchFamily="34" charset="-122"/>
              </a:rPr>
              <a:t>）。</a:t>
            </a:r>
            <a:endParaRPr sz="4800" dirty="0">
              <a:solidFill>
                <a:schemeClr val="lt1"/>
              </a:solidFill>
              <a:latin typeface="微软雅黑" panose="020B0503020204020204" pitchFamily="34" charset="-122"/>
              <a:ea typeface="微软雅黑" panose="020B0503020204020204" pitchFamily="34" charset="-122"/>
            </a:endParaRPr>
          </a:p>
          <a:p>
            <a:pPr marL="139700" marR="139700" lvl="0" indent="0" algn="l" rtl="0">
              <a:lnSpc>
                <a:spcPct val="140000"/>
              </a:lnSpc>
              <a:spcBef>
                <a:spcPts val="0"/>
              </a:spcBef>
              <a:spcAft>
                <a:spcPts val="0"/>
              </a:spcAft>
              <a:buNone/>
            </a:pPr>
            <a:endParaRPr sz="4800" dirty="0">
              <a:solidFill>
                <a:schemeClr val="lt1"/>
              </a:solidFill>
              <a:latin typeface="微软雅黑" panose="020B0503020204020204" pitchFamily="34" charset="-122"/>
              <a:ea typeface="微软雅黑" panose="020B0503020204020204" pitchFamily="34" charset="-122"/>
            </a:endParaRPr>
          </a:p>
          <a:p>
            <a:pPr marL="139700" marR="139700" lvl="0" indent="0" algn="l" rtl="0">
              <a:lnSpc>
                <a:spcPct val="140000"/>
              </a:lnSpc>
              <a:spcBef>
                <a:spcPts val="0"/>
              </a:spcBef>
              <a:spcAft>
                <a:spcPts val="0"/>
              </a:spcAft>
              <a:buNone/>
            </a:pPr>
            <a:r>
              <a:rPr lang="en-US" sz="4800" dirty="0">
                <a:solidFill>
                  <a:schemeClr val="lt1"/>
                </a:solidFill>
                <a:latin typeface="微软雅黑" panose="020B0503020204020204" pitchFamily="34" charset="-122"/>
                <a:ea typeface="微软雅黑" panose="020B0503020204020204" pitchFamily="34" charset="-122"/>
              </a:rPr>
              <a:t>🐡 Origin Trial ongoing</a:t>
            </a:r>
            <a:endParaRPr sz="4800" dirty="0">
              <a:solidFill>
                <a:schemeClr val="lt1"/>
              </a:solidFill>
              <a:latin typeface="微软雅黑" panose="020B0503020204020204" pitchFamily="34" charset="-122"/>
              <a:ea typeface="微软雅黑" panose="020B0503020204020204" pitchFamily="34" charset="-122"/>
            </a:endParaRPr>
          </a:p>
          <a:p>
            <a:pPr marL="139700" marR="139700" lvl="0" indent="0" algn="l" rtl="0">
              <a:lnSpc>
                <a:spcPct val="140000"/>
              </a:lnSpc>
              <a:spcBef>
                <a:spcPts val="0"/>
              </a:spcBef>
              <a:spcAft>
                <a:spcPts val="0"/>
              </a:spcAft>
              <a:buNone/>
            </a:pPr>
            <a:endParaRPr sz="4800" dirty="0">
              <a:solidFill>
                <a:schemeClr val="lt1"/>
              </a:solidFill>
              <a:highlight>
                <a:srgbClr val="28323F"/>
              </a:highlight>
              <a:latin typeface="微软雅黑" panose="020B0503020204020204" pitchFamily="34" charset="-122"/>
              <a:ea typeface="微软雅黑" panose="020B0503020204020204" pitchFamily="34" charset="-122"/>
            </a:endParaRPr>
          </a:p>
          <a:p>
            <a:pPr marL="139700" marR="139700" lvl="0" indent="0" algn="l" rtl="0">
              <a:lnSpc>
                <a:spcPct val="140000"/>
              </a:lnSpc>
              <a:spcBef>
                <a:spcPts val="0"/>
              </a:spcBef>
              <a:spcAft>
                <a:spcPts val="0"/>
              </a:spcAft>
              <a:buNone/>
            </a:pPr>
            <a:endParaRPr sz="4800" dirty="0">
              <a:solidFill>
                <a:schemeClr val="lt1"/>
              </a:solidFill>
              <a:highlight>
                <a:srgbClr val="28323F"/>
              </a:highlight>
              <a:latin typeface="微软雅黑" panose="020B0503020204020204" pitchFamily="34" charset="-122"/>
              <a:ea typeface="微软雅黑" panose="020B0503020204020204" pitchFamily="34" charset="-122"/>
            </a:endParaRPr>
          </a:p>
        </p:txBody>
      </p:sp>
      <p:sp>
        <p:nvSpPr>
          <p:cNvPr id="145" name="Google Shape;145;g61760e0389_0_9"/>
          <p:cNvSpPr txBox="1">
            <a:spLocks noGrp="1"/>
          </p:cNvSpPr>
          <p:nvPr>
            <p:ph type="title"/>
          </p:nvPr>
        </p:nvSpPr>
        <p:spPr>
          <a:prstGeom prst="rect">
            <a:avLst/>
          </a:prstGeom>
        </p:spPr>
        <p:txBody>
          <a:bodyPr spcFirstLastPara="1" wrap="square" lIns="50800" tIns="50800" rIns="50800" bIns="50800" anchor="t" anchorCtr="0">
            <a:noAutofit/>
          </a:bodyPr>
          <a:lstStyle/>
          <a:p>
            <a:pPr marL="0" lvl="0" indent="0" algn="l" rtl="0">
              <a:spcBef>
                <a:spcPts val="0"/>
              </a:spcBef>
              <a:spcAft>
                <a:spcPts val="0"/>
              </a:spcAft>
              <a:buNone/>
            </a:pPr>
            <a:r>
              <a:rPr lang="en-US" dirty="0"/>
              <a:t>Badging API</a:t>
            </a:r>
            <a:endParaRPr dirty="0"/>
          </a:p>
        </p:txBody>
      </p:sp>
      <p:pic>
        <p:nvPicPr>
          <p:cNvPr id="146" name="Google Shape;146;g61760e0389_0_9"/>
          <p:cNvPicPr preferRelativeResize="0"/>
          <p:nvPr/>
        </p:nvPicPr>
        <p:blipFill>
          <a:blip r:embed="rId4">
            <a:alphaModFix/>
          </a:blip>
          <a:stretch>
            <a:fillRect/>
          </a:stretch>
        </p:blipFill>
        <p:spPr>
          <a:xfrm>
            <a:off x="16610600" y="7183075"/>
            <a:ext cx="3929768" cy="5501675"/>
          </a:xfrm>
          <a:prstGeom prst="rect">
            <a:avLst/>
          </a:prstGeom>
          <a:noFill/>
          <a:ln>
            <a:noFill/>
          </a:ln>
        </p:spPr>
      </p:pic>
      <p:sp>
        <p:nvSpPr>
          <p:cNvPr id="148" name="Google Shape;148;g61760e0389_0_9"/>
          <p:cNvSpPr txBox="1"/>
          <p:nvPr/>
        </p:nvSpPr>
        <p:spPr>
          <a:xfrm>
            <a:off x="5221575" y="8924850"/>
            <a:ext cx="8594400" cy="309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CD00CD"/>
                </a:solidFill>
                <a:latin typeface="Consolas"/>
                <a:ea typeface="Consolas"/>
                <a:cs typeface="Consolas"/>
                <a:sym typeface="Consolas"/>
              </a:rPr>
              <a:t>window</a:t>
            </a:r>
            <a:r>
              <a:rPr lang="en-US" sz="3000">
                <a:solidFill>
                  <a:srgbClr val="CCCCCC"/>
                </a:solidFill>
                <a:latin typeface="Consolas"/>
                <a:ea typeface="Consolas"/>
                <a:cs typeface="Consolas"/>
                <a:sym typeface="Consolas"/>
              </a:rPr>
              <a:t>.</a:t>
            </a:r>
            <a:r>
              <a:rPr lang="en-US" sz="3000" b="1">
                <a:solidFill>
                  <a:schemeClr val="accent4"/>
                </a:solidFill>
                <a:latin typeface="Consolas"/>
                <a:ea typeface="Consolas"/>
                <a:cs typeface="Consolas"/>
                <a:sym typeface="Consolas"/>
              </a:rPr>
              <a:t>ExperimentalBadge</a:t>
            </a:r>
            <a:r>
              <a:rPr lang="en-US" sz="3000">
                <a:solidFill>
                  <a:srgbClr val="CCCCCC"/>
                </a:solidFill>
                <a:latin typeface="Consolas"/>
                <a:ea typeface="Consolas"/>
                <a:cs typeface="Consolas"/>
                <a:sym typeface="Consolas"/>
              </a:rPr>
              <a:t>.set(</a:t>
            </a:r>
            <a:r>
              <a:rPr lang="en-US" sz="3000">
                <a:solidFill>
                  <a:srgbClr val="CD00CD"/>
                </a:solidFill>
                <a:latin typeface="Consolas"/>
                <a:ea typeface="Consolas"/>
                <a:cs typeface="Consolas"/>
                <a:sym typeface="Consolas"/>
              </a:rPr>
              <a:t>15</a:t>
            </a:r>
            <a:r>
              <a:rPr lang="en-US" sz="3000">
                <a:solidFill>
                  <a:srgbClr val="CCCCCC"/>
                </a:solidFill>
                <a:latin typeface="Consolas"/>
                <a:ea typeface="Consolas"/>
                <a:cs typeface="Consolas"/>
                <a:sym typeface="Consolas"/>
              </a:rPr>
              <a:t>);</a:t>
            </a:r>
            <a:endParaRPr sz="3000">
              <a:solidFill>
                <a:srgbClr val="333333"/>
              </a:solidFill>
              <a:latin typeface="Consolas"/>
              <a:ea typeface="Consolas"/>
              <a:cs typeface="Consolas"/>
              <a:sym typeface="Consolas"/>
            </a:endParaRPr>
          </a:p>
          <a:p>
            <a:pPr marL="0" lvl="0" indent="0" algn="l" rtl="0">
              <a:spcBef>
                <a:spcPts val="0"/>
              </a:spcBef>
              <a:spcAft>
                <a:spcPts val="0"/>
              </a:spcAft>
              <a:buNone/>
            </a:pPr>
            <a:endParaRPr sz="3000">
              <a:solidFill>
                <a:srgbClr val="333333"/>
              </a:solidFill>
              <a:latin typeface="Consolas"/>
              <a:ea typeface="Consolas"/>
              <a:cs typeface="Consolas"/>
              <a:sym typeface="Consolas"/>
            </a:endParaRPr>
          </a:p>
          <a:p>
            <a:pPr marL="0" lvl="0" indent="0" algn="l" rtl="0">
              <a:lnSpc>
                <a:spcPct val="110795"/>
              </a:lnSpc>
              <a:spcBef>
                <a:spcPts val="0"/>
              </a:spcBef>
              <a:spcAft>
                <a:spcPts val="0"/>
              </a:spcAft>
              <a:buClr>
                <a:schemeClr val="dk1"/>
              </a:buClr>
              <a:buSzPts val="1100"/>
              <a:buFont typeface="Arial"/>
              <a:buNone/>
            </a:pPr>
            <a:r>
              <a:rPr lang="en-US" sz="3000">
                <a:solidFill>
                  <a:srgbClr val="CD00CD"/>
                </a:solidFill>
                <a:latin typeface="Consolas"/>
                <a:ea typeface="Consolas"/>
                <a:cs typeface="Consolas"/>
                <a:sym typeface="Consolas"/>
              </a:rPr>
              <a:t>window</a:t>
            </a:r>
            <a:r>
              <a:rPr lang="en-US" sz="3000">
                <a:solidFill>
                  <a:srgbClr val="CCCCCC"/>
                </a:solidFill>
                <a:latin typeface="Consolas"/>
                <a:ea typeface="Consolas"/>
                <a:cs typeface="Consolas"/>
                <a:sym typeface="Consolas"/>
              </a:rPr>
              <a:t>.ExperimentalBadge.clear();</a:t>
            </a:r>
            <a:endParaRPr sz="3000">
              <a:solidFill>
                <a:srgbClr val="CCCCCC"/>
              </a:solidFill>
              <a:latin typeface="Consolas"/>
              <a:ea typeface="Consolas"/>
              <a:cs typeface="Consolas"/>
              <a:sym typeface="Consolas"/>
            </a:endParaRPr>
          </a:p>
          <a:p>
            <a:pPr marL="0" lvl="0" indent="0" algn="l" rtl="0">
              <a:spcBef>
                <a:spcPts val="0"/>
              </a:spcBef>
              <a:spcAft>
                <a:spcPts val="0"/>
              </a:spcAft>
              <a:buNone/>
            </a:pPr>
            <a:endParaRPr sz="300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64b798b3bd_0_35"/>
          <p:cNvSpPr txBox="1">
            <a:spLocks noGrp="1"/>
          </p:cNvSpPr>
          <p:nvPr>
            <p:ph type="body" idx="1"/>
          </p:nvPr>
        </p:nvSpPr>
        <p:spPr>
          <a:xfrm>
            <a:off x="1069475" y="3206750"/>
            <a:ext cx="20872800" cy="11028234"/>
          </a:xfrm>
          <a:prstGeom prst="rect">
            <a:avLst/>
          </a:prstGeom>
        </p:spPr>
        <p:txBody>
          <a:bodyPr spcFirstLastPara="1" wrap="square" lIns="50800" tIns="50800" rIns="50800" bIns="50800" anchor="t" anchorCtr="0">
            <a:noAutofit/>
          </a:bodyPr>
          <a:lstStyle/>
          <a:p>
            <a:pPr marL="0" lvl="0" indent="0" algn="l" rtl="0">
              <a:spcBef>
                <a:spcPts val="0"/>
              </a:spcBef>
              <a:spcAft>
                <a:spcPts val="0"/>
              </a:spcAft>
              <a:buNone/>
            </a:pPr>
            <a:r>
              <a:rPr lang="en-US" sz="4800" u="sng" dirty="0">
                <a:solidFill>
                  <a:srgbClr val="00FFFF"/>
                </a:solidFill>
                <a:latin typeface="微软雅黑" panose="020B0503020204020204" pitchFamily="34" charset="-122"/>
                <a:ea typeface="微软雅黑" panose="020B0503020204020204" pitchFamily="34" charset="-122"/>
                <a:cs typeface="Arial"/>
                <a:sym typeface="Arial"/>
                <a:hlinkClick r:id="rId3"/>
              </a:rPr>
              <a:t>Explainer</a:t>
            </a:r>
            <a:endParaRPr sz="4800" dirty="0">
              <a:solidFill>
                <a:srgbClr val="00FFFF"/>
              </a:solidFill>
              <a:latin typeface="微软雅黑" panose="020B0503020204020204" pitchFamily="34" charset="-122"/>
              <a:ea typeface="微软雅黑" panose="020B0503020204020204" pitchFamily="34" charset="-122"/>
              <a:cs typeface="Arial"/>
              <a:sym typeface="Arial"/>
            </a:endParaRPr>
          </a:p>
          <a:p>
            <a:pPr marL="0" lvl="0" indent="0" algn="l" rtl="0">
              <a:spcBef>
                <a:spcPts val="0"/>
              </a:spcBef>
              <a:spcAft>
                <a:spcPts val="0"/>
              </a:spcAft>
              <a:buNone/>
            </a:pPr>
            <a:endParaRPr sz="4800" dirty="0">
              <a:solidFill>
                <a:schemeClr val="lt1"/>
              </a:solidFill>
              <a:latin typeface="微软雅黑" panose="020B0503020204020204" pitchFamily="34" charset="-122"/>
              <a:ea typeface="微软雅黑" panose="020B0503020204020204" pitchFamily="34" charset="-122"/>
              <a:cs typeface="Arial"/>
              <a:sym typeface="Arial"/>
            </a:endParaRPr>
          </a:p>
          <a:p>
            <a:pPr marL="0" lvl="0" indent="0" algn="l" rtl="0">
              <a:spcBef>
                <a:spcPts val="0"/>
              </a:spcBef>
              <a:spcAft>
                <a:spcPts val="0"/>
              </a:spcAft>
              <a:buNone/>
            </a:pPr>
            <a:r>
              <a:rPr lang="en-US" sz="4800" dirty="0">
                <a:solidFill>
                  <a:schemeClr val="lt1"/>
                </a:solidFill>
                <a:latin typeface="微软雅黑" panose="020B0503020204020204" pitchFamily="34" charset="-122"/>
                <a:ea typeface="微软雅黑" panose="020B0503020204020204" pitchFamily="34" charset="-122"/>
                <a:cs typeface="Arial"/>
                <a:sym typeface="Arial"/>
              </a:rPr>
              <a:t>🐡 </a:t>
            </a:r>
            <a:r>
              <a:rPr lang="en-US" sz="4800" dirty="0" err="1">
                <a:solidFill>
                  <a:schemeClr val="lt1"/>
                </a:solidFill>
                <a:latin typeface="微软雅黑" panose="020B0503020204020204" pitchFamily="34" charset="-122"/>
                <a:ea typeface="微软雅黑" panose="020B0503020204020204" pitchFamily="34" charset="-122"/>
                <a:cs typeface="Arial"/>
                <a:sym typeface="Arial"/>
              </a:rPr>
              <a:t>访问用户通讯录</a:t>
            </a:r>
            <a:r>
              <a:rPr lang="en-US" sz="4800" dirty="0">
                <a:solidFill>
                  <a:schemeClr val="lt1"/>
                </a:solidFill>
                <a:latin typeface="微软雅黑" panose="020B0503020204020204" pitchFamily="34" charset="-122"/>
                <a:ea typeface="微软雅黑" panose="020B0503020204020204" pitchFamily="34" charset="-122"/>
                <a:cs typeface="Arial"/>
                <a:sym typeface="Arial"/>
              </a:rPr>
              <a:t>。（</a:t>
            </a:r>
            <a:r>
              <a:rPr lang="en-US" sz="4800" dirty="0" err="1">
                <a:solidFill>
                  <a:schemeClr val="lt1"/>
                </a:solidFill>
                <a:latin typeface="微软雅黑" panose="020B0503020204020204" pitchFamily="34" charset="-122"/>
                <a:ea typeface="微软雅黑" panose="020B0503020204020204" pitchFamily="34" charset="-122"/>
                <a:cs typeface="Arial"/>
                <a:sym typeface="Arial"/>
              </a:rPr>
              <a:t>目前只支持Android</a:t>
            </a:r>
            <a:r>
              <a:rPr lang="en-US" sz="4800" dirty="0">
                <a:solidFill>
                  <a:schemeClr val="lt1"/>
                </a:solidFill>
                <a:latin typeface="微软雅黑" panose="020B0503020204020204" pitchFamily="34" charset="-122"/>
                <a:ea typeface="微软雅黑" panose="020B0503020204020204" pitchFamily="34" charset="-122"/>
                <a:cs typeface="Arial"/>
                <a:sym typeface="Arial"/>
              </a:rPr>
              <a:t>）</a:t>
            </a:r>
            <a:endParaRPr sz="4800" dirty="0">
              <a:solidFill>
                <a:schemeClr val="lt1"/>
              </a:solidFill>
              <a:latin typeface="微软雅黑" panose="020B0503020204020204" pitchFamily="34" charset="-122"/>
              <a:ea typeface="微软雅黑" panose="020B0503020204020204" pitchFamily="34" charset="-122"/>
              <a:cs typeface="Arial"/>
              <a:sym typeface="Arial"/>
            </a:endParaRPr>
          </a:p>
          <a:p>
            <a:pPr marL="0" marR="139700" lvl="0" indent="0" algn="l" rtl="0">
              <a:lnSpc>
                <a:spcPct val="140000"/>
              </a:lnSpc>
              <a:spcBef>
                <a:spcPts val="0"/>
              </a:spcBef>
              <a:spcAft>
                <a:spcPts val="0"/>
              </a:spcAft>
              <a:buNone/>
            </a:pPr>
            <a:r>
              <a:rPr lang="en-US" sz="4800" dirty="0">
                <a:solidFill>
                  <a:schemeClr val="lt1"/>
                </a:solidFill>
                <a:latin typeface="微软雅黑" panose="020B0503020204020204" pitchFamily="34" charset="-122"/>
                <a:ea typeface="微软雅黑" panose="020B0503020204020204" pitchFamily="34" charset="-122"/>
                <a:cs typeface="Arial"/>
                <a:sym typeface="Arial"/>
              </a:rPr>
              <a:t>🐡 Origin Trial ongoing</a:t>
            </a:r>
            <a:endParaRPr sz="4800" dirty="0">
              <a:solidFill>
                <a:schemeClr val="lt1"/>
              </a:solidFill>
              <a:latin typeface="微软雅黑" panose="020B0503020204020204" pitchFamily="34" charset="-122"/>
              <a:ea typeface="微软雅黑" panose="020B0503020204020204" pitchFamily="34" charset="-122"/>
              <a:cs typeface="Arial"/>
              <a:sym typeface="Arial"/>
            </a:endParaRPr>
          </a:p>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sp>
        <p:nvSpPr>
          <p:cNvPr id="154" name="Google Shape;154;g64b798b3bd_0_35"/>
          <p:cNvSpPr txBox="1">
            <a:spLocks noGrp="1"/>
          </p:cNvSpPr>
          <p:nvPr>
            <p:ph type="title"/>
          </p:nvPr>
        </p:nvSpPr>
        <p:spPr>
          <a:prstGeom prst="rect">
            <a:avLst/>
          </a:prstGeom>
        </p:spPr>
        <p:txBody>
          <a:bodyPr spcFirstLastPara="1" wrap="square" lIns="50800" tIns="50800" rIns="50800" bIns="50800" anchor="t" anchorCtr="0">
            <a:noAutofit/>
          </a:bodyPr>
          <a:lstStyle/>
          <a:p>
            <a:pPr marL="0" lvl="0" indent="0" algn="l" rtl="0">
              <a:spcBef>
                <a:spcPts val="0"/>
              </a:spcBef>
              <a:spcAft>
                <a:spcPts val="0"/>
              </a:spcAft>
              <a:buNone/>
            </a:pPr>
            <a:r>
              <a:rPr lang="en-US" dirty="0"/>
              <a:t>Contact Picker API</a:t>
            </a:r>
            <a:endParaRPr dirty="0"/>
          </a:p>
        </p:txBody>
      </p:sp>
      <p:pic>
        <p:nvPicPr>
          <p:cNvPr id="155" name="Google Shape;155;g64b798b3bd_0_35"/>
          <p:cNvPicPr preferRelativeResize="0"/>
          <p:nvPr/>
        </p:nvPicPr>
        <p:blipFill>
          <a:blip r:embed="rId4">
            <a:alphaModFix/>
          </a:blip>
          <a:stretch>
            <a:fillRect/>
          </a:stretch>
        </p:blipFill>
        <p:spPr>
          <a:xfrm>
            <a:off x="13540825" y="3766775"/>
            <a:ext cx="10428224" cy="8159075"/>
          </a:xfrm>
          <a:prstGeom prst="rect">
            <a:avLst/>
          </a:prstGeom>
          <a:noFill/>
          <a:ln>
            <a:noFill/>
          </a:ln>
        </p:spPr>
      </p:pic>
      <p:sp>
        <p:nvSpPr>
          <p:cNvPr id="156" name="Google Shape;156;g64b798b3bd_0_35"/>
          <p:cNvSpPr txBox="1"/>
          <p:nvPr/>
        </p:nvSpPr>
        <p:spPr>
          <a:xfrm>
            <a:off x="1069475" y="6793200"/>
            <a:ext cx="12214225" cy="59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solidFill>
                  <a:srgbClr val="CDCD00"/>
                </a:solidFill>
                <a:latin typeface="Consolas"/>
                <a:ea typeface="Consolas"/>
                <a:cs typeface="Consolas"/>
                <a:sym typeface="Consolas"/>
              </a:rPr>
              <a:t>const</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contacts</a:t>
            </a:r>
            <a:r>
              <a:rPr lang="en-US" sz="4000" dirty="0">
                <a:solidFill>
                  <a:srgbClr val="333333"/>
                </a:solidFill>
                <a:latin typeface="Consolas"/>
                <a:ea typeface="Consolas"/>
                <a:cs typeface="Consolas"/>
                <a:sym typeface="Consolas"/>
              </a:rPr>
              <a:t> </a:t>
            </a:r>
            <a:r>
              <a:rPr lang="en-US" sz="4000" dirty="0">
                <a:solidFill>
                  <a:srgbClr val="3399CC"/>
                </a:solidFill>
                <a:latin typeface="Consolas"/>
                <a:ea typeface="Consolas"/>
                <a:cs typeface="Consolas"/>
                <a:sym typeface="Consolas"/>
              </a:rPr>
              <a:t>=</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await</a:t>
            </a:r>
            <a:r>
              <a:rPr lang="en-US" sz="4000" dirty="0">
                <a:solidFill>
                  <a:srgbClr val="333333"/>
                </a:solidFill>
                <a:latin typeface="Consolas"/>
                <a:ea typeface="Consolas"/>
                <a:cs typeface="Consolas"/>
                <a:sym typeface="Consolas"/>
              </a:rPr>
              <a:t> </a:t>
            </a:r>
            <a:r>
              <a:rPr lang="en-US" sz="4000" dirty="0" err="1">
                <a:solidFill>
                  <a:srgbClr val="CCCCCC"/>
                </a:solidFill>
                <a:latin typeface="Consolas"/>
                <a:ea typeface="Consolas"/>
                <a:cs typeface="Consolas"/>
                <a:sym typeface="Consolas"/>
              </a:rPr>
              <a:t>navigator.</a:t>
            </a:r>
            <a:r>
              <a:rPr lang="en-US" sz="4000" b="1" dirty="0" err="1">
                <a:solidFill>
                  <a:schemeClr val="accent4"/>
                </a:solidFill>
                <a:latin typeface="Consolas"/>
                <a:ea typeface="Consolas"/>
                <a:cs typeface="Consolas"/>
                <a:sym typeface="Consolas"/>
              </a:rPr>
              <a:t>contacts</a:t>
            </a:r>
            <a:r>
              <a:rPr lang="en-US" sz="4000" dirty="0" err="1">
                <a:solidFill>
                  <a:srgbClr val="CCCCCC"/>
                </a:solidFill>
                <a:latin typeface="Consolas"/>
                <a:ea typeface="Consolas"/>
                <a:cs typeface="Consolas"/>
                <a:sym typeface="Consolas"/>
              </a:rPr>
              <a:t>.select</a:t>
            </a:r>
            <a:r>
              <a:rPr lang="en-US" sz="4000" dirty="0">
                <a:solidFill>
                  <a:srgbClr val="CCCCCC"/>
                </a:solidFill>
                <a:latin typeface="Consolas"/>
                <a:ea typeface="Consolas"/>
                <a:cs typeface="Consolas"/>
                <a:sym typeface="Consolas"/>
              </a:rPr>
              <a:t>(</a:t>
            </a: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a:t>
            </a:r>
            <a:r>
              <a:rPr lang="en-US" sz="4000" dirty="0">
                <a:solidFill>
                  <a:srgbClr val="CD0000"/>
                </a:solidFill>
                <a:latin typeface="Consolas"/>
                <a:ea typeface="Consolas"/>
                <a:cs typeface="Consolas"/>
                <a:sym typeface="Consolas"/>
              </a:rPr>
              <a:t>'</a:t>
            </a:r>
            <a:r>
              <a:rPr lang="en-US" sz="4000" b="1" dirty="0">
                <a:solidFill>
                  <a:schemeClr val="accent4"/>
                </a:solidFill>
                <a:latin typeface="Consolas"/>
                <a:ea typeface="Consolas"/>
                <a:cs typeface="Consolas"/>
                <a:sym typeface="Consolas"/>
              </a:rPr>
              <a:t>name</a:t>
            </a:r>
            <a:r>
              <a:rPr lang="en-US" sz="4000" dirty="0">
                <a:solidFill>
                  <a:srgbClr val="CD0000"/>
                </a:solidFill>
                <a:latin typeface="Consolas"/>
                <a:ea typeface="Consolas"/>
                <a:cs typeface="Consolas"/>
                <a:sym typeface="Consolas"/>
              </a:rPr>
              <a:t>'</a:t>
            </a:r>
            <a:r>
              <a:rPr lang="en-US" sz="4000" dirty="0">
                <a:solidFill>
                  <a:srgbClr val="CCCCCC"/>
                </a:solidFill>
                <a:latin typeface="Consolas"/>
                <a:ea typeface="Consolas"/>
                <a:cs typeface="Consolas"/>
                <a:sym typeface="Consolas"/>
              </a:rPr>
              <a:t>,</a:t>
            </a:r>
            <a:r>
              <a:rPr lang="en-US" sz="4000" dirty="0">
                <a:solidFill>
                  <a:srgbClr val="333333"/>
                </a:solidFill>
                <a:latin typeface="Consolas"/>
                <a:ea typeface="Consolas"/>
                <a:cs typeface="Consolas"/>
                <a:sym typeface="Consolas"/>
              </a:rPr>
              <a:t> </a:t>
            </a:r>
            <a:r>
              <a:rPr lang="en-US" sz="4000" dirty="0">
                <a:solidFill>
                  <a:srgbClr val="CD0000"/>
                </a:solidFill>
                <a:latin typeface="Consolas"/>
                <a:ea typeface="Consolas"/>
                <a:cs typeface="Consolas"/>
                <a:sym typeface="Consolas"/>
              </a:rPr>
              <a:t>'</a:t>
            </a:r>
            <a:r>
              <a:rPr lang="en-US" sz="4000" b="1" dirty="0">
                <a:solidFill>
                  <a:schemeClr val="accent4"/>
                </a:solidFill>
                <a:latin typeface="Consolas"/>
                <a:ea typeface="Consolas"/>
                <a:cs typeface="Consolas"/>
                <a:sym typeface="Consolas"/>
              </a:rPr>
              <a:t>email</a:t>
            </a:r>
            <a:r>
              <a:rPr lang="en-US" sz="4000" dirty="0">
                <a:solidFill>
                  <a:srgbClr val="CD0000"/>
                </a:solidFill>
                <a:latin typeface="Consolas"/>
                <a:ea typeface="Consolas"/>
                <a:cs typeface="Consolas"/>
                <a:sym typeface="Consolas"/>
              </a:rPr>
              <a:t>'</a:t>
            </a:r>
            <a:r>
              <a:rPr lang="en-US" sz="4000" dirty="0">
                <a:solidFill>
                  <a:srgbClr val="CCCCCC"/>
                </a:solidFill>
                <a:latin typeface="Consolas"/>
                <a:ea typeface="Consolas"/>
                <a:cs typeface="Consolas"/>
                <a:sym typeface="Consolas"/>
              </a:rPr>
              <a:t>],</a:t>
            </a: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a:t>
            </a:r>
            <a:r>
              <a:rPr lang="en-US" sz="4000" b="1" dirty="0">
                <a:solidFill>
                  <a:schemeClr val="accent4"/>
                </a:solidFill>
                <a:latin typeface="Consolas"/>
                <a:ea typeface="Consolas"/>
                <a:cs typeface="Consolas"/>
                <a:sym typeface="Consolas"/>
              </a:rPr>
              <a:t>multiple</a:t>
            </a:r>
            <a:r>
              <a:rPr lang="en-US" sz="4000" dirty="0">
                <a:solidFill>
                  <a:srgbClr val="3399CC"/>
                </a:solidFill>
                <a:latin typeface="Consolas"/>
                <a:ea typeface="Consolas"/>
                <a:cs typeface="Consolas"/>
                <a:sym typeface="Consolas"/>
              </a:rPr>
              <a:t>:</a:t>
            </a:r>
            <a:r>
              <a:rPr lang="en-US" sz="4000" dirty="0">
                <a:solidFill>
                  <a:srgbClr val="333333"/>
                </a:solidFill>
                <a:latin typeface="Consolas"/>
                <a:ea typeface="Consolas"/>
                <a:cs typeface="Consolas"/>
                <a:sym typeface="Consolas"/>
              </a:rPr>
              <a:t> </a:t>
            </a:r>
            <a:r>
              <a:rPr lang="en-US" sz="4000" dirty="0">
                <a:solidFill>
                  <a:srgbClr val="CDCD00"/>
                </a:solidFill>
                <a:latin typeface="Consolas"/>
                <a:ea typeface="Consolas"/>
                <a:cs typeface="Consolas"/>
                <a:sym typeface="Consolas"/>
              </a:rPr>
              <a:t>true</a:t>
            </a:r>
            <a:r>
              <a:rPr lang="en-US" sz="4000" dirty="0">
                <a:solidFill>
                  <a:srgbClr val="CCCCCC"/>
                </a:solidFill>
                <a:latin typeface="Consolas"/>
                <a:ea typeface="Consolas"/>
                <a:cs typeface="Consolas"/>
                <a:sym typeface="Consolas"/>
              </a:rPr>
              <a:t>});</a:t>
            </a:r>
            <a:endParaRPr sz="4000" dirty="0">
              <a:solidFill>
                <a:srgbClr val="CCCCCC"/>
              </a:solidFill>
              <a:latin typeface="Consolas"/>
              <a:ea typeface="Consolas"/>
              <a:cs typeface="Consolas"/>
              <a:sym typeface="Consolas"/>
            </a:endParaRPr>
          </a:p>
          <a:p>
            <a:pPr marL="0" lvl="0" indent="0" algn="l" rtl="0">
              <a:spcBef>
                <a:spcPts val="0"/>
              </a:spcBef>
              <a:spcAft>
                <a:spcPts val="0"/>
              </a:spcAft>
              <a:buNone/>
            </a:pPr>
            <a:endParaRPr sz="4000" dirty="0">
              <a:solidFill>
                <a:srgbClr val="CCCCCC"/>
              </a:solidFill>
              <a:latin typeface="Consolas"/>
              <a:ea typeface="Consolas"/>
              <a:cs typeface="Consolas"/>
              <a:sym typeface="Consolas"/>
            </a:endParaRPr>
          </a:p>
          <a:p>
            <a:pPr marL="0" lvl="0" indent="0" algn="l" rtl="0">
              <a:spcBef>
                <a:spcPts val="0"/>
              </a:spcBef>
              <a:spcAft>
                <a:spcPts val="0"/>
              </a:spcAft>
              <a:buNone/>
            </a:pPr>
            <a:r>
              <a:rPr lang="en-US" sz="4000" dirty="0">
                <a:solidFill>
                  <a:srgbClr val="CDCD00"/>
                </a:solidFill>
                <a:latin typeface="Consolas"/>
                <a:ea typeface="Consolas"/>
                <a:cs typeface="Consolas"/>
                <a:sym typeface="Consolas"/>
              </a:rPr>
              <a:t>if</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a:t>
            </a:r>
            <a:r>
              <a:rPr lang="en-US" sz="4000" dirty="0">
                <a:solidFill>
                  <a:srgbClr val="3399CC"/>
                </a:solidFill>
                <a:latin typeface="Consolas"/>
                <a:ea typeface="Consolas"/>
                <a:cs typeface="Consolas"/>
                <a:sym typeface="Consolas"/>
              </a:rPr>
              <a:t>!</a:t>
            </a:r>
            <a:r>
              <a:rPr lang="en-US" sz="4000" dirty="0" err="1">
                <a:solidFill>
                  <a:srgbClr val="CCCCCC"/>
                </a:solidFill>
                <a:latin typeface="Consolas"/>
                <a:ea typeface="Consolas"/>
                <a:cs typeface="Consolas"/>
                <a:sym typeface="Consolas"/>
              </a:rPr>
              <a:t>contacts.length</a:t>
            </a:r>
            <a:r>
              <a:rPr lang="en-US" sz="4000" dirty="0">
                <a:solidFill>
                  <a:srgbClr val="CCCCCC"/>
                </a:solidFill>
                <a:latin typeface="Consolas"/>
                <a:ea typeface="Consolas"/>
                <a:cs typeface="Consolas"/>
                <a:sym typeface="Consolas"/>
              </a:rPr>
              <a:t>)</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a:t>
            </a: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r>
              <a:rPr lang="en-US" sz="4000" dirty="0">
                <a:solidFill>
                  <a:schemeClr val="accent6"/>
                </a:solidFill>
                <a:latin typeface="Consolas"/>
                <a:ea typeface="Consolas"/>
                <a:cs typeface="Consolas"/>
                <a:sym typeface="Consolas"/>
              </a:rPr>
              <a:t>  // No contacts were selected, or picker couldn't be opened.</a:t>
            </a:r>
            <a:endParaRPr sz="4000" dirty="0">
              <a:solidFill>
                <a:schemeClr val="accent6"/>
              </a:solidFill>
              <a:latin typeface="Consolas"/>
              <a:ea typeface="Consolas"/>
              <a:cs typeface="Consolas"/>
              <a:sym typeface="Consolas"/>
            </a:endParaRPr>
          </a:p>
          <a:p>
            <a:pPr marL="0" lvl="0" indent="0" algn="l" rtl="0">
              <a:spcBef>
                <a:spcPts val="0"/>
              </a:spcBef>
              <a:spcAft>
                <a:spcPts val="0"/>
              </a:spcAft>
              <a:buNone/>
            </a:pPr>
            <a:r>
              <a:rPr lang="en-US" sz="4000" dirty="0">
                <a:solidFill>
                  <a:srgbClr val="333333"/>
                </a:solidFill>
                <a:latin typeface="Consolas"/>
                <a:ea typeface="Consolas"/>
                <a:cs typeface="Consolas"/>
                <a:sym typeface="Consolas"/>
              </a:rPr>
              <a:t>  </a:t>
            </a:r>
            <a:r>
              <a:rPr lang="en-US" sz="4000" dirty="0">
                <a:solidFill>
                  <a:srgbClr val="CDCD00"/>
                </a:solidFill>
                <a:latin typeface="Consolas"/>
                <a:ea typeface="Consolas"/>
                <a:cs typeface="Consolas"/>
                <a:sym typeface="Consolas"/>
              </a:rPr>
              <a:t>return</a:t>
            </a:r>
            <a:r>
              <a:rPr lang="en-US" sz="4000" dirty="0">
                <a:solidFill>
                  <a:srgbClr val="CCCCCC"/>
                </a:solidFill>
                <a:latin typeface="Consolas"/>
                <a:ea typeface="Consolas"/>
                <a:cs typeface="Consolas"/>
                <a:sym typeface="Consolas"/>
              </a:rPr>
              <a:t>;</a:t>
            </a:r>
            <a:endParaRPr sz="4000" dirty="0">
              <a:solidFill>
                <a:srgbClr val="333333"/>
              </a:solidFill>
              <a:latin typeface="Consolas"/>
              <a:ea typeface="Consolas"/>
              <a:cs typeface="Consolas"/>
              <a:sym typeface="Consolas"/>
            </a:endParaRPr>
          </a:p>
          <a:p>
            <a:pPr marL="0" lvl="0" indent="0" algn="l" rtl="0">
              <a:lnSpc>
                <a:spcPct val="110795"/>
              </a:lnSpc>
              <a:spcBef>
                <a:spcPts val="0"/>
              </a:spcBef>
              <a:spcAft>
                <a:spcPts val="0"/>
              </a:spcAft>
              <a:buClr>
                <a:schemeClr val="dk1"/>
              </a:buClr>
              <a:buSzPts val="1100"/>
              <a:buFont typeface="Arial"/>
              <a:buNone/>
            </a:pPr>
            <a:r>
              <a:rPr lang="en-US" sz="4000" dirty="0">
                <a:solidFill>
                  <a:srgbClr val="CCCCCC"/>
                </a:solidFill>
                <a:latin typeface="Consolas"/>
                <a:ea typeface="Consolas"/>
                <a:cs typeface="Consolas"/>
                <a:sym typeface="Consolas"/>
              </a:rPr>
              <a:t>}</a:t>
            </a:r>
            <a:endParaRPr sz="4000" dirty="0">
              <a:solidFill>
                <a:srgbClr val="CCCCCC"/>
              </a:solidFill>
              <a:latin typeface="Consolas"/>
              <a:ea typeface="Consolas"/>
              <a:cs typeface="Consolas"/>
              <a:sym typeface="Consolas"/>
            </a:endParaRPr>
          </a:p>
          <a:p>
            <a:pPr marL="0" lvl="0" indent="0" algn="l" rtl="0">
              <a:spcBef>
                <a:spcPts val="0"/>
              </a:spcBef>
              <a:spcAft>
                <a:spcPts val="0"/>
              </a:spcAft>
              <a:buNone/>
            </a:pPr>
            <a:endParaRPr sz="4000" dirty="0">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64b798b3bd_0_47"/>
          <p:cNvSpPr txBox="1">
            <a:spLocks noGrp="1"/>
          </p:cNvSpPr>
          <p:nvPr>
            <p:ph type="title"/>
          </p:nvPr>
        </p:nvSpPr>
        <p:spPr>
          <a:prstGeom prst="rect">
            <a:avLst/>
          </a:prstGeom>
        </p:spPr>
        <p:txBody>
          <a:bodyPr spcFirstLastPara="1" wrap="square" lIns="50800" tIns="50800" rIns="50800" bIns="50800" anchor="t" anchorCtr="0">
            <a:noAutofit/>
          </a:bodyPr>
          <a:lstStyle/>
          <a:p>
            <a:pPr marL="0" lvl="0" indent="0" algn="l" rtl="0">
              <a:spcBef>
                <a:spcPts val="0"/>
              </a:spcBef>
              <a:spcAft>
                <a:spcPts val="0"/>
              </a:spcAft>
              <a:buNone/>
            </a:pPr>
            <a:r>
              <a:rPr lang="en-US"/>
              <a:t>Wake Lock API</a:t>
            </a:r>
            <a:endParaRPr/>
          </a:p>
        </p:txBody>
      </p:sp>
      <p:sp>
        <p:nvSpPr>
          <p:cNvPr id="162" name="Google Shape;162;g64b798b3bd_0_47"/>
          <p:cNvSpPr txBox="1"/>
          <p:nvPr/>
        </p:nvSpPr>
        <p:spPr>
          <a:xfrm>
            <a:off x="1514900" y="3592900"/>
            <a:ext cx="11505000" cy="322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800" u="sng" dirty="0">
                <a:solidFill>
                  <a:srgbClr val="00FFFF"/>
                </a:solidFill>
                <a:latin typeface="Microsoft YaHei"/>
                <a:ea typeface="Microsoft YaHei"/>
                <a:cs typeface="Microsoft YaHei"/>
                <a:sym typeface="Microsoft YaHei"/>
                <a:hlinkClick r:id="rId3"/>
              </a:rPr>
              <a:t>Explainer</a:t>
            </a:r>
            <a:endParaRPr sz="4800" dirty="0">
              <a:solidFill>
                <a:srgbClr val="00FFFF"/>
              </a:solidFill>
              <a:latin typeface="Microsoft YaHei"/>
              <a:ea typeface="Microsoft YaHei"/>
              <a:cs typeface="Microsoft YaHei"/>
              <a:sym typeface="Microsoft YaHei"/>
            </a:endParaRPr>
          </a:p>
          <a:p>
            <a:pPr marL="0" lvl="0" indent="0" algn="l" rtl="0">
              <a:spcBef>
                <a:spcPts val="0"/>
              </a:spcBef>
              <a:spcAft>
                <a:spcPts val="0"/>
              </a:spcAft>
              <a:buNone/>
            </a:pPr>
            <a:endParaRPr sz="4800" dirty="0">
              <a:solidFill>
                <a:schemeClr val="lt1"/>
              </a:solidFill>
              <a:latin typeface="Microsoft YaHei"/>
              <a:ea typeface="Microsoft YaHei"/>
              <a:cs typeface="Microsoft YaHei"/>
              <a:sym typeface="Microsoft YaHei"/>
            </a:endParaRPr>
          </a:p>
          <a:p>
            <a:pPr marL="0" lvl="0" indent="0" algn="l" rtl="0">
              <a:spcBef>
                <a:spcPts val="0"/>
              </a:spcBef>
              <a:spcAft>
                <a:spcPts val="0"/>
              </a:spcAft>
              <a:buNone/>
            </a:pPr>
            <a:r>
              <a:rPr lang="en-US" sz="4800" dirty="0">
                <a:solidFill>
                  <a:schemeClr val="lt1"/>
                </a:solidFill>
                <a:latin typeface="Microsoft YaHei"/>
                <a:ea typeface="Microsoft YaHei"/>
                <a:cs typeface="Microsoft YaHei"/>
                <a:sym typeface="Microsoft YaHei"/>
              </a:rPr>
              <a:t>🐡 </a:t>
            </a:r>
            <a:r>
              <a:rPr lang="en-US" sz="4800" dirty="0" err="1">
                <a:solidFill>
                  <a:schemeClr val="lt1"/>
                </a:solidFill>
                <a:latin typeface="Microsoft YaHei"/>
                <a:ea typeface="Microsoft YaHei"/>
                <a:cs typeface="Microsoft YaHei"/>
                <a:sym typeface="Microsoft YaHei"/>
              </a:rPr>
              <a:t>防止系统锁屏或者睡眠（比如放PPT</a:t>
            </a:r>
            <a:r>
              <a:rPr lang="en-US" sz="4800" dirty="0">
                <a:solidFill>
                  <a:schemeClr val="lt1"/>
                </a:solidFill>
                <a:latin typeface="Microsoft YaHei"/>
                <a:ea typeface="Microsoft YaHei"/>
                <a:cs typeface="Microsoft YaHei"/>
                <a:sym typeface="Microsoft YaHei"/>
              </a:rPr>
              <a:t>）</a:t>
            </a:r>
            <a:endParaRPr sz="4800" dirty="0">
              <a:solidFill>
                <a:schemeClr val="lt1"/>
              </a:solidFill>
              <a:latin typeface="Microsoft YaHei"/>
              <a:ea typeface="Microsoft YaHei"/>
              <a:cs typeface="Microsoft YaHei"/>
              <a:sym typeface="Microsoft YaHei"/>
            </a:endParaRPr>
          </a:p>
          <a:p>
            <a:pPr marL="0" lvl="0" indent="0" algn="l" rtl="0">
              <a:spcBef>
                <a:spcPts val="0"/>
              </a:spcBef>
              <a:spcAft>
                <a:spcPts val="0"/>
              </a:spcAft>
              <a:buNone/>
            </a:pPr>
            <a:r>
              <a:rPr lang="en-US" sz="4800" dirty="0">
                <a:solidFill>
                  <a:schemeClr val="lt1"/>
                </a:solidFill>
                <a:latin typeface="Microsoft YaHei"/>
                <a:ea typeface="Microsoft YaHei"/>
                <a:cs typeface="Microsoft YaHei"/>
                <a:sym typeface="Microsoft YaHei"/>
              </a:rPr>
              <a:t>      </a:t>
            </a:r>
            <a:r>
              <a:rPr lang="en-US" sz="3600" dirty="0">
                <a:solidFill>
                  <a:schemeClr val="lt1"/>
                </a:solidFill>
                <a:latin typeface="Microsoft YaHei"/>
                <a:ea typeface="Microsoft YaHei"/>
                <a:cs typeface="Microsoft YaHei"/>
                <a:sym typeface="Microsoft YaHei"/>
              </a:rPr>
              <a:t>Android, Windows, Linux, and macOS</a:t>
            </a:r>
            <a:endParaRPr sz="3600" dirty="0">
              <a:solidFill>
                <a:schemeClr val="lt1"/>
              </a:solidFill>
              <a:latin typeface="Microsoft YaHei"/>
              <a:ea typeface="Microsoft YaHei"/>
              <a:cs typeface="Microsoft YaHei"/>
              <a:sym typeface="Microsoft YaHei"/>
            </a:endParaRPr>
          </a:p>
          <a:p>
            <a:pPr marL="0" lvl="0" indent="0" algn="l" rtl="0">
              <a:spcBef>
                <a:spcPts val="0"/>
              </a:spcBef>
              <a:spcAft>
                <a:spcPts val="0"/>
              </a:spcAft>
              <a:buNone/>
            </a:pPr>
            <a:endParaRPr sz="3600" dirty="0">
              <a:solidFill>
                <a:schemeClr val="lt1"/>
              </a:solidFill>
              <a:latin typeface="Microsoft YaHei"/>
              <a:ea typeface="Microsoft YaHei"/>
              <a:cs typeface="Microsoft YaHei"/>
              <a:sym typeface="Microsoft YaHei"/>
            </a:endParaRPr>
          </a:p>
          <a:p>
            <a:pPr marL="0" lvl="0" indent="0" algn="l" rtl="0">
              <a:spcBef>
                <a:spcPts val="0"/>
              </a:spcBef>
              <a:spcAft>
                <a:spcPts val="0"/>
              </a:spcAft>
              <a:buClr>
                <a:schemeClr val="dk1"/>
              </a:buClr>
              <a:buSzPts val="1100"/>
              <a:buFont typeface="Arial"/>
              <a:buNone/>
            </a:pPr>
            <a:r>
              <a:rPr lang="en-US" sz="4800" dirty="0">
                <a:solidFill>
                  <a:schemeClr val="lt1"/>
                </a:solidFill>
                <a:latin typeface="Microsoft YaHei"/>
                <a:ea typeface="Microsoft YaHei"/>
                <a:cs typeface="Microsoft YaHei"/>
                <a:sym typeface="Microsoft YaHei"/>
              </a:rPr>
              <a:t>🐡 </a:t>
            </a:r>
            <a:r>
              <a:rPr lang="en-US" sz="4800" dirty="0" err="1">
                <a:solidFill>
                  <a:schemeClr val="lt1"/>
                </a:solidFill>
                <a:latin typeface="Microsoft YaHei"/>
                <a:ea typeface="Microsoft YaHei"/>
                <a:cs typeface="Microsoft YaHei"/>
                <a:sym typeface="Microsoft YaHei"/>
              </a:rPr>
              <a:t>即将开始Origin</a:t>
            </a:r>
            <a:r>
              <a:rPr lang="en-US" sz="4800" dirty="0">
                <a:solidFill>
                  <a:schemeClr val="lt1"/>
                </a:solidFill>
                <a:latin typeface="Microsoft YaHei"/>
                <a:ea typeface="Microsoft YaHei"/>
                <a:cs typeface="Microsoft YaHei"/>
                <a:sym typeface="Microsoft YaHei"/>
              </a:rPr>
              <a:t> Trial</a:t>
            </a:r>
            <a:endParaRPr sz="3600" dirty="0">
              <a:solidFill>
                <a:schemeClr val="lt1"/>
              </a:solidFill>
              <a:latin typeface="Microsoft YaHei"/>
              <a:ea typeface="Microsoft YaHei"/>
              <a:cs typeface="Microsoft YaHei"/>
              <a:sym typeface="Microsoft YaHei"/>
            </a:endParaRPr>
          </a:p>
        </p:txBody>
      </p:sp>
      <p:sp>
        <p:nvSpPr>
          <p:cNvPr id="163" name="Google Shape;163;g64b798b3bd_0_47"/>
          <p:cNvSpPr txBox="1"/>
          <p:nvPr/>
        </p:nvSpPr>
        <p:spPr>
          <a:xfrm>
            <a:off x="12191999" y="1632545"/>
            <a:ext cx="13435914" cy="1090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solidFill>
                  <a:srgbClr val="CDCD00"/>
                </a:solidFill>
                <a:latin typeface="Consolas"/>
                <a:ea typeface="Consolas"/>
                <a:cs typeface="Consolas"/>
                <a:sym typeface="Consolas"/>
              </a:rPr>
              <a:t>const</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controller</a:t>
            </a:r>
            <a:r>
              <a:rPr lang="en-US" sz="4000" dirty="0">
                <a:solidFill>
                  <a:srgbClr val="333333"/>
                </a:solidFill>
                <a:latin typeface="Consolas"/>
                <a:ea typeface="Consolas"/>
                <a:cs typeface="Consolas"/>
                <a:sym typeface="Consolas"/>
              </a:rPr>
              <a:t> </a:t>
            </a:r>
            <a:r>
              <a:rPr lang="en-US" sz="4000" dirty="0">
                <a:solidFill>
                  <a:srgbClr val="3399CC"/>
                </a:solidFill>
                <a:latin typeface="Consolas"/>
                <a:ea typeface="Consolas"/>
                <a:cs typeface="Consolas"/>
                <a:sym typeface="Consolas"/>
              </a:rPr>
              <a:t>=</a:t>
            </a:r>
            <a:r>
              <a:rPr lang="en-US" sz="4000" dirty="0">
                <a:solidFill>
                  <a:srgbClr val="333333"/>
                </a:solidFill>
                <a:latin typeface="Consolas"/>
                <a:ea typeface="Consolas"/>
                <a:cs typeface="Consolas"/>
                <a:sym typeface="Consolas"/>
              </a:rPr>
              <a:t> </a:t>
            </a:r>
            <a:r>
              <a:rPr lang="en-US" sz="4000" dirty="0">
                <a:solidFill>
                  <a:srgbClr val="CDCD00"/>
                </a:solidFill>
                <a:latin typeface="Consolas"/>
                <a:ea typeface="Consolas"/>
                <a:cs typeface="Consolas"/>
                <a:sym typeface="Consolas"/>
              </a:rPr>
              <a:t>new</a:t>
            </a:r>
            <a:r>
              <a:rPr lang="en-US" sz="4000" dirty="0">
                <a:solidFill>
                  <a:srgbClr val="333333"/>
                </a:solidFill>
                <a:latin typeface="Consolas"/>
                <a:ea typeface="Consolas"/>
                <a:cs typeface="Consolas"/>
                <a:sym typeface="Consolas"/>
              </a:rPr>
              <a:t> </a:t>
            </a:r>
            <a:r>
              <a:rPr lang="en-US" sz="4000" dirty="0" err="1">
                <a:solidFill>
                  <a:srgbClr val="CCCCCC"/>
                </a:solidFill>
                <a:latin typeface="Consolas"/>
                <a:ea typeface="Consolas"/>
                <a:cs typeface="Consolas"/>
                <a:sym typeface="Consolas"/>
              </a:rPr>
              <a:t>AbortController</a:t>
            </a:r>
            <a:r>
              <a:rPr lang="en-US" sz="4000" dirty="0">
                <a:solidFill>
                  <a:srgbClr val="CCCCCC"/>
                </a:solidFill>
                <a:latin typeface="Consolas"/>
                <a:ea typeface="Consolas"/>
                <a:cs typeface="Consolas"/>
                <a:sym typeface="Consolas"/>
              </a:rPr>
              <a:t>();</a:t>
            </a: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r>
              <a:rPr lang="en-US" sz="4000" dirty="0">
                <a:solidFill>
                  <a:srgbClr val="CDCD00"/>
                </a:solidFill>
                <a:latin typeface="Consolas"/>
                <a:ea typeface="Consolas"/>
                <a:cs typeface="Consolas"/>
                <a:sym typeface="Consolas"/>
              </a:rPr>
              <a:t>const</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signal</a:t>
            </a:r>
            <a:r>
              <a:rPr lang="en-US" sz="4000" dirty="0">
                <a:solidFill>
                  <a:srgbClr val="333333"/>
                </a:solidFill>
                <a:latin typeface="Consolas"/>
                <a:ea typeface="Consolas"/>
                <a:cs typeface="Consolas"/>
                <a:sym typeface="Consolas"/>
              </a:rPr>
              <a:t> </a:t>
            </a:r>
            <a:r>
              <a:rPr lang="en-US" sz="4000" dirty="0">
                <a:solidFill>
                  <a:srgbClr val="3399CC"/>
                </a:solidFill>
                <a:latin typeface="Consolas"/>
                <a:ea typeface="Consolas"/>
                <a:cs typeface="Consolas"/>
                <a:sym typeface="Consolas"/>
              </a:rPr>
              <a:t>=</a:t>
            </a:r>
            <a:r>
              <a:rPr lang="en-US" sz="4000" dirty="0">
                <a:solidFill>
                  <a:srgbClr val="333333"/>
                </a:solidFill>
                <a:latin typeface="Consolas"/>
                <a:ea typeface="Consolas"/>
                <a:cs typeface="Consolas"/>
                <a:sym typeface="Consolas"/>
              </a:rPr>
              <a:t> </a:t>
            </a:r>
            <a:r>
              <a:rPr lang="en-US" sz="4000" dirty="0" err="1">
                <a:solidFill>
                  <a:srgbClr val="CCCCCC"/>
                </a:solidFill>
                <a:latin typeface="Consolas"/>
                <a:ea typeface="Consolas"/>
                <a:cs typeface="Consolas"/>
                <a:sym typeface="Consolas"/>
              </a:rPr>
              <a:t>controller.signal</a:t>
            </a:r>
            <a:r>
              <a:rPr lang="en-US" sz="4000" dirty="0">
                <a:solidFill>
                  <a:srgbClr val="CCCCCC"/>
                </a:solidFill>
                <a:latin typeface="Consolas"/>
                <a:ea typeface="Consolas"/>
                <a:cs typeface="Consolas"/>
                <a:sym typeface="Consolas"/>
              </a:rPr>
              <a:t>;</a:t>
            </a: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r>
              <a:rPr lang="en-US" sz="4000" dirty="0" err="1">
                <a:solidFill>
                  <a:srgbClr val="CD00CD"/>
                </a:solidFill>
                <a:latin typeface="Consolas"/>
                <a:ea typeface="Consolas"/>
                <a:cs typeface="Consolas"/>
                <a:sym typeface="Consolas"/>
              </a:rPr>
              <a:t>window</a:t>
            </a:r>
            <a:r>
              <a:rPr lang="en-US" sz="4000" dirty="0" err="1">
                <a:solidFill>
                  <a:srgbClr val="CCCCCC"/>
                </a:solidFill>
                <a:latin typeface="Consolas"/>
                <a:ea typeface="Consolas"/>
                <a:cs typeface="Consolas"/>
                <a:sym typeface="Consolas"/>
              </a:rPr>
              <a:t>.</a:t>
            </a:r>
            <a:r>
              <a:rPr lang="en-US" sz="4000" b="1" dirty="0" err="1">
                <a:solidFill>
                  <a:schemeClr val="accent4"/>
                </a:solidFill>
                <a:latin typeface="Consolas"/>
                <a:ea typeface="Consolas"/>
                <a:cs typeface="Consolas"/>
                <a:sym typeface="Consolas"/>
              </a:rPr>
              <a:t>WakeLock</a:t>
            </a:r>
            <a:r>
              <a:rPr lang="en-US" sz="4000" dirty="0" err="1">
                <a:solidFill>
                  <a:srgbClr val="CCCCCC"/>
                </a:solidFill>
                <a:latin typeface="Consolas"/>
                <a:ea typeface="Consolas"/>
                <a:cs typeface="Consolas"/>
                <a:sym typeface="Consolas"/>
              </a:rPr>
              <a:t>.request</a:t>
            </a:r>
            <a:r>
              <a:rPr lang="en-US" sz="4000" dirty="0">
                <a:solidFill>
                  <a:srgbClr val="CCCCCC"/>
                </a:solidFill>
                <a:latin typeface="Consolas"/>
                <a:ea typeface="Consolas"/>
                <a:cs typeface="Consolas"/>
                <a:sym typeface="Consolas"/>
              </a:rPr>
              <a:t>(</a:t>
            </a:r>
            <a:r>
              <a:rPr lang="en-US" sz="4000" b="1" dirty="0">
                <a:solidFill>
                  <a:srgbClr val="CD0000"/>
                </a:solidFill>
                <a:latin typeface="Consolas"/>
                <a:ea typeface="Consolas"/>
                <a:cs typeface="Consolas"/>
                <a:sym typeface="Consolas"/>
              </a:rPr>
              <a:t>'</a:t>
            </a:r>
            <a:r>
              <a:rPr lang="en-US" sz="4000" b="1" dirty="0">
                <a:solidFill>
                  <a:schemeClr val="accent4"/>
                </a:solidFill>
                <a:latin typeface="Consolas"/>
                <a:ea typeface="Consolas"/>
                <a:cs typeface="Consolas"/>
                <a:sym typeface="Consolas"/>
              </a:rPr>
              <a:t>screen</a:t>
            </a:r>
            <a:r>
              <a:rPr lang="en-US" sz="4000" b="1" dirty="0">
                <a:solidFill>
                  <a:srgbClr val="CD0000"/>
                </a:solidFill>
                <a:latin typeface="Consolas"/>
                <a:ea typeface="Consolas"/>
                <a:cs typeface="Consolas"/>
                <a:sym typeface="Consolas"/>
              </a:rPr>
              <a:t>'</a:t>
            </a:r>
            <a:r>
              <a:rPr lang="en-US" sz="4000" dirty="0">
                <a:solidFill>
                  <a:srgbClr val="CCCCCC"/>
                </a:solidFill>
                <a:latin typeface="Consolas"/>
                <a:ea typeface="Consolas"/>
                <a:cs typeface="Consolas"/>
                <a:sym typeface="Consolas"/>
              </a:rPr>
              <a:t>,</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{signal})</a:t>
            </a: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r>
              <a:rPr lang="en-US" sz="4000" dirty="0">
                <a:solidFill>
                  <a:srgbClr val="CCCCCC"/>
                </a:solidFill>
                <a:latin typeface="Consolas"/>
                <a:ea typeface="Consolas"/>
                <a:cs typeface="Consolas"/>
                <a:sym typeface="Consolas"/>
              </a:rPr>
              <a:t>.</a:t>
            </a:r>
            <a:r>
              <a:rPr lang="en-US" sz="4000" dirty="0">
                <a:solidFill>
                  <a:srgbClr val="CDCD00"/>
                </a:solidFill>
                <a:latin typeface="Consolas"/>
                <a:ea typeface="Consolas"/>
                <a:cs typeface="Consolas"/>
                <a:sym typeface="Consolas"/>
              </a:rPr>
              <a:t>catch</a:t>
            </a:r>
            <a:r>
              <a:rPr lang="en-US" sz="4000" dirty="0">
                <a:solidFill>
                  <a:srgbClr val="CCCCCC"/>
                </a:solidFill>
                <a:latin typeface="Consolas"/>
                <a:ea typeface="Consolas"/>
                <a:cs typeface="Consolas"/>
                <a:sym typeface="Consolas"/>
              </a:rPr>
              <a:t>((e)</a:t>
            </a:r>
            <a:r>
              <a:rPr lang="en-US" sz="4000" dirty="0">
                <a:solidFill>
                  <a:srgbClr val="333333"/>
                </a:solidFill>
                <a:latin typeface="Consolas"/>
                <a:ea typeface="Consolas"/>
                <a:cs typeface="Consolas"/>
                <a:sym typeface="Consolas"/>
              </a:rPr>
              <a:t> </a:t>
            </a:r>
            <a:r>
              <a:rPr lang="en-US" sz="4000" dirty="0">
                <a:solidFill>
                  <a:srgbClr val="3399CC"/>
                </a:solidFill>
                <a:latin typeface="Consolas"/>
                <a:ea typeface="Consolas"/>
                <a:cs typeface="Consolas"/>
                <a:sym typeface="Consolas"/>
              </a:rPr>
              <a:t>=&gt;</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a:t>
            </a: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r>
              <a:rPr lang="en-US" sz="4000" dirty="0">
                <a:solidFill>
                  <a:srgbClr val="333333"/>
                </a:solidFill>
                <a:latin typeface="Consolas"/>
                <a:ea typeface="Consolas"/>
                <a:cs typeface="Consolas"/>
                <a:sym typeface="Consolas"/>
              </a:rPr>
              <a:t>  </a:t>
            </a:r>
            <a:r>
              <a:rPr lang="en-US" sz="4000" dirty="0">
                <a:solidFill>
                  <a:srgbClr val="CDCD00"/>
                </a:solidFill>
                <a:latin typeface="Consolas"/>
                <a:ea typeface="Consolas"/>
                <a:cs typeface="Consolas"/>
                <a:sym typeface="Consolas"/>
              </a:rPr>
              <a:t>if</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(e.name</a:t>
            </a:r>
            <a:r>
              <a:rPr lang="en-US" sz="4000" dirty="0">
                <a:solidFill>
                  <a:srgbClr val="333333"/>
                </a:solidFill>
                <a:latin typeface="Consolas"/>
                <a:ea typeface="Consolas"/>
                <a:cs typeface="Consolas"/>
                <a:sym typeface="Consolas"/>
              </a:rPr>
              <a:t> </a:t>
            </a:r>
            <a:r>
              <a:rPr lang="en-US" sz="4000" dirty="0">
                <a:solidFill>
                  <a:srgbClr val="3399CC"/>
                </a:solidFill>
                <a:latin typeface="Consolas"/>
                <a:ea typeface="Consolas"/>
                <a:cs typeface="Consolas"/>
                <a:sym typeface="Consolas"/>
              </a:rPr>
              <a:t>===</a:t>
            </a:r>
            <a:r>
              <a:rPr lang="en-US" sz="4000" dirty="0">
                <a:solidFill>
                  <a:srgbClr val="333333"/>
                </a:solidFill>
                <a:latin typeface="Consolas"/>
                <a:ea typeface="Consolas"/>
                <a:cs typeface="Consolas"/>
                <a:sym typeface="Consolas"/>
              </a:rPr>
              <a:t> </a:t>
            </a:r>
            <a:r>
              <a:rPr lang="en-US" sz="4000" dirty="0">
                <a:solidFill>
                  <a:srgbClr val="CD0000"/>
                </a:solidFill>
                <a:latin typeface="Consolas"/>
                <a:ea typeface="Consolas"/>
                <a:cs typeface="Consolas"/>
                <a:sym typeface="Consolas"/>
              </a:rPr>
              <a:t>'</a:t>
            </a:r>
            <a:r>
              <a:rPr lang="en-US" sz="4000" dirty="0" err="1">
                <a:solidFill>
                  <a:srgbClr val="CD0000"/>
                </a:solidFill>
                <a:latin typeface="Consolas"/>
                <a:ea typeface="Consolas"/>
                <a:cs typeface="Consolas"/>
                <a:sym typeface="Consolas"/>
              </a:rPr>
              <a:t>AbortError</a:t>
            </a:r>
            <a:r>
              <a:rPr lang="en-US" sz="4000" dirty="0">
                <a:solidFill>
                  <a:srgbClr val="CD0000"/>
                </a:solidFill>
                <a:latin typeface="Consolas"/>
                <a:ea typeface="Consolas"/>
                <a:cs typeface="Consolas"/>
                <a:sym typeface="Consolas"/>
              </a:rPr>
              <a:t>'</a:t>
            </a:r>
            <a:r>
              <a:rPr lang="en-US" sz="4000" dirty="0">
                <a:solidFill>
                  <a:srgbClr val="CCCCCC"/>
                </a:solidFill>
                <a:latin typeface="Consolas"/>
                <a:ea typeface="Consolas"/>
                <a:cs typeface="Consolas"/>
                <a:sym typeface="Consolas"/>
              </a:rPr>
              <a:t>)</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a:t>
            </a: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r>
              <a:rPr lang="en-US" sz="4000" dirty="0">
                <a:solidFill>
                  <a:srgbClr val="333333"/>
                </a:solidFill>
                <a:latin typeface="Consolas"/>
                <a:ea typeface="Consolas"/>
                <a:cs typeface="Consolas"/>
                <a:sym typeface="Consolas"/>
              </a:rPr>
              <a:t>    </a:t>
            </a:r>
            <a:r>
              <a:rPr lang="en-US" sz="4000" dirty="0" err="1">
                <a:solidFill>
                  <a:srgbClr val="CCCCCC"/>
                </a:solidFill>
                <a:latin typeface="Consolas"/>
                <a:ea typeface="Consolas"/>
                <a:cs typeface="Consolas"/>
                <a:sym typeface="Consolas"/>
              </a:rPr>
              <a:t>wakeLockCheckbox.checked</a:t>
            </a:r>
            <a:r>
              <a:rPr lang="en-US" sz="4000" dirty="0">
                <a:solidFill>
                  <a:srgbClr val="333333"/>
                </a:solidFill>
                <a:latin typeface="Consolas"/>
                <a:ea typeface="Consolas"/>
                <a:cs typeface="Consolas"/>
                <a:sym typeface="Consolas"/>
              </a:rPr>
              <a:t> </a:t>
            </a:r>
            <a:r>
              <a:rPr lang="en-US" sz="4000" dirty="0">
                <a:solidFill>
                  <a:srgbClr val="3399CC"/>
                </a:solidFill>
                <a:latin typeface="Consolas"/>
                <a:ea typeface="Consolas"/>
                <a:cs typeface="Consolas"/>
                <a:sym typeface="Consolas"/>
              </a:rPr>
              <a:t>=</a:t>
            </a:r>
            <a:r>
              <a:rPr lang="en-US" sz="4000" dirty="0">
                <a:solidFill>
                  <a:srgbClr val="333333"/>
                </a:solidFill>
                <a:latin typeface="Consolas"/>
                <a:ea typeface="Consolas"/>
                <a:cs typeface="Consolas"/>
                <a:sym typeface="Consolas"/>
              </a:rPr>
              <a:t> </a:t>
            </a:r>
            <a:r>
              <a:rPr lang="en-US" sz="4000" dirty="0">
                <a:solidFill>
                  <a:srgbClr val="CDCD00"/>
                </a:solidFill>
                <a:latin typeface="Consolas"/>
                <a:ea typeface="Consolas"/>
                <a:cs typeface="Consolas"/>
                <a:sym typeface="Consolas"/>
              </a:rPr>
              <a:t>false</a:t>
            </a:r>
            <a:r>
              <a:rPr lang="en-US" sz="4000" dirty="0">
                <a:solidFill>
                  <a:srgbClr val="CCCCCC"/>
                </a:solidFill>
                <a:latin typeface="Consolas"/>
                <a:ea typeface="Consolas"/>
                <a:cs typeface="Consolas"/>
                <a:sym typeface="Consolas"/>
              </a:rPr>
              <a:t>;</a:t>
            </a: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console.log(</a:t>
            </a:r>
            <a:r>
              <a:rPr lang="en-US" sz="4000" dirty="0">
                <a:solidFill>
                  <a:srgbClr val="CD0000"/>
                </a:solidFill>
                <a:latin typeface="Consolas"/>
                <a:ea typeface="Consolas"/>
                <a:cs typeface="Consolas"/>
                <a:sym typeface="Consolas"/>
              </a:rPr>
              <a:t>'Wake Lock was aborted'</a:t>
            </a:r>
            <a:r>
              <a:rPr lang="en-US" sz="4000" dirty="0">
                <a:solidFill>
                  <a:srgbClr val="CCCCCC"/>
                </a:solidFill>
                <a:latin typeface="Consolas"/>
                <a:ea typeface="Consolas"/>
                <a:cs typeface="Consolas"/>
                <a:sym typeface="Consolas"/>
              </a:rPr>
              <a:t>);</a:t>
            </a: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a:t>
            </a:r>
            <a:r>
              <a:rPr lang="en-US" sz="4000" dirty="0">
                <a:solidFill>
                  <a:srgbClr val="333333"/>
                </a:solidFill>
                <a:latin typeface="Consolas"/>
                <a:ea typeface="Consolas"/>
                <a:cs typeface="Consolas"/>
                <a:sym typeface="Consolas"/>
              </a:rPr>
              <a:t> </a:t>
            </a:r>
            <a:r>
              <a:rPr lang="en-US" sz="4000" dirty="0">
                <a:solidFill>
                  <a:srgbClr val="CDCD00"/>
                </a:solidFill>
                <a:latin typeface="Consolas"/>
                <a:ea typeface="Consolas"/>
                <a:cs typeface="Consolas"/>
                <a:sym typeface="Consolas"/>
              </a:rPr>
              <a:t>else</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a:t>
            </a: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r>
              <a:rPr lang="en-US" sz="4000" dirty="0">
                <a:solidFill>
                  <a:srgbClr val="333333"/>
                </a:solidFill>
                <a:latin typeface="Consolas"/>
                <a:ea typeface="Consolas"/>
                <a:cs typeface="Consolas"/>
                <a:sym typeface="Consolas"/>
              </a:rPr>
              <a:t>    </a:t>
            </a:r>
            <a:r>
              <a:rPr lang="en-US" sz="4000" dirty="0" err="1">
                <a:solidFill>
                  <a:srgbClr val="CCCCCC"/>
                </a:solidFill>
                <a:latin typeface="Consolas"/>
                <a:ea typeface="Consolas"/>
                <a:cs typeface="Consolas"/>
                <a:sym typeface="Consolas"/>
              </a:rPr>
              <a:t>console.error</a:t>
            </a:r>
            <a:r>
              <a:rPr lang="en-US" sz="4000" dirty="0">
                <a:solidFill>
                  <a:srgbClr val="CCCCCC"/>
                </a:solidFill>
                <a:latin typeface="Consolas"/>
                <a:ea typeface="Consolas"/>
                <a:cs typeface="Consolas"/>
                <a:sym typeface="Consolas"/>
              </a:rPr>
              <a:t>(`${e.name},</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a:t>
            </a:r>
            <a:r>
              <a:rPr lang="en-US" sz="4000" dirty="0" err="1">
                <a:solidFill>
                  <a:srgbClr val="CCCCCC"/>
                </a:solidFill>
                <a:latin typeface="Consolas"/>
                <a:ea typeface="Consolas"/>
                <a:cs typeface="Consolas"/>
                <a:sym typeface="Consolas"/>
              </a:rPr>
              <a:t>e.message</a:t>
            </a:r>
            <a:r>
              <a:rPr lang="en-US" sz="4000" dirty="0">
                <a:solidFill>
                  <a:srgbClr val="CCCCCC"/>
                </a:solidFill>
                <a:latin typeface="Consolas"/>
                <a:ea typeface="Consolas"/>
                <a:cs typeface="Consolas"/>
                <a:sym typeface="Consolas"/>
              </a:rPr>
              <a:t>}`);</a:t>
            </a: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a:t>
            </a: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r>
              <a:rPr lang="en-US" sz="4000" dirty="0">
                <a:solidFill>
                  <a:srgbClr val="CCCCCC"/>
                </a:solidFill>
                <a:latin typeface="Consolas"/>
                <a:ea typeface="Consolas"/>
                <a:cs typeface="Consolas"/>
                <a:sym typeface="Consolas"/>
              </a:rPr>
              <a:t>});</a:t>
            </a: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r>
              <a:rPr lang="en-US" sz="4000" dirty="0" err="1">
                <a:solidFill>
                  <a:srgbClr val="CCCCCC"/>
                </a:solidFill>
                <a:latin typeface="Consolas"/>
                <a:ea typeface="Consolas"/>
                <a:cs typeface="Consolas"/>
                <a:sym typeface="Consolas"/>
              </a:rPr>
              <a:t>wakeLockCheckbox.checked</a:t>
            </a:r>
            <a:r>
              <a:rPr lang="en-US" sz="4000" dirty="0">
                <a:solidFill>
                  <a:srgbClr val="333333"/>
                </a:solidFill>
                <a:latin typeface="Consolas"/>
                <a:ea typeface="Consolas"/>
                <a:cs typeface="Consolas"/>
                <a:sym typeface="Consolas"/>
              </a:rPr>
              <a:t> </a:t>
            </a:r>
            <a:r>
              <a:rPr lang="en-US" sz="4000" dirty="0">
                <a:solidFill>
                  <a:srgbClr val="3399CC"/>
                </a:solidFill>
                <a:latin typeface="Consolas"/>
                <a:ea typeface="Consolas"/>
                <a:cs typeface="Consolas"/>
                <a:sym typeface="Consolas"/>
              </a:rPr>
              <a:t>=</a:t>
            </a:r>
            <a:r>
              <a:rPr lang="en-US" sz="4000" dirty="0">
                <a:solidFill>
                  <a:srgbClr val="333333"/>
                </a:solidFill>
                <a:latin typeface="Consolas"/>
                <a:ea typeface="Consolas"/>
                <a:cs typeface="Consolas"/>
                <a:sym typeface="Consolas"/>
              </a:rPr>
              <a:t> </a:t>
            </a:r>
            <a:r>
              <a:rPr lang="en-US" sz="4000" dirty="0">
                <a:solidFill>
                  <a:srgbClr val="CDCD00"/>
                </a:solidFill>
                <a:latin typeface="Consolas"/>
                <a:ea typeface="Consolas"/>
                <a:cs typeface="Consolas"/>
                <a:sym typeface="Consolas"/>
              </a:rPr>
              <a:t>true</a:t>
            </a:r>
            <a:r>
              <a:rPr lang="en-US" sz="4000" dirty="0">
                <a:solidFill>
                  <a:srgbClr val="CCCCCC"/>
                </a:solidFill>
                <a:latin typeface="Consolas"/>
                <a:ea typeface="Consolas"/>
                <a:cs typeface="Consolas"/>
                <a:sym typeface="Consolas"/>
              </a:rPr>
              <a:t>;</a:t>
            </a: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r>
              <a:rPr lang="en-US" sz="4000" dirty="0">
                <a:solidFill>
                  <a:srgbClr val="CCCCCC"/>
                </a:solidFill>
                <a:latin typeface="Consolas"/>
                <a:ea typeface="Consolas"/>
                <a:cs typeface="Consolas"/>
                <a:sym typeface="Consolas"/>
              </a:rPr>
              <a:t>console.log(</a:t>
            </a:r>
            <a:r>
              <a:rPr lang="en-US" sz="4000" dirty="0">
                <a:solidFill>
                  <a:srgbClr val="CD0000"/>
                </a:solidFill>
                <a:latin typeface="Consolas"/>
                <a:ea typeface="Consolas"/>
                <a:cs typeface="Consolas"/>
                <a:sym typeface="Consolas"/>
              </a:rPr>
              <a:t>'Wake Lock is active'</a:t>
            </a:r>
            <a:r>
              <a:rPr lang="en-US" sz="4000" dirty="0">
                <a:solidFill>
                  <a:srgbClr val="CCCCCC"/>
                </a:solidFill>
                <a:latin typeface="Consolas"/>
                <a:ea typeface="Consolas"/>
                <a:cs typeface="Consolas"/>
                <a:sym typeface="Consolas"/>
              </a:rPr>
              <a:t>);</a:t>
            </a: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r>
              <a:rPr lang="en-US" sz="4000" dirty="0">
                <a:solidFill>
                  <a:srgbClr val="CDCD00"/>
                </a:solidFill>
                <a:latin typeface="Consolas"/>
                <a:ea typeface="Consolas"/>
                <a:cs typeface="Consolas"/>
                <a:sym typeface="Consolas"/>
              </a:rPr>
              <a:t>return</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controller;</a:t>
            </a: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endParaRPr sz="4000" dirty="0">
              <a:solidFill>
                <a:srgbClr val="333333"/>
              </a:solidFill>
              <a:latin typeface="Consolas"/>
              <a:ea typeface="Consolas"/>
              <a:cs typeface="Consolas"/>
              <a:sym typeface="Consolas"/>
            </a:endParaRPr>
          </a:p>
          <a:p>
            <a:pPr marL="0" lvl="0" indent="0" algn="l" rtl="0">
              <a:lnSpc>
                <a:spcPct val="110795"/>
              </a:lnSpc>
              <a:spcBef>
                <a:spcPts val="0"/>
              </a:spcBef>
              <a:spcAft>
                <a:spcPts val="0"/>
              </a:spcAft>
              <a:buClr>
                <a:schemeClr val="dk1"/>
              </a:buClr>
              <a:buSzPts val="1100"/>
              <a:buFont typeface="Arial"/>
              <a:buNone/>
            </a:pPr>
            <a:r>
              <a:rPr lang="en-US" sz="4000" dirty="0" err="1">
                <a:solidFill>
                  <a:srgbClr val="CCCCCC"/>
                </a:solidFill>
                <a:latin typeface="Consolas"/>
                <a:ea typeface="Consolas"/>
                <a:cs typeface="Consolas"/>
                <a:sym typeface="Consolas"/>
              </a:rPr>
              <a:t>controller.abort</a:t>
            </a:r>
            <a:r>
              <a:rPr lang="en-US" sz="4000" dirty="0">
                <a:solidFill>
                  <a:srgbClr val="CCCCCC"/>
                </a:solidFill>
                <a:latin typeface="Consolas"/>
                <a:ea typeface="Consolas"/>
                <a:cs typeface="Consolas"/>
                <a:sym typeface="Consolas"/>
              </a:rPr>
              <a:t>();</a:t>
            </a:r>
            <a:endParaRPr sz="4000" dirty="0">
              <a:solidFill>
                <a:srgbClr val="CCCCCC"/>
              </a:solidFill>
              <a:latin typeface="Consolas"/>
              <a:ea typeface="Consolas"/>
              <a:cs typeface="Consolas"/>
              <a:sym typeface="Consolas"/>
            </a:endParaRPr>
          </a:p>
          <a:p>
            <a:pPr marL="0" lvl="0" indent="0" algn="l" rtl="0">
              <a:spcBef>
                <a:spcPts val="0"/>
              </a:spcBef>
              <a:spcAft>
                <a:spcPts val="0"/>
              </a:spcAft>
              <a:buNone/>
            </a:pPr>
            <a:endParaRPr sz="4000" dirty="0">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64b798b3bd_0_52"/>
          <p:cNvSpPr txBox="1">
            <a:spLocks noGrp="1"/>
          </p:cNvSpPr>
          <p:nvPr>
            <p:ph type="body" idx="1"/>
          </p:nvPr>
        </p:nvSpPr>
        <p:spPr>
          <a:prstGeom prst="rect">
            <a:avLst/>
          </a:prstGeom>
        </p:spPr>
        <p:txBody>
          <a:bodyPr spcFirstLastPara="1" wrap="square" lIns="50800" tIns="50800" rIns="50800" bIns="50800" anchor="t" anchorCtr="0">
            <a:noAutofit/>
          </a:bodyPr>
          <a:lstStyle/>
          <a:p>
            <a:pPr marL="0" lvl="0" indent="0" algn="l" rtl="0">
              <a:lnSpc>
                <a:spcPct val="115000"/>
              </a:lnSpc>
              <a:spcBef>
                <a:spcPts val="1600"/>
              </a:spcBef>
              <a:spcAft>
                <a:spcPts val="0"/>
              </a:spcAft>
              <a:buNone/>
            </a:pPr>
            <a:r>
              <a:rPr lang="en-US" sz="4800" u="sng" dirty="0">
                <a:solidFill>
                  <a:srgbClr val="00FFFF"/>
                </a:solidFill>
                <a:latin typeface="微软雅黑" panose="020B0503020204020204" pitchFamily="34" charset="-122"/>
                <a:ea typeface="微软雅黑" panose="020B0503020204020204" pitchFamily="34" charset="-122"/>
                <a:hlinkClick r:id="rId3"/>
              </a:rPr>
              <a:t>Explainer</a:t>
            </a:r>
            <a:endParaRPr sz="4800" dirty="0">
              <a:solidFill>
                <a:srgbClr val="00FFFF"/>
              </a:solidFill>
              <a:latin typeface="微软雅黑" panose="020B0503020204020204" pitchFamily="34" charset="-122"/>
              <a:ea typeface="微软雅黑" panose="020B0503020204020204" pitchFamily="34" charset="-122"/>
            </a:endParaRPr>
          </a:p>
          <a:p>
            <a:pPr marL="0" lvl="0" indent="0" algn="l" rtl="0">
              <a:lnSpc>
                <a:spcPct val="115000"/>
              </a:lnSpc>
              <a:spcBef>
                <a:spcPts val="1600"/>
              </a:spcBef>
              <a:spcAft>
                <a:spcPts val="0"/>
              </a:spcAft>
              <a:buNone/>
            </a:pPr>
            <a:r>
              <a:rPr lang="en-US" sz="4800" dirty="0">
                <a:solidFill>
                  <a:schemeClr val="lt1"/>
                </a:solidFill>
                <a:latin typeface="微软雅黑" panose="020B0503020204020204" pitchFamily="34" charset="-122"/>
                <a:ea typeface="微软雅黑" panose="020B0503020204020204" pitchFamily="34" charset="-122"/>
              </a:rPr>
              <a:t>🐡 </a:t>
            </a:r>
            <a:r>
              <a:rPr lang="en-US" sz="4800" dirty="0" err="1">
                <a:solidFill>
                  <a:schemeClr val="lt1"/>
                </a:solidFill>
                <a:latin typeface="微软雅黑" panose="020B0503020204020204" pitchFamily="34" charset="-122"/>
                <a:ea typeface="微软雅黑" panose="020B0503020204020204" pitchFamily="34" charset="-122"/>
              </a:rPr>
              <a:t>FaceDetector</a:t>
            </a:r>
            <a:r>
              <a:rPr lang="en-US" sz="4800" dirty="0">
                <a:solidFill>
                  <a:schemeClr val="lt1"/>
                </a:solidFill>
                <a:latin typeface="微软雅黑" panose="020B0503020204020204" pitchFamily="34" charset="-122"/>
                <a:ea typeface="微软雅黑" panose="020B0503020204020204" pitchFamily="34" charset="-122"/>
              </a:rPr>
              <a:t>: Android, macOS, Windows</a:t>
            </a:r>
            <a:endParaRPr sz="4800" dirty="0">
              <a:solidFill>
                <a:schemeClr val="lt1"/>
              </a:solidFill>
              <a:latin typeface="微软雅黑" panose="020B0503020204020204" pitchFamily="34" charset="-122"/>
              <a:ea typeface="微软雅黑" panose="020B0503020204020204" pitchFamily="34" charset="-122"/>
            </a:endParaRPr>
          </a:p>
          <a:p>
            <a:pPr marL="139700" marR="139700" lvl="0" indent="0" algn="l" rtl="0">
              <a:lnSpc>
                <a:spcPct val="140000"/>
              </a:lnSpc>
              <a:spcBef>
                <a:spcPts val="1600"/>
              </a:spcBef>
              <a:spcAft>
                <a:spcPts val="0"/>
              </a:spcAft>
              <a:buClr>
                <a:schemeClr val="dk1"/>
              </a:buClr>
              <a:buSzPts val="1100"/>
              <a:buFont typeface="Arial"/>
              <a:buNone/>
            </a:pPr>
            <a:r>
              <a:rPr lang="en-US" sz="4500" dirty="0">
                <a:solidFill>
                  <a:srgbClr val="333333"/>
                </a:solidFill>
                <a:latin typeface="Consolas"/>
                <a:ea typeface="Consolas"/>
                <a:cs typeface="Consolas"/>
                <a:sym typeface="Consolas"/>
              </a:rPr>
              <a:t>   </a:t>
            </a:r>
            <a:r>
              <a:rPr lang="en-US" sz="4500" dirty="0">
                <a:solidFill>
                  <a:srgbClr val="CDCD00"/>
                </a:solidFill>
                <a:latin typeface="Consolas"/>
                <a:ea typeface="Consolas"/>
                <a:cs typeface="Consolas"/>
                <a:sym typeface="Consolas"/>
              </a:rPr>
              <a:t>const</a:t>
            </a:r>
            <a:r>
              <a:rPr lang="en-US" sz="4500" dirty="0">
                <a:solidFill>
                  <a:srgbClr val="333333"/>
                </a:solidFill>
                <a:latin typeface="Consolas"/>
                <a:ea typeface="Consolas"/>
                <a:cs typeface="Consolas"/>
                <a:sym typeface="Consolas"/>
              </a:rPr>
              <a:t> </a:t>
            </a:r>
            <a:r>
              <a:rPr lang="en-US" sz="4500" dirty="0">
                <a:solidFill>
                  <a:srgbClr val="CCCCCC"/>
                </a:solidFill>
                <a:latin typeface="Consolas"/>
                <a:ea typeface="Consolas"/>
                <a:cs typeface="Consolas"/>
                <a:sym typeface="Consolas"/>
              </a:rPr>
              <a:t>faces</a:t>
            </a:r>
            <a:r>
              <a:rPr lang="en-US" sz="4500" dirty="0">
                <a:solidFill>
                  <a:srgbClr val="333333"/>
                </a:solidFill>
                <a:latin typeface="Consolas"/>
                <a:ea typeface="Consolas"/>
                <a:cs typeface="Consolas"/>
                <a:sym typeface="Consolas"/>
              </a:rPr>
              <a:t> </a:t>
            </a:r>
            <a:r>
              <a:rPr lang="en-US" sz="4500" dirty="0">
                <a:solidFill>
                  <a:srgbClr val="3399CC"/>
                </a:solidFill>
                <a:latin typeface="Consolas"/>
                <a:ea typeface="Consolas"/>
                <a:cs typeface="Consolas"/>
                <a:sym typeface="Consolas"/>
              </a:rPr>
              <a:t>=</a:t>
            </a:r>
            <a:r>
              <a:rPr lang="en-US" sz="4500" dirty="0">
                <a:solidFill>
                  <a:srgbClr val="333333"/>
                </a:solidFill>
                <a:latin typeface="Consolas"/>
                <a:ea typeface="Consolas"/>
                <a:cs typeface="Consolas"/>
                <a:sym typeface="Consolas"/>
              </a:rPr>
              <a:t> </a:t>
            </a:r>
            <a:r>
              <a:rPr lang="en-US" sz="4500" dirty="0">
                <a:solidFill>
                  <a:srgbClr val="CCCCCC"/>
                </a:solidFill>
                <a:latin typeface="Consolas"/>
                <a:ea typeface="Consolas"/>
                <a:cs typeface="Consolas"/>
                <a:sym typeface="Consolas"/>
              </a:rPr>
              <a:t>await</a:t>
            </a:r>
            <a:r>
              <a:rPr lang="en-US" sz="4500" dirty="0">
                <a:solidFill>
                  <a:srgbClr val="333333"/>
                </a:solidFill>
                <a:latin typeface="Consolas"/>
                <a:ea typeface="Consolas"/>
                <a:cs typeface="Consolas"/>
                <a:sym typeface="Consolas"/>
              </a:rPr>
              <a:t> </a:t>
            </a:r>
            <a:r>
              <a:rPr lang="en-US" sz="4500" dirty="0">
                <a:solidFill>
                  <a:srgbClr val="CDCD00"/>
                </a:solidFill>
                <a:latin typeface="Consolas"/>
                <a:ea typeface="Consolas"/>
                <a:cs typeface="Consolas"/>
                <a:sym typeface="Consolas"/>
              </a:rPr>
              <a:t>new</a:t>
            </a:r>
            <a:r>
              <a:rPr lang="en-US" sz="4500" dirty="0">
                <a:solidFill>
                  <a:srgbClr val="333333"/>
                </a:solidFill>
                <a:latin typeface="Consolas"/>
                <a:ea typeface="Consolas"/>
                <a:cs typeface="Consolas"/>
                <a:sym typeface="Consolas"/>
              </a:rPr>
              <a:t> </a:t>
            </a:r>
            <a:r>
              <a:rPr lang="en-US" sz="4500" b="1" dirty="0" err="1">
                <a:solidFill>
                  <a:schemeClr val="accent4"/>
                </a:solidFill>
                <a:latin typeface="Consolas"/>
                <a:ea typeface="Consolas"/>
                <a:cs typeface="Consolas"/>
                <a:sym typeface="Consolas"/>
              </a:rPr>
              <a:t>FaceDetector</a:t>
            </a:r>
            <a:r>
              <a:rPr lang="en-US" sz="4500" dirty="0">
                <a:solidFill>
                  <a:srgbClr val="CCCCCC"/>
                </a:solidFill>
                <a:latin typeface="Consolas"/>
                <a:ea typeface="Consolas"/>
                <a:cs typeface="Consolas"/>
                <a:sym typeface="Consolas"/>
              </a:rPr>
              <a:t>().detect(</a:t>
            </a:r>
            <a:r>
              <a:rPr lang="en-US" sz="4500" dirty="0" err="1">
                <a:solidFill>
                  <a:srgbClr val="CCCCCC"/>
                </a:solidFill>
                <a:latin typeface="Consolas"/>
                <a:ea typeface="Consolas"/>
                <a:cs typeface="Consolas"/>
                <a:sym typeface="Consolas"/>
              </a:rPr>
              <a:t>img</a:t>
            </a:r>
            <a:r>
              <a:rPr lang="en-US" sz="4500" dirty="0">
                <a:solidFill>
                  <a:srgbClr val="CCCCCC"/>
                </a:solidFill>
                <a:latin typeface="Consolas"/>
                <a:ea typeface="Consolas"/>
                <a:cs typeface="Consolas"/>
                <a:sym typeface="Consolas"/>
              </a:rPr>
              <a:t>);</a:t>
            </a:r>
            <a:endParaRPr sz="4500" dirty="0">
              <a:solidFill>
                <a:srgbClr val="333333"/>
              </a:solidFill>
              <a:latin typeface="Consolas"/>
              <a:ea typeface="Consolas"/>
              <a:cs typeface="Consolas"/>
              <a:sym typeface="Consolas"/>
            </a:endParaRPr>
          </a:p>
          <a:p>
            <a:pPr marL="0" lvl="0" indent="0" algn="l" rtl="0">
              <a:lnSpc>
                <a:spcPct val="115000"/>
              </a:lnSpc>
              <a:spcBef>
                <a:spcPts val="1600"/>
              </a:spcBef>
              <a:spcAft>
                <a:spcPts val="0"/>
              </a:spcAft>
              <a:buNone/>
            </a:pPr>
            <a:r>
              <a:rPr lang="en-US" sz="4800" dirty="0">
                <a:solidFill>
                  <a:schemeClr val="lt1"/>
                </a:solidFill>
                <a:latin typeface="微软雅黑" panose="020B0503020204020204" pitchFamily="34" charset="-122"/>
                <a:ea typeface="微软雅黑" panose="020B0503020204020204" pitchFamily="34" charset="-122"/>
              </a:rPr>
              <a:t>🐡 </a:t>
            </a:r>
            <a:r>
              <a:rPr lang="en-US" sz="4800" dirty="0" err="1">
                <a:solidFill>
                  <a:schemeClr val="lt1"/>
                </a:solidFill>
                <a:latin typeface="微软雅黑" panose="020B0503020204020204" pitchFamily="34" charset="-122"/>
                <a:ea typeface="微软雅黑" panose="020B0503020204020204" pitchFamily="34" charset="-122"/>
              </a:rPr>
              <a:t>BarcodeDetector</a:t>
            </a:r>
            <a:r>
              <a:rPr lang="en-US" sz="4800" dirty="0">
                <a:solidFill>
                  <a:schemeClr val="lt1"/>
                </a:solidFill>
                <a:latin typeface="微软雅黑" panose="020B0503020204020204" pitchFamily="34" charset="-122"/>
                <a:ea typeface="微软雅黑" panose="020B0503020204020204" pitchFamily="34" charset="-122"/>
              </a:rPr>
              <a:t>: Android, macOS</a:t>
            </a:r>
            <a:endParaRPr sz="4800" dirty="0">
              <a:solidFill>
                <a:schemeClr val="lt1"/>
              </a:solidFill>
              <a:latin typeface="微软雅黑" panose="020B0503020204020204" pitchFamily="34" charset="-122"/>
              <a:ea typeface="微软雅黑" panose="020B0503020204020204" pitchFamily="34" charset="-122"/>
            </a:endParaRPr>
          </a:p>
          <a:p>
            <a:pPr marL="139700" marR="139700" lvl="0" indent="0" algn="l" rtl="0">
              <a:lnSpc>
                <a:spcPct val="140000"/>
              </a:lnSpc>
              <a:spcBef>
                <a:spcPts val="1600"/>
              </a:spcBef>
              <a:spcAft>
                <a:spcPts val="0"/>
              </a:spcAft>
              <a:buClr>
                <a:schemeClr val="dk1"/>
              </a:buClr>
              <a:buSzPts val="1100"/>
              <a:buFont typeface="Arial"/>
              <a:buNone/>
            </a:pPr>
            <a:r>
              <a:rPr lang="en-US" sz="4500" dirty="0">
                <a:solidFill>
                  <a:srgbClr val="333333"/>
                </a:solidFill>
                <a:latin typeface="Consolas"/>
                <a:ea typeface="Consolas"/>
                <a:cs typeface="Consolas"/>
                <a:sym typeface="Consolas"/>
              </a:rPr>
              <a:t>   </a:t>
            </a:r>
            <a:r>
              <a:rPr lang="en-US" sz="4500" dirty="0">
                <a:solidFill>
                  <a:srgbClr val="CDCD00"/>
                </a:solidFill>
                <a:latin typeface="Consolas"/>
                <a:ea typeface="Consolas"/>
                <a:cs typeface="Consolas"/>
                <a:sym typeface="Consolas"/>
              </a:rPr>
              <a:t>const</a:t>
            </a:r>
            <a:r>
              <a:rPr lang="en-US" sz="4500" dirty="0">
                <a:solidFill>
                  <a:srgbClr val="333333"/>
                </a:solidFill>
                <a:latin typeface="Consolas"/>
                <a:ea typeface="Consolas"/>
                <a:cs typeface="Consolas"/>
                <a:sym typeface="Consolas"/>
              </a:rPr>
              <a:t> </a:t>
            </a:r>
            <a:r>
              <a:rPr lang="en-US" sz="4500" dirty="0">
                <a:solidFill>
                  <a:srgbClr val="CCCCCC"/>
                </a:solidFill>
                <a:latin typeface="Consolas"/>
                <a:ea typeface="Consolas"/>
                <a:cs typeface="Consolas"/>
                <a:sym typeface="Consolas"/>
              </a:rPr>
              <a:t>barcodes</a:t>
            </a:r>
            <a:r>
              <a:rPr lang="en-US" sz="4500" dirty="0">
                <a:solidFill>
                  <a:srgbClr val="333333"/>
                </a:solidFill>
                <a:latin typeface="Consolas"/>
                <a:ea typeface="Consolas"/>
                <a:cs typeface="Consolas"/>
                <a:sym typeface="Consolas"/>
              </a:rPr>
              <a:t> </a:t>
            </a:r>
            <a:r>
              <a:rPr lang="en-US" sz="4500" dirty="0">
                <a:solidFill>
                  <a:srgbClr val="3399CC"/>
                </a:solidFill>
                <a:latin typeface="Consolas"/>
                <a:ea typeface="Consolas"/>
                <a:cs typeface="Consolas"/>
                <a:sym typeface="Consolas"/>
              </a:rPr>
              <a:t>=</a:t>
            </a:r>
            <a:r>
              <a:rPr lang="en-US" sz="4500" dirty="0">
                <a:solidFill>
                  <a:srgbClr val="333333"/>
                </a:solidFill>
                <a:latin typeface="Consolas"/>
                <a:ea typeface="Consolas"/>
                <a:cs typeface="Consolas"/>
                <a:sym typeface="Consolas"/>
              </a:rPr>
              <a:t> </a:t>
            </a:r>
            <a:r>
              <a:rPr lang="en-US" sz="4500" dirty="0">
                <a:solidFill>
                  <a:srgbClr val="CCCCCC"/>
                </a:solidFill>
                <a:latin typeface="Consolas"/>
                <a:ea typeface="Consolas"/>
                <a:cs typeface="Consolas"/>
                <a:sym typeface="Consolas"/>
              </a:rPr>
              <a:t>await</a:t>
            </a:r>
            <a:r>
              <a:rPr lang="en-US" sz="4500" dirty="0">
                <a:solidFill>
                  <a:srgbClr val="333333"/>
                </a:solidFill>
                <a:latin typeface="Consolas"/>
                <a:ea typeface="Consolas"/>
                <a:cs typeface="Consolas"/>
                <a:sym typeface="Consolas"/>
              </a:rPr>
              <a:t> </a:t>
            </a:r>
            <a:r>
              <a:rPr lang="en-US" sz="4500" dirty="0">
                <a:solidFill>
                  <a:srgbClr val="CDCD00"/>
                </a:solidFill>
                <a:latin typeface="Consolas"/>
                <a:ea typeface="Consolas"/>
                <a:cs typeface="Consolas"/>
                <a:sym typeface="Consolas"/>
              </a:rPr>
              <a:t>new</a:t>
            </a:r>
            <a:r>
              <a:rPr lang="en-US" sz="4500" dirty="0">
                <a:solidFill>
                  <a:srgbClr val="333333"/>
                </a:solidFill>
                <a:latin typeface="Consolas"/>
                <a:ea typeface="Consolas"/>
                <a:cs typeface="Consolas"/>
                <a:sym typeface="Consolas"/>
              </a:rPr>
              <a:t> </a:t>
            </a:r>
            <a:r>
              <a:rPr lang="en-US" sz="4500" b="1" dirty="0" err="1">
                <a:solidFill>
                  <a:schemeClr val="accent4"/>
                </a:solidFill>
                <a:latin typeface="Consolas"/>
                <a:ea typeface="Consolas"/>
                <a:cs typeface="Consolas"/>
                <a:sym typeface="Consolas"/>
              </a:rPr>
              <a:t>BarcodeDetector</a:t>
            </a:r>
            <a:r>
              <a:rPr lang="en-US" sz="4500" dirty="0">
                <a:solidFill>
                  <a:srgbClr val="CCCCCC"/>
                </a:solidFill>
                <a:latin typeface="Consolas"/>
                <a:ea typeface="Consolas"/>
                <a:cs typeface="Consolas"/>
                <a:sym typeface="Consolas"/>
              </a:rPr>
              <a:t>().detect(</a:t>
            </a:r>
            <a:r>
              <a:rPr lang="en-US" sz="4500" dirty="0" err="1">
                <a:solidFill>
                  <a:srgbClr val="CCCCCC"/>
                </a:solidFill>
                <a:latin typeface="Consolas"/>
                <a:ea typeface="Consolas"/>
                <a:cs typeface="Consolas"/>
                <a:sym typeface="Consolas"/>
              </a:rPr>
              <a:t>img</a:t>
            </a:r>
            <a:r>
              <a:rPr lang="en-US" sz="4500" dirty="0">
                <a:solidFill>
                  <a:srgbClr val="CCCCCC"/>
                </a:solidFill>
                <a:latin typeface="Consolas"/>
                <a:ea typeface="Consolas"/>
                <a:cs typeface="Consolas"/>
                <a:sym typeface="Consolas"/>
              </a:rPr>
              <a:t>);</a:t>
            </a:r>
            <a:endParaRPr sz="4500" dirty="0">
              <a:solidFill>
                <a:srgbClr val="333333"/>
              </a:solidFill>
              <a:latin typeface="Consolas"/>
              <a:ea typeface="Consolas"/>
              <a:cs typeface="Consolas"/>
              <a:sym typeface="Consolas"/>
            </a:endParaRPr>
          </a:p>
          <a:p>
            <a:pPr marL="0" lvl="0" indent="0" algn="l" rtl="0">
              <a:lnSpc>
                <a:spcPct val="115000"/>
              </a:lnSpc>
              <a:spcBef>
                <a:spcPts val="1600"/>
              </a:spcBef>
              <a:spcAft>
                <a:spcPts val="0"/>
              </a:spcAft>
              <a:buNone/>
            </a:pPr>
            <a:r>
              <a:rPr lang="en-US" sz="4800" dirty="0">
                <a:solidFill>
                  <a:schemeClr val="lt1"/>
                </a:solidFill>
                <a:latin typeface="微软雅黑" panose="020B0503020204020204" pitchFamily="34" charset="-122"/>
                <a:ea typeface="微软雅黑" panose="020B0503020204020204" pitchFamily="34" charset="-122"/>
              </a:rPr>
              <a:t>🐡 </a:t>
            </a:r>
            <a:r>
              <a:rPr lang="en-US" sz="4800" dirty="0" err="1">
                <a:solidFill>
                  <a:schemeClr val="lt1"/>
                </a:solidFill>
                <a:latin typeface="微软雅黑" panose="020B0503020204020204" pitchFamily="34" charset="-122"/>
                <a:ea typeface="微软雅黑" panose="020B0503020204020204" pitchFamily="34" charset="-122"/>
              </a:rPr>
              <a:t>TextDetector</a:t>
            </a:r>
            <a:r>
              <a:rPr lang="en-US" sz="4800" dirty="0">
                <a:solidFill>
                  <a:schemeClr val="lt1"/>
                </a:solidFill>
                <a:latin typeface="微软雅黑" panose="020B0503020204020204" pitchFamily="34" charset="-122"/>
                <a:ea typeface="微软雅黑" panose="020B0503020204020204" pitchFamily="34" charset="-122"/>
              </a:rPr>
              <a:t>: Android, macOS, Windows</a:t>
            </a:r>
            <a:endParaRPr sz="4800" dirty="0">
              <a:solidFill>
                <a:schemeClr val="lt1"/>
              </a:solidFill>
              <a:latin typeface="微软雅黑" panose="020B0503020204020204" pitchFamily="34" charset="-122"/>
              <a:ea typeface="微软雅黑" panose="020B0503020204020204" pitchFamily="34" charset="-122"/>
            </a:endParaRPr>
          </a:p>
          <a:p>
            <a:pPr marL="0" lvl="0" indent="0" algn="l" rtl="0">
              <a:lnSpc>
                <a:spcPct val="110795"/>
              </a:lnSpc>
              <a:spcBef>
                <a:spcPts val="1600"/>
              </a:spcBef>
              <a:spcAft>
                <a:spcPts val="0"/>
              </a:spcAft>
              <a:buClr>
                <a:schemeClr val="dk1"/>
              </a:buClr>
              <a:buSzPts val="1100"/>
              <a:buFont typeface="Arial"/>
              <a:buNone/>
            </a:pPr>
            <a:r>
              <a:rPr lang="en-US" sz="4500" dirty="0">
                <a:solidFill>
                  <a:srgbClr val="333333"/>
                </a:solidFill>
                <a:latin typeface="Consolas"/>
                <a:ea typeface="Consolas"/>
                <a:cs typeface="Consolas"/>
                <a:sym typeface="Consolas"/>
              </a:rPr>
              <a:t>   </a:t>
            </a:r>
            <a:r>
              <a:rPr lang="en-US" sz="4500" dirty="0">
                <a:solidFill>
                  <a:srgbClr val="CDCD00"/>
                </a:solidFill>
                <a:latin typeface="Consolas"/>
                <a:ea typeface="Consolas"/>
                <a:cs typeface="Consolas"/>
                <a:sym typeface="Consolas"/>
              </a:rPr>
              <a:t>const</a:t>
            </a:r>
            <a:r>
              <a:rPr lang="en-US" sz="4500" dirty="0">
                <a:solidFill>
                  <a:srgbClr val="333333"/>
                </a:solidFill>
                <a:latin typeface="Consolas"/>
                <a:ea typeface="Consolas"/>
                <a:cs typeface="Consolas"/>
                <a:sym typeface="Consolas"/>
              </a:rPr>
              <a:t> </a:t>
            </a:r>
            <a:r>
              <a:rPr lang="en-US" sz="4500" dirty="0">
                <a:solidFill>
                  <a:srgbClr val="CCCCCC"/>
                </a:solidFill>
                <a:latin typeface="Consolas"/>
                <a:ea typeface="Consolas"/>
                <a:cs typeface="Consolas"/>
                <a:sym typeface="Consolas"/>
              </a:rPr>
              <a:t>texts</a:t>
            </a:r>
            <a:r>
              <a:rPr lang="en-US" sz="4500" dirty="0">
                <a:solidFill>
                  <a:srgbClr val="333333"/>
                </a:solidFill>
                <a:latin typeface="Consolas"/>
                <a:ea typeface="Consolas"/>
                <a:cs typeface="Consolas"/>
                <a:sym typeface="Consolas"/>
              </a:rPr>
              <a:t> </a:t>
            </a:r>
            <a:r>
              <a:rPr lang="en-US" sz="4500" dirty="0">
                <a:solidFill>
                  <a:srgbClr val="3399CC"/>
                </a:solidFill>
                <a:latin typeface="Consolas"/>
                <a:ea typeface="Consolas"/>
                <a:cs typeface="Consolas"/>
                <a:sym typeface="Consolas"/>
              </a:rPr>
              <a:t>=</a:t>
            </a:r>
            <a:r>
              <a:rPr lang="en-US" sz="4500" dirty="0">
                <a:solidFill>
                  <a:srgbClr val="333333"/>
                </a:solidFill>
                <a:latin typeface="Consolas"/>
                <a:ea typeface="Consolas"/>
                <a:cs typeface="Consolas"/>
                <a:sym typeface="Consolas"/>
              </a:rPr>
              <a:t> </a:t>
            </a:r>
            <a:r>
              <a:rPr lang="en-US" sz="4500" dirty="0">
                <a:solidFill>
                  <a:srgbClr val="CCCCCC"/>
                </a:solidFill>
                <a:latin typeface="Consolas"/>
                <a:ea typeface="Consolas"/>
                <a:cs typeface="Consolas"/>
                <a:sym typeface="Consolas"/>
              </a:rPr>
              <a:t>await</a:t>
            </a:r>
            <a:r>
              <a:rPr lang="en-US" sz="4500" dirty="0">
                <a:solidFill>
                  <a:srgbClr val="333333"/>
                </a:solidFill>
                <a:latin typeface="Consolas"/>
                <a:ea typeface="Consolas"/>
                <a:cs typeface="Consolas"/>
                <a:sym typeface="Consolas"/>
              </a:rPr>
              <a:t> </a:t>
            </a:r>
            <a:r>
              <a:rPr lang="en-US" sz="4500" dirty="0">
                <a:solidFill>
                  <a:srgbClr val="CDCD00"/>
                </a:solidFill>
                <a:latin typeface="Consolas"/>
                <a:ea typeface="Consolas"/>
                <a:cs typeface="Consolas"/>
                <a:sym typeface="Consolas"/>
              </a:rPr>
              <a:t>new</a:t>
            </a:r>
            <a:r>
              <a:rPr lang="en-US" sz="4500" dirty="0">
                <a:solidFill>
                  <a:srgbClr val="333333"/>
                </a:solidFill>
                <a:latin typeface="Consolas"/>
                <a:ea typeface="Consolas"/>
                <a:cs typeface="Consolas"/>
                <a:sym typeface="Consolas"/>
              </a:rPr>
              <a:t> </a:t>
            </a:r>
            <a:r>
              <a:rPr lang="en-US" sz="4500" b="1" dirty="0" err="1">
                <a:solidFill>
                  <a:schemeClr val="accent4"/>
                </a:solidFill>
                <a:latin typeface="Consolas"/>
                <a:ea typeface="Consolas"/>
                <a:cs typeface="Consolas"/>
                <a:sym typeface="Consolas"/>
              </a:rPr>
              <a:t>TextDetector</a:t>
            </a:r>
            <a:r>
              <a:rPr lang="en-US" sz="4500" dirty="0">
                <a:solidFill>
                  <a:srgbClr val="CCCCCC"/>
                </a:solidFill>
                <a:latin typeface="Consolas"/>
                <a:ea typeface="Consolas"/>
                <a:cs typeface="Consolas"/>
                <a:sym typeface="Consolas"/>
              </a:rPr>
              <a:t>().detect(</a:t>
            </a:r>
            <a:r>
              <a:rPr lang="en-US" sz="4500" dirty="0" err="1">
                <a:solidFill>
                  <a:srgbClr val="CCCCCC"/>
                </a:solidFill>
                <a:latin typeface="Consolas"/>
                <a:ea typeface="Consolas"/>
                <a:cs typeface="Consolas"/>
                <a:sym typeface="Consolas"/>
              </a:rPr>
              <a:t>img</a:t>
            </a:r>
            <a:r>
              <a:rPr lang="en-US" sz="4500" dirty="0">
                <a:solidFill>
                  <a:srgbClr val="CCCCCC"/>
                </a:solidFill>
                <a:latin typeface="Consolas"/>
                <a:ea typeface="Consolas"/>
                <a:cs typeface="Consolas"/>
                <a:sym typeface="Consolas"/>
              </a:rPr>
              <a:t>);</a:t>
            </a:r>
            <a:endParaRPr sz="4500" dirty="0">
              <a:solidFill>
                <a:srgbClr val="CCCCCC"/>
              </a:solidFill>
              <a:latin typeface="Consolas"/>
              <a:ea typeface="Consolas"/>
              <a:cs typeface="Consolas"/>
              <a:sym typeface="Consolas"/>
            </a:endParaRPr>
          </a:p>
          <a:p>
            <a:pPr marL="0" lvl="0" indent="0" algn="l" rtl="0">
              <a:lnSpc>
                <a:spcPct val="115000"/>
              </a:lnSpc>
              <a:spcBef>
                <a:spcPts val="1600"/>
              </a:spcBef>
              <a:spcAft>
                <a:spcPts val="0"/>
              </a:spcAft>
              <a:buClr>
                <a:schemeClr val="dk1"/>
              </a:buClr>
              <a:buSzPts val="1100"/>
              <a:buFont typeface="Arial"/>
              <a:buNone/>
            </a:pPr>
            <a:endParaRPr sz="4800" dirty="0">
              <a:solidFill>
                <a:schemeClr val="lt1"/>
              </a:solidFill>
            </a:endParaRPr>
          </a:p>
          <a:p>
            <a:pPr marL="0" lvl="0" indent="0" algn="l" rtl="0">
              <a:lnSpc>
                <a:spcPct val="115000"/>
              </a:lnSpc>
              <a:spcBef>
                <a:spcPts val="1600"/>
              </a:spcBef>
              <a:spcAft>
                <a:spcPts val="0"/>
              </a:spcAft>
              <a:buClr>
                <a:schemeClr val="dk1"/>
              </a:buClr>
              <a:buSzPts val="1100"/>
              <a:buFont typeface="Arial"/>
              <a:buNone/>
            </a:pPr>
            <a:r>
              <a:rPr lang="en-US" sz="4800" dirty="0">
                <a:solidFill>
                  <a:schemeClr val="lt1"/>
                </a:solidFill>
                <a:latin typeface="微软雅黑" panose="020B0503020204020204" pitchFamily="34" charset="-122"/>
                <a:ea typeface="微软雅黑" panose="020B0503020204020204" pitchFamily="34" charset="-122"/>
              </a:rPr>
              <a:t> Origin </a:t>
            </a:r>
            <a:r>
              <a:rPr lang="en-US" sz="4800" dirty="0" err="1">
                <a:solidFill>
                  <a:schemeClr val="lt1"/>
                </a:solidFill>
                <a:latin typeface="微软雅黑" panose="020B0503020204020204" pitchFamily="34" charset="-122"/>
                <a:ea typeface="微软雅黑" panose="020B0503020204020204" pitchFamily="34" charset="-122"/>
              </a:rPr>
              <a:t>Trial已经结束，正在根据反馈做各种修正</a:t>
            </a:r>
            <a:r>
              <a:rPr lang="en-US" sz="4800" dirty="0">
                <a:solidFill>
                  <a:schemeClr val="lt1"/>
                </a:solidFill>
                <a:latin typeface="微软雅黑" panose="020B0503020204020204" pitchFamily="34" charset="-122"/>
                <a:ea typeface="微软雅黑" panose="020B0503020204020204" pitchFamily="34" charset="-122"/>
              </a:rPr>
              <a:t>。</a:t>
            </a:r>
            <a:endParaRPr sz="4800" dirty="0">
              <a:solidFill>
                <a:schemeClr val="lt1"/>
              </a:solidFill>
              <a:latin typeface="微软雅黑" panose="020B0503020204020204" pitchFamily="34" charset="-122"/>
              <a:ea typeface="微软雅黑" panose="020B0503020204020204" pitchFamily="34" charset="-122"/>
            </a:endParaRPr>
          </a:p>
          <a:p>
            <a:pPr marL="0" lvl="0" indent="0" algn="l" rtl="0">
              <a:spcBef>
                <a:spcPts val="1600"/>
              </a:spcBef>
              <a:spcAft>
                <a:spcPts val="0"/>
              </a:spcAft>
              <a:buClr>
                <a:schemeClr val="dk1"/>
              </a:buClr>
              <a:buSzPts val="1100"/>
              <a:buFont typeface="Arial"/>
              <a:buNone/>
            </a:pPr>
            <a:endParaRPr sz="4800" dirty="0">
              <a:solidFill>
                <a:schemeClr val="lt1"/>
              </a:solidFill>
            </a:endParaRPr>
          </a:p>
          <a:p>
            <a:pPr marL="0" lvl="0" indent="0" algn="l" rtl="0">
              <a:spcBef>
                <a:spcPts val="0"/>
              </a:spcBef>
              <a:spcAft>
                <a:spcPts val="0"/>
              </a:spcAft>
              <a:buNone/>
            </a:pPr>
            <a:endParaRPr sz="4800" dirty="0">
              <a:solidFill>
                <a:schemeClr val="lt1"/>
              </a:solidFill>
            </a:endParaRPr>
          </a:p>
        </p:txBody>
      </p:sp>
      <p:sp>
        <p:nvSpPr>
          <p:cNvPr id="169" name="Google Shape;169;g64b798b3bd_0_52"/>
          <p:cNvSpPr txBox="1">
            <a:spLocks noGrp="1"/>
          </p:cNvSpPr>
          <p:nvPr>
            <p:ph type="title"/>
          </p:nvPr>
        </p:nvSpPr>
        <p:spPr>
          <a:prstGeom prst="rect">
            <a:avLst/>
          </a:prstGeom>
        </p:spPr>
        <p:txBody>
          <a:bodyPr spcFirstLastPara="1" wrap="square" lIns="50800" tIns="50800" rIns="50800" bIns="50800" anchor="t" anchorCtr="0">
            <a:noAutofit/>
          </a:bodyPr>
          <a:lstStyle/>
          <a:p>
            <a:pPr marL="0" lvl="0" indent="0" algn="l" rtl="0">
              <a:spcBef>
                <a:spcPts val="0"/>
              </a:spcBef>
              <a:spcAft>
                <a:spcPts val="0"/>
              </a:spcAft>
              <a:buNone/>
            </a:pPr>
            <a:r>
              <a:rPr lang="en-US" dirty="0"/>
              <a:t>Shape Detection API</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64b798b3bd_0_57"/>
          <p:cNvSpPr txBox="1">
            <a:spLocks noGrp="1"/>
          </p:cNvSpPr>
          <p:nvPr>
            <p:ph type="body" idx="1"/>
          </p:nvPr>
        </p:nvSpPr>
        <p:spPr>
          <a:xfrm>
            <a:off x="2419149" y="2287192"/>
            <a:ext cx="19501050" cy="3148884"/>
          </a:xfrm>
          <a:prstGeom prst="rect">
            <a:avLst/>
          </a:prstGeom>
        </p:spPr>
        <p:txBody>
          <a:bodyPr spcFirstLastPara="1" wrap="square" lIns="50800" tIns="50800" rIns="50800" bIns="50800" anchor="t" anchorCtr="0">
            <a:noAutofit/>
          </a:bodyPr>
          <a:lstStyle/>
          <a:p>
            <a:pPr marL="0" lvl="0" indent="0" algn="l" rtl="0">
              <a:spcBef>
                <a:spcPts val="0"/>
              </a:spcBef>
              <a:spcAft>
                <a:spcPts val="0"/>
              </a:spcAft>
              <a:buNone/>
            </a:pPr>
            <a:r>
              <a:rPr lang="en-US" sz="5000" u="sng" dirty="0">
                <a:solidFill>
                  <a:srgbClr val="00FFFF"/>
                </a:solidFill>
                <a:hlinkClick r:id="rId3"/>
              </a:rPr>
              <a:t>Explainer</a:t>
            </a:r>
            <a:endParaRPr sz="5000" dirty="0">
              <a:solidFill>
                <a:srgbClr val="00FFFF"/>
              </a:solidFill>
            </a:endParaRPr>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n-US" sz="4800" dirty="0">
                <a:solidFill>
                  <a:schemeClr val="lt1"/>
                </a:solidFill>
                <a:latin typeface="微软雅黑" panose="020B0503020204020204" pitchFamily="34" charset="-122"/>
                <a:ea typeface="微软雅黑" panose="020B0503020204020204" pitchFamily="34" charset="-122"/>
              </a:rPr>
              <a:t>🐡 </a:t>
            </a:r>
            <a:r>
              <a:rPr lang="en-US" sz="4800" dirty="0" err="1">
                <a:latin typeface="微软雅黑" panose="020B0503020204020204" pitchFamily="34" charset="-122"/>
                <a:ea typeface="微软雅黑" panose="020B0503020204020204" pitchFamily="34" charset="-122"/>
              </a:rPr>
              <a:t>读写NFC</a:t>
            </a:r>
            <a:r>
              <a:rPr lang="en-US" sz="4800" dirty="0">
                <a:latin typeface="微软雅黑" panose="020B0503020204020204" pitchFamily="34" charset="-122"/>
                <a:ea typeface="微软雅黑" panose="020B0503020204020204" pitchFamily="34" charset="-122"/>
              </a:rPr>
              <a:t> tags （</a:t>
            </a:r>
            <a:r>
              <a:rPr lang="en-US" sz="4800" dirty="0" err="1">
                <a:latin typeface="微软雅黑" panose="020B0503020204020204" pitchFamily="34" charset="-122"/>
                <a:ea typeface="微软雅黑" panose="020B0503020204020204" pitchFamily="34" charset="-122"/>
              </a:rPr>
              <a:t>目前只支持Android</a:t>
            </a:r>
            <a:r>
              <a:rPr lang="en-US" sz="4800" dirty="0">
                <a:latin typeface="微软雅黑" panose="020B0503020204020204" pitchFamily="34" charset="-122"/>
                <a:ea typeface="微软雅黑" panose="020B0503020204020204" pitchFamily="34" charset="-122"/>
              </a:rPr>
              <a:t>）</a:t>
            </a:r>
            <a:endParaRPr sz="4800" dirty="0">
              <a:latin typeface="微软雅黑" panose="020B0503020204020204" pitchFamily="34" charset="-122"/>
              <a:ea typeface="微软雅黑" panose="020B0503020204020204" pitchFamily="34" charset="-122"/>
            </a:endParaRP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solidFill>
                <a:srgbClr val="00FFFF"/>
              </a:solidFill>
              <a:latin typeface="Arial"/>
              <a:ea typeface="Arial"/>
              <a:cs typeface="Arial"/>
              <a:sym typeface="Arial"/>
            </a:endParaRPr>
          </a:p>
          <a:p>
            <a:pPr marL="0" lvl="0" indent="0" algn="l" rtl="0">
              <a:spcBef>
                <a:spcPts val="0"/>
              </a:spcBef>
              <a:spcAft>
                <a:spcPts val="0"/>
              </a:spcAft>
              <a:buNone/>
            </a:pPr>
            <a:endParaRPr dirty="0">
              <a:solidFill>
                <a:schemeClr val="dk1"/>
              </a:solidFill>
              <a:latin typeface="Arial"/>
              <a:ea typeface="Arial"/>
              <a:cs typeface="Arial"/>
              <a:sym typeface="Arial"/>
            </a:endParaRPr>
          </a:p>
        </p:txBody>
      </p:sp>
      <p:sp>
        <p:nvSpPr>
          <p:cNvPr id="175" name="Google Shape;175;g64b798b3bd_0_57"/>
          <p:cNvSpPr txBox="1">
            <a:spLocks noGrp="1"/>
          </p:cNvSpPr>
          <p:nvPr>
            <p:ph type="title"/>
          </p:nvPr>
        </p:nvSpPr>
        <p:spPr>
          <a:prstGeom prst="rect">
            <a:avLst/>
          </a:prstGeom>
        </p:spPr>
        <p:txBody>
          <a:bodyPr spcFirstLastPara="1" wrap="square" lIns="50800" tIns="50800" rIns="50800" bIns="50800" anchor="t" anchorCtr="0">
            <a:noAutofit/>
          </a:bodyPr>
          <a:lstStyle/>
          <a:p>
            <a:pPr marL="0" lvl="0" indent="0" algn="l" rtl="0">
              <a:spcBef>
                <a:spcPts val="0"/>
              </a:spcBef>
              <a:spcAft>
                <a:spcPts val="0"/>
              </a:spcAft>
              <a:buNone/>
            </a:pPr>
            <a:r>
              <a:rPr lang="en-US"/>
              <a:t>Web NFC API</a:t>
            </a:r>
            <a:endParaRPr/>
          </a:p>
        </p:txBody>
      </p:sp>
      <p:sp>
        <p:nvSpPr>
          <p:cNvPr id="176" name="Google Shape;176;g64b798b3bd_0_57"/>
          <p:cNvSpPr txBox="1"/>
          <p:nvPr/>
        </p:nvSpPr>
        <p:spPr>
          <a:xfrm>
            <a:off x="2419149" y="4892377"/>
            <a:ext cx="18167208" cy="857648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solidFill>
                  <a:srgbClr val="CDCD00"/>
                </a:solidFill>
                <a:latin typeface="Consolas"/>
                <a:ea typeface="Consolas"/>
                <a:cs typeface="Consolas"/>
                <a:sym typeface="Consolas"/>
              </a:rPr>
              <a:t>const</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reader</a:t>
            </a:r>
            <a:r>
              <a:rPr lang="en-US" sz="4000" dirty="0">
                <a:solidFill>
                  <a:srgbClr val="333333"/>
                </a:solidFill>
                <a:latin typeface="Consolas"/>
                <a:ea typeface="Consolas"/>
                <a:cs typeface="Consolas"/>
                <a:sym typeface="Consolas"/>
              </a:rPr>
              <a:t> </a:t>
            </a:r>
            <a:r>
              <a:rPr lang="en-US" sz="4000" dirty="0">
                <a:solidFill>
                  <a:srgbClr val="3399CC"/>
                </a:solidFill>
                <a:latin typeface="Consolas"/>
                <a:ea typeface="Consolas"/>
                <a:cs typeface="Consolas"/>
                <a:sym typeface="Consolas"/>
              </a:rPr>
              <a:t>=</a:t>
            </a:r>
            <a:r>
              <a:rPr lang="en-US" sz="4000" dirty="0">
                <a:solidFill>
                  <a:srgbClr val="333333"/>
                </a:solidFill>
                <a:latin typeface="Consolas"/>
                <a:ea typeface="Consolas"/>
                <a:cs typeface="Consolas"/>
                <a:sym typeface="Consolas"/>
              </a:rPr>
              <a:t> </a:t>
            </a:r>
            <a:r>
              <a:rPr lang="en-US" sz="4000" dirty="0">
                <a:solidFill>
                  <a:srgbClr val="CDCD00"/>
                </a:solidFill>
                <a:latin typeface="Consolas"/>
                <a:ea typeface="Consolas"/>
                <a:cs typeface="Consolas"/>
                <a:sym typeface="Consolas"/>
              </a:rPr>
              <a:t>new</a:t>
            </a:r>
            <a:r>
              <a:rPr lang="en-US" sz="4000" dirty="0">
                <a:solidFill>
                  <a:srgbClr val="333333"/>
                </a:solidFill>
                <a:latin typeface="Consolas"/>
                <a:ea typeface="Consolas"/>
                <a:cs typeface="Consolas"/>
                <a:sym typeface="Consolas"/>
              </a:rPr>
              <a:t> </a:t>
            </a:r>
            <a:r>
              <a:rPr lang="en-US" sz="4000" b="1" dirty="0" err="1">
                <a:solidFill>
                  <a:schemeClr val="accent4"/>
                </a:solidFill>
                <a:latin typeface="Consolas"/>
                <a:ea typeface="Consolas"/>
                <a:cs typeface="Consolas"/>
                <a:sym typeface="Consolas"/>
              </a:rPr>
              <a:t>NDEFReader</a:t>
            </a:r>
            <a:r>
              <a:rPr lang="en-US" sz="4000" dirty="0">
                <a:solidFill>
                  <a:srgbClr val="CCCCCC"/>
                </a:solidFill>
                <a:latin typeface="Consolas"/>
                <a:ea typeface="Consolas"/>
                <a:cs typeface="Consolas"/>
                <a:sym typeface="Consolas"/>
              </a:rPr>
              <a:t>();</a:t>
            </a: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r>
              <a:rPr lang="en-US" sz="4000" dirty="0" err="1">
                <a:solidFill>
                  <a:srgbClr val="CCCCCC"/>
                </a:solidFill>
                <a:latin typeface="Consolas"/>
                <a:ea typeface="Consolas"/>
                <a:cs typeface="Consolas"/>
                <a:sym typeface="Consolas"/>
              </a:rPr>
              <a:t>reader.addEventListener</a:t>
            </a:r>
            <a:r>
              <a:rPr lang="en-US" sz="4000" dirty="0">
                <a:solidFill>
                  <a:srgbClr val="CCCCCC"/>
                </a:solidFill>
                <a:latin typeface="Consolas"/>
                <a:ea typeface="Consolas"/>
                <a:cs typeface="Consolas"/>
                <a:sym typeface="Consolas"/>
              </a:rPr>
              <a:t>(</a:t>
            </a:r>
            <a:r>
              <a:rPr lang="en-US" sz="4000" dirty="0">
                <a:solidFill>
                  <a:srgbClr val="CD0000"/>
                </a:solidFill>
                <a:latin typeface="Consolas"/>
                <a:ea typeface="Consolas"/>
                <a:cs typeface="Consolas"/>
                <a:sym typeface="Consolas"/>
              </a:rPr>
              <a:t>"</a:t>
            </a:r>
            <a:r>
              <a:rPr lang="en-US" sz="4000" b="1" dirty="0">
                <a:solidFill>
                  <a:schemeClr val="accent4"/>
                </a:solidFill>
                <a:latin typeface="Consolas"/>
                <a:ea typeface="Consolas"/>
                <a:cs typeface="Consolas"/>
                <a:sym typeface="Consolas"/>
              </a:rPr>
              <a:t>reading</a:t>
            </a:r>
            <a:r>
              <a:rPr lang="en-US" sz="4000" dirty="0">
                <a:solidFill>
                  <a:srgbClr val="CD0000"/>
                </a:solidFill>
                <a:latin typeface="Consolas"/>
                <a:ea typeface="Consolas"/>
                <a:cs typeface="Consolas"/>
                <a:sym typeface="Consolas"/>
              </a:rPr>
              <a:t>"</a:t>
            </a:r>
            <a:r>
              <a:rPr lang="en-US" sz="4000" dirty="0">
                <a:solidFill>
                  <a:srgbClr val="CCCCCC"/>
                </a:solidFill>
                <a:latin typeface="Consolas"/>
                <a:ea typeface="Consolas"/>
                <a:cs typeface="Consolas"/>
                <a:sym typeface="Consolas"/>
              </a:rPr>
              <a:t>,</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event</a:t>
            </a:r>
            <a:r>
              <a:rPr lang="en-US" sz="4000" dirty="0">
                <a:solidFill>
                  <a:srgbClr val="333333"/>
                </a:solidFill>
                <a:latin typeface="Consolas"/>
                <a:ea typeface="Consolas"/>
                <a:cs typeface="Consolas"/>
                <a:sym typeface="Consolas"/>
              </a:rPr>
              <a:t> </a:t>
            </a:r>
            <a:r>
              <a:rPr lang="en-US" sz="4000" dirty="0">
                <a:solidFill>
                  <a:srgbClr val="3399CC"/>
                </a:solidFill>
                <a:latin typeface="Consolas"/>
                <a:ea typeface="Consolas"/>
                <a:cs typeface="Consolas"/>
                <a:sym typeface="Consolas"/>
              </a:rPr>
              <a:t>=&gt;</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a:t>
            </a: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r>
              <a:rPr lang="en-US" sz="4000" dirty="0">
                <a:solidFill>
                  <a:srgbClr val="333333"/>
                </a:solidFill>
                <a:latin typeface="Consolas"/>
                <a:ea typeface="Consolas"/>
                <a:cs typeface="Consolas"/>
                <a:sym typeface="Consolas"/>
              </a:rPr>
              <a:t>  </a:t>
            </a:r>
            <a:r>
              <a:rPr lang="en-US" sz="4000" dirty="0">
                <a:solidFill>
                  <a:srgbClr val="CDCD00"/>
                </a:solidFill>
                <a:latin typeface="Consolas"/>
                <a:ea typeface="Consolas"/>
                <a:cs typeface="Consolas"/>
                <a:sym typeface="Consolas"/>
              </a:rPr>
              <a:t>for</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a:t>
            </a:r>
            <a:r>
              <a:rPr lang="en-US" sz="4000" dirty="0">
                <a:solidFill>
                  <a:srgbClr val="00CD00"/>
                </a:solidFill>
                <a:latin typeface="Consolas"/>
                <a:ea typeface="Consolas"/>
                <a:cs typeface="Consolas"/>
                <a:sym typeface="Consolas"/>
              </a:rPr>
              <a:t>let</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record</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of</a:t>
            </a:r>
            <a:r>
              <a:rPr lang="en-US" sz="4000" dirty="0">
                <a:solidFill>
                  <a:srgbClr val="333333"/>
                </a:solidFill>
                <a:latin typeface="Consolas"/>
                <a:ea typeface="Consolas"/>
                <a:cs typeface="Consolas"/>
                <a:sym typeface="Consolas"/>
              </a:rPr>
              <a:t> </a:t>
            </a:r>
            <a:r>
              <a:rPr lang="en-US" sz="4000" dirty="0" err="1">
                <a:solidFill>
                  <a:srgbClr val="CCCCCC"/>
                </a:solidFill>
                <a:latin typeface="Consolas"/>
                <a:ea typeface="Consolas"/>
                <a:cs typeface="Consolas"/>
                <a:sym typeface="Consolas"/>
              </a:rPr>
              <a:t>event.message.records</a:t>
            </a:r>
            <a:r>
              <a:rPr lang="en-US" sz="4000" dirty="0">
                <a:solidFill>
                  <a:srgbClr val="CCCCCC"/>
                </a:solidFill>
                <a:latin typeface="Consolas"/>
                <a:ea typeface="Consolas"/>
                <a:cs typeface="Consolas"/>
                <a:sym typeface="Consolas"/>
              </a:rPr>
              <a:t>)</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a:t>
            </a:r>
          </a:p>
          <a:p>
            <a:r>
              <a:rPr lang="en-US" sz="4000" dirty="0">
                <a:solidFill>
                  <a:srgbClr val="CDCD00"/>
                </a:solidFill>
                <a:latin typeface="Consolas"/>
                <a:ea typeface="Consolas"/>
                <a:cs typeface="Consolas"/>
                <a:sym typeface="Consolas"/>
              </a:rPr>
              <a:t>    const</a:t>
            </a:r>
            <a:r>
              <a:rPr lang="en-US" sz="4000" dirty="0">
                <a:solidFill>
                  <a:srgbClr val="333333"/>
                </a:solidFill>
                <a:latin typeface="Consolas"/>
                <a:ea typeface="Consolas"/>
                <a:cs typeface="Consolas"/>
                <a:sym typeface="Consolas"/>
              </a:rPr>
              <a:t> </a:t>
            </a:r>
            <a:r>
              <a:rPr lang="en-US" sz="4000" dirty="0" err="1">
                <a:solidFill>
                  <a:srgbClr val="CCCCCC"/>
                </a:solidFill>
                <a:latin typeface="Consolas"/>
                <a:ea typeface="Consolas"/>
                <a:cs typeface="Consolas"/>
                <a:sym typeface="Consolas"/>
              </a:rPr>
              <a:t>textDecoder</a:t>
            </a:r>
            <a:r>
              <a:rPr lang="en-US" sz="4000" dirty="0">
                <a:solidFill>
                  <a:srgbClr val="333333"/>
                </a:solidFill>
                <a:latin typeface="Consolas"/>
                <a:ea typeface="Consolas"/>
                <a:cs typeface="Consolas"/>
                <a:sym typeface="Consolas"/>
              </a:rPr>
              <a:t> </a:t>
            </a:r>
            <a:r>
              <a:rPr lang="en-US" sz="4000" dirty="0">
                <a:solidFill>
                  <a:srgbClr val="3399CC"/>
                </a:solidFill>
                <a:latin typeface="Consolas"/>
                <a:ea typeface="Consolas"/>
                <a:cs typeface="Consolas"/>
                <a:sym typeface="Consolas"/>
              </a:rPr>
              <a:t>=</a:t>
            </a:r>
            <a:r>
              <a:rPr lang="en-US" sz="4000" dirty="0">
                <a:solidFill>
                  <a:srgbClr val="333333"/>
                </a:solidFill>
                <a:latin typeface="Consolas"/>
                <a:ea typeface="Consolas"/>
                <a:cs typeface="Consolas"/>
                <a:sym typeface="Consolas"/>
              </a:rPr>
              <a:t> </a:t>
            </a:r>
            <a:r>
              <a:rPr lang="en-US" altLang="zh-CN" sz="4000" dirty="0">
                <a:solidFill>
                  <a:srgbClr val="CDCD00"/>
                </a:solidFill>
                <a:latin typeface="Consolas"/>
              </a:rPr>
              <a:t>new </a:t>
            </a:r>
            <a:r>
              <a:rPr lang="en-US" altLang="zh-CN" sz="4000" b="1" dirty="0" err="1">
                <a:solidFill>
                  <a:schemeClr val="accent4"/>
                </a:solidFill>
                <a:latin typeface="Consolas"/>
              </a:rPr>
              <a:t>TextDecoder</a:t>
            </a:r>
            <a:r>
              <a:rPr lang="en-US" altLang="zh-CN" sz="4000" dirty="0">
                <a:solidFill>
                  <a:srgbClr val="CCCCCC"/>
                </a:solidFill>
                <a:latin typeface="Consolas"/>
              </a:rPr>
              <a:t>(</a:t>
            </a:r>
            <a:r>
              <a:rPr lang="en-US" altLang="zh-CN" sz="4000" dirty="0" err="1">
                <a:solidFill>
                  <a:srgbClr val="CCCCCC"/>
                </a:solidFill>
                <a:latin typeface="Consolas"/>
              </a:rPr>
              <a:t>record.</a:t>
            </a:r>
            <a:r>
              <a:rPr lang="en-US" altLang="zh-CN" sz="4000" b="1" dirty="0" err="1">
                <a:solidFill>
                  <a:schemeClr val="accent4"/>
                </a:solidFill>
                <a:latin typeface="Consolas"/>
              </a:rPr>
              <a:t>encoding</a:t>
            </a:r>
            <a:r>
              <a:rPr lang="en-US" altLang="zh-CN" sz="4000" dirty="0">
                <a:solidFill>
                  <a:srgbClr val="CCCCCC"/>
                </a:solidFill>
                <a:latin typeface="Consolas"/>
              </a:rPr>
              <a:t>);</a:t>
            </a:r>
            <a:endParaRPr lang="en-US" sz="4000" dirty="0">
              <a:solidFill>
                <a:srgbClr val="CCCCCC"/>
              </a:solidFill>
              <a:latin typeface="Consolas"/>
              <a:sym typeface="Consolas"/>
            </a:endParaRPr>
          </a:p>
          <a:p>
            <a:pPr marL="0" lvl="0" indent="0" algn="l" rtl="0">
              <a:spcBef>
                <a:spcPts val="0"/>
              </a:spcBef>
              <a:spcAft>
                <a:spcPts val="0"/>
              </a:spcAft>
              <a:buNone/>
            </a:pPr>
            <a:r>
              <a:rPr lang="en-US" altLang="zh-CN" sz="4000" dirty="0">
                <a:solidFill>
                  <a:srgbClr val="CCCCCC"/>
                </a:solidFill>
                <a:latin typeface="Consolas"/>
              </a:rPr>
              <a:t>    console.log(`Text: ${</a:t>
            </a:r>
            <a:r>
              <a:rPr lang="en-US" altLang="zh-CN" sz="4000" dirty="0" err="1">
                <a:solidFill>
                  <a:srgbClr val="CCCCCC"/>
                </a:solidFill>
                <a:latin typeface="Consolas"/>
              </a:rPr>
              <a:t>textDecoder.decode</a:t>
            </a:r>
            <a:r>
              <a:rPr lang="en-US" altLang="zh-CN" sz="4000" dirty="0">
                <a:solidFill>
                  <a:srgbClr val="CCCCCC"/>
                </a:solidFill>
                <a:latin typeface="Consolas"/>
              </a:rPr>
              <a:t>(</a:t>
            </a:r>
            <a:r>
              <a:rPr lang="en-US" altLang="zh-CN" sz="4000" dirty="0" err="1">
                <a:solidFill>
                  <a:srgbClr val="CCCCCC"/>
                </a:solidFill>
                <a:latin typeface="Consolas"/>
              </a:rPr>
              <a:t>record.</a:t>
            </a:r>
            <a:r>
              <a:rPr lang="en-US" altLang="zh-CN" sz="4000" b="1" dirty="0" err="1">
                <a:solidFill>
                  <a:schemeClr val="accent4"/>
                </a:solidFill>
                <a:latin typeface="Consolas"/>
              </a:rPr>
              <a:t>data</a:t>
            </a:r>
            <a:r>
              <a:rPr lang="en-US" altLang="zh-CN" sz="4000" dirty="0">
                <a:solidFill>
                  <a:srgbClr val="CCCCCC"/>
                </a:solidFill>
                <a:latin typeface="Consolas"/>
              </a:rPr>
              <a:t>)}`);</a:t>
            </a:r>
            <a:r>
              <a:rPr lang="en-US" sz="4000" dirty="0">
                <a:solidFill>
                  <a:srgbClr val="333333"/>
                </a:solidFill>
                <a:latin typeface="Consolas"/>
                <a:ea typeface="Consolas"/>
                <a:cs typeface="Consolas"/>
                <a:sym typeface="Consolas"/>
              </a:rPr>
              <a:t>    </a:t>
            </a:r>
          </a:p>
          <a:p>
            <a:pPr marL="0" lvl="0" indent="0" algn="l" rtl="0">
              <a:spcBef>
                <a:spcPts val="0"/>
              </a:spcBef>
              <a:spcAft>
                <a:spcPts val="0"/>
              </a:spcAft>
              <a:buNone/>
            </a:pP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a:t>
            </a:r>
            <a:endParaRPr lang="en-US" sz="4000" dirty="0">
              <a:solidFill>
                <a:srgbClr val="333333"/>
              </a:solidFill>
              <a:latin typeface="Consolas"/>
              <a:ea typeface="Consolas"/>
              <a:cs typeface="Consolas"/>
              <a:sym typeface="Consolas"/>
            </a:endParaRPr>
          </a:p>
          <a:p>
            <a:pPr marL="0" lvl="0" indent="0" algn="l" rtl="0">
              <a:spcBef>
                <a:spcPts val="0"/>
              </a:spcBef>
              <a:spcAft>
                <a:spcPts val="0"/>
              </a:spcAft>
              <a:buNone/>
            </a:pPr>
            <a:r>
              <a:rPr lang="en-US" sz="4000" dirty="0">
                <a:solidFill>
                  <a:srgbClr val="CCCCCC"/>
                </a:solidFill>
                <a:latin typeface="Consolas"/>
                <a:ea typeface="Consolas"/>
                <a:cs typeface="Consolas"/>
                <a:sym typeface="Consolas"/>
              </a:rPr>
              <a:t>});</a:t>
            </a: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r>
              <a:rPr lang="en-US" sz="4000" dirty="0" err="1">
                <a:solidFill>
                  <a:srgbClr val="CCCCCC"/>
                </a:solidFill>
                <a:latin typeface="Consolas"/>
                <a:ea typeface="Consolas"/>
                <a:cs typeface="Consolas"/>
                <a:sym typeface="Consolas"/>
              </a:rPr>
              <a:t>reader.</a:t>
            </a:r>
            <a:r>
              <a:rPr lang="en-US" sz="4000" b="1" dirty="0" err="1">
                <a:solidFill>
                  <a:schemeClr val="accent4"/>
                </a:solidFill>
                <a:latin typeface="Consolas"/>
                <a:ea typeface="Consolas"/>
                <a:cs typeface="Consolas"/>
                <a:sym typeface="Consolas"/>
              </a:rPr>
              <a:t>scan</a:t>
            </a:r>
            <a:r>
              <a:rPr lang="en-US" sz="4000" dirty="0">
                <a:solidFill>
                  <a:srgbClr val="CCCCCC"/>
                </a:solidFill>
                <a:latin typeface="Consolas"/>
                <a:ea typeface="Consolas"/>
                <a:cs typeface="Consolas"/>
                <a:sym typeface="Consolas"/>
              </a:rPr>
              <a:t>({</a:t>
            </a: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r>
              <a:rPr lang="en-US" sz="4000" dirty="0">
                <a:solidFill>
                  <a:srgbClr val="333333"/>
                </a:solidFill>
                <a:latin typeface="Consolas"/>
                <a:ea typeface="Consolas"/>
                <a:cs typeface="Consolas"/>
                <a:sym typeface="Consolas"/>
              </a:rPr>
              <a:t>  </a:t>
            </a:r>
            <a:r>
              <a:rPr lang="en-US" sz="4000" dirty="0" err="1">
                <a:solidFill>
                  <a:srgbClr val="CCCCCC"/>
                </a:solidFill>
                <a:latin typeface="Consolas"/>
                <a:ea typeface="Consolas"/>
                <a:cs typeface="Consolas"/>
                <a:sym typeface="Consolas"/>
              </a:rPr>
              <a:t>recordType</a:t>
            </a:r>
            <a:r>
              <a:rPr lang="en-US" sz="4000" dirty="0">
                <a:solidFill>
                  <a:srgbClr val="3399CC"/>
                </a:solidFill>
                <a:latin typeface="Consolas"/>
                <a:ea typeface="Consolas"/>
                <a:cs typeface="Consolas"/>
                <a:sym typeface="Consolas"/>
              </a:rPr>
              <a:t>:</a:t>
            </a:r>
            <a:r>
              <a:rPr lang="en-US" sz="4000" dirty="0">
                <a:solidFill>
                  <a:srgbClr val="333333"/>
                </a:solidFill>
                <a:latin typeface="Consolas"/>
                <a:ea typeface="Consolas"/>
                <a:cs typeface="Consolas"/>
                <a:sym typeface="Consolas"/>
              </a:rPr>
              <a:t> </a:t>
            </a:r>
            <a:r>
              <a:rPr lang="en-US" sz="4000" dirty="0">
                <a:solidFill>
                  <a:srgbClr val="CD0000"/>
                </a:solidFill>
                <a:latin typeface="Consolas"/>
                <a:ea typeface="Consolas"/>
                <a:cs typeface="Consolas"/>
                <a:sym typeface="Consolas"/>
              </a:rPr>
              <a:t>“text"</a:t>
            </a:r>
            <a:endParaRPr lang="en-US" sz="4000" dirty="0">
              <a:solidFill>
                <a:srgbClr val="333333"/>
              </a:solidFill>
              <a:latin typeface="Consolas"/>
              <a:ea typeface="Consolas"/>
              <a:cs typeface="Consolas"/>
              <a:sym typeface="Consolas"/>
            </a:endParaRPr>
          </a:p>
          <a:p>
            <a:pPr marL="0" lvl="0" indent="0" algn="l" rtl="0">
              <a:lnSpc>
                <a:spcPct val="110795"/>
              </a:lnSpc>
              <a:spcBef>
                <a:spcPts val="0"/>
              </a:spcBef>
              <a:spcAft>
                <a:spcPts val="0"/>
              </a:spcAft>
              <a:buNone/>
            </a:pPr>
            <a:r>
              <a:rPr lang="en-US" sz="4000" dirty="0">
                <a:solidFill>
                  <a:srgbClr val="CCCCCC"/>
                </a:solidFill>
                <a:latin typeface="Consolas"/>
                <a:ea typeface="Consolas"/>
                <a:cs typeface="Consolas"/>
                <a:sym typeface="Consolas"/>
              </a:rPr>
              <a:t>});</a:t>
            </a:r>
            <a:endParaRPr sz="4000" dirty="0">
              <a:solidFill>
                <a:srgbClr val="CCCCCC"/>
              </a:solidFill>
              <a:latin typeface="Consolas"/>
              <a:ea typeface="Consolas"/>
              <a:cs typeface="Consolas"/>
              <a:sym typeface="Consolas"/>
            </a:endParaRPr>
          </a:p>
          <a:p>
            <a:pPr marL="0" lvl="0" indent="0" algn="l" rtl="0">
              <a:spcBef>
                <a:spcPts val="0"/>
              </a:spcBef>
              <a:spcAft>
                <a:spcPts val="0"/>
              </a:spcAft>
              <a:buNone/>
            </a:pPr>
            <a:endParaRPr sz="4000" dirty="0">
              <a:latin typeface="Consolas"/>
              <a:ea typeface="Consolas"/>
              <a:cs typeface="Consolas"/>
              <a:sym typeface="Consolas"/>
            </a:endParaRPr>
          </a:p>
        </p:txBody>
      </p:sp>
      <p:sp>
        <p:nvSpPr>
          <p:cNvPr id="177" name="Google Shape;177;g64b798b3bd_0_57"/>
          <p:cNvSpPr txBox="1"/>
          <p:nvPr/>
        </p:nvSpPr>
        <p:spPr>
          <a:xfrm>
            <a:off x="18608850" y="11149275"/>
            <a:ext cx="5382900" cy="118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800" u="sng">
                <a:solidFill>
                  <a:schemeClr val="hlink"/>
                </a:solidFill>
                <a:latin typeface="Microsoft YaHei"/>
                <a:ea typeface="Microsoft YaHei"/>
                <a:cs typeface="Microsoft YaHei"/>
                <a:sym typeface="Microsoft YaHei"/>
                <a:hlinkClick r:id="rId4"/>
              </a:rPr>
              <a:t>WebNFC demo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4"/>
          <p:cNvSpPr txBox="1">
            <a:spLocks noGrp="1"/>
          </p:cNvSpPr>
          <p:nvPr>
            <p:ph type="body" idx="1"/>
          </p:nvPr>
        </p:nvSpPr>
        <p:spPr>
          <a:prstGeom prst="rect">
            <a:avLst/>
          </a:prstGeom>
          <a:noFill/>
          <a:ln>
            <a:noFill/>
          </a:ln>
        </p:spPr>
        <p:txBody>
          <a:bodyPr spcFirstLastPara="1" wrap="square" lIns="50800" tIns="50800" rIns="50800" bIns="50800" anchor="t" anchorCtr="0">
            <a:normAutofit/>
          </a:bodyPr>
          <a:lstStyle/>
          <a:p>
            <a:pPr marL="0" lvl="0" indent="0" algn="l" rtl="0">
              <a:spcBef>
                <a:spcPts val="0"/>
              </a:spcBef>
              <a:spcAft>
                <a:spcPts val="0"/>
              </a:spcAft>
              <a:buClr>
                <a:schemeClr val="dk1"/>
              </a:buClr>
              <a:buSzPts val="1100"/>
              <a:buFont typeface="Arial"/>
              <a:buNone/>
            </a:pPr>
            <a:r>
              <a:rPr lang="en-US" sz="4800" u="sng" dirty="0">
                <a:solidFill>
                  <a:srgbClr val="00FFFF"/>
                </a:solidFill>
                <a:latin typeface="微软雅黑" panose="020B0503020204020204" pitchFamily="34" charset="-122"/>
                <a:ea typeface="微软雅黑" panose="020B0503020204020204" pitchFamily="34" charset="-122"/>
                <a:hlinkClick r:id="rId3"/>
              </a:rPr>
              <a:t>Explainer</a:t>
            </a:r>
            <a:endParaRPr sz="4800" dirty="0">
              <a:solidFill>
                <a:srgbClr val="00FFFF"/>
              </a:solidFill>
              <a:latin typeface="微软雅黑" panose="020B0503020204020204" pitchFamily="34" charset="-122"/>
              <a:ea typeface="微软雅黑" panose="020B0503020204020204" pitchFamily="34" charset="-122"/>
            </a:endParaRPr>
          </a:p>
          <a:p>
            <a:pPr marL="0" lvl="0" indent="0" algn="l" rtl="0">
              <a:spcBef>
                <a:spcPts val="0"/>
              </a:spcBef>
              <a:spcAft>
                <a:spcPts val="0"/>
              </a:spcAft>
              <a:buClr>
                <a:schemeClr val="dk1"/>
              </a:buClr>
              <a:buSzPts val="1100"/>
              <a:buFont typeface="Arial"/>
              <a:buNone/>
            </a:pPr>
            <a:endParaRPr sz="4800" dirty="0">
              <a:solidFill>
                <a:schemeClr val="lt1"/>
              </a:solidFill>
              <a:latin typeface="微软雅黑" panose="020B0503020204020204" pitchFamily="34" charset="-122"/>
              <a:ea typeface="微软雅黑" panose="020B0503020204020204" pitchFamily="34" charset="-122"/>
            </a:endParaRPr>
          </a:p>
          <a:p>
            <a:pPr marL="0" lvl="0" indent="0" algn="l" rtl="0">
              <a:spcBef>
                <a:spcPts val="0"/>
              </a:spcBef>
              <a:spcAft>
                <a:spcPts val="0"/>
              </a:spcAft>
              <a:buClr>
                <a:schemeClr val="dk1"/>
              </a:buClr>
              <a:buSzPts val="1100"/>
              <a:buFont typeface="Arial"/>
              <a:buNone/>
            </a:pPr>
            <a:r>
              <a:rPr lang="en-US" sz="4800" dirty="0">
                <a:solidFill>
                  <a:schemeClr val="lt1"/>
                </a:solidFill>
                <a:latin typeface="微软雅黑" panose="020B0503020204020204" pitchFamily="34" charset="-122"/>
                <a:ea typeface="微软雅黑" panose="020B0503020204020204" pitchFamily="34" charset="-122"/>
              </a:rPr>
              <a:t>🐡 </a:t>
            </a:r>
            <a:r>
              <a:rPr lang="en-US" sz="4800" dirty="0" err="1">
                <a:solidFill>
                  <a:schemeClr val="lt1"/>
                </a:solidFill>
                <a:latin typeface="微软雅黑" panose="020B0503020204020204" pitchFamily="34" charset="-122"/>
                <a:ea typeface="微软雅黑" panose="020B0503020204020204" pitchFamily="34" charset="-122"/>
              </a:rPr>
              <a:t>访问本地文件系统</a:t>
            </a:r>
            <a:r>
              <a:rPr lang="en-US" sz="4800" dirty="0">
                <a:solidFill>
                  <a:schemeClr val="lt1"/>
                </a:solidFill>
                <a:latin typeface="微软雅黑" panose="020B0503020204020204" pitchFamily="34" charset="-122"/>
                <a:ea typeface="微软雅黑" panose="020B0503020204020204" pitchFamily="34" charset="-122"/>
              </a:rPr>
              <a:t> （For Text Editors, IDEs, etc.）</a:t>
            </a:r>
            <a:endParaRPr sz="4800" dirty="0">
              <a:solidFill>
                <a:schemeClr val="lt1"/>
              </a:solidFill>
              <a:latin typeface="微软雅黑" panose="020B0503020204020204" pitchFamily="34" charset="-122"/>
              <a:ea typeface="微软雅黑" panose="020B0503020204020204" pitchFamily="34" charset="-122"/>
            </a:endParaRPr>
          </a:p>
          <a:p>
            <a:pPr marL="0" lvl="0" indent="0" algn="l" rtl="0">
              <a:spcBef>
                <a:spcPts val="0"/>
              </a:spcBef>
              <a:spcAft>
                <a:spcPts val="0"/>
              </a:spcAft>
              <a:buClr>
                <a:schemeClr val="dk1"/>
              </a:buClr>
              <a:buSzPts val="1100"/>
              <a:buFont typeface="Arial"/>
              <a:buNone/>
            </a:pPr>
            <a:r>
              <a:rPr lang="en-US" sz="4800" dirty="0">
                <a:solidFill>
                  <a:schemeClr val="lt1"/>
                </a:solidFill>
                <a:latin typeface="微软雅黑" panose="020B0503020204020204" pitchFamily="34" charset="-122"/>
                <a:ea typeface="微软雅黑" panose="020B0503020204020204" pitchFamily="34" charset="-122"/>
              </a:rPr>
              <a:t>      </a:t>
            </a:r>
            <a:r>
              <a:rPr lang="en-US" sz="4800" dirty="0">
                <a:solidFill>
                  <a:schemeClr val="lt1"/>
                </a:solidFill>
                <a:latin typeface="微软雅黑" panose="020B0503020204020204" pitchFamily="34" charset="-122"/>
                <a:ea typeface="微软雅黑" panose="020B0503020204020204" pitchFamily="34" charset="-122"/>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2"/>
                  </a:ext>
                </a:extLst>
              </a:rPr>
              <a:t>VS Code</a:t>
            </a:r>
            <a:r>
              <a:rPr lang="en-US" sz="4800" dirty="0">
                <a:solidFill>
                  <a:schemeClr val="lt1"/>
                </a:solidFill>
                <a:latin typeface="微软雅黑" panose="020B0503020204020204" pitchFamily="34" charset="-122"/>
                <a:ea typeface="微软雅黑" panose="020B0503020204020204" pitchFamily="34" charset="-122"/>
              </a:rPr>
              <a:t>, </a:t>
            </a:r>
            <a:r>
              <a:rPr lang="en-US" sz="4800" dirty="0" err="1">
                <a:solidFill>
                  <a:schemeClr val="lt1"/>
                </a:solidFill>
                <a:latin typeface="微软雅黑" panose="020B0503020204020204" pitchFamily="34" charset="-122"/>
                <a:ea typeface="微软雅黑" panose="020B0503020204020204" pitchFamily="34" charset="-122"/>
              </a:rPr>
              <a:t>GSuite</a:t>
            </a:r>
            <a:r>
              <a:rPr lang="en-US" sz="4800" dirty="0">
                <a:solidFill>
                  <a:schemeClr val="lt1"/>
                </a:solidFill>
                <a:latin typeface="微软雅黑" panose="020B0503020204020204" pitchFamily="34" charset="-122"/>
                <a:ea typeface="微软雅黑" panose="020B0503020204020204" pitchFamily="34" charset="-122"/>
              </a:rPr>
              <a:t>, AutoCAD...</a:t>
            </a:r>
            <a:endParaRPr sz="4800" dirty="0">
              <a:solidFill>
                <a:schemeClr val="lt1"/>
              </a:solidFill>
              <a:latin typeface="微软雅黑" panose="020B0503020204020204" pitchFamily="34" charset="-122"/>
              <a:ea typeface="微软雅黑" panose="020B0503020204020204" pitchFamily="34" charset="-122"/>
            </a:endParaRPr>
          </a:p>
          <a:p>
            <a:pPr marL="0" lvl="0" indent="0" algn="l" rtl="0">
              <a:spcBef>
                <a:spcPts val="0"/>
              </a:spcBef>
              <a:spcAft>
                <a:spcPts val="0"/>
              </a:spcAft>
              <a:buClr>
                <a:schemeClr val="dk1"/>
              </a:buClr>
              <a:buSzPts val="1100"/>
              <a:buFont typeface="Arial"/>
              <a:buNone/>
            </a:pPr>
            <a:endParaRPr sz="4800" dirty="0">
              <a:solidFill>
                <a:schemeClr val="lt1"/>
              </a:solidFill>
              <a:latin typeface="微软雅黑" panose="020B0503020204020204" pitchFamily="34" charset="-122"/>
              <a:ea typeface="微软雅黑" panose="020B0503020204020204" pitchFamily="34" charset="-122"/>
            </a:endParaRPr>
          </a:p>
          <a:p>
            <a:pPr marL="0" lvl="0" indent="0" algn="l" rtl="0">
              <a:spcBef>
                <a:spcPts val="0"/>
              </a:spcBef>
              <a:spcAft>
                <a:spcPts val="0"/>
              </a:spcAft>
              <a:buClr>
                <a:schemeClr val="dk1"/>
              </a:buClr>
              <a:buSzPts val="1100"/>
              <a:buFont typeface="Arial"/>
              <a:buNone/>
            </a:pPr>
            <a:r>
              <a:rPr lang="en-US" sz="4800" dirty="0">
                <a:solidFill>
                  <a:schemeClr val="lt1"/>
                </a:solidFill>
                <a:latin typeface="微软雅黑" panose="020B0503020204020204" pitchFamily="34" charset="-122"/>
                <a:ea typeface="微软雅黑" panose="020B0503020204020204" pitchFamily="34" charset="-122"/>
              </a:rPr>
              <a:t>🐡 Chrome </a:t>
            </a:r>
            <a:r>
              <a:rPr lang="en-US" sz="4800" b="1" dirty="0">
                <a:solidFill>
                  <a:schemeClr val="lt1"/>
                </a:solidFill>
                <a:latin typeface="微软雅黑" panose="020B0503020204020204" pitchFamily="34" charset="-122"/>
                <a:ea typeface="微软雅黑" panose="020B0503020204020204" pitchFamily="34" charset="-122"/>
              </a:rPr>
              <a:t>M78 </a:t>
            </a:r>
            <a:r>
              <a:rPr lang="en-US" sz="4800" dirty="0">
                <a:solidFill>
                  <a:schemeClr val="lt1"/>
                </a:solidFill>
                <a:latin typeface="微软雅黑" panose="020B0503020204020204" pitchFamily="34" charset="-122"/>
                <a:ea typeface="微软雅黑" panose="020B0503020204020204" pitchFamily="34" charset="-122"/>
              </a:rPr>
              <a:t>（</a:t>
            </a:r>
            <a:r>
              <a:rPr lang="en-US" sz="4800" dirty="0" err="1">
                <a:solidFill>
                  <a:schemeClr val="lt1"/>
                </a:solidFill>
                <a:latin typeface="微软雅黑" panose="020B0503020204020204" pitchFamily="34" charset="-122"/>
                <a:ea typeface="微软雅黑" panose="020B0503020204020204" pitchFamily="34" charset="-122"/>
              </a:rPr>
              <a:t>稳定版发布于十月）已经开始</a:t>
            </a:r>
            <a:r>
              <a:rPr lang="en-US" sz="4800" dirty="0">
                <a:solidFill>
                  <a:schemeClr val="lt1"/>
                </a:solidFill>
                <a:latin typeface="微软雅黑" panose="020B0503020204020204" pitchFamily="34" charset="-122"/>
                <a:ea typeface="微软雅黑" panose="020B0503020204020204" pitchFamily="34" charset="-122"/>
              </a:rPr>
              <a:t> Origin Trial </a:t>
            </a:r>
            <a:endParaRPr sz="4800" dirty="0">
              <a:solidFill>
                <a:schemeClr val="lt1"/>
              </a:solidFill>
              <a:latin typeface="微软雅黑" panose="020B0503020204020204" pitchFamily="34" charset="-122"/>
              <a:ea typeface="微软雅黑" panose="020B0503020204020204" pitchFamily="34" charset="-122"/>
            </a:endParaRPr>
          </a:p>
          <a:p>
            <a:pPr marL="0" lvl="0" indent="0" algn="l" rtl="0">
              <a:spcBef>
                <a:spcPts val="0"/>
              </a:spcBef>
              <a:spcAft>
                <a:spcPts val="0"/>
              </a:spcAft>
              <a:buClr>
                <a:schemeClr val="dk1"/>
              </a:buClr>
              <a:buSzPts val="1100"/>
              <a:buFont typeface="Arial"/>
              <a:buNone/>
            </a:pPr>
            <a:endParaRPr sz="4800" dirty="0">
              <a:latin typeface="微软雅黑" panose="020B0503020204020204" pitchFamily="34" charset="-122"/>
              <a:ea typeface="微软雅黑" panose="020B0503020204020204" pitchFamily="34" charset="-122"/>
            </a:endParaRPr>
          </a:p>
          <a:p>
            <a:pPr marL="0" lvl="0" indent="0" algn="l" rtl="0">
              <a:spcBef>
                <a:spcPts val="0"/>
              </a:spcBef>
              <a:spcAft>
                <a:spcPts val="0"/>
              </a:spcAft>
              <a:buClr>
                <a:schemeClr val="dk1"/>
              </a:buClr>
              <a:buSzPts val="1100"/>
              <a:buFont typeface="Arial"/>
              <a:buNone/>
            </a:pPr>
            <a:r>
              <a:rPr lang="en-US" sz="4800" dirty="0">
                <a:solidFill>
                  <a:schemeClr val="lt1"/>
                </a:solidFill>
                <a:latin typeface="微软雅黑" panose="020B0503020204020204" pitchFamily="34" charset="-122"/>
                <a:ea typeface="微软雅黑" panose="020B0503020204020204" pitchFamily="34" charset="-122"/>
              </a:rPr>
              <a:t>🐡 chrome://flags </a:t>
            </a:r>
            <a:r>
              <a:rPr lang="en-US" sz="4800" dirty="0" err="1">
                <a:solidFill>
                  <a:schemeClr val="lt1"/>
                </a:solidFill>
                <a:latin typeface="微软雅黑" panose="020B0503020204020204" pitchFamily="34" charset="-122"/>
                <a:ea typeface="微软雅黑" panose="020B0503020204020204" pitchFamily="34" charset="-122"/>
              </a:rPr>
              <a:t>开关</a:t>
            </a:r>
            <a:r>
              <a:rPr lang="en-US" sz="4800" dirty="0">
                <a:solidFill>
                  <a:schemeClr val="lt1"/>
                </a:solidFill>
                <a:latin typeface="微软雅黑" panose="020B0503020204020204" pitchFamily="34" charset="-122"/>
                <a:ea typeface="微软雅黑" panose="020B0503020204020204" pitchFamily="34" charset="-122"/>
              </a:rPr>
              <a:t>：#native-file-system-</a:t>
            </a:r>
            <a:r>
              <a:rPr lang="en-US" sz="4800" dirty="0" err="1">
                <a:solidFill>
                  <a:schemeClr val="lt1"/>
                </a:solidFill>
                <a:latin typeface="微软雅黑" panose="020B0503020204020204" pitchFamily="34" charset="-122"/>
                <a:ea typeface="微软雅黑" panose="020B0503020204020204" pitchFamily="34" charset="-122"/>
              </a:rPr>
              <a:t>api</a:t>
            </a:r>
            <a:endParaRPr sz="4800" dirty="0">
              <a:solidFill>
                <a:schemeClr val="lt1"/>
              </a:solidFill>
              <a:latin typeface="微软雅黑" panose="020B0503020204020204" pitchFamily="34" charset="-122"/>
              <a:ea typeface="微软雅黑" panose="020B0503020204020204" pitchFamily="34" charset="-122"/>
            </a:endParaRPr>
          </a:p>
          <a:p>
            <a:pPr marL="0" lvl="0" indent="0" algn="l" rtl="0">
              <a:spcBef>
                <a:spcPts val="0"/>
              </a:spcBef>
              <a:spcAft>
                <a:spcPts val="0"/>
              </a:spcAft>
              <a:buClr>
                <a:schemeClr val="dk1"/>
              </a:buClr>
              <a:buSzPts val="1100"/>
              <a:buFont typeface="Arial"/>
              <a:buNone/>
            </a:pPr>
            <a:endParaRPr sz="4800" dirty="0">
              <a:solidFill>
                <a:schemeClr val="lt1"/>
              </a:solidFill>
              <a:latin typeface="微软雅黑" panose="020B0503020204020204" pitchFamily="34" charset="-122"/>
              <a:ea typeface="微软雅黑" panose="020B0503020204020204" pitchFamily="34" charset="-122"/>
            </a:endParaRPr>
          </a:p>
          <a:p>
            <a:pPr marL="0" lvl="0" indent="0" algn="l" rtl="0">
              <a:lnSpc>
                <a:spcPct val="100000"/>
              </a:lnSpc>
              <a:spcBef>
                <a:spcPts val="0"/>
              </a:spcBef>
              <a:spcAft>
                <a:spcPts val="0"/>
              </a:spcAft>
              <a:buClr>
                <a:srgbClr val="E4F4F9"/>
              </a:buClr>
              <a:buSzPts val="4000"/>
              <a:buFont typeface="Microsoft YaHei"/>
              <a:buNone/>
            </a:pPr>
            <a:endParaRPr dirty="0">
              <a:latin typeface="微软雅黑" panose="020B0503020204020204" pitchFamily="34" charset="-122"/>
              <a:ea typeface="微软雅黑" panose="020B0503020204020204" pitchFamily="34" charset="-122"/>
            </a:endParaRPr>
          </a:p>
        </p:txBody>
      </p:sp>
      <p:sp>
        <p:nvSpPr>
          <p:cNvPr id="183" name="Google Shape;183;p14"/>
          <p:cNvSpPr txBox="1">
            <a:spLocks noGrp="1"/>
          </p:cNvSpPr>
          <p:nvPr>
            <p:ph type="title"/>
          </p:nvPr>
        </p:nvSpPr>
        <p:spPr>
          <a:prstGeom prst="rect">
            <a:avLst/>
          </a:prstGeom>
          <a:noFill/>
          <a:ln>
            <a:noFill/>
          </a:ln>
        </p:spPr>
        <p:txBody>
          <a:bodyPr spcFirstLastPara="1" wrap="square" lIns="50800" tIns="50800" rIns="50800" bIns="50800" anchor="t" anchorCtr="0">
            <a:normAutofit/>
          </a:bodyPr>
          <a:lstStyle/>
          <a:p>
            <a:pPr marL="0" lvl="0" indent="0" algn="l" rtl="0">
              <a:lnSpc>
                <a:spcPct val="100000"/>
              </a:lnSpc>
              <a:spcBef>
                <a:spcPts val="0"/>
              </a:spcBef>
              <a:spcAft>
                <a:spcPts val="0"/>
              </a:spcAft>
              <a:buClr>
                <a:srgbClr val="18B2E8"/>
              </a:buClr>
              <a:buSzPts val="6800"/>
              <a:buFont typeface="Arial"/>
              <a:buNone/>
            </a:pPr>
            <a:r>
              <a:rPr lang="en-US"/>
              <a:t>Native File System API</a:t>
            </a:r>
            <a:endParaRPr sz="6800" b="1">
              <a:solidFill>
                <a:srgbClr val="18B2E8"/>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2"/>
          <p:cNvSpPr txBox="1">
            <a:spLocks noGrp="1"/>
          </p:cNvSpPr>
          <p:nvPr>
            <p:ph type="body" idx="1"/>
          </p:nvPr>
        </p:nvSpPr>
        <p:spPr>
          <a:xfrm>
            <a:off x="2463800" y="3827264"/>
            <a:ext cx="19507200" cy="8875482"/>
          </a:xfrm>
          <a:prstGeom prst="rect">
            <a:avLst/>
          </a:prstGeom>
          <a:noFill/>
          <a:ln>
            <a:noFill/>
          </a:ln>
        </p:spPr>
        <p:txBody>
          <a:bodyPr spcFirstLastPara="1" wrap="square" lIns="50800" tIns="50800" rIns="50800" bIns="50800" anchor="t" anchorCtr="0">
            <a:noAutofit/>
          </a:bodyPr>
          <a:lstStyle/>
          <a:p>
            <a:pPr marL="0" indent="0" algn="just">
              <a:lnSpc>
                <a:spcPct val="180000"/>
              </a:lnSpc>
              <a:buClr>
                <a:schemeClr val="dk1"/>
              </a:buClr>
              <a:buSzPts val="1100"/>
            </a:pPr>
            <a:r>
              <a:rPr lang="en-US" sz="5000" dirty="0" err="1">
                <a:solidFill>
                  <a:schemeClr val="accent6">
                    <a:lumMod val="20000"/>
                    <a:lumOff val="80000"/>
                  </a:schemeClr>
                </a:solidFill>
                <a:latin typeface="微软雅黑"/>
                <a:ea typeface="微软雅黑"/>
              </a:rPr>
              <a:t>撖书良，英特尔中</a:t>
            </a:r>
            <a:r>
              <a:rPr lang="en-US" sz="5000" dirty="0" err="1">
                <a:solidFill>
                  <a:schemeClr val="accent6">
                    <a:lumMod val="20000"/>
                    <a:lumOff val="80000"/>
                  </a:schemeClr>
                </a:solidFill>
                <a:latin typeface="微软雅黑"/>
                <a:ea typeface="微软雅黑"/>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国</a:t>
            </a:r>
            <a:r>
              <a:rPr lang="en-US" sz="5000" dirty="0">
                <a:solidFill>
                  <a:schemeClr val="accent6">
                    <a:lumMod val="20000"/>
                    <a:lumOff val="80000"/>
                  </a:schemeClr>
                </a:solidFill>
                <a:latin typeface="微软雅黑"/>
                <a:ea typeface="微软雅黑"/>
              </a:rPr>
              <a:t> Web </a:t>
            </a:r>
            <a:r>
              <a:rPr lang="en-US" sz="5000" dirty="0" err="1">
                <a:solidFill>
                  <a:schemeClr val="accent6">
                    <a:lumMod val="20000"/>
                    <a:lumOff val="80000"/>
                  </a:schemeClr>
                </a:solidFill>
                <a:latin typeface="微软雅黑"/>
                <a:ea typeface="微软雅黑"/>
              </a:rPr>
              <a:t>团队高级软件工程师，曾经的</a:t>
            </a:r>
            <a:r>
              <a:rPr lang="en-US" sz="5000" dirty="0">
                <a:solidFill>
                  <a:schemeClr val="accent6">
                    <a:lumMod val="20000"/>
                    <a:lumOff val="80000"/>
                  </a:schemeClr>
                </a:solidFill>
                <a:latin typeface="微软雅黑"/>
                <a:ea typeface="微软雅黑"/>
              </a:rPr>
              <a:t> </a:t>
            </a:r>
            <a:r>
              <a:rPr lang="en-US" sz="5000" dirty="0" err="1">
                <a:solidFill>
                  <a:schemeClr val="accent6">
                    <a:lumMod val="20000"/>
                    <a:lumOff val="80000"/>
                  </a:schemeClr>
                </a:solidFill>
                <a:latin typeface="微软雅黑"/>
                <a:ea typeface="微软雅黑"/>
              </a:rPr>
              <a:t>CrossWalk</a:t>
            </a:r>
            <a:r>
              <a:rPr lang="en-US" sz="5000" dirty="0">
                <a:solidFill>
                  <a:schemeClr val="accent6">
                    <a:lumMod val="20000"/>
                    <a:lumOff val="80000"/>
                  </a:schemeClr>
                </a:solidFill>
                <a:latin typeface="微软雅黑"/>
                <a:ea typeface="微软雅黑"/>
              </a:rPr>
              <a:t> Project </a:t>
            </a:r>
            <a:r>
              <a:rPr lang="en-US" sz="5000" dirty="0" err="1">
                <a:solidFill>
                  <a:schemeClr val="accent6">
                    <a:lumMod val="20000"/>
                    <a:lumOff val="80000"/>
                  </a:schemeClr>
                </a:solidFill>
                <a:latin typeface="微软雅黑"/>
                <a:ea typeface="微软雅黑"/>
              </a:rPr>
              <a:t>开发者，活跃于</a:t>
            </a:r>
            <a:r>
              <a:rPr lang="en-US" sz="5000" dirty="0">
                <a:solidFill>
                  <a:schemeClr val="accent6">
                    <a:lumMod val="20000"/>
                    <a:lumOff val="80000"/>
                  </a:schemeClr>
                </a:solidFill>
                <a:latin typeface="微软雅黑"/>
                <a:ea typeface="微软雅黑"/>
              </a:rPr>
              <a:t> Chromium </a:t>
            </a:r>
            <a:r>
              <a:rPr lang="en-US" sz="5000" dirty="0" err="1">
                <a:solidFill>
                  <a:schemeClr val="accent6">
                    <a:lumMod val="20000"/>
                    <a:lumOff val="80000"/>
                  </a:schemeClr>
                </a:solidFill>
                <a:latin typeface="微软雅黑"/>
                <a:ea typeface="微软雅黑"/>
              </a:rPr>
              <a:t>社区（Owner</a:t>
            </a:r>
            <a:r>
              <a:rPr lang="en-US" sz="5000" dirty="0">
                <a:solidFill>
                  <a:schemeClr val="accent6">
                    <a:lumMod val="20000"/>
                    <a:lumOff val="80000"/>
                  </a:schemeClr>
                </a:solidFill>
                <a:latin typeface="微软雅黑"/>
                <a:ea typeface="微软雅黑"/>
              </a:rPr>
              <a:t>, Committer）4+ </a:t>
            </a:r>
            <a:r>
              <a:rPr lang="en-US" sz="5000" dirty="0" err="1">
                <a:solidFill>
                  <a:schemeClr val="accent6">
                    <a:lumMod val="20000"/>
                    <a:lumOff val="80000"/>
                  </a:schemeClr>
                </a:solidFill>
                <a:latin typeface="微软雅黑"/>
                <a:ea typeface="微软雅黑"/>
              </a:rPr>
              <a:t>年，在</a:t>
            </a:r>
            <a:r>
              <a:rPr lang="en-US" sz="5000" dirty="0">
                <a:solidFill>
                  <a:schemeClr val="accent6">
                    <a:lumMod val="20000"/>
                    <a:lumOff val="80000"/>
                  </a:schemeClr>
                </a:solidFill>
                <a:latin typeface="微软雅黑"/>
                <a:ea typeface="微软雅黑"/>
              </a:rPr>
              <a:t> Mojo, Device Service, Service Worker </a:t>
            </a:r>
            <a:r>
              <a:rPr lang="en-US" sz="5000" dirty="0" err="1">
                <a:solidFill>
                  <a:schemeClr val="accent6">
                    <a:lumMod val="20000"/>
                    <a:lumOff val="80000"/>
                  </a:schemeClr>
                </a:solidFill>
                <a:latin typeface="微软雅黑"/>
                <a:ea typeface="微软雅黑"/>
              </a:rPr>
              <a:t>等项目中多有贡献，目前致力于</a:t>
            </a:r>
            <a:r>
              <a:rPr lang="en-US" sz="5000" dirty="0">
                <a:solidFill>
                  <a:schemeClr val="accent6">
                    <a:lumMod val="20000"/>
                    <a:lumOff val="80000"/>
                  </a:schemeClr>
                </a:solidFill>
                <a:latin typeface="微软雅黑"/>
                <a:ea typeface="微软雅黑"/>
              </a:rPr>
              <a:t> Service Worker (W3C WG Member) </a:t>
            </a:r>
            <a:r>
              <a:rPr lang="en-US" sz="5000" dirty="0" err="1">
                <a:solidFill>
                  <a:schemeClr val="accent6">
                    <a:lumMod val="20000"/>
                    <a:lumOff val="80000"/>
                  </a:schemeClr>
                </a:solidFill>
                <a:latin typeface="微软雅黑"/>
                <a:ea typeface="微软雅黑"/>
              </a:rPr>
              <a:t>以及</a:t>
            </a:r>
            <a:r>
              <a:rPr lang="en-US" sz="5000" dirty="0">
                <a:solidFill>
                  <a:schemeClr val="accent6">
                    <a:lumMod val="20000"/>
                    <a:lumOff val="80000"/>
                  </a:schemeClr>
                </a:solidFill>
                <a:latin typeface="微软雅黑"/>
                <a:ea typeface="微软雅黑"/>
              </a:rPr>
              <a:t> Project Fugu </a:t>
            </a:r>
            <a:r>
              <a:rPr lang="en-US" sz="5000" dirty="0" err="1">
                <a:solidFill>
                  <a:schemeClr val="accent6">
                    <a:lumMod val="20000"/>
                    <a:lumOff val="80000"/>
                  </a:schemeClr>
                </a:solidFill>
                <a:latin typeface="微软雅黑"/>
                <a:ea typeface="微软雅黑"/>
              </a:rPr>
              <a:t>相关的技术标准制定及其</a:t>
            </a:r>
            <a:r>
              <a:rPr lang="en-US" sz="5000" dirty="0">
                <a:solidFill>
                  <a:schemeClr val="accent6">
                    <a:lumMod val="20000"/>
                    <a:lumOff val="80000"/>
                  </a:schemeClr>
                </a:solidFill>
                <a:latin typeface="微软雅黑"/>
                <a:ea typeface="微软雅黑"/>
              </a:rPr>
              <a:t> Chromium </a:t>
            </a:r>
            <a:r>
              <a:rPr lang="en-US" sz="5000" dirty="0" err="1">
                <a:solidFill>
                  <a:schemeClr val="accent6">
                    <a:lumMod val="20000"/>
                    <a:lumOff val="80000"/>
                  </a:schemeClr>
                </a:solidFill>
                <a:latin typeface="微软雅黑"/>
                <a:ea typeface="微软雅黑"/>
              </a:rPr>
              <a:t>实现</a:t>
            </a:r>
            <a:r>
              <a:rPr lang="en-US" sz="5000" dirty="0">
                <a:solidFill>
                  <a:schemeClr val="accent6">
                    <a:lumMod val="20000"/>
                    <a:lumOff val="80000"/>
                  </a:schemeClr>
                </a:solidFill>
                <a:latin typeface="微软雅黑"/>
                <a:ea typeface="微软雅黑"/>
              </a:rPr>
              <a:t>。</a:t>
            </a:r>
          </a:p>
          <a:p>
            <a:pPr marL="0" lvl="0" indent="0" algn="just">
              <a:lnSpc>
                <a:spcPct val="180000"/>
              </a:lnSpc>
              <a:spcBef>
                <a:spcPts val="0"/>
              </a:spcBef>
              <a:spcAft>
                <a:spcPts val="0"/>
              </a:spcAft>
              <a:buClr>
                <a:schemeClr val="dk1"/>
              </a:buClr>
              <a:buSzPts val="1100"/>
              <a:buFont typeface="Arial"/>
              <a:buNone/>
            </a:pPr>
            <a:r>
              <a:rPr lang="en-US" sz="5000" dirty="0">
                <a:solidFill>
                  <a:schemeClr val="accent6">
                    <a:lumMod val="20000"/>
                    <a:lumOff val="80000"/>
                  </a:schemeClr>
                </a:solidFill>
                <a:latin typeface="微软雅黑"/>
                <a:ea typeface="微软雅黑"/>
              </a:rPr>
              <a:t>Let's make Web Amazing!</a:t>
            </a:r>
            <a:endParaRPr sz="5000">
              <a:solidFill>
                <a:schemeClr val="accent6">
                  <a:lumMod val="20000"/>
                  <a:lumOff val="80000"/>
                </a:schemeClr>
              </a:solidFill>
              <a:latin typeface="微软雅黑"/>
              <a:ea typeface="微软雅黑"/>
            </a:endParaRPr>
          </a:p>
          <a:p>
            <a:pPr marL="0" lvl="0" indent="0" algn="just" rtl="0">
              <a:lnSpc>
                <a:spcPct val="180000"/>
              </a:lnSpc>
              <a:spcBef>
                <a:spcPts val="0"/>
              </a:spcBef>
              <a:spcAft>
                <a:spcPts val="0"/>
              </a:spcAft>
              <a:buClr>
                <a:schemeClr val="dk1"/>
              </a:buClr>
              <a:buSzPts val="1100"/>
              <a:buFont typeface="Arial"/>
              <a:buNone/>
            </a:pPr>
            <a:endParaRPr sz="5000" dirty="0">
              <a:solidFill>
                <a:schemeClr val="accent6">
                  <a:lumMod val="20000"/>
                  <a:lumOff val="80000"/>
                </a:schemeClr>
              </a:solidFill>
              <a:latin typeface="微软雅黑" panose="020B0503020204020204" pitchFamily="34" charset="-122"/>
              <a:ea typeface="微软雅黑" panose="020B0503020204020204" pitchFamily="34" charset="-122"/>
            </a:endParaRPr>
          </a:p>
        </p:txBody>
      </p:sp>
      <p:sp>
        <p:nvSpPr>
          <p:cNvPr id="3" name="Google Shape;55;p4">
            <a:extLst>
              <a:ext uri="{FF2B5EF4-FFF2-40B4-BE49-F238E27FC236}">
                <a16:creationId xmlns:a16="http://schemas.microsoft.com/office/drawing/2014/main" id="{CC74C051-B2BD-4BEC-8162-882014EAE566}"/>
              </a:ext>
            </a:extLst>
          </p:cNvPr>
          <p:cNvSpPr txBox="1">
            <a:spLocks/>
          </p:cNvSpPr>
          <p:nvPr/>
        </p:nvSpPr>
        <p:spPr>
          <a:xfrm>
            <a:off x="2489200" y="1991154"/>
            <a:ext cx="19456399" cy="1309291"/>
          </a:xfrm>
          <a:prstGeom prst="rect">
            <a:avLst/>
          </a:prstGeom>
          <a:noFill/>
          <a:ln>
            <a:noFill/>
          </a:ln>
        </p:spPr>
        <p:txBody>
          <a:bodyPr spcFirstLastPara="1" wrap="square" lIns="50800" tIns="50800" rIns="50800" bIns="50800" anchor="t" anchorCtr="0">
            <a:normAutofit/>
          </a:bodyPr>
          <a:lstStyle>
            <a:lvl1pPr algn="l" defTabSz="1828800" rtl="0" eaLnBrk="1" latinLnBrk="0" hangingPunct="1">
              <a:lnSpc>
                <a:spcPct val="90000"/>
              </a:lnSpc>
              <a:spcBef>
                <a:spcPct val="0"/>
              </a:spcBef>
              <a:buNone/>
              <a:defRPr sz="108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nSpc>
                <a:spcPct val="100000"/>
              </a:lnSpc>
              <a:spcBef>
                <a:spcPts val="0"/>
              </a:spcBef>
              <a:buClr>
                <a:srgbClr val="18B2E8"/>
              </a:buClr>
              <a:buSzPts val="6800"/>
              <a:buFont typeface="Arial"/>
              <a:buNone/>
            </a:pPr>
            <a:r>
              <a:rPr lang="zh-CN" altLang="en-US" sz="6800" b="1" dirty="0">
                <a:solidFill>
                  <a:srgbClr val="18B2E8"/>
                </a:solidFill>
                <a:latin typeface="Arial"/>
                <a:ea typeface="Arial"/>
                <a:cs typeface="Arial"/>
                <a:sym typeface="Arial"/>
              </a:rPr>
              <a:t>自我介绍</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64b798b3bd_0_2"/>
          <p:cNvSpPr txBox="1">
            <a:spLocks noGrp="1"/>
          </p:cNvSpPr>
          <p:nvPr>
            <p:ph type="title"/>
          </p:nvPr>
        </p:nvSpPr>
        <p:spPr>
          <a:prstGeom prst="rect">
            <a:avLst/>
          </a:prstGeom>
        </p:spPr>
        <p:txBody>
          <a:bodyPr spcFirstLastPara="1" wrap="square" lIns="50800" tIns="50800" rIns="50800" bIns="50800" anchor="t" anchorCtr="0">
            <a:noAutofit/>
          </a:bodyPr>
          <a:lstStyle/>
          <a:p>
            <a:pPr marL="0" lvl="0" indent="0" algn="l" rtl="0">
              <a:spcBef>
                <a:spcPts val="0"/>
              </a:spcBef>
              <a:spcAft>
                <a:spcPts val="0"/>
              </a:spcAft>
              <a:buNone/>
            </a:pPr>
            <a:r>
              <a:rPr lang="en-US"/>
              <a:t>用例1：读文件、目录</a:t>
            </a:r>
            <a:endParaRPr/>
          </a:p>
        </p:txBody>
      </p:sp>
      <p:pic>
        <p:nvPicPr>
          <p:cNvPr id="189" name="Google Shape;189;g64b798b3bd_0_2"/>
          <p:cNvPicPr preferRelativeResize="0"/>
          <p:nvPr/>
        </p:nvPicPr>
        <p:blipFill>
          <a:blip r:embed="rId3">
            <a:alphaModFix/>
          </a:blip>
          <a:stretch>
            <a:fillRect/>
          </a:stretch>
        </p:blipFill>
        <p:spPr>
          <a:xfrm>
            <a:off x="14669434" y="3596482"/>
            <a:ext cx="11159325" cy="8512674"/>
          </a:xfrm>
          <a:prstGeom prst="rect">
            <a:avLst/>
          </a:prstGeom>
          <a:noFill/>
          <a:ln>
            <a:noFill/>
          </a:ln>
        </p:spPr>
      </p:pic>
      <p:sp>
        <p:nvSpPr>
          <p:cNvPr id="190" name="Google Shape;190;g64b798b3bd_0_2"/>
          <p:cNvSpPr txBox="1"/>
          <p:nvPr/>
        </p:nvSpPr>
        <p:spPr>
          <a:xfrm>
            <a:off x="217715" y="2287191"/>
            <a:ext cx="21702484" cy="1214550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solidFill>
                  <a:srgbClr val="00CD00"/>
                </a:solidFill>
                <a:latin typeface="Consolas"/>
                <a:ea typeface="Consolas"/>
                <a:cs typeface="Consolas"/>
                <a:sym typeface="Consolas"/>
              </a:rPr>
              <a:t>let</a:t>
            </a:r>
            <a:r>
              <a:rPr lang="en-US" sz="4000" dirty="0">
                <a:solidFill>
                  <a:srgbClr val="333333"/>
                </a:solidFill>
                <a:latin typeface="Consolas"/>
                <a:ea typeface="Consolas"/>
                <a:cs typeface="Consolas"/>
                <a:sym typeface="Consolas"/>
              </a:rPr>
              <a:t> </a:t>
            </a:r>
            <a:r>
              <a:rPr lang="en-US" sz="4000" dirty="0" err="1">
                <a:solidFill>
                  <a:srgbClr val="CCCCCC"/>
                </a:solidFill>
                <a:latin typeface="Consolas"/>
                <a:ea typeface="Consolas"/>
                <a:cs typeface="Consolas"/>
                <a:sym typeface="Consolas"/>
              </a:rPr>
              <a:t>fileHandle</a:t>
            </a:r>
            <a:r>
              <a:rPr lang="en-US" sz="4000" dirty="0">
                <a:solidFill>
                  <a:srgbClr val="CCCCCC"/>
                </a:solidFill>
                <a:latin typeface="Consolas"/>
                <a:ea typeface="Consolas"/>
                <a:cs typeface="Consolas"/>
                <a:sym typeface="Consolas"/>
              </a:rPr>
              <a:t>;</a:t>
            </a: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r>
              <a:rPr lang="en-US" sz="4000" dirty="0" err="1">
                <a:solidFill>
                  <a:srgbClr val="CCCCCC"/>
                </a:solidFill>
                <a:latin typeface="Consolas"/>
                <a:ea typeface="Consolas"/>
                <a:cs typeface="Consolas"/>
                <a:sym typeface="Consola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3"/>
                  </a:ext>
                </a:extLst>
              </a:rPr>
              <a:t>btnOpenFile</a:t>
            </a:r>
            <a:r>
              <a:rPr lang="en-US" sz="4000" dirty="0" err="1">
                <a:solidFill>
                  <a:srgbClr val="CCCCCC"/>
                </a:solidFill>
                <a:latin typeface="Consolas"/>
                <a:ea typeface="Consolas"/>
                <a:cs typeface="Consolas"/>
                <a:sym typeface="Consolas"/>
              </a:rPr>
              <a:t>.addEventListener</a:t>
            </a:r>
            <a:r>
              <a:rPr lang="en-US" sz="4000" dirty="0">
                <a:solidFill>
                  <a:srgbClr val="CCCCCC"/>
                </a:solidFill>
                <a:latin typeface="Consolas"/>
                <a:ea typeface="Consolas"/>
                <a:cs typeface="Consolas"/>
                <a:sym typeface="Consolas"/>
              </a:rPr>
              <a:t>(</a:t>
            </a:r>
            <a:r>
              <a:rPr lang="en-US" sz="4000" dirty="0">
                <a:solidFill>
                  <a:srgbClr val="CD0000"/>
                </a:solidFill>
                <a:latin typeface="Consolas"/>
                <a:ea typeface="Consolas"/>
                <a:cs typeface="Consolas"/>
                <a:sym typeface="Consolas"/>
              </a:rPr>
              <a:t>'click'</a:t>
            </a:r>
            <a:r>
              <a:rPr lang="en-US" sz="4000" dirty="0">
                <a:solidFill>
                  <a:srgbClr val="CCCCCC"/>
                </a:solidFill>
                <a:latin typeface="Consolas"/>
                <a:ea typeface="Consolas"/>
                <a:cs typeface="Consolas"/>
                <a:sym typeface="Consolas"/>
              </a:rPr>
              <a:t>,</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async</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(e)</a:t>
            </a:r>
            <a:r>
              <a:rPr lang="en-US" sz="4000" dirty="0">
                <a:solidFill>
                  <a:srgbClr val="333333"/>
                </a:solidFill>
                <a:latin typeface="Consolas"/>
                <a:ea typeface="Consolas"/>
                <a:cs typeface="Consolas"/>
                <a:sym typeface="Consolas"/>
              </a:rPr>
              <a:t> </a:t>
            </a:r>
            <a:r>
              <a:rPr lang="en-US" sz="4000" dirty="0">
                <a:solidFill>
                  <a:srgbClr val="3399CC"/>
                </a:solidFill>
                <a:latin typeface="Consolas"/>
                <a:ea typeface="Consolas"/>
                <a:cs typeface="Consolas"/>
                <a:sym typeface="Consolas"/>
              </a:rPr>
              <a:t>=&gt;</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a:t>
            </a: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r>
              <a:rPr lang="en-US" sz="4000" dirty="0">
                <a:solidFill>
                  <a:srgbClr val="333333"/>
                </a:solidFill>
                <a:latin typeface="Consolas"/>
                <a:ea typeface="Consolas"/>
                <a:cs typeface="Consolas"/>
                <a:sym typeface="Consolas"/>
              </a:rPr>
              <a:t>  </a:t>
            </a:r>
            <a:r>
              <a:rPr lang="en-US" sz="4000" dirty="0" err="1">
                <a:solidFill>
                  <a:srgbClr val="CCCCCC"/>
                </a:solidFill>
                <a:latin typeface="Consolas"/>
                <a:ea typeface="Consolas"/>
                <a:cs typeface="Consolas"/>
                <a:sym typeface="Consolas"/>
              </a:rPr>
              <a:t>fileHandle</a:t>
            </a:r>
            <a:r>
              <a:rPr lang="en-US" sz="4000" dirty="0">
                <a:solidFill>
                  <a:srgbClr val="333333"/>
                </a:solidFill>
                <a:latin typeface="Consolas"/>
                <a:ea typeface="Consolas"/>
                <a:cs typeface="Consolas"/>
                <a:sym typeface="Consolas"/>
              </a:rPr>
              <a:t> </a:t>
            </a:r>
            <a:r>
              <a:rPr lang="en-US" sz="4000" dirty="0">
                <a:solidFill>
                  <a:srgbClr val="3399CC"/>
                </a:solidFill>
                <a:latin typeface="Consolas"/>
                <a:ea typeface="Consolas"/>
                <a:cs typeface="Consolas"/>
                <a:sym typeface="Consolas"/>
              </a:rPr>
              <a:t>=</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await</a:t>
            </a:r>
            <a:r>
              <a:rPr lang="en-US" sz="4000" dirty="0">
                <a:solidFill>
                  <a:srgbClr val="333333"/>
                </a:solidFill>
                <a:latin typeface="Consolas"/>
                <a:ea typeface="Consolas"/>
                <a:cs typeface="Consolas"/>
                <a:sym typeface="Consolas"/>
              </a:rPr>
              <a:t> </a:t>
            </a:r>
            <a:r>
              <a:rPr lang="en-US" sz="4000" dirty="0" err="1">
                <a:solidFill>
                  <a:srgbClr val="CD00CD"/>
                </a:solidFill>
                <a:latin typeface="Consolas"/>
                <a:ea typeface="Consolas"/>
                <a:cs typeface="Consolas"/>
                <a:sym typeface="Consolas"/>
              </a:rPr>
              <a:t>window</a:t>
            </a:r>
            <a:r>
              <a:rPr lang="en-US" sz="4000" dirty="0" err="1">
                <a:solidFill>
                  <a:srgbClr val="CCCCCC"/>
                </a:solidFill>
                <a:latin typeface="Consolas"/>
                <a:ea typeface="Consolas"/>
                <a:cs typeface="Consolas"/>
                <a:sym typeface="Consolas"/>
              </a:rPr>
              <a:t>.</a:t>
            </a:r>
            <a:r>
              <a:rPr lang="en-US" sz="4000" b="1" dirty="0" err="1">
                <a:solidFill>
                  <a:schemeClr val="accent4"/>
                </a:solidFill>
                <a:latin typeface="Consolas"/>
                <a:ea typeface="Consolas"/>
                <a:cs typeface="Consolas"/>
                <a:sym typeface="Consolas"/>
              </a:rPr>
              <a:t>chooseFileSystemEntries</a:t>
            </a:r>
            <a:r>
              <a:rPr lang="en-US" sz="4000" dirty="0">
                <a:solidFill>
                  <a:srgbClr val="CCCCCC"/>
                </a:solidFill>
                <a:latin typeface="Consolas"/>
                <a:ea typeface="Consolas"/>
                <a:cs typeface="Consolas"/>
                <a:sym typeface="Consolas"/>
              </a:rPr>
              <a:t>();</a:t>
            </a: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r>
              <a:rPr lang="en-US" sz="4000" dirty="0">
                <a:solidFill>
                  <a:srgbClr val="333333"/>
                </a:solidFill>
                <a:latin typeface="Consolas"/>
                <a:ea typeface="Consolas"/>
                <a:cs typeface="Consolas"/>
                <a:sym typeface="Consolas"/>
              </a:rPr>
              <a:t>  </a:t>
            </a:r>
            <a:r>
              <a:rPr lang="en-US" sz="4000" dirty="0">
                <a:solidFill>
                  <a:srgbClr val="CDCD00"/>
                </a:solidFill>
                <a:latin typeface="Consolas"/>
                <a:ea typeface="Consolas"/>
                <a:cs typeface="Consolas"/>
                <a:sym typeface="Consolas"/>
              </a:rPr>
              <a:t>const</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file</a:t>
            </a:r>
            <a:r>
              <a:rPr lang="en-US" sz="4000" dirty="0">
                <a:solidFill>
                  <a:srgbClr val="333333"/>
                </a:solidFill>
                <a:latin typeface="Consolas"/>
                <a:ea typeface="Consolas"/>
                <a:cs typeface="Consolas"/>
                <a:sym typeface="Consolas"/>
              </a:rPr>
              <a:t> </a:t>
            </a:r>
            <a:r>
              <a:rPr lang="en-US" sz="4000" dirty="0">
                <a:solidFill>
                  <a:srgbClr val="3399CC"/>
                </a:solidFill>
                <a:latin typeface="Consolas"/>
                <a:ea typeface="Consolas"/>
                <a:cs typeface="Consolas"/>
                <a:sym typeface="Consolas"/>
              </a:rPr>
              <a:t>=</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await</a:t>
            </a:r>
            <a:r>
              <a:rPr lang="en-US" sz="4000" dirty="0">
                <a:solidFill>
                  <a:srgbClr val="333333"/>
                </a:solidFill>
                <a:latin typeface="Consolas"/>
                <a:ea typeface="Consolas"/>
                <a:cs typeface="Consolas"/>
                <a:sym typeface="Consolas"/>
              </a:rPr>
              <a:t> </a:t>
            </a:r>
            <a:r>
              <a:rPr lang="en-US" sz="4000" dirty="0" err="1">
                <a:solidFill>
                  <a:srgbClr val="CCCCCC"/>
                </a:solidFill>
                <a:latin typeface="Consolas"/>
                <a:ea typeface="Consolas"/>
                <a:cs typeface="Consolas"/>
                <a:sym typeface="Consolas"/>
              </a:rPr>
              <a:t>fileHandle.</a:t>
            </a:r>
            <a:r>
              <a:rPr lang="en-US" sz="4000" b="1" dirty="0" err="1">
                <a:solidFill>
                  <a:schemeClr val="accent4"/>
                </a:solidFill>
                <a:latin typeface="Consolas"/>
                <a:ea typeface="Consolas"/>
                <a:cs typeface="Consolas"/>
                <a:sym typeface="Consolas"/>
              </a:rPr>
              <a:t>getFile</a:t>
            </a:r>
            <a:r>
              <a:rPr lang="en-US" sz="4000" dirty="0">
                <a:solidFill>
                  <a:srgbClr val="CCCCCC"/>
                </a:solidFill>
                <a:latin typeface="Consolas"/>
                <a:ea typeface="Consolas"/>
                <a:cs typeface="Consolas"/>
                <a:sym typeface="Consolas"/>
              </a:rPr>
              <a:t>();</a:t>
            </a: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r>
              <a:rPr lang="en-US" sz="4000" dirty="0">
                <a:solidFill>
                  <a:srgbClr val="333333"/>
                </a:solidFill>
                <a:latin typeface="Consolas"/>
                <a:ea typeface="Consolas"/>
                <a:cs typeface="Consolas"/>
                <a:sym typeface="Consolas"/>
              </a:rPr>
              <a:t>  </a:t>
            </a:r>
            <a:r>
              <a:rPr lang="en-US" sz="4000" dirty="0">
                <a:solidFill>
                  <a:srgbClr val="CDCD00"/>
                </a:solidFill>
                <a:latin typeface="Consolas"/>
                <a:ea typeface="Consolas"/>
                <a:cs typeface="Consolas"/>
                <a:sym typeface="Consolas"/>
              </a:rPr>
              <a:t>const</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contents</a:t>
            </a:r>
            <a:r>
              <a:rPr lang="en-US" sz="4000" dirty="0">
                <a:solidFill>
                  <a:srgbClr val="333333"/>
                </a:solidFill>
                <a:latin typeface="Consolas"/>
                <a:ea typeface="Consolas"/>
                <a:cs typeface="Consolas"/>
                <a:sym typeface="Consolas"/>
              </a:rPr>
              <a:t> </a:t>
            </a:r>
            <a:r>
              <a:rPr lang="en-US" sz="4000" dirty="0">
                <a:solidFill>
                  <a:srgbClr val="3399CC"/>
                </a:solidFill>
                <a:latin typeface="Consolas"/>
                <a:ea typeface="Consolas"/>
                <a:cs typeface="Consolas"/>
                <a:sym typeface="Consolas"/>
              </a:rPr>
              <a:t>=</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await</a:t>
            </a:r>
            <a:r>
              <a:rPr lang="en-US" sz="4000" dirty="0">
                <a:solidFill>
                  <a:srgbClr val="333333"/>
                </a:solidFill>
                <a:latin typeface="Consolas"/>
                <a:ea typeface="Consolas"/>
                <a:cs typeface="Consolas"/>
                <a:sym typeface="Consolas"/>
              </a:rPr>
              <a:t> </a:t>
            </a:r>
            <a:r>
              <a:rPr lang="en-US" sz="4000" dirty="0" err="1">
                <a:solidFill>
                  <a:srgbClr val="CCCCCC"/>
                </a:solidFill>
                <a:latin typeface="Consolas"/>
                <a:ea typeface="Consolas"/>
                <a:cs typeface="Consolas"/>
                <a:sym typeface="Consolas"/>
              </a:rPr>
              <a:t>file.</a:t>
            </a:r>
            <a:r>
              <a:rPr lang="en-US" sz="4000" b="1" dirty="0" err="1">
                <a:solidFill>
                  <a:schemeClr val="accent4"/>
                </a:solidFill>
                <a:latin typeface="Consolas"/>
                <a:ea typeface="Consolas"/>
                <a:cs typeface="Consolas"/>
                <a:sym typeface="Consolas"/>
              </a:rPr>
              <a:t>text</a:t>
            </a:r>
            <a:r>
              <a:rPr lang="en-US" sz="4000" dirty="0">
                <a:solidFill>
                  <a:srgbClr val="CCCCCC"/>
                </a:solidFill>
                <a:latin typeface="Consolas"/>
                <a:ea typeface="Consolas"/>
                <a:cs typeface="Consolas"/>
                <a:sym typeface="Consolas"/>
              </a:rPr>
              <a:t>();</a:t>
            </a: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r>
              <a:rPr lang="en-US" sz="4000" dirty="0">
                <a:solidFill>
                  <a:srgbClr val="333333"/>
                </a:solidFill>
                <a:latin typeface="Consolas"/>
                <a:ea typeface="Consolas"/>
                <a:cs typeface="Consolas"/>
                <a:sym typeface="Consolas"/>
              </a:rPr>
              <a:t>  </a:t>
            </a:r>
            <a:r>
              <a:rPr lang="en-US" sz="4000" dirty="0" err="1">
                <a:solidFill>
                  <a:srgbClr val="CCCCCC"/>
                </a:solidFill>
                <a:latin typeface="Consolas"/>
                <a:ea typeface="Consolas"/>
                <a:cs typeface="Consolas"/>
                <a:sym typeface="Consolas"/>
              </a:rPr>
              <a:t>textArea.value</a:t>
            </a:r>
            <a:r>
              <a:rPr lang="en-US" sz="4000" dirty="0">
                <a:solidFill>
                  <a:srgbClr val="333333"/>
                </a:solidFill>
                <a:latin typeface="Consolas"/>
                <a:ea typeface="Consolas"/>
                <a:cs typeface="Consolas"/>
                <a:sym typeface="Consolas"/>
              </a:rPr>
              <a:t> </a:t>
            </a:r>
            <a:r>
              <a:rPr lang="en-US" sz="4000" dirty="0">
                <a:solidFill>
                  <a:srgbClr val="3399CC"/>
                </a:solidFill>
                <a:latin typeface="Consolas"/>
                <a:ea typeface="Consolas"/>
                <a:cs typeface="Consolas"/>
                <a:sym typeface="Consolas"/>
              </a:rPr>
              <a:t>=</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contents;</a:t>
            </a: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r>
              <a:rPr lang="en-US" sz="4000" dirty="0">
                <a:solidFill>
                  <a:srgbClr val="CCCCCC"/>
                </a:solidFill>
                <a:latin typeface="Consolas"/>
                <a:ea typeface="Consolas"/>
                <a:cs typeface="Consolas"/>
                <a:sym typeface="Consolas"/>
              </a:rPr>
              <a:t>});</a:t>
            </a: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r>
              <a:rPr lang="en-US" sz="4000" dirty="0" err="1">
                <a:solidFill>
                  <a:srgbClr val="CCCCCC"/>
                </a:solidFill>
                <a:latin typeface="Consolas"/>
                <a:ea typeface="Consolas"/>
                <a:cs typeface="Consolas"/>
                <a:sym typeface="Consolas"/>
              </a:rPr>
              <a:t>butDir.addEventListener</a:t>
            </a:r>
            <a:r>
              <a:rPr lang="en-US" sz="4000" dirty="0">
                <a:solidFill>
                  <a:srgbClr val="CCCCCC"/>
                </a:solidFill>
                <a:latin typeface="Consolas"/>
                <a:ea typeface="Consolas"/>
                <a:cs typeface="Consolas"/>
                <a:sym typeface="Consolas"/>
              </a:rPr>
              <a:t>(</a:t>
            </a:r>
            <a:r>
              <a:rPr lang="en-US" sz="4000" dirty="0">
                <a:solidFill>
                  <a:srgbClr val="CD0000"/>
                </a:solidFill>
                <a:latin typeface="Consolas"/>
                <a:ea typeface="Consolas"/>
                <a:cs typeface="Consolas"/>
                <a:sym typeface="Consolas"/>
              </a:rPr>
              <a:t>'click'</a:t>
            </a:r>
            <a:r>
              <a:rPr lang="en-US" sz="4000" dirty="0">
                <a:solidFill>
                  <a:srgbClr val="CCCCCC"/>
                </a:solidFill>
                <a:latin typeface="Consolas"/>
                <a:ea typeface="Consolas"/>
                <a:cs typeface="Consolas"/>
                <a:sym typeface="Consolas"/>
              </a:rPr>
              <a:t>,</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async</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(e)</a:t>
            </a:r>
            <a:r>
              <a:rPr lang="en-US" sz="4000" dirty="0">
                <a:solidFill>
                  <a:srgbClr val="333333"/>
                </a:solidFill>
                <a:latin typeface="Consolas"/>
                <a:ea typeface="Consolas"/>
                <a:cs typeface="Consolas"/>
                <a:sym typeface="Consolas"/>
              </a:rPr>
              <a:t> </a:t>
            </a:r>
            <a:r>
              <a:rPr lang="en-US" sz="4000" dirty="0">
                <a:solidFill>
                  <a:srgbClr val="3399CC"/>
                </a:solidFill>
                <a:latin typeface="Consolas"/>
                <a:ea typeface="Consolas"/>
                <a:cs typeface="Consolas"/>
                <a:sym typeface="Consolas"/>
              </a:rPr>
              <a:t>=&gt;</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a:t>
            </a: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r>
              <a:rPr lang="en-US" sz="4000" dirty="0">
                <a:solidFill>
                  <a:srgbClr val="333333"/>
                </a:solidFill>
                <a:latin typeface="Consolas"/>
                <a:ea typeface="Consolas"/>
                <a:cs typeface="Consolas"/>
                <a:sym typeface="Consolas"/>
              </a:rPr>
              <a:t>  </a:t>
            </a:r>
            <a:r>
              <a:rPr lang="en-US" sz="4000" dirty="0">
                <a:solidFill>
                  <a:srgbClr val="CDCD00"/>
                </a:solidFill>
                <a:latin typeface="Consolas"/>
                <a:ea typeface="Consolas"/>
                <a:cs typeface="Consolas"/>
                <a:sym typeface="Consolas"/>
              </a:rPr>
              <a:t>const</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opts</a:t>
            </a:r>
            <a:r>
              <a:rPr lang="en-US" sz="4000" dirty="0">
                <a:solidFill>
                  <a:srgbClr val="333333"/>
                </a:solidFill>
                <a:latin typeface="Consolas"/>
                <a:ea typeface="Consolas"/>
                <a:cs typeface="Consolas"/>
                <a:sym typeface="Consolas"/>
              </a:rPr>
              <a:t> </a:t>
            </a:r>
            <a:r>
              <a:rPr lang="en-US" sz="4000" dirty="0">
                <a:solidFill>
                  <a:srgbClr val="3399CC"/>
                </a:solidFill>
                <a:latin typeface="Consolas"/>
                <a:ea typeface="Consolas"/>
                <a:cs typeface="Consolas"/>
                <a:sym typeface="Consolas"/>
              </a:rPr>
              <a:t>=</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{type</a:t>
            </a:r>
            <a:r>
              <a:rPr lang="en-US" sz="4000" dirty="0">
                <a:solidFill>
                  <a:srgbClr val="3399CC"/>
                </a:solidFill>
                <a:latin typeface="Consolas"/>
                <a:ea typeface="Consolas"/>
                <a:cs typeface="Consolas"/>
                <a:sym typeface="Consolas"/>
              </a:rPr>
              <a:t>:</a:t>
            </a:r>
            <a:r>
              <a:rPr lang="en-US" sz="4000" dirty="0">
                <a:solidFill>
                  <a:srgbClr val="333333"/>
                </a:solidFill>
                <a:latin typeface="Consolas"/>
                <a:ea typeface="Consolas"/>
                <a:cs typeface="Consolas"/>
                <a:sym typeface="Consolas"/>
              </a:rPr>
              <a:t> </a:t>
            </a:r>
            <a:r>
              <a:rPr lang="en-US" sz="4000" dirty="0">
                <a:solidFill>
                  <a:srgbClr val="CD0000"/>
                </a:solidFill>
                <a:latin typeface="Consolas"/>
                <a:ea typeface="Consolas"/>
                <a:cs typeface="Consolas"/>
                <a:sym typeface="Consolas"/>
              </a:rPr>
              <a:t>'</a:t>
            </a:r>
            <a:r>
              <a:rPr lang="en-US" sz="4000" dirty="0" err="1">
                <a:solidFill>
                  <a:srgbClr val="CD0000"/>
                </a:solidFill>
                <a:latin typeface="Consolas"/>
                <a:ea typeface="Consolas"/>
                <a:cs typeface="Consolas"/>
                <a:sym typeface="Consolas"/>
              </a:rPr>
              <a:t>openDirectory</a:t>
            </a:r>
            <a:r>
              <a:rPr lang="en-US" sz="4000" dirty="0">
                <a:solidFill>
                  <a:srgbClr val="CD0000"/>
                </a:solidFill>
                <a:latin typeface="Consolas"/>
                <a:ea typeface="Consolas"/>
                <a:cs typeface="Consolas"/>
                <a:sym typeface="Consolas"/>
              </a:rPr>
              <a:t>'</a:t>
            </a:r>
            <a:r>
              <a:rPr lang="en-US" sz="4000" dirty="0">
                <a:solidFill>
                  <a:srgbClr val="CCCCCC"/>
                </a:solidFill>
                <a:latin typeface="Consolas"/>
                <a:ea typeface="Consolas"/>
                <a:cs typeface="Consolas"/>
                <a:sym typeface="Consolas"/>
              </a:rPr>
              <a:t>};</a:t>
            </a: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r>
              <a:rPr lang="en-US" sz="4000" dirty="0">
                <a:solidFill>
                  <a:srgbClr val="333333"/>
                </a:solidFill>
                <a:latin typeface="Consolas"/>
                <a:ea typeface="Consolas"/>
                <a:cs typeface="Consolas"/>
                <a:sym typeface="Consolas"/>
              </a:rPr>
              <a:t>  </a:t>
            </a:r>
            <a:r>
              <a:rPr lang="en-US" sz="4000" dirty="0">
                <a:solidFill>
                  <a:srgbClr val="CDCD00"/>
                </a:solidFill>
                <a:latin typeface="Consolas"/>
                <a:ea typeface="Consolas"/>
                <a:cs typeface="Consolas"/>
                <a:sym typeface="Consolas"/>
              </a:rPr>
              <a:t>const</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handle</a:t>
            </a:r>
            <a:r>
              <a:rPr lang="en-US" sz="4000" dirty="0">
                <a:solidFill>
                  <a:srgbClr val="333333"/>
                </a:solidFill>
                <a:latin typeface="Consolas"/>
                <a:ea typeface="Consolas"/>
                <a:cs typeface="Consolas"/>
                <a:sym typeface="Consolas"/>
              </a:rPr>
              <a:t> </a:t>
            </a:r>
            <a:r>
              <a:rPr lang="en-US" sz="4000" dirty="0">
                <a:solidFill>
                  <a:srgbClr val="3399CC"/>
                </a:solidFill>
                <a:latin typeface="Consolas"/>
                <a:ea typeface="Consolas"/>
                <a:cs typeface="Consolas"/>
                <a:sym typeface="Consolas"/>
              </a:rPr>
              <a:t>=</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await</a:t>
            </a:r>
            <a:r>
              <a:rPr lang="en-US" sz="4000" dirty="0">
                <a:solidFill>
                  <a:srgbClr val="333333"/>
                </a:solidFill>
                <a:latin typeface="Consolas"/>
                <a:ea typeface="Consolas"/>
                <a:cs typeface="Consolas"/>
                <a:sym typeface="Consolas"/>
              </a:rPr>
              <a:t> </a:t>
            </a:r>
            <a:r>
              <a:rPr lang="en-US" sz="4000" dirty="0" err="1">
                <a:solidFill>
                  <a:srgbClr val="CD00CD"/>
                </a:solidFill>
                <a:latin typeface="Consolas"/>
                <a:ea typeface="Consolas"/>
                <a:cs typeface="Consolas"/>
                <a:sym typeface="Consolas"/>
              </a:rPr>
              <a:t>window</a:t>
            </a:r>
            <a:r>
              <a:rPr lang="en-US" sz="4000" dirty="0" err="1">
                <a:solidFill>
                  <a:srgbClr val="CCCCCC"/>
                </a:solidFill>
                <a:latin typeface="Consolas"/>
                <a:ea typeface="Consolas"/>
                <a:cs typeface="Consolas"/>
                <a:sym typeface="Consolas"/>
              </a:rPr>
              <a:t>.</a:t>
            </a:r>
            <a:r>
              <a:rPr lang="en-US" sz="4000" b="1" dirty="0" err="1">
                <a:solidFill>
                  <a:schemeClr val="accent4"/>
                </a:solidFill>
                <a:latin typeface="Consolas"/>
                <a:ea typeface="Consolas"/>
                <a:cs typeface="Consolas"/>
                <a:sym typeface="Consolas"/>
              </a:rPr>
              <a:t>chooseFileSystemEntries</a:t>
            </a:r>
            <a:r>
              <a:rPr lang="en-US" sz="4000" dirty="0">
                <a:solidFill>
                  <a:srgbClr val="CCCCCC"/>
                </a:solidFill>
                <a:latin typeface="Consolas"/>
                <a:ea typeface="Consolas"/>
                <a:cs typeface="Consolas"/>
                <a:sym typeface="Consolas"/>
              </a:rPr>
              <a:t>(opts);</a:t>
            </a: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r>
              <a:rPr lang="en-US" sz="4000" dirty="0">
                <a:solidFill>
                  <a:srgbClr val="333333"/>
                </a:solidFill>
                <a:latin typeface="Consolas"/>
                <a:ea typeface="Consolas"/>
                <a:cs typeface="Consolas"/>
                <a:sym typeface="Consolas"/>
              </a:rPr>
              <a:t>  </a:t>
            </a:r>
            <a:r>
              <a:rPr lang="en-US" sz="4000" dirty="0">
                <a:solidFill>
                  <a:srgbClr val="CDCD00"/>
                </a:solidFill>
                <a:latin typeface="Consolas"/>
                <a:ea typeface="Consolas"/>
                <a:cs typeface="Consolas"/>
                <a:sym typeface="Consolas"/>
              </a:rPr>
              <a:t>const</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entries</a:t>
            </a:r>
            <a:r>
              <a:rPr lang="en-US" sz="4000" dirty="0">
                <a:solidFill>
                  <a:srgbClr val="333333"/>
                </a:solidFill>
                <a:latin typeface="Consolas"/>
                <a:ea typeface="Consolas"/>
                <a:cs typeface="Consolas"/>
                <a:sym typeface="Consolas"/>
              </a:rPr>
              <a:t> </a:t>
            </a:r>
            <a:r>
              <a:rPr lang="en-US" sz="4000" dirty="0">
                <a:solidFill>
                  <a:srgbClr val="3399CC"/>
                </a:solidFill>
                <a:latin typeface="Consolas"/>
                <a:ea typeface="Consolas"/>
                <a:cs typeface="Consolas"/>
                <a:sym typeface="Consolas"/>
              </a:rPr>
              <a:t>=</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await</a:t>
            </a:r>
            <a:r>
              <a:rPr lang="en-US" sz="4000" dirty="0">
                <a:solidFill>
                  <a:srgbClr val="333333"/>
                </a:solidFill>
                <a:latin typeface="Consolas"/>
                <a:ea typeface="Consolas"/>
                <a:cs typeface="Consolas"/>
                <a:sym typeface="Consolas"/>
              </a:rPr>
              <a:t> </a:t>
            </a:r>
            <a:r>
              <a:rPr lang="en-US" sz="4000" dirty="0" err="1">
                <a:solidFill>
                  <a:srgbClr val="CCCCCC"/>
                </a:solidFill>
                <a:latin typeface="Consolas"/>
                <a:ea typeface="Consolas"/>
                <a:cs typeface="Consolas"/>
                <a:sym typeface="Consolas"/>
              </a:rPr>
              <a:t>handle.</a:t>
            </a:r>
            <a:r>
              <a:rPr lang="en-US" sz="4000" b="1" dirty="0" err="1">
                <a:solidFill>
                  <a:schemeClr val="accent4"/>
                </a:solidFill>
                <a:latin typeface="Consolas"/>
                <a:ea typeface="Consolas"/>
                <a:cs typeface="Consolas"/>
                <a:sym typeface="Consolas"/>
              </a:rPr>
              <a:t>getEntries</a:t>
            </a:r>
            <a:r>
              <a:rPr lang="en-US" sz="4000" dirty="0">
                <a:solidFill>
                  <a:srgbClr val="CCCCCC"/>
                </a:solidFill>
                <a:latin typeface="Consolas"/>
                <a:ea typeface="Consolas"/>
                <a:cs typeface="Consolas"/>
                <a:sym typeface="Consolas"/>
              </a:rPr>
              <a:t>();</a:t>
            </a: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r>
              <a:rPr lang="en-US" sz="4000" dirty="0">
                <a:solidFill>
                  <a:srgbClr val="333333"/>
                </a:solidFill>
                <a:latin typeface="Consolas"/>
                <a:ea typeface="Consolas"/>
                <a:cs typeface="Consolas"/>
                <a:sym typeface="Consolas"/>
              </a:rPr>
              <a:t>  </a:t>
            </a:r>
            <a:r>
              <a:rPr lang="en-US" sz="4000" dirty="0">
                <a:solidFill>
                  <a:srgbClr val="CDCD00"/>
                </a:solidFill>
                <a:latin typeface="Consolas"/>
                <a:ea typeface="Consolas"/>
                <a:cs typeface="Consolas"/>
                <a:sym typeface="Consolas"/>
              </a:rPr>
              <a:t>for</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await</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a:t>
            </a:r>
            <a:r>
              <a:rPr lang="en-US" sz="4000" dirty="0">
                <a:solidFill>
                  <a:srgbClr val="CDCD00"/>
                </a:solidFill>
                <a:latin typeface="Consolas"/>
                <a:ea typeface="Consolas"/>
                <a:cs typeface="Consolas"/>
                <a:sym typeface="Consolas"/>
              </a:rPr>
              <a:t>const</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entry</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of</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entries)</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a:t>
            </a: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r>
              <a:rPr lang="en-US" sz="4000" dirty="0">
                <a:solidFill>
                  <a:srgbClr val="333333"/>
                </a:solidFill>
                <a:latin typeface="Consolas"/>
                <a:ea typeface="Consolas"/>
                <a:cs typeface="Consolas"/>
                <a:sym typeface="Consolas"/>
              </a:rPr>
              <a:t>    </a:t>
            </a:r>
            <a:r>
              <a:rPr lang="en-US" sz="4000" dirty="0">
                <a:solidFill>
                  <a:srgbClr val="CDCD00"/>
                </a:solidFill>
                <a:latin typeface="Consolas"/>
                <a:ea typeface="Consolas"/>
                <a:cs typeface="Consolas"/>
                <a:sym typeface="Consolas"/>
              </a:rPr>
              <a:t>const</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kind</a:t>
            </a:r>
            <a:r>
              <a:rPr lang="en-US" sz="4000" dirty="0">
                <a:solidFill>
                  <a:srgbClr val="333333"/>
                </a:solidFill>
                <a:latin typeface="Consolas"/>
                <a:ea typeface="Consolas"/>
                <a:cs typeface="Consolas"/>
                <a:sym typeface="Consolas"/>
              </a:rPr>
              <a:t> </a:t>
            </a:r>
            <a:r>
              <a:rPr lang="en-US" sz="4000" dirty="0">
                <a:solidFill>
                  <a:srgbClr val="3399CC"/>
                </a:solidFill>
                <a:latin typeface="Consolas"/>
                <a:ea typeface="Consolas"/>
                <a:cs typeface="Consolas"/>
                <a:sym typeface="Consolas"/>
              </a:rPr>
              <a:t>=</a:t>
            </a:r>
            <a:r>
              <a:rPr lang="en-US" sz="4000" dirty="0">
                <a:solidFill>
                  <a:srgbClr val="333333"/>
                </a:solidFill>
                <a:latin typeface="Consolas"/>
                <a:ea typeface="Consolas"/>
                <a:cs typeface="Consolas"/>
                <a:sym typeface="Consolas"/>
              </a:rPr>
              <a:t> </a:t>
            </a:r>
            <a:r>
              <a:rPr lang="en-US" sz="4000" dirty="0" err="1">
                <a:solidFill>
                  <a:srgbClr val="CCCCCC"/>
                </a:solidFill>
                <a:latin typeface="Consolas"/>
                <a:ea typeface="Consolas"/>
                <a:cs typeface="Consolas"/>
                <a:sym typeface="Consolas"/>
              </a:rPr>
              <a:t>entry.</a:t>
            </a:r>
            <a:r>
              <a:rPr lang="en-US" sz="4000" b="1" dirty="0" err="1">
                <a:solidFill>
                  <a:schemeClr val="accent4"/>
                </a:solidFill>
                <a:latin typeface="Consolas"/>
                <a:ea typeface="Consolas"/>
                <a:cs typeface="Consolas"/>
                <a:sym typeface="Consolas"/>
              </a:rPr>
              <a:t>isFile</a:t>
            </a:r>
            <a:r>
              <a:rPr lang="en-US" sz="4000" dirty="0">
                <a:solidFill>
                  <a:srgbClr val="333333"/>
                </a:solidFill>
                <a:latin typeface="Consolas"/>
                <a:ea typeface="Consolas"/>
                <a:cs typeface="Consolas"/>
                <a:sym typeface="Consolas"/>
              </a:rPr>
              <a:t> </a:t>
            </a:r>
            <a:r>
              <a:rPr lang="en-US" sz="4000" dirty="0">
                <a:solidFill>
                  <a:srgbClr val="3399CC"/>
                </a:solidFill>
                <a:latin typeface="Consolas"/>
                <a:ea typeface="Consolas"/>
                <a:cs typeface="Consolas"/>
                <a:sym typeface="Consolas"/>
              </a:rPr>
              <a:t>?</a:t>
            </a:r>
            <a:r>
              <a:rPr lang="en-US" sz="4000" dirty="0">
                <a:solidFill>
                  <a:srgbClr val="333333"/>
                </a:solidFill>
                <a:latin typeface="Consolas"/>
                <a:ea typeface="Consolas"/>
                <a:cs typeface="Consolas"/>
                <a:sym typeface="Consolas"/>
              </a:rPr>
              <a:t> </a:t>
            </a:r>
            <a:r>
              <a:rPr lang="en-US" sz="4000" dirty="0">
                <a:solidFill>
                  <a:srgbClr val="CD0000"/>
                </a:solidFill>
                <a:latin typeface="Consolas"/>
                <a:ea typeface="Consolas"/>
                <a:cs typeface="Consolas"/>
                <a:sym typeface="Consolas"/>
              </a:rPr>
              <a:t>'File'</a:t>
            </a:r>
            <a:r>
              <a:rPr lang="en-US" sz="4000" dirty="0">
                <a:solidFill>
                  <a:srgbClr val="333333"/>
                </a:solidFill>
                <a:latin typeface="Consolas"/>
                <a:ea typeface="Consolas"/>
                <a:cs typeface="Consolas"/>
                <a:sym typeface="Consolas"/>
              </a:rPr>
              <a:t> </a:t>
            </a:r>
            <a:r>
              <a:rPr lang="en-US" sz="4000" dirty="0">
                <a:solidFill>
                  <a:srgbClr val="3399CC"/>
                </a:solidFill>
                <a:latin typeface="Consolas"/>
                <a:ea typeface="Consolas"/>
                <a:cs typeface="Consolas"/>
                <a:sym typeface="Consolas"/>
              </a:rPr>
              <a:t>:</a:t>
            </a:r>
            <a:r>
              <a:rPr lang="en-US" sz="4000" dirty="0">
                <a:solidFill>
                  <a:srgbClr val="333333"/>
                </a:solidFill>
                <a:latin typeface="Consolas"/>
                <a:ea typeface="Consolas"/>
                <a:cs typeface="Consolas"/>
                <a:sym typeface="Consolas"/>
              </a:rPr>
              <a:t> </a:t>
            </a:r>
            <a:r>
              <a:rPr lang="en-US" sz="4000" dirty="0">
                <a:solidFill>
                  <a:srgbClr val="CD0000"/>
                </a:solidFill>
                <a:latin typeface="Consolas"/>
                <a:ea typeface="Consolas"/>
                <a:cs typeface="Consolas"/>
                <a:sym typeface="Consolas"/>
              </a:rPr>
              <a:t>'Directory'</a:t>
            </a:r>
            <a:r>
              <a:rPr lang="en-US" sz="4000" dirty="0">
                <a:solidFill>
                  <a:srgbClr val="CCCCCC"/>
                </a:solidFill>
                <a:latin typeface="Consolas"/>
                <a:ea typeface="Consolas"/>
                <a:cs typeface="Consolas"/>
                <a:sym typeface="Consolas"/>
              </a:rPr>
              <a:t>;</a:t>
            </a: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console.log(kind,</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entry.</a:t>
            </a:r>
            <a:r>
              <a:rPr lang="en-US" sz="4000" b="1" dirty="0">
                <a:solidFill>
                  <a:schemeClr val="accent4"/>
                </a:solidFill>
                <a:latin typeface="Consolas"/>
                <a:ea typeface="Consolas"/>
                <a:cs typeface="Consolas"/>
                <a:sym typeface="Consolas"/>
              </a:rPr>
              <a:t>name</a:t>
            </a:r>
            <a:r>
              <a:rPr lang="en-US" sz="4000" dirty="0">
                <a:solidFill>
                  <a:srgbClr val="CCCCCC"/>
                </a:solidFill>
                <a:latin typeface="Consolas"/>
                <a:ea typeface="Consolas"/>
                <a:cs typeface="Consolas"/>
                <a:sym typeface="Consolas"/>
              </a:rPr>
              <a:t>);</a:t>
            </a: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a:t>
            </a:r>
            <a:endParaRPr sz="4000" dirty="0">
              <a:solidFill>
                <a:srgbClr val="333333"/>
              </a:solidFill>
              <a:latin typeface="Consolas"/>
              <a:ea typeface="Consolas"/>
              <a:cs typeface="Consolas"/>
              <a:sym typeface="Consolas"/>
            </a:endParaRPr>
          </a:p>
          <a:p>
            <a:pPr marL="0" lvl="0" indent="0" algn="l" rtl="0">
              <a:lnSpc>
                <a:spcPct val="110795"/>
              </a:lnSpc>
              <a:spcBef>
                <a:spcPts val="0"/>
              </a:spcBef>
              <a:spcAft>
                <a:spcPts val="0"/>
              </a:spcAft>
              <a:buClr>
                <a:schemeClr val="dk1"/>
              </a:buClr>
              <a:buSzPts val="1100"/>
              <a:buFont typeface="Arial"/>
              <a:buNone/>
            </a:pPr>
            <a:r>
              <a:rPr lang="en-US" sz="4000" dirty="0">
                <a:solidFill>
                  <a:srgbClr val="CCCCCC"/>
                </a:solidFill>
                <a:latin typeface="Consolas"/>
                <a:ea typeface="Consolas"/>
                <a:cs typeface="Consolas"/>
                <a:sym typeface="Consolas"/>
              </a:rPr>
              <a:t>});</a:t>
            </a:r>
            <a:endParaRPr sz="4000" dirty="0">
              <a:solidFill>
                <a:srgbClr val="CCCCCC"/>
              </a:solidFill>
              <a:latin typeface="Consolas"/>
              <a:ea typeface="Consolas"/>
              <a:cs typeface="Consolas"/>
              <a:sym typeface="Consolas"/>
            </a:endParaRPr>
          </a:p>
          <a:p>
            <a:pPr marL="0" lvl="0" indent="0" algn="l" rtl="0">
              <a:spcBef>
                <a:spcPts val="0"/>
              </a:spcBef>
              <a:spcAft>
                <a:spcPts val="0"/>
              </a:spcAft>
              <a:buNone/>
            </a:pPr>
            <a:endParaRPr sz="4000" dirty="0">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64b798b3bd_0_9"/>
          <p:cNvSpPr txBox="1">
            <a:spLocks noGrp="1"/>
          </p:cNvSpPr>
          <p:nvPr>
            <p:ph type="title"/>
          </p:nvPr>
        </p:nvSpPr>
        <p:spPr>
          <a:prstGeom prst="rect">
            <a:avLst/>
          </a:prstGeom>
        </p:spPr>
        <p:txBody>
          <a:bodyPr spcFirstLastPara="1" wrap="square" lIns="50800" tIns="50800" rIns="50800" bIns="50800" anchor="t" anchorCtr="0">
            <a:noAutofit/>
          </a:bodyPr>
          <a:lstStyle/>
          <a:p>
            <a:pPr marL="0" lvl="0" indent="0" algn="l" rtl="0">
              <a:spcBef>
                <a:spcPts val="0"/>
              </a:spcBef>
              <a:spcAft>
                <a:spcPts val="0"/>
              </a:spcAft>
              <a:buNone/>
            </a:pPr>
            <a:r>
              <a:rPr lang="en-US"/>
              <a:t>用例2： 写文件</a:t>
            </a:r>
            <a:endParaRPr/>
          </a:p>
        </p:txBody>
      </p:sp>
      <p:pic>
        <p:nvPicPr>
          <p:cNvPr id="196" name="Google Shape;196;g64b798b3bd_0_9"/>
          <p:cNvPicPr preferRelativeResize="0"/>
          <p:nvPr/>
        </p:nvPicPr>
        <p:blipFill>
          <a:blip r:embed="rId3">
            <a:alphaModFix/>
          </a:blip>
          <a:stretch>
            <a:fillRect/>
          </a:stretch>
        </p:blipFill>
        <p:spPr>
          <a:xfrm>
            <a:off x="11800100" y="530675"/>
            <a:ext cx="12583900" cy="4351925"/>
          </a:xfrm>
          <a:prstGeom prst="rect">
            <a:avLst/>
          </a:prstGeom>
          <a:noFill/>
          <a:ln>
            <a:noFill/>
          </a:ln>
        </p:spPr>
      </p:pic>
      <p:pic>
        <p:nvPicPr>
          <p:cNvPr id="197" name="Google Shape;197;g64b798b3bd_0_9"/>
          <p:cNvPicPr preferRelativeResize="0"/>
          <p:nvPr/>
        </p:nvPicPr>
        <p:blipFill>
          <a:blip r:embed="rId4">
            <a:alphaModFix/>
          </a:blip>
          <a:stretch>
            <a:fillRect/>
          </a:stretch>
        </p:blipFill>
        <p:spPr>
          <a:xfrm>
            <a:off x="13999602" y="7736375"/>
            <a:ext cx="9399825" cy="5001725"/>
          </a:xfrm>
          <a:prstGeom prst="rect">
            <a:avLst/>
          </a:prstGeom>
          <a:noFill/>
          <a:ln>
            <a:noFill/>
          </a:ln>
        </p:spPr>
      </p:pic>
      <p:sp>
        <p:nvSpPr>
          <p:cNvPr id="198" name="Google Shape;198;g64b798b3bd_0_9"/>
          <p:cNvSpPr txBox="1"/>
          <p:nvPr/>
        </p:nvSpPr>
        <p:spPr>
          <a:xfrm>
            <a:off x="420129" y="4882600"/>
            <a:ext cx="14457406" cy="1033532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solidFill>
                  <a:srgbClr val="CCCCCC"/>
                </a:solidFill>
                <a:latin typeface="Consolas"/>
                <a:ea typeface="Consolas"/>
                <a:cs typeface="Consolas"/>
                <a:sym typeface="Consolas"/>
              </a:rPr>
              <a:t>async</a:t>
            </a:r>
            <a:r>
              <a:rPr lang="en-US" sz="4000" dirty="0">
                <a:solidFill>
                  <a:srgbClr val="333333"/>
                </a:solidFill>
                <a:latin typeface="Consolas"/>
                <a:ea typeface="Consolas"/>
                <a:cs typeface="Consolas"/>
                <a:sym typeface="Consolas"/>
              </a:rPr>
              <a:t> </a:t>
            </a:r>
            <a:r>
              <a:rPr lang="en-US" sz="4000" dirty="0">
                <a:solidFill>
                  <a:srgbClr val="00CD00"/>
                </a:solidFill>
                <a:latin typeface="Consolas"/>
                <a:ea typeface="Consolas"/>
                <a:cs typeface="Consolas"/>
                <a:sym typeface="Consolas"/>
              </a:rPr>
              <a:t>function</a:t>
            </a:r>
            <a:r>
              <a:rPr lang="en-US" sz="4000" dirty="0">
                <a:solidFill>
                  <a:srgbClr val="333333"/>
                </a:solidFill>
                <a:latin typeface="Consolas"/>
                <a:ea typeface="Consolas"/>
                <a:cs typeface="Consolas"/>
                <a:sym typeface="Consolas"/>
              </a:rPr>
              <a:t> </a:t>
            </a:r>
            <a:r>
              <a:rPr lang="en-US" sz="4000" dirty="0" err="1">
                <a:solidFill>
                  <a:srgbClr val="CCCCCC"/>
                </a:solidFill>
                <a:latin typeface="Consolas"/>
                <a:ea typeface="Consolas"/>
                <a:cs typeface="Consolas"/>
                <a:sym typeface="Consolas"/>
              </a:rPr>
              <a:t>writeFile</a:t>
            </a:r>
            <a:r>
              <a:rPr lang="en-US" sz="4000" dirty="0">
                <a:solidFill>
                  <a:srgbClr val="CCCCCC"/>
                </a:solidFill>
                <a:latin typeface="Consolas"/>
                <a:ea typeface="Consolas"/>
                <a:cs typeface="Consolas"/>
                <a:sym typeface="Consolas"/>
              </a:rPr>
              <a:t>(</a:t>
            </a:r>
            <a:r>
              <a:rPr lang="en-US" sz="4000" dirty="0" err="1">
                <a:solidFill>
                  <a:srgbClr val="CCCCCC"/>
                </a:solidFill>
                <a:latin typeface="Consolas"/>
                <a:ea typeface="Consolas"/>
                <a:cs typeface="Consolas"/>
                <a:sym typeface="Consolas"/>
              </a:rPr>
              <a:t>fileHandle</a:t>
            </a:r>
            <a:r>
              <a:rPr lang="en-US" sz="4000" dirty="0">
                <a:solidFill>
                  <a:srgbClr val="CCCCCC"/>
                </a:solidFill>
                <a:latin typeface="Consolas"/>
                <a:ea typeface="Consolas"/>
                <a:cs typeface="Consolas"/>
                <a:sym typeface="Consolas"/>
              </a:rPr>
              <a:t>,</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contents)</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a:t>
            </a: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r>
              <a:rPr lang="en-US" sz="4000" dirty="0">
                <a:solidFill>
                  <a:schemeClr val="accent6"/>
                </a:solidFill>
                <a:latin typeface="Consolas"/>
                <a:ea typeface="Consolas"/>
                <a:cs typeface="Consolas"/>
                <a:sym typeface="Consolas"/>
              </a:rPr>
              <a:t>  // Create a writer (request permission if necessary).</a:t>
            </a:r>
            <a:endParaRPr sz="4000" dirty="0">
              <a:solidFill>
                <a:schemeClr val="accent6"/>
              </a:solidFill>
              <a:latin typeface="Consolas"/>
              <a:ea typeface="Consolas"/>
              <a:cs typeface="Consolas"/>
              <a:sym typeface="Consolas"/>
            </a:endParaRPr>
          </a:p>
          <a:p>
            <a:pPr marL="0" lvl="0" indent="0" algn="l" rtl="0">
              <a:spcBef>
                <a:spcPts val="0"/>
              </a:spcBef>
              <a:spcAft>
                <a:spcPts val="0"/>
              </a:spcAft>
              <a:buNone/>
            </a:pPr>
            <a:r>
              <a:rPr lang="en-US" sz="4000" dirty="0">
                <a:solidFill>
                  <a:srgbClr val="333333"/>
                </a:solidFill>
                <a:latin typeface="Consolas"/>
                <a:ea typeface="Consolas"/>
                <a:cs typeface="Consolas"/>
                <a:sym typeface="Consolas"/>
              </a:rPr>
              <a:t>  </a:t>
            </a:r>
            <a:r>
              <a:rPr lang="en-US" sz="4000" dirty="0">
                <a:solidFill>
                  <a:srgbClr val="CDCD00"/>
                </a:solidFill>
                <a:latin typeface="Consolas"/>
                <a:ea typeface="Consolas"/>
                <a:cs typeface="Consolas"/>
                <a:sym typeface="Consolas"/>
              </a:rPr>
              <a:t>const</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writer</a:t>
            </a:r>
            <a:r>
              <a:rPr lang="en-US" sz="4000" dirty="0">
                <a:solidFill>
                  <a:srgbClr val="333333"/>
                </a:solidFill>
                <a:latin typeface="Consolas"/>
                <a:ea typeface="Consolas"/>
                <a:cs typeface="Consolas"/>
                <a:sym typeface="Consolas"/>
              </a:rPr>
              <a:t> </a:t>
            </a:r>
            <a:r>
              <a:rPr lang="en-US" sz="4000" dirty="0">
                <a:solidFill>
                  <a:srgbClr val="3399CC"/>
                </a:solidFill>
                <a:latin typeface="Consolas"/>
                <a:ea typeface="Consolas"/>
                <a:cs typeface="Consolas"/>
                <a:sym typeface="Consolas"/>
              </a:rPr>
              <a:t>=</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await</a:t>
            </a:r>
            <a:r>
              <a:rPr lang="en-US" sz="4000" dirty="0">
                <a:solidFill>
                  <a:srgbClr val="333333"/>
                </a:solidFill>
                <a:latin typeface="Consolas"/>
                <a:ea typeface="Consolas"/>
                <a:cs typeface="Consolas"/>
                <a:sym typeface="Consolas"/>
              </a:rPr>
              <a:t> </a:t>
            </a:r>
            <a:r>
              <a:rPr lang="en-US" sz="4000" dirty="0" err="1">
                <a:solidFill>
                  <a:srgbClr val="CCCCCC"/>
                </a:solidFill>
                <a:latin typeface="Consolas"/>
                <a:ea typeface="Consolas"/>
                <a:cs typeface="Consolas"/>
                <a:sym typeface="Consolas"/>
              </a:rPr>
              <a:t>fileHandle.</a:t>
            </a:r>
            <a:r>
              <a:rPr lang="en-US" sz="4000" b="1" dirty="0" err="1">
                <a:solidFill>
                  <a:schemeClr val="accent4"/>
                </a:solidFill>
                <a:latin typeface="Consolas"/>
                <a:ea typeface="Consolas"/>
                <a:cs typeface="Consolas"/>
                <a:sym typeface="Consolas"/>
              </a:rPr>
              <a:t>createWriter</a:t>
            </a:r>
            <a:r>
              <a:rPr lang="en-US" sz="4000" dirty="0">
                <a:solidFill>
                  <a:srgbClr val="CCCCCC"/>
                </a:solidFill>
                <a:latin typeface="Consolas"/>
                <a:ea typeface="Consolas"/>
                <a:cs typeface="Consolas"/>
                <a:sym typeface="Consolas"/>
              </a:rPr>
              <a:t>();</a:t>
            </a: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r>
              <a:rPr lang="en-US" sz="4000" dirty="0">
                <a:solidFill>
                  <a:schemeClr val="accent6"/>
                </a:solidFill>
                <a:latin typeface="Consolas"/>
                <a:ea typeface="Consolas"/>
                <a:cs typeface="Consolas"/>
                <a:sym typeface="Consolas"/>
              </a:rPr>
              <a:t>  // Make sure we start with an empty file</a:t>
            </a:r>
            <a:endParaRPr sz="4000" dirty="0">
              <a:solidFill>
                <a:schemeClr val="accent6"/>
              </a:solidFill>
              <a:latin typeface="Consolas"/>
              <a:ea typeface="Consolas"/>
              <a:cs typeface="Consolas"/>
              <a:sym typeface="Consolas"/>
            </a:endParaRPr>
          </a:p>
          <a:p>
            <a:pPr marL="0" lvl="0" indent="0" algn="l" rtl="0">
              <a:spcBef>
                <a:spcPts val="0"/>
              </a:spcBef>
              <a:spcAft>
                <a:spcPts val="0"/>
              </a:spcAft>
              <a:buNone/>
            </a:pP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await</a:t>
            </a:r>
            <a:r>
              <a:rPr lang="en-US" sz="4000" dirty="0">
                <a:solidFill>
                  <a:srgbClr val="333333"/>
                </a:solidFill>
                <a:latin typeface="Consolas"/>
                <a:ea typeface="Consolas"/>
                <a:cs typeface="Consolas"/>
                <a:sym typeface="Consolas"/>
              </a:rPr>
              <a:t> </a:t>
            </a:r>
            <a:r>
              <a:rPr lang="en-US" sz="4000" dirty="0" err="1">
                <a:solidFill>
                  <a:srgbClr val="CCCCCC"/>
                </a:solidFill>
                <a:latin typeface="Consolas"/>
                <a:ea typeface="Consolas"/>
                <a:cs typeface="Consolas"/>
                <a:sym typeface="Consolas"/>
              </a:rPr>
              <a:t>writer.</a:t>
            </a:r>
            <a:r>
              <a:rPr lang="en-US" sz="4000" b="1" dirty="0" err="1">
                <a:solidFill>
                  <a:schemeClr val="accent4"/>
                </a:solidFill>
                <a:latin typeface="Consolas"/>
                <a:ea typeface="Consolas"/>
                <a:cs typeface="Consolas"/>
                <a:sym typeface="Consolas"/>
              </a:rPr>
              <a:t>truncate</a:t>
            </a:r>
            <a:r>
              <a:rPr lang="en-US" sz="4000" dirty="0">
                <a:solidFill>
                  <a:srgbClr val="CCCCCC"/>
                </a:solidFill>
                <a:latin typeface="Consolas"/>
                <a:ea typeface="Consolas"/>
                <a:cs typeface="Consolas"/>
                <a:sym typeface="Consolas"/>
              </a:rPr>
              <a:t>(</a:t>
            </a:r>
            <a:r>
              <a:rPr lang="en-US" sz="4000" dirty="0">
                <a:solidFill>
                  <a:srgbClr val="CD00CD"/>
                </a:solidFill>
                <a:latin typeface="Consolas"/>
                <a:ea typeface="Consolas"/>
                <a:cs typeface="Consolas"/>
                <a:sym typeface="Consolas"/>
              </a:rPr>
              <a:t>0</a:t>
            </a:r>
            <a:r>
              <a:rPr lang="en-US" sz="4000" dirty="0">
                <a:solidFill>
                  <a:srgbClr val="CCCCCC"/>
                </a:solidFill>
                <a:latin typeface="Consolas"/>
                <a:ea typeface="Consolas"/>
                <a:cs typeface="Consolas"/>
                <a:sym typeface="Consolas"/>
              </a:rPr>
              <a:t>);</a:t>
            </a: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r>
              <a:rPr lang="en-US" sz="4000" dirty="0">
                <a:solidFill>
                  <a:schemeClr val="accent6"/>
                </a:solidFill>
                <a:latin typeface="Consolas"/>
                <a:ea typeface="Consolas"/>
                <a:cs typeface="Consolas"/>
                <a:sym typeface="Consolas"/>
              </a:rPr>
              <a:t>  // Write the full length of the contents</a:t>
            </a:r>
            <a:endParaRPr sz="4000" dirty="0">
              <a:solidFill>
                <a:schemeClr val="accent6"/>
              </a:solidFill>
              <a:latin typeface="Consolas"/>
              <a:ea typeface="Consolas"/>
              <a:cs typeface="Consolas"/>
              <a:sym typeface="Consolas"/>
            </a:endParaRPr>
          </a:p>
          <a:p>
            <a:pPr marL="0" lvl="0" indent="0" algn="l" rtl="0">
              <a:spcBef>
                <a:spcPts val="0"/>
              </a:spcBef>
              <a:spcAft>
                <a:spcPts val="0"/>
              </a:spcAft>
              <a:buNone/>
            </a:pP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await</a:t>
            </a:r>
            <a:r>
              <a:rPr lang="en-US" sz="4000" dirty="0">
                <a:solidFill>
                  <a:srgbClr val="333333"/>
                </a:solidFill>
                <a:latin typeface="Consolas"/>
                <a:ea typeface="Consolas"/>
                <a:cs typeface="Consolas"/>
                <a:sym typeface="Consolas"/>
              </a:rPr>
              <a:t> </a:t>
            </a:r>
            <a:r>
              <a:rPr lang="en-US" sz="4000" dirty="0" err="1">
                <a:solidFill>
                  <a:srgbClr val="CCCCCC"/>
                </a:solidFill>
                <a:latin typeface="Consolas"/>
                <a:ea typeface="Consolas"/>
                <a:cs typeface="Consolas"/>
                <a:sym typeface="Consolas"/>
              </a:rPr>
              <a:t>writer.</a:t>
            </a:r>
            <a:r>
              <a:rPr lang="en-US" sz="4000" b="1" dirty="0" err="1">
                <a:solidFill>
                  <a:schemeClr val="accent4"/>
                </a:solidFill>
                <a:latin typeface="Consolas"/>
                <a:ea typeface="Consolas"/>
                <a:cs typeface="Consolas"/>
                <a:sym typeface="Consolas"/>
              </a:rPr>
              <a:t>write</a:t>
            </a:r>
            <a:r>
              <a:rPr lang="en-US" sz="4000" dirty="0">
                <a:solidFill>
                  <a:srgbClr val="CCCCCC"/>
                </a:solidFill>
                <a:latin typeface="Consolas"/>
                <a:ea typeface="Consolas"/>
                <a:cs typeface="Consolas"/>
                <a:sym typeface="Consolas"/>
              </a:rPr>
              <a:t>(</a:t>
            </a:r>
            <a:r>
              <a:rPr lang="en-US" sz="4000" dirty="0">
                <a:solidFill>
                  <a:srgbClr val="CD00CD"/>
                </a:solidFill>
                <a:latin typeface="Consolas"/>
                <a:ea typeface="Consolas"/>
                <a:cs typeface="Consolas"/>
                <a:sym typeface="Consolas"/>
              </a:rPr>
              <a:t>0</a:t>
            </a:r>
            <a:r>
              <a:rPr lang="en-US" sz="4000" dirty="0">
                <a:solidFill>
                  <a:srgbClr val="CCCCCC"/>
                </a:solidFill>
                <a:latin typeface="Consolas"/>
                <a:ea typeface="Consolas"/>
                <a:cs typeface="Consolas"/>
                <a:sym typeface="Consolas"/>
              </a:rPr>
              <a:t>,</a:t>
            </a: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contents);</a:t>
            </a:r>
            <a:endParaRPr sz="4000" dirty="0">
              <a:solidFill>
                <a:srgbClr val="333333"/>
              </a:solidFill>
              <a:latin typeface="Consolas"/>
              <a:ea typeface="Consolas"/>
              <a:cs typeface="Consolas"/>
              <a:sym typeface="Consolas"/>
            </a:endParaRPr>
          </a:p>
          <a:p>
            <a:pPr marL="0" lvl="0" indent="0" algn="l" rtl="0">
              <a:spcBef>
                <a:spcPts val="0"/>
              </a:spcBef>
              <a:spcAft>
                <a:spcPts val="0"/>
              </a:spcAft>
              <a:buNone/>
            </a:pPr>
            <a:r>
              <a:rPr lang="en-US" sz="4000" dirty="0">
                <a:solidFill>
                  <a:schemeClr val="accent6"/>
                </a:solidFill>
                <a:latin typeface="Consolas"/>
                <a:ea typeface="Consolas"/>
                <a:cs typeface="Consolas"/>
                <a:sym typeface="Consolas"/>
              </a:rPr>
              <a:t>  // Close the file and write the contents to disk</a:t>
            </a:r>
            <a:endParaRPr sz="4000" dirty="0">
              <a:solidFill>
                <a:schemeClr val="accent6"/>
              </a:solidFill>
              <a:latin typeface="Consolas"/>
              <a:ea typeface="Consolas"/>
              <a:cs typeface="Consolas"/>
              <a:sym typeface="Consolas"/>
            </a:endParaRPr>
          </a:p>
          <a:p>
            <a:pPr marL="0" lvl="0" indent="0" algn="l" rtl="0">
              <a:spcBef>
                <a:spcPts val="0"/>
              </a:spcBef>
              <a:spcAft>
                <a:spcPts val="0"/>
              </a:spcAft>
              <a:buNone/>
            </a:pPr>
            <a:r>
              <a:rPr lang="en-US" sz="4000" dirty="0">
                <a:solidFill>
                  <a:srgbClr val="333333"/>
                </a:solidFill>
                <a:latin typeface="Consolas"/>
                <a:ea typeface="Consolas"/>
                <a:cs typeface="Consolas"/>
                <a:sym typeface="Consolas"/>
              </a:rPr>
              <a:t>  </a:t>
            </a:r>
            <a:r>
              <a:rPr lang="en-US" sz="4000" dirty="0">
                <a:solidFill>
                  <a:srgbClr val="CCCCCC"/>
                </a:solidFill>
                <a:latin typeface="Consolas"/>
                <a:ea typeface="Consolas"/>
                <a:cs typeface="Consolas"/>
                <a:sym typeface="Consolas"/>
              </a:rPr>
              <a:t>await</a:t>
            </a:r>
            <a:r>
              <a:rPr lang="en-US" sz="4000" dirty="0">
                <a:solidFill>
                  <a:srgbClr val="333333"/>
                </a:solidFill>
                <a:latin typeface="Consolas"/>
                <a:ea typeface="Consolas"/>
                <a:cs typeface="Consolas"/>
                <a:sym typeface="Consolas"/>
              </a:rPr>
              <a:t> </a:t>
            </a:r>
            <a:r>
              <a:rPr lang="en-US" sz="4000" dirty="0" err="1">
                <a:solidFill>
                  <a:srgbClr val="CCCCCC"/>
                </a:solidFill>
                <a:latin typeface="Consolas"/>
                <a:ea typeface="Consolas"/>
                <a:cs typeface="Consolas"/>
                <a:sym typeface="Consolas"/>
              </a:rPr>
              <a:t>writer.</a:t>
            </a:r>
            <a:r>
              <a:rPr lang="en-US" sz="4000" b="1" dirty="0" err="1">
                <a:solidFill>
                  <a:schemeClr val="accent4"/>
                </a:solidFill>
                <a:latin typeface="Consolas"/>
                <a:ea typeface="Consolas"/>
                <a:cs typeface="Consolas"/>
                <a:sym typeface="Consolas"/>
              </a:rPr>
              <a:t>close</a:t>
            </a:r>
            <a:r>
              <a:rPr lang="en-US" sz="4000" dirty="0">
                <a:solidFill>
                  <a:srgbClr val="CCCCCC"/>
                </a:solidFill>
                <a:latin typeface="Consolas"/>
                <a:ea typeface="Consolas"/>
                <a:cs typeface="Consolas"/>
                <a:sym typeface="Consolas"/>
              </a:rPr>
              <a:t>();</a:t>
            </a:r>
            <a:endParaRPr sz="4000" dirty="0">
              <a:solidFill>
                <a:srgbClr val="333333"/>
              </a:solidFill>
              <a:latin typeface="Consolas"/>
              <a:ea typeface="Consolas"/>
              <a:cs typeface="Consolas"/>
              <a:sym typeface="Consolas"/>
            </a:endParaRPr>
          </a:p>
          <a:p>
            <a:pPr marL="0" lvl="0" indent="0" algn="l" rtl="0">
              <a:lnSpc>
                <a:spcPct val="110795"/>
              </a:lnSpc>
              <a:spcBef>
                <a:spcPts val="0"/>
              </a:spcBef>
              <a:spcAft>
                <a:spcPts val="0"/>
              </a:spcAft>
              <a:buClr>
                <a:schemeClr val="dk1"/>
              </a:buClr>
              <a:buSzPts val="1100"/>
              <a:buFont typeface="Arial"/>
              <a:buNone/>
            </a:pPr>
            <a:r>
              <a:rPr lang="en-US" sz="4000" dirty="0">
                <a:solidFill>
                  <a:srgbClr val="CCCCCC"/>
                </a:solidFill>
                <a:latin typeface="Consolas"/>
                <a:ea typeface="Consolas"/>
                <a:cs typeface="Consolas"/>
                <a:sym typeface="Consolas"/>
              </a:rPr>
              <a:t>}</a:t>
            </a:r>
            <a:endParaRPr sz="4000" dirty="0">
              <a:solidFill>
                <a:srgbClr val="CCCCCC"/>
              </a:solidFill>
              <a:latin typeface="Consolas"/>
              <a:ea typeface="Consolas"/>
              <a:cs typeface="Consolas"/>
              <a:sym typeface="Consolas"/>
            </a:endParaRPr>
          </a:p>
          <a:p>
            <a:pPr marL="0" lvl="0" indent="0" algn="l" rtl="0">
              <a:spcBef>
                <a:spcPts val="0"/>
              </a:spcBef>
              <a:spcAft>
                <a:spcPts val="0"/>
              </a:spcAft>
              <a:buNone/>
            </a:pPr>
            <a:endParaRPr sz="4000" dirty="0">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64b798b3bd_0_24"/>
          <p:cNvSpPr txBox="1">
            <a:spLocks noGrp="1"/>
          </p:cNvSpPr>
          <p:nvPr>
            <p:ph type="body" idx="1"/>
          </p:nvPr>
        </p:nvSpPr>
        <p:spPr>
          <a:prstGeom prst="rect">
            <a:avLst/>
          </a:prstGeom>
        </p:spPr>
        <p:txBody>
          <a:bodyPr spcFirstLastPara="1" wrap="square" lIns="50800" tIns="50800" rIns="50800" bIns="50800" anchor="t" anchorCtr="0">
            <a:noAutofit/>
          </a:bodyPr>
          <a:lstStyle/>
          <a:p>
            <a:pPr marL="0" lvl="0" indent="0" algn="l" rtl="0">
              <a:spcBef>
                <a:spcPts val="0"/>
              </a:spcBef>
              <a:spcAft>
                <a:spcPts val="0"/>
              </a:spcAft>
              <a:buNone/>
            </a:pPr>
            <a:r>
              <a:rPr lang="en-US" sz="4800" dirty="0">
                <a:solidFill>
                  <a:schemeClr val="lt1"/>
                </a:solidFill>
                <a:latin typeface="微软雅黑" panose="020B0503020204020204" pitchFamily="34" charset="-122"/>
                <a:ea typeface="微软雅黑" panose="020B0503020204020204" pitchFamily="34" charset="-122"/>
              </a:rPr>
              <a:t>🐡 Per-origin </a:t>
            </a:r>
            <a:r>
              <a:rPr lang="en-US" sz="4800" dirty="0" err="1">
                <a:solidFill>
                  <a:schemeClr val="lt1"/>
                </a:solidFill>
                <a:latin typeface="微软雅黑" panose="020B0503020204020204" pitchFamily="34" charset="-122"/>
                <a:ea typeface="微软雅黑" panose="020B0503020204020204" pitchFamily="34" charset="-122"/>
              </a:rPr>
              <a:t>授权</a:t>
            </a:r>
            <a:endParaRPr sz="4800" dirty="0">
              <a:solidFill>
                <a:schemeClr val="lt1"/>
              </a:solidFill>
              <a:latin typeface="微软雅黑" panose="020B0503020204020204" pitchFamily="34" charset="-122"/>
              <a:ea typeface="微软雅黑" panose="020B0503020204020204" pitchFamily="34" charset="-122"/>
            </a:endParaRPr>
          </a:p>
          <a:p>
            <a:pPr marL="0" lvl="0" indent="0" algn="l" rtl="0">
              <a:spcBef>
                <a:spcPts val="0"/>
              </a:spcBef>
              <a:spcAft>
                <a:spcPts val="0"/>
              </a:spcAft>
              <a:buNone/>
            </a:pPr>
            <a:endParaRPr sz="4800" dirty="0">
              <a:solidFill>
                <a:schemeClr val="lt1"/>
              </a:solidFill>
              <a:latin typeface="微软雅黑" panose="020B0503020204020204" pitchFamily="34" charset="-122"/>
              <a:ea typeface="微软雅黑" panose="020B0503020204020204" pitchFamily="34" charset="-122"/>
            </a:endParaRPr>
          </a:p>
          <a:p>
            <a:pPr marL="0" lvl="0" indent="0" algn="l" rtl="0">
              <a:spcBef>
                <a:spcPts val="0"/>
              </a:spcBef>
              <a:spcAft>
                <a:spcPts val="0"/>
              </a:spcAft>
              <a:buNone/>
            </a:pPr>
            <a:r>
              <a:rPr lang="en-US" sz="4800" dirty="0">
                <a:solidFill>
                  <a:schemeClr val="lt1"/>
                </a:solidFill>
                <a:latin typeface="微软雅黑" panose="020B0503020204020204" pitchFamily="34" charset="-122"/>
                <a:ea typeface="微软雅黑" panose="020B0503020204020204" pitchFamily="34" charset="-122"/>
              </a:rPr>
              <a:t>🐡 File Handles </a:t>
            </a:r>
            <a:r>
              <a:rPr lang="en-US" sz="4800" dirty="0" err="1">
                <a:solidFill>
                  <a:schemeClr val="lt1"/>
                </a:solidFill>
                <a:latin typeface="微软雅黑" panose="020B0503020204020204" pitchFamily="34" charset="-122"/>
                <a:ea typeface="微软雅黑" panose="020B0503020204020204" pitchFamily="34" charset="-122"/>
              </a:rPr>
              <a:t>可以在frames</a:t>
            </a:r>
            <a:r>
              <a:rPr lang="en-US" sz="4800" dirty="0">
                <a:solidFill>
                  <a:schemeClr val="lt1"/>
                </a:solidFill>
                <a:latin typeface="微软雅黑" panose="020B0503020204020204" pitchFamily="34" charset="-122"/>
                <a:ea typeface="微软雅黑" panose="020B0503020204020204" pitchFamily="34" charset="-122"/>
              </a:rPr>
              <a:t>, </a:t>
            </a:r>
            <a:r>
              <a:rPr lang="en-US" sz="4800" dirty="0" err="1">
                <a:solidFill>
                  <a:schemeClr val="lt1"/>
                </a:solidFill>
                <a:latin typeface="微软雅黑" panose="020B0503020204020204" pitchFamily="34" charset="-122"/>
                <a:ea typeface="微软雅黑" panose="020B0503020204020204" pitchFamily="34" charset="-122"/>
              </a:rPr>
              <a:t>workers之间传递</a:t>
            </a:r>
            <a:r>
              <a:rPr lang="en-US" sz="4800" dirty="0">
                <a:solidFill>
                  <a:schemeClr val="lt1"/>
                </a:solidFill>
                <a:latin typeface="微软雅黑" panose="020B0503020204020204" pitchFamily="34" charset="-122"/>
                <a:ea typeface="微软雅黑" panose="020B0503020204020204" pitchFamily="34" charset="-122"/>
              </a:rPr>
              <a:t>。 (</a:t>
            </a:r>
            <a:r>
              <a:rPr lang="en-US" sz="4800" dirty="0" err="1">
                <a:solidFill>
                  <a:schemeClr val="lt1"/>
                </a:solidFill>
                <a:latin typeface="微软雅黑" panose="020B0503020204020204" pitchFamily="34" charset="-122"/>
                <a:ea typeface="微软雅黑" panose="020B0503020204020204" pitchFamily="34" charset="-122"/>
              </a:rPr>
              <a:t>IndexedDB</a:t>
            </a:r>
            <a:r>
              <a:rPr lang="en-US" sz="4800" dirty="0">
                <a:solidFill>
                  <a:schemeClr val="lt1"/>
                </a:solidFill>
                <a:latin typeface="微软雅黑" panose="020B0503020204020204" pitchFamily="34" charset="-122"/>
                <a:ea typeface="微软雅黑" panose="020B0503020204020204" pitchFamily="34" charset="-122"/>
              </a:rPr>
              <a:t>, </a:t>
            </a:r>
            <a:r>
              <a:rPr lang="en-US" sz="4800" dirty="0" err="1">
                <a:solidFill>
                  <a:schemeClr val="lt1"/>
                </a:solidFill>
                <a:latin typeface="微软雅黑" panose="020B0503020204020204" pitchFamily="34" charset="-122"/>
                <a:ea typeface="微软雅黑" panose="020B0503020204020204" pitchFamily="34" charset="-122"/>
              </a:rPr>
              <a:t>postMessage</a:t>
            </a:r>
            <a:r>
              <a:rPr lang="en-US" sz="4800" dirty="0">
                <a:solidFill>
                  <a:schemeClr val="lt1"/>
                </a:solidFill>
                <a:latin typeface="微软雅黑" panose="020B0503020204020204" pitchFamily="34" charset="-122"/>
                <a:ea typeface="微软雅黑" panose="020B0503020204020204" pitchFamily="34" charset="-122"/>
              </a:rPr>
              <a:t>)</a:t>
            </a:r>
            <a:endParaRPr sz="4800" dirty="0">
              <a:solidFill>
                <a:schemeClr val="lt1"/>
              </a:solidFill>
              <a:latin typeface="微软雅黑" panose="020B0503020204020204" pitchFamily="34" charset="-122"/>
              <a:ea typeface="微软雅黑" panose="020B0503020204020204" pitchFamily="34" charset="-122"/>
            </a:endParaRPr>
          </a:p>
          <a:p>
            <a:pPr marL="0" lvl="0" indent="0" algn="l" rtl="0">
              <a:spcBef>
                <a:spcPts val="0"/>
              </a:spcBef>
              <a:spcAft>
                <a:spcPts val="0"/>
              </a:spcAft>
              <a:buNone/>
            </a:pPr>
            <a:endParaRPr sz="4800" dirty="0">
              <a:solidFill>
                <a:schemeClr val="lt1"/>
              </a:solidFill>
              <a:latin typeface="微软雅黑" panose="020B0503020204020204" pitchFamily="34" charset="-122"/>
              <a:ea typeface="微软雅黑" panose="020B0503020204020204" pitchFamily="34" charset="-122"/>
            </a:endParaRPr>
          </a:p>
          <a:p>
            <a:pPr marL="0" lvl="0" indent="0" algn="l" rtl="0">
              <a:spcBef>
                <a:spcPts val="0"/>
              </a:spcBef>
              <a:spcAft>
                <a:spcPts val="0"/>
              </a:spcAft>
              <a:buClr>
                <a:schemeClr val="dk1"/>
              </a:buClr>
              <a:buSzPts val="1100"/>
              <a:buFont typeface="Arial"/>
              <a:buNone/>
            </a:pPr>
            <a:r>
              <a:rPr lang="en-US" sz="4800" dirty="0">
                <a:solidFill>
                  <a:schemeClr val="lt1"/>
                </a:solidFill>
                <a:latin typeface="微软雅黑" panose="020B0503020204020204" pitchFamily="34" charset="-122"/>
                <a:ea typeface="微软雅黑" panose="020B0503020204020204" pitchFamily="34" charset="-122"/>
              </a:rPr>
              <a:t>🐡 Installed PWAs </a:t>
            </a:r>
            <a:r>
              <a:rPr lang="en-US" sz="4800" dirty="0" err="1">
                <a:solidFill>
                  <a:schemeClr val="lt1"/>
                </a:solidFill>
                <a:latin typeface="微软雅黑" panose="020B0503020204020204" pitchFamily="34" charset="-122"/>
                <a:ea typeface="微软雅黑" panose="020B0503020204020204" pitchFamily="34" charset="-122"/>
              </a:rPr>
              <a:t>可以长久保持权限</a:t>
            </a:r>
            <a:endParaRPr sz="4800" dirty="0">
              <a:solidFill>
                <a:schemeClr val="lt1"/>
              </a:solidFill>
              <a:latin typeface="微软雅黑" panose="020B0503020204020204" pitchFamily="34" charset="-122"/>
              <a:ea typeface="微软雅黑" panose="020B0503020204020204" pitchFamily="34" charset="-122"/>
            </a:endParaRPr>
          </a:p>
        </p:txBody>
      </p:sp>
      <p:sp>
        <p:nvSpPr>
          <p:cNvPr id="204" name="Google Shape;204;g64b798b3bd_0_24"/>
          <p:cNvSpPr txBox="1">
            <a:spLocks noGrp="1"/>
          </p:cNvSpPr>
          <p:nvPr>
            <p:ph type="title"/>
          </p:nvPr>
        </p:nvSpPr>
        <p:spPr>
          <a:prstGeom prst="rect">
            <a:avLst/>
          </a:prstGeom>
        </p:spPr>
        <p:txBody>
          <a:bodyPr spcFirstLastPara="1" wrap="square" lIns="50800" tIns="50800" rIns="50800" bIns="50800" anchor="t" anchorCtr="0">
            <a:noAutofit/>
          </a:bodyPr>
          <a:lstStyle/>
          <a:p>
            <a:pPr marL="0" lvl="0" indent="0" algn="l" rtl="0">
              <a:spcBef>
                <a:spcPts val="0"/>
              </a:spcBef>
              <a:spcAft>
                <a:spcPts val="0"/>
              </a:spcAft>
              <a:buNone/>
            </a:pPr>
            <a:r>
              <a:rPr lang="en-US"/>
              <a:t>File Handles 授权管理</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64b798b3bd_0_62"/>
          <p:cNvSpPr txBox="1"/>
          <p:nvPr/>
        </p:nvSpPr>
        <p:spPr>
          <a:xfrm>
            <a:off x="0" y="0"/>
            <a:ext cx="23676300" cy="127542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endParaRPr sz="4400" i="1">
              <a:solidFill>
                <a:schemeClr val="lt1"/>
              </a:solidFill>
              <a:latin typeface="Microsoft YaHei"/>
              <a:ea typeface="Microsoft YaHei"/>
              <a:cs typeface="Microsoft YaHei"/>
              <a:sym typeface="Microsoft YaHei"/>
            </a:endParaRPr>
          </a:p>
        </p:txBody>
      </p:sp>
      <p:pic>
        <p:nvPicPr>
          <p:cNvPr id="210" name="Google Shape;210;g64b798b3bd_0_62"/>
          <p:cNvPicPr preferRelativeResize="0"/>
          <p:nvPr/>
        </p:nvPicPr>
        <p:blipFill>
          <a:blip r:embed="rId3">
            <a:alphaModFix/>
          </a:blip>
          <a:stretch>
            <a:fillRect/>
          </a:stretch>
        </p:blipFill>
        <p:spPr>
          <a:xfrm>
            <a:off x="1988632" y="480900"/>
            <a:ext cx="20406732" cy="12754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61760e0389_1_63"/>
          <p:cNvSpPr txBox="1">
            <a:spLocks noGrp="1"/>
          </p:cNvSpPr>
          <p:nvPr>
            <p:ph type="body" idx="1"/>
          </p:nvPr>
        </p:nvSpPr>
        <p:spPr>
          <a:xfrm>
            <a:off x="2441475" y="3206750"/>
            <a:ext cx="19501050" cy="10089120"/>
          </a:xfrm>
          <a:prstGeom prst="rect">
            <a:avLst/>
          </a:prstGeom>
        </p:spPr>
        <p:txBody>
          <a:bodyPr spcFirstLastPara="1" wrap="square" lIns="50800" tIns="50800" rIns="50800" bIns="50800" anchor="t" anchorCtr="0">
            <a:noAutofit/>
          </a:bodyPr>
          <a:lstStyle/>
          <a:p>
            <a:pPr marL="0" lvl="0" indent="0"/>
            <a:r>
              <a:rPr lang="en-US" altLang="zh-CN" sz="5400" dirty="0">
                <a:solidFill>
                  <a:schemeClr val="lt1"/>
                </a:solidFill>
                <a:latin typeface="微软雅黑" panose="020B0503020204020204" pitchFamily="34" charset="-122"/>
                <a:ea typeface="微软雅黑" panose="020B0503020204020204" pitchFamily="34" charset="-122"/>
              </a:rPr>
              <a:t>🐡</a:t>
            </a:r>
            <a:r>
              <a:rPr lang="en-US" sz="5000" dirty="0">
                <a:solidFill>
                  <a:schemeClr val="dk1"/>
                </a:solidFill>
                <a:latin typeface="微软雅黑" panose="020B0503020204020204" pitchFamily="34" charset="-122"/>
                <a:ea typeface="微软雅黑" panose="020B0503020204020204" pitchFamily="34" charset="-122"/>
              </a:rPr>
              <a:t> </a:t>
            </a:r>
            <a:r>
              <a:rPr lang="en-US" sz="5000" dirty="0" err="1">
                <a:solidFill>
                  <a:schemeClr val="lt1"/>
                </a:solidFill>
                <a:latin typeface="微软雅黑" panose="020B0503020204020204" pitchFamily="34" charset="-122"/>
                <a:ea typeface="微软雅黑" panose="020B0503020204020204" pitchFamily="34" charset="-122"/>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打造Web平台通用的APIs</a:t>
            </a:r>
            <a:endParaRPr sz="5000" dirty="0">
              <a:solidFill>
                <a:schemeClr val="lt1"/>
              </a:solidFill>
              <a:latin typeface="微软雅黑" panose="020B0503020204020204" pitchFamily="34" charset="-122"/>
              <a:ea typeface="微软雅黑" panose="020B0503020204020204" pitchFamily="34" charset="-122"/>
            </a:endParaRPr>
          </a:p>
          <a:p>
            <a:pPr marL="0" lvl="0" indent="0" algn="l" rtl="0">
              <a:spcBef>
                <a:spcPts val="0"/>
              </a:spcBef>
              <a:spcAft>
                <a:spcPts val="0"/>
              </a:spcAft>
              <a:buNone/>
            </a:pPr>
            <a:endParaRPr sz="5000" dirty="0">
              <a:solidFill>
                <a:schemeClr val="lt1"/>
              </a:solidFill>
              <a:latin typeface="微软雅黑" panose="020B0503020204020204" pitchFamily="34" charset="-122"/>
              <a:ea typeface="微软雅黑" panose="020B0503020204020204" pitchFamily="34" charset="-122"/>
            </a:endParaRPr>
          </a:p>
          <a:p>
            <a:pPr marL="0" lvl="0" indent="0">
              <a:lnSpc>
                <a:spcPct val="115000"/>
              </a:lnSpc>
              <a:spcBef>
                <a:spcPts val="1600"/>
              </a:spcBef>
            </a:pPr>
            <a:r>
              <a:rPr lang="en-US" altLang="zh-CN" sz="5400" dirty="0">
                <a:solidFill>
                  <a:schemeClr val="lt1"/>
                </a:solidFill>
                <a:latin typeface="微软雅黑" panose="020B0503020204020204" pitchFamily="34" charset="-122"/>
                <a:ea typeface="微软雅黑" panose="020B0503020204020204" pitchFamily="34" charset="-122"/>
              </a:rPr>
              <a:t>🐡</a:t>
            </a:r>
            <a:r>
              <a:rPr lang="en-US" sz="5000" dirty="0">
                <a:solidFill>
                  <a:schemeClr val="dk1"/>
                </a:solidFill>
                <a:latin typeface="微软雅黑" panose="020B0503020204020204" pitchFamily="34" charset="-122"/>
                <a:ea typeface="微软雅黑" panose="020B0503020204020204" pitchFamily="34" charset="-122"/>
              </a:rPr>
              <a:t> </a:t>
            </a:r>
            <a:r>
              <a:rPr lang="en-US" sz="5000" dirty="0" err="1">
                <a:solidFill>
                  <a:schemeClr val="lt1"/>
                </a:solidFill>
                <a:latin typeface="微软雅黑" panose="020B0503020204020204" pitchFamily="34" charset="-122"/>
                <a:ea typeface="微软雅黑" panose="020B0503020204020204" pitchFamily="34" charset="-122"/>
              </a:rPr>
              <a:t>安全环境的基线：https，顶层frame，用户操作</a:t>
            </a:r>
            <a:endParaRPr sz="5000" dirty="0">
              <a:solidFill>
                <a:schemeClr val="lt1"/>
              </a:solidFill>
              <a:latin typeface="微软雅黑" panose="020B0503020204020204" pitchFamily="34" charset="-122"/>
              <a:ea typeface="微软雅黑" panose="020B0503020204020204" pitchFamily="34" charset="-122"/>
            </a:endParaRPr>
          </a:p>
          <a:p>
            <a:pPr marL="0" lvl="0" indent="0" algn="l" rtl="0">
              <a:lnSpc>
                <a:spcPct val="115000"/>
              </a:lnSpc>
              <a:spcBef>
                <a:spcPts val="1600"/>
              </a:spcBef>
              <a:spcAft>
                <a:spcPts val="0"/>
              </a:spcAft>
              <a:buClr>
                <a:schemeClr val="dk1"/>
              </a:buClr>
              <a:buSzPts val="1100"/>
              <a:buFont typeface="Arial"/>
              <a:buNone/>
            </a:pPr>
            <a:endParaRPr sz="5000" dirty="0">
              <a:solidFill>
                <a:schemeClr val="lt1"/>
              </a:solidFill>
              <a:latin typeface="微软雅黑" panose="020B0503020204020204" pitchFamily="34" charset="-122"/>
              <a:ea typeface="微软雅黑" panose="020B0503020204020204" pitchFamily="34" charset="-122"/>
            </a:endParaRPr>
          </a:p>
          <a:p>
            <a:pPr marL="0" lvl="0" indent="0">
              <a:spcBef>
                <a:spcPts val="800"/>
              </a:spcBef>
            </a:pPr>
            <a:r>
              <a:rPr lang="en-US" altLang="zh-CN" sz="5400" dirty="0">
                <a:solidFill>
                  <a:schemeClr val="lt1"/>
                </a:solidFill>
                <a:latin typeface="微软雅黑" panose="020B0503020204020204" pitchFamily="34" charset="-122"/>
                <a:ea typeface="微软雅黑" panose="020B0503020204020204" pitchFamily="34" charset="-122"/>
              </a:rPr>
              <a:t>🐡</a:t>
            </a:r>
            <a:r>
              <a:rPr lang="en-US" sz="5000" dirty="0">
                <a:solidFill>
                  <a:schemeClr val="dk1"/>
                </a:solidFill>
                <a:latin typeface="微软雅黑" panose="020B0503020204020204" pitchFamily="34" charset="-122"/>
                <a:ea typeface="微软雅黑" panose="020B0503020204020204" pitchFamily="34" charset="-122"/>
              </a:rPr>
              <a:t> </a:t>
            </a:r>
            <a:r>
              <a:rPr lang="en-US" sz="5000" dirty="0" err="1">
                <a:solidFill>
                  <a:schemeClr val="lt1"/>
                </a:solidFill>
                <a:latin typeface="微软雅黑" panose="020B0503020204020204" pitchFamily="34" charset="-122"/>
                <a:ea typeface="微软雅黑" panose="020B0503020204020204" pitchFamily="34" charset="-122"/>
              </a:rPr>
              <a:t>授权管理</a:t>
            </a:r>
            <a:endParaRPr sz="5000" dirty="0">
              <a:solidFill>
                <a:schemeClr val="lt1"/>
              </a:solidFill>
              <a:latin typeface="微软雅黑" panose="020B0503020204020204" pitchFamily="34" charset="-122"/>
              <a:ea typeface="微软雅黑" panose="020B0503020204020204" pitchFamily="34" charset="-122"/>
            </a:endParaRPr>
          </a:p>
          <a:p>
            <a:pPr marL="0" lvl="0" indent="0" algn="l" rtl="0">
              <a:lnSpc>
                <a:spcPct val="115000"/>
              </a:lnSpc>
              <a:spcBef>
                <a:spcPts val="0"/>
              </a:spcBef>
              <a:spcAft>
                <a:spcPts val="0"/>
              </a:spcAft>
              <a:buNone/>
            </a:pPr>
            <a:r>
              <a:rPr lang="en-US" sz="5000" dirty="0">
                <a:solidFill>
                  <a:schemeClr val="lt1"/>
                </a:solidFill>
                <a:latin typeface="微软雅黑" panose="020B0503020204020204" pitchFamily="34" charset="-122"/>
                <a:ea typeface="微软雅黑" panose="020B0503020204020204" pitchFamily="34" charset="-122"/>
              </a:rPr>
              <a:t>         - </a:t>
            </a:r>
            <a:r>
              <a:rPr lang="en-US" sz="4400" dirty="0" err="1">
                <a:solidFill>
                  <a:schemeClr val="lt1"/>
                </a:solidFill>
                <a:latin typeface="微软雅黑" panose="020B0503020204020204" pitchFamily="34" charset="-122"/>
                <a:ea typeface="微软雅黑" panose="020B0503020204020204" pitchFamily="34" charset="-122"/>
              </a:rPr>
              <a:t>用户充分控制安全和隐私</a:t>
            </a:r>
            <a:endParaRPr sz="4400" dirty="0">
              <a:solidFill>
                <a:schemeClr val="lt1"/>
              </a:solidFill>
              <a:latin typeface="微软雅黑" panose="020B0503020204020204" pitchFamily="34" charset="-122"/>
              <a:ea typeface="微软雅黑" panose="020B0503020204020204" pitchFamily="34" charset="-122"/>
            </a:endParaRPr>
          </a:p>
          <a:p>
            <a:pPr marL="0" lvl="0" indent="0" algn="l" rtl="0">
              <a:lnSpc>
                <a:spcPct val="115000"/>
              </a:lnSpc>
              <a:spcBef>
                <a:spcPts val="0"/>
              </a:spcBef>
              <a:spcAft>
                <a:spcPts val="0"/>
              </a:spcAft>
              <a:buClr>
                <a:schemeClr val="dk1"/>
              </a:buClr>
              <a:buSzPts val="1100"/>
              <a:buFont typeface="Arial"/>
              <a:buNone/>
            </a:pPr>
            <a:r>
              <a:rPr lang="en-US" sz="4400" dirty="0">
                <a:solidFill>
                  <a:schemeClr val="lt1"/>
                </a:solidFill>
                <a:latin typeface="微软雅黑" panose="020B0503020204020204" pitchFamily="34" charset="-122"/>
                <a:ea typeface="微软雅黑" panose="020B0503020204020204" pitchFamily="34" charset="-122"/>
              </a:rPr>
              <a:t>          - </a:t>
            </a:r>
            <a:r>
              <a:rPr lang="en-US" sz="4400" dirty="0" err="1">
                <a:solidFill>
                  <a:schemeClr val="lt1"/>
                </a:solidFill>
                <a:latin typeface="微软雅黑" panose="020B0503020204020204" pitchFamily="34" charset="-122"/>
                <a:ea typeface="微软雅黑" panose="020B0503020204020204" pitchFamily="34" charset="-122"/>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5"/>
                  </a:ext>
                </a:extLst>
              </a:rPr>
              <a:t>保证较少打扰用户</a:t>
            </a:r>
            <a:endParaRPr sz="4400" dirty="0">
              <a:solidFill>
                <a:schemeClr val="lt1"/>
              </a:solidFill>
              <a:latin typeface="微软雅黑" panose="020B0503020204020204" pitchFamily="34" charset="-122"/>
              <a:ea typeface="微软雅黑" panose="020B0503020204020204" pitchFamily="34" charset="-122"/>
            </a:endParaRPr>
          </a:p>
          <a:p>
            <a:pPr marL="0" lvl="0" indent="0" algn="l" rtl="0">
              <a:lnSpc>
                <a:spcPct val="115000"/>
              </a:lnSpc>
              <a:spcBef>
                <a:spcPts val="0"/>
              </a:spcBef>
              <a:spcAft>
                <a:spcPts val="0"/>
              </a:spcAft>
              <a:buNone/>
            </a:pPr>
            <a:r>
              <a:rPr lang="en-US" dirty="0">
                <a:solidFill>
                  <a:schemeClr val="lt1"/>
                </a:solidFill>
                <a:latin typeface="微软雅黑" panose="020B0503020204020204" pitchFamily="34" charset="-122"/>
                <a:ea typeface="微软雅黑" panose="020B0503020204020204" pitchFamily="34" charset="-122"/>
              </a:rPr>
              <a:t>            </a:t>
            </a:r>
            <a:r>
              <a:rPr lang="en-US" sz="3800" dirty="0">
                <a:solidFill>
                  <a:schemeClr val="lt1"/>
                </a:solidFill>
                <a:latin typeface="微软雅黑" panose="020B0503020204020204" pitchFamily="34" charset="-122"/>
                <a:ea typeface="微软雅黑" panose="020B0503020204020204" pitchFamily="34" charset="-122"/>
              </a:rPr>
              <a:t>- Non-installed PWAs vs. Installed </a:t>
            </a:r>
            <a:r>
              <a:rPr lang="en-US" sz="3800" dirty="0" err="1">
                <a:solidFill>
                  <a:schemeClr val="lt1"/>
                </a:solidFill>
                <a:latin typeface="微软雅黑" panose="020B0503020204020204" pitchFamily="34" charset="-122"/>
                <a:ea typeface="微软雅黑" panose="020B0503020204020204" pitchFamily="34" charset="-122"/>
              </a:rPr>
              <a:t>PWAs：</a:t>
            </a:r>
            <a:r>
              <a:rPr lang="en-US" sz="3800" dirty="0" err="1">
                <a:solidFill>
                  <a:schemeClr val="lt1"/>
                </a:solidFill>
                <a:latin typeface="微软雅黑" panose="020B0503020204020204" pitchFamily="34" charset="-122"/>
                <a:ea typeface="微软雅黑" panose="020B0503020204020204" pitchFamily="34" charset="-122"/>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6"/>
                  </a:ext>
                </a:extLst>
              </a:rPr>
              <a:t>安装代表了更多一分信任</a:t>
            </a:r>
            <a:endParaRPr sz="3800" dirty="0">
              <a:solidFill>
                <a:schemeClr val="lt1"/>
              </a:solidFill>
              <a:latin typeface="微软雅黑" panose="020B0503020204020204" pitchFamily="34" charset="-122"/>
              <a:ea typeface="微软雅黑" panose="020B0503020204020204" pitchFamily="34" charset="-122"/>
            </a:endParaRPr>
          </a:p>
          <a:p>
            <a:pPr marL="0" lvl="0" indent="0" algn="l" rtl="0">
              <a:lnSpc>
                <a:spcPct val="115000"/>
              </a:lnSpc>
              <a:spcBef>
                <a:spcPts val="0"/>
              </a:spcBef>
              <a:spcAft>
                <a:spcPts val="0"/>
              </a:spcAft>
              <a:buNone/>
            </a:pPr>
            <a:r>
              <a:rPr lang="en-US" sz="3800" dirty="0">
                <a:solidFill>
                  <a:schemeClr val="lt1"/>
                </a:solidFill>
                <a:latin typeface="微软雅黑" panose="020B0503020204020204" pitchFamily="34" charset="-122"/>
                <a:ea typeface="微软雅黑" panose="020B0503020204020204" pitchFamily="34" charset="-122"/>
              </a:rPr>
              <a:t>            </a:t>
            </a:r>
          </a:p>
          <a:p>
            <a:pPr marL="0" lvl="0" indent="0" algn="l" rtl="0">
              <a:lnSpc>
                <a:spcPct val="115000"/>
              </a:lnSpc>
              <a:spcBef>
                <a:spcPts val="0"/>
              </a:spcBef>
              <a:spcAft>
                <a:spcPts val="0"/>
              </a:spcAft>
              <a:buNone/>
            </a:pPr>
            <a:r>
              <a:rPr lang="en-US" sz="3800" dirty="0">
                <a:solidFill>
                  <a:schemeClr val="lt1"/>
                </a:solidFill>
                <a:latin typeface="微软雅黑" panose="020B0503020204020204" pitchFamily="34" charset="-122"/>
                <a:ea typeface="微软雅黑" panose="020B0503020204020204" pitchFamily="34" charset="-122"/>
              </a:rPr>
              <a:t>（</a:t>
            </a:r>
            <a:r>
              <a:rPr lang="en-US" sz="3800" dirty="0" err="1">
                <a:solidFill>
                  <a:schemeClr val="lt1"/>
                </a:solidFill>
                <a:latin typeface="微软雅黑" panose="020B0503020204020204" pitchFamily="34" charset="-122"/>
                <a:ea typeface="微软雅黑" panose="020B0503020204020204" pitchFamily="34" charset="-122"/>
              </a:rPr>
              <a:t>以上内容仍在演进过程中</a:t>
            </a:r>
            <a:r>
              <a:rPr lang="en-US" sz="3800" dirty="0">
                <a:solidFill>
                  <a:schemeClr val="lt1"/>
                </a:solidFill>
                <a:latin typeface="微软雅黑" panose="020B0503020204020204" pitchFamily="34" charset="-122"/>
                <a:ea typeface="微软雅黑" panose="020B0503020204020204" pitchFamily="34" charset="-122"/>
              </a:rPr>
              <a:t>）</a:t>
            </a:r>
            <a:endParaRPr sz="3800" dirty="0">
              <a:solidFill>
                <a:schemeClr val="lt1"/>
              </a:solidFill>
              <a:latin typeface="微软雅黑" panose="020B0503020204020204" pitchFamily="34" charset="-122"/>
              <a:ea typeface="微软雅黑" panose="020B0503020204020204" pitchFamily="34" charset="-122"/>
            </a:endParaRPr>
          </a:p>
          <a:p>
            <a:pPr marL="0" lvl="0" indent="0" algn="l" rtl="0">
              <a:lnSpc>
                <a:spcPct val="115000"/>
              </a:lnSpc>
              <a:spcBef>
                <a:spcPts val="0"/>
              </a:spcBef>
              <a:spcAft>
                <a:spcPts val="0"/>
              </a:spcAft>
              <a:buNone/>
            </a:pPr>
            <a:endParaRPr sz="5000" dirty="0">
              <a:solidFill>
                <a:schemeClr val="lt1"/>
              </a:solidFill>
              <a:latin typeface="微软雅黑" panose="020B0503020204020204" pitchFamily="34" charset="-122"/>
              <a:ea typeface="微软雅黑" panose="020B0503020204020204" pitchFamily="34" charset="-122"/>
            </a:endParaRPr>
          </a:p>
        </p:txBody>
      </p:sp>
      <p:sp>
        <p:nvSpPr>
          <p:cNvPr id="216" name="Google Shape;216;g61760e0389_1_63"/>
          <p:cNvSpPr txBox="1">
            <a:spLocks noGrp="1"/>
          </p:cNvSpPr>
          <p:nvPr>
            <p:ph type="title"/>
          </p:nvPr>
        </p:nvSpPr>
        <p:spPr>
          <a:prstGeom prst="rect">
            <a:avLst/>
          </a:prstGeom>
        </p:spPr>
        <p:txBody>
          <a:bodyPr spcFirstLastPara="1" wrap="square" lIns="50800" tIns="50800" rIns="50800" bIns="50800" anchor="t" anchorCtr="0">
            <a:noAutofit/>
          </a:bodyPr>
          <a:lstStyle/>
          <a:p>
            <a:pPr marL="0" lvl="0" indent="0" algn="l" rtl="0">
              <a:spcBef>
                <a:spcPts val="0"/>
              </a:spcBef>
              <a:spcAft>
                <a:spcPts val="0"/>
              </a:spcAft>
              <a:buNone/>
            </a:pPr>
            <a:r>
              <a:rPr lang="en-US"/>
              <a:t>Web安全模型新考量</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61760e0389_1_68"/>
          <p:cNvSpPr txBox="1">
            <a:spLocks noGrp="1"/>
          </p:cNvSpPr>
          <p:nvPr>
            <p:ph type="body" idx="1"/>
          </p:nvPr>
        </p:nvSpPr>
        <p:spPr>
          <a:xfrm>
            <a:off x="2460588" y="2287100"/>
            <a:ext cx="19500900" cy="7792500"/>
          </a:xfrm>
          <a:prstGeom prst="rect">
            <a:avLst/>
          </a:prstGeom>
        </p:spPr>
        <p:txBody>
          <a:bodyPr spcFirstLastPara="1" wrap="square" lIns="50800" tIns="50800" rIns="50800" bIns="50800" anchor="t" anchorCtr="0">
            <a:noAutofit/>
          </a:bodyPr>
          <a:lstStyle/>
          <a:p>
            <a:pPr marL="0" indent="0"/>
            <a:r>
              <a:rPr lang="en-US" sz="5000" u="sng" dirty="0">
                <a:solidFill>
                  <a:srgbClr val="00FFFF"/>
                </a:solidFill>
                <a:hlinkClick r:id="rId4"/>
              </a:rPr>
              <a:t>API 比较表</a:t>
            </a:r>
            <a:r>
              <a:rPr lang="en-US" sz="5000" dirty="0">
                <a:solidFill>
                  <a:schemeClr val="lt1"/>
                </a:solidFill>
              </a:rPr>
              <a:t>  </a:t>
            </a:r>
            <a:r>
              <a:rPr lang="en-US" dirty="0">
                <a:solidFill>
                  <a:schemeClr val="lt1"/>
                </a:solidFill>
              </a:rPr>
              <a:t>(By </a:t>
            </a:r>
            <a:r>
              <a:rPr lang="en-US" b="1" dirty="0">
                <a:solidFill>
                  <a:srgbClr val="00FF00"/>
                </a:solidFill>
              </a:rPr>
              <a:t>Intel China Web Team</a:t>
            </a:r>
            <a:r>
              <a:rPr lang="en-US" dirty="0">
                <a:solidFill>
                  <a:schemeClr val="lt1"/>
                </a:solidFill>
              </a:rPr>
              <a:t>)</a:t>
            </a:r>
            <a:endParaRPr dirty="0">
              <a:solidFill>
                <a:schemeClr val="lt1"/>
              </a:solidFill>
            </a:endParaRPr>
          </a:p>
          <a:p>
            <a:pPr marL="0" lvl="0" indent="0" algn="l" rtl="0">
              <a:spcBef>
                <a:spcPts val="0"/>
              </a:spcBef>
              <a:spcAft>
                <a:spcPts val="0"/>
              </a:spcAft>
              <a:buClr>
                <a:schemeClr val="dk1"/>
              </a:buClr>
              <a:buSzPts val="1100"/>
              <a:buFont typeface="Arial"/>
              <a:buNone/>
            </a:pPr>
            <a:endParaRPr sz="6000" dirty="0">
              <a:solidFill>
                <a:srgbClr val="00FFFF"/>
              </a:solidFill>
            </a:endParaRPr>
          </a:p>
        </p:txBody>
      </p:sp>
      <p:sp>
        <p:nvSpPr>
          <p:cNvPr id="222" name="Google Shape;222;g61760e0389_1_68"/>
          <p:cNvSpPr txBox="1">
            <a:spLocks noGrp="1"/>
          </p:cNvSpPr>
          <p:nvPr>
            <p:ph type="title"/>
          </p:nvPr>
        </p:nvSpPr>
        <p:spPr>
          <a:prstGeom prst="rect">
            <a:avLst/>
          </a:prstGeom>
        </p:spPr>
        <p:txBody>
          <a:bodyPr spcFirstLastPara="1" wrap="square" lIns="50800" tIns="50800" rIns="50800" bIns="50800" anchor="t" anchorCtr="0">
            <a:noAutofit/>
          </a:bodyPr>
          <a:lstStyle/>
          <a:p>
            <a:pPr marL="0" lvl="0" indent="0" algn="l" rtl="0">
              <a:spcBef>
                <a:spcPts val="0"/>
              </a:spcBef>
              <a:spcAft>
                <a:spcPts val="0"/>
              </a:spcAft>
              <a:buNone/>
            </a:pPr>
            <a:r>
              <a:rPr lang="en-US"/>
              <a:t>PWAs+Fugu 和小程序们</a:t>
            </a:r>
            <a:endParaRPr/>
          </a:p>
        </p:txBody>
      </p:sp>
      <p:pic>
        <p:nvPicPr>
          <p:cNvPr id="223" name="Google Shape;223;g61760e0389_1_68"/>
          <p:cNvPicPr preferRelativeResize="0"/>
          <p:nvPr/>
        </p:nvPicPr>
        <p:blipFill>
          <a:blip r:embed="rId5">
            <a:alphaModFix/>
          </a:blip>
          <a:stretch>
            <a:fillRect/>
          </a:stretch>
        </p:blipFill>
        <p:spPr>
          <a:xfrm>
            <a:off x="367375" y="3499750"/>
            <a:ext cx="23687326" cy="9919626"/>
          </a:xfrm>
          <a:prstGeom prst="rect">
            <a:avLst/>
          </a:prstGeom>
          <a:noFill/>
          <a:ln>
            <a:noFill/>
          </a:ln>
        </p:spPr>
      </p:pic>
      <p:graphicFrame>
        <p:nvGraphicFramePr>
          <p:cNvPr id="2" name="Object 1">
            <a:extLst>
              <a:ext uri="{FF2B5EF4-FFF2-40B4-BE49-F238E27FC236}">
                <a16:creationId xmlns:a16="http://schemas.microsoft.com/office/drawing/2014/main" id="{8E0B0804-B987-4E1B-A88F-40859253FB85}"/>
              </a:ext>
            </a:extLst>
          </p:cNvPr>
          <p:cNvGraphicFramePr>
            <a:graphicFrameLocks noChangeAspect="1"/>
          </p:cNvGraphicFramePr>
          <p:nvPr>
            <p:extLst>
              <p:ext uri="{D42A27DB-BD31-4B8C-83A1-F6EECF244321}">
                <p14:modId xmlns:p14="http://schemas.microsoft.com/office/powerpoint/2010/main" val="1120913461"/>
              </p:ext>
            </p:extLst>
          </p:nvPr>
        </p:nvGraphicFramePr>
        <p:xfrm>
          <a:off x="12850151" y="1387714"/>
          <a:ext cx="3749688" cy="3307016"/>
        </p:xfrm>
        <a:graphic>
          <a:graphicData uri="http://schemas.openxmlformats.org/presentationml/2006/ole">
            <mc:AlternateContent xmlns:mc="http://schemas.openxmlformats.org/markup-compatibility/2006">
              <mc:Choice xmlns:v="urn:schemas-microsoft-com:vml" Requires="v">
                <p:oleObj spid="_x0000_s1069" name="PDF" showAsIcon="1" r:id="rId6" imgW="914400" imgH="806400" progId="FoxitReader.Document">
                  <p:embed/>
                </p:oleObj>
              </mc:Choice>
              <mc:Fallback>
                <p:oleObj name="PDF" showAsIcon="1" r:id="rId6" imgW="914400" imgH="806400" progId="FoxitReader.Document">
                  <p:embed/>
                  <p:pic>
                    <p:nvPicPr>
                      <p:cNvPr id="0" name=""/>
                      <p:cNvPicPr/>
                      <p:nvPr/>
                    </p:nvPicPr>
                    <p:blipFill>
                      <a:blip r:embed="rId7"/>
                      <a:stretch>
                        <a:fillRect/>
                      </a:stretch>
                    </p:blipFill>
                    <p:spPr>
                      <a:xfrm>
                        <a:off x="12850151" y="1387714"/>
                        <a:ext cx="3749688" cy="3307016"/>
                      </a:xfrm>
                      <a:prstGeom prst="rect">
                        <a:avLst/>
                      </a:prstGeom>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7"/>
          <p:cNvSpPr txBox="1">
            <a:spLocks noGrp="1"/>
          </p:cNvSpPr>
          <p:nvPr>
            <p:ph type="body" idx="1"/>
          </p:nvPr>
        </p:nvSpPr>
        <p:spPr>
          <a:xfrm>
            <a:off x="20473700" y="11687675"/>
            <a:ext cx="4827900" cy="1068000"/>
          </a:xfrm>
          <a:prstGeom prst="rect">
            <a:avLst/>
          </a:prstGeom>
          <a:noFill/>
          <a:ln>
            <a:noFill/>
          </a:ln>
        </p:spPr>
        <p:txBody>
          <a:bodyPr spcFirstLastPara="1" wrap="square" lIns="50800" tIns="50800" rIns="50800" bIns="50800" anchor="t" anchorCtr="0">
            <a:normAutofit/>
          </a:bodyPr>
          <a:lstStyle/>
          <a:p>
            <a:pPr marL="571500" lvl="0" indent="-317500" algn="l" rtl="0">
              <a:lnSpc>
                <a:spcPct val="100000"/>
              </a:lnSpc>
              <a:spcBef>
                <a:spcPts val="0"/>
              </a:spcBef>
              <a:spcAft>
                <a:spcPts val="0"/>
              </a:spcAft>
              <a:buClr>
                <a:srgbClr val="E4F4F9"/>
              </a:buClr>
              <a:buSzPts val="4000"/>
              <a:buFont typeface="Arial"/>
              <a:buNone/>
            </a:pPr>
            <a:r>
              <a:rPr lang="en-US" sz="3600" u="sng">
                <a:solidFill>
                  <a:srgbClr val="00FFFF"/>
                </a:solidFill>
                <a:hlinkClick r:id="rId3"/>
              </a:rPr>
              <a:t>Source Code</a:t>
            </a:r>
            <a:endParaRPr sz="3600" b="0" i="0" u="none" strike="noStrike" cap="none">
              <a:solidFill>
                <a:srgbClr val="00FFFF"/>
              </a:solidFill>
              <a:latin typeface="Microsoft YaHei"/>
              <a:ea typeface="Microsoft YaHei"/>
              <a:cs typeface="Microsoft YaHei"/>
              <a:sym typeface="Microsoft YaHei"/>
            </a:endParaRPr>
          </a:p>
        </p:txBody>
      </p:sp>
      <p:sp>
        <p:nvSpPr>
          <p:cNvPr id="229" name="Google Shape;229;p17"/>
          <p:cNvSpPr txBox="1">
            <a:spLocks noGrp="1"/>
          </p:cNvSpPr>
          <p:nvPr>
            <p:ph type="title"/>
          </p:nvPr>
        </p:nvSpPr>
        <p:spPr>
          <a:prstGeom prst="rect">
            <a:avLst/>
          </a:prstGeom>
          <a:noFill/>
          <a:ln>
            <a:noFill/>
          </a:ln>
        </p:spPr>
        <p:txBody>
          <a:bodyPr spcFirstLastPara="1" wrap="square" lIns="50800" tIns="50800" rIns="50800" bIns="50800" anchor="t" anchorCtr="0">
            <a:normAutofit/>
          </a:bodyPr>
          <a:lstStyle/>
          <a:p>
            <a:pPr marL="0" lvl="0" indent="0" algn="l" rtl="0">
              <a:lnSpc>
                <a:spcPct val="100000"/>
              </a:lnSpc>
              <a:spcBef>
                <a:spcPts val="0"/>
              </a:spcBef>
              <a:spcAft>
                <a:spcPts val="0"/>
              </a:spcAft>
              <a:buClr>
                <a:srgbClr val="18B2E8"/>
              </a:buClr>
              <a:buSzPts val="6800"/>
              <a:buFont typeface="Arial"/>
              <a:buNone/>
            </a:pPr>
            <a:r>
              <a:rPr lang="en-US"/>
              <a:t>一个Fugu API在Chromium中是如何实现的</a:t>
            </a:r>
            <a:endParaRPr sz="6800" b="1">
              <a:solidFill>
                <a:srgbClr val="18B2E8"/>
              </a:solidFill>
              <a:latin typeface="Arial"/>
              <a:ea typeface="Arial"/>
              <a:cs typeface="Arial"/>
              <a:sym typeface="Arial"/>
            </a:endParaRPr>
          </a:p>
        </p:txBody>
      </p:sp>
      <p:sp>
        <p:nvSpPr>
          <p:cNvPr id="230" name="Google Shape;230;p17"/>
          <p:cNvSpPr txBox="1"/>
          <p:nvPr/>
        </p:nvSpPr>
        <p:spPr>
          <a:xfrm>
            <a:off x="479699" y="5223188"/>
            <a:ext cx="5335325" cy="13092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err="1">
                <a:solidFill>
                  <a:schemeClr val="lt1"/>
                </a:solidFill>
                <a:latin typeface="Microsoft YaHei"/>
                <a:ea typeface="Microsoft YaHei"/>
                <a:cs typeface="Microsoft YaHei"/>
                <a:sym typeface="Microsoft YaHei"/>
              </a:rPr>
              <a:t>NDEFReader.scan</a:t>
            </a:r>
            <a:r>
              <a:rPr lang="en-US" sz="3000" dirty="0">
                <a:solidFill>
                  <a:schemeClr val="lt1"/>
                </a:solidFill>
                <a:latin typeface="Microsoft YaHei"/>
                <a:ea typeface="Microsoft YaHei"/>
                <a:cs typeface="Microsoft YaHei"/>
                <a:sym typeface="Microsoft YaHei"/>
              </a:rPr>
              <a:t>(options)</a:t>
            </a:r>
            <a:endParaRPr sz="3000" dirty="0">
              <a:solidFill>
                <a:schemeClr val="lt1"/>
              </a:solidFill>
              <a:latin typeface="Microsoft YaHei"/>
              <a:ea typeface="Microsoft YaHei"/>
              <a:cs typeface="Microsoft YaHei"/>
              <a:sym typeface="Microsoft YaHei"/>
            </a:endParaRPr>
          </a:p>
        </p:txBody>
      </p:sp>
      <p:sp>
        <p:nvSpPr>
          <p:cNvPr id="231" name="Google Shape;231;p17"/>
          <p:cNvSpPr txBox="1"/>
          <p:nvPr/>
        </p:nvSpPr>
        <p:spPr>
          <a:xfrm>
            <a:off x="479700" y="9834775"/>
            <a:ext cx="4827900" cy="13092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err="1">
                <a:solidFill>
                  <a:schemeClr val="lt1"/>
                </a:solidFill>
                <a:latin typeface="Microsoft YaHei"/>
                <a:ea typeface="Microsoft YaHei"/>
                <a:cs typeface="Microsoft YaHei"/>
                <a:sym typeface="Microsoft YaHei"/>
              </a:rPr>
              <a:t>NDEFReader.onReading</a:t>
            </a:r>
            <a:r>
              <a:rPr lang="en-US" sz="3000" dirty="0">
                <a:solidFill>
                  <a:schemeClr val="lt1"/>
                </a:solidFill>
                <a:latin typeface="Microsoft YaHei"/>
                <a:ea typeface="Microsoft YaHei"/>
                <a:cs typeface="Microsoft YaHei"/>
                <a:sym typeface="Microsoft YaHei"/>
              </a:rPr>
              <a:t>()</a:t>
            </a:r>
            <a:endParaRPr sz="3000" dirty="0">
              <a:solidFill>
                <a:schemeClr val="lt1"/>
              </a:solidFill>
              <a:latin typeface="Microsoft YaHei"/>
              <a:ea typeface="Microsoft YaHei"/>
              <a:cs typeface="Microsoft YaHei"/>
              <a:sym typeface="Microsoft YaHei"/>
            </a:endParaRPr>
          </a:p>
        </p:txBody>
      </p:sp>
      <p:cxnSp>
        <p:nvCxnSpPr>
          <p:cNvPr id="232" name="Google Shape;232;p17"/>
          <p:cNvCxnSpPr/>
          <p:nvPr/>
        </p:nvCxnSpPr>
        <p:spPr>
          <a:xfrm flipH="1">
            <a:off x="7610850" y="3355225"/>
            <a:ext cx="40800" cy="9017700"/>
          </a:xfrm>
          <a:prstGeom prst="straightConnector1">
            <a:avLst/>
          </a:prstGeom>
          <a:noFill/>
          <a:ln w="28575" cap="flat" cmpd="sng">
            <a:solidFill>
              <a:schemeClr val="lt1"/>
            </a:solidFill>
            <a:prstDash val="lgDash"/>
            <a:round/>
            <a:headEnd type="none" w="med" len="med"/>
            <a:tailEnd type="none" w="med" len="med"/>
          </a:ln>
        </p:spPr>
      </p:cxnSp>
      <p:cxnSp>
        <p:nvCxnSpPr>
          <p:cNvPr id="233" name="Google Shape;233;p17"/>
          <p:cNvCxnSpPr/>
          <p:nvPr/>
        </p:nvCxnSpPr>
        <p:spPr>
          <a:xfrm flipH="1">
            <a:off x="15740625" y="3436625"/>
            <a:ext cx="91800" cy="8895600"/>
          </a:xfrm>
          <a:prstGeom prst="straightConnector1">
            <a:avLst/>
          </a:prstGeom>
          <a:noFill/>
          <a:ln w="114300" cap="flat" cmpd="sng">
            <a:solidFill>
              <a:srgbClr val="A64D79"/>
            </a:solidFill>
            <a:prstDash val="solid"/>
            <a:round/>
            <a:headEnd type="none" w="med" len="med"/>
            <a:tailEnd type="none" w="med" len="med"/>
          </a:ln>
        </p:spPr>
      </p:cxnSp>
      <p:cxnSp>
        <p:nvCxnSpPr>
          <p:cNvPr id="234" name="Google Shape;234;p17"/>
          <p:cNvCxnSpPr>
            <a:cxnSpLocks/>
            <a:stCxn id="230" idx="2"/>
          </p:cNvCxnSpPr>
          <p:nvPr/>
        </p:nvCxnSpPr>
        <p:spPr>
          <a:xfrm>
            <a:off x="3147362" y="6532388"/>
            <a:ext cx="1805788" cy="991500"/>
          </a:xfrm>
          <a:prstGeom prst="straightConnector1">
            <a:avLst/>
          </a:prstGeom>
          <a:noFill/>
          <a:ln w="76200" cap="flat" cmpd="sng">
            <a:solidFill>
              <a:schemeClr val="accent3"/>
            </a:solidFill>
            <a:prstDash val="solid"/>
            <a:round/>
            <a:headEnd type="none" w="med" len="med"/>
            <a:tailEnd type="triangle" w="med" len="med"/>
          </a:ln>
        </p:spPr>
      </p:cxnSp>
      <p:grpSp>
        <p:nvGrpSpPr>
          <p:cNvPr id="235" name="Google Shape;235;p17"/>
          <p:cNvGrpSpPr/>
          <p:nvPr/>
        </p:nvGrpSpPr>
        <p:grpSpPr>
          <a:xfrm>
            <a:off x="14423617" y="5234650"/>
            <a:ext cx="4249800" cy="2154900"/>
            <a:chOff x="5582550" y="7086350"/>
            <a:chExt cx="4249800" cy="2154900"/>
          </a:xfrm>
        </p:grpSpPr>
        <p:grpSp>
          <p:nvGrpSpPr>
            <p:cNvPr id="236" name="Google Shape;236;p17"/>
            <p:cNvGrpSpPr/>
            <p:nvPr/>
          </p:nvGrpSpPr>
          <p:grpSpPr>
            <a:xfrm>
              <a:off x="5582550" y="7086350"/>
              <a:ext cx="4249800" cy="2154900"/>
              <a:chOff x="-1326625" y="6880475"/>
              <a:chExt cx="4249800" cy="2154900"/>
            </a:xfrm>
          </p:grpSpPr>
          <p:sp>
            <p:nvSpPr>
              <p:cNvPr id="237" name="Google Shape;237;p17"/>
              <p:cNvSpPr/>
              <p:nvPr/>
            </p:nvSpPr>
            <p:spPr>
              <a:xfrm>
                <a:off x="-1326625" y="6880475"/>
                <a:ext cx="4249800" cy="2154900"/>
              </a:xfrm>
              <a:prstGeom prst="roundRect">
                <a:avLst>
                  <a:gd name="adj" fmla="val 10948"/>
                </a:avLst>
              </a:prstGeom>
              <a:solidFill>
                <a:srgbClr val="FFF2CC"/>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7"/>
              <p:cNvSpPr/>
              <p:nvPr/>
            </p:nvSpPr>
            <p:spPr>
              <a:xfrm>
                <a:off x="-1147750" y="7021825"/>
                <a:ext cx="2610300" cy="2006700"/>
              </a:xfrm>
              <a:prstGeom prst="wedgeRoundRectCallout">
                <a:avLst>
                  <a:gd name="adj1" fmla="val 21156"/>
                  <a:gd name="adj2" fmla="val 74836"/>
                  <a:gd name="adj3" fmla="val 0"/>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9" name="Google Shape;239;p17"/>
            <p:cNvCxnSpPr/>
            <p:nvPr/>
          </p:nvCxnSpPr>
          <p:spPr>
            <a:xfrm>
              <a:off x="6013125" y="7507775"/>
              <a:ext cx="3200400" cy="0"/>
            </a:xfrm>
            <a:prstGeom prst="straightConnector1">
              <a:avLst/>
            </a:prstGeom>
            <a:noFill/>
            <a:ln w="114300" cap="flat" cmpd="sng">
              <a:solidFill>
                <a:srgbClr val="D9D9D9"/>
              </a:solidFill>
              <a:prstDash val="solid"/>
              <a:round/>
              <a:headEnd type="none" w="med" len="med"/>
              <a:tailEnd type="none" w="med" len="med"/>
            </a:ln>
          </p:spPr>
        </p:cxnSp>
        <p:cxnSp>
          <p:nvCxnSpPr>
            <p:cNvPr id="240" name="Google Shape;240;p17"/>
            <p:cNvCxnSpPr/>
            <p:nvPr/>
          </p:nvCxnSpPr>
          <p:spPr>
            <a:xfrm>
              <a:off x="6013125" y="7964950"/>
              <a:ext cx="2895600" cy="0"/>
            </a:xfrm>
            <a:prstGeom prst="straightConnector1">
              <a:avLst/>
            </a:prstGeom>
            <a:noFill/>
            <a:ln w="114300" cap="flat" cmpd="sng">
              <a:solidFill>
                <a:srgbClr val="D9D9D9"/>
              </a:solidFill>
              <a:prstDash val="solid"/>
              <a:round/>
              <a:headEnd type="none" w="med" len="med"/>
              <a:tailEnd type="none" w="med" len="med"/>
            </a:ln>
          </p:spPr>
        </p:cxnSp>
        <p:cxnSp>
          <p:nvCxnSpPr>
            <p:cNvPr id="241" name="Google Shape;241;p17"/>
            <p:cNvCxnSpPr/>
            <p:nvPr/>
          </p:nvCxnSpPr>
          <p:spPr>
            <a:xfrm>
              <a:off x="6013125" y="8479300"/>
              <a:ext cx="3200400" cy="0"/>
            </a:xfrm>
            <a:prstGeom prst="straightConnector1">
              <a:avLst/>
            </a:prstGeom>
            <a:noFill/>
            <a:ln w="114300" cap="flat" cmpd="sng">
              <a:solidFill>
                <a:srgbClr val="D9D9D9"/>
              </a:solidFill>
              <a:prstDash val="solid"/>
              <a:round/>
              <a:headEnd type="none" w="med" len="med"/>
              <a:tailEnd type="none" w="med" len="med"/>
            </a:ln>
          </p:spPr>
        </p:cxnSp>
      </p:grpSp>
      <p:cxnSp>
        <p:nvCxnSpPr>
          <p:cNvPr id="242" name="Google Shape;242;p17"/>
          <p:cNvCxnSpPr>
            <a:endCxn id="231" idx="0"/>
          </p:cNvCxnSpPr>
          <p:nvPr/>
        </p:nvCxnSpPr>
        <p:spPr>
          <a:xfrm flipH="1">
            <a:off x="2893650" y="8700175"/>
            <a:ext cx="1992600" cy="1134600"/>
          </a:xfrm>
          <a:prstGeom prst="straightConnector1">
            <a:avLst/>
          </a:prstGeom>
          <a:noFill/>
          <a:ln w="76200" cap="flat" cmpd="sng">
            <a:solidFill>
              <a:srgbClr val="18B2E8"/>
            </a:solidFill>
            <a:prstDash val="solid"/>
            <a:round/>
            <a:headEnd type="none" w="med" len="med"/>
            <a:tailEnd type="triangle" w="med" len="med"/>
          </a:ln>
        </p:spPr>
      </p:cxnSp>
      <p:sp>
        <p:nvSpPr>
          <p:cNvPr id="243" name="Google Shape;243;p17"/>
          <p:cNvSpPr txBox="1"/>
          <p:nvPr/>
        </p:nvSpPr>
        <p:spPr>
          <a:xfrm>
            <a:off x="11042475" y="7531800"/>
            <a:ext cx="3089400" cy="13092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err="1">
                <a:solidFill>
                  <a:schemeClr val="lt1"/>
                </a:solidFill>
                <a:latin typeface="Microsoft YaHei"/>
                <a:ea typeface="Microsoft YaHei"/>
                <a:cs typeface="Microsoft YaHei"/>
                <a:sym typeface="Microsoft YaHei"/>
              </a:rPr>
              <a:t>N</a:t>
            </a:r>
            <a:r>
              <a:rPr lang="en-US" altLang="zh-CN" sz="3000" dirty="0" err="1">
                <a:solidFill>
                  <a:schemeClr val="lt1"/>
                </a:solidFill>
                <a:latin typeface="Microsoft YaHei"/>
                <a:ea typeface="Microsoft YaHei"/>
                <a:cs typeface="Microsoft YaHei"/>
                <a:sym typeface="Microsoft YaHei"/>
              </a:rPr>
              <a:t>DEF</a:t>
            </a:r>
            <a:r>
              <a:rPr lang="en-US" sz="3000" dirty="0" err="1">
                <a:solidFill>
                  <a:schemeClr val="lt1"/>
                </a:solidFill>
                <a:latin typeface="Microsoft YaHei"/>
                <a:ea typeface="Microsoft YaHei"/>
                <a:cs typeface="Microsoft YaHei"/>
                <a:sym typeface="Microsoft YaHei"/>
              </a:rPr>
              <a:t>Reader</a:t>
            </a:r>
            <a:endParaRPr sz="3000" dirty="0">
              <a:solidFill>
                <a:schemeClr val="lt1"/>
              </a:solidFill>
              <a:latin typeface="Microsoft YaHei"/>
              <a:ea typeface="Microsoft YaHei"/>
              <a:cs typeface="Microsoft YaHei"/>
              <a:sym typeface="Microsoft YaHei"/>
            </a:endParaRPr>
          </a:p>
        </p:txBody>
      </p:sp>
      <p:sp>
        <p:nvSpPr>
          <p:cNvPr id="244" name="Google Shape;244;p17"/>
          <p:cNvSpPr txBox="1"/>
          <p:nvPr/>
        </p:nvSpPr>
        <p:spPr>
          <a:xfrm>
            <a:off x="19240825" y="7271250"/>
            <a:ext cx="4406100" cy="18303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latin typeface="Microsoft YaHei"/>
                <a:ea typeface="Microsoft YaHei"/>
                <a:cs typeface="Microsoft YaHei"/>
                <a:sym typeface="Microsoft YaHei"/>
              </a:rPr>
              <a:t>android.nfc.tech.Ndef.getNdefMessage()</a:t>
            </a:r>
            <a:endParaRPr sz="3000">
              <a:solidFill>
                <a:schemeClr val="lt1"/>
              </a:solidFill>
              <a:latin typeface="Microsoft YaHei"/>
              <a:ea typeface="Microsoft YaHei"/>
              <a:cs typeface="Microsoft YaHei"/>
              <a:sym typeface="Microsoft YaHei"/>
            </a:endParaRPr>
          </a:p>
        </p:txBody>
      </p:sp>
      <p:sp>
        <p:nvSpPr>
          <p:cNvPr id="245" name="Google Shape;245;p17"/>
          <p:cNvSpPr/>
          <p:nvPr/>
        </p:nvSpPr>
        <p:spPr>
          <a:xfrm>
            <a:off x="13968500" y="4945750"/>
            <a:ext cx="5559624" cy="3235680"/>
          </a:xfrm>
          <a:prstGeom prst="cloud">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600" b="1">
                <a:solidFill>
                  <a:srgbClr val="434343"/>
                </a:solidFill>
              </a:rPr>
              <a:t>Mojo Message</a:t>
            </a:r>
            <a:endParaRPr sz="3600" b="1">
              <a:solidFill>
                <a:srgbClr val="434343"/>
              </a:solidFill>
            </a:endParaRPr>
          </a:p>
        </p:txBody>
      </p:sp>
      <p:cxnSp>
        <p:nvCxnSpPr>
          <p:cNvPr id="246" name="Google Shape;246;p17"/>
          <p:cNvCxnSpPr/>
          <p:nvPr/>
        </p:nvCxnSpPr>
        <p:spPr>
          <a:xfrm>
            <a:off x="14131919" y="7957800"/>
            <a:ext cx="5109000" cy="0"/>
          </a:xfrm>
          <a:prstGeom prst="straightConnector1">
            <a:avLst/>
          </a:prstGeom>
          <a:noFill/>
          <a:ln w="76200" cap="flat" cmpd="sng">
            <a:solidFill>
              <a:schemeClr val="accent3"/>
            </a:solidFill>
            <a:prstDash val="solid"/>
            <a:round/>
            <a:headEnd type="none" w="med" len="med"/>
            <a:tailEnd type="triangle" w="med" len="med"/>
          </a:ln>
        </p:spPr>
      </p:cxnSp>
      <p:cxnSp>
        <p:nvCxnSpPr>
          <p:cNvPr id="247" name="Google Shape;247;p17"/>
          <p:cNvCxnSpPr/>
          <p:nvPr/>
        </p:nvCxnSpPr>
        <p:spPr>
          <a:xfrm rot="10800000">
            <a:off x="14131831" y="8415000"/>
            <a:ext cx="5109000" cy="0"/>
          </a:xfrm>
          <a:prstGeom prst="straightConnector1">
            <a:avLst/>
          </a:prstGeom>
          <a:noFill/>
          <a:ln w="76200" cap="flat" cmpd="sng">
            <a:solidFill>
              <a:srgbClr val="18B2E8"/>
            </a:solidFill>
            <a:prstDash val="solid"/>
            <a:round/>
            <a:headEnd type="none" w="med" len="med"/>
            <a:tailEnd type="triangle" w="med" len="med"/>
          </a:ln>
        </p:spPr>
      </p:cxnSp>
      <p:sp>
        <p:nvSpPr>
          <p:cNvPr id="248" name="Google Shape;248;p17"/>
          <p:cNvSpPr txBox="1"/>
          <p:nvPr/>
        </p:nvSpPr>
        <p:spPr>
          <a:xfrm>
            <a:off x="955500" y="3215300"/>
            <a:ext cx="3876300" cy="12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800" b="1">
                <a:solidFill>
                  <a:srgbClr val="FFD966"/>
                </a:solidFill>
                <a:latin typeface="Microsoft YaHei"/>
                <a:ea typeface="Microsoft YaHei"/>
                <a:cs typeface="Microsoft YaHei"/>
                <a:sym typeface="Microsoft YaHei"/>
              </a:rPr>
              <a:t>Javascript</a:t>
            </a:r>
            <a:endParaRPr sz="4800" b="1">
              <a:solidFill>
                <a:srgbClr val="FFD966"/>
              </a:solidFill>
              <a:latin typeface="Microsoft YaHei"/>
              <a:ea typeface="Microsoft YaHei"/>
              <a:cs typeface="Microsoft YaHei"/>
              <a:sym typeface="Microsoft YaHei"/>
            </a:endParaRPr>
          </a:p>
        </p:txBody>
      </p:sp>
      <p:sp>
        <p:nvSpPr>
          <p:cNvPr id="249" name="Google Shape;249;p17"/>
          <p:cNvSpPr txBox="1"/>
          <p:nvPr/>
        </p:nvSpPr>
        <p:spPr>
          <a:xfrm>
            <a:off x="9757975" y="3215300"/>
            <a:ext cx="5141100" cy="16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800" b="1">
                <a:solidFill>
                  <a:srgbClr val="FFD966"/>
                </a:solidFill>
                <a:latin typeface="Microsoft YaHei"/>
                <a:ea typeface="Microsoft YaHei"/>
                <a:cs typeface="Microsoft YaHei"/>
                <a:sym typeface="Microsoft YaHei"/>
              </a:rPr>
              <a:t>C++ in Blink</a:t>
            </a:r>
            <a:endParaRPr sz="4800" b="1">
              <a:solidFill>
                <a:srgbClr val="FFD966"/>
              </a:solidFill>
              <a:latin typeface="Microsoft YaHei"/>
              <a:ea typeface="Microsoft YaHei"/>
              <a:cs typeface="Microsoft YaHei"/>
              <a:sym typeface="Microsoft YaHei"/>
            </a:endParaRPr>
          </a:p>
          <a:p>
            <a:pPr marL="0" lvl="0" indent="0" algn="l" rtl="0">
              <a:spcBef>
                <a:spcPts val="0"/>
              </a:spcBef>
              <a:spcAft>
                <a:spcPts val="0"/>
              </a:spcAft>
              <a:buNone/>
            </a:pPr>
            <a:r>
              <a:rPr lang="en-US" sz="4800" b="1">
                <a:solidFill>
                  <a:srgbClr val="FFD966"/>
                </a:solidFill>
                <a:latin typeface="Microsoft YaHei"/>
                <a:ea typeface="Microsoft YaHei"/>
                <a:cs typeface="Microsoft YaHei"/>
                <a:sym typeface="Microsoft YaHei"/>
              </a:rPr>
              <a:t>(Renderer进程）</a:t>
            </a:r>
            <a:endParaRPr sz="4800" b="1">
              <a:solidFill>
                <a:srgbClr val="FFD966"/>
              </a:solidFill>
              <a:latin typeface="Microsoft YaHei"/>
              <a:ea typeface="Microsoft YaHei"/>
              <a:cs typeface="Microsoft YaHei"/>
              <a:sym typeface="Microsoft YaHei"/>
            </a:endParaRPr>
          </a:p>
        </p:txBody>
      </p:sp>
      <p:sp>
        <p:nvSpPr>
          <p:cNvPr id="250" name="Google Shape;250;p17"/>
          <p:cNvSpPr txBox="1"/>
          <p:nvPr/>
        </p:nvSpPr>
        <p:spPr>
          <a:xfrm>
            <a:off x="18331875" y="3215300"/>
            <a:ext cx="4827900" cy="165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800" b="1">
                <a:solidFill>
                  <a:srgbClr val="FFD966"/>
                </a:solidFill>
                <a:latin typeface="Microsoft YaHei"/>
                <a:ea typeface="Microsoft YaHei"/>
                <a:cs typeface="Microsoft YaHei"/>
                <a:sym typeface="Microsoft YaHei"/>
              </a:rPr>
              <a:t>Java</a:t>
            </a:r>
            <a:endParaRPr sz="4800" b="1">
              <a:solidFill>
                <a:srgbClr val="FFD966"/>
              </a:solidFill>
              <a:latin typeface="Microsoft YaHei"/>
              <a:ea typeface="Microsoft YaHei"/>
              <a:cs typeface="Microsoft YaHei"/>
              <a:sym typeface="Microsoft YaHei"/>
            </a:endParaRPr>
          </a:p>
          <a:p>
            <a:pPr marL="0" lvl="0" indent="0" algn="l" rtl="0">
              <a:spcBef>
                <a:spcPts val="0"/>
              </a:spcBef>
              <a:spcAft>
                <a:spcPts val="0"/>
              </a:spcAft>
              <a:buNone/>
            </a:pPr>
            <a:r>
              <a:rPr lang="en-US" sz="4800" b="1">
                <a:solidFill>
                  <a:srgbClr val="FFD966"/>
                </a:solidFill>
                <a:latin typeface="Microsoft YaHei"/>
                <a:ea typeface="Microsoft YaHei"/>
                <a:cs typeface="Microsoft YaHei"/>
                <a:sym typeface="Microsoft YaHei"/>
              </a:rPr>
              <a:t>(Browser进程）</a:t>
            </a:r>
            <a:endParaRPr sz="4800" b="1">
              <a:solidFill>
                <a:srgbClr val="FFD966"/>
              </a:solidFill>
              <a:latin typeface="Microsoft YaHei"/>
              <a:ea typeface="Microsoft YaHei"/>
              <a:cs typeface="Microsoft YaHei"/>
              <a:sym typeface="Microsoft YaHei"/>
            </a:endParaRPr>
          </a:p>
        </p:txBody>
      </p:sp>
      <p:sp>
        <p:nvSpPr>
          <p:cNvPr id="251" name="Google Shape;251;p17"/>
          <p:cNvSpPr txBox="1"/>
          <p:nvPr/>
        </p:nvSpPr>
        <p:spPr>
          <a:xfrm>
            <a:off x="15816825" y="11901425"/>
            <a:ext cx="2321700" cy="64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D9D9D9"/>
                </a:solidFill>
                <a:latin typeface="Microsoft YaHei"/>
                <a:ea typeface="Microsoft YaHei"/>
                <a:cs typeface="Microsoft YaHei"/>
                <a:sym typeface="Microsoft YaHei"/>
              </a:rPr>
              <a:t>进程边界</a:t>
            </a:r>
            <a:endParaRPr sz="3000">
              <a:solidFill>
                <a:srgbClr val="D9D9D9"/>
              </a:solidFill>
              <a:latin typeface="Microsoft YaHei"/>
              <a:ea typeface="Microsoft YaHei"/>
              <a:cs typeface="Microsoft YaHei"/>
              <a:sym typeface="Microsoft YaHei"/>
            </a:endParaRPr>
          </a:p>
        </p:txBody>
      </p:sp>
      <p:sp>
        <p:nvSpPr>
          <p:cNvPr id="252" name="Google Shape;252;p17"/>
          <p:cNvSpPr txBox="1"/>
          <p:nvPr/>
        </p:nvSpPr>
        <p:spPr>
          <a:xfrm>
            <a:off x="7727850" y="11901425"/>
            <a:ext cx="2321700" cy="64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D9D9D9"/>
                </a:solidFill>
                <a:latin typeface="Microsoft YaHei"/>
                <a:ea typeface="Microsoft YaHei"/>
                <a:cs typeface="Microsoft YaHei"/>
                <a:sym typeface="Microsoft YaHei"/>
              </a:rPr>
              <a:t>语言边界</a:t>
            </a:r>
            <a:endParaRPr sz="3000">
              <a:solidFill>
                <a:srgbClr val="D9D9D9"/>
              </a:solidFill>
              <a:latin typeface="Microsoft YaHei"/>
              <a:ea typeface="Microsoft YaHei"/>
              <a:cs typeface="Microsoft YaHei"/>
              <a:sym typeface="Microsoft YaHei"/>
            </a:endParaRPr>
          </a:p>
        </p:txBody>
      </p:sp>
      <p:cxnSp>
        <p:nvCxnSpPr>
          <p:cNvPr id="253" name="Google Shape;253;p17"/>
          <p:cNvCxnSpPr/>
          <p:nvPr/>
        </p:nvCxnSpPr>
        <p:spPr>
          <a:xfrm>
            <a:off x="9370875" y="8624563"/>
            <a:ext cx="909600" cy="0"/>
          </a:xfrm>
          <a:prstGeom prst="straightConnector1">
            <a:avLst/>
          </a:prstGeom>
          <a:noFill/>
          <a:ln w="76200" cap="flat" cmpd="sng">
            <a:solidFill>
              <a:srgbClr val="F4CCCC"/>
            </a:solidFill>
            <a:prstDash val="solid"/>
            <a:round/>
            <a:headEnd type="none" w="med" len="med"/>
            <a:tailEnd type="oval" w="med" len="med"/>
          </a:ln>
        </p:spPr>
      </p:cxnSp>
      <p:grpSp>
        <p:nvGrpSpPr>
          <p:cNvPr id="254" name="Google Shape;254;p17"/>
          <p:cNvGrpSpPr/>
          <p:nvPr/>
        </p:nvGrpSpPr>
        <p:grpSpPr>
          <a:xfrm>
            <a:off x="4905425" y="6881738"/>
            <a:ext cx="5375050" cy="2564125"/>
            <a:chOff x="4981625" y="6881738"/>
            <a:chExt cx="5375050" cy="2564125"/>
          </a:xfrm>
        </p:grpSpPr>
        <p:cxnSp>
          <p:nvCxnSpPr>
            <p:cNvPr id="255" name="Google Shape;255;p17"/>
            <p:cNvCxnSpPr/>
            <p:nvPr/>
          </p:nvCxnSpPr>
          <p:spPr>
            <a:xfrm rot="10800000">
              <a:off x="4981625" y="7598100"/>
              <a:ext cx="909600" cy="0"/>
            </a:xfrm>
            <a:prstGeom prst="straightConnector1">
              <a:avLst/>
            </a:prstGeom>
            <a:noFill/>
            <a:ln w="76200" cap="flat" cmpd="sng">
              <a:solidFill>
                <a:srgbClr val="EFEFEF"/>
              </a:solidFill>
              <a:prstDash val="solid"/>
              <a:round/>
              <a:headEnd type="none" w="med" len="med"/>
              <a:tailEnd type="oval" w="med" len="med"/>
            </a:ln>
          </p:spPr>
        </p:cxnSp>
        <p:cxnSp>
          <p:nvCxnSpPr>
            <p:cNvPr id="256" name="Google Shape;256;p17"/>
            <p:cNvCxnSpPr/>
            <p:nvPr/>
          </p:nvCxnSpPr>
          <p:spPr>
            <a:xfrm rot="10800000">
              <a:off x="4981625" y="8582475"/>
              <a:ext cx="909600" cy="0"/>
            </a:xfrm>
            <a:prstGeom prst="straightConnector1">
              <a:avLst/>
            </a:prstGeom>
            <a:noFill/>
            <a:ln w="76200" cap="flat" cmpd="sng">
              <a:solidFill>
                <a:srgbClr val="EFEFEF"/>
              </a:solidFill>
              <a:prstDash val="solid"/>
              <a:round/>
              <a:headEnd type="none" w="med" len="med"/>
              <a:tailEnd type="oval" w="med" len="med"/>
            </a:ln>
          </p:spPr>
        </p:cxnSp>
        <p:cxnSp>
          <p:nvCxnSpPr>
            <p:cNvPr id="257" name="Google Shape;257;p17"/>
            <p:cNvCxnSpPr/>
            <p:nvPr/>
          </p:nvCxnSpPr>
          <p:spPr>
            <a:xfrm>
              <a:off x="9447075" y="7605388"/>
              <a:ext cx="909600" cy="0"/>
            </a:xfrm>
            <a:prstGeom prst="straightConnector1">
              <a:avLst/>
            </a:prstGeom>
            <a:noFill/>
            <a:ln w="76200" cap="flat" cmpd="sng">
              <a:solidFill>
                <a:srgbClr val="F4CCCC"/>
              </a:solidFill>
              <a:prstDash val="solid"/>
              <a:round/>
              <a:headEnd type="none" w="med" len="med"/>
              <a:tailEnd type="oval" w="med" len="med"/>
            </a:ln>
          </p:spPr>
        </p:cxnSp>
        <p:grpSp>
          <p:nvGrpSpPr>
            <p:cNvPr id="258" name="Google Shape;258;p17"/>
            <p:cNvGrpSpPr/>
            <p:nvPr/>
          </p:nvGrpSpPr>
          <p:grpSpPr>
            <a:xfrm>
              <a:off x="5582550" y="6881738"/>
              <a:ext cx="4249800" cy="2564125"/>
              <a:chOff x="5582550" y="6881738"/>
              <a:chExt cx="4249800" cy="2564125"/>
            </a:xfrm>
          </p:grpSpPr>
          <p:sp>
            <p:nvSpPr>
              <p:cNvPr id="259" name="Google Shape;259;p17"/>
              <p:cNvSpPr/>
              <p:nvPr/>
            </p:nvSpPr>
            <p:spPr>
              <a:xfrm>
                <a:off x="5582550" y="7086350"/>
                <a:ext cx="4249800" cy="2154900"/>
              </a:xfrm>
              <a:prstGeom prst="roundRect">
                <a:avLst>
                  <a:gd name="adj" fmla="val 10948"/>
                </a:avLst>
              </a:prstGeom>
              <a:solidFill>
                <a:srgbClr val="B7B7B7"/>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a:off x="6332163" y="6881738"/>
                <a:ext cx="3483675" cy="2564125"/>
              </a:xfrm>
              <a:prstGeom prst="flowChartPunchedTap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600" b="1">
                    <a:solidFill>
                      <a:srgbClr val="434343"/>
                    </a:solidFill>
                  </a:rPr>
                  <a:t>WebIDL</a:t>
                </a:r>
                <a:endParaRPr sz="3600" b="1">
                  <a:solidFill>
                    <a:srgbClr val="434343"/>
                  </a:solidFill>
                </a:endParaRPr>
              </a:p>
              <a:p>
                <a:pPr marL="0" lvl="0" indent="0" algn="l" rtl="0">
                  <a:spcBef>
                    <a:spcPts val="1000"/>
                  </a:spcBef>
                  <a:spcAft>
                    <a:spcPts val="0"/>
                  </a:spcAft>
                  <a:buNone/>
                </a:pPr>
                <a:r>
                  <a:rPr lang="en-US" sz="3600" b="1">
                    <a:solidFill>
                      <a:srgbClr val="434343"/>
                    </a:solidFill>
                  </a:rPr>
                  <a:t>V8 bindings</a:t>
                </a:r>
                <a:endParaRPr sz="3600" b="1">
                  <a:solidFill>
                    <a:srgbClr val="434343"/>
                  </a:solidFill>
                </a:endParaRPr>
              </a:p>
            </p:txBody>
          </p:sp>
        </p:grpSp>
      </p:grpSp>
      <p:cxnSp>
        <p:nvCxnSpPr>
          <p:cNvPr id="261" name="Google Shape;261;p17"/>
          <p:cNvCxnSpPr/>
          <p:nvPr/>
        </p:nvCxnSpPr>
        <p:spPr>
          <a:xfrm flipH="1">
            <a:off x="10137550" y="8433425"/>
            <a:ext cx="1002900" cy="191100"/>
          </a:xfrm>
          <a:prstGeom prst="straightConnector1">
            <a:avLst/>
          </a:prstGeom>
          <a:noFill/>
          <a:ln w="76200" cap="flat" cmpd="sng">
            <a:solidFill>
              <a:srgbClr val="18B2E8"/>
            </a:solidFill>
            <a:prstDash val="solid"/>
            <a:round/>
            <a:headEnd type="none" w="med" len="med"/>
            <a:tailEnd type="triangle" w="med" len="med"/>
          </a:ln>
        </p:spPr>
      </p:cxnSp>
      <p:cxnSp>
        <p:nvCxnSpPr>
          <p:cNvPr id="262" name="Google Shape;262;p17"/>
          <p:cNvCxnSpPr/>
          <p:nvPr/>
        </p:nvCxnSpPr>
        <p:spPr>
          <a:xfrm>
            <a:off x="10280475" y="7594875"/>
            <a:ext cx="888600" cy="305100"/>
          </a:xfrm>
          <a:prstGeom prst="straightConnector1">
            <a:avLst/>
          </a:prstGeom>
          <a:noFill/>
          <a:ln w="76200" cap="flat" cmpd="sng">
            <a:solidFill>
              <a:schemeClr val="accent3"/>
            </a:solidFill>
            <a:prstDash val="solid"/>
            <a:round/>
            <a:headEnd type="none" w="med" len="med"/>
            <a:tailEnd type="triangl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2441475" y="3206750"/>
            <a:ext cx="19500900" cy="8977800"/>
          </a:xfrm>
          <a:prstGeom prst="rect">
            <a:avLst/>
          </a:prstGeom>
          <a:noFill/>
          <a:ln>
            <a:noFill/>
          </a:ln>
        </p:spPr>
        <p:txBody>
          <a:bodyPr spcFirstLastPara="1" wrap="square" lIns="50800" tIns="50800" rIns="50800" bIns="50800" anchor="t" anchorCtr="0">
            <a:normAutofit fontScale="77500" lnSpcReduction="20000"/>
          </a:bodyPr>
          <a:lstStyle/>
          <a:p>
            <a:pPr marL="0" lvl="0" indent="0" algn="l" rtl="0">
              <a:lnSpc>
                <a:spcPct val="150000"/>
              </a:lnSpc>
              <a:spcBef>
                <a:spcPts val="0"/>
              </a:spcBef>
              <a:spcAft>
                <a:spcPts val="0"/>
              </a:spcAft>
              <a:buClr>
                <a:srgbClr val="E4F4F9"/>
              </a:buClr>
              <a:buSzPts val="4000"/>
              <a:buFont typeface="Microsoft YaHei"/>
              <a:buNone/>
            </a:pPr>
            <a:r>
              <a:rPr lang="en-US" dirty="0" err="1">
                <a:latin typeface="微软雅黑" panose="020B0503020204020204" pitchFamily="34" charset="-122"/>
                <a:ea typeface="微软雅黑" panose="020B0503020204020204" pitchFamily="34" charset="-122"/>
              </a:rPr>
              <a:t>我们对</a:t>
            </a:r>
            <a:r>
              <a:rPr lang="en-US" dirty="0">
                <a:latin typeface="微软雅黑" panose="020B0503020204020204" pitchFamily="34" charset="-122"/>
                <a:ea typeface="微软雅黑" panose="020B0503020204020204" pitchFamily="34" charset="-122"/>
              </a:rPr>
              <a:t> Web </a:t>
            </a:r>
            <a:r>
              <a:rPr lang="en-US" dirty="0" err="1">
                <a:latin typeface="微软雅黑" panose="020B0503020204020204" pitchFamily="34" charset="-122"/>
                <a:ea typeface="微软雅黑" panose="020B0503020204020204" pitchFamily="34" charset="-122"/>
              </a:rPr>
              <a:t>的贡献包括</a:t>
            </a:r>
            <a:endParaRPr dirty="0">
              <a:latin typeface="微软雅黑" panose="020B0503020204020204" pitchFamily="34" charset="-122"/>
              <a:ea typeface="微软雅黑" panose="020B0503020204020204" pitchFamily="34" charset="-122"/>
            </a:endParaRPr>
          </a:p>
          <a:p>
            <a:pPr marL="514350" lvl="0" indent="-571500" algn="l" rtl="0">
              <a:lnSpc>
                <a:spcPct val="150000"/>
              </a:lnSpc>
              <a:spcBef>
                <a:spcPts val="0"/>
              </a:spcBef>
              <a:spcAft>
                <a:spcPts val="0"/>
              </a:spcAft>
              <a:buSzPts val="1800"/>
              <a:buChar char="●"/>
            </a:pPr>
            <a:r>
              <a:rPr lang="en-US" dirty="0">
                <a:latin typeface="微软雅黑" panose="020B0503020204020204" pitchFamily="34" charset="-122"/>
                <a:ea typeface="微软雅黑" panose="020B0503020204020204" pitchFamily="34" charset="-122"/>
              </a:rPr>
              <a:t>PWAs - </a:t>
            </a:r>
            <a:r>
              <a:rPr lang="en-US" sz="3000" dirty="0">
                <a:solidFill>
                  <a:srgbClr val="B7B7B7"/>
                </a:solidFill>
                <a:latin typeface="微软雅黑" panose="020B0503020204020204" pitchFamily="34" charset="-122"/>
                <a:ea typeface="微软雅黑" panose="020B0503020204020204" pitchFamily="34" charset="-122"/>
              </a:rPr>
              <a:t>Features, bugs, W3C standard and conformance tests.</a:t>
            </a:r>
            <a:endParaRPr dirty="0">
              <a:latin typeface="微软雅黑" panose="020B0503020204020204" pitchFamily="34" charset="-122"/>
              <a:ea typeface="微软雅黑" panose="020B0503020204020204" pitchFamily="34" charset="-122"/>
            </a:endParaRPr>
          </a:p>
          <a:p>
            <a:pPr marL="514350" lvl="0" indent="-571500" algn="l" rtl="0">
              <a:lnSpc>
                <a:spcPct val="150000"/>
              </a:lnSpc>
              <a:spcBef>
                <a:spcPts val="0"/>
              </a:spcBef>
              <a:spcAft>
                <a:spcPts val="0"/>
              </a:spcAft>
              <a:buSzPts val="1800"/>
              <a:buChar char="●"/>
            </a:pPr>
            <a:r>
              <a:rPr lang="en-US" dirty="0">
                <a:latin typeface="微软雅黑" panose="020B0503020204020204" pitchFamily="34" charset="-122"/>
                <a:ea typeface="微软雅黑" panose="020B0503020204020204" pitchFamily="34" charset="-122"/>
              </a:rPr>
              <a:t>Fugu - </a:t>
            </a:r>
            <a:r>
              <a:rPr lang="en-US" sz="3000" dirty="0">
                <a:solidFill>
                  <a:srgbClr val="B7B7B7"/>
                </a:solidFill>
                <a:latin typeface="微软雅黑" panose="020B0503020204020204" pitchFamily="34" charset="-122"/>
                <a:ea typeface="微软雅黑" panose="020B0503020204020204" pitchFamily="34" charset="-122"/>
              </a:rPr>
              <a:t>A more capable web, e.g. Shape Detection, Web NFC, Web Serial &amp; etc.</a:t>
            </a:r>
            <a:endParaRPr sz="3000" dirty="0">
              <a:solidFill>
                <a:srgbClr val="B7B7B7"/>
              </a:solidFill>
              <a:latin typeface="微软雅黑" panose="020B0503020204020204" pitchFamily="34" charset="-122"/>
              <a:ea typeface="微软雅黑" panose="020B0503020204020204" pitchFamily="34" charset="-122"/>
            </a:endParaRPr>
          </a:p>
          <a:p>
            <a:pPr marL="514350" lvl="0" indent="-571500" algn="l" rtl="0">
              <a:lnSpc>
                <a:spcPct val="150000"/>
              </a:lnSpc>
              <a:spcBef>
                <a:spcPts val="0"/>
              </a:spcBef>
              <a:spcAft>
                <a:spcPts val="0"/>
              </a:spcAft>
              <a:buSzPts val="1800"/>
              <a:buChar char="●"/>
            </a:pPr>
            <a:r>
              <a:rPr lang="en-US" dirty="0">
                <a:latin typeface="微软雅黑" panose="020B0503020204020204" pitchFamily="34" charset="-122"/>
                <a:ea typeface="微软雅黑" panose="020B0503020204020204" pitchFamily="34" charset="-122"/>
              </a:rPr>
              <a:t>Web Machine Learning - </a:t>
            </a:r>
            <a:r>
              <a:rPr lang="en-US" sz="3000" dirty="0">
                <a:solidFill>
                  <a:srgbClr val="B7B7B7"/>
                </a:solidFill>
                <a:latin typeface="微软雅黑" panose="020B0503020204020204" pitchFamily="34" charset="-122"/>
                <a:ea typeface="微软雅黑" panose="020B0503020204020204" pitchFamily="34" charset="-122"/>
              </a:rPr>
              <a:t>Low-level Web API for neural network inference hardware acceleration, e.g. up to 40x inference speedup in browser.</a:t>
            </a:r>
            <a:endParaRPr sz="3000" dirty="0">
              <a:solidFill>
                <a:srgbClr val="B7B7B7"/>
              </a:solidFill>
              <a:latin typeface="微软雅黑" panose="020B0503020204020204" pitchFamily="34" charset="-122"/>
              <a:ea typeface="微软雅黑" panose="020B0503020204020204" pitchFamily="34" charset="-122"/>
            </a:endParaRPr>
          </a:p>
          <a:p>
            <a:pPr marL="514350" lvl="0" indent="-571500" algn="l" rtl="0">
              <a:lnSpc>
                <a:spcPct val="150000"/>
              </a:lnSpc>
              <a:spcBef>
                <a:spcPts val="0"/>
              </a:spcBef>
              <a:spcAft>
                <a:spcPts val="0"/>
              </a:spcAft>
              <a:buSzPts val="1800"/>
              <a:buChar char="●"/>
            </a:pPr>
            <a:r>
              <a:rPr lang="en-US" dirty="0">
                <a:latin typeface="微软雅黑" panose="020B0503020204020204" pitchFamily="34" charset="-122"/>
                <a:ea typeface="微软雅黑" panose="020B0503020204020204" pitchFamily="34" charset="-122"/>
              </a:rPr>
              <a:t>Web Graphics - </a:t>
            </a:r>
            <a:r>
              <a:rPr lang="en-US" sz="3000" dirty="0">
                <a:solidFill>
                  <a:srgbClr val="B7B7B7"/>
                </a:solidFill>
                <a:latin typeface="微软雅黑" panose="020B0503020204020204" pitchFamily="34" charset="-122"/>
                <a:ea typeface="微软雅黑" panose="020B0503020204020204" pitchFamily="34" charset="-122"/>
              </a:rPr>
              <a:t>Push forward WebGL/</a:t>
            </a:r>
            <a:r>
              <a:rPr lang="en-US" sz="3000" dirty="0" err="1">
                <a:solidFill>
                  <a:srgbClr val="B7B7B7"/>
                </a:solidFill>
                <a:latin typeface="微软雅黑" panose="020B0503020204020204" pitchFamily="34" charset="-122"/>
                <a:ea typeface="微软雅黑" panose="020B0503020204020204" pitchFamily="34" charset="-122"/>
              </a:rPr>
              <a:t>WebGPU</a:t>
            </a:r>
            <a:r>
              <a:rPr lang="en-US" sz="3000" dirty="0">
                <a:solidFill>
                  <a:srgbClr val="B7B7B7"/>
                </a:solidFill>
                <a:latin typeface="微软雅黑" panose="020B0503020204020204" pitchFamily="34" charset="-122"/>
                <a:ea typeface="微软雅黑" panose="020B0503020204020204" pitchFamily="34" charset="-122"/>
              </a:rPr>
              <a:t> W3C specs and implementations in browsers.</a:t>
            </a:r>
            <a:endParaRPr dirty="0">
              <a:latin typeface="微软雅黑" panose="020B0503020204020204" pitchFamily="34" charset="-122"/>
              <a:ea typeface="微软雅黑" panose="020B0503020204020204" pitchFamily="34" charset="-122"/>
            </a:endParaRPr>
          </a:p>
          <a:p>
            <a:pPr marL="514350" lvl="0" indent="-571500" algn="l" rtl="0">
              <a:lnSpc>
                <a:spcPct val="150000"/>
              </a:lnSpc>
              <a:spcBef>
                <a:spcPts val="0"/>
              </a:spcBef>
              <a:spcAft>
                <a:spcPts val="0"/>
              </a:spcAft>
              <a:buSzPts val="1800"/>
              <a:buChar char="●"/>
            </a:pPr>
            <a:r>
              <a:rPr lang="en-US" dirty="0">
                <a:latin typeface="微软雅黑" panose="020B0503020204020204" pitchFamily="34" charset="-122"/>
                <a:ea typeface="微软雅黑" panose="020B0503020204020204" pitchFamily="34" charset="-122"/>
              </a:rPr>
              <a:t>Web Optimization - </a:t>
            </a:r>
            <a:r>
              <a:rPr lang="en-US" sz="3000" dirty="0">
                <a:solidFill>
                  <a:srgbClr val="B7B7B7"/>
                </a:solidFill>
                <a:latin typeface="微软雅黑" panose="020B0503020204020204" pitchFamily="34" charset="-122"/>
                <a:ea typeface="微软雅黑" panose="020B0503020204020204" pitchFamily="34" charset="-122"/>
              </a:rPr>
              <a:t>Web workloads, optimizations and analysis tools.</a:t>
            </a:r>
            <a:endParaRPr sz="3000" dirty="0">
              <a:solidFill>
                <a:srgbClr val="B7B7B7"/>
              </a:solidFill>
              <a:latin typeface="微软雅黑" panose="020B0503020204020204" pitchFamily="34" charset="-122"/>
              <a:ea typeface="微软雅黑" panose="020B0503020204020204" pitchFamily="34" charset="-122"/>
            </a:endParaRPr>
          </a:p>
          <a:p>
            <a:pPr marL="514350" lvl="0" indent="-571500" algn="l" rtl="0">
              <a:lnSpc>
                <a:spcPct val="150000"/>
              </a:lnSpc>
              <a:spcBef>
                <a:spcPts val="0"/>
              </a:spcBef>
              <a:spcAft>
                <a:spcPts val="0"/>
              </a:spcAft>
              <a:buSzPts val="1800"/>
              <a:buChar char="●"/>
            </a:pPr>
            <a:r>
              <a:rPr lang="en-US" dirty="0">
                <a:latin typeface="微软雅黑" panose="020B0503020204020204" pitchFamily="34" charset="-122"/>
                <a:ea typeface="微软雅黑" panose="020B0503020204020204" pitchFamily="34" charset="-122"/>
              </a:rPr>
              <a:t>WebRTC - </a:t>
            </a:r>
            <a:r>
              <a:rPr lang="en-US" sz="3000" dirty="0">
                <a:solidFill>
                  <a:srgbClr val="B7B7B7"/>
                </a:solidFill>
                <a:latin typeface="微软雅黑" panose="020B0503020204020204" pitchFamily="34" charset="-122"/>
                <a:ea typeface="微软雅黑" panose="020B0503020204020204" pitchFamily="34" charset="-122"/>
              </a:rPr>
              <a:t>WebRTC features, power and performance, as well as end-to-end Open WebRTC Toolkit .</a:t>
            </a:r>
            <a:endParaRPr dirty="0">
              <a:latin typeface="微软雅黑" panose="020B0503020204020204" pitchFamily="34" charset="-122"/>
              <a:ea typeface="微软雅黑" panose="020B0503020204020204" pitchFamily="34" charset="-122"/>
            </a:endParaRPr>
          </a:p>
          <a:p>
            <a:pPr marL="514350" lvl="0" indent="-571500" algn="l" rtl="0">
              <a:lnSpc>
                <a:spcPct val="150000"/>
              </a:lnSpc>
              <a:spcBef>
                <a:spcPts val="0"/>
              </a:spcBef>
              <a:spcAft>
                <a:spcPts val="0"/>
              </a:spcAft>
              <a:buSzPts val="1800"/>
              <a:buChar char="●"/>
            </a:pPr>
            <a:r>
              <a:rPr lang="en-US" dirty="0">
                <a:latin typeface="微软雅黑" panose="020B0503020204020204" pitchFamily="34" charset="-122"/>
                <a:ea typeface="微软雅黑" panose="020B0503020204020204" pitchFamily="34" charset="-122"/>
              </a:rPr>
              <a:t>V8 - </a:t>
            </a:r>
            <a:r>
              <a:rPr lang="en-US" sz="3000" dirty="0">
                <a:solidFill>
                  <a:srgbClr val="B7B7B7"/>
                </a:solidFill>
                <a:latin typeface="微软雅黑" panose="020B0503020204020204" pitchFamily="34" charset="-122"/>
                <a:ea typeface="微软雅黑" panose="020B0503020204020204" pitchFamily="34" charset="-122"/>
              </a:rPr>
              <a:t>JavaScript &amp; </a:t>
            </a:r>
            <a:r>
              <a:rPr lang="en-US" sz="3000" dirty="0" err="1">
                <a:solidFill>
                  <a:srgbClr val="B7B7B7"/>
                </a:solidFill>
                <a:latin typeface="微软雅黑" panose="020B0503020204020204" pitchFamily="34" charset="-122"/>
                <a:ea typeface="微软雅黑" panose="020B0503020204020204" pitchFamily="34" charset="-122"/>
              </a:rPr>
              <a:t>WebAssembly</a:t>
            </a:r>
            <a:r>
              <a:rPr lang="en-US" sz="3000" dirty="0">
                <a:solidFill>
                  <a:srgbClr val="B7B7B7"/>
                </a:solidFill>
                <a:latin typeface="微软雅黑" panose="020B0503020204020204" pitchFamily="34" charset="-122"/>
                <a:ea typeface="微软雅黑" panose="020B0503020204020204" pitchFamily="34" charset="-122"/>
              </a:rPr>
              <a:t> optimization for V8 engine, e.g. </a:t>
            </a:r>
            <a:r>
              <a:rPr lang="en-US" sz="3000" dirty="0" err="1">
                <a:solidFill>
                  <a:srgbClr val="B7B7B7"/>
                </a:solidFill>
                <a:latin typeface="微软雅黑" panose="020B0503020204020204" pitchFamily="34" charset="-122"/>
                <a:ea typeface="微软雅黑" panose="020B0503020204020204" pitchFamily="34" charset="-122"/>
              </a:rPr>
              <a:t>WebAssembly</a:t>
            </a:r>
            <a:r>
              <a:rPr lang="en-US" sz="3000" dirty="0">
                <a:solidFill>
                  <a:srgbClr val="B7B7B7"/>
                </a:solidFill>
                <a:latin typeface="微软雅黑" panose="020B0503020204020204" pitchFamily="34" charset="-122"/>
                <a:ea typeface="微软雅黑" panose="020B0503020204020204" pitchFamily="34" charset="-122"/>
              </a:rPr>
              <a:t> SIMD, Compress Reference, Function Layout etc.</a:t>
            </a:r>
            <a:endParaRPr dirty="0">
              <a:latin typeface="微软雅黑" panose="020B0503020204020204" pitchFamily="34" charset="-122"/>
              <a:ea typeface="微软雅黑" panose="020B0503020204020204" pitchFamily="34" charset="-122"/>
            </a:endParaRPr>
          </a:p>
          <a:p>
            <a:pPr marL="514350" lvl="0" indent="-571500" algn="l" rtl="0">
              <a:lnSpc>
                <a:spcPct val="150000"/>
              </a:lnSpc>
              <a:spcBef>
                <a:spcPts val="0"/>
              </a:spcBef>
              <a:spcAft>
                <a:spcPts val="0"/>
              </a:spcAft>
              <a:buSzPts val="1800"/>
              <a:buChar char="●"/>
            </a:pPr>
            <a:r>
              <a:rPr lang="en-US" dirty="0">
                <a:latin typeface="微软雅黑" panose="020B0503020204020204" pitchFamily="34" charset="-122"/>
                <a:ea typeface="微软雅黑" panose="020B0503020204020204" pitchFamily="34" charset="-122"/>
              </a:rPr>
              <a:t>WASM - </a:t>
            </a:r>
            <a:r>
              <a:rPr lang="en-US" sz="3000" dirty="0" err="1">
                <a:solidFill>
                  <a:srgbClr val="B7B7B7"/>
                </a:solidFill>
                <a:latin typeface="微软雅黑" panose="020B0503020204020204" pitchFamily="34" charset="-122"/>
                <a:ea typeface="微软雅黑" panose="020B0503020204020204" pitchFamily="34" charset="-122"/>
              </a:rPr>
              <a:t>WebAssembly</a:t>
            </a:r>
            <a:r>
              <a:rPr lang="en-US" sz="3000" dirty="0">
                <a:solidFill>
                  <a:srgbClr val="B7B7B7"/>
                </a:solidFill>
                <a:latin typeface="微软雅黑" panose="020B0503020204020204" pitchFamily="34" charset="-122"/>
                <a:ea typeface="微软雅黑" panose="020B0503020204020204" pitchFamily="34" charset="-122"/>
              </a:rPr>
              <a:t> Micro Runtime open source project.</a:t>
            </a:r>
            <a:endParaRPr dirty="0">
              <a:latin typeface="微软雅黑" panose="020B0503020204020204" pitchFamily="34" charset="-122"/>
              <a:ea typeface="微软雅黑" panose="020B0503020204020204" pitchFamily="34" charset="-122"/>
            </a:endParaRPr>
          </a:p>
        </p:txBody>
      </p:sp>
      <p:sp>
        <p:nvSpPr>
          <p:cNvPr id="268" name="Google Shape;268;p18"/>
          <p:cNvSpPr txBox="1">
            <a:spLocks noGrp="1"/>
          </p:cNvSpPr>
          <p:nvPr>
            <p:ph type="title"/>
          </p:nvPr>
        </p:nvSpPr>
        <p:spPr>
          <a:prstGeom prst="rect">
            <a:avLst/>
          </a:prstGeom>
          <a:noFill/>
          <a:ln>
            <a:noFill/>
          </a:ln>
        </p:spPr>
        <p:txBody>
          <a:bodyPr spcFirstLastPara="1" wrap="square" lIns="50800" tIns="50800" rIns="50800" bIns="50800" anchor="t" anchorCtr="0">
            <a:normAutofit/>
          </a:bodyPr>
          <a:lstStyle/>
          <a:p>
            <a:pPr marL="0" lvl="0" indent="0" algn="l" rtl="0">
              <a:lnSpc>
                <a:spcPct val="100000"/>
              </a:lnSpc>
              <a:spcBef>
                <a:spcPts val="0"/>
              </a:spcBef>
              <a:spcAft>
                <a:spcPts val="0"/>
              </a:spcAft>
              <a:buClr>
                <a:srgbClr val="18B2E8"/>
              </a:buClr>
              <a:buSzPts val="6800"/>
              <a:buFont typeface="Arial"/>
              <a:buNone/>
            </a:pPr>
            <a:r>
              <a:rPr lang="en-US"/>
              <a:t>                  About </a:t>
            </a:r>
            <a:r>
              <a:rPr lang="en-US" sz="6800" b="1">
                <a:solidFill>
                  <a:srgbClr val="18B2E8"/>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7"/>
                  </a:ext>
                </a:extLst>
              </a:rPr>
              <a:t>Intel China Web Team</a:t>
            </a:r>
            <a:endParaRPr sz="6800" b="1">
              <a:solidFill>
                <a:srgbClr val="18B2E8"/>
              </a:solidFill>
              <a:latin typeface="Arial"/>
              <a:ea typeface="Arial"/>
              <a:cs typeface="Arial"/>
              <a:sym typeface="Arial"/>
            </a:endParaRPr>
          </a:p>
        </p:txBody>
      </p:sp>
      <p:pic>
        <p:nvPicPr>
          <p:cNvPr id="269" name="Google Shape;269;p18"/>
          <p:cNvPicPr preferRelativeResize="0"/>
          <p:nvPr/>
        </p:nvPicPr>
        <p:blipFill>
          <a:blip r:embed="rId3">
            <a:alphaModFix/>
          </a:blip>
          <a:stretch>
            <a:fillRect/>
          </a:stretch>
        </p:blipFill>
        <p:spPr>
          <a:xfrm>
            <a:off x="2441463" y="371663"/>
            <a:ext cx="3806454" cy="252177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61760e0389_1_98"/>
          <p:cNvSpPr txBox="1">
            <a:spLocks noGrp="1"/>
          </p:cNvSpPr>
          <p:nvPr>
            <p:ph type="body" idx="1"/>
          </p:nvPr>
        </p:nvSpPr>
        <p:spPr>
          <a:xfrm>
            <a:off x="2441475" y="3206750"/>
            <a:ext cx="19501050" cy="9347715"/>
          </a:xfrm>
          <a:prstGeom prst="rect">
            <a:avLst/>
          </a:prstGeom>
        </p:spPr>
        <p:txBody>
          <a:bodyPr spcFirstLastPara="1" wrap="square" lIns="50800" tIns="50800" rIns="50800" bIns="50800" anchor="t" anchorCtr="0">
            <a:noAutofit/>
          </a:bodyPr>
          <a:lstStyle/>
          <a:p>
            <a:pPr marL="0" lvl="0" indent="0" algn="l" rtl="0">
              <a:lnSpc>
                <a:spcPct val="115000"/>
              </a:lnSpc>
              <a:spcBef>
                <a:spcPts val="0"/>
              </a:spcBef>
              <a:spcAft>
                <a:spcPts val="0"/>
              </a:spcAft>
              <a:buNone/>
            </a:pPr>
            <a:r>
              <a:rPr lang="en-US" sz="6000" dirty="0">
                <a:latin typeface="微软雅黑" panose="020B0503020204020204" pitchFamily="34" charset="-122"/>
                <a:ea typeface="微软雅黑" panose="020B0503020204020204" pitchFamily="34" charset="-122"/>
              </a:rPr>
              <a:t>1、Fugu 为 Web </a:t>
            </a:r>
            <a:r>
              <a:rPr lang="en-US" sz="6000" dirty="0" err="1">
                <a:latin typeface="微软雅黑" panose="020B0503020204020204" pitchFamily="34" charset="-122"/>
                <a:ea typeface="微软雅黑" panose="020B0503020204020204" pitchFamily="34" charset="-122"/>
              </a:rPr>
              <a:t>应用补全</a:t>
            </a:r>
            <a:r>
              <a:rPr lang="en-US" sz="6000" dirty="0">
                <a:latin typeface="微软雅黑" panose="020B0503020204020204" pitchFamily="34" charset="-122"/>
                <a:ea typeface="微软雅黑" panose="020B0503020204020204" pitchFamily="34" charset="-122"/>
              </a:rPr>
              <a:t> API</a:t>
            </a:r>
            <a:endParaRPr sz="6000" dirty="0">
              <a:latin typeface="微软雅黑" panose="020B0503020204020204" pitchFamily="34" charset="-122"/>
              <a:ea typeface="微软雅黑" panose="020B0503020204020204" pitchFamily="34" charset="-122"/>
            </a:endParaRPr>
          </a:p>
          <a:p>
            <a:pPr marL="0" lvl="0" indent="0" algn="l" rtl="0">
              <a:lnSpc>
                <a:spcPct val="115000"/>
              </a:lnSpc>
              <a:spcBef>
                <a:spcPts val="0"/>
              </a:spcBef>
              <a:spcAft>
                <a:spcPts val="0"/>
              </a:spcAft>
              <a:buNone/>
            </a:pPr>
            <a:r>
              <a:rPr lang="en-US" sz="6000" dirty="0">
                <a:latin typeface="微软雅黑" panose="020B0503020204020204" pitchFamily="34" charset="-122"/>
                <a:ea typeface="微软雅黑" panose="020B0503020204020204" pitchFamily="34" charset="-122"/>
              </a:rPr>
              <a:t>2、Fugu </a:t>
            </a:r>
            <a:r>
              <a:rPr lang="en-US" sz="6000" dirty="0" err="1">
                <a:latin typeface="微软雅黑" panose="020B0503020204020204" pitchFamily="34" charset="-122"/>
                <a:ea typeface="微软雅黑" panose="020B0503020204020204" pitchFamily="34" charset="-122"/>
              </a:rPr>
              <a:t>以全新模式加速推进开发过程</a:t>
            </a:r>
            <a:endParaRPr sz="6000" dirty="0">
              <a:latin typeface="微软雅黑" panose="020B0503020204020204" pitchFamily="34" charset="-122"/>
              <a:ea typeface="微软雅黑" panose="020B0503020204020204" pitchFamily="34" charset="-122"/>
            </a:endParaRPr>
          </a:p>
          <a:p>
            <a:pPr marL="0" lvl="0" indent="0" algn="l" rtl="0">
              <a:lnSpc>
                <a:spcPct val="115000"/>
              </a:lnSpc>
              <a:spcBef>
                <a:spcPts val="0"/>
              </a:spcBef>
              <a:spcAft>
                <a:spcPts val="0"/>
              </a:spcAft>
              <a:buNone/>
            </a:pPr>
            <a:r>
              <a:rPr lang="en-US" sz="6000" dirty="0">
                <a:latin typeface="微软雅黑" panose="020B0503020204020204" pitchFamily="34" charset="-122"/>
                <a:ea typeface="微软雅黑" panose="020B0503020204020204" pitchFamily="34" charset="-122"/>
              </a:rPr>
              <a:t>3、趋势：</a:t>
            </a:r>
            <a:r>
              <a:rPr lang="zh-CN" altLang="en-US" sz="6000" dirty="0">
                <a:latin typeface="微软雅黑" panose="020B0503020204020204" pitchFamily="34" charset="-122"/>
                <a:ea typeface="微软雅黑" panose="020B0503020204020204" pitchFamily="34" charset="-122"/>
              </a:rPr>
              <a:t>更多 </a:t>
            </a:r>
            <a:r>
              <a:rPr lang="en-US" sz="6000" dirty="0">
                <a:latin typeface="微软雅黑" panose="020B0503020204020204" pitchFamily="34" charset="-122"/>
                <a:ea typeface="微软雅黑" panose="020B0503020204020204" pitchFamily="34" charset="-122"/>
              </a:rPr>
              <a:t>PWAs </a:t>
            </a:r>
            <a:r>
              <a:rPr lang="en-US" sz="6000" dirty="0" err="1">
                <a:latin typeface="微软雅黑" panose="020B0503020204020204" pitchFamily="34" charset="-122"/>
                <a:ea typeface="微软雅黑" panose="020B0503020204020204" pitchFamily="34" charset="-122"/>
              </a:rPr>
              <a:t>应用</a:t>
            </a:r>
            <a:r>
              <a:rPr lang="en-US" sz="6000" dirty="0">
                <a:latin typeface="微软雅黑" panose="020B0503020204020204" pitchFamily="34" charset="-122"/>
                <a:ea typeface="微软雅黑" panose="020B0503020204020204" pitchFamily="34" charset="-122"/>
              </a:rPr>
              <a:t> + </a:t>
            </a:r>
            <a:r>
              <a:rPr lang="en-US" sz="6000" dirty="0" err="1">
                <a:latin typeface="微软雅黑" panose="020B0503020204020204" pitchFamily="34" charset="-122"/>
                <a:ea typeface="微软雅黑" panose="020B0503020204020204" pitchFamily="34" charset="-122"/>
              </a:rPr>
              <a:t>新的</a:t>
            </a:r>
            <a:r>
              <a:rPr lang="en-US" sz="6000" dirty="0">
                <a:latin typeface="微软雅黑" panose="020B0503020204020204" pitchFamily="34" charset="-122"/>
                <a:ea typeface="微软雅黑" panose="020B0503020204020204" pitchFamily="34" charset="-122"/>
              </a:rPr>
              <a:t> Web </a:t>
            </a:r>
            <a:r>
              <a:rPr lang="en-US" sz="6000" dirty="0" err="1">
                <a:latin typeface="微软雅黑" panose="020B0503020204020204" pitchFamily="34" charset="-122"/>
                <a:ea typeface="微软雅黑" panose="020B0503020204020204" pitchFamily="34" charset="-122"/>
              </a:rPr>
              <a:t>安全模型</a:t>
            </a:r>
            <a:endParaRPr sz="6000" dirty="0">
              <a:latin typeface="微软雅黑" panose="020B0503020204020204" pitchFamily="34" charset="-122"/>
              <a:ea typeface="微软雅黑" panose="020B0503020204020204" pitchFamily="34" charset="-122"/>
            </a:endParaRPr>
          </a:p>
          <a:p>
            <a:pPr marL="0" lvl="0" indent="0" algn="l" rtl="0">
              <a:spcBef>
                <a:spcPts val="0"/>
              </a:spcBef>
              <a:spcAft>
                <a:spcPts val="0"/>
              </a:spcAft>
              <a:buNone/>
            </a:pPr>
            <a:endParaRPr sz="6000" dirty="0">
              <a:latin typeface="微软雅黑" panose="020B0503020204020204" pitchFamily="34" charset="-122"/>
              <a:ea typeface="微软雅黑" panose="020B0503020204020204" pitchFamily="34" charset="-122"/>
            </a:endParaRPr>
          </a:p>
          <a:p>
            <a:pPr marL="0" lvl="0" indent="0" algn="l" rtl="0">
              <a:spcBef>
                <a:spcPts val="0"/>
              </a:spcBef>
              <a:spcAft>
                <a:spcPts val="0"/>
              </a:spcAft>
              <a:buNone/>
            </a:pPr>
            <a:endParaRPr sz="6000" dirty="0">
              <a:latin typeface="微软雅黑" panose="020B0503020204020204" pitchFamily="34" charset="-122"/>
              <a:ea typeface="微软雅黑" panose="020B0503020204020204" pitchFamily="34" charset="-122"/>
            </a:endParaRPr>
          </a:p>
          <a:p>
            <a:pPr marL="0" lvl="0" indent="0" algn="l" rtl="0">
              <a:spcBef>
                <a:spcPts val="0"/>
              </a:spcBef>
              <a:spcAft>
                <a:spcPts val="0"/>
              </a:spcAft>
              <a:buNone/>
            </a:pPr>
            <a:endParaRPr sz="6000" dirty="0">
              <a:latin typeface="微软雅黑" panose="020B0503020204020204" pitchFamily="34" charset="-122"/>
              <a:ea typeface="微软雅黑" panose="020B0503020204020204" pitchFamily="34" charset="-122"/>
            </a:endParaRPr>
          </a:p>
          <a:p>
            <a:pPr marL="0" lvl="0" indent="0" algn="l" rtl="0">
              <a:spcBef>
                <a:spcPts val="0"/>
              </a:spcBef>
              <a:spcAft>
                <a:spcPts val="0"/>
              </a:spcAft>
              <a:buNone/>
            </a:pPr>
            <a:endParaRPr sz="6000" dirty="0">
              <a:latin typeface="微软雅黑" panose="020B0503020204020204" pitchFamily="34" charset="-122"/>
              <a:ea typeface="微软雅黑" panose="020B0503020204020204" pitchFamily="34" charset="-122"/>
            </a:endParaRPr>
          </a:p>
          <a:p>
            <a:pPr marL="0" lvl="0" indent="0" algn="l" rtl="0">
              <a:lnSpc>
                <a:spcPct val="115000"/>
              </a:lnSpc>
              <a:spcBef>
                <a:spcPts val="0"/>
              </a:spcBef>
              <a:spcAft>
                <a:spcPts val="0"/>
              </a:spcAft>
              <a:buNone/>
            </a:pPr>
            <a:r>
              <a:rPr lang="en-US" sz="6000" dirty="0" err="1">
                <a:latin typeface="微软雅黑" panose="020B0503020204020204" pitchFamily="34" charset="-122"/>
                <a:ea typeface="微软雅黑" panose="020B0503020204020204" pitchFamily="34" charset="-122"/>
              </a:rPr>
              <a:t>加入</a:t>
            </a:r>
            <a:r>
              <a:rPr lang="en-US" sz="6000" dirty="0">
                <a:latin typeface="微软雅黑" panose="020B0503020204020204" pitchFamily="34" charset="-122"/>
                <a:ea typeface="微软雅黑" panose="020B0503020204020204" pitchFamily="34" charset="-122"/>
              </a:rPr>
              <a:t> Fugu </a:t>
            </a:r>
            <a:r>
              <a:rPr lang="en-US" sz="6000" dirty="0" err="1">
                <a:latin typeface="微软雅黑" panose="020B0503020204020204" pitchFamily="34" charset="-122"/>
                <a:ea typeface="微软雅黑" panose="020B0503020204020204" pitchFamily="34" charset="-122"/>
              </a:rPr>
              <a:t>讨论</a:t>
            </a:r>
            <a:r>
              <a:rPr lang="en-US" sz="6000" dirty="0">
                <a:latin typeface="微软雅黑" panose="020B0503020204020204" pitchFamily="34" charset="-122"/>
                <a:ea typeface="微软雅黑" panose="020B0503020204020204" pitchFamily="34" charset="-122"/>
              </a:rPr>
              <a:t>：</a:t>
            </a:r>
            <a:r>
              <a:rPr lang="en-US" sz="5000" u="sng" dirty="0">
                <a:solidFill>
                  <a:srgbClr val="00FFFF"/>
                </a:solidFill>
                <a:latin typeface="微软雅黑" panose="020B0503020204020204" pitchFamily="34" charset="-122"/>
                <a:ea typeface="微软雅黑" panose="020B0503020204020204" pitchFamily="34" charset="-122"/>
                <a:hlinkClick r:id="rId3"/>
              </a:rPr>
              <a:t> </a:t>
            </a:r>
            <a:r>
              <a:rPr lang="en-US" sz="5000" u="sng" dirty="0">
                <a:solidFill>
                  <a:srgbClr val="00FFFF"/>
                </a:solidFill>
                <a:latin typeface="微软雅黑" panose="020B0503020204020204" pitchFamily="34" charset="-122"/>
                <a:ea typeface="微软雅黑" panose="020B0503020204020204" pitchFamily="34" charset="-122"/>
                <a:hlinkClick r:id="rId4"/>
              </a:rPr>
              <a:t>fugu-dev@chromium.org</a:t>
            </a:r>
            <a:endParaRPr sz="6000" dirty="0">
              <a:latin typeface="微软雅黑" panose="020B0503020204020204" pitchFamily="34" charset="-122"/>
              <a:ea typeface="微软雅黑" panose="020B0503020204020204" pitchFamily="34" charset="-122"/>
            </a:endParaRPr>
          </a:p>
          <a:p>
            <a:pPr marL="0" lvl="0" indent="0" algn="l" rtl="0">
              <a:lnSpc>
                <a:spcPct val="115000"/>
              </a:lnSpc>
              <a:spcBef>
                <a:spcPts val="0"/>
              </a:spcBef>
              <a:spcAft>
                <a:spcPts val="0"/>
              </a:spcAft>
              <a:buNone/>
            </a:pPr>
            <a:r>
              <a:rPr lang="en-US" sz="6000" dirty="0" err="1">
                <a:latin typeface="微软雅黑" panose="020B0503020204020204" pitchFamily="34" charset="-122"/>
                <a:ea typeface="微软雅黑" panose="020B0503020204020204" pitchFamily="34" charset="-122"/>
              </a:rPr>
              <a:t>提出新的</a:t>
            </a:r>
            <a:r>
              <a:rPr lang="en-US" sz="6000" dirty="0">
                <a:latin typeface="微软雅黑" panose="020B0503020204020204" pitchFamily="34" charset="-122"/>
                <a:ea typeface="微软雅黑" panose="020B0503020204020204" pitchFamily="34" charset="-122"/>
              </a:rPr>
              <a:t> Fugu API: </a:t>
            </a:r>
            <a:r>
              <a:rPr lang="en-US" sz="5000" u="sng" dirty="0">
                <a:solidFill>
                  <a:srgbClr val="00FFFF"/>
                </a:solidFill>
                <a:latin typeface="微软雅黑" panose="020B0503020204020204" pitchFamily="34" charset="-122"/>
                <a:ea typeface="微软雅黑" panose="020B0503020204020204" pitchFamily="34" charset="-122"/>
                <a:hlinkClick r:id="rId5"/>
              </a:rPr>
              <a:t>bit.ly/new-fugu-request</a:t>
            </a:r>
            <a:endParaRPr sz="6000" dirty="0">
              <a:latin typeface="微软雅黑" panose="020B0503020204020204" pitchFamily="34" charset="-122"/>
              <a:ea typeface="微软雅黑" panose="020B0503020204020204" pitchFamily="34" charset="-122"/>
            </a:endParaRPr>
          </a:p>
        </p:txBody>
      </p:sp>
      <p:sp>
        <p:nvSpPr>
          <p:cNvPr id="275" name="Google Shape;275;g61760e0389_1_98"/>
          <p:cNvSpPr txBox="1">
            <a:spLocks noGrp="1"/>
          </p:cNvSpPr>
          <p:nvPr>
            <p:ph type="title"/>
          </p:nvPr>
        </p:nvSpPr>
        <p:spPr>
          <a:prstGeom prst="rect">
            <a:avLst/>
          </a:prstGeom>
        </p:spPr>
        <p:txBody>
          <a:bodyPr spcFirstLastPara="1" wrap="square" lIns="50800" tIns="50800" rIns="50800" bIns="50800" anchor="t" anchorCtr="0">
            <a:noAutofit/>
          </a:bodyPr>
          <a:lstStyle/>
          <a:p>
            <a:pPr marL="0" lvl="0" indent="0" algn="l" rtl="0">
              <a:spcBef>
                <a:spcPts val="0"/>
              </a:spcBef>
              <a:spcAft>
                <a:spcPts val="0"/>
              </a:spcAft>
              <a:buClr>
                <a:schemeClr val="dk1"/>
              </a:buClr>
              <a:buSzPts val="1100"/>
              <a:buFont typeface="Arial"/>
              <a:buNone/>
            </a:pPr>
            <a:r>
              <a:rPr lang="en-US"/>
              <a:t>Key Takeaway</a:t>
            </a:r>
            <a:endParaRPr/>
          </a:p>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9"/>
          <p:cNvSpPr txBox="1">
            <a:spLocks noGrp="1"/>
          </p:cNvSpPr>
          <p:nvPr>
            <p:ph type="body" idx="1"/>
          </p:nvPr>
        </p:nvSpPr>
        <p:spPr>
          <a:prstGeom prst="rect">
            <a:avLst/>
          </a:prstGeom>
          <a:noFill/>
          <a:ln>
            <a:noFill/>
          </a:ln>
        </p:spPr>
        <p:txBody>
          <a:bodyPr spcFirstLastPara="1" wrap="square" lIns="50800" tIns="50800" rIns="50800" bIns="50800" anchor="t" anchorCtr="0">
            <a:normAutofit fontScale="92500" lnSpcReduction="20000"/>
          </a:bodyPr>
          <a:lstStyle/>
          <a:p>
            <a:pPr marL="1028700" lvl="0" indent="-679450" algn="l" rtl="0">
              <a:lnSpc>
                <a:spcPct val="115000"/>
              </a:lnSpc>
              <a:spcBef>
                <a:spcPts val="0"/>
              </a:spcBef>
              <a:spcAft>
                <a:spcPts val="0"/>
              </a:spcAft>
              <a:buSzPts val="2600"/>
              <a:buChar char="●"/>
            </a:pPr>
            <a:r>
              <a:rPr lang="en-US" sz="4800" dirty="0" err="1">
                <a:latin typeface="微软雅黑" panose="020B0503020204020204" pitchFamily="34" charset="-122"/>
                <a:ea typeface="微软雅黑" panose="020B0503020204020204" pitchFamily="34" charset="-122"/>
              </a:rPr>
              <a:t>官方</a:t>
            </a:r>
            <a:r>
              <a:rPr lang="en-US" sz="4800" dirty="0">
                <a:latin typeface="微软雅黑" panose="020B0503020204020204" pitchFamily="34" charset="-122"/>
                <a:ea typeface="微软雅黑" panose="020B0503020204020204" pitchFamily="34" charset="-122"/>
              </a:rPr>
              <a:t> Blog </a:t>
            </a:r>
            <a:r>
              <a:rPr lang="en-US" sz="4800" dirty="0" err="1">
                <a:latin typeface="微软雅黑" panose="020B0503020204020204" pitchFamily="34" charset="-122"/>
                <a:ea typeface="微软雅黑" panose="020B0503020204020204" pitchFamily="34" charset="-122"/>
              </a:rPr>
              <a:t>第一次</a:t>
            </a:r>
            <a:r>
              <a:rPr lang="en-US" sz="4800" u="sng" dirty="0" err="1">
                <a:solidFill>
                  <a:srgbClr val="00FFFF"/>
                </a:solidFill>
                <a:latin typeface="微软雅黑" panose="020B0503020204020204" pitchFamily="34" charset="-122"/>
                <a:ea typeface="微软雅黑" panose="020B0503020204020204" pitchFamily="34" charset="-122"/>
                <a:hlinkClick r:id="rId3"/>
              </a:rPr>
              <a:t>宣布</a:t>
            </a:r>
            <a:endParaRPr sz="4800" dirty="0">
              <a:solidFill>
                <a:srgbClr val="00FFFF"/>
              </a:solidFill>
              <a:latin typeface="微软雅黑" panose="020B0503020204020204" pitchFamily="34" charset="-122"/>
              <a:ea typeface="微软雅黑" panose="020B0503020204020204" pitchFamily="34" charset="-122"/>
            </a:endParaRPr>
          </a:p>
          <a:p>
            <a:pPr marL="1028700" lvl="0" indent="-679450" algn="l" rtl="0">
              <a:lnSpc>
                <a:spcPct val="115000"/>
              </a:lnSpc>
              <a:spcBef>
                <a:spcPts val="0"/>
              </a:spcBef>
              <a:spcAft>
                <a:spcPts val="0"/>
              </a:spcAft>
              <a:buSzPts val="2600"/>
              <a:buChar char="●"/>
            </a:pPr>
            <a:r>
              <a:rPr lang="en-US" sz="4800" dirty="0">
                <a:latin typeface="微软雅黑" panose="020B0503020204020204" pitchFamily="34" charset="-122"/>
                <a:ea typeface="微软雅黑" panose="020B0503020204020204" pitchFamily="34" charset="-122"/>
              </a:rPr>
              <a:t>2019 Google IO </a:t>
            </a:r>
            <a:r>
              <a:rPr lang="en-US" sz="4800" dirty="0" err="1">
                <a:latin typeface="微软雅黑" panose="020B0503020204020204" pitchFamily="34" charset="-122"/>
                <a:ea typeface="微软雅黑" panose="020B0503020204020204" pitchFamily="34" charset="-122"/>
              </a:rPr>
              <a:t>Proj</a:t>
            </a:r>
            <a:r>
              <a:rPr lang="en-US" sz="4800" dirty="0">
                <a:latin typeface="微软雅黑" panose="020B0503020204020204" pitchFamily="34" charset="-122"/>
                <a:ea typeface="微软雅黑" panose="020B0503020204020204" pitchFamily="34" charset="-122"/>
              </a:rPr>
              <a:t> Fugu </a:t>
            </a:r>
            <a:r>
              <a:rPr lang="en-US" sz="4800" u="sng" dirty="0" err="1">
                <a:solidFill>
                  <a:srgbClr val="00FFFF"/>
                </a:solidFill>
                <a:latin typeface="微软雅黑" panose="020B0503020204020204" pitchFamily="34" charset="-122"/>
                <a:ea typeface="微软雅黑" panose="020B0503020204020204" pitchFamily="34" charset="-122"/>
                <a:hlinkClick r:id="rId4"/>
              </a:rPr>
              <a:t>视频重播</a:t>
            </a:r>
            <a:endParaRPr sz="4800" dirty="0">
              <a:solidFill>
                <a:srgbClr val="00FFFF"/>
              </a:solidFill>
              <a:latin typeface="微软雅黑" panose="020B0503020204020204" pitchFamily="34" charset="-122"/>
              <a:ea typeface="微软雅黑" panose="020B0503020204020204" pitchFamily="34" charset="-122"/>
            </a:endParaRPr>
          </a:p>
          <a:p>
            <a:pPr marL="1028700" lvl="0" indent="-679450" algn="l" rtl="0">
              <a:lnSpc>
                <a:spcPct val="115000"/>
              </a:lnSpc>
              <a:spcBef>
                <a:spcPts val="0"/>
              </a:spcBef>
              <a:spcAft>
                <a:spcPts val="0"/>
              </a:spcAft>
              <a:buSzPts val="2600"/>
              <a:buChar char="●"/>
            </a:pPr>
            <a:r>
              <a:rPr lang="en-US" sz="4800" dirty="0">
                <a:latin typeface="微软雅黑" panose="020B0503020204020204" pitchFamily="34" charset="-122"/>
                <a:ea typeface="微软雅黑" panose="020B0503020204020204" pitchFamily="34" charset="-122"/>
              </a:rPr>
              <a:t>2019 </a:t>
            </a:r>
            <a:r>
              <a:rPr lang="en-US" sz="4800" dirty="0" err="1">
                <a:latin typeface="微软雅黑" panose="020B0503020204020204" pitchFamily="34" charset="-122"/>
                <a:ea typeface="微软雅黑" panose="020B0503020204020204" pitchFamily="34" charset="-122"/>
              </a:rPr>
              <a:t>Proj</a:t>
            </a:r>
            <a:r>
              <a:rPr lang="en-US" sz="4800" dirty="0">
                <a:latin typeface="微软雅黑" panose="020B0503020204020204" pitchFamily="34" charset="-122"/>
                <a:ea typeface="微软雅黑" panose="020B0503020204020204" pitchFamily="34" charset="-122"/>
              </a:rPr>
              <a:t> Fugu </a:t>
            </a:r>
            <a:r>
              <a:rPr lang="en-US" sz="4800" dirty="0" err="1">
                <a:latin typeface="微软雅黑" panose="020B0503020204020204" pitchFamily="34" charset="-122"/>
                <a:ea typeface="微软雅黑" panose="020B0503020204020204" pitchFamily="34" charset="-122"/>
              </a:rPr>
              <a:t>日本会议</a:t>
            </a:r>
            <a:r>
              <a:rPr lang="en-US" sz="4800" u="sng" dirty="0" err="1">
                <a:solidFill>
                  <a:srgbClr val="00FFFF"/>
                </a:solidFill>
                <a:latin typeface="微软雅黑" panose="020B0503020204020204" pitchFamily="34" charset="-122"/>
                <a:ea typeface="微软雅黑" panose="020B0503020204020204" pitchFamily="34" charset="-122"/>
                <a:hlinkClick r:id="rId5"/>
              </a:rPr>
              <a:t>纪要</a:t>
            </a:r>
            <a:endParaRPr sz="4800" dirty="0">
              <a:solidFill>
                <a:srgbClr val="00FFFF"/>
              </a:solidFill>
              <a:latin typeface="微软雅黑" panose="020B0503020204020204" pitchFamily="34" charset="-122"/>
              <a:ea typeface="微软雅黑" panose="020B0503020204020204" pitchFamily="34" charset="-122"/>
            </a:endParaRPr>
          </a:p>
          <a:p>
            <a:pPr marL="1028700" lvl="0" indent="-679450" algn="l" rtl="0">
              <a:lnSpc>
                <a:spcPct val="115000"/>
              </a:lnSpc>
              <a:spcBef>
                <a:spcPts val="0"/>
              </a:spcBef>
              <a:spcAft>
                <a:spcPts val="0"/>
              </a:spcAft>
              <a:buSzPts val="2600"/>
              <a:buChar char="●"/>
            </a:pPr>
            <a:r>
              <a:rPr lang="en-US" sz="4800" dirty="0">
                <a:latin typeface="微软雅黑" panose="020B0503020204020204" pitchFamily="34" charset="-122"/>
                <a:ea typeface="微软雅黑" panose="020B0503020204020204" pitchFamily="34" charset="-122"/>
              </a:rPr>
              <a:t>2019 W3C TPAC </a:t>
            </a:r>
            <a:r>
              <a:rPr lang="en-US" sz="4800" dirty="0" err="1">
                <a:latin typeface="微软雅黑" panose="020B0503020204020204" pitchFamily="34" charset="-122"/>
                <a:ea typeface="微软雅黑" panose="020B0503020204020204" pitchFamily="34" charset="-122"/>
              </a:rPr>
              <a:t>Fugu讨论</a:t>
            </a:r>
            <a:r>
              <a:rPr lang="en-US" sz="4800" u="sng" dirty="0" err="1">
                <a:solidFill>
                  <a:srgbClr val="00FFFF"/>
                </a:solidFill>
                <a:latin typeface="微软雅黑" panose="020B0503020204020204" pitchFamily="34" charset="-122"/>
                <a:ea typeface="微软雅黑" panose="020B0503020204020204" pitchFamily="34" charset="-122"/>
                <a:hlinkClick r:id="rId6"/>
              </a:rPr>
              <a:t>纪要</a:t>
            </a:r>
            <a:r>
              <a:rPr lang="en-US" sz="4800" dirty="0" err="1">
                <a:latin typeface="微软雅黑" panose="020B0503020204020204" pitchFamily="34" charset="-122"/>
                <a:ea typeface="微软雅黑" panose="020B0503020204020204" pitchFamily="34" charset="-122"/>
              </a:rPr>
              <a:t>（内有</a:t>
            </a:r>
            <a:r>
              <a:rPr lang="en-US" sz="4800" u="sng" dirty="0" err="1">
                <a:solidFill>
                  <a:srgbClr val="00FFFF"/>
                </a:solidFill>
                <a:latin typeface="微软雅黑" panose="020B0503020204020204" pitchFamily="34" charset="-122"/>
                <a:ea typeface="微软雅黑" panose="020B0503020204020204" pitchFamily="34" charset="-122"/>
                <a:hlinkClick r:id="rId7"/>
              </a:rPr>
              <a:t>幻灯片</a:t>
            </a:r>
            <a:r>
              <a:rPr lang="en-US" sz="4800" dirty="0">
                <a:latin typeface="微软雅黑" panose="020B0503020204020204" pitchFamily="34" charset="-122"/>
                <a:ea typeface="微软雅黑" panose="020B0503020204020204" pitchFamily="34" charset="-122"/>
              </a:rPr>
              <a:t>）</a:t>
            </a:r>
            <a:endParaRPr sz="4800" dirty="0">
              <a:latin typeface="微软雅黑" panose="020B0503020204020204" pitchFamily="34" charset="-122"/>
              <a:ea typeface="微软雅黑" panose="020B0503020204020204" pitchFamily="34" charset="-122"/>
            </a:endParaRPr>
          </a:p>
          <a:p>
            <a:pPr marL="1028700" lvl="0" indent="-679450" algn="l" rtl="0">
              <a:lnSpc>
                <a:spcPct val="115000"/>
              </a:lnSpc>
              <a:spcBef>
                <a:spcPts val="0"/>
              </a:spcBef>
              <a:spcAft>
                <a:spcPts val="0"/>
              </a:spcAft>
              <a:buSzPts val="2600"/>
              <a:buChar char="●"/>
            </a:pPr>
            <a:r>
              <a:rPr lang="en-US" sz="4800" dirty="0" err="1">
                <a:latin typeface="微软雅黑" panose="020B0503020204020204" pitchFamily="34" charset="-122"/>
                <a:ea typeface="微软雅黑" panose="020B0503020204020204" pitchFamily="34" charset="-122"/>
              </a:rPr>
              <a:t>Proj</a:t>
            </a:r>
            <a:r>
              <a:rPr lang="en-US" sz="4800" dirty="0">
                <a:latin typeface="微软雅黑" panose="020B0503020204020204" pitchFamily="34" charset="-122"/>
                <a:ea typeface="微软雅黑" panose="020B0503020204020204" pitchFamily="34" charset="-122"/>
              </a:rPr>
              <a:t> Fugu </a:t>
            </a:r>
            <a:r>
              <a:rPr lang="en-US" sz="4800" dirty="0" err="1">
                <a:latin typeface="微软雅黑" panose="020B0503020204020204" pitchFamily="34" charset="-122"/>
                <a:ea typeface="微软雅黑" panose="020B0503020204020204" pitchFamily="34" charset="-122"/>
              </a:rPr>
              <a:t>多公司常规会议</a:t>
            </a:r>
            <a:r>
              <a:rPr lang="en-US" sz="4800" u="sng" dirty="0" err="1">
                <a:solidFill>
                  <a:srgbClr val="00FFFF"/>
                </a:solidFill>
                <a:latin typeface="微软雅黑" panose="020B0503020204020204" pitchFamily="34" charset="-122"/>
                <a:ea typeface="微软雅黑" panose="020B0503020204020204" pitchFamily="34" charset="-122"/>
                <a:hlinkClick r:id="rId8"/>
              </a:rPr>
              <a:t>纪要</a:t>
            </a:r>
            <a:r>
              <a:rPr lang="en-US" sz="4800" dirty="0" err="1">
                <a:latin typeface="微软雅黑" panose="020B0503020204020204" pitchFamily="34" charset="-122"/>
                <a:ea typeface="微软雅黑" panose="020B0503020204020204" pitchFamily="34" charset="-122"/>
              </a:rPr>
              <a:t>（持续更新</a:t>
            </a:r>
            <a:r>
              <a:rPr lang="en-US" sz="4800" dirty="0">
                <a:latin typeface="微软雅黑" panose="020B0503020204020204" pitchFamily="34" charset="-122"/>
                <a:ea typeface="微软雅黑" panose="020B0503020204020204" pitchFamily="34" charset="-122"/>
              </a:rPr>
              <a:t>）</a:t>
            </a:r>
            <a:endParaRPr sz="4800" dirty="0">
              <a:latin typeface="微软雅黑" panose="020B0503020204020204" pitchFamily="34" charset="-122"/>
              <a:ea typeface="微软雅黑" panose="020B0503020204020204" pitchFamily="34" charset="-122"/>
            </a:endParaRPr>
          </a:p>
          <a:p>
            <a:pPr marL="1028700" lvl="0" indent="-679450" algn="l" rtl="0">
              <a:lnSpc>
                <a:spcPct val="115000"/>
              </a:lnSpc>
              <a:spcBef>
                <a:spcPts val="0"/>
              </a:spcBef>
              <a:spcAft>
                <a:spcPts val="0"/>
              </a:spcAft>
              <a:buSzPts val="2600"/>
              <a:buChar char="●"/>
            </a:pPr>
            <a:r>
              <a:rPr lang="en-US" sz="4800" dirty="0" err="1">
                <a:latin typeface="微软雅黑" panose="020B0503020204020204" pitchFamily="34" charset="-122"/>
                <a:ea typeface="微软雅黑" panose="020B0503020204020204" pitchFamily="34" charset="-122"/>
              </a:rPr>
              <a:t>Proj</a:t>
            </a:r>
            <a:r>
              <a:rPr lang="en-US" sz="4800" dirty="0">
                <a:latin typeface="微软雅黑" panose="020B0503020204020204" pitchFamily="34" charset="-122"/>
                <a:ea typeface="微软雅黑" panose="020B0503020204020204" pitchFamily="34" charset="-122"/>
              </a:rPr>
              <a:t> Fugu API </a:t>
            </a:r>
            <a:r>
              <a:rPr lang="en-US" sz="4800" u="sng" dirty="0" err="1">
                <a:solidFill>
                  <a:srgbClr val="00FFFF"/>
                </a:solidFill>
                <a:latin typeface="微软雅黑" panose="020B0503020204020204" pitchFamily="34" charset="-122"/>
                <a:ea typeface="微软雅黑" panose="020B0503020204020204" pitchFamily="34" charset="-122"/>
                <a:hlinkClick r:id="rId9"/>
              </a:rPr>
              <a:t>状态图</a:t>
            </a:r>
            <a:endParaRPr sz="4800" dirty="0">
              <a:solidFill>
                <a:srgbClr val="00FFFF"/>
              </a:solidFill>
              <a:latin typeface="微软雅黑" panose="020B0503020204020204" pitchFamily="34" charset="-122"/>
              <a:ea typeface="微软雅黑" panose="020B0503020204020204" pitchFamily="34" charset="-122"/>
            </a:endParaRPr>
          </a:p>
          <a:p>
            <a:pPr marL="1028700" lvl="0" indent="-679450" algn="l" rtl="0">
              <a:lnSpc>
                <a:spcPct val="115000"/>
              </a:lnSpc>
              <a:spcBef>
                <a:spcPts val="0"/>
              </a:spcBef>
              <a:spcAft>
                <a:spcPts val="0"/>
              </a:spcAft>
              <a:buSzPts val="2600"/>
              <a:buChar char="●"/>
            </a:pPr>
            <a:r>
              <a:rPr lang="en-US" sz="4800" dirty="0" err="1">
                <a:latin typeface="微软雅黑" panose="020B0503020204020204" pitchFamily="34" charset="-122"/>
                <a:ea typeface="微软雅黑" panose="020B0503020204020204" pitchFamily="34" charset="-122"/>
              </a:rPr>
              <a:t>Proj</a:t>
            </a:r>
            <a:r>
              <a:rPr lang="en-US" sz="4800" dirty="0">
                <a:latin typeface="微软雅黑" panose="020B0503020204020204" pitchFamily="34" charset="-122"/>
                <a:ea typeface="微软雅黑" panose="020B0503020204020204" pitchFamily="34" charset="-122"/>
              </a:rPr>
              <a:t> Fugu </a:t>
            </a:r>
            <a:r>
              <a:rPr lang="en-US" sz="4800" dirty="0" err="1">
                <a:latin typeface="微软雅黑" panose="020B0503020204020204" pitchFamily="34" charset="-122"/>
                <a:ea typeface="微软雅黑" panose="020B0503020204020204" pitchFamily="34" charset="-122"/>
              </a:rPr>
              <a:t>代码</a:t>
            </a:r>
            <a:r>
              <a:rPr lang="en-US" sz="4800" u="sng" dirty="0" err="1">
                <a:solidFill>
                  <a:srgbClr val="00FFFF"/>
                </a:solidFill>
                <a:latin typeface="微软雅黑" panose="020B0503020204020204" pitchFamily="34" charset="-122"/>
                <a:ea typeface="微软雅黑" panose="020B0503020204020204" pitchFamily="34" charset="-122"/>
                <a:hlinkClick r:id="rId10"/>
              </a:rPr>
              <a:t>实验室</a:t>
            </a:r>
            <a:endParaRPr sz="4800" dirty="0">
              <a:solidFill>
                <a:srgbClr val="00FFFF"/>
              </a:solidFill>
              <a:latin typeface="微软雅黑" panose="020B0503020204020204" pitchFamily="34" charset="-122"/>
              <a:ea typeface="微软雅黑" panose="020B0503020204020204" pitchFamily="34" charset="-122"/>
            </a:endParaRPr>
          </a:p>
          <a:p>
            <a:pPr marL="1028700" lvl="0" indent="-514350" algn="l" rtl="0">
              <a:lnSpc>
                <a:spcPct val="115000"/>
              </a:lnSpc>
              <a:spcBef>
                <a:spcPts val="0"/>
              </a:spcBef>
              <a:spcAft>
                <a:spcPts val="0"/>
              </a:spcAft>
              <a:buNone/>
            </a:pPr>
            <a:endParaRPr sz="4800" dirty="0">
              <a:latin typeface="微软雅黑" panose="020B0503020204020204" pitchFamily="34" charset="-122"/>
              <a:ea typeface="微软雅黑" panose="020B0503020204020204" pitchFamily="34" charset="-122"/>
            </a:endParaRPr>
          </a:p>
          <a:p>
            <a:pPr marL="1028700" lvl="0" indent="-514350" algn="l" rtl="0">
              <a:lnSpc>
                <a:spcPct val="115000"/>
              </a:lnSpc>
              <a:spcBef>
                <a:spcPts val="0"/>
              </a:spcBef>
              <a:spcAft>
                <a:spcPts val="0"/>
              </a:spcAft>
              <a:buNone/>
            </a:pPr>
            <a:endParaRPr sz="4800" dirty="0">
              <a:latin typeface="微软雅黑" panose="020B0503020204020204" pitchFamily="34" charset="-122"/>
              <a:ea typeface="微软雅黑" panose="020B0503020204020204" pitchFamily="34" charset="-122"/>
            </a:endParaRPr>
          </a:p>
          <a:p>
            <a:pPr marL="1028700" lvl="0" indent="-679450" algn="l" rtl="0">
              <a:lnSpc>
                <a:spcPct val="115000"/>
              </a:lnSpc>
              <a:spcBef>
                <a:spcPts val="0"/>
              </a:spcBef>
              <a:spcAft>
                <a:spcPts val="0"/>
              </a:spcAft>
              <a:buSzPts val="2600"/>
              <a:buChar char="●"/>
            </a:pPr>
            <a:r>
              <a:rPr lang="en-US" sz="4800" dirty="0">
                <a:latin typeface="微软雅黑" panose="020B0503020204020204" pitchFamily="34" charset="-122"/>
                <a:ea typeface="微软雅黑" panose="020B0503020204020204" pitchFamily="34" charset="-122"/>
              </a:rPr>
              <a:t>Fugu </a:t>
            </a:r>
            <a:r>
              <a:rPr lang="en-US" sz="4800" dirty="0" err="1">
                <a:latin typeface="微软雅黑" panose="020B0503020204020204" pitchFamily="34" charset="-122"/>
                <a:ea typeface="微软雅黑" panose="020B0503020204020204" pitchFamily="34" charset="-122"/>
              </a:rPr>
              <a:t>相关讨论</a:t>
            </a:r>
            <a:r>
              <a:rPr lang="en-US" sz="4800" dirty="0">
                <a:latin typeface="微软雅黑" panose="020B0503020204020204" pitchFamily="34" charset="-122"/>
                <a:ea typeface="微软雅黑" panose="020B0503020204020204" pitchFamily="34" charset="-122"/>
              </a:rPr>
              <a:t>: </a:t>
            </a:r>
            <a:r>
              <a:rPr lang="en-US" sz="4800" u="sng" dirty="0">
                <a:solidFill>
                  <a:srgbClr val="00FFFF"/>
                </a:solidFill>
                <a:latin typeface="微软雅黑" panose="020B0503020204020204" pitchFamily="34" charset="-122"/>
                <a:ea typeface="微软雅黑" panose="020B0503020204020204" pitchFamily="34" charset="-122"/>
                <a:hlinkClick r:id="rId11"/>
              </a:rPr>
              <a:t>@chromium</a:t>
            </a:r>
            <a:r>
              <a:rPr lang="en-US" sz="4800" dirty="0">
                <a:latin typeface="微软雅黑" panose="020B0503020204020204" pitchFamily="34" charset="-122"/>
                <a:ea typeface="微软雅黑" panose="020B0503020204020204" pitchFamily="34" charset="-122"/>
              </a:rPr>
              <a:t> </a:t>
            </a:r>
            <a:r>
              <a:rPr lang="en-US" sz="4800" dirty="0" err="1">
                <a:latin typeface="微软雅黑" panose="020B0503020204020204" pitchFamily="34" charset="-122"/>
                <a:ea typeface="微软雅黑" panose="020B0503020204020204" pitchFamily="34" charset="-122"/>
              </a:rPr>
              <a:t>内使用标签</a:t>
            </a:r>
            <a:r>
              <a:rPr lang="en-US" sz="4800" dirty="0">
                <a:latin typeface="微软雅黑" panose="020B0503020204020204" pitchFamily="34" charset="-122"/>
                <a:ea typeface="微软雅黑" panose="020B0503020204020204" pitchFamily="34" charset="-122"/>
              </a:rPr>
              <a:t> </a:t>
            </a:r>
            <a:r>
              <a:rPr lang="en-US" sz="4800" dirty="0">
                <a:solidFill>
                  <a:schemeClr val="accent4"/>
                </a:solidFill>
                <a:latin typeface="微软雅黑" panose="020B0503020204020204" pitchFamily="34" charset="-122"/>
                <a:ea typeface="微软雅黑" panose="020B0503020204020204" pitchFamily="34" charset="-122"/>
              </a:rPr>
              <a:t>#fugu</a:t>
            </a:r>
            <a:endParaRPr sz="4800" dirty="0">
              <a:solidFill>
                <a:schemeClr val="accent4"/>
              </a:solidFill>
              <a:latin typeface="微软雅黑" panose="020B0503020204020204" pitchFamily="34" charset="-122"/>
              <a:ea typeface="微软雅黑" panose="020B0503020204020204" pitchFamily="34" charset="-122"/>
            </a:endParaRPr>
          </a:p>
          <a:p>
            <a:pPr marL="1028700" lvl="0" indent="-679450" algn="l" rtl="0">
              <a:lnSpc>
                <a:spcPct val="115000"/>
              </a:lnSpc>
              <a:spcBef>
                <a:spcPts val="0"/>
              </a:spcBef>
              <a:spcAft>
                <a:spcPts val="0"/>
              </a:spcAft>
              <a:buSzPts val="2600"/>
              <a:buChar char="●"/>
            </a:pPr>
            <a:r>
              <a:rPr lang="en-US" sz="4800" dirty="0" err="1">
                <a:latin typeface="微软雅黑" panose="020B0503020204020204" pitchFamily="34" charset="-122"/>
                <a:ea typeface="微软雅黑" panose="020B0503020204020204" pitchFamily="34" charset="-122"/>
              </a:rPr>
              <a:t>提出新的Fugu</a:t>
            </a:r>
            <a:r>
              <a:rPr lang="en-US" sz="4800" dirty="0">
                <a:latin typeface="微软雅黑" panose="020B0503020204020204" pitchFamily="34" charset="-122"/>
                <a:ea typeface="微软雅黑" panose="020B0503020204020204" pitchFamily="34" charset="-122"/>
              </a:rPr>
              <a:t> API: </a:t>
            </a:r>
            <a:r>
              <a:rPr lang="en-US" sz="4800" u="sng" dirty="0">
                <a:solidFill>
                  <a:srgbClr val="00FFFF"/>
                </a:solidFill>
                <a:latin typeface="微软雅黑" panose="020B0503020204020204" pitchFamily="34" charset="-122"/>
                <a:ea typeface="微软雅黑" panose="020B0503020204020204" pitchFamily="34" charset="-122"/>
                <a:hlinkClick r:id="rId12"/>
              </a:rPr>
              <a:t>bit.ly/new-fugu-request</a:t>
            </a:r>
            <a:endParaRPr sz="4800" dirty="0">
              <a:solidFill>
                <a:srgbClr val="00FFFF"/>
              </a:solidFill>
              <a:latin typeface="微软雅黑" panose="020B0503020204020204" pitchFamily="34" charset="-122"/>
              <a:ea typeface="微软雅黑" panose="020B0503020204020204" pitchFamily="34" charset="-122"/>
            </a:endParaRPr>
          </a:p>
        </p:txBody>
      </p:sp>
      <p:sp>
        <p:nvSpPr>
          <p:cNvPr id="281" name="Google Shape;281;p19"/>
          <p:cNvSpPr txBox="1">
            <a:spLocks noGrp="1"/>
          </p:cNvSpPr>
          <p:nvPr>
            <p:ph type="title"/>
          </p:nvPr>
        </p:nvSpPr>
        <p:spPr>
          <a:prstGeom prst="rect">
            <a:avLst/>
          </a:prstGeom>
          <a:noFill/>
          <a:ln>
            <a:noFill/>
          </a:ln>
        </p:spPr>
        <p:txBody>
          <a:bodyPr spcFirstLastPara="1" wrap="square" lIns="50800" tIns="50800" rIns="50800" bIns="50800" anchor="t" anchorCtr="0">
            <a:normAutofit/>
          </a:bodyPr>
          <a:lstStyle/>
          <a:p>
            <a:pPr marL="0" lvl="0" indent="0" algn="l" rtl="0">
              <a:lnSpc>
                <a:spcPct val="100000"/>
              </a:lnSpc>
              <a:spcBef>
                <a:spcPts val="0"/>
              </a:spcBef>
              <a:spcAft>
                <a:spcPts val="0"/>
              </a:spcAft>
              <a:buClr>
                <a:srgbClr val="18B2E8"/>
              </a:buClr>
              <a:buSzPts val="6800"/>
              <a:buFont typeface="Arial"/>
              <a:buNone/>
            </a:pPr>
            <a:r>
              <a:rPr lang="en-US"/>
              <a:t>资源链接</a:t>
            </a:r>
            <a:endParaRPr sz="6800" b="1">
              <a:solidFill>
                <a:srgbClr val="18B2E8"/>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3"/>
          <p:cNvSpPr txBox="1">
            <a:spLocks noGrp="1"/>
          </p:cNvSpPr>
          <p:nvPr>
            <p:ph type="body" idx="1"/>
          </p:nvPr>
        </p:nvSpPr>
        <p:spPr>
          <a:xfrm>
            <a:off x="6613075" y="1835775"/>
            <a:ext cx="15341400" cy="10415700"/>
          </a:xfrm>
          <a:prstGeom prst="rect">
            <a:avLst/>
          </a:prstGeom>
          <a:noFill/>
          <a:ln>
            <a:noFill/>
          </a:ln>
          <a:effectLst>
            <a:outerShdw blurRad="57150" dist="19050" dir="5400000" algn="bl" rotWithShape="0">
              <a:srgbClr val="000000">
                <a:alpha val="50000"/>
              </a:srgbClr>
            </a:outerShdw>
          </a:effectLst>
        </p:spPr>
        <p:txBody>
          <a:bodyPr spcFirstLastPara="1" wrap="square" lIns="50800" tIns="329175" rIns="50800" bIns="50800" anchor="t" anchorCtr="0">
            <a:normAutofit lnSpcReduction="10000"/>
          </a:bodyPr>
          <a:lstStyle/>
          <a:p>
            <a:pPr marL="0" lvl="0" indent="0" algn="l" rtl="0">
              <a:lnSpc>
                <a:spcPct val="150000"/>
              </a:lnSpc>
              <a:spcBef>
                <a:spcPts val="0"/>
              </a:spcBef>
              <a:spcAft>
                <a:spcPts val="0"/>
              </a:spcAft>
              <a:buClr>
                <a:srgbClr val="E4F4F9"/>
              </a:buClr>
              <a:buSzPts val="5000"/>
              <a:buFont typeface="Microsoft YaHei"/>
              <a:buNone/>
            </a:pPr>
            <a:r>
              <a:rPr lang="en-US" dirty="0">
                <a:solidFill>
                  <a:srgbClr val="D9D9D9"/>
                </a:solidFill>
                <a:latin typeface="微软雅黑" panose="020B0503020204020204" pitchFamily="34" charset="-122"/>
                <a:ea typeface="微软雅黑" panose="020B0503020204020204" pitchFamily="34" charset="-122"/>
              </a:rPr>
              <a:t>🐡 </a:t>
            </a:r>
            <a:r>
              <a:rPr lang="en-US" dirty="0" err="1">
                <a:solidFill>
                  <a:srgbClr val="D9D9D9"/>
                </a:solidFill>
                <a:latin typeface="微软雅黑" panose="020B0503020204020204" pitchFamily="34" charset="-122"/>
                <a:ea typeface="微软雅黑" panose="020B0503020204020204" pitchFamily="34" charset="-122"/>
              </a:rPr>
              <a:t>问题从哪里来</a:t>
            </a:r>
            <a:r>
              <a:rPr lang="en-US" dirty="0">
                <a:solidFill>
                  <a:srgbClr val="D9D9D9"/>
                </a:solidFill>
                <a:latin typeface="微软雅黑" panose="020B0503020204020204" pitchFamily="34" charset="-122"/>
                <a:ea typeface="微软雅黑" panose="020B0503020204020204" pitchFamily="34" charset="-122"/>
              </a:rPr>
              <a:t>？</a:t>
            </a:r>
            <a:endParaRPr dirty="0">
              <a:solidFill>
                <a:srgbClr val="D9D9D9"/>
              </a:solidFill>
              <a:latin typeface="微软雅黑" panose="020B0503020204020204" pitchFamily="34" charset="-122"/>
              <a:ea typeface="微软雅黑" panose="020B0503020204020204" pitchFamily="34" charset="-122"/>
            </a:endParaRPr>
          </a:p>
          <a:p>
            <a:pPr marL="0" lvl="0" indent="0" algn="l" rtl="0">
              <a:lnSpc>
                <a:spcPct val="150000"/>
              </a:lnSpc>
              <a:spcBef>
                <a:spcPts val="0"/>
              </a:spcBef>
              <a:spcAft>
                <a:spcPts val="0"/>
              </a:spcAft>
              <a:buClr>
                <a:srgbClr val="E4F4F9"/>
              </a:buClr>
              <a:buSzPts val="5000"/>
              <a:buFont typeface="Microsoft YaHei"/>
              <a:buNone/>
            </a:pPr>
            <a:r>
              <a:rPr lang="en-US" dirty="0">
                <a:solidFill>
                  <a:srgbClr val="D9D9D9"/>
                </a:solidFill>
                <a:latin typeface="微软雅黑" panose="020B0503020204020204" pitchFamily="34" charset="-122"/>
                <a:ea typeface="微软雅黑" panose="020B0503020204020204" pitchFamily="34" charset="-122"/>
              </a:rPr>
              <a:t>🐡 Project Fugu </a:t>
            </a:r>
            <a:r>
              <a:rPr lang="en-US" dirty="0" err="1">
                <a:solidFill>
                  <a:srgbClr val="D9D9D9"/>
                </a:solidFill>
                <a:latin typeface="微软雅黑" panose="020B0503020204020204" pitchFamily="34" charset="-122"/>
                <a:ea typeface="微软雅黑" panose="020B0503020204020204" pitchFamily="34" charset="-122"/>
              </a:rPr>
              <a:t>如何工作</a:t>
            </a:r>
            <a:endParaRPr dirty="0">
              <a:solidFill>
                <a:srgbClr val="D9D9D9"/>
              </a:solidFill>
              <a:latin typeface="微软雅黑" panose="020B0503020204020204" pitchFamily="34" charset="-122"/>
              <a:ea typeface="微软雅黑" panose="020B0503020204020204" pitchFamily="34" charset="-122"/>
            </a:endParaRPr>
          </a:p>
          <a:p>
            <a:pPr marL="0" lvl="0" indent="0" algn="l" rtl="0">
              <a:lnSpc>
                <a:spcPct val="150000"/>
              </a:lnSpc>
              <a:spcBef>
                <a:spcPts val="0"/>
              </a:spcBef>
              <a:spcAft>
                <a:spcPts val="0"/>
              </a:spcAft>
              <a:buClr>
                <a:srgbClr val="E4F4F9"/>
              </a:buClr>
              <a:buSzPts val="5000"/>
              <a:buFont typeface="Microsoft YaHei"/>
              <a:buNone/>
            </a:pPr>
            <a:r>
              <a:rPr lang="en-US" dirty="0">
                <a:solidFill>
                  <a:srgbClr val="D9D9D9"/>
                </a:solidFill>
                <a:latin typeface="微软雅黑" panose="020B0503020204020204" pitchFamily="34" charset="-122"/>
                <a:ea typeface="微软雅黑" panose="020B0503020204020204" pitchFamily="34" charset="-122"/>
              </a:rPr>
              <a:t>🐡 Project Fugu </a:t>
            </a:r>
            <a:r>
              <a:rPr lang="en-US" dirty="0" err="1">
                <a:solidFill>
                  <a:srgbClr val="D9D9D9"/>
                </a:solidFill>
                <a:latin typeface="微软雅黑" panose="020B0503020204020204" pitchFamily="34" charset="-122"/>
                <a:ea typeface="微软雅黑" panose="020B0503020204020204" pitchFamily="34" charset="-122"/>
              </a:rPr>
              <a:t>进展现状</a:t>
            </a:r>
            <a:endParaRPr dirty="0">
              <a:solidFill>
                <a:srgbClr val="D9D9D9"/>
              </a:solidFill>
              <a:latin typeface="微软雅黑" panose="020B0503020204020204" pitchFamily="34" charset="-122"/>
              <a:ea typeface="微软雅黑" panose="020B0503020204020204" pitchFamily="34" charset="-122"/>
            </a:endParaRPr>
          </a:p>
          <a:p>
            <a:pPr marL="0" lvl="0" indent="0" algn="l" rtl="0">
              <a:lnSpc>
                <a:spcPct val="150000"/>
              </a:lnSpc>
              <a:spcBef>
                <a:spcPts val="0"/>
              </a:spcBef>
              <a:spcAft>
                <a:spcPts val="0"/>
              </a:spcAft>
              <a:buClr>
                <a:schemeClr val="dk1"/>
              </a:buClr>
              <a:buSzPts val="1100"/>
              <a:buFont typeface="Arial"/>
              <a:buNone/>
            </a:pPr>
            <a:r>
              <a:rPr lang="en-US" dirty="0">
                <a:solidFill>
                  <a:srgbClr val="D9D9D9"/>
                </a:solidFill>
                <a:latin typeface="微软雅黑" panose="020B0503020204020204" pitchFamily="34" charset="-122"/>
                <a:ea typeface="微软雅黑" panose="020B0503020204020204" pitchFamily="34" charset="-122"/>
              </a:rPr>
              <a:t>🐡 </a:t>
            </a:r>
            <a:r>
              <a:rPr lang="en-US" dirty="0" err="1">
                <a:solidFill>
                  <a:srgbClr val="D9D9D9"/>
                </a:solidFill>
                <a:latin typeface="微软雅黑" panose="020B0503020204020204" pitchFamily="34" charset="-122"/>
                <a:ea typeface="微软雅黑" panose="020B0503020204020204" pitchFamily="34" charset="-122"/>
              </a:rPr>
              <a:t>更多</a:t>
            </a:r>
            <a:r>
              <a:rPr lang="en-US" dirty="0">
                <a:solidFill>
                  <a:srgbClr val="D9D9D9"/>
                </a:solidFill>
                <a:latin typeface="微软雅黑" panose="020B0503020204020204" pitchFamily="34" charset="-122"/>
                <a:ea typeface="微软雅黑" panose="020B0503020204020204" pitchFamily="34" charset="-122"/>
              </a:rPr>
              <a:t> Fugu APIs </a:t>
            </a:r>
            <a:r>
              <a:rPr lang="en-US" dirty="0" err="1">
                <a:solidFill>
                  <a:srgbClr val="D9D9D9"/>
                </a:solidFill>
                <a:latin typeface="微软雅黑" panose="020B0503020204020204" pitchFamily="34" charset="-122"/>
                <a:ea typeface="微软雅黑" panose="020B0503020204020204" pitchFamily="34" charset="-122"/>
              </a:rPr>
              <a:t>的介绍</a:t>
            </a:r>
            <a:endParaRPr dirty="0">
              <a:solidFill>
                <a:srgbClr val="D9D9D9"/>
              </a:solidFill>
              <a:latin typeface="微软雅黑" panose="020B0503020204020204" pitchFamily="34" charset="-122"/>
              <a:ea typeface="微软雅黑" panose="020B0503020204020204" pitchFamily="34" charset="-122"/>
            </a:endParaRPr>
          </a:p>
          <a:p>
            <a:pPr marL="0" lvl="0" indent="0" algn="l" rtl="0">
              <a:lnSpc>
                <a:spcPct val="150000"/>
              </a:lnSpc>
              <a:spcBef>
                <a:spcPts val="0"/>
              </a:spcBef>
              <a:spcAft>
                <a:spcPts val="0"/>
              </a:spcAft>
              <a:buClr>
                <a:schemeClr val="dk1"/>
              </a:buClr>
              <a:buSzPts val="1100"/>
              <a:buFont typeface="Arial"/>
              <a:buNone/>
            </a:pPr>
            <a:r>
              <a:rPr lang="en-US" dirty="0">
                <a:solidFill>
                  <a:srgbClr val="D9D9D9"/>
                </a:solidFill>
                <a:latin typeface="微软雅黑" panose="020B0503020204020204" pitchFamily="34" charset="-122"/>
                <a:ea typeface="微软雅黑" panose="020B0503020204020204" pitchFamily="34" charset="-122"/>
              </a:rPr>
              <a:t>🐡 Web </a:t>
            </a:r>
            <a:r>
              <a:rPr lang="en-US" dirty="0" err="1">
                <a:solidFill>
                  <a:srgbClr val="D9D9D9"/>
                </a:solidFill>
                <a:latin typeface="微软雅黑" panose="020B0503020204020204" pitchFamily="34" charset="-122"/>
                <a:ea typeface="微软雅黑" panose="020B0503020204020204" pitchFamily="34" charset="-122"/>
              </a:rPr>
              <a:t>安全模型新考量</a:t>
            </a:r>
            <a:endParaRPr dirty="0">
              <a:solidFill>
                <a:srgbClr val="D9D9D9"/>
              </a:solidFill>
              <a:latin typeface="微软雅黑" panose="020B0503020204020204" pitchFamily="34" charset="-122"/>
              <a:ea typeface="微软雅黑" panose="020B0503020204020204" pitchFamily="34" charset="-122"/>
            </a:endParaRPr>
          </a:p>
          <a:p>
            <a:pPr marL="0" lvl="0" indent="0" algn="l" rtl="0">
              <a:lnSpc>
                <a:spcPct val="150000"/>
              </a:lnSpc>
              <a:spcBef>
                <a:spcPts val="0"/>
              </a:spcBef>
              <a:spcAft>
                <a:spcPts val="0"/>
              </a:spcAft>
              <a:buClr>
                <a:srgbClr val="E4F4F9"/>
              </a:buClr>
              <a:buSzPts val="5000"/>
              <a:buFont typeface="Microsoft YaHei"/>
              <a:buNone/>
            </a:pPr>
            <a:r>
              <a:rPr lang="en-US" dirty="0">
                <a:solidFill>
                  <a:srgbClr val="D9D9D9"/>
                </a:solidFill>
                <a:latin typeface="微软雅黑" panose="020B0503020204020204" pitchFamily="34" charset="-122"/>
                <a:ea typeface="微软雅黑" panose="020B0503020204020204" pitchFamily="34" charset="-122"/>
              </a:rPr>
              <a:t>🐡 PWAs + Fugu </a:t>
            </a:r>
            <a:r>
              <a:rPr lang="en-US" dirty="0" err="1">
                <a:solidFill>
                  <a:srgbClr val="D9D9D9"/>
                </a:solidFill>
                <a:latin typeface="微软雅黑" panose="020B0503020204020204" pitchFamily="34" charset="-122"/>
                <a:ea typeface="微软雅黑" panose="020B0503020204020204" pitchFamily="34" charset="-122"/>
              </a:rPr>
              <a:t>和小程序们</a:t>
            </a:r>
            <a:endParaRPr dirty="0">
              <a:solidFill>
                <a:srgbClr val="D9D9D9"/>
              </a:solidFill>
              <a:latin typeface="微软雅黑" panose="020B0503020204020204" pitchFamily="34" charset="-122"/>
              <a:ea typeface="微软雅黑" panose="020B0503020204020204" pitchFamily="34" charset="-122"/>
            </a:endParaRPr>
          </a:p>
          <a:p>
            <a:pPr marL="0" lvl="0" indent="0" algn="l" rtl="0">
              <a:lnSpc>
                <a:spcPct val="150000"/>
              </a:lnSpc>
              <a:spcBef>
                <a:spcPts val="0"/>
              </a:spcBef>
              <a:spcAft>
                <a:spcPts val="0"/>
              </a:spcAft>
              <a:buClr>
                <a:srgbClr val="18B2E8"/>
              </a:buClr>
              <a:buSzPts val="6800"/>
              <a:buFont typeface="Arial"/>
              <a:buNone/>
            </a:pPr>
            <a:r>
              <a:rPr lang="en-US" dirty="0">
                <a:solidFill>
                  <a:srgbClr val="D9D9D9"/>
                </a:solidFill>
                <a:latin typeface="微软雅黑" panose="020B0503020204020204" pitchFamily="34" charset="-122"/>
                <a:ea typeface="微软雅黑" panose="020B0503020204020204" pitchFamily="34" charset="-122"/>
              </a:rPr>
              <a:t>🐡 </a:t>
            </a:r>
            <a:r>
              <a:rPr lang="en-US" dirty="0" err="1">
                <a:solidFill>
                  <a:srgbClr val="D9D9D9"/>
                </a:solidFill>
                <a:latin typeface="微软雅黑" panose="020B0503020204020204" pitchFamily="34" charset="-122"/>
                <a:ea typeface="微软雅黑" panose="020B0503020204020204" pitchFamily="34" charset="-122"/>
              </a:rPr>
              <a:t>一个</a:t>
            </a:r>
            <a:r>
              <a:rPr lang="en-US" dirty="0">
                <a:solidFill>
                  <a:srgbClr val="D9D9D9"/>
                </a:solidFill>
                <a:latin typeface="微软雅黑" panose="020B0503020204020204" pitchFamily="34" charset="-122"/>
                <a:ea typeface="微软雅黑" panose="020B0503020204020204" pitchFamily="34" charset="-122"/>
              </a:rPr>
              <a:t> Fugu API 在 Chromium </a:t>
            </a:r>
            <a:r>
              <a:rPr lang="en-US" dirty="0" err="1">
                <a:solidFill>
                  <a:srgbClr val="D9D9D9"/>
                </a:solidFill>
                <a:latin typeface="微软雅黑" panose="020B0503020204020204" pitchFamily="34" charset="-122"/>
                <a:ea typeface="微软雅黑" panose="020B0503020204020204" pitchFamily="34" charset="-122"/>
              </a:rPr>
              <a:t>中是如何实现的</a:t>
            </a:r>
            <a:endParaRPr dirty="0">
              <a:solidFill>
                <a:srgbClr val="D9D9D9"/>
              </a:solidFill>
              <a:latin typeface="微软雅黑" panose="020B0503020204020204" pitchFamily="34" charset="-122"/>
              <a:ea typeface="微软雅黑" panose="020B0503020204020204" pitchFamily="34" charset="-122"/>
            </a:endParaRPr>
          </a:p>
          <a:p>
            <a:pPr marL="0" lvl="0" indent="0" algn="l" rtl="0">
              <a:lnSpc>
                <a:spcPct val="150000"/>
              </a:lnSpc>
              <a:spcBef>
                <a:spcPts val="0"/>
              </a:spcBef>
              <a:spcAft>
                <a:spcPts val="0"/>
              </a:spcAft>
              <a:buClr>
                <a:srgbClr val="E4F4F9"/>
              </a:buClr>
              <a:buSzPts val="5000"/>
              <a:buFont typeface="Microsoft YaHei"/>
              <a:buNone/>
            </a:pPr>
            <a:r>
              <a:rPr lang="en-US" dirty="0">
                <a:solidFill>
                  <a:srgbClr val="D9D9D9"/>
                </a:solidFill>
                <a:latin typeface="微软雅黑" panose="020B0503020204020204" pitchFamily="34" charset="-122"/>
                <a:ea typeface="微软雅黑" panose="020B0503020204020204" pitchFamily="34" charset="-122"/>
              </a:rPr>
              <a:t>🐡 About Intel China Web Team</a:t>
            </a:r>
            <a:endParaRPr dirty="0">
              <a:solidFill>
                <a:srgbClr val="D9D9D9"/>
              </a:solidFill>
              <a:latin typeface="微软雅黑" panose="020B0503020204020204" pitchFamily="34" charset="-122"/>
              <a:ea typeface="微软雅黑" panose="020B0503020204020204" pitchFamily="34" charset="-122"/>
            </a:endParaRPr>
          </a:p>
          <a:p>
            <a:pPr marL="0" lvl="0" indent="0" algn="l" rtl="0">
              <a:lnSpc>
                <a:spcPct val="150000"/>
              </a:lnSpc>
              <a:spcBef>
                <a:spcPts val="0"/>
              </a:spcBef>
              <a:spcAft>
                <a:spcPts val="0"/>
              </a:spcAft>
              <a:buClr>
                <a:srgbClr val="E4F4F9"/>
              </a:buClr>
              <a:buSzPts val="5000"/>
              <a:buFont typeface="Microsoft YaHei"/>
              <a:buNone/>
            </a:pPr>
            <a:r>
              <a:rPr lang="en-US" dirty="0">
                <a:solidFill>
                  <a:srgbClr val="D9D9D9"/>
                </a:solidFill>
                <a:latin typeface="微软雅黑" panose="020B0503020204020204" pitchFamily="34" charset="-122"/>
                <a:ea typeface="微软雅黑" panose="020B0503020204020204" pitchFamily="34" charset="-122"/>
              </a:rPr>
              <a:t>🐡 </a:t>
            </a:r>
            <a:r>
              <a:rPr lang="en-US" dirty="0" err="1">
                <a:solidFill>
                  <a:srgbClr val="D9D9D9"/>
                </a:solidFill>
                <a:latin typeface="微软雅黑" panose="020B0503020204020204" pitchFamily="34" charset="-122"/>
                <a:ea typeface="微软雅黑" panose="020B0503020204020204" pitchFamily="34" charset="-122"/>
              </a:rPr>
              <a:t>资源链接</a:t>
            </a:r>
            <a:endParaRPr dirty="0">
              <a:solidFill>
                <a:srgbClr val="D9D9D9"/>
              </a:solidFill>
              <a:latin typeface="微软雅黑" panose="020B0503020204020204" pitchFamily="34" charset="-122"/>
              <a:ea typeface="微软雅黑" panose="020B0503020204020204" pitchFamily="34" charset="-122"/>
            </a:endParaRPr>
          </a:p>
          <a:p>
            <a:pPr marL="0" lvl="0" indent="0" algn="l" rtl="0">
              <a:lnSpc>
                <a:spcPct val="150000"/>
              </a:lnSpc>
              <a:spcBef>
                <a:spcPts val="0"/>
              </a:spcBef>
              <a:spcAft>
                <a:spcPts val="0"/>
              </a:spcAft>
              <a:buClr>
                <a:schemeClr val="dk1"/>
              </a:buClr>
              <a:buSzPts val="1100"/>
              <a:buFont typeface="Arial"/>
              <a:buNone/>
            </a:pPr>
            <a:endParaRPr dirty="0">
              <a:solidFill>
                <a:srgbClr val="D9D9D9"/>
              </a:solidFill>
              <a:latin typeface="微软雅黑" panose="020B0503020204020204" pitchFamily="34" charset="-122"/>
              <a:ea typeface="微软雅黑" panose="020B0503020204020204" pitchFamily="34" charset="-122"/>
            </a:endParaRPr>
          </a:p>
          <a:p>
            <a:pPr marL="0" lvl="0" indent="0" algn="l" rtl="0">
              <a:lnSpc>
                <a:spcPct val="150000"/>
              </a:lnSpc>
              <a:spcBef>
                <a:spcPts val="0"/>
              </a:spcBef>
              <a:spcAft>
                <a:spcPts val="0"/>
              </a:spcAft>
              <a:buClr>
                <a:srgbClr val="E4F4F9"/>
              </a:buClr>
              <a:buSzPts val="5000"/>
              <a:buFont typeface="Microsoft YaHei"/>
              <a:buNone/>
            </a:pPr>
            <a:endParaRPr dirty="0">
              <a:solidFill>
                <a:srgbClr val="D9D9D9"/>
              </a:solidFill>
              <a:latin typeface="微软雅黑" panose="020B0503020204020204" pitchFamily="34" charset="-122"/>
              <a:ea typeface="微软雅黑" panose="020B0503020204020204" pitchFamily="34" charset="-122"/>
            </a:endParaRPr>
          </a:p>
        </p:txBody>
      </p:sp>
      <p:sp>
        <p:nvSpPr>
          <p:cNvPr id="3" name="Google Shape;55;p4">
            <a:extLst>
              <a:ext uri="{FF2B5EF4-FFF2-40B4-BE49-F238E27FC236}">
                <a16:creationId xmlns:a16="http://schemas.microsoft.com/office/drawing/2014/main" id="{528E6CA5-AAE9-433F-94A0-D5F67A8BCAE4}"/>
              </a:ext>
            </a:extLst>
          </p:cNvPr>
          <p:cNvSpPr txBox="1">
            <a:spLocks/>
          </p:cNvSpPr>
          <p:nvPr/>
        </p:nvSpPr>
        <p:spPr>
          <a:xfrm>
            <a:off x="3138616" y="3628029"/>
            <a:ext cx="3978877" cy="1981938"/>
          </a:xfrm>
          <a:prstGeom prst="rect">
            <a:avLst/>
          </a:prstGeom>
          <a:noFill/>
          <a:ln>
            <a:noFill/>
          </a:ln>
        </p:spPr>
        <p:txBody>
          <a:bodyPr spcFirstLastPara="1" wrap="square" lIns="50800" tIns="50800" rIns="50800" bIns="50800" anchor="t" anchorCtr="0">
            <a:normAutofit/>
          </a:bodyPr>
          <a:lstStyle>
            <a:lvl1pPr algn="l" defTabSz="1828800" rtl="0" eaLnBrk="1" latinLnBrk="0" hangingPunct="1">
              <a:lnSpc>
                <a:spcPct val="90000"/>
              </a:lnSpc>
              <a:spcBef>
                <a:spcPct val="0"/>
              </a:spcBef>
              <a:buNone/>
              <a:defRPr sz="108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nSpc>
                <a:spcPct val="100000"/>
              </a:lnSpc>
              <a:spcBef>
                <a:spcPts val="0"/>
              </a:spcBef>
              <a:buClr>
                <a:srgbClr val="18B2E8"/>
              </a:buClr>
              <a:buSzPts val="6800"/>
              <a:buFont typeface="Arial"/>
              <a:buNone/>
            </a:pPr>
            <a:r>
              <a:rPr lang="zh-CN" altLang="en-US" sz="7200" b="1" dirty="0">
                <a:solidFill>
                  <a:srgbClr val="18B2E8"/>
                </a:solidFill>
                <a:latin typeface="Arial"/>
                <a:ea typeface="Arial"/>
                <a:cs typeface="Arial"/>
                <a:sym typeface="Arial"/>
              </a:rPr>
              <a:t>目录</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9628C-282A-4D8C-8121-8FDA23633D47}"/>
              </a:ext>
            </a:extLst>
          </p:cNvPr>
          <p:cNvSpPr>
            <a:spLocks noGrp="1"/>
          </p:cNvSpPr>
          <p:nvPr>
            <p:ph type="title"/>
          </p:nvPr>
        </p:nvSpPr>
        <p:spPr>
          <a:xfrm>
            <a:off x="1676400" y="5532437"/>
            <a:ext cx="21031200" cy="2651126"/>
          </a:xfrm>
        </p:spPr>
        <p:txBody>
          <a:bodyPr>
            <a:noAutofit/>
          </a:bodyPr>
          <a:lstStyle/>
          <a:p>
            <a:pPr algn="ctr"/>
            <a:r>
              <a:rPr lang="en-US" altLang="zh-CN" sz="20000" dirty="0">
                <a:ea typeface="华文楷体"/>
              </a:rPr>
              <a:t>Q &amp; A</a:t>
            </a:r>
            <a:endParaRPr lang="en-US" altLang="zh-CN" dirty="0"/>
          </a:p>
        </p:txBody>
      </p:sp>
    </p:spTree>
    <p:extLst>
      <p:ext uri="{BB962C8B-B14F-4D97-AF65-F5344CB8AC3E}">
        <p14:creationId xmlns:p14="http://schemas.microsoft.com/office/powerpoint/2010/main" val="1521658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4"/>
          <p:cNvSpPr txBox="1">
            <a:spLocks noGrp="1"/>
          </p:cNvSpPr>
          <p:nvPr>
            <p:ph type="body" idx="1"/>
          </p:nvPr>
        </p:nvSpPr>
        <p:spPr>
          <a:xfrm>
            <a:off x="2441475" y="2426751"/>
            <a:ext cx="19500900" cy="8572499"/>
          </a:xfrm>
          <a:prstGeom prst="rect">
            <a:avLst/>
          </a:prstGeom>
          <a:noFill/>
          <a:ln>
            <a:noFill/>
          </a:ln>
        </p:spPr>
        <p:txBody>
          <a:bodyPr spcFirstLastPara="1" wrap="square" lIns="50800" tIns="50800" rIns="50800" bIns="50800" anchor="t" anchorCtr="0">
            <a:normAutofit/>
          </a:bodyPr>
          <a:lstStyle/>
          <a:p>
            <a:pPr marL="0" lvl="0" indent="0" algn="l" rtl="0">
              <a:lnSpc>
                <a:spcPct val="115000"/>
              </a:lnSpc>
              <a:spcBef>
                <a:spcPts val="3800"/>
              </a:spcBef>
              <a:spcAft>
                <a:spcPts val="0"/>
              </a:spcAft>
              <a:buClr>
                <a:schemeClr val="dk1"/>
              </a:buClr>
              <a:buSzPts val="1100"/>
              <a:buFont typeface="Arial"/>
              <a:buNone/>
            </a:pPr>
            <a:endParaRPr sz="200" dirty="0">
              <a:solidFill>
                <a:srgbClr val="EFEFEF"/>
              </a:solidFill>
              <a:latin typeface="微软雅黑" panose="020B0503020204020204" pitchFamily="34" charset="-122"/>
              <a:ea typeface="微软雅黑" panose="020B0503020204020204" pitchFamily="34" charset="-122"/>
            </a:endParaRPr>
          </a:p>
          <a:p>
            <a:pPr marL="0" lvl="0" indent="0" algn="l" rtl="0">
              <a:spcBef>
                <a:spcPts val="3800"/>
              </a:spcBef>
              <a:spcAft>
                <a:spcPts val="0"/>
              </a:spcAft>
              <a:buClr>
                <a:srgbClr val="18B2E8"/>
              </a:buClr>
              <a:buSzPts val="6800"/>
              <a:buFont typeface="Arial"/>
              <a:buNone/>
            </a:pPr>
            <a:r>
              <a:rPr lang="en-US" sz="5400" dirty="0">
                <a:solidFill>
                  <a:schemeClr val="lt1"/>
                </a:solidFill>
                <a:latin typeface="微软雅黑" panose="020B0503020204020204" pitchFamily="34" charset="-122"/>
                <a:ea typeface="微软雅黑" panose="020B0503020204020204" pitchFamily="34" charset="-122"/>
              </a:rPr>
              <a:t>PWAs = Progressive Web Applications</a:t>
            </a:r>
            <a:endParaRPr sz="5400" dirty="0">
              <a:solidFill>
                <a:schemeClr val="lt1"/>
              </a:solidFill>
              <a:latin typeface="微软雅黑" panose="020B0503020204020204" pitchFamily="34" charset="-122"/>
              <a:ea typeface="微软雅黑" panose="020B0503020204020204" pitchFamily="34" charset="-122"/>
            </a:endParaRPr>
          </a:p>
          <a:p>
            <a:pPr marL="0" lvl="0" indent="0" algn="l" rtl="0">
              <a:lnSpc>
                <a:spcPct val="150000"/>
              </a:lnSpc>
              <a:spcBef>
                <a:spcPts val="1000"/>
              </a:spcBef>
              <a:spcAft>
                <a:spcPts val="0"/>
              </a:spcAft>
              <a:buClr>
                <a:srgbClr val="18B2E8"/>
              </a:buClr>
              <a:buSzPts val="6800"/>
              <a:buFont typeface="Arial"/>
              <a:buNone/>
            </a:pPr>
            <a:r>
              <a:rPr lang="en-US" sz="5200" dirty="0" err="1">
                <a:solidFill>
                  <a:srgbClr val="E4F4F9"/>
                </a:solidFill>
                <a:latin typeface="微软雅黑" panose="020B0503020204020204" pitchFamily="34" charset="-122"/>
                <a:ea typeface="微软雅黑" panose="020B0503020204020204" pitchFamily="34" charset="-122"/>
              </a:rPr>
              <a:t>渐进式</a:t>
            </a:r>
            <a:r>
              <a:rPr lang="en-US" sz="5200" dirty="0" err="1">
                <a:latin typeface="微软雅黑" panose="020B0503020204020204" pitchFamily="34" charset="-122"/>
                <a:ea typeface="微软雅黑" panose="020B0503020204020204" pitchFamily="34" charset="-122"/>
              </a:rPr>
              <a:t>Web</a:t>
            </a:r>
            <a:r>
              <a:rPr lang="en-US" sz="5200" dirty="0" err="1">
                <a:solidFill>
                  <a:srgbClr val="E4F4F9"/>
                </a:solidFill>
                <a:latin typeface="微软雅黑" panose="020B0503020204020204" pitchFamily="34" charset="-122"/>
                <a:ea typeface="微软雅黑" panose="020B0503020204020204" pitchFamily="34" charset="-122"/>
              </a:rPr>
              <a:t>应用程序</a:t>
            </a:r>
            <a:endParaRPr sz="5200" dirty="0">
              <a:solidFill>
                <a:srgbClr val="E4F4F9"/>
              </a:solidFill>
              <a:latin typeface="微软雅黑" panose="020B0503020204020204" pitchFamily="34" charset="-122"/>
              <a:ea typeface="微软雅黑" panose="020B0503020204020204" pitchFamily="34" charset="-122"/>
            </a:endParaRPr>
          </a:p>
          <a:p>
            <a:pPr marL="914400" lvl="0" indent="-457200" algn="l" rtl="0">
              <a:spcBef>
                <a:spcPts val="1000"/>
              </a:spcBef>
              <a:spcAft>
                <a:spcPts val="0"/>
              </a:spcAft>
              <a:buClr>
                <a:srgbClr val="CCCCCC"/>
              </a:buClr>
              <a:buSzPts val="3600"/>
              <a:buChar char="●"/>
            </a:pPr>
            <a:r>
              <a:rPr lang="en-US" sz="4400" dirty="0" err="1">
                <a:solidFill>
                  <a:srgbClr val="CCCCCC"/>
                </a:solidFill>
                <a:latin typeface="微软雅黑" panose="020B0503020204020204" pitchFamily="34" charset="-122"/>
                <a:ea typeface="微软雅黑" panose="020B0503020204020204" pitchFamily="34" charset="-122"/>
              </a:rPr>
              <a:t>可逐渐使用更多的功能</a:t>
            </a:r>
            <a:endParaRPr sz="4400" dirty="0">
              <a:solidFill>
                <a:srgbClr val="CCCCCC"/>
              </a:solidFill>
              <a:latin typeface="微软雅黑" panose="020B0503020204020204" pitchFamily="34" charset="-122"/>
              <a:ea typeface="微软雅黑" panose="020B0503020204020204" pitchFamily="34" charset="-122"/>
            </a:endParaRPr>
          </a:p>
          <a:p>
            <a:pPr marL="914400" lvl="0" indent="-457200" algn="l" rtl="0">
              <a:spcBef>
                <a:spcPts val="1000"/>
              </a:spcBef>
              <a:spcAft>
                <a:spcPts val="0"/>
              </a:spcAft>
              <a:buClr>
                <a:srgbClr val="CCCCCC"/>
              </a:buClr>
              <a:buSzPts val="3600"/>
              <a:buChar char="●"/>
            </a:pPr>
            <a:r>
              <a:rPr lang="en-US" sz="4400" dirty="0" err="1">
                <a:solidFill>
                  <a:srgbClr val="CCCCCC"/>
                </a:solidFill>
                <a:latin typeface="微软雅黑" panose="020B0503020204020204" pitchFamily="34" charset="-122"/>
                <a:ea typeface="微软雅黑" panose="020B0503020204020204" pitchFamily="34" charset="-122"/>
              </a:rPr>
              <a:t>可安装成主屏图标</a:t>
            </a:r>
            <a:endParaRPr sz="4400" dirty="0">
              <a:solidFill>
                <a:srgbClr val="CCCCCC"/>
              </a:solidFill>
              <a:latin typeface="微软雅黑" panose="020B0503020204020204" pitchFamily="34" charset="-122"/>
              <a:ea typeface="微软雅黑" panose="020B0503020204020204" pitchFamily="34" charset="-122"/>
            </a:endParaRPr>
          </a:p>
          <a:p>
            <a:pPr marL="914400" lvl="0" indent="-457200" algn="l" rtl="0">
              <a:spcBef>
                <a:spcPts val="1000"/>
              </a:spcBef>
              <a:spcAft>
                <a:spcPts val="0"/>
              </a:spcAft>
              <a:buClr>
                <a:srgbClr val="CCCCCC"/>
              </a:buClr>
              <a:buSzPts val="3600"/>
              <a:buChar char="●"/>
            </a:pPr>
            <a:r>
              <a:rPr lang="en-US" sz="4400" dirty="0" err="1">
                <a:solidFill>
                  <a:srgbClr val="CCCCCC"/>
                </a:solidFill>
                <a:latin typeface="微软雅黑" panose="020B0503020204020204" pitchFamily="34" charset="-122"/>
                <a:ea typeface="微软雅黑" panose="020B0503020204020204" pitchFamily="34" charset="-122"/>
              </a:rPr>
              <a:t>可脱离网络离线工作</a:t>
            </a:r>
            <a:endParaRPr sz="4400" dirty="0">
              <a:solidFill>
                <a:srgbClr val="CCCCCC"/>
              </a:solidFill>
              <a:latin typeface="微软雅黑" panose="020B0503020204020204" pitchFamily="34" charset="-122"/>
              <a:ea typeface="微软雅黑" panose="020B0503020204020204" pitchFamily="34" charset="-122"/>
            </a:endParaRPr>
          </a:p>
          <a:p>
            <a:pPr marL="914400" lvl="0" indent="-457200" algn="l" rtl="0">
              <a:spcBef>
                <a:spcPts val="1000"/>
              </a:spcBef>
              <a:spcAft>
                <a:spcPts val="0"/>
              </a:spcAft>
              <a:buClr>
                <a:srgbClr val="CCCCCC"/>
              </a:buClr>
              <a:buSzPts val="3600"/>
              <a:buChar char="●"/>
            </a:pPr>
            <a:r>
              <a:rPr lang="en-US" sz="4400" dirty="0" err="1">
                <a:solidFill>
                  <a:srgbClr val="CCCCCC"/>
                </a:solidFill>
                <a:latin typeface="微软雅黑" panose="020B0503020204020204" pitchFamily="34" charset="-122"/>
                <a:ea typeface="微软雅黑" panose="020B0503020204020204" pitchFamily="34" charset="-122"/>
              </a:rPr>
              <a:t>可以使用推送通知</a:t>
            </a:r>
            <a:endParaRPr sz="4400" dirty="0">
              <a:solidFill>
                <a:srgbClr val="CCCCCC"/>
              </a:solidFill>
              <a:latin typeface="微软雅黑" panose="020B0503020204020204" pitchFamily="34" charset="-122"/>
              <a:ea typeface="微软雅黑" panose="020B0503020204020204" pitchFamily="34" charset="-122"/>
            </a:endParaRPr>
          </a:p>
          <a:p>
            <a:pPr marL="914400" lvl="0" indent="-457200" algn="l" rtl="0">
              <a:spcBef>
                <a:spcPts val="1000"/>
              </a:spcBef>
              <a:spcAft>
                <a:spcPts val="0"/>
              </a:spcAft>
              <a:buClr>
                <a:srgbClr val="CCCCCC"/>
              </a:buClr>
              <a:buSzPts val="3600"/>
              <a:buChar char="●"/>
            </a:pPr>
            <a:r>
              <a:rPr lang="en-US" sz="4400" dirty="0" err="1">
                <a:solidFill>
                  <a:srgbClr val="CCCCCC"/>
                </a:solidFill>
                <a:latin typeface="微软雅黑" panose="020B0503020204020204" pitchFamily="34" charset="-122"/>
                <a:ea typeface="微软雅黑" panose="020B0503020204020204" pitchFamily="34" charset="-122"/>
              </a:rPr>
              <a:t>可发现，可链接，可支付，安全可信</a:t>
            </a:r>
            <a:endParaRPr sz="4400" dirty="0">
              <a:solidFill>
                <a:srgbClr val="CCCCCC"/>
              </a:solidFill>
              <a:latin typeface="微软雅黑" panose="020B0503020204020204" pitchFamily="34" charset="-122"/>
              <a:ea typeface="微软雅黑" panose="020B0503020204020204" pitchFamily="34" charset="-122"/>
            </a:endParaRPr>
          </a:p>
          <a:p>
            <a:pPr marL="0" lvl="0" indent="0" algn="l" rtl="0">
              <a:spcBef>
                <a:spcPts val="0"/>
              </a:spcBef>
              <a:spcAft>
                <a:spcPts val="0"/>
              </a:spcAft>
              <a:buNone/>
            </a:pPr>
            <a:endParaRPr sz="4800" dirty="0">
              <a:solidFill>
                <a:schemeClr val="dk1"/>
              </a:solidFill>
              <a:latin typeface="微软雅黑" panose="020B0503020204020204" pitchFamily="34" charset="-122"/>
              <a:ea typeface="微软雅黑" panose="020B0503020204020204" pitchFamily="34" charset="-122"/>
            </a:endParaRPr>
          </a:p>
        </p:txBody>
      </p:sp>
      <p:sp>
        <p:nvSpPr>
          <p:cNvPr id="55" name="Google Shape;55;p4"/>
          <p:cNvSpPr txBox="1">
            <a:spLocks noGrp="1"/>
          </p:cNvSpPr>
          <p:nvPr>
            <p:ph type="title"/>
          </p:nvPr>
        </p:nvSpPr>
        <p:spPr>
          <a:prstGeom prst="rect">
            <a:avLst/>
          </a:prstGeom>
          <a:noFill/>
          <a:ln>
            <a:noFill/>
          </a:ln>
        </p:spPr>
        <p:txBody>
          <a:bodyPr spcFirstLastPara="1" wrap="square" lIns="50800" tIns="50800" rIns="50800" bIns="50800" anchor="t" anchorCtr="0">
            <a:normAutofit/>
          </a:bodyPr>
          <a:lstStyle/>
          <a:p>
            <a:pPr marL="0" lvl="0" indent="0" algn="l" rtl="0">
              <a:lnSpc>
                <a:spcPct val="100000"/>
              </a:lnSpc>
              <a:spcBef>
                <a:spcPts val="0"/>
              </a:spcBef>
              <a:spcAft>
                <a:spcPts val="0"/>
              </a:spcAft>
              <a:buClr>
                <a:srgbClr val="18B2E8"/>
              </a:buClr>
              <a:buSzPts val="6800"/>
              <a:buFont typeface="Arial"/>
              <a:buNone/>
            </a:pPr>
            <a:r>
              <a:rPr lang="en-US" sz="6800" b="1" dirty="0">
                <a:solidFill>
                  <a:srgbClr val="18B2E8"/>
                </a:solidFill>
                <a:latin typeface="Arial"/>
                <a:ea typeface="Arial"/>
                <a:cs typeface="Arial"/>
                <a:sym typeface="Arial"/>
              </a:rPr>
              <a:t>PWAs </a:t>
            </a:r>
            <a:r>
              <a:rPr lang="en-US" sz="6800" b="1" dirty="0" err="1">
                <a:solidFill>
                  <a:srgbClr val="18B2E8"/>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1"/>
                  </a:ext>
                </a:extLst>
              </a:rPr>
              <a:t>回顾</a:t>
            </a:r>
            <a:endParaRPr sz="6800" b="1" dirty="0">
              <a:solidFill>
                <a:srgbClr val="18B2E8"/>
              </a:solidFill>
              <a:latin typeface="Arial"/>
              <a:ea typeface="Arial"/>
              <a:cs typeface="Arial"/>
              <a:sym typeface="Arial"/>
            </a:endParaRPr>
          </a:p>
        </p:txBody>
      </p:sp>
      <p:grpSp>
        <p:nvGrpSpPr>
          <p:cNvPr id="56" name="Google Shape;56;p4"/>
          <p:cNvGrpSpPr/>
          <p:nvPr/>
        </p:nvGrpSpPr>
        <p:grpSpPr>
          <a:xfrm>
            <a:off x="17667513" y="3512875"/>
            <a:ext cx="6247988" cy="8801093"/>
            <a:chOff x="16929538" y="3422725"/>
            <a:chExt cx="6247988" cy="8801093"/>
          </a:xfrm>
        </p:grpSpPr>
        <p:pic>
          <p:nvPicPr>
            <p:cNvPr id="57" name="Google Shape;57;p4"/>
            <p:cNvPicPr preferRelativeResize="0"/>
            <p:nvPr/>
          </p:nvPicPr>
          <p:blipFill rotWithShape="1">
            <a:blip r:embed="rId3">
              <a:alphaModFix/>
            </a:blip>
            <a:srcRect/>
            <a:stretch/>
          </p:blipFill>
          <p:spPr>
            <a:xfrm>
              <a:off x="16929538" y="3651318"/>
              <a:ext cx="4619625" cy="8572500"/>
            </a:xfrm>
            <a:prstGeom prst="rect">
              <a:avLst/>
            </a:prstGeom>
            <a:noFill/>
            <a:ln>
              <a:noFill/>
            </a:ln>
          </p:spPr>
        </p:pic>
        <p:sp>
          <p:nvSpPr>
            <p:cNvPr id="58" name="Google Shape;58;p4"/>
            <p:cNvSpPr txBox="1"/>
            <p:nvPr/>
          </p:nvSpPr>
          <p:spPr>
            <a:xfrm>
              <a:off x="17380000" y="3422725"/>
              <a:ext cx="1869300" cy="672900"/>
            </a:xfrm>
            <a:prstGeom prst="rect">
              <a:avLst/>
            </a:prstGeom>
            <a:gradFill>
              <a:gsLst>
                <a:gs pos="0">
                  <a:srgbClr val="FFE599"/>
                </a:gs>
                <a:gs pos="100000">
                  <a:srgbClr val="FFE599"/>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rgbClr val="FF0000"/>
                  </a:solidFill>
                  <a:latin typeface="Microsoft YaHei"/>
                  <a:ea typeface="Microsoft YaHei"/>
                  <a:cs typeface="Microsoft YaHei"/>
                  <a:sym typeface="Microsoft YaHei"/>
                </a:rPr>
                <a:t>我是Mac</a:t>
              </a:r>
              <a:endParaRPr sz="3000">
                <a:solidFill>
                  <a:srgbClr val="FF0000"/>
                </a:solidFill>
                <a:latin typeface="Microsoft YaHei"/>
                <a:ea typeface="Microsoft YaHei"/>
                <a:cs typeface="Microsoft YaHei"/>
                <a:sym typeface="Microsoft YaHei"/>
              </a:endParaRPr>
            </a:p>
          </p:txBody>
        </p:sp>
        <p:sp>
          <p:nvSpPr>
            <p:cNvPr id="59" name="Google Shape;59;p4"/>
            <p:cNvSpPr txBox="1"/>
            <p:nvPr/>
          </p:nvSpPr>
          <p:spPr>
            <a:xfrm>
              <a:off x="20600650" y="4786075"/>
              <a:ext cx="1509000" cy="672900"/>
            </a:xfrm>
            <a:prstGeom prst="rect">
              <a:avLst/>
            </a:prstGeom>
            <a:gradFill>
              <a:gsLst>
                <a:gs pos="0">
                  <a:srgbClr val="FFE599"/>
                </a:gs>
                <a:gs pos="100000">
                  <a:srgbClr val="FFE599"/>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rgbClr val="FF0000"/>
                  </a:solidFill>
                  <a:latin typeface="Microsoft YaHei"/>
                  <a:ea typeface="Microsoft YaHei"/>
                  <a:cs typeface="Microsoft YaHei"/>
                  <a:sym typeface="Microsoft YaHei"/>
                </a:rPr>
                <a:t>我是PC</a:t>
              </a:r>
              <a:endParaRPr sz="3000">
                <a:solidFill>
                  <a:srgbClr val="FF0000"/>
                </a:solidFill>
                <a:latin typeface="Microsoft YaHei"/>
                <a:ea typeface="Microsoft YaHei"/>
                <a:cs typeface="Microsoft YaHei"/>
                <a:sym typeface="Microsoft YaHei"/>
              </a:endParaRPr>
            </a:p>
          </p:txBody>
        </p:sp>
        <p:sp>
          <p:nvSpPr>
            <p:cNvPr id="60" name="Google Shape;60;p4"/>
            <p:cNvSpPr txBox="1"/>
            <p:nvPr/>
          </p:nvSpPr>
          <p:spPr>
            <a:xfrm>
              <a:off x="18700025" y="6223225"/>
              <a:ext cx="4477500" cy="1181700"/>
            </a:xfrm>
            <a:prstGeom prst="rect">
              <a:avLst/>
            </a:prstGeom>
            <a:gradFill>
              <a:gsLst>
                <a:gs pos="0">
                  <a:srgbClr val="FFE599"/>
                </a:gs>
                <a:gs pos="100000">
                  <a:srgbClr val="FFE599"/>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rgbClr val="FF0000"/>
                  </a:solidFill>
                  <a:latin typeface="Microsoft YaHei"/>
                  <a:ea typeface="Microsoft YaHei"/>
                  <a:cs typeface="Microsoft YaHei"/>
                  <a:sym typeface="Microsoft YaHei"/>
                </a:rPr>
                <a:t>反正现在你干什么都在浏览器里，我们基本没区别</a:t>
              </a:r>
              <a:endParaRPr sz="3000">
                <a:solidFill>
                  <a:srgbClr val="FF0000"/>
                </a:solidFill>
                <a:latin typeface="Microsoft YaHei"/>
                <a:ea typeface="Microsoft YaHei"/>
                <a:cs typeface="Microsoft YaHei"/>
                <a:sym typeface="Microsoft YaHe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g64e12c9a56_17_0"/>
          <p:cNvSpPr txBox="1">
            <a:spLocks noGrp="1"/>
          </p:cNvSpPr>
          <p:nvPr>
            <p:ph type="body" idx="1"/>
          </p:nvPr>
        </p:nvSpPr>
        <p:spPr>
          <a:xfrm>
            <a:off x="2441475" y="3206750"/>
            <a:ext cx="19500900" cy="2286600"/>
          </a:xfrm>
          <a:prstGeom prst="rect">
            <a:avLst/>
          </a:prstGeom>
        </p:spPr>
        <p:txBody>
          <a:bodyPr spcFirstLastPara="1" wrap="square" lIns="50800" tIns="50800" rIns="50800" bIns="50800" anchor="t" anchorCtr="0">
            <a:noAutofit/>
          </a:bodyPr>
          <a:lstStyle/>
          <a:p>
            <a:pPr marL="0" lvl="0" indent="0" algn="l" rtl="0">
              <a:spcBef>
                <a:spcPts val="0"/>
              </a:spcBef>
              <a:spcAft>
                <a:spcPts val="0"/>
              </a:spcAft>
              <a:buNone/>
            </a:pPr>
            <a:r>
              <a:rPr lang="en-US" sz="4800" dirty="0">
                <a:solidFill>
                  <a:schemeClr val="lt1"/>
                </a:solidFill>
                <a:latin typeface="微软雅黑" panose="020B0503020204020204" pitchFamily="34" charset="-122"/>
                <a:ea typeface="微软雅黑" panose="020B0503020204020204" pitchFamily="34" charset="-122"/>
              </a:rPr>
              <a:t>🐡 We love Web!</a:t>
            </a:r>
            <a:endParaRPr sz="4800" dirty="0">
              <a:solidFill>
                <a:schemeClr val="lt1"/>
              </a:solidFill>
              <a:latin typeface="微软雅黑" panose="020B0503020204020204" pitchFamily="34" charset="-122"/>
              <a:ea typeface="微软雅黑" panose="020B0503020204020204" pitchFamily="34" charset="-122"/>
            </a:endParaRPr>
          </a:p>
          <a:p>
            <a:pPr marL="0" lvl="0" indent="0" algn="l" rtl="0">
              <a:spcBef>
                <a:spcPts val="1000"/>
              </a:spcBef>
              <a:spcAft>
                <a:spcPts val="0"/>
              </a:spcAft>
              <a:buNone/>
            </a:pPr>
            <a:r>
              <a:rPr lang="en-US" sz="3600" dirty="0">
                <a:solidFill>
                  <a:srgbClr val="D9D9D9"/>
                </a:solidFill>
                <a:latin typeface="微软雅黑" panose="020B0503020204020204" pitchFamily="34" charset="-122"/>
                <a:ea typeface="微软雅黑" panose="020B0503020204020204" pitchFamily="34" charset="-122"/>
              </a:rPr>
              <a:t>        </a:t>
            </a:r>
            <a:r>
              <a:rPr lang="en-US" sz="3600" dirty="0" err="1">
                <a:solidFill>
                  <a:srgbClr val="D9D9D9"/>
                </a:solidFill>
                <a:latin typeface="微软雅黑" panose="020B0503020204020204" pitchFamily="34" charset="-122"/>
                <a:ea typeface="微软雅黑" panose="020B0503020204020204" pitchFamily="34" charset="-122"/>
              </a:rPr>
              <a:t>跨平台、易于开发、易于分享、自动更新</a:t>
            </a:r>
            <a:r>
              <a:rPr lang="en-US" sz="3600" dirty="0">
                <a:solidFill>
                  <a:srgbClr val="D9D9D9"/>
                </a:solidFill>
                <a:latin typeface="微软雅黑" panose="020B0503020204020204" pitchFamily="34" charset="-122"/>
                <a:ea typeface="微软雅黑" panose="020B0503020204020204" pitchFamily="34" charset="-122"/>
              </a:rPr>
              <a:t> ……</a:t>
            </a:r>
            <a:endParaRPr sz="3600" dirty="0">
              <a:solidFill>
                <a:srgbClr val="D9D9D9"/>
              </a:solidFill>
              <a:latin typeface="微软雅黑" panose="020B0503020204020204" pitchFamily="34" charset="-122"/>
              <a:ea typeface="微软雅黑" panose="020B0503020204020204" pitchFamily="34" charset="-122"/>
            </a:endParaRPr>
          </a:p>
          <a:p>
            <a:pPr marL="0" lvl="0" indent="0" algn="l" rtl="0">
              <a:spcBef>
                <a:spcPts val="0"/>
              </a:spcBef>
              <a:spcAft>
                <a:spcPts val="0"/>
              </a:spcAft>
              <a:buNone/>
            </a:pPr>
            <a:endParaRPr sz="4800" dirty="0">
              <a:solidFill>
                <a:schemeClr val="lt1"/>
              </a:solidFill>
              <a:latin typeface="微软雅黑" panose="020B0503020204020204" pitchFamily="34" charset="-122"/>
              <a:ea typeface="微软雅黑" panose="020B0503020204020204" pitchFamily="34" charset="-122"/>
            </a:endParaRPr>
          </a:p>
          <a:p>
            <a:pPr marL="0" lvl="0" indent="0" algn="l" rtl="0">
              <a:spcBef>
                <a:spcPts val="0"/>
              </a:spcBef>
              <a:spcAft>
                <a:spcPts val="0"/>
              </a:spcAft>
              <a:buNone/>
            </a:pPr>
            <a:endParaRPr sz="4800" dirty="0">
              <a:solidFill>
                <a:schemeClr val="lt1"/>
              </a:solidFill>
              <a:latin typeface="微软雅黑" panose="020B0503020204020204" pitchFamily="34" charset="-122"/>
              <a:ea typeface="微软雅黑" panose="020B0503020204020204" pitchFamily="34" charset="-122"/>
            </a:endParaRPr>
          </a:p>
          <a:p>
            <a:pPr marL="0" lvl="0" indent="0" algn="l" rtl="0">
              <a:spcBef>
                <a:spcPts val="0"/>
              </a:spcBef>
              <a:spcAft>
                <a:spcPts val="0"/>
              </a:spcAft>
              <a:buNone/>
            </a:pPr>
            <a:endParaRPr dirty="0">
              <a:solidFill>
                <a:schemeClr val="lt1"/>
              </a:solidFill>
              <a:latin typeface="微软雅黑" panose="020B0503020204020204" pitchFamily="34" charset="-122"/>
              <a:ea typeface="微软雅黑" panose="020B0503020204020204" pitchFamily="34" charset="-122"/>
            </a:endParaRPr>
          </a:p>
          <a:p>
            <a:pPr marL="0" lvl="0" indent="0" algn="l" rtl="0">
              <a:spcBef>
                <a:spcPts val="0"/>
              </a:spcBef>
              <a:spcAft>
                <a:spcPts val="0"/>
              </a:spcAft>
              <a:buNone/>
            </a:pPr>
            <a:endParaRPr sz="4800" dirty="0">
              <a:solidFill>
                <a:schemeClr val="lt1"/>
              </a:solidFill>
              <a:latin typeface="微软雅黑" panose="020B0503020204020204" pitchFamily="34" charset="-122"/>
              <a:ea typeface="微软雅黑" panose="020B0503020204020204" pitchFamily="34" charset="-122"/>
            </a:endParaRPr>
          </a:p>
          <a:p>
            <a:pPr marL="0" lvl="0" indent="0" algn="l" rtl="0">
              <a:spcBef>
                <a:spcPts val="0"/>
              </a:spcBef>
              <a:spcAft>
                <a:spcPts val="0"/>
              </a:spcAft>
              <a:buNone/>
            </a:pPr>
            <a:endParaRPr sz="4800" dirty="0">
              <a:solidFill>
                <a:schemeClr val="lt1"/>
              </a:solidFill>
              <a:latin typeface="微软雅黑" panose="020B0503020204020204" pitchFamily="34" charset="-122"/>
              <a:ea typeface="微软雅黑" panose="020B0503020204020204" pitchFamily="34" charset="-122"/>
            </a:endParaRPr>
          </a:p>
          <a:p>
            <a:pPr marL="0" lvl="0" indent="0" algn="l" rtl="0">
              <a:spcBef>
                <a:spcPts val="0"/>
              </a:spcBef>
              <a:spcAft>
                <a:spcPts val="0"/>
              </a:spcAft>
              <a:buNone/>
            </a:pPr>
            <a:endParaRPr dirty="0">
              <a:solidFill>
                <a:schemeClr val="lt1"/>
              </a:solidFill>
              <a:latin typeface="微软雅黑" panose="020B0503020204020204" pitchFamily="34" charset="-122"/>
              <a:ea typeface="微软雅黑" panose="020B0503020204020204" pitchFamily="34" charset="-122"/>
            </a:endParaRPr>
          </a:p>
        </p:txBody>
      </p:sp>
      <p:sp>
        <p:nvSpPr>
          <p:cNvPr id="66" name="Google Shape;66;g64e12c9a56_17_0"/>
          <p:cNvSpPr txBox="1">
            <a:spLocks noGrp="1"/>
          </p:cNvSpPr>
          <p:nvPr>
            <p:ph type="title"/>
          </p:nvPr>
        </p:nvSpPr>
        <p:spPr>
          <a:prstGeom prst="rect">
            <a:avLst/>
          </a:prstGeom>
        </p:spPr>
        <p:txBody>
          <a:bodyPr spcFirstLastPara="1" wrap="square" lIns="50800" tIns="50800" rIns="50800" bIns="50800" anchor="t" anchorCtr="0">
            <a:noAutofit/>
          </a:bodyPr>
          <a:lstStyle/>
          <a:p>
            <a:pPr marL="0" lvl="0" indent="0" algn="l" rtl="0">
              <a:spcBef>
                <a:spcPts val="0"/>
              </a:spcBef>
              <a:spcAft>
                <a:spcPts val="0"/>
              </a:spcAft>
              <a:buNone/>
            </a:pPr>
            <a:r>
              <a:rPr lang="en-US"/>
              <a:t>问题从哪里来？</a:t>
            </a:r>
            <a:endParaRPr/>
          </a:p>
        </p:txBody>
      </p:sp>
      <p:sp>
        <p:nvSpPr>
          <p:cNvPr id="67" name="Google Shape;67;g64e12c9a56_17_0"/>
          <p:cNvSpPr txBox="1"/>
          <p:nvPr/>
        </p:nvSpPr>
        <p:spPr>
          <a:xfrm>
            <a:off x="2441475" y="6276975"/>
            <a:ext cx="19456500" cy="228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5000" dirty="0">
                <a:solidFill>
                  <a:srgbClr val="D9D9D9"/>
                </a:solidFill>
                <a:latin typeface="Microsoft YaHei"/>
                <a:ea typeface="Microsoft YaHei"/>
                <a:cs typeface="Microsoft YaHei"/>
                <a:sym typeface="Microsoft YaHei"/>
              </a:rPr>
              <a:t>🐡 </a:t>
            </a:r>
            <a:r>
              <a:rPr lang="en-US" sz="4800" dirty="0" err="1">
                <a:solidFill>
                  <a:schemeClr val="lt1"/>
                </a:solidFill>
                <a:latin typeface="Microsoft YaHei"/>
                <a:ea typeface="Microsoft YaHei"/>
                <a:cs typeface="Microsoft YaHei"/>
                <a:sym typeface="Microsoft YaHei"/>
              </a:rPr>
              <a:t>开发者愿意选择</a:t>
            </a:r>
            <a:r>
              <a:rPr lang="en-US" sz="4800" dirty="0">
                <a:solidFill>
                  <a:schemeClr val="lt1"/>
                </a:solidFill>
                <a:latin typeface="Microsoft YaHei"/>
                <a:ea typeface="Microsoft YaHei"/>
                <a:cs typeface="Microsoft YaHei"/>
                <a:sym typeface="Microsoft YaHei"/>
              </a:rPr>
              <a:t> web </a:t>
            </a:r>
            <a:r>
              <a:rPr lang="en-US" sz="4800" dirty="0" err="1">
                <a:solidFill>
                  <a:schemeClr val="lt1"/>
                </a:solidFill>
                <a:latin typeface="Microsoft YaHei"/>
                <a:ea typeface="Microsoft YaHei"/>
                <a:cs typeface="Microsoft YaHei"/>
                <a:sym typeface="Microsoft YaHei"/>
              </a:rPr>
              <a:t>技术，却没有选择浏览器，而选择了衍生方案</a:t>
            </a:r>
            <a:r>
              <a:rPr lang="en-US" sz="4800" dirty="0">
                <a:solidFill>
                  <a:schemeClr val="lt1"/>
                </a:solidFill>
                <a:latin typeface="Microsoft YaHei"/>
                <a:ea typeface="Microsoft YaHei"/>
                <a:cs typeface="Microsoft YaHei"/>
                <a:sym typeface="Microsoft YaHei"/>
              </a:rPr>
              <a:t> </a:t>
            </a:r>
            <a:endParaRPr sz="4800" dirty="0">
              <a:solidFill>
                <a:schemeClr val="lt1"/>
              </a:solidFill>
              <a:latin typeface="Microsoft YaHei"/>
              <a:ea typeface="Microsoft YaHei"/>
              <a:cs typeface="Microsoft YaHei"/>
              <a:sym typeface="Microsoft YaHei"/>
            </a:endParaRPr>
          </a:p>
          <a:p>
            <a:pPr marL="0" lvl="0" indent="0" algn="l" rtl="0">
              <a:spcBef>
                <a:spcPts val="1000"/>
              </a:spcBef>
              <a:spcAft>
                <a:spcPts val="0"/>
              </a:spcAft>
              <a:buClr>
                <a:schemeClr val="dk1"/>
              </a:buClr>
              <a:buSzPts val="1100"/>
              <a:buFont typeface="Arial"/>
              <a:buNone/>
            </a:pPr>
            <a:r>
              <a:rPr lang="en-US" sz="3600" dirty="0">
                <a:solidFill>
                  <a:srgbClr val="D9D9D9"/>
                </a:solidFill>
                <a:latin typeface="Microsoft YaHei"/>
                <a:ea typeface="Microsoft YaHei"/>
                <a:cs typeface="Microsoft YaHei"/>
                <a:sym typeface="Microsoft YaHei"/>
              </a:rPr>
              <a:t>        </a:t>
            </a:r>
            <a:r>
              <a:rPr lang="en-US" sz="3600" dirty="0" err="1">
                <a:solidFill>
                  <a:srgbClr val="D9D9D9"/>
                </a:solidFill>
                <a:latin typeface="Microsoft YaHei"/>
                <a:ea typeface="Microsoft YaHei"/>
                <a:cs typeface="Microsoft YaHei"/>
                <a:sym typeface="Microsoft YaHei"/>
              </a:rPr>
              <a:t>例：小程序、Cordova、NW.js、Electron</a:t>
            </a:r>
            <a:endParaRPr sz="3600" dirty="0">
              <a:solidFill>
                <a:srgbClr val="D9D9D9"/>
              </a:solidFill>
              <a:latin typeface="Microsoft YaHei"/>
              <a:ea typeface="Microsoft YaHei"/>
              <a:cs typeface="Microsoft YaHei"/>
              <a:sym typeface="Microsoft YaHei"/>
            </a:endParaRPr>
          </a:p>
        </p:txBody>
      </p:sp>
      <p:sp>
        <p:nvSpPr>
          <p:cNvPr id="68" name="Google Shape;68;g64e12c9a56_17_0"/>
          <p:cNvSpPr txBox="1"/>
          <p:nvPr/>
        </p:nvSpPr>
        <p:spPr>
          <a:xfrm>
            <a:off x="2441475" y="9347200"/>
            <a:ext cx="9869700" cy="228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5000" dirty="0">
                <a:solidFill>
                  <a:srgbClr val="D9D9D9"/>
                </a:solidFill>
                <a:latin typeface="Microsoft YaHei"/>
                <a:ea typeface="Microsoft YaHei"/>
                <a:cs typeface="Microsoft YaHei"/>
                <a:sym typeface="Microsoft YaHei"/>
              </a:rPr>
              <a:t>🐡 </a:t>
            </a:r>
            <a:r>
              <a:rPr lang="en-US" sz="4800" dirty="0">
                <a:solidFill>
                  <a:schemeClr val="lt1"/>
                </a:solidFill>
                <a:latin typeface="Microsoft YaHei"/>
                <a:ea typeface="Microsoft YaHei"/>
                <a:cs typeface="Microsoft YaHei"/>
                <a:sym typeface="Microsoft YaHei"/>
              </a:rPr>
              <a:t>Web APIs vs Native APIs </a:t>
            </a:r>
            <a:endParaRPr sz="4800" dirty="0">
              <a:solidFill>
                <a:schemeClr val="lt1"/>
              </a:solidFill>
              <a:latin typeface="Microsoft YaHei"/>
              <a:ea typeface="Microsoft YaHei"/>
              <a:cs typeface="Microsoft YaHei"/>
              <a:sym typeface="Microsoft YaHei"/>
            </a:endParaRPr>
          </a:p>
          <a:p>
            <a:pPr marL="0" lvl="0" indent="0" algn="l" rtl="0">
              <a:spcBef>
                <a:spcPts val="1000"/>
              </a:spcBef>
              <a:spcAft>
                <a:spcPts val="0"/>
              </a:spcAft>
              <a:buClr>
                <a:schemeClr val="dk1"/>
              </a:buClr>
              <a:buSzPts val="1100"/>
              <a:buFont typeface="Arial"/>
              <a:buNone/>
            </a:pPr>
            <a:r>
              <a:rPr lang="en-US" sz="3600" dirty="0">
                <a:solidFill>
                  <a:schemeClr val="lt1"/>
                </a:solidFill>
                <a:latin typeface="Microsoft YaHei"/>
                <a:ea typeface="Microsoft YaHei"/>
                <a:cs typeface="Microsoft YaHei"/>
                <a:sym typeface="Microsoft YaHei"/>
              </a:rPr>
              <a:t>        </a:t>
            </a:r>
            <a:r>
              <a:rPr lang="en-US" sz="3600" dirty="0" err="1">
                <a:solidFill>
                  <a:srgbClr val="D9D9D9"/>
                </a:solidFill>
                <a:latin typeface="Microsoft YaHei"/>
                <a:ea typeface="Microsoft YaHei"/>
                <a:cs typeface="Microsoft YaHei"/>
                <a:sym typeface="Microsoft YaHei"/>
              </a:rPr>
              <a:t>例：VS</a:t>
            </a:r>
            <a:r>
              <a:rPr lang="en-US" sz="3600" dirty="0">
                <a:solidFill>
                  <a:srgbClr val="D9D9D9"/>
                </a:solidFill>
                <a:latin typeface="Microsoft YaHei"/>
                <a:ea typeface="Microsoft YaHei"/>
                <a:cs typeface="Microsoft YaHei"/>
                <a:sym typeface="Microsoft YaHei"/>
              </a:rPr>
              <a:t> Code, AutoCAD</a:t>
            </a:r>
            <a:endParaRPr sz="3600" dirty="0">
              <a:solidFill>
                <a:srgbClr val="D9D9D9"/>
              </a:solidFill>
              <a:latin typeface="Microsoft YaHei"/>
              <a:ea typeface="Microsoft YaHei"/>
              <a:cs typeface="Microsoft YaHei"/>
              <a:sym typeface="Microsoft YaHe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1000"/>
                                        <p:tgtEl>
                                          <p:spTgt spid="6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61760e0389_1_0"/>
          <p:cNvSpPr txBox="1">
            <a:spLocks noGrp="1"/>
          </p:cNvSpPr>
          <p:nvPr>
            <p:ph type="title"/>
          </p:nvPr>
        </p:nvSpPr>
        <p:spPr>
          <a:prstGeom prst="rect">
            <a:avLst/>
          </a:prstGeom>
        </p:spPr>
        <p:txBody>
          <a:bodyPr spcFirstLastPara="1" wrap="square" lIns="50800" tIns="50800" rIns="50800" bIns="50800" anchor="t" anchorCtr="0">
            <a:noAutofit/>
          </a:bodyPr>
          <a:lstStyle/>
          <a:p>
            <a:pPr marL="0" lvl="0" indent="0" algn="l" rtl="0">
              <a:spcBef>
                <a:spcPts val="0"/>
              </a:spcBef>
              <a:spcAft>
                <a:spcPts val="0"/>
              </a:spcAft>
              <a:buNone/>
            </a:pPr>
            <a:r>
              <a:rPr lang="en-US"/>
              <a:t>Project Fugu的缘起</a:t>
            </a:r>
            <a:endParaRPr/>
          </a:p>
        </p:txBody>
      </p:sp>
      <p:sp>
        <p:nvSpPr>
          <p:cNvPr id="74" name="Google Shape;74;g61760e0389_1_0"/>
          <p:cNvSpPr txBox="1"/>
          <p:nvPr/>
        </p:nvSpPr>
        <p:spPr>
          <a:xfrm>
            <a:off x="2081900" y="2981075"/>
            <a:ext cx="5959800" cy="216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6000" b="1" dirty="0">
              <a:solidFill>
                <a:schemeClr val="lt1"/>
              </a:solidFill>
              <a:latin typeface="Microsoft YaHei"/>
              <a:ea typeface="Microsoft YaHei"/>
              <a:cs typeface="Microsoft YaHei"/>
              <a:sym typeface="Microsoft YaHei"/>
            </a:endParaRPr>
          </a:p>
          <a:p>
            <a:pPr marL="0" lvl="0" indent="0" algn="l" rtl="0">
              <a:spcBef>
                <a:spcPts val="0"/>
              </a:spcBef>
              <a:spcAft>
                <a:spcPts val="0"/>
              </a:spcAft>
              <a:buNone/>
            </a:pPr>
            <a:r>
              <a:rPr lang="en-US" sz="6000" b="1" dirty="0">
                <a:solidFill>
                  <a:schemeClr val="lt1"/>
                </a:solidFill>
                <a:latin typeface="Microsoft YaHei"/>
                <a:ea typeface="Microsoft YaHei"/>
                <a:cs typeface="Microsoft YaHei"/>
                <a:sym typeface="Microsoft YaHei"/>
              </a:rPr>
              <a:t>PWAs</a:t>
            </a:r>
            <a:endParaRPr sz="6000" b="1" dirty="0">
              <a:solidFill>
                <a:schemeClr val="lt1"/>
              </a:solidFill>
              <a:latin typeface="Microsoft YaHei"/>
              <a:ea typeface="Microsoft YaHei"/>
              <a:cs typeface="Microsoft YaHei"/>
              <a:sym typeface="Microsoft YaHei"/>
            </a:endParaRPr>
          </a:p>
          <a:p>
            <a:pPr marL="0" lvl="0" indent="0" algn="l" rtl="0">
              <a:spcBef>
                <a:spcPts val="0"/>
              </a:spcBef>
              <a:spcAft>
                <a:spcPts val="0"/>
              </a:spcAft>
              <a:buNone/>
            </a:pPr>
            <a:endParaRPr sz="6000" b="1" dirty="0">
              <a:solidFill>
                <a:schemeClr val="lt1"/>
              </a:solidFill>
              <a:latin typeface="Microsoft YaHei"/>
              <a:ea typeface="Microsoft YaHei"/>
              <a:cs typeface="Microsoft YaHei"/>
              <a:sym typeface="Microsoft YaHei"/>
            </a:endParaRPr>
          </a:p>
          <a:p>
            <a:pPr marL="0" lvl="0" indent="0" algn="l" rtl="0">
              <a:spcBef>
                <a:spcPts val="0"/>
              </a:spcBef>
              <a:spcAft>
                <a:spcPts val="0"/>
              </a:spcAft>
              <a:buNone/>
            </a:pPr>
            <a:endParaRPr sz="6000" b="1" dirty="0">
              <a:solidFill>
                <a:srgbClr val="00FF00"/>
              </a:solidFill>
              <a:latin typeface="Microsoft YaHei"/>
              <a:ea typeface="Microsoft YaHei"/>
              <a:cs typeface="Microsoft YaHei"/>
              <a:sym typeface="Microsoft YaHei"/>
            </a:endParaRPr>
          </a:p>
          <a:p>
            <a:pPr marL="0" lvl="0" indent="0" algn="l" rtl="0">
              <a:spcBef>
                <a:spcPts val="0"/>
              </a:spcBef>
              <a:spcAft>
                <a:spcPts val="0"/>
              </a:spcAft>
              <a:buNone/>
            </a:pPr>
            <a:endParaRPr sz="6000" b="1" dirty="0">
              <a:solidFill>
                <a:schemeClr val="lt1"/>
              </a:solidFill>
              <a:latin typeface="Microsoft YaHei"/>
              <a:ea typeface="Microsoft YaHei"/>
              <a:cs typeface="Microsoft YaHei"/>
              <a:sym typeface="Microsoft YaHei"/>
            </a:endParaRPr>
          </a:p>
          <a:p>
            <a:pPr marL="0" lvl="0" indent="0" algn="l" rtl="0">
              <a:spcBef>
                <a:spcPts val="0"/>
              </a:spcBef>
              <a:spcAft>
                <a:spcPts val="0"/>
              </a:spcAft>
              <a:buNone/>
            </a:pPr>
            <a:endParaRPr sz="6000" b="1" dirty="0">
              <a:solidFill>
                <a:schemeClr val="lt1"/>
              </a:solidFill>
              <a:latin typeface="Microsoft YaHei"/>
              <a:ea typeface="Microsoft YaHei"/>
              <a:cs typeface="Microsoft YaHei"/>
              <a:sym typeface="Microsoft YaHei"/>
            </a:endParaRPr>
          </a:p>
          <a:p>
            <a:pPr marL="0" lvl="0" indent="0" algn="l" rtl="0">
              <a:spcBef>
                <a:spcPts val="0"/>
              </a:spcBef>
              <a:spcAft>
                <a:spcPts val="0"/>
              </a:spcAft>
              <a:buNone/>
            </a:pPr>
            <a:endParaRPr sz="6000" b="1" dirty="0">
              <a:solidFill>
                <a:schemeClr val="lt1"/>
              </a:solidFill>
              <a:latin typeface="Microsoft YaHei"/>
              <a:ea typeface="Microsoft YaHei"/>
              <a:cs typeface="Microsoft YaHei"/>
              <a:sym typeface="Microsoft YaHei"/>
            </a:endParaRPr>
          </a:p>
          <a:p>
            <a:pPr marL="0" lvl="0" indent="0" algn="l" rtl="0">
              <a:spcBef>
                <a:spcPts val="0"/>
              </a:spcBef>
              <a:spcAft>
                <a:spcPts val="0"/>
              </a:spcAft>
              <a:buNone/>
            </a:pPr>
            <a:endParaRPr sz="6000" b="1" dirty="0">
              <a:solidFill>
                <a:schemeClr val="lt1"/>
              </a:solidFill>
              <a:latin typeface="Microsoft YaHei"/>
              <a:ea typeface="Microsoft YaHei"/>
              <a:cs typeface="Microsoft YaHei"/>
              <a:sym typeface="Microsoft YaHei"/>
            </a:endParaRPr>
          </a:p>
          <a:p>
            <a:pPr marL="0" lvl="0" indent="0" algn="l" rtl="0">
              <a:spcBef>
                <a:spcPts val="0"/>
              </a:spcBef>
              <a:spcAft>
                <a:spcPts val="0"/>
              </a:spcAft>
              <a:buNone/>
            </a:pPr>
            <a:endParaRPr sz="6000" b="1" dirty="0">
              <a:solidFill>
                <a:schemeClr val="lt1"/>
              </a:solidFill>
              <a:latin typeface="Microsoft YaHei"/>
              <a:ea typeface="Microsoft YaHei"/>
              <a:cs typeface="Microsoft YaHei"/>
              <a:sym typeface="Microsoft YaHei"/>
            </a:endParaRPr>
          </a:p>
          <a:p>
            <a:pPr marL="0" lvl="0" indent="0" algn="l" rtl="0">
              <a:spcBef>
                <a:spcPts val="0"/>
              </a:spcBef>
              <a:spcAft>
                <a:spcPts val="0"/>
              </a:spcAft>
              <a:buNone/>
            </a:pPr>
            <a:endParaRPr sz="6000" b="1" dirty="0">
              <a:solidFill>
                <a:schemeClr val="lt1"/>
              </a:solidFill>
              <a:latin typeface="Microsoft YaHei"/>
              <a:ea typeface="Microsoft YaHei"/>
              <a:cs typeface="Microsoft YaHei"/>
              <a:sym typeface="Microsoft YaHei"/>
            </a:endParaRPr>
          </a:p>
        </p:txBody>
      </p:sp>
      <p:sp>
        <p:nvSpPr>
          <p:cNvPr id="75" name="Google Shape;75;g61760e0389_1_0"/>
          <p:cNvSpPr txBox="1"/>
          <p:nvPr/>
        </p:nvSpPr>
        <p:spPr>
          <a:xfrm>
            <a:off x="2081900" y="5837450"/>
            <a:ext cx="3020700" cy="163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6000" b="1" dirty="0">
                <a:solidFill>
                  <a:srgbClr val="00FF00"/>
                </a:solidFill>
                <a:latin typeface="Microsoft YaHei"/>
                <a:ea typeface="Microsoft YaHei"/>
                <a:cs typeface="Microsoft YaHei"/>
                <a:sym typeface="Microsoft YaHei"/>
              </a:rPr>
              <a:t>Fugu</a:t>
            </a:r>
            <a:endParaRPr dirty="0">
              <a:latin typeface="Microsoft YaHei"/>
              <a:ea typeface="Microsoft YaHei"/>
              <a:cs typeface="Microsoft YaHei"/>
              <a:sym typeface="Microsoft YaHei"/>
            </a:endParaRPr>
          </a:p>
        </p:txBody>
      </p:sp>
      <p:sp>
        <p:nvSpPr>
          <p:cNvPr id="76" name="Google Shape;76;g61760e0389_1_0"/>
          <p:cNvSpPr txBox="1"/>
          <p:nvPr/>
        </p:nvSpPr>
        <p:spPr>
          <a:xfrm>
            <a:off x="2081900" y="7715250"/>
            <a:ext cx="3388200" cy="163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6000" b="1">
                <a:solidFill>
                  <a:schemeClr val="lt1"/>
                </a:solidFill>
                <a:latin typeface="Microsoft YaHei"/>
                <a:ea typeface="Microsoft YaHei"/>
                <a:cs typeface="Microsoft YaHei"/>
                <a:sym typeface="Microsoft YaHei"/>
              </a:rPr>
              <a:t>WASM</a:t>
            </a:r>
            <a:endParaRPr>
              <a:latin typeface="Microsoft YaHei"/>
              <a:ea typeface="Microsoft YaHei"/>
              <a:cs typeface="Microsoft YaHei"/>
              <a:sym typeface="Microsoft YaHei"/>
            </a:endParaRPr>
          </a:p>
        </p:txBody>
      </p:sp>
      <p:sp>
        <p:nvSpPr>
          <p:cNvPr id="77" name="Google Shape;77;g61760e0389_1_0"/>
          <p:cNvSpPr txBox="1"/>
          <p:nvPr/>
        </p:nvSpPr>
        <p:spPr>
          <a:xfrm>
            <a:off x="2081900" y="9774150"/>
            <a:ext cx="4286100" cy="163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6000" b="1">
                <a:solidFill>
                  <a:schemeClr val="lt1"/>
                </a:solidFill>
                <a:latin typeface="Microsoft YaHei"/>
                <a:ea typeface="Microsoft YaHei"/>
                <a:cs typeface="Microsoft YaHei"/>
                <a:sym typeface="Microsoft YaHei"/>
              </a:rPr>
              <a:t>WebGPU</a:t>
            </a:r>
            <a:endParaRPr>
              <a:latin typeface="Microsoft YaHei"/>
              <a:ea typeface="Microsoft YaHei"/>
              <a:cs typeface="Microsoft YaHei"/>
              <a:sym typeface="Microsoft YaHei"/>
            </a:endParaRPr>
          </a:p>
        </p:txBody>
      </p:sp>
      <p:sp>
        <p:nvSpPr>
          <p:cNvPr id="78" name="Google Shape;78;g61760e0389_1_0"/>
          <p:cNvSpPr/>
          <p:nvPr/>
        </p:nvSpPr>
        <p:spPr>
          <a:xfrm>
            <a:off x="6968600" y="4446450"/>
            <a:ext cx="14436600" cy="4166700"/>
          </a:xfrm>
          <a:prstGeom prst="wedgeRoundRectCallout">
            <a:avLst>
              <a:gd name="adj1" fmla="val -64787"/>
              <a:gd name="adj2" fmla="val -4085"/>
              <a:gd name="adj3" fmla="val 0"/>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g61760e0389_1_0"/>
          <p:cNvSpPr/>
          <p:nvPr/>
        </p:nvSpPr>
        <p:spPr>
          <a:xfrm>
            <a:off x="6831325" y="3042075"/>
            <a:ext cx="16411200" cy="8245500"/>
          </a:xfrm>
          <a:prstGeom prst="roundRect">
            <a:avLst>
              <a:gd name="adj" fmla="val 7561"/>
            </a:avLst>
          </a:prstGeom>
          <a:solidFill>
            <a:srgbClr val="FFF2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6000"/>
          </a:p>
        </p:txBody>
      </p:sp>
      <p:sp>
        <p:nvSpPr>
          <p:cNvPr id="80" name="Google Shape;80;g61760e0389_1_0"/>
          <p:cNvSpPr txBox="1"/>
          <p:nvPr/>
        </p:nvSpPr>
        <p:spPr>
          <a:xfrm>
            <a:off x="7765225" y="4598775"/>
            <a:ext cx="14623500" cy="60751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6000" dirty="0">
                <a:solidFill>
                  <a:schemeClr val="dk1"/>
                </a:solidFill>
                <a:latin typeface="微软雅黑" panose="020B0503020204020204" pitchFamily="34" charset="-122"/>
                <a:ea typeface="微软雅黑" panose="020B0503020204020204" pitchFamily="34" charset="-122"/>
              </a:rPr>
              <a:t>Enables web apps to </a:t>
            </a:r>
            <a:r>
              <a:rPr lang="en-US" sz="6000" b="1" dirty="0">
                <a:solidFill>
                  <a:schemeClr val="accent6"/>
                </a:solidFill>
                <a:latin typeface="微软雅黑" panose="020B0503020204020204" pitchFamily="34" charset="-122"/>
                <a:ea typeface="微软雅黑" panose="020B0503020204020204" pitchFamily="34" charset="-122"/>
              </a:rPr>
              <a:t>do anything native apps can</a:t>
            </a:r>
            <a:r>
              <a:rPr lang="en-US" sz="6000" dirty="0">
                <a:solidFill>
                  <a:schemeClr val="dk1"/>
                </a:solidFill>
                <a:latin typeface="微软雅黑" panose="020B0503020204020204" pitchFamily="34" charset="-122"/>
                <a:ea typeface="微软雅黑" panose="020B0503020204020204" pitchFamily="34" charset="-122"/>
              </a:rPr>
              <a:t>, by exposing the capabilities of native platforms to the web platform, while maintaining </a:t>
            </a:r>
            <a:r>
              <a:rPr lang="en-US" sz="6000" b="1" dirty="0">
                <a:solidFill>
                  <a:srgbClr val="0B5394"/>
                </a:solidFill>
                <a:latin typeface="微软雅黑" panose="020B0503020204020204" pitchFamily="34" charset="-122"/>
                <a:ea typeface="微软雅黑" panose="020B0503020204020204" pitchFamily="34" charset="-122"/>
              </a:rPr>
              <a:t>user security</a:t>
            </a:r>
            <a:r>
              <a:rPr lang="en-US" sz="6000" dirty="0">
                <a:solidFill>
                  <a:schemeClr val="dk1"/>
                </a:solidFill>
                <a:latin typeface="微软雅黑" panose="020B0503020204020204" pitchFamily="34" charset="-122"/>
                <a:ea typeface="微软雅黑" panose="020B0503020204020204" pitchFamily="34" charset="-122"/>
              </a:rPr>
              <a:t>, </a:t>
            </a:r>
            <a:r>
              <a:rPr lang="en-US" sz="6000" b="1" dirty="0">
                <a:solidFill>
                  <a:srgbClr val="0B5394"/>
                </a:solidFill>
                <a:latin typeface="微软雅黑" panose="020B0503020204020204" pitchFamily="34" charset="-122"/>
                <a:ea typeface="微软雅黑" panose="020B0503020204020204" pitchFamily="34" charset="-122"/>
              </a:rPr>
              <a:t>privacy</a:t>
            </a:r>
            <a:r>
              <a:rPr lang="en-US" sz="6000" dirty="0">
                <a:solidFill>
                  <a:schemeClr val="dk1"/>
                </a:solidFill>
                <a:latin typeface="微软雅黑" panose="020B0503020204020204" pitchFamily="34" charset="-122"/>
                <a:ea typeface="微软雅黑" panose="020B0503020204020204" pitchFamily="34" charset="-122"/>
              </a:rPr>
              <a:t>, </a:t>
            </a:r>
            <a:r>
              <a:rPr lang="en-US" sz="6000" b="1" dirty="0">
                <a:solidFill>
                  <a:srgbClr val="0B5394"/>
                </a:solidFill>
                <a:latin typeface="微软雅黑" panose="020B0503020204020204" pitchFamily="34" charset="-122"/>
                <a:ea typeface="微软雅黑" panose="020B0503020204020204" pitchFamily="34" charset="-122"/>
              </a:rPr>
              <a:t>trust</a:t>
            </a:r>
            <a:r>
              <a:rPr lang="en-US" sz="6000" dirty="0">
                <a:solidFill>
                  <a:schemeClr val="dk1"/>
                </a:solidFill>
                <a:latin typeface="微软雅黑" panose="020B0503020204020204" pitchFamily="34" charset="-122"/>
                <a:ea typeface="微软雅黑" panose="020B0503020204020204" pitchFamily="34" charset="-122"/>
              </a:rPr>
              <a:t>, and other </a:t>
            </a:r>
            <a:r>
              <a:rPr lang="en-US" sz="6000" b="1" dirty="0">
                <a:solidFill>
                  <a:srgbClr val="0B5394"/>
                </a:solidFill>
                <a:latin typeface="微软雅黑" panose="020B0503020204020204" pitchFamily="34" charset="-122"/>
                <a:ea typeface="微软雅黑" panose="020B0503020204020204" pitchFamily="34" charset="-122"/>
              </a:rPr>
              <a:t>core tenets of the web</a:t>
            </a:r>
            <a:r>
              <a:rPr lang="en-US" sz="6000" dirty="0">
                <a:solidFill>
                  <a:schemeClr val="dk1"/>
                </a:solidFill>
                <a:latin typeface="微软雅黑" panose="020B0503020204020204" pitchFamily="34" charset="-122"/>
                <a:ea typeface="微软雅黑" panose="020B0503020204020204" pitchFamily="34" charset="-122"/>
              </a:rPr>
              <a:t>.</a:t>
            </a:r>
            <a:endParaRPr sz="6000" dirty="0">
              <a:solidFill>
                <a:schemeClr val="dk1"/>
              </a:solidFill>
              <a:latin typeface="微软雅黑" panose="020B0503020204020204" pitchFamily="34" charset="-122"/>
              <a:ea typeface="微软雅黑" panose="020B0503020204020204" pitchFamily="34" charset="-122"/>
            </a:endParaRPr>
          </a:p>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cs typeface="Microsoft YaHei"/>
              <a:sym typeface="Microsoft YaHei"/>
            </a:endParaRPr>
          </a:p>
        </p:txBody>
      </p:sp>
      <p:sp>
        <p:nvSpPr>
          <p:cNvPr id="81" name="Google Shape;81;g61760e0389_1_0"/>
          <p:cNvSpPr txBox="1"/>
          <p:nvPr/>
        </p:nvSpPr>
        <p:spPr>
          <a:xfrm>
            <a:off x="16238475" y="3580650"/>
            <a:ext cx="7387200" cy="1181700"/>
          </a:xfrm>
          <a:prstGeom prst="rect">
            <a:avLst/>
          </a:prstGeom>
          <a:gradFill>
            <a:gsLst>
              <a:gs pos="0">
                <a:srgbClr val="FFE599"/>
              </a:gs>
              <a:gs pos="100000">
                <a:srgbClr val="FFE599"/>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rgbClr val="FF0000"/>
                </a:solidFill>
                <a:latin typeface="Microsoft YaHei"/>
                <a:ea typeface="Microsoft YaHei"/>
                <a:cs typeface="Microsoft YaHei"/>
                <a:sym typeface="Microsoft YaHei"/>
              </a:rPr>
              <a:t>目标：Native 能干啥，Web就能干啥</a:t>
            </a:r>
            <a:endParaRPr sz="3000">
              <a:solidFill>
                <a:srgbClr val="FF0000"/>
              </a:solidFill>
              <a:latin typeface="Microsoft YaHei"/>
              <a:ea typeface="Microsoft YaHei"/>
              <a:cs typeface="Microsoft YaHei"/>
              <a:sym typeface="Microsoft YaHe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g61760e0389_1_17"/>
          <p:cNvSpPr txBox="1">
            <a:spLocks noGrp="1"/>
          </p:cNvSpPr>
          <p:nvPr>
            <p:ph type="title"/>
          </p:nvPr>
        </p:nvSpPr>
        <p:spPr>
          <a:prstGeom prst="rect">
            <a:avLst/>
          </a:prstGeom>
        </p:spPr>
        <p:txBody>
          <a:bodyPr spcFirstLastPara="1" wrap="square" lIns="50800" tIns="50800" rIns="50800" bIns="50800" anchor="t" anchorCtr="0">
            <a:noAutofit/>
          </a:bodyPr>
          <a:lstStyle/>
          <a:p>
            <a:pPr marL="0" lvl="0" indent="0" algn="l" rtl="0">
              <a:spcBef>
                <a:spcPts val="0"/>
              </a:spcBef>
              <a:spcAft>
                <a:spcPts val="0"/>
              </a:spcAft>
              <a:buNone/>
            </a:pPr>
            <a:r>
              <a:rPr lang="en-US" dirty="0"/>
              <a:t>Fugu -- </a:t>
            </a:r>
            <a:r>
              <a:rPr lang="en-US" dirty="0" err="1"/>
              <a:t>河豚（フグ</a:t>
            </a:r>
            <a:r>
              <a:rPr lang="en-US" dirty="0"/>
              <a:t>），</a:t>
            </a:r>
            <a:r>
              <a:rPr lang="en-US" dirty="0" err="1"/>
              <a:t>致命的美味</a:t>
            </a:r>
            <a:endParaRPr dirty="0"/>
          </a:p>
        </p:txBody>
      </p:sp>
      <p:pic>
        <p:nvPicPr>
          <p:cNvPr id="87" name="Google Shape;87;g61760e0389_1_17"/>
          <p:cNvPicPr preferRelativeResize="0"/>
          <p:nvPr/>
        </p:nvPicPr>
        <p:blipFill>
          <a:blip r:embed="rId3">
            <a:alphaModFix/>
          </a:blip>
          <a:stretch>
            <a:fillRect/>
          </a:stretch>
        </p:blipFill>
        <p:spPr>
          <a:xfrm>
            <a:off x="2463800" y="2836675"/>
            <a:ext cx="12130575" cy="9097926"/>
          </a:xfrm>
          <a:prstGeom prst="rect">
            <a:avLst/>
          </a:prstGeom>
          <a:noFill/>
          <a:ln>
            <a:noFill/>
          </a:ln>
        </p:spPr>
      </p:pic>
      <p:sp>
        <p:nvSpPr>
          <p:cNvPr id="88" name="Google Shape;88;g61760e0389_1_17"/>
          <p:cNvSpPr txBox="1"/>
          <p:nvPr/>
        </p:nvSpPr>
        <p:spPr>
          <a:xfrm>
            <a:off x="14951676" y="2973050"/>
            <a:ext cx="9432324" cy="9765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5800" dirty="0" err="1">
                <a:solidFill>
                  <a:schemeClr val="tx1">
                    <a:lumMod val="95000"/>
                  </a:schemeClr>
                </a:solidFill>
                <a:latin typeface="Microsoft YaHei"/>
                <a:ea typeface="Microsoft YaHei"/>
                <a:cs typeface="Microsoft YaHei"/>
                <a:sym typeface="Microsoft YaHei"/>
              </a:rPr>
              <a:t>美味</a:t>
            </a:r>
            <a:endParaRPr sz="5800" dirty="0">
              <a:solidFill>
                <a:schemeClr val="tx1">
                  <a:lumMod val="95000"/>
                </a:schemeClr>
              </a:solidFill>
              <a:latin typeface="Microsoft YaHei"/>
              <a:ea typeface="Microsoft YaHei"/>
              <a:cs typeface="Microsoft YaHei"/>
              <a:sym typeface="Microsoft YaHei"/>
            </a:endParaRPr>
          </a:p>
          <a:p>
            <a:pPr>
              <a:spcBef>
                <a:spcPts val="1000"/>
              </a:spcBef>
            </a:pPr>
            <a:r>
              <a:rPr lang="en-US" sz="4800" dirty="0">
                <a:solidFill>
                  <a:srgbClr val="F3F3F3"/>
                </a:solidFill>
                <a:latin typeface="Microsoft YaHei"/>
                <a:ea typeface="Microsoft YaHei"/>
                <a:cs typeface="Microsoft YaHei"/>
                <a:sym typeface="Microsoft YaHei"/>
              </a:rPr>
              <a:t> - </a:t>
            </a:r>
            <a:r>
              <a:rPr lang="en-US" sz="4800" dirty="0" err="1">
                <a:solidFill>
                  <a:srgbClr val="F3F3F3"/>
                </a:solidFill>
                <a:latin typeface="Microsoft YaHei"/>
                <a:ea typeface="Microsoft YaHei"/>
                <a:cs typeface="Microsoft YaHei"/>
                <a:sym typeface="Microsoft YaHei"/>
              </a:rPr>
              <a:t>满足用户需求，体验更好</a:t>
            </a:r>
            <a:r>
              <a:rPr lang="en-US" sz="4800" dirty="0">
                <a:solidFill>
                  <a:srgbClr val="F3F3F3"/>
                </a:solidFill>
                <a:latin typeface="Microsoft YaHei"/>
                <a:ea typeface="Microsoft YaHei"/>
                <a:cs typeface="Microsoft YaHei"/>
                <a:sym typeface="Microsoft YaHei"/>
              </a:rPr>
              <a:t>。</a:t>
            </a:r>
            <a:endParaRPr sz="4800" dirty="0">
              <a:solidFill>
                <a:srgbClr val="F3F3F3"/>
              </a:solidFill>
              <a:latin typeface="Microsoft YaHei"/>
              <a:ea typeface="Microsoft YaHei"/>
              <a:cs typeface="Microsoft YaHei"/>
              <a:sym typeface="Microsoft YaHei"/>
            </a:endParaRPr>
          </a:p>
          <a:p>
            <a:pPr marL="0" lvl="0" indent="0" algn="l" rtl="0">
              <a:spcBef>
                <a:spcPts val="0"/>
              </a:spcBef>
              <a:spcAft>
                <a:spcPts val="0"/>
              </a:spcAft>
              <a:buNone/>
            </a:pPr>
            <a:endParaRPr sz="4800" dirty="0">
              <a:solidFill>
                <a:srgbClr val="F3F3F3"/>
              </a:solidFill>
              <a:latin typeface="Microsoft YaHei"/>
              <a:ea typeface="Microsoft YaHei"/>
              <a:cs typeface="Microsoft YaHei"/>
              <a:sym typeface="Microsoft YaHei"/>
            </a:endParaRPr>
          </a:p>
          <a:p>
            <a:pPr marL="0" lvl="0" indent="0" algn="l" rtl="0">
              <a:spcBef>
                <a:spcPts val="0"/>
              </a:spcBef>
              <a:spcAft>
                <a:spcPts val="0"/>
              </a:spcAft>
              <a:buNone/>
            </a:pPr>
            <a:r>
              <a:rPr lang="en-US" sz="5800" dirty="0" err="1">
                <a:solidFill>
                  <a:schemeClr val="tx1">
                    <a:lumMod val="95000"/>
                  </a:schemeClr>
                </a:solidFill>
                <a:latin typeface="Microsoft YaHei"/>
                <a:ea typeface="Microsoft YaHei"/>
                <a:cs typeface="Microsoft YaHei"/>
                <a:sym typeface="Microsoft YaHei"/>
              </a:rPr>
              <a:t>致命</a:t>
            </a:r>
            <a:endParaRPr sz="5800" dirty="0">
              <a:solidFill>
                <a:schemeClr val="tx1">
                  <a:lumMod val="95000"/>
                </a:schemeClr>
              </a:solidFill>
              <a:latin typeface="Microsoft YaHei"/>
              <a:ea typeface="Microsoft YaHei"/>
              <a:cs typeface="Microsoft YaHei"/>
              <a:sym typeface="Microsoft YaHei"/>
            </a:endParaRPr>
          </a:p>
          <a:p>
            <a:pPr>
              <a:spcBef>
                <a:spcPts val="1000"/>
              </a:spcBef>
            </a:pPr>
            <a:r>
              <a:rPr lang="en-US" sz="4800" dirty="0">
                <a:solidFill>
                  <a:srgbClr val="F3F3F3"/>
                </a:solidFill>
                <a:latin typeface="Microsoft YaHei"/>
                <a:ea typeface="Microsoft YaHei"/>
                <a:cs typeface="Microsoft YaHei"/>
                <a:sym typeface="Microsoft YaHei"/>
              </a:rPr>
              <a:t> - </a:t>
            </a:r>
            <a:r>
              <a:rPr lang="en-US" sz="4800" dirty="0" err="1">
                <a:solidFill>
                  <a:srgbClr val="F3F3F3"/>
                </a:solidFill>
                <a:latin typeface="Microsoft YaHei"/>
                <a:ea typeface="Microsoft YaHei"/>
                <a:cs typeface="Microsoft YaHei"/>
                <a:sym typeface="Microsoft YaHei"/>
              </a:rPr>
              <a:t>如果犯错则会有隐私安全问题</a:t>
            </a:r>
            <a:r>
              <a:rPr lang="en-US" sz="4800" dirty="0">
                <a:solidFill>
                  <a:srgbClr val="F3F3F3"/>
                </a:solidFill>
                <a:latin typeface="Microsoft YaHei"/>
                <a:ea typeface="Microsoft YaHei"/>
                <a:cs typeface="Microsoft YaHei"/>
                <a:sym typeface="Microsoft YaHei"/>
              </a:rPr>
              <a:t>。</a:t>
            </a:r>
            <a:endParaRPr sz="4800" dirty="0">
              <a:solidFill>
                <a:srgbClr val="F3F3F3"/>
              </a:solidFill>
              <a:latin typeface="Microsoft YaHei"/>
              <a:ea typeface="Microsoft YaHei"/>
              <a:cs typeface="Microsoft YaHei"/>
              <a:sym typeface="Microsoft YaHei"/>
            </a:endParaRPr>
          </a:p>
          <a:p>
            <a:pPr marL="0" lvl="0" indent="0" algn="l" rtl="0">
              <a:spcBef>
                <a:spcPts val="0"/>
              </a:spcBef>
              <a:spcAft>
                <a:spcPts val="0"/>
              </a:spcAft>
              <a:buNone/>
            </a:pPr>
            <a:endParaRPr sz="4800" dirty="0">
              <a:solidFill>
                <a:srgbClr val="F3F3F3"/>
              </a:solidFill>
              <a:latin typeface="Microsoft YaHei"/>
              <a:ea typeface="Microsoft YaHei"/>
              <a:cs typeface="Microsoft YaHei"/>
              <a:sym typeface="Microsoft YaHei"/>
            </a:endParaRPr>
          </a:p>
          <a:p>
            <a:pPr marL="0" lvl="0" indent="0" algn="l" rtl="0">
              <a:spcBef>
                <a:spcPts val="0"/>
              </a:spcBef>
              <a:spcAft>
                <a:spcPts val="0"/>
              </a:spcAft>
              <a:buNone/>
            </a:pPr>
            <a:endParaRPr sz="4800" dirty="0">
              <a:solidFill>
                <a:srgbClr val="F3F3F3"/>
              </a:solidFill>
              <a:latin typeface="Microsoft YaHei"/>
              <a:ea typeface="Microsoft YaHei"/>
              <a:cs typeface="Microsoft YaHei"/>
              <a:sym typeface="Microsoft YaHei"/>
            </a:endParaRPr>
          </a:p>
          <a:p>
            <a:pPr marL="0" lvl="0" indent="0" algn="l" rtl="0">
              <a:spcBef>
                <a:spcPts val="0"/>
              </a:spcBef>
              <a:spcAft>
                <a:spcPts val="0"/>
              </a:spcAft>
              <a:buNone/>
            </a:pPr>
            <a:endParaRPr sz="4800" dirty="0">
              <a:solidFill>
                <a:srgbClr val="F3F3F3"/>
              </a:solidFill>
              <a:latin typeface="Microsoft YaHei"/>
              <a:ea typeface="Microsoft YaHei"/>
              <a:cs typeface="Microsoft YaHei"/>
              <a:sym typeface="Microsoft YaHei"/>
            </a:endParaRPr>
          </a:p>
          <a:p>
            <a:pPr marL="0" lvl="0" indent="0" algn="l" rtl="0">
              <a:spcBef>
                <a:spcPts val="0"/>
              </a:spcBef>
              <a:spcAft>
                <a:spcPts val="0"/>
              </a:spcAft>
              <a:buNone/>
            </a:pPr>
            <a:endParaRPr sz="4800" dirty="0">
              <a:solidFill>
                <a:srgbClr val="F3F3F3"/>
              </a:solidFill>
              <a:latin typeface="Microsoft YaHei"/>
              <a:ea typeface="Microsoft YaHei"/>
              <a:cs typeface="Microsoft YaHei"/>
              <a:sym typeface="Microsoft YaHei"/>
            </a:endParaRPr>
          </a:p>
          <a:p>
            <a:pPr marL="0" lvl="0" indent="0" algn="l" rtl="0">
              <a:spcBef>
                <a:spcPts val="0"/>
              </a:spcBef>
              <a:spcAft>
                <a:spcPts val="0"/>
              </a:spcAft>
              <a:buNone/>
            </a:pPr>
            <a:endParaRPr sz="4800" dirty="0">
              <a:solidFill>
                <a:srgbClr val="F3F3F3"/>
              </a:solidFill>
              <a:latin typeface="Microsoft YaHei"/>
              <a:ea typeface="Microsoft YaHei"/>
              <a:cs typeface="Microsoft YaHei"/>
              <a:sym typeface="Microsoft YaHei"/>
            </a:endParaRPr>
          </a:p>
          <a:p>
            <a:pPr marL="0" lvl="0" indent="0" algn="l" rtl="0">
              <a:spcBef>
                <a:spcPts val="0"/>
              </a:spcBef>
              <a:spcAft>
                <a:spcPts val="0"/>
              </a:spcAft>
              <a:buNone/>
            </a:pPr>
            <a:r>
              <a:rPr lang="en-US" sz="5800" dirty="0" err="1">
                <a:solidFill>
                  <a:schemeClr val="tx1">
                    <a:lumMod val="95000"/>
                  </a:schemeClr>
                </a:solidFill>
                <a:latin typeface="Microsoft YaHei"/>
                <a:ea typeface="Microsoft YaHei"/>
                <a:cs typeface="Microsoft YaHei"/>
                <a:sym typeface="Microsoft YaHei"/>
              </a:rPr>
              <a:t>关键是“厨师”如何操作</a:t>
            </a:r>
            <a:r>
              <a:rPr lang="en-US" sz="5800" dirty="0">
                <a:solidFill>
                  <a:schemeClr val="tx1">
                    <a:lumMod val="95000"/>
                  </a:schemeClr>
                </a:solidFill>
                <a:latin typeface="Microsoft YaHei"/>
                <a:ea typeface="Microsoft YaHei"/>
                <a:cs typeface="Microsoft YaHei"/>
                <a:sym typeface="Microsoft YaHei"/>
              </a:rPr>
              <a:t>！</a:t>
            </a:r>
            <a:endParaRPr sz="5800" dirty="0">
              <a:solidFill>
                <a:schemeClr val="tx1">
                  <a:lumMod val="95000"/>
                </a:schemeClr>
              </a:solidFill>
              <a:latin typeface="Microsoft YaHei"/>
              <a:ea typeface="Microsoft YaHei"/>
              <a:cs typeface="Microsoft YaHei"/>
              <a:sym typeface="Microsoft YaHe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2"/>
          <p:cNvSpPr txBox="1">
            <a:spLocks noGrp="1"/>
          </p:cNvSpPr>
          <p:nvPr>
            <p:ph type="body" idx="1"/>
          </p:nvPr>
        </p:nvSpPr>
        <p:spPr>
          <a:prstGeom prst="rect">
            <a:avLst/>
          </a:prstGeom>
          <a:noFill/>
          <a:ln>
            <a:noFill/>
          </a:ln>
        </p:spPr>
        <p:txBody>
          <a:bodyPr spcFirstLastPara="1" wrap="square" lIns="50800" tIns="50800" rIns="50800" bIns="50800" anchor="t" anchorCtr="0">
            <a:normAutofit/>
          </a:bodyPr>
          <a:lstStyle/>
          <a:p>
            <a:pPr marL="0" lvl="0" indent="0" algn="l" rtl="0">
              <a:lnSpc>
                <a:spcPct val="100000"/>
              </a:lnSpc>
              <a:spcBef>
                <a:spcPts val="0"/>
              </a:spcBef>
              <a:spcAft>
                <a:spcPts val="0"/>
              </a:spcAft>
              <a:buNone/>
            </a:pPr>
            <a:r>
              <a:rPr lang="en-US" sz="4800" dirty="0">
                <a:solidFill>
                  <a:schemeClr val="lt1"/>
                </a:solidFill>
                <a:latin typeface="微软雅黑" panose="020B0503020204020204" pitchFamily="34" charset="-122"/>
                <a:ea typeface="微软雅黑" panose="020B0503020204020204" pitchFamily="34" charset="-122"/>
              </a:rPr>
              <a:t>🐡 </a:t>
            </a:r>
            <a:r>
              <a:rPr lang="en-US" sz="4800" dirty="0" err="1">
                <a:solidFill>
                  <a:schemeClr val="lt1"/>
                </a:solidFill>
                <a:latin typeface="微软雅黑" panose="020B0503020204020204" pitchFamily="34" charset="-122"/>
                <a:ea typeface="微软雅黑" panose="020B0503020204020204" pitchFamily="34" charset="-122"/>
              </a:rPr>
              <a:t>定义API，增加功能</a:t>
            </a:r>
            <a:endParaRPr sz="4800" dirty="0">
              <a:solidFill>
                <a:schemeClr val="lt1"/>
              </a:solidFill>
              <a:latin typeface="微软雅黑" panose="020B0503020204020204" pitchFamily="34" charset="-122"/>
              <a:ea typeface="微软雅黑" panose="020B0503020204020204" pitchFamily="34" charset="-122"/>
            </a:endParaRPr>
          </a:p>
          <a:p>
            <a:pPr marL="0" lvl="0" indent="0" algn="l" rtl="0">
              <a:lnSpc>
                <a:spcPct val="100000"/>
              </a:lnSpc>
              <a:spcBef>
                <a:spcPts val="0"/>
              </a:spcBef>
              <a:spcAft>
                <a:spcPts val="0"/>
              </a:spcAft>
              <a:buNone/>
            </a:pPr>
            <a:endParaRPr sz="4800" dirty="0">
              <a:solidFill>
                <a:schemeClr val="lt1"/>
              </a:solidFill>
            </a:endParaRPr>
          </a:p>
          <a:p>
            <a:pPr marL="0" lvl="0" indent="0" algn="l" rtl="0">
              <a:lnSpc>
                <a:spcPct val="100000"/>
              </a:lnSpc>
              <a:spcBef>
                <a:spcPts val="0"/>
              </a:spcBef>
              <a:spcAft>
                <a:spcPts val="0"/>
              </a:spcAft>
              <a:buNone/>
            </a:pPr>
            <a:endParaRPr sz="4800" dirty="0">
              <a:solidFill>
                <a:schemeClr val="lt1"/>
              </a:solidFill>
            </a:endParaRPr>
          </a:p>
          <a:p>
            <a:pPr marL="0" lvl="0" indent="0" algn="l" rtl="0">
              <a:spcBef>
                <a:spcPts val="0"/>
              </a:spcBef>
              <a:spcAft>
                <a:spcPts val="0"/>
              </a:spcAft>
              <a:buClr>
                <a:schemeClr val="dk1"/>
              </a:buClr>
              <a:buSzPts val="1100"/>
              <a:buFont typeface="Arial"/>
              <a:buNone/>
            </a:pPr>
            <a:r>
              <a:rPr lang="en-US" sz="4800" dirty="0">
                <a:solidFill>
                  <a:schemeClr val="lt1"/>
                </a:solidFill>
              </a:rPr>
              <a:t>   </a:t>
            </a:r>
            <a:endParaRPr sz="4800" dirty="0">
              <a:solidFill>
                <a:schemeClr val="lt1"/>
              </a:solidFill>
            </a:endParaRPr>
          </a:p>
          <a:p>
            <a:pPr marL="0" lvl="0" indent="0" algn="l" rtl="0">
              <a:spcBef>
                <a:spcPts val="0"/>
              </a:spcBef>
              <a:spcAft>
                <a:spcPts val="0"/>
              </a:spcAft>
              <a:buClr>
                <a:schemeClr val="dk1"/>
              </a:buClr>
              <a:buSzPts val="1100"/>
              <a:buFont typeface="Arial"/>
              <a:buNone/>
            </a:pPr>
            <a:endParaRPr sz="4800" i="0" u="none" strike="noStrike" cap="none" dirty="0">
              <a:solidFill>
                <a:schemeClr val="lt1"/>
              </a:solidFill>
            </a:endParaRPr>
          </a:p>
        </p:txBody>
      </p:sp>
      <p:sp>
        <p:nvSpPr>
          <p:cNvPr id="94" name="Google Shape;94;p12"/>
          <p:cNvSpPr txBox="1">
            <a:spLocks noGrp="1"/>
          </p:cNvSpPr>
          <p:nvPr>
            <p:ph type="title"/>
          </p:nvPr>
        </p:nvSpPr>
        <p:spPr>
          <a:prstGeom prst="rect">
            <a:avLst/>
          </a:prstGeom>
          <a:noFill/>
          <a:ln>
            <a:noFill/>
          </a:ln>
        </p:spPr>
        <p:txBody>
          <a:bodyPr spcFirstLastPara="1" wrap="square" lIns="50800" tIns="50800" rIns="50800" bIns="50800" anchor="t" anchorCtr="0">
            <a:normAutofit/>
          </a:bodyPr>
          <a:lstStyle/>
          <a:p>
            <a:pPr marL="0" lvl="0" indent="0" algn="l" rtl="0">
              <a:lnSpc>
                <a:spcPct val="100000"/>
              </a:lnSpc>
              <a:spcBef>
                <a:spcPts val="0"/>
              </a:spcBef>
              <a:spcAft>
                <a:spcPts val="0"/>
              </a:spcAft>
              <a:buClr>
                <a:srgbClr val="18B2E8"/>
              </a:buClr>
              <a:buSzPts val="6800"/>
              <a:buFont typeface="Arial"/>
              <a:buNone/>
            </a:pPr>
            <a:r>
              <a:rPr lang="en-US" sz="6800" b="1">
                <a:solidFill>
                  <a:srgbClr val="18B2E8"/>
                </a:solidFill>
                <a:latin typeface="Arial"/>
                <a:ea typeface="Arial"/>
                <a:cs typeface="Arial"/>
                <a:sym typeface="Arial"/>
              </a:rPr>
              <a:t>Project Fugu</a:t>
            </a:r>
            <a:r>
              <a:rPr lang="en-US"/>
              <a:t>是什么？</a:t>
            </a:r>
            <a:endParaRPr sz="6800" b="1">
              <a:solidFill>
                <a:srgbClr val="18B2E8"/>
              </a:solidFill>
              <a:latin typeface="Arial"/>
              <a:ea typeface="Arial"/>
              <a:cs typeface="Arial"/>
              <a:sym typeface="Arial"/>
            </a:endParaRPr>
          </a:p>
        </p:txBody>
      </p:sp>
      <p:sp>
        <p:nvSpPr>
          <p:cNvPr id="95" name="Google Shape;95;p12"/>
          <p:cNvSpPr txBox="1"/>
          <p:nvPr/>
        </p:nvSpPr>
        <p:spPr>
          <a:xfrm>
            <a:off x="2441475" y="6132138"/>
            <a:ext cx="7878600" cy="155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4800" dirty="0">
                <a:solidFill>
                  <a:schemeClr val="lt1"/>
                </a:solidFill>
                <a:latin typeface="Microsoft YaHei"/>
                <a:ea typeface="Microsoft YaHei"/>
                <a:cs typeface="Microsoft YaHei"/>
                <a:sym typeface="Microsoft YaHei"/>
              </a:rPr>
              <a:t>🐡 W3C标准化方式推进</a:t>
            </a:r>
            <a:endParaRPr sz="4800" dirty="0">
              <a:solidFill>
                <a:schemeClr val="lt1"/>
              </a:solidFill>
              <a:latin typeface="Microsoft YaHei"/>
              <a:ea typeface="Microsoft YaHei"/>
              <a:cs typeface="Microsoft YaHei"/>
              <a:sym typeface="Microsoft YaHei"/>
            </a:endParaRPr>
          </a:p>
          <a:p>
            <a:pPr marL="0" lvl="0" indent="0" algn="l" rtl="0">
              <a:spcBef>
                <a:spcPts val="0"/>
              </a:spcBef>
              <a:spcAft>
                <a:spcPts val="0"/>
              </a:spcAft>
              <a:buNone/>
            </a:pPr>
            <a:endParaRPr dirty="0">
              <a:latin typeface="Microsoft YaHei"/>
              <a:ea typeface="Microsoft YaHei"/>
              <a:cs typeface="Microsoft YaHei"/>
              <a:sym typeface="Microsoft YaHei"/>
            </a:endParaRPr>
          </a:p>
        </p:txBody>
      </p:sp>
      <p:sp>
        <p:nvSpPr>
          <p:cNvPr id="96" name="Google Shape;96;p12"/>
          <p:cNvSpPr txBox="1"/>
          <p:nvPr/>
        </p:nvSpPr>
        <p:spPr>
          <a:xfrm>
            <a:off x="2441475" y="8957950"/>
            <a:ext cx="8294700" cy="155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4800" dirty="0">
                <a:solidFill>
                  <a:schemeClr val="lt1"/>
                </a:solidFill>
                <a:latin typeface="Microsoft YaHei"/>
                <a:ea typeface="Microsoft YaHei"/>
                <a:cs typeface="Microsoft YaHei"/>
                <a:sym typeface="Microsoft YaHei"/>
              </a:rPr>
              <a:t>🐡 </a:t>
            </a:r>
            <a:r>
              <a:rPr lang="en-US" sz="4800" dirty="0" err="1">
                <a:solidFill>
                  <a:schemeClr val="lt1"/>
                </a:solidFill>
                <a:latin typeface="Microsoft YaHei"/>
                <a:ea typeface="Microsoft YaHei"/>
                <a:cs typeface="Microsoft YaHei"/>
                <a:sym typeface="Microsoft YaHei"/>
              </a:rPr>
              <a:t>Web安全模型的新考量</a:t>
            </a:r>
            <a:endParaRPr sz="4800" dirty="0">
              <a:solidFill>
                <a:schemeClr val="lt1"/>
              </a:solidFill>
              <a:latin typeface="Microsoft YaHei"/>
              <a:ea typeface="Microsoft YaHei"/>
              <a:cs typeface="Microsoft YaHei"/>
              <a:sym typeface="Microsoft YaHei"/>
            </a:endParaRPr>
          </a:p>
          <a:p>
            <a:pPr marL="0" lvl="0" indent="0" algn="l" rtl="0">
              <a:spcBef>
                <a:spcPts val="0"/>
              </a:spcBef>
              <a:spcAft>
                <a:spcPts val="0"/>
              </a:spcAft>
              <a:buNone/>
            </a:pPr>
            <a:endParaRPr dirty="0">
              <a:latin typeface="Microsoft YaHei"/>
              <a:ea typeface="Microsoft YaHei"/>
              <a:cs typeface="Microsoft YaHei"/>
              <a:sym typeface="Microsoft YaHei"/>
            </a:endParaRPr>
          </a:p>
        </p:txBody>
      </p:sp>
      <p:grpSp>
        <p:nvGrpSpPr>
          <p:cNvPr id="97" name="Google Shape;97;p12"/>
          <p:cNvGrpSpPr/>
          <p:nvPr/>
        </p:nvGrpSpPr>
        <p:grpSpPr>
          <a:xfrm>
            <a:off x="11791675" y="2408350"/>
            <a:ext cx="11803974" cy="8100899"/>
            <a:chOff x="11791675" y="2408350"/>
            <a:chExt cx="11803974" cy="8100899"/>
          </a:xfrm>
        </p:grpSpPr>
        <p:pic>
          <p:nvPicPr>
            <p:cNvPr id="98" name="Google Shape;98;p12"/>
            <p:cNvPicPr preferRelativeResize="0"/>
            <p:nvPr/>
          </p:nvPicPr>
          <p:blipFill rotWithShape="1">
            <a:blip r:embed="rId3">
              <a:alphaModFix/>
            </a:blip>
            <a:srcRect/>
            <a:stretch/>
          </p:blipFill>
          <p:spPr>
            <a:xfrm>
              <a:off x="11791675" y="2408350"/>
              <a:ext cx="11803974" cy="8100899"/>
            </a:xfrm>
            <a:prstGeom prst="rect">
              <a:avLst/>
            </a:prstGeom>
            <a:noFill/>
            <a:ln>
              <a:noFill/>
            </a:ln>
          </p:spPr>
        </p:pic>
        <p:sp>
          <p:nvSpPr>
            <p:cNvPr id="99" name="Google Shape;99;p12"/>
            <p:cNvSpPr txBox="1"/>
            <p:nvPr/>
          </p:nvSpPr>
          <p:spPr>
            <a:xfrm>
              <a:off x="15194225" y="4705225"/>
              <a:ext cx="7692000" cy="1181700"/>
            </a:xfrm>
            <a:prstGeom prst="rect">
              <a:avLst/>
            </a:prstGeom>
            <a:gradFill>
              <a:gsLst>
                <a:gs pos="0">
                  <a:srgbClr val="FFE599"/>
                </a:gs>
                <a:gs pos="100000">
                  <a:srgbClr val="FFE599"/>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rgbClr val="FF0000"/>
                  </a:solidFill>
                  <a:latin typeface="Microsoft YaHei"/>
                  <a:ea typeface="Microsoft YaHei"/>
                  <a:cs typeface="Microsoft YaHei"/>
                  <a:sym typeface="Microsoft YaHei"/>
                </a:rPr>
                <a:t>俺不知道 Fugu 是啥玩意，但它有老多的可酷的 API 了，还是顶级优先的</a:t>
              </a:r>
              <a:endParaRPr sz="3000">
                <a:solidFill>
                  <a:srgbClr val="FF0000"/>
                </a:solidFill>
                <a:latin typeface="Microsoft YaHei"/>
                <a:ea typeface="Microsoft YaHei"/>
                <a:cs typeface="Microsoft YaHei"/>
                <a:sym typeface="Microsoft YaHei"/>
              </a:endParaRPr>
            </a:p>
          </p:txBody>
        </p:sp>
        <p:sp>
          <p:nvSpPr>
            <p:cNvPr id="100" name="Google Shape;100;p12"/>
            <p:cNvSpPr txBox="1"/>
            <p:nvPr/>
          </p:nvSpPr>
          <p:spPr>
            <a:xfrm>
              <a:off x="16569700" y="6238900"/>
              <a:ext cx="4512300" cy="2209500"/>
            </a:xfrm>
            <a:prstGeom prst="rect">
              <a:avLst/>
            </a:prstGeom>
            <a:gradFill>
              <a:gsLst>
                <a:gs pos="0">
                  <a:srgbClr val="FFE599"/>
                </a:gs>
                <a:gs pos="100000">
                  <a:srgbClr val="FFE59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0000"/>
                  </a:solidFill>
                  <a:latin typeface="Microsoft YaHei"/>
                  <a:ea typeface="Microsoft YaHei"/>
                  <a:cs typeface="Microsoft YaHei"/>
                  <a:sym typeface="Microsoft YaHei"/>
                </a:rPr>
                <a:t>随便说俩</a:t>
              </a:r>
              <a:endParaRPr sz="3000">
                <a:solidFill>
                  <a:srgbClr val="FF0000"/>
                </a:solidFill>
                <a:latin typeface="Microsoft YaHei"/>
                <a:ea typeface="Microsoft YaHei"/>
                <a:cs typeface="Microsoft YaHei"/>
                <a:sym typeface="Microsoft YaHei"/>
              </a:endParaRPr>
            </a:p>
            <a:p>
              <a:pPr marL="457200" lvl="0" indent="-419100" algn="l" rtl="0">
                <a:spcBef>
                  <a:spcPts val="0"/>
                </a:spcBef>
                <a:spcAft>
                  <a:spcPts val="0"/>
                </a:spcAft>
                <a:buClr>
                  <a:srgbClr val="FF0000"/>
                </a:buClr>
                <a:buSzPts val="3000"/>
                <a:buFont typeface="Microsoft YaHei"/>
                <a:buChar char="●"/>
              </a:pPr>
              <a:r>
                <a:rPr lang="en-US" sz="3000">
                  <a:solidFill>
                    <a:srgbClr val="FF0000"/>
                  </a:solidFill>
                  <a:latin typeface="Microsoft YaHei"/>
                  <a:ea typeface="Microsoft YaHei"/>
                  <a:cs typeface="Microsoft YaHei"/>
                  <a:sym typeface="Microsoft YaHei"/>
                </a:rPr>
                <a:t>图标右上角显示数字</a:t>
              </a:r>
              <a:endParaRPr sz="3000">
                <a:solidFill>
                  <a:srgbClr val="FF0000"/>
                </a:solidFill>
                <a:latin typeface="Microsoft YaHei"/>
                <a:ea typeface="Microsoft YaHei"/>
                <a:cs typeface="Microsoft YaHei"/>
                <a:sym typeface="Microsoft YaHei"/>
              </a:endParaRPr>
            </a:p>
            <a:p>
              <a:pPr marL="457200" lvl="0" indent="-419100" algn="l" rtl="0">
                <a:spcBef>
                  <a:spcPts val="0"/>
                </a:spcBef>
                <a:spcAft>
                  <a:spcPts val="0"/>
                </a:spcAft>
                <a:buClr>
                  <a:srgbClr val="FF0000"/>
                </a:buClr>
                <a:buSzPts val="3000"/>
                <a:buFont typeface="Microsoft YaHei"/>
                <a:buChar char="●"/>
              </a:pPr>
              <a:r>
                <a:rPr lang="en-US" sz="3000">
                  <a:solidFill>
                    <a:srgbClr val="FF0000"/>
                  </a:solidFill>
                  <a:latin typeface="Microsoft YaHei"/>
                  <a:ea typeface="Microsoft YaHei"/>
                  <a:cs typeface="Microsoft YaHei"/>
                  <a:sym typeface="Microsoft YaHei"/>
                </a:rPr>
                <a:t>联系人</a:t>
              </a:r>
              <a:endParaRPr sz="3000">
                <a:solidFill>
                  <a:srgbClr val="FF0000"/>
                </a:solidFill>
                <a:latin typeface="Microsoft YaHei"/>
                <a:ea typeface="Microsoft YaHei"/>
                <a:cs typeface="Microsoft YaHei"/>
                <a:sym typeface="Microsoft YaHei"/>
              </a:endParaRPr>
            </a:p>
            <a:p>
              <a:pPr marL="457200" lvl="0" indent="-419100" algn="l" rtl="0">
                <a:spcBef>
                  <a:spcPts val="0"/>
                </a:spcBef>
                <a:spcAft>
                  <a:spcPts val="0"/>
                </a:spcAft>
                <a:buClr>
                  <a:srgbClr val="FF0000"/>
                </a:buClr>
                <a:buSzPts val="3000"/>
                <a:buFont typeface="Microsoft YaHei"/>
                <a:buChar char="●"/>
              </a:pPr>
              <a:r>
                <a:rPr lang="en-US" sz="3000">
                  <a:solidFill>
                    <a:srgbClr val="FF0000"/>
                  </a:solidFill>
                  <a:latin typeface="Microsoft YaHei"/>
                  <a:ea typeface="Microsoft YaHei"/>
                  <a:cs typeface="Microsoft YaHei"/>
                  <a:sym typeface="Microsoft YaHei"/>
                </a:rPr>
                <a:t>保持不熄屏</a:t>
              </a:r>
              <a:endParaRPr sz="3000">
                <a:solidFill>
                  <a:srgbClr val="FF0000"/>
                </a:solidFill>
                <a:latin typeface="Microsoft YaHei"/>
                <a:ea typeface="Microsoft YaHei"/>
                <a:cs typeface="Microsoft YaHei"/>
                <a:sym typeface="Microsoft YaHei"/>
              </a:endParaRPr>
            </a:p>
          </p:txBody>
        </p:sp>
        <p:sp>
          <p:nvSpPr>
            <p:cNvPr id="101" name="Google Shape;101;p12"/>
            <p:cNvSpPr txBox="1"/>
            <p:nvPr/>
          </p:nvSpPr>
          <p:spPr>
            <a:xfrm>
              <a:off x="15485725" y="8847300"/>
              <a:ext cx="3615000" cy="672900"/>
            </a:xfrm>
            <a:prstGeom prst="rect">
              <a:avLst/>
            </a:prstGeom>
            <a:gradFill>
              <a:gsLst>
                <a:gs pos="0">
                  <a:srgbClr val="FFE599"/>
                </a:gs>
                <a:gs pos="100000">
                  <a:srgbClr val="FFE599"/>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rgbClr val="FF0000"/>
                  </a:solidFill>
                  <a:latin typeface="Microsoft YaHei"/>
                  <a:ea typeface="Microsoft YaHei"/>
                  <a:cs typeface="Microsoft YaHei"/>
                  <a:sym typeface="Microsoft YaHei"/>
                </a:rPr>
                <a:t>神！🎉🎉😎👍</a:t>
              </a:r>
              <a:endParaRPr sz="3000">
                <a:solidFill>
                  <a:srgbClr val="FF0000"/>
                </a:solidFill>
                <a:latin typeface="Microsoft YaHei"/>
                <a:ea typeface="Microsoft YaHei"/>
                <a:cs typeface="Microsoft YaHei"/>
                <a:sym typeface="Microsoft YaHe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10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fade">
                                      <p:cBhvr>
                                        <p:cTn id="12" dur="1000"/>
                                        <p:tgtEl>
                                          <p:spTgt spid="9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5"/>
                                        </p:tgtEl>
                                        <p:attrNameLst>
                                          <p:attrName>style.visibility</p:attrName>
                                        </p:attrNameLst>
                                      </p:cBhvr>
                                      <p:to>
                                        <p:strVal val="visible"/>
                                      </p:to>
                                    </p:set>
                                    <p:animEffect transition="in" filter="fade">
                                      <p:cBhvr>
                                        <p:cTn id="17" dur="1000"/>
                                        <p:tgtEl>
                                          <p:spTgt spid="9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gtEl>
                                        <p:attrNameLst>
                                          <p:attrName>style.visibility</p:attrName>
                                        </p:attrNameLst>
                                      </p:cBhvr>
                                      <p:to>
                                        <p:strVal val="visible"/>
                                      </p:to>
                                    </p:set>
                                    <p:animEffect transition="in" filter="fade">
                                      <p:cBhvr>
                                        <p:cTn id="22" dur="10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prstGeom prst="rect">
            <a:avLst/>
          </a:prstGeom>
          <a:noFill/>
          <a:ln>
            <a:noFill/>
          </a:ln>
        </p:spPr>
        <p:txBody>
          <a:bodyPr spcFirstLastPara="1" wrap="square" lIns="50800" tIns="50800" rIns="50800" bIns="50800" anchor="t" anchorCtr="0">
            <a:normAutofit/>
          </a:bodyPr>
          <a:lstStyle/>
          <a:p>
            <a:pPr marL="0" lvl="0" indent="0" algn="l" rtl="0">
              <a:lnSpc>
                <a:spcPct val="100000"/>
              </a:lnSpc>
              <a:spcBef>
                <a:spcPts val="0"/>
              </a:spcBef>
              <a:spcAft>
                <a:spcPts val="0"/>
              </a:spcAft>
              <a:buClr>
                <a:srgbClr val="18B2E8"/>
              </a:buClr>
              <a:buSzPts val="6800"/>
              <a:buFont typeface="Arial"/>
              <a:buNone/>
            </a:pPr>
            <a:r>
              <a:rPr lang="en-US" sz="6800" b="1">
                <a:solidFill>
                  <a:srgbClr val="18B2E8"/>
                </a:solidFill>
                <a:latin typeface="Arial"/>
                <a:ea typeface="Arial"/>
                <a:cs typeface="Arial"/>
                <a:sym typeface="Arial"/>
              </a:rPr>
              <a:t>Project Fugu</a:t>
            </a:r>
            <a:r>
              <a:rPr lang="en-US"/>
              <a:t>的工作方式</a:t>
            </a:r>
            <a:endParaRPr sz="6800" b="1">
              <a:solidFill>
                <a:srgbClr val="18B2E8"/>
              </a:solidFill>
              <a:latin typeface="Arial"/>
              <a:ea typeface="Arial"/>
              <a:cs typeface="Arial"/>
              <a:sym typeface="Arial"/>
            </a:endParaRPr>
          </a:p>
        </p:txBody>
      </p:sp>
      <p:pic>
        <p:nvPicPr>
          <p:cNvPr id="107" name="Google Shape;107;p13"/>
          <p:cNvPicPr preferRelativeResize="0"/>
          <p:nvPr/>
        </p:nvPicPr>
        <p:blipFill>
          <a:blip r:embed="rId3">
            <a:alphaModFix/>
          </a:blip>
          <a:stretch>
            <a:fillRect/>
          </a:stretch>
        </p:blipFill>
        <p:spPr>
          <a:xfrm>
            <a:off x="2528175" y="4866275"/>
            <a:ext cx="2694200" cy="2694250"/>
          </a:xfrm>
          <a:prstGeom prst="rect">
            <a:avLst/>
          </a:prstGeom>
          <a:noFill/>
          <a:ln>
            <a:noFill/>
          </a:ln>
        </p:spPr>
      </p:pic>
      <p:pic>
        <p:nvPicPr>
          <p:cNvPr id="108" name="Google Shape;108;p13"/>
          <p:cNvPicPr preferRelativeResize="0"/>
          <p:nvPr/>
        </p:nvPicPr>
        <p:blipFill>
          <a:blip r:embed="rId4">
            <a:alphaModFix/>
          </a:blip>
          <a:stretch>
            <a:fillRect/>
          </a:stretch>
        </p:blipFill>
        <p:spPr>
          <a:xfrm>
            <a:off x="7019074" y="4952500"/>
            <a:ext cx="3806454" cy="2521776"/>
          </a:xfrm>
          <a:prstGeom prst="rect">
            <a:avLst/>
          </a:prstGeom>
          <a:noFill/>
          <a:ln>
            <a:noFill/>
          </a:ln>
        </p:spPr>
      </p:pic>
      <p:pic>
        <p:nvPicPr>
          <p:cNvPr id="109" name="Google Shape;109;p13"/>
          <p:cNvPicPr preferRelativeResize="0"/>
          <p:nvPr/>
        </p:nvPicPr>
        <p:blipFill>
          <a:blip r:embed="rId5">
            <a:alphaModFix/>
          </a:blip>
          <a:stretch>
            <a:fillRect/>
          </a:stretch>
        </p:blipFill>
        <p:spPr>
          <a:xfrm>
            <a:off x="12622227" y="4989600"/>
            <a:ext cx="4490599" cy="2447600"/>
          </a:xfrm>
          <a:prstGeom prst="rect">
            <a:avLst/>
          </a:prstGeom>
          <a:noFill/>
          <a:ln>
            <a:noFill/>
          </a:ln>
        </p:spPr>
      </p:pic>
      <p:sp>
        <p:nvSpPr>
          <p:cNvPr id="110" name="Google Shape;110;p13"/>
          <p:cNvSpPr/>
          <p:nvPr/>
        </p:nvSpPr>
        <p:spPr>
          <a:xfrm>
            <a:off x="5559274" y="5651950"/>
            <a:ext cx="1122900" cy="1122900"/>
          </a:xfrm>
          <a:prstGeom prst="mathPlus">
            <a:avLst>
              <a:gd name="adj1" fmla="val 951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txBox="1"/>
          <p:nvPr/>
        </p:nvSpPr>
        <p:spPr>
          <a:xfrm>
            <a:off x="18909525" y="5065700"/>
            <a:ext cx="3555900" cy="221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9600" b="1">
                <a:solidFill>
                  <a:schemeClr val="accent4"/>
                </a:solidFill>
                <a:latin typeface="Helvetica Neue"/>
                <a:ea typeface="Helvetica Neue"/>
                <a:cs typeface="Helvetica Neue"/>
                <a:sym typeface="Helvetica Neue"/>
              </a:rPr>
              <a:t>You</a:t>
            </a:r>
            <a:endParaRPr sz="9600" b="1">
              <a:solidFill>
                <a:schemeClr val="accent4"/>
              </a:solidFill>
              <a:latin typeface="Helvetica Neue"/>
              <a:ea typeface="Helvetica Neue"/>
              <a:cs typeface="Helvetica Neue"/>
              <a:sym typeface="Helvetica Neue"/>
            </a:endParaRPr>
          </a:p>
        </p:txBody>
      </p:sp>
      <p:sp>
        <p:nvSpPr>
          <p:cNvPr id="112" name="Google Shape;112;p13"/>
          <p:cNvSpPr/>
          <p:nvPr/>
        </p:nvSpPr>
        <p:spPr>
          <a:xfrm>
            <a:off x="17449726" y="5651950"/>
            <a:ext cx="1122900" cy="1122900"/>
          </a:xfrm>
          <a:prstGeom prst="mathPlus">
            <a:avLst>
              <a:gd name="adj1" fmla="val 951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11086228" y="5651950"/>
            <a:ext cx="1122900" cy="1122900"/>
          </a:xfrm>
          <a:prstGeom prst="mathPlus">
            <a:avLst>
              <a:gd name="adj1" fmla="val 951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4732D80C40AD49A95F37B55D564F69" ma:contentTypeVersion="8" ma:contentTypeDescription="Create a new document." ma:contentTypeScope="" ma:versionID="acd97cb3bf8a1b373c9dd02400f954d5">
  <xsd:schema xmlns:xsd="http://www.w3.org/2001/XMLSchema" xmlns:xs="http://www.w3.org/2001/XMLSchema" xmlns:p="http://schemas.microsoft.com/office/2006/metadata/properties" xmlns:ns2="0c6b7ec3-b275-47b6-9db1-0d70528078fe" targetNamespace="http://schemas.microsoft.com/office/2006/metadata/properties" ma:root="true" ma:fieldsID="237d546f8c7b9e183144fe4b34d88a53" ns2:_="">
    <xsd:import namespace="0c6b7ec3-b275-47b6-9db1-0d70528078f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6b7ec3-b275-47b6-9db1-0d70528078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BB3AD5-FC57-4555-ADDB-0A0C559A34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6b7ec3-b275-47b6-9db1-0d70528078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4C8904-255A-4243-A028-3AEED194067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91DEB43-E6DC-45CB-9AAC-CEB6D0A65A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TM04033923[[fn=Depth]]</Template>
  <TotalTime>4848</TotalTime>
  <Words>3247</Words>
  <Application>Microsoft Office PowerPoint</Application>
  <PresentationFormat>Custom</PresentationFormat>
  <Paragraphs>347</Paragraphs>
  <Slides>30</Slides>
  <Notes>29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0" baseType="lpstr">
      <vt:lpstr>Microsoft YaHei</vt:lpstr>
      <vt:lpstr>Corbel</vt:lpstr>
      <vt:lpstr>Roboto</vt:lpstr>
      <vt:lpstr>Helvetica Neue</vt:lpstr>
      <vt:lpstr>Microsoft YaHei</vt:lpstr>
      <vt:lpstr>Consolas</vt:lpstr>
      <vt:lpstr>Helvetica Neue Light</vt:lpstr>
      <vt:lpstr>Arial</vt:lpstr>
      <vt:lpstr>Depth</vt:lpstr>
      <vt:lpstr>PDF</vt:lpstr>
      <vt:lpstr>打造更强大的PWA： Project Fugu（河豚）</vt:lpstr>
      <vt:lpstr>PowerPoint Presentation</vt:lpstr>
      <vt:lpstr>PowerPoint Presentation</vt:lpstr>
      <vt:lpstr>PWAs 回顾</vt:lpstr>
      <vt:lpstr>问题从哪里来？</vt:lpstr>
      <vt:lpstr>Project Fugu的缘起</vt:lpstr>
      <vt:lpstr>Fugu -- 河豚（フグ），致命的美味</vt:lpstr>
      <vt:lpstr>Project Fugu是什么？</vt:lpstr>
      <vt:lpstr>Project Fugu的工作方式</vt:lpstr>
      <vt:lpstr>Fugu APIs的推进流程</vt:lpstr>
      <vt:lpstr>Fugu APIs进展现状</vt:lpstr>
      <vt:lpstr>Origin Trial是什么?</vt:lpstr>
      <vt:lpstr>更多 Fugu APIs 的介绍</vt:lpstr>
      <vt:lpstr>Badging API</vt:lpstr>
      <vt:lpstr>Contact Picker API</vt:lpstr>
      <vt:lpstr>Wake Lock API</vt:lpstr>
      <vt:lpstr>Shape Detection API</vt:lpstr>
      <vt:lpstr>Web NFC API</vt:lpstr>
      <vt:lpstr>Native File System API</vt:lpstr>
      <vt:lpstr>用例1：读文件、目录</vt:lpstr>
      <vt:lpstr>用例2： 写文件</vt:lpstr>
      <vt:lpstr>File Handles 授权管理</vt:lpstr>
      <vt:lpstr>PowerPoint Presentation</vt:lpstr>
      <vt:lpstr>Web安全模型新考量</vt:lpstr>
      <vt:lpstr>PWAs+Fugu 和小程序们</vt:lpstr>
      <vt:lpstr>一个Fugu API在Chromium中是如何实现的</vt:lpstr>
      <vt:lpstr>                  About Intel China Web Team</vt:lpstr>
      <vt:lpstr>Key Takeaway </vt:lpstr>
      <vt:lpstr>资源链接</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PWAs 逼近原生应用的利器：Project Fugu（河豚）</dc:title>
  <dc:creator>Han, Leon</dc:creator>
  <cp:keywords>CTPClassification=CTP_NT</cp:keywords>
  <cp:lastModifiedBy>Han, Leon</cp:lastModifiedBy>
  <cp:revision>67</cp:revision>
  <dcterms:modified xsi:type="dcterms:W3CDTF">2019-12-06T08:49:04Z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73477619-5480-4d4d-a482-e9da9ba49ebb</vt:lpwstr>
  </property>
  <property fmtid="{D5CDD505-2E9C-101B-9397-08002B2CF9AE}" pid="3" name="CTP_TimeStamp">
    <vt:lpwstr>2019-12-06 08:49:01Z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ContentTypeId">
    <vt:lpwstr>0x010100DF4732D80C40AD49A95F37B55D564F69</vt:lpwstr>
  </property>
</Properties>
</file>