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7" r:id="rId3"/>
    <p:sldId id="414" r:id="rId4"/>
    <p:sldId id="415" r:id="rId5"/>
    <p:sldId id="416" r:id="rId6"/>
    <p:sldId id="407" r:id="rId7"/>
    <p:sldId id="409" r:id="rId8"/>
    <p:sldId id="410" r:id="rId9"/>
    <p:sldId id="411" r:id="rId10"/>
    <p:sldId id="412" r:id="rId11"/>
    <p:sldId id="413" r:id="rId12"/>
    <p:sldId id="29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33"/>
    <a:srgbClr val="FF9933"/>
    <a:srgbClr val="003966"/>
    <a:srgbClr val="003366"/>
    <a:srgbClr val="63BFEA"/>
    <a:srgbClr val="005CA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136" autoAdjust="0"/>
    <p:restoredTop sz="90920" autoAdjust="0"/>
  </p:normalViewPr>
  <p:slideViewPr>
    <p:cSldViewPr>
      <p:cViewPr>
        <p:scale>
          <a:sx n="75" d="100"/>
          <a:sy n="75" d="100"/>
        </p:scale>
        <p:origin x="-2664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ECFAAE0-6039-4EF5-8B7C-F88FE5467A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482B93-33DC-43B0-8CDB-808E91D46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0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628900" y="3357563"/>
            <a:ext cx="5256213" cy="5032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3886200"/>
            <a:ext cx="5184775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A74A4-A475-40CD-AAB7-F868F846D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244475"/>
            <a:ext cx="2124075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44475"/>
            <a:ext cx="6221412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003C2-3CC9-4687-8706-E10BE1B6E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FFE17-5378-4AB2-B9CA-93E265251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D157-351C-4C2B-AE83-C6B7BAE08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44F1-1F48-4406-A434-2D4D9659D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B34A5-B9E3-447A-AD2F-2B26B1BD8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208A-1884-4616-B4CE-DE10A9FAB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B9C91-1E46-438C-9918-E64F56159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318B6-132B-426B-99BA-EA12C6AFD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95AD4-DE52-4A3A-AAE4-AC2C81222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0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44475"/>
            <a:ext cx="7850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97650"/>
            <a:ext cx="8270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32C7A3-526A-4236-B6B9-A60450A4B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597650"/>
            <a:ext cx="59039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smtClean="0"/>
              <a:t>2012 Centec </a:t>
            </a:r>
            <a:r>
              <a:rPr lang="en-US" altLang="zh-CN" dirty="0"/>
              <a:t>Networks </a:t>
            </a:r>
            <a:r>
              <a:rPr lang="en-US" altLang="zh-CN" dirty="0" smtClean="0"/>
              <a:t>(Su Zhou) </a:t>
            </a:r>
            <a:r>
              <a:rPr lang="en-US" altLang="zh-CN" dirty="0"/>
              <a:t>Co., Ltd. 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n"/>
        <a:defRPr sz="24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§"/>
        <a:defRPr sz="2000">
          <a:solidFill>
            <a:srgbClr val="005CA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rgbClr val="005CA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005CA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CA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© 2017 Centec Networks (Su Zhou) Co., Ltd.  All rights reserved.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2708275"/>
            <a:ext cx="5302250" cy="647700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CENTEC </a:t>
            </a:r>
            <a:r>
              <a:rPr lang="en-US" altLang="zh-CN" b="0" dirty="0" smtClean="0"/>
              <a:t>PTN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Solution </a:t>
            </a:r>
            <a:r>
              <a:rPr lang="en-US" altLang="zh-CN" b="0" dirty="0" smtClean="0"/>
              <a:t>Introduction</a:t>
            </a:r>
            <a:endParaRPr lang="zh-CN" altLang="zh-CN" b="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365625"/>
            <a:ext cx="3889375" cy="6477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Chen Yuqiang</a:t>
            </a:r>
          </a:p>
          <a:p>
            <a:pPr algn="ctr" eaLnBrk="1" hangingPunct="1"/>
            <a:r>
              <a:rPr lang="en-US" altLang="zh-CN" dirty="0" smtClean="0"/>
              <a:t>2018-01-02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 bwMode="auto">
          <a:xfrm>
            <a:off x="3131840" y="1556792"/>
            <a:ext cx="2736304" cy="252028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259632" y="1628800"/>
            <a:ext cx="2088232" cy="2088232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2843808" y="1844824"/>
            <a:ext cx="2736304" cy="18002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Network Topology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705" y="1844823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666" y="234888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337" y="2348880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>
            <a:stCxn id="13" idx="3"/>
            <a:endCxn id="14" idx="1"/>
          </p:cNvCxnSpPr>
          <p:nvPr/>
        </p:nvCxnSpPr>
        <p:spPr bwMode="auto">
          <a:xfrm flipV="1">
            <a:off x="5973316" y="2629868"/>
            <a:ext cx="845021" cy="2381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66267" y="14847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11247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9705" y="2996951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971600" y="26369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364502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C000"/>
                </a:solidFill>
              </a:rPr>
              <a:t>RPL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9672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G.8032 open ring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5144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流程图: 联系 41"/>
          <p:cNvSpPr/>
          <p:nvPr/>
        </p:nvSpPr>
        <p:spPr bwMode="auto">
          <a:xfrm flipH="1">
            <a:off x="2555776" y="3356992"/>
            <a:ext cx="420047" cy="36004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宋体" charset="-122"/>
              </a:rPr>
              <a:t>B</a:t>
            </a:r>
            <a:endParaRPr kumimoji="0" lang="zh-CN" altLang="en-US" sz="15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467544" y="4365104"/>
            <a:ext cx="8280920" cy="1152128"/>
          </a:xfrm>
        </p:spPr>
        <p:txBody>
          <a:bodyPr/>
          <a:lstStyle/>
          <a:p>
            <a:pPr lvl="1"/>
            <a:r>
              <a:rPr lang="en-US" altLang="zh-CN" sz="1600" dirty="0" smtClean="0"/>
              <a:t>G.8032 Dual-home with Open Ring</a:t>
            </a:r>
          </a:p>
          <a:p>
            <a:pPr lvl="1"/>
            <a:r>
              <a:rPr lang="en-US" altLang="zh-CN" sz="1600" dirty="0" smtClean="0"/>
              <a:t>CFM OAM Based</a:t>
            </a:r>
          </a:p>
          <a:p>
            <a:pPr lvl="1"/>
            <a:r>
              <a:rPr lang="en-US" altLang="zh-CN" sz="1600" dirty="0" smtClean="0"/>
              <a:t>MAC Address Withdrawal over Static </a:t>
            </a:r>
            <a:r>
              <a:rPr lang="en-US" altLang="zh-CN" sz="1600" dirty="0" err="1" smtClean="0"/>
              <a:t>Pseudowire</a:t>
            </a:r>
            <a:r>
              <a:rPr lang="en-US" altLang="zh-CN" sz="1600" dirty="0" smtClean="0"/>
              <a:t> (draft-boutros-l2vpn-mpls-tp-mac-wd-00)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 bwMode="auto">
          <a:xfrm>
            <a:off x="2843808" y="1844824"/>
            <a:ext cx="2736304" cy="18002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Network Topology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8478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4666" y="2348880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8337" y="2348880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>
            <a:stCxn id="13" idx="3"/>
            <a:endCxn id="14" idx="1"/>
          </p:cNvCxnSpPr>
          <p:nvPr/>
        </p:nvCxnSpPr>
        <p:spPr bwMode="auto">
          <a:xfrm flipV="1">
            <a:off x="5973316" y="2629868"/>
            <a:ext cx="845021" cy="2381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15816" y="11247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39552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10527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LinkAGG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25144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椭圆 27"/>
          <p:cNvSpPr/>
          <p:nvPr/>
        </p:nvSpPr>
        <p:spPr bwMode="auto">
          <a:xfrm>
            <a:off x="3131840" y="1556792"/>
            <a:ext cx="2736304" cy="252028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395536" y="4653136"/>
            <a:ext cx="8280920" cy="1152128"/>
          </a:xfrm>
        </p:spPr>
        <p:txBody>
          <a:bodyPr/>
          <a:lstStyle/>
          <a:p>
            <a:r>
              <a:rPr lang="en-US" altLang="zh-CN" sz="1800" dirty="0" smtClean="0"/>
              <a:t>G.8031 on AC</a:t>
            </a:r>
          </a:p>
          <a:p>
            <a:pPr lvl="1"/>
            <a:r>
              <a:rPr lang="en-US" altLang="zh-CN" sz="1400" dirty="0" smtClean="0"/>
              <a:t>CFM OAM Based</a:t>
            </a:r>
          </a:p>
          <a:p>
            <a:pPr lvl="1"/>
            <a:r>
              <a:rPr lang="en-US" altLang="zh-CN" sz="1600" dirty="0" smtClean="0"/>
              <a:t>G.8031 on VPLS AC(&lt;50ms Protection) </a:t>
            </a:r>
          </a:p>
          <a:p>
            <a:pPr lvl="1"/>
            <a:r>
              <a:rPr lang="en-US" altLang="zh-CN" sz="1600" dirty="0" smtClean="0"/>
              <a:t>G.8031 on VPWS AC(&lt;50ms Protection)</a:t>
            </a:r>
          </a:p>
          <a:p>
            <a:r>
              <a:rPr lang="en-US" altLang="zh-CN" sz="1800" dirty="0" err="1" smtClean="0"/>
              <a:t>LinkAgg</a:t>
            </a:r>
            <a:r>
              <a:rPr lang="en-US" altLang="zh-CN" sz="1800" dirty="0" smtClean="0"/>
              <a:t> on AC</a:t>
            </a:r>
          </a:p>
          <a:p>
            <a:pPr lvl="1"/>
            <a:r>
              <a:rPr lang="en-US" altLang="zh-CN" sz="1400" dirty="0" smtClean="0"/>
              <a:t>&lt; 1s Protection</a:t>
            </a:r>
          </a:p>
        </p:txBody>
      </p:sp>
      <p:cxnSp>
        <p:nvCxnSpPr>
          <p:cNvPr id="29" name="直接连接符 28"/>
          <p:cNvCxnSpPr>
            <a:stCxn id="30" idx="3"/>
            <a:endCxn id="9" idx="1"/>
          </p:cNvCxnSpPr>
          <p:nvPr/>
        </p:nvCxnSpPr>
        <p:spPr bwMode="auto">
          <a:xfrm flipV="1">
            <a:off x="1317551" y="3556248"/>
            <a:ext cx="1526257" cy="9724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1259632" y="3717032"/>
            <a:ext cx="1584176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611560" y="19888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>
            <a:stCxn id="43" idx="3"/>
          </p:cNvCxnSpPr>
          <p:nvPr/>
        </p:nvCxnSpPr>
        <p:spPr bwMode="auto">
          <a:xfrm flipV="1">
            <a:off x="1389559" y="1684040"/>
            <a:ext cx="1526257" cy="9724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1331640" y="1844824"/>
            <a:ext cx="1584176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475656" y="292494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G.8031 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3143250" y="2928938"/>
            <a:ext cx="4000500" cy="1731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5000" dirty="0" smtClean="0"/>
              <a:t>THANKS</a:t>
            </a:r>
            <a:endParaRPr lang="zh-CN" altLang="en-US" sz="5000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BA04C7-1ADA-418E-ABA1-F7FABC81F89E}" type="slidenum">
              <a:rPr lang="en-US" altLang="zh-CN" smtClean="0">
                <a:ea typeface="宋体" pitchFamily="2" charset="-122"/>
              </a:rPr>
              <a:pPr/>
              <a:t>12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© 2017 Centec Networks (Su Zhou) Co., Ltd.  All rights reserved.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接入技术方案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方案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硬件形态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80920" cy="4680520"/>
          </a:xfrm>
          <a:solidFill>
            <a:schemeClr val="bg1">
              <a:lumMod val="85000"/>
            </a:schemeClr>
          </a:solidFill>
          <a:effectLst/>
        </p:spPr>
        <p:txBody>
          <a:bodyPr/>
          <a:lstStyle/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923928" y="1412776"/>
            <a:ext cx="1944216" cy="4032448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ea typeface="宋体" charset="-122"/>
              </a:rPr>
              <a:t>PTN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ea typeface="宋体" charset="-122"/>
              </a:rPr>
              <a:t>交换核</a:t>
            </a:r>
            <a:r>
              <a:rPr lang="en-US" altLang="zh-CN" dirty="0" smtClean="0">
                <a:solidFill>
                  <a:sysClr val="windowText" lastClr="000000"/>
                </a:solidFill>
                <a:latin typeface="Arial" charset="0"/>
                <a:ea typeface="宋体" charset="-122"/>
              </a:rPr>
              <a:t>960G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47664" y="1700808"/>
            <a:ext cx="23762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千兆接口卡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47664" y="2564904"/>
            <a:ext cx="23762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百兆接口卡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47664" y="4509120"/>
            <a:ext cx="23762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TDM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接口卡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868144" y="2204864"/>
            <a:ext cx="23762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万兆接口卡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868144" y="3212976"/>
            <a:ext cx="2376264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万兆接口卡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95536" y="1196752"/>
            <a:ext cx="8568952" cy="468052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百兆接口卡和千兆接口卡使用</a:t>
            </a:r>
            <a:r>
              <a:rPr lang="en-US" altLang="zh-CN" dirty="0" smtClean="0">
                <a:solidFill>
                  <a:srgbClr val="0070C0"/>
                </a:solidFill>
              </a:rPr>
              <a:t>CTC5160</a:t>
            </a:r>
            <a:r>
              <a:rPr lang="zh-CN" altLang="en-US" dirty="0" smtClean="0">
                <a:solidFill>
                  <a:srgbClr val="0070C0"/>
                </a:solidFill>
              </a:rPr>
              <a:t>芯片，</a:t>
            </a:r>
            <a:r>
              <a:rPr lang="en-US" altLang="zh-CN" dirty="0" smtClean="0">
                <a:solidFill>
                  <a:srgbClr val="0070C0"/>
                </a:solidFill>
              </a:rPr>
              <a:t>120G</a:t>
            </a:r>
            <a:r>
              <a:rPr lang="zh-CN" altLang="en-US" dirty="0" smtClean="0">
                <a:solidFill>
                  <a:srgbClr val="0070C0"/>
                </a:solidFill>
              </a:rPr>
              <a:t>交换容量，支持全面的</a:t>
            </a:r>
            <a:r>
              <a:rPr lang="en-US" altLang="zh-CN" dirty="0" smtClean="0">
                <a:solidFill>
                  <a:srgbClr val="0070C0"/>
                </a:solidFill>
              </a:rPr>
              <a:t>PTN</a:t>
            </a:r>
            <a:r>
              <a:rPr lang="zh-CN" altLang="en-US" dirty="0" smtClean="0">
                <a:solidFill>
                  <a:srgbClr val="0070C0"/>
                </a:solidFill>
              </a:rPr>
              <a:t>功能和</a:t>
            </a:r>
            <a:r>
              <a:rPr lang="en-US" altLang="zh-CN" dirty="0" smtClean="0">
                <a:solidFill>
                  <a:srgbClr val="0070C0"/>
                </a:solidFill>
              </a:rPr>
              <a:t>L3</a:t>
            </a:r>
            <a:r>
              <a:rPr lang="zh-CN" altLang="en-US" dirty="0" smtClean="0">
                <a:solidFill>
                  <a:srgbClr val="0070C0"/>
                </a:solidFill>
              </a:rPr>
              <a:t>功能；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万兆接口卡使用</a:t>
            </a:r>
            <a:r>
              <a:rPr lang="en-US" altLang="zh-CN" dirty="0" smtClean="0">
                <a:solidFill>
                  <a:srgbClr val="0070C0"/>
                </a:solidFill>
              </a:rPr>
              <a:t>CTC8096</a:t>
            </a:r>
            <a:r>
              <a:rPr lang="zh-CN" altLang="en-US" dirty="0" smtClean="0">
                <a:solidFill>
                  <a:srgbClr val="0070C0"/>
                </a:solidFill>
              </a:rPr>
              <a:t>芯片，</a:t>
            </a:r>
            <a:r>
              <a:rPr lang="en-US" altLang="zh-CN" dirty="0" smtClean="0">
                <a:solidFill>
                  <a:srgbClr val="0070C0"/>
                </a:solidFill>
              </a:rPr>
              <a:t>960G</a:t>
            </a:r>
            <a:r>
              <a:rPr lang="zh-CN" altLang="en-US" dirty="0" smtClean="0">
                <a:solidFill>
                  <a:srgbClr val="0070C0"/>
                </a:solidFill>
              </a:rPr>
              <a:t>交换容量，支持全面的</a:t>
            </a:r>
            <a:r>
              <a:rPr lang="en-US" altLang="zh-CN" dirty="0" smtClean="0">
                <a:solidFill>
                  <a:srgbClr val="0070C0"/>
                </a:solidFill>
              </a:rPr>
              <a:t>PTN</a:t>
            </a:r>
            <a:r>
              <a:rPr lang="zh-CN" altLang="en-US" dirty="0" smtClean="0">
                <a:solidFill>
                  <a:srgbClr val="0070C0"/>
                </a:solidFill>
              </a:rPr>
              <a:t>功能和</a:t>
            </a:r>
            <a:r>
              <a:rPr lang="en-US" altLang="zh-CN" dirty="0" smtClean="0">
                <a:solidFill>
                  <a:srgbClr val="0070C0"/>
                </a:solidFill>
              </a:rPr>
              <a:t>L3</a:t>
            </a:r>
            <a:r>
              <a:rPr lang="zh-CN" altLang="en-US" dirty="0" smtClean="0">
                <a:solidFill>
                  <a:srgbClr val="0070C0"/>
                </a:solidFill>
              </a:rPr>
              <a:t>功能；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TDM</a:t>
            </a:r>
            <a:r>
              <a:rPr lang="zh-CN" altLang="en-US" dirty="0" smtClean="0">
                <a:solidFill>
                  <a:srgbClr val="0070C0"/>
                </a:solidFill>
              </a:rPr>
              <a:t>接口卡，支持</a:t>
            </a:r>
            <a:r>
              <a:rPr lang="en-US" altLang="zh-CN" dirty="0" smtClean="0">
                <a:solidFill>
                  <a:srgbClr val="0070C0"/>
                </a:solidFill>
              </a:rPr>
              <a:t>STM-1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STM-4</a:t>
            </a:r>
            <a:r>
              <a:rPr lang="zh-CN" altLang="en-US" dirty="0" smtClean="0">
                <a:solidFill>
                  <a:srgbClr val="0070C0"/>
                </a:solidFill>
              </a:rPr>
              <a:t>两种接口，上联通过以太</a:t>
            </a:r>
            <a:r>
              <a:rPr lang="en-US" altLang="zh-CN" dirty="0" smtClean="0">
                <a:solidFill>
                  <a:srgbClr val="0070C0"/>
                </a:solidFill>
              </a:rPr>
              <a:t>10G</a:t>
            </a:r>
            <a:r>
              <a:rPr lang="zh-CN" altLang="en-US" dirty="0" smtClean="0">
                <a:solidFill>
                  <a:srgbClr val="0070C0"/>
                </a:solidFill>
              </a:rPr>
              <a:t>口接入到</a:t>
            </a:r>
            <a:r>
              <a:rPr lang="en-US" altLang="zh-CN" dirty="0" smtClean="0">
                <a:solidFill>
                  <a:srgbClr val="0070C0"/>
                </a:solidFill>
              </a:rPr>
              <a:t>PTN</a:t>
            </a:r>
            <a:r>
              <a:rPr lang="zh-CN" altLang="en-US" dirty="0" smtClean="0">
                <a:solidFill>
                  <a:srgbClr val="0070C0"/>
                </a:solidFill>
              </a:rPr>
              <a:t>核心交换板；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接入方案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PC</a:t>
            </a:r>
            <a:r>
              <a:rPr lang="zh-CN" altLang="en-US" dirty="0" smtClean="0">
                <a:solidFill>
                  <a:srgbClr val="0070C0"/>
                </a:solidFill>
              </a:rPr>
              <a:t>双上联层</a:t>
            </a:r>
            <a:r>
              <a:rPr lang="zh-CN" altLang="en-US" dirty="0" smtClean="0">
                <a:solidFill>
                  <a:srgbClr val="0070C0"/>
                </a:solidFill>
              </a:rPr>
              <a:t>二</a:t>
            </a:r>
            <a:r>
              <a:rPr lang="zh-CN" altLang="en-US" dirty="0" smtClean="0">
                <a:solidFill>
                  <a:srgbClr val="0070C0"/>
                </a:solidFill>
              </a:rPr>
              <a:t>以太接入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PC</a:t>
            </a:r>
            <a:r>
              <a:rPr lang="zh-CN" altLang="en-US" dirty="0" smtClean="0">
                <a:solidFill>
                  <a:srgbClr val="0070C0"/>
                </a:solidFill>
              </a:rPr>
              <a:t>端支持静态</a:t>
            </a:r>
            <a:r>
              <a:rPr lang="en-US" altLang="zh-CN" dirty="0" err="1" smtClean="0">
                <a:solidFill>
                  <a:srgbClr val="0070C0"/>
                </a:solidFill>
              </a:rPr>
              <a:t>Linkagg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千兆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百兆接口卡二层</a:t>
            </a:r>
            <a:r>
              <a:rPr lang="en-US" altLang="zh-CN" dirty="0" smtClean="0">
                <a:solidFill>
                  <a:srgbClr val="0070C0"/>
                </a:solidFill>
              </a:rPr>
              <a:t>VLAN</a:t>
            </a:r>
            <a:r>
              <a:rPr lang="zh-CN" altLang="en-US" dirty="0" smtClean="0">
                <a:solidFill>
                  <a:srgbClr val="0070C0"/>
                </a:solidFill>
              </a:rPr>
              <a:t>接入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起</a:t>
            </a:r>
            <a:r>
              <a:rPr lang="en-US" altLang="zh-CN" dirty="0" smtClean="0">
                <a:solidFill>
                  <a:srgbClr val="0070C0"/>
                </a:solidFill>
              </a:rPr>
              <a:t>IGMP-Snooping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起</a:t>
            </a:r>
            <a:r>
              <a:rPr lang="en-US" altLang="zh-CN" dirty="0" smtClean="0">
                <a:solidFill>
                  <a:srgbClr val="0070C0"/>
                </a:solidFill>
              </a:rPr>
              <a:t>MLAG </a:t>
            </a:r>
          </a:p>
          <a:p>
            <a:pPr lvl="1"/>
            <a:r>
              <a:rPr lang="zh-CN" altLang="en-US" smtClean="0">
                <a:solidFill>
                  <a:srgbClr val="0070C0"/>
                </a:solidFill>
              </a:rPr>
              <a:t>二</a:t>
            </a:r>
            <a:r>
              <a:rPr lang="zh-CN" altLang="en-US" smtClean="0">
                <a:solidFill>
                  <a:srgbClr val="0070C0"/>
                </a:solidFill>
              </a:rPr>
              <a:t>层方案是否可行看网关需求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接入</a:t>
            </a:r>
            <a:r>
              <a:rPr lang="zh-CN" altLang="en-US" dirty="0" smtClean="0">
                <a:solidFill>
                  <a:srgbClr val="0070C0"/>
                </a:solidFill>
              </a:rPr>
              <a:t>方案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PC</a:t>
            </a:r>
            <a:r>
              <a:rPr lang="zh-CN" altLang="en-US" dirty="0" smtClean="0">
                <a:solidFill>
                  <a:srgbClr val="0070C0"/>
                </a:solidFill>
              </a:rPr>
              <a:t>双</a:t>
            </a:r>
            <a:r>
              <a:rPr lang="zh-CN" altLang="en-US" dirty="0" smtClean="0">
                <a:solidFill>
                  <a:srgbClr val="0070C0"/>
                </a:solidFill>
              </a:rPr>
              <a:t>上联层三以太接入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接口卡起三层口，配置成</a:t>
            </a:r>
            <a:r>
              <a:rPr lang="en-US" altLang="zh-CN" dirty="0" smtClean="0">
                <a:solidFill>
                  <a:srgbClr val="0070C0"/>
                </a:solidFill>
              </a:rPr>
              <a:t>PC</a:t>
            </a:r>
            <a:r>
              <a:rPr lang="zh-CN" altLang="en-US" dirty="0" smtClean="0">
                <a:solidFill>
                  <a:srgbClr val="0070C0"/>
                </a:solidFill>
              </a:rPr>
              <a:t>网关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sz="3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 bwMode="auto">
          <a:xfrm>
            <a:off x="4283968" y="378904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76056" y="4077072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4644008" y="1484784"/>
            <a:ext cx="4032448" cy="2808312"/>
          </a:xfrm>
        </p:spPr>
        <p:txBody>
          <a:bodyPr/>
          <a:lstStyle/>
          <a:p>
            <a:r>
              <a:rPr lang="en-US" altLang="zh-CN" sz="2000" dirty="0" smtClean="0"/>
              <a:t>Ring Protection </a:t>
            </a:r>
          </a:p>
          <a:p>
            <a:pPr lvl="1"/>
            <a:r>
              <a:rPr lang="en-US" altLang="zh-CN" sz="1600" dirty="0" smtClean="0"/>
              <a:t>draft-</a:t>
            </a:r>
            <a:r>
              <a:rPr lang="en-US" altLang="zh-CN" sz="1600" dirty="0" err="1" smtClean="0"/>
              <a:t>cheng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mpls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tp</a:t>
            </a:r>
            <a:r>
              <a:rPr lang="en-US" altLang="zh-CN" sz="1600" dirty="0" smtClean="0"/>
              <a:t>-shared-ring-protection</a:t>
            </a:r>
          </a:p>
          <a:p>
            <a:pPr lvl="1"/>
            <a:r>
              <a:rPr lang="en-US" altLang="zh-CN" sz="1600" dirty="0" smtClean="0"/>
              <a:t>Section OAM Based</a:t>
            </a:r>
          </a:p>
          <a:p>
            <a:pPr lvl="1"/>
            <a:r>
              <a:rPr lang="en-US" altLang="zh-CN" sz="1600" dirty="0" smtClean="0"/>
              <a:t>&lt;50ms</a:t>
            </a:r>
          </a:p>
        </p:txBody>
      </p:sp>
      <p:sp>
        <p:nvSpPr>
          <p:cNvPr id="42" name="椭圆 41"/>
          <p:cNvSpPr/>
          <p:nvPr/>
        </p:nvSpPr>
        <p:spPr bwMode="auto">
          <a:xfrm>
            <a:off x="611560" y="1340768"/>
            <a:ext cx="3816424" cy="3816424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699792" y="3429000"/>
            <a:ext cx="2088232" cy="20162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1115616" y="1844824"/>
            <a:ext cx="2808312" cy="2925325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9695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43711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99695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4" name="椭圆 53"/>
          <p:cNvSpPr/>
          <p:nvPr/>
        </p:nvSpPr>
        <p:spPr bwMode="auto">
          <a:xfrm>
            <a:off x="1691680" y="2479394"/>
            <a:ext cx="1656184" cy="1656184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5" name="右箭头 54"/>
          <p:cNvSpPr/>
          <p:nvPr/>
        </p:nvSpPr>
        <p:spPr bwMode="auto">
          <a:xfrm>
            <a:off x="2411760" y="4005064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6" name="右箭头 55"/>
          <p:cNvSpPr/>
          <p:nvPr/>
        </p:nvSpPr>
        <p:spPr bwMode="auto">
          <a:xfrm flipH="1">
            <a:off x="2411760" y="2348880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7" name="右箭头 56"/>
          <p:cNvSpPr/>
          <p:nvPr/>
        </p:nvSpPr>
        <p:spPr bwMode="auto">
          <a:xfrm rot="16200000">
            <a:off x="3203848" y="3140968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8" name="右箭头 57"/>
          <p:cNvSpPr/>
          <p:nvPr/>
        </p:nvSpPr>
        <p:spPr bwMode="auto">
          <a:xfrm rot="5400000">
            <a:off x="1547664" y="3140968"/>
            <a:ext cx="288032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9" name="右箭头 58"/>
          <p:cNvSpPr/>
          <p:nvPr/>
        </p:nvSpPr>
        <p:spPr bwMode="auto">
          <a:xfrm>
            <a:off x="2411760" y="1196752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0" name="右箭头 59"/>
          <p:cNvSpPr/>
          <p:nvPr/>
        </p:nvSpPr>
        <p:spPr bwMode="auto">
          <a:xfrm rot="5400000">
            <a:off x="4283968" y="3140968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右箭头 60"/>
          <p:cNvSpPr/>
          <p:nvPr/>
        </p:nvSpPr>
        <p:spPr bwMode="auto">
          <a:xfrm rot="16200000">
            <a:off x="467544" y="3068960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 flipH="1">
            <a:off x="2411760" y="5013176"/>
            <a:ext cx="288032" cy="288032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27089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75656" y="16288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7544" y="35730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55776" y="430412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Node 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467544" y="5589240"/>
            <a:ext cx="1296144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>
            <a:off x="467544" y="6165304"/>
            <a:ext cx="1296144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979712" y="544522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Working LSP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79712" y="602128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Protection LSP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to End </a:t>
            </a:r>
            <a:r>
              <a:rPr lang="en-US" altLang="zh-CN" dirty="0" err="1" smtClean="0"/>
              <a:t>Qos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251520" y="1052736"/>
          <a:ext cx="8256587" cy="3643313"/>
        </p:xfrm>
        <a:graphic>
          <a:graphicData uri="http://schemas.openxmlformats.org/presentationml/2006/ole">
            <p:oleObj spid="_x0000_s72705" name="Visio" r:id="rId3" imgW="6612472" imgH="2915283" progId="Visio.Drawing.11">
              <p:embed/>
            </p:oleObj>
          </a:graphicData>
        </a:graphic>
      </p:graphicFrame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51520" y="4653136"/>
            <a:ext cx="8136904" cy="1800200"/>
          </a:xfrm>
        </p:spPr>
        <p:txBody>
          <a:bodyPr/>
          <a:lstStyle/>
          <a:p>
            <a:r>
              <a:rPr lang="en-US" altLang="zh-CN" sz="2000" dirty="0" smtClean="0"/>
              <a:t>Ingress </a:t>
            </a:r>
          </a:p>
          <a:p>
            <a:pPr lvl="1"/>
            <a:r>
              <a:rPr lang="en-US" altLang="zh-CN" sz="1600" dirty="0" smtClean="0">
                <a:latin typeface="Calibri" pitchFamily="34" charset="0"/>
              </a:rPr>
              <a:t>EVC is mapped from port or/port + VLAN.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latin typeface="Calibri" pitchFamily="34" charset="0"/>
              </a:rPr>
              <a:t>Support bandwidth control (CIR, PIR) per flow in Service-policy.</a:t>
            </a:r>
            <a:endParaRPr lang="en-US" altLang="zh-CN" sz="1600" dirty="0" smtClean="0"/>
          </a:p>
          <a:p>
            <a:pPr lvl="1"/>
            <a:r>
              <a:rPr lang="en-US" altLang="zh-CN" sz="1600" dirty="0" smtClean="0">
                <a:latin typeface="Calibri" pitchFamily="34" charset="0"/>
              </a:rPr>
              <a:t>Support bandwidth control (CIR, PIR) per UNI or EVC.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 Ethernet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7920880" cy="4248472"/>
          </a:xfrm>
        </p:spPr>
        <p:txBody>
          <a:bodyPr/>
          <a:lstStyle/>
          <a:p>
            <a:r>
              <a:rPr lang="en-US" altLang="zh-CN" sz="2000" dirty="0" smtClean="0"/>
              <a:t>Metro Ethernet </a:t>
            </a:r>
          </a:p>
          <a:p>
            <a:pPr lvl="1"/>
            <a:r>
              <a:rPr lang="en-US" altLang="zh-CN" sz="1600" dirty="0" smtClean="0"/>
              <a:t>G.8031</a:t>
            </a:r>
          </a:p>
          <a:p>
            <a:pPr lvl="1"/>
            <a:r>
              <a:rPr lang="en-US" altLang="zh-CN" sz="1600" dirty="0" smtClean="0"/>
              <a:t>G.8032V1</a:t>
            </a:r>
          </a:p>
          <a:p>
            <a:pPr lvl="1"/>
            <a:r>
              <a:rPr lang="en-US" altLang="zh-CN" sz="1600" dirty="0" smtClean="0"/>
              <a:t>Y.1731 &amp; 802.1ag</a:t>
            </a:r>
          </a:p>
          <a:p>
            <a:pPr lvl="1"/>
            <a:r>
              <a:rPr lang="en-US" altLang="zh-CN" sz="1600" dirty="0" smtClean="0"/>
              <a:t>EFM</a:t>
            </a:r>
          </a:p>
          <a:p>
            <a:r>
              <a:rPr lang="en-US" altLang="zh-CN" sz="2000" dirty="0" smtClean="0"/>
              <a:t>PTN Interwork with Metro Ethernet</a:t>
            </a:r>
          </a:p>
          <a:p>
            <a:pPr lvl="1"/>
            <a:r>
              <a:rPr lang="en-US" altLang="zh-CN" sz="1600" dirty="0" smtClean="0"/>
              <a:t>STP on VPLS AC</a:t>
            </a:r>
          </a:p>
          <a:p>
            <a:pPr lvl="1"/>
            <a:r>
              <a:rPr lang="en-US" altLang="zh-CN" sz="1600" dirty="0" smtClean="0"/>
              <a:t>G.8032 on VPLS AC</a:t>
            </a:r>
          </a:p>
          <a:p>
            <a:pPr lvl="1"/>
            <a:r>
              <a:rPr lang="en-US" altLang="zh-CN" sz="1600" dirty="0" smtClean="0"/>
              <a:t>G.8031 on VPWS/VPLS AC</a:t>
            </a:r>
          </a:p>
          <a:p>
            <a:pPr lvl="1"/>
            <a:r>
              <a:rPr lang="en-US" altLang="zh-CN" sz="1600" dirty="0" smtClean="0"/>
              <a:t>G.8032 Dual-home to VPLS(draft-boutros-l2vpn-mpls-tp-mac-wd-00)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 bwMode="auto">
          <a:xfrm>
            <a:off x="1043608" y="3573016"/>
            <a:ext cx="2304256" cy="216024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55576" y="1124744"/>
            <a:ext cx="2304256" cy="216024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131840" y="1844824"/>
            <a:ext cx="2304256" cy="2160240"/>
          </a:xfrm>
          <a:prstGeom prst="ellipse">
            <a:avLst/>
          </a:prstGeom>
          <a:noFill/>
          <a:ln w="952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3059832" y="2060848"/>
            <a:ext cx="2304256" cy="172819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Integrated Network Topology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FFE17-5378-4AB2-B9CA-93E265251CD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© 2017 Centec Networks (Su Zhou) Co., Ltd.  All rights reserved. 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437112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00808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666" y="2564904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337" y="256490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>
            <a:stCxn id="13" idx="3"/>
            <a:endCxn id="14" idx="1"/>
          </p:cNvCxnSpPr>
          <p:nvPr/>
        </p:nvCxnSpPr>
        <p:spPr bwMode="auto">
          <a:xfrm flipV="1">
            <a:off x="5973316" y="2845892"/>
            <a:ext cx="845021" cy="2381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0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134076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7824" y="407707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220486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220486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44522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251520" y="50131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4293096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G.8032 or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xSTP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467472"/>
            <a:ext cx="62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013176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131840" y="558924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79512" y="29249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184482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</a:rPr>
              <a:t>G.8032 or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xSTP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24944"/>
            <a:ext cx="56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1835696" y="270892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91680" y="602128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CE-E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0" y="4365104"/>
            <a:ext cx="4176464" cy="1800200"/>
          </a:xfrm>
        </p:spPr>
        <p:txBody>
          <a:bodyPr/>
          <a:lstStyle/>
          <a:p>
            <a:r>
              <a:rPr lang="en-US" altLang="zh-CN" sz="1600" dirty="0" err="1" smtClean="0"/>
              <a:t>xSTP</a:t>
            </a:r>
            <a:r>
              <a:rPr lang="en-US" altLang="zh-CN" sz="1600" dirty="0" smtClean="0"/>
              <a:t> on AC</a:t>
            </a:r>
          </a:p>
          <a:p>
            <a:pPr lvl="1"/>
            <a:r>
              <a:rPr lang="en-US" altLang="zh-CN" sz="1200" dirty="0" smtClean="0"/>
              <a:t>Link Down/up Trigger</a:t>
            </a:r>
          </a:p>
          <a:p>
            <a:pPr lvl="1"/>
            <a:r>
              <a:rPr lang="en-US" altLang="zh-CN" sz="1200" dirty="0" smtClean="0"/>
              <a:t>&lt; 1s Protection</a:t>
            </a:r>
          </a:p>
          <a:p>
            <a:r>
              <a:rPr lang="en-US" altLang="zh-CN" sz="1600" dirty="0" smtClean="0"/>
              <a:t>G.8032 on AC</a:t>
            </a:r>
          </a:p>
          <a:p>
            <a:pPr lvl="1"/>
            <a:r>
              <a:rPr lang="en-US" altLang="zh-CN" sz="1200" dirty="0" smtClean="0"/>
              <a:t>CFM OAM Based</a:t>
            </a:r>
          </a:p>
          <a:p>
            <a:pPr lvl="1"/>
            <a:r>
              <a:rPr lang="en-US" altLang="zh-CN" sz="1200" dirty="0" smtClean="0"/>
              <a:t>&lt;50ms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567</Words>
  <Application>Microsoft Office PowerPoint</Application>
  <PresentationFormat>全屏显示(4:3)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默认设计模板</vt:lpstr>
      <vt:lpstr>Visio</vt:lpstr>
      <vt:lpstr>CENTEC PTN Solution Introduction</vt:lpstr>
      <vt:lpstr>Agenda</vt:lpstr>
      <vt:lpstr>硬件形态</vt:lpstr>
      <vt:lpstr>接入方案</vt:lpstr>
      <vt:lpstr>接入方案</vt:lpstr>
      <vt:lpstr>Protection</vt:lpstr>
      <vt:lpstr>End to End Qos</vt:lpstr>
      <vt:lpstr>Metro Ethernet</vt:lpstr>
      <vt:lpstr>Integrated Network Topology</vt:lpstr>
      <vt:lpstr>Integrated Network Topology</vt:lpstr>
      <vt:lpstr>Integrated Network Topology</vt:lpstr>
      <vt:lpstr>End</vt:lpstr>
    </vt:vector>
  </TitlesOfParts>
  <Company>centec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emma</dc:creator>
  <cp:lastModifiedBy>陈玉强</cp:lastModifiedBy>
  <cp:revision>612</cp:revision>
  <dcterms:created xsi:type="dcterms:W3CDTF">2010-01-07T11:33:56Z</dcterms:created>
  <dcterms:modified xsi:type="dcterms:W3CDTF">2018-01-02T13:10:05Z</dcterms:modified>
</cp:coreProperties>
</file>