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7" r:id="rId3"/>
    <p:sldId id="416" r:id="rId4"/>
    <p:sldId id="417" r:id="rId5"/>
    <p:sldId id="418" r:id="rId6"/>
    <p:sldId id="34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390" r:id="rId25"/>
    <p:sldId id="29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FF9933"/>
    <a:srgbClr val="003966"/>
    <a:srgbClr val="003366"/>
    <a:srgbClr val="63BFEA"/>
    <a:srgbClr val="005C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136" autoAdjust="0"/>
    <p:restoredTop sz="90920" autoAdjust="0"/>
  </p:normalViewPr>
  <p:slideViewPr>
    <p:cSldViewPr>
      <p:cViewPr>
        <p:scale>
          <a:sx n="75" d="100"/>
          <a:sy n="75" d="100"/>
        </p:scale>
        <p:origin x="-266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ECFAAE0-6039-4EF5-8B7C-F88FE5467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482B93-33DC-43B0-8CDB-808E91D46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0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28900" y="3357563"/>
            <a:ext cx="5256213" cy="5032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3886200"/>
            <a:ext cx="5184775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A74A4-A475-40CD-AAB7-F868F846D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244475"/>
            <a:ext cx="2124075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44475"/>
            <a:ext cx="6221412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03C2-3CC9-4687-8706-E10BE1B6E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FFE17-5378-4AB2-B9CA-93E265251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D157-351C-4C2B-AE83-C6B7BAE0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44F1-1F48-4406-A434-2D4D9659D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B34A5-B9E3-447A-AD2F-2B26B1BD8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208A-1884-4616-B4CE-DE10A9FAB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B9C91-1E46-438C-9918-E64F56159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318B6-132B-426B-99BA-EA12C6AFD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95AD4-DE52-4A3A-AAE4-AC2C81222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44475"/>
            <a:ext cx="7850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97650"/>
            <a:ext cx="827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32C7A3-526A-4236-B6B9-A60450A4B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597650"/>
            <a:ext cx="59039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n"/>
        <a:defRPr sz="24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2000">
          <a:solidFill>
            <a:srgbClr val="005CA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rgbClr val="005CA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005CA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© </a:t>
            </a:r>
            <a:r>
              <a:rPr lang="en-US" altLang="zh-CN" dirty="0" smtClean="0">
                <a:ea typeface="宋体" pitchFamily="2" charset="-122"/>
              </a:rPr>
              <a:t>2017 </a:t>
            </a:r>
            <a:r>
              <a:rPr lang="en-US" altLang="zh-CN" dirty="0" smtClean="0">
                <a:ea typeface="宋体" pitchFamily="2" charset="-122"/>
              </a:rPr>
              <a:t>Centec Networks (Su Zhou) Co., Ltd.  All rights reserved.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2708275"/>
            <a:ext cx="5302250" cy="647700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CENTEC PTN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Solution Introduction</a:t>
            </a:r>
            <a:endParaRPr lang="zh-CN" altLang="zh-CN" b="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365625"/>
            <a:ext cx="3889375" cy="6477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Chen Yuqiang</a:t>
            </a:r>
          </a:p>
          <a:p>
            <a:pPr algn="ctr" eaLnBrk="1" hangingPunct="1"/>
            <a:r>
              <a:rPr lang="en-US" altLang="zh-CN" dirty="0" smtClean="0"/>
              <a:t>2017-07-10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맑은 고딕" pitchFamily="50" charset="-127"/>
              </a:rPr>
              <a:t>盛科</a:t>
            </a:r>
            <a:r>
              <a:rPr lang="en-US" altLang="zh-CN" dirty="0" smtClean="0">
                <a:latin typeface="맑은 고딕" pitchFamily="50" charset="-127"/>
              </a:rPr>
              <a:t>PTN</a:t>
            </a:r>
            <a:r>
              <a:rPr lang="zh-CN" altLang="en-US" dirty="0" smtClean="0">
                <a:latin typeface="맑은 고딕" pitchFamily="50" charset="-127"/>
              </a:rPr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年完成基于</a:t>
            </a:r>
            <a:r>
              <a:rPr lang="en-US" altLang="zh-CN" dirty="0" smtClean="0"/>
              <a:t>Humber</a:t>
            </a:r>
            <a:r>
              <a:rPr lang="zh-CN" altLang="en-US" dirty="0" smtClean="0"/>
              <a:t>芯片的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方案设计以及海外客户的小规模部署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年推出基于</a:t>
            </a:r>
            <a:r>
              <a:rPr lang="en-US" altLang="zh-CN" dirty="0" err="1" smtClean="0"/>
              <a:t>Greatbelt</a:t>
            </a:r>
            <a:r>
              <a:rPr lang="zh-CN" altLang="en-US" dirty="0" smtClean="0"/>
              <a:t>芯片</a:t>
            </a:r>
            <a:r>
              <a:rPr lang="en-US" altLang="zh-CN" dirty="0" smtClean="0"/>
              <a:t>PTN/IPRAN</a:t>
            </a:r>
            <a:r>
              <a:rPr lang="zh-CN" altLang="en-US" dirty="0" smtClean="0"/>
              <a:t>方案，凭借完善的</a:t>
            </a:r>
            <a:r>
              <a:rPr lang="en-US" altLang="zh-CN" dirty="0" smtClean="0"/>
              <a:t>OAM</a:t>
            </a:r>
            <a:r>
              <a:rPr lang="zh-CN" altLang="en-US" dirty="0" smtClean="0"/>
              <a:t>方案，赢得大客户的信任</a:t>
            </a:r>
            <a:endParaRPr lang="en-US" altLang="zh-CN" dirty="0" smtClean="0"/>
          </a:p>
          <a:p>
            <a:r>
              <a:rPr lang="en-US" altLang="zh-CN" dirty="0" smtClean="0"/>
              <a:t>2014~2015</a:t>
            </a:r>
            <a:r>
              <a:rPr lang="zh-CN" altLang="en-US" dirty="0" smtClean="0"/>
              <a:t>年国内</a:t>
            </a:r>
            <a:r>
              <a:rPr lang="en-US" altLang="zh-CN" dirty="0" smtClean="0"/>
              <a:t>PTN/IPRAN</a:t>
            </a:r>
            <a:r>
              <a:rPr lang="zh-CN" altLang="en-US" dirty="0" smtClean="0"/>
              <a:t>客户开始规模部署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PTN </a:t>
            </a:r>
            <a:r>
              <a:rPr lang="zh-CN" altLang="en-US" dirty="0" smtClean="0"/>
              <a:t>历史回顾</a:t>
            </a:r>
            <a:endParaRPr lang="en-US" altLang="zh-CN" dirty="0" smtClean="0"/>
          </a:p>
          <a:p>
            <a:r>
              <a:rPr lang="en-US" altLang="zh-CN" dirty="0" smtClean="0"/>
              <a:t>PTN </a:t>
            </a:r>
            <a:r>
              <a:rPr lang="zh-CN" altLang="en-US" dirty="0" smtClean="0"/>
              <a:t>基础技术</a:t>
            </a:r>
            <a:endParaRPr lang="en-US" altLang="zh-CN" dirty="0" smtClean="0"/>
          </a:p>
          <a:p>
            <a:r>
              <a:rPr lang="zh-CN" altLang="zh-CN" dirty="0" smtClean="0"/>
              <a:t>PTN</a:t>
            </a:r>
            <a:r>
              <a:rPr lang="zh-CN" altLang="en-US" dirty="0" smtClean="0"/>
              <a:t> 现状</a:t>
            </a:r>
            <a:endParaRPr lang="en-US" altLang="zh-CN" dirty="0" smtClean="0"/>
          </a:p>
          <a:p>
            <a:r>
              <a:rPr lang="zh-CN" altLang="en-US" dirty="0" smtClean="0"/>
              <a:t>盛科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盛科</a:t>
            </a:r>
            <a:r>
              <a:rPr lang="en-US" altLang="zh-CN" dirty="0" smtClean="0">
                <a:solidFill>
                  <a:srgbClr val="00B050"/>
                </a:solidFill>
              </a:rPr>
              <a:t>PTN</a:t>
            </a:r>
            <a:r>
              <a:rPr lang="zh-CN" altLang="en-US" dirty="0" smtClean="0">
                <a:solidFill>
                  <a:srgbClr val="00B050"/>
                </a:solidFill>
              </a:rPr>
              <a:t>案例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맑은 고딕" pitchFamily="50" charset="-127"/>
              </a:rPr>
              <a:t>盛科</a:t>
            </a:r>
            <a:r>
              <a:rPr lang="en-US" altLang="zh-CN" dirty="0" smtClean="0">
                <a:latin typeface="맑은 고딕" pitchFamily="50" charset="-127"/>
              </a:rPr>
              <a:t>PTN</a:t>
            </a:r>
            <a:r>
              <a:rPr lang="zh-CN" altLang="en-US" dirty="0" smtClean="0">
                <a:latin typeface="맑은 고딕" pitchFamily="50" charset="-127"/>
              </a:rPr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sz="3200" dirty="0" smtClean="0"/>
              <a:t>移动回传案例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双主控，双电源，双风扇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MPLS-TP,OAM,1588&amp;SyncE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MEF</a:t>
            </a:r>
          </a:p>
          <a:p>
            <a:pPr lvl="1">
              <a:buNone/>
            </a:pP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17032"/>
            <a:ext cx="7416824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PTN </a:t>
            </a:r>
            <a:r>
              <a:rPr lang="zh-CN" altLang="en-US" dirty="0" smtClean="0"/>
              <a:t>历史回顾</a:t>
            </a:r>
            <a:endParaRPr lang="en-US" altLang="zh-CN" dirty="0" smtClean="0"/>
          </a:p>
          <a:p>
            <a:r>
              <a:rPr lang="en-US" altLang="zh-CN" dirty="0" smtClean="0"/>
              <a:t>PTN </a:t>
            </a:r>
            <a:r>
              <a:rPr lang="zh-CN" altLang="en-US" dirty="0" smtClean="0"/>
              <a:t>基础技术</a:t>
            </a:r>
            <a:endParaRPr lang="en-US" altLang="zh-CN" dirty="0" smtClean="0"/>
          </a:p>
          <a:p>
            <a:r>
              <a:rPr lang="zh-CN" altLang="zh-CN" dirty="0" smtClean="0"/>
              <a:t>PTN</a:t>
            </a:r>
            <a:r>
              <a:rPr lang="zh-CN" altLang="en-US" dirty="0" smtClean="0"/>
              <a:t> 现状</a:t>
            </a:r>
            <a:endParaRPr lang="en-US" altLang="zh-CN" dirty="0" smtClean="0"/>
          </a:p>
          <a:p>
            <a:r>
              <a:rPr lang="zh-CN" altLang="en-US" dirty="0" smtClean="0"/>
              <a:t>盛科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/>
              <a:t>盛科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盛科</a:t>
            </a:r>
            <a:r>
              <a:rPr lang="en-US" altLang="zh-CN" dirty="0" smtClean="0">
                <a:solidFill>
                  <a:srgbClr val="00B050"/>
                </a:solidFill>
              </a:rPr>
              <a:t>PTN</a:t>
            </a:r>
            <a:r>
              <a:rPr lang="zh-CN" altLang="en-US" dirty="0" smtClean="0">
                <a:solidFill>
                  <a:srgbClr val="00B050"/>
                </a:solidFill>
              </a:rPr>
              <a:t>方案介绍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39552" y="3861048"/>
            <a:ext cx="8229600" cy="2592288"/>
          </a:xfrm>
        </p:spPr>
        <p:txBody>
          <a:bodyPr/>
          <a:lstStyle/>
          <a:p>
            <a:r>
              <a:rPr lang="en-US" altLang="zh-CN" sz="2000" dirty="0" smtClean="0"/>
              <a:t>MPLS-TP OAM G8113.1 </a:t>
            </a:r>
          </a:p>
          <a:p>
            <a:pPr lvl="1"/>
            <a:r>
              <a:rPr lang="en-US" altLang="zh-CN" sz="1600" dirty="0" smtClean="0"/>
              <a:t>2k 3.3ms sessions</a:t>
            </a:r>
          </a:p>
          <a:p>
            <a:pPr lvl="1"/>
            <a:r>
              <a:rPr lang="en-US" altLang="zh-CN" sz="1600" dirty="0" smtClean="0"/>
              <a:t>CCM,LB,LT,RDI,AIS,LCK,CSF,DM</a:t>
            </a:r>
          </a:p>
          <a:p>
            <a:r>
              <a:rPr lang="en-US" altLang="zh-CN" sz="2000" dirty="0" smtClean="0"/>
              <a:t>Service Type</a:t>
            </a:r>
          </a:p>
          <a:p>
            <a:pPr lvl="1"/>
            <a:r>
              <a:rPr lang="en-US" altLang="zh-CN" sz="1600" dirty="0" smtClean="0"/>
              <a:t>Section OAM</a:t>
            </a:r>
          </a:p>
          <a:p>
            <a:pPr lvl="1"/>
            <a:r>
              <a:rPr lang="en-US" altLang="zh-CN" sz="1600" dirty="0" smtClean="0"/>
              <a:t>LSP OAM</a:t>
            </a:r>
          </a:p>
          <a:p>
            <a:pPr lvl="1"/>
            <a:r>
              <a:rPr lang="en-US" altLang="zh-CN" sz="1600" dirty="0" smtClean="0"/>
              <a:t>PW OAM(SS-PW, MS-PW)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直接连接符 28"/>
          <p:cNvCxnSpPr>
            <a:stCxn id="28" idx="3"/>
            <a:endCxn id="36" idx="1"/>
          </p:cNvCxnSpPr>
          <p:nvPr/>
        </p:nvCxnSpPr>
        <p:spPr bwMode="auto">
          <a:xfrm>
            <a:off x="1888282" y="2077616"/>
            <a:ext cx="117155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72816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259632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72816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直接连接符 42"/>
          <p:cNvCxnSpPr/>
          <p:nvPr/>
        </p:nvCxnSpPr>
        <p:spPr bwMode="auto">
          <a:xfrm flipV="1">
            <a:off x="3635896" y="2060848"/>
            <a:ext cx="1224136" cy="1676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987824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0032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907704" y="2348880"/>
            <a:ext cx="108012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sp>
        <p:nvSpPr>
          <p:cNvPr id="60" name="左右箭头 59"/>
          <p:cNvSpPr/>
          <p:nvPr/>
        </p:nvSpPr>
        <p:spPr bwMode="auto">
          <a:xfrm>
            <a:off x="1763688" y="2348880"/>
            <a:ext cx="1368152" cy="28803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左右箭头 60"/>
          <p:cNvSpPr/>
          <p:nvPr/>
        </p:nvSpPr>
        <p:spPr bwMode="auto">
          <a:xfrm>
            <a:off x="3635896" y="2348880"/>
            <a:ext cx="1368152" cy="28803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3" name="左右箭头 62"/>
          <p:cNvSpPr/>
          <p:nvPr/>
        </p:nvSpPr>
        <p:spPr bwMode="auto">
          <a:xfrm>
            <a:off x="1763688" y="2852936"/>
            <a:ext cx="3240360" cy="144016"/>
          </a:xfrm>
          <a:prstGeom prst="left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1763688" y="3284984"/>
            <a:ext cx="316835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907704" y="263691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chemeClr val="tx1"/>
                </a:solidFill>
              </a:rPr>
              <a:t>Section-OAM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9912" y="256490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chemeClr val="tx1"/>
                </a:solidFill>
              </a:rPr>
              <a:t>Section-OAM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15816" y="299695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chemeClr val="tx1"/>
                </a:solidFill>
              </a:rPr>
              <a:t>LSP-OAM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87824" y="342900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chemeClr val="tx1"/>
                </a:solidFill>
              </a:rPr>
              <a:t>PW-OAM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Support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52928" cy="4392488"/>
          </a:xfrm>
        </p:spPr>
        <p:txBody>
          <a:bodyPr/>
          <a:lstStyle/>
          <a:p>
            <a:r>
              <a:rPr lang="en-US" altLang="zh-CN" sz="2000" dirty="0" smtClean="0"/>
              <a:t>Service Model</a:t>
            </a:r>
          </a:p>
          <a:p>
            <a:pPr lvl="1"/>
            <a:r>
              <a:rPr lang="en-US" altLang="zh-CN" sz="1600" dirty="0" err="1" smtClean="0"/>
              <a:t>ELine</a:t>
            </a:r>
            <a:r>
              <a:rPr lang="en-US" altLang="zh-CN" sz="1600" dirty="0" smtClean="0"/>
              <a:t>(VPWS)</a:t>
            </a:r>
          </a:p>
          <a:p>
            <a:pPr lvl="1"/>
            <a:r>
              <a:rPr lang="en-US" altLang="zh-CN" sz="1600" dirty="0" smtClean="0"/>
              <a:t>ELAN(VPLS/H-VPLS)</a:t>
            </a:r>
          </a:p>
          <a:p>
            <a:pPr lvl="1"/>
            <a:r>
              <a:rPr lang="en-US" altLang="zh-CN" sz="1600" dirty="0" smtClean="0"/>
              <a:t>ETREE(VPLS Based)</a:t>
            </a:r>
          </a:p>
          <a:p>
            <a:pPr lvl="1"/>
            <a:r>
              <a:rPr lang="en-US" altLang="zh-CN" sz="1600" smtClean="0"/>
              <a:t>MEF9/MEF14 Pass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en-US" altLang="zh-CN" sz="2000" dirty="0" smtClean="0"/>
              <a:t>Carrier type </a:t>
            </a:r>
          </a:p>
          <a:p>
            <a:pPr lvl="1"/>
            <a:r>
              <a:rPr lang="en-US" altLang="zh-CN" sz="1600" dirty="0" smtClean="0"/>
              <a:t>IP(ARP or Static)</a:t>
            </a:r>
          </a:p>
          <a:p>
            <a:pPr lvl="1"/>
            <a:r>
              <a:rPr lang="en-US" altLang="zh-CN" sz="1600" dirty="0" smtClean="0"/>
              <a:t>Non-IP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Centec </a:t>
            </a:r>
            <a:r>
              <a:rPr lang="en-US" altLang="zh-CN" dirty="0" smtClean="0"/>
              <a:t>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95536" y="4293096"/>
            <a:ext cx="8136904" cy="2088232"/>
          </a:xfrm>
        </p:spPr>
        <p:txBody>
          <a:bodyPr/>
          <a:lstStyle/>
          <a:p>
            <a:r>
              <a:rPr lang="en-US" altLang="zh-CN" sz="2000" dirty="0" smtClean="0"/>
              <a:t>Trail Protection (2 level APS)</a:t>
            </a:r>
          </a:p>
          <a:p>
            <a:pPr lvl="1"/>
            <a:r>
              <a:rPr lang="en-US" altLang="zh-CN" sz="1600" dirty="0" smtClean="0"/>
              <a:t>G.8131.1 </a:t>
            </a:r>
          </a:p>
          <a:p>
            <a:pPr lvl="1"/>
            <a:r>
              <a:rPr lang="en-US" altLang="zh-CN" sz="1600" dirty="0" smtClean="0"/>
              <a:t>LSP protection(&lt;50ms)</a:t>
            </a:r>
          </a:p>
          <a:p>
            <a:pPr lvl="1"/>
            <a:r>
              <a:rPr lang="en-US" altLang="zh-CN" sz="1600" dirty="0" smtClean="0"/>
              <a:t>PW protection(&lt;50ms)</a:t>
            </a:r>
          </a:p>
          <a:p>
            <a:r>
              <a:rPr lang="en-US" altLang="zh-CN" sz="2000" dirty="0" smtClean="0"/>
              <a:t>SNC Protection</a:t>
            </a:r>
          </a:p>
          <a:p>
            <a:pPr lvl="1"/>
            <a:r>
              <a:rPr lang="en-US" altLang="zh-CN" sz="1600" dirty="0" smtClean="0"/>
              <a:t>G.8131.1</a:t>
            </a:r>
          </a:p>
          <a:p>
            <a:pPr lvl="1"/>
            <a:r>
              <a:rPr lang="en-US" altLang="zh-CN" sz="1600" dirty="0" smtClean="0"/>
              <a:t>SPME(&lt;50ms)</a:t>
            </a:r>
          </a:p>
          <a:p>
            <a:pPr lvl="1"/>
            <a:endParaRPr lang="en-US" altLang="zh-CN" sz="1600" dirty="0" smtClean="0"/>
          </a:p>
        </p:txBody>
      </p:sp>
      <p:cxnSp>
        <p:nvCxnSpPr>
          <p:cNvPr id="85" name="直接连接符 84"/>
          <p:cNvCxnSpPr>
            <a:endCxn id="97" idx="1"/>
          </p:cNvCxnSpPr>
          <p:nvPr/>
        </p:nvCxnSpPr>
        <p:spPr bwMode="auto">
          <a:xfrm>
            <a:off x="3779912" y="1412776"/>
            <a:ext cx="936104" cy="592832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93" idx="3"/>
          </p:cNvCxnSpPr>
          <p:nvPr/>
        </p:nvCxnSpPr>
        <p:spPr bwMode="auto">
          <a:xfrm flipV="1">
            <a:off x="1168202" y="2132856"/>
            <a:ext cx="667494" cy="520824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endCxn id="96" idx="1"/>
          </p:cNvCxnSpPr>
          <p:nvPr/>
        </p:nvCxnSpPr>
        <p:spPr bwMode="auto">
          <a:xfrm flipV="1">
            <a:off x="2411760" y="1429544"/>
            <a:ext cx="792088" cy="360040"/>
          </a:xfrm>
          <a:prstGeom prst="line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2411760" y="2060848"/>
            <a:ext cx="864096" cy="576064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V="1">
            <a:off x="3923928" y="2132856"/>
            <a:ext cx="1080120" cy="504056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V="1">
            <a:off x="5076056" y="2924944"/>
            <a:ext cx="1584176" cy="792088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endCxn id="100" idx="1"/>
          </p:cNvCxnSpPr>
          <p:nvPr/>
        </p:nvCxnSpPr>
        <p:spPr bwMode="auto">
          <a:xfrm flipV="1">
            <a:off x="2699792" y="3805808"/>
            <a:ext cx="1728192" cy="55240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>
            <a:endCxn id="98" idx="1"/>
          </p:cNvCxnSpPr>
          <p:nvPr/>
        </p:nvCxnSpPr>
        <p:spPr bwMode="auto">
          <a:xfrm>
            <a:off x="1115616" y="2924944"/>
            <a:ext cx="1008112" cy="952872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12474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3016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42088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50100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直接连接符 100"/>
          <p:cNvCxnSpPr/>
          <p:nvPr/>
        </p:nvCxnSpPr>
        <p:spPr bwMode="auto">
          <a:xfrm>
            <a:off x="5292080" y="2060848"/>
            <a:ext cx="1152128" cy="504056"/>
          </a:xfrm>
          <a:prstGeom prst="line">
            <a:avLst/>
          </a:prstGeom>
          <a:noFill/>
          <a:ln w="2857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任意多边形 101"/>
          <p:cNvSpPr/>
          <p:nvPr/>
        </p:nvSpPr>
        <p:spPr bwMode="auto">
          <a:xfrm>
            <a:off x="1038225" y="1776413"/>
            <a:ext cx="5562600" cy="681037"/>
          </a:xfrm>
          <a:custGeom>
            <a:avLst/>
            <a:gdLst>
              <a:gd name="connsiteX0" fmla="*/ 0 w 5562600"/>
              <a:gd name="connsiteY0" fmla="*/ 614362 h 681037"/>
              <a:gd name="connsiteX1" fmla="*/ 1066800 w 5562600"/>
              <a:gd name="connsiteY1" fmla="*/ 71437 h 681037"/>
              <a:gd name="connsiteX2" fmla="*/ 4067175 w 5562600"/>
              <a:gd name="connsiteY2" fmla="*/ 185737 h 681037"/>
              <a:gd name="connsiteX3" fmla="*/ 5562600 w 5562600"/>
              <a:gd name="connsiteY3" fmla="*/ 681037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681037">
                <a:moveTo>
                  <a:pt x="0" y="614362"/>
                </a:moveTo>
                <a:cubicBezTo>
                  <a:pt x="194469" y="378618"/>
                  <a:pt x="388938" y="142875"/>
                  <a:pt x="1066800" y="71437"/>
                </a:cubicBezTo>
                <a:cubicBezTo>
                  <a:pt x="1744663" y="0"/>
                  <a:pt x="3317875" y="84137"/>
                  <a:pt x="4067175" y="185737"/>
                </a:cubicBezTo>
                <a:cubicBezTo>
                  <a:pt x="4816475" y="287337"/>
                  <a:pt x="5327650" y="574675"/>
                  <a:pt x="5562600" y="681037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800100" y="1817688"/>
            <a:ext cx="5903912" cy="1077912"/>
          </a:xfrm>
          <a:custGeom>
            <a:avLst/>
            <a:gdLst>
              <a:gd name="connsiteX0" fmla="*/ 0 w 5903912"/>
              <a:gd name="connsiteY0" fmla="*/ 763587 h 1077912"/>
              <a:gd name="connsiteX1" fmla="*/ 1228725 w 5903912"/>
              <a:gd name="connsiteY1" fmla="*/ 77787 h 1077912"/>
              <a:gd name="connsiteX2" fmla="*/ 4181475 w 5903912"/>
              <a:gd name="connsiteY2" fmla="*/ 296862 h 1077912"/>
              <a:gd name="connsiteX3" fmla="*/ 5657850 w 5903912"/>
              <a:gd name="connsiteY3" fmla="*/ 887412 h 1077912"/>
              <a:gd name="connsiteX4" fmla="*/ 5657850 w 5903912"/>
              <a:gd name="connsiteY4" fmla="*/ 868362 h 1077912"/>
              <a:gd name="connsiteX5" fmla="*/ 5657850 w 5903912"/>
              <a:gd name="connsiteY5" fmla="*/ 868362 h 1077912"/>
              <a:gd name="connsiteX6" fmla="*/ 5638800 w 5903912"/>
              <a:gd name="connsiteY6" fmla="*/ 887412 h 1077912"/>
              <a:gd name="connsiteX7" fmla="*/ 5391150 w 5903912"/>
              <a:gd name="connsiteY7" fmla="*/ 944562 h 1077912"/>
              <a:gd name="connsiteX8" fmla="*/ 5619750 w 5903912"/>
              <a:gd name="connsiteY8" fmla="*/ 944562 h 1077912"/>
              <a:gd name="connsiteX9" fmla="*/ 5648325 w 5903912"/>
              <a:gd name="connsiteY9" fmla="*/ 858837 h 1077912"/>
              <a:gd name="connsiteX10" fmla="*/ 5695950 w 5903912"/>
              <a:gd name="connsiteY10" fmla="*/ 439737 h 1077912"/>
              <a:gd name="connsiteX11" fmla="*/ 5391150 w 5903912"/>
              <a:gd name="connsiteY11" fmla="*/ 1077912 h 10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12" h="1077912">
                <a:moveTo>
                  <a:pt x="0" y="763587"/>
                </a:moveTo>
                <a:cubicBezTo>
                  <a:pt x="265906" y="459580"/>
                  <a:pt x="531813" y="155574"/>
                  <a:pt x="1228725" y="77787"/>
                </a:cubicBezTo>
                <a:cubicBezTo>
                  <a:pt x="1925637" y="0"/>
                  <a:pt x="3443288" y="161925"/>
                  <a:pt x="4181475" y="296862"/>
                </a:cubicBezTo>
                <a:cubicBezTo>
                  <a:pt x="4919663" y="431800"/>
                  <a:pt x="5411788" y="792162"/>
                  <a:pt x="5657850" y="887412"/>
                </a:cubicBezTo>
                <a:cubicBezTo>
                  <a:pt x="5903912" y="982662"/>
                  <a:pt x="5657850" y="868362"/>
                  <a:pt x="5657850" y="868362"/>
                </a:cubicBezTo>
                <a:lnTo>
                  <a:pt x="5657850" y="868362"/>
                </a:lnTo>
                <a:cubicBezTo>
                  <a:pt x="5654675" y="871537"/>
                  <a:pt x="5683250" y="874712"/>
                  <a:pt x="5638800" y="887412"/>
                </a:cubicBezTo>
                <a:cubicBezTo>
                  <a:pt x="5594350" y="900112"/>
                  <a:pt x="5394325" y="935037"/>
                  <a:pt x="5391150" y="944562"/>
                </a:cubicBezTo>
                <a:cubicBezTo>
                  <a:pt x="5387975" y="954087"/>
                  <a:pt x="5576888" y="958849"/>
                  <a:pt x="5619750" y="944562"/>
                </a:cubicBezTo>
                <a:cubicBezTo>
                  <a:pt x="5662612" y="930275"/>
                  <a:pt x="5635625" y="942974"/>
                  <a:pt x="5648325" y="858837"/>
                </a:cubicBezTo>
                <a:cubicBezTo>
                  <a:pt x="5661025" y="774700"/>
                  <a:pt x="5738813" y="403225"/>
                  <a:pt x="5695950" y="439737"/>
                </a:cubicBezTo>
                <a:cubicBezTo>
                  <a:pt x="5653088" y="476250"/>
                  <a:pt x="5429250" y="1023937"/>
                  <a:pt x="5391150" y="1077912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4" name="上弧形箭头 103"/>
          <p:cNvSpPr/>
          <p:nvPr/>
        </p:nvSpPr>
        <p:spPr bwMode="auto">
          <a:xfrm>
            <a:off x="899592" y="1916832"/>
            <a:ext cx="5760640" cy="720080"/>
          </a:xfrm>
          <a:prstGeom prst="curvedDown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5" name="上弧形箭头 104"/>
          <p:cNvSpPr/>
          <p:nvPr/>
        </p:nvSpPr>
        <p:spPr bwMode="auto">
          <a:xfrm flipV="1">
            <a:off x="899592" y="2852936"/>
            <a:ext cx="5976664" cy="1080120"/>
          </a:xfrm>
          <a:prstGeom prst="curvedDownArrow">
            <a:avLst/>
          </a:prstGeom>
          <a:solidFill>
            <a:srgbClr val="FFFF00"/>
          </a:solidFill>
          <a:ln>
            <a:solidFill>
              <a:srgbClr val="63BFE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6" name="圆柱形 105"/>
          <p:cNvSpPr/>
          <p:nvPr/>
        </p:nvSpPr>
        <p:spPr bwMode="auto">
          <a:xfrm rot="5400000">
            <a:off x="3311860" y="1448780"/>
            <a:ext cx="432048" cy="936104"/>
          </a:xfrm>
          <a:prstGeom prst="can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31840" y="1722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SPME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爆炸形 1 107"/>
          <p:cNvSpPr/>
          <p:nvPr/>
        </p:nvSpPr>
        <p:spPr bwMode="auto">
          <a:xfrm>
            <a:off x="2411760" y="1412776"/>
            <a:ext cx="720080" cy="432048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9" name="爆炸形 1 108"/>
          <p:cNvSpPr/>
          <p:nvPr/>
        </p:nvSpPr>
        <p:spPr bwMode="auto">
          <a:xfrm>
            <a:off x="2483768" y="2132856"/>
            <a:ext cx="720080" cy="432048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0" name="右箭头 109"/>
          <p:cNvSpPr/>
          <p:nvPr/>
        </p:nvSpPr>
        <p:spPr bwMode="auto">
          <a:xfrm>
            <a:off x="8316416" y="1412776"/>
            <a:ext cx="504056" cy="216024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1" name="右箭头 110"/>
          <p:cNvSpPr/>
          <p:nvPr/>
        </p:nvSpPr>
        <p:spPr bwMode="auto">
          <a:xfrm>
            <a:off x="8316416" y="1916832"/>
            <a:ext cx="504056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63BFE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0232" y="13407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Working path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60232" y="18448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Protection path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2017Centec </a:t>
            </a:r>
            <a:r>
              <a:rPr lang="en-US" altLang="zh-CN" dirty="0" smtClean="0"/>
              <a:t>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4644008" y="1484784"/>
            <a:ext cx="4032448" cy="2808312"/>
          </a:xfrm>
        </p:spPr>
        <p:txBody>
          <a:bodyPr/>
          <a:lstStyle/>
          <a:p>
            <a:r>
              <a:rPr lang="en-US" altLang="zh-CN" sz="2000" dirty="0" smtClean="0"/>
              <a:t>Ring Protection </a:t>
            </a:r>
          </a:p>
          <a:p>
            <a:pPr lvl="1"/>
            <a:r>
              <a:rPr lang="en-US" altLang="zh-CN" sz="1600" dirty="0" smtClean="0"/>
              <a:t>draft-</a:t>
            </a:r>
            <a:r>
              <a:rPr lang="en-US" altLang="zh-CN" sz="1600" dirty="0" err="1" smtClean="0"/>
              <a:t>cheng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mpls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tp</a:t>
            </a:r>
            <a:r>
              <a:rPr lang="en-US" altLang="zh-CN" sz="1600" dirty="0" smtClean="0"/>
              <a:t>-shared-ring-protection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Section OAM Based</a:t>
            </a:r>
          </a:p>
          <a:p>
            <a:pPr lvl="1"/>
            <a:r>
              <a:rPr lang="en-US" altLang="zh-CN" sz="1600" dirty="0" smtClean="0"/>
              <a:t>&lt;50ms</a:t>
            </a:r>
          </a:p>
        </p:txBody>
      </p:sp>
      <p:sp>
        <p:nvSpPr>
          <p:cNvPr id="42" name="椭圆 41"/>
          <p:cNvSpPr/>
          <p:nvPr/>
        </p:nvSpPr>
        <p:spPr bwMode="auto">
          <a:xfrm>
            <a:off x="611560" y="1340768"/>
            <a:ext cx="3816424" cy="381642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699792" y="3429000"/>
            <a:ext cx="2088232" cy="20162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1115616" y="1844824"/>
            <a:ext cx="2808312" cy="2925325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43711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99695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椭圆 53"/>
          <p:cNvSpPr/>
          <p:nvPr/>
        </p:nvSpPr>
        <p:spPr bwMode="auto">
          <a:xfrm>
            <a:off x="1691680" y="2479394"/>
            <a:ext cx="1656184" cy="1656184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5" name="右箭头 54"/>
          <p:cNvSpPr/>
          <p:nvPr/>
        </p:nvSpPr>
        <p:spPr bwMode="auto">
          <a:xfrm>
            <a:off x="2411760" y="4005064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6" name="右箭头 55"/>
          <p:cNvSpPr/>
          <p:nvPr/>
        </p:nvSpPr>
        <p:spPr bwMode="auto">
          <a:xfrm flipH="1">
            <a:off x="2411760" y="2348880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7" name="右箭头 56"/>
          <p:cNvSpPr/>
          <p:nvPr/>
        </p:nvSpPr>
        <p:spPr bwMode="auto">
          <a:xfrm rot="16200000">
            <a:off x="3203848" y="3140968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8" name="右箭头 57"/>
          <p:cNvSpPr/>
          <p:nvPr/>
        </p:nvSpPr>
        <p:spPr bwMode="auto">
          <a:xfrm rot="5400000">
            <a:off x="1547664" y="3140968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9" name="右箭头 58"/>
          <p:cNvSpPr/>
          <p:nvPr/>
        </p:nvSpPr>
        <p:spPr bwMode="auto">
          <a:xfrm>
            <a:off x="2411760" y="1196752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0" name="右箭头 59"/>
          <p:cNvSpPr/>
          <p:nvPr/>
        </p:nvSpPr>
        <p:spPr bwMode="auto">
          <a:xfrm rot="5400000">
            <a:off x="4283968" y="3140968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右箭头 60"/>
          <p:cNvSpPr/>
          <p:nvPr/>
        </p:nvSpPr>
        <p:spPr bwMode="auto">
          <a:xfrm rot="16200000">
            <a:off x="467544" y="3068960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 flipH="1">
            <a:off x="2411760" y="5013176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27089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75656" y="16288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7544" y="35730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55776" y="430412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467544" y="5589240"/>
            <a:ext cx="1296144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>
            <a:off x="467544" y="6165304"/>
            <a:ext cx="1296144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979712" y="544522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Working LSP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79712" y="60212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Protection LSP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51520" y="4653136"/>
            <a:ext cx="8136904" cy="1800200"/>
          </a:xfrm>
        </p:spPr>
        <p:txBody>
          <a:bodyPr/>
          <a:lstStyle/>
          <a:p>
            <a:r>
              <a:rPr lang="en-US" altLang="zh-CN" sz="2000" dirty="0" smtClean="0"/>
              <a:t>Clock Synchronization</a:t>
            </a:r>
          </a:p>
          <a:p>
            <a:pPr lvl="1"/>
            <a:r>
              <a:rPr lang="en-US" altLang="zh-CN" sz="1600" dirty="0" smtClean="0"/>
              <a:t>1588v2 +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G.8264(SSM)</a:t>
            </a:r>
          </a:p>
          <a:p>
            <a:pPr lvl="1"/>
            <a:r>
              <a:rPr lang="en-US" altLang="zh-CN" sz="1600" dirty="0" smtClean="0"/>
              <a:t>1588 reference clock from </a:t>
            </a:r>
            <a:r>
              <a:rPr lang="en-US" altLang="zh-CN" sz="1600" dirty="0" err="1" smtClean="0"/>
              <a:t>SyncE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OC, BC, TC(end-to-end and peer-to-peer )</a:t>
            </a:r>
          </a:p>
          <a:p>
            <a:pPr lvl="1"/>
            <a:r>
              <a:rPr lang="en-US" altLang="zh-CN" sz="1600" dirty="0" smtClean="0"/>
              <a:t>1PPS + TOD output  </a:t>
            </a:r>
          </a:p>
          <a:p>
            <a:pPr lvl="1"/>
            <a:endParaRPr lang="en-US" altLang="zh-CN" sz="1600" dirty="0" smtClean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83568" y="1412776"/>
          <a:ext cx="6486525" cy="2484437"/>
        </p:xfrm>
        <a:graphic>
          <a:graphicData uri="http://schemas.openxmlformats.org/presentationml/2006/ole">
            <p:oleObj spid="_x0000_s45058" name="Visio" r:id="rId3" imgW="4789932" imgH="183451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to </a:t>
            </a:r>
            <a:r>
              <a:rPr lang="en-US" altLang="zh-CN" dirty="0" smtClean="0"/>
              <a:t>E</a:t>
            </a:r>
            <a:r>
              <a:rPr lang="en-US" altLang="zh-CN" dirty="0" smtClean="0"/>
              <a:t>nd </a:t>
            </a:r>
            <a:r>
              <a:rPr lang="en-US" altLang="zh-CN" dirty="0" err="1" smtClean="0"/>
              <a:t>Qos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51520" y="1052736"/>
          <a:ext cx="8256587" cy="3643313"/>
        </p:xfrm>
        <a:graphic>
          <a:graphicData uri="http://schemas.openxmlformats.org/presentationml/2006/ole">
            <p:oleObj spid="_x0000_s72705" name="Visio" r:id="rId3" imgW="6612472" imgH="2915283" progId="Visio.Drawing.11">
              <p:embed/>
            </p:oleObj>
          </a:graphicData>
        </a:graphic>
      </p:graphicFrame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51520" y="4653136"/>
            <a:ext cx="8136904" cy="1800200"/>
          </a:xfrm>
        </p:spPr>
        <p:txBody>
          <a:bodyPr/>
          <a:lstStyle/>
          <a:p>
            <a:r>
              <a:rPr lang="en-US" altLang="zh-CN" sz="2000" dirty="0" smtClean="0"/>
              <a:t>Ingress </a:t>
            </a:r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EVC is mapped from port or/port + VLAN.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Support bandwidth control (CIR, PIR) per flow in Service-policy.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Support bandwidth control (CIR, PIR) per UNI or EVC.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PTN </a:t>
            </a:r>
            <a:r>
              <a:rPr lang="zh-CN" altLang="en-US" dirty="0" smtClean="0">
                <a:solidFill>
                  <a:srgbClr val="00B050"/>
                </a:solidFill>
              </a:rPr>
              <a:t>历史回顾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PTN </a:t>
            </a:r>
            <a:r>
              <a:rPr lang="zh-CN" altLang="en-US" dirty="0" smtClean="0"/>
              <a:t>基础技术</a:t>
            </a:r>
            <a:endParaRPr lang="en-US" altLang="zh-CN" dirty="0" smtClean="0"/>
          </a:p>
          <a:p>
            <a:r>
              <a:rPr lang="zh-CN" altLang="zh-CN" dirty="0" smtClean="0"/>
              <a:t>PTN</a:t>
            </a:r>
            <a:r>
              <a:rPr lang="zh-CN" altLang="en-US" dirty="0" smtClean="0"/>
              <a:t> 现状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 Ethernet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7920880" cy="4248472"/>
          </a:xfrm>
        </p:spPr>
        <p:txBody>
          <a:bodyPr/>
          <a:lstStyle/>
          <a:p>
            <a:r>
              <a:rPr lang="en-US" altLang="zh-CN" sz="2000" dirty="0" smtClean="0"/>
              <a:t>Metro Ethernet </a:t>
            </a:r>
          </a:p>
          <a:p>
            <a:pPr lvl="1"/>
            <a:r>
              <a:rPr lang="en-US" altLang="zh-CN" sz="1600" dirty="0" smtClean="0"/>
              <a:t>G.8031</a:t>
            </a:r>
          </a:p>
          <a:p>
            <a:pPr lvl="1"/>
            <a:r>
              <a:rPr lang="en-US" altLang="zh-CN" sz="1600" dirty="0" smtClean="0"/>
              <a:t>G.8032V1</a:t>
            </a:r>
          </a:p>
          <a:p>
            <a:pPr lvl="1"/>
            <a:r>
              <a:rPr lang="en-US" altLang="zh-CN" sz="1600" dirty="0" smtClean="0"/>
              <a:t>Y.1731 &amp; 802.1ag</a:t>
            </a:r>
          </a:p>
          <a:p>
            <a:pPr lvl="1"/>
            <a:r>
              <a:rPr lang="en-US" altLang="zh-CN" sz="1600" dirty="0" smtClean="0"/>
              <a:t>EFM</a:t>
            </a:r>
          </a:p>
          <a:p>
            <a:r>
              <a:rPr lang="en-US" altLang="zh-CN" sz="2000" dirty="0" smtClean="0"/>
              <a:t>PTN Interwork with Metro Ethernet</a:t>
            </a:r>
          </a:p>
          <a:p>
            <a:pPr lvl="1"/>
            <a:r>
              <a:rPr lang="en-US" altLang="zh-CN" sz="1600" dirty="0" smtClean="0"/>
              <a:t>STP on VPLS AC</a:t>
            </a:r>
          </a:p>
          <a:p>
            <a:pPr lvl="1"/>
            <a:r>
              <a:rPr lang="en-US" altLang="zh-CN" sz="1600" dirty="0" smtClean="0"/>
              <a:t>G.8032 on VPLS AC</a:t>
            </a:r>
          </a:p>
          <a:p>
            <a:pPr lvl="1"/>
            <a:r>
              <a:rPr lang="en-US" altLang="zh-CN" sz="1600" dirty="0" smtClean="0"/>
              <a:t>G.8031 on VPWS/VPLS AC</a:t>
            </a:r>
          </a:p>
          <a:p>
            <a:pPr lvl="1"/>
            <a:r>
              <a:rPr lang="en-US" altLang="zh-CN" sz="1600" dirty="0" smtClean="0"/>
              <a:t>G.8032 Dual-home to VPLS(draft-boutros-l2vpn-mpls-tp-mac-wd-00)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 bwMode="auto">
          <a:xfrm>
            <a:off x="1043608" y="3573016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55576" y="1124744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131840" y="1844824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3059832" y="2060848"/>
            <a:ext cx="2304256" cy="172819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437112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0080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666" y="256490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337" y="256490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845892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0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07707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22048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22048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44522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51520" y="50131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4293096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or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xSTP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46747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013176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131840" y="55892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79512" y="29249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184482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or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xSTP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2494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1835696" y="270892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91680" y="602128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0" y="4365104"/>
            <a:ext cx="4176464" cy="1800200"/>
          </a:xfrm>
        </p:spPr>
        <p:txBody>
          <a:bodyPr/>
          <a:lstStyle/>
          <a:p>
            <a:r>
              <a:rPr lang="en-US" altLang="zh-CN" sz="1600" dirty="0" err="1" smtClean="0"/>
              <a:t>xSTP</a:t>
            </a:r>
            <a:r>
              <a:rPr lang="en-US" altLang="zh-CN" sz="1600" dirty="0" smtClean="0"/>
              <a:t> on AC</a:t>
            </a:r>
          </a:p>
          <a:p>
            <a:pPr lvl="1"/>
            <a:r>
              <a:rPr lang="en-US" altLang="zh-CN" sz="1200" dirty="0" smtClean="0"/>
              <a:t>Link Down/up Trigger</a:t>
            </a:r>
          </a:p>
          <a:p>
            <a:pPr lvl="1"/>
            <a:r>
              <a:rPr lang="en-US" altLang="zh-CN" sz="1200" dirty="0" smtClean="0"/>
              <a:t>&lt; 1s Protection</a:t>
            </a:r>
          </a:p>
          <a:p>
            <a:r>
              <a:rPr lang="en-US" altLang="zh-CN" sz="1600" dirty="0" smtClean="0"/>
              <a:t>G.8032 on AC</a:t>
            </a:r>
          </a:p>
          <a:p>
            <a:pPr lvl="1"/>
            <a:r>
              <a:rPr lang="en-US" altLang="zh-CN" sz="1200" dirty="0" smtClean="0"/>
              <a:t>CFM OAM Based</a:t>
            </a:r>
          </a:p>
          <a:p>
            <a:pPr lvl="1"/>
            <a:r>
              <a:rPr lang="en-US" altLang="zh-CN" sz="1200" dirty="0" smtClean="0"/>
              <a:t>&lt;50ms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 bwMode="auto">
          <a:xfrm>
            <a:off x="3131840" y="1556792"/>
            <a:ext cx="2736304" cy="252028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259632" y="1628800"/>
            <a:ext cx="2088232" cy="2088232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2843808" y="1844824"/>
            <a:ext cx="2736304" cy="18002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705" y="1844823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666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337" y="2348880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629868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66267" y="14847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705" y="2996951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971600" y="26369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36450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</a:rPr>
              <a:t>RPL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9672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open ring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5144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流程图: 联系 41"/>
          <p:cNvSpPr/>
          <p:nvPr/>
        </p:nvSpPr>
        <p:spPr bwMode="auto">
          <a:xfrm flipH="1">
            <a:off x="2555776" y="3356992"/>
            <a:ext cx="420047" cy="36004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宋体" charset="-122"/>
              </a:rPr>
              <a:t>B</a:t>
            </a:r>
            <a:endParaRPr kumimoji="0" lang="zh-CN" altLang="en-US" sz="15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467544" y="4365104"/>
            <a:ext cx="8280920" cy="1152128"/>
          </a:xfrm>
        </p:spPr>
        <p:txBody>
          <a:bodyPr/>
          <a:lstStyle/>
          <a:p>
            <a:pPr lvl="1"/>
            <a:r>
              <a:rPr lang="en-US" altLang="zh-CN" sz="1600" dirty="0" smtClean="0"/>
              <a:t>G.8032 Dual-home with Open Ring</a:t>
            </a:r>
          </a:p>
          <a:p>
            <a:pPr lvl="1"/>
            <a:r>
              <a:rPr lang="en-US" altLang="zh-CN" sz="1600" dirty="0" smtClean="0"/>
              <a:t>CFM OAM Based</a:t>
            </a:r>
          </a:p>
          <a:p>
            <a:pPr lvl="1"/>
            <a:r>
              <a:rPr lang="en-US" altLang="zh-CN" sz="1600" dirty="0" smtClean="0"/>
              <a:t>MAC Address Withdrawal over Static </a:t>
            </a:r>
            <a:r>
              <a:rPr lang="en-US" altLang="zh-CN" sz="1600" dirty="0" err="1" smtClean="0"/>
              <a:t>Pseudowire</a:t>
            </a:r>
            <a:r>
              <a:rPr lang="en-US" altLang="zh-CN" sz="1600" dirty="0" smtClean="0"/>
              <a:t> (draft-boutros-l2vpn-mpls-tp-mac-wd-00)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 bwMode="auto">
          <a:xfrm>
            <a:off x="2843808" y="1844824"/>
            <a:ext cx="2736304" cy="18002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4666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8337" y="2348880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629868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15816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39552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10527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LinkAGG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5144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椭圆 27"/>
          <p:cNvSpPr/>
          <p:nvPr/>
        </p:nvSpPr>
        <p:spPr bwMode="auto">
          <a:xfrm>
            <a:off x="3131840" y="1556792"/>
            <a:ext cx="2736304" cy="252028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395536" y="4653136"/>
            <a:ext cx="8280920" cy="1152128"/>
          </a:xfrm>
        </p:spPr>
        <p:txBody>
          <a:bodyPr/>
          <a:lstStyle/>
          <a:p>
            <a:r>
              <a:rPr lang="en-US" altLang="zh-CN" sz="1800" dirty="0" smtClean="0"/>
              <a:t>G.8031 on AC</a:t>
            </a:r>
          </a:p>
          <a:p>
            <a:pPr lvl="1"/>
            <a:r>
              <a:rPr lang="en-US" altLang="zh-CN" sz="1400" dirty="0" smtClean="0"/>
              <a:t>CFM OAM Based</a:t>
            </a:r>
          </a:p>
          <a:p>
            <a:pPr lvl="1"/>
            <a:r>
              <a:rPr lang="en-US" altLang="zh-CN" sz="1600" dirty="0" smtClean="0"/>
              <a:t>G.8031 on VPLS AC(&lt;50ms Protection) </a:t>
            </a:r>
          </a:p>
          <a:p>
            <a:pPr lvl="1"/>
            <a:r>
              <a:rPr lang="en-US" altLang="zh-CN" sz="1600" dirty="0" smtClean="0"/>
              <a:t>G.8031 on VPWS AC(&lt;50ms Protection)</a:t>
            </a:r>
          </a:p>
          <a:p>
            <a:r>
              <a:rPr lang="en-US" altLang="zh-CN" sz="1800" dirty="0" err="1" smtClean="0"/>
              <a:t>LinkAgg</a:t>
            </a:r>
            <a:r>
              <a:rPr lang="en-US" altLang="zh-CN" sz="1800" dirty="0" smtClean="0"/>
              <a:t> on AC</a:t>
            </a:r>
          </a:p>
          <a:p>
            <a:pPr lvl="1"/>
            <a:r>
              <a:rPr lang="en-US" altLang="zh-CN" sz="1400" dirty="0" smtClean="0"/>
              <a:t>&lt; 1s Protection</a:t>
            </a:r>
          </a:p>
        </p:txBody>
      </p:sp>
      <p:cxnSp>
        <p:nvCxnSpPr>
          <p:cNvPr id="29" name="直接连接符 28"/>
          <p:cNvCxnSpPr>
            <a:stCxn id="30" idx="3"/>
            <a:endCxn id="9" idx="1"/>
          </p:cNvCxnSpPr>
          <p:nvPr/>
        </p:nvCxnSpPr>
        <p:spPr bwMode="auto">
          <a:xfrm flipV="1">
            <a:off x="1317551" y="3556248"/>
            <a:ext cx="1526257" cy="9724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59632" y="3717032"/>
            <a:ext cx="1584176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61156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stCxn id="43" idx="3"/>
          </p:cNvCxnSpPr>
          <p:nvPr/>
        </p:nvCxnSpPr>
        <p:spPr bwMode="auto">
          <a:xfrm flipV="1">
            <a:off x="1389559" y="1684040"/>
            <a:ext cx="1526257" cy="9724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1331640" y="1844824"/>
            <a:ext cx="1584176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475656" y="292494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G.8031 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7920880" cy="4248472"/>
          </a:xfrm>
        </p:spPr>
        <p:txBody>
          <a:bodyPr/>
          <a:lstStyle/>
          <a:p>
            <a:r>
              <a:rPr lang="en-US" altLang="zh-CN" sz="800" dirty="0" smtClean="0"/>
              <a:t>Flexible Capability</a:t>
            </a:r>
          </a:p>
          <a:p>
            <a:pPr lvl="1"/>
            <a:r>
              <a:rPr lang="en-US" altLang="zh-CN" sz="800" dirty="0" smtClean="0"/>
              <a:t>ODUT1</a:t>
            </a:r>
            <a:r>
              <a:rPr lang="en-US" altLang="zh-CN" sz="800" dirty="0" smtClean="0"/>
              <a:t># show </a:t>
            </a:r>
            <a:r>
              <a:rPr lang="en-US" altLang="zh-CN" sz="800" dirty="0" err="1" smtClean="0"/>
              <a:t>stm</a:t>
            </a:r>
            <a:r>
              <a:rPr lang="en-US" altLang="zh-CN" sz="800" dirty="0" smtClean="0"/>
              <a:t> prefer </a:t>
            </a:r>
            <a:r>
              <a:rPr lang="en-US" altLang="zh-CN" sz="800" dirty="0" err="1" smtClean="0"/>
              <a:t>ptn</a:t>
            </a:r>
            <a:r>
              <a:rPr lang="en-US" altLang="zh-CN" sz="800" dirty="0" smtClean="0"/>
              <a:t> </a:t>
            </a:r>
          </a:p>
          <a:p>
            <a:pPr lvl="1"/>
            <a:r>
              <a:rPr lang="en-US" altLang="zh-CN" sz="800" dirty="0" err="1" smtClean="0"/>
              <a:t>ptn</a:t>
            </a:r>
            <a:r>
              <a:rPr lang="en-US" altLang="zh-CN" sz="800" dirty="0" smtClean="0"/>
              <a:t> profile: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instance                      : 4094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member ports                  : 16384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vpls</a:t>
            </a:r>
            <a:r>
              <a:rPr lang="en-US" altLang="zh-CN" sz="800" dirty="0" smtClean="0"/>
              <a:t> instance                      : 256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vpws</a:t>
            </a:r>
            <a:r>
              <a:rPr lang="en-US" altLang="zh-CN" sz="800" dirty="0" smtClean="0"/>
              <a:t> instance                      : 2048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unicast</a:t>
            </a:r>
            <a:r>
              <a:rPr lang="en-US" altLang="zh-CN" sz="800" dirty="0" smtClean="0"/>
              <a:t> ipv4 host routes           : 512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unicast</a:t>
            </a:r>
            <a:r>
              <a:rPr lang="en-US" altLang="zh-CN" sz="800" dirty="0" smtClean="0"/>
              <a:t> ipv4 indirect routes       : 4096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igmp</a:t>
            </a:r>
            <a:r>
              <a:rPr lang="en-US" altLang="zh-CN" sz="800" dirty="0" smtClean="0"/>
              <a:t> groups &amp; </a:t>
            </a:r>
            <a:r>
              <a:rPr lang="en-US" altLang="zh-CN" sz="800" dirty="0" err="1" smtClean="0"/>
              <a:t>mcast</a:t>
            </a:r>
            <a:r>
              <a:rPr lang="en-US" altLang="zh-CN" sz="800" dirty="0" smtClean="0"/>
              <a:t> ipv4 routes    : 1024</a:t>
            </a:r>
          </a:p>
          <a:p>
            <a:pPr lvl="1"/>
            <a:r>
              <a:rPr lang="en-US" altLang="zh-CN" sz="800" dirty="0" smtClean="0"/>
              <a:t>   number of mac based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class               : 256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qinq</a:t>
            </a:r>
            <a:r>
              <a:rPr lang="en-US" altLang="zh-CN" sz="800" dirty="0" smtClean="0"/>
              <a:t> &amp;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translation            : 2048</a:t>
            </a:r>
          </a:p>
          <a:p>
            <a:pPr lvl="1"/>
            <a:r>
              <a:rPr lang="en-US" altLang="zh-CN" sz="800" dirty="0" smtClean="0"/>
              <a:t>             (shared with </a:t>
            </a:r>
            <a:r>
              <a:rPr lang="en-US" altLang="zh-CN" sz="800" dirty="0" err="1" smtClean="0"/>
              <a:t>vpls</a:t>
            </a:r>
            <a:r>
              <a:rPr lang="en-US" altLang="zh-CN" sz="800" dirty="0" smtClean="0"/>
              <a:t> ac/</a:t>
            </a:r>
            <a:r>
              <a:rPr lang="en-US" altLang="zh-CN" sz="800" dirty="0" err="1" smtClean="0"/>
              <a:t>vpls</a:t>
            </a:r>
            <a:r>
              <a:rPr lang="en-US" altLang="zh-CN" sz="800" dirty="0" smtClean="0"/>
              <a:t> peer/</a:t>
            </a:r>
            <a:r>
              <a:rPr lang="en-US" altLang="zh-CN" sz="800" dirty="0" err="1" smtClean="0"/>
              <a:t>vpws</a:t>
            </a:r>
            <a:r>
              <a:rPr lang="en-US" altLang="zh-CN" sz="800" dirty="0" smtClean="0"/>
              <a:t>/allowed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on ac)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unicast</a:t>
            </a:r>
            <a:r>
              <a:rPr lang="en-US" altLang="zh-CN" sz="800" dirty="0" smtClean="0"/>
              <a:t> &amp; multicast mac addresses  : 8192</a:t>
            </a:r>
          </a:p>
          <a:p>
            <a:pPr lvl="1"/>
            <a:r>
              <a:rPr lang="en-US" altLang="zh-CN" sz="800" dirty="0" smtClean="0"/>
              <a:t>   number of ipv4 source guard                  : 64</a:t>
            </a:r>
          </a:p>
          <a:p>
            <a:pPr lvl="1"/>
            <a:r>
              <a:rPr lang="en-US" altLang="zh-CN" sz="800" dirty="0" smtClean="0"/>
              <a:t>   number of ipv4 based </a:t>
            </a:r>
            <a:r>
              <a:rPr lang="en-US" altLang="zh-CN" sz="800" dirty="0" err="1" smtClean="0"/>
              <a:t>vlan</a:t>
            </a:r>
            <a:r>
              <a:rPr lang="en-US" altLang="zh-CN" sz="800" dirty="0" smtClean="0"/>
              <a:t> class              : 64</a:t>
            </a:r>
          </a:p>
          <a:p>
            <a:pPr lvl="1"/>
            <a:r>
              <a:rPr lang="en-US" altLang="zh-CN" sz="800" dirty="0" smtClean="0"/>
              <a:t>   number of mac/ipv4/</a:t>
            </a:r>
            <a:r>
              <a:rPr lang="en-US" altLang="zh-CN" sz="800" dirty="0" err="1" smtClean="0"/>
              <a:t>mpls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qos</a:t>
            </a:r>
            <a:r>
              <a:rPr lang="en-US" altLang="zh-CN" sz="800" dirty="0" smtClean="0"/>
              <a:t> policy rules     : 1024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mpls</a:t>
            </a:r>
            <a:r>
              <a:rPr lang="en-US" altLang="zh-CN" sz="800" dirty="0" smtClean="0"/>
              <a:t>                               : 8192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lsp</a:t>
            </a:r>
            <a:r>
              <a:rPr lang="en-US" altLang="zh-CN" sz="800" dirty="0" smtClean="0"/>
              <a:t>                                : 4080</a:t>
            </a:r>
          </a:p>
          <a:p>
            <a:pPr lvl="1"/>
            <a:r>
              <a:rPr lang="en-US" altLang="zh-CN" sz="800" dirty="0" smtClean="0"/>
              <a:t>   number of pw                                 : 4096</a:t>
            </a:r>
          </a:p>
          <a:p>
            <a:pPr lvl="1"/>
            <a:r>
              <a:rPr lang="en-US" altLang="zh-CN" sz="800" dirty="0" smtClean="0"/>
              <a:t>   number of flex ac entries                    : 160</a:t>
            </a:r>
          </a:p>
          <a:p>
            <a:pPr lvl="1"/>
            <a:r>
              <a:rPr lang="en-US" altLang="zh-CN" sz="800" dirty="0" smtClean="0"/>
              <a:t>   number of default </a:t>
            </a:r>
            <a:r>
              <a:rPr lang="en-US" altLang="zh-CN" sz="800" dirty="0" err="1" smtClean="0"/>
              <a:t>mpls</a:t>
            </a:r>
            <a:r>
              <a:rPr lang="en-US" altLang="zh-CN" sz="800" dirty="0" smtClean="0"/>
              <a:t> static block          : 64</a:t>
            </a:r>
          </a:p>
          <a:p>
            <a:pPr lvl="1"/>
            <a:r>
              <a:rPr lang="en-US" altLang="zh-CN" sz="800" dirty="0" smtClean="0"/>
              <a:t>   number of CFM </a:t>
            </a:r>
            <a:r>
              <a:rPr lang="en-US" altLang="zh-CN" sz="800" dirty="0" err="1" smtClean="0"/>
              <a:t>local&amp;remote</a:t>
            </a:r>
            <a:r>
              <a:rPr lang="en-US" altLang="zh-CN" sz="800" dirty="0" smtClean="0"/>
              <a:t> MEPs              : 4096</a:t>
            </a:r>
          </a:p>
          <a:p>
            <a:pPr lvl="1"/>
            <a:r>
              <a:rPr lang="en-US" altLang="zh-CN" sz="800" dirty="0" smtClean="0"/>
              <a:t>   number of G8031 groups                       : 16</a:t>
            </a:r>
          </a:p>
          <a:p>
            <a:pPr lvl="1"/>
            <a:r>
              <a:rPr lang="en-US" altLang="zh-CN" sz="800" dirty="0" smtClean="0"/>
              <a:t>   number of G8032 rings                        : 16</a:t>
            </a:r>
          </a:p>
          <a:p>
            <a:pPr lvl="1"/>
            <a:r>
              <a:rPr lang="en-US" altLang="zh-CN" sz="800" dirty="0" smtClean="0"/>
              <a:t>   number of G8032 member ports                 : 32</a:t>
            </a:r>
          </a:p>
          <a:p>
            <a:pPr lvl="1"/>
            <a:r>
              <a:rPr lang="en-US" altLang="zh-CN" sz="800" dirty="0" smtClean="0"/>
              <a:t>   number of </a:t>
            </a:r>
            <a:r>
              <a:rPr lang="en-US" altLang="zh-CN" sz="800" dirty="0" err="1" smtClean="0"/>
              <a:t>mpls-tp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oam</a:t>
            </a:r>
            <a:r>
              <a:rPr lang="en-US" altLang="zh-CN" sz="800" dirty="0" smtClean="0"/>
              <a:t> session                : 2047</a:t>
            </a:r>
          </a:p>
          <a:p>
            <a:pPr lvl="1"/>
            <a:r>
              <a:rPr lang="en-US" altLang="zh-CN" sz="800" dirty="0" smtClean="0"/>
              <a:t>   number of link aggregation (static &amp; </a:t>
            </a:r>
            <a:r>
              <a:rPr lang="en-US" altLang="zh-CN" sz="800" dirty="0" err="1" smtClean="0"/>
              <a:t>lacp</a:t>
            </a:r>
            <a:r>
              <a:rPr lang="en-US" altLang="zh-CN" sz="800" dirty="0" smtClean="0"/>
              <a:t>)   : </a:t>
            </a:r>
            <a:r>
              <a:rPr lang="en-US" altLang="zh-CN" sz="800" dirty="0" smtClean="0"/>
              <a:t>63</a:t>
            </a:r>
            <a:endParaRPr lang="en-US" altLang="zh-CN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143250" y="2928938"/>
            <a:ext cx="4000500" cy="1731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5000" dirty="0" smtClean="0"/>
              <a:t>THANKS</a:t>
            </a:r>
            <a:endParaRPr lang="zh-CN" altLang="en-US" sz="5000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BA04C7-1ADA-418E-ABA1-F7FABC81F89E}" type="slidenum">
              <a:rPr lang="en-US" altLang="zh-CN" smtClean="0">
                <a:ea typeface="宋体" pitchFamily="2" charset="-122"/>
              </a:rPr>
              <a:pPr/>
              <a:t>25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© </a:t>
            </a:r>
            <a:r>
              <a:rPr lang="en-US" altLang="zh-CN" dirty="0" smtClean="0">
                <a:ea typeface="宋体" pitchFamily="2" charset="-122"/>
              </a:rPr>
              <a:t>2017 </a:t>
            </a:r>
            <a:r>
              <a:rPr lang="en-US" altLang="zh-CN" dirty="0" smtClean="0">
                <a:ea typeface="宋体" pitchFamily="2" charset="-122"/>
              </a:rPr>
              <a:t>Centec Networks (Su Zhou) Co., Ltd.  All rights reserved.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맑은 고딕" pitchFamily="50" charset="-127"/>
              </a:rPr>
              <a:t>PTN</a:t>
            </a:r>
            <a:r>
              <a:rPr lang="zh-CN" altLang="en-US" dirty="0" smtClean="0">
                <a:latin typeface="맑은 고딕" pitchFamily="50" charset="-127"/>
              </a:rPr>
              <a:t>历史回顾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dirty="0" smtClean="0"/>
              <a:t>提出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技术提出，用于替代先前的</a:t>
            </a:r>
            <a:r>
              <a:rPr lang="en-US" altLang="zh-CN" dirty="0" smtClean="0"/>
              <a:t>T-MPLS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2009</a:t>
            </a:r>
            <a:r>
              <a:rPr lang="zh-CN" altLang="en-US" dirty="0" smtClean="0"/>
              <a:t>年中国移动率先宣布选用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技术作为下一代承载方案，替代</a:t>
            </a:r>
            <a:r>
              <a:rPr lang="en-US" altLang="zh-CN" dirty="0" smtClean="0"/>
              <a:t>SDH/MSTP</a:t>
            </a:r>
            <a:r>
              <a:rPr lang="zh-CN" altLang="en-US" dirty="0" smtClean="0"/>
              <a:t>，甚至</a:t>
            </a:r>
            <a:r>
              <a:rPr lang="en-US" altLang="zh-CN" dirty="0" smtClean="0"/>
              <a:t>OTN</a:t>
            </a:r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MPLS-TP G.8113.1</a:t>
            </a:r>
            <a:r>
              <a:rPr lang="zh-CN" altLang="en-US" dirty="0" smtClean="0"/>
              <a:t>标准确定标志着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技术落地</a:t>
            </a:r>
            <a:endParaRPr lang="en-US" altLang="zh-CN" dirty="0" smtClean="0"/>
          </a:p>
          <a:p>
            <a:r>
              <a:rPr lang="zh-CN" altLang="en-US" dirty="0" smtClean="0"/>
              <a:t>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2009</a:t>
            </a:r>
            <a:r>
              <a:rPr lang="zh-CN" altLang="en-US" dirty="0" smtClean="0"/>
              <a:t>年之后，中国移动组织了多轮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2012</a:t>
            </a:r>
            <a:r>
              <a:rPr lang="zh-CN" altLang="en-US" dirty="0" smtClean="0"/>
              <a:t>年之后，随着</a:t>
            </a:r>
            <a:r>
              <a:rPr lang="en-US" altLang="zh-CN" dirty="0" smtClean="0"/>
              <a:t>3G</a:t>
            </a:r>
            <a:r>
              <a:rPr lang="zh-CN" altLang="en-US" dirty="0" smtClean="0"/>
              <a:t>的大规模部署，</a:t>
            </a:r>
            <a:r>
              <a:rPr lang="en-US" altLang="zh-CN" dirty="0" smtClean="0"/>
              <a:t>PTN</a:t>
            </a:r>
            <a:r>
              <a:rPr lang="zh-CN" altLang="en-US" dirty="0" smtClean="0"/>
              <a:t>迎来了</a:t>
            </a:r>
            <a:r>
              <a:rPr lang="zh-CN" altLang="en-US" dirty="0" smtClean="0"/>
              <a:t>运营</a:t>
            </a:r>
            <a:r>
              <a:rPr lang="zh-CN" altLang="en-US" dirty="0" smtClean="0"/>
              <a:t>商大规模集采阶段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2013~2014</a:t>
            </a:r>
            <a:r>
              <a:rPr lang="zh-CN" altLang="en-US" dirty="0" smtClean="0"/>
              <a:t>年电信联通确定了类似</a:t>
            </a:r>
            <a:r>
              <a:rPr lang="en-US" altLang="zh-CN" dirty="0" smtClean="0"/>
              <a:t>PTN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IPRAN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成熟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2011~2012</a:t>
            </a:r>
            <a:r>
              <a:rPr lang="zh-CN" altLang="en-US" dirty="0" smtClean="0"/>
              <a:t>年中国</a:t>
            </a:r>
            <a:r>
              <a:rPr lang="zh-CN" altLang="en-US" dirty="0" smtClean="0"/>
              <a:t>移动发布</a:t>
            </a:r>
            <a:r>
              <a:rPr lang="zh-CN" altLang="en-US" dirty="0" smtClean="0"/>
              <a:t>了</a:t>
            </a:r>
            <a:r>
              <a:rPr lang="en-US" altLang="zh-CN" dirty="0" smtClean="0"/>
              <a:t>《PTN</a:t>
            </a:r>
            <a:r>
              <a:rPr lang="zh-CN" altLang="en-US" dirty="0" smtClean="0"/>
              <a:t>技术总体技术规范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标志着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的稳定和成熟，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年发布了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集客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技术标准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目前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在中国，日本，韩国，欧洲有着大规模的部署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厂家主要有华为，中兴，烽火，</a:t>
            </a:r>
            <a:r>
              <a:rPr lang="zh-CN" altLang="en-US" dirty="0" smtClean="0"/>
              <a:t>上贝等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PTN</a:t>
            </a:r>
            <a:r>
              <a:rPr lang="zh-CN" altLang="en-US" dirty="0" smtClean="0"/>
              <a:t> </a:t>
            </a:r>
            <a:r>
              <a:rPr lang="zh-CN" altLang="en-US" dirty="0" smtClean="0"/>
              <a:t>典型组网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20127Centec </a:t>
            </a:r>
            <a:r>
              <a:rPr lang="en-US" altLang="zh-CN" dirty="0" smtClean="0"/>
              <a:t>Networks (Su Zhou) Co., Ltd.  All rights reserved. 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PTN</a:t>
            </a:r>
            <a:r>
              <a:rPr lang="zh-CN" altLang="en-US" dirty="0" smtClean="0"/>
              <a:t>典型回传网络组网</a:t>
            </a:r>
            <a:endParaRPr lang="zh-CN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203726" cy="31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PTN </a:t>
            </a:r>
            <a:r>
              <a:rPr lang="zh-CN" altLang="en-US" dirty="0" smtClean="0"/>
              <a:t>历史回顾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PTN </a:t>
            </a:r>
            <a:r>
              <a:rPr lang="zh-CN" altLang="en-US" dirty="0" smtClean="0">
                <a:solidFill>
                  <a:srgbClr val="00B050"/>
                </a:solidFill>
              </a:rPr>
              <a:t>基础技术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zh-CN" dirty="0" smtClean="0"/>
              <a:t>PTN</a:t>
            </a:r>
            <a:r>
              <a:rPr lang="zh-CN" altLang="en-US" dirty="0" smtClean="0"/>
              <a:t> 现状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PTN</a:t>
            </a:r>
            <a:r>
              <a:rPr lang="zh-CN" altLang="en-US" dirty="0" smtClean="0"/>
              <a:t> </a:t>
            </a:r>
            <a:r>
              <a:rPr lang="zh-CN" altLang="en-US" dirty="0" smtClean="0"/>
              <a:t>基础技术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2012 Centec Networks (Su Zhou) Co., Ltd.  All rights reserved. 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914192" cy="39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64088" y="1844824"/>
            <a:ext cx="3923928" cy="3024336"/>
          </a:xfrm>
        </p:spPr>
        <p:txBody>
          <a:bodyPr/>
          <a:lstStyle/>
          <a:p>
            <a:pPr lvl="1"/>
            <a:r>
              <a:rPr lang="en-US" altLang="zh-CN" sz="1600" dirty="0" smtClean="0"/>
              <a:t>Packet Transport Based</a:t>
            </a:r>
          </a:p>
          <a:p>
            <a:pPr lvl="1"/>
            <a:r>
              <a:rPr lang="en-US" altLang="zh-CN" sz="1600" dirty="0" smtClean="0"/>
              <a:t>MPLS-TP</a:t>
            </a:r>
          </a:p>
          <a:p>
            <a:pPr lvl="1"/>
            <a:r>
              <a:rPr lang="en-US" altLang="zh-CN" sz="1600" dirty="0" smtClean="0"/>
              <a:t>OAM</a:t>
            </a:r>
          </a:p>
          <a:p>
            <a:pPr lvl="1"/>
            <a:r>
              <a:rPr lang="en-US" altLang="zh-CN" sz="1600" dirty="0" smtClean="0"/>
              <a:t>Protection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Time Synchronization</a:t>
            </a:r>
          </a:p>
          <a:p>
            <a:pPr lvl="1"/>
            <a:r>
              <a:rPr lang="en-US" altLang="zh-CN" sz="1600" dirty="0" smtClean="0"/>
              <a:t>End-to-End </a:t>
            </a:r>
            <a:r>
              <a:rPr lang="en-US" altLang="zh-CN" sz="1600" dirty="0" err="1" smtClean="0"/>
              <a:t>Qos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…</a:t>
            </a:r>
            <a:endParaRPr lang="en-US" altLang="zh-CN" sz="16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PTN </a:t>
            </a:r>
            <a:r>
              <a:rPr lang="zh-CN" altLang="en-US" dirty="0" smtClean="0"/>
              <a:t>历史回顾</a:t>
            </a:r>
            <a:endParaRPr lang="en-US" altLang="zh-CN" dirty="0" smtClean="0"/>
          </a:p>
          <a:p>
            <a:r>
              <a:rPr lang="en-US" altLang="zh-CN" dirty="0" smtClean="0"/>
              <a:t>PTN </a:t>
            </a:r>
            <a:r>
              <a:rPr lang="zh-CN" altLang="en-US" dirty="0" smtClean="0"/>
              <a:t>基础技术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B050"/>
                </a:solidFill>
              </a:rPr>
              <a:t>PTN</a:t>
            </a:r>
            <a:r>
              <a:rPr lang="zh-CN" altLang="en-US" dirty="0" smtClean="0">
                <a:solidFill>
                  <a:srgbClr val="00B050"/>
                </a:solidFill>
              </a:rPr>
              <a:t> 现状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맑은 고딕" pitchFamily="50" charset="-127"/>
              </a:rPr>
              <a:t>PTN</a:t>
            </a:r>
            <a:r>
              <a:rPr lang="zh-CN" altLang="en-US" dirty="0" smtClean="0">
                <a:latin typeface="맑은 고딕" pitchFamily="50" charset="-127"/>
              </a:rPr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dirty="0" smtClean="0"/>
              <a:t>技术现状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PTN</a:t>
            </a:r>
            <a:r>
              <a:rPr lang="zh-CN" altLang="en-US" dirty="0" smtClean="0"/>
              <a:t>承载技术本身趋于稳定，大量的运营商部署验证了技术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在接入测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向着小型化大容量方向发展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在核心侧</a:t>
            </a:r>
            <a:r>
              <a:rPr lang="en-US" altLang="zh-CN" dirty="0" smtClean="0"/>
              <a:t>PTN</a:t>
            </a:r>
            <a:r>
              <a:rPr lang="zh-CN" altLang="en-US" dirty="0" smtClean="0"/>
              <a:t>向着和</a:t>
            </a:r>
            <a:r>
              <a:rPr lang="en-US" altLang="zh-CN" dirty="0" smtClean="0"/>
              <a:t>OTN</a:t>
            </a:r>
            <a:r>
              <a:rPr lang="zh-CN" altLang="en-US" dirty="0" smtClean="0"/>
              <a:t>融合的方向发展，提出了</a:t>
            </a:r>
            <a:r>
              <a:rPr lang="en-US" altLang="zh-CN" dirty="0" smtClean="0"/>
              <a:t>POTN</a:t>
            </a:r>
          </a:p>
          <a:p>
            <a:pPr lvl="1"/>
            <a:r>
              <a:rPr lang="zh-CN" altLang="en-US" dirty="0" smtClean="0"/>
              <a:t>另外目前移动在技术方向上向</a:t>
            </a:r>
            <a:r>
              <a:rPr lang="en-US" altLang="zh-CN" dirty="0" smtClean="0"/>
              <a:t>S-PTN</a:t>
            </a:r>
            <a:r>
              <a:rPr lang="zh-CN" altLang="en-US" dirty="0" smtClean="0"/>
              <a:t>方向上引导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S-PTN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PTN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SDN</a:t>
            </a:r>
            <a:r>
              <a:rPr lang="zh-CN" altLang="en-US" sz="1800" dirty="0" smtClean="0"/>
              <a:t>结合的技术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移动</a:t>
            </a:r>
            <a:r>
              <a:rPr lang="en-US" altLang="zh-CN" sz="1800" dirty="0" smtClean="0"/>
              <a:t>2015</a:t>
            </a:r>
            <a:r>
              <a:rPr lang="zh-CN" altLang="en-US" sz="1800" dirty="0" smtClean="0"/>
              <a:t>年发布了技术白皮书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2016</a:t>
            </a:r>
            <a:r>
              <a:rPr lang="zh-CN" altLang="en-US" sz="1800" dirty="0" smtClean="0"/>
              <a:t>年完成了第一次</a:t>
            </a:r>
            <a:r>
              <a:rPr lang="en-US" altLang="zh-CN" sz="1800" dirty="0" smtClean="0"/>
              <a:t>S-PTN</a:t>
            </a:r>
            <a:r>
              <a:rPr lang="zh-CN" altLang="en-US" sz="1800" dirty="0" smtClean="0"/>
              <a:t>互通集采测试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运营</a:t>
            </a:r>
            <a:r>
              <a:rPr lang="zh-CN" altLang="en-US" dirty="0" smtClean="0"/>
              <a:t>商和设备商都在研究</a:t>
            </a:r>
            <a:r>
              <a:rPr lang="en-US" altLang="zh-CN" dirty="0" smtClean="0"/>
              <a:t>5G</a:t>
            </a:r>
            <a:r>
              <a:rPr lang="zh-CN" altLang="en-US" dirty="0" smtClean="0"/>
              <a:t>承载的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PTN </a:t>
            </a:r>
            <a:r>
              <a:rPr lang="zh-CN" altLang="en-US" dirty="0" smtClean="0"/>
              <a:t>历史回顾</a:t>
            </a:r>
            <a:endParaRPr lang="en-US" altLang="zh-CN" dirty="0" smtClean="0"/>
          </a:p>
          <a:p>
            <a:r>
              <a:rPr lang="en-US" altLang="zh-CN" dirty="0" smtClean="0"/>
              <a:t>PTN </a:t>
            </a:r>
            <a:r>
              <a:rPr lang="zh-CN" altLang="en-US" dirty="0" smtClean="0"/>
              <a:t>基础技术</a:t>
            </a:r>
            <a:endParaRPr lang="en-US" altLang="zh-CN" dirty="0" smtClean="0"/>
          </a:p>
          <a:p>
            <a:r>
              <a:rPr lang="zh-CN" altLang="zh-CN" dirty="0" smtClean="0"/>
              <a:t>PTN</a:t>
            </a:r>
            <a:r>
              <a:rPr lang="zh-CN" altLang="en-US" dirty="0" smtClean="0"/>
              <a:t> 现状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盛科</a:t>
            </a:r>
            <a:r>
              <a:rPr lang="en-US" altLang="zh-CN" dirty="0" smtClean="0">
                <a:solidFill>
                  <a:srgbClr val="00B050"/>
                </a:solidFill>
              </a:rPr>
              <a:t>PTN</a:t>
            </a:r>
            <a:r>
              <a:rPr lang="zh-CN" altLang="en-US" dirty="0" smtClean="0">
                <a:solidFill>
                  <a:srgbClr val="00B050"/>
                </a:solidFill>
              </a:rPr>
              <a:t>历程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 smtClean="0"/>
              <a:t>盛</a:t>
            </a:r>
            <a:r>
              <a:rPr lang="zh-CN" altLang="en-US" dirty="0" smtClean="0"/>
              <a:t>科</a:t>
            </a:r>
            <a:r>
              <a:rPr lang="en-US" altLang="zh-CN" dirty="0" smtClean="0"/>
              <a:t>PTN</a:t>
            </a:r>
            <a:r>
              <a:rPr lang="zh-CN" altLang="en-US" dirty="0" smtClean="0"/>
              <a:t>方案介绍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smtClean="0"/>
              <a:t>2017 </a:t>
            </a:r>
            <a:r>
              <a:rPr lang="en-US" altLang="zh-CN" dirty="0" smtClean="0"/>
              <a:t>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1404</Words>
  <Application>Microsoft Office PowerPoint</Application>
  <PresentationFormat>全屏显示(4:3)</PresentationFormat>
  <Paragraphs>292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Visio</vt:lpstr>
      <vt:lpstr>CENTEC PTN Solution Introduction</vt:lpstr>
      <vt:lpstr>Agenda</vt:lpstr>
      <vt:lpstr>PTN历史回顾</vt:lpstr>
      <vt:lpstr>PTN 典型组网</vt:lpstr>
      <vt:lpstr>Agenda</vt:lpstr>
      <vt:lpstr>PTN 基础技术</vt:lpstr>
      <vt:lpstr>Agenda</vt:lpstr>
      <vt:lpstr>PTN现状</vt:lpstr>
      <vt:lpstr>Agenda</vt:lpstr>
      <vt:lpstr>盛科PTN历程</vt:lpstr>
      <vt:lpstr>Agenda</vt:lpstr>
      <vt:lpstr>盛科PTN案例</vt:lpstr>
      <vt:lpstr>Agenda</vt:lpstr>
      <vt:lpstr>OAM</vt:lpstr>
      <vt:lpstr>Service Support</vt:lpstr>
      <vt:lpstr>Protection</vt:lpstr>
      <vt:lpstr>Protection</vt:lpstr>
      <vt:lpstr>Clock Synchronization</vt:lpstr>
      <vt:lpstr>End to End Qos</vt:lpstr>
      <vt:lpstr>Metro Ethernet</vt:lpstr>
      <vt:lpstr>Integrated Network Topology</vt:lpstr>
      <vt:lpstr>Integrated Network Topology</vt:lpstr>
      <vt:lpstr>Integrated Network Topology</vt:lpstr>
      <vt:lpstr>Capability</vt:lpstr>
      <vt:lpstr>End</vt:lpstr>
    </vt:vector>
  </TitlesOfParts>
  <Company>centec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emma</dc:creator>
  <cp:lastModifiedBy>陈玉强</cp:lastModifiedBy>
  <cp:revision>605</cp:revision>
  <dcterms:created xsi:type="dcterms:W3CDTF">2010-01-07T11:33:56Z</dcterms:created>
  <dcterms:modified xsi:type="dcterms:W3CDTF">2017-07-16T10:46:59Z</dcterms:modified>
</cp:coreProperties>
</file>