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8" r:id="rId3"/>
    <p:sldId id="279" r:id="rId4"/>
    <p:sldId id="276" r:id="rId5"/>
    <p:sldId id="275" r:id="rId6"/>
    <p:sldId id="277" r:id="rId7"/>
    <p:sldId id="273" r:id="rId8"/>
    <p:sldId id="274" r:id="rId9"/>
    <p:sldId id="271" r:id="rId10"/>
    <p:sldId id="270" r:id="rId11"/>
    <p:sldId id="269" r:id="rId12"/>
    <p:sldId id="264" r:id="rId13"/>
    <p:sldId id="268" r:id="rId14"/>
    <p:sldId id="280" r:id="rId15"/>
    <p:sldId id="282" r:id="rId16"/>
    <p:sldId id="281"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29"/>
    <p:restoredTop sz="96327"/>
  </p:normalViewPr>
  <p:slideViewPr>
    <p:cSldViewPr snapToGrid="0">
      <p:cViewPr varScale="1">
        <p:scale>
          <a:sx n="108" d="100"/>
          <a:sy n="108" d="100"/>
        </p:scale>
        <p:origin x="57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5D4-02D9-A0A5-2EDE-B25D810FF2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847359AA-09C5-5B29-7C9A-99C3667A6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47D8899-C62C-0C33-D05D-4B97659C7348}"/>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15BC80FD-654D-E92C-F40F-71FCEBF777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FEFBCAB-555F-99FD-690F-D033276D70CE}"/>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56693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D4EA-596F-80B7-C662-55541788AF64}"/>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C53FF46-5F53-7401-91A7-06D963DE0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901DFE5-F1E5-DDB7-3862-231A3A059BB6}"/>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3D318490-12B4-8849-5B5A-9ECAA907F88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A508679-EDDE-BFAD-574A-FB84C4833E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1802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81DB2-0B57-6836-C80F-A2A47FAF7B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1ED0ADD-EF66-5026-276F-0E0BFD519C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7E79D1-5101-C4CC-F30B-F4C048FC32ED}"/>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BEA06A59-9D0B-868C-9C4A-6EC0E7F3417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1E4572A-A870-B47E-0384-CE58AB59F1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392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54A8-34BC-92A7-786E-DA4F39DCC36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2A27216-DCDA-507F-CE9B-1BF20EA462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783DE85-6B9A-6FD7-783C-4F6A08B00A90}"/>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F6A7CF6A-D35A-9567-6CAA-EBA665F752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F485AF-7564-77EE-E4BF-92A5DA8542B0}"/>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88855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A3F5-E7D6-3A65-1D4B-D3CD928130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13B88B3-DCF2-E19B-E516-4C2BA1F8D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C0758E-274A-A48F-888C-C8C6D4070564}"/>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EF66D12E-F448-E9FE-89FB-8153792920E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6905EB-512D-6ADC-14AA-F804E25232E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7383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7F84-D766-2326-9000-44C593B442B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58443D1-2115-1950-53D8-58C0E10D3C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8925A53-4CC0-8E03-9294-F2FA91F2AB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CAD262C-7A01-1D77-A365-A4942A252B8C}"/>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6" name="Footer Placeholder 5">
            <a:extLst>
              <a:ext uri="{FF2B5EF4-FFF2-40B4-BE49-F238E27FC236}">
                <a16:creationId xmlns:a16="http://schemas.microsoft.com/office/drawing/2014/main" id="{96F5769E-1F22-CE41-F5A6-8951D69B2E1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62C10D-5667-D606-F304-5FC2E01120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716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F346-6EC8-F32E-1332-596AF097D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3CDCA67-4B3C-3C08-229B-291756B5E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5026E7-1351-8F94-F34D-81224A4851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B72A7D3-D989-4AE2-A456-689676C05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80F825-3D0D-6526-4B72-25DD939077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771FCB2-86A9-0B6D-60D2-51555DBF006E}"/>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8" name="Footer Placeholder 7">
            <a:extLst>
              <a:ext uri="{FF2B5EF4-FFF2-40B4-BE49-F238E27FC236}">
                <a16:creationId xmlns:a16="http://schemas.microsoft.com/office/drawing/2014/main" id="{03ECBAF1-4F1E-C126-1A31-E990CD68BF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32585E-639B-B609-0263-9D2B2A6C862F}"/>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35064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D33B-2D4F-9A6A-A769-4C96B0C887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A1F4D33-F114-5F2F-BDC4-36225D76D7C1}"/>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4" name="Footer Placeholder 3">
            <a:extLst>
              <a:ext uri="{FF2B5EF4-FFF2-40B4-BE49-F238E27FC236}">
                <a16:creationId xmlns:a16="http://schemas.microsoft.com/office/drawing/2014/main" id="{241C2193-9068-7189-C897-DB0814FCA2F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429C71E-5ECB-9ACC-4D2E-284FDACA222D}"/>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60284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83087-51E1-A6B8-A0C1-4BFD76795A22}"/>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3" name="Footer Placeholder 2">
            <a:extLst>
              <a:ext uri="{FF2B5EF4-FFF2-40B4-BE49-F238E27FC236}">
                <a16:creationId xmlns:a16="http://schemas.microsoft.com/office/drawing/2014/main" id="{D9817D44-91D0-FCC2-FC15-19709CF9B7D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8B93317-9B1F-267C-5FF9-63F18BBBA7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98083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648-02B0-05DF-AA2F-D151646E29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FBC95547-C46C-8F95-D788-1F4DD2F23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F48B4B0-DAA6-D0B1-360D-22936CBE8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95F89E-3D4F-38EF-6FD6-A4C8CC439A59}"/>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6" name="Footer Placeholder 5">
            <a:extLst>
              <a:ext uri="{FF2B5EF4-FFF2-40B4-BE49-F238E27FC236}">
                <a16:creationId xmlns:a16="http://schemas.microsoft.com/office/drawing/2014/main" id="{E8EBF324-851B-5E15-1DC2-1BDAE05840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F0954CC-AB9F-5F0A-8843-B8233FEBC85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08734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EEC4-8350-FE69-C935-0E5E1C3E5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A5BAD3A-3AC0-2E4B-925D-B0405D843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B91ED7A-4E15-E954-EE4B-CCFB8493F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37AB5F-4347-ABAA-68D8-0C354F1818E8}"/>
              </a:ext>
            </a:extLst>
          </p:cNvPr>
          <p:cNvSpPr>
            <a:spLocks noGrp="1"/>
          </p:cNvSpPr>
          <p:nvPr>
            <p:ph type="dt" sz="half" idx="10"/>
          </p:nvPr>
        </p:nvSpPr>
        <p:spPr/>
        <p:txBody>
          <a:bodyPr/>
          <a:lstStyle/>
          <a:p>
            <a:fld id="{7E6CFE54-4974-784A-9703-6B2BD69A793C}" type="datetimeFigureOut">
              <a:rPr lang="en-CH" smtClean="0"/>
              <a:t>2/6/25</a:t>
            </a:fld>
            <a:endParaRPr lang="en-CH"/>
          </a:p>
        </p:txBody>
      </p:sp>
      <p:sp>
        <p:nvSpPr>
          <p:cNvPr id="6" name="Footer Placeholder 5">
            <a:extLst>
              <a:ext uri="{FF2B5EF4-FFF2-40B4-BE49-F238E27FC236}">
                <a16:creationId xmlns:a16="http://schemas.microsoft.com/office/drawing/2014/main" id="{CDF1331B-4C57-2295-E671-8006696F59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9C4032F-D778-46FF-B63B-5BB28770CBD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423251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85A4A-D141-44B5-A036-CBDF784D4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E8FB0D7-AA4E-EAD4-77CA-4BCDFBF0B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0842C5-DB93-9565-74AA-B592AC5F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CFE54-4974-784A-9703-6B2BD69A793C}" type="datetimeFigureOut">
              <a:rPr lang="en-CH" smtClean="0"/>
              <a:t>2/6/25</a:t>
            </a:fld>
            <a:endParaRPr lang="en-CH"/>
          </a:p>
        </p:txBody>
      </p:sp>
      <p:sp>
        <p:nvSpPr>
          <p:cNvPr id="5" name="Footer Placeholder 4">
            <a:extLst>
              <a:ext uri="{FF2B5EF4-FFF2-40B4-BE49-F238E27FC236}">
                <a16:creationId xmlns:a16="http://schemas.microsoft.com/office/drawing/2014/main" id="{FFB837A6-CAFC-A9E3-EDB6-EDAFEFF8B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60188AF-1024-1E48-6C83-2F1B1CF5B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315E0-22B1-2141-B084-95F9F627C9E1}" type="slidenum">
              <a:rPr lang="en-CH" smtClean="0"/>
              <a:t>‹#›</a:t>
            </a:fld>
            <a:endParaRPr lang="en-CH"/>
          </a:p>
        </p:txBody>
      </p:sp>
    </p:spTree>
    <p:extLst>
      <p:ext uri="{BB962C8B-B14F-4D97-AF65-F5344CB8AC3E}">
        <p14:creationId xmlns:p14="http://schemas.microsoft.com/office/powerpoint/2010/main" val="362221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9.svg"/><Relationship Id="rId7" Type="http://schemas.openxmlformats.org/officeDocument/2006/relationships/image" Target="../media/image42.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41.svg"/><Relationship Id="rId10" Type="http://schemas.openxmlformats.org/officeDocument/2006/relationships/image" Target="../media/image5.png"/><Relationship Id="rId4" Type="http://schemas.openxmlformats.org/officeDocument/2006/relationships/image" Target="../media/image40.png"/><Relationship Id="rId9" Type="http://schemas.openxmlformats.org/officeDocument/2006/relationships/image" Target="../media/image32.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9.svg"/><Relationship Id="rId7" Type="http://schemas.openxmlformats.org/officeDocument/2006/relationships/image" Target="../media/image42.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41.svg"/><Relationship Id="rId10" Type="http://schemas.openxmlformats.org/officeDocument/2006/relationships/image" Target="../media/image5.png"/><Relationship Id="rId4" Type="http://schemas.openxmlformats.org/officeDocument/2006/relationships/image" Target="../media/image40.png"/><Relationship Id="rId9" Type="http://schemas.openxmlformats.org/officeDocument/2006/relationships/image" Target="../media/image32.sv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9.svg"/><Relationship Id="rId7" Type="http://schemas.openxmlformats.org/officeDocument/2006/relationships/image" Target="../media/image42.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41.svg"/><Relationship Id="rId10" Type="http://schemas.openxmlformats.org/officeDocument/2006/relationships/image" Target="../media/image5.png"/><Relationship Id="rId4" Type="http://schemas.openxmlformats.org/officeDocument/2006/relationships/image" Target="../media/image40.png"/><Relationship Id="rId9" Type="http://schemas.openxmlformats.org/officeDocument/2006/relationships/image" Target="../media/image32.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6.sv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28.svg"/><Relationship Id="rId10" Type="http://schemas.openxmlformats.org/officeDocument/2006/relationships/image" Target="../media/image5.png"/><Relationship Id="rId4" Type="http://schemas.openxmlformats.org/officeDocument/2006/relationships/image" Target="../media/image27.png"/><Relationship Id="rId9" Type="http://schemas.openxmlformats.org/officeDocument/2006/relationships/image" Target="../media/image32.svg"/></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28.svg"/><Relationship Id="rId10" Type="http://schemas.openxmlformats.org/officeDocument/2006/relationships/image" Target="../media/image5.png"/><Relationship Id="rId4" Type="http://schemas.openxmlformats.org/officeDocument/2006/relationships/image" Target="../media/image27.png"/><Relationship Id="rId9" Type="http://schemas.openxmlformats.org/officeDocument/2006/relationships/image" Target="../media/image32.svg"/></Relationships>
</file>

<file path=ppt/slides/_rels/slide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9.svg"/><Relationship Id="rId7" Type="http://schemas.openxmlformats.org/officeDocument/2006/relationships/image" Target="../media/image42.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6.svg"/><Relationship Id="rId5" Type="http://schemas.openxmlformats.org/officeDocument/2006/relationships/image" Target="../media/image41.svg"/><Relationship Id="rId10" Type="http://schemas.openxmlformats.org/officeDocument/2006/relationships/image" Target="../media/image5.png"/><Relationship Id="rId4" Type="http://schemas.openxmlformats.org/officeDocument/2006/relationships/image" Target="../media/image40.png"/><Relationship Id="rId9"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120420" y="2482062"/>
            <a:ext cx="9951160" cy="3144835"/>
          </a:xfrm>
          <a:prstGeom prst="rect">
            <a:avLst/>
          </a:prstGeom>
          <a:noFill/>
        </p:spPr>
        <p:txBody>
          <a:bodyPr wrap="square" rtlCol="0">
            <a:spAutoFit/>
          </a:bodyPr>
          <a:lstStyle/>
          <a:p>
            <a:pPr>
              <a:lnSpc>
                <a:spcPct val="160000"/>
              </a:lnSpc>
            </a:pPr>
            <a:r>
              <a:rPr lang="en-US" dirty="0"/>
              <a:t>This experiment consists of two tasks. The main task is to memorize objects and their corresponding colors. During each trial, three pairs of objects will be displayed one by one. Each pair is filled with varied colors. An arrow will be shown before or after each pair of objects, indicating which object you need to remember with the color. At the end of each trial, the colors that have been shown in this trial will be cued one by one. Please click on the object that corresponds to each color.</a:t>
            </a:r>
          </a:p>
          <a:p>
            <a:pPr>
              <a:lnSpc>
                <a:spcPct val="160000"/>
              </a:lnSpc>
            </a:pPr>
            <a:endParaRPr lang="en-US" dirty="0"/>
          </a:p>
          <a:p>
            <a:pPr>
              <a:lnSpc>
                <a:spcPct val="160000"/>
              </a:lnSpc>
            </a:pPr>
            <a:r>
              <a:rPr lang="en-US" dirty="0"/>
              <a:t>You are going to familiarize yourself with the task through practice.</a:t>
            </a:r>
          </a:p>
        </p:txBody>
      </p:sp>
      <p:grpSp>
        <p:nvGrpSpPr>
          <p:cNvPr id="2" name="Group 1">
            <a:extLst>
              <a:ext uri="{FF2B5EF4-FFF2-40B4-BE49-F238E27FC236}">
                <a16:creationId xmlns:a16="http://schemas.microsoft.com/office/drawing/2014/main" id="{514B3952-BF05-C700-F20C-A12D9E4C6E0F}"/>
              </a:ext>
            </a:extLst>
          </p:cNvPr>
          <p:cNvGrpSpPr/>
          <p:nvPr/>
        </p:nvGrpSpPr>
        <p:grpSpPr>
          <a:xfrm>
            <a:off x="1120420" y="921820"/>
            <a:ext cx="9951160" cy="1272417"/>
            <a:chOff x="1021611" y="1101228"/>
            <a:chExt cx="9951160" cy="1272417"/>
          </a:xfrm>
        </p:grpSpPr>
        <p:sp>
          <p:nvSpPr>
            <p:cNvPr id="3" name="Rectangle 2">
              <a:extLst>
                <a:ext uri="{FF2B5EF4-FFF2-40B4-BE49-F238E27FC236}">
                  <a16:creationId xmlns:a16="http://schemas.microsoft.com/office/drawing/2014/main" id="{7637FAC5-9808-2841-15E0-001F70D1845D}"/>
                </a:ext>
              </a:extLst>
            </p:cNvPr>
            <p:cNvSpPr>
              <a:spLocks noChangeAspect="1"/>
            </p:cNvSpPr>
            <p:nvPr/>
          </p:nvSpPr>
          <p:spPr>
            <a:xfrm>
              <a:off x="5214310" y="110255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4" name="Rectangle 3">
              <a:extLst>
                <a:ext uri="{FF2B5EF4-FFF2-40B4-BE49-F238E27FC236}">
                  <a16:creationId xmlns:a16="http://schemas.microsoft.com/office/drawing/2014/main" id="{5165B13C-E68E-1589-1FFB-29D7274A154A}"/>
                </a:ext>
              </a:extLst>
            </p:cNvPr>
            <p:cNvSpPr/>
            <p:nvPr/>
          </p:nvSpPr>
          <p:spPr>
            <a:xfrm>
              <a:off x="7309841" y="1102557"/>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cxnSp>
          <p:nvCxnSpPr>
            <p:cNvPr id="5" name="Straight Arrow Connector 4">
              <a:extLst>
                <a:ext uri="{FF2B5EF4-FFF2-40B4-BE49-F238E27FC236}">
                  <a16:creationId xmlns:a16="http://schemas.microsoft.com/office/drawing/2014/main" id="{7C71902B-0E98-15EF-F9F5-EAD41CDB74B0}"/>
                </a:ext>
              </a:extLst>
            </p:cNvPr>
            <p:cNvCxnSpPr>
              <a:cxnSpLocks/>
              <a:stCxn id="28" idx="3"/>
              <a:endCxn id="30" idx="1"/>
            </p:cNvCxnSpPr>
            <p:nvPr/>
          </p:nvCxnSpPr>
          <p:spPr>
            <a:xfrm flipV="1">
              <a:off x="2589010" y="1737435"/>
              <a:ext cx="529769" cy="6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7BF98BC-0A08-7307-17A4-0FD36A1AE8B5}"/>
                </a:ext>
              </a:extLst>
            </p:cNvPr>
            <p:cNvCxnSpPr>
              <a:cxnSpLocks/>
              <a:stCxn id="30" idx="3"/>
              <a:endCxn id="3" idx="1"/>
            </p:cNvCxnSpPr>
            <p:nvPr/>
          </p:nvCxnSpPr>
          <p:spPr>
            <a:xfrm>
              <a:off x="4684541" y="1737435"/>
              <a:ext cx="529769" cy="6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4E1EED-83DB-B8D0-4AA0-15592A2A6AFA}"/>
                </a:ext>
              </a:extLst>
            </p:cNvPr>
            <p:cNvCxnSpPr>
              <a:cxnSpLocks/>
              <a:stCxn id="3" idx="3"/>
              <a:endCxn id="4" idx="1"/>
            </p:cNvCxnSpPr>
            <p:nvPr/>
          </p:nvCxnSpPr>
          <p:spPr>
            <a:xfrm flipV="1">
              <a:off x="6781709" y="1738101"/>
              <a:ext cx="52813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788D833-69C5-1811-A60B-2B07483C83E5}"/>
                </a:ext>
              </a:extLst>
            </p:cNvPr>
            <p:cNvGrpSpPr/>
            <p:nvPr/>
          </p:nvGrpSpPr>
          <p:grpSpPr>
            <a:xfrm>
              <a:off x="3118779" y="1102555"/>
              <a:ext cx="1565762" cy="1269760"/>
              <a:chOff x="3852998" y="907661"/>
              <a:chExt cx="1565762" cy="1269760"/>
            </a:xfrm>
          </p:grpSpPr>
          <p:sp>
            <p:nvSpPr>
              <p:cNvPr id="30" name="Rectangle 29">
                <a:extLst>
                  <a:ext uri="{FF2B5EF4-FFF2-40B4-BE49-F238E27FC236}">
                    <a16:creationId xmlns:a16="http://schemas.microsoft.com/office/drawing/2014/main" id="{1F980095-D976-0A9F-17C8-B3EE6AB04D9E}"/>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31" name="Group 30">
                <a:extLst>
                  <a:ext uri="{FF2B5EF4-FFF2-40B4-BE49-F238E27FC236}">
                    <a16:creationId xmlns:a16="http://schemas.microsoft.com/office/drawing/2014/main" id="{B6E85564-EA10-5C10-89A8-A3A2BAE4DA4E}"/>
                  </a:ext>
                </a:extLst>
              </p:cNvPr>
              <p:cNvGrpSpPr/>
              <p:nvPr/>
            </p:nvGrpSpPr>
            <p:grpSpPr>
              <a:xfrm>
                <a:off x="3942306" y="1297900"/>
                <a:ext cx="1440099" cy="595658"/>
                <a:chOff x="7984639" y="3411038"/>
                <a:chExt cx="1848439" cy="764557"/>
              </a:xfrm>
            </p:grpSpPr>
            <p:pic>
              <p:nvPicPr>
                <p:cNvPr id="32" name="Graphic 31" descr="Rubber duck with solid fill">
                  <a:extLst>
                    <a:ext uri="{FF2B5EF4-FFF2-40B4-BE49-F238E27FC236}">
                      <a16:creationId xmlns:a16="http://schemas.microsoft.com/office/drawing/2014/main" id="{BFCFDF37-F9FC-4FFF-E0F1-6ECFAC1076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7078" y="3411038"/>
                  <a:ext cx="756000" cy="756000"/>
                </a:xfrm>
                <a:prstGeom prst="rect">
                  <a:avLst/>
                </a:prstGeom>
              </p:spPr>
            </p:pic>
            <p:pic>
              <p:nvPicPr>
                <p:cNvPr id="33" name="Graphic 32" descr="Bull with solid fill">
                  <a:extLst>
                    <a:ext uri="{FF2B5EF4-FFF2-40B4-BE49-F238E27FC236}">
                      <a16:creationId xmlns:a16="http://schemas.microsoft.com/office/drawing/2014/main" id="{219A07C8-A82E-06A3-F6E4-B1B4B09EE8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grpSp>
          <p:nvGrpSpPr>
            <p:cNvPr id="9" name="Group 8">
              <a:extLst>
                <a:ext uri="{FF2B5EF4-FFF2-40B4-BE49-F238E27FC236}">
                  <a16:creationId xmlns:a16="http://schemas.microsoft.com/office/drawing/2014/main" id="{3C423D41-46B3-A16F-82B2-6B3E3DFDB737}"/>
                </a:ext>
              </a:extLst>
            </p:cNvPr>
            <p:cNvGrpSpPr/>
            <p:nvPr/>
          </p:nvGrpSpPr>
          <p:grpSpPr>
            <a:xfrm>
              <a:off x="1021611" y="1102555"/>
              <a:ext cx="1567399" cy="1271087"/>
              <a:chOff x="639647" y="899998"/>
              <a:chExt cx="1567399" cy="1271087"/>
            </a:xfrm>
          </p:grpSpPr>
          <p:sp>
            <p:nvSpPr>
              <p:cNvPr id="28" name="Rectangle 27">
                <a:extLst>
                  <a:ext uri="{FF2B5EF4-FFF2-40B4-BE49-F238E27FC236}">
                    <a16:creationId xmlns:a16="http://schemas.microsoft.com/office/drawing/2014/main" id="{6E00176B-0597-A17E-1411-C555E7BC7812}"/>
                  </a:ext>
                </a:extLst>
              </p:cNvPr>
              <p:cNvSpPr>
                <a:spLocks noChangeAspect="1"/>
              </p:cNvSpPr>
              <p:nvPr/>
            </p:nvSpPr>
            <p:spPr>
              <a:xfrm>
                <a:off x="639647" y="89999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29" name="Graphic 28" descr="Arrow Right with solid fill">
                <a:extLst>
                  <a:ext uri="{FF2B5EF4-FFF2-40B4-BE49-F238E27FC236}">
                    <a16:creationId xmlns:a16="http://schemas.microsoft.com/office/drawing/2014/main" id="{91BE342D-10CC-911E-2A38-E6E3A414B8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65328" y="1177523"/>
                <a:ext cx="716035" cy="716035"/>
              </a:xfrm>
              <a:prstGeom prst="rect">
                <a:avLst/>
              </a:prstGeom>
            </p:spPr>
          </p:pic>
        </p:grpSp>
        <p:cxnSp>
          <p:nvCxnSpPr>
            <p:cNvPr id="10" name="Straight Arrow Connector 9">
              <a:extLst>
                <a:ext uri="{FF2B5EF4-FFF2-40B4-BE49-F238E27FC236}">
                  <a16:creationId xmlns:a16="http://schemas.microsoft.com/office/drawing/2014/main" id="{4F1B0BF3-C281-438D-31E7-6CBC9590B26E}"/>
                </a:ext>
              </a:extLst>
            </p:cNvPr>
            <p:cNvCxnSpPr>
              <a:cxnSpLocks/>
              <a:stCxn id="4" idx="3"/>
              <a:endCxn id="12" idx="1"/>
            </p:cNvCxnSpPr>
            <p:nvPr/>
          </p:nvCxnSpPr>
          <p:spPr>
            <a:xfrm flipV="1">
              <a:off x="8877240" y="1736772"/>
              <a:ext cx="528132" cy="1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C619C2F-E57E-549A-43FD-2312205C4779}"/>
                </a:ext>
              </a:extLst>
            </p:cNvPr>
            <p:cNvGrpSpPr/>
            <p:nvPr/>
          </p:nvGrpSpPr>
          <p:grpSpPr>
            <a:xfrm>
              <a:off x="9405372" y="1101228"/>
              <a:ext cx="1567399" cy="1271087"/>
              <a:chOff x="9023408" y="898671"/>
              <a:chExt cx="1567399" cy="1271087"/>
            </a:xfrm>
          </p:grpSpPr>
          <p:sp>
            <p:nvSpPr>
              <p:cNvPr id="12" name="Rectangle 11">
                <a:extLst>
                  <a:ext uri="{FF2B5EF4-FFF2-40B4-BE49-F238E27FC236}">
                    <a16:creationId xmlns:a16="http://schemas.microsoft.com/office/drawing/2014/main" id="{66B73BBC-B405-C28B-6006-DBBC81C4F140}"/>
                  </a:ext>
                </a:extLst>
              </p:cNvPr>
              <p:cNvSpPr/>
              <p:nvPr/>
            </p:nvSpPr>
            <p:spPr>
              <a:xfrm>
                <a:off x="9023408" y="898671"/>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13" name="Oval 12">
                <a:extLst>
                  <a:ext uri="{FF2B5EF4-FFF2-40B4-BE49-F238E27FC236}">
                    <a16:creationId xmlns:a16="http://schemas.microsoft.com/office/drawing/2014/main" id="{DB5516AA-AA0F-A39B-6646-174175C7ACD8}"/>
                  </a:ext>
                </a:extLst>
              </p:cNvPr>
              <p:cNvSpPr/>
              <p:nvPr/>
            </p:nvSpPr>
            <p:spPr>
              <a:xfrm>
                <a:off x="9165818" y="1395883"/>
                <a:ext cx="289367" cy="289367"/>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H">
                  <a:solidFill>
                    <a:schemeClr val="accent2"/>
                  </a:solidFill>
                </a:endParaRPr>
              </a:p>
            </p:txBody>
          </p:sp>
          <p:grpSp>
            <p:nvGrpSpPr>
              <p:cNvPr id="14" name="Group 13">
                <a:extLst>
                  <a:ext uri="{FF2B5EF4-FFF2-40B4-BE49-F238E27FC236}">
                    <a16:creationId xmlns:a16="http://schemas.microsoft.com/office/drawing/2014/main" id="{17D0F824-F92C-B8CF-1BD5-C1D7981E532F}"/>
                  </a:ext>
                </a:extLst>
              </p:cNvPr>
              <p:cNvGrpSpPr/>
              <p:nvPr/>
            </p:nvGrpSpPr>
            <p:grpSpPr>
              <a:xfrm>
                <a:off x="9522605" y="1100162"/>
                <a:ext cx="1002633" cy="868101"/>
                <a:chOff x="10846753" y="2500698"/>
                <a:chExt cx="1002633" cy="868101"/>
              </a:xfrm>
            </p:grpSpPr>
            <p:grpSp>
              <p:nvGrpSpPr>
                <p:cNvPr id="15" name="Group 14">
                  <a:extLst>
                    <a:ext uri="{FF2B5EF4-FFF2-40B4-BE49-F238E27FC236}">
                      <a16:creationId xmlns:a16="http://schemas.microsoft.com/office/drawing/2014/main" id="{E92C2AA7-8D81-26FA-04E6-6F2E4BC9B9FC}"/>
                    </a:ext>
                  </a:extLst>
                </p:cNvPr>
                <p:cNvGrpSpPr/>
                <p:nvPr/>
              </p:nvGrpSpPr>
              <p:grpSpPr>
                <a:xfrm>
                  <a:off x="10846753" y="2500698"/>
                  <a:ext cx="1002633" cy="289368"/>
                  <a:chOff x="9000166" y="2558572"/>
                  <a:chExt cx="1002633" cy="289368"/>
                </a:xfrm>
              </p:grpSpPr>
              <p:pic>
                <p:nvPicPr>
                  <p:cNvPr id="25" name="Graphic 24" descr="Bull with solid fill">
                    <a:extLst>
                      <a:ext uri="{FF2B5EF4-FFF2-40B4-BE49-F238E27FC236}">
                        <a16:creationId xmlns:a16="http://schemas.microsoft.com/office/drawing/2014/main" id="{7BE6EF5A-9C85-CF20-D519-38E4A597373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00166" y="2558572"/>
                    <a:ext cx="289367" cy="289368"/>
                  </a:xfrm>
                  <a:prstGeom prst="rect">
                    <a:avLst/>
                  </a:prstGeom>
                </p:spPr>
              </p:pic>
              <p:pic>
                <p:nvPicPr>
                  <p:cNvPr id="26" name="Graphic 25" descr="Badminton with solid fill">
                    <a:extLst>
                      <a:ext uri="{FF2B5EF4-FFF2-40B4-BE49-F238E27FC236}">
                        <a16:creationId xmlns:a16="http://schemas.microsoft.com/office/drawing/2014/main" id="{D4CE9129-9951-8135-58A2-BA62B183E56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56799" y="2558572"/>
                    <a:ext cx="289367" cy="289367"/>
                  </a:xfrm>
                  <a:prstGeom prst="rect">
                    <a:avLst/>
                  </a:prstGeom>
                </p:spPr>
              </p:pic>
              <p:pic>
                <p:nvPicPr>
                  <p:cNvPr id="27" name="Graphic 26" descr="Canoe with solid fill">
                    <a:extLst>
                      <a:ext uri="{FF2B5EF4-FFF2-40B4-BE49-F238E27FC236}">
                        <a16:creationId xmlns:a16="http://schemas.microsoft.com/office/drawing/2014/main" id="{E494826D-B08B-2DB9-B9A5-BC7FA1C95F6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713432" y="2558572"/>
                    <a:ext cx="289367" cy="289367"/>
                  </a:xfrm>
                  <a:prstGeom prst="rect">
                    <a:avLst/>
                  </a:prstGeom>
                </p:spPr>
              </p:pic>
            </p:grpSp>
            <p:grpSp>
              <p:nvGrpSpPr>
                <p:cNvPr id="16" name="Group 15">
                  <a:extLst>
                    <a:ext uri="{FF2B5EF4-FFF2-40B4-BE49-F238E27FC236}">
                      <a16:creationId xmlns:a16="http://schemas.microsoft.com/office/drawing/2014/main" id="{66134C7E-46AA-BF27-1A0F-320B539880EC}"/>
                    </a:ext>
                  </a:extLst>
                </p:cNvPr>
                <p:cNvGrpSpPr/>
                <p:nvPr/>
              </p:nvGrpSpPr>
              <p:grpSpPr>
                <a:xfrm>
                  <a:off x="10846753" y="2790065"/>
                  <a:ext cx="1002633" cy="289367"/>
                  <a:chOff x="9000166" y="2558572"/>
                  <a:chExt cx="1002633" cy="289367"/>
                </a:xfrm>
              </p:grpSpPr>
              <p:pic>
                <p:nvPicPr>
                  <p:cNvPr id="21" name="Graphic 20" descr="Asian Temple with solid fill">
                    <a:extLst>
                      <a:ext uri="{FF2B5EF4-FFF2-40B4-BE49-F238E27FC236}">
                        <a16:creationId xmlns:a16="http://schemas.microsoft.com/office/drawing/2014/main" id="{86B24EC7-26EB-9E77-846F-9DD6510C566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000166" y="2558572"/>
                    <a:ext cx="289367" cy="289367"/>
                  </a:xfrm>
                  <a:prstGeom prst="rect">
                    <a:avLst/>
                  </a:prstGeom>
                </p:spPr>
              </p:pic>
              <p:pic>
                <p:nvPicPr>
                  <p:cNvPr id="22" name="Graphic 21" descr="Bamboo with solid fill">
                    <a:extLst>
                      <a:ext uri="{FF2B5EF4-FFF2-40B4-BE49-F238E27FC236}">
                        <a16:creationId xmlns:a16="http://schemas.microsoft.com/office/drawing/2014/main" id="{6D934790-FDC3-33AB-CA4C-F95B0E6726E6}"/>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9356799" y="2558572"/>
                    <a:ext cx="289367" cy="289367"/>
                  </a:xfrm>
                  <a:prstGeom prst="rect">
                    <a:avLst/>
                  </a:prstGeom>
                </p:spPr>
              </p:pic>
              <p:pic>
                <p:nvPicPr>
                  <p:cNvPr id="24" name="Graphic 23" descr="Baseball hat with solid fill">
                    <a:extLst>
                      <a:ext uri="{FF2B5EF4-FFF2-40B4-BE49-F238E27FC236}">
                        <a16:creationId xmlns:a16="http://schemas.microsoft.com/office/drawing/2014/main" id="{334D864F-5282-750D-9D2A-2D639E57357B}"/>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9713432" y="2558572"/>
                    <a:ext cx="289367" cy="289367"/>
                  </a:xfrm>
                  <a:prstGeom prst="rect">
                    <a:avLst/>
                  </a:prstGeom>
                </p:spPr>
              </p:pic>
            </p:grpSp>
            <p:grpSp>
              <p:nvGrpSpPr>
                <p:cNvPr id="17" name="Group 16">
                  <a:extLst>
                    <a:ext uri="{FF2B5EF4-FFF2-40B4-BE49-F238E27FC236}">
                      <a16:creationId xmlns:a16="http://schemas.microsoft.com/office/drawing/2014/main" id="{CDD70F44-FDF9-6B02-2A8E-667D3740C9CD}"/>
                    </a:ext>
                  </a:extLst>
                </p:cNvPr>
                <p:cNvGrpSpPr/>
                <p:nvPr/>
              </p:nvGrpSpPr>
              <p:grpSpPr>
                <a:xfrm>
                  <a:off x="10846753" y="3079432"/>
                  <a:ext cx="1002633" cy="289367"/>
                  <a:chOff x="9000166" y="2558572"/>
                  <a:chExt cx="1002633" cy="289367"/>
                </a:xfrm>
              </p:grpSpPr>
              <p:pic>
                <p:nvPicPr>
                  <p:cNvPr id="18" name="Graphic 17" descr="Books on shelf with solid fill">
                    <a:extLst>
                      <a:ext uri="{FF2B5EF4-FFF2-40B4-BE49-F238E27FC236}">
                        <a16:creationId xmlns:a16="http://schemas.microsoft.com/office/drawing/2014/main" id="{BB5D400E-10E1-37DD-2272-2E53CDADF9B9}"/>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9000166" y="2558572"/>
                    <a:ext cx="289367" cy="289367"/>
                  </a:xfrm>
                  <a:prstGeom prst="rect">
                    <a:avLst/>
                  </a:prstGeom>
                </p:spPr>
              </p:pic>
              <p:pic>
                <p:nvPicPr>
                  <p:cNvPr id="19" name="Graphic 18" descr="Apple with solid fill">
                    <a:extLst>
                      <a:ext uri="{FF2B5EF4-FFF2-40B4-BE49-F238E27FC236}">
                        <a16:creationId xmlns:a16="http://schemas.microsoft.com/office/drawing/2014/main" id="{7837CF37-7090-D9E4-2AEE-A857A15F68C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9356799" y="2558572"/>
                    <a:ext cx="289367" cy="289367"/>
                  </a:xfrm>
                  <a:prstGeom prst="rect">
                    <a:avLst/>
                  </a:prstGeom>
                </p:spPr>
              </p:pic>
              <p:pic>
                <p:nvPicPr>
                  <p:cNvPr id="20" name="Graphic 19" descr="Baby bottle with solid fill">
                    <a:extLst>
                      <a:ext uri="{FF2B5EF4-FFF2-40B4-BE49-F238E27FC236}">
                        <a16:creationId xmlns:a16="http://schemas.microsoft.com/office/drawing/2014/main" id="{0CE2B79E-6748-3C5F-3F15-00C9BC96A438}"/>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9713432" y="2558572"/>
                    <a:ext cx="289367" cy="289367"/>
                  </a:xfrm>
                  <a:prstGeom prst="rect">
                    <a:avLst/>
                  </a:prstGeom>
                </p:spPr>
              </p:pic>
            </p:grpSp>
          </p:grpSp>
        </p:grpSp>
      </p:grpSp>
    </p:spTree>
    <p:extLst>
      <p:ext uri="{BB962C8B-B14F-4D97-AF65-F5344CB8AC3E}">
        <p14:creationId xmlns:p14="http://schemas.microsoft.com/office/powerpoint/2010/main" val="299802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500638" y="3003839"/>
            <a:ext cx="9190724" cy="1676741"/>
          </a:xfrm>
          <a:prstGeom prst="rect">
            <a:avLst/>
          </a:prstGeom>
          <a:noFill/>
        </p:spPr>
        <p:txBody>
          <a:bodyPr wrap="square" rtlCol="0">
            <a:spAutoFit/>
          </a:bodyPr>
          <a:lstStyle/>
          <a:p>
            <a:pPr>
              <a:lnSpc>
                <a:spcPct val="200000"/>
              </a:lnSpc>
            </a:pPr>
            <a:r>
              <a:rPr lang="en-US" dirty="0"/>
              <a:t>In the upcoming experiment, an arrow will be displayed </a:t>
            </a:r>
            <a:r>
              <a:rPr lang="en-US" b="1" dirty="0">
                <a:solidFill>
                  <a:srgbClr val="FF0000"/>
                </a:solidFill>
              </a:rPr>
              <a:t>before</a:t>
            </a:r>
            <a:r>
              <a:rPr lang="en-US" dirty="0"/>
              <a:t> presenting each pair of objects. </a:t>
            </a: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Please remember the object that the arrow points to, as well as its color.</a:t>
            </a:r>
            <a:endParaRPr lang="en-CH" sz="1800" dirty="0">
              <a:effectLst/>
            </a:endParaRPr>
          </a:p>
          <a:p>
            <a:pPr marL="342900" indent="-342900">
              <a:lnSpc>
                <a:spcPct val="200000"/>
              </a:lnSpc>
              <a:buAutoNum type="arabicPeriod"/>
            </a:pPr>
            <a:r>
              <a:rPr lang="en-US" dirty="0"/>
              <a:t>Please click on the </a:t>
            </a:r>
            <a:r>
              <a:rPr lang="en-US" dirty="0">
                <a:solidFill>
                  <a:srgbClr val="FF0000"/>
                </a:solidFill>
              </a:rPr>
              <a:t>smaller</a:t>
            </a:r>
            <a:r>
              <a:rPr lang="en-US" dirty="0"/>
              <a:t> object for each pair of objects </a:t>
            </a:r>
            <a:r>
              <a:rPr lang="en-US" u="sng" dirty="0"/>
              <a:t>as soon as possible</a:t>
            </a:r>
            <a:r>
              <a:rPr lang="en-US" dirty="0"/>
              <a:t>.</a:t>
            </a:r>
          </a:p>
        </p:txBody>
      </p:sp>
      <p:grpSp>
        <p:nvGrpSpPr>
          <p:cNvPr id="2" name="Group 1">
            <a:extLst>
              <a:ext uri="{FF2B5EF4-FFF2-40B4-BE49-F238E27FC236}">
                <a16:creationId xmlns:a16="http://schemas.microsoft.com/office/drawing/2014/main" id="{DB789E12-FAA5-AFF1-EB27-9A89F9FDD90A}"/>
              </a:ext>
            </a:extLst>
          </p:cNvPr>
          <p:cNvGrpSpPr/>
          <p:nvPr/>
        </p:nvGrpSpPr>
        <p:grpSpPr>
          <a:xfrm>
            <a:off x="1112862" y="729213"/>
            <a:ext cx="9966274" cy="1541859"/>
            <a:chOff x="1112862" y="729213"/>
            <a:chExt cx="9966274" cy="1541859"/>
          </a:xfrm>
        </p:grpSpPr>
        <p:grpSp>
          <p:nvGrpSpPr>
            <p:cNvPr id="4" name="Group 3">
              <a:extLst>
                <a:ext uri="{FF2B5EF4-FFF2-40B4-BE49-F238E27FC236}">
                  <a16:creationId xmlns:a16="http://schemas.microsoft.com/office/drawing/2014/main" id="{C4B1208E-F422-64C1-F4A1-DE7066194A6A}"/>
                </a:ext>
              </a:extLst>
            </p:cNvPr>
            <p:cNvGrpSpPr/>
            <p:nvPr/>
          </p:nvGrpSpPr>
          <p:grpSpPr>
            <a:xfrm>
              <a:off x="1112862" y="999985"/>
              <a:ext cx="9966274" cy="1271087"/>
              <a:chOff x="1047377" y="913721"/>
              <a:chExt cx="9966274" cy="1271087"/>
            </a:xfrm>
          </p:grpSpPr>
          <p:cxnSp>
            <p:nvCxnSpPr>
              <p:cNvPr id="8" name="Straight Arrow Connector 7">
                <a:extLst>
                  <a:ext uri="{FF2B5EF4-FFF2-40B4-BE49-F238E27FC236}">
                    <a16:creationId xmlns:a16="http://schemas.microsoft.com/office/drawing/2014/main" id="{39288565-1AD0-5A04-0BA6-BAC644FBAA6E}"/>
                  </a:ext>
                </a:extLst>
              </p:cNvPr>
              <p:cNvCxnSpPr>
                <a:cxnSpLocks/>
                <a:stCxn id="53" idx="3"/>
                <a:endCxn id="24"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75C9C0-F77D-9893-E56D-358A296C3C61}"/>
                  </a:ext>
                </a:extLst>
              </p:cNvPr>
              <p:cNvCxnSpPr>
                <a:cxnSpLocks/>
                <a:endCxn id="57"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1CB667-4248-615B-2229-B5AC33A6E3BF}"/>
                  </a:ext>
                </a:extLst>
              </p:cNvPr>
              <p:cNvCxnSpPr>
                <a:cxnSpLocks/>
                <a:stCxn id="57" idx="3"/>
                <a:endCxn id="28"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5FAA7B-622C-8761-00F8-ED807D63BCBE}"/>
                  </a:ext>
                </a:extLst>
              </p:cNvPr>
              <p:cNvCxnSpPr>
                <a:cxnSpLocks/>
                <a:stCxn id="28" idx="3"/>
                <a:endCxn id="49"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5E64D6-84A2-7E2F-BB8D-5694155B2598}"/>
                  </a:ext>
                </a:extLst>
              </p:cNvPr>
              <p:cNvCxnSpPr>
                <a:cxnSpLocks/>
                <a:stCxn id="49" idx="3"/>
                <a:endCxn id="53"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BE6ABD0-222C-E604-B00C-0A6BE1FE2E60}"/>
                  </a:ext>
                </a:extLst>
              </p:cNvPr>
              <p:cNvGrpSpPr/>
              <p:nvPr/>
            </p:nvGrpSpPr>
            <p:grpSpPr>
              <a:xfrm>
                <a:off x="2450514" y="914384"/>
                <a:ext cx="1565762" cy="1269760"/>
                <a:chOff x="3852998" y="907661"/>
                <a:chExt cx="1565762" cy="1269760"/>
              </a:xfrm>
            </p:grpSpPr>
            <p:sp>
              <p:nvSpPr>
                <p:cNvPr id="57" name="Rectangle 56">
                  <a:extLst>
                    <a:ext uri="{FF2B5EF4-FFF2-40B4-BE49-F238E27FC236}">
                      <a16:creationId xmlns:a16="http://schemas.microsoft.com/office/drawing/2014/main" id="{B9999A01-FAC1-7894-F3F5-6C6AC21A60EE}"/>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 object is larger?</a:t>
                  </a:r>
                </a:p>
              </p:txBody>
            </p:sp>
            <p:grpSp>
              <p:nvGrpSpPr>
                <p:cNvPr id="58" name="Group 57">
                  <a:extLst>
                    <a:ext uri="{FF2B5EF4-FFF2-40B4-BE49-F238E27FC236}">
                      <a16:creationId xmlns:a16="http://schemas.microsoft.com/office/drawing/2014/main" id="{CF0A9F45-759F-3F90-FB4D-2D540A4BE639}"/>
                    </a:ext>
                  </a:extLst>
                </p:cNvPr>
                <p:cNvGrpSpPr/>
                <p:nvPr/>
              </p:nvGrpSpPr>
              <p:grpSpPr>
                <a:xfrm>
                  <a:off x="3942306" y="1297900"/>
                  <a:ext cx="1440099" cy="595658"/>
                  <a:chOff x="7984639" y="3411038"/>
                  <a:chExt cx="1848439" cy="764557"/>
                </a:xfrm>
              </p:grpSpPr>
              <p:pic>
                <p:nvPicPr>
                  <p:cNvPr id="59" name="Graphic 58" descr="Alarm Ringing with solid fill">
                    <a:extLst>
                      <a:ext uri="{FF2B5EF4-FFF2-40B4-BE49-F238E27FC236}">
                        <a16:creationId xmlns:a16="http://schemas.microsoft.com/office/drawing/2014/main" id="{104CD0EE-7724-6F2B-7030-F402FF2687F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60" name="Graphic 59" descr="Bull with solid fill">
                    <a:extLst>
                      <a:ext uri="{FF2B5EF4-FFF2-40B4-BE49-F238E27FC236}">
                        <a16:creationId xmlns:a16="http://schemas.microsoft.com/office/drawing/2014/main" id="{E3F23CA3-48B9-7851-0483-F8001E3FF5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24" name="Rectangle 23">
                <a:extLst>
                  <a:ext uri="{FF2B5EF4-FFF2-40B4-BE49-F238E27FC236}">
                    <a16:creationId xmlns:a16="http://schemas.microsoft.com/office/drawing/2014/main" id="{8E2EB5F5-2367-5E45-1C5C-C9BD75F14063}"/>
                  </a:ext>
                </a:extLst>
              </p:cNvPr>
              <p:cNvSpPr>
                <a:spLocks/>
              </p:cNvSpPr>
              <p:nvPr/>
            </p:nvSpPr>
            <p:spPr>
              <a:xfrm>
                <a:off x="9034586"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5" name="Group 24">
                <a:extLst>
                  <a:ext uri="{FF2B5EF4-FFF2-40B4-BE49-F238E27FC236}">
                    <a16:creationId xmlns:a16="http://schemas.microsoft.com/office/drawing/2014/main" id="{4751599D-4569-AD12-F8E5-07176E11E254}"/>
                  </a:ext>
                </a:extLst>
              </p:cNvPr>
              <p:cNvGrpSpPr/>
              <p:nvPr/>
            </p:nvGrpSpPr>
            <p:grpSpPr>
              <a:xfrm>
                <a:off x="7145687" y="914384"/>
                <a:ext cx="1565762" cy="1269760"/>
                <a:chOff x="3852998" y="907661"/>
                <a:chExt cx="1565762" cy="1269760"/>
              </a:xfrm>
            </p:grpSpPr>
            <p:sp>
              <p:nvSpPr>
                <p:cNvPr id="53" name="Rectangle 52">
                  <a:extLst>
                    <a:ext uri="{FF2B5EF4-FFF2-40B4-BE49-F238E27FC236}">
                      <a16:creationId xmlns:a16="http://schemas.microsoft.com/office/drawing/2014/main" id="{DB3F45BF-AAB9-73D6-C66E-9B048572144C}"/>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 object is larger?</a:t>
                  </a:r>
                </a:p>
              </p:txBody>
            </p:sp>
            <p:grpSp>
              <p:nvGrpSpPr>
                <p:cNvPr id="54" name="Group 53">
                  <a:extLst>
                    <a:ext uri="{FF2B5EF4-FFF2-40B4-BE49-F238E27FC236}">
                      <a16:creationId xmlns:a16="http://schemas.microsoft.com/office/drawing/2014/main" id="{F194A7F3-17A9-3ABD-4365-9D8AB5861A08}"/>
                    </a:ext>
                  </a:extLst>
                </p:cNvPr>
                <p:cNvGrpSpPr/>
                <p:nvPr/>
              </p:nvGrpSpPr>
              <p:grpSpPr>
                <a:xfrm>
                  <a:off x="3942306" y="1297899"/>
                  <a:ext cx="1440099" cy="595657"/>
                  <a:chOff x="7984639" y="3411038"/>
                  <a:chExt cx="1848439" cy="764556"/>
                </a:xfrm>
              </p:grpSpPr>
              <p:pic>
                <p:nvPicPr>
                  <p:cNvPr id="55" name="Graphic 54" descr="Balloons with solid fill">
                    <a:extLst>
                      <a:ext uri="{FF2B5EF4-FFF2-40B4-BE49-F238E27FC236}">
                        <a16:creationId xmlns:a16="http://schemas.microsoft.com/office/drawing/2014/main" id="{8C0112CF-1F47-1BCC-8D80-8BFC05FE4A1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56" name="Graphic 55" descr="Bear with solid fill">
                    <a:extLst>
                      <a:ext uri="{FF2B5EF4-FFF2-40B4-BE49-F238E27FC236}">
                        <a16:creationId xmlns:a16="http://schemas.microsoft.com/office/drawing/2014/main" id="{3D542A11-65CD-0C4C-CD7E-B32754C290B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grpSp>
            <p:nvGrpSpPr>
              <p:cNvPr id="26" name="Group 25">
                <a:extLst>
                  <a:ext uri="{FF2B5EF4-FFF2-40B4-BE49-F238E27FC236}">
                    <a16:creationId xmlns:a16="http://schemas.microsoft.com/office/drawing/2014/main" id="{EA9273EA-C64E-3F4F-993A-B7F81115BC3F}"/>
                  </a:ext>
                </a:extLst>
              </p:cNvPr>
              <p:cNvGrpSpPr/>
              <p:nvPr/>
            </p:nvGrpSpPr>
            <p:grpSpPr>
              <a:xfrm>
                <a:off x="1047377" y="913721"/>
                <a:ext cx="1080000" cy="1271087"/>
                <a:chOff x="5413859" y="1172402"/>
                <a:chExt cx="1080000" cy="1271087"/>
              </a:xfrm>
            </p:grpSpPr>
            <p:sp>
              <p:nvSpPr>
                <p:cNvPr id="51" name="Rectangle 50">
                  <a:extLst>
                    <a:ext uri="{FF2B5EF4-FFF2-40B4-BE49-F238E27FC236}">
                      <a16:creationId xmlns:a16="http://schemas.microsoft.com/office/drawing/2014/main" id="{F23A4132-60FB-6BB9-8025-86B67031F9DB}"/>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52" name="Graphic 51" descr="Arrow Right with solid fill">
                  <a:extLst>
                    <a:ext uri="{FF2B5EF4-FFF2-40B4-BE49-F238E27FC236}">
                      <a16:creationId xmlns:a16="http://schemas.microsoft.com/office/drawing/2014/main" id="{282AD713-E9F8-B4B8-4FA9-17015A1D91A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7121" y="1514147"/>
                  <a:ext cx="587595" cy="587595"/>
                </a:xfrm>
                <a:prstGeom prst="rect">
                  <a:avLst/>
                </a:prstGeom>
              </p:spPr>
            </p:pic>
          </p:grpSp>
          <p:sp>
            <p:nvSpPr>
              <p:cNvPr id="28" name="Rectangle 27">
                <a:extLst>
                  <a:ext uri="{FF2B5EF4-FFF2-40B4-BE49-F238E27FC236}">
                    <a16:creationId xmlns:a16="http://schemas.microsoft.com/office/drawing/2014/main" id="{6154FBD6-8D1C-839A-1F48-C061C55BA82C}"/>
                  </a:ext>
                </a:extLst>
              </p:cNvPr>
              <p:cNvSpPr>
                <a:spLocks/>
              </p:cNvSpPr>
              <p:nvPr/>
            </p:nvSpPr>
            <p:spPr>
              <a:xfrm>
                <a:off x="4339413"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46" name="Group 45">
                <a:extLst>
                  <a:ext uri="{FF2B5EF4-FFF2-40B4-BE49-F238E27FC236}">
                    <a16:creationId xmlns:a16="http://schemas.microsoft.com/office/drawing/2014/main" id="{54541048-7A5B-83DB-B9A3-40CCB785EDC9}"/>
                  </a:ext>
                </a:extLst>
              </p:cNvPr>
              <p:cNvGrpSpPr/>
              <p:nvPr/>
            </p:nvGrpSpPr>
            <p:grpSpPr>
              <a:xfrm>
                <a:off x="5742550" y="913721"/>
                <a:ext cx="1080000" cy="1271087"/>
                <a:chOff x="5413859" y="1172402"/>
                <a:chExt cx="1080000" cy="1271087"/>
              </a:xfrm>
            </p:grpSpPr>
            <p:sp>
              <p:nvSpPr>
                <p:cNvPr id="49" name="Rectangle 48">
                  <a:extLst>
                    <a:ext uri="{FF2B5EF4-FFF2-40B4-BE49-F238E27FC236}">
                      <a16:creationId xmlns:a16="http://schemas.microsoft.com/office/drawing/2014/main" id="{EC2A2A86-6924-F2CD-0D71-1F237AB6978D}"/>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50" name="Graphic 49" descr="Arrow Right with solid fill">
                  <a:extLst>
                    <a:ext uri="{FF2B5EF4-FFF2-40B4-BE49-F238E27FC236}">
                      <a16:creationId xmlns:a16="http://schemas.microsoft.com/office/drawing/2014/main" id="{AA8371E8-AD6E-8FD4-9C8A-D485F4C161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657121" y="1514147"/>
                  <a:ext cx="587595" cy="587595"/>
                </a:xfrm>
                <a:prstGeom prst="rect">
                  <a:avLst/>
                </a:prstGeom>
              </p:spPr>
            </p:pic>
          </p:grpSp>
          <p:cxnSp>
            <p:nvCxnSpPr>
              <p:cNvPr id="47" name="Straight Arrow Connector 46">
                <a:extLst>
                  <a:ext uri="{FF2B5EF4-FFF2-40B4-BE49-F238E27FC236}">
                    <a16:creationId xmlns:a16="http://schemas.microsoft.com/office/drawing/2014/main" id="{48CA2242-20B4-6565-4FEF-2A0F184AE3E3}"/>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76C85D-47B1-964F-A267-A3E321F7D0F0}"/>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5" name="Arc 4">
              <a:extLst>
                <a:ext uri="{FF2B5EF4-FFF2-40B4-BE49-F238E27FC236}">
                  <a16:creationId xmlns:a16="http://schemas.microsoft.com/office/drawing/2014/main" id="{56BA294F-5A39-F5D6-492B-4603E9D6FA98}"/>
                </a:ext>
              </a:extLst>
            </p:cNvPr>
            <p:cNvSpPr/>
            <p:nvPr/>
          </p:nvSpPr>
          <p:spPr>
            <a:xfrm>
              <a:off x="6349042" y="737856"/>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6" name="Arc 5">
              <a:extLst>
                <a:ext uri="{FF2B5EF4-FFF2-40B4-BE49-F238E27FC236}">
                  <a16:creationId xmlns:a16="http://schemas.microsoft.com/office/drawing/2014/main" id="{83BBFE9B-544E-D152-215E-AEA6D932FE7B}"/>
                </a:ext>
              </a:extLst>
            </p:cNvPr>
            <p:cNvSpPr/>
            <p:nvPr/>
          </p:nvSpPr>
          <p:spPr>
            <a:xfrm>
              <a:off x="1653869" y="729213"/>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grpSp>
    </p:spTree>
    <p:extLst>
      <p:ext uri="{BB962C8B-B14F-4D97-AF65-F5344CB8AC3E}">
        <p14:creationId xmlns:p14="http://schemas.microsoft.com/office/powerpoint/2010/main" val="281944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500638" y="3003839"/>
            <a:ext cx="9190724" cy="1676741"/>
          </a:xfrm>
          <a:prstGeom prst="rect">
            <a:avLst/>
          </a:prstGeom>
          <a:noFill/>
        </p:spPr>
        <p:txBody>
          <a:bodyPr wrap="square" rtlCol="0">
            <a:spAutoFit/>
          </a:bodyPr>
          <a:lstStyle/>
          <a:p>
            <a:pPr>
              <a:lnSpc>
                <a:spcPct val="200000"/>
              </a:lnSpc>
            </a:pPr>
            <a:r>
              <a:rPr lang="en-US" dirty="0"/>
              <a:t>In the upcoming experiment, an arrow will be displayed </a:t>
            </a:r>
            <a:r>
              <a:rPr lang="en-US" b="1" dirty="0">
                <a:solidFill>
                  <a:srgbClr val="FF0000"/>
                </a:solidFill>
              </a:rPr>
              <a:t>after</a:t>
            </a:r>
            <a:r>
              <a:rPr lang="en-US" dirty="0"/>
              <a:t> presenting each pair of objects. </a:t>
            </a:r>
          </a:p>
          <a:p>
            <a:pPr marL="342900" indent="-342900">
              <a:lnSpc>
                <a:spcPct val="200000"/>
              </a:lnSpc>
              <a:buAutoNum type="arabicPeriod"/>
            </a:pPr>
            <a:r>
              <a:rPr lang="en-US" dirty="0"/>
              <a:t>Please remember the object that the arrow points to, as well as its color.</a:t>
            </a:r>
          </a:p>
          <a:p>
            <a:pPr marL="342900" indent="-342900">
              <a:lnSpc>
                <a:spcPct val="200000"/>
              </a:lnSpc>
              <a:buAutoNum type="arabicPeriod"/>
            </a:pPr>
            <a:r>
              <a:rPr lang="en-US" dirty="0"/>
              <a:t>Please click on the </a:t>
            </a:r>
            <a:r>
              <a:rPr lang="en-US" dirty="0">
                <a:solidFill>
                  <a:srgbClr val="FF0000"/>
                </a:solidFill>
              </a:rPr>
              <a:t>larger</a:t>
            </a:r>
            <a:r>
              <a:rPr lang="en-US" dirty="0"/>
              <a:t> object for each pair of objects </a:t>
            </a:r>
            <a:r>
              <a:rPr lang="en-US" u="sng" dirty="0"/>
              <a:t>as soon as possible</a:t>
            </a:r>
            <a:r>
              <a:rPr lang="en-US" dirty="0"/>
              <a:t>.</a:t>
            </a:r>
          </a:p>
        </p:txBody>
      </p:sp>
      <p:grpSp>
        <p:nvGrpSpPr>
          <p:cNvPr id="2" name="Group 1">
            <a:extLst>
              <a:ext uri="{FF2B5EF4-FFF2-40B4-BE49-F238E27FC236}">
                <a16:creationId xmlns:a16="http://schemas.microsoft.com/office/drawing/2014/main" id="{A74F9B26-2AE9-E256-2934-291DD840AC3A}"/>
              </a:ext>
            </a:extLst>
          </p:cNvPr>
          <p:cNvGrpSpPr/>
          <p:nvPr/>
        </p:nvGrpSpPr>
        <p:grpSpPr>
          <a:xfrm>
            <a:off x="1112862" y="742684"/>
            <a:ext cx="9966274" cy="1528388"/>
            <a:chOff x="1112862" y="742684"/>
            <a:chExt cx="9966274" cy="1528388"/>
          </a:xfrm>
        </p:grpSpPr>
        <p:grpSp>
          <p:nvGrpSpPr>
            <p:cNvPr id="42" name="Group 41">
              <a:extLst>
                <a:ext uri="{FF2B5EF4-FFF2-40B4-BE49-F238E27FC236}">
                  <a16:creationId xmlns:a16="http://schemas.microsoft.com/office/drawing/2014/main" id="{D93833E3-ED10-2004-8C49-1032A36D31AE}"/>
                </a:ext>
              </a:extLst>
            </p:cNvPr>
            <p:cNvGrpSpPr/>
            <p:nvPr/>
          </p:nvGrpSpPr>
          <p:grpSpPr>
            <a:xfrm>
              <a:off x="1112862" y="742684"/>
              <a:ext cx="9966274" cy="1528388"/>
              <a:chOff x="1112862" y="742684"/>
              <a:chExt cx="9966274" cy="1528388"/>
            </a:xfrm>
          </p:grpSpPr>
          <p:grpSp>
            <p:nvGrpSpPr>
              <p:cNvPr id="7" name="Group 6">
                <a:extLst>
                  <a:ext uri="{FF2B5EF4-FFF2-40B4-BE49-F238E27FC236}">
                    <a16:creationId xmlns:a16="http://schemas.microsoft.com/office/drawing/2014/main" id="{003B1609-C336-70DC-828C-A03D86E99538}"/>
                  </a:ext>
                </a:extLst>
              </p:cNvPr>
              <p:cNvGrpSpPr/>
              <p:nvPr/>
            </p:nvGrpSpPr>
            <p:grpSpPr>
              <a:xfrm>
                <a:off x="1112862" y="999985"/>
                <a:ext cx="9966274" cy="1271087"/>
                <a:chOff x="1047377" y="913721"/>
                <a:chExt cx="9966274" cy="1271087"/>
              </a:xfrm>
            </p:grpSpPr>
            <p:cxnSp>
              <p:nvCxnSpPr>
                <p:cNvPr id="14" name="Straight Arrow Connector 13">
                  <a:extLst>
                    <a:ext uri="{FF2B5EF4-FFF2-40B4-BE49-F238E27FC236}">
                      <a16:creationId xmlns:a16="http://schemas.microsoft.com/office/drawing/2014/main" id="{EAFB2B6B-7F9A-655F-D412-1B696C243F2E}"/>
                    </a:ext>
                  </a:extLst>
                </p:cNvPr>
                <p:cNvCxnSpPr>
                  <a:cxnSpLocks/>
                  <a:stCxn id="32" idx="3"/>
                  <a:endCxn id="20"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2AED36-871D-5EC5-EA76-5B04E44F92CB}"/>
                    </a:ext>
                  </a:extLst>
                </p:cNvPr>
                <p:cNvCxnSpPr>
                  <a:cxnSpLocks/>
                  <a:endCxn id="36"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6C641-243A-839C-ED0D-C86886C50E85}"/>
                    </a:ext>
                  </a:extLst>
                </p:cNvPr>
                <p:cNvCxnSpPr>
                  <a:cxnSpLocks/>
                  <a:stCxn id="36" idx="3"/>
                  <a:endCxn id="27"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DFC0B0-4DC4-1513-CB28-CE7A9E63D136}"/>
                    </a:ext>
                  </a:extLst>
                </p:cNvPr>
                <p:cNvCxnSpPr>
                  <a:cxnSpLocks/>
                  <a:stCxn id="27" idx="3"/>
                  <a:endCxn id="29"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607522-B20F-6559-F310-E032972571F5}"/>
                    </a:ext>
                  </a:extLst>
                </p:cNvPr>
                <p:cNvCxnSpPr>
                  <a:cxnSpLocks/>
                  <a:stCxn id="29" idx="3"/>
                  <a:endCxn id="32"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B080CD8-6FC9-4B41-2FE6-EDACAE506953}"/>
                    </a:ext>
                  </a:extLst>
                </p:cNvPr>
                <p:cNvGrpSpPr/>
                <p:nvPr/>
              </p:nvGrpSpPr>
              <p:grpSpPr>
                <a:xfrm>
                  <a:off x="2450514" y="914384"/>
                  <a:ext cx="1565762" cy="1269760"/>
                  <a:chOff x="3852998" y="907661"/>
                  <a:chExt cx="1565762" cy="1269760"/>
                </a:xfrm>
              </p:grpSpPr>
              <p:sp>
                <p:nvSpPr>
                  <p:cNvPr id="36" name="Rectangle 35">
                    <a:extLst>
                      <a:ext uri="{FF2B5EF4-FFF2-40B4-BE49-F238E27FC236}">
                        <a16:creationId xmlns:a16="http://schemas.microsoft.com/office/drawing/2014/main" id="{357DCC45-0C12-E93F-E9CF-A4C00F167B9D}"/>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37" name="Group 36">
                    <a:extLst>
                      <a:ext uri="{FF2B5EF4-FFF2-40B4-BE49-F238E27FC236}">
                        <a16:creationId xmlns:a16="http://schemas.microsoft.com/office/drawing/2014/main" id="{2CD3F359-8AC3-31FD-1D94-C1AEC6DF4168}"/>
                      </a:ext>
                    </a:extLst>
                  </p:cNvPr>
                  <p:cNvGrpSpPr/>
                  <p:nvPr/>
                </p:nvGrpSpPr>
                <p:grpSpPr>
                  <a:xfrm>
                    <a:off x="3942306" y="1297900"/>
                    <a:ext cx="1440099" cy="595658"/>
                    <a:chOff x="7984639" y="3411038"/>
                    <a:chExt cx="1848439" cy="764557"/>
                  </a:xfrm>
                </p:grpSpPr>
                <p:pic>
                  <p:nvPicPr>
                    <p:cNvPr id="38" name="Graphic 37" descr="Alarm Ringing with solid fill">
                      <a:extLst>
                        <a:ext uri="{FF2B5EF4-FFF2-40B4-BE49-F238E27FC236}">
                          <a16:creationId xmlns:a16="http://schemas.microsoft.com/office/drawing/2014/main" id="{B7E6B0EB-9320-D730-BC16-BDBF4FEF004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39" name="Graphic 38" descr="Bull with solid fill">
                      <a:extLst>
                        <a:ext uri="{FF2B5EF4-FFF2-40B4-BE49-F238E27FC236}">
                          <a16:creationId xmlns:a16="http://schemas.microsoft.com/office/drawing/2014/main" id="{E8FF0EAD-75B7-A99E-7F3A-937A2C468C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20" name="Rectangle 19">
                  <a:extLst>
                    <a:ext uri="{FF2B5EF4-FFF2-40B4-BE49-F238E27FC236}">
                      <a16:creationId xmlns:a16="http://schemas.microsoft.com/office/drawing/2014/main" id="{09164ADA-AB02-48AC-A9A8-F0C68EE6BFD2}"/>
                    </a:ext>
                  </a:extLst>
                </p:cNvPr>
                <p:cNvSpPr>
                  <a:spLocks/>
                </p:cNvSpPr>
                <p:nvPr/>
              </p:nvSpPr>
              <p:spPr>
                <a:xfrm>
                  <a:off x="9034586"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1" name="Group 20">
                  <a:extLst>
                    <a:ext uri="{FF2B5EF4-FFF2-40B4-BE49-F238E27FC236}">
                      <a16:creationId xmlns:a16="http://schemas.microsoft.com/office/drawing/2014/main" id="{30F54974-B6D2-F87D-75C0-9BE441C9F994}"/>
                    </a:ext>
                  </a:extLst>
                </p:cNvPr>
                <p:cNvGrpSpPr/>
                <p:nvPr/>
              </p:nvGrpSpPr>
              <p:grpSpPr>
                <a:xfrm>
                  <a:off x="7145687" y="914384"/>
                  <a:ext cx="1565762" cy="1269760"/>
                  <a:chOff x="3852998" y="907661"/>
                  <a:chExt cx="1565762" cy="1269760"/>
                </a:xfrm>
              </p:grpSpPr>
              <p:sp>
                <p:nvSpPr>
                  <p:cNvPr id="32" name="Rectangle 31">
                    <a:extLst>
                      <a:ext uri="{FF2B5EF4-FFF2-40B4-BE49-F238E27FC236}">
                        <a16:creationId xmlns:a16="http://schemas.microsoft.com/office/drawing/2014/main" id="{50517ED2-9457-EACD-8C72-5296AB668F02}"/>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33" name="Group 32">
                    <a:extLst>
                      <a:ext uri="{FF2B5EF4-FFF2-40B4-BE49-F238E27FC236}">
                        <a16:creationId xmlns:a16="http://schemas.microsoft.com/office/drawing/2014/main" id="{123AAA58-21D5-351F-E0B6-67DD0718C3B9}"/>
                      </a:ext>
                    </a:extLst>
                  </p:cNvPr>
                  <p:cNvGrpSpPr/>
                  <p:nvPr/>
                </p:nvGrpSpPr>
                <p:grpSpPr>
                  <a:xfrm>
                    <a:off x="3942306" y="1297899"/>
                    <a:ext cx="1440099" cy="595657"/>
                    <a:chOff x="7984639" y="3411038"/>
                    <a:chExt cx="1848439" cy="764556"/>
                  </a:xfrm>
                </p:grpSpPr>
                <p:pic>
                  <p:nvPicPr>
                    <p:cNvPr id="34" name="Graphic 33" descr="Balloons with solid fill">
                      <a:extLst>
                        <a:ext uri="{FF2B5EF4-FFF2-40B4-BE49-F238E27FC236}">
                          <a16:creationId xmlns:a16="http://schemas.microsoft.com/office/drawing/2014/main" id="{10B21C18-EA04-3C31-A442-43F4304C5AD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35" name="Graphic 34" descr="Bear with solid fill">
                      <a:extLst>
                        <a:ext uri="{FF2B5EF4-FFF2-40B4-BE49-F238E27FC236}">
                          <a16:creationId xmlns:a16="http://schemas.microsoft.com/office/drawing/2014/main" id="{7A6B58B8-E42C-B2DE-B989-B96C25D2143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sp>
              <p:nvSpPr>
                <p:cNvPr id="22" name="Rectangle 21">
                  <a:extLst>
                    <a:ext uri="{FF2B5EF4-FFF2-40B4-BE49-F238E27FC236}">
                      <a16:creationId xmlns:a16="http://schemas.microsoft.com/office/drawing/2014/main" id="{0934E5BF-49A8-0914-9154-5C1EFD7FCE73}"/>
                    </a:ext>
                  </a:extLst>
                </p:cNvPr>
                <p:cNvSpPr>
                  <a:spLocks/>
                </p:cNvSpPr>
                <p:nvPr/>
              </p:nvSpPr>
              <p:spPr>
                <a:xfrm>
                  <a:off x="1047377"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27" name="Rectangle 26">
                  <a:extLst>
                    <a:ext uri="{FF2B5EF4-FFF2-40B4-BE49-F238E27FC236}">
                      <a16:creationId xmlns:a16="http://schemas.microsoft.com/office/drawing/2014/main" id="{82B66B96-C2BB-6E44-1DD6-E732D0C474C3}"/>
                    </a:ext>
                  </a:extLst>
                </p:cNvPr>
                <p:cNvSpPr>
                  <a:spLocks/>
                </p:cNvSpPr>
                <p:nvPr/>
              </p:nvSpPr>
              <p:spPr>
                <a:xfrm>
                  <a:off x="4339413"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29" name="Rectangle 28">
                  <a:extLst>
                    <a:ext uri="{FF2B5EF4-FFF2-40B4-BE49-F238E27FC236}">
                      <a16:creationId xmlns:a16="http://schemas.microsoft.com/office/drawing/2014/main" id="{F69863F1-4BDE-2C24-ED7A-DFBB7575CADE}"/>
                    </a:ext>
                  </a:extLst>
                </p:cNvPr>
                <p:cNvSpPr>
                  <a:spLocks/>
                </p:cNvSpPr>
                <p:nvPr/>
              </p:nvSpPr>
              <p:spPr>
                <a:xfrm>
                  <a:off x="5742550"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30" name="Straight Arrow Connector 29">
                  <a:extLst>
                    <a:ext uri="{FF2B5EF4-FFF2-40B4-BE49-F238E27FC236}">
                      <a16:creationId xmlns:a16="http://schemas.microsoft.com/office/drawing/2014/main" id="{09A3A63E-F3CD-27D9-C0C8-2C2B87D88533}"/>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5C70475-1DCF-2F12-A7BB-3F91EF9808D0}"/>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11" name="Arc 10">
                <a:extLst>
                  <a:ext uri="{FF2B5EF4-FFF2-40B4-BE49-F238E27FC236}">
                    <a16:creationId xmlns:a16="http://schemas.microsoft.com/office/drawing/2014/main" id="{6810422B-BC69-4618-5630-CA064CB5156C}"/>
                  </a:ext>
                </a:extLst>
              </p:cNvPr>
              <p:cNvSpPr/>
              <p:nvPr/>
            </p:nvSpPr>
            <p:spPr>
              <a:xfrm>
                <a:off x="7994053" y="742684"/>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3" name="Arc 12">
                <a:extLst>
                  <a:ext uri="{FF2B5EF4-FFF2-40B4-BE49-F238E27FC236}">
                    <a16:creationId xmlns:a16="http://schemas.microsoft.com/office/drawing/2014/main" id="{123B82B9-72E1-40C4-AB08-2E58C73B1991}"/>
                  </a:ext>
                </a:extLst>
              </p:cNvPr>
              <p:cNvSpPr/>
              <p:nvPr/>
            </p:nvSpPr>
            <p:spPr>
              <a:xfrm>
                <a:off x="3298880" y="749247"/>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grpSp>
        <p:pic>
          <p:nvPicPr>
            <p:cNvPr id="40" name="Graphic 39" descr="Arrow Right with solid fill">
              <a:extLst>
                <a:ext uri="{FF2B5EF4-FFF2-40B4-BE49-F238E27FC236}">
                  <a16:creationId xmlns:a16="http://schemas.microsoft.com/office/drawing/2014/main" id="{EE093880-F7E7-2EAE-82B1-81D38481DD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9346273" y="1341730"/>
              <a:ext cx="587595" cy="587595"/>
            </a:xfrm>
            <a:prstGeom prst="rect">
              <a:avLst/>
            </a:prstGeom>
          </p:spPr>
        </p:pic>
        <p:pic>
          <p:nvPicPr>
            <p:cNvPr id="41" name="Graphic 40" descr="Arrow Right with solid fill">
              <a:extLst>
                <a:ext uri="{FF2B5EF4-FFF2-40B4-BE49-F238E27FC236}">
                  <a16:creationId xmlns:a16="http://schemas.microsoft.com/office/drawing/2014/main" id="{DBD4CBE5-62F0-C49D-858E-2BAC7BCB31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7448" y="1345352"/>
              <a:ext cx="587595" cy="587595"/>
            </a:xfrm>
            <a:prstGeom prst="rect">
              <a:avLst/>
            </a:prstGeom>
          </p:spPr>
        </p:pic>
      </p:grpSp>
    </p:spTree>
    <p:extLst>
      <p:ext uri="{BB962C8B-B14F-4D97-AF65-F5344CB8AC3E}">
        <p14:creationId xmlns:p14="http://schemas.microsoft.com/office/powerpoint/2010/main" val="53632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500638" y="3003839"/>
            <a:ext cx="9190724" cy="1676741"/>
          </a:xfrm>
          <a:prstGeom prst="rect">
            <a:avLst/>
          </a:prstGeom>
          <a:noFill/>
        </p:spPr>
        <p:txBody>
          <a:bodyPr wrap="square" rtlCol="0">
            <a:spAutoFit/>
          </a:bodyPr>
          <a:lstStyle/>
          <a:p>
            <a:pPr>
              <a:lnSpc>
                <a:spcPct val="200000"/>
              </a:lnSpc>
            </a:pPr>
            <a:r>
              <a:rPr lang="en-US" dirty="0"/>
              <a:t>In the upcoming experiment, an arrow will be displayed </a:t>
            </a:r>
            <a:r>
              <a:rPr lang="en-US" b="1" dirty="0">
                <a:solidFill>
                  <a:srgbClr val="FF0000"/>
                </a:solidFill>
              </a:rPr>
              <a:t>after</a:t>
            </a:r>
            <a:r>
              <a:rPr lang="en-US" dirty="0"/>
              <a:t> presenting each pair of objects. </a:t>
            </a: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Please remember the object that the arrow points to, as well as its color.</a:t>
            </a:r>
            <a:endParaRPr lang="en-CH" sz="1800" dirty="0">
              <a:effectLst/>
            </a:endParaRPr>
          </a:p>
          <a:p>
            <a:pPr marL="342900" indent="-342900">
              <a:lnSpc>
                <a:spcPct val="200000"/>
              </a:lnSpc>
              <a:buAutoNum type="arabicPeriod"/>
            </a:pPr>
            <a:r>
              <a:rPr lang="en-US" dirty="0"/>
              <a:t>Please click on the </a:t>
            </a:r>
            <a:r>
              <a:rPr lang="en-US" dirty="0">
                <a:solidFill>
                  <a:srgbClr val="FF0000"/>
                </a:solidFill>
              </a:rPr>
              <a:t>smaller</a:t>
            </a:r>
            <a:r>
              <a:rPr lang="en-US" dirty="0"/>
              <a:t> object for each pair of objects </a:t>
            </a:r>
            <a:r>
              <a:rPr lang="en-US" u="sng" dirty="0"/>
              <a:t>as soon as possible</a:t>
            </a:r>
            <a:r>
              <a:rPr lang="en-US" dirty="0"/>
              <a:t>.</a:t>
            </a:r>
          </a:p>
        </p:txBody>
      </p:sp>
      <p:grpSp>
        <p:nvGrpSpPr>
          <p:cNvPr id="58" name="Group 57">
            <a:extLst>
              <a:ext uri="{FF2B5EF4-FFF2-40B4-BE49-F238E27FC236}">
                <a16:creationId xmlns:a16="http://schemas.microsoft.com/office/drawing/2014/main" id="{1F5EF726-F47A-AE71-0820-A73CBCEA10F7}"/>
              </a:ext>
            </a:extLst>
          </p:cNvPr>
          <p:cNvGrpSpPr/>
          <p:nvPr/>
        </p:nvGrpSpPr>
        <p:grpSpPr>
          <a:xfrm>
            <a:off x="1112862" y="742684"/>
            <a:ext cx="9966274" cy="1528388"/>
            <a:chOff x="1112862" y="742684"/>
            <a:chExt cx="9966274" cy="1528388"/>
          </a:xfrm>
        </p:grpSpPr>
        <p:grpSp>
          <p:nvGrpSpPr>
            <p:cNvPr id="59" name="Group 58">
              <a:extLst>
                <a:ext uri="{FF2B5EF4-FFF2-40B4-BE49-F238E27FC236}">
                  <a16:creationId xmlns:a16="http://schemas.microsoft.com/office/drawing/2014/main" id="{B1D880A9-60ED-F5C9-4067-5157519D2B66}"/>
                </a:ext>
              </a:extLst>
            </p:cNvPr>
            <p:cNvGrpSpPr/>
            <p:nvPr/>
          </p:nvGrpSpPr>
          <p:grpSpPr>
            <a:xfrm>
              <a:off x="1112862" y="742684"/>
              <a:ext cx="9966274" cy="1528388"/>
              <a:chOff x="1112862" y="742684"/>
              <a:chExt cx="9966274" cy="1528388"/>
            </a:xfrm>
          </p:grpSpPr>
          <p:grpSp>
            <p:nvGrpSpPr>
              <p:cNvPr id="62" name="Group 61">
                <a:extLst>
                  <a:ext uri="{FF2B5EF4-FFF2-40B4-BE49-F238E27FC236}">
                    <a16:creationId xmlns:a16="http://schemas.microsoft.com/office/drawing/2014/main" id="{BA4EACF8-7E64-C302-3347-0796177077F0}"/>
                  </a:ext>
                </a:extLst>
              </p:cNvPr>
              <p:cNvGrpSpPr/>
              <p:nvPr/>
            </p:nvGrpSpPr>
            <p:grpSpPr>
              <a:xfrm>
                <a:off x="1112862" y="999985"/>
                <a:ext cx="9966274" cy="1271087"/>
                <a:chOff x="1047377" y="913721"/>
                <a:chExt cx="9966274" cy="1271087"/>
              </a:xfrm>
            </p:grpSpPr>
            <p:cxnSp>
              <p:nvCxnSpPr>
                <p:cNvPr id="65" name="Straight Arrow Connector 64">
                  <a:extLst>
                    <a:ext uri="{FF2B5EF4-FFF2-40B4-BE49-F238E27FC236}">
                      <a16:creationId xmlns:a16="http://schemas.microsoft.com/office/drawing/2014/main" id="{55D3B82C-D9D7-E17A-2722-8E5E3621A6C2}"/>
                    </a:ext>
                  </a:extLst>
                </p:cNvPr>
                <p:cNvCxnSpPr>
                  <a:cxnSpLocks/>
                  <a:stCxn id="78" idx="3"/>
                  <a:endCxn id="71"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8512B00-9205-2DE6-EDEA-F79B48753E26}"/>
                    </a:ext>
                  </a:extLst>
                </p:cNvPr>
                <p:cNvCxnSpPr>
                  <a:cxnSpLocks/>
                  <a:endCxn id="82"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6AA350E-47B6-0E15-2B13-73A336E37E7B}"/>
                    </a:ext>
                  </a:extLst>
                </p:cNvPr>
                <p:cNvCxnSpPr>
                  <a:cxnSpLocks/>
                  <a:stCxn id="82" idx="3"/>
                  <a:endCxn id="74"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CEA98BE-C8E5-E7B6-E878-D75CF30C5A4C}"/>
                    </a:ext>
                  </a:extLst>
                </p:cNvPr>
                <p:cNvCxnSpPr>
                  <a:cxnSpLocks/>
                  <a:stCxn id="74" idx="3"/>
                  <a:endCxn id="75"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E4A4115-F41E-B5F6-C4D0-2FF288D92DE1}"/>
                    </a:ext>
                  </a:extLst>
                </p:cNvPr>
                <p:cNvCxnSpPr>
                  <a:cxnSpLocks/>
                  <a:stCxn id="75" idx="3"/>
                  <a:endCxn id="78"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91D450BC-13DE-FCEB-05D8-0FA6A4E56702}"/>
                    </a:ext>
                  </a:extLst>
                </p:cNvPr>
                <p:cNvGrpSpPr/>
                <p:nvPr/>
              </p:nvGrpSpPr>
              <p:grpSpPr>
                <a:xfrm>
                  <a:off x="2450514" y="914384"/>
                  <a:ext cx="1565762" cy="1269760"/>
                  <a:chOff x="3852998" y="907661"/>
                  <a:chExt cx="1565762" cy="1269760"/>
                </a:xfrm>
              </p:grpSpPr>
              <p:sp>
                <p:nvSpPr>
                  <p:cNvPr id="82" name="Rectangle 81">
                    <a:extLst>
                      <a:ext uri="{FF2B5EF4-FFF2-40B4-BE49-F238E27FC236}">
                        <a16:creationId xmlns:a16="http://schemas.microsoft.com/office/drawing/2014/main" id="{CC6CDE28-396F-F240-DBC2-414817648D9D}"/>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83" name="Group 82">
                    <a:extLst>
                      <a:ext uri="{FF2B5EF4-FFF2-40B4-BE49-F238E27FC236}">
                        <a16:creationId xmlns:a16="http://schemas.microsoft.com/office/drawing/2014/main" id="{7BD03DDA-632A-DBFD-D2AE-43502463F082}"/>
                      </a:ext>
                    </a:extLst>
                  </p:cNvPr>
                  <p:cNvGrpSpPr/>
                  <p:nvPr/>
                </p:nvGrpSpPr>
                <p:grpSpPr>
                  <a:xfrm>
                    <a:off x="3942306" y="1297900"/>
                    <a:ext cx="1440099" cy="595658"/>
                    <a:chOff x="7984639" y="3411038"/>
                    <a:chExt cx="1848439" cy="764557"/>
                  </a:xfrm>
                </p:grpSpPr>
                <p:pic>
                  <p:nvPicPr>
                    <p:cNvPr id="84" name="Graphic 83" descr="Alarm Ringing with solid fill">
                      <a:extLst>
                        <a:ext uri="{FF2B5EF4-FFF2-40B4-BE49-F238E27FC236}">
                          <a16:creationId xmlns:a16="http://schemas.microsoft.com/office/drawing/2014/main" id="{871AF236-7A0C-AE5A-FF97-41B6042B722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85" name="Graphic 84" descr="Bull with solid fill">
                      <a:extLst>
                        <a:ext uri="{FF2B5EF4-FFF2-40B4-BE49-F238E27FC236}">
                          <a16:creationId xmlns:a16="http://schemas.microsoft.com/office/drawing/2014/main" id="{FDB73ED1-002B-F8AC-3362-E7E986CF1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71" name="Rectangle 70">
                  <a:extLst>
                    <a:ext uri="{FF2B5EF4-FFF2-40B4-BE49-F238E27FC236}">
                      <a16:creationId xmlns:a16="http://schemas.microsoft.com/office/drawing/2014/main" id="{A3F4D130-3738-638F-07CE-7ACE72C03989}"/>
                    </a:ext>
                  </a:extLst>
                </p:cNvPr>
                <p:cNvSpPr>
                  <a:spLocks/>
                </p:cNvSpPr>
                <p:nvPr/>
              </p:nvSpPr>
              <p:spPr>
                <a:xfrm>
                  <a:off x="9034586"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2" name="Group 71">
                  <a:extLst>
                    <a:ext uri="{FF2B5EF4-FFF2-40B4-BE49-F238E27FC236}">
                      <a16:creationId xmlns:a16="http://schemas.microsoft.com/office/drawing/2014/main" id="{8990A505-0FEC-919D-E330-CFA8948DDC4D}"/>
                    </a:ext>
                  </a:extLst>
                </p:cNvPr>
                <p:cNvGrpSpPr/>
                <p:nvPr/>
              </p:nvGrpSpPr>
              <p:grpSpPr>
                <a:xfrm>
                  <a:off x="7145687" y="914384"/>
                  <a:ext cx="1565762" cy="1269760"/>
                  <a:chOff x="3852998" y="907661"/>
                  <a:chExt cx="1565762" cy="1269760"/>
                </a:xfrm>
              </p:grpSpPr>
              <p:sp>
                <p:nvSpPr>
                  <p:cNvPr id="78" name="Rectangle 77">
                    <a:extLst>
                      <a:ext uri="{FF2B5EF4-FFF2-40B4-BE49-F238E27FC236}">
                        <a16:creationId xmlns:a16="http://schemas.microsoft.com/office/drawing/2014/main" id="{45B3B456-E899-E2A4-2460-7DC88A784C15}"/>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79" name="Group 78">
                    <a:extLst>
                      <a:ext uri="{FF2B5EF4-FFF2-40B4-BE49-F238E27FC236}">
                        <a16:creationId xmlns:a16="http://schemas.microsoft.com/office/drawing/2014/main" id="{89A4674B-E8E6-E12A-C0EE-CAB0D14D03D3}"/>
                      </a:ext>
                    </a:extLst>
                  </p:cNvPr>
                  <p:cNvGrpSpPr/>
                  <p:nvPr/>
                </p:nvGrpSpPr>
                <p:grpSpPr>
                  <a:xfrm>
                    <a:off x="3942306" y="1297899"/>
                    <a:ext cx="1440099" cy="595657"/>
                    <a:chOff x="7984639" y="3411038"/>
                    <a:chExt cx="1848439" cy="764556"/>
                  </a:xfrm>
                </p:grpSpPr>
                <p:pic>
                  <p:nvPicPr>
                    <p:cNvPr id="80" name="Graphic 79" descr="Balloons with solid fill">
                      <a:extLst>
                        <a:ext uri="{FF2B5EF4-FFF2-40B4-BE49-F238E27FC236}">
                          <a16:creationId xmlns:a16="http://schemas.microsoft.com/office/drawing/2014/main" id="{A86C90D4-67E5-6AA8-2193-C10687708E8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81" name="Graphic 80" descr="Bear with solid fill">
                      <a:extLst>
                        <a:ext uri="{FF2B5EF4-FFF2-40B4-BE49-F238E27FC236}">
                          <a16:creationId xmlns:a16="http://schemas.microsoft.com/office/drawing/2014/main" id="{BA72080E-C800-18C6-1BBA-C5217626A9C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sp>
              <p:nvSpPr>
                <p:cNvPr id="73" name="Rectangle 72">
                  <a:extLst>
                    <a:ext uri="{FF2B5EF4-FFF2-40B4-BE49-F238E27FC236}">
                      <a16:creationId xmlns:a16="http://schemas.microsoft.com/office/drawing/2014/main" id="{6B402EF5-FD79-096F-6967-55A407AD6250}"/>
                    </a:ext>
                  </a:extLst>
                </p:cNvPr>
                <p:cNvSpPr>
                  <a:spLocks/>
                </p:cNvSpPr>
                <p:nvPr/>
              </p:nvSpPr>
              <p:spPr>
                <a:xfrm>
                  <a:off x="1047377"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4" name="Rectangle 73">
                  <a:extLst>
                    <a:ext uri="{FF2B5EF4-FFF2-40B4-BE49-F238E27FC236}">
                      <a16:creationId xmlns:a16="http://schemas.microsoft.com/office/drawing/2014/main" id="{6F2A5A8B-48EA-A9B9-0CE5-1EEA8CB08C83}"/>
                    </a:ext>
                  </a:extLst>
                </p:cNvPr>
                <p:cNvSpPr>
                  <a:spLocks/>
                </p:cNvSpPr>
                <p:nvPr/>
              </p:nvSpPr>
              <p:spPr>
                <a:xfrm>
                  <a:off x="4339413"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5" name="Rectangle 74">
                  <a:extLst>
                    <a:ext uri="{FF2B5EF4-FFF2-40B4-BE49-F238E27FC236}">
                      <a16:creationId xmlns:a16="http://schemas.microsoft.com/office/drawing/2014/main" id="{EDD50F4E-AE75-8AC3-9032-D9B53F76B1BC}"/>
                    </a:ext>
                  </a:extLst>
                </p:cNvPr>
                <p:cNvSpPr>
                  <a:spLocks/>
                </p:cNvSpPr>
                <p:nvPr/>
              </p:nvSpPr>
              <p:spPr>
                <a:xfrm>
                  <a:off x="5742550"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6" name="Straight Arrow Connector 75">
                  <a:extLst>
                    <a:ext uri="{FF2B5EF4-FFF2-40B4-BE49-F238E27FC236}">
                      <a16:creationId xmlns:a16="http://schemas.microsoft.com/office/drawing/2014/main" id="{DC59D73C-5203-D883-1505-B995C2E4DA51}"/>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5DA3166-7452-A764-66C7-6160C51A42ED}"/>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63" name="Arc 62">
                <a:extLst>
                  <a:ext uri="{FF2B5EF4-FFF2-40B4-BE49-F238E27FC236}">
                    <a16:creationId xmlns:a16="http://schemas.microsoft.com/office/drawing/2014/main" id="{DBA6F80B-3F96-310C-0667-6D2147D0DE03}"/>
                  </a:ext>
                </a:extLst>
              </p:cNvPr>
              <p:cNvSpPr/>
              <p:nvPr/>
            </p:nvSpPr>
            <p:spPr>
              <a:xfrm>
                <a:off x="7994053" y="742684"/>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64" name="Arc 63">
                <a:extLst>
                  <a:ext uri="{FF2B5EF4-FFF2-40B4-BE49-F238E27FC236}">
                    <a16:creationId xmlns:a16="http://schemas.microsoft.com/office/drawing/2014/main" id="{08FFE93B-7174-BD58-0AC1-7A0553DEAA2D}"/>
                  </a:ext>
                </a:extLst>
              </p:cNvPr>
              <p:cNvSpPr/>
              <p:nvPr/>
            </p:nvSpPr>
            <p:spPr>
              <a:xfrm>
                <a:off x="3298880" y="749247"/>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grpSp>
        <p:pic>
          <p:nvPicPr>
            <p:cNvPr id="60" name="Graphic 59" descr="Arrow Right with solid fill">
              <a:extLst>
                <a:ext uri="{FF2B5EF4-FFF2-40B4-BE49-F238E27FC236}">
                  <a16:creationId xmlns:a16="http://schemas.microsoft.com/office/drawing/2014/main" id="{EFF8A9E3-858B-3E15-B58D-C1E6BB807C1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9346273" y="1341730"/>
              <a:ext cx="587595" cy="587595"/>
            </a:xfrm>
            <a:prstGeom prst="rect">
              <a:avLst/>
            </a:prstGeom>
          </p:spPr>
        </p:pic>
        <p:pic>
          <p:nvPicPr>
            <p:cNvPr id="61" name="Graphic 60" descr="Arrow Right with solid fill">
              <a:extLst>
                <a:ext uri="{FF2B5EF4-FFF2-40B4-BE49-F238E27FC236}">
                  <a16:creationId xmlns:a16="http://schemas.microsoft.com/office/drawing/2014/main" id="{88F92A55-5DD2-0A02-8044-91F2D5312D7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7448" y="1345352"/>
              <a:ext cx="587595" cy="587595"/>
            </a:xfrm>
            <a:prstGeom prst="rect">
              <a:avLst/>
            </a:prstGeom>
          </p:spPr>
        </p:pic>
      </p:grpSp>
    </p:spTree>
    <p:extLst>
      <p:ext uri="{BB962C8B-B14F-4D97-AF65-F5344CB8AC3E}">
        <p14:creationId xmlns:p14="http://schemas.microsoft.com/office/powerpoint/2010/main" val="212655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10856-777D-60DD-62EC-DD48E5A7C3AB}"/>
              </a:ext>
            </a:extLst>
          </p:cNvPr>
          <p:cNvSpPr txBox="1"/>
          <p:nvPr/>
        </p:nvSpPr>
        <p:spPr>
          <a:xfrm>
            <a:off x="1172495" y="3072615"/>
            <a:ext cx="9767496" cy="2784737"/>
          </a:xfrm>
          <a:prstGeom prst="rect">
            <a:avLst/>
          </a:prstGeom>
          <a:noFill/>
        </p:spPr>
        <p:txBody>
          <a:bodyPr wrap="square" rtlCol="0">
            <a:spAutoFit/>
          </a:bodyPr>
          <a:lstStyle/>
          <a:p>
            <a:pPr>
              <a:lnSpc>
                <a:spcPct val="200000"/>
              </a:lnSpc>
            </a:pPr>
            <a:r>
              <a:rPr lang="en-US" dirty="0"/>
              <a:t>In the upcoming experiment, the </a:t>
            </a:r>
            <a:r>
              <a:rPr lang="en-US" dirty="0">
                <a:solidFill>
                  <a:schemeClr val="bg1"/>
                </a:solidFill>
              </a:rPr>
              <a:t>white fox </a:t>
            </a:r>
            <a:r>
              <a:rPr lang="en-US" dirty="0"/>
              <a:t>will always be paired with another object, and an arrow will be displayed </a:t>
            </a:r>
            <a:r>
              <a:rPr lang="en-US" dirty="0">
                <a:solidFill>
                  <a:srgbClr val="FF0000"/>
                </a:solidFill>
              </a:rPr>
              <a:t>after</a:t>
            </a:r>
            <a:r>
              <a:rPr lang="en-US" dirty="0"/>
              <a:t> each pair of objects is presented.</a:t>
            </a:r>
          </a:p>
          <a:p>
            <a:pPr marL="342900" indent="-342900">
              <a:lnSpc>
                <a:spcPct val="200000"/>
              </a:lnSpc>
              <a:buFont typeface="+mj-lt"/>
              <a:buAutoNum type="arabicPeriod"/>
            </a:pPr>
            <a:r>
              <a:rPr lang="en-US" dirty="0"/>
              <a:t>Please click on the </a:t>
            </a:r>
            <a:r>
              <a:rPr lang="en-US" dirty="0">
                <a:solidFill>
                  <a:srgbClr val="FF0000"/>
                </a:solidFill>
              </a:rPr>
              <a:t>larger</a:t>
            </a:r>
            <a:r>
              <a:rPr lang="en-US" dirty="0"/>
              <a:t> object for each pair of objects </a:t>
            </a:r>
            <a:r>
              <a:rPr lang="en-US" u="sng" dirty="0"/>
              <a:t>as soon as possible</a:t>
            </a:r>
            <a:r>
              <a:rPr lang="en-US" dirty="0"/>
              <a:t>.</a:t>
            </a:r>
            <a:endParaRPr lang="en-US" sz="1800" kern="1200" dirty="0">
              <a:solidFill>
                <a:srgbClr val="000000"/>
              </a:solidFill>
              <a:effectLst/>
              <a:latin typeface="Calibri" panose="020F0502020204030204" pitchFamily="34" charset="0"/>
              <a:ea typeface="+mn-ea"/>
              <a:cs typeface="+mn-cs"/>
            </a:endParaRP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If the arrow points to the </a:t>
            </a:r>
            <a:r>
              <a:rPr lang="en-US" sz="1800" kern="1200" dirty="0">
                <a:solidFill>
                  <a:schemeClr val="bg1"/>
                </a:solidFill>
                <a:effectLst/>
                <a:latin typeface="Calibri" panose="020F0502020204030204" pitchFamily="34" charset="0"/>
                <a:ea typeface="+mn-ea"/>
                <a:cs typeface="+mn-cs"/>
              </a:rPr>
              <a:t>white fox</a:t>
            </a:r>
            <a:r>
              <a:rPr lang="en-US" sz="1800" kern="1200" dirty="0">
                <a:solidFill>
                  <a:srgbClr val="000000"/>
                </a:solidFill>
                <a:effectLst/>
                <a:latin typeface="Calibri" panose="020F0502020204030204" pitchFamily="34" charset="0"/>
                <a:ea typeface="+mn-ea"/>
                <a:cs typeface="+mn-cs"/>
              </a:rPr>
              <a:t>, you don’t need to remember anything</a:t>
            </a:r>
          </a:p>
          <a:p>
            <a:pPr marL="347472" indent="-347472" algn="l" rtl="0" eaLnBrk="1" latinLnBrk="0" hangingPunct="1">
              <a:lnSpc>
                <a:spcPct val="200000"/>
              </a:lnSpc>
              <a:spcBef>
                <a:spcPts val="0"/>
              </a:spcBef>
              <a:spcAft>
                <a:spcPts val="0"/>
              </a:spcAft>
              <a:buClrTx/>
              <a:buSzPts val="1800"/>
              <a:buFont typeface="+mj-lt"/>
              <a:buAutoNum type="arabicPeriod"/>
            </a:pPr>
            <a:r>
              <a:rPr lang="en-US" dirty="0">
                <a:solidFill>
                  <a:srgbClr val="000000"/>
                </a:solidFill>
                <a:latin typeface="Calibri" panose="020F0502020204030204" pitchFamily="34" charset="0"/>
              </a:rPr>
              <a:t>If the arrow points to the colored object, please remember the object and its color.</a:t>
            </a:r>
            <a:endParaRPr lang="en-CH" sz="1800" dirty="0">
              <a:effectLst/>
            </a:endParaRPr>
          </a:p>
        </p:txBody>
      </p:sp>
      <p:grpSp>
        <p:nvGrpSpPr>
          <p:cNvPr id="87" name="Group 86">
            <a:extLst>
              <a:ext uri="{FF2B5EF4-FFF2-40B4-BE49-F238E27FC236}">
                <a16:creationId xmlns:a16="http://schemas.microsoft.com/office/drawing/2014/main" id="{4936C0C5-8389-F919-419C-254F131EE686}"/>
              </a:ext>
            </a:extLst>
          </p:cNvPr>
          <p:cNvGrpSpPr/>
          <p:nvPr/>
        </p:nvGrpSpPr>
        <p:grpSpPr>
          <a:xfrm>
            <a:off x="1112862" y="266554"/>
            <a:ext cx="9966274" cy="2004518"/>
            <a:chOff x="1112862" y="266554"/>
            <a:chExt cx="9966274" cy="2004518"/>
          </a:xfrm>
        </p:grpSpPr>
        <p:cxnSp>
          <p:nvCxnSpPr>
            <p:cNvPr id="64" name="Straight Arrow Connector 63">
              <a:extLst>
                <a:ext uri="{FF2B5EF4-FFF2-40B4-BE49-F238E27FC236}">
                  <a16:creationId xmlns:a16="http://schemas.microsoft.com/office/drawing/2014/main" id="{2DA8C3C8-D6CB-7F66-9EEC-5C4C6BF6BBA1}"/>
                </a:ext>
              </a:extLst>
            </p:cNvPr>
            <p:cNvCxnSpPr>
              <a:cxnSpLocks/>
              <a:stCxn id="77" idx="3"/>
              <a:endCxn id="70" idx="1"/>
            </p:cNvCxnSpPr>
            <p:nvPr/>
          </p:nvCxnSpPr>
          <p:spPr>
            <a:xfrm>
              <a:off x="8776934"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1624731-67A8-5C6B-8CCD-984F0BE2A460}"/>
                </a:ext>
              </a:extLst>
            </p:cNvPr>
            <p:cNvCxnSpPr>
              <a:cxnSpLocks/>
              <a:endCxn id="81" idx="1"/>
            </p:cNvCxnSpPr>
            <p:nvPr/>
          </p:nvCxnSpPr>
          <p:spPr>
            <a:xfrm flipV="1">
              <a:off x="2196463" y="1635528"/>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C558CE-ADE5-FF30-ECB5-77EC5CC326B7}"/>
                </a:ext>
              </a:extLst>
            </p:cNvPr>
            <p:cNvCxnSpPr>
              <a:cxnSpLocks/>
              <a:stCxn id="81" idx="3"/>
              <a:endCxn id="73" idx="1"/>
            </p:cNvCxnSpPr>
            <p:nvPr/>
          </p:nvCxnSpPr>
          <p:spPr>
            <a:xfrm>
              <a:off x="4081761"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57A268A-54D4-4358-CA9B-14A218102EDE}"/>
                </a:ext>
              </a:extLst>
            </p:cNvPr>
            <p:cNvCxnSpPr>
              <a:cxnSpLocks/>
              <a:stCxn id="73" idx="3"/>
              <a:endCxn id="74" idx="1"/>
            </p:cNvCxnSpPr>
            <p:nvPr/>
          </p:nvCxnSpPr>
          <p:spPr>
            <a:xfrm>
              <a:off x="5484898" y="1635529"/>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EDE1D1D-53C6-4850-1084-8A46D152E0D3}"/>
                </a:ext>
              </a:extLst>
            </p:cNvPr>
            <p:cNvCxnSpPr>
              <a:cxnSpLocks/>
              <a:stCxn id="74" idx="3"/>
              <a:endCxn id="77" idx="1"/>
            </p:cNvCxnSpPr>
            <p:nvPr/>
          </p:nvCxnSpPr>
          <p:spPr>
            <a:xfrm flipV="1">
              <a:off x="6888035"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73DCEC10-7829-7C77-7D32-4D4B9BF01241}"/>
                </a:ext>
              </a:extLst>
            </p:cNvPr>
            <p:cNvGrpSpPr/>
            <p:nvPr/>
          </p:nvGrpSpPr>
          <p:grpSpPr>
            <a:xfrm>
              <a:off x="2515999" y="1000648"/>
              <a:ext cx="1565762" cy="1269760"/>
              <a:chOff x="3852998" y="907661"/>
              <a:chExt cx="1565762" cy="1269760"/>
            </a:xfrm>
          </p:grpSpPr>
          <p:sp>
            <p:nvSpPr>
              <p:cNvPr id="81" name="Rectangle 80">
                <a:extLst>
                  <a:ext uri="{FF2B5EF4-FFF2-40B4-BE49-F238E27FC236}">
                    <a16:creationId xmlns:a16="http://schemas.microsoft.com/office/drawing/2014/main" id="{C66DED96-9A92-D677-A24F-476CE45F94A5}"/>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82" name="Group 81">
                <a:extLst>
                  <a:ext uri="{FF2B5EF4-FFF2-40B4-BE49-F238E27FC236}">
                    <a16:creationId xmlns:a16="http://schemas.microsoft.com/office/drawing/2014/main" id="{B0F6AB4F-3D8B-D30F-3764-10F73FC4AF56}"/>
                  </a:ext>
                </a:extLst>
              </p:cNvPr>
              <p:cNvGrpSpPr/>
              <p:nvPr/>
            </p:nvGrpSpPr>
            <p:grpSpPr>
              <a:xfrm>
                <a:off x="3942306" y="1297899"/>
                <a:ext cx="1440099" cy="595657"/>
                <a:chOff x="7984639" y="3411038"/>
                <a:chExt cx="1848439" cy="764556"/>
              </a:xfrm>
            </p:grpSpPr>
            <p:pic>
              <p:nvPicPr>
                <p:cNvPr id="83" name="Graphic 82" descr="Acorn with solid fill">
                  <a:extLst>
                    <a:ext uri="{FF2B5EF4-FFF2-40B4-BE49-F238E27FC236}">
                      <a16:creationId xmlns:a16="http://schemas.microsoft.com/office/drawing/2014/main" id="{C955CB09-F123-348E-DFB8-3D10250AD2A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84" name="Graphic 83" descr="Fox with solid fill">
                  <a:extLst>
                    <a:ext uri="{FF2B5EF4-FFF2-40B4-BE49-F238E27FC236}">
                      <a16:creationId xmlns:a16="http://schemas.microsoft.com/office/drawing/2014/main" id="{BF645F40-9D49-D3CE-5A83-0BC1E13B174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0" name="Rectangle 69">
              <a:extLst>
                <a:ext uri="{FF2B5EF4-FFF2-40B4-BE49-F238E27FC236}">
                  <a16:creationId xmlns:a16="http://schemas.microsoft.com/office/drawing/2014/main" id="{DE33B73F-BB6E-9130-17F7-F9B05BFFDE55}"/>
                </a:ext>
              </a:extLst>
            </p:cNvPr>
            <p:cNvSpPr>
              <a:spLocks/>
            </p:cNvSpPr>
            <p:nvPr/>
          </p:nvSpPr>
          <p:spPr>
            <a:xfrm>
              <a:off x="9100071"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1" name="Group 70">
              <a:extLst>
                <a:ext uri="{FF2B5EF4-FFF2-40B4-BE49-F238E27FC236}">
                  <a16:creationId xmlns:a16="http://schemas.microsoft.com/office/drawing/2014/main" id="{E67B1864-56A4-CF8F-FC67-E43739844720}"/>
                </a:ext>
              </a:extLst>
            </p:cNvPr>
            <p:cNvGrpSpPr/>
            <p:nvPr/>
          </p:nvGrpSpPr>
          <p:grpSpPr>
            <a:xfrm>
              <a:off x="7211172" y="1000648"/>
              <a:ext cx="1565762" cy="1269760"/>
              <a:chOff x="3852998" y="907661"/>
              <a:chExt cx="1565762" cy="1269760"/>
            </a:xfrm>
          </p:grpSpPr>
          <p:sp>
            <p:nvSpPr>
              <p:cNvPr id="77" name="Rectangle 76">
                <a:extLst>
                  <a:ext uri="{FF2B5EF4-FFF2-40B4-BE49-F238E27FC236}">
                    <a16:creationId xmlns:a16="http://schemas.microsoft.com/office/drawing/2014/main" id="{3A114471-62B0-D988-CC02-F76EA77A0A5E}"/>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78" name="Group 77">
                <a:extLst>
                  <a:ext uri="{FF2B5EF4-FFF2-40B4-BE49-F238E27FC236}">
                    <a16:creationId xmlns:a16="http://schemas.microsoft.com/office/drawing/2014/main" id="{42C66B81-E850-3CEC-66D0-2B6E52BBAB22}"/>
                  </a:ext>
                </a:extLst>
              </p:cNvPr>
              <p:cNvGrpSpPr/>
              <p:nvPr/>
            </p:nvGrpSpPr>
            <p:grpSpPr>
              <a:xfrm>
                <a:off x="3942306" y="1297899"/>
                <a:ext cx="1440099" cy="595657"/>
                <a:chOff x="7984639" y="3411038"/>
                <a:chExt cx="1848439" cy="764556"/>
              </a:xfrm>
            </p:grpSpPr>
            <p:pic>
              <p:nvPicPr>
                <p:cNvPr id="79" name="Graphic 78" descr="Balloons with solid fill">
                  <a:extLst>
                    <a:ext uri="{FF2B5EF4-FFF2-40B4-BE49-F238E27FC236}">
                      <a16:creationId xmlns:a16="http://schemas.microsoft.com/office/drawing/2014/main" id="{0321AF16-166D-CB9C-8B79-3CEDF335090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80" name="Graphic 79" descr="Fox with solid fill">
                  <a:extLst>
                    <a:ext uri="{FF2B5EF4-FFF2-40B4-BE49-F238E27FC236}">
                      <a16:creationId xmlns:a16="http://schemas.microsoft.com/office/drawing/2014/main" id="{EF804D91-2242-C4D4-895A-3DC665EE039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2" name="Rectangle 71">
              <a:extLst>
                <a:ext uri="{FF2B5EF4-FFF2-40B4-BE49-F238E27FC236}">
                  <a16:creationId xmlns:a16="http://schemas.microsoft.com/office/drawing/2014/main" id="{C2084F33-55F2-11F2-B005-98F19F6CB915}"/>
                </a:ext>
              </a:extLst>
            </p:cNvPr>
            <p:cNvSpPr>
              <a:spLocks/>
            </p:cNvSpPr>
            <p:nvPr/>
          </p:nvSpPr>
          <p:spPr>
            <a:xfrm>
              <a:off x="1112862"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3" name="Rectangle 72">
              <a:extLst>
                <a:ext uri="{FF2B5EF4-FFF2-40B4-BE49-F238E27FC236}">
                  <a16:creationId xmlns:a16="http://schemas.microsoft.com/office/drawing/2014/main" id="{45D96B7D-21BA-E1D3-E205-F110EF7A8BBF}"/>
                </a:ext>
              </a:extLst>
            </p:cNvPr>
            <p:cNvSpPr>
              <a:spLocks/>
            </p:cNvSpPr>
            <p:nvPr/>
          </p:nvSpPr>
          <p:spPr>
            <a:xfrm>
              <a:off x="4404898"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4" name="Rectangle 73">
              <a:extLst>
                <a:ext uri="{FF2B5EF4-FFF2-40B4-BE49-F238E27FC236}">
                  <a16:creationId xmlns:a16="http://schemas.microsoft.com/office/drawing/2014/main" id="{4143F965-6AD3-1DC4-3511-9BD972555ABF}"/>
                </a:ext>
              </a:extLst>
            </p:cNvPr>
            <p:cNvSpPr>
              <a:spLocks/>
            </p:cNvSpPr>
            <p:nvPr/>
          </p:nvSpPr>
          <p:spPr>
            <a:xfrm>
              <a:off x="5808035"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5" name="Straight Arrow Connector 74">
              <a:extLst>
                <a:ext uri="{FF2B5EF4-FFF2-40B4-BE49-F238E27FC236}">
                  <a16:creationId xmlns:a16="http://schemas.microsoft.com/office/drawing/2014/main" id="{F4F66A6B-F2FD-8827-54A7-755459FC0778}"/>
                </a:ext>
              </a:extLst>
            </p:cNvPr>
            <p:cNvCxnSpPr>
              <a:cxnSpLocks/>
            </p:cNvCxnSpPr>
            <p:nvPr/>
          </p:nvCxnSpPr>
          <p:spPr>
            <a:xfrm>
              <a:off x="10193667" y="1635527"/>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7C6378F-0A76-C21A-24AA-1C89FD7B7EBA}"/>
                </a:ext>
              </a:extLst>
            </p:cNvPr>
            <p:cNvSpPr txBox="1"/>
            <p:nvPr/>
          </p:nvSpPr>
          <p:spPr>
            <a:xfrm>
              <a:off x="10562648" y="1450861"/>
              <a:ext cx="516488" cy="369332"/>
            </a:xfrm>
            <a:prstGeom prst="rect">
              <a:avLst/>
            </a:prstGeom>
            <a:noFill/>
          </p:spPr>
          <p:txBody>
            <a:bodyPr wrap="none" rtlCol="0">
              <a:spAutoFit/>
            </a:bodyPr>
            <a:lstStyle/>
            <a:p>
              <a:r>
                <a:rPr lang="en-CH" dirty="0"/>
                <a:t>……</a:t>
              </a:r>
            </a:p>
          </p:txBody>
        </p:sp>
        <p:pic>
          <p:nvPicPr>
            <p:cNvPr id="59" name="Graphic 58" descr="Arrow Right with solid fill">
              <a:extLst>
                <a:ext uri="{FF2B5EF4-FFF2-40B4-BE49-F238E27FC236}">
                  <a16:creationId xmlns:a16="http://schemas.microsoft.com/office/drawing/2014/main" id="{6067C896-EFE7-57DF-30D6-3873ABBA5A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346273" y="1341730"/>
              <a:ext cx="587595" cy="587595"/>
            </a:xfrm>
            <a:prstGeom prst="rect">
              <a:avLst/>
            </a:prstGeom>
          </p:spPr>
        </p:pic>
        <p:pic>
          <p:nvPicPr>
            <p:cNvPr id="60" name="Graphic 59" descr="Arrow Right with solid fill">
              <a:extLst>
                <a:ext uri="{FF2B5EF4-FFF2-40B4-BE49-F238E27FC236}">
                  <a16:creationId xmlns:a16="http://schemas.microsoft.com/office/drawing/2014/main" id="{9048C9E7-E4C0-C5A8-C9E5-ED2E9ABEAC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7448" y="1345352"/>
              <a:ext cx="587595" cy="587595"/>
            </a:xfrm>
            <a:prstGeom prst="rect">
              <a:avLst/>
            </a:prstGeom>
          </p:spPr>
        </p:pic>
        <p:sp>
          <p:nvSpPr>
            <p:cNvPr id="85" name="Oval Callout 84">
              <a:extLst>
                <a:ext uri="{FF2B5EF4-FFF2-40B4-BE49-F238E27FC236}">
                  <a16:creationId xmlns:a16="http://schemas.microsoft.com/office/drawing/2014/main" id="{7CE6D0A2-7712-BBCF-59FE-2F1F945CED99}"/>
                </a:ext>
              </a:extLst>
            </p:cNvPr>
            <p:cNvSpPr/>
            <p:nvPr/>
          </p:nvSpPr>
          <p:spPr>
            <a:xfrm>
              <a:off x="4783329" y="267218"/>
              <a:ext cx="1403137" cy="633096"/>
            </a:xfrm>
            <a:prstGeom prst="wedgeEllipseCallout">
              <a:avLst>
                <a:gd name="adj1" fmla="val -33381"/>
                <a:gd name="adj2" fmla="val 7610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the nut</a:t>
              </a:r>
            </a:p>
          </p:txBody>
        </p:sp>
        <p:sp>
          <p:nvSpPr>
            <p:cNvPr id="86" name="Oval Callout 85">
              <a:extLst>
                <a:ext uri="{FF2B5EF4-FFF2-40B4-BE49-F238E27FC236}">
                  <a16:creationId xmlns:a16="http://schemas.microsoft.com/office/drawing/2014/main" id="{61C2F1C7-E4D3-B8CC-3953-5F0B22DEB606}"/>
                </a:ext>
              </a:extLst>
            </p:cNvPr>
            <p:cNvSpPr/>
            <p:nvPr/>
          </p:nvSpPr>
          <p:spPr>
            <a:xfrm>
              <a:off x="8740579" y="266554"/>
              <a:ext cx="1403137" cy="633096"/>
            </a:xfrm>
            <a:prstGeom prst="wedgeEllipseCallout">
              <a:avLst>
                <a:gd name="adj1" fmla="val 31382"/>
                <a:gd name="adj2" fmla="val 805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nothing</a:t>
              </a:r>
            </a:p>
          </p:txBody>
        </p:sp>
      </p:grpSp>
    </p:spTree>
    <p:extLst>
      <p:ext uri="{BB962C8B-B14F-4D97-AF65-F5344CB8AC3E}">
        <p14:creationId xmlns:p14="http://schemas.microsoft.com/office/powerpoint/2010/main" val="307860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FA33B-A313-A798-8EAF-F471DDB4B746}"/>
            </a:ext>
          </a:extLst>
        </p:cNvPr>
        <p:cNvGrpSpPr/>
        <p:nvPr/>
      </p:nvGrpSpPr>
      <p:grpSpPr>
        <a:xfrm>
          <a:off x="0" y="0"/>
          <a:ext cx="0" cy="0"/>
          <a:chOff x="0" y="0"/>
          <a:chExt cx="0" cy="0"/>
        </a:xfrm>
      </p:grpSpPr>
      <p:grpSp>
        <p:nvGrpSpPr>
          <p:cNvPr id="87" name="Group 86">
            <a:extLst>
              <a:ext uri="{FF2B5EF4-FFF2-40B4-BE49-F238E27FC236}">
                <a16:creationId xmlns:a16="http://schemas.microsoft.com/office/drawing/2014/main" id="{9F6A25A0-420A-5D09-9258-31E42CB408E2}"/>
              </a:ext>
            </a:extLst>
          </p:cNvPr>
          <p:cNvGrpSpPr/>
          <p:nvPr/>
        </p:nvGrpSpPr>
        <p:grpSpPr>
          <a:xfrm>
            <a:off x="1112862" y="266554"/>
            <a:ext cx="9966274" cy="2004518"/>
            <a:chOff x="1112862" y="266554"/>
            <a:chExt cx="9966274" cy="2004518"/>
          </a:xfrm>
        </p:grpSpPr>
        <p:cxnSp>
          <p:nvCxnSpPr>
            <p:cNvPr id="64" name="Straight Arrow Connector 63">
              <a:extLst>
                <a:ext uri="{FF2B5EF4-FFF2-40B4-BE49-F238E27FC236}">
                  <a16:creationId xmlns:a16="http://schemas.microsoft.com/office/drawing/2014/main" id="{575D978F-7E3E-FEA1-0376-1CC8FA6036A7}"/>
                </a:ext>
              </a:extLst>
            </p:cNvPr>
            <p:cNvCxnSpPr>
              <a:cxnSpLocks/>
              <a:stCxn id="77" idx="3"/>
              <a:endCxn id="70" idx="1"/>
            </p:cNvCxnSpPr>
            <p:nvPr/>
          </p:nvCxnSpPr>
          <p:spPr>
            <a:xfrm>
              <a:off x="8776934"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5E4A76B-1237-612D-3FFD-6B9FF5E48996}"/>
                </a:ext>
              </a:extLst>
            </p:cNvPr>
            <p:cNvCxnSpPr>
              <a:cxnSpLocks/>
              <a:endCxn id="81" idx="1"/>
            </p:cNvCxnSpPr>
            <p:nvPr/>
          </p:nvCxnSpPr>
          <p:spPr>
            <a:xfrm flipV="1">
              <a:off x="2196463" y="1635528"/>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A5580A1-806C-05AD-EFC2-CF45F805094B}"/>
                </a:ext>
              </a:extLst>
            </p:cNvPr>
            <p:cNvCxnSpPr>
              <a:cxnSpLocks/>
              <a:stCxn id="81" idx="3"/>
              <a:endCxn id="73" idx="1"/>
            </p:cNvCxnSpPr>
            <p:nvPr/>
          </p:nvCxnSpPr>
          <p:spPr>
            <a:xfrm>
              <a:off x="4081761"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6BF269F-7CFC-754C-2D3D-8F9FBF0CF954}"/>
                </a:ext>
              </a:extLst>
            </p:cNvPr>
            <p:cNvCxnSpPr>
              <a:cxnSpLocks/>
              <a:stCxn id="73" idx="3"/>
              <a:endCxn id="74" idx="1"/>
            </p:cNvCxnSpPr>
            <p:nvPr/>
          </p:nvCxnSpPr>
          <p:spPr>
            <a:xfrm>
              <a:off x="5484898" y="1635529"/>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6A2A86D-858D-4DE5-6564-4C1CDD81CC0E}"/>
                </a:ext>
              </a:extLst>
            </p:cNvPr>
            <p:cNvCxnSpPr>
              <a:cxnSpLocks/>
              <a:stCxn id="74" idx="3"/>
              <a:endCxn id="77" idx="1"/>
            </p:cNvCxnSpPr>
            <p:nvPr/>
          </p:nvCxnSpPr>
          <p:spPr>
            <a:xfrm flipV="1">
              <a:off x="6888035"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0579298-FA8E-CE2D-D2DE-B621D6F9FDC8}"/>
                </a:ext>
              </a:extLst>
            </p:cNvPr>
            <p:cNvGrpSpPr/>
            <p:nvPr/>
          </p:nvGrpSpPr>
          <p:grpSpPr>
            <a:xfrm>
              <a:off x="2515999" y="1000648"/>
              <a:ext cx="1565762" cy="1269760"/>
              <a:chOff x="3852998" y="907661"/>
              <a:chExt cx="1565762" cy="1269760"/>
            </a:xfrm>
          </p:grpSpPr>
          <p:sp>
            <p:nvSpPr>
              <p:cNvPr id="81" name="Rectangle 80">
                <a:extLst>
                  <a:ext uri="{FF2B5EF4-FFF2-40B4-BE49-F238E27FC236}">
                    <a16:creationId xmlns:a16="http://schemas.microsoft.com/office/drawing/2014/main" id="{DAFF3686-E767-E7B3-609D-7573CD1601E4}"/>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82" name="Group 81">
                <a:extLst>
                  <a:ext uri="{FF2B5EF4-FFF2-40B4-BE49-F238E27FC236}">
                    <a16:creationId xmlns:a16="http://schemas.microsoft.com/office/drawing/2014/main" id="{89D3DC06-D7E6-5C59-CAFD-78FAEF2F1A20}"/>
                  </a:ext>
                </a:extLst>
              </p:cNvPr>
              <p:cNvGrpSpPr/>
              <p:nvPr/>
            </p:nvGrpSpPr>
            <p:grpSpPr>
              <a:xfrm>
                <a:off x="3942306" y="1297899"/>
                <a:ext cx="1440099" cy="595657"/>
                <a:chOff x="7984639" y="3411038"/>
                <a:chExt cx="1848439" cy="764556"/>
              </a:xfrm>
            </p:grpSpPr>
            <p:pic>
              <p:nvPicPr>
                <p:cNvPr id="83" name="Graphic 82" descr="Acorn with solid fill">
                  <a:extLst>
                    <a:ext uri="{FF2B5EF4-FFF2-40B4-BE49-F238E27FC236}">
                      <a16:creationId xmlns:a16="http://schemas.microsoft.com/office/drawing/2014/main" id="{D09B1964-DE9B-09EC-A353-2BAE948A27F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84" name="Graphic 83" descr="Fox with solid fill">
                  <a:extLst>
                    <a:ext uri="{FF2B5EF4-FFF2-40B4-BE49-F238E27FC236}">
                      <a16:creationId xmlns:a16="http://schemas.microsoft.com/office/drawing/2014/main" id="{584AE8F2-E9E6-6159-DC3B-ACC0DB6186D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0" name="Rectangle 69">
              <a:extLst>
                <a:ext uri="{FF2B5EF4-FFF2-40B4-BE49-F238E27FC236}">
                  <a16:creationId xmlns:a16="http://schemas.microsoft.com/office/drawing/2014/main" id="{2424308B-CD3E-84E1-5573-679A7068D90F}"/>
                </a:ext>
              </a:extLst>
            </p:cNvPr>
            <p:cNvSpPr>
              <a:spLocks/>
            </p:cNvSpPr>
            <p:nvPr/>
          </p:nvSpPr>
          <p:spPr>
            <a:xfrm>
              <a:off x="9100071"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1" name="Group 70">
              <a:extLst>
                <a:ext uri="{FF2B5EF4-FFF2-40B4-BE49-F238E27FC236}">
                  <a16:creationId xmlns:a16="http://schemas.microsoft.com/office/drawing/2014/main" id="{D595BF82-9BA6-46C4-DB83-57F376B8498E}"/>
                </a:ext>
              </a:extLst>
            </p:cNvPr>
            <p:cNvGrpSpPr/>
            <p:nvPr/>
          </p:nvGrpSpPr>
          <p:grpSpPr>
            <a:xfrm>
              <a:off x="7211172" y="1000648"/>
              <a:ext cx="1565762" cy="1269760"/>
              <a:chOff x="3852998" y="907661"/>
              <a:chExt cx="1565762" cy="1269760"/>
            </a:xfrm>
          </p:grpSpPr>
          <p:sp>
            <p:nvSpPr>
              <p:cNvPr id="77" name="Rectangle 76">
                <a:extLst>
                  <a:ext uri="{FF2B5EF4-FFF2-40B4-BE49-F238E27FC236}">
                    <a16:creationId xmlns:a16="http://schemas.microsoft.com/office/drawing/2014/main" id="{B4760274-B50D-8556-9A87-51320697D654}"/>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78" name="Group 77">
                <a:extLst>
                  <a:ext uri="{FF2B5EF4-FFF2-40B4-BE49-F238E27FC236}">
                    <a16:creationId xmlns:a16="http://schemas.microsoft.com/office/drawing/2014/main" id="{AD4C38D7-4460-6D70-180E-897578A73619}"/>
                  </a:ext>
                </a:extLst>
              </p:cNvPr>
              <p:cNvGrpSpPr/>
              <p:nvPr/>
            </p:nvGrpSpPr>
            <p:grpSpPr>
              <a:xfrm>
                <a:off x="3942306" y="1297899"/>
                <a:ext cx="1440099" cy="595657"/>
                <a:chOff x="7984639" y="3411038"/>
                <a:chExt cx="1848439" cy="764556"/>
              </a:xfrm>
            </p:grpSpPr>
            <p:pic>
              <p:nvPicPr>
                <p:cNvPr id="79" name="Graphic 78" descr="Balloons with solid fill">
                  <a:extLst>
                    <a:ext uri="{FF2B5EF4-FFF2-40B4-BE49-F238E27FC236}">
                      <a16:creationId xmlns:a16="http://schemas.microsoft.com/office/drawing/2014/main" id="{EE5FECE4-C532-5783-3D03-7FB144E71FA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80" name="Graphic 79" descr="Fox with solid fill">
                  <a:extLst>
                    <a:ext uri="{FF2B5EF4-FFF2-40B4-BE49-F238E27FC236}">
                      <a16:creationId xmlns:a16="http://schemas.microsoft.com/office/drawing/2014/main" id="{3A8B50C6-4182-A436-CD53-0D29D0DA15F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2" name="Rectangle 71">
              <a:extLst>
                <a:ext uri="{FF2B5EF4-FFF2-40B4-BE49-F238E27FC236}">
                  <a16:creationId xmlns:a16="http://schemas.microsoft.com/office/drawing/2014/main" id="{271AE042-EDEA-E661-D663-FA39794DB354}"/>
                </a:ext>
              </a:extLst>
            </p:cNvPr>
            <p:cNvSpPr>
              <a:spLocks/>
            </p:cNvSpPr>
            <p:nvPr/>
          </p:nvSpPr>
          <p:spPr>
            <a:xfrm>
              <a:off x="1112862"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3" name="Rectangle 72">
              <a:extLst>
                <a:ext uri="{FF2B5EF4-FFF2-40B4-BE49-F238E27FC236}">
                  <a16:creationId xmlns:a16="http://schemas.microsoft.com/office/drawing/2014/main" id="{B294468A-2C4E-6E4A-A5C5-0956C0D641A5}"/>
                </a:ext>
              </a:extLst>
            </p:cNvPr>
            <p:cNvSpPr>
              <a:spLocks/>
            </p:cNvSpPr>
            <p:nvPr/>
          </p:nvSpPr>
          <p:spPr>
            <a:xfrm>
              <a:off x="4404898"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4" name="Rectangle 73">
              <a:extLst>
                <a:ext uri="{FF2B5EF4-FFF2-40B4-BE49-F238E27FC236}">
                  <a16:creationId xmlns:a16="http://schemas.microsoft.com/office/drawing/2014/main" id="{C674A772-E27C-AF0F-2339-EDE2171F734B}"/>
                </a:ext>
              </a:extLst>
            </p:cNvPr>
            <p:cNvSpPr>
              <a:spLocks/>
            </p:cNvSpPr>
            <p:nvPr/>
          </p:nvSpPr>
          <p:spPr>
            <a:xfrm>
              <a:off x="5808035"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5" name="Straight Arrow Connector 74">
              <a:extLst>
                <a:ext uri="{FF2B5EF4-FFF2-40B4-BE49-F238E27FC236}">
                  <a16:creationId xmlns:a16="http://schemas.microsoft.com/office/drawing/2014/main" id="{DAA69B97-C83B-39CF-8983-CA96101717BE}"/>
                </a:ext>
              </a:extLst>
            </p:cNvPr>
            <p:cNvCxnSpPr>
              <a:cxnSpLocks/>
            </p:cNvCxnSpPr>
            <p:nvPr/>
          </p:nvCxnSpPr>
          <p:spPr>
            <a:xfrm>
              <a:off x="10193667" y="1635527"/>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8C8F8A3-2036-C8E0-E08C-0532ED16A49E}"/>
                </a:ext>
              </a:extLst>
            </p:cNvPr>
            <p:cNvSpPr txBox="1"/>
            <p:nvPr/>
          </p:nvSpPr>
          <p:spPr>
            <a:xfrm>
              <a:off x="10562648" y="1450861"/>
              <a:ext cx="516488" cy="369332"/>
            </a:xfrm>
            <a:prstGeom prst="rect">
              <a:avLst/>
            </a:prstGeom>
            <a:noFill/>
          </p:spPr>
          <p:txBody>
            <a:bodyPr wrap="none" rtlCol="0">
              <a:spAutoFit/>
            </a:bodyPr>
            <a:lstStyle/>
            <a:p>
              <a:r>
                <a:rPr lang="en-CH" dirty="0"/>
                <a:t>……</a:t>
              </a:r>
            </a:p>
          </p:txBody>
        </p:sp>
        <p:pic>
          <p:nvPicPr>
            <p:cNvPr id="59" name="Graphic 58" descr="Arrow Right with solid fill">
              <a:extLst>
                <a:ext uri="{FF2B5EF4-FFF2-40B4-BE49-F238E27FC236}">
                  <a16:creationId xmlns:a16="http://schemas.microsoft.com/office/drawing/2014/main" id="{90C9FCF1-0470-BB48-04BF-471BA17ADC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346273" y="1341730"/>
              <a:ext cx="587595" cy="587595"/>
            </a:xfrm>
            <a:prstGeom prst="rect">
              <a:avLst/>
            </a:prstGeom>
          </p:spPr>
        </p:pic>
        <p:pic>
          <p:nvPicPr>
            <p:cNvPr id="60" name="Graphic 59" descr="Arrow Right with solid fill">
              <a:extLst>
                <a:ext uri="{FF2B5EF4-FFF2-40B4-BE49-F238E27FC236}">
                  <a16:creationId xmlns:a16="http://schemas.microsoft.com/office/drawing/2014/main" id="{9E4DD68E-C6A3-65EF-916A-DEBE71017C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7448" y="1345352"/>
              <a:ext cx="587595" cy="587595"/>
            </a:xfrm>
            <a:prstGeom prst="rect">
              <a:avLst/>
            </a:prstGeom>
          </p:spPr>
        </p:pic>
        <p:sp>
          <p:nvSpPr>
            <p:cNvPr id="85" name="Oval Callout 84">
              <a:extLst>
                <a:ext uri="{FF2B5EF4-FFF2-40B4-BE49-F238E27FC236}">
                  <a16:creationId xmlns:a16="http://schemas.microsoft.com/office/drawing/2014/main" id="{1897B1F4-E15E-7D86-09DF-5046CFFE37AF}"/>
                </a:ext>
              </a:extLst>
            </p:cNvPr>
            <p:cNvSpPr/>
            <p:nvPr/>
          </p:nvSpPr>
          <p:spPr>
            <a:xfrm>
              <a:off x="4783329" y="267218"/>
              <a:ext cx="1403137" cy="633096"/>
            </a:xfrm>
            <a:prstGeom prst="wedgeEllipseCallout">
              <a:avLst>
                <a:gd name="adj1" fmla="val -33381"/>
                <a:gd name="adj2" fmla="val 7610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the nut</a:t>
              </a:r>
            </a:p>
          </p:txBody>
        </p:sp>
        <p:sp>
          <p:nvSpPr>
            <p:cNvPr id="86" name="Oval Callout 85">
              <a:extLst>
                <a:ext uri="{FF2B5EF4-FFF2-40B4-BE49-F238E27FC236}">
                  <a16:creationId xmlns:a16="http://schemas.microsoft.com/office/drawing/2014/main" id="{7E8AEF58-41E8-EC9B-B19C-B90AA1BFFEB1}"/>
                </a:ext>
              </a:extLst>
            </p:cNvPr>
            <p:cNvSpPr/>
            <p:nvPr/>
          </p:nvSpPr>
          <p:spPr>
            <a:xfrm>
              <a:off x="8740579" y="266554"/>
              <a:ext cx="1403137" cy="633096"/>
            </a:xfrm>
            <a:prstGeom prst="wedgeEllipseCallout">
              <a:avLst>
                <a:gd name="adj1" fmla="val 31382"/>
                <a:gd name="adj2" fmla="val 805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nothing</a:t>
              </a:r>
            </a:p>
          </p:txBody>
        </p:sp>
      </p:grpSp>
      <p:sp>
        <p:nvSpPr>
          <p:cNvPr id="3" name="TextBox 2">
            <a:extLst>
              <a:ext uri="{FF2B5EF4-FFF2-40B4-BE49-F238E27FC236}">
                <a16:creationId xmlns:a16="http://schemas.microsoft.com/office/drawing/2014/main" id="{E8DDC4CE-46DB-00FE-19AB-ED06E3535BE2}"/>
              </a:ext>
            </a:extLst>
          </p:cNvPr>
          <p:cNvSpPr txBox="1"/>
          <p:nvPr/>
        </p:nvSpPr>
        <p:spPr>
          <a:xfrm>
            <a:off x="1172495" y="3072615"/>
            <a:ext cx="9767496" cy="2784737"/>
          </a:xfrm>
          <a:prstGeom prst="rect">
            <a:avLst/>
          </a:prstGeom>
          <a:noFill/>
        </p:spPr>
        <p:txBody>
          <a:bodyPr wrap="square" rtlCol="0">
            <a:spAutoFit/>
          </a:bodyPr>
          <a:lstStyle/>
          <a:p>
            <a:pPr>
              <a:lnSpc>
                <a:spcPct val="200000"/>
              </a:lnSpc>
            </a:pPr>
            <a:r>
              <a:rPr lang="en-US" dirty="0"/>
              <a:t>In the upcoming experiment, the </a:t>
            </a:r>
            <a:r>
              <a:rPr lang="en-US" dirty="0">
                <a:solidFill>
                  <a:schemeClr val="bg1"/>
                </a:solidFill>
              </a:rPr>
              <a:t>white fox </a:t>
            </a:r>
            <a:r>
              <a:rPr lang="en-US" dirty="0"/>
              <a:t>will always be paired with another object, and an arrow will be displayed </a:t>
            </a:r>
            <a:r>
              <a:rPr lang="en-US" dirty="0">
                <a:solidFill>
                  <a:srgbClr val="FF0000"/>
                </a:solidFill>
              </a:rPr>
              <a:t>after</a:t>
            </a:r>
            <a:r>
              <a:rPr lang="en-US" dirty="0"/>
              <a:t> each pair of objects is presented.</a:t>
            </a:r>
          </a:p>
          <a:p>
            <a:pPr marL="342900" indent="-342900">
              <a:lnSpc>
                <a:spcPct val="200000"/>
              </a:lnSpc>
              <a:buFont typeface="+mj-lt"/>
              <a:buAutoNum type="arabicPeriod"/>
            </a:pPr>
            <a:r>
              <a:rPr lang="en-US" dirty="0"/>
              <a:t>Please click on the </a:t>
            </a:r>
            <a:r>
              <a:rPr lang="en-US" dirty="0">
                <a:solidFill>
                  <a:srgbClr val="FF0000"/>
                </a:solidFill>
              </a:rPr>
              <a:t>smaller</a:t>
            </a:r>
            <a:r>
              <a:rPr lang="en-US" dirty="0"/>
              <a:t> object for each pair of objects </a:t>
            </a:r>
            <a:r>
              <a:rPr lang="en-US" u="sng" dirty="0"/>
              <a:t>as soon as possible</a:t>
            </a:r>
            <a:r>
              <a:rPr lang="en-US" dirty="0"/>
              <a:t>.</a:t>
            </a:r>
            <a:endParaRPr lang="en-US" sz="1800" kern="1200" dirty="0">
              <a:solidFill>
                <a:srgbClr val="000000"/>
              </a:solidFill>
              <a:effectLst/>
              <a:latin typeface="Calibri" panose="020F0502020204030204" pitchFamily="34" charset="0"/>
              <a:ea typeface="+mn-ea"/>
              <a:cs typeface="+mn-cs"/>
            </a:endParaRP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If the arrow points to the </a:t>
            </a:r>
            <a:r>
              <a:rPr lang="en-US" sz="1800" kern="1200" dirty="0">
                <a:solidFill>
                  <a:schemeClr val="bg1"/>
                </a:solidFill>
                <a:effectLst/>
                <a:latin typeface="Calibri" panose="020F0502020204030204" pitchFamily="34" charset="0"/>
                <a:ea typeface="+mn-ea"/>
                <a:cs typeface="+mn-cs"/>
              </a:rPr>
              <a:t>white fox</a:t>
            </a:r>
            <a:r>
              <a:rPr lang="en-US" sz="1800" kern="1200" dirty="0">
                <a:solidFill>
                  <a:srgbClr val="000000"/>
                </a:solidFill>
                <a:effectLst/>
                <a:latin typeface="Calibri" panose="020F0502020204030204" pitchFamily="34" charset="0"/>
                <a:ea typeface="+mn-ea"/>
                <a:cs typeface="+mn-cs"/>
              </a:rPr>
              <a:t>, you don’t need to remember anything</a:t>
            </a:r>
          </a:p>
          <a:p>
            <a:pPr marL="347472" indent="-347472" algn="l" rtl="0" eaLnBrk="1" latinLnBrk="0" hangingPunct="1">
              <a:lnSpc>
                <a:spcPct val="200000"/>
              </a:lnSpc>
              <a:spcBef>
                <a:spcPts val="0"/>
              </a:spcBef>
              <a:spcAft>
                <a:spcPts val="0"/>
              </a:spcAft>
              <a:buClrTx/>
              <a:buSzPts val="1800"/>
              <a:buFont typeface="+mj-lt"/>
              <a:buAutoNum type="arabicPeriod"/>
            </a:pPr>
            <a:r>
              <a:rPr lang="en-US" dirty="0">
                <a:solidFill>
                  <a:srgbClr val="000000"/>
                </a:solidFill>
                <a:latin typeface="Calibri" panose="020F0502020204030204" pitchFamily="34" charset="0"/>
              </a:rPr>
              <a:t>If the arrow points to the colored object, please remember the object and its color.</a:t>
            </a:r>
            <a:endParaRPr lang="en-CH" sz="1800" dirty="0">
              <a:effectLst/>
            </a:endParaRPr>
          </a:p>
        </p:txBody>
      </p:sp>
    </p:spTree>
    <p:extLst>
      <p:ext uri="{BB962C8B-B14F-4D97-AF65-F5344CB8AC3E}">
        <p14:creationId xmlns:p14="http://schemas.microsoft.com/office/powerpoint/2010/main" val="314543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ED846-316C-25FE-7FCF-544CFA02D929}"/>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7581170F-3BF9-A7AF-C83E-DC3D05BFD649}"/>
              </a:ext>
            </a:extLst>
          </p:cNvPr>
          <p:cNvGrpSpPr/>
          <p:nvPr/>
        </p:nvGrpSpPr>
        <p:grpSpPr>
          <a:xfrm>
            <a:off x="1112862" y="266554"/>
            <a:ext cx="9966274" cy="2004518"/>
            <a:chOff x="1112862" y="266554"/>
            <a:chExt cx="9966274" cy="2004518"/>
          </a:xfrm>
        </p:grpSpPr>
        <p:cxnSp>
          <p:nvCxnSpPr>
            <p:cNvPr id="64" name="Straight Arrow Connector 63">
              <a:extLst>
                <a:ext uri="{FF2B5EF4-FFF2-40B4-BE49-F238E27FC236}">
                  <a16:creationId xmlns:a16="http://schemas.microsoft.com/office/drawing/2014/main" id="{AFB8D753-C3A2-9087-6CB1-6F40ED58B486}"/>
                </a:ext>
              </a:extLst>
            </p:cNvPr>
            <p:cNvCxnSpPr>
              <a:cxnSpLocks/>
              <a:stCxn id="77" idx="3"/>
              <a:endCxn id="70" idx="1"/>
            </p:cNvCxnSpPr>
            <p:nvPr/>
          </p:nvCxnSpPr>
          <p:spPr>
            <a:xfrm>
              <a:off x="8776934"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F6DBF20-0CDF-FAA8-40DF-F15BCFE6E1DC}"/>
                </a:ext>
              </a:extLst>
            </p:cNvPr>
            <p:cNvCxnSpPr>
              <a:cxnSpLocks/>
              <a:endCxn id="81" idx="1"/>
            </p:cNvCxnSpPr>
            <p:nvPr/>
          </p:nvCxnSpPr>
          <p:spPr>
            <a:xfrm flipV="1">
              <a:off x="2196463" y="1635528"/>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172CE63-5144-3AE4-2421-8615062D553B}"/>
                </a:ext>
              </a:extLst>
            </p:cNvPr>
            <p:cNvCxnSpPr>
              <a:cxnSpLocks/>
              <a:stCxn id="81" idx="3"/>
              <a:endCxn id="73" idx="1"/>
            </p:cNvCxnSpPr>
            <p:nvPr/>
          </p:nvCxnSpPr>
          <p:spPr>
            <a:xfrm>
              <a:off x="4081761"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F736B9-B0D8-01B4-2C71-32797500A969}"/>
                </a:ext>
              </a:extLst>
            </p:cNvPr>
            <p:cNvCxnSpPr>
              <a:cxnSpLocks/>
              <a:stCxn id="73" idx="3"/>
              <a:endCxn id="74" idx="1"/>
            </p:cNvCxnSpPr>
            <p:nvPr/>
          </p:nvCxnSpPr>
          <p:spPr>
            <a:xfrm>
              <a:off x="5484898" y="1635529"/>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367BFB8-6CAB-FF93-FC48-F515F759FEB2}"/>
                </a:ext>
              </a:extLst>
            </p:cNvPr>
            <p:cNvCxnSpPr>
              <a:cxnSpLocks/>
              <a:stCxn id="74" idx="3"/>
              <a:endCxn id="77" idx="1"/>
            </p:cNvCxnSpPr>
            <p:nvPr/>
          </p:nvCxnSpPr>
          <p:spPr>
            <a:xfrm flipV="1">
              <a:off x="6888035"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98040A02-C10F-EA1A-895C-620F3147530A}"/>
                </a:ext>
              </a:extLst>
            </p:cNvPr>
            <p:cNvGrpSpPr/>
            <p:nvPr/>
          </p:nvGrpSpPr>
          <p:grpSpPr>
            <a:xfrm>
              <a:off x="2515999" y="1000648"/>
              <a:ext cx="1565762" cy="1269760"/>
              <a:chOff x="3852998" y="907661"/>
              <a:chExt cx="1565762" cy="1269760"/>
            </a:xfrm>
          </p:grpSpPr>
          <p:sp>
            <p:nvSpPr>
              <p:cNvPr id="81" name="Rectangle 80">
                <a:extLst>
                  <a:ext uri="{FF2B5EF4-FFF2-40B4-BE49-F238E27FC236}">
                    <a16:creationId xmlns:a16="http://schemas.microsoft.com/office/drawing/2014/main" id="{3075F24B-479F-2E2F-D7CF-D003FB956881}"/>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82" name="Group 81">
                <a:extLst>
                  <a:ext uri="{FF2B5EF4-FFF2-40B4-BE49-F238E27FC236}">
                    <a16:creationId xmlns:a16="http://schemas.microsoft.com/office/drawing/2014/main" id="{F703B585-4991-F67F-D824-60B21D737D33}"/>
                  </a:ext>
                </a:extLst>
              </p:cNvPr>
              <p:cNvGrpSpPr/>
              <p:nvPr/>
            </p:nvGrpSpPr>
            <p:grpSpPr>
              <a:xfrm>
                <a:off x="3942306" y="1297899"/>
                <a:ext cx="1440099" cy="595657"/>
                <a:chOff x="7984639" y="3411038"/>
                <a:chExt cx="1848439" cy="764556"/>
              </a:xfrm>
            </p:grpSpPr>
            <p:pic>
              <p:nvPicPr>
                <p:cNvPr id="83" name="Graphic 82" descr="Acorn with solid fill">
                  <a:extLst>
                    <a:ext uri="{FF2B5EF4-FFF2-40B4-BE49-F238E27FC236}">
                      <a16:creationId xmlns:a16="http://schemas.microsoft.com/office/drawing/2014/main" id="{10D0E7B0-A5B7-FD2B-085A-95415F556E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84" name="Graphic 83" descr="Fox with solid fill">
                  <a:extLst>
                    <a:ext uri="{FF2B5EF4-FFF2-40B4-BE49-F238E27FC236}">
                      <a16:creationId xmlns:a16="http://schemas.microsoft.com/office/drawing/2014/main" id="{0F37B884-C953-E247-1CD1-7BEC07E7A22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0" name="Rectangle 69">
              <a:extLst>
                <a:ext uri="{FF2B5EF4-FFF2-40B4-BE49-F238E27FC236}">
                  <a16:creationId xmlns:a16="http://schemas.microsoft.com/office/drawing/2014/main" id="{3F797E09-2368-D0F4-B75E-AE8C06468127}"/>
                </a:ext>
              </a:extLst>
            </p:cNvPr>
            <p:cNvSpPr>
              <a:spLocks/>
            </p:cNvSpPr>
            <p:nvPr/>
          </p:nvSpPr>
          <p:spPr>
            <a:xfrm>
              <a:off x="9100071"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1" name="Group 70">
              <a:extLst>
                <a:ext uri="{FF2B5EF4-FFF2-40B4-BE49-F238E27FC236}">
                  <a16:creationId xmlns:a16="http://schemas.microsoft.com/office/drawing/2014/main" id="{D67A65BF-F989-D075-A972-581D7923A16D}"/>
                </a:ext>
              </a:extLst>
            </p:cNvPr>
            <p:cNvGrpSpPr/>
            <p:nvPr/>
          </p:nvGrpSpPr>
          <p:grpSpPr>
            <a:xfrm>
              <a:off x="7211172" y="1000648"/>
              <a:ext cx="1565762" cy="1269760"/>
              <a:chOff x="3852998" y="907661"/>
              <a:chExt cx="1565762" cy="1269760"/>
            </a:xfrm>
          </p:grpSpPr>
          <p:sp>
            <p:nvSpPr>
              <p:cNvPr id="77" name="Rectangle 76">
                <a:extLst>
                  <a:ext uri="{FF2B5EF4-FFF2-40B4-BE49-F238E27FC236}">
                    <a16:creationId xmlns:a16="http://schemas.microsoft.com/office/drawing/2014/main" id="{8984A5B2-C3A4-EE0A-4E62-572FF7EC4312}"/>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78" name="Group 77">
                <a:extLst>
                  <a:ext uri="{FF2B5EF4-FFF2-40B4-BE49-F238E27FC236}">
                    <a16:creationId xmlns:a16="http://schemas.microsoft.com/office/drawing/2014/main" id="{4EC2E8A9-E64F-50F9-D0F6-7474C911C9E0}"/>
                  </a:ext>
                </a:extLst>
              </p:cNvPr>
              <p:cNvGrpSpPr/>
              <p:nvPr/>
            </p:nvGrpSpPr>
            <p:grpSpPr>
              <a:xfrm>
                <a:off x="3942306" y="1297899"/>
                <a:ext cx="1440099" cy="595657"/>
                <a:chOff x="7984639" y="3411038"/>
                <a:chExt cx="1848439" cy="764556"/>
              </a:xfrm>
            </p:grpSpPr>
            <p:pic>
              <p:nvPicPr>
                <p:cNvPr id="79" name="Graphic 78" descr="Balloons with solid fill">
                  <a:extLst>
                    <a:ext uri="{FF2B5EF4-FFF2-40B4-BE49-F238E27FC236}">
                      <a16:creationId xmlns:a16="http://schemas.microsoft.com/office/drawing/2014/main" id="{D1FCFF9A-52BC-BEED-D95E-BE0AD9EF361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80" name="Graphic 79" descr="Fox with solid fill">
                  <a:extLst>
                    <a:ext uri="{FF2B5EF4-FFF2-40B4-BE49-F238E27FC236}">
                      <a16:creationId xmlns:a16="http://schemas.microsoft.com/office/drawing/2014/main" id="{8DABB29A-1F9D-E181-42AD-1DC6D4D47C9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2" name="Rectangle 71">
              <a:extLst>
                <a:ext uri="{FF2B5EF4-FFF2-40B4-BE49-F238E27FC236}">
                  <a16:creationId xmlns:a16="http://schemas.microsoft.com/office/drawing/2014/main" id="{4BFD20D5-4B16-136E-6239-D9EEA78F5C11}"/>
                </a:ext>
              </a:extLst>
            </p:cNvPr>
            <p:cNvSpPr>
              <a:spLocks/>
            </p:cNvSpPr>
            <p:nvPr/>
          </p:nvSpPr>
          <p:spPr>
            <a:xfrm>
              <a:off x="1112862"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3" name="Rectangle 72">
              <a:extLst>
                <a:ext uri="{FF2B5EF4-FFF2-40B4-BE49-F238E27FC236}">
                  <a16:creationId xmlns:a16="http://schemas.microsoft.com/office/drawing/2014/main" id="{39450840-4A1B-C83A-237D-FEBF54B0CCF8}"/>
                </a:ext>
              </a:extLst>
            </p:cNvPr>
            <p:cNvSpPr>
              <a:spLocks/>
            </p:cNvSpPr>
            <p:nvPr/>
          </p:nvSpPr>
          <p:spPr>
            <a:xfrm>
              <a:off x="4404898"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4" name="Rectangle 73">
              <a:extLst>
                <a:ext uri="{FF2B5EF4-FFF2-40B4-BE49-F238E27FC236}">
                  <a16:creationId xmlns:a16="http://schemas.microsoft.com/office/drawing/2014/main" id="{D6922B73-A289-AC1F-79E0-224BE6C58F43}"/>
                </a:ext>
              </a:extLst>
            </p:cNvPr>
            <p:cNvSpPr>
              <a:spLocks/>
            </p:cNvSpPr>
            <p:nvPr/>
          </p:nvSpPr>
          <p:spPr>
            <a:xfrm>
              <a:off x="5808035"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5" name="Straight Arrow Connector 74">
              <a:extLst>
                <a:ext uri="{FF2B5EF4-FFF2-40B4-BE49-F238E27FC236}">
                  <a16:creationId xmlns:a16="http://schemas.microsoft.com/office/drawing/2014/main" id="{30BE2BAE-7967-4158-B109-F39161492B7D}"/>
                </a:ext>
              </a:extLst>
            </p:cNvPr>
            <p:cNvCxnSpPr>
              <a:cxnSpLocks/>
            </p:cNvCxnSpPr>
            <p:nvPr/>
          </p:nvCxnSpPr>
          <p:spPr>
            <a:xfrm>
              <a:off x="10193667" y="1635527"/>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DFE42A2-0844-AD48-3B06-8FC1C9D57832}"/>
                </a:ext>
              </a:extLst>
            </p:cNvPr>
            <p:cNvSpPr txBox="1"/>
            <p:nvPr/>
          </p:nvSpPr>
          <p:spPr>
            <a:xfrm>
              <a:off x="10562648" y="1450861"/>
              <a:ext cx="516488" cy="369332"/>
            </a:xfrm>
            <a:prstGeom prst="rect">
              <a:avLst/>
            </a:prstGeom>
            <a:noFill/>
          </p:spPr>
          <p:txBody>
            <a:bodyPr wrap="none" rtlCol="0">
              <a:spAutoFit/>
            </a:bodyPr>
            <a:lstStyle/>
            <a:p>
              <a:r>
                <a:rPr lang="en-CH" dirty="0"/>
                <a:t>……</a:t>
              </a:r>
            </a:p>
          </p:txBody>
        </p:sp>
        <p:pic>
          <p:nvPicPr>
            <p:cNvPr id="59" name="Graphic 58" descr="Arrow Right with solid fill">
              <a:extLst>
                <a:ext uri="{FF2B5EF4-FFF2-40B4-BE49-F238E27FC236}">
                  <a16:creationId xmlns:a16="http://schemas.microsoft.com/office/drawing/2014/main" id="{3012F251-5DCC-A265-BEFB-492949DAC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058513" y="1341730"/>
              <a:ext cx="587595" cy="587595"/>
            </a:xfrm>
            <a:prstGeom prst="rect">
              <a:avLst/>
            </a:prstGeom>
          </p:spPr>
        </p:pic>
        <p:pic>
          <p:nvPicPr>
            <p:cNvPr id="60" name="Graphic 59" descr="Arrow Right with solid fill">
              <a:extLst>
                <a:ext uri="{FF2B5EF4-FFF2-40B4-BE49-F238E27FC236}">
                  <a16:creationId xmlns:a16="http://schemas.microsoft.com/office/drawing/2014/main" id="{35B4830F-21F2-2EF9-25B3-AE5A7584C4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2666" y="1341730"/>
              <a:ext cx="587595" cy="587595"/>
            </a:xfrm>
            <a:prstGeom prst="rect">
              <a:avLst/>
            </a:prstGeom>
          </p:spPr>
        </p:pic>
        <p:sp>
          <p:nvSpPr>
            <p:cNvPr id="85" name="Oval Callout 84">
              <a:extLst>
                <a:ext uri="{FF2B5EF4-FFF2-40B4-BE49-F238E27FC236}">
                  <a16:creationId xmlns:a16="http://schemas.microsoft.com/office/drawing/2014/main" id="{18BD83BE-660D-B2CF-C732-1AA81194F4CF}"/>
                </a:ext>
              </a:extLst>
            </p:cNvPr>
            <p:cNvSpPr/>
            <p:nvPr/>
          </p:nvSpPr>
          <p:spPr>
            <a:xfrm>
              <a:off x="2755758" y="266554"/>
              <a:ext cx="1403137" cy="633096"/>
            </a:xfrm>
            <a:prstGeom prst="wedgeEllipseCallout">
              <a:avLst>
                <a:gd name="adj1" fmla="val -33381"/>
                <a:gd name="adj2" fmla="val 7610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the nut</a:t>
              </a:r>
            </a:p>
          </p:txBody>
        </p:sp>
        <p:sp>
          <p:nvSpPr>
            <p:cNvPr id="86" name="Oval Callout 85">
              <a:extLst>
                <a:ext uri="{FF2B5EF4-FFF2-40B4-BE49-F238E27FC236}">
                  <a16:creationId xmlns:a16="http://schemas.microsoft.com/office/drawing/2014/main" id="{09490895-45B4-6341-1912-85CB41CC4E99}"/>
                </a:ext>
              </a:extLst>
            </p:cNvPr>
            <p:cNvSpPr/>
            <p:nvPr/>
          </p:nvSpPr>
          <p:spPr>
            <a:xfrm>
              <a:off x="7046777" y="266554"/>
              <a:ext cx="1403137" cy="633096"/>
            </a:xfrm>
            <a:prstGeom prst="wedgeEllipseCallout">
              <a:avLst>
                <a:gd name="adj1" fmla="val 31382"/>
                <a:gd name="adj2" fmla="val 805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nothing</a:t>
              </a:r>
            </a:p>
          </p:txBody>
        </p:sp>
      </p:grpSp>
      <p:sp>
        <p:nvSpPr>
          <p:cNvPr id="4" name="TextBox 3">
            <a:extLst>
              <a:ext uri="{FF2B5EF4-FFF2-40B4-BE49-F238E27FC236}">
                <a16:creationId xmlns:a16="http://schemas.microsoft.com/office/drawing/2014/main" id="{CCB905F3-097A-C413-9D81-81F61FCA9726}"/>
              </a:ext>
            </a:extLst>
          </p:cNvPr>
          <p:cNvSpPr txBox="1"/>
          <p:nvPr/>
        </p:nvSpPr>
        <p:spPr>
          <a:xfrm>
            <a:off x="1172495" y="3072615"/>
            <a:ext cx="9767496" cy="2784737"/>
          </a:xfrm>
          <a:prstGeom prst="rect">
            <a:avLst/>
          </a:prstGeom>
          <a:noFill/>
        </p:spPr>
        <p:txBody>
          <a:bodyPr wrap="square" rtlCol="0">
            <a:spAutoFit/>
          </a:bodyPr>
          <a:lstStyle/>
          <a:p>
            <a:pPr>
              <a:lnSpc>
                <a:spcPct val="200000"/>
              </a:lnSpc>
            </a:pPr>
            <a:r>
              <a:rPr lang="en-US" dirty="0"/>
              <a:t>In the upcoming experiment, the </a:t>
            </a:r>
            <a:r>
              <a:rPr lang="en-US" dirty="0">
                <a:solidFill>
                  <a:schemeClr val="bg1"/>
                </a:solidFill>
              </a:rPr>
              <a:t>white fox </a:t>
            </a:r>
            <a:r>
              <a:rPr lang="en-US" dirty="0"/>
              <a:t>will always be paired with another object, and an arrow will be displayed </a:t>
            </a:r>
            <a:r>
              <a:rPr lang="en-US" dirty="0">
                <a:solidFill>
                  <a:srgbClr val="FF0000"/>
                </a:solidFill>
              </a:rPr>
              <a:t>before</a:t>
            </a:r>
            <a:r>
              <a:rPr lang="en-US" dirty="0"/>
              <a:t> each pair of objects is presented.</a:t>
            </a:r>
          </a:p>
          <a:p>
            <a:pPr marL="342900" indent="-342900">
              <a:lnSpc>
                <a:spcPct val="200000"/>
              </a:lnSpc>
              <a:buFont typeface="+mj-lt"/>
              <a:buAutoNum type="arabicPeriod"/>
            </a:pPr>
            <a:r>
              <a:rPr lang="en-US" dirty="0"/>
              <a:t>Please click on the </a:t>
            </a:r>
            <a:r>
              <a:rPr lang="en-US" dirty="0">
                <a:solidFill>
                  <a:srgbClr val="FF0000"/>
                </a:solidFill>
              </a:rPr>
              <a:t>larger</a:t>
            </a:r>
            <a:r>
              <a:rPr lang="en-US" dirty="0"/>
              <a:t> object for each pair of objects </a:t>
            </a:r>
            <a:r>
              <a:rPr lang="en-US" u="sng" dirty="0"/>
              <a:t>as soon as possible</a:t>
            </a:r>
            <a:r>
              <a:rPr lang="en-US" dirty="0"/>
              <a:t>.</a:t>
            </a:r>
            <a:endParaRPr lang="en-US" sz="1800" kern="1200" dirty="0">
              <a:solidFill>
                <a:srgbClr val="000000"/>
              </a:solidFill>
              <a:effectLst/>
              <a:latin typeface="Calibri" panose="020F0502020204030204" pitchFamily="34" charset="0"/>
              <a:ea typeface="+mn-ea"/>
              <a:cs typeface="+mn-cs"/>
            </a:endParaRP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If the arrow points to the </a:t>
            </a:r>
            <a:r>
              <a:rPr lang="en-US" sz="1800" kern="1200" dirty="0">
                <a:solidFill>
                  <a:schemeClr val="bg1"/>
                </a:solidFill>
                <a:effectLst/>
                <a:latin typeface="Calibri" panose="020F0502020204030204" pitchFamily="34" charset="0"/>
                <a:ea typeface="+mn-ea"/>
                <a:cs typeface="+mn-cs"/>
              </a:rPr>
              <a:t>white fox</a:t>
            </a:r>
            <a:r>
              <a:rPr lang="en-US" sz="1800" kern="1200" dirty="0">
                <a:solidFill>
                  <a:srgbClr val="000000"/>
                </a:solidFill>
                <a:effectLst/>
                <a:latin typeface="Calibri" panose="020F0502020204030204" pitchFamily="34" charset="0"/>
                <a:ea typeface="+mn-ea"/>
                <a:cs typeface="+mn-cs"/>
              </a:rPr>
              <a:t>, you don’t need to remember anything</a:t>
            </a:r>
          </a:p>
          <a:p>
            <a:pPr marL="347472" indent="-347472" algn="l" rtl="0" eaLnBrk="1" latinLnBrk="0" hangingPunct="1">
              <a:lnSpc>
                <a:spcPct val="200000"/>
              </a:lnSpc>
              <a:spcBef>
                <a:spcPts val="0"/>
              </a:spcBef>
              <a:spcAft>
                <a:spcPts val="0"/>
              </a:spcAft>
              <a:buClrTx/>
              <a:buSzPts val="1800"/>
              <a:buFont typeface="+mj-lt"/>
              <a:buAutoNum type="arabicPeriod"/>
            </a:pPr>
            <a:r>
              <a:rPr lang="en-US" dirty="0">
                <a:solidFill>
                  <a:srgbClr val="000000"/>
                </a:solidFill>
                <a:latin typeface="Calibri" panose="020F0502020204030204" pitchFamily="34" charset="0"/>
              </a:rPr>
              <a:t>If the arrow points to the colored object, please remember the object and its color.</a:t>
            </a:r>
            <a:endParaRPr lang="en-CH" sz="1800" dirty="0">
              <a:effectLst/>
            </a:endParaRPr>
          </a:p>
        </p:txBody>
      </p:sp>
    </p:spTree>
    <p:extLst>
      <p:ext uri="{BB962C8B-B14F-4D97-AF65-F5344CB8AC3E}">
        <p14:creationId xmlns:p14="http://schemas.microsoft.com/office/powerpoint/2010/main" val="112843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AEF68-B6C7-3C95-DCCD-BB29508187F2}"/>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015F70B6-60EA-4659-992C-CF5CDEAE0816}"/>
              </a:ext>
            </a:extLst>
          </p:cNvPr>
          <p:cNvGrpSpPr/>
          <p:nvPr/>
        </p:nvGrpSpPr>
        <p:grpSpPr>
          <a:xfrm>
            <a:off x="1112862" y="266554"/>
            <a:ext cx="9966274" cy="2004518"/>
            <a:chOff x="1112862" y="266554"/>
            <a:chExt cx="9966274" cy="2004518"/>
          </a:xfrm>
        </p:grpSpPr>
        <p:cxnSp>
          <p:nvCxnSpPr>
            <p:cNvPr id="64" name="Straight Arrow Connector 63">
              <a:extLst>
                <a:ext uri="{FF2B5EF4-FFF2-40B4-BE49-F238E27FC236}">
                  <a16:creationId xmlns:a16="http://schemas.microsoft.com/office/drawing/2014/main" id="{0885D749-9B43-CD49-1479-DE22E536A465}"/>
                </a:ext>
              </a:extLst>
            </p:cNvPr>
            <p:cNvCxnSpPr>
              <a:cxnSpLocks/>
              <a:stCxn id="77" idx="3"/>
              <a:endCxn id="70" idx="1"/>
            </p:cNvCxnSpPr>
            <p:nvPr/>
          </p:nvCxnSpPr>
          <p:spPr>
            <a:xfrm>
              <a:off x="8776934"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645AECE-972A-6D89-425D-5E22C56ACFDC}"/>
                </a:ext>
              </a:extLst>
            </p:cNvPr>
            <p:cNvCxnSpPr>
              <a:cxnSpLocks/>
              <a:endCxn id="81" idx="1"/>
            </p:cNvCxnSpPr>
            <p:nvPr/>
          </p:nvCxnSpPr>
          <p:spPr>
            <a:xfrm flipV="1">
              <a:off x="2196463" y="1635528"/>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ADFB49-CBCA-799D-43DB-C4F22FB1FB10}"/>
                </a:ext>
              </a:extLst>
            </p:cNvPr>
            <p:cNvCxnSpPr>
              <a:cxnSpLocks/>
              <a:stCxn id="81" idx="3"/>
              <a:endCxn id="73" idx="1"/>
            </p:cNvCxnSpPr>
            <p:nvPr/>
          </p:nvCxnSpPr>
          <p:spPr>
            <a:xfrm>
              <a:off x="4081761"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34CC4D4-8238-A70E-9A95-AE6CD03F430F}"/>
                </a:ext>
              </a:extLst>
            </p:cNvPr>
            <p:cNvCxnSpPr>
              <a:cxnSpLocks/>
              <a:stCxn id="73" idx="3"/>
              <a:endCxn id="74" idx="1"/>
            </p:cNvCxnSpPr>
            <p:nvPr/>
          </p:nvCxnSpPr>
          <p:spPr>
            <a:xfrm>
              <a:off x="5484898" y="1635529"/>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A4F55FC-D98A-8DF2-965F-B200C80042AD}"/>
                </a:ext>
              </a:extLst>
            </p:cNvPr>
            <p:cNvCxnSpPr>
              <a:cxnSpLocks/>
              <a:stCxn id="74" idx="3"/>
              <a:endCxn id="77" idx="1"/>
            </p:cNvCxnSpPr>
            <p:nvPr/>
          </p:nvCxnSpPr>
          <p:spPr>
            <a:xfrm flipV="1">
              <a:off x="6888035" y="1635528"/>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110F44B1-14C2-73DB-F684-2A66565BFFE7}"/>
                </a:ext>
              </a:extLst>
            </p:cNvPr>
            <p:cNvGrpSpPr/>
            <p:nvPr/>
          </p:nvGrpSpPr>
          <p:grpSpPr>
            <a:xfrm>
              <a:off x="2515999" y="1000648"/>
              <a:ext cx="1565762" cy="1269760"/>
              <a:chOff x="3852998" y="907661"/>
              <a:chExt cx="1565762" cy="1269760"/>
            </a:xfrm>
          </p:grpSpPr>
          <p:sp>
            <p:nvSpPr>
              <p:cNvPr id="81" name="Rectangle 80">
                <a:extLst>
                  <a:ext uri="{FF2B5EF4-FFF2-40B4-BE49-F238E27FC236}">
                    <a16:creationId xmlns:a16="http://schemas.microsoft.com/office/drawing/2014/main" id="{1CC0B754-2E5A-E710-4B84-4B975EACC680}"/>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82" name="Group 81">
                <a:extLst>
                  <a:ext uri="{FF2B5EF4-FFF2-40B4-BE49-F238E27FC236}">
                    <a16:creationId xmlns:a16="http://schemas.microsoft.com/office/drawing/2014/main" id="{764A4659-7B03-0B8A-972D-4F7F66AB8CEC}"/>
                  </a:ext>
                </a:extLst>
              </p:cNvPr>
              <p:cNvGrpSpPr/>
              <p:nvPr/>
            </p:nvGrpSpPr>
            <p:grpSpPr>
              <a:xfrm>
                <a:off x="3942306" y="1297899"/>
                <a:ext cx="1440099" cy="595657"/>
                <a:chOff x="7984639" y="3411038"/>
                <a:chExt cx="1848439" cy="764556"/>
              </a:xfrm>
            </p:grpSpPr>
            <p:pic>
              <p:nvPicPr>
                <p:cNvPr id="83" name="Graphic 82" descr="Acorn with solid fill">
                  <a:extLst>
                    <a:ext uri="{FF2B5EF4-FFF2-40B4-BE49-F238E27FC236}">
                      <a16:creationId xmlns:a16="http://schemas.microsoft.com/office/drawing/2014/main" id="{F75D5217-8358-EE24-7EBD-B0689643825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84" name="Graphic 83" descr="Fox with solid fill">
                  <a:extLst>
                    <a:ext uri="{FF2B5EF4-FFF2-40B4-BE49-F238E27FC236}">
                      <a16:creationId xmlns:a16="http://schemas.microsoft.com/office/drawing/2014/main" id="{850B3BE2-19E6-F43E-3968-87F930B1488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0" name="Rectangle 69">
              <a:extLst>
                <a:ext uri="{FF2B5EF4-FFF2-40B4-BE49-F238E27FC236}">
                  <a16:creationId xmlns:a16="http://schemas.microsoft.com/office/drawing/2014/main" id="{318B4AC2-DABF-123D-4EBD-7046200C9FBC}"/>
                </a:ext>
              </a:extLst>
            </p:cNvPr>
            <p:cNvSpPr>
              <a:spLocks/>
            </p:cNvSpPr>
            <p:nvPr/>
          </p:nvSpPr>
          <p:spPr>
            <a:xfrm>
              <a:off x="9100071"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1" name="Group 70">
              <a:extLst>
                <a:ext uri="{FF2B5EF4-FFF2-40B4-BE49-F238E27FC236}">
                  <a16:creationId xmlns:a16="http://schemas.microsoft.com/office/drawing/2014/main" id="{CE2273FD-2CE2-8AC5-6F9E-CA33074E23EC}"/>
                </a:ext>
              </a:extLst>
            </p:cNvPr>
            <p:cNvGrpSpPr/>
            <p:nvPr/>
          </p:nvGrpSpPr>
          <p:grpSpPr>
            <a:xfrm>
              <a:off x="7211172" y="1000648"/>
              <a:ext cx="1565762" cy="1269760"/>
              <a:chOff x="3852998" y="907661"/>
              <a:chExt cx="1565762" cy="1269760"/>
            </a:xfrm>
          </p:grpSpPr>
          <p:sp>
            <p:nvSpPr>
              <p:cNvPr id="77" name="Rectangle 76">
                <a:extLst>
                  <a:ext uri="{FF2B5EF4-FFF2-40B4-BE49-F238E27FC236}">
                    <a16:creationId xmlns:a16="http://schemas.microsoft.com/office/drawing/2014/main" id="{C179DF72-5CA5-A0F8-0C29-77D48894C7E0}"/>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78" name="Group 77">
                <a:extLst>
                  <a:ext uri="{FF2B5EF4-FFF2-40B4-BE49-F238E27FC236}">
                    <a16:creationId xmlns:a16="http://schemas.microsoft.com/office/drawing/2014/main" id="{80DC40BF-DBB5-3359-04A7-72CFC345F079}"/>
                  </a:ext>
                </a:extLst>
              </p:cNvPr>
              <p:cNvGrpSpPr/>
              <p:nvPr/>
            </p:nvGrpSpPr>
            <p:grpSpPr>
              <a:xfrm>
                <a:off x="3942306" y="1297899"/>
                <a:ext cx="1440099" cy="595657"/>
                <a:chOff x="7984639" y="3411038"/>
                <a:chExt cx="1848439" cy="764556"/>
              </a:xfrm>
            </p:grpSpPr>
            <p:pic>
              <p:nvPicPr>
                <p:cNvPr id="79" name="Graphic 78" descr="Balloons with solid fill">
                  <a:extLst>
                    <a:ext uri="{FF2B5EF4-FFF2-40B4-BE49-F238E27FC236}">
                      <a16:creationId xmlns:a16="http://schemas.microsoft.com/office/drawing/2014/main" id="{6189F870-E9B5-F798-9C0A-4EF5E8319A5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80" name="Graphic 79" descr="Fox with solid fill">
                  <a:extLst>
                    <a:ext uri="{FF2B5EF4-FFF2-40B4-BE49-F238E27FC236}">
                      <a16:creationId xmlns:a16="http://schemas.microsoft.com/office/drawing/2014/main" id="{D7256334-4751-D13F-5E53-879A723F5E5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984639" y="3419594"/>
                  <a:ext cx="755999" cy="756000"/>
                </a:xfrm>
                <a:prstGeom prst="rect">
                  <a:avLst/>
                </a:prstGeom>
              </p:spPr>
            </p:pic>
          </p:grpSp>
        </p:grpSp>
        <p:sp>
          <p:nvSpPr>
            <p:cNvPr id="72" name="Rectangle 71">
              <a:extLst>
                <a:ext uri="{FF2B5EF4-FFF2-40B4-BE49-F238E27FC236}">
                  <a16:creationId xmlns:a16="http://schemas.microsoft.com/office/drawing/2014/main" id="{ABAD259E-99FA-ABBB-10B1-B7D1A9951BE6}"/>
                </a:ext>
              </a:extLst>
            </p:cNvPr>
            <p:cNvSpPr>
              <a:spLocks/>
            </p:cNvSpPr>
            <p:nvPr/>
          </p:nvSpPr>
          <p:spPr>
            <a:xfrm>
              <a:off x="1112862"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3" name="Rectangle 72">
              <a:extLst>
                <a:ext uri="{FF2B5EF4-FFF2-40B4-BE49-F238E27FC236}">
                  <a16:creationId xmlns:a16="http://schemas.microsoft.com/office/drawing/2014/main" id="{5AD46212-0381-2608-7C5C-7D6476A9B901}"/>
                </a:ext>
              </a:extLst>
            </p:cNvPr>
            <p:cNvSpPr>
              <a:spLocks/>
            </p:cNvSpPr>
            <p:nvPr/>
          </p:nvSpPr>
          <p:spPr>
            <a:xfrm>
              <a:off x="4404898"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4" name="Rectangle 73">
              <a:extLst>
                <a:ext uri="{FF2B5EF4-FFF2-40B4-BE49-F238E27FC236}">
                  <a16:creationId xmlns:a16="http://schemas.microsoft.com/office/drawing/2014/main" id="{783E4242-CB40-DF79-BDE9-C5A86ECD5624}"/>
                </a:ext>
              </a:extLst>
            </p:cNvPr>
            <p:cNvSpPr>
              <a:spLocks/>
            </p:cNvSpPr>
            <p:nvPr/>
          </p:nvSpPr>
          <p:spPr>
            <a:xfrm>
              <a:off x="5808035" y="999985"/>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5" name="Straight Arrow Connector 74">
              <a:extLst>
                <a:ext uri="{FF2B5EF4-FFF2-40B4-BE49-F238E27FC236}">
                  <a16:creationId xmlns:a16="http://schemas.microsoft.com/office/drawing/2014/main" id="{CB7BFCBF-7F27-622A-4110-24DDF64208B5}"/>
                </a:ext>
              </a:extLst>
            </p:cNvPr>
            <p:cNvCxnSpPr>
              <a:cxnSpLocks/>
            </p:cNvCxnSpPr>
            <p:nvPr/>
          </p:nvCxnSpPr>
          <p:spPr>
            <a:xfrm>
              <a:off x="10193667" y="1635527"/>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6F9EB3D-7BD9-E0FB-84E4-AC1DB62C3EB8}"/>
                </a:ext>
              </a:extLst>
            </p:cNvPr>
            <p:cNvSpPr txBox="1"/>
            <p:nvPr/>
          </p:nvSpPr>
          <p:spPr>
            <a:xfrm>
              <a:off x="10562648" y="1450861"/>
              <a:ext cx="516488" cy="369332"/>
            </a:xfrm>
            <a:prstGeom prst="rect">
              <a:avLst/>
            </a:prstGeom>
            <a:noFill/>
          </p:spPr>
          <p:txBody>
            <a:bodyPr wrap="none" rtlCol="0">
              <a:spAutoFit/>
            </a:bodyPr>
            <a:lstStyle/>
            <a:p>
              <a:r>
                <a:rPr lang="en-CH" dirty="0"/>
                <a:t>……</a:t>
              </a:r>
            </a:p>
          </p:txBody>
        </p:sp>
        <p:pic>
          <p:nvPicPr>
            <p:cNvPr id="59" name="Graphic 58" descr="Arrow Right with solid fill">
              <a:extLst>
                <a:ext uri="{FF2B5EF4-FFF2-40B4-BE49-F238E27FC236}">
                  <a16:creationId xmlns:a16="http://schemas.microsoft.com/office/drawing/2014/main" id="{8879B1A1-DB1D-573E-7D5D-FFCD029046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058513" y="1341730"/>
              <a:ext cx="587595" cy="587595"/>
            </a:xfrm>
            <a:prstGeom prst="rect">
              <a:avLst/>
            </a:prstGeom>
          </p:spPr>
        </p:pic>
        <p:pic>
          <p:nvPicPr>
            <p:cNvPr id="60" name="Graphic 59" descr="Arrow Right with solid fill">
              <a:extLst>
                <a:ext uri="{FF2B5EF4-FFF2-40B4-BE49-F238E27FC236}">
                  <a16:creationId xmlns:a16="http://schemas.microsoft.com/office/drawing/2014/main" id="{D195FBF0-2832-C1AE-DCC2-40F6AF318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2666" y="1341730"/>
              <a:ext cx="587595" cy="587595"/>
            </a:xfrm>
            <a:prstGeom prst="rect">
              <a:avLst/>
            </a:prstGeom>
          </p:spPr>
        </p:pic>
        <p:sp>
          <p:nvSpPr>
            <p:cNvPr id="85" name="Oval Callout 84">
              <a:extLst>
                <a:ext uri="{FF2B5EF4-FFF2-40B4-BE49-F238E27FC236}">
                  <a16:creationId xmlns:a16="http://schemas.microsoft.com/office/drawing/2014/main" id="{A82B394F-94D5-55D5-691E-45771192B1C8}"/>
                </a:ext>
              </a:extLst>
            </p:cNvPr>
            <p:cNvSpPr/>
            <p:nvPr/>
          </p:nvSpPr>
          <p:spPr>
            <a:xfrm>
              <a:off x="2755758" y="266554"/>
              <a:ext cx="1403137" cy="633096"/>
            </a:xfrm>
            <a:prstGeom prst="wedgeEllipseCallout">
              <a:avLst>
                <a:gd name="adj1" fmla="val -33381"/>
                <a:gd name="adj2" fmla="val 7610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the nut</a:t>
              </a:r>
            </a:p>
          </p:txBody>
        </p:sp>
        <p:sp>
          <p:nvSpPr>
            <p:cNvPr id="86" name="Oval Callout 85">
              <a:extLst>
                <a:ext uri="{FF2B5EF4-FFF2-40B4-BE49-F238E27FC236}">
                  <a16:creationId xmlns:a16="http://schemas.microsoft.com/office/drawing/2014/main" id="{59B187B3-1DA5-EA4A-C51D-48C7834C789A}"/>
                </a:ext>
              </a:extLst>
            </p:cNvPr>
            <p:cNvSpPr/>
            <p:nvPr/>
          </p:nvSpPr>
          <p:spPr>
            <a:xfrm>
              <a:off x="7046777" y="266554"/>
              <a:ext cx="1403137" cy="633096"/>
            </a:xfrm>
            <a:prstGeom prst="wedgeEllipseCallout">
              <a:avLst>
                <a:gd name="adj1" fmla="val 31382"/>
                <a:gd name="adj2" fmla="val 805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Remember nothing</a:t>
              </a:r>
            </a:p>
          </p:txBody>
        </p:sp>
      </p:grpSp>
      <p:sp>
        <p:nvSpPr>
          <p:cNvPr id="4" name="TextBox 3">
            <a:extLst>
              <a:ext uri="{FF2B5EF4-FFF2-40B4-BE49-F238E27FC236}">
                <a16:creationId xmlns:a16="http://schemas.microsoft.com/office/drawing/2014/main" id="{CADF62B7-B569-C075-250C-982C9D65BB2D}"/>
              </a:ext>
            </a:extLst>
          </p:cNvPr>
          <p:cNvSpPr txBox="1"/>
          <p:nvPr/>
        </p:nvSpPr>
        <p:spPr>
          <a:xfrm>
            <a:off x="1172495" y="3072615"/>
            <a:ext cx="9767496" cy="2784737"/>
          </a:xfrm>
          <a:prstGeom prst="rect">
            <a:avLst/>
          </a:prstGeom>
          <a:noFill/>
        </p:spPr>
        <p:txBody>
          <a:bodyPr wrap="square" rtlCol="0">
            <a:spAutoFit/>
          </a:bodyPr>
          <a:lstStyle/>
          <a:p>
            <a:pPr>
              <a:lnSpc>
                <a:spcPct val="200000"/>
              </a:lnSpc>
            </a:pPr>
            <a:r>
              <a:rPr lang="en-US" dirty="0"/>
              <a:t>In the upcoming experiment, the </a:t>
            </a:r>
            <a:r>
              <a:rPr lang="en-US" dirty="0">
                <a:solidFill>
                  <a:schemeClr val="bg1"/>
                </a:solidFill>
              </a:rPr>
              <a:t>white fox </a:t>
            </a:r>
            <a:r>
              <a:rPr lang="en-US" dirty="0"/>
              <a:t>will always be paired with another object, and an arrow will be displayed </a:t>
            </a:r>
            <a:r>
              <a:rPr lang="en-US" dirty="0">
                <a:solidFill>
                  <a:srgbClr val="FF0000"/>
                </a:solidFill>
              </a:rPr>
              <a:t>before</a:t>
            </a:r>
            <a:r>
              <a:rPr lang="en-US" dirty="0"/>
              <a:t> each pair of objects is presented.</a:t>
            </a:r>
          </a:p>
          <a:p>
            <a:pPr marL="342900" indent="-342900">
              <a:lnSpc>
                <a:spcPct val="200000"/>
              </a:lnSpc>
              <a:buFont typeface="+mj-lt"/>
              <a:buAutoNum type="arabicPeriod"/>
            </a:pPr>
            <a:r>
              <a:rPr lang="en-US" dirty="0"/>
              <a:t>Please click on the </a:t>
            </a:r>
            <a:r>
              <a:rPr lang="en-US" dirty="0">
                <a:solidFill>
                  <a:srgbClr val="FF0000"/>
                </a:solidFill>
              </a:rPr>
              <a:t>smaller</a:t>
            </a:r>
            <a:r>
              <a:rPr lang="en-US" dirty="0"/>
              <a:t> object for each pair of objects </a:t>
            </a:r>
            <a:r>
              <a:rPr lang="en-US" u="sng" dirty="0"/>
              <a:t>as soon as possible</a:t>
            </a:r>
            <a:r>
              <a:rPr lang="en-US" dirty="0"/>
              <a:t>.</a:t>
            </a:r>
            <a:endParaRPr lang="en-US" sz="1800" kern="1200" dirty="0">
              <a:solidFill>
                <a:srgbClr val="000000"/>
              </a:solidFill>
              <a:effectLst/>
              <a:latin typeface="Calibri" panose="020F0502020204030204" pitchFamily="34" charset="0"/>
              <a:ea typeface="+mn-ea"/>
              <a:cs typeface="+mn-cs"/>
            </a:endParaRP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If the arrow points to the </a:t>
            </a:r>
            <a:r>
              <a:rPr lang="en-US" sz="1800" kern="1200" dirty="0">
                <a:solidFill>
                  <a:schemeClr val="bg1"/>
                </a:solidFill>
                <a:effectLst/>
                <a:latin typeface="Calibri" panose="020F0502020204030204" pitchFamily="34" charset="0"/>
                <a:ea typeface="+mn-ea"/>
                <a:cs typeface="+mn-cs"/>
              </a:rPr>
              <a:t>white fox</a:t>
            </a:r>
            <a:r>
              <a:rPr lang="en-US" sz="1800" kern="1200" dirty="0">
                <a:solidFill>
                  <a:srgbClr val="000000"/>
                </a:solidFill>
                <a:effectLst/>
                <a:latin typeface="Calibri" panose="020F0502020204030204" pitchFamily="34" charset="0"/>
                <a:ea typeface="+mn-ea"/>
                <a:cs typeface="+mn-cs"/>
              </a:rPr>
              <a:t>, you don’t need to remember anything</a:t>
            </a:r>
          </a:p>
          <a:p>
            <a:pPr marL="347472" indent="-347472" algn="l" rtl="0" eaLnBrk="1" latinLnBrk="0" hangingPunct="1">
              <a:lnSpc>
                <a:spcPct val="200000"/>
              </a:lnSpc>
              <a:spcBef>
                <a:spcPts val="0"/>
              </a:spcBef>
              <a:spcAft>
                <a:spcPts val="0"/>
              </a:spcAft>
              <a:buClrTx/>
              <a:buSzPts val="1800"/>
              <a:buFont typeface="+mj-lt"/>
              <a:buAutoNum type="arabicPeriod"/>
            </a:pPr>
            <a:r>
              <a:rPr lang="en-US" dirty="0">
                <a:solidFill>
                  <a:srgbClr val="000000"/>
                </a:solidFill>
                <a:latin typeface="Calibri" panose="020F0502020204030204" pitchFamily="34" charset="0"/>
              </a:rPr>
              <a:t>If the arrow points to the colored object, please remember the object and its color.</a:t>
            </a:r>
            <a:endParaRPr lang="en-CH" sz="1800" dirty="0">
              <a:effectLst/>
            </a:endParaRPr>
          </a:p>
        </p:txBody>
      </p:sp>
    </p:spTree>
    <p:extLst>
      <p:ext uri="{BB962C8B-B14F-4D97-AF65-F5344CB8AC3E}">
        <p14:creationId xmlns:p14="http://schemas.microsoft.com/office/powerpoint/2010/main" val="316806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436592" y="2837864"/>
            <a:ext cx="9318815" cy="2230739"/>
          </a:xfrm>
          <a:prstGeom prst="rect">
            <a:avLst/>
          </a:prstGeom>
          <a:noFill/>
        </p:spPr>
        <p:txBody>
          <a:bodyPr wrap="square" rtlCol="0">
            <a:spAutoFit/>
          </a:bodyPr>
          <a:lstStyle/>
          <a:p>
            <a:pPr algn="l" rtl="0" eaLnBrk="1" latinLnBrk="0" hangingPunct="1">
              <a:lnSpc>
                <a:spcPct val="200000"/>
              </a:lnSpc>
              <a:spcBef>
                <a:spcPts val="0"/>
              </a:spcBef>
              <a:spcAft>
                <a:spcPts val="0"/>
              </a:spcAft>
              <a:buClrTx/>
              <a:buSzPts val="1800"/>
            </a:pPr>
            <a:r>
              <a:rPr lang="en-US" dirty="0"/>
              <a:t>In the upcoming practice, an arrow will be displayed </a:t>
            </a:r>
            <a:r>
              <a:rPr lang="en-US" dirty="0">
                <a:solidFill>
                  <a:srgbClr val="FF0000"/>
                </a:solidFill>
              </a:rPr>
              <a:t>before</a:t>
            </a:r>
            <a:r>
              <a:rPr lang="en-US" dirty="0"/>
              <a:t> each pair of objects. </a:t>
            </a:r>
            <a:r>
              <a:rPr lang="en-US" sz="1800" kern="1200" dirty="0">
                <a:solidFill>
                  <a:srgbClr val="000000"/>
                </a:solidFill>
                <a:effectLst/>
                <a:latin typeface="Calibri" panose="020F0502020204030204" pitchFamily="34" charset="0"/>
                <a:ea typeface="+mn-ea"/>
                <a:cs typeface="+mn-cs"/>
              </a:rPr>
              <a:t>Please remember the object that the arrow points to, as well as its color.</a:t>
            </a:r>
            <a:endParaRPr lang="en-CH" sz="1800" dirty="0">
              <a:effectLst/>
            </a:endParaRPr>
          </a:p>
          <a:p>
            <a:pPr>
              <a:lnSpc>
                <a:spcPct val="200000"/>
              </a:lnSpc>
            </a:pPr>
            <a:endParaRPr lang="en-US" dirty="0"/>
          </a:p>
          <a:p>
            <a:pPr>
              <a:lnSpc>
                <a:spcPct val="160000"/>
              </a:lnSpc>
            </a:pPr>
            <a:r>
              <a:rPr lang="en-US" dirty="0"/>
              <a:t>Click on the "Continue" button to start the practice.</a:t>
            </a:r>
          </a:p>
        </p:txBody>
      </p:sp>
      <p:grpSp>
        <p:nvGrpSpPr>
          <p:cNvPr id="2" name="Group 1">
            <a:extLst>
              <a:ext uri="{FF2B5EF4-FFF2-40B4-BE49-F238E27FC236}">
                <a16:creationId xmlns:a16="http://schemas.microsoft.com/office/drawing/2014/main" id="{0DDFDA5E-7D2F-1B74-8634-D876B0A52DF0}"/>
              </a:ext>
            </a:extLst>
          </p:cNvPr>
          <p:cNvGrpSpPr/>
          <p:nvPr/>
        </p:nvGrpSpPr>
        <p:grpSpPr>
          <a:xfrm>
            <a:off x="1112862" y="729213"/>
            <a:ext cx="9966274" cy="1541859"/>
            <a:chOff x="1112862" y="729213"/>
            <a:chExt cx="9966274" cy="1541859"/>
          </a:xfrm>
        </p:grpSpPr>
        <p:grpSp>
          <p:nvGrpSpPr>
            <p:cNvPr id="3" name="Group 2">
              <a:extLst>
                <a:ext uri="{FF2B5EF4-FFF2-40B4-BE49-F238E27FC236}">
                  <a16:creationId xmlns:a16="http://schemas.microsoft.com/office/drawing/2014/main" id="{C02A5BFB-C027-0AC8-85C3-37281C37B1DF}"/>
                </a:ext>
              </a:extLst>
            </p:cNvPr>
            <p:cNvGrpSpPr/>
            <p:nvPr/>
          </p:nvGrpSpPr>
          <p:grpSpPr>
            <a:xfrm>
              <a:off x="1112862" y="999985"/>
              <a:ext cx="9966274" cy="1271087"/>
              <a:chOff x="1047377" y="913721"/>
              <a:chExt cx="9966274" cy="1271087"/>
            </a:xfrm>
          </p:grpSpPr>
          <p:cxnSp>
            <p:nvCxnSpPr>
              <p:cNvPr id="9" name="Straight Arrow Connector 8">
                <a:extLst>
                  <a:ext uri="{FF2B5EF4-FFF2-40B4-BE49-F238E27FC236}">
                    <a16:creationId xmlns:a16="http://schemas.microsoft.com/office/drawing/2014/main" id="{4F493F94-375E-2A51-E526-295762A5F0F5}"/>
                  </a:ext>
                </a:extLst>
              </p:cNvPr>
              <p:cNvCxnSpPr>
                <a:cxnSpLocks/>
                <a:stCxn id="33" idx="3"/>
                <a:endCxn id="18"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642DDC-9F99-0C9A-9AB5-A667F0341E4F}"/>
                  </a:ext>
                </a:extLst>
              </p:cNvPr>
              <p:cNvCxnSpPr>
                <a:cxnSpLocks/>
                <a:endCxn id="37"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CE237F-8A6A-E256-2E04-D97234F106FE}"/>
                  </a:ext>
                </a:extLst>
              </p:cNvPr>
              <p:cNvCxnSpPr>
                <a:cxnSpLocks/>
                <a:stCxn id="37" idx="3"/>
                <a:endCxn id="21"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CEE395-AF2D-CFB6-74F9-67FEBC2813D3}"/>
                  </a:ext>
                </a:extLst>
              </p:cNvPr>
              <p:cNvCxnSpPr>
                <a:cxnSpLocks/>
                <a:stCxn id="21" idx="3"/>
                <a:endCxn id="29"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A7AD4F-30C2-D27F-573B-80C437E5A1BE}"/>
                  </a:ext>
                </a:extLst>
              </p:cNvPr>
              <p:cNvCxnSpPr>
                <a:cxnSpLocks/>
                <a:stCxn id="29" idx="3"/>
                <a:endCxn id="33"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322C3F0-5A1C-3415-4256-AC04FE460620}"/>
                  </a:ext>
                </a:extLst>
              </p:cNvPr>
              <p:cNvGrpSpPr/>
              <p:nvPr/>
            </p:nvGrpSpPr>
            <p:grpSpPr>
              <a:xfrm>
                <a:off x="2450514" y="914384"/>
                <a:ext cx="1565762" cy="1269760"/>
                <a:chOff x="3852998" y="907661"/>
                <a:chExt cx="1565762" cy="1269760"/>
              </a:xfrm>
            </p:grpSpPr>
            <p:sp>
              <p:nvSpPr>
                <p:cNvPr id="37" name="Rectangle 36">
                  <a:extLst>
                    <a:ext uri="{FF2B5EF4-FFF2-40B4-BE49-F238E27FC236}">
                      <a16:creationId xmlns:a16="http://schemas.microsoft.com/office/drawing/2014/main" id="{1B3D2D42-3357-A9E8-BB18-7496AFF669CE}"/>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38" name="Group 37">
                  <a:extLst>
                    <a:ext uri="{FF2B5EF4-FFF2-40B4-BE49-F238E27FC236}">
                      <a16:creationId xmlns:a16="http://schemas.microsoft.com/office/drawing/2014/main" id="{46CB6C56-FA73-C25D-D6BF-8AED76059299}"/>
                    </a:ext>
                  </a:extLst>
                </p:cNvPr>
                <p:cNvGrpSpPr/>
                <p:nvPr/>
              </p:nvGrpSpPr>
              <p:grpSpPr>
                <a:xfrm>
                  <a:off x="3942306" y="1297900"/>
                  <a:ext cx="1440099" cy="595658"/>
                  <a:chOff x="7984639" y="3411038"/>
                  <a:chExt cx="1848439" cy="764557"/>
                </a:xfrm>
              </p:grpSpPr>
              <p:pic>
                <p:nvPicPr>
                  <p:cNvPr id="39" name="Graphic 38" descr="Alarm Ringing with solid fill">
                    <a:extLst>
                      <a:ext uri="{FF2B5EF4-FFF2-40B4-BE49-F238E27FC236}">
                        <a16:creationId xmlns:a16="http://schemas.microsoft.com/office/drawing/2014/main" id="{B3E5ACE8-5F45-D4A0-E59E-CF25992D6B6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40" name="Graphic 39" descr="Bull with solid fill">
                    <a:extLst>
                      <a:ext uri="{FF2B5EF4-FFF2-40B4-BE49-F238E27FC236}">
                        <a16:creationId xmlns:a16="http://schemas.microsoft.com/office/drawing/2014/main" id="{7168B831-6600-EC8F-3962-DB807C53A4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18" name="Rectangle 17">
                <a:extLst>
                  <a:ext uri="{FF2B5EF4-FFF2-40B4-BE49-F238E27FC236}">
                    <a16:creationId xmlns:a16="http://schemas.microsoft.com/office/drawing/2014/main" id="{887B00AA-B91A-9B2D-B1A6-F46EBACF10F3}"/>
                  </a:ext>
                </a:extLst>
              </p:cNvPr>
              <p:cNvSpPr>
                <a:spLocks/>
              </p:cNvSpPr>
              <p:nvPr/>
            </p:nvSpPr>
            <p:spPr>
              <a:xfrm>
                <a:off x="9034586"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19" name="Group 18">
                <a:extLst>
                  <a:ext uri="{FF2B5EF4-FFF2-40B4-BE49-F238E27FC236}">
                    <a16:creationId xmlns:a16="http://schemas.microsoft.com/office/drawing/2014/main" id="{A90E4751-964A-A169-499B-4A48C9083BE7}"/>
                  </a:ext>
                </a:extLst>
              </p:cNvPr>
              <p:cNvGrpSpPr/>
              <p:nvPr/>
            </p:nvGrpSpPr>
            <p:grpSpPr>
              <a:xfrm>
                <a:off x="7145687" y="914384"/>
                <a:ext cx="1565762" cy="1269760"/>
                <a:chOff x="3852998" y="907661"/>
                <a:chExt cx="1565762" cy="1269760"/>
              </a:xfrm>
            </p:grpSpPr>
            <p:sp>
              <p:nvSpPr>
                <p:cNvPr id="33" name="Rectangle 32">
                  <a:extLst>
                    <a:ext uri="{FF2B5EF4-FFF2-40B4-BE49-F238E27FC236}">
                      <a16:creationId xmlns:a16="http://schemas.microsoft.com/office/drawing/2014/main" id="{011C0A6E-FD68-2EF0-9C7A-E5956244CF11}"/>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34" name="Group 33">
                  <a:extLst>
                    <a:ext uri="{FF2B5EF4-FFF2-40B4-BE49-F238E27FC236}">
                      <a16:creationId xmlns:a16="http://schemas.microsoft.com/office/drawing/2014/main" id="{13CE154A-9C2A-72DF-575C-BCC160AA1CDD}"/>
                    </a:ext>
                  </a:extLst>
                </p:cNvPr>
                <p:cNvGrpSpPr/>
                <p:nvPr/>
              </p:nvGrpSpPr>
              <p:grpSpPr>
                <a:xfrm>
                  <a:off x="3942306" y="1297899"/>
                  <a:ext cx="1440099" cy="595657"/>
                  <a:chOff x="7984639" y="3411038"/>
                  <a:chExt cx="1848439" cy="764556"/>
                </a:xfrm>
              </p:grpSpPr>
              <p:pic>
                <p:nvPicPr>
                  <p:cNvPr id="35" name="Graphic 34" descr="Balloons with solid fill">
                    <a:extLst>
                      <a:ext uri="{FF2B5EF4-FFF2-40B4-BE49-F238E27FC236}">
                        <a16:creationId xmlns:a16="http://schemas.microsoft.com/office/drawing/2014/main" id="{5B053878-A6E0-CE5B-FC98-B01138AF732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36" name="Graphic 35" descr="Bear with solid fill">
                    <a:extLst>
                      <a:ext uri="{FF2B5EF4-FFF2-40B4-BE49-F238E27FC236}">
                        <a16:creationId xmlns:a16="http://schemas.microsoft.com/office/drawing/2014/main" id="{BB30F0AA-832B-C8C9-DF09-69705E581C4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grpSp>
            <p:nvGrpSpPr>
              <p:cNvPr id="20" name="Group 19">
                <a:extLst>
                  <a:ext uri="{FF2B5EF4-FFF2-40B4-BE49-F238E27FC236}">
                    <a16:creationId xmlns:a16="http://schemas.microsoft.com/office/drawing/2014/main" id="{2CD86B0E-424F-F7A8-0789-EEEFAE612F0A}"/>
                  </a:ext>
                </a:extLst>
              </p:cNvPr>
              <p:cNvGrpSpPr/>
              <p:nvPr/>
            </p:nvGrpSpPr>
            <p:grpSpPr>
              <a:xfrm>
                <a:off x="1047377" y="913721"/>
                <a:ext cx="1080000" cy="1271087"/>
                <a:chOff x="5413859" y="1172402"/>
                <a:chExt cx="1080000" cy="1271087"/>
              </a:xfrm>
            </p:grpSpPr>
            <p:sp>
              <p:nvSpPr>
                <p:cNvPr id="31" name="Rectangle 30">
                  <a:extLst>
                    <a:ext uri="{FF2B5EF4-FFF2-40B4-BE49-F238E27FC236}">
                      <a16:creationId xmlns:a16="http://schemas.microsoft.com/office/drawing/2014/main" id="{A4B84415-89DD-6280-40F1-7CF2453783DD}"/>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2" name="Graphic 31" descr="Arrow Right with solid fill">
                  <a:extLst>
                    <a:ext uri="{FF2B5EF4-FFF2-40B4-BE49-F238E27FC236}">
                      <a16:creationId xmlns:a16="http://schemas.microsoft.com/office/drawing/2014/main" id="{A01F6EB8-0FB3-7089-5DFF-A7FB6D85B2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7121" y="1514147"/>
                  <a:ext cx="587595" cy="587595"/>
                </a:xfrm>
                <a:prstGeom prst="rect">
                  <a:avLst/>
                </a:prstGeom>
              </p:spPr>
            </p:pic>
          </p:grpSp>
          <p:sp>
            <p:nvSpPr>
              <p:cNvPr id="21" name="Rectangle 20">
                <a:extLst>
                  <a:ext uri="{FF2B5EF4-FFF2-40B4-BE49-F238E27FC236}">
                    <a16:creationId xmlns:a16="http://schemas.microsoft.com/office/drawing/2014/main" id="{160B6453-C97E-7A67-E532-ACA01B3157F7}"/>
                  </a:ext>
                </a:extLst>
              </p:cNvPr>
              <p:cNvSpPr>
                <a:spLocks/>
              </p:cNvSpPr>
              <p:nvPr/>
            </p:nvSpPr>
            <p:spPr>
              <a:xfrm>
                <a:off x="4339413"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2" name="Group 21">
                <a:extLst>
                  <a:ext uri="{FF2B5EF4-FFF2-40B4-BE49-F238E27FC236}">
                    <a16:creationId xmlns:a16="http://schemas.microsoft.com/office/drawing/2014/main" id="{55CF5AA3-124C-2DAB-561D-BA5EF7E9B912}"/>
                  </a:ext>
                </a:extLst>
              </p:cNvPr>
              <p:cNvGrpSpPr/>
              <p:nvPr/>
            </p:nvGrpSpPr>
            <p:grpSpPr>
              <a:xfrm>
                <a:off x="5742550" y="913721"/>
                <a:ext cx="1080000" cy="1271087"/>
                <a:chOff x="5413859" y="1172402"/>
                <a:chExt cx="1080000" cy="1271087"/>
              </a:xfrm>
            </p:grpSpPr>
            <p:sp>
              <p:nvSpPr>
                <p:cNvPr id="29" name="Rectangle 28">
                  <a:extLst>
                    <a:ext uri="{FF2B5EF4-FFF2-40B4-BE49-F238E27FC236}">
                      <a16:creationId xmlns:a16="http://schemas.microsoft.com/office/drawing/2014/main" id="{26BB32EC-DA32-5287-30E7-B097FFD1C79C}"/>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0" name="Graphic 29" descr="Arrow Right with solid fill">
                  <a:extLst>
                    <a:ext uri="{FF2B5EF4-FFF2-40B4-BE49-F238E27FC236}">
                      <a16:creationId xmlns:a16="http://schemas.microsoft.com/office/drawing/2014/main" id="{E774DD7A-0C97-9584-BA9E-F0EB73D4887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657121" y="1514147"/>
                  <a:ext cx="587595" cy="587595"/>
                </a:xfrm>
                <a:prstGeom prst="rect">
                  <a:avLst/>
                </a:prstGeom>
              </p:spPr>
            </p:pic>
          </p:grpSp>
          <p:cxnSp>
            <p:nvCxnSpPr>
              <p:cNvPr id="27" name="Straight Arrow Connector 26">
                <a:extLst>
                  <a:ext uri="{FF2B5EF4-FFF2-40B4-BE49-F238E27FC236}">
                    <a16:creationId xmlns:a16="http://schemas.microsoft.com/office/drawing/2014/main" id="{1770E280-BAB0-AB08-4C45-DF99587C15FA}"/>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42886ED-1672-7F03-AD87-65AD368760E3}"/>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4" name="Arc 3">
              <a:extLst>
                <a:ext uri="{FF2B5EF4-FFF2-40B4-BE49-F238E27FC236}">
                  <a16:creationId xmlns:a16="http://schemas.microsoft.com/office/drawing/2014/main" id="{4092AB4F-40BB-A6FE-BC14-00EEAA891DE0}"/>
                </a:ext>
              </a:extLst>
            </p:cNvPr>
            <p:cNvSpPr/>
            <p:nvPr/>
          </p:nvSpPr>
          <p:spPr>
            <a:xfrm>
              <a:off x="6349042" y="737856"/>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5" name="Arc 4">
              <a:extLst>
                <a:ext uri="{FF2B5EF4-FFF2-40B4-BE49-F238E27FC236}">
                  <a16:creationId xmlns:a16="http://schemas.microsoft.com/office/drawing/2014/main" id="{6F6FDED7-D854-BFEF-6C88-FCA605EF88BB}"/>
                </a:ext>
              </a:extLst>
            </p:cNvPr>
            <p:cNvSpPr/>
            <p:nvPr/>
          </p:nvSpPr>
          <p:spPr>
            <a:xfrm>
              <a:off x="1653869" y="729213"/>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7" name="Right Arrow 6">
              <a:extLst>
                <a:ext uri="{FF2B5EF4-FFF2-40B4-BE49-F238E27FC236}">
                  <a16:creationId xmlns:a16="http://schemas.microsoft.com/office/drawing/2014/main" id="{F64C84F9-3D8D-30BB-6F46-D9B25288A71E}"/>
                </a:ext>
              </a:extLst>
            </p:cNvPr>
            <p:cNvSpPr/>
            <p:nvPr/>
          </p:nvSpPr>
          <p:spPr>
            <a:xfrm rot="7859917">
              <a:off x="7613190" y="1190204"/>
              <a:ext cx="455586" cy="14118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ight Arrow 7">
              <a:extLst>
                <a:ext uri="{FF2B5EF4-FFF2-40B4-BE49-F238E27FC236}">
                  <a16:creationId xmlns:a16="http://schemas.microsoft.com/office/drawing/2014/main" id="{28012169-9D3D-3CEA-304D-AA2BEAD68451}"/>
                </a:ext>
              </a:extLst>
            </p:cNvPr>
            <p:cNvSpPr/>
            <p:nvPr/>
          </p:nvSpPr>
          <p:spPr>
            <a:xfrm rot="13184762" flipH="1">
              <a:off x="3268564" y="1166402"/>
              <a:ext cx="423355" cy="15664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9936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500638" y="2856175"/>
            <a:ext cx="9190724" cy="2230739"/>
          </a:xfrm>
          <a:prstGeom prst="rect">
            <a:avLst/>
          </a:prstGeom>
          <a:noFill/>
        </p:spPr>
        <p:txBody>
          <a:bodyPr wrap="square" rtlCol="0">
            <a:spAutoFit/>
          </a:bodyPr>
          <a:lstStyle/>
          <a:p>
            <a:pPr algn="l" rtl="0" eaLnBrk="1" latinLnBrk="0" hangingPunct="1">
              <a:lnSpc>
                <a:spcPct val="200000"/>
              </a:lnSpc>
              <a:spcBef>
                <a:spcPts val="0"/>
              </a:spcBef>
              <a:spcAft>
                <a:spcPts val="0"/>
              </a:spcAft>
              <a:buClrTx/>
              <a:buSzPts val="1800"/>
            </a:pPr>
            <a:r>
              <a:rPr lang="en-US" dirty="0"/>
              <a:t>In the upcoming practice, an arrow will be displayed </a:t>
            </a:r>
            <a:r>
              <a:rPr lang="en-US" dirty="0">
                <a:solidFill>
                  <a:srgbClr val="FF0000"/>
                </a:solidFill>
              </a:rPr>
              <a:t>after</a:t>
            </a:r>
            <a:r>
              <a:rPr lang="en-US" dirty="0"/>
              <a:t> each pair of objects. </a:t>
            </a:r>
            <a:r>
              <a:rPr lang="en-US" sz="1800" kern="1200" dirty="0">
                <a:solidFill>
                  <a:srgbClr val="000000"/>
                </a:solidFill>
                <a:effectLst/>
                <a:latin typeface="Calibri" panose="020F0502020204030204" pitchFamily="34" charset="0"/>
                <a:ea typeface="+mn-ea"/>
                <a:cs typeface="+mn-cs"/>
              </a:rPr>
              <a:t>Please remember the object that the arrow points to, as well as its color.</a:t>
            </a:r>
            <a:endParaRPr lang="en-CH" sz="1800" dirty="0">
              <a:effectLst/>
            </a:endParaRPr>
          </a:p>
          <a:p>
            <a:pPr>
              <a:lnSpc>
                <a:spcPct val="200000"/>
              </a:lnSpc>
            </a:pPr>
            <a:endParaRPr lang="en-US" dirty="0"/>
          </a:p>
          <a:p>
            <a:pPr>
              <a:lnSpc>
                <a:spcPct val="160000"/>
              </a:lnSpc>
            </a:pPr>
            <a:r>
              <a:rPr lang="en-US" dirty="0"/>
              <a:t>Click on the "Continue" button to start the practice.</a:t>
            </a:r>
          </a:p>
        </p:txBody>
      </p:sp>
      <p:grpSp>
        <p:nvGrpSpPr>
          <p:cNvPr id="57" name="Group 56">
            <a:extLst>
              <a:ext uri="{FF2B5EF4-FFF2-40B4-BE49-F238E27FC236}">
                <a16:creationId xmlns:a16="http://schemas.microsoft.com/office/drawing/2014/main" id="{8DAD0EBE-3AF6-5209-C1CF-C9A66E3EB2E1}"/>
              </a:ext>
            </a:extLst>
          </p:cNvPr>
          <p:cNvGrpSpPr/>
          <p:nvPr/>
        </p:nvGrpSpPr>
        <p:grpSpPr>
          <a:xfrm>
            <a:off x="1112862" y="742684"/>
            <a:ext cx="9966274" cy="1528388"/>
            <a:chOff x="1112862" y="742684"/>
            <a:chExt cx="9966274" cy="1528388"/>
          </a:xfrm>
        </p:grpSpPr>
        <p:grpSp>
          <p:nvGrpSpPr>
            <p:cNvPr id="58" name="Group 57">
              <a:extLst>
                <a:ext uri="{FF2B5EF4-FFF2-40B4-BE49-F238E27FC236}">
                  <a16:creationId xmlns:a16="http://schemas.microsoft.com/office/drawing/2014/main" id="{CBC29DF6-89B7-090A-ADC9-C3FCCF35D49B}"/>
                </a:ext>
              </a:extLst>
            </p:cNvPr>
            <p:cNvGrpSpPr/>
            <p:nvPr/>
          </p:nvGrpSpPr>
          <p:grpSpPr>
            <a:xfrm>
              <a:off x="1112862" y="999985"/>
              <a:ext cx="9966274" cy="1271087"/>
              <a:chOff x="1047377" y="913721"/>
              <a:chExt cx="9966274" cy="1271087"/>
            </a:xfrm>
          </p:grpSpPr>
          <p:cxnSp>
            <p:nvCxnSpPr>
              <p:cNvPr id="63" name="Straight Arrow Connector 62">
                <a:extLst>
                  <a:ext uri="{FF2B5EF4-FFF2-40B4-BE49-F238E27FC236}">
                    <a16:creationId xmlns:a16="http://schemas.microsoft.com/office/drawing/2014/main" id="{DC17B4AB-F879-FF26-38E0-6AE64158B9E7}"/>
                  </a:ext>
                </a:extLst>
              </p:cNvPr>
              <p:cNvCxnSpPr>
                <a:cxnSpLocks/>
                <a:stCxn id="76" idx="3"/>
                <a:endCxn id="69"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A75C066-44AF-36D1-8ECF-B89469B6246E}"/>
                  </a:ext>
                </a:extLst>
              </p:cNvPr>
              <p:cNvCxnSpPr>
                <a:cxnSpLocks/>
                <a:endCxn id="93"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75137-7DFF-F45E-F1C9-B9B5E01371A1}"/>
                  </a:ext>
                </a:extLst>
              </p:cNvPr>
              <p:cNvCxnSpPr>
                <a:cxnSpLocks/>
                <a:stCxn id="93" idx="3"/>
                <a:endCxn id="72"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AC4E8AF-C5CB-6F8D-E254-6EC1F83C3E0E}"/>
                  </a:ext>
                </a:extLst>
              </p:cNvPr>
              <p:cNvCxnSpPr>
                <a:cxnSpLocks/>
                <a:stCxn id="72" idx="3"/>
                <a:endCxn id="73"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270EB24-5B12-2E3F-6FFA-EEDFFD9C6647}"/>
                  </a:ext>
                </a:extLst>
              </p:cNvPr>
              <p:cNvCxnSpPr>
                <a:cxnSpLocks/>
                <a:stCxn id="73" idx="3"/>
                <a:endCxn id="76"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BDAB0320-C0FF-98B3-C2A9-5D3FECFE49F6}"/>
                  </a:ext>
                </a:extLst>
              </p:cNvPr>
              <p:cNvGrpSpPr/>
              <p:nvPr/>
            </p:nvGrpSpPr>
            <p:grpSpPr>
              <a:xfrm>
                <a:off x="2450514" y="914384"/>
                <a:ext cx="1565762" cy="1269760"/>
                <a:chOff x="3852998" y="907661"/>
                <a:chExt cx="1565762" cy="1269760"/>
              </a:xfrm>
            </p:grpSpPr>
            <p:sp>
              <p:nvSpPr>
                <p:cNvPr id="93" name="Rectangle 92">
                  <a:extLst>
                    <a:ext uri="{FF2B5EF4-FFF2-40B4-BE49-F238E27FC236}">
                      <a16:creationId xmlns:a16="http://schemas.microsoft.com/office/drawing/2014/main" id="{C9FAA3A9-9BFA-CBD0-1299-FC0259D37E0C}"/>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95" name="Group 94">
                  <a:extLst>
                    <a:ext uri="{FF2B5EF4-FFF2-40B4-BE49-F238E27FC236}">
                      <a16:creationId xmlns:a16="http://schemas.microsoft.com/office/drawing/2014/main" id="{B6D8847A-A551-EA7B-88EB-5F2350AB89C1}"/>
                    </a:ext>
                  </a:extLst>
                </p:cNvPr>
                <p:cNvGrpSpPr/>
                <p:nvPr/>
              </p:nvGrpSpPr>
              <p:grpSpPr>
                <a:xfrm>
                  <a:off x="3942306" y="1297900"/>
                  <a:ext cx="1440099" cy="595658"/>
                  <a:chOff x="7984639" y="3411038"/>
                  <a:chExt cx="1848439" cy="764557"/>
                </a:xfrm>
              </p:grpSpPr>
              <p:pic>
                <p:nvPicPr>
                  <p:cNvPr id="99" name="Graphic 98" descr="Alarm Ringing with solid fill">
                    <a:extLst>
                      <a:ext uri="{FF2B5EF4-FFF2-40B4-BE49-F238E27FC236}">
                        <a16:creationId xmlns:a16="http://schemas.microsoft.com/office/drawing/2014/main" id="{AB992206-E11A-5AB7-3249-8D2A846238B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101" name="Graphic 100" descr="Bull with solid fill">
                    <a:extLst>
                      <a:ext uri="{FF2B5EF4-FFF2-40B4-BE49-F238E27FC236}">
                        <a16:creationId xmlns:a16="http://schemas.microsoft.com/office/drawing/2014/main" id="{771A2D19-47F1-FC12-7CA3-BE8AFE1E93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69" name="Rectangle 68">
                <a:extLst>
                  <a:ext uri="{FF2B5EF4-FFF2-40B4-BE49-F238E27FC236}">
                    <a16:creationId xmlns:a16="http://schemas.microsoft.com/office/drawing/2014/main" id="{3E00085F-9380-B678-0C76-95B479F01EE3}"/>
                  </a:ext>
                </a:extLst>
              </p:cNvPr>
              <p:cNvSpPr>
                <a:spLocks/>
              </p:cNvSpPr>
              <p:nvPr/>
            </p:nvSpPr>
            <p:spPr>
              <a:xfrm>
                <a:off x="9034586"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0" name="Group 69">
                <a:extLst>
                  <a:ext uri="{FF2B5EF4-FFF2-40B4-BE49-F238E27FC236}">
                    <a16:creationId xmlns:a16="http://schemas.microsoft.com/office/drawing/2014/main" id="{2B5BBC1C-AC42-4A58-83B8-89ACF1A5A29B}"/>
                  </a:ext>
                </a:extLst>
              </p:cNvPr>
              <p:cNvGrpSpPr/>
              <p:nvPr/>
            </p:nvGrpSpPr>
            <p:grpSpPr>
              <a:xfrm>
                <a:off x="7145687" y="914384"/>
                <a:ext cx="1565762" cy="1269760"/>
                <a:chOff x="3852998" y="907661"/>
                <a:chExt cx="1565762" cy="1269760"/>
              </a:xfrm>
            </p:grpSpPr>
            <p:sp>
              <p:nvSpPr>
                <p:cNvPr id="76" name="Rectangle 75">
                  <a:extLst>
                    <a:ext uri="{FF2B5EF4-FFF2-40B4-BE49-F238E27FC236}">
                      <a16:creationId xmlns:a16="http://schemas.microsoft.com/office/drawing/2014/main" id="{3BC7CBC2-388C-3BFC-FF26-9067D2ABA78B}"/>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77" name="Group 76">
                  <a:extLst>
                    <a:ext uri="{FF2B5EF4-FFF2-40B4-BE49-F238E27FC236}">
                      <a16:creationId xmlns:a16="http://schemas.microsoft.com/office/drawing/2014/main" id="{A2BE6759-2FF5-3337-5133-DA04607CAAB4}"/>
                    </a:ext>
                  </a:extLst>
                </p:cNvPr>
                <p:cNvGrpSpPr/>
                <p:nvPr/>
              </p:nvGrpSpPr>
              <p:grpSpPr>
                <a:xfrm>
                  <a:off x="3942306" y="1297899"/>
                  <a:ext cx="1440099" cy="595657"/>
                  <a:chOff x="7984639" y="3411038"/>
                  <a:chExt cx="1848439" cy="764556"/>
                </a:xfrm>
              </p:grpSpPr>
              <p:pic>
                <p:nvPicPr>
                  <p:cNvPr id="78" name="Graphic 77" descr="Balloons with solid fill">
                    <a:extLst>
                      <a:ext uri="{FF2B5EF4-FFF2-40B4-BE49-F238E27FC236}">
                        <a16:creationId xmlns:a16="http://schemas.microsoft.com/office/drawing/2014/main" id="{FEA651E8-5D6C-9449-C75B-6939F3E80F4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79" name="Graphic 78" descr="Bear with solid fill">
                    <a:extLst>
                      <a:ext uri="{FF2B5EF4-FFF2-40B4-BE49-F238E27FC236}">
                        <a16:creationId xmlns:a16="http://schemas.microsoft.com/office/drawing/2014/main" id="{A47D919E-3F4F-62B6-F621-A125E46E81B6}"/>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sp>
            <p:nvSpPr>
              <p:cNvPr id="71" name="Rectangle 70">
                <a:extLst>
                  <a:ext uri="{FF2B5EF4-FFF2-40B4-BE49-F238E27FC236}">
                    <a16:creationId xmlns:a16="http://schemas.microsoft.com/office/drawing/2014/main" id="{8D131963-7B85-911B-5235-D5AE3C063134}"/>
                  </a:ext>
                </a:extLst>
              </p:cNvPr>
              <p:cNvSpPr>
                <a:spLocks/>
              </p:cNvSpPr>
              <p:nvPr/>
            </p:nvSpPr>
            <p:spPr>
              <a:xfrm>
                <a:off x="1047377"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2" name="Rectangle 71">
                <a:extLst>
                  <a:ext uri="{FF2B5EF4-FFF2-40B4-BE49-F238E27FC236}">
                    <a16:creationId xmlns:a16="http://schemas.microsoft.com/office/drawing/2014/main" id="{43D05C30-6C9D-4A0A-BFAA-1CDE5210AB08}"/>
                  </a:ext>
                </a:extLst>
              </p:cNvPr>
              <p:cNvSpPr>
                <a:spLocks/>
              </p:cNvSpPr>
              <p:nvPr/>
            </p:nvSpPr>
            <p:spPr>
              <a:xfrm>
                <a:off x="4339413" y="913721"/>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73" name="Rectangle 72">
                <a:extLst>
                  <a:ext uri="{FF2B5EF4-FFF2-40B4-BE49-F238E27FC236}">
                    <a16:creationId xmlns:a16="http://schemas.microsoft.com/office/drawing/2014/main" id="{31C7149E-3432-F685-BDCC-EFF38DE814C6}"/>
                  </a:ext>
                </a:extLst>
              </p:cNvPr>
              <p:cNvSpPr>
                <a:spLocks/>
              </p:cNvSpPr>
              <p:nvPr/>
            </p:nvSpPr>
            <p:spPr>
              <a:xfrm>
                <a:off x="5742550"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cxnSp>
            <p:nvCxnSpPr>
              <p:cNvPr id="74" name="Straight Arrow Connector 73">
                <a:extLst>
                  <a:ext uri="{FF2B5EF4-FFF2-40B4-BE49-F238E27FC236}">
                    <a16:creationId xmlns:a16="http://schemas.microsoft.com/office/drawing/2014/main" id="{D255B14B-1657-3CB5-F266-A91E0638EEC5}"/>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D511F58-2623-0700-EBF2-7A94B3197310}"/>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59" name="Arc 58">
              <a:extLst>
                <a:ext uri="{FF2B5EF4-FFF2-40B4-BE49-F238E27FC236}">
                  <a16:creationId xmlns:a16="http://schemas.microsoft.com/office/drawing/2014/main" id="{AB9F68BD-BA2D-BD3C-1661-ED6D9AB30B0D}"/>
                </a:ext>
              </a:extLst>
            </p:cNvPr>
            <p:cNvSpPr/>
            <p:nvPr/>
          </p:nvSpPr>
          <p:spPr>
            <a:xfrm>
              <a:off x="7994053" y="742684"/>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60" name="Arc 59">
              <a:extLst>
                <a:ext uri="{FF2B5EF4-FFF2-40B4-BE49-F238E27FC236}">
                  <a16:creationId xmlns:a16="http://schemas.microsoft.com/office/drawing/2014/main" id="{254AAA68-F748-7A24-B6AB-5056BCEB6C49}"/>
                </a:ext>
              </a:extLst>
            </p:cNvPr>
            <p:cNvSpPr/>
            <p:nvPr/>
          </p:nvSpPr>
          <p:spPr>
            <a:xfrm>
              <a:off x="3298880" y="749247"/>
              <a:ext cx="1650520" cy="515834"/>
            </a:xfrm>
            <a:prstGeom prst="arc">
              <a:avLst>
                <a:gd name="adj1" fmla="val 10796221"/>
                <a:gd name="adj2" fmla="val 21579733"/>
              </a:avLst>
            </a:prstGeom>
            <a:ln w="19050">
              <a:solidFill>
                <a:srgbClr val="FF0000"/>
              </a:solidFill>
              <a:prstDash val="dash"/>
              <a:headEnd type="triangl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61" name="Right Arrow 60">
              <a:extLst>
                <a:ext uri="{FF2B5EF4-FFF2-40B4-BE49-F238E27FC236}">
                  <a16:creationId xmlns:a16="http://schemas.microsoft.com/office/drawing/2014/main" id="{FE56E0BB-4355-30C5-2F0E-4B84FAB47BDD}"/>
                </a:ext>
              </a:extLst>
            </p:cNvPr>
            <p:cNvSpPr/>
            <p:nvPr/>
          </p:nvSpPr>
          <p:spPr>
            <a:xfrm rot="7859917">
              <a:off x="7613190" y="1190204"/>
              <a:ext cx="455586" cy="14118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2" name="Right Arrow 61">
              <a:extLst>
                <a:ext uri="{FF2B5EF4-FFF2-40B4-BE49-F238E27FC236}">
                  <a16:creationId xmlns:a16="http://schemas.microsoft.com/office/drawing/2014/main" id="{BF5F1DC7-D398-3776-C069-8854AD5388C2}"/>
                </a:ext>
              </a:extLst>
            </p:cNvPr>
            <p:cNvSpPr/>
            <p:nvPr/>
          </p:nvSpPr>
          <p:spPr>
            <a:xfrm rot="13184762" flipH="1">
              <a:off x="3268564" y="1166402"/>
              <a:ext cx="423355" cy="15664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pic>
        <p:nvPicPr>
          <p:cNvPr id="113" name="Graphic 112" descr="Arrow Right with solid fill">
            <a:extLst>
              <a:ext uri="{FF2B5EF4-FFF2-40B4-BE49-F238E27FC236}">
                <a16:creationId xmlns:a16="http://schemas.microsoft.com/office/drawing/2014/main" id="{85314086-72BB-3F2D-1D46-A7827E01C5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9346273" y="1341730"/>
            <a:ext cx="587595" cy="587595"/>
          </a:xfrm>
          <a:prstGeom prst="rect">
            <a:avLst/>
          </a:prstGeom>
        </p:spPr>
      </p:pic>
      <p:pic>
        <p:nvPicPr>
          <p:cNvPr id="114" name="Graphic 113" descr="Arrow Right with solid fill">
            <a:extLst>
              <a:ext uri="{FF2B5EF4-FFF2-40B4-BE49-F238E27FC236}">
                <a16:creationId xmlns:a16="http://schemas.microsoft.com/office/drawing/2014/main" id="{4C6B0822-A725-C98E-9F6F-8A0F237D6C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7448" y="1345352"/>
            <a:ext cx="587595" cy="587595"/>
          </a:xfrm>
          <a:prstGeom prst="rect">
            <a:avLst/>
          </a:prstGeom>
        </p:spPr>
      </p:pic>
    </p:spTree>
    <p:extLst>
      <p:ext uri="{BB962C8B-B14F-4D97-AF65-F5344CB8AC3E}">
        <p14:creationId xmlns:p14="http://schemas.microsoft.com/office/powerpoint/2010/main" val="362599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495318" y="2521379"/>
            <a:ext cx="9063339" cy="2701637"/>
          </a:xfrm>
          <a:prstGeom prst="rect">
            <a:avLst/>
          </a:prstGeom>
          <a:noFill/>
        </p:spPr>
        <p:txBody>
          <a:bodyPr wrap="square" rtlCol="0">
            <a:spAutoFit/>
          </a:bodyPr>
          <a:lstStyle/>
          <a:p>
            <a:pPr>
              <a:lnSpc>
                <a:spcPct val="160000"/>
              </a:lnSpc>
            </a:pPr>
            <a:r>
              <a:rPr lang="en-US" dirty="0"/>
              <a:t>The secondary task of the experiment is to compare the size of objects</a:t>
            </a:r>
            <a:r>
              <a:rPr lang="zh-CN" altLang="en-US" dirty="0"/>
              <a:t> </a:t>
            </a:r>
            <a:r>
              <a:rPr lang="en-US" dirty="0"/>
              <a:t>in </a:t>
            </a:r>
            <a:r>
              <a:rPr lang="en-US" b="1" dirty="0">
                <a:solidFill>
                  <a:srgbClr val="FF0000"/>
                </a:solidFill>
              </a:rPr>
              <a:t>real life</a:t>
            </a:r>
            <a:r>
              <a:rPr lang="en-US" dirty="0"/>
              <a:t>.</a:t>
            </a:r>
            <a:r>
              <a:rPr lang="zh-CN" altLang="en-US" dirty="0"/>
              <a:t> </a:t>
            </a:r>
            <a:r>
              <a:rPr lang="en-US" altLang="zh-CN" dirty="0"/>
              <a:t>In the following practice, when the pairs of objects are displayed, please click on the object that is </a:t>
            </a:r>
            <a:r>
              <a:rPr lang="en-US" altLang="zh-CN" b="1" dirty="0">
                <a:solidFill>
                  <a:srgbClr val="FF0000"/>
                </a:solidFill>
              </a:rPr>
              <a:t>larger in real life</a:t>
            </a:r>
            <a:r>
              <a:rPr lang="en-US" altLang="zh-CN" dirty="0"/>
              <a:t> as quickly as possible. The objects will disappear if you don't click on them in time. </a:t>
            </a:r>
            <a:r>
              <a:rPr lang="en-US" altLang="zh-CN" u="sng" dirty="0"/>
              <a:t>Remembering the objects and colors is not required</a:t>
            </a:r>
            <a:r>
              <a:rPr lang="en-US" altLang="zh-CN" dirty="0"/>
              <a:t>.</a:t>
            </a:r>
          </a:p>
          <a:p>
            <a:pPr>
              <a:lnSpc>
                <a:spcPct val="160000"/>
              </a:lnSpc>
            </a:pPr>
            <a:endParaRPr lang="en-US" dirty="0"/>
          </a:p>
          <a:p>
            <a:pPr>
              <a:lnSpc>
                <a:spcPct val="160000"/>
              </a:lnSpc>
            </a:pPr>
            <a:r>
              <a:rPr lang="en-US" dirty="0"/>
              <a:t>Click on the "Continue" button to start the practice.</a:t>
            </a:r>
          </a:p>
        </p:txBody>
      </p:sp>
      <p:grpSp>
        <p:nvGrpSpPr>
          <p:cNvPr id="35" name="Group 34">
            <a:extLst>
              <a:ext uri="{FF2B5EF4-FFF2-40B4-BE49-F238E27FC236}">
                <a16:creationId xmlns:a16="http://schemas.microsoft.com/office/drawing/2014/main" id="{0D99F5C9-F60A-4E03-1F9E-91A6496DDBE3}"/>
              </a:ext>
            </a:extLst>
          </p:cNvPr>
          <p:cNvGrpSpPr/>
          <p:nvPr/>
        </p:nvGrpSpPr>
        <p:grpSpPr>
          <a:xfrm>
            <a:off x="1529772" y="862865"/>
            <a:ext cx="9132456" cy="1271087"/>
            <a:chOff x="1495319" y="868616"/>
            <a:chExt cx="9132456" cy="1271087"/>
          </a:xfrm>
        </p:grpSpPr>
        <p:cxnSp>
          <p:nvCxnSpPr>
            <p:cNvPr id="36" name="Straight Arrow Connector 35">
              <a:extLst>
                <a:ext uri="{FF2B5EF4-FFF2-40B4-BE49-F238E27FC236}">
                  <a16:creationId xmlns:a16="http://schemas.microsoft.com/office/drawing/2014/main" id="{6E950B45-8AFA-E3CD-6680-A90664C98C91}"/>
                </a:ext>
              </a:extLst>
            </p:cNvPr>
            <p:cNvCxnSpPr>
              <a:stCxn id="42" idx="3"/>
              <a:endCxn id="50" idx="1"/>
            </p:cNvCxnSpPr>
            <p:nvPr/>
          </p:nvCxnSpPr>
          <p:spPr>
            <a:xfrm flipV="1">
              <a:off x="3062718"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B4C361-0B40-3DBD-87EB-366BFC41BFAB}"/>
                </a:ext>
              </a:extLst>
            </p:cNvPr>
            <p:cNvCxnSpPr>
              <a:cxnSpLocks/>
              <a:stCxn id="50" idx="3"/>
              <a:endCxn id="43" idx="1"/>
            </p:cNvCxnSpPr>
            <p:nvPr/>
          </p:nvCxnSpPr>
          <p:spPr>
            <a:xfrm>
              <a:off x="4953164"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EA7536A-68B0-3A71-60CD-5E0CDC6F19F9}"/>
                </a:ext>
              </a:extLst>
            </p:cNvPr>
            <p:cNvCxnSpPr>
              <a:cxnSpLocks/>
              <a:stCxn id="43" idx="3"/>
              <a:endCxn id="45" idx="1"/>
            </p:cNvCxnSpPr>
            <p:nvPr/>
          </p:nvCxnSpPr>
          <p:spPr>
            <a:xfrm flipV="1">
              <a:off x="6845247"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219490-9841-0A8D-1F95-B76363989670}"/>
                </a:ext>
              </a:extLst>
            </p:cNvPr>
            <p:cNvCxnSpPr>
              <a:cxnSpLocks/>
              <a:stCxn id="45" idx="3"/>
              <a:endCxn id="40" idx="1"/>
            </p:cNvCxnSpPr>
            <p:nvPr/>
          </p:nvCxnSpPr>
          <p:spPr>
            <a:xfrm>
              <a:off x="8735693" y="1504159"/>
              <a:ext cx="324683"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A197DEF-2A3B-6F28-E995-D3FC4A0402A3}"/>
                </a:ext>
              </a:extLst>
            </p:cNvPr>
            <p:cNvSpPr/>
            <p:nvPr/>
          </p:nvSpPr>
          <p:spPr>
            <a:xfrm>
              <a:off x="9060376"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grpSp>
          <p:nvGrpSpPr>
            <p:cNvPr id="41" name="Group 40">
              <a:extLst>
                <a:ext uri="{FF2B5EF4-FFF2-40B4-BE49-F238E27FC236}">
                  <a16:creationId xmlns:a16="http://schemas.microsoft.com/office/drawing/2014/main" id="{CA73D6F6-8A4F-7CA3-4AF8-882F0D56483C}"/>
                </a:ext>
              </a:extLst>
            </p:cNvPr>
            <p:cNvGrpSpPr/>
            <p:nvPr/>
          </p:nvGrpSpPr>
          <p:grpSpPr>
            <a:xfrm>
              <a:off x="3387402" y="869279"/>
              <a:ext cx="1565762" cy="1269760"/>
              <a:chOff x="3852998" y="907661"/>
              <a:chExt cx="1565762" cy="1269760"/>
            </a:xfrm>
          </p:grpSpPr>
          <p:sp>
            <p:nvSpPr>
              <p:cNvPr id="50" name="Rectangle 49">
                <a:extLst>
                  <a:ext uri="{FF2B5EF4-FFF2-40B4-BE49-F238E27FC236}">
                    <a16:creationId xmlns:a16="http://schemas.microsoft.com/office/drawing/2014/main" id="{B211A5BF-C053-D62E-79A5-A6F671B58368}"/>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51" name="Group 50">
                <a:extLst>
                  <a:ext uri="{FF2B5EF4-FFF2-40B4-BE49-F238E27FC236}">
                    <a16:creationId xmlns:a16="http://schemas.microsoft.com/office/drawing/2014/main" id="{50E32C85-24D3-6EBC-534E-FE01A96AE46E}"/>
                  </a:ext>
                </a:extLst>
              </p:cNvPr>
              <p:cNvGrpSpPr/>
              <p:nvPr/>
            </p:nvGrpSpPr>
            <p:grpSpPr>
              <a:xfrm>
                <a:off x="3942306" y="1297900"/>
                <a:ext cx="1440099" cy="595658"/>
                <a:chOff x="7984639" y="3411038"/>
                <a:chExt cx="1848439" cy="764557"/>
              </a:xfrm>
            </p:grpSpPr>
            <p:pic>
              <p:nvPicPr>
                <p:cNvPr id="52" name="Graphic 51" descr="Fox with solid fill">
                  <a:extLst>
                    <a:ext uri="{FF2B5EF4-FFF2-40B4-BE49-F238E27FC236}">
                      <a16:creationId xmlns:a16="http://schemas.microsoft.com/office/drawing/2014/main" id="{94705F33-6559-777F-628D-084797428D5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53" name="Graphic 52" descr="Bull with solid fill">
                  <a:extLst>
                    <a:ext uri="{FF2B5EF4-FFF2-40B4-BE49-F238E27FC236}">
                      <a16:creationId xmlns:a16="http://schemas.microsoft.com/office/drawing/2014/main" id="{18376247-A5EE-8290-A527-C8C99D5494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42" name="Rectangle 41">
              <a:extLst>
                <a:ext uri="{FF2B5EF4-FFF2-40B4-BE49-F238E27FC236}">
                  <a16:creationId xmlns:a16="http://schemas.microsoft.com/office/drawing/2014/main" id="{C8045282-900B-CE88-7F35-32C5A8E28D82}"/>
                </a:ext>
              </a:extLst>
            </p:cNvPr>
            <p:cNvSpPr>
              <a:spLocks noChangeAspect="1"/>
            </p:cNvSpPr>
            <p:nvPr/>
          </p:nvSpPr>
          <p:spPr>
            <a:xfrm>
              <a:off x="1495319"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43" name="Rectangle 42">
              <a:extLst>
                <a:ext uri="{FF2B5EF4-FFF2-40B4-BE49-F238E27FC236}">
                  <a16:creationId xmlns:a16="http://schemas.microsoft.com/office/drawing/2014/main" id="{5C4C59B9-1A7F-4981-C224-C9E66B810E16}"/>
                </a:ext>
              </a:extLst>
            </p:cNvPr>
            <p:cNvSpPr>
              <a:spLocks noChangeAspect="1"/>
            </p:cNvSpPr>
            <p:nvPr/>
          </p:nvSpPr>
          <p:spPr>
            <a:xfrm>
              <a:off x="5277848"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44" name="Group 43">
              <a:extLst>
                <a:ext uri="{FF2B5EF4-FFF2-40B4-BE49-F238E27FC236}">
                  <a16:creationId xmlns:a16="http://schemas.microsoft.com/office/drawing/2014/main" id="{97002902-9A71-8AF4-8BC6-CBECEA3A6EED}"/>
                </a:ext>
              </a:extLst>
            </p:cNvPr>
            <p:cNvGrpSpPr/>
            <p:nvPr/>
          </p:nvGrpSpPr>
          <p:grpSpPr>
            <a:xfrm>
              <a:off x="7169931" y="869279"/>
              <a:ext cx="1565762" cy="1269760"/>
              <a:chOff x="3852998" y="907661"/>
              <a:chExt cx="1565762" cy="1269760"/>
            </a:xfrm>
          </p:grpSpPr>
          <p:sp>
            <p:nvSpPr>
              <p:cNvPr id="45" name="Rectangle 44">
                <a:extLst>
                  <a:ext uri="{FF2B5EF4-FFF2-40B4-BE49-F238E27FC236}">
                    <a16:creationId xmlns:a16="http://schemas.microsoft.com/office/drawing/2014/main" id="{A23651C6-B2F5-3EBC-D5B8-0646FC704934}"/>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46" name="Group 45">
                <a:extLst>
                  <a:ext uri="{FF2B5EF4-FFF2-40B4-BE49-F238E27FC236}">
                    <a16:creationId xmlns:a16="http://schemas.microsoft.com/office/drawing/2014/main" id="{9356694E-1CBA-C718-D004-60260DE64AFE}"/>
                  </a:ext>
                </a:extLst>
              </p:cNvPr>
              <p:cNvGrpSpPr/>
              <p:nvPr/>
            </p:nvGrpSpPr>
            <p:grpSpPr>
              <a:xfrm>
                <a:off x="3942306" y="1297899"/>
                <a:ext cx="1440099" cy="595657"/>
                <a:chOff x="7984639" y="3411038"/>
                <a:chExt cx="1848439" cy="764556"/>
              </a:xfrm>
            </p:grpSpPr>
            <p:pic>
              <p:nvPicPr>
                <p:cNvPr id="48" name="Graphic 47" descr="Rose with solid fill">
                  <a:extLst>
                    <a:ext uri="{FF2B5EF4-FFF2-40B4-BE49-F238E27FC236}">
                      <a16:creationId xmlns:a16="http://schemas.microsoft.com/office/drawing/2014/main" id="{C8ECAA17-3A88-D3BB-0199-E40F47E93E42}"/>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49" name="Graphic 48" descr="Fox with solid fill">
                  <a:extLst>
                    <a:ext uri="{FF2B5EF4-FFF2-40B4-BE49-F238E27FC236}">
                      <a16:creationId xmlns:a16="http://schemas.microsoft.com/office/drawing/2014/main" id="{236D037A-7F90-9C5A-FF29-951A0714885F}"/>
                    </a:ext>
                  </a:extLst>
                </p:cNvPr>
                <p:cNvPicPr>
                  <a:picLocks noChangeAspect="1"/>
                </p:cNvPicPr>
                <p:nvPr/>
              </p:nvPicPr>
              <p:blipFill>
                <a:blip r:embed="rId2">
                  <a:extLst>
                    <a:ext uri="{96DAC541-7B7A-43D3-8B79-37D633B846F1}">
                      <asvg:svgBlip xmlns:asvg="http://schemas.microsoft.com/office/drawing/2016/SVG/main" r:embed="rId8"/>
                    </a:ext>
                  </a:extLst>
                </a:blip>
                <a:srcRect/>
                <a:stretch/>
              </p:blipFill>
              <p:spPr>
                <a:xfrm>
                  <a:off x="7984639" y="3419594"/>
                  <a:ext cx="755999" cy="756000"/>
                </a:xfrm>
                <a:prstGeom prst="rect">
                  <a:avLst/>
                </a:prstGeom>
              </p:spPr>
            </p:pic>
          </p:grpSp>
          <p:sp>
            <p:nvSpPr>
              <p:cNvPr id="47" name="TextBox 46">
                <a:extLst>
                  <a:ext uri="{FF2B5EF4-FFF2-40B4-BE49-F238E27FC236}">
                    <a16:creationId xmlns:a16="http://schemas.microsoft.com/office/drawing/2014/main" id="{03294254-D4CB-E6D6-1579-50F3DBC12BBE}"/>
                  </a:ext>
                </a:extLst>
              </p:cNvPr>
              <p:cNvSpPr txBox="1"/>
              <p:nvPr/>
            </p:nvSpPr>
            <p:spPr>
              <a:xfrm>
                <a:off x="3875923" y="1054200"/>
                <a:ext cx="184731" cy="261610"/>
              </a:xfrm>
              <a:prstGeom prst="rect">
                <a:avLst/>
              </a:prstGeom>
              <a:noFill/>
            </p:spPr>
            <p:txBody>
              <a:bodyPr wrap="none" rtlCol="0">
                <a:spAutoFit/>
              </a:bodyPr>
              <a:lstStyle/>
              <a:p>
                <a:endParaRPr lang="en-CH" sz="1100" dirty="0"/>
              </a:p>
            </p:txBody>
          </p:sp>
        </p:grpSp>
      </p:grpSp>
    </p:spTree>
    <p:extLst>
      <p:ext uri="{BB962C8B-B14F-4D97-AF65-F5344CB8AC3E}">
        <p14:creationId xmlns:p14="http://schemas.microsoft.com/office/powerpoint/2010/main" val="136002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495318" y="2521379"/>
            <a:ext cx="9063339" cy="2701637"/>
          </a:xfrm>
          <a:prstGeom prst="rect">
            <a:avLst/>
          </a:prstGeom>
          <a:noFill/>
        </p:spPr>
        <p:txBody>
          <a:bodyPr wrap="square" rtlCol="0">
            <a:spAutoFit/>
          </a:bodyPr>
          <a:lstStyle/>
          <a:p>
            <a:pPr>
              <a:lnSpc>
                <a:spcPct val="160000"/>
              </a:lnSpc>
            </a:pPr>
            <a:r>
              <a:rPr lang="en-US" dirty="0"/>
              <a:t>The secondary task of the experiment is to compare the size of objects</a:t>
            </a:r>
            <a:r>
              <a:rPr lang="zh-CN" altLang="en-US" dirty="0"/>
              <a:t> </a:t>
            </a:r>
            <a:r>
              <a:rPr lang="en-US" dirty="0"/>
              <a:t>in </a:t>
            </a:r>
            <a:r>
              <a:rPr lang="en-US" b="1" dirty="0">
                <a:solidFill>
                  <a:srgbClr val="FF0000"/>
                </a:solidFill>
              </a:rPr>
              <a:t>real life</a:t>
            </a:r>
            <a:r>
              <a:rPr lang="en-US" dirty="0"/>
              <a:t>.</a:t>
            </a:r>
            <a:r>
              <a:rPr lang="zh-CN" altLang="en-US" dirty="0"/>
              <a:t> </a:t>
            </a:r>
            <a:r>
              <a:rPr lang="en-US" altLang="zh-CN" dirty="0"/>
              <a:t>In the following practice, when the pairs of objects are displayed, please click on the object that is </a:t>
            </a:r>
            <a:r>
              <a:rPr lang="en-US" altLang="zh-CN" b="1" dirty="0">
                <a:solidFill>
                  <a:srgbClr val="FF0000"/>
                </a:solidFill>
              </a:rPr>
              <a:t>smaller in real life</a:t>
            </a:r>
            <a:r>
              <a:rPr lang="en-US" altLang="zh-CN" dirty="0"/>
              <a:t> as quickly as possible. The objects will disappear if you don't click on them in time. </a:t>
            </a:r>
            <a:r>
              <a:rPr lang="en-US" altLang="zh-CN" u="sng" dirty="0"/>
              <a:t>Remembering the objects and colors is not required</a:t>
            </a:r>
            <a:r>
              <a:rPr lang="en-US" altLang="zh-CN" dirty="0"/>
              <a:t>.</a:t>
            </a:r>
          </a:p>
          <a:p>
            <a:pPr>
              <a:lnSpc>
                <a:spcPct val="160000"/>
              </a:lnSpc>
            </a:pPr>
            <a:endParaRPr lang="en-US" dirty="0"/>
          </a:p>
          <a:p>
            <a:pPr>
              <a:lnSpc>
                <a:spcPct val="160000"/>
              </a:lnSpc>
            </a:pPr>
            <a:r>
              <a:rPr lang="en-US" dirty="0"/>
              <a:t>Click on the "Continue" button to start the practice.</a:t>
            </a:r>
          </a:p>
        </p:txBody>
      </p:sp>
      <p:grpSp>
        <p:nvGrpSpPr>
          <p:cNvPr id="3" name="Group 2">
            <a:extLst>
              <a:ext uri="{FF2B5EF4-FFF2-40B4-BE49-F238E27FC236}">
                <a16:creationId xmlns:a16="http://schemas.microsoft.com/office/drawing/2014/main" id="{13E08649-5558-99CB-46C4-B3451D000AB4}"/>
              </a:ext>
            </a:extLst>
          </p:cNvPr>
          <p:cNvGrpSpPr/>
          <p:nvPr/>
        </p:nvGrpSpPr>
        <p:grpSpPr>
          <a:xfrm>
            <a:off x="1529772" y="862865"/>
            <a:ext cx="9132456" cy="1271087"/>
            <a:chOff x="1495319" y="868616"/>
            <a:chExt cx="9132456" cy="1271087"/>
          </a:xfrm>
        </p:grpSpPr>
        <p:cxnSp>
          <p:nvCxnSpPr>
            <p:cNvPr id="8" name="Straight Arrow Connector 7">
              <a:extLst>
                <a:ext uri="{FF2B5EF4-FFF2-40B4-BE49-F238E27FC236}">
                  <a16:creationId xmlns:a16="http://schemas.microsoft.com/office/drawing/2014/main" id="{547FC424-1961-1D57-4426-B9AB1E5B237A}"/>
                </a:ext>
              </a:extLst>
            </p:cNvPr>
            <p:cNvCxnSpPr>
              <a:stCxn id="18" idx="3"/>
              <a:endCxn id="31" idx="1"/>
            </p:cNvCxnSpPr>
            <p:nvPr/>
          </p:nvCxnSpPr>
          <p:spPr>
            <a:xfrm flipV="1">
              <a:off x="3062718"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3A8621-258E-074B-C4A5-AC748A1942D8}"/>
                </a:ext>
              </a:extLst>
            </p:cNvPr>
            <p:cNvCxnSpPr>
              <a:cxnSpLocks/>
              <a:stCxn id="31" idx="3"/>
              <a:endCxn id="19" idx="1"/>
            </p:cNvCxnSpPr>
            <p:nvPr/>
          </p:nvCxnSpPr>
          <p:spPr>
            <a:xfrm>
              <a:off x="4953164"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EF1378-0510-DDD9-FC2F-DA6696EB9D1D}"/>
                </a:ext>
              </a:extLst>
            </p:cNvPr>
            <p:cNvCxnSpPr>
              <a:cxnSpLocks/>
              <a:stCxn id="19" idx="3"/>
              <a:endCxn id="21" idx="1"/>
            </p:cNvCxnSpPr>
            <p:nvPr/>
          </p:nvCxnSpPr>
          <p:spPr>
            <a:xfrm flipV="1">
              <a:off x="6845247" y="1504159"/>
              <a:ext cx="324684"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04AB0A8-63A6-54A4-2A2A-1C5C2F2B6B41}"/>
                </a:ext>
              </a:extLst>
            </p:cNvPr>
            <p:cNvCxnSpPr>
              <a:cxnSpLocks/>
              <a:stCxn id="21" idx="3"/>
              <a:endCxn id="16" idx="1"/>
            </p:cNvCxnSpPr>
            <p:nvPr/>
          </p:nvCxnSpPr>
          <p:spPr>
            <a:xfrm>
              <a:off x="8735693" y="1504159"/>
              <a:ext cx="324683" cy="1"/>
            </a:xfrm>
            <a:prstGeom prst="straightConnector1">
              <a:avLst/>
            </a:prstGeom>
            <a:ln w="57150">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75946C-0A43-D46D-EE37-A1149AE8DA05}"/>
                </a:ext>
              </a:extLst>
            </p:cNvPr>
            <p:cNvSpPr/>
            <p:nvPr/>
          </p:nvSpPr>
          <p:spPr>
            <a:xfrm>
              <a:off x="9060376"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grpSp>
          <p:nvGrpSpPr>
            <p:cNvPr id="17" name="Group 16">
              <a:extLst>
                <a:ext uri="{FF2B5EF4-FFF2-40B4-BE49-F238E27FC236}">
                  <a16:creationId xmlns:a16="http://schemas.microsoft.com/office/drawing/2014/main" id="{1950C520-0FA6-E9F8-55CC-6AF8A3C4C9C5}"/>
                </a:ext>
              </a:extLst>
            </p:cNvPr>
            <p:cNvGrpSpPr/>
            <p:nvPr/>
          </p:nvGrpSpPr>
          <p:grpSpPr>
            <a:xfrm>
              <a:off x="3387402" y="869279"/>
              <a:ext cx="1565762" cy="1269760"/>
              <a:chOff x="3852998" y="907661"/>
              <a:chExt cx="1565762" cy="1269760"/>
            </a:xfrm>
          </p:grpSpPr>
          <p:sp>
            <p:nvSpPr>
              <p:cNvPr id="31" name="Rectangle 30">
                <a:extLst>
                  <a:ext uri="{FF2B5EF4-FFF2-40B4-BE49-F238E27FC236}">
                    <a16:creationId xmlns:a16="http://schemas.microsoft.com/office/drawing/2014/main" id="{9AC5CAE3-F2C4-3D08-90B3-341FE10E4938}"/>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32" name="Group 31">
                <a:extLst>
                  <a:ext uri="{FF2B5EF4-FFF2-40B4-BE49-F238E27FC236}">
                    <a16:creationId xmlns:a16="http://schemas.microsoft.com/office/drawing/2014/main" id="{97D854B1-44FB-2D10-360F-0C5B29015600}"/>
                  </a:ext>
                </a:extLst>
              </p:cNvPr>
              <p:cNvGrpSpPr/>
              <p:nvPr/>
            </p:nvGrpSpPr>
            <p:grpSpPr>
              <a:xfrm>
                <a:off x="3942306" y="1297900"/>
                <a:ext cx="1440099" cy="595658"/>
                <a:chOff x="7984639" y="3411038"/>
                <a:chExt cx="1848439" cy="764557"/>
              </a:xfrm>
            </p:grpSpPr>
            <p:pic>
              <p:nvPicPr>
                <p:cNvPr id="34" name="Graphic 33" descr="Fox with solid fill">
                  <a:extLst>
                    <a:ext uri="{FF2B5EF4-FFF2-40B4-BE49-F238E27FC236}">
                      <a16:creationId xmlns:a16="http://schemas.microsoft.com/office/drawing/2014/main" id="{CA686BA9-D361-B210-E61E-582395B791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35" name="Graphic 34" descr="Bull with solid fill">
                  <a:extLst>
                    <a:ext uri="{FF2B5EF4-FFF2-40B4-BE49-F238E27FC236}">
                      <a16:creationId xmlns:a16="http://schemas.microsoft.com/office/drawing/2014/main" id="{00A981B8-ACAE-BC34-A791-BE2AB93537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18" name="Rectangle 17">
              <a:extLst>
                <a:ext uri="{FF2B5EF4-FFF2-40B4-BE49-F238E27FC236}">
                  <a16:creationId xmlns:a16="http://schemas.microsoft.com/office/drawing/2014/main" id="{62541425-B7C5-F2C2-15C2-0BF38AC90603}"/>
                </a:ext>
              </a:extLst>
            </p:cNvPr>
            <p:cNvSpPr>
              <a:spLocks noChangeAspect="1"/>
            </p:cNvSpPr>
            <p:nvPr/>
          </p:nvSpPr>
          <p:spPr>
            <a:xfrm>
              <a:off x="1495319"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19" name="Rectangle 18">
              <a:extLst>
                <a:ext uri="{FF2B5EF4-FFF2-40B4-BE49-F238E27FC236}">
                  <a16:creationId xmlns:a16="http://schemas.microsoft.com/office/drawing/2014/main" id="{ED149582-D61E-066F-E0C6-A996BD6AAE41}"/>
                </a:ext>
              </a:extLst>
            </p:cNvPr>
            <p:cNvSpPr>
              <a:spLocks noChangeAspect="1"/>
            </p:cNvSpPr>
            <p:nvPr/>
          </p:nvSpPr>
          <p:spPr>
            <a:xfrm>
              <a:off x="5277848" y="868616"/>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0" name="Group 19">
              <a:extLst>
                <a:ext uri="{FF2B5EF4-FFF2-40B4-BE49-F238E27FC236}">
                  <a16:creationId xmlns:a16="http://schemas.microsoft.com/office/drawing/2014/main" id="{967E7A45-D309-0893-38CB-7D56E45516B3}"/>
                </a:ext>
              </a:extLst>
            </p:cNvPr>
            <p:cNvGrpSpPr/>
            <p:nvPr/>
          </p:nvGrpSpPr>
          <p:grpSpPr>
            <a:xfrm>
              <a:off x="7169931" y="869279"/>
              <a:ext cx="1565762" cy="1269760"/>
              <a:chOff x="3852998" y="907661"/>
              <a:chExt cx="1565762" cy="1269760"/>
            </a:xfrm>
          </p:grpSpPr>
          <p:sp>
            <p:nvSpPr>
              <p:cNvPr id="21" name="Rectangle 20">
                <a:extLst>
                  <a:ext uri="{FF2B5EF4-FFF2-40B4-BE49-F238E27FC236}">
                    <a16:creationId xmlns:a16="http://schemas.microsoft.com/office/drawing/2014/main" id="{EDBECF73-06AD-455D-C354-BC7493718382}"/>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22" name="Group 21">
                <a:extLst>
                  <a:ext uri="{FF2B5EF4-FFF2-40B4-BE49-F238E27FC236}">
                    <a16:creationId xmlns:a16="http://schemas.microsoft.com/office/drawing/2014/main" id="{50E81EAA-686A-B5D0-935E-18676443DE05}"/>
                  </a:ext>
                </a:extLst>
              </p:cNvPr>
              <p:cNvGrpSpPr/>
              <p:nvPr/>
            </p:nvGrpSpPr>
            <p:grpSpPr>
              <a:xfrm>
                <a:off x="3942306" y="1297899"/>
                <a:ext cx="1440099" cy="595657"/>
                <a:chOff x="7984639" y="3411038"/>
                <a:chExt cx="1848439" cy="764556"/>
              </a:xfrm>
            </p:grpSpPr>
            <p:pic>
              <p:nvPicPr>
                <p:cNvPr id="29" name="Graphic 28" descr="Rose with solid fill">
                  <a:extLst>
                    <a:ext uri="{FF2B5EF4-FFF2-40B4-BE49-F238E27FC236}">
                      <a16:creationId xmlns:a16="http://schemas.microsoft.com/office/drawing/2014/main" id="{6D1227C1-D289-DD44-D949-2168F5F5B54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30" name="Graphic 29" descr="Fox with solid fill">
                  <a:extLst>
                    <a:ext uri="{FF2B5EF4-FFF2-40B4-BE49-F238E27FC236}">
                      <a16:creationId xmlns:a16="http://schemas.microsoft.com/office/drawing/2014/main" id="{31A7F932-EAFE-2A0A-318B-0B907990613B}"/>
                    </a:ext>
                  </a:extLst>
                </p:cNvPr>
                <p:cNvPicPr>
                  <a:picLocks noChangeAspect="1"/>
                </p:cNvPicPr>
                <p:nvPr/>
              </p:nvPicPr>
              <p:blipFill>
                <a:blip r:embed="rId2">
                  <a:extLst>
                    <a:ext uri="{96DAC541-7B7A-43D3-8B79-37D633B846F1}">
                      <asvg:svgBlip xmlns:asvg="http://schemas.microsoft.com/office/drawing/2016/SVG/main" r:embed="rId8"/>
                    </a:ext>
                  </a:extLst>
                </a:blip>
                <a:srcRect/>
                <a:stretch/>
              </p:blipFill>
              <p:spPr>
                <a:xfrm>
                  <a:off x="7984639" y="3419594"/>
                  <a:ext cx="755999" cy="756000"/>
                </a:xfrm>
                <a:prstGeom prst="rect">
                  <a:avLst/>
                </a:prstGeom>
              </p:spPr>
            </p:pic>
          </p:grpSp>
          <p:sp>
            <p:nvSpPr>
              <p:cNvPr id="27" name="TextBox 26">
                <a:extLst>
                  <a:ext uri="{FF2B5EF4-FFF2-40B4-BE49-F238E27FC236}">
                    <a16:creationId xmlns:a16="http://schemas.microsoft.com/office/drawing/2014/main" id="{4BABE0EC-B2D8-EDF9-DE5A-726DE3825E30}"/>
                  </a:ext>
                </a:extLst>
              </p:cNvPr>
              <p:cNvSpPr txBox="1"/>
              <p:nvPr/>
            </p:nvSpPr>
            <p:spPr>
              <a:xfrm>
                <a:off x="3875923" y="1054200"/>
                <a:ext cx="184731" cy="261610"/>
              </a:xfrm>
              <a:prstGeom prst="rect">
                <a:avLst/>
              </a:prstGeom>
              <a:noFill/>
            </p:spPr>
            <p:txBody>
              <a:bodyPr wrap="none" rtlCol="0">
                <a:spAutoFit/>
              </a:bodyPr>
              <a:lstStyle/>
              <a:p>
                <a:endParaRPr lang="en-CH" sz="1100" dirty="0"/>
              </a:p>
            </p:txBody>
          </p:sp>
        </p:grpSp>
      </p:grpSp>
    </p:spTree>
    <p:extLst>
      <p:ext uri="{BB962C8B-B14F-4D97-AF65-F5344CB8AC3E}">
        <p14:creationId xmlns:p14="http://schemas.microsoft.com/office/powerpoint/2010/main" val="5487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120419" y="2690119"/>
            <a:ext cx="10019157" cy="2784737"/>
          </a:xfrm>
          <a:prstGeom prst="rect">
            <a:avLst/>
          </a:prstGeom>
          <a:noFill/>
        </p:spPr>
        <p:txBody>
          <a:bodyPr wrap="square" rtlCol="0">
            <a:spAutoFit/>
          </a:bodyPr>
          <a:lstStyle/>
          <a:p>
            <a:pPr>
              <a:lnSpc>
                <a:spcPct val="200000"/>
              </a:lnSpc>
            </a:pPr>
            <a:r>
              <a:rPr lang="en-US" dirty="0"/>
              <a:t>Next, both tasks are required in each trial. When a pair of objects appears, please click on the </a:t>
            </a:r>
            <a:r>
              <a:rPr lang="en-US" dirty="0">
                <a:solidFill>
                  <a:srgbClr val="FF0000"/>
                </a:solidFill>
              </a:rPr>
              <a:t>larger</a:t>
            </a:r>
            <a:r>
              <a:rPr lang="en-US" dirty="0"/>
              <a:t> object. And the arrow before each pair of objects indicates which object you need to remember with the color. These two tasks are equally important. Try your best to complete both tasks.</a:t>
            </a:r>
          </a:p>
          <a:p>
            <a:pPr>
              <a:lnSpc>
                <a:spcPct val="200000"/>
              </a:lnSpc>
            </a:pPr>
            <a:endParaRPr lang="en-US" dirty="0"/>
          </a:p>
          <a:p>
            <a:pPr>
              <a:lnSpc>
                <a:spcPct val="200000"/>
              </a:lnSpc>
            </a:pPr>
            <a:r>
              <a:rPr lang="en-US" dirty="0"/>
              <a:t>Click on the "Continue" button to start the practice.</a:t>
            </a:r>
          </a:p>
        </p:txBody>
      </p:sp>
      <p:grpSp>
        <p:nvGrpSpPr>
          <p:cNvPr id="2" name="Group 1">
            <a:extLst>
              <a:ext uri="{FF2B5EF4-FFF2-40B4-BE49-F238E27FC236}">
                <a16:creationId xmlns:a16="http://schemas.microsoft.com/office/drawing/2014/main" id="{5815622B-2095-942B-3BB4-7A90543ED43A}"/>
              </a:ext>
            </a:extLst>
          </p:cNvPr>
          <p:cNvGrpSpPr/>
          <p:nvPr/>
        </p:nvGrpSpPr>
        <p:grpSpPr>
          <a:xfrm>
            <a:off x="1120420" y="921820"/>
            <a:ext cx="9951160" cy="1272417"/>
            <a:chOff x="1021611" y="1101228"/>
            <a:chExt cx="9951160" cy="1272417"/>
          </a:xfrm>
        </p:grpSpPr>
        <p:sp>
          <p:nvSpPr>
            <p:cNvPr id="4" name="Rectangle 3">
              <a:extLst>
                <a:ext uri="{FF2B5EF4-FFF2-40B4-BE49-F238E27FC236}">
                  <a16:creationId xmlns:a16="http://schemas.microsoft.com/office/drawing/2014/main" id="{C21BBC9A-6A2A-6B83-F652-884609842248}"/>
                </a:ext>
              </a:extLst>
            </p:cNvPr>
            <p:cNvSpPr>
              <a:spLocks noChangeAspect="1"/>
            </p:cNvSpPr>
            <p:nvPr/>
          </p:nvSpPr>
          <p:spPr>
            <a:xfrm>
              <a:off x="5214310" y="110255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5" name="Rectangle 4">
              <a:extLst>
                <a:ext uri="{FF2B5EF4-FFF2-40B4-BE49-F238E27FC236}">
                  <a16:creationId xmlns:a16="http://schemas.microsoft.com/office/drawing/2014/main" id="{1AE70447-078E-2D9F-5FD6-801FFD7D0BE5}"/>
                </a:ext>
              </a:extLst>
            </p:cNvPr>
            <p:cNvSpPr/>
            <p:nvPr/>
          </p:nvSpPr>
          <p:spPr>
            <a:xfrm>
              <a:off x="7309841" y="1102557"/>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cxnSp>
          <p:nvCxnSpPr>
            <p:cNvPr id="6" name="Straight Arrow Connector 5">
              <a:extLst>
                <a:ext uri="{FF2B5EF4-FFF2-40B4-BE49-F238E27FC236}">
                  <a16:creationId xmlns:a16="http://schemas.microsoft.com/office/drawing/2014/main" id="{0CC7F073-BEDC-FBAD-DCF3-CB53FB8ED977}"/>
                </a:ext>
              </a:extLst>
            </p:cNvPr>
            <p:cNvCxnSpPr>
              <a:cxnSpLocks/>
              <a:stCxn id="37" idx="3"/>
              <a:endCxn id="39" idx="1"/>
            </p:cNvCxnSpPr>
            <p:nvPr/>
          </p:nvCxnSpPr>
          <p:spPr>
            <a:xfrm flipV="1">
              <a:off x="2589010" y="1737435"/>
              <a:ext cx="529769" cy="6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CD59A5-4670-6FF3-DABE-91187646C0B9}"/>
                </a:ext>
              </a:extLst>
            </p:cNvPr>
            <p:cNvCxnSpPr>
              <a:cxnSpLocks/>
              <a:stCxn id="39" idx="3"/>
              <a:endCxn id="4" idx="1"/>
            </p:cNvCxnSpPr>
            <p:nvPr/>
          </p:nvCxnSpPr>
          <p:spPr>
            <a:xfrm>
              <a:off x="4684541" y="1737435"/>
              <a:ext cx="529769" cy="6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BEF2AC9-6AC0-C8B1-FB29-2FCA7E4C80FF}"/>
                </a:ext>
              </a:extLst>
            </p:cNvPr>
            <p:cNvCxnSpPr>
              <a:cxnSpLocks/>
              <a:stCxn id="4" idx="3"/>
              <a:endCxn id="5" idx="1"/>
            </p:cNvCxnSpPr>
            <p:nvPr/>
          </p:nvCxnSpPr>
          <p:spPr>
            <a:xfrm flipV="1">
              <a:off x="6781709" y="1738101"/>
              <a:ext cx="52813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28C9063-95DE-25BE-3951-8A29AC142F2A}"/>
                </a:ext>
              </a:extLst>
            </p:cNvPr>
            <p:cNvGrpSpPr/>
            <p:nvPr/>
          </p:nvGrpSpPr>
          <p:grpSpPr>
            <a:xfrm>
              <a:off x="3118779" y="1102555"/>
              <a:ext cx="1565762" cy="1269760"/>
              <a:chOff x="3852998" y="907661"/>
              <a:chExt cx="1565762" cy="1269760"/>
            </a:xfrm>
          </p:grpSpPr>
          <p:sp>
            <p:nvSpPr>
              <p:cNvPr id="39" name="Rectangle 38">
                <a:extLst>
                  <a:ext uri="{FF2B5EF4-FFF2-40B4-BE49-F238E27FC236}">
                    <a16:creationId xmlns:a16="http://schemas.microsoft.com/office/drawing/2014/main" id="{337CCCBB-8CA7-7ED5-0440-B9EF26E7AA47}"/>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larger?</a:t>
                </a:r>
                <a:endParaRPr lang="en-CH" sz="1100" dirty="0">
                  <a:solidFill>
                    <a:schemeClr val="tx1"/>
                  </a:solidFill>
                </a:endParaRPr>
              </a:p>
            </p:txBody>
          </p:sp>
          <p:grpSp>
            <p:nvGrpSpPr>
              <p:cNvPr id="40" name="Group 39">
                <a:extLst>
                  <a:ext uri="{FF2B5EF4-FFF2-40B4-BE49-F238E27FC236}">
                    <a16:creationId xmlns:a16="http://schemas.microsoft.com/office/drawing/2014/main" id="{17B6D773-1E9E-6613-D3F3-4E059767894B}"/>
                  </a:ext>
                </a:extLst>
              </p:cNvPr>
              <p:cNvGrpSpPr/>
              <p:nvPr/>
            </p:nvGrpSpPr>
            <p:grpSpPr>
              <a:xfrm>
                <a:off x="3942306" y="1297900"/>
                <a:ext cx="1440099" cy="595658"/>
                <a:chOff x="7984639" y="3411038"/>
                <a:chExt cx="1848439" cy="764557"/>
              </a:xfrm>
            </p:grpSpPr>
            <p:pic>
              <p:nvPicPr>
                <p:cNvPr id="41" name="Graphic 40" descr="Rubber duck with solid fill">
                  <a:extLst>
                    <a:ext uri="{FF2B5EF4-FFF2-40B4-BE49-F238E27FC236}">
                      <a16:creationId xmlns:a16="http://schemas.microsoft.com/office/drawing/2014/main" id="{3E7D5806-95E4-268F-B9E9-92F5BB260C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7078" y="3411038"/>
                  <a:ext cx="756000" cy="756000"/>
                </a:xfrm>
                <a:prstGeom prst="rect">
                  <a:avLst/>
                </a:prstGeom>
              </p:spPr>
            </p:pic>
            <p:pic>
              <p:nvPicPr>
                <p:cNvPr id="42" name="Graphic 41" descr="Bull with solid fill">
                  <a:extLst>
                    <a:ext uri="{FF2B5EF4-FFF2-40B4-BE49-F238E27FC236}">
                      <a16:creationId xmlns:a16="http://schemas.microsoft.com/office/drawing/2014/main" id="{9D5B24B6-5EF8-D183-FB9E-8A9EE25EB3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grpSp>
          <p:nvGrpSpPr>
            <p:cNvPr id="12" name="Group 11">
              <a:extLst>
                <a:ext uri="{FF2B5EF4-FFF2-40B4-BE49-F238E27FC236}">
                  <a16:creationId xmlns:a16="http://schemas.microsoft.com/office/drawing/2014/main" id="{F70EBC80-D678-6874-6EC7-90296B265D1D}"/>
                </a:ext>
              </a:extLst>
            </p:cNvPr>
            <p:cNvGrpSpPr/>
            <p:nvPr/>
          </p:nvGrpSpPr>
          <p:grpSpPr>
            <a:xfrm>
              <a:off x="1021611" y="1102555"/>
              <a:ext cx="1567399" cy="1271087"/>
              <a:chOff x="639647" y="899998"/>
              <a:chExt cx="1567399" cy="1271087"/>
            </a:xfrm>
          </p:grpSpPr>
          <p:sp>
            <p:nvSpPr>
              <p:cNvPr id="37" name="Rectangle 36">
                <a:extLst>
                  <a:ext uri="{FF2B5EF4-FFF2-40B4-BE49-F238E27FC236}">
                    <a16:creationId xmlns:a16="http://schemas.microsoft.com/office/drawing/2014/main" id="{A61C1DC3-6360-9A33-EABA-2F8370323D46}"/>
                  </a:ext>
                </a:extLst>
              </p:cNvPr>
              <p:cNvSpPr>
                <a:spLocks noChangeAspect="1"/>
              </p:cNvSpPr>
              <p:nvPr/>
            </p:nvSpPr>
            <p:spPr>
              <a:xfrm>
                <a:off x="639647" y="89999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8" name="Graphic 37" descr="Arrow Right with solid fill">
                <a:extLst>
                  <a:ext uri="{FF2B5EF4-FFF2-40B4-BE49-F238E27FC236}">
                    <a16:creationId xmlns:a16="http://schemas.microsoft.com/office/drawing/2014/main" id="{E4263F80-CB56-7D43-14BD-B1E54D2B42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65328" y="1177523"/>
                <a:ext cx="716035" cy="716035"/>
              </a:xfrm>
              <a:prstGeom prst="rect">
                <a:avLst/>
              </a:prstGeom>
            </p:spPr>
          </p:pic>
        </p:grpSp>
        <p:cxnSp>
          <p:nvCxnSpPr>
            <p:cNvPr id="14" name="Straight Arrow Connector 13">
              <a:extLst>
                <a:ext uri="{FF2B5EF4-FFF2-40B4-BE49-F238E27FC236}">
                  <a16:creationId xmlns:a16="http://schemas.microsoft.com/office/drawing/2014/main" id="{23764DCB-05D1-3DA2-B8D0-A5D6BE6A548F}"/>
                </a:ext>
              </a:extLst>
            </p:cNvPr>
            <p:cNvCxnSpPr>
              <a:cxnSpLocks/>
              <a:stCxn id="5" idx="3"/>
              <a:endCxn id="19" idx="1"/>
            </p:cNvCxnSpPr>
            <p:nvPr/>
          </p:nvCxnSpPr>
          <p:spPr>
            <a:xfrm flipV="1">
              <a:off x="8877240" y="1736772"/>
              <a:ext cx="528132" cy="1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F728680-778B-E071-AC99-69F715261C94}"/>
                </a:ext>
              </a:extLst>
            </p:cNvPr>
            <p:cNvGrpSpPr/>
            <p:nvPr/>
          </p:nvGrpSpPr>
          <p:grpSpPr>
            <a:xfrm>
              <a:off x="9405372" y="1101228"/>
              <a:ext cx="1567399" cy="1271087"/>
              <a:chOff x="9023408" y="898671"/>
              <a:chExt cx="1567399" cy="1271087"/>
            </a:xfrm>
          </p:grpSpPr>
          <p:sp>
            <p:nvSpPr>
              <p:cNvPr id="19" name="Rectangle 18">
                <a:extLst>
                  <a:ext uri="{FF2B5EF4-FFF2-40B4-BE49-F238E27FC236}">
                    <a16:creationId xmlns:a16="http://schemas.microsoft.com/office/drawing/2014/main" id="{9B6F6BB3-9E0E-F16F-BDC7-47E9D80B33DF}"/>
                  </a:ext>
                </a:extLst>
              </p:cNvPr>
              <p:cNvSpPr/>
              <p:nvPr/>
            </p:nvSpPr>
            <p:spPr>
              <a:xfrm>
                <a:off x="9023408" y="898671"/>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20" name="Oval 19">
                <a:extLst>
                  <a:ext uri="{FF2B5EF4-FFF2-40B4-BE49-F238E27FC236}">
                    <a16:creationId xmlns:a16="http://schemas.microsoft.com/office/drawing/2014/main" id="{BCA797D9-8519-4405-F9D7-9069DF7C4C9D}"/>
                  </a:ext>
                </a:extLst>
              </p:cNvPr>
              <p:cNvSpPr/>
              <p:nvPr/>
            </p:nvSpPr>
            <p:spPr>
              <a:xfrm>
                <a:off x="9165818" y="1395883"/>
                <a:ext cx="289367" cy="289367"/>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H">
                  <a:solidFill>
                    <a:schemeClr val="accent2"/>
                  </a:solidFill>
                </a:endParaRPr>
              </a:p>
            </p:txBody>
          </p:sp>
          <p:grpSp>
            <p:nvGrpSpPr>
              <p:cNvPr id="24" name="Group 23">
                <a:extLst>
                  <a:ext uri="{FF2B5EF4-FFF2-40B4-BE49-F238E27FC236}">
                    <a16:creationId xmlns:a16="http://schemas.microsoft.com/office/drawing/2014/main" id="{96B93677-4EA3-DF82-8065-5D3B0D117D47}"/>
                  </a:ext>
                </a:extLst>
              </p:cNvPr>
              <p:cNvGrpSpPr/>
              <p:nvPr/>
            </p:nvGrpSpPr>
            <p:grpSpPr>
              <a:xfrm>
                <a:off x="9522605" y="1100162"/>
                <a:ext cx="1002633" cy="868101"/>
                <a:chOff x="10846753" y="2500698"/>
                <a:chExt cx="1002633" cy="868101"/>
              </a:xfrm>
            </p:grpSpPr>
            <p:grpSp>
              <p:nvGrpSpPr>
                <p:cNvPr id="25" name="Group 24">
                  <a:extLst>
                    <a:ext uri="{FF2B5EF4-FFF2-40B4-BE49-F238E27FC236}">
                      <a16:creationId xmlns:a16="http://schemas.microsoft.com/office/drawing/2014/main" id="{1115880C-944A-32A9-5549-54C41011154E}"/>
                    </a:ext>
                  </a:extLst>
                </p:cNvPr>
                <p:cNvGrpSpPr/>
                <p:nvPr/>
              </p:nvGrpSpPr>
              <p:grpSpPr>
                <a:xfrm>
                  <a:off x="10846753" y="2500698"/>
                  <a:ext cx="1002633" cy="289368"/>
                  <a:chOff x="9000166" y="2558572"/>
                  <a:chExt cx="1002633" cy="289368"/>
                </a:xfrm>
              </p:grpSpPr>
              <p:pic>
                <p:nvPicPr>
                  <p:cNvPr id="34" name="Graphic 33" descr="Bull with solid fill">
                    <a:extLst>
                      <a:ext uri="{FF2B5EF4-FFF2-40B4-BE49-F238E27FC236}">
                        <a16:creationId xmlns:a16="http://schemas.microsoft.com/office/drawing/2014/main" id="{AA013DE9-34A5-DE1A-93D3-B94405599B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00166" y="2558572"/>
                    <a:ext cx="289367" cy="289368"/>
                  </a:xfrm>
                  <a:prstGeom prst="rect">
                    <a:avLst/>
                  </a:prstGeom>
                </p:spPr>
              </p:pic>
              <p:pic>
                <p:nvPicPr>
                  <p:cNvPr id="35" name="Graphic 34" descr="Badminton with solid fill">
                    <a:extLst>
                      <a:ext uri="{FF2B5EF4-FFF2-40B4-BE49-F238E27FC236}">
                        <a16:creationId xmlns:a16="http://schemas.microsoft.com/office/drawing/2014/main" id="{20062E27-D6DF-BB5F-9B77-05F1407B4E5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56799" y="2558572"/>
                    <a:ext cx="289367" cy="289367"/>
                  </a:xfrm>
                  <a:prstGeom prst="rect">
                    <a:avLst/>
                  </a:prstGeom>
                </p:spPr>
              </p:pic>
              <p:pic>
                <p:nvPicPr>
                  <p:cNvPr id="36" name="Graphic 35" descr="Canoe with solid fill">
                    <a:extLst>
                      <a:ext uri="{FF2B5EF4-FFF2-40B4-BE49-F238E27FC236}">
                        <a16:creationId xmlns:a16="http://schemas.microsoft.com/office/drawing/2014/main" id="{83B35485-453C-B97D-AF65-C3EF93EC513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713432" y="2558572"/>
                    <a:ext cx="289367" cy="289367"/>
                  </a:xfrm>
                  <a:prstGeom prst="rect">
                    <a:avLst/>
                  </a:prstGeom>
                </p:spPr>
              </p:pic>
            </p:grpSp>
            <p:grpSp>
              <p:nvGrpSpPr>
                <p:cNvPr id="26" name="Group 25">
                  <a:extLst>
                    <a:ext uri="{FF2B5EF4-FFF2-40B4-BE49-F238E27FC236}">
                      <a16:creationId xmlns:a16="http://schemas.microsoft.com/office/drawing/2014/main" id="{C929726E-8902-9869-B0E5-956907AB0DEC}"/>
                    </a:ext>
                  </a:extLst>
                </p:cNvPr>
                <p:cNvGrpSpPr/>
                <p:nvPr/>
              </p:nvGrpSpPr>
              <p:grpSpPr>
                <a:xfrm>
                  <a:off x="10846753" y="2790065"/>
                  <a:ext cx="1002633" cy="289367"/>
                  <a:chOff x="9000166" y="2558572"/>
                  <a:chExt cx="1002633" cy="289367"/>
                </a:xfrm>
              </p:grpSpPr>
              <p:pic>
                <p:nvPicPr>
                  <p:cNvPr id="31" name="Graphic 30" descr="Asian Temple with solid fill">
                    <a:extLst>
                      <a:ext uri="{FF2B5EF4-FFF2-40B4-BE49-F238E27FC236}">
                        <a16:creationId xmlns:a16="http://schemas.microsoft.com/office/drawing/2014/main" id="{9ADEB33E-1440-DBE2-F00E-79FA90FD8C8A}"/>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000166" y="2558572"/>
                    <a:ext cx="289367" cy="289367"/>
                  </a:xfrm>
                  <a:prstGeom prst="rect">
                    <a:avLst/>
                  </a:prstGeom>
                </p:spPr>
              </p:pic>
              <p:pic>
                <p:nvPicPr>
                  <p:cNvPr id="32" name="Graphic 31" descr="Bamboo with solid fill">
                    <a:extLst>
                      <a:ext uri="{FF2B5EF4-FFF2-40B4-BE49-F238E27FC236}">
                        <a16:creationId xmlns:a16="http://schemas.microsoft.com/office/drawing/2014/main" id="{AB77F3A3-3E53-5CFC-5C5B-E8CC9A5F5708}"/>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9356799" y="2558572"/>
                    <a:ext cx="289367" cy="289367"/>
                  </a:xfrm>
                  <a:prstGeom prst="rect">
                    <a:avLst/>
                  </a:prstGeom>
                </p:spPr>
              </p:pic>
              <p:pic>
                <p:nvPicPr>
                  <p:cNvPr id="33" name="Graphic 32" descr="Baseball hat with solid fill">
                    <a:extLst>
                      <a:ext uri="{FF2B5EF4-FFF2-40B4-BE49-F238E27FC236}">
                        <a16:creationId xmlns:a16="http://schemas.microsoft.com/office/drawing/2014/main" id="{26B4454A-D31D-7D21-84DB-DEA0A8B5B5EE}"/>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9713432" y="2558572"/>
                    <a:ext cx="289367" cy="289367"/>
                  </a:xfrm>
                  <a:prstGeom prst="rect">
                    <a:avLst/>
                  </a:prstGeom>
                </p:spPr>
              </p:pic>
            </p:grpSp>
            <p:grpSp>
              <p:nvGrpSpPr>
                <p:cNvPr id="27" name="Group 26">
                  <a:extLst>
                    <a:ext uri="{FF2B5EF4-FFF2-40B4-BE49-F238E27FC236}">
                      <a16:creationId xmlns:a16="http://schemas.microsoft.com/office/drawing/2014/main" id="{37C60D2D-BE4D-1B5F-DCB5-CBCB1B8491A5}"/>
                    </a:ext>
                  </a:extLst>
                </p:cNvPr>
                <p:cNvGrpSpPr/>
                <p:nvPr/>
              </p:nvGrpSpPr>
              <p:grpSpPr>
                <a:xfrm>
                  <a:off x="10846753" y="3079432"/>
                  <a:ext cx="1002633" cy="289367"/>
                  <a:chOff x="9000166" y="2558572"/>
                  <a:chExt cx="1002633" cy="289367"/>
                </a:xfrm>
              </p:grpSpPr>
              <p:pic>
                <p:nvPicPr>
                  <p:cNvPr id="28" name="Graphic 27" descr="Books on shelf with solid fill">
                    <a:extLst>
                      <a:ext uri="{FF2B5EF4-FFF2-40B4-BE49-F238E27FC236}">
                        <a16:creationId xmlns:a16="http://schemas.microsoft.com/office/drawing/2014/main" id="{C31B25A8-EE49-1AAE-6609-33F1C0ED8824}"/>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9000166" y="2558572"/>
                    <a:ext cx="289367" cy="289367"/>
                  </a:xfrm>
                  <a:prstGeom prst="rect">
                    <a:avLst/>
                  </a:prstGeom>
                </p:spPr>
              </p:pic>
              <p:pic>
                <p:nvPicPr>
                  <p:cNvPr id="29" name="Graphic 28" descr="Apple with solid fill">
                    <a:extLst>
                      <a:ext uri="{FF2B5EF4-FFF2-40B4-BE49-F238E27FC236}">
                        <a16:creationId xmlns:a16="http://schemas.microsoft.com/office/drawing/2014/main" id="{02ACEE07-3921-824E-D0E2-A43BE9397765}"/>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9356799" y="2558572"/>
                    <a:ext cx="289367" cy="289367"/>
                  </a:xfrm>
                  <a:prstGeom prst="rect">
                    <a:avLst/>
                  </a:prstGeom>
                </p:spPr>
              </p:pic>
              <p:pic>
                <p:nvPicPr>
                  <p:cNvPr id="30" name="Graphic 29" descr="Baby bottle with solid fill">
                    <a:extLst>
                      <a:ext uri="{FF2B5EF4-FFF2-40B4-BE49-F238E27FC236}">
                        <a16:creationId xmlns:a16="http://schemas.microsoft.com/office/drawing/2014/main" id="{61A1E66E-5CB3-9907-5516-8C21B91EE611}"/>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9713432" y="2558572"/>
                    <a:ext cx="289367" cy="289367"/>
                  </a:xfrm>
                  <a:prstGeom prst="rect">
                    <a:avLst/>
                  </a:prstGeom>
                </p:spPr>
              </p:pic>
            </p:grpSp>
          </p:grpSp>
        </p:grpSp>
      </p:grpSp>
    </p:spTree>
    <p:extLst>
      <p:ext uri="{BB962C8B-B14F-4D97-AF65-F5344CB8AC3E}">
        <p14:creationId xmlns:p14="http://schemas.microsoft.com/office/powerpoint/2010/main" val="189530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120419" y="2690119"/>
            <a:ext cx="10019157" cy="2784737"/>
          </a:xfrm>
          <a:prstGeom prst="rect">
            <a:avLst/>
          </a:prstGeom>
          <a:noFill/>
        </p:spPr>
        <p:txBody>
          <a:bodyPr wrap="square" rtlCol="0">
            <a:spAutoFit/>
          </a:bodyPr>
          <a:lstStyle/>
          <a:p>
            <a:pPr>
              <a:lnSpc>
                <a:spcPct val="200000"/>
              </a:lnSpc>
            </a:pPr>
            <a:r>
              <a:rPr lang="en-US" dirty="0"/>
              <a:t>Next, both tasks are required in each trial. When a pair of objects appears, please click on the </a:t>
            </a:r>
            <a:r>
              <a:rPr lang="en-US" dirty="0">
                <a:solidFill>
                  <a:srgbClr val="FF0000"/>
                </a:solidFill>
              </a:rPr>
              <a:t>smaller</a:t>
            </a:r>
            <a:r>
              <a:rPr lang="en-US" dirty="0"/>
              <a:t> object. And the arrow before each pair of objects indicates which object you need to remember with the color. These two tasks are equally important. Try your best to complete both tasks.</a:t>
            </a:r>
          </a:p>
          <a:p>
            <a:pPr>
              <a:lnSpc>
                <a:spcPct val="200000"/>
              </a:lnSpc>
            </a:pPr>
            <a:endParaRPr lang="en-US" dirty="0"/>
          </a:p>
          <a:p>
            <a:pPr>
              <a:lnSpc>
                <a:spcPct val="200000"/>
              </a:lnSpc>
            </a:pPr>
            <a:r>
              <a:rPr lang="en-US" dirty="0"/>
              <a:t>Click on the "Continue" button to start the practice.</a:t>
            </a:r>
          </a:p>
        </p:txBody>
      </p:sp>
      <p:grpSp>
        <p:nvGrpSpPr>
          <p:cNvPr id="3" name="Group 2">
            <a:extLst>
              <a:ext uri="{FF2B5EF4-FFF2-40B4-BE49-F238E27FC236}">
                <a16:creationId xmlns:a16="http://schemas.microsoft.com/office/drawing/2014/main" id="{1C76F767-024B-473F-BAE0-D11805EAF851}"/>
              </a:ext>
            </a:extLst>
          </p:cNvPr>
          <p:cNvGrpSpPr/>
          <p:nvPr/>
        </p:nvGrpSpPr>
        <p:grpSpPr>
          <a:xfrm>
            <a:off x="1120420" y="921820"/>
            <a:ext cx="9951160" cy="1272417"/>
            <a:chOff x="1021611" y="1101228"/>
            <a:chExt cx="9951160" cy="1272417"/>
          </a:xfrm>
        </p:grpSpPr>
        <p:sp>
          <p:nvSpPr>
            <p:cNvPr id="7" name="Rectangle 6">
              <a:extLst>
                <a:ext uri="{FF2B5EF4-FFF2-40B4-BE49-F238E27FC236}">
                  <a16:creationId xmlns:a16="http://schemas.microsoft.com/office/drawing/2014/main" id="{266E9193-68C1-8DA4-8DBB-FA5D296F961E}"/>
                </a:ext>
              </a:extLst>
            </p:cNvPr>
            <p:cNvSpPr>
              <a:spLocks noChangeAspect="1"/>
            </p:cNvSpPr>
            <p:nvPr/>
          </p:nvSpPr>
          <p:spPr>
            <a:xfrm>
              <a:off x="5214310" y="110255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11" name="Rectangle 10">
              <a:extLst>
                <a:ext uri="{FF2B5EF4-FFF2-40B4-BE49-F238E27FC236}">
                  <a16:creationId xmlns:a16="http://schemas.microsoft.com/office/drawing/2014/main" id="{3177CE68-0C46-3A71-8C5E-A282323F2BDA}"/>
                </a:ext>
              </a:extLst>
            </p:cNvPr>
            <p:cNvSpPr/>
            <p:nvPr/>
          </p:nvSpPr>
          <p:spPr>
            <a:xfrm>
              <a:off x="7309841" y="1102557"/>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cxnSp>
          <p:nvCxnSpPr>
            <p:cNvPr id="13" name="Straight Arrow Connector 12">
              <a:extLst>
                <a:ext uri="{FF2B5EF4-FFF2-40B4-BE49-F238E27FC236}">
                  <a16:creationId xmlns:a16="http://schemas.microsoft.com/office/drawing/2014/main" id="{EBC230C2-03AF-684C-AFF0-BD9A06BE4306}"/>
                </a:ext>
              </a:extLst>
            </p:cNvPr>
            <p:cNvCxnSpPr>
              <a:cxnSpLocks/>
              <a:stCxn id="59" idx="3"/>
              <a:endCxn id="61" idx="1"/>
            </p:cNvCxnSpPr>
            <p:nvPr/>
          </p:nvCxnSpPr>
          <p:spPr>
            <a:xfrm flipV="1">
              <a:off x="2589010" y="1737435"/>
              <a:ext cx="529769" cy="6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C67105-E0A1-5300-61AC-6314064D72B8}"/>
                </a:ext>
              </a:extLst>
            </p:cNvPr>
            <p:cNvCxnSpPr>
              <a:cxnSpLocks/>
              <a:stCxn id="61" idx="3"/>
              <a:endCxn id="7" idx="1"/>
            </p:cNvCxnSpPr>
            <p:nvPr/>
          </p:nvCxnSpPr>
          <p:spPr>
            <a:xfrm>
              <a:off x="4684541" y="1737435"/>
              <a:ext cx="529769" cy="6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0153B5C-93F0-0DD1-E607-854BBF0F4B53}"/>
                </a:ext>
              </a:extLst>
            </p:cNvPr>
            <p:cNvCxnSpPr>
              <a:cxnSpLocks/>
              <a:stCxn id="7" idx="3"/>
              <a:endCxn id="11" idx="1"/>
            </p:cNvCxnSpPr>
            <p:nvPr/>
          </p:nvCxnSpPr>
          <p:spPr>
            <a:xfrm flipV="1">
              <a:off x="6781709" y="1738101"/>
              <a:ext cx="52813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81C24165-DDEB-8909-6B5C-A8A209F81DA3}"/>
                </a:ext>
              </a:extLst>
            </p:cNvPr>
            <p:cNvGrpSpPr/>
            <p:nvPr/>
          </p:nvGrpSpPr>
          <p:grpSpPr>
            <a:xfrm>
              <a:off x="3118779" y="1102555"/>
              <a:ext cx="1565762" cy="1269760"/>
              <a:chOff x="3852998" y="907661"/>
              <a:chExt cx="1565762" cy="1269760"/>
            </a:xfrm>
          </p:grpSpPr>
          <p:sp>
            <p:nvSpPr>
              <p:cNvPr id="61" name="Rectangle 60">
                <a:extLst>
                  <a:ext uri="{FF2B5EF4-FFF2-40B4-BE49-F238E27FC236}">
                    <a16:creationId xmlns:a16="http://schemas.microsoft.com/office/drawing/2014/main" id="{9102C73B-1313-ABB5-230B-10BE1C5198A2}"/>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62" name="Group 61">
                <a:extLst>
                  <a:ext uri="{FF2B5EF4-FFF2-40B4-BE49-F238E27FC236}">
                    <a16:creationId xmlns:a16="http://schemas.microsoft.com/office/drawing/2014/main" id="{326C6526-F610-2361-81FA-42526FC122EA}"/>
                  </a:ext>
                </a:extLst>
              </p:cNvPr>
              <p:cNvGrpSpPr/>
              <p:nvPr/>
            </p:nvGrpSpPr>
            <p:grpSpPr>
              <a:xfrm>
                <a:off x="3942306" y="1297900"/>
                <a:ext cx="1440099" cy="595658"/>
                <a:chOff x="7984639" y="3411038"/>
                <a:chExt cx="1848439" cy="764557"/>
              </a:xfrm>
            </p:grpSpPr>
            <p:pic>
              <p:nvPicPr>
                <p:cNvPr id="63" name="Graphic 62" descr="Rubber duck with solid fill">
                  <a:extLst>
                    <a:ext uri="{FF2B5EF4-FFF2-40B4-BE49-F238E27FC236}">
                      <a16:creationId xmlns:a16="http://schemas.microsoft.com/office/drawing/2014/main" id="{BA348041-724B-42B5-9E2D-03CE817273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7078" y="3411038"/>
                  <a:ext cx="756000" cy="756000"/>
                </a:xfrm>
                <a:prstGeom prst="rect">
                  <a:avLst/>
                </a:prstGeom>
              </p:spPr>
            </p:pic>
            <p:pic>
              <p:nvPicPr>
                <p:cNvPr id="64" name="Graphic 63" descr="Bull with solid fill">
                  <a:extLst>
                    <a:ext uri="{FF2B5EF4-FFF2-40B4-BE49-F238E27FC236}">
                      <a16:creationId xmlns:a16="http://schemas.microsoft.com/office/drawing/2014/main" id="{90829EBF-D970-D44C-E658-A8B65ED7FD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grpSp>
          <p:nvGrpSpPr>
            <p:cNvPr id="21" name="Group 20">
              <a:extLst>
                <a:ext uri="{FF2B5EF4-FFF2-40B4-BE49-F238E27FC236}">
                  <a16:creationId xmlns:a16="http://schemas.microsoft.com/office/drawing/2014/main" id="{685BD122-F277-B226-0B82-B751CED87C23}"/>
                </a:ext>
              </a:extLst>
            </p:cNvPr>
            <p:cNvGrpSpPr/>
            <p:nvPr/>
          </p:nvGrpSpPr>
          <p:grpSpPr>
            <a:xfrm>
              <a:off x="1021611" y="1102555"/>
              <a:ext cx="1567399" cy="1271087"/>
              <a:chOff x="639647" y="899998"/>
              <a:chExt cx="1567399" cy="1271087"/>
            </a:xfrm>
          </p:grpSpPr>
          <p:sp>
            <p:nvSpPr>
              <p:cNvPr id="59" name="Rectangle 58">
                <a:extLst>
                  <a:ext uri="{FF2B5EF4-FFF2-40B4-BE49-F238E27FC236}">
                    <a16:creationId xmlns:a16="http://schemas.microsoft.com/office/drawing/2014/main" id="{E66EDC20-12FD-2F87-5E01-8EF4170B72B7}"/>
                  </a:ext>
                </a:extLst>
              </p:cNvPr>
              <p:cNvSpPr>
                <a:spLocks noChangeAspect="1"/>
              </p:cNvSpPr>
              <p:nvPr/>
            </p:nvSpPr>
            <p:spPr>
              <a:xfrm>
                <a:off x="639647" y="89999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60" name="Graphic 59" descr="Arrow Right with solid fill">
                <a:extLst>
                  <a:ext uri="{FF2B5EF4-FFF2-40B4-BE49-F238E27FC236}">
                    <a16:creationId xmlns:a16="http://schemas.microsoft.com/office/drawing/2014/main" id="{C3176B04-F78F-8A43-4593-3D6847724A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65328" y="1177523"/>
                <a:ext cx="716035" cy="716035"/>
              </a:xfrm>
              <a:prstGeom prst="rect">
                <a:avLst/>
              </a:prstGeom>
            </p:spPr>
          </p:pic>
        </p:grpSp>
        <p:cxnSp>
          <p:nvCxnSpPr>
            <p:cNvPr id="22" name="Straight Arrow Connector 21">
              <a:extLst>
                <a:ext uri="{FF2B5EF4-FFF2-40B4-BE49-F238E27FC236}">
                  <a16:creationId xmlns:a16="http://schemas.microsoft.com/office/drawing/2014/main" id="{4D3F0E43-3299-055E-A9FE-CEC57EF5C461}"/>
                </a:ext>
              </a:extLst>
            </p:cNvPr>
            <p:cNvCxnSpPr>
              <a:cxnSpLocks/>
              <a:stCxn id="11" idx="3"/>
              <a:endCxn id="44" idx="1"/>
            </p:cNvCxnSpPr>
            <p:nvPr/>
          </p:nvCxnSpPr>
          <p:spPr>
            <a:xfrm flipV="1">
              <a:off x="8877240" y="1736772"/>
              <a:ext cx="528132" cy="1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7D3B3B9F-89FF-77B1-CD6F-55C7C8ABFF31}"/>
                </a:ext>
              </a:extLst>
            </p:cNvPr>
            <p:cNvGrpSpPr/>
            <p:nvPr/>
          </p:nvGrpSpPr>
          <p:grpSpPr>
            <a:xfrm>
              <a:off x="9405372" y="1101228"/>
              <a:ext cx="1567399" cy="1271087"/>
              <a:chOff x="9023408" y="898671"/>
              <a:chExt cx="1567399" cy="1271087"/>
            </a:xfrm>
          </p:grpSpPr>
          <p:sp>
            <p:nvSpPr>
              <p:cNvPr id="44" name="Rectangle 43">
                <a:extLst>
                  <a:ext uri="{FF2B5EF4-FFF2-40B4-BE49-F238E27FC236}">
                    <a16:creationId xmlns:a16="http://schemas.microsoft.com/office/drawing/2014/main" id="{105AB199-51FC-9649-6695-297FE3BB27B6}"/>
                  </a:ext>
                </a:extLst>
              </p:cNvPr>
              <p:cNvSpPr/>
              <p:nvPr/>
            </p:nvSpPr>
            <p:spPr>
              <a:xfrm>
                <a:off x="9023408" y="898671"/>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45" name="Oval 44">
                <a:extLst>
                  <a:ext uri="{FF2B5EF4-FFF2-40B4-BE49-F238E27FC236}">
                    <a16:creationId xmlns:a16="http://schemas.microsoft.com/office/drawing/2014/main" id="{20761230-FE1E-2348-C088-BB6C8ECC1A80}"/>
                  </a:ext>
                </a:extLst>
              </p:cNvPr>
              <p:cNvSpPr/>
              <p:nvPr/>
            </p:nvSpPr>
            <p:spPr>
              <a:xfrm>
                <a:off x="9165818" y="1395883"/>
                <a:ext cx="289367" cy="289367"/>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H">
                  <a:solidFill>
                    <a:schemeClr val="accent2"/>
                  </a:solidFill>
                </a:endParaRPr>
              </a:p>
            </p:txBody>
          </p:sp>
          <p:grpSp>
            <p:nvGrpSpPr>
              <p:cNvPr id="46" name="Group 45">
                <a:extLst>
                  <a:ext uri="{FF2B5EF4-FFF2-40B4-BE49-F238E27FC236}">
                    <a16:creationId xmlns:a16="http://schemas.microsoft.com/office/drawing/2014/main" id="{0DDA26BA-2334-E34F-C2D0-B4791F827228}"/>
                  </a:ext>
                </a:extLst>
              </p:cNvPr>
              <p:cNvGrpSpPr/>
              <p:nvPr/>
            </p:nvGrpSpPr>
            <p:grpSpPr>
              <a:xfrm>
                <a:off x="9522605" y="1100162"/>
                <a:ext cx="1002633" cy="868101"/>
                <a:chOff x="10846753" y="2500698"/>
                <a:chExt cx="1002633" cy="868101"/>
              </a:xfrm>
            </p:grpSpPr>
            <p:grpSp>
              <p:nvGrpSpPr>
                <p:cNvPr id="47" name="Group 46">
                  <a:extLst>
                    <a:ext uri="{FF2B5EF4-FFF2-40B4-BE49-F238E27FC236}">
                      <a16:creationId xmlns:a16="http://schemas.microsoft.com/office/drawing/2014/main" id="{A03A8C77-960E-418E-85B5-E5D6FDE6A330}"/>
                    </a:ext>
                  </a:extLst>
                </p:cNvPr>
                <p:cNvGrpSpPr/>
                <p:nvPr/>
              </p:nvGrpSpPr>
              <p:grpSpPr>
                <a:xfrm>
                  <a:off x="10846753" y="2500698"/>
                  <a:ext cx="1002633" cy="289368"/>
                  <a:chOff x="9000166" y="2558572"/>
                  <a:chExt cx="1002633" cy="289368"/>
                </a:xfrm>
              </p:grpSpPr>
              <p:pic>
                <p:nvPicPr>
                  <p:cNvPr id="56" name="Graphic 55" descr="Bull with solid fill">
                    <a:extLst>
                      <a:ext uri="{FF2B5EF4-FFF2-40B4-BE49-F238E27FC236}">
                        <a16:creationId xmlns:a16="http://schemas.microsoft.com/office/drawing/2014/main" id="{74D37088-6E33-AC62-E9DA-5CDDAF8CE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00166" y="2558572"/>
                    <a:ext cx="289367" cy="289368"/>
                  </a:xfrm>
                  <a:prstGeom prst="rect">
                    <a:avLst/>
                  </a:prstGeom>
                </p:spPr>
              </p:pic>
              <p:pic>
                <p:nvPicPr>
                  <p:cNvPr id="57" name="Graphic 56" descr="Badminton with solid fill">
                    <a:extLst>
                      <a:ext uri="{FF2B5EF4-FFF2-40B4-BE49-F238E27FC236}">
                        <a16:creationId xmlns:a16="http://schemas.microsoft.com/office/drawing/2014/main" id="{5C375830-F0A8-B421-8DA7-049F798072D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56799" y="2558572"/>
                    <a:ext cx="289367" cy="289367"/>
                  </a:xfrm>
                  <a:prstGeom prst="rect">
                    <a:avLst/>
                  </a:prstGeom>
                </p:spPr>
              </p:pic>
              <p:pic>
                <p:nvPicPr>
                  <p:cNvPr id="58" name="Graphic 57" descr="Canoe with solid fill">
                    <a:extLst>
                      <a:ext uri="{FF2B5EF4-FFF2-40B4-BE49-F238E27FC236}">
                        <a16:creationId xmlns:a16="http://schemas.microsoft.com/office/drawing/2014/main" id="{5F427DE6-CB4C-170F-46F7-1517393EFE39}"/>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713432" y="2558572"/>
                    <a:ext cx="289367" cy="289367"/>
                  </a:xfrm>
                  <a:prstGeom prst="rect">
                    <a:avLst/>
                  </a:prstGeom>
                </p:spPr>
              </p:pic>
            </p:grpSp>
            <p:grpSp>
              <p:nvGrpSpPr>
                <p:cNvPr id="48" name="Group 47">
                  <a:extLst>
                    <a:ext uri="{FF2B5EF4-FFF2-40B4-BE49-F238E27FC236}">
                      <a16:creationId xmlns:a16="http://schemas.microsoft.com/office/drawing/2014/main" id="{E751262E-EF05-058E-0920-926FC0EEAB1E}"/>
                    </a:ext>
                  </a:extLst>
                </p:cNvPr>
                <p:cNvGrpSpPr/>
                <p:nvPr/>
              </p:nvGrpSpPr>
              <p:grpSpPr>
                <a:xfrm>
                  <a:off x="10846753" y="2790065"/>
                  <a:ext cx="1002633" cy="289367"/>
                  <a:chOff x="9000166" y="2558572"/>
                  <a:chExt cx="1002633" cy="289367"/>
                </a:xfrm>
              </p:grpSpPr>
              <p:pic>
                <p:nvPicPr>
                  <p:cNvPr id="53" name="Graphic 52" descr="Asian Temple with solid fill">
                    <a:extLst>
                      <a:ext uri="{FF2B5EF4-FFF2-40B4-BE49-F238E27FC236}">
                        <a16:creationId xmlns:a16="http://schemas.microsoft.com/office/drawing/2014/main" id="{70394C26-A635-5F15-9919-3A542484AEA6}"/>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000166" y="2558572"/>
                    <a:ext cx="289367" cy="289367"/>
                  </a:xfrm>
                  <a:prstGeom prst="rect">
                    <a:avLst/>
                  </a:prstGeom>
                </p:spPr>
              </p:pic>
              <p:pic>
                <p:nvPicPr>
                  <p:cNvPr id="54" name="Graphic 53" descr="Bamboo with solid fill">
                    <a:extLst>
                      <a:ext uri="{FF2B5EF4-FFF2-40B4-BE49-F238E27FC236}">
                        <a16:creationId xmlns:a16="http://schemas.microsoft.com/office/drawing/2014/main" id="{1776103B-E286-BF25-1C17-F5775703D376}"/>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9356799" y="2558572"/>
                    <a:ext cx="289367" cy="289367"/>
                  </a:xfrm>
                  <a:prstGeom prst="rect">
                    <a:avLst/>
                  </a:prstGeom>
                </p:spPr>
              </p:pic>
              <p:pic>
                <p:nvPicPr>
                  <p:cNvPr id="55" name="Graphic 54" descr="Baseball hat with solid fill">
                    <a:extLst>
                      <a:ext uri="{FF2B5EF4-FFF2-40B4-BE49-F238E27FC236}">
                        <a16:creationId xmlns:a16="http://schemas.microsoft.com/office/drawing/2014/main" id="{D635EDE1-FD17-BDF1-A16C-0841ADBA4D8E}"/>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9713432" y="2558572"/>
                    <a:ext cx="289367" cy="289367"/>
                  </a:xfrm>
                  <a:prstGeom prst="rect">
                    <a:avLst/>
                  </a:prstGeom>
                </p:spPr>
              </p:pic>
            </p:grpSp>
            <p:grpSp>
              <p:nvGrpSpPr>
                <p:cNvPr id="49" name="Group 48">
                  <a:extLst>
                    <a:ext uri="{FF2B5EF4-FFF2-40B4-BE49-F238E27FC236}">
                      <a16:creationId xmlns:a16="http://schemas.microsoft.com/office/drawing/2014/main" id="{AA38EB73-45DE-1092-E415-0EB92441BEEF}"/>
                    </a:ext>
                  </a:extLst>
                </p:cNvPr>
                <p:cNvGrpSpPr/>
                <p:nvPr/>
              </p:nvGrpSpPr>
              <p:grpSpPr>
                <a:xfrm>
                  <a:off x="10846753" y="3079432"/>
                  <a:ext cx="1002633" cy="289367"/>
                  <a:chOff x="9000166" y="2558572"/>
                  <a:chExt cx="1002633" cy="289367"/>
                </a:xfrm>
              </p:grpSpPr>
              <p:pic>
                <p:nvPicPr>
                  <p:cNvPr id="50" name="Graphic 49" descr="Books on shelf with solid fill">
                    <a:extLst>
                      <a:ext uri="{FF2B5EF4-FFF2-40B4-BE49-F238E27FC236}">
                        <a16:creationId xmlns:a16="http://schemas.microsoft.com/office/drawing/2014/main" id="{CBF6385D-A812-4382-C9B5-19A3141D7672}"/>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9000166" y="2558572"/>
                    <a:ext cx="289367" cy="289367"/>
                  </a:xfrm>
                  <a:prstGeom prst="rect">
                    <a:avLst/>
                  </a:prstGeom>
                </p:spPr>
              </p:pic>
              <p:pic>
                <p:nvPicPr>
                  <p:cNvPr id="51" name="Graphic 50" descr="Apple with solid fill">
                    <a:extLst>
                      <a:ext uri="{FF2B5EF4-FFF2-40B4-BE49-F238E27FC236}">
                        <a16:creationId xmlns:a16="http://schemas.microsoft.com/office/drawing/2014/main" id="{C8CC2663-2D51-091F-ABC4-3284D86B764C}"/>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9356799" y="2558572"/>
                    <a:ext cx="289367" cy="289367"/>
                  </a:xfrm>
                  <a:prstGeom prst="rect">
                    <a:avLst/>
                  </a:prstGeom>
                </p:spPr>
              </p:pic>
              <p:pic>
                <p:nvPicPr>
                  <p:cNvPr id="52" name="Graphic 51" descr="Baby bottle with solid fill">
                    <a:extLst>
                      <a:ext uri="{FF2B5EF4-FFF2-40B4-BE49-F238E27FC236}">
                        <a16:creationId xmlns:a16="http://schemas.microsoft.com/office/drawing/2014/main" id="{541403D3-0C85-A8E9-91CE-5D6E04E09261}"/>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9713432" y="2558572"/>
                    <a:ext cx="289367" cy="289367"/>
                  </a:xfrm>
                  <a:prstGeom prst="rect">
                    <a:avLst/>
                  </a:prstGeom>
                </p:spPr>
              </p:pic>
            </p:grpSp>
          </p:grpSp>
        </p:grpSp>
      </p:grpSp>
    </p:spTree>
    <p:extLst>
      <p:ext uri="{BB962C8B-B14F-4D97-AF65-F5344CB8AC3E}">
        <p14:creationId xmlns:p14="http://schemas.microsoft.com/office/powerpoint/2010/main" val="26585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DED81-038A-6F5E-2008-ABFF7F0CB2FC}"/>
              </a:ext>
            </a:extLst>
          </p:cNvPr>
          <p:cNvSpPr txBox="1"/>
          <p:nvPr/>
        </p:nvSpPr>
        <p:spPr>
          <a:xfrm>
            <a:off x="1120420" y="2690119"/>
            <a:ext cx="9951160" cy="2258439"/>
          </a:xfrm>
          <a:prstGeom prst="rect">
            <a:avLst/>
          </a:prstGeom>
          <a:noFill/>
        </p:spPr>
        <p:txBody>
          <a:bodyPr wrap="square" rtlCol="0">
            <a:spAutoFit/>
          </a:bodyPr>
          <a:lstStyle/>
          <a:p>
            <a:pPr>
              <a:lnSpc>
                <a:spcPct val="160000"/>
              </a:lnSpc>
            </a:pPr>
            <a:r>
              <a:rPr lang="en-GB" dirty="0"/>
              <a:t>We are now going to start the experiment. There are </a:t>
            </a:r>
            <a:r>
              <a:rPr lang="en-GB" dirty="0">
                <a:solidFill>
                  <a:srgbClr val="FF0000"/>
                </a:solidFill>
              </a:rPr>
              <a:t>four</a:t>
            </a:r>
            <a:r>
              <a:rPr lang="en-GB" dirty="0"/>
              <a:t> different conditions in the experiment. At the start of each condition, you will be informed whether the arrow appears before or after each pair of objects. In addition, you will have two practices to familiarize yourself with each condition.</a:t>
            </a:r>
          </a:p>
          <a:p>
            <a:pPr>
              <a:lnSpc>
                <a:spcPct val="160000"/>
              </a:lnSpc>
            </a:pPr>
            <a:endParaRPr lang="en-GB" dirty="0"/>
          </a:p>
          <a:p>
            <a:pPr>
              <a:lnSpc>
                <a:spcPct val="160000"/>
              </a:lnSpc>
            </a:pPr>
            <a:r>
              <a:rPr lang="en-US" dirty="0"/>
              <a:t>Click on the button to start the experiment.</a:t>
            </a:r>
          </a:p>
        </p:txBody>
      </p:sp>
      <p:grpSp>
        <p:nvGrpSpPr>
          <p:cNvPr id="4" name="Group 3">
            <a:extLst>
              <a:ext uri="{FF2B5EF4-FFF2-40B4-BE49-F238E27FC236}">
                <a16:creationId xmlns:a16="http://schemas.microsoft.com/office/drawing/2014/main" id="{64ADB985-A297-1701-A6AC-5FDC1D796467}"/>
              </a:ext>
            </a:extLst>
          </p:cNvPr>
          <p:cNvGrpSpPr/>
          <p:nvPr/>
        </p:nvGrpSpPr>
        <p:grpSpPr>
          <a:xfrm>
            <a:off x="1120420" y="921820"/>
            <a:ext cx="9951160" cy="1272417"/>
            <a:chOff x="1021611" y="1101228"/>
            <a:chExt cx="9951160" cy="1272417"/>
          </a:xfrm>
        </p:grpSpPr>
        <p:sp>
          <p:nvSpPr>
            <p:cNvPr id="5" name="Rectangle 4">
              <a:extLst>
                <a:ext uri="{FF2B5EF4-FFF2-40B4-BE49-F238E27FC236}">
                  <a16:creationId xmlns:a16="http://schemas.microsoft.com/office/drawing/2014/main" id="{9A9982AD-A7FD-0BB6-0722-58EE45B16528}"/>
                </a:ext>
              </a:extLst>
            </p:cNvPr>
            <p:cNvSpPr>
              <a:spLocks noChangeAspect="1"/>
            </p:cNvSpPr>
            <p:nvPr/>
          </p:nvSpPr>
          <p:spPr>
            <a:xfrm>
              <a:off x="5214310" y="110255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6" name="Rectangle 5">
              <a:extLst>
                <a:ext uri="{FF2B5EF4-FFF2-40B4-BE49-F238E27FC236}">
                  <a16:creationId xmlns:a16="http://schemas.microsoft.com/office/drawing/2014/main" id="{96CB9A22-82F1-4B4B-80E1-46546A3EC2EE}"/>
                </a:ext>
              </a:extLst>
            </p:cNvPr>
            <p:cNvSpPr/>
            <p:nvPr/>
          </p:nvSpPr>
          <p:spPr>
            <a:xfrm>
              <a:off x="7309841" y="1102557"/>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a:t>
              </a:r>
            </a:p>
          </p:txBody>
        </p:sp>
        <p:cxnSp>
          <p:nvCxnSpPr>
            <p:cNvPr id="7" name="Straight Arrow Connector 6">
              <a:extLst>
                <a:ext uri="{FF2B5EF4-FFF2-40B4-BE49-F238E27FC236}">
                  <a16:creationId xmlns:a16="http://schemas.microsoft.com/office/drawing/2014/main" id="{BED8702C-B6DD-E242-618D-C724F5E331F0}"/>
                </a:ext>
              </a:extLst>
            </p:cNvPr>
            <p:cNvCxnSpPr>
              <a:cxnSpLocks/>
              <a:stCxn id="29" idx="3"/>
              <a:endCxn id="31" idx="1"/>
            </p:cNvCxnSpPr>
            <p:nvPr/>
          </p:nvCxnSpPr>
          <p:spPr>
            <a:xfrm flipV="1">
              <a:off x="2589010" y="1737435"/>
              <a:ext cx="529769" cy="6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652FB7F-0218-D938-A7B2-79FCC7E5D4CC}"/>
                </a:ext>
              </a:extLst>
            </p:cNvPr>
            <p:cNvCxnSpPr>
              <a:cxnSpLocks/>
              <a:stCxn id="31" idx="3"/>
              <a:endCxn id="5" idx="1"/>
            </p:cNvCxnSpPr>
            <p:nvPr/>
          </p:nvCxnSpPr>
          <p:spPr>
            <a:xfrm>
              <a:off x="4684541" y="1737435"/>
              <a:ext cx="529769" cy="6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7B1B6-2BD2-1C95-A235-A41B8CFD5CB3}"/>
                </a:ext>
              </a:extLst>
            </p:cNvPr>
            <p:cNvCxnSpPr>
              <a:cxnSpLocks/>
              <a:stCxn id="5" idx="3"/>
              <a:endCxn id="6" idx="1"/>
            </p:cNvCxnSpPr>
            <p:nvPr/>
          </p:nvCxnSpPr>
          <p:spPr>
            <a:xfrm flipV="1">
              <a:off x="6781709" y="1738101"/>
              <a:ext cx="52813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F5D4E9C-FEE2-BFC8-C674-7004C8D73584}"/>
                </a:ext>
              </a:extLst>
            </p:cNvPr>
            <p:cNvGrpSpPr/>
            <p:nvPr/>
          </p:nvGrpSpPr>
          <p:grpSpPr>
            <a:xfrm>
              <a:off x="3118779" y="1102555"/>
              <a:ext cx="1565762" cy="1269760"/>
              <a:chOff x="3852998" y="907661"/>
              <a:chExt cx="1565762" cy="1269760"/>
            </a:xfrm>
          </p:grpSpPr>
          <p:sp>
            <p:nvSpPr>
              <p:cNvPr id="31" name="Rectangle 30">
                <a:extLst>
                  <a:ext uri="{FF2B5EF4-FFF2-40B4-BE49-F238E27FC236}">
                    <a16:creationId xmlns:a16="http://schemas.microsoft.com/office/drawing/2014/main" id="{12CE4F05-B657-6D6B-F730-6CF296CF7282}"/>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a:t>
                </a:r>
                <a:r>
                  <a:rPr lang="zh-CN" altLang="en-US" sz="1100" dirty="0">
                    <a:solidFill>
                      <a:schemeClr val="tx1"/>
                    </a:solidFill>
                  </a:rPr>
                  <a:t> </a:t>
                </a:r>
                <a:r>
                  <a:rPr lang="en-US" altLang="zh-CN" sz="1100" dirty="0">
                    <a:solidFill>
                      <a:schemeClr val="tx1"/>
                    </a:solidFill>
                  </a:rPr>
                  <a:t>object is smaller?</a:t>
                </a:r>
                <a:endParaRPr lang="en-CH" sz="1100" dirty="0">
                  <a:solidFill>
                    <a:schemeClr val="tx1"/>
                  </a:solidFill>
                </a:endParaRPr>
              </a:p>
            </p:txBody>
          </p:sp>
          <p:grpSp>
            <p:nvGrpSpPr>
              <p:cNvPr id="32" name="Group 31">
                <a:extLst>
                  <a:ext uri="{FF2B5EF4-FFF2-40B4-BE49-F238E27FC236}">
                    <a16:creationId xmlns:a16="http://schemas.microsoft.com/office/drawing/2014/main" id="{FA27E3A7-1869-59CF-A4B2-2ED1B426E55C}"/>
                  </a:ext>
                </a:extLst>
              </p:cNvPr>
              <p:cNvGrpSpPr/>
              <p:nvPr/>
            </p:nvGrpSpPr>
            <p:grpSpPr>
              <a:xfrm>
                <a:off x="3942306" y="1297900"/>
                <a:ext cx="1440099" cy="595658"/>
                <a:chOff x="7984639" y="3411038"/>
                <a:chExt cx="1848439" cy="764557"/>
              </a:xfrm>
            </p:grpSpPr>
            <p:pic>
              <p:nvPicPr>
                <p:cNvPr id="33" name="Graphic 32" descr="Rubber duck with solid fill">
                  <a:extLst>
                    <a:ext uri="{FF2B5EF4-FFF2-40B4-BE49-F238E27FC236}">
                      <a16:creationId xmlns:a16="http://schemas.microsoft.com/office/drawing/2014/main" id="{98A641B3-2E75-F344-F669-4E0231B725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7078" y="3411038"/>
                  <a:ext cx="756000" cy="756000"/>
                </a:xfrm>
                <a:prstGeom prst="rect">
                  <a:avLst/>
                </a:prstGeom>
              </p:spPr>
            </p:pic>
            <p:pic>
              <p:nvPicPr>
                <p:cNvPr id="34" name="Graphic 33" descr="Bull with solid fill">
                  <a:extLst>
                    <a:ext uri="{FF2B5EF4-FFF2-40B4-BE49-F238E27FC236}">
                      <a16:creationId xmlns:a16="http://schemas.microsoft.com/office/drawing/2014/main" id="{E9480F3A-0235-027C-97BB-EF6046F72F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grpSp>
          <p:nvGrpSpPr>
            <p:cNvPr id="11" name="Group 10">
              <a:extLst>
                <a:ext uri="{FF2B5EF4-FFF2-40B4-BE49-F238E27FC236}">
                  <a16:creationId xmlns:a16="http://schemas.microsoft.com/office/drawing/2014/main" id="{8A00584B-E1B5-645B-0B49-B202718BBFA6}"/>
                </a:ext>
              </a:extLst>
            </p:cNvPr>
            <p:cNvGrpSpPr/>
            <p:nvPr/>
          </p:nvGrpSpPr>
          <p:grpSpPr>
            <a:xfrm>
              <a:off x="1021611" y="1102555"/>
              <a:ext cx="1567399" cy="1271087"/>
              <a:chOff x="639647" y="899998"/>
              <a:chExt cx="1567399" cy="1271087"/>
            </a:xfrm>
          </p:grpSpPr>
          <p:sp>
            <p:nvSpPr>
              <p:cNvPr id="29" name="Rectangle 28">
                <a:extLst>
                  <a:ext uri="{FF2B5EF4-FFF2-40B4-BE49-F238E27FC236}">
                    <a16:creationId xmlns:a16="http://schemas.microsoft.com/office/drawing/2014/main" id="{4F561A7C-E66E-85B0-A99A-4E1785995CD2}"/>
                  </a:ext>
                </a:extLst>
              </p:cNvPr>
              <p:cNvSpPr>
                <a:spLocks noChangeAspect="1"/>
              </p:cNvSpPr>
              <p:nvPr/>
            </p:nvSpPr>
            <p:spPr>
              <a:xfrm>
                <a:off x="639647" y="899998"/>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0" name="Graphic 29" descr="Arrow Right with solid fill">
                <a:extLst>
                  <a:ext uri="{FF2B5EF4-FFF2-40B4-BE49-F238E27FC236}">
                    <a16:creationId xmlns:a16="http://schemas.microsoft.com/office/drawing/2014/main" id="{829BF751-912F-994C-C62A-9DFFA80B39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65328" y="1177523"/>
                <a:ext cx="716035" cy="716035"/>
              </a:xfrm>
              <a:prstGeom prst="rect">
                <a:avLst/>
              </a:prstGeom>
            </p:spPr>
          </p:pic>
        </p:grpSp>
        <p:cxnSp>
          <p:nvCxnSpPr>
            <p:cNvPr id="12" name="Straight Arrow Connector 11">
              <a:extLst>
                <a:ext uri="{FF2B5EF4-FFF2-40B4-BE49-F238E27FC236}">
                  <a16:creationId xmlns:a16="http://schemas.microsoft.com/office/drawing/2014/main" id="{EEA720A6-303E-D15E-4650-1F539ABCDAC5}"/>
                </a:ext>
              </a:extLst>
            </p:cNvPr>
            <p:cNvCxnSpPr>
              <a:cxnSpLocks/>
              <a:stCxn id="6" idx="3"/>
              <a:endCxn id="14" idx="1"/>
            </p:cNvCxnSpPr>
            <p:nvPr/>
          </p:nvCxnSpPr>
          <p:spPr>
            <a:xfrm flipV="1">
              <a:off x="8877240" y="1736772"/>
              <a:ext cx="528132" cy="1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103653D-002C-091A-ED9B-2AC7BC11A14F}"/>
                </a:ext>
              </a:extLst>
            </p:cNvPr>
            <p:cNvGrpSpPr/>
            <p:nvPr/>
          </p:nvGrpSpPr>
          <p:grpSpPr>
            <a:xfrm>
              <a:off x="9405372" y="1101228"/>
              <a:ext cx="1567399" cy="1271087"/>
              <a:chOff x="9023408" y="898671"/>
              <a:chExt cx="1567399" cy="1271087"/>
            </a:xfrm>
          </p:grpSpPr>
          <p:sp>
            <p:nvSpPr>
              <p:cNvPr id="14" name="Rectangle 13">
                <a:extLst>
                  <a:ext uri="{FF2B5EF4-FFF2-40B4-BE49-F238E27FC236}">
                    <a16:creationId xmlns:a16="http://schemas.microsoft.com/office/drawing/2014/main" id="{B64D684F-E813-A5BD-3C65-48EB08E0AD9D}"/>
                  </a:ext>
                </a:extLst>
              </p:cNvPr>
              <p:cNvSpPr/>
              <p:nvPr/>
            </p:nvSpPr>
            <p:spPr>
              <a:xfrm>
                <a:off x="9023408" y="898671"/>
                <a:ext cx="1567399"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sp>
            <p:nvSpPr>
              <p:cNvPr id="15" name="Oval 14">
                <a:extLst>
                  <a:ext uri="{FF2B5EF4-FFF2-40B4-BE49-F238E27FC236}">
                    <a16:creationId xmlns:a16="http://schemas.microsoft.com/office/drawing/2014/main" id="{1EDD7A8F-D729-7E12-2C90-852D6156C09E}"/>
                  </a:ext>
                </a:extLst>
              </p:cNvPr>
              <p:cNvSpPr/>
              <p:nvPr/>
            </p:nvSpPr>
            <p:spPr>
              <a:xfrm>
                <a:off x="9165818" y="1395883"/>
                <a:ext cx="289367" cy="289367"/>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H">
                  <a:solidFill>
                    <a:schemeClr val="accent2"/>
                  </a:solidFill>
                </a:endParaRPr>
              </a:p>
            </p:txBody>
          </p:sp>
          <p:grpSp>
            <p:nvGrpSpPr>
              <p:cNvPr id="16" name="Group 15">
                <a:extLst>
                  <a:ext uri="{FF2B5EF4-FFF2-40B4-BE49-F238E27FC236}">
                    <a16:creationId xmlns:a16="http://schemas.microsoft.com/office/drawing/2014/main" id="{EA5D6CBB-1878-7B51-6A78-5A850484C0D6}"/>
                  </a:ext>
                </a:extLst>
              </p:cNvPr>
              <p:cNvGrpSpPr/>
              <p:nvPr/>
            </p:nvGrpSpPr>
            <p:grpSpPr>
              <a:xfrm>
                <a:off x="9522605" y="1100162"/>
                <a:ext cx="1002633" cy="868101"/>
                <a:chOff x="10846753" y="2500698"/>
                <a:chExt cx="1002633" cy="868101"/>
              </a:xfrm>
            </p:grpSpPr>
            <p:grpSp>
              <p:nvGrpSpPr>
                <p:cNvPr id="17" name="Group 16">
                  <a:extLst>
                    <a:ext uri="{FF2B5EF4-FFF2-40B4-BE49-F238E27FC236}">
                      <a16:creationId xmlns:a16="http://schemas.microsoft.com/office/drawing/2014/main" id="{E48492E5-B50F-49CF-F63C-542FCCA10D01}"/>
                    </a:ext>
                  </a:extLst>
                </p:cNvPr>
                <p:cNvGrpSpPr/>
                <p:nvPr/>
              </p:nvGrpSpPr>
              <p:grpSpPr>
                <a:xfrm>
                  <a:off x="10846753" y="2500698"/>
                  <a:ext cx="1002633" cy="289368"/>
                  <a:chOff x="9000166" y="2558572"/>
                  <a:chExt cx="1002633" cy="289368"/>
                </a:xfrm>
              </p:grpSpPr>
              <p:pic>
                <p:nvPicPr>
                  <p:cNvPr id="26" name="Graphic 25" descr="Bull with solid fill">
                    <a:extLst>
                      <a:ext uri="{FF2B5EF4-FFF2-40B4-BE49-F238E27FC236}">
                        <a16:creationId xmlns:a16="http://schemas.microsoft.com/office/drawing/2014/main" id="{B1A92EFC-9EE7-F451-D8DC-5A9F949CC0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00166" y="2558572"/>
                    <a:ext cx="289367" cy="289368"/>
                  </a:xfrm>
                  <a:prstGeom prst="rect">
                    <a:avLst/>
                  </a:prstGeom>
                </p:spPr>
              </p:pic>
              <p:pic>
                <p:nvPicPr>
                  <p:cNvPr id="27" name="Graphic 26" descr="Badminton with solid fill">
                    <a:extLst>
                      <a:ext uri="{FF2B5EF4-FFF2-40B4-BE49-F238E27FC236}">
                        <a16:creationId xmlns:a16="http://schemas.microsoft.com/office/drawing/2014/main" id="{6FCD921F-4EDB-A956-BD6A-BE90A262763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56799" y="2558572"/>
                    <a:ext cx="289367" cy="289367"/>
                  </a:xfrm>
                  <a:prstGeom prst="rect">
                    <a:avLst/>
                  </a:prstGeom>
                </p:spPr>
              </p:pic>
              <p:pic>
                <p:nvPicPr>
                  <p:cNvPr id="28" name="Graphic 27" descr="Canoe with solid fill">
                    <a:extLst>
                      <a:ext uri="{FF2B5EF4-FFF2-40B4-BE49-F238E27FC236}">
                        <a16:creationId xmlns:a16="http://schemas.microsoft.com/office/drawing/2014/main" id="{D88DC33E-BC90-4C33-FED5-2127EC127E1C}"/>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713432" y="2558572"/>
                    <a:ext cx="289367" cy="289367"/>
                  </a:xfrm>
                  <a:prstGeom prst="rect">
                    <a:avLst/>
                  </a:prstGeom>
                </p:spPr>
              </p:pic>
            </p:grpSp>
            <p:grpSp>
              <p:nvGrpSpPr>
                <p:cNvPr id="18" name="Group 17">
                  <a:extLst>
                    <a:ext uri="{FF2B5EF4-FFF2-40B4-BE49-F238E27FC236}">
                      <a16:creationId xmlns:a16="http://schemas.microsoft.com/office/drawing/2014/main" id="{0A9F164E-E75E-C5B2-1433-2682475BAADD}"/>
                    </a:ext>
                  </a:extLst>
                </p:cNvPr>
                <p:cNvGrpSpPr/>
                <p:nvPr/>
              </p:nvGrpSpPr>
              <p:grpSpPr>
                <a:xfrm>
                  <a:off x="10846753" y="2790065"/>
                  <a:ext cx="1002633" cy="289367"/>
                  <a:chOff x="9000166" y="2558572"/>
                  <a:chExt cx="1002633" cy="289367"/>
                </a:xfrm>
              </p:grpSpPr>
              <p:pic>
                <p:nvPicPr>
                  <p:cNvPr id="23" name="Graphic 22" descr="Asian Temple with solid fill">
                    <a:extLst>
                      <a:ext uri="{FF2B5EF4-FFF2-40B4-BE49-F238E27FC236}">
                        <a16:creationId xmlns:a16="http://schemas.microsoft.com/office/drawing/2014/main" id="{59B2C990-52BB-2CFC-F020-678FC6B3F7F0}"/>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000166" y="2558572"/>
                    <a:ext cx="289367" cy="289367"/>
                  </a:xfrm>
                  <a:prstGeom prst="rect">
                    <a:avLst/>
                  </a:prstGeom>
                </p:spPr>
              </p:pic>
              <p:pic>
                <p:nvPicPr>
                  <p:cNvPr id="24" name="Graphic 23" descr="Bamboo with solid fill">
                    <a:extLst>
                      <a:ext uri="{FF2B5EF4-FFF2-40B4-BE49-F238E27FC236}">
                        <a16:creationId xmlns:a16="http://schemas.microsoft.com/office/drawing/2014/main" id="{F2608424-AC8B-A507-7378-2EE2DD1A9054}"/>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9356799" y="2558572"/>
                    <a:ext cx="289367" cy="289367"/>
                  </a:xfrm>
                  <a:prstGeom prst="rect">
                    <a:avLst/>
                  </a:prstGeom>
                </p:spPr>
              </p:pic>
              <p:pic>
                <p:nvPicPr>
                  <p:cNvPr id="25" name="Graphic 24" descr="Baseball hat with solid fill">
                    <a:extLst>
                      <a:ext uri="{FF2B5EF4-FFF2-40B4-BE49-F238E27FC236}">
                        <a16:creationId xmlns:a16="http://schemas.microsoft.com/office/drawing/2014/main" id="{7C17E272-7D14-5F4A-D102-0305A6CCB12E}"/>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9713432" y="2558572"/>
                    <a:ext cx="289367" cy="289367"/>
                  </a:xfrm>
                  <a:prstGeom prst="rect">
                    <a:avLst/>
                  </a:prstGeom>
                </p:spPr>
              </p:pic>
            </p:grpSp>
            <p:grpSp>
              <p:nvGrpSpPr>
                <p:cNvPr id="19" name="Group 18">
                  <a:extLst>
                    <a:ext uri="{FF2B5EF4-FFF2-40B4-BE49-F238E27FC236}">
                      <a16:creationId xmlns:a16="http://schemas.microsoft.com/office/drawing/2014/main" id="{AEA0098A-51DF-3A40-47FC-647135A8ECEC}"/>
                    </a:ext>
                  </a:extLst>
                </p:cNvPr>
                <p:cNvGrpSpPr/>
                <p:nvPr/>
              </p:nvGrpSpPr>
              <p:grpSpPr>
                <a:xfrm>
                  <a:off x="10846753" y="3079432"/>
                  <a:ext cx="1002633" cy="289367"/>
                  <a:chOff x="9000166" y="2558572"/>
                  <a:chExt cx="1002633" cy="289367"/>
                </a:xfrm>
              </p:grpSpPr>
              <p:pic>
                <p:nvPicPr>
                  <p:cNvPr id="20" name="Graphic 19" descr="Books on shelf with solid fill">
                    <a:extLst>
                      <a:ext uri="{FF2B5EF4-FFF2-40B4-BE49-F238E27FC236}">
                        <a16:creationId xmlns:a16="http://schemas.microsoft.com/office/drawing/2014/main" id="{E4DB1423-F5DD-B6A6-8A92-2AF629E1688C}"/>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9000166" y="2558572"/>
                    <a:ext cx="289367" cy="289367"/>
                  </a:xfrm>
                  <a:prstGeom prst="rect">
                    <a:avLst/>
                  </a:prstGeom>
                </p:spPr>
              </p:pic>
              <p:pic>
                <p:nvPicPr>
                  <p:cNvPr id="21" name="Graphic 20" descr="Apple with solid fill">
                    <a:extLst>
                      <a:ext uri="{FF2B5EF4-FFF2-40B4-BE49-F238E27FC236}">
                        <a16:creationId xmlns:a16="http://schemas.microsoft.com/office/drawing/2014/main" id="{B89BA754-517C-F710-CD3A-23703323C373}"/>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9356799" y="2558572"/>
                    <a:ext cx="289367" cy="289367"/>
                  </a:xfrm>
                  <a:prstGeom prst="rect">
                    <a:avLst/>
                  </a:prstGeom>
                </p:spPr>
              </p:pic>
              <p:pic>
                <p:nvPicPr>
                  <p:cNvPr id="22" name="Graphic 21" descr="Baby bottle with solid fill">
                    <a:extLst>
                      <a:ext uri="{FF2B5EF4-FFF2-40B4-BE49-F238E27FC236}">
                        <a16:creationId xmlns:a16="http://schemas.microsoft.com/office/drawing/2014/main" id="{6CAD5772-B875-6551-976C-FB915A5A6902}"/>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9713432" y="2558572"/>
                    <a:ext cx="289367" cy="289367"/>
                  </a:xfrm>
                  <a:prstGeom prst="rect">
                    <a:avLst/>
                  </a:prstGeom>
                </p:spPr>
              </p:pic>
            </p:grpSp>
          </p:grpSp>
        </p:grpSp>
      </p:grpSp>
    </p:spTree>
    <p:extLst>
      <p:ext uri="{BB962C8B-B14F-4D97-AF65-F5344CB8AC3E}">
        <p14:creationId xmlns:p14="http://schemas.microsoft.com/office/powerpoint/2010/main" val="190677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7EA5EA72-7145-24F2-BC3B-4B979E130BE7}"/>
              </a:ext>
            </a:extLst>
          </p:cNvPr>
          <p:cNvSpPr txBox="1"/>
          <p:nvPr/>
        </p:nvSpPr>
        <p:spPr>
          <a:xfrm>
            <a:off x="1500638" y="3003839"/>
            <a:ext cx="9190724" cy="1676741"/>
          </a:xfrm>
          <a:prstGeom prst="rect">
            <a:avLst/>
          </a:prstGeom>
          <a:noFill/>
        </p:spPr>
        <p:txBody>
          <a:bodyPr wrap="square" rtlCol="0">
            <a:spAutoFit/>
          </a:bodyPr>
          <a:lstStyle/>
          <a:p>
            <a:pPr>
              <a:lnSpc>
                <a:spcPct val="200000"/>
              </a:lnSpc>
            </a:pPr>
            <a:r>
              <a:rPr lang="en-US" dirty="0"/>
              <a:t>In the upcoming experiment, an arrow will be displayed </a:t>
            </a:r>
            <a:r>
              <a:rPr lang="en-US" b="1" dirty="0">
                <a:solidFill>
                  <a:srgbClr val="FF0000"/>
                </a:solidFill>
              </a:rPr>
              <a:t>before</a:t>
            </a:r>
            <a:r>
              <a:rPr lang="en-US" dirty="0"/>
              <a:t> presenting each pair of objects. </a:t>
            </a:r>
          </a:p>
          <a:p>
            <a:pPr marL="347472" indent="-347472" algn="l" rtl="0" eaLnBrk="1" latinLnBrk="0" hangingPunct="1">
              <a:lnSpc>
                <a:spcPct val="200000"/>
              </a:lnSpc>
              <a:spcBef>
                <a:spcPts val="0"/>
              </a:spcBef>
              <a:spcAft>
                <a:spcPts val="0"/>
              </a:spcAft>
              <a:buClrTx/>
              <a:buSzPts val="1800"/>
              <a:buFont typeface="+mj-lt"/>
              <a:buAutoNum type="arabicPeriod"/>
            </a:pPr>
            <a:r>
              <a:rPr lang="en-US" sz="1800" kern="1200" dirty="0">
                <a:solidFill>
                  <a:srgbClr val="000000"/>
                </a:solidFill>
                <a:effectLst/>
                <a:latin typeface="Calibri" panose="020F0502020204030204" pitchFamily="34" charset="0"/>
                <a:ea typeface="+mn-ea"/>
                <a:cs typeface="+mn-cs"/>
              </a:rPr>
              <a:t>Please remember the object that the arrow points to, as well as its color.</a:t>
            </a:r>
            <a:endParaRPr lang="en-CH" sz="1800" dirty="0">
              <a:effectLst/>
            </a:endParaRPr>
          </a:p>
          <a:p>
            <a:pPr marL="342900" indent="-342900">
              <a:lnSpc>
                <a:spcPct val="200000"/>
              </a:lnSpc>
              <a:buAutoNum type="arabicPeriod"/>
            </a:pPr>
            <a:r>
              <a:rPr lang="en-US" dirty="0"/>
              <a:t>Please click on the </a:t>
            </a:r>
            <a:r>
              <a:rPr lang="en-US" dirty="0">
                <a:solidFill>
                  <a:srgbClr val="FF0000"/>
                </a:solidFill>
              </a:rPr>
              <a:t>larger</a:t>
            </a:r>
            <a:r>
              <a:rPr lang="en-US" dirty="0"/>
              <a:t> object for each pair of objects </a:t>
            </a:r>
            <a:r>
              <a:rPr lang="en-US" u="sng" dirty="0"/>
              <a:t>as soon as possible</a:t>
            </a:r>
            <a:r>
              <a:rPr lang="en-US" dirty="0"/>
              <a:t>.</a:t>
            </a:r>
          </a:p>
        </p:txBody>
      </p:sp>
      <p:grpSp>
        <p:nvGrpSpPr>
          <p:cNvPr id="3" name="Group 2">
            <a:extLst>
              <a:ext uri="{FF2B5EF4-FFF2-40B4-BE49-F238E27FC236}">
                <a16:creationId xmlns:a16="http://schemas.microsoft.com/office/drawing/2014/main" id="{88DFCDD8-C6DB-96EE-4956-D14FEEFA1F45}"/>
              </a:ext>
            </a:extLst>
          </p:cNvPr>
          <p:cNvGrpSpPr/>
          <p:nvPr/>
        </p:nvGrpSpPr>
        <p:grpSpPr>
          <a:xfrm>
            <a:off x="1112862" y="729213"/>
            <a:ext cx="9966274" cy="1541859"/>
            <a:chOff x="1112862" y="729213"/>
            <a:chExt cx="9966274" cy="1541859"/>
          </a:xfrm>
        </p:grpSpPr>
        <p:grpSp>
          <p:nvGrpSpPr>
            <p:cNvPr id="7" name="Group 6">
              <a:extLst>
                <a:ext uri="{FF2B5EF4-FFF2-40B4-BE49-F238E27FC236}">
                  <a16:creationId xmlns:a16="http://schemas.microsoft.com/office/drawing/2014/main" id="{3C8FC1AA-3F9F-78AA-7360-D4C252238CD7}"/>
                </a:ext>
              </a:extLst>
            </p:cNvPr>
            <p:cNvGrpSpPr/>
            <p:nvPr/>
          </p:nvGrpSpPr>
          <p:grpSpPr>
            <a:xfrm>
              <a:off x="1112862" y="999985"/>
              <a:ext cx="9966274" cy="1271087"/>
              <a:chOff x="1047377" y="913721"/>
              <a:chExt cx="9966274" cy="1271087"/>
            </a:xfrm>
          </p:grpSpPr>
          <p:cxnSp>
            <p:nvCxnSpPr>
              <p:cNvPr id="14" name="Straight Arrow Connector 13">
                <a:extLst>
                  <a:ext uri="{FF2B5EF4-FFF2-40B4-BE49-F238E27FC236}">
                    <a16:creationId xmlns:a16="http://schemas.microsoft.com/office/drawing/2014/main" id="{58C27B9F-9E63-7A15-C6D5-667CBE41C3C4}"/>
                  </a:ext>
                </a:extLst>
              </p:cNvPr>
              <p:cNvCxnSpPr>
                <a:cxnSpLocks/>
                <a:stCxn id="36" idx="3"/>
                <a:endCxn id="20" idx="1"/>
              </p:cNvCxnSpPr>
              <p:nvPr/>
            </p:nvCxnSpPr>
            <p:spPr>
              <a:xfrm>
                <a:off x="8711449"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EE9BDA-FFD4-146E-6714-198FE0BFAB86}"/>
                  </a:ext>
                </a:extLst>
              </p:cNvPr>
              <p:cNvCxnSpPr>
                <a:cxnSpLocks/>
                <a:endCxn id="40" idx="1"/>
              </p:cNvCxnSpPr>
              <p:nvPr/>
            </p:nvCxnSpPr>
            <p:spPr>
              <a:xfrm flipV="1">
                <a:off x="2130978" y="1549264"/>
                <a:ext cx="319536" cy="2765"/>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B46845-127E-E77B-81E7-90A001164AFA}"/>
                  </a:ext>
                </a:extLst>
              </p:cNvPr>
              <p:cNvCxnSpPr>
                <a:cxnSpLocks/>
                <a:stCxn id="40" idx="3"/>
                <a:endCxn id="27" idx="1"/>
              </p:cNvCxnSpPr>
              <p:nvPr/>
            </p:nvCxnSpPr>
            <p:spPr>
              <a:xfrm>
                <a:off x="4016276"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75F149-8068-4503-6CB7-7A7884E6EFA5}"/>
                  </a:ext>
                </a:extLst>
              </p:cNvPr>
              <p:cNvCxnSpPr>
                <a:cxnSpLocks/>
                <a:stCxn id="27" idx="3"/>
                <a:endCxn id="32" idx="1"/>
              </p:cNvCxnSpPr>
              <p:nvPr/>
            </p:nvCxnSpPr>
            <p:spPr>
              <a:xfrm>
                <a:off x="5419413" y="1549265"/>
                <a:ext cx="323137" cy="0"/>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6DE7D4-C8EB-18E7-F6B2-F3A404EA3171}"/>
                  </a:ext>
                </a:extLst>
              </p:cNvPr>
              <p:cNvCxnSpPr>
                <a:cxnSpLocks/>
                <a:stCxn id="32" idx="3"/>
                <a:endCxn id="36" idx="1"/>
              </p:cNvCxnSpPr>
              <p:nvPr/>
            </p:nvCxnSpPr>
            <p:spPr>
              <a:xfrm flipV="1">
                <a:off x="6822550" y="1549264"/>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BAB2C6E-8CD5-6CF6-0261-2ADCC792B456}"/>
                  </a:ext>
                </a:extLst>
              </p:cNvPr>
              <p:cNvGrpSpPr/>
              <p:nvPr/>
            </p:nvGrpSpPr>
            <p:grpSpPr>
              <a:xfrm>
                <a:off x="2450514" y="914384"/>
                <a:ext cx="1565762" cy="1269760"/>
                <a:chOff x="3852998" y="907661"/>
                <a:chExt cx="1565762" cy="1269760"/>
              </a:xfrm>
            </p:grpSpPr>
            <p:sp>
              <p:nvSpPr>
                <p:cNvPr id="40" name="Rectangle 39">
                  <a:extLst>
                    <a:ext uri="{FF2B5EF4-FFF2-40B4-BE49-F238E27FC236}">
                      <a16:creationId xmlns:a16="http://schemas.microsoft.com/office/drawing/2014/main" id="{CFE76675-C003-D0DC-C347-8DEA6CA9E740}"/>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 object is larger?</a:t>
                  </a:r>
                </a:p>
              </p:txBody>
            </p:sp>
            <p:grpSp>
              <p:nvGrpSpPr>
                <p:cNvPr id="41" name="Group 40">
                  <a:extLst>
                    <a:ext uri="{FF2B5EF4-FFF2-40B4-BE49-F238E27FC236}">
                      <a16:creationId xmlns:a16="http://schemas.microsoft.com/office/drawing/2014/main" id="{E3988C97-C27C-524E-2225-E5A5A5ECF575}"/>
                    </a:ext>
                  </a:extLst>
                </p:cNvPr>
                <p:cNvGrpSpPr/>
                <p:nvPr/>
              </p:nvGrpSpPr>
              <p:grpSpPr>
                <a:xfrm>
                  <a:off x="3942306" y="1297900"/>
                  <a:ext cx="1440099" cy="595658"/>
                  <a:chOff x="7984639" y="3411038"/>
                  <a:chExt cx="1848439" cy="764557"/>
                </a:xfrm>
              </p:grpSpPr>
              <p:pic>
                <p:nvPicPr>
                  <p:cNvPr id="42" name="Graphic 41" descr="Alarm Ringing with solid fill">
                    <a:extLst>
                      <a:ext uri="{FF2B5EF4-FFF2-40B4-BE49-F238E27FC236}">
                        <a16:creationId xmlns:a16="http://schemas.microsoft.com/office/drawing/2014/main" id="{C4BABE37-A5E6-C8DF-6DF7-24647802BF1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77079" y="3411038"/>
                    <a:ext cx="755999" cy="756000"/>
                  </a:xfrm>
                  <a:prstGeom prst="rect">
                    <a:avLst/>
                  </a:prstGeom>
                </p:spPr>
              </p:pic>
              <p:pic>
                <p:nvPicPr>
                  <p:cNvPr id="43" name="Graphic 42" descr="Bull with solid fill">
                    <a:extLst>
                      <a:ext uri="{FF2B5EF4-FFF2-40B4-BE49-F238E27FC236}">
                        <a16:creationId xmlns:a16="http://schemas.microsoft.com/office/drawing/2014/main" id="{8E09855B-E50D-7F57-2ED5-F1CBC696FC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639" y="3419594"/>
                    <a:ext cx="756000" cy="756001"/>
                  </a:xfrm>
                  <a:prstGeom prst="rect">
                    <a:avLst/>
                  </a:prstGeom>
                </p:spPr>
              </p:pic>
            </p:grpSp>
          </p:grpSp>
          <p:sp>
            <p:nvSpPr>
              <p:cNvPr id="20" name="Rectangle 19">
                <a:extLst>
                  <a:ext uri="{FF2B5EF4-FFF2-40B4-BE49-F238E27FC236}">
                    <a16:creationId xmlns:a16="http://schemas.microsoft.com/office/drawing/2014/main" id="{146AF59B-838B-F9EB-81BF-959D418D906E}"/>
                  </a:ext>
                </a:extLst>
              </p:cNvPr>
              <p:cNvSpPr>
                <a:spLocks/>
              </p:cNvSpPr>
              <p:nvPr/>
            </p:nvSpPr>
            <p:spPr>
              <a:xfrm>
                <a:off x="9034586"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1" name="Group 20">
                <a:extLst>
                  <a:ext uri="{FF2B5EF4-FFF2-40B4-BE49-F238E27FC236}">
                    <a16:creationId xmlns:a16="http://schemas.microsoft.com/office/drawing/2014/main" id="{6CC794C2-D7C5-84B3-E8F7-8766BA3D8864}"/>
                  </a:ext>
                </a:extLst>
              </p:cNvPr>
              <p:cNvGrpSpPr/>
              <p:nvPr/>
            </p:nvGrpSpPr>
            <p:grpSpPr>
              <a:xfrm>
                <a:off x="7145687" y="914384"/>
                <a:ext cx="1565762" cy="1269760"/>
                <a:chOff x="3852998" y="907661"/>
                <a:chExt cx="1565762" cy="1269760"/>
              </a:xfrm>
            </p:grpSpPr>
            <p:sp>
              <p:nvSpPr>
                <p:cNvPr id="36" name="Rectangle 35">
                  <a:extLst>
                    <a:ext uri="{FF2B5EF4-FFF2-40B4-BE49-F238E27FC236}">
                      <a16:creationId xmlns:a16="http://schemas.microsoft.com/office/drawing/2014/main" id="{6AF1620B-3CAF-0187-2E80-BF282983F400}"/>
                    </a:ext>
                  </a:extLst>
                </p:cNvPr>
                <p:cNvSpPr/>
                <p:nvPr/>
              </p:nvSpPr>
              <p:spPr>
                <a:xfrm>
                  <a:off x="3852998" y="907661"/>
                  <a:ext cx="1565762" cy="1269760"/>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CH" sz="1100" dirty="0">
                      <a:solidFill>
                        <a:schemeClr val="tx1"/>
                      </a:solidFill>
                    </a:rPr>
                    <a:t>Which object is larger?</a:t>
                  </a:r>
                </a:p>
              </p:txBody>
            </p:sp>
            <p:grpSp>
              <p:nvGrpSpPr>
                <p:cNvPr id="37" name="Group 36">
                  <a:extLst>
                    <a:ext uri="{FF2B5EF4-FFF2-40B4-BE49-F238E27FC236}">
                      <a16:creationId xmlns:a16="http://schemas.microsoft.com/office/drawing/2014/main" id="{79CDA50D-8DC7-B1D7-E75C-F7C2DD945DCA}"/>
                    </a:ext>
                  </a:extLst>
                </p:cNvPr>
                <p:cNvGrpSpPr/>
                <p:nvPr/>
              </p:nvGrpSpPr>
              <p:grpSpPr>
                <a:xfrm>
                  <a:off x="3942306" y="1297899"/>
                  <a:ext cx="1440099" cy="595657"/>
                  <a:chOff x="7984639" y="3411038"/>
                  <a:chExt cx="1848439" cy="764556"/>
                </a:xfrm>
              </p:grpSpPr>
              <p:pic>
                <p:nvPicPr>
                  <p:cNvPr id="38" name="Graphic 37" descr="Balloons with solid fill">
                    <a:extLst>
                      <a:ext uri="{FF2B5EF4-FFF2-40B4-BE49-F238E27FC236}">
                        <a16:creationId xmlns:a16="http://schemas.microsoft.com/office/drawing/2014/main" id="{281EB7AB-80B1-BC5A-DBB2-D9FFC9688C4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077079" y="3411038"/>
                    <a:ext cx="755999" cy="756000"/>
                  </a:xfrm>
                  <a:prstGeom prst="rect">
                    <a:avLst/>
                  </a:prstGeom>
                </p:spPr>
              </p:pic>
              <p:pic>
                <p:nvPicPr>
                  <p:cNvPr id="39" name="Graphic 38" descr="Bear with solid fill">
                    <a:extLst>
                      <a:ext uri="{FF2B5EF4-FFF2-40B4-BE49-F238E27FC236}">
                        <a16:creationId xmlns:a16="http://schemas.microsoft.com/office/drawing/2014/main" id="{DDA8485D-0FB5-A5EE-BE0A-318C3CF85C1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84639" y="3419594"/>
                    <a:ext cx="755999" cy="756000"/>
                  </a:xfrm>
                  <a:prstGeom prst="rect">
                    <a:avLst/>
                  </a:prstGeom>
                </p:spPr>
              </p:pic>
            </p:grpSp>
          </p:grpSp>
          <p:grpSp>
            <p:nvGrpSpPr>
              <p:cNvPr id="22" name="Group 21">
                <a:extLst>
                  <a:ext uri="{FF2B5EF4-FFF2-40B4-BE49-F238E27FC236}">
                    <a16:creationId xmlns:a16="http://schemas.microsoft.com/office/drawing/2014/main" id="{066AAAA0-A7FF-4AE7-381B-42BD082E438A}"/>
                  </a:ext>
                </a:extLst>
              </p:cNvPr>
              <p:cNvGrpSpPr/>
              <p:nvPr/>
            </p:nvGrpSpPr>
            <p:grpSpPr>
              <a:xfrm>
                <a:off x="1047377" y="913721"/>
                <a:ext cx="1080000" cy="1271087"/>
                <a:chOff x="5413859" y="1172402"/>
                <a:chExt cx="1080000" cy="1271087"/>
              </a:xfrm>
            </p:grpSpPr>
            <p:sp>
              <p:nvSpPr>
                <p:cNvPr id="34" name="Rectangle 33">
                  <a:extLst>
                    <a:ext uri="{FF2B5EF4-FFF2-40B4-BE49-F238E27FC236}">
                      <a16:creationId xmlns:a16="http://schemas.microsoft.com/office/drawing/2014/main" id="{A15F2DAA-A690-0D35-94BE-29D157371B96}"/>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5" name="Graphic 34" descr="Arrow Right with solid fill">
                  <a:extLst>
                    <a:ext uri="{FF2B5EF4-FFF2-40B4-BE49-F238E27FC236}">
                      <a16:creationId xmlns:a16="http://schemas.microsoft.com/office/drawing/2014/main" id="{30BA529F-22F7-F263-79CF-D5FBE386A0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7121" y="1514147"/>
                  <a:ext cx="587595" cy="587595"/>
                </a:xfrm>
                <a:prstGeom prst="rect">
                  <a:avLst/>
                </a:prstGeom>
              </p:spPr>
            </p:pic>
          </p:grpSp>
          <p:sp>
            <p:nvSpPr>
              <p:cNvPr id="27" name="Rectangle 26">
                <a:extLst>
                  <a:ext uri="{FF2B5EF4-FFF2-40B4-BE49-F238E27FC236}">
                    <a16:creationId xmlns:a16="http://schemas.microsoft.com/office/drawing/2014/main" id="{8EB926EB-2B8E-BCBE-22E9-B6DA365C9F25}"/>
                  </a:ext>
                </a:extLst>
              </p:cNvPr>
              <p:cNvSpPr>
                <a:spLocks/>
              </p:cNvSpPr>
              <p:nvPr/>
            </p:nvSpPr>
            <p:spPr>
              <a:xfrm>
                <a:off x="4339413" y="913721"/>
                <a:ext cx="1080000" cy="1271087"/>
              </a:xfrm>
              <a:prstGeom prst="rect">
                <a:avLst/>
              </a:prstGeom>
              <a:solidFill>
                <a:schemeClr val="bg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grpSp>
            <p:nvGrpSpPr>
              <p:cNvPr id="29" name="Group 28">
                <a:extLst>
                  <a:ext uri="{FF2B5EF4-FFF2-40B4-BE49-F238E27FC236}">
                    <a16:creationId xmlns:a16="http://schemas.microsoft.com/office/drawing/2014/main" id="{E827922D-FAA9-2F17-233E-ABD617ABEDC3}"/>
                  </a:ext>
                </a:extLst>
              </p:cNvPr>
              <p:cNvGrpSpPr/>
              <p:nvPr/>
            </p:nvGrpSpPr>
            <p:grpSpPr>
              <a:xfrm>
                <a:off x="5742550" y="913721"/>
                <a:ext cx="1080000" cy="1271087"/>
                <a:chOff x="5413859" y="1172402"/>
                <a:chExt cx="1080000" cy="1271087"/>
              </a:xfrm>
            </p:grpSpPr>
            <p:sp>
              <p:nvSpPr>
                <p:cNvPr id="32" name="Rectangle 31">
                  <a:extLst>
                    <a:ext uri="{FF2B5EF4-FFF2-40B4-BE49-F238E27FC236}">
                      <a16:creationId xmlns:a16="http://schemas.microsoft.com/office/drawing/2014/main" id="{EA8EABEF-46D3-1508-18F6-A997718F4427}"/>
                    </a:ext>
                  </a:extLst>
                </p:cNvPr>
                <p:cNvSpPr>
                  <a:spLocks/>
                </p:cNvSpPr>
                <p:nvPr/>
              </p:nvSpPr>
              <p:spPr>
                <a:xfrm>
                  <a:off x="5413859" y="1172402"/>
                  <a:ext cx="1080000" cy="1271087"/>
                </a:xfrm>
                <a:prstGeom prst="rect">
                  <a:avLst/>
                </a:prstGeom>
                <a:solidFill>
                  <a:schemeClr val="bg1">
                    <a:lumMod val="75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solidFill>
                      <a:schemeClr val="tx1"/>
                    </a:solidFill>
                  </a:endParaRPr>
                </a:p>
              </p:txBody>
            </p:sp>
            <p:pic>
              <p:nvPicPr>
                <p:cNvPr id="33" name="Graphic 32" descr="Arrow Right with solid fill">
                  <a:extLst>
                    <a:ext uri="{FF2B5EF4-FFF2-40B4-BE49-F238E27FC236}">
                      <a16:creationId xmlns:a16="http://schemas.microsoft.com/office/drawing/2014/main" id="{145A62B2-D9B7-83AB-BF5E-238F8297C1E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5657121" y="1514147"/>
                  <a:ext cx="587595" cy="587595"/>
                </a:xfrm>
                <a:prstGeom prst="rect">
                  <a:avLst/>
                </a:prstGeom>
              </p:spPr>
            </p:pic>
          </p:grpSp>
          <p:cxnSp>
            <p:nvCxnSpPr>
              <p:cNvPr id="30" name="Straight Arrow Connector 29">
                <a:extLst>
                  <a:ext uri="{FF2B5EF4-FFF2-40B4-BE49-F238E27FC236}">
                    <a16:creationId xmlns:a16="http://schemas.microsoft.com/office/drawing/2014/main" id="{9F947F46-A9F5-13CA-621B-97FF8629D150}"/>
                  </a:ext>
                </a:extLst>
              </p:cNvPr>
              <p:cNvCxnSpPr>
                <a:cxnSpLocks/>
              </p:cNvCxnSpPr>
              <p:nvPr/>
            </p:nvCxnSpPr>
            <p:spPr>
              <a:xfrm>
                <a:off x="10128182" y="1549263"/>
                <a:ext cx="323137" cy="1"/>
              </a:xfrm>
              <a:prstGeom prst="straightConnector1">
                <a:avLst/>
              </a:prstGeom>
              <a:ln w="57150">
                <a:tailEnd type="triangle" w="med"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523FD41-F732-7E56-4BA5-C365B0AA934B}"/>
                  </a:ext>
                </a:extLst>
              </p:cNvPr>
              <p:cNvSpPr txBox="1"/>
              <p:nvPr/>
            </p:nvSpPr>
            <p:spPr>
              <a:xfrm>
                <a:off x="10497163" y="1364597"/>
                <a:ext cx="516488" cy="369332"/>
              </a:xfrm>
              <a:prstGeom prst="rect">
                <a:avLst/>
              </a:prstGeom>
              <a:noFill/>
            </p:spPr>
            <p:txBody>
              <a:bodyPr wrap="none" rtlCol="0">
                <a:spAutoFit/>
              </a:bodyPr>
              <a:lstStyle/>
              <a:p>
                <a:r>
                  <a:rPr lang="en-CH" dirty="0"/>
                  <a:t>……</a:t>
                </a:r>
              </a:p>
            </p:txBody>
          </p:sp>
        </p:grpSp>
        <p:sp>
          <p:nvSpPr>
            <p:cNvPr id="11" name="Arc 10">
              <a:extLst>
                <a:ext uri="{FF2B5EF4-FFF2-40B4-BE49-F238E27FC236}">
                  <a16:creationId xmlns:a16="http://schemas.microsoft.com/office/drawing/2014/main" id="{DC28BA53-8B4B-DA5D-7F6F-23F8F593C14C}"/>
                </a:ext>
              </a:extLst>
            </p:cNvPr>
            <p:cNvSpPr/>
            <p:nvPr/>
          </p:nvSpPr>
          <p:spPr>
            <a:xfrm>
              <a:off x="6349042" y="737856"/>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3" name="Arc 12">
              <a:extLst>
                <a:ext uri="{FF2B5EF4-FFF2-40B4-BE49-F238E27FC236}">
                  <a16:creationId xmlns:a16="http://schemas.microsoft.com/office/drawing/2014/main" id="{B2431B75-BB23-2607-0A08-5869A0FBF9DA}"/>
                </a:ext>
              </a:extLst>
            </p:cNvPr>
            <p:cNvSpPr/>
            <p:nvPr/>
          </p:nvSpPr>
          <p:spPr>
            <a:xfrm>
              <a:off x="1653869" y="729213"/>
              <a:ext cx="1650520" cy="515834"/>
            </a:xfrm>
            <a:prstGeom prst="arc">
              <a:avLst>
                <a:gd name="adj1" fmla="val 10796221"/>
                <a:gd name="adj2" fmla="val 21579733"/>
              </a:avLst>
            </a:prstGeom>
            <a:ln w="19050">
              <a:solidFill>
                <a:srgbClr val="FF000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grpSp>
    </p:spTree>
    <p:extLst>
      <p:ext uri="{BB962C8B-B14F-4D97-AF65-F5344CB8AC3E}">
        <p14:creationId xmlns:p14="http://schemas.microsoft.com/office/powerpoint/2010/main" val="416770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2602</TotalTime>
  <Words>1224</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Chenyu Li</dc:creator>
  <cp:lastModifiedBy>Chenyu Li</cp:lastModifiedBy>
  <cp:revision>22</cp:revision>
  <dcterms:created xsi:type="dcterms:W3CDTF">2023-10-10T11:33:53Z</dcterms:created>
  <dcterms:modified xsi:type="dcterms:W3CDTF">2025-02-06T12:47:38Z</dcterms:modified>
</cp:coreProperties>
</file>