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56" r:id="rId2"/>
    <p:sldId id="259" r:id="rId3"/>
    <p:sldId id="266" r:id="rId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3"/>
    <p:restoredTop sz="94640"/>
  </p:normalViewPr>
  <p:slideViewPr>
    <p:cSldViewPr snapToGrid="0">
      <p:cViewPr varScale="1">
        <p:scale>
          <a:sx n="211" d="100"/>
          <a:sy n="211" d="100"/>
        </p:scale>
        <p:origin x="117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7038ca05a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Experiment Instructions (for the control condition) </a:t>
            </a:r>
            <a:r>
              <a:rPr lang="en-US">
                <a:solidFill>
                  <a:srgbClr val="222222"/>
                </a:solidFill>
                <a:highlight>
                  <a:srgbClr val="FFFFFF"/>
                </a:highlight>
              </a:rPr>
              <a:t>we will refer to this as the memory item because we ask you to remember this object</a:t>
            </a:r>
            <a:endParaRPr/>
          </a:p>
        </p:txBody>
      </p:sp>
      <p:sp>
        <p:nvSpPr>
          <p:cNvPr id="82" name="Google Shape;82;g37038ca05a2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Practice trial for Control condition</a:t>
            </a:r>
            <a:endParaRPr/>
          </a:p>
        </p:txBody>
      </p:sp>
      <p:sp>
        <p:nvSpPr>
          <p:cNvPr id="145" name="Google Shape;14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a:extLst>
            <a:ext uri="{FF2B5EF4-FFF2-40B4-BE49-F238E27FC236}">
              <a16:creationId xmlns:a16="http://schemas.microsoft.com/office/drawing/2014/main" id="{57A04D2C-4B5B-8604-0BE1-CD4285B73180}"/>
            </a:ext>
          </a:extLst>
        </p:cNvPr>
        <p:cNvGrpSpPr/>
        <p:nvPr/>
      </p:nvGrpSpPr>
      <p:grpSpPr>
        <a:xfrm>
          <a:off x="0" y="0"/>
          <a:ext cx="0" cy="0"/>
          <a:chOff x="0" y="0"/>
          <a:chExt cx="0" cy="0"/>
        </a:xfrm>
      </p:grpSpPr>
      <p:sp>
        <p:nvSpPr>
          <p:cNvPr id="144" name="Google Shape;144;p2:notes">
            <a:extLst>
              <a:ext uri="{FF2B5EF4-FFF2-40B4-BE49-F238E27FC236}">
                <a16:creationId xmlns:a16="http://schemas.microsoft.com/office/drawing/2014/main" id="{4646A8AE-6C6A-84C3-13CF-732882B18E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Practice trial for Control condition</a:t>
            </a:r>
            <a:endParaRPr/>
          </a:p>
        </p:txBody>
      </p:sp>
      <p:sp>
        <p:nvSpPr>
          <p:cNvPr id="145" name="Google Shape;145;p2:notes">
            <a:extLst>
              <a:ext uri="{FF2B5EF4-FFF2-40B4-BE49-F238E27FC236}">
                <a16:creationId xmlns:a16="http://schemas.microsoft.com/office/drawing/2014/main" id="{57B6C3D1-241D-E0B6-3D9B-76A6E0A5AF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8604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ABABA"/>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26" Type="http://schemas.openxmlformats.org/officeDocument/2006/relationships/image" Target="../media/image24.sv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svg"/><Relationship Id="rId20" Type="http://schemas.openxmlformats.org/officeDocument/2006/relationships/image" Target="../media/image18.sv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svg"/><Relationship Id="rId32" Type="http://schemas.openxmlformats.org/officeDocument/2006/relationships/image" Target="../media/image30.sv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svg"/><Relationship Id="rId10" Type="http://schemas.openxmlformats.org/officeDocument/2006/relationships/image" Target="../media/image8.sv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 Id="rId27" Type="http://schemas.openxmlformats.org/officeDocument/2006/relationships/image" Target="../media/image25.png"/><Relationship Id="rId30" Type="http://schemas.openxmlformats.org/officeDocument/2006/relationships/image" Target="../media/image28.sv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26" Type="http://schemas.openxmlformats.org/officeDocument/2006/relationships/image" Target="../media/image24.sv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2.xml"/><Relationship Id="rId16" Type="http://schemas.openxmlformats.org/officeDocument/2006/relationships/image" Target="../media/image14.svg"/><Relationship Id="rId20" Type="http://schemas.openxmlformats.org/officeDocument/2006/relationships/image" Target="../media/image18.sv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svg"/><Relationship Id="rId32" Type="http://schemas.openxmlformats.org/officeDocument/2006/relationships/image" Target="../media/image30.sv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svg"/><Relationship Id="rId10" Type="http://schemas.openxmlformats.org/officeDocument/2006/relationships/image" Target="../media/image8.sv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 Id="rId27" Type="http://schemas.openxmlformats.org/officeDocument/2006/relationships/image" Target="../media/image25.png"/><Relationship Id="rId30" Type="http://schemas.openxmlformats.org/officeDocument/2006/relationships/image" Target="../media/image28.sv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26" Type="http://schemas.openxmlformats.org/officeDocument/2006/relationships/image" Target="../media/image24.sv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3.xml"/><Relationship Id="rId16" Type="http://schemas.openxmlformats.org/officeDocument/2006/relationships/image" Target="../media/image14.svg"/><Relationship Id="rId20" Type="http://schemas.openxmlformats.org/officeDocument/2006/relationships/image" Target="../media/image18.svg"/><Relationship Id="rId29"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24" Type="http://schemas.openxmlformats.org/officeDocument/2006/relationships/image" Target="../media/image22.svg"/><Relationship Id="rId32" Type="http://schemas.openxmlformats.org/officeDocument/2006/relationships/image" Target="../media/image30.sv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6.svg"/><Relationship Id="rId10" Type="http://schemas.openxmlformats.org/officeDocument/2006/relationships/image" Target="../media/image8.svg"/><Relationship Id="rId19" Type="http://schemas.openxmlformats.org/officeDocument/2006/relationships/image" Target="../media/image17.png"/><Relationship Id="rId31" Type="http://schemas.openxmlformats.org/officeDocument/2006/relationships/image" Target="../media/image29.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 Id="rId27" Type="http://schemas.openxmlformats.org/officeDocument/2006/relationships/image" Target="../media/image25.png"/><Relationship Id="rId30"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ABABA"/>
        </a:solidFill>
        <a:effectLst/>
      </p:bgPr>
    </p:bg>
    <p:spTree>
      <p:nvGrpSpPr>
        <p:cNvPr id="1" name="Shape 83"/>
        <p:cNvGrpSpPr/>
        <p:nvPr/>
      </p:nvGrpSpPr>
      <p:grpSpPr>
        <a:xfrm>
          <a:off x="0" y="0"/>
          <a:ext cx="0" cy="0"/>
          <a:chOff x="0" y="0"/>
          <a:chExt cx="0" cy="0"/>
        </a:xfrm>
      </p:grpSpPr>
      <p:sp>
        <p:nvSpPr>
          <p:cNvPr id="84" name="Google Shape;84;p13"/>
          <p:cNvSpPr txBox="1"/>
          <p:nvPr/>
        </p:nvSpPr>
        <p:spPr>
          <a:xfrm>
            <a:off x="1054500" y="2794492"/>
            <a:ext cx="10083000" cy="3194680"/>
          </a:xfrm>
          <a:prstGeom prst="rect">
            <a:avLst/>
          </a:prstGeom>
          <a:noFill/>
          <a:ln>
            <a:noFill/>
          </a:ln>
        </p:spPr>
        <p:txBody>
          <a:bodyPr spcFirstLastPara="1" wrap="square" lIns="91425" tIns="45700" rIns="91425" bIns="45700" anchor="t" anchorCtr="0">
            <a:spAutoFit/>
          </a:bodyPr>
          <a:lstStyle/>
          <a:p>
            <a:pPr lvl="0">
              <a:lnSpc>
                <a:spcPct val="160000"/>
              </a:lnSpc>
            </a:pPr>
            <a:r>
              <a:rPr lang="en-US" sz="1800" dirty="0">
                <a:solidFill>
                  <a:schemeClr val="dk1"/>
                </a:solidFill>
                <a:latin typeface="Calibri"/>
                <a:ea typeface="Calibri"/>
                <a:cs typeface="Calibri"/>
                <a:sym typeface="Calibri"/>
              </a:rPr>
              <a:t>In this task, you will be asked to memorize objects and their associated colors. During each trial, you will see pairs of objects appear on the screen, one after another. Each pair will include a colored object and a white fox. Your job is to remember the colored object in each pair. To continue to the next pair, you will need to click on one of the objects with your mouse (we will explain exactly how to do this later).</a:t>
            </a:r>
          </a:p>
          <a:p>
            <a:pPr lvl="0">
              <a:lnSpc>
                <a:spcPct val="160000"/>
              </a:lnSpc>
            </a:pPr>
            <a:endParaRPr lang="en-US" sz="1800" dirty="0">
              <a:solidFill>
                <a:schemeClr val="dk1"/>
              </a:solidFill>
              <a:latin typeface="Calibri"/>
              <a:ea typeface="Calibri"/>
              <a:cs typeface="Calibri"/>
              <a:sym typeface="Calibri"/>
            </a:endParaRPr>
          </a:p>
          <a:p>
            <a:pPr lvl="0">
              <a:lnSpc>
                <a:spcPct val="160000"/>
              </a:lnSpc>
            </a:pPr>
            <a:r>
              <a:rPr lang="en-US" sz="1800" dirty="0">
                <a:solidFill>
                  <a:schemeClr val="dk1"/>
                </a:solidFill>
                <a:latin typeface="Calibri"/>
                <a:ea typeface="Calibri"/>
                <a:cs typeface="Calibri"/>
                <a:sym typeface="Calibri"/>
              </a:rPr>
              <a:t>At the end of each trial, the colors you saw will be shown to you one by one. For each color, please click on the object that matches that color.</a:t>
            </a:r>
          </a:p>
        </p:txBody>
      </p:sp>
      <p:grpSp>
        <p:nvGrpSpPr>
          <p:cNvPr id="77" name="Group 76">
            <a:extLst>
              <a:ext uri="{FF2B5EF4-FFF2-40B4-BE49-F238E27FC236}">
                <a16:creationId xmlns:a16="http://schemas.microsoft.com/office/drawing/2014/main" id="{74201D2B-DC8D-4FA6-5AB3-09D8CE0EAB49}"/>
              </a:ext>
            </a:extLst>
          </p:cNvPr>
          <p:cNvGrpSpPr/>
          <p:nvPr/>
        </p:nvGrpSpPr>
        <p:grpSpPr>
          <a:xfrm>
            <a:off x="1054500" y="867003"/>
            <a:ext cx="10083000" cy="1212222"/>
            <a:chOff x="1054500" y="867003"/>
            <a:chExt cx="10083000" cy="1212222"/>
          </a:xfrm>
        </p:grpSpPr>
        <p:grpSp>
          <p:nvGrpSpPr>
            <p:cNvPr id="29" name="Group 28">
              <a:extLst>
                <a:ext uri="{FF2B5EF4-FFF2-40B4-BE49-F238E27FC236}">
                  <a16:creationId xmlns:a16="http://schemas.microsoft.com/office/drawing/2014/main" id="{A8D0EC61-80B8-AD5E-2C2C-9D3F661F1367}"/>
                </a:ext>
              </a:extLst>
            </p:cNvPr>
            <p:cNvGrpSpPr>
              <a:grpSpLocks noChangeAspect="1"/>
            </p:cNvGrpSpPr>
            <p:nvPr/>
          </p:nvGrpSpPr>
          <p:grpSpPr>
            <a:xfrm>
              <a:off x="9238052" y="868828"/>
              <a:ext cx="1899448" cy="1210397"/>
              <a:chOff x="4196551" y="690342"/>
              <a:chExt cx="3154983" cy="2010469"/>
            </a:xfrm>
          </p:grpSpPr>
          <p:sp>
            <p:nvSpPr>
              <p:cNvPr id="2" name="Rectangle 1">
                <a:extLst>
                  <a:ext uri="{FF2B5EF4-FFF2-40B4-BE49-F238E27FC236}">
                    <a16:creationId xmlns:a16="http://schemas.microsoft.com/office/drawing/2014/main" id="{6ABAD096-7114-8773-B70A-970E1A5285E9}"/>
                  </a:ext>
                </a:extLst>
              </p:cNvPr>
              <p:cNvSpPr/>
              <p:nvPr/>
            </p:nvSpPr>
            <p:spPr>
              <a:xfrm>
                <a:off x="4196551" y="690342"/>
                <a:ext cx="3154983" cy="201046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A24186F-FBA7-AE38-B825-2B458B31FA37}"/>
                  </a:ext>
                </a:extLst>
              </p:cNvPr>
              <p:cNvSpPr/>
              <p:nvPr/>
            </p:nvSpPr>
            <p:spPr>
              <a:xfrm>
                <a:off x="4402442" y="1444267"/>
                <a:ext cx="496562" cy="496562"/>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CB90455F-7F69-3550-996A-25AF6D143C48}"/>
                  </a:ext>
                </a:extLst>
              </p:cNvPr>
              <p:cNvGrpSpPr/>
              <p:nvPr/>
            </p:nvGrpSpPr>
            <p:grpSpPr>
              <a:xfrm>
                <a:off x="5123878" y="974299"/>
                <a:ext cx="2002782" cy="1436497"/>
                <a:chOff x="5282467" y="863585"/>
                <a:chExt cx="2002782" cy="1436497"/>
              </a:xfrm>
            </p:grpSpPr>
            <p:pic>
              <p:nvPicPr>
                <p:cNvPr id="5" name="Graphic 4" descr="3d Glasses with solid fill">
                  <a:extLst>
                    <a:ext uri="{FF2B5EF4-FFF2-40B4-BE49-F238E27FC236}">
                      <a16:creationId xmlns:a16="http://schemas.microsoft.com/office/drawing/2014/main" id="{A279145E-2946-D33C-E3F4-F95492BB72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82467" y="863585"/>
                  <a:ext cx="432000" cy="432000"/>
                </a:xfrm>
                <a:prstGeom prst="rect">
                  <a:avLst/>
                </a:prstGeom>
              </p:spPr>
            </p:pic>
            <p:pic>
              <p:nvPicPr>
                <p:cNvPr id="7" name="Graphic 6" descr="Acorn with solid fill">
                  <a:extLst>
                    <a:ext uri="{FF2B5EF4-FFF2-40B4-BE49-F238E27FC236}">
                      <a16:creationId xmlns:a16="http://schemas.microsoft.com/office/drawing/2014/main" id="{F928873C-97A2-951B-5081-EA0A7AC1DB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06061" y="863585"/>
                  <a:ext cx="432000" cy="432000"/>
                </a:xfrm>
                <a:prstGeom prst="rect">
                  <a:avLst/>
                </a:prstGeom>
              </p:spPr>
            </p:pic>
            <p:pic>
              <p:nvPicPr>
                <p:cNvPr id="9" name="Graphic 8" descr="Ambulance with solid fill">
                  <a:extLst>
                    <a:ext uri="{FF2B5EF4-FFF2-40B4-BE49-F238E27FC236}">
                      <a16:creationId xmlns:a16="http://schemas.microsoft.com/office/drawing/2014/main" id="{14797C00-EC69-A726-1B3F-B319872103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29655" y="863585"/>
                  <a:ext cx="432000" cy="432000"/>
                </a:xfrm>
                <a:prstGeom prst="rect">
                  <a:avLst/>
                </a:prstGeom>
              </p:spPr>
            </p:pic>
            <p:pic>
              <p:nvPicPr>
                <p:cNvPr id="11" name="Graphic 10" descr="Avocado with solid fill">
                  <a:extLst>
                    <a:ext uri="{FF2B5EF4-FFF2-40B4-BE49-F238E27FC236}">
                      <a16:creationId xmlns:a16="http://schemas.microsoft.com/office/drawing/2014/main" id="{520411D8-995B-6EC9-0E77-125012C6900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53249" y="863585"/>
                  <a:ext cx="432000" cy="432000"/>
                </a:xfrm>
                <a:prstGeom prst="rect">
                  <a:avLst/>
                </a:prstGeom>
              </p:spPr>
            </p:pic>
            <p:pic>
              <p:nvPicPr>
                <p:cNvPr id="13" name="Graphic 12" descr="Baguette with solid fill">
                  <a:extLst>
                    <a:ext uri="{FF2B5EF4-FFF2-40B4-BE49-F238E27FC236}">
                      <a16:creationId xmlns:a16="http://schemas.microsoft.com/office/drawing/2014/main" id="{54531796-5F3A-9D89-25D7-7CB10E4B048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282467" y="1365834"/>
                  <a:ext cx="432000" cy="432000"/>
                </a:xfrm>
                <a:prstGeom prst="rect">
                  <a:avLst/>
                </a:prstGeom>
              </p:spPr>
            </p:pic>
            <p:pic>
              <p:nvPicPr>
                <p:cNvPr id="15" name="Graphic 14" descr="Balloons with solid fill">
                  <a:extLst>
                    <a:ext uri="{FF2B5EF4-FFF2-40B4-BE49-F238E27FC236}">
                      <a16:creationId xmlns:a16="http://schemas.microsoft.com/office/drawing/2014/main" id="{18207F1C-CE23-DC2E-5B02-B50866F49FE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806061" y="1365834"/>
                  <a:ext cx="432000" cy="432000"/>
                </a:xfrm>
                <a:prstGeom prst="rect">
                  <a:avLst/>
                </a:prstGeom>
              </p:spPr>
            </p:pic>
            <p:pic>
              <p:nvPicPr>
                <p:cNvPr id="17" name="Graphic 16" descr="Banana with solid fill">
                  <a:extLst>
                    <a:ext uri="{FF2B5EF4-FFF2-40B4-BE49-F238E27FC236}">
                      <a16:creationId xmlns:a16="http://schemas.microsoft.com/office/drawing/2014/main" id="{3C60B009-B5E5-BA7D-CB34-8DB61671DD5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853249" y="1365834"/>
                  <a:ext cx="432000" cy="432000"/>
                </a:xfrm>
                <a:prstGeom prst="rect">
                  <a:avLst/>
                </a:prstGeom>
              </p:spPr>
            </p:pic>
            <p:pic>
              <p:nvPicPr>
                <p:cNvPr id="19" name="Graphic 18" descr="Beach umbrella with solid fill">
                  <a:extLst>
                    <a:ext uri="{FF2B5EF4-FFF2-40B4-BE49-F238E27FC236}">
                      <a16:creationId xmlns:a16="http://schemas.microsoft.com/office/drawing/2014/main" id="{52073676-D061-9DA5-4019-52C0AD736EE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329655" y="1365834"/>
                  <a:ext cx="432000" cy="432000"/>
                </a:xfrm>
                <a:prstGeom prst="rect">
                  <a:avLst/>
                </a:prstGeom>
              </p:spPr>
            </p:pic>
            <p:pic>
              <p:nvPicPr>
                <p:cNvPr id="21" name="Graphic 20" descr="Beaver with solid fill">
                  <a:extLst>
                    <a:ext uri="{FF2B5EF4-FFF2-40B4-BE49-F238E27FC236}">
                      <a16:creationId xmlns:a16="http://schemas.microsoft.com/office/drawing/2014/main" id="{21565681-070C-99D9-7397-45E91FCF48C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282467" y="1868082"/>
                  <a:ext cx="432000" cy="432000"/>
                </a:xfrm>
                <a:prstGeom prst="rect">
                  <a:avLst/>
                </a:prstGeom>
              </p:spPr>
            </p:pic>
            <p:pic>
              <p:nvPicPr>
                <p:cNvPr id="23" name="Graphic 22" descr="Bells with solid fill">
                  <a:extLst>
                    <a:ext uri="{FF2B5EF4-FFF2-40B4-BE49-F238E27FC236}">
                      <a16:creationId xmlns:a16="http://schemas.microsoft.com/office/drawing/2014/main" id="{66BFA02E-33D8-245E-8274-F3BA77D8D18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806061" y="1868082"/>
                  <a:ext cx="432000" cy="432000"/>
                </a:xfrm>
                <a:prstGeom prst="rect">
                  <a:avLst/>
                </a:prstGeom>
              </p:spPr>
            </p:pic>
            <p:pic>
              <p:nvPicPr>
                <p:cNvPr id="25" name="Graphic 24" descr="Camel with solid fill">
                  <a:extLst>
                    <a:ext uri="{FF2B5EF4-FFF2-40B4-BE49-F238E27FC236}">
                      <a16:creationId xmlns:a16="http://schemas.microsoft.com/office/drawing/2014/main" id="{3310072B-91C4-0264-6B6C-60074031896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329655" y="1868082"/>
                  <a:ext cx="432000" cy="432000"/>
                </a:xfrm>
                <a:prstGeom prst="rect">
                  <a:avLst/>
                </a:prstGeom>
              </p:spPr>
            </p:pic>
            <p:pic>
              <p:nvPicPr>
                <p:cNvPr id="27" name="Graphic 26" descr="Car with solid fill">
                  <a:extLst>
                    <a:ext uri="{FF2B5EF4-FFF2-40B4-BE49-F238E27FC236}">
                      <a16:creationId xmlns:a16="http://schemas.microsoft.com/office/drawing/2014/main" id="{64837CE6-3F9F-7519-64C8-ACCA6632ECB3}"/>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6853249" y="1868082"/>
                  <a:ext cx="432000" cy="432000"/>
                </a:xfrm>
                <a:prstGeom prst="rect">
                  <a:avLst/>
                </a:prstGeom>
              </p:spPr>
            </p:pic>
          </p:grpSp>
        </p:grpSp>
        <p:sp>
          <p:nvSpPr>
            <p:cNvPr id="31" name="Rectangle 30">
              <a:extLst>
                <a:ext uri="{FF2B5EF4-FFF2-40B4-BE49-F238E27FC236}">
                  <a16:creationId xmlns:a16="http://schemas.microsoft.com/office/drawing/2014/main" id="{C72EAF9F-1FCC-B4E4-C167-273F1C682464}"/>
                </a:ext>
              </a:extLst>
            </p:cNvPr>
            <p:cNvSpPr/>
            <p:nvPr/>
          </p:nvSpPr>
          <p:spPr>
            <a:xfrm>
              <a:off x="6510202" y="867004"/>
              <a:ext cx="1899448" cy="12103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t>
              </a:r>
            </a:p>
          </p:txBody>
        </p:sp>
        <p:grpSp>
          <p:nvGrpSpPr>
            <p:cNvPr id="68" name="Group 67">
              <a:extLst>
                <a:ext uri="{FF2B5EF4-FFF2-40B4-BE49-F238E27FC236}">
                  <a16:creationId xmlns:a16="http://schemas.microsoft.com/office/drawing/2014/main" id="{73CE00A4-43A2-FCCC-6530-951ABBB77265}"/>
                </a:ext>
              </a:extLst>
            </p:cNvPr>
            <p:cNvGrpSpPr/>
            <p:nvPr/>
          </p:nvGrpSpPr>
          <p:grpSpPr>
            <a:xfrm>
              <a:off x="3782351" y="867003"/>
              <a:ext cx="1899448" cy="1210397"/>
              <a:chOff x="4135783" y="867003"/>
              <a:chExt cx="1899448" cy="1210397"/>
            </a:xfrm>
          </p:grpSpPr>
          <p:sp>
            <p:nvSpPr>
              <p:cNvPr id="48" name="Rectangle 47">
                <a:extLst>
                  <a:ext uri="{FF2B5EF4-FFF2-40B4-BE49-F238E27FC236}">
                    <a16:creationId xmlns:a16="http://schemas.microsoft.com/office/drawing/2014/main" id="{EB7DD6F1-B9AF-E378-DD08-9A93EEEBE54D}"/>
                  </a:ext>
                </a:extLst>
              </p:cNvPr>
              <p:cNvSpPr/>
              <p:nvPr/>
            </p:nvSpPr>
            <p:spPr>
              <a:xfrm>
                <a:off x="4135783" y="867003"/>
                <a:ext cx="1899448" cy="12103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93D3A220-22CD-5B4B-8113-5A6CB7638746}"/>
                  </a:ext>
                </a:extLst>
              </p:cNvPr>
              <p:cNvGrpSpPr/>
              <p:nvPr/>
            </p:nvGrpSpPr>
            <p:grpSpPr>
              <a:xfrm>
                <a:off x="4329240" y="1148201"/>
                <a:ext cx="1512534" cy="648000"/>
                <a:chOff x="4304778" y="1148201"/>
                <a:chExt cx="1512534" cy="648000"/>
              </a:xfrm>
            </p:grpSpPr>
            <p:pic>
              <p:nvPicPr>
                <p:cNvPr id="64" name="Graphic 63" descr="Car with solid fill">
                  <a:extLst>
                    <a:ext uri="{FF2B5EF4-FFF2-40B4-BE49-F238E27FC236}">
                      <a16:creationId xmlns:a16="http://schemas.microsoft.com/office/drawing/2014/main" id="{A72B7332-6704-3F5F-DAEB-BBC452486F88}"/>
                    </a:ext>
                  </a:extLst>
                </p:cNvPr>
                <p:cNvPicPr>
                  <a:picLocks noChangeAspect="1"/>
                </p:cNvPicPr>
                <p:nvPr/>
              </p:nvPicPr>
              <p:blipFill>
                <a:blip r:embed="rId27">
                  <a:extLst>
                    <a:ext uri="{96DAC541-7B7A-43D3-8B79-37D633B846F1}">
                      <asvg:svgBlip xmlns:asvg="http://schemas.microsoft.com/office/drawing/2016/SVG/main" r:embed="rId28"/>
                    </a:ext>
                  </a:extLst>
                </a:blip>
                <a:srcRect/>
                <a:stretch/>
              </p:blipFill>
              <p:spPr>
                <a:xfrm>
                  <a:off x="4304778" y="1148201"/>
                  <a:ext cx="648000" cy="648000"/>
                </a:xfrm>
                <a:prstGeom prst="rect">
                  <a:avLst/>
                </a:prstGeom>
              </p:spPr>
            </p:pic>
            <p:pic>
              <p:nvPicPr>
                <p:cNvPr id="66" name="Graphic 65" descr="Fox with solid fill">
                  <a:extLst>
                    <a:ext uri="{FF2B5EF4-FFF2-40B4-BE49-F238E27FC236}">
                      <a16:creationId xmlns:a16="http://schemas.microsoft.com/office/drawing/2014/main" id="{2F10EC8F-CE09-0C8B-5A3E-3C31135ECDB8}"/>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169312" y="1148201"/>
                  <a:ext cx="648000" cy="648000"/>
                </a:xfrm>
                <a:prstGeom prst="rect">
                  <a:avLst/>
                </a:prstGeom>
              </p:spPr>
            </p:pic>
          </p:grpSp>
        </p:grpSp>
        <p:grpSp>
          <p:nvGrpSpPr>
            <p:cNvPr id="69" name="Group 68">
              <a:extLst>
                <a:ext uri="{FF2B5EF4-FFF2-40B4-BE49-F238E27FC236}">
                  <a16:creationId xmlns:a16="http://schemas.microsoft.com/office/drawing/2014/main" id="{EB5206AE-4DE9-FD7C-33C2-966151D1C656}"/>
                </a:ext>
              </a:extLst>
            </p:cNvPr>
            <p:cNvGrpSpPr/>
            <p:nvPr/>
          </p:nvGrpSpPr>
          <p:grpSpPr>
            <a:xfrm>
              <a:off x="1054500" y="867003"/>
              <a:ext cx="1899448" cy="1210397"/>
              <a:chOff x="4135783" y="867003"/>
              <a:chExt cx="1899448" cy="1210397"/>
            </a:xfrm>
          </p:grpSpPr>
          <p:sp>
            <p:nvSpPr>
              <p:cNvPr id="70" name="Rectangle 69">
                <a:extLst>
                  <a:ext uri="{FF2B5EF4-FFF2-40B4-BE49-F238E27FC236}">
                    <a16:creationId xmlns:a16="http://schemas.microsoft.com/office/drawing/2014/main" id="{FF8F989F-A8AA-2549-A676-B5729A164E57}"/>
                  </a:ext>
                </a:extLst>
              </p:cNvPr>
              <p:cNvSpPr/>
              <p:nvPr/>
            </p:nvSpPr>
            <p:spPr>
              <a:xfrm>
                <a:off x="4135783" y="867003"/>
                <a:ext cx="1899448" cy="12103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1" name="Group 70">
                <a:extLst>
                  <a:ext uri="{FF2B5EF4-FFF2-40B4-BE49-F238E27FC236}">
                    <a16:creationId xmlns:a16="http://schemas.microsoft.com/office/drawing/2014/main" id="{208C86F5-A51B-B00A-A8E4-71A2CABDA3B1}"/>
                  </a:ext>
                </a:extLst>
              </p:cNvPr>
              <p:cNvGrpSpPr/>
              <p:nvPr/>
            </p:nvGrpSpPr>
            <p:grpSpPr>
              <a:xfrm>
                <a:off x="4329240" y="1148201"/>
                <a:ext cx="1512534" cy="648000"/>
                <a:chOff x="4304778" y="1148201"/>
                <a:chExt cx="1512534" cy="648000"/>
              </a:xfrm>
            </p:grpSpPr>
            <p:pic>
              <p:nvPicPr>
                <p:cNvPr id="72" name="Graphic 71" descr="Fox with solid fill">
                  <a:extLst>
                    <a:ext uri="{FF2B5EF4-FFF2-40B4-BE49-F238E27FC236}">
                      <a16:creationId xmlns:a16="http://schemas.microsoft.com/office/drawing/2014/main" id="{133184E7-BFCC-F195-326E-59ECD573C569}"/>
                    </a:ext>
                  </a:extLst>
                </p:cNvPr>
                <p:cNvPicPr>
                  <a:picLocks noChangeAspect="1"/>
                </p:cNvPicPr>
                <p:nvPr/>
              </p:nvPicPr>
              <p:blipFill>
                <a:blip r:embed="rId29">
                  <a:extLst>
                    <a:ext uri="{96DAC541-7B7A-43D3-8B79-37D633B846F1}">
                      <asvg:svgBlip xmlns:asvg="http://schemas.microsoft.com/office/drawing/2016/SVG/main" r:embed="rId30"/>
                    </a:ext>
                  </a:extLst>
                </a:blip>
                <a:srcRect/>
                <a:stretch/>
              </p:blipFill>
              <p:spPr>
                <a:xfrm>
                  <a:off x="4304778" y="1148201"/>
                  <a:ext cx="648000" cy="648000"/>
                </a:xfrm>
                <a:prstGeom prst="rect">
                  <a:avLst/>
                </a:prstGeom>
              </p:spPr>
            </p:pic>
            <p:pic>
              <p:nvPicPr>
                <p:cNvPr id="73" name="Graphic 72" descr="Avocado with solid fill">
                  <a:extLst>
                    <a:ext uri="{FF2B5EF4-FFF2-40B4-BE49-F238E27FC236}">
                      <a16:creationId xmlns:a16="http://schemas.microsoft.com/office/drawing/2014/main" id="{22B588D4-49E5-9BE5-6D0E-A84807165584}"/>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5169312" y="1148201"/>
                  <a:ext cx="648000" cy="648000"/>
                </a:xfrm>
                <a:prstGeom prst="rect">
                  <a:avLst/>
                </a:prstGeom>
              </p:spPr>
            </p:pic>
          </p:grpSp>
        </p:grpSp>
        <p:sp>
          <p:nvSpPr>
            <p:cNvPr id="74" name="Right Arrow 73">
              <a:extLst>
                <a:ext uri="{FF2B5EF4-FFF2-40B4-BE49-F238E27FC236}">
                  <a16:creationId xmlns:a16="http://schemas.microsoft.com/office/drawing/2014/main" id="{75C3D65C-A4C2-BAD7-AC31-D570287F35F8}"/>
                </a:ext>
              </a:extLst>
            </p:cNvPr>
            <p:cNvSpPr/>
            <p:nvPr/>
          </p:nvSpPr>
          <p:spPr>
            <a:xfrm>
              <a:off x="3142680" y="1376062"/>
              <a:ext cx="450937" cy="19227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ight Arrow 74">
              <a:extLst>
                <a:ext uri="{FF2B5EF4-FFF2-40B4-BE49-F238E27FC236}">
                  <a16:creationId xmlns:a16="http://schemas.microsoft.com/office/drawing/2014/main" id="{B2B23C7A-9C76-666B-85A0-613904207895}"/>
                </a:ext>
              </a:extLst>
            </p:cNvPr>
            <p:cNvSpPr/>
            <p:nvPr/>
          </p:nvSpPr>
          <p:spPr>
            <a:xfrm>
              <a:off x="5870531" y="1376062"/>
              <a:ext cx="450937" cy="19227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ight Arrow 75">
              <a:extLst>
                <a:ext uri="{FF2B5EF4-FFF2-40B4-BE49-F238E27FC236}">
                  <a16:creationId xmlns:a16="http://schemas.microsoft.com/office/drawing/2014/main" id="{D407E021-7EE0-7431-3BE5-6CD88606417E}"/>
                </a:ext>
              </a:extLst>
            </p:cNvPr>
            <p:cNvSpPr/>
            <p:nvPr/>
          </p:nvSpPr>
          <p:spPr>
            <a:xfrm>
              <a:off x="8593658" y="1376062"/>
              <a:ext cx="450937" cy="19227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6"/>
          <p:cNvSpPr txBox="1"/>
          <p:nvPr/>
        </p:nvSpPr>
        <p:spPr>
          <a:xfrm>
            <a:off x="1054500" y="2672992"/>
            <a:ext cx="10083000" cy="2862282"/>
          </a:xfrm>
          <a:prstGeom prst="rect">
            <a:avLst/>
          </a:prstGeom>
          <a:noFill/>
          <a:ln>
            <a:noFill/>
          </a:ln>
        </p:spPr>
        <p:txBody>
          <a:bodyPr spcFirstLastPara="1" wrap="square" lIns="91425" tIns="45700" rIns="91425" bIns="45700" anchor="t" anchorCtr="0">
            <a:spAutoFit/>
          </a:bodyPr>
          <a:lstStyle/>
          <a:p>
            <a:pPr lvl="0">
              <a:lnSpc>
                <a:spcPct val="200000"/>
              </a:lnSpc>
            </a:pPr>
            <a:r>
              <a:rPr lang="en-US" sz="1800" dirty="0">
                <a:solidFill>
                  <a:schemeClr val="dk1"/>
                </a:solidFill>
                <a:latin typeface="Calibri"/>
                <a:ea typeface="Calibri"/>
                <a:cs typeface="Calibri"/>
                <a:sym typeface="Calibri"/>
              </a:rPr>
              <a:t>In the upcoming task, you will need to remember the colored objects in each pair. After completing this, please click on the </a:t>
            </a:r>
            <a:r>
              <a:rPr lang="en-US" sz="1800" b="1" dirty="0">
                <a:solidFill>
                  <a:schemeClr val="bg1"/>
                </a:solidFill>
                <a:latin typeface="Calibri"/>
                <a:ea typeface="Calibri"/>
                <a:cs typeface="Calibri"/>
                <a:sym typeface="Calibri"/>
              </a:rPr>
              <a:t>white fox </a:t>
            </a:r>
            <a:r>
              <a:rPr lang="en-US" sz="1800" dirty="0">
                <a:solidFill>
                  <a:schemeClr val="dk1"/>
                </a:solidFill>
                <a:latin typeface="Calibri"/>
                <a:ea typeface="Calibri"/>
                <a:cs typeface="Calibri"/>
                <a:sym typeface="Calibri"/>
              </a:rPr>
              <a:t>as quickly as possible so we can record your reaction time for analysis.</a:t>
            </a:r>
          </a:p>
          <a:p>
            <a:pPr lvl="0">
              <a:lnSpc>
                <a:spcPct val="200000"/>
              </a:lnSpc>
            </a:pPr>
            <a:endParaRPr lang="en-US" sz="1800" dirty="0">
              <a:solidFill>
                <a:schemeClr val="dk1"/>
              </a:solidFill>
              <a:latin typeface="Calibri"/>
              <a:ea typeface="Calibri"/>
              <a:cs typeface="Calibri"/>
              <a:sym typeface="Calibri"/>
            </a:endParaRPr>
          </a:p>
          <a:p>
            <a:pPr lvl="0">
              <a:lnSpc>
                <a:spcPct val="200000"/>
              </a:lnSpc>
            </a:pPr>
            <a:r>
              <a:rPr lang="en-US" sz="1800" dirty="0">
                <a:solidFill>
                  <a:schemeClr val="dk1"/>
                </a:solidFill>
                <a:latin typeface="Calibri"/>
                <a:ea typeface="Calibri"/>
                <a:cs typeface="Calibri"/>
                <a:sym typeface="Calibri"/>
              </a:rPr>
              <a:t>Once you click on the </a:t>
            </a:r>
            <a:r>
              <a:rPr lang="en-US" sz="1800" b="1" dirty="0">
                <a:solidFill>
                  <a:schemeClr val="bg1"/>
                </a:solidFill>
                <a:latin typeface="Calibri"/>
                <a:ea typeface="Calibri"/>
                <a:cs typeface="Calibri"/>
                <a:sym typeface="Calibri"/>
              </a:rPr>
              <a:t>white fox</a:t>
            </a:r>
            <a:r>
              <a:rPr lang="en-US" sz="1800" dirty="0">
                <a:solidFill>
                  <a:schemeClr val="dk1"/>
                </a:solidFill>
                <a:latin typeface="Calibri"/>
                <a:ea typeface="Calibri"/>
                <a:cs typeface="Calibri"/>
                <a:sym typeface="Calibri"/>
              </a:rPr>
              <a:t>, a black circle will appear around it, indicating that your response has been recorded. When the time passes, the next pair of objects will appear automatically.</a:t>
            </a:r>
          </a:p>
        </p:txBody>
      </p:sp>
      <p:grpSp>
        <p:nvGrpSpPr>
          <p:cNvPr id="35" name="Group 34">
            <a:extLst>
              <a:ext uri="{FF2B5EF4-FFF2-40B4-BE49-F238E27FC236}">
                <a16:creationId xmlns:a16="http://schemas.microsoft.com/office/drawing/2014/main" id="{13E5AC60-C811-CFE8-790D-9D8471CA06B5}"/>
              </a:ext>
            </a:extLst>
          </p:cNvPr>
          <p:cNvGrpSpPr/>
          <p:nvPr/>
        </p:nvGrpSpPr>
        <p:grpSpPr>
          <a:xfrm>
            <a:off x="1054500" y="867003"/>
            <a:ext cx="10083000" cy="1212222"/>
            <a:chOff x="1054500" y="867003"/>
            <a:chExt cx="10083000" cy="1212222"/>
          </a:xfrm>
        </p:grpSpPr>
        <p:grpSp>
          <p:nvGrpSpPr>
            <p:cNvPr id="3" name="Group 2">
              <a:extLst>
                <a:ext uri="{FF2B5EF4-FFF2-40B4-BE49-F238E27FC236}">
                  <a16:creationId xmlns:a16="http://schemas.microsoft.com/office/drawing/2014/main" id="{AE6D7412-DC4E-682C-4001-ACC55163F4DB}"/>
                </a:ext>
              </a:extLst>
            </p:cNvPr>
            <p:cNvGrpSpPr>
              <a:grpSpLocks noChangeAspect="1"/>
            </p:cNvGrpSpPr>
            <p:nvPr/>
          </p:nvGrpSpPr>
          <p:grpSpPr>
            <a:xfrm>
              <a:off x="9238052" y="868828"/>
              <a:ext cx="1899448" cy="1210397"/>
              <a:chOff x="4196551" y="690342"/>
              <a:chExt cx="3154983" cy="2010469"/>
            </a:xfrm>
          </p:grpSpPr>
          <p:sp>
            <p:nvSpPr>
              <p:cNvPr id="18" name="Rectangle 17">
                <a:extLst>
                  <a:ext uri="{FF2B5EF4-FFF2-40B4-BE49-F238E27FC236}">
                    <a16:creationId xmlns:a16="http://schemas.microsoft.com/office/drawing/2014/main" id="{FBECECD9-52B8-4955-15E0-2A94DD87A503}"/>
                  </a:ext>
                </a:extLst>
              </p:cNvPr>
              <p:cNvSpPr/>
              <p:nvPr/>
            </p:nvSpPr>
            <p:spPr>
              <a:xfrm>
                <a:off x="4196551" y="690342"/>
                <a:ext cx="3154983" cy="201046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08DE09D-5237-9A65-0667-F77B2BD3E317}"/>
                  </a:ext>
                </a:extLst>
              </p:cNvPr>
              <p:cNvSpPr/>
              <p:nvPr/>
            </p:nvSpPr>
            <p:spPr>
              <a:xfrm>
                <a:off x="4402442" y="1444267"/>
                <a:ext cx="496562" cy="496562"/>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00488D65-AD37-930A-828F-373DFC3F015E}"/>
                  </a:ext>
                </a:extLst>
              </p:cNvPr>
              <p:cNvGrpSpPr/>
              <p:nvPr/>
            </p:nvGrpSpPr>
            <p:grpSpPr>
              <a:xfrm>
                <a:off x="5123878" y="974299"/>
                <a:ext cx="2002782" cy="1436497"/>
                <a:chOff x="5282467" y="863585"/>
                <a:chExt cx="2002782" cy="1436497"/>
              </a:xfrm>
            </p:grpSpPr>
            <p:pic>
              <p:nvPicPr>
                <p:cNvPr id="21" name="Graphic 20" descr="3d Glasses with solid fill">
                  <a:extLst>
                    <a:ext uri="{FF2B5EF4-FFF2-40B4-BE49-F238E27FC236}">
                      <a16:creationId xmlns:a16="http://schemas.microsoft.com/office/drawing/2014/main" id="{E46BD834-5D09-B2C7-935D-80888483C8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82467" y="863585"/>
                  <a:ext cx="432000" cy="432000"/>
                </a:xfrm>
                <a:prstGeom prst="rect">
                  <a:avLst/>
                </a:prstGeom>
              </p:spPr>
            </p:pic>
            <p:pic>
              <p:nvPicPr>
                <p:cNvPr id="22" name="Graphic 21" descr="Acorn with solid fill">
                  <a:extLst>
                    <a:ext uri="{FF2B5EF4-FFF2-40B4-BE49-F238E27FC236}">
                      <a16:creationId xmlns:a16="http://schemas.microsoft.com/office/drawing/2014/main" id="{8137278B-7487-7052-5840-8061FF9280C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06061" y="863585"/>
                  <a:ext cx="432000" cy="432000"/>
                </a:xfrm>
                <a:prstGeom prst="rect">
                  <a:avLst/>
                </a:prstGeom>
              </p:spPr>
            </p:pic>
            <p:pic>
              <p:nvPicPr>
                <p:cNvPr id="23" name="Graphic 22" descr="Ambulance with solid fill">
                  <a:extLst>
                    <a:ext uri="{FF2B5EF4-FFF2-40B4-BE49-F238E27FC236}">
                      <a16:creationId xmlns:a16="http://schemas.microsoft.com/office/drawing/2014/main" id="{D0910FFF-5A75-DAE9-0484-0BEB2572F5F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29655" y="863585"/>
                  <a:ext cx="432000" cy="432000"/>
                </a:xfrm>
                <a:prstGeom prst="rect">
                  <a:avLst/>
                </a:prstGeom>
              </p:spPr>
            </p:pic>
            <p:pic>
              <p:nvPicPr>
                <p:cNvPr id="24" name="Graphic 23" descr="Avocado with solid fill">
                  <a:extLst>
                    <a:ext uri="{FF2B5EF4-FFF2-40B4-BE49-F238E27FC236}">
                      <a16:creationId xmlns:a16="http://schemas.microsoft.com/office/drawing/2014/main" id="{C2563102-187F-7DF4-75BE-AA8A92AA30F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53249" y="863585"/>
                  <a:ext cx="432000" cy="432000"/>
                </a:xfrm>
                <a:prstGeom prst="rect">
                  <a:avLst/>
                </a:prstGeom>
              </p:spPr>
            </p:pic>
            <p:pic>
              <p:nvPicPr>
                <p:cNvPr id="25" name="Graphic 24" descr="Baguette with solid fill">
                  <a:extLst>
                    <a:ext uri="{FF2B5EF4-FFF2-40B4-BE49-F238E27FC236}">
                      <a16:creationId xmlns:a16="http://schemas.microsoft.com/office/drawing/2014/main" id="{78D78274-366F-0A1B-BA0B-0153D5FCB41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282467" y="1365834"/>
                  <a:ext cx="432000" cy="432000"/>
                </a:xfrm>
                <a:prstGeom prst="rect">
                  <a:avLst/>
                </a:prstGeom>
              </p:spPr>
            </p:pic>
            <p:pic>
              <p:nvPicPr>
                <p:cNvPr id="26" name="Graphic 25" descr="Balloons with solid fill">
                  <a:extLst>
                    <a:ext uri="{FF2B5EF4-FFF2-40B4-BE49-F238E27FC236}">
                      <a16:creationId xmlns:a16="http://schemas.microsoft.com/office/drawing/2014/main" id="{AE5669AF-629D-A670-F37F-460C367F821A}"/>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806061" y="1365834"/>
                  <a:ext cx="432000" cy="432000"/>
                </a:xfrm>
                <a:prstGeom prst="rect">
                  <a:avLst/>
                </a:prstGeom>
              </p:spPr>
            </p:pic>
            <p:pic>
              <p:nvPicPr>
                <p:cNvPr id="27" name="Graphic 26" descr="Banana with solid fill">
                  <a:extLst>
                    <a:ext uri="{FF2B5EF4-FFF2-40B4-BE49-F238E27FC236}">
                      <a16:creationId xmlns:a16="http://schemas.microsoft.com/office/drawing/2014/main" id="{98FB9C2D-2CAA-D6FD-E5AD-CB9A81016D6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853249" y="1365834"/>
                  <a:ext cx="432000" cy="432000"/>
                </a:xfrm>
                <a:prstGeom prst="rect">
                  <a:avLst/>
                </a:prstGeom>
              </p:spPr>
            </p:pic>
            <p:pic>
              <p:nvPicPr>
                <p:cNvPr id="28" name="Graphic 27" descr="Beach umbrella with solid fill">
                  <a:extLst>
                    <a:ext uri="{FF2B5EF4-FFF2-40B4-BE49-F238E27FC236}">
                      <a16:creationId xmlns:a16="http://schemas.microsoft.com/office/drawing/2014/main" id="{AA3B0C2B-9AF9-1B30-8897-52FD3704E06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329655" y="1365834"/>
                  <a:ext cx="432000" cy="432000"/>
                </a:xfrm>
                <a:prstGeom prst="rect">
                  <a:avLst/>
                </a:prstGeom>
              </p:spPr>
            </p:pic>
            <p:pic>
              <p:nvPicPr>
                <p:cNvPr id="29" name="Graphic 28" descr="Beaver with solid fill">
                  <a:extLst>
                    <a:ext uri="{FF2B5EF4-FFF2-40B4-BE49-F238E27FC236}">
                      <a16:creationId xmlns:a16="http://schemas.microsoft.com/office/drawing/2014/main" id="{E2647FDB-52A3-EAE0-8B91-71C8C65355AC}"/>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282467" y="1868082"/>
                  <a:ext cx="432000" cy="432000"/>
                </a:xfrm>
                <a:prstGeom prst="rect">
                  <a:avLst/>
                </a:prstGeom>
              </p:spPr>
            </p:pic>
            <p:pic>
              <p:nvPicPr>
                <p:cNvPr id="30" name="Graphic 29" descr="Bells with solid fill">
                  <a:extLst>
                    <a:ext uri="{FF2B5EF4-FFF2-40B4-BE49-F238E27FC236}">
                      <a16:creationId xmlns:a16="http://schemas.microsoft.com/office/drawing/2014/main" id="{23F6510A-B849-9DA0-0C4B-186988B09566}"/>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806061" y="1868082"/>
                  <a:ext cx="432000" cy="432000"/>
                </a:xfrm>
                <a:prstGeom prst="rect">
                  <a:avLst/>
                </a:prstGeom>
              </p:spPr>
            </p:pic>
            <p:pic>
              <p:nvPicPr>
                <p:cNvPr id="31" name="Graphic 30" descr="Camel with solid fill">
                  <a:extLst>
                    <a:ext uri="{FF2B5EF4-FFF2-40B4-BE49-F238E27FC236}">
                      <a16:creationId xmlns:a16="http://schemas.microsoft.com/office/drawing/2014/main" id="{2F19BFED-B241-FF9D-1040-5E3F7AC332D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329655" y="1868082"/>
                  <a:ext cx="432000" cy="432000"/>
                </a:xfrm>
                <a:prstGeom prst="rect">
                  <a:avLst/>
                </a:prstGeom>
              </p:spPr>
            </p:pic>
            <p:pic>
              <p:nvPicPr>
                <p:cNvPr id="32" name="Graphic 31" descr="Car with solid fill">
                  <a:extLst>
                    <a:ext uri="{FF2B5EF4-FFF2-40B4-BE49-F238E27FC236}">
                      <a16:creationId xmlns:a16="http://schemas.microsoft.com/office/drawing/2014/main" id="{DC5FA299-155D-780A-79BE-9D24B2446F9E}"/>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6853249" y="1868082"/>
                  <a:ext cx="432000" cy="432000"/>
                </a:xfrm>
                <a:prstGeom prst="rect">
                  <a:avLst/>
                </a:prstGeom>
              </p:spPr>
            </p:pic>
          </p:grpSp>
        </p:grpSp>
        <p:sp>
          <p:nvSpPr>
            <p:cNvPr id="4" name="Rectangle 3">
              <a:extLst>
                <a:ext uri="{FF2B5EF4-FFF2-40B4-BE49-F238E27FC236}">
                  <a16:creationId xmlns:a16="http://schemas.microsoft.com/office/drawing/2014/main" id="{72160119-2252-16B6-244B-6D996FA6B875}"/>
                </a:ext>
              </a:extLst>
            </p:cNvPr>
            <p:cNvSpPr/>
            <p:nvPr/>
          </p:nvSpPr>
          <p:spPr>
            <a:xfrm>
              <a:off x="6510202" y="867004"/>
              <a:ext cx="1899448" cy="12103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t>
              </a:r>
            </a:p>
          </p:txBody>
        </p:sp>
        <p:grpSp>
          <p:nvGrpSpPr>
            <p:cNvPr id="5" name="Group 4">
              <a:extLst>
                <a:ext uri="{FF2B5EF4-FFF2-40B4-BE49-F238E27FC236}">
                  <a16:creationId xmlns:a16="http://schemas.microsoft.com/office/drawing/2014/main" id="{1723E2B3-E6F8-3F5E-CC39-51D65F68855B}"/>
                </a:ext>
              </a:extLst>
            </p:cNvPr>
            <p:cNvGrpSpPr/>
            <p:nvPr/>
          </p:nvGrpSpPr>
          <p:grpSpPr>
            <a:xfrm>
              <a:off x="3782351" y="867003"/>
              <a:ext cx="1899448" cy="1210397"/>
              <a:chOff x="4135783" y="867003"/>
              <a:chExt cx="1899448" cy="1210397"/>
            </a:xfrm>
          </p:grpSpPr>
          <p:sp>
            <p:nvSpPr>
              <p:cNvPr id="14" name="Rectangle 13">
                <a:extLst>
                  <a:ext uri="{FF2B5EF4-FFF2-40B4-BE49-F238E27FC236}">
                    <a16:creationId xmlns:a16="http://schemas.microsoft.com/office/drawing/2014/main" id="{45E23F9A-22E4-CC97-B988-316A248E2521}"/>
                  </a:ext>
                </a:extLst>
              </p:cNvPr>
              <p:cNvSpPr/>
              <p:nvPr/>
            </p:nvSpPr>
            <p:spPr>
              <a:xfrm>
                <a:off x="4135783" y="867003"/>
                <a:ext cx="1899448" cy="12103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21B97C0F-31FB-AF41-E362-5832B5562A75}"/>
                  </a:ext>
                </a:extLst>
              </p:cNvPr>
              <p:cNvGrpSpPr/>
              <p:nvPr/>
            </p:nvGrpSpPr>
            <p:grpSpPr>
              <a:xfrm>
                <a:off x="4329240" y="1148201"/>
                <a:ext cx="1512534" cy="648000"/>
                <a:chOff x="4304778" y="1148201"/>
                <a:chExt cx="1512534" cy="648000"/>
              </a:xfrm>
            </p:grpSpPr>
            <p:pic>
              <p:nvPicPr>
                <p:cNvPr id="16" name="Graphic 15" descr="Car with solid fill">
                  <a:extLst>
                    <a:ext uri="{FF2B5EF4-FFF2-40B4-BE49-F238E27FC236}">
                      <a16:creationId xmlns:a16="http://schemas.microsoft.com/office/drawing/2014/main" id="{0CCED818-065B-29EA-3177-B125318C79E0}"/>
                    </a:ext>
                  </a:extLst>
                </p:cNvPr>
                <p:cNvPicPr>
                  <a:picLocks noChangeAspect="1"/>
                </p:cNvPicPr>
                <p:nvPr/>
              </p:nvPicPr>
              <p:blipFill>
                <a:blip r:embed="rId27">
                  <a:extLst>
                    <a:ext uri="{96DAC541-7B7A-43D3-8B79-37D633B846F1}">
                      <asvg:svgBlip xmlns:asvg="http://schemas.microsoft.com/office/drawing/2016/SVG/main" r:embed="rId28"/>
                    </a:ext>
                  </a:extLst>
                </a:blip>
                <a:srcRect/>
                <a:stretch/>
              </p:blipFill>
              <p:spPr>
                <a:xfrm>
                  <a:off x="4304778" y="1148201"/>
                  <a:ext cx="648000" cy="648000"/>
                </a:xfrm>
                <a:prstGeom prst="rect">
                  <a:avLst/>
                </a:prstGeom>
              </p:spPr>
            </p:pic>
            <p:pic>
              <p:nvPicPr>
                <p:cNvPr id="17" name="Graphic 16" descr="Fox with solid fill">
                  <a:extLst>
                    <a:ext uri="{FF2B5EF4-FFF2-40B4-BE49-F238E27FC236}">
                      <a16:creationId xmlns:a16="http://schemas.microsoft.com/office/drawing/2014/main" id="{F1968D29-0246-D4B5-CB28-B2BD97CE6210}"/>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169312" y="1148201"/>
                  <a:ext cx="648000" cy="648000"/>
                </a:xfrm>
                <a:prstGeom prst="rect">
                  <a:avLst/>
                </a:prstGeom>
              </p:spPr>
            </p:pic>
          </p:grpSp>
        </p:grpSp>
        <p:grpSp>
          <p:nvGrpSpPr>
            <p:cNvPr id="6" name="Group 5">
              <a:extLst>
                <a:ext uri="{FF2B5EF4-FFF2-40B4-BE49-F238E27FC236}">
                  <a16:creationId xmlns:a16="http://schemas.microsoft.com/office/drawing/2014/main" id="{37DC4E18-A767-0D6C-8A1B-D7B12443DD10}"/>
                </a:ext>
              </a:extLst>
            </p:cNvPr>
            <p:cNvGrpSpPr/>
            <p:nvPr/>
          </p:nvGrpSpPr>
          <p:grpSpPr>
            <a:xfrm>
              <a:off x="1054500" y="867003"/>
              <a:ext cx="1899448" cy="1210397"/>
              <a:chOff x="4135783" y="867003"/>
              <a:chExt cx="1899448" cy="1210397"/>
            </a:xfrm>
          </p:grpSpPr>
          <p:sp>
            <p:nvSpPr>
              <p:cNvPr id="10" name="Rectangle 9">
                <a:extLst>
                  <a:ext uri="{FF2B5EF4-FFF2-40B4-BE49-F238E27FC236}">
                    <a16:creationId xmlns:a16="http://schemas.microsoft.com/office/drawing/2014/main" id="{89AEE8E6-082E-7614-00BC-597B5146592B}"/>
                  </a:ext>
                </a:extLst>
              </p:cNvPr>
              <p:cNvSpPr/>
              <p:nvPr/>
            </p:nvSpPr>
            <p:spPr>
              <a:xfrm>
                <a:off x="4135783" y="867003"/>
                <a:ext cx="1899448" cy="12103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50240EF-93F0-4624-EA51-84E21C0FCDB8}"/>
                  </a:ext>
                </a:extLst>
              </p:cNvPr>
              <p:cNvGrpSpPr/>
              <p:nvPr/>
            </p:nvGrpSpPr>
            <p:grpSpPr>
              <a:xfrm>
                <a:off x="4329240" y="1148201"/>
                <a:ext cx="1512534" cy="648000"/>
                <a:chOff x="4304778" y="1148201"/>
                <a:chExt cx="1512534" cy="648000"/>
              </a:xfrm>
            </p:grpSpPr>
            <p:pic>
              <p:nvPicPr>
                <p:cNvPr id="12" name="Graphic 11" descr="Fox with solid fill">
                  <a:extLst>
                    <a:ext uri="{FF2B5EF4-FFF2-40B4-BE49-F238E27FC236}">
                      <a16:creationId xmlns:a16="http://schemas.microsoft.com/office/drawing/2014/main" id="{C0593A03-4C88-F123-99D3-5DB3D2E5C47C}"/>
                    </a:ext>
                  </a:extLst>
                </p:cNvPr>
                <p:cNvPicPr>
                  <a:picLocks noChangeAspect="1"/>
                </p:cNvPicPr>
                <p:nvPr/>
              </p:nvPicPr>
              <p:blipFill>
                <a:blip r:embed="rId29">
                  <a:extLst>
                    <a:ext uri="{96DAC541-7B7A-43D3-8B79-37D633B846F1}">
                      <asvg:svgBlip xmlns:asvg="http://schemas.microsoft.com/office/drawing/2016/SVG/main" r:embed="rId30"/>
                    </a:ext>
                  </a:extLst>
                </a:blip>
                <a:srcRect/>
                <a:stretch/>
              </p:blipFill>
              <p:spPr>
                <a:xfrm>
                  <a:off x="4304778" y="1148201"/>
                  <a:ext cx="648000" cy="648000"/>
                </a:xfrm>
                <a:prstGeom prst="rect">
                  <a:avLst/>
                </a:prstGeom>
              </p:spPr>
            </p:pic>
            <p:pic>
              <p:nvPicPr>
                <p:cNvPr id="13" name="Graphic 12" descr="Avocado with solid fill">
                  <a:extLst>
                    <a:ext uri="{FF2B5EF4-FFF2-40B4-BE49-F238E27FC236}">
                      <a16:creationId xmlns:a16="http://schemas.microsoft.com/office/drawing/2014/main" id="{BE28F392-3CDC-555C-1D40-26690CB053A8}"/>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5169312" y="1148201"/>
                  <a:ext cx="648000" cy="648000"/>
                </a:xfrm>
                <a:prstGeom prst="rect">
                  <a:avLst/>
                </a:prstGeom>
              </p:spPr>
            </p:pic>
          </p:grpSp>
        </p:grpSp>
        <p:sp>
          <p:nvSpPr>
            <p:cNvPr id="7" name="Right Arrow 6">
              <a:extLst>
                <a:ext uri="{FF2B5EF4-FFF2-40B4-BE49-F238E27FC236}">
                  <a16:creationId xmlns:a16="http://schemas.microsoft.com/office/drawing/2014/main" id="{6024A430-407F-6793-A28B-B6750EBB1258}"/>
                </a:ext>
              </a:extLst>
            </p:cNvPr>
            <p:cNvSpPr/>
            <p:nvPr/>
          </p:nvSpPr>
          <p:spPr>
            <a:xfrm>
              <a:off x="3142680" y="1376062"/>
              <a:ext cx="450937" cy="19227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79715CDA-721B-CFAB-0257-5F018D5EACA6}"/>
                </a:ext>
              </a:extLst>
            </p:cNvPr>
            <p:cNvSpPr/>
            <p:nvPr/>
          </p:nvSpPr>
          <p:spPr>
            <a:xfrm>
              <a:off x="5870531" y="1376062"/>
              <a:ext cx="450937" cy="19227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149019C0-B916-0630-1C5F-7010FFF77F5D}"/>
                </a:ext>
              </a:extLst>
            </p:cNvPr>
            <p:cNvSpPr/>
            <p:nvPr/>
          </p:nvSpPr>
          <p:spPr>
            <a:xfrm>
              <a:off x="8593658" y="1376062"/>
              <a:ext cx="450937" cy="19227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ADA0A84-42D7-CBE8-3856-81CE9A01888B}"/>
                </a:ext>
              </a:extLst>
            </p:cNvPr>
            <p:cNvSpPr/>
            <p:nvPr/>
          </p:nvSpPr>
          <p:spPr>
            <a:xfrm>
              <a:off x="1199535" y="1099778"/>
              <a:ext cx="744843" cy="74484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277ADD6-4C55-679B-78F4-E2E3ECB7C50F}"/>
                </a:ext>
              </a:extLst>
            </p:cNvPr>
            <p:cNvSpPr/>
            <p:nvPr/>
          </p:nvSpPr>
          <p:spPr>
            <a:xfrm>
              <a:off x="4789462" y="1099777"/>
              <a:ext cx="744843" cy="74484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a:extLst>
            <a:ext uri="{FF2B5EF4-FFF2-40B4-BE49-F238E27FC236}">
              <a16:creationId xmlns:a16="http://schemas.microsoft.com/office/drawing/2014/main" id="{370972FE-5E84-2E2C-2AF8-BFB4818486EC}"/>
            </a:ext>
          </a:extLst>
        </p:cNvPr>
        <p:cNvGrpSpPr/>
        <p:nvPr/>
      </p:nvGrpSpPr>
      <p:grpSpPr>
        <a:xfrm>
          <a:off x="0" y="0"/>
          <a:ext cx="0" cy="0"/>
          <a:chOff x="0" y="0"/>
          <a:chExt cx="0" cy="0"/>
        </a:xfrm>
      </p:grpSpPr>
      <p:sp>
        <p:nvSpPr>
          <p:cNvPr id="147" name="Google Shape;147;p16">
            <a:extLst>
              <a:ext uri="{FF2B5EF4-FFF2-40B4-BE49-F238E27FC236}">
                <a16:creationId xmlns:a16="http://schemas.microsoft.com/office/drawing/2014/main" id="{7B65E733-1DC2-35C5-8E05-5ADC4CF379C7}"/>
              </a:ext>
            </a:extLst>
          </p:cNvPr>
          <p:cNvSpPr txBox="1"/>
          <p:nvPr/>
        </p:nvSpPr>
        <p:spPr>
          <a:xfrm>
            <a:off x="1054500" y="2672992"/>
            <a:ext cx="10083000" cy="3416279"/>
          </a:xfrm>
          <a:prstGeom prst="rect">
            <a:avLst/>
          </a:prstGeom>
          <a:noFill/>
          <a:ln>
            <a:noFill/>
          </a:ln>
        </p:spPr>
        <p:txBody>
          <a:bodyPr spcFirstLastPara="1" wrap="square" lIns="91425" tIns="45700" rIns="91425" bIns="45700" anchor="t" anchorCtr="0">
            <a:spAutoFit/>
          </a:bodyPr>
          <a:lstStyle/>
          <a:p>
            <a:pPr lvl="0">
              <a:lnSpc>
                <a:spcPct val="200000"/>
              </a:lnSpc>
            </a:pPr>
            <a:r>
              <a:rPr lang="en-US" sz="1800" dirty="0">
                <a:solidFill>
                  <a:schemeClr val="dk1"/>
                </a:solidFill>
                <a:latin typeface="Calibri"/>
                <a:ea typeface="Calibri"/>
                <a:cs typeface="Calibri"/>
                <a:sym typeface="Calibri"/>
              </a:rPr>
              <a:t>In the upcoming task, you will need to complete two tasks:</a:t>
            </a:r>
          </a:p>
          <a:p>
            <a:pPr marL="342900" lvl="6" indent="-342900">
              <a:lnSpc>
                <a:spcPct val="200000"/>
              </a:lnSpc>
              <a:buAutoNum type="arabicPeriod"/>
            </a:pPr>
            <a:r>
              <a:rPr lang="en-US" sz="1800" dirty="0">
                <a:solidFill>
                  <a:schemeClr val="dk1"/>
                </a:solidFill>
                <a:latin typeface="Calibri"/>
                <a:ea typeface="Calibri"/>
                <a:cs typeface="Calibri"/>
                <a:sym typeface="Calibri"/>
              </a:rPr>
              <a:t>Remember the colored objects in each pair. </a:t>
            </a:r>
          </a:p>
          <a:p>
            <a:pPr marL="342900" lvl="6" indent="-342900">
              <a:lnSpc>
                <a:spcPct val="200000"/>
              </a:lnSpc>
              <a:buAutoNum type="arabicPeriod"/>
            </a:pPr>
            <a:r>
              <a:rPr lang="en-US" sz="1800" dirty="0">
                <a:solidFill>
                  <a:schemeClr val="dk1"/>
                </a:solidFill>
                <a:latin typeface="Calibri"/>
                <a:ea typeface="Calibri"/>
                <a:cs typeface="Calibri"/>
                <a:sym typeface="Calibri"/>
              </a:rPr>
              <a:t>Judge the sizes of objects </a:t>
            </a:r>
            <a:r>
              <a:rPr lang="en-US" sz="1800" dirty="0">
                <a:solidFill>
                  <a:srgbClr val="FF0000"/>
                </a:solidFill>
                <a:latin typeface="Calibri"/>
                <a:ea typeface="Calibri"/>
                <a:cs typeface="Calibri"/>
                <a:sym typeface="Calibri"/>
              </a:rPr>
              <a:t>in real life </a:t>
            </a:r>
            <a:r>
              <a:rPr lang="en-US" sz="1800" dirty="0">
                <a:solidFill>
                  <a:schemeClr val="dk1"/>
                </a:solidFill>
                <a:latin typeface="Calibri"/>
                <a:ea typeface="Calibri"/>
                <a:cs typeface="Calibri"/>
                <a:sym typeface="Calibri"/>
              </a:rPr>
              <a:t>and click on the larger one. </a:t>
            </a:r>
          </a:p>
          <a:p>
            <a:pPr marL="342900" lvl="6" indent="-342900">
              <a:lnSpc>
                <a:spcPct val="200000"/>
              </a:lnSpc>
              <a:buAutoNum type="arabicPeriod"/>
            </a:pPr>
            <a:endParaRPr lang="en-US" sz="1800" dirty="0">
              <a:solidFill>
                <a:schemeClr val="dk1"/>
              </a:solidFill>
              <a:latin typeface="Calibri"/>
              <a:ea typeface="Calibri"/>
              <a:cs typeface="Calibri"/>
              <a:sym typeface="Calibri"/>
            </a:endParaRPr>
          </a:p>
          <a:p>
            <a:pPr lvl="0">
              <a:lnSpc>
                <a:spcPct val="200000"/>
              </a:lnSpc>
            </a:pPr>
            <a:r>
              <a:rPr lang="en-US" sz="1800" dirty="0">
                <a:solidFill>
                  <a:schemeClr val="dk1"/>
                </a:solidFill>
                <a:latin typeface="Calibri"/>
                <a:ea typeface="Calibri"/>
                <a:cs typeface="Calibri"/>
                <a:sym typeface="Calibri"/>
              </a:rPr>
              <a:t>Once you click on an object, a black circle will appear around it, indicating that your response has been recorded. When the time passes, the next pair of objects will appear automatically.</a:t>
            </a:r>
          </a:p>
        </p:txBody>
      </p:sp>
      <p:grpSp>
        <p:nvGrpSpPr>
          <p:cNvPr id="2" name="Group 1">
            <a:extLst>
              <a:ext uri="{FF2B5EF4-FFF2-40B4-BE49-F238E27FC236}">
                <a16:creationId xmlns:a16="http://schemas.microsoft.com/office/drawing/2014/main" id="{F8116081-05D6-C399-5D17-ACDBADF6F0EB}"/>
              </a:ext>
            </a:extLst>
          </p:cNvPr>
          <p:cNvGrpSpPr/>
          <p:nvPr/>
        </p:nvGrpSpPr>
        <p:grpSpPr>
          <a:xfrm>
            <a:off x="1054500" y="867003"/>
            <a:ext cx="10083000" cy="1212222"/>
            <a:chOff x="1054500" y="867003"/>
            <a:chExt cx="10083000" cy="1212222"/>
          </a:xfrm>
        </p:grpSpPr>
        <p:grpSp>
          <p:nvGrpSpPr>
            <p:cNvPr id="3" name="Group 2">
              <a:extLst>
                <a:ext uri="{FF2B5EF4-FFF2-40B4-BE49-F238E27FC236}">
                  <a16:creationId xmlns:a16="http://schemas.microsoft.com/office/drawing/2014/main" id="{DF2AA63C-5F78-6DD8-7B1F-FD763B3460DE}"/>
                </a:ext>
              </a:extLst>
            </p:cNvPr>
            <p:cNvGrpSpPr>
              <a:grpSpLocks noChangeAspect="1"/>
            </p:cNvGrpSpPr>
            <p:nvPr/>
          </p:nvGrpSpPr>
          <p:grpSpPr>
            <a:xfrm>
              <a:off x="9238052" y="868828"/>
              <a:ext cx="1899448" cy="1210397"/>
              <a:chOff x="4196551" y="690342"/>
              <a:chExt cx="3154983" cy="2010469"/>
            </a:xfrm>
          </p:grpSpPr>
          <p:sp>
            <p:nvSpPr>
              <p:cNvPr id="18" name="Rectangle 17">
                <a:extLst>
                  <a:ext uri="{FF2B5EF4-FFF2-40B4-BE49-F238E27FC236}">
                    <a16:creationId xmlns:a16="http://schemas.microsoft.com/office/drawing/2014/main" id="{693F7E72-EAE8-0DC1-6B60-D78CA6EA705C}"/>
                  </a:ext>
                </a:extLst>
              </p:cNvPr>
              <p:cNvSpPr/>
              <p:nvPr/>
            </p:nvSpPr>
            <p:spPr>
              <a:xfrm>
                <a:off x="4196551" y="690342"/>
                <a:ext cx="3154983" cy="201046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3B65FCF-F9A9-709C-7961-734F4EB6EA68}"/>
                  </a:ext>
                </a:extLst>
              </p:cNvPr>
              <p:cNvSpPr/>
              <p:nvPr/>
            </p:nvSpPr>
            <p:spPr>
              <a:xfrm>
                <a:off x="4402442" y="1444267"/>
                <a:ext cx="496562" cy="496562"/>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4091E5D3-7041-4EE4-E1C0-090364154271}"/>
                  </a:ext>
                </a:extLst>
              </p:cNvPr>
              <p:cNvGrpSpPr/>
              <p:nvPr/>
            </p:nvGrpSpPr>
            <p:grpSpPr>
              <a:xfrm>
                <a:off x="5123878" y="974299"/>
                <a:ext cx="2002782" cy="1436497"/>
                <a:chOff x="5282467" y="863585"/>
                <a:chExt cx="2002782" cy="1436497"/>
              </a:xfrm>
            </p:grpSpPr>
            <p:pic>
              <p:nvPicPr>
                <p:cNvPr id="21" name="Graphic 20" descr="3d Glasses with solid fill">
                  <a:extLst>
                    <a:ext uri="{FF2B5EF4-FFF2-40B4-BE49-F238E27FC236}">
                      <a16:creationId xmlns:a16="http://schemas.microsoft.com/office/drawing/2014/main" id="{2E1A2CB2-4AFD-A44D-8DF7-780696BF82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82467" y="863585"/>
                  <a:ext cx="432000" cy="432000"/>
                </a:xfrm>
                <a:prstGeom prst="rect">
                  <a:avLst/>
                </a:prstGeom>
              </p:spPr>
            </p:pic>
            <p:pic>
              <p:nvPicPr>
                <p:cNvPr id="22" name="Graphic 21" descr="Acorn with solid fill">
                  <a:extLst>
                    <a:ext uri="{FF2B5EF4-FFF2-40B4-BE49-F238E27FC236}">
                      <a16:creationId xmlns:a16="http://schemas.microsoft.com/office/drawing/2014/main" id="{15709C5D-2240-9C91-D30A-AFB238EB68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06061" y="863585"/>
                  <a:ext cx="432000" cy="432000"/>
                </a:xfrm>
                <a:prstGeom prst="rect">
                  <a:avLst/>
                </a:prstGeom>
              </p:spPr>
            </p:pic>
            <p:pic>
              <p:nvPicPr>
                <p:cNvPr id="23" name="Graphic 22" descr="Ambulance with solid fill">
                  <a:extLst>
                    <a:ext uri="{FF2B5EF4-FFF2-40B4-BE49-F238E27FC236}">
                      <a16:creationId xmlns:a16="http://schemas.microsoft.com/office/drawing/2014/main" id="{4F610111-7958-CD1F-5728-67ADC3AFBA6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29655" y="863585"/>
                  <a:ext cx="432000" cy="432000"/>
                </a:xfrm>
                <a:prstGeom prst="rect">
                  <a:avLst/>
                </a:prstGeom>
              </p:spPr>
            </p:pic>
            <p:pic>
              <p:nvPicPr>
                <p:cNvPr id="24" name="Graphic 23" descr="Avocado with solid fill">
                  <a:extLst>
                    <a:ext uri="{FF2B5EF4-FFF2-40B4-BE49-F238E27FC236}">
                      <a16:creationId xmlns:a16="http://schemas.microsoft.com/office/drawing/2014/main" id="{DCE373E8-FEFA-F264-A49E-ACB10C24BF1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53249" y="863585"/>
                  <a:ext cx="432000" cy="432000"/>
                </a:xfrm>
                <a:prstGeom prst="rect">
                  <a:avLst/>
                </a:prstGeom>
              </p:spPr>
            </p:pic>
            <p:pic>
              <p:nvPicPr>
                <p:cNvPr id="25" name="Graphic 24" descr="Baguette with solid fill">
                  <a:extLst>
                    <a:ext uri="{FF2B5EF4-FFF2-40B4-BE49-F238E27FC236}">
                      <a16:creationId xmlns:a16="http://schemas.microsoft.com/office/drawing/2014/main" id="{2DE04782-A4E8-04CD-05F9-BCD851971EE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282467" y="1365834"/>
                  <a:ext cx="432000" cy="432000"/>
                </a:xfrm>
                <a:prstGeom prst="rect">
                  <a:avLst/>
                </a:prstGeom>
              </p:spPr>
            </p:pic>
            <p:pic>
              <p:nvPicPr>
                <p:cNvPr id="26" name="Graphic 25" descr="Balloons with solid fill">
                  <a:extLst>
                    <a:ext uri="{FF2B5EF4-FFF2-40B4-BE49-F238E27FC236}">
                      <a16:creationId xmlns:a16="http://schemas.microsoft.com/office/drawing/2014/main" id="{0667B721-207E-8421-4028-C65A9E26509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806061" y="1365834"/>
                  <a:ext cx="432000" cy="432000"/>
                </a:xfrm>
                <a:prstGeom prst="rect">
                  <a:avLst/>
                </a:prstGeom>
              </p:spPr>
            </p:pic>
            <p:pic>
              <p:nvPicPr>
                <p:cNvPr id="27" name="Graphic 26" descr="Banana with solid fill">
                  <a:extLst>
                    <a:ext uri="{FF2B5EF4-FFF2-40B4-BE49-F238E27FC236}">
                      <a16:creationId xmlns:a16="http://schemas.microsoft.com/office/drawing/2014/main" id="{E59BA1B9-950C-9F3F-26CF-BF6771E4387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853249" y="1365834"/>
                  <a:ext cx="432000" cy="432000"/>
                </a:xfrm>
                <a:prstGeom prst="rect">
                  <a:avLst/>
                </a:prstGeom>
              </p:spPr>
            </p:pic>
            <p:pic>
              <p:nvPicPr>
                <p:cNvPr id="28" name="Graphic 27" descr="Beach umbrella with solid fill">
                  <a:extLst>
                    <a:ext uri="{FF2B5EF4-FFF2-40B4-BE49-F238E27FC236}">
                      <a16:creationId xmlns:a16="http://schemas.microsoft.com/office/drawing/2014/main" id="{49F34A25-0636-5C61-50B6-B6F7032DAD8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329655" y="1365834"/>
                  <a:ext cx="432000" cy="432000"/>
                </a:xfrm>
                <a:prstGeom prst="rect">
                  <a:avLst/>
                </a:prstGeom>
              </p:spPr>
            </p:pic>
            <p:pic>
              <p:nvPicPr>
                <p:cNvPr id="29" name="Graphic 28" descr="Beaver with solid fill">
                  <a:extLst>
                    <a:ext uri="{FF2B5EF4-FFF2-40B4-BE49-F238E27FC236}">
                      <a16:creationId xmlns:a16="http://schemas.microsoft.com/office/drawing/2014/main" id="{13DCCE30-7D54-7DCB-A393-3A5D65676175}"/>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5282467" y="1868082"/>
                  <a:ext cx="432000" cy="432000"/>
                </a:xfrm>
                <a:prstGeom prst="rect">
                  <a:avLst/>
                </a:prstGeom>
              </p:spPr>
            </p:pic>
            <p:pic>
              <p:nvPicPr>
                <p:cNvPr id="30" name="Graphic 29" descr="Bells with solid fill">
                  <a:extLst>
                    <a:ext uri="{FF2B5EF4-FFF2-40B4-BE49-F238E27FC236}">
                      <a16:creationId xmlns:a16="http://schemas.microsoft.com/office/drawing/2014/main" id="{3AC508A3-486F-1D77-4E81-AD5A5F717CF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806061" y="1868082"/>
                  <a:ext cx="432000" cy="432000"/>
                </a:xfrm>
                <a:prstGeom prst="rect">
                  <a:avLst/>
                </a:prstGeom>
              </p:spPr>
            </p:pic>
            <p:pic>
              <p:nvPicPr>
                <p:cNvPr id="31" name="Graphic 30" descr="Camel with solid fill">
                  <a:extLst>
                    <a:ext uri="{FF2B5EF4-FFF2-40B4-BE49-F238E27FC236}">
                      <a16:creationId xmlns:a16="http://schemas.microsoft.com/office/drawing/2014/main" id="{179D0E72-C02B-88CD-2665-CDFD760C633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329655" y="1868082"/>
                  <a:ext cx="432000" cy="432000"/>
                </a:xfrm>
                <a:prstGeom prst="rect">
                  <a:avLst/>
                </a:prstGeom>
              </p:spPr>
            </p:pic>
            <p:pic>
              <p:nvPicPr>
                <p:cNvPr id="32" name="Graphic 31" descr="Car with solid fill">
                  <a:extLst>
                    <a:ext uri="{FF2B5EF4-FFF2-40B4-BE49-F238E27FC236}">
                      <a16:creationId xmlns:a16="http://schemas.microsoft.com/office/drawing/2014/main" id="{52A95A5F-3DB2-6112-406C-D80A6BF24996}"/>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6853249" y="1868082"/>
                  <a:ext cx="432000" cy="432000"/>
                </a:xfrm>
                <a:prstGeom prst="rect">
                  <a:avLst/>
                </a:prstGeom>
              </p:spPr>
            </p:pic>
          </p:grpSp>
        </p:grpSp>
        <p:sp>
          <p:nvSpPr>
            <p:cNvPr id="4" name="Rectangle 3">
              <a:extLst>
                <a:ext uri="{FF2B5EF4-FFF2-40B4-BE49-F238E27FC236}">
                  <a16:creationId xmlns:a16="http://schemas.microsoft.com/office/drawing/2014/main" id="{F5F657AC-D031-7480-4EC9-5A9984DC2092}"/>
                </a:ext>
              </a:extLst>
            </p:cNvPr>
            <p:cNvSpPr/>
            <p:nvPr/>
          </p:nvSpPr>
          <p:spPr>
            <a:xfrm>
              <a:off x="6510202" y="867004"/>
              <a:ext cx="1899448" cy="12103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a:t>
              </a:r>
            </a:p>
          </p:txBody>
        </p:sp>
        <p:grpSp>
          <p:nvGrpSpPr>
            <p:cNvPr id="5" name="Group 4">
              <a:extLst>
                <a:ext uri="{FF2B5EF4-FFF2-40B4-BE49-F238E27FC236}">
                  <a16:creationId xmlns:a16="http://schemas.microsoft.com/office/drawing/2014/main" id="{1A0583CC-5B8F-13DD-29BA-CE42623C6456}"/>
                </a:ext>
              </a:extLst>
            </p:cNvPr>
            <p:cNvGrpSpPr/>
            <p:nvPr/>
          </p:nvGrpSpPr>
          <p:grpSpPr>
            <a:xfrm>
              <a:off x="3782351" y="867003"/>
              <a:ext cx="1899448" cy="1210397"/>
              <a:chOff x="4135783" y="867003"/>
              <a:chExt cx="1899448" cy="1210397"/>
            </a:xfrm>
          </p:grpSpPr>
          <p:sp>
            <p:nvSpPr>
              <p:cNvPr id="14" name="Rectangle 13">
                <a:extLst>
                  <a:ext uri="{FF2B5EF4-FFF2-40B4-BE49-F238E27FC236}">
                    <a16:creationId xmlns:a16="http://schemas.microsoft.com/office/drawing/2014/main" id="{CF16672C-FF35-6BDA-2762-826D786A4441}"/>
                  </a:ext>
                </a:extLst>
              </p:cNvPr>
              <p:cNvSpPr/>
              <p:nvPr/>
            </p:nvSpPr>
            <p:spPr>
              <a:xfrm>
                <a:off x="4135783" y="867003"/>
                <a:ext cx="1899448" cy="12103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Which object is larger?</a:t>
                </a:r>
              </a:p>
            </p:txBody>
          </p:sp>
          <p:grpSp>
            <p:nvGrpSpPr>
              <p:cNvPr id="15" name="Group 14">
                <a:extLst>
                  <a:ext uri="{FF2B5EF4-FFF2-40B4-BE49-F238E27FC236}">
                    <a16:creationId xmlns:a16="http://schemas.microsoft.com/office/drawing/2014/main" id="{7119D796-6534-6607-FDB4-2C6E56F66B38}"/>
                  </a:ext>
                </a:extLst>
              </p:cNvPr>
              <p:cNvGrpSpPr/>
              <p:nvPr/>
            </p:nvGrpSpPr>
            <p:grpSpPr>
              <a:xfrm>
                <a:off x="4329240" y="1190593"/>
                <a:ext cx="1512534" cy="648000"/>
                <a:chOff x="4304778" y="1190593"/>
                <a:chExt cx="1512534" cy="648000"/>
              </a:xfrm>
            </p:grpSpPr>
            <p:pic>
              <p:nvPicPr>
                <p:cNvPr id="16" name="Graphic 15" descr="Car with solid fill">
                  <a:extLst>
                    <a:ext uri="{FF2B5EF4-FFF2-40B4-BE49-F238E27FC236}">
                      <a16:creationId xmlns:a16="http://schemas.microsoft.com/office/drawing/2014/main" id="{72BF965B-57C8-D591-5E12-19CC18917ED3}"/>
                    </a:ext>
                  </a:extLst>
                </p:cNvPr>
                <p:cNvPicPr>
                  <a:picLocks noChangeAspect="1"/>
                </p:cNvPicPr>
                <p:nvPr/>
              </p:nvPicPr>
              <p:blipFill>
                <a:blip r:embed="rId27">
                  <a:extLst>
                    <a:ext uri="{96DAC541-7B7A-43D3-8B79-37D633B846F1}">
                      <asvg:svgBlip xmlns:asvg="http://schemas.microsoft.com/office/drawing/2016/SVG/main" r:embed="rId28"/>
                    </a:ext>
                  </a:extLst>
                </a:blip>
                <a:srcRect/>
                <a:stretch/>
              </p:blipFill>
              <p:spPr>
                <a:xfrm>
                  <a:off x="4304778" y="1190593"/>
                  <a:ext cx="648000" cy="648000"/>
                </a:xfrm>
                <a:prstGeom prst="rect">
                  <a:avLst/>
                </a:prstGeom>
              </p:spPr>
            </p:pic>
            <p:pic>
              <p:nvPicPr>
                <p:cNvPr id="17" name="Graphic 16" descr="Fox with solid fill">
                  <a:extLst>
                    <a:ext uri="{FF2B5EF4-FFF2-40B4-BE49-F238E27FC236}">
                      <a16:creationId xmlns:a16="http://schemas.microsoft.com/office/drawing/2014/main" id="{F144126A-B51B-F18D-F775-8E5321355E4F}"/>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5169312" y="1190593"/>
                  <a:ext cx="648000" cy="648000"/>
                </a:xfrm>
                <a:prstGeom prst="rect">
                  <a:avLst/>
                </a:prstGeom>
              </p:spPr>
            </p:pic>
          </p:grpSp>
        </p:grpSp>
        <p:grpSp>
          <p:nvGrpSpPr>
            <p:cNvPr id="6" name="Group 5">
              <a:extLst>
                <a:ext uri="{FF2B5EF4-FFF2-40B4-BE49-F238E27FC236}">
                  <a16:creationId xmlns:a16="http://schemas.microsoft.com/office/drawing/2014/main" id="{A087F262-FA3E-C63F-5624-895B3B182AEE}"/>
                </a:ext>
              </a:extLst>
            </p:cNvPr>
            <p:cNvGrpSpPr/>
            <p:nvPr/>
          </p:nvGrpSpPr>
          <p:grpSpPr>
            <a:xfrm>
              <a:off x="1054500" y="867003"/>
              <a:ext cx="1899448" cy="1210397"/>
              <a:chOff x="4135783" y="867003"/>
              <a:chExt cx="1899448" cy="1210397"/>
            </a:xfrm>
          </p:grpSpPr>
          <p:sp>
            <p:nvSpPr>
              <p:cNvPr id="10" name="Rectangle 9">
                <a:extLst>
                  <a:ext uri="{FF2B5EF4-FFF2-40B4-BE49-F238E27FC236}">
                    <a16:creationId xmlns:a16="http://schemas.microsoft.com/office/drawing/2014/main" id="{D025807D-396A-1B0F-3735-E3A9ED041A8F}"/>
                  </a:ext>
                </a:extLst>
              </p:cNvPr>
              <p:cNvSpPr/>
              <p:nvPr/>
            </p:nvSpPr>
            <p:spPr>
              <a:xfrm>
                <a:off x="4135783" y="867003"/>
                <a:ext cx="1899448" cy="121039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Which object is larger?</a:t>
                </a:r>
              </a:p>
            </p:txBody>
          </p:sp>
          <p:grpSp>
            <p:nvGrpSpPr>
              <p:cNvPr id="11" name="Group 10">
                <a:extLst>
                  <a:ext uri="{FF2B5EF4-FFF2-40B4-BE49-F238E27FC236}">
                    <a16:creationId xmlns:a16="http://schemas.microsoft.com/office/drawing/2014/main" id="{95929D54-32D5-0AC2-EF0A-5E3078B6409F}"/>
                  </a:ext>
                </a:extLst>
              </p:cNvPr>
              <p:cNvGrpSpPr/>
              <p:nvPr/>
            </p:nvGrpSpPr>
            <p:grpSpPr>
              <a:xfrm>
                <a:off x="4329240" y="1190593"/>
                <a:ext cx="1512534" cy="648000"/>
                <a:chOff x="4304778" y="1190593"/>
                <a:chExt cx="1512534" cy="648000"/>
              </a:xfrm>
            </p:grpSpPr>
            <p:pic>
              <p:nvPicPr>
                <p:cNvPr id="12" name="Graphic 11" descr="Fox with solid fill">
                  <a:extLst>
                    <a:ext uri="{FF2B5EF4-FFF2-40B4-BE49-F238E27FC236}">
                      <a16:creationId xmlns:a16="http://schemas.microsoft.com/office/drawing/2014/main" id="{CCFD652C-0A5F-9790-BDFD-44F84EB3FFE1}"/>
                    </a:ext>
                  </a:extLst>
                </p:cNvPr>
                <p:cNvPicPr>
                  <a:picLocks noChangeAspect="1"/>
                </p:cNvPicPr>
                <p:nvPr/>
              </p:nvPicPr>
              <p:blipFill>
                <a:blip r:embed="rId29">
                  <a:extLst>
                    <a:ext uri="{96DAC541-7B7A-43D3-8B79-37D633B846F1}">
                      <asvg:svgBlip xmlns:asvg="http://schemas.microsoft.com/office/drawing/2016/SVG/main" r:embed="rId30"/>
                    </a:ext>
                  </a:extLst>
                </a:blip>
                <a:srcRect/>
                <a:stretch/>
              </p:blipFill>
              <p:spPr>
                <a:xfrm>
                  <a:off x="4304778" y="1190593"/>
                  <a:ext cx="648000" cy="648000"/>
                </a:xfrm>
                <a:prstGeom prst="rect">
                  <a:avLst/>
                </a:prstGeom>
              </p:spPr>
            </p:pic>
            <p:pic>
              <p:nvPicPr>
                <p:cNvPr id="13" name="Graphic 12" descr="Avocado with solid fill">
                  <a:extLst>
                    <a:ext uri="{FF2B5EF4-FFF2-40B4-BE49-F238E27FC236}">
                      <a16:creationId xmlns:a16="http://schemas.microsoft.com/office/drawing/2014/main" id="{233F26D1-0275-4D0D-72CD-699BE9081C04}"/>
                    </a:ext>
                  </a:extLst>
                </p:cNvPr>
                <p:cNvPicPr>
                  <a:picLocks noChangeAspect="1"/>
                </p:cNvPicPr>
                <p:nvPr/>
              </p:nvPicPr>
              <p:blipFill>
                <a:blip r:embed="rId31">
                  <a:extLst>
                    <a:ext uri="{96DAC541-7B7A-43D3-8B79-37D633B846F1}">
                      <asvg:svgBlip xmlns:asvg="http://schemas.microsoft.com/office/drawing/2016/SVG/main" r:embed="rId32"/>
                    </a:ext>
                  </a:extLst>
                </a:blip>
                <a:srcRect/>
                <a:stretch/>
              </p:blipFill>
              <p:spPr>
                <a:xfrm>
                  <a:off x="5169312" y="1190593"/>
                  <a:ext cx="648000" cy="648000"/>
                </a:xfrm>
                <a:prstGeom prst="rect">
                  <a:avLst/>
                </a:prstGeom>
              </p:spPr>
            </p:pic>
          </p:grpSp>
        </p:grpSp>
        <p:sp>
          <p:nvSpPr>
            <p:cNvPr id="7" name="Right Arrow 6">
              <a:extLst>
                <a:ext uri="{FF2B5EF4-FFF2-40B4-BE49-F238E27FC236}">
                  <a16:creationId xmlns:a16="http://schemas.microsoft.com/office/drawing/2014/main" id="{DB8E3FC7-F89D-514C-838A-184CA9AB502F}"/>
                </a:ext>
              </a:extLst>
            </p:cNvPr>
            <p:cNvSpPr/>
            <p:nvPr/>
          </p:nvSpPr>
          <p:spPr>
            <a:xfrm>
              <a:off x="3142680" y="1376062"/>
              <a:ext cx="450937" cy="19227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E9080F13-5BF2-EC06-C6A7-5335750DF996}"/>
                </a:ext>
              </a:extLst>
            </p:cNvPr>
            <p:cNvSpPr/>
            <p:nvPr/>
          </p:nvSpPr>
          <p:spPr>
            <a:xfrm>
              <a:off x="5870531" y="1376062"/>
              <a:ext cx="450937" cy="19227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4DE04A28-C4C0-A52E-35F0-9AA8AC50C6D0}"/>
                </a:ext>
              </a:extLst>
            </p:cNvPr>
            <p:cNvSpPr/>
            <p:nvPr/>
          </p:nvSpPr>
          <p:spPr>
            <a:xfrm>
              <a:off x="8593658" y="1376062"/>
              <a:ext cx="450937" cy="192277"/>
            </a:xfrm>
            <a:prstGeom prst="right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2D0ADFE-0665-E9CA-BD71-129CFEBBF101}"/>
                </a:ext>
              </a:extLst>
            </p:cNvPr>
            <p:cNvSpPr/>
            <p:nvPr/>
          </p:nvSpPr>
          <p:spPr>
            <a:xfrm>
              <a:off x="1199535" y="1142170"/>
              <a:ext cx="744843" cy="74484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F6B9E46-9669-F9FF-4D92-972F949BBD9E}"/>
                </a:ext>
              </a:extLst>
            </p:cNvPr>
            <p:cNvSpPr/>
            <p:nvPr/>
          </p:nvSpPr>
          <p:spPr>
            <a:xfrm>
              <a:off x="3911491" y="1142169"/>
              <a:ext cx="744843" cy="74484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5936613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324</Words>
  <Application>Microsoft Macintosh PowerPoint</Application>
  <PresentationFormat>Widescreen</PresentationFormat>
  <Paragraphs>19</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Chenyu Li</cp:lastModifiedBy>
  <cp:revision>1</cp:revision>
  <dcterms:modified xsi:type="dcterms:W3CDTF">2025-07-22T11:46:55Z</dcterms:modified>
</cp:coreProperties>
</file>