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83" r:id="rId4"/>
    <p:sldId id="284" r:id="rId5"/>
    <p:sldId id="285" r:id="rId6"/>
    <p:sldId id="286" r:id="rId7"/>
    <p:sldId id="287" r:id="rId8"/>
    <p:sldId id="288" r:id="rId9"/>
    <p:sldId id="289" r:id="rId10"/>
    <p:sldId id="290" r:id="rId11"/>
    <p:sldId id="29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35"/>
  </p:normalViewPr>
  <p:slideViewPr>
    <p:cSldViewPr snapToGrid="0">
      <p:cViewPr varScale="1">
        <p:scale>
          <a:sx n="95" d="100"/>
          <a:sy n="95" d="100"/>
        </p:scale>
        <p:origin x="6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2325467"/>
            <a:ext cx="8837919" cy="3600986"/>
          </a:xfrm>
          <a:prstGeom prst="rect">
            <a:avLst/>
          </a:prstGeom>
          <a:solidFill>
            <a:srgbClr val="3B3B3B"/>
          </a:solidFill>
        </p:spPr>
        <p:txBody>
          <a:bodyPr wrap="square" rtlCol="0">
            <a:spAutoFit/>
          </a:bodyPr>
          <a:lstStyle/>
          <a:p>
            <a:r>
              <a:rPr lang="en-US" altLang="zh-CN" sz="4000" dirty="0">
                <a:solidFill>
                  <a:srgbClr val="FF6600"/>
                </a:solidFill>
              </a:rPr>
              <a:t>Project:</a:t>
            </a:r>
            <a:r>
              <a:rPr lang="zh-CN" altLang="en-US" sz="4000" dirty="0">
                <a:solidFill>
                  <a:srgbClr val="FF6600"/>
                </a:solidFill>
              </a:rPr>
              <a:t> </a:t>
            </a:r>
            <a:r>
              <a:rPr lang="en-US" altLang="zh-CN" sz="4000" dirty="0">
                <a:solidFill>
                  <a:srgbClr val="FF6600"/>
                </a:solidFill>
              </a:rPr>
              <a:t>Healthcare - Persistency of a</a:t>
            </a:r>
            <a:r>
              <a:rPr lang="zh-CN" altLang="en-US" sz="4000" dirty="0">
                <a:solidFill>
                  <a:srgbClr val="FF6600"/>
                </a:solidFill>
              </a:rPr>
              <a:t> </a:t>
            </a:r>
            <a:r>
              <a:rPr lang="en-US" altLang="zh-CN" sz="4000" dirty="0">
                <a:solidFill>
                  <a:srgbClr val="FF6600"/>
                </a:solidFill>
              </a:rPr>
              <a:t>drug</a:t>
            </a:r>
            <a:endParaRPr lang="en-US" sz="4000" dirty="0">
              <a:solidFill>
                <a:srgbClr val="FF6600"/>
              </a:solidFill>
            </a:endParaRPr>
          </a:p>
          <a:p>
            <a:endParaRPr lang="en-GB" altLang="zh-CN" sz="4000" b="0" dirty="0">
              <a:solidFill>
                <a:srgbClr val="FF6600"/>
              </a:solidFill>
              <a:effectLst/>
              <a:latin typeface="Calibri" panose="020F0502020204030204" pitchFamily="34" charset="0"/>
            </a:endParaRPr>
          </a:p>
          <a:p>
            <a:endParaRPr lang="en-GB" altLang="zh-CN" sz="4000" b="0" dirty="0">
              <a:solidFill>
                <a:srgbClr val="FF6600"/>
              </a:solidFill>
              <a:effectLst/>
              <a:latin typeface="Calibri" panose="020F0502020204030204" pitchFamily="34" charset="0"/>
            </a:endParaRPr>
          </a:p>
          <a:p>
            <a:r>
              <a:rPr lang="en-GB" altLang="zh-CN" sz="2000" b="0" dirty="0">
                <a:solidFill>
                  <a:srgbClr val="FF6600"/>
                </a:solidFill>
                <a:effectLst/>
                <a:latin typeface="Franklin Gothic Medium" panose="020B0603020102020204" pitchFamily="34" charset="0"/>
              </a:rPr>
              <a:t>Submitted by: </a:t>
            </a:r>
            <a:r>
              <a:rPr lang="en-US" altLang="zh-CN" sz="2000" dirty="0">
                <a:solidFill>
                  <a:srgbClr val="FF6600"/>
                </a:solidFill>
                <a:latin typeface="Franklin Gothic Medium" panose="020B0603020102020204" pitchFamily="34" charset="0"/>
              </a:rPr>
              <a:t>Chenyu</a:t>
            </a:r>
            <a:r>
              <a:rPr lang="zh-CN" altLang="en-US" sz="2000" dirty="0">
                <a:solidFill>
                  <a:srgbClr val="FF6600"/>
                </a:solidFill>
                <a:latin typeface="Franklin Gothic Medium" panose="020B0603020102020204" pitchFamily="34" charset="0"/>
              </a:rPr>
              <a:t> </a:t>
            </a:r>
            <a:r>
              <a:rPr lang="en-US" altLang="zh-CN" sz="2000" dirty="0">
                <a:solidFill>
                  <a:srgbClr val="FF6600"/>
                </a:solidFill>
                <a:latin typeface="Franklin Gothic Medium" panose="020B0603020102020204" pitchFamily="34" charset="0"/>
              </a:rPr>
              <a:t>Wang</a:t>
            </a:r>
          </a:p>
          <a:p>
            <a:r>
              <a:rPr lang="en-US" altLang="zh-CN" sz="2000" dirty="0">
                <a:solidFill>
                  <a:srgbClr val="FF6600"/>
                </a:solidFill>
                <a:latin typeface="Franklin Gothic Medium" panose="020B0603020102020204" pitchFamily="34" charset="0"/>
              </a:rPr>
              <a:t>Specialization: Data Science</a:t>
            </a:r>
          </a:p>
          <a:p>
            <a:r>
              <a:rPr lang="en-US" altLang="zh-CN" sz="2000" dirty="0">
                <a:solidFill>
                  <a:srgbClr val="FF6600"/>
                </a:solidFill>
                <a:latin typeface="Franklin Gothic Medium" panose="020B0603020102020204" pitchFamily="34" charset="0"/>
              </a:rPr>
              <a:t>Batch code: </a:t>
            </a:r>
            <a:r>
              <a:rPr lang="zh-CN" altLang="en-US" sz="2000" dirty="0">
                <a:solidFill>
                  <a:srgbClr val="FF6600"/>
                </a:solidFill>
                <a:latin typeface="Franklin Gothic Medium" panose="020B0603020102020204" pitchFamily="34" charset="0"/>
              </a:rPr>
              <a:t>    </a:t>
            </a:r>
            <a:r>
              <a:rPr lang="en-US" altLang="zh-CN" sz="2000" dirty="0">
                <a:solidFill>
                  <a:srgbClr val="FF6600"/>
                </a:solidFill>
                <a:latin typeface="Franklin Gothic Medium" panose="020B0603020102020204" pitchFamily="34" charset="0"/>
              </a:rPr>
              <a:t>LISUM 13:30</a:t>
            </a:r>
          </a:p>
          <a:p>
            <a:r>
              <a:rPr lang="en-US" altLang="zh-CN" sz="2000" dirty="0">
                <a:solidFill>
                  <a:srgbClr val="FF6600"/>
                </a:solidFill>
                <a:latin typeface="Franklin Gothic Medium" panose="020B0603020102020204" pitchFamily="34" charset="0"/>
              </a:rPr>
              <a:t>Date:</a:t>
            </a:r>
            <a:r>
              <a:rPr lang="zh-CN" altLang="en-US" sz="2000" dirty="0">
                <a:solidFill>
                  <a:srgbClr val="FF6600"/>
                </a:solidFill>
                <a:latin typeface="Franklin Gothic Medium" panose="020B0603020102020204" pitchFamily="34" charset="0"/>
              </a:rPr>
              <a:t>               </a:t>
            </a:r>
            <a:r>
              <a:rPr lang="en-US" altLang="zh-CN" sz="2000" dirty="0">
                <a:solidFill>
                  <a:srgbClr val="FF6600"/>
                </a:solidFill>
                <a:latin typeface="Franklin Gothic Medium" panose="020B0603020102020204" pitchFamily="34" charset="0"/>
              </a:rPr>
              <a:t>30-Nov-2022</a:t>
            </a:r>
            <a:endParaRPr lang="en-US" sz="2000" dirty="0">
              <a:latin typeface="Franklin Gothic Medium" panose="020B0603020102020204" pitchFamily="34" charset="0"/>
            </a:endParaRPr>
          </a:p>
          <a:p>
            <a:endParaRPr lang="en-US" sz="2800" b="1" dirty="0">
              <a:latin typeface="Franklin Gothic Medium" panose="020B06030201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normAutofit fontScale="90000"/>
          </a:bodyPr>
          <a:lstStyle/>
          <a:p>
            <a:br>
              <a:rPr lang="en-US" dirty="0"/>
            </a:br>
            <a:br>
              <a:rPr lang="en-US" dirty="0"/>
            </a:br>
            <a:br>
              <a:rPr lang="en-US" dirty="0"/>
            </a:br>
            <a:r>
              <a:rPr lang="en-US" altLang="zh-CN" sz="6000" b="1" dirty="0">
                <a:solidFill>
                  <a:srgbClr val="FF6600"/>
                </a:solidFill>
                <a:effectLst/>
                <a:cs typeface="Calibri" panose="020F0502020204030204" pitchFamily="34" charset="0"/>
              </a:rPr>
              <a:t>Evaluation </a:t>
            </a:r>
            <a:br>
              <a:rPr lang="en-US" altLang="zh-CN" sz="6000" b="1" dirty="0">
                <a:solidFill>
                  <a:srgbClr val="FF6600"/>
                </a:solidFill>
                <a:effectLst/>
                <a:cs typeface="Calibri" panose="020F0502020204030204" pitchFamily="34" charset="0"/>
              </a:rPr>
            </a:br>
            <a:br>
              <a:rPr lang="en-US" altLang="zh-CN" sz="6000" b="1" dirty="0">
                <a:solidFill>
                  <a:srgbClr val="FF6600"/>
                </a:solidFill>
                <a:effectLst/>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图片 5" descr="图形用户界面, 应用程序&#10;&#10;描述已自动生成">
            <a:extLst>
              <a:ext uri="{FF2B5EF4-FFF2-40B4-BE49-F238E27FC236}">
                <a16:creationId xmlns:a16="http://schemas.microsoft.com/office/drawing/2014/main" id="{782BB8AF-3B25-130B-ADA6-95F4F3F5E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362" y="268567"/>
            <a:ext cx="4197766" cy="1925291"/>
          </a:xfrm>
          <a:prstGeom prst="rect">
            <a:avLst/>
          </a:prstGeom>
        </p:spPr>
      </p:pic>
      <p:pic>
        <p:nvPicPr>
          <p:cNvPr id="8" name="图片 7" descr="图片包含 图形用户界面&#10;&#10;描述已自动生成">
            <a:extLst>
              <a:ext uri="{FF2B5EF4-FFF2-40B4-BE49-F238E27FC236}">
                <a16:creationId xmlns:a16="http://schemas.microsoft.com/office/drawing/2014/main" id="{3ADB2ADA-BF7B-AC30-8FE2-EAE5934F03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0532" y="2364242"/>
            <a:ext cx="4197766" cy="2027404"/>
          </a:xfrm>
          <a:prstGeom prst="rect">
            <a:avLst/>
          </a:prstGeom>
        </p:spPr>
      </p:pic>
      <p:pic>
        <p:nvPicPr>
          <p:cNvPr id="10" name="图片 9" descr="日历&#10;&#10;低可信度描述已自动生成">
            <a:extLst>
              <a:ext uri="{FF2B5EF4-FFF2-40B4-BE49-F238E27FC236}">
                <a16:creationId xmlns:a16="http://schemas.microsoft.com/office/drawing/2014/main" id="{6463F588-E069-D436-91B9-B3FDB15E09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8861" y="4664142"/>
            <a:ext cx="4370211" cy="1925291"/>
          </a:xfrm>
          <a:prstGeom prst="rect">
            <a:avLst/>
          </a:prstGeom>
        </p:spPr>
      </p:pic>
    </p:spTree>
    <p:extLst>
      <p:ext uri="{BB962C8B-B14F-4D97-AF65-F5344CB8AC3E}">
        <p14:creationId xmlns:p14="http://schemas.microsoft.com/office/powerpoint/2010/main" val="16887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normAutofit fontScale="90000"/>
          </a:bodyPr>
          <a:lstStyle/>
          <a:p>
            <a:br>
              <a:rPr lang="en-US" dirty="0"/>
            </a:br>
            <a:br>
              <a:rPr lang="en-US" dirty="0"/>
            </a:br>
            <a:br>
              <a:rPr lang="en-US" dirty="0"/>
            </a:br>
            <a:r>
              <a:rPr lang="en-US" altLang="zh-CN" sz="6000" b="1" dirty="0">
                <a:solidFill>
                  <a:srgbClr val="FF6600"/>
                </a:solidFill>
                <a:effectLst/>
                <a:cs typeface="Calibri" panose="020F0502020204030204" pitchFamily="34" charset="0"/>
              </a:rPr>
              <a:t>Conclusion</a:t>
            </a:r>
            <a:r>
              <a:rPr lang="en-US" altLang="zh-CN" sz="6000" b="1" dirty="0">
                <a:solidFill>
                  <a:srgbClr val="FF6600"/>
                </a:solidFill>
                <a:effectLst/>
                <a:latin typeface="Calibri" panose="020F0502020204030204" pitchFamily="34" charset="0"/>
                <a:cs typeface="Calibri" panose="020F0502020204030204" pitchFamily="34" charset="0"/>
              </a:rPr>
              <a:t> </a:t>
            </a:r>
            <a:br>
              <a:rPr lang="en-US" altLang="zh-CN" sz="6000" b="1" dirty="0">
                <a:solidFill>
                  <a:srgbClr val="FF6600"/>
                </a:solidFill>
                <a:latin typeface="Calibri" panose="020F0502020204030204" pitchFamily="34" charset="0"/>
                <a:cs typeface="Calibri" panose="020F0502020204030204" pitchFamily="34" charset="0"/>
              </a:rPr>
            </a:br>
            <a:r>
              <a:rPr lang="en-US" altLang="zh-CN" sz="6000" b="1" dirty="0">
                <a:solidFill>
                  <a:srgbClr val="FF6600"/>
                </a:solidFill>
                <a:effectLst/>
                <a:cs typeface="Calibri" panose="020F0502020204030204" pitchFamily="34" charset="0"/>
              </a:rPr>
              <a:t> </a:t>
            </a:r>
            <a:br>
              <a:rPr lang="en-US" altLang="zh-CN" sz="6000" b="1" dirty="0">
                <a:solidFill>
                  <a:srgbClr val="FF6600"/>
                </a:solidFill>
                <a:effectLst/>
                <a:cs typeface="Calibri" panose="020F0502020204030204" pitchFamily="34" charset="0"/>
              </a:rPr>
            </a:br>
            <a:br>
              <a:rPr lang="en-US" altLang="zh-CN" sz="6000" b="1" dirty="0">
                <a:solidFill>
                  <a:srgbClr val="FF6600"/>
                </a:solidFill>
                <a:effectLst/>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文本框 2">
            <a:extLst>
              <a:ext uri="{FF2B5EF4-FFF2-40B4-BE49-F238E27FC236}">
                <a16:creationId xmlns:a16="http://schemas.microsoft.com/office/drawing/2014/main" id="{05CF7FFD-E84A-D41C-C699-ED361964B9C6}"/>
              </a:ext>
            </a:extLst>
          </p:cNvPr>
          <p:cNvSpPr txBox="1"/>
          <p:nvPr/>
        </p:nvSpPr>
        <p:spPr>
          <a:xfrm>
            <a:off x="6458861" y="1304364"/>
            <a:ext cx="5038374" cy="3139321"/>
          </a:xfrm>
          <a:prstGeom prst="rect">
            <a:avLst/>
          </a:prstGeom>
          <a:noFill/>
        </p:spPr>
        <p:txBody>
          <a:bodyPr wrap="square" rtlCol="0">
            <a:spAutoFit/>
          </a:bodyPr>
          <a:lstStyle/>
          <a:p>
            <a:r>
              <a:rPr lang="en-US" altLang="zh-CN" sz="2000" dirty="0">
                <a:solidFill>
                  <a:srgbClr val="FF6600"/>
                </a:solidFill>
                <a:effectLst/>
                <a:latin typeface="Calibri" panose="020F0502020204030204" pitchFamily="34" charset="0"/>
                <a:cs typeface="Calibri" panose="020F0502020204030204" pitchFamily="34" charset="0"/>
              </a:rPr>
              <a:t>In this project, I analysis the persistency of drug. Decision tree, </a:t>
            </a:r>
            <a:r>
              <a:rPr lang="en-US" altLang="zh-CN" sz="2000" dirty="0" err="1">
                <a:solidFill>
                  <a:srgbClr val="FF6600"/>
                </a:solidFill>
                <a:effectLst/>
                <a:latin typeface="Calibri" panose="020F0502020204030204" pitchFamily="34" charset="0"/>
                <a:cs typeface="Calibri" panose="020F0502020204030204" pitchFamily="34" charset="0"/>
              </a:rPr>
              <a:t>Lightgbm</a:t>
            </a:r>
            <a:r>
              <a:rPr lang="en-US" altLang="zh-CN" sz="2000" dirty="0">
                <a:solidFill>
                  <a:srgbClr val="FF6600"/>
                </a:solidFill>
                <a:effectLst/>
                <a:latin typeface="Calibri" panose="020F0502020204030204" pitchFamily="34" charset="0"/>
                <a:cs typeface="Calibri" panose="020F0502020204030204" pitchFamily="34" charset="0"/>
              </a:rPr>
              <a:t>, and DNN models were built to classify the persistency of drug. </a:t>
            </a:r>
          </a:p>
          <a:p>
            <a:r>
              <a:rPr lang="en-US" altLang="zh-CN" sz="2000" dirty="0">
                <a:solidFill>
                  <a:srgbClr val="FF6600"/>
                </a:solidFill>
                <a:effectLst/>
                <a:latin typeface="Calibri" panose="020F0502020204030204" pitchFamily="34" charset="0"/>
                <a:cs typeface="Calibri" panose="020F0502020204030204" pitchFamily="34" charset="0"/>
              </a:rPr>
              <a:t>Based on evaluation, </a:t>
            </a:r>
            <a:r>
              <a:rPr lang="en-US" altLang="zh-CN" sz="2000" dirty="0" err="1">
                <a:solidFill>
                  <a:srgbClr val="FF6600"/>
                </a:solidFill>
                <a:effectLst/>
                <a:latin typeface="Calibri" panose="020F0502020204030204" pitchFamily="34" charset="0"/>
                <a:cs typeface="Calibri" panose="020F0502020204030204" pitchFamily="34" charset="0"/>
              </a:rPr>
              <a:t>Lightgbm</a:t>
            </a:r>
            <a:r>
              <a:rPr lang="en-US" altLang="zh-CN" sz="2000" dirty="0">
                <a:solidFill>
                  <a:srgbClr val="FF6600"/>
                </a:solidFill>
                <a:effectLst/>
                <a:latin typeface="Calibri" panose="020F0502020204030204" pitchFamily="34" charset="0"/>
                <a:cs typeface="Calibri" panose="020F0502020204030204" pitchFamily="34" charset="0"/>
              </a:rPr>
              <a:t> is the champion model. The accuracy of </a:t>
            </a:r>
            <a:r>
              <a:rPr lang="en-US" altLang="zh-CN" sz="2000" dirty="0" err="1">
                <a:solidFill>
                  <a:srgbClr val="FF6600"/>
                </a:solidFill>
                <a:effectLst/>
                <a:latin typeface="Calibri" panose="020F0502020204030204" pitchFamily="34" charset="0"/>
                <a:cs typeface="Calibri" panose="020F0502020204030204" pitchFamily="34" charset="0"/>
              </a:rPr>
              <a:t>Lightgbm</a:t>
            </a:r>
            <a:r>
              <a:rPr lang="en-US" altLang="zh-CN" sz="2000" dirty="0">
                <a:solidFill>
                  <a:srgbClr val="FF6600"/>
                </a:solidFill>
                <a:effectLst/>
                <a:latin typeface="Calibri" panose="020F0502020204030204" pitchFamily="34" charset="0"/>
                <a:cs typeface="Calibri" panose="020F0502020204030204" pitchFamily="34" charset="0"/>
              </a:rPr>
              <a:t> is the highest one with 0.81. In the future, the </a:t>
            </a:r>
            <a:r>
              <a:rPr lang="en-US" altLang="zh-CN" sz="2000" dirty="0" err="1">
                <a:solidFill>
                  <a:srgbClr val="FF6600"/>
                </a:solidFill>
                <a:effectLst/>
                <a:latin typeface="Calibri" panose="020F0502020204030204" pitchFamily="34" charset="0"/>
                <a:cs typeface="Calibri" panose="020F0502020204030204" pitchFamily="34" charset="0"/>
              </a:rPr>
              <a:t>Lightgbm</a:t>
            </a:r>
            <a:r>
              <a:rPr lang="en-US" altLang="zh-CN" sz="2000" dirty="0">
                <a:solidFill>
                  <a:srgbClr val="FF6600"/>
                </a:solidFill>
                <a:effectLst/>
                <a:latin typeface="Calibri" panose="020F0502020204030204" pitchFamily="34" charset="0"/>
                <a:cs typeface="Calibri" panose="020F0502020204030204" pitchFamily="34" charset="0"/>
              </a:rPr>
              <a:t> will deploy to automatically identify persistency of drug. </a:t>
            </a:r>
            <a:endParaRPr lang="en-US" altLang="zh-CN" sz="2000" dirty="0">
              <a:solidFill>
                <a:srgbClr val="FF6600"/>
              </a:solidFill>
              <a:latin typeface="Calibri" panose="020F0502020204030204" pitchFamily="34" charset="0"/>
              <a:cs typeface="Calibri" panose="020F0502020204030204" pitchFamily="34" charset="0"/>
            </a:endParaRPr>
          </a:p>
          <a:p>
            <a:endParaRPr kumimoji="1" lang="zh-CN" altLang="en-US" dirty="0"/>
          </a:p>
        </p:txBody>
      </p:sp>
    </p:spTree>
    <p:extLst>
      <p:ext uri="{BB962C8B-B14F-4D97-AF65-F5344CB8AC3E}">
        <p14:creationId xmlns:p14="http://schemas.microsoft.com/office/powerpoint/2010/main" val="39273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altLang="zh-CN" sz="6000" dirty="0">
                <a:solidFill>
                  <a:srgbClr val="FF6600"/>
                </a:solidFill>
              </a:rPr>
            </a:br>
            <a:r>
              <a:rPr lang="en-US" altLang="zh-CN" sz="6000" dirty="0">
                <a:solidFill>
                  <a:srgbClr val="FF6600"/>
                </a:solidFill>
              </a:rPr>
              <a:t>Project:</a:t>
            </a:r>
            <a:r>
              <a:rPr lang="zh-CN" altLang="en-US" sz="6000" dirty="0">
                <a:solidFill>
                  <a:srgbClr val="FF6600"/>
                </a:solidFill>
              </a:rPr>
              <a:t> </a:t>
            </a:r>
            <a:r>
              <a:rPr lang="en-US" altLang="zh-CN" sz="6000" dirty="0">
                <a:solidFill>
                  <a:srgbClr val="FF6600"/>
                </a:solidFill>
              </a:rPr>
              <a:t>Healthcare - Persistency of a</a:t>
            </a:r>
            <a:r>
              <a:rPr lang="zh-CN" altLang="en-US" sz="6000" dirty="0">
                <a:solidFill>
                  <a:srgbClr val="FF6600"/>
                </a:solidFill>
              </a:rPr>
              <a:t> </a:t>
            </a:r>
            <a:r>
              <a:rPr lang="en-US" altLang="zh-CN" sz="6000" dirty="0">
                <a:solidFill>
                  <a:srgbClr val="FF6600"/>
                </a:solidFill>
              </a:rPr>
              <a:t>drug</a:t>
            </a:r>
            <a:br>
              <a:rPr lang="en-US" altLang="zh-CN" sz="6000" dirty="0">
                <a:solidFill>
                  <a:srgbClr val="FF6600"/>
                </a:solidFill>
              </a:rPr>
            </a:br>
            <a:br>
              <a:rPr lang="en-GB" altLang="zh-CN" sz="6000" b="0" dirty="0">
                <a:solidFill>
                  <a:srgbClr val="FF6600"/>
                </a:solidFill>
                <a:effectLst/>
                <a:latin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919052" y="2495390"/>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lstStyle/>
          <a:p>
            <a:br>
              <a:rPr lang="en-US" dirty="0"/>
            </a:br>
            <a:br>
              <a:rPr lang="en-US" dirty="0"/>
            </a:br>
            <a:br>
              <a:rPr lang="en-US" dirty="0"/>
            </a:br>
            <a:r>
              <a:rPr lang="en-US" b="1" dirty="0">
                <a:solidFill>
                  <a:srgbClr val="FF6600"/>
                </a:solidFill>
              </a:rPr>
              <a:t>Agenda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文本框 6">
            <a:extLst>
              <a:ext uri="{FF2B5EF4-FFF2-40B4-BE49-F238E27FC236}">
                <a16:creationId xmlns:a16="http://schemas.microsoft.com/office/drawing/2014/main" id="{86CB3CF5-847E-779C-6628-9D648F796B92}"/>
              </a:ext>
            </a:extLst>
          </p:cNvPr>
          <p:cNvSpPr txBox="1"/>
          <p:nvPr/>
        </p:nvSpPr>
        <p:spPr>
          <a:xfrm>
            <a:off x="6736976" y="693125"/>
            <a:ext cx="4536691" cy="5170646"/>
          </a:xfrm>
          <a:prstGeom prst="rect">
            <a:avLst/>
          </a:prstGeom>
          <a:noFill/>
        </p:spPr>
        <p:txBody>
          <a:bodyPr wrap="none" rtlCol="0">
            <a:spAutoFit/>
          </a:bodyPr>
          <a:lstStyle/>
          <a:p>
            <a:pPr marL="342900" indent="-342900">
              <a:buFont typeface="Arial" panose="020B0604020202020204" pitchFamily="34" charset="0"/>
              <a:buChar char="•"/>
            </a:pPr>
            <a:r>
              <a:rPr kumimoji="1" lang="en-US" altLang="zh-CN" sz="2400" b="1" dirty="0">
                <a:solidFill>
                  <a:srgbClr val="FF6600"/>
                </a:solidFill>
                <a:latin typeface="Calibri" panose="020F0502020204030204" pitchFamily="34" charset="0"/>
                <a:cs typeface="Calibri" panose="020F0502020204030204" pitchFamily="34" charset="0"/>
              </a:rPr>
              <a:t>Problem description</a:t>
            </a:r>
          </a:p>
          <a:p>
            <a:pPr marL="342900" indent="-342900">
              <a:buFont typeface="Arial" panose="020B0604020202020204" pitchFamily="34" charset="0"/>
              <a:buChar char="•"/>
            </a:pPr>
            <a:endParaRPr kumimoji="1" lang="en-US" altLang="zh-CN" sz="2400" b="1" dirty="0">
              <a:solidFill>
                <a:srgbClr val="FF66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b="1" dirty="0">
                <a:solidFill>
                  <a:srgbClr val="FF6600"/>
                </a:solidFill>
                <a:effectLst/>
                <a:latin typeface="Calibri" panose="020F0502020204030204" pitchFamily="34" charset="0"/>
                <a:cs typeface="Calibri" panose="020F0502020204030204" pitchFamily="34" charset="0"/>
              </a:rPr>
              <a:t>Project lifecycle </a:t>
            </a:r>
          </a:p>
          <a:p>
            <a:pPr marL="342900" indent="-342900">
              <a:buFont typeface="Arial" panose="020B0604020202020204" pitchFamily="34" charset="0"/>
              <a:buChar char="•"/>
            </a:pPr>
            <a:endParaRPr lang="en-US" altLang="zh-CN" sz="2400" b="1" dirty="0">
              <a:solidFill>
                <a:srgbClr val="FF6600"/>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b="1" dirty="0">
                <a:solidFill>
                  <a:srgbClr val="FF6600"/>
                </a:solidFill>
                <a:effectLst/>
                <a:latin typeface="Calibri" panose="020F0502020204030204" pitchFamily="34" charset="0"/>
                <a:cs typeface="Calibri" panose="020F0502020204030204" pitchFamily="34" charset="0"/>
              </a:rPr>
              <a:t>Data Report </a:t>
            </a:r>
          </a:p>
          <a:p>
            <a:pPr marL="342900" indent="-342900">
              <a:buFont typeface="Arial" panose="020B0604020202020204" pitchFamily="34" charset="0"/>
              <a:buChar char="•"/>
            </a:pPr>
            <a:endParaRPr lang="en-US" altLang="zh-CN" sz="2400" b="1" dirty="0">
              <a:solidFill>
                <a:srgbClr val="FF6600"/>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b="1" dirty="0">
                <a:solidFill>
                  <a:srgbClr val="FF6600"/>
                </a:solidFill>
                <a:effectLst/>
                <a:latin typeface="Calibri" panose="020F0502020204030204" pitchFamily="34" charset="0"/>
                <a:cs typeface="Calibri" panose="020F0502020204030204" pitchFamily="34" charset="0"/>
              </a:rPr>
              <a:t>Data Understanding &amp; Cleaning</a:t>
            </a:r>
          </a:p>
          <a:p>
            <a:pPr marL="342900" indent="-342900">
              <a:buFont typeface="Arial" panose="020B0604020202020204" pitchFamily="34" charset="0"/>
              <a:buChar char="•"/>
            </a:pPr>
            <a:endParaRPr lang="en-US" altLang="zh-CN" sz="2400" b="1" dirty="0">
              <a:solidFill>
                <a:srgbClr val="FF6600"/>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b="1" dirty="0">
                <a:solidFill>
                  <a:srgbClr val="FF6600"/>
                </a:solidFill>
                <a:effectLst/>
                <a:latin typeface="Calibri" panose="020F0502020204030204" pitchFamily="34" charset="0"/>
                <a:cs typeface="Calibri" panose="020F0502020204030204" pitchFamily="34" charset="0"/>
              </a:rPr>
              <a:t>Model Development </a:t>
            </a:r>
          </a:p>
          <a:p>
            <a:pPr marL="342900" indent="-342900">
              <a:buFont typeface="Arial" panose="020B0604020202020204" pitchFamily="34" charset="0"/>
              <a:buChar char="•"/>
            </a:pPr>
            <a:endParaRPr lang="en-US" altLang="zh-CN" sz="2400" b="1" dirty="0">
              <a:solidFill>
                <a:srgbClr val="FF66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b="1" dirty="0">
                <a:solidFill>
                  <a:srgbClr val="FF6600"/>
                </a:solidFill>
                <a:effectLst/>
                <a:latin typeface="Calibri" panose="020F0502020204030204" pitchFamily="34" charset="0"/>
                <a:cs typeface="Calibri" panose="020F0502020204030204" pitchFamily="34" charset="0"/>
              </a:rPr>
              <a:t>Evaluation </a:t>
            </a:r>
          </a:p>
          <a:p>
            <a:pPr marL="342900" indent="-342900">
              <a:buFont typeface="Arial" panose="020B0604020202020204" pitchFamily="34" charset="0"/>
              <a:buChar char="•"/>
            </a:pPr>
            <a:endParaRPr lang="en-US" altLang="zh-CN" sz="2400" b="1" dirty="0">
              <a:solidFill>
                <a:srgbClr val="FF66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b="1" dirty="0">
                <a:solidFill>
                  <a:srgbClr val="FF6600"/>
                </a:solidFill>
                <a:effectLst/>
                <a:latin typeface="Calibri" panose="020F0502020204030204" pitchFamily="34" charset="0"/>
                <a:cs typeface="Calibri" panose="020F0502020204030204" pitchFamily="34" charset="0"/>
              </a:rPr>
              <a:t>Conclusion </a:t>
            </a:r>
            <a:endParaRPr lang="en-US" altLang="zh-CN" sz="2400" b="1" dirty="0">
              <a:solidFill>
                <a:srgbClr val="FF6600"/>
              </a:solidFill>
              <a:latin typeface="Calibri" panose="020F0502020204030204" pitchFamily="34" charset="0"/>
              <a:cs typeface="Calibri" panose="020F0502020204030204" pitchFamily="34" charset="0"/>
            </a:endParaRPr>
          </a:p>
          <a:p>
            <a:endParaRPr kumimoji="1" lang="zh-CN" altLang="en-US" dirty="0"/>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lstStyle/>
          <a:p>
            <a:br>
              <a:rPr lang="en-US" dirty="0"/>
            </a:br>
            <a:br>
              <a:rPr lang="en-US" dirty="0"/>
            </a:br>
            <a:br>
              <a:rPr lang="en-US" dirty="0"/>
            </a:br>
            <a:r>
              <a:rPr kumimoji="1" lang="en-US" altLang="zh-CN" sz="6000" b="1" dirty="0">
                <a:solidFill>
                  <a:srgbClr val="FF6600"/>
                </a:solidFill>
                <a:cs typeface="Calibri" panose="020F0502020204030204" pitchFamily="34" charset="0"/>
              </a:rPr>
              <a:t>Problem description</a:t>
            </a: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文本框 6">
            <a:extLst>
              <a:ext uri="{FF2B5EF4-FFF2-40B4-BE49-F238E27FC236}">
                <a16:creationId xmlns:a16="http://schemas.microsoft.com/office/drawing/2014/main" id="{86CB3CF5-847E-779C-6628-9D648F796B92}"/>
              </a:ext>
            </a:extLst>
          </p:cNvPr>
          <p:cNvSpPr txBox="1"/>
          <p:nvPr/>
        </p:nvSpPr>
        <p:spPr>
          <a:xfrm>
            <a:off x="5983941" y="881384"/>
            <a:ext cx="6051177" cy="403187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solidFill>
                  <a:srgbClr val="FF6600"/>
                </a:solidFill>
                <a:effectLst/>
                <a:latin typeface="Calibri" panose="020F0502020204030204" pitchFamily="34" charset="0"/>
                <a:cs typeface="Calibri" panose="020F0502020204030204" pitchFamily="34" charset="0"/>
              </a:rPr>
              <a:t>One of the challenges for all Pharmaceutical companies is to understand the persistency of drug as per the physician prescription. To solve this problem ABC pharma company approached an analytics company to automate this process of identification. </a:t>
            </a:r>
          </a:p>
          <a:p>
            <a:pPr marL="342900" indent="-342900">
              <a:buFont typeface="Arial" panose="020B0604020202020204" pitchFamily="34" charset="0"/>
              <a:buChar char="•"/>
            </a:pPr>
            <a:endParaRPr lang="en-US" altLang="zh-CN" sz="2000" dirty="0">
              <a:solidFill>
                <a:srgbClr val="FF66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altLang="zh-CN" sz="2000" dirty="0">
              <a:solidFill>
                <a:srgbClr val="FF6600"/>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dirty="0">
                <a:solidFill>
                  <a:srgbClr val="FF6600"/>
                </a:solidFill>
                <a:effectLst/>
                <a:latin typeface="Calibri" panose="020F0502020204030204" pitchFamily="34" charset="0"/>
                <a:cs typeface="Calibri" panose="020F0502020204030204" pitchFamily="34" charset="0"/>
              </a:rPr>
              <a:t>With an objective to gather insights on the factors that are impacting the persistency, build a classification for the given dataset. </a:t>
            </a:r>
          </a:p>
          <a:p>
            <a:endParaRPr lang="en-US" altLang="zh-CN" dirty="0"/>
          </a:p>
          <a:p>
            <a:endParaRPr kumimoji="1" lang="zh-CN" altLang="en-US" dirty="0"/>
          </a:p>
        </p:txBody>
      </p:sp>
    </p:spTree>
    <p:extLst>
      <p:ext uri="{BB962C8B-B14F-4D97-AF65-F5344CB8AC3E}">
        <p14:creationId xmlns:p14="http://schemas.microsoft.com/office/powerpoint/2010/main" val="154082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lstStyle/>
          <a:p>
            <a:br>
              <a:rPr lang="en-US" dirty="0"/>
            </a:br>
            <a:br>
              <a:rPr lang="en-US" dirty="0"/>
            </a:br>
            <a:br>
              <a:rPr lang="en-US" dirty="0"/>
            </a:br>
            <a:r>
              <a:rPr lang="en-US" altLang="zh-CN" sz="6000" b="1" dirty="0">
                <a:solidFill>
                  <a:srgbClr val="FF6600"/>
                </a:solidFill>
                <a:effectLst/>
                <a:cs typeface="Calibri" panose="020F0502020204030204" pitchFamily="34" charset="0"/>
              </a:rPr>
              <a:t>Project lifecycle </a:t>
            </a:r>
            <a:br>
              <a:rPr lang="en-US" altLang="zh-CN" sz="6000" b="1" dirty="0">
                <a:solidFill>
                  <a:srgbClr val="FF6600"/>
                </a:solidFill>
                <a:effectLst/>
                <a:latin typeface="Calibri" panose="020F0502020204030204" pitchFamily="34" charset="0"/>
                <a:cs typeface="Calibri" panose="020F0502020204030204" pitchFamily="34" charset="0"/>
              </a:rPr>
            </a:b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图片 4" descr="表格&#10;&#10;描述已自动生成">
            <a:extLst>
              <a:ext uri="{FF2B5EF4-FFF2-40B4-BE49-F238E27FC236}">
                <a16:creationId xmlns:a16="http://schemas.microsoft.com/office/drawing/2014/main" id="{C8EA6975-A6DA-4A6F-632C-BE79FCF81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778" y="464670"/>
            <a:ext cx="6032500" cy="5640294"/>
          </a:xfrm>
          <a:prstGeom prst="rect">
            <a:avLst/>
          </a:prstGeom>
        </p:spPr>
      </p:pic>
    </p:spTree>
    <p:extLst>
      <p:ext uri="{BB962C8B-B14F-4D97-AF65-F5344CB8AC3E}">
        <p14:creationId xmlns:p14="http://schemas.microsoft.com/office/powerpoint/2010/main" val="197576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lstStyle/>
          <a:p>
            <a:br>
              <a:rPr lang="en-US" dirty="0"/>
            </a:br>
            <a:br>
              <a:rPr lang="en-US" dirty="0"/>
            </a:br>
            <a:br>
              <a:rPr lang="en-US" dirty="0"/>
            </a:br>
            <a:r>
              <a:rPr lang="en-US" altLang="zh-CN" sz="6000" b="1" dirty="0">
                <a:solidFill>
                  <a:srgbClr val="FF6600"/>
                </a:solidFill>
                <a:effectLst/>
                <a:cs typeface="Calibri" panose="020F0502020204030204" pitchFamily="34" charset="0"/>
              </a:rPr>
              <a:t>Data Report </a:t>
            </a: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图片 5" descr="表格&#10;&#10;描述已自动生成">
            <a:extLst>
              <a:ext uri="{FF2B5EF4-FFF2-40B4-BE49-F238E27FC236}">
                <a16:creationId xmlns:a16="http://schemas.microsoft.com/office/drawing/2014/main" id="{6C55691A-CB41-6F8F-ED69-8BA0FC7DC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141" y="1131794"/>
            <a:ext cx="6337300" cy="3130924"/>
          </a:xfrm>
          <a:prstGeom prst="rect">
            <a:avLst/>
          </a:prstGeom>
        </p:spPr>
      </p:pic>
    </p:spTree>
    <p:extLst>
      <p:ext uri="{BB962C8B-B14F-4D97-AF65-F5344CB8AC3E}">
        <p14:creationId xmlns:p14="http://schemas.microsoft.com/office/powerpoint/2010/main" val="321812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normAutofit fontScale="90000"/>
          </a:bodyPr>
          <a:lstStyle/>
          <a:p>
            <a:br>
              <a:rPr lang="en-US" dirty="0"/>
            </a:br>
            <a:br>
              <a:rPr lang="en-US" dirty="0"/>
            </a:br>
            <a:br>
              <a:rPr lang="en-US" dirty="0"/>
            </a:br>
            <a:r>
              <a:rPr lang="en-US" altLang="zh-CN" sz="6000" b="1" dirty="0">
                <a:solidFill>
                  <a:srgbClr val="FF6600"/>
                </a:solidFill>
                <a:effectLst/>
                <a:cs typeface="Calibri" panose="020F0502020204030204" pitchFamily="34" charset="0"/>
              </a:rPr>
              <a:t>Data Understanding &amp; Cleaning</a:t>
            </a:r>
            <a:br>
              <a:rPr lang="en-US" altLang="zh-CN" sz="6000" b="1" dirty="0">
                <a:solidFill>
                  <a:srgbClr val="FF6600"/>
                </a:solidFill>
                <a:effectLst/>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图片 4" descr="屏幕的截图&#10;&#10;描述已自动生成">
            <a:extLst>
              <a:ext uri="{FF2B5EF4-FFF2-40B4-BE49-F238E27FC236}">
                <a16:creationId xmlns:a16="http://schemas.microsoft.com/office/drawing/2014/main" id="{1BB11953-4A1A-C997-1240-906267861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05118"/>
            <a:ext cx="5376243" cy="1846304"/>
          </a:xfrm>
          <a:prstGeom prst="rect">
            <a:avLst/>
          </a:prstGeom>
        </p:spPr>
      </p:pic>
      <p:sp>
        <p:nvSpPr>
          <p:cNvPr id="7" name="文本框 6">
            <a:extLst>
              <a:ext uri="{FF2B5EF4-FFF2-40B4-BE49-F238E27FC236}">
                <a16:creationId xmlns:a16="http://schemas.microsoft.com/office/drawing/2014/main" id="{3BD7EF80-4386-2E0B-4375-62331A7D8222}"/>
              </a:ext>
            </a:extLst>
          </p:cNvPr>
          <p:cNvSpPr txBox="1"/>
          <p:nvPr/>
        </p:nvSpPr>
        <p:spPr>
          <a:xfrm>
            <a:off x="6096000" y="2622176"/>
            <a:ext cx="6017673" cy="4062651"/>
          </a:xfrm>
          <a:prstGeom prst="rect">
            <a:avLst/>
          </a:prstGeom>
          <a:noFill/>
        </p:spPr>
        <p:txBody>
          <a:bodyPr wrap="none" rtlCol="0">
            <a:spAutoFit/>
          </a:bodyPr>
          <a:lstStyle/>
          <a:p>
            <a:r>
              <a:rPr lang="en-US" altLang="zh-CN" sz="2000" dirty="0">
                <a:solidFill>
                  <a:srgbClr val="FF6600"/>
                </a:solidFill>
                <a:effectLst/>
                <a:latin typeface="Calibri" panose="020F0502020204030204" pitchFamily="34" charset="0"/>
                <a:cs typeface="Calibri" panose="020F0502020204030204" pitchFamily="34" charset="0"/>
              </a:rPr>
              <a:t>There are not missing value and duplicate value. </a:t>
            </a:r>
          </a:p>
          <a:p>
            <a:endParaRPr lang="en-US" altLang="zh-CN" sz="2000" dirty="0">
              <a:solidFill>
                <a:srgbClr val="FF6600"/>
              </a:solidFill>
              <a:effectLst/>
              <a:latin typeface="Calibri" panose="020F0502020204030204" pitchFamily="34" charset="0"/>
              <a:cs typeface="Calibri" panose="020F0502020204030204" pitchFamily="34" charset="0"/>
            </a:endParaRPr>
          </a:p>
          <a:p>
            <a:r>
              <a:rPr lang="en-US" altLang="zh-CN" sz="2000" dirty="0">
                <a:solidFill>
                  <a:srgbClr val="FF6600"/>
                </a:solidFill>
                <a:effectLst/>
                <a:latin typeface="Calibri" panose="020F0502020204030204" pitchFamily="34" charset="0"/>
                <a:cs typeface="Calibri" panose="020F0502020204030204" pitchFamily="34" charset="0"/>
              </a:rPr>
              <a:t>67 features are categorical values. </a:t>
            </a:r>
          </a:p>
          <a:p>
            <a:r>
              <a:rPr lang="en-US" altLang="zh-CN" sz="2000" dirty="0">
                <a:solidFill>
                  <a:srgbClr val="FF6600"/>
                </a:solidFill>
                <a:effectLst/>
                <a:latin typeface="Calibri" panose="020F0502020204030204" pitchFamily="34" charset="0"/>
                <a:cs typeface="Calibri" panose="020F0502020204030204" pitchFamily="34" charset="0"/>
              </a:rPr>
              <a:t>I used label encoder covert them to numerical values.</a:t>
            </a:r>
          </a:p>
          <a:p>
            <a:r>
              <a:rPr lang="en-US" altLang="zh-CN" sz="2000" dirty="0">
                <a:solidFill>
                  <a:srgbClr val="FF6600"/>
                </a:solidFill>
                <a:effectLst/>
                <a:latin typeface="Calibri" panose="020F0502020204030204" pitchFamily="34" charset="0"/>
                <a:cs typeface="Calibri" panose="020F0502020204030204" pitchFamily="34" charset="0"/>
              </a:rPr>
              <a:t> </a:t>
            </a:r>
          </a:p>
          <a:p>
            <a:r>
              <a:rPr lang="en-US" altLang="zh-CN" sz="2000" dirty="0">
                <a:solidFill>
                  <a:srgbClr val="FF6600"/>
                </a:solidFill>
                <a:effectLst/>
                <a:latin typeface="Calibri" panose="020F0502020204030204" pitchFamily="34" charset="0"/>
                <a:cs typeface="Calibri" panose="020F0502020204030204" pitchFamily="34" charset="0"/>
              </a:rPr>
              <a:t>The dataset is imbalanced. </a:t>
            </a:r>
          </a:p>
          <a:p>
            <a:r>
              <a:rPr lang="en-US" altLang="zh-CN" sz="2000" dirty="0">
                <a:solidFill>
                  <a:srgbClr val="FF6600"/>
                </a:solidFill>
                <a:effectLst/>
                <a:latin typeface="Calibri" panose="020F0502020204030204" pitchFamily="34" charset="0"/>
                <a:cs typeface="Calibri" panose="020F0502020204030204" pitchFamily="34" charset="0"/>
              </a:rPr>
              <a:t>I used SMOTE technology to deal with this problem. </a:t>
            </a:r>
          </a:p>
          <a:p>
            <a:endParaRPr lang="en-US" altLang="zh-CN" sz="2000" dirty="0">
              <a:solidFill>
                <a:srgbClr val="FF6600"/>
              </a:solidFill>
              <a:effectLst/>
              <a:latin typeface="Calibri" panose="020F0502020204030204" pitchFamily="34" charset="0"/>
              <a:cs typeface="Calibri" panose="020F0502020204030204" pitchFamily="34" charset="0"/>
            </a:endParaRPr>
          </a:p>
          <a:p>
            <a:r>
              <a:rPr lang="en-US" altLang="zh-CN" sz="2000" dirty="0">
                <a:solidFill>
                  <a:srgbClr val="FF6600"/>
                </a:solidFill>
                <a:effectLst/>
                <a:latin typeface="Calibri" panose="020F0502020204030204" pitchFamily="34" charset="0"/>
                <a:cs typeface="Calibri" panose="020F0502020204030204" pitchFamily="34" charset="0"/>
              </a:rPr>
              <a:t>There are outliers in feature ‘</a:t>
            </a:r>
            <a:r>
              <a:rPr lang="en-US" altLang="zh-CN" sz="2000" dirty="0" err="1">
                <a:solidFill>
                  <a:srgbClr val="FF6600"/>
                </a:solidFill>
                <a:effectLst/>
                <a:latin typeface="Calibri" panose="020F0502020204030204" pitchFamily="34" charset="0"/>
                <a:cs typeface="Calibri" panose="020F0502020204030204" pitchFamily="34" charset="0"/>
              </a:rPr>
              <a:t>count_of_risks</a:t>
            </a:r>
            <a:r>
              <a:rPr lang="en-US" altLang="zh-CN" sz="2000" dirty="0">
                <a:solidFill>
                  <a:srgbClr val="FF6600"/>
                </a:solidFill>
                <a:effectLst/>
                <a:latin typeface="Calibri" panose="020F0502020204030204" pitchFamily="34" charset="0"/>
                <a:cs typeface="Calibri" panose="020F0502020204030204" pitchFamily="34" charset="0"/>
              </a:rPr>
              <a:t>’ </a:t>
            </a:r>
          </a:p>
          <a:p>
            <a:r>
              <a:rPr lang="en-US" altLang="zh-CN" sz="2000" dirty="0">
                <a:solidFill>
                  <a:srgbClr val="FF6600"/>
                </a:solidFill>
                <a:effectLst/>
                <a:latin typeface="Calibri" panose="020F0502020204030204" pitchFamily="34" charset="0"/>
                <a:cs typeface="Calibri" panose="020F0502020204030204" pitchFamily="34" charset="0"/>
              </a:rPr>
              <a:t>and ‘</a:t>
            </a:r>
            <a:r>
              <a:rPr lang="en-US" altLang="zh-CN" sz="2000" dirty="0" err="1">
                <a:solidFill>
                  <a:srgbClr val="FF6600"/>
                </a:solidFill>
                <a:effectLst/>
                <a:latin typeface="Calibri" panose="020F0502020204030204" pitchFamily="34" charset="0"/>
                <a:cs typeface="Calibri" panose="020F0502020204030204" pitchFamily="34" charset="0"/>
              </a:rPr>
              <a:t>Dexa_freq_during_Rx</a:t>
            </a:r>
            <a:r>
              <a:rPr lang="en-US" altLang="zh-CN" sz="2000" dirty="0">
                <a:solidFill>
                  <a:srgbClr val="FF6600"/>
                </a:solidFill>
                <a:effectLst/>
                <a:latin typeface="Calibri" panose="020F0502020204030204" pitchFamily="34" charset="0"/>
                <a:cs typeface="Calibri" panose="020F0502020204030204" pitchFamily="34" charset="0"/>
              </a:rPr>
              <a:t>’. I used Quantile Transformer</a:t>
            </a:r>
          </a:p>
          <a:p>
            <a:r>
              <a:rPr lang="en-US" altLang="zh-CN" sz="2000" dirty="0">
                <a:solidFill>
                  <a:srgbClr val="FF6600"/>
                </a:solidFill>
                <a:effectLst/>
                <a:latin typeface="Calibri" panose="020F0502020204030204" pitchFamily="34" charset="0"/>
                <a:cs typeface="Calibri" panose="020F0502020204030204" pitchFamily="34" charset="0"/>
              </a:rPr>
              <a:t> transforms the features to follow a uniform or a normal</a:t>
            </a:r>
          </a:p>
          <a:p>
            <a:r>
              <a:rPr lang="en-US" altLang="zh-CN" sz="2000" dirty="0">
                <a:solidFill>
                  <a:srgbClr val="FF6600"/>
                </a:solidFill>
                <a:effectLst/>
                <a:latin typeface="Calibri" panose="020F0502020204030204" pitchFamily="34" charset="0"/>
                <a:cs typeface="Calibri" panose="020F0502020204030204" pitchFamily="34" charset="0"/>
              </a:rPr>
              <a:t> distribution. </a:t>
            </a:r>
          </a:p>
          <a:p>
            <a:endParaRPr kumimoji="1" lang="zh-CN" altLang="en-US" dirty="0"/>
          </a:p>
        </p:txBody>
      </p:sp>
    </p:spTree>
    <p:extLst>
      <p:ext uri="{BB962C8B-B14F-4D97-AF65-F5344CB8AC3E}">
        <p14:creationId xmlns:p14="http://schemas.microsoft.com/office/powerpoint/2010/main" val="37967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normAutofit fontScale="90000"/>
          </a:bodyPr>
          <a:lstStyle/>
          <a:p>
            <a:br>
              <a:rPr lang="en-US" dirty="0"/>
            </a:br>
            <a:br>
              <a:rPr lang="en-US" dirty="0"/>
            </a:br>
            <a:br>
              <a:rPr lang="en-US" dirty="0"/>
            </a:br>
            <a:r>
              <a:rPr lang="en-US" altLang="zh-CN" sz="6000" b="1" dirty="0">
                <a:solidFill>
                  <a:srgbClr val="FF6600"/>
                </a:solidFill>
                <a:effectLst/>
                <a:cs typeface="Calibri" panose="020F0502020204030204" pitchFamily="34" charset="0"/>
              </a:rPr>
              <a:t>Model Development </a:t>
            </a:r>
            <a:br>
              <a:rPr lang="en-US" altLang="zh-CN" sz="6000" b="1" dirty="0">
                <a:solidFill>
                  <a:srgbClr val="FF6600"/>
                </a:solidFill>
                <a:effectLst/>
                <a:cs typeface="Calibri" panose="020F0502020204030204" pitchFamily="34" charset="0"/>
              </a:rPr>
            </a:br>
            <a:r>
              <a:rPr lang="en-US" altLang="zh-CN" sz="6000" b="1" dirty="0">
                <a:solidFill>
                  <a:srgbClr val="FF6600"/>
                </a:solidFill>
                <a:effectLst/>
                <a:cs typeface="Calibri" panose="020F0502020204030204" pitchFamily="34" charset="0"/>
              </a:rPr>
              <a:t>Decision Tree</a:t>
            </a: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文本框 6">
            <a:extLst>
              <a:ext uri="{FF2B5EF4-FFF2-40B4-BE49-F238E27FC236}">
                <a16:creationId xmlns:a16="http://schemas.microsoft.com/office/drawing/2014/main" id="{3BD7EF80-4386-2E0B-4375-62331A7D8222}"/>
              </a:ext>
            </a:extLst>
          </p:cNvPr>
          <p:cNvSpPr txBox="1"/>
          <p:nvPr/>
        </p:nvSpPr>
        <p:spPr>
          <a:xfrm>
            <a:off x="5907740" y="1035423"/>
            <a:ext cx="5733141" cy="2523768"/>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solidFill>
                  <a:srgbClr val="FF6600"/>
                </a:solidFill>
                <a:effectLst/>
                <a:latin typeface="Calibri" panose="020F0502020204030204" pitchFamily="34" charset="0"/>
                <a:cs typeface="Calibri" panose="020F0502020204030204" pitchFamily="34" charset="0"/>
              </a:rPr>
              <a:t>I built the Decision Tree model. </a:t>
            </a:r>
          </a:p>
          <a:p>
            <a:pPr marL="342900" indent="-342900">
              <a:buFont typeface="Arial" panose="020B0604020202020204" pitchFamily="34" charset="0"/>
              <a:buChar char="•"/>
            </a:pPr>
            <a:endParaRPr lang="en-US" altLang="zh-CN" sz="2000" dirty="0">
              <a:solidFill>
                <a:srgbClr val="FF6600"/>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dirty="0">
                <a:solidFill>
                  <a:srgbClr val="FF6600"/>
                </a:solidFill>
                <a:effectLst/>
                <a:latin typeface="Calibri" panose="020F0502020204030204" pitchFamily="34" charset="0"/>
                <a:cs typeface="Calibri" panose="020F0502020204030204" pitchFamily="34" charset="0"/>
              </a:rPr>
              <a:t> a 10-fold cross-validation method. </a:t>
            </a:r>
          </a:p>
          <a:p>
            <a:pPr marL="342900" indent="-342900">
              <a:buFont typeface="Arial" panose="020B0604020202020204" pitchFamily="34" charset="0"/>
              <a:buChar char="•"/>
            </a:pPr>
            <a:endParaRPr lang="en-US" altLang="zh-CN" sz="2000" dirty="0">
              <a:solidFill>
                <a:srgbClr val="FF6600"/>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dirty="0">
                <a:solidFill>
                  <a:srgbClr val="FF6600"/>
                </a:solidFill>
                <a:effectLst/>
                <a:latin typeface="Calibri" panose="020F0502020204030204" pitchFamily="34" charset="0"/>
                <a:cs typeface="Calibri" panose="020F0502020204030204" pitchFamily="34" charset="0"/>
              </a:rPr>
              <a:t>According to the result of Grid Search, </a:t>
            </a:r>
            <a:r>
              <a:rPr lang="en-US" altLang="zh-CN" sz="2000" dirty="0" err="1">
                <a:solidFill>
                  <a:srgbClr val="FF6600"/>
                </a:solidFill>
                <a:effectLst/>
                <a:latin typeface="Calibri" panose="020F0502020204030204" pitchFamily="34" charset="0"/>
                <a:cs typeface="Calibri" panose="020F0502020204030204" pitchFamily="34" charset="0"/>
              </a:rPr>
              <a:t>max_depth</a:t>
            </a:r>
            <a:r>
              <a:rPr lang="en-US" altLang="zh-CN" sz="2000" dirty="0">
                <a:solidFill>
                  <a:srgbClr val="FF6600"/>
                </a:solidFill>
                <a:effectLst/>
                <a:latin typeface="Calibri" panose="020F0502020204030204" pitchFamily="34" charset="0"/>
                <a:cs typeface="Calibri" panose="020F0502020204030204" pitchFamily="34" charset="0"/>
              </a:rPr>
              <a:t> as 7 and </a:t>
            </a:r>
            <a:r>
              <a:rPr lang="en-US" altLang="zh-CN" sz="2000" dirty="0" err="1">
                <a:solidFill>
                  <a:srgbClr val="FF6600"/>
                </a:solidFill>
                <a:effectLst/>
                <a:latin typeface="Calibri" panose="020F0502020204030204" pitchFamily="34" charset="0"/>
                <a:cs typeface="Calibri" panose="020F0502020204030204" pitchFamily="34" charset="0"/>
              </a:rPr>
              <a:t>min_samples_leaf</a:t>
            </a:r>
            <a:r>
              <a:rPr lang="en-US" altLang="zh-CN" sz="2000" dirty="0">
                <a:solidFill>
                  <a:srgbClr val="FF6600"/>
                </a:solidFill>
                <a:effectLst/>
                <a:latin typeface="Calibri" panose="020F0502020204030204" pitchFamily="34" charset="0"/>
                <a:cs typeface="Calibri" panose="020F0502020204030204" pitchFamily="34" charset="0"/>
              </a:rPr>
              <a:t> as 20 to build decision tree model. </a:t>
            </a:r>
            <a:endParaRPr lang="en-US" altLang="zh-CN" sz="2000" dirty="0">
              <a:solidFill>
                <a:srgbClr val="FF6600"/>
              </a:solidFill>
              <a:latin typeface="Calibri" panose="020F0502020204030204" pitchFamily="34" charset="0"/>
              <a:cs typeface="Calibri" panose="020F0502020204030204" pitchFamily="34" charset="0"/>
            </a:endParaRPr>
          </a:p>
          <a:p>
            <a:endParaRPr kumimoji="1" lang="zh-CN" altLang="en-US" dirty="0"/>
          </a:p>
        </p:txBody>
      </p:sp>
    </p:spTree>
    <p:extLst>
      <p:ext uri="{BB962C8B-B14F-4D97-AF65-F5344CB8AC3E}">
        <p14:creationId xmlns:p14="http://schemas.microsoft.com/office/powerpoint/2010/main" val="369849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normAutofit fontScale="90000"/>
          </a:bodyPr>
          <a:lstStyle/>
          <a:p>
            <a:br>
              <a:rPr lang="en-US" dirty="0"/>
            </a:br>
            <a:br>
              <a:rPr lang="en-US" dirty="0"/>
            </a:br>
            <a:br>
              <a:rPr lang="en-US" dirty="0"/>
            </a:br>
            <a:r>
              <a:rPr lang="en-US" altLang="zh-CN" sz="6000" b="1" dirty="0">
                <a:solidFill>
                  <a:srgbClr val="FF6600"/>
                </a:solidFill>
                <a:effectLst/>
                <a:cs typeface="Calibri" panose="020F0502020204030204" pitchFamily="34" charset="0"/>
              </a:rPr>
              <a:t>Model Development </a:t>
            </a:r>
            <a:br>
              <a:rPr lang="en-US" altLang="zh-CN" sz="6000" b="1" dirty="0">
                <a:solidFill>
                  <a:srgbClr val="FF6600"/>
                </a:solidFill>
                <a:effectLst/>
                <a:cs typeface="Calibri" panose="020F0502020204030204" pitchFamily="34" charset="0"/>
              </a:rPr>
            </a:br>
            <a:r>
              <a:rPr lang="en-US" altLang="zh-CN" sz="6000" b="1" dirty="0" err="1">
                <a:solidFill>
                  <a:srgbClr val="FF6600"/>
                </a:solidFill>
                <a:effectLst/>
                <a:cs typeface="Calibri" panose="020F0502020204030204" pitchFamily="34" charset="0"/>
              </a:rPr>
              <a:t>LightGBM</a:t>
            </a: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文本框 6">
            <a:extLst>
              <a:ext uri="{FF2B5EF4-FFF2-40B4-BE49-F238E27FC236}">
                <a16:creationId xmlns:a16="http://schemas.microsoft.com/office/drawing/2014/main" id="{3BD7EF80-4386-2E0B-4375-62331A7D8222}"/>
              </a:ext>
            </a:extLst>
          </p:cNvPr>
          <p:cNvSpPr txBox="1"/>
          <p:nvPr/>
        </p:nvSpPr>
        <p:spPr>
          <a:xfrm>
            <a:off x="5907740" y="1035423"/>
            <a:ext cx="5733141" cy="2523768"/>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solidFill>
                  <a:srgbClr val="FF6600"/>
                </a:solidFill>
                <a:effectLst/>
                <a:latin typeface="Calibri" panose="020F0502020204030204" pitchFamily="34" charset="0"/>
                <a:cs typeface="Calibri" panose="020F0502020204030204" pitchFamily="34" charset="0"/>
              </a:rPr>
              <a:t>I built a </a:t>
            </a:r>
            <a:r>
              <a:rPr lang="en-US" altLang="zh-CN" sz="2000" dirty="0" err="1">
                <a:solidFill>
                  <a:srgbClr val="FF6600"/>
                </a:solidFill>
                <a:effectLst/>
                <a:latin typeface="Calibri" panose="020F0502020204030204" pitchFamily="34" charset="0"/>
                <a:cs typeface="Calibri" panose="020F0502020204030204" pitchFamily="34" charset="0"/>
              </a:rPr>
              <a:t>LightGBM</a:t>
            </a:r>
            <a:r>
              <a:rPr lang="en-US" altLang="zh-CN" sz="2000" dirty="0">
                <a:solidFill>
                  <a:srgbClr val="FF6600"/>
                </a:solidFill>
                <a:effectLst/>
                <a:latin typeface="Calibri" panose="020F0502020204030204" pitchFamily="34" charset="0"/>
                <a:cs typeface="Calibri" panose="020F0502020204030204" pitchFamily="34" charset="0"/>
              </a:rPr>
              <a:t> model. </a:t>
            </a:r>
          </a:p>
          <a:p>
            <a:pPr marL="342900" indent="-342900">
              <a:buFont typeface="Arial" panose="020B0604020202020204" pitchFamily="34" charset="0"/>
              <a:buChar char="•"/>
            </a:pPr>
            <a:endParaRPr lang="en-US" altLang="zh-CN" sz="2000" dirty="0">
              <a:solidFill>
                <a:srgbClr val="FF6600"/>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dirty="0">
                <a:solidFill>
                  <a:srgbClr val="FF6600"/>
                </a:solidFill>
                <a:effectLst/>
                <a:latin typeface="Calibri" panose="020F0502020204030204" pitchFamily="34" charset="0"/>
                <a:cs typeface="Calibri" panose="020F0502020204030204" pitchFamily="34" charset="0"/>
              </a:rPr>
              <a:t>10-fold cross-validation method. </a:t>
            </a:r>
          </a:p>
          <a:p>
            <a:pPr marL="342900" indent="-342900">
              <a:buFont typeface="Arial" panose="020B0604020202020204" pitchFamily="34" charset="0"/>
              <a:buChar char="•"/>
            </a:pPr>
            <a:endParaRPr lang="en-US" altLang="zh-CN" sz="2000" dirty="0">
              <a:solidFill>
                <a:srgbClr val="FF6600"/>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dirty="0">
                <a:solidFill>
                  <a:srgbClr val="FF6600"/>
                </a:solidFill>
                <a:effectLst/>
                <a:latin typeface="Calibri" panose="020F0502020204030204" pitchFamily="34" charset="0"/>
                <a:cs typeface="Calibri" panose="020F0502020204030204" pitchFamily="34" charset="0"/>
              </a:rPr>
              <a:t>According to the result of Grid Search, </a:t>
            </a:r>
            <a:r>
              <a:rPr lang="en-US" altLang="zh-CN" sz="2000" dirty="0" err="1">
                <a:solidFill>
                  <a:srgbClr val="FF6600"/>
                </a:solidFill>
                <a:effectLst/>
                <a:latin typeface="Calibri" panose="020F0502020204030204" pitchFamily="34" charset="0"/>
                <a:cs typeface="Calibri" panose="020F0502020204030204" pitchFamily="34" charset="0"/>
              </a:rPr>
              <a:t>n_estimators</a:t>
            </a:r>
            <a:r>
              <a:rPr lang="en-US" altLang="zh-CN" sz="2000" dirty="0">
                <a:solidFill>
                  <a:srgbClr val="FF6600"/>
                </a:solidFill>
                <a:effectLst/>
                <a:latin typeface="Calibri" panose="020F0502020204030204" pitchFamily="34" charset="0"/>
                <a:cs typeface="Calibri" panose="020F0502020204030204" pitchFamily="34" charset="0"/>
              </a:rPr>
              <a:t> as 40 and </a:t>
            </a:r>
            <a:r>
              <a:rPr lang="en-US" altLang="zh-CN" sz="2000" dirty="0" err="1">
                <a:solidFill>
                  <a:srgbClr val="FF6600"/>
                </a:solidFill>
                <a:effectLst/>
                <a:latin typeface="Calibri" panose="020F0502020204030204" pitchFamily="34" charset="0"/>
                <a:cs typeface="Calibri" panose="020F0502020204030204" pitchFamily="34" charset="0"/>
              </a:rPr>
              <a:t>num_leaves</a:t>
            </a:r>
            <a:r>
              <a:rPr lang="en-US" altLang="zh-CN" sz="2000" dirty="0">
                <a:solidFill>
                  <a:srgbClr val="FF6600"/>
                </a:solidFill>
                <a:effectLst/>
                <a:latin typeface="Calibri" panose="020F0502020204030204" pitchFamily="34" charset="0"/>
                <a:cs typeface="Calibri" panose="020F0502020204030204" pitchFamily="34" charset="0"/>
              </a:rPr>
              <a:t> as 31 to build </a:t>
            </a:r>
            <a:r>
              <a:rPr lang="en-US" altLang="zh-CN" sz="2000" dirty="0" err="1">
                <a:solidFill>
                  <a:srgbClr val="FF6600"/>
                </a:solidFill>
                <a:effectLst/>
                <a:latin typeface="Calibri" panose="020F0502020204030204" pitchFamily="34" charset="0"/>
                <a:cs typeface="Calibri" panose="020F0502020204030204" pitchFamily="34" charset="0"/>
              </a:rPr>
              <a:t>LightGBM</a:t>
            </a:r>
            <a:r>
              <a:rPr lang="en-US" altLang="zh-CN" sz="2000" dirty="0">
                <a:solidFill>
                  <a:srgbClr val="FF6600"/>
                </a:solidFill>
                <a:effectLst/>
                <a:latin typeface="Calibri" panose="020F0502020204030204" pitchFamily="34" charset="0"/>
                <a:cs typeface="Calibri" panose="020F0502020204030204" pitchFamily="34" charset="0"/>
              </a:rPr>
              <a:t> model. </a:t>
            </a:r>
            <a:endParaRPr lang="en-US" altLang="zh-CN" sz="2000" dirty="0">
              <a:solidFill>
                <a:srgbClr val="FF6600"/>
              </a:solidFill>
              <a:latin typeface="Calibri" panose="020F0502020204030204" pitchFamily="34" charset="0"/>
              <a:cs typeface="Calibri" panose="020F0502020204030204" pitchFamily="34" charset="0"/>
            </a:endParaRPr>
          </a:p>
          <a:p>
            <a:endParaRPr kumimoji="1" lang="zh-CN" altLang="en-US" dirty="0"/>
          </a:p>
        </p:txBody>
      </p:sp>
    </p:spTree>
    <p:extLst>
      <p:ext uri="{BB962C8B-B14F-4D97-AF65-F5344CB8AC3E}">
        <p14:creationId xmlns:p14="http://schemas.microsoft.com/office/powerpoint/2010/main" val="376783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lIns="90000" anchor="t" anchorCtr="0">
            <a:normAutofit fontScale="90000"/>
          </a:bodyPr>
          <a:lstStyle/>
          <a:p>
            <a:br>
              <a:rPr lang="en-US" dirty="0"/>
            </a:br>
            <a:br>
              <a:rPr lang="en-US" dirty="0"/>
            </a:br>
            <a:br>
              <a:rPr lang="en-US" dirty="0"/>
            </a:br>
            <a:r>
              <a:rPr lang="en-US" altLang="zh-CN" sz="6000" b="1" dirty="0">
                <a:solidFill>
                  <a:srgbClr val="FF6600"/>
                </a:solidFill>
                <a:effectLst/>
                <a:cs typeface="Calibri" panose="020F0502020204030204" pitchFamily="34" charset="0"/>
              </a:rPr>
              <a:t>Model Development </a:t>
            </a:r>
            <a:br>
              <a:rPr lang="en-US" altLang="zh-CN" sz="6000" b="1" dirty="0">
                <a:solidFill>
                  <a:srgbClr val="FF6600"/>
                </a:solidFill>
                <a:effectLst/>
                <a:cs typeface="Calibri" panose="020F0502020204030204" pitchFamily="34" charset="0"/>
              </a:rPr>
            </a:br>
            <a:r>
              <a:rPr lang="en-US" altLang="zh-CN" sz="6000" b="1" dirty="0">
                <a:solidFill>
                  <a:srgbClr val="FF6600"/>
                </a:solidFill>
                <a:effectLst/>
                <a:cs typeface="Calibri" panose="020F0502020204030204" pitchFamily="34" charset="0"/>
              </a:rPr>
              <a:t>DNN</a:t>
            </a: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lang="en-US" altLang="zh-CN" sz="6000" b="1" dirty="0">
                <a:solidFill>
                  <a:srgbClr val="FF6600"/>
                </a:solidFill>
                <a:effectLst/>
                <a:latin typeface="Calibri" panose="020F0502020204030204" pitchFamily="34" charset="0"/>
                <a:cs typeface="Calibri" panose="020F0502020204030204" pitchFamily="34" charset="0"/>
              </a:rPr>
            </a:br>
            <a:br>
              <a:rPr kumimoji="1" lang="en-US" altLang="zh-CN" sz="6000" b="1" dirty="0">
                <a:solidFill>
                  <a:srgbClr val="FF6600"/>
                </a:solidFill>
                <a:latin typeface="Calibri" panose="020F0502020204030204" pitchFamily="34" charset="0"/>
                <a:cs typeface="Calibri" panose="020F050202020403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图片 4" descr="文本&#10;&#10;描述已自动生成">
            <a:extLst>
              <a:ext uri="{FF2B5EF4-FFF2-40B4-BE49-F238E27FC236}">
                <a16:creationId xmlns:a16="http://schemas.microsoft.com/office/drawing/2014/main" id="{3612E326-0107-A084-AF26-0F7C75881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996" y="726140"/>
            <a:ext cx="6387004" cy="4988859"/>
          </a:xfrm>
          <a:prstGeom prst="rect">
            <a:avLst/>
          </a:prstGeom>
        </p:spPr>
      </p:pic>
    </p:spTree>
    <p:extLst>
      <p:ext uri="{BB962C8B-B14F-4D97-AF65-F5344CB8AC3E}">
        <p14:creationId xmlns:p14="http://schemas.microsoft.com/office/powerpoint/2010/main" val="703554613"/>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主题​​</Template>
  <TotalTime>376</TotalTime>
  <Words>426</Words>
  <Application>Microsoft Macintosh PowerPoint</Application>
  <PresentationFormat>宽屏</PresentationFormat>
  <Paragraphs>60</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vt:lpstr>
      <vt:lpstr>Calibri</vt:lpstr>
      <vt:lpstr>Calibri Light</vt:lpstr>
      <vt:lpstr>Franklin Gothic Medium</vt:lpstr>
      <vt:lpstr>Office 主题​​</vt:lpstr>
      <vt:lpstr>PowerPoint 演示文稿</vt:lpstr>
      <vt:lpstr>   Agenda</vt:lpstr>
      <vt:lpstr>   Problem description </vt:lpstr>
      <vt:lpstr>   Project lifecycle   </vt:lpstr>
      <vt:lpstr>   Data Report    </vt:lpstr>
      <vt:lpstr>   Data Understanding &amp; Cleaning    </vt:lpstr>
      <vt:lpstr>   Model Development  Decision Tree     </vt:lpstr>
      <vt:lpstr>   Model Development  LightGBM     </vt:lpstr>
      <vt:lpstr>   Model Development  DNN     </vt:lpstr>
      <vt:lpstr>   Evaluation      </vt:lpstr>
      <vt:lpstr>   Conclusion        </vt:lpstr>
      <vt:lpstr> Project: Healthcare - Persistency of a drug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Chenyu Wang</dc:creator>
  <cp:lastModifiedBy>Chenyu Wang</cp:lastModifiedBy>
  <cp:revision>3</cp:revision>
  <dcterms:created xsi:type="dcterms:W3CDTF">2022-09-20T04:04:50Z</dcterms:created>
  <dcterms:modified xsi:type="dcterms:W3CDTF">2022-12-01T06:40:23Z</dcterms:modified>
</cp:coreProperties>
</file>