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8" r:id="rId8"/>
    <p:sldId id="266" r:id="rId9"/>
    <p:sldId id="258" r:id="rId10"/>
    <p:sldId id="269" r:id="rId11"/>
    <p:sldId id="271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B31FA-2573-4BB5-B12A-E09CE9739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1400BD-C1FE-4644-A742-E61296850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A7F40-52DB-43DB-AF4C-B2BFAA47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03C58D-CE84-4E3E-B29E-0031B4E1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D59DC9-7C2B-42CE-9904-D6BAB6EE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27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28D71-AECB-48C1-975B-13798D27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3EA933-EDD8-4487-903D-D26F7463F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4649F-9DEE-458F-AF9D-86444E92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9BF06-A4DE-447B-BB74-27777591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6FABA-4326-48E9-8EA8-267DA13B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49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368982-6A1F-49C4-809E-E384DCE10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149068-8808-40E3-ADDA-6E61B9F7E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4EC09-1823-4EFB-9082-2A79A830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31716-93E8-40ED-AD63-21F4CCA4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EBE63-3EC4-4818-9DF2-D240CE21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44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7A31F-8473-43A7-A47F-E0D7A960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EEEA67-B4C4-409C-9D53-E4C94805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856CC6-6C42-4B95-A99F-B24208DC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5613C6-8C0B-4F5B-8726-94BBFC79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CD6CF-9066-4A6D-8622-B2B93E4D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29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D0B7F-C1EC-4562-965D-8AEF11E9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64F927-4A08-4125-8E26-9AD0D63F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2E88AF-651C-4B36-B662-677A8877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2EACD-2BA0-4745-90F5-34C0BAFF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D2C312-8302-4E5A-B93E-41682BD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8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C5D13-FA5D-4318-9FCA-226F88A7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530523-A97D-45C3-B93D-2C2EEE474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E61BEF-979F-401B-884F-E5416E10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7FA2AD-686C-4A9E-8E74-75596C3C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AFD88F-91DD-4928-9FD0-E08B61E6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924D52-591C-4F2A-9D32-F3314046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C108A-1D1F-477F-B7E9-5A18D147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CC3E96-FC79-4237-A005-7991F69B6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60B942-ABFF-47EA-A0F5-AD1626CCD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F7EB3B-7406-4874-A530-74BCD131F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9A66ED-B8F7-4C60-9BE2-82E3D7299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65AE93-C567-4F67-9836-7E10F94C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08A9D0-5402-4A0F-8E33-0C16B322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713A88-4B59-4885-A62E-17677721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6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F0C86-88FF-4BB8-92E6-2BE5FDAC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8E8647-A84F-4607-B4E7-5CE93CD4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7BAACC-3DC6-42D1-A0E4-5A09D452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95902D-4139-46B8-9659-D436CF51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7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4D2CD9-2023-4228-BB64-35525D69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DF5318-13BC-44FA-BE0F-DA712BCD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8D4104-BE86-4C94-B499-8D87702D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9C6FD-7833-4889-B212-CA85DFF4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8C2BA-DD32-4597-99C0-BAF1116E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330570-9B3F-4AC0-91A3-7AC5CBEA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10195C-72B9-49DD-855D-2674A5E3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20E436-2A0C-45B5-9DEE-046543DC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7E488-7FBD-4ED3-9F22-753D6D32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57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82061-EA9F-4CE5-892C-EB8968A9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97232E-0746-4208-A36E-A1B59181D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0F8010-70F0-45D8-9602-C40BF941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72F693-67D4-4241-8769-005673BF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29CBF4-E55F-408B-B517-E53B7C7C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9F5F7-3AF2-402E-8212-7E758E8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97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0949EC-F767-4226-8813-567A6AE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85F164-A994-43D2-89D5-1F6AEFF6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838041-3982-4513-B4AF-EC90CAD78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6F1F-61E0-46FF-A6D8-9CDACD1D95CF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D8C7C7-D755-43F3-9109-452A1F058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5093AD-03D8-4DAE-959E-F217A9EA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AFE6-262E-468C-A186-0A80294F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57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neworldoneocean.com/blog/entry/stem-sea-sponge-fiber-opti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BEED-1A63-4BD4-A22B-AE9431317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8895"/>
            <a:ext cx="9144000" cy="2574994"/>
          </a:xfrm>
        </p:spPr>
        <p:txBody>
          <a:bodyPr>
            <a:normAutofit/>
          </a:bodyPr>
          <a:lstStyle/>
          <a:p>
            <a:br>
              <a:rPr lang="en-US" altLang="zh-TW" i="1" dirty="0"/>
            </a:br>
            <a:r>
              <a:rPr lang="en-US" altLang="zh-TW" sz="4400" dirty="0">
                <a:latin typeface="+mj-ea"/>
              </a:rPr>
              <a:t>Simulation and Analysis of Mechanical Properties for </a:t>
            </a:r>
            <a:r>
              <a:rPr lang="en-US" altLang="zh-TW" sz="4400" i="1" dirty="0" err="1">
                <a:latin typeface="+mj-ea"/>
              </a:rPr>
              <a:t>Euplectella</a:t>
            </a:r>
            <a:r>
              <a:rPr lang="en-US" altLang="zh-TW" sz="4400" dirty="0">
                <a:latin typeface="+mj-ea"/>
              </a:rPr>
              <a:t> sp. Skeleton</a:t>
            </a:r>
            <a:endParaRPr lang="zh-TW" altLang="en-US" sz="4400" dirty="0">
              <a:latin typeface="+mj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33912B-9467-47AA-8AD8-E4D601D32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4052942"/>
            <a:ext cx="9144000" cy="1011803"/>
          </a:xfrm>
        </p:spPr>
        <p:txBody>
          <a:bodyPr/>
          <a:lstStyle/>
          <a:p>
            <a:r>
              <a:rPr lang="en-US" altLang="zh-TW" dirty="0"/>
              <a:t>Cheng-Yu Yang</a:t>
            </a:r>
          </a:p>
          <a:p>
            <a:r>
              <a:rPr lang="en-US" altLang="zh-TW" dirty="0" err="1"/>
              <a:t>Professor:Chia-Ching</a:t>
            </a:r>
            <a:r>
              <a:rPr lang="en-US" altLang="zh-TW" dirty="0"/>
              <a:t> Chou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20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B28751-006F-42AA-ABF6-F8A60D3AE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r="18483" b="8492"/>
          <a:stretch/>
        </p:blipFill>
        <p:spPr>
          <a:xfrm>
            <a:off x="630312" y="3885352"/>
            <a:ext cx="5244869" cy="273405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1BC2C3-92BD-4A79-9DF3-5344294F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" r="18009" b="7191"/>
          <a:stretch/>
        </p:blipFill>
        <p:spPr>
          <a:xfrm>
            <a:off x="630311" y="743626"/>
            <a:ext cx="5244869" cy="27616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038F5A7-BBB9-4355-8E4B-FDB24861D5E2}"/>
              </a:ext>
            </a:extLst>
          </p:cNvPr>
          <p:cNvSpPr txBox="1"/>
          <p:nvPr/>
        </p:nvSpPr>
        <p:spPr>
          <a:xfrm>
            <a:off x="550413" y="330784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Oringinal</a:t>
            </a:r>
            <a:r>
              <a:rPr lang="en-US" altLang="zh-TW" dirty="0"/>
              <a:t> Structure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B66A9D-8694-4608-A1A3-598BBAC566E0}"/>
              </a:ext>
            </a:extLst>
          </p:cNvPr>
          <p:cNvSpPr txBox="1"/>
          <p:nvPr/>
        </p:nvSpPr>
        <p:spPr>
          <a:xfrm>
            <a:off x="550413" y="3472510"/>
            <a:ext cx="31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Oringinal</a:t>
            </a:r>
            <a:r>
              <a:rPr lang="en-US" altLang="zh-TW" dirty="0"/>
              <a:t> Structure(Slash bond)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55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17C8A-E873-42AD-B5EF-53F6EBF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Materail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DB76F4B-316A-487C-814E-18DE62B97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31" y="1103954"/>
            <a:ext cx="6388374" cy="465009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C33715F-0147-4070-B9D6-25538704FE0A}"/>
              </a:ext>
            </a:extLst>
          </p:cNvPr>
          <p:cNvSpPr txBox="1"/>
          <p:nvPr/>
        </p:nvSpPr>
        <p:spPr>
          <a:xfrm>
            <a:off x="5694948" y="5871411"/>
            <a:ext cx="603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[Fig7] Interaction potential for </a:t>
            </a:r>
            <a:r>
              <a:rPr lang="en-US" altLang="zh-TW" dirty="0" err="1"/>
              <a:t>SiOz</a:t>
            </a:r>
            <a:r>
              <a:rPr lang="en-US" altLang="zh-TW" dirty="0"/>
              <a:t>: A molecular-dynamics study of structural correlations.</a:t>
            </a:r>
            <a:r>
              <a:rPr lang="fi-FI" altLang="zh-TW" dirty="0"/>
              <a:t> P. Vashishta, Rajiv K. Kalia, and Jose P. Rino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2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228C0-45DB-48BA-84CF-6203866B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6DA64B-AA4D-48FA-B0AA-C766033C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53056" cy="4486275"/>
          </a:xfrm>
        </p:spPr>
        <p:txBody>
          <a:bodyPr/>
          <a:lstStyle/>
          <a:p>
            <a:r>
              <a:rPr lang="en-US" altLang="zh-TW" dirty="0"/>
              <a:t>Build different layer structure and adjust geometric shape </a:t>
            </a:r>
            <a:r>
              <a:rPr lang="en-US" altLang="zh-TW" dirty="0" err="1"/>
              <a:t>ratio.Observe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shape ratio and  tensile strength </a:t>
            </a:r>
            <a:r>
              <a:rPr lang="en-US" altLang="zh-TW" dirty="0" err="1"/>
              <a:t>relastionship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55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500A0-9354-495C-B85C-25F374A2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64" y="0"/>
            <a:ext cx="10515600" cy="1325563"/>
          </a:xfrm>
        </p:spPr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9C24A-A988-4B98-8054-F73A47D2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07" y="1220900"/>
            <a:ext cx="11703146" cy="5637100"/>
          </a:xfrm>
        </p:spPr>
        <p:txBody>
          <a:bodyPr>
            <a:normAutofit/>
          </a:bodyPr>
          <a:lstStyle/>
          <a:p>
            <a:r>
              <a:rPr lang="en-US" altLang="zh-TW" dirty="0"/>
              <a:t>James C. </a:t>
            </a:r>
            <a:r>
              <a:rPr lang="en-US" altLang="zh-TW" dirty="0" err="1"/>
              <a:t>W.,Joanna</a:t>
            </a:r>
            <a:r>
              <a:rPr lang="en-US" altLang="zh-TW" dirty="0"/>
              <a:t> </a:t>
            </a:r>
            <a:r>
              <a:rPr lang="en-US" altLang="zh-TW" dirty="0" err="1"/>
              <a:t>A.,Georg</a:t>
            </a:r>
            <a:r>
              <a:rPr lang="en-US" altLang="zh-TW" dirty="0"/>
              <a:t> E. F., David </a:t>
            </a:r>
            <a:r>
              <a:rPr lang="en-US" altLang="zh-TW" dirty="0" err="1"/>
              <a:t>K.,Alexander</a:t>
            </a:r>
            <a:r>
              <a:rPr lang="en-US" altLang="zh-TW" dirty="0"/>
              <a:t> </a:t>
            </a:r>
            <a:r>
              <a:rPr lang="en-US" altLang="zh-TW" dirty="0" err="1"/>
              <a:t>W.,Peter</a:t>
            </a:r>
            <a:r>
              <a:rPr lang="en-US" altLang="zh-TW" dirty="0"/>
              <a:t> </a:t>
            </a:r>
            <a:r>
              <a:rPr lang="en-US" altLang="zh-TW" dirty="0" err="1"/>
              <a:t>A.,Kirk</a:t>
            </a:r>
            <a:r>
              <a:rPr lang="en-US" altLang="zh-TW" dirty="0"/>
              <a:t> </a:t>
            </a:r>
            <a:r>
              <a:rPr lang="en-US" altLang="zh-TW" dirty="0" err="1"/>
              <a:t>Fields,Michael</a:t>
            </a:r>
            <a:r>
              <a:rPr lang="en-US" altLang="zh-TW" dirty="0"/>
              <a:t> </a:t>
            </a:r>
            <a:r>
              <a:rPr lang="en-US" altLang="zh-TW" dirty="0" err="1"/>
              <a:t>J.P.,Frank</a:t>
            </a:r>
            <a:r>
              <a:rPr lang="en-US" altLang="zh-TW" dirty="0"/>
              <a:t> W. </a:t>
            </a:r>
            <a:r>
              <a:rPr lang="en-US" altLang="zh-TW" dirty="0" err="1"/>
              <a:t>Zok</a:t>
            </a:r>
            <a:r>
              <a:rPr lang="en-US" altLang="zh-TW" dirty="0"/>
              <a:t>,</a:t>
            </a:r>
            <a:r>
              <a:rPr lang="it-IT" altLang="zh-TW" dirty="0"/>
              <a:t>Paul K. H.,Peter Fratzl., Danie.E.M.</a:t>
            </a:r>
            <a:r>
              <a:rPr lang="en-US" altLang="zh-TW" dirty="0"/>
              <a:t>, 2006.Hierarchical assembly of the siliceous skeletal lattice</a:t>
            </a:r>
            <a:r>
              <a:rPr lang="zh-TW" altLang="en-US" dirty="0"/>
              <a:t> </a:t>
            </a:r>
            <a:r>
              <a:rPr lang="en-US" altLang="zh-TW" dirty="0"/>
              <a:t>of the hexactinellid sponge </a:t>
            </a:r>
            <a:r>
              <a:rPr lang="en-US" altLang="zh-TW" dirty="0" err="1"/>
              <a:t>Euplectella</a:t>
            </a:r>
            <a:r>
              <a:rPr lang="en-US" altLang="zh-TW" dirty="0"/>
              <a:t> aspergillum.</a:t>
            </a:r>
          </a:p>
          <a:p>
            <a:r>
              <a:rPr lang="en-US" altLang="zh-TW" dirty="0" err="1"/>
              <a:t>Jianhu</a:t>
            </a:r>
            <a:r>
              <a:rPr lang="en-US" altLang="zh-TW" dirty="0"/>
              <a:t> </a:t>
            </a:r>
            <a:r>
              <a:rPr lang="en-US" altLang="zh-TW" dirty="0" err="1"/>
              <a:t>Shena,Yi</a:t>
            </a:r>
            <a:r>
              <a:rPr lang="en-US" altLang="zh-TW" dirty="0"/>
              <a:t> Min </a:t>
            </a:r>
            <a:r>
              <a:rPr lang="en-US" altLang="zh-TW" dirty="0" err="1"/>
              <a:t>Xiea,n,Xiaodong</a:t>
            </a:r>
            <a:r>
              <a:rPr lang="en-US" altLang="zh-TW" dirty="0"/>
              <a:t> </a:t>
            </a:r>
            <a:r>
              <a:rPr lang="en-US" altLang="zh-TW" dirty="0" err="1"/>
              <a:t>H.S.Z,Dong</a:t>
            </a:r>
            <a:r>
              <a:rPr lang="en-US" altLang="zh-TW" dirty="0"/>
              <a:t> </a:t>
            </a:r>
            <a:r>
              <a:rPr lang="en-US" altLang="zh-TW" dirty="0" err="1"/>
              <a:t>Ruanb</a:t>
            </a:r>
            <a:r>
              <a:rPr lang="en-US" altLang="zh-TW" dirty="0"/>
              <a:t>.,  2012.Mechanical properties of luffa sponge.</a:t>
            </a:r>
          </a:p>
          <a:p>
            <a:r>
              <a:rPr lang="en-US" altLang="zh-TW" dirty="0"/>
              <a:t>Shu-Wei Chang.,</a:t>
            </a:r>
            <a:r>
              <a:rPr lang="en-US" altLang="zh-TW" dirty="0" err="1"/>
              <a:t>Chiu,K.M</a:t>
            </a:r>
            <a:r>
              <a:rPr lang="en-US" altLang="zh-TW" dirty="0"/>
              <a:t>.,  2019.Simulation and Analysis of Mechanical Properties for Bio-inspired Gradient </a:t>
            </a:r>
            <a:r>
              <a:rPr lang="en-US" altLang="zh-TW" dirty="0" err="1"/>
              <a:t>Structurak</a:t>
            </a:r>
            <a:r>
              <a:rPr lang="en-US" altLang="zh-TW" dirty="0"/>
              <a:t> Materials.</a:t>
            </a:r>
          </a:p>
          <a:p>
            <a:r>
              <a:rPr lang="en-US" altLang="zh-TW" dirty="0"/>
              <a:t>Alexander </a:t>
            </a:r>
            <a:r>
              <a:rPr lang="en-US" altLang="zh-TW" dirty="0" err="1"/>
              <a:t>Epstein,APPHY</a:t>
            </a:r>
            <a:r>
              <a:rPr lang="en-US" altLang="zh-TW" dirty="0"/>
              <a:t> 226,Spring 2009.Skeleton of </a:t>
            </a:r>
            <a:r>
              <a:rPr lang="en-US" altLang="zh-TW" dirty="0" err="1"/>
              <a:t>Euplectella</a:t>
            </a:r>
            <a:r>
              <a:rPr lang="en-US" altLang="zh-TW" dirty="0"/>
              <a:t> </a:t>
            </a:r>
            <a:r>
              <a:rPr lang="en-US" altLang="zh-TW" dirty="0" err="1"/>
              <a:t>sp</a:t>
            </a:r>
            <a:r>
              <a:rPr lang="en-US" altLang="zh-TW" dirty="0"/>
              <a:t>.:</a:t>
            </a:r>
            <a:r>
              <a:rPr lang="en-US" altLang="zh-TW" dirty="0" err="1"/>
              <a:t>Strucural</a:t>
            </a:r>
            <a:r>
              <a:rPr lang="en-US" altLang="zh-TW" dirty="0"/>
              <a:t> Hierarchy from the Nanoscale to the Macroscale</a:t>
            </a:r>
          </a:p>
          <a:p>
            <a:r>
              <a:rPr lang="it-IT" altLang="zh-TW" dirty="0"/>
              <a:t>F. Libonati,V. Cipriano,L. Vergani,M.J. Buehler,</a:t>
            </a:r>
            <a:r>
              <a:rPr lang="en-US" altLang="zh-TW" dirty="0"/>
              <a:t> computational framework to predict failure and performance of bone-inspired </a:t>
            </a:r>
            <a:r>
              <a:rPr lang="en-US" altLang="zh-TW" dirty="0" err="1"/>
              <a:t>materials,ACS</a:t>
            </a:r>
            <a:r>
              <a:rPr lang="en-US" altLang="zh-TW" dirty="0"/>
              <a:t> Biomaterials Science &amp; Engineering 3 (12) (2017) 3236-3243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15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29392-7FC1-467D-97CF-BEEB97E5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284085"/>
            <a:ext cx="10821140" cy="5892878"/>
          </a:xfrm>
        </p:spPr>
        <p:txBody>
          <a:bodyPr/>
          <a:lstStyle/>
          <a:p>
            <a:r>
              <a:rPr lang="fi-FI" altLang="zh-TW" dirty="0"/>
              <a:t>P. Vashishta, Rajiv K. Kalia, and Jose P. Rino,1990.</a:t>
            </a:r>
            <a:r>
              <a:rPr lang="en-US" altLang="zh-TW" dirty="0"/>
              <a:t> Interaction potential for </a:t>
            </a:r>
            <a:r>
              <a:rPr lang="en-US" altLang="zh-TW" dirty="0" err="1"/>
              <a:t>SiOz</a:t>
            </a:r>
            <a:r>
              <a:rPr lang="en-US" altLang="zh-TW" dirty="0"/>
              <a:t>: A molecular-dynamics study of structural correlations.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76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9C9A8-7A94-4C3A-8BD7-6F744A64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32843-EDF8-45ED-AACC-58A27E49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</a:p>
          <a:p>
            <a:r>
              <a:rPr lang="en-US" altLang="zh-TW" dirty="0"/>
              <a:t>What is </a:t>
            </a:r>
            <a:r>
              <a:rPr lang="en-US" altLang="zh-TW" i="1" dirty="0" err="1"/>
              <a:t>Euplectella</a:t>
            </a:r>
            <a:r>
              <a:rPr lang="en-US" altLang="zh-TW" i="1" dirty="0"/>
              <a:t> </a:t>
            </a:r>
            <a:r>
              <a:rPr lang="en-US" altLang="zh-TW" dirty="0"/>
              <a:t>sp. Skeleton?</a:t>
            </a:r>
          </a:p>
          <a:p>
            <a:r>
              <a:rPr lang="en-US" altLang="zh-TW" dirty="0"/>
              <a:t>Application</a:t>
            </a:r>
          </a:p>
          <a:p>
            <a:r>
              <a:rPr lang="en-US" altLang="zh-TW" dirty="0"/>
              <a:t>Research method</a:t>
            </a:r>
          </a:p>
          <a:p>
            <a:r>
              <a:rPr lang="en-US" altLang="zh-TW" dirty="0"/>
              <a:t>Simulation</a:t>
            </a:r>
          </a:p>
          <a:p>
            <a:r>
              <a:rPr lang="en-US" altLang="zh-TW" dirty="0"/>
              <a:t>Reference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8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8ED1A-3EEB-4228-AE19-2E2DA3E4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0336"/>
            <a:ext cx="10515600" cy="1325563"/>
          </a:xfrm>
        </p:spPr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7B237-7BF3-4009-BD89-1DA7547F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1984"/>
            <a:ext cx="11146972" cy="5505680"/>
          </a:xfrm>
        </p:spPr>
        <p:txBody>
          <a:bodyPr/>
          <a:lstStyle/>
          <a:p>
            <a:r>
              <a:rPr lang="en-US" altLang="zh-TW" dirty="0"/>
              <a:t>During the development of materials </a:t>
            </a:r>
            <a:r>
              <a:rPr lang="en-US" altLang="zh-TW" dirty="0" err="1"/>
              <a:t>currently,artificial</a:t>
            </a:r>
            <a:r>
              <a:rPr lang="en-US" altLang="zh-TW" dirty="0"/>
              <a:t> materials could not satisfy humans </a:t>
            </a:r>
            <a:r>
              <a:rPr lang="en-US" altLang="zh-TW" dirty="0" err="1"/>
              <a:t>need.How</a:t>
            </a:r>
            <a:r>
              <a:rPr lang="en-US" altLang="zh-TW" dirty="0"/>
              <a:t> to use simple </a:t>
            </a:r>
            <a:r>
              <a:rPr lang="en-US" altLang="zh-TW" dirty="0" err="1"/>
              <a:t>materails</a:t>
            </a:r>
            <a:r>
              <a:rPr lang="en-US" altLang="zh-TW" dirty="0"/>
              <a:t> to achieve the required material </a:t>
            </a:r>
            <a:r>
              <a:rPr lang="en-US" altLang="zh-TW" dirty="0" err="1"/>
              <a:t>properties,it</a:t>
            </a:r>
            <a:r>
              <a:rPr lang="en-US" altLang="zh-TW" dirty="0"/>
              <a:t> is developmental material issue </a:t>
            </a:r>
            <a:r>
              <a:rPr lang="en-US" altLang="zh-TW" dirty="0" err="1"/>
              <a:t>infuture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However,fauna</a:t>
            </a:r>
            <a:r>
              <a:rPr lang="en-US" altLang="zh-TW" dirty="0"/>
              <a:t> and flora in nature through the process of evolution and elimination, Its composition of material structure and simple materials can survival at the complex survival needs of </a:t>
            </a:r>
            <a:r>
              <a:rPr lang="en-US" altLang="zh-TW" dirty="0" err="1"/>
              <a:t>nature,This</a:t>
            </a:r>
            <a:r>
              <a:rPr lang="en-US" altLang="zh-TW" dirty="0"/>
              <a:t> also makes new research directions in material </a:t>
            </a:r>
            <a:r>
              <a:rPr lang="en-US" altLang="zh-TW" dirty="0" err="1"/>
              <a:t>development,and</a:t>
            </a:r>
            <a:r>
              <a:rPr lang="en-US" altLang="zh-TW" dirty="0"/>
              <a:t> these materials are inspired by biological </a:t>
            </a:r>
            <a:r>
              <a:rPr lang="en-US" altLang="zh-TW" dirty="0" err="1"/>
              <a:t>structures.That</a:t>
            </a:r>
            <a:r>
              <a:rPr lang="en-US" altLang="zh-TW" dirty="0"/>
              <a:t> is 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Biomimetic Materials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/>
              <a:t>What I want to explore in this research is </a:t>
            </a:r>
            <a:r>
              <a:rPr lang="en-US" altLang="zh-TW" i="1" dirty="0" err="1">
                <a:latin typeface="+mj-ea"/>
              </a:rPr>
              <a:t>Euplectella</a:t>
            </a:r>
            <a:r>
              <a:rPr lang="en-US" altLang="zh-TW" dirty="0">
                <a:latin typeface="+mj-ea"/>
              </a:rPr>
              <a:t> sp. </a:t>
            </a:r>
            <a:r>
              <a:rPr lang="en-US" altLang="zh-TW" dirty="0" err="1"/>
              <a:t>Skeleton.By</a:t>
            </a:r>
            <a:r>
              <a:rPr lang="en-US" altLang="zh-TW" dirty="0"/>
              <a:t> observing</a:t>
            </a:r>
            <a:r>
              <a:rPr lang="zh-TW" altLang="en-US" dirty="0"/>
              <a:t> </a:t>
            </a:r>
            <a:r>
              <a:rPr lang="en-US" altLang="zh-TW" dirty="0"/>
              <a:t>different proportion structure to tensile strength.</a:t>
            </a:r>
          </a:p>
          <a:p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2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A73E6-9816-4AEB-BA39-1C790262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79" y="101543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+mj-ea"/>
              </a:rPr>
              <a:t>What is </a:t>
            </a:r>
            <a:r>
              <a:rPr lang="en-US" altLang="zh-TW" i="1" dirty="0" err="1"/>
              <a:t>Euplectella</a:t>
            </a:r>
            <a:r>
              <a:rPr lang="en-US" altLang="zh-TW" i="1" dirty="0"/>
              <a:t> </a:t>
            </a:r>
            <a:r>
              <a:rPr lang="en-US" altLang="zh-TW" dirty="0"/>
              <a:t>sp. Skeleton</a:t>
            </a:r>
            <a:r>
              <a:rPr lang="en-US" altLang="zh-TW" dirty="0">
                <a:latin typeface="+mj-ea"/>
              </a:rPr>
              <a:t>?</a:t>
            </a:r>
            <a:endParaRPr lang="zh-TW" altLang="en-US" dirty="0">
              <a:latin typeface="+mj-ea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C65CA6-4A8C-4FB3-9B39-9AA07344A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17" y="1107005"/>
            <a:ext cx="3501799" cy="259645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E9284C-6CC5-4198-BCA9-1E6524721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16" y="4267806"/>
            <a:ext cx="3501799" cy="24886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67ED0D6-BC44-4410-9325-2462DD709C30}"/>
              </a:ext>
            </a:extLst>
          </p:cNvPr>
          <p:cNvSpPr txBox="1"/>
          <p:nvPr/>
        </p:nvSpPr>
        <p:spPr>
          <a:xfrm>
            <a:off x="4123314" y="1107005"/>
            <a:ext cx="78945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2400" i="1" dirty="0" err="1"/>
              <a:t>Euplectella</a:t>
            </a:r>
            <a:r>
              <a:rPr lang="en-US" altLang="zh-TW" sz="2400" dirty="0"/>
              <a:t> </a:t>
            </a:r>
            <a:r>
              <a:rPr lang="en-US" altLang="zh-TW" sz="2400" dirty="0" err="1"/>
              <a:t>sp.Skeleton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400" dirty="0"/>
              <a:t>1.It is a </a:t>
            </a:r>
            <a:r>
              <a:rPr lang="en-US" altLang="zh-TW" sz="2400" dirty="0" err="1"/>
              <a:t>deepwater</a:t>
            </a:r>
            <a:r>
              <a:rPr lang="en-US" altLang="zh-TW" sz="2400" dirty="0"/>
              <a:t> sponge from the Western Pacific whose glassy skeleton is a hollow cylinder.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2.The structure look like intricate cagelike:20~25cm long,2~4   cm in diameter and cage is </a:t>
            </a:r>
            <a:r>
              <a:rPr lang="en-US" altLang="zh-TW" sz="2400" dirty="0" err="1"/>
              <a:t>rigid.Main</a:t>
            </a:r>
            <a:r>
              <a:rPr lang="en-US" altLang="zh-TW" sz="2400" dirty="0"/>
              <a:t> by silica(SiO2).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3.Its surface structure is mainly </a:t>
            </a:r>
            <a:r>
              <a:rPr lang="en-US" altLang="zh-TW" sz="2400" dirty="0" err="1"/>
              <a:t>compsed</a:t>
            </a:r>
            <a:r>
              <a:rPr lang="en-US" altLang="zh-TW" sz="2400" dirty="0"/>
              <a:t> of multilayered   </a:t>
            </a:r>
          </a:p>
          <a:p>
            <a:pPr lvl="1"/>
            <a:r>
              <a:rPr lang="en-US" altLang="zh-TW" sz="2400" dirty="0"/>
              <a:t>Interwoven.</a:t>
            </a:r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C4D9F5-A248-4CB3-81BE-16CC2E6857BB}"/>
              </a:ext>
            </a:extLst>
          </p:cNvPr>
          <p:cNvSpPr txBox="1"/>
          <p:nvPr/>
        </p:nvSpPr>
        <p:spPr>
          <a:xfrm>
            <a:off x="4091492" y="6163980"/>
            <a:ext cx="397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[Fig2]</a:t>
            </a:r>
            <a:r>
              <a:rPr lang="en-US" altLang="zh-TW" dirty="0">
                <a:hlinkClick r:id="rId4"/>
              </a:rPr>
              <a:t> </a:t>
            </a:r>
            <a:r>
              <a:rPr lang="en-US" altLang="zh-TW" dirty="0"/>
              <a:t>Ocean </a:t>
            </a:r>
            <a:r>
              <a:rPr lang="en-US" altLang="zh-TW" dirty="0" err="1"/>
              <a:t>STEMulation:Sea</a:t>
            </a:r>
            <a:r>
              <a:rPr lang="en-US" altLang="zh-TW" dirty="0"/>
              <a:t> Sponge Fiber Optics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5DDD0E-4DD7-4BFF-AA2C-67B9867156C5}"/>
              </a:ext>
            </a:extLst>
          </p:cNvPr>
          <p:cNvSpPr txBox="1"/>
          <p:nvPr/>
        </p:nvSpPr>
        <p:spPr>
          <a:xfrm>
            <a:off x="432879" y="3631211"/>
            <a:ext cx="386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[Fig1]Venus flower basket </a:t>
            </a:r>
            <a:r>
              <a:rPr lang="en-US" altLang="zh-TW" dirty="0" err="1"/>
              <a:t>venus</a:t>
            </a:r>
            <a:r>
              <a:rPr lang="en-US" altLang="zh-TW" dirty="0"/>
              <a:t> flower </a:t>
            </a:r>
            <a:r>
              <a:rPr lang="en-US" altLang="zh-TW" dirty="0" err="1"/>
              <a:t>basket,</a:t>
            </a:r>
            <a:r>
              <a:rPr lang="en-US" altLang="zh-TW" i="1" dirty="0" err="1"/>
              <a:t>Euplectella</a:t>
            </a:r>
            <a:r>
              <a:rPr lang="en-US" altLang="zh-TW" dirty="0"/>
              <a:t> </a:t>
            </a:r>
            <a:r>
              <a:rPr lang="en-US" altLang="zh-TW" dirty="0" err="1"/>
              <a:t>sp</a:t>
            </a:r>
            <a:r>
              <a:rPr lang="en-US" altLang="zh-TW" dirty="0"/>
              <a:t>.,</a:t>
            </a:r>
            <a:r>
              <a:rPr lang="en-US" altLang="zh-TW" dirty="0" err="1"/>
              <a:t>skeketon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48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0FB88-B7A2-4587-BF45-370186BB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26" y="365125"/>
            <a:ext cx="10515600" cy="1325563"/>
          </a:xfrm>
        </p:spPr>
        <p:txBody>
          <a:bodyPr/>
          <a:lstStyle/>
          <a:p>
            <a:r>
              <a:rPr lang="en-US" altLang="zh-TW" i="1" dirty="0" err="1"/>
              <a:t>Euplectella</a:t>
            </a:r>
            <a:r>
              <a:rPr lang="en-US" altLang="zh-TW" i="1" dirty="0"/>
              <a:t> </a:t>
            </a:r>
            <a:r>
              <a:rPr lang="en-US" altLang="zh-TW" dirty="0"/>
              <a:t>sp. Skeleton  future applications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3CA038-4ECD-49C0-8D8C-4E783A2D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27" y="1491916"/>
            <a:ext cx="6489243" cy="51334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Advanced composite materials offer the designer considerable design freedom and unique functional </a:t>
            </a:r>
            <a:r>
              <a:rPr lang="en-US" altLang="zh-TW" dirty="0" err="1"/>
              <a:t>performance,such</a:t>
            </a:r>
            <a:r>
              <a:rPr lang="en-US" altLang="zh-TW" dirty="0"/>
              <a:t> as low weight specific strength and </a:t>
            </a:r>
            <a:r>
              <a:rPr lang="en-US" altLang="zh-TW" dirty="0" err="1"/>
              <a:t>stiffness,this</a:t>
            </a:r>
            <a:r>
              <a:rPr lang="en-US" altLang="zh-TW" dirty="0"/>
              <a:t> maybe bring innovation to future building materials.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8E54F8-0D34-4A9C-9E24-C6E3CB9A3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01" y="1491916"/>
            <a:ext cx="3316494" cy="44239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1CDF92C-B21B-45AA-8B0B-1E5105030679}"/>
              </a:ext>
            </a:extLst>
          </p:cNvPr>
          <p:cNvSpPr txBox="1"/>
          <p:nvPr/>
        </p:nvSpPr>
        <p:spPr>
          <a:xfrm>
            <a:off x="7463801" y="6123543"/>
            <a:ext cx="450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[Fig3]-</a:t>
            </a:r>
            <a:r>
              <a:rPr lang="zh-TW" altLang="en-US" dirty="0"/>
              <a:t>大樓鋼結構</a:t>
            </a:r>
            <a:r>
              <a:rPr lang="en-US" altLang="zh-TW" dirty="0"/>
              <a:t>.Based on www.dss.com.tw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21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A9171-61D4-4D72-9E8F-B6C9E72A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89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Research method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34E24DC-621B-44FE-8F2B-06166B327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62278" cy="413301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92CEF3B-380F-4286-A6C2-98DA8BE34595}"/>
              </a:ext>
            </a:extLst>
          </p:cNvPr>
          <p:cNvSpPr txBox="1"/>
          <p:nvPr/>
        </p:nvSpPr>
        <p:spPr>
          <a:xfrm>
            <a:off x="668889" y="1575030"/>
            <a:ext cx="6156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Analytical </a:t>
            </a:r>
            <a:r>
              <a:rPr lang="en-US" altLang="zh-TW" sz="2400" dirty="0" err="1"/>
              <a:t>method:Lattice</a:t>
            </a:r>
            <a:r>
              <a:rPr lang="en-US" altLang="zh-TW" sz="2400" dirty="0"/>
              <a:t>  Spring Modeling(LSM)</a:t>
            </a:r>
          </a:p>
          <a:p>
            <a:r>
              <a:rPr lang="en-US" altLang="zh-TW" sz="2400" dirty="0" err="1"/>
              <a:t>Tool:Lammps,OVITO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0693DF-332C-4375-BDDF-461809625E59}"/>
              </a:ext>
            </a:extLst>
          </p:cNvPr>
          <p:cNvSpPr txBox="1"/>
          <p:nvPr/>
        </p:nvSpPr>
        <p:spPr>
          <a:xfrm>
            <a:off x="6096000" y="6123543"/>
            <a:ext cx="586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[Fig4]MIT Buehler’s research team LSM modeling flowchart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2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73562-AE41-485D-A80E-CF891501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76" y="288533"/>
            <a:ext cx="10515600" cy="1325563"/>
          </a:xfrm>
        </p:spPr>
        <p:txBody>
          <a:bodyPr/>
          <a:lstStyle/>
          <a:p>
            <a:r>
              <a:rPr lang="en-US" altLang="zh-TW" dirty="0"/>
              <a:t>Experimental reference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2FF039F-8AD3-4E5F-AFD1-23781B926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76" y="1382803"/>
            <a:ext cx="6292647" cy="476416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4011332-68A4-4CCA-B4CC-0E6E67315CE5}"/>
              </a:ext>
            </a:extLst>
          </p:cNvPr>
          <p:cNvSpPr txBox="1"/>
          <p:nvPr/>
        </p:nvSpPr>
        <p:spPr>
          <a:xfrm>
            <a:off x="6696699" y="6146972"/>
            <a:ext cx="504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[Fig5] K. R. </a:t>
            </a:r>
            <a:r>
              <a:rPr lang="en-US" altLang="zh-TW" dirty="0" err="1"/>
              <a:t>Brown,D</a:t>
            </a:r>
            <a:r>
              <a:rPr lang="en-US" altLang="zh-TW" dirty="0"/>
              <a:t>. </a:t>
            </a:r>
            <a:r>
              <a:rPr lang="en-US" altLang="zh-TW" dirty="0" err="1"/>
              <a:t>Bacheva,R</a:t>
            </a:r>
            <a:r>
              <a:rPr lang="en-US" altLang="zh-TW" dirty="0"/>
              <a:t>. S. Trask</a:t>
            </a:r>
            <a:r>
              <a:rPr lang="zh-TW" altLang="en-US" dirty="0"/>
              <a:t> </a:t>
            </a:r>
            <a:r>
              <a:rPr lang="en-US" altLang="zh-TW" dirty="0"/>
              <a:t>3D Printed engineering analysis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6B4553-1404-4E43-83FF-65B3CB500202}"/>
              </a:ext>
            </a:extLst>
          </p:cNvPr>
          <p:cNvSpPr txBox="1"/>
          <p:nvPr/>
        </p:nvSpPr>
        <p:spPr>
          <a:xfrm>
            <a:off x="446048" y="1382803"/>
            <a:ext cx="57622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K. R. Brown team find most of the stresses are concentrated at the nodes and in the middle of the beams.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err="1"/>
              <a:t>Euplectella</a:t>
            </a:r>
            <a:r>
              <a:rPr lang="en-US" altLang="zh-TW" sz="2000" dirty="0"/>
              <a:t> sp. Skeleton’s structure can decrease the effective length of longitudinal </a:t>
            </a:r>
            <a:r>
              <a:rPr lang="en-US" altLang="zh-TW" sz="2000" dirty="0" err="1"/>
              <a:t>beams,thus</a:t>
            </a:r>
            <a:r>
              <a:rPr lang="en-US" altLang="zh-TW" sz="2000" dirty="0"/>
              <a:t> preventing buckling of the latter under compressive loading.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Skeleton of </a:t>
            </a:r>
            <a:r>
              <a:rPr lang="en-US" altLang="zh-TW" sz="2000" dirty="0" err="1"/>
              <a:t>E.aspergillum</a:t>
            </a:r>
            <a:r>
              <a:rPr lang="en-US" altLang="zh-TW" sz="2000" dirty="0"/>
              <a:t> is </a:t>
            </a:r>
            <a:r>
              <a:rPr lang="en-US" altLang="zh-TW" sz="2000" dirty="0" err="1"/>
              <a:t>charaterizedwith</a:t>
            </a:r>
            <a:r>
              <a:rPr lang="en-US" altLang="zh-TW" sz="2000" dirty="0"/>
              <a:t> an elaborate hierarchical </a:t>
            </a:r>
            <a:r>
              <a:rPr lang="en-US" altLang="zh-TW" sz="2000" dirty="0" err="1"/>
              <a:t>organization.The</a:t>
            </a:r>
            <a:r>
              <a:rPr lang="en-US" altLang="zh-TW" sz="2000" dirty="0"/>
              <a:t> multilayered improve the local energy-absorbing      </a:t>
            </a:r>
            <a:r>
              <a:rPr lang="en-US" altLang="zh-TW" sz="2000" dirty="0" err="1"/>
              <a:t>capacilties</a:t>
            </a:r>
            <a:r>
              <a:rPr lang="en-US" altLang="zh-TW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The sub-structural design of irregular spicule-nodal point overlap imparts global strength and        stiffness across the whole structure.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727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AF7D1-3262-4A00-B225-8B35FDA9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4843A-B19D-4C44-BD7E-88307FDC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Structure</a:t>
            </a:r>
          </a:p>
          <a:p>
            <a:r>
              <a:rPr lang="en-US" altLang="zh-TW" dirty="0"/>
              <a:t>Material setting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487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5CC74-B707-48C7-BA8F-01B82A12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8" y="205062"/>
            <a:ext cx="10515600" cy="1325563"/>
          </a:xfrm>
        </p:spPr>
        <p:txBody>
          <a:bodyPr/>
          <a:lstStyle/>
          <a:p>
            <a:r>
              <a:rPr lang="en-US" altLang="zh-TW" dirty="0"/>
              <a:t>Structure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43E059-6D10-4D59-88F5-FB93304B1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 r="1751"/>
          <a:stretch/>
        </p:blipFill>
        <p:spPr>
          <a:xfrm>
            <a:off x="530728" y="1530624"/>
            <a:ext cx="5193283" cy="382059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8CDDB8F-2F26-439B-A44D-C7302B008E30}"/>
              </a:ext>
            </a:extLst>
          </p:cNvPr>
          <p:cNvSpPr txBox="1"/>
          <p:nvPr/>
        </p:nvSpPr>
        <p:spPr>
          <a:xfrm>
            <a:off x="438167" y="5437904"/>
            <a:ext cx="5285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[Fig6]-</a:t>
            </a:r>
            <a:r>
              <a:rPr lang="en-US" altLang="zh-TW" dirty="0" err="1"/>
              <a:t>ierarchical</a:t>
            </a:r>
            <a:r>
              <a:rPr lang="en-US" altLang="zh-TW" dirty="0"/>
              <a:t> assembly of the siliceous skeletal lattice</a:t>
            </a:r>
            <a:r>
              <a:rPr lang="zh-TW" altLang="en-US" dirty="0"/>
              <a:t> </a:t>
            </a:r>
            <a:r>
              <a:rPr lang="en-US" altLang="zh-TW" dirty="0"/>
              <a:t>of the hexactinellid sponge </a:t>
            </a:r>
            <a:r>
              <a:rPr lang="en-US" altLang="zh-TW" dirty="0" err="1"/>
              <a:t>Euplectella</a:t>
            </a:r>
            <a:r>
              <a:rPr lang="en-US" altLang="zh-TW" dirty="0"/>
              <a:t> aspergillum(</a:t>
            </a:r>
            <a:r>
              <a:rPr lang="en-US" altLang="zh-TW" dirty="0">
                <a:latin typeface="Arial Black" panose="020B0A04020102020204" pitchFamily="34" charset="0"/>
              </a:rPr>
              <a:t>2006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1959EE-5778-463B-8553-796DA133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0624"/>
            <a:ext cx="4623490" cy="23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5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26870</TotalTime>
  <Words>728</Words>
  <Application>Microsoft Office PowerPoint</Application>
  <PresentationFormat>寬螢幕</PresentationFormat>
  <Paragraphs>59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Arial Black</vt:lpstr>
      <vt:lpstr>Calibri</vt:lpstr>
      <vt:lpstr>Calibri Light</vt:lpstr>
      <vt:lpstr>Office 佈景主題</vt:lpstr>
      <vt:lpstr> Simulation and Analysis of Mechanical Properties for Euplectella sp. Skeleton</vt:lpstr>
      <vt:lpstr>Outline</vt:lpstr>
      <vt:lpstr>Abstract</vt:lpstr>
      <vt:lpstr>What is Euplectella sp. Skeleton?</vt:lpstr>
      <vt:lpstr>Euplectella sp. Skeleton  future applications</vt:lpstr>
      <vt:lpstr>Research method</vt:lpstr>
      <vt:lpstr>Experimental reference</vt:lpstr>
      <vt:lpstr>Simulation</vt:lpstr>
      <vt:lpstr>Structure </vt:lpstr>
      <vt:lpstr>PowerPoint 簡報</vt:lpstr>
      <vt:lpstr>Materail Setting</vt:lpstr>
      <vt:lpstr>Future work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Euplectella sp. Skeleton建模</dc:title>
  <dc:creator>Windows 使用者</dc:creator>
  <cp:lastModifiedBy>Windows 使用者</cp:lastModifiedBy>
  <cp:revision>44</cp:revision>
  <dcterms:created xsi:type="dcterms:W3CDTF">2020-03-13T02:20:33Z</dcterms:created>
  <dcterms:modified xsi:type="dcterms:W3CDTF">2020-04-07T06:13:33Z</dcterms:modified>
</cp:coreProperties>
</file>