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84" r:id="rId2"/>
    <p:sldId id="462" r:id="rId3"/>
    <p:sldId id="385" r:id="rId4"/>
    <p:sldId id="468" r:id="rId5"/>
    <p:sldId id="491" r:id="rId6"/>
    <p:sldId id="489" r:id="rId7"/>
    <p:sldId id="472" r:id="rId8"/>
    <p:sldId id="474" r:id="rId9"/>
    <p:sldId id="488" r:id="rId10"/>
    <p:sldId id="475" r:id="rId11"/>
    <p:sldId id="477" r:id="rId12"/>
    <p:sldId id="482" r:id="rId13"/>
    <p:sldId id="435" r:id="rId14"/>
    <p:sldId id="490" r:id="rId15"/>
  </p:sldIdLst>
  <p:sldSz cx="9144000" cy="6858000" type="screen4x3"/>
  <p:notesSz cx="6794500" cy="9906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3399"/>
    <a:srgbClr val="CCFFFF"/>
    <a:srgbClr val="00FF00"/>
    <a:srgbClr val="CC9900"/>
    <a:srgbClr val="FFCC66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3653" autoAdjust="0"/>
  </p:normalViewPr>
  <p:slideViewPr>
    <p:cSldViewPr>
      <p:cViewPr varScale="1">
        <p:scale>
          <a:sx n="82" d="100"/>
          <a:sy n="82" d="100"/>
        </p:scale>
        <p:origin x="105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364"/>
    </p:cViewPr>
  </p:sorterViewPr>
  <p:notesViewPr>
    <p:cSldViewPr>
      <p:cViewPr varScale="1">
        <p:scale>
          <a:sx n="84" d="100"/>
          <a:sy n="84" d="100"/>
        </p:scale>
        <p:origin x="3930" y="114"/>
      </p:cViewPr>
      <p:guideLst>
        <p:guide orient="horz" pos="3120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8" tIns="46474" rIns="92948" bIns="4647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8" tIns="46474" rIns="92948" bIns="4647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8" tIns="46474" rIns="92948" bIns="4647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09113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8" tIns="46474" rIns="92948" bIns="4647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B714BC0-A0D7-4264-8279-880B63E6E6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21545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8" tIns="46474" rIns="92948" bIns="4647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8" tIns="46474" rIns="92948" bIns="4647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4538"/>
            <a:ext cx="4949825" cy="3713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06938"/>
            <a:ext cx="5432425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8" tIns="46474" rIns="92948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8" tIns="46474" rIns="92948" bIns="4647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09113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8" tIns="46474" rIns="92948" bIns="4647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F52493A-5CF6-46EE-A5D2-92627FDF972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0315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整頁修正，使聽者更了解你說介紹的構造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737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坐標軸名字大一點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672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D1CD2-85B3-4EEA-ABEA-AC9888F9182D}" type="slidenum">
              <a:rPr lang="en-US" altLang="zh-TW" smtClean="0"/>
              <a:pPr/>
              <a:t>‹#›</a:t>
            </a:fld>
            <a:r>
              <a:rPr lang="en-US" altLang="zh-TW" dirty="0" smtClean="0"/>
              <a:t>/25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3D8A64-393A-404F-A11E-47EAB8CFFC2F}" type="slidenum">
              <a:rPr lang="en-US" altLang="zh-TW" smtClean="0"/>
              <a:pPr/>
              <a:t>‹#›</a:t>
            </a:fld>
            <a:r>
              <a:rPr lang="en-US" altLang="zh-TW" dirty="0" smtClean="0"/>
              <a:t>/25</a:t>
            </a:r>
          </a:p>
          <a:p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ChangeArrowheads="1"/>
          </p:cNvSpPr>
          <p:nvPr userDrawn="1"/>
        </p:nvSpPr>
        <p:spPr bwMode="auto">
          <a:xfrm>
            <a:off x="381000" y="1524000"/>
            <a:ext cx="2590800" cy="609600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27" name="Rectangle 8"/>
          <p:cNvSpPr>
            <a:spLocks noChangeArrowheads="1"/>
          </p:cNvSpPr>
          <p:nvPr userDrawn="1"/>
        </p:nvSpPr>
        <p:spPr bwMode="auto">
          <a:xfrm>
            <a:off x="0" y="1143000"/>
            <a:ext cx="9144000" cy="4572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609600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CF9A3AE-86BA-4A57-8C5C-2EC1F152DE85}" type="slidenum">
              <a:rPr lang="en-US" altLang="zh-TW" smtClean="0"/>
              <a:pPr/>
              <a:t>‹#›</a:t>
            </a:fld>
            <a:r>
              <a:rPr lang="en-US" altLang="zh-TW" dirty="0" smtClean="0"/>
              <a:t>/25</a:t>
            </a:r>
            <a:endParaRPr lang="en-US" altLang="zh-TW" dirty="0"/>
          </a:p>
        </p:txBody>
      </p:sp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3471863" y="3167063"/>
            <a:ext cx="9144000" cy="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00" y="-23004"/>
            <a:ext cx="2971800" cy="785004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5273824" y="194152"/>
            <a:ext cx="387017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National Taiwan University Institute of Applied Mechanics 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00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00CC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00CC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00CC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00CC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00CC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00CC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00CC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00CC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3200" b="1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99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99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99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99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99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99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39136" cy="2160240"/>
          </a:xfrm>
        </p:spPr>
        <p:txBody>
          <a:bodyPr/>
          <a:lstStyle/>
          <a:p>
            <a:r>
              <a:rPr lang="en-US" altLang="zh-TW" sz="3500" dirty="0" smtClean="0"/>
              <a:t/>
            </a:r>
            <a:br>
              <a:rPr lang="en-US" altLang="zh-TW" sz="3500" dirty="0" smtClean="0"/>
            </a:br>
            <a:r>
              <a:rPr lang="en-US" altLang="zh-TW" sz="3500" dirty="0" smtClean="0"/>
              <a:t/>
            </a:r>
            <a:br>
              <a:rPr lang="en-US" altLang="zh-TW" sz="3500" dirty="0" smtClean="0"/>
            </a:br>
            <a:r>
              <a:rPr lang="en-US" altLang="zh-TW" sz="3600" dirty="0" smtClean="0">
                <a:latin typeface="+mj-ea"/>
              </a:rPr>
              <a:t>Simulation and Analysis of Mechanical Properties for </a:t>
            </a:r>
            <a:r>
              <a:rPr lang="en-US" altLang="zh-TW" sz="3600" dirty="0" err="1" smtClean="0">
                <a:latin typeface="+mj-ea"/>
              </a:rPr>
              <a:t>Euplectella</a:t>
            </a:r>
            <a:r>
              <a:rPr lang="en-US" altLang="zh-TW" sz="3600" dirty="0" smtClean="0">
                <a:latin typeface="+mj-ea"/>
              </a:rPr>
              <a:t> sp. Skeleton</a:t>
            </a:r>
            <a:endParaRPr lang="zh-TW" altLang="en-US" sz="35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23728" y="3212976"/>
            <a:ext cx="4824536" cy="2376264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ea typeface="思源黑体" panose="020B0400000000000000" pitchFamily="34" charset="-122"/>
                <a:sym typeface="思源黑体" panose="020B0400000000000000" pitchFamily="34" charset="-122"/>
              </a:rPr>
              <a:t>Cheng-Yu Yang</a:t>
            </a:r>
            <a:endParaRPr lang="en-US" altLang="zh-TW" sz="1800" dirty="0">
              <a:solidFill>
                <a:schemeClr val="bg1">
                  <a:lumMod val="50000"/>
                </a:schemeClr>
              </a:solidFill>
              <a:ea typeface="思源黑体" panose="020B0400000000000000" pitchFamily="34" charset="-122"/>
              <a:sym typeface="思源黑体" panose="020B0400000000000000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ea typeface="思源黑体" panose="020B0400000000000000" pitchFamily="34" charset="-122"/>
                <a:sym typeface="思源黑体" panose="020B0400000000000000" pitchFamily="34" charset="-122"/>
              </a:rPr>
              <a:t>Professor</a:t>
            </a:r>
            <a:r>
              <a:rPr lang="zh-TW" altLang="en-US" sz="1800" dirty="0" smtClean="0">
                <a:solidFill>
                  <a:schemeClr val="bg1">
                    <a:lumMod val="50000"/>
                  </a:schemeClr>
                </a:solidFill>
                <a:ea typeface="思源黑体" panose="020B0400000000000000" pitchFamily="34" charset="-122"/>
                <a:sym typeface="思源黑体" panose="020B0400000000000000" pitchFamily="34" charset="-122"/>
              </a:rPr>
              <a:t>：</a:t>
            </a: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ea typeface="思源黑体" panose="020B0400000000000000" pitchFamily="34" charset="-122"/>
              </a:rPr>
              <a:t>Chia-</a:t>
            </a:r>
            <a:r>
              <a:rPr lang="en-US" altLang="zh-TW" sz="1800" dirty="0" err="1" smtClean="0">
                <a:solidFill>
                  <a:schemeClr val="bg1">
                    <a:lumMod val="50000"/>
                  </a:schemeClr>
                </a:solidFill>
                <a:ea typeface="思源黑体" panose="020B0400000000000000" pitchFamily="34" charset="-122"/>
              </a:rPr>
              <a:t>Ching</a:t>
            </a: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ea typeface="思源黑体" panose="020B0400000000000000" pitchFamily="34" charset="-122"/>
              </a:rPr>
              <a:t> Chou, </a:t>
            </a:r>
            <a:r>
              <a:rPr lang="en-US" altLang="zh-TW" sz="1800" dirty="0" err="1" smtClean="0">
                <a:solidFill>
                  <a:schemeClr val="bg1">
                    <a:lumMod val="50000"/>
                  </a:schemeClr>
                </a:solidFill>
                <a:ea typeface="思源黑体" panose="020B0400000000000000" pitchFamily="34" charset="-122"/>
              </a:rPr>
              <a:t>Ph.D</a:t>
            </a:r>
            <a:endParaRPr lang="en-US" altLang="zh-TW" sz="1800" dirty="0">
              <a:solidFill>
                <a:schemeClr val="bg1">
                  <a:lumMod val="50000"/>
                </a:schemeClr>
              </a:solidFill>
              <a:ea typeface="思源黑体" panose="020B0400000000000000" pitchFamily="34" charset="-122"/>
              <a:sym typeface="思源黑体" panose="020B0400000000000000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ea typeface="思源黑体" panose="020B0400000000000000" pitchFamily="34" charset="-122"/>
                <a:sym typeface="思源黑体" panose="020B0400000000000000" pitchFamily="34" charset="-122"/>
              </a:rPr>
              <a:t>Institute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ea typeface="思源黑体" panose="020B0400000000000000" pitchFamily="34" charset="-122"/>
                <a:sym typeface="思源黑体" panose="020B0400000000000000" pitchFamily="34" charset="-122"/>
              </a:rPr>
              <a:t>of Applied Mechanics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ea typeface="思源黑体" panose="020B0400000000000000" pitchFamily="34" charset="-122"/>
                <a:sym typeface="思源黑体" panose="020B0400000000000000" pitchFamily="34" charset="-122"/>
              </a:rPr>
              <a:t>National Taiwan University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ea typeface="思源黑体" panose="020B0400000000000000" pitchFamily="34" charset="-122"/>
              <a:sym typeface="思源黑体" panose="020B0400000000000000" pitchFamily="34" charset="-122"/>
            </a:endParaRPr>
          </a:p>
          <a:p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467600" cy="1143000"/>
          </a:xfrm>
        </p:spPr>
        <p:txBody>
          <a:bodyPr/>
          <a:lstStyle/>
          <a:p>
            <a:r>
              <a:rPr lang="en-US" altLang="zh-TW" dirty="0"/>
              <a:t>Structure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725144"/>
            <a:ext cx="5606824" cy="13566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84" t="10117" r="-64" b="13701"/>
          <a:stretch/>
        </p:blipFill>
        <p:spPr>
          <a:xfrm>
            <a:off x="683568" y="1962121"/>
            <a:ext cx="3669914" cy="267538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917" y="1958730"/>
            <a:ext cx="4275908" cy="26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09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609600"/>
            <a:ext cx="7467600" cy="1143000"/>
          </a:xfrm>
        </p:spPr>
        <p:txBody>
          <a:bodyPr/>
          <a:lstStyle/>
          <a:p>
            <a:r>
              <a:rPr lang="en-US" altLang="zh-TW" dirty="0"/>
              <a:t>Simulation setting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00200"/>
            <a:ext cx="7990656" cy="5069160"/>
          </a:xfrm>
        </p:spPr>
        <p:txBody>
          <a:bodyPr/>
          <a:lstStyle/>
          <a:p>
            <a:r>
              <a:rPr lang="en-US" altLang="zh-TW" sz="2800" dirty="0">
                <a:solidFill>
                  <a:schemeClr val="tx1"/>
                </a:solidFill>
              </a:rPr>
              <a:t>Environmental </a:t>
            </a:r>
            <a:r>
              <a:rPr lang="en-US" altLang="zh-TW" sz="2800" dirty="0" smtClean="0">
                <a:solidFill>
                  <a:schemeClr val="tx1"/>
                </a:solidFill>
              </a:rPr>
              <a:t>conditions: NPT</a:t>
            </a:r>
          </a:p>
          <a:p>
            <a:r>
              <a:rPr lang="en-US" altLang="zh-TW" sz="2800" dirty="0" smtClean="0">
                <a:solidFill>
                  <a:schemeClr val="tx1"/>
                </a:solidFill>
              </a:rPr>
              <a:t>Force field: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chemeClr val="tx1"/>
                </a:solidFill>
              </a:rPr>
              <a:t>Bond Potential: Harmonic </a:t>
            </a:r>
            <a:r>
              <a:rPr lang="en-US" altLang="zh-TW" sz="2800" dirty="0" smtClean="0">
                <a:solidFill>
                  <a:schemeClr val="tx1"/>
                </a:solidFill>
              </a:rPr>
              <a:t>bond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</a:rPr>
              <a:t>   </a:t>
            </a:r>
            <a:r>
              <a:rPr lang="pt-BR" altLang="zh-TW" sz="2800" dirty="0" smtClean="0"/>
              <a:t>E </a:t>
            </a:r>
            <a:r>
              <a:rPr lang="pt-BR" altLang="zh-TW" sz="2800" dirty="0"/>
              <a:t>= K (r - r0)^2 </a:t>
            </a:r>
            <a:endParaRPr lang="pt-BR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pt-BR" altLang="zh-TW" sz="1600" dirty="0"/>
              <a:t>r</a:t>
            </a:r>
            <a:r>
              <a:rPr lang="pt-BR" altLang="zh-TW" sz="1600" dirty="0" smtClean="0"/>
              <a:t>0 </a:t>
            </a:r>
            <a:r>
              <a:rPr lang="en-US" altLang="zh-TW" sz="1600" dirty="0"/>
              <a:t>is the equilibrium bond distance</a:t>
            </a:r>
            <a:endParaRPr lang="pt-BR" altLang="zh-TW" sz="1600" dirty="0"/>
          </a:p>
          <a:p>
            <a:pPr marL="0" indent="0">
              <a:buNone/>
            </a:pPr>
            <a:endParaRPr lang="en-US" altLang="zh-TW" sz="28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chemeClr val="tx1"/>
                </a:solidFill>
              </a:rPr>
              <a:t>Intermolecular force: Lennard-Jones </a:t>
            </a:r>
            <a:r>
              <a:rPr lang="en-US" altLang="zh-TW" sz="2800" dirty="0" smtClean="0">
                <a:solidFill>
                  <a:schemeClr val="tx1"/>
                </a:solidFill>
              </a:rPr>
              <a:t>potential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l-GR" altLang="zh-TW" sz="1600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σ</a:t>
            </a:r>
            <a:r>
              <a:rPr lang="en-US" altLang="zh-TW" sz="16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is the finite distance at which the inter-particle potential is </a:t>
            </a:r>
            <a:r>
              <a:rPr lang="en-US" altLang="zh-TW" sz="1600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zero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1600" dirty="0" err="1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εis</a:t>
            </a:r>
            <a:r>
              <a:rPr lang="en-US" altLang="zh-TW" sz="16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the depth of the potential well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5013176"/>
            <a:ext cx="3719295" cy="95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95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760" y="609600"/>
            <a:ext cx="7467600" cy="1143000"/>
          </a:xfrm>
        </p:spPr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500" dirty="0">
                <a:solidFill>
                  <a:schemeClr val="tx1"/>
                </a:solidFill>
              </a:rPr>
              <a:t>Imitate the compression test done by Robinson team, and improve the structure of the next stage.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Build different layer structure and adjust geometric shape ratio. </a:t>
            </a:r>
            <a:r>
              <a:rPr lang="en-US" altLang="zh-TW" sz="2400" dirty="0" smtClean="0">
                <a:solidFill>
                  <a:schemeClr val="tx1"/>
                </a:solidFill>
              </a:rPr>
              <a:t>Observe shape </a:t>
            </a:r>
            <a:r>
              <a:rPr lang="en-US" altLang="zh-TW" sz="2400" dirty="0">
                <a:solidFill>
                  <a:schemeClr val="tx1"/>
                </a:solidFill>
              </a:rPr>
              <a:t>ratio and  tensile strength relationship.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1923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484784"/>
            <a:ext cx="7772400" cy="4495800"/>
          </a:xfrm>
        </p:spPr>
        <p:txBody>
          <a:bodyPr/>
          <a:lstStyle/>
          <a:p>
            <a:pPr algn="ctr" fontAlgn="t"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algn="ctr" fontAlgn="t"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algn="ctr" fontAlgn="t"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algn="ctr" fontAlgn="t"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謝謝聆聽 </a:t>
            </a:r>
            <a:r>
              <a:rPr lang="en-US" altLang="zh-TW" dirty="0" smtClean="0">
                <a:solidFill>
                  <a:schemeClr val="tx1"/>
                </a:solidFill>
              </a:rPr>
              <a:t>!</a:t>
            </a:r>
            <a:endParaRPr lang="zh-TW" alt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Thanks!</a:t>
            </a:r>
          </a:p>
          <a:p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467600" cy="1143000"/>
          </a:xfrm>
        </p:spPr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600200"/>
            <a:ext cx="7630616" cy="4421088"/>
          </a:xfrm>
        </p:spPr>
        <p:txBody>
          <a:bodyPr/>
          <a:lstStyle/>
          <a:p>
            <a:r>
              <a:rPr lang="en-US" altLang="zh-TW" sz="1800" dirty="0">
                <a:solidFill>
                  <a:schemeClr val="tx1"/>
                </a:solidFill>
              </a:rPr>
              <a:t>James C. </a:t>
            </a:r>
            <a:r>
              <a:rPr lang="en-US" altLang="zh-TW" sz="1800" dirty="0" err="1">
                <a:solidFill>
                  <a:schemeClr val="tx1"/>
                </a:solidFill>
              </a:rPr>
              <a:t>W.,Joanna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A.,Georg</a:t>
            </a:r>
            <a:r>
              <a:rPr lang="en-US" altLang="zh-TW" sz="1800" dirty="0">
                <a:solidFill>
                  <a:schemeClr val="tx1"/>
                </a:solidFill>
              </a:rPr>
              <a:t> E. F., David </a:t>
            </a:r>
            <a:r>
              <a:rPr lang="en-US" altLang="zh-TW" sz="1800" dirty="0" err="1">
                <a:solidFill>
                  <a:schemeClr val="tx1"/>
                </a:solidFill>
              </a:rPr>
              <a:t>K.,Alexander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W.,Peter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A.,Kirk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Fields,Michael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J.P.,Frank</a:t>
            </a:r>
            <a:r>
              <a:rPr lang="en-US" altLang="zh-TW" sz="1800" dirty="0">
                <a:solidFill>
                  <a:schemeClr val="tx1"/>
                </a:solidFill>
              </a:rPr>
              <a:t> W. </a:t>
            </a:r>
            <a:r>
              <a:rPr lang="en-US" altLang="zh-TW" sz="1800" dirty="0" err="1">
                <a:solidFill>
                  <a:schemeClr val="tx1"/>
                </a:solidFill>
              </a:rPr>
              <a:t>Zok</a:t>
            </a:r>
            <a:r>
              <a:rPr lang="en-US" altLang="zh-TW" sz="1800" dirty="0">
                <a:solidFill>
                  <a:schemeClr val="tx1"/>
                </a:solidFill>
              </a:rPr>
              <a:t>,</a:t>
            </a:r>
            <a:r>
              <a:rPr lang="it-IT" altLang="zh-TW" sz="1800" dirty="0">
                <a:solidFill>
                  <a:schemeClr val="tx1"/>
                </a:solidFill>
              </a:rPr>
              <a:t>Paul K. H.,Peter Fratzl., Danie.E.M.</a:t>
            </a:r>
            <a:r>
              <a:rPr lang="en-US" altLang="zh-TW" sz="1800" dirty="0">
                <a:solidFill>
                  <a:schemeClr val="tx1"/>
                </a:solidFill>
              </a:rPr>
              <a:t>, 2006.Hierarchical assembly of the siliceous skeletal lattice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of the </a:t>
            </a:r>
            <a:r>
              <a:rPr lang="en-US" altLang="zh-TW" sz="1800" dirty="0" err="1">
                <a:solidFill>
                  <a:schemeClr val="tx1"/>
                </a:solidFill>
              </a:rPr>
              <a:t>hexactinellid</a:t>
            </a:r>
            <a:r>
              <a:rPr lang="en-US" altLang="zh-TW" sz="1800" dirty="0">
                <a:solidFill>
                  <a:schemeClr val="tx1"/>
                </a:solidFill>
              </a:rPr>
              <a:t> sponge </a:t>
            </a:r>
            <a:r>
              <a:rPr lang="en-US" altLang="zh-TW" sz="1800" dirty="0" err="1">
                <a:solidFill>
                  <a:schemeClr val="tx1"/>
                </a:solidFill>
              </a:rPr>
              <a:t>Euplectella</a:t>
            </a:r>
            <a:r>
              <a:rPr lang="en-US" altLang="zh-TW" sz="1800" dirty="0">
                <a:solidFill>
                  <a:schemeClr val="tx1"/>
                </a:solidFill>
              </a:rPr>
              <a:t> aspergillum.</a:t>
            </a:r>
          </a:p>
          <a:p>
            <a:r>
              <a:rPr lang="en-US" altLang="zh-TW" sz="1800" dirty="0" err="1">
                <a:solidFill>
                  <a:schemeClr val="tx1"/>
                </a:solidFill>
              </a:rPr>
              <a:t>Jianhu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Shena,Yi</a:t>
            </a:r>
            <a:r>
              <a:rPr lang="en-US" altLang="zh-TW" sz="1800" dirty="0">
                <a:solidFill>
                  <a:schemeClr val="tx1"/>
                </a:solidFill>
              </a:rPr>
              <a:t> Min </a:t>
            </a:r>
            <a:r>
              <a:rPr lang="en-US" altLang="zh-TW" sz="1800" dirty="0" err="1">
                <a:solidFill>
                  <a:schemeClr val="tx1"/>
                </a:solidFill>
              </a:rPr>
              <a:t>Xiea,n,Xiaodong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H.S.Z,Dong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Ruanb</a:t>
            </a:r>
            <a:r>
              <a:rPr lang="en-US" altLang="zh-TW" sz="1800" dirty="0" smtClean="0">
                <a:solidFill>
                  <a:schemeClr val="tx1"/>
                </a:solidFill>
              </a:rPr>
              <a:t>., 2012. Mechanical </a:t>
            </a:r>
            <a:r>
              <a:rPr lang="en-US" altLang="zh-TW" sz="1800" dirty="0">
                <a:solidFill>
                  <a:schemeClr val="tx1"/>
                </a:solidFill>
              </a:rPr>
              <a:t>properties of luffa sponge.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Shu-Wei Chang.,</a:t>
            </a:r>
            <a:r>
              <a:rPr lang="en-US" altLang="zh-TW" sz="1800" dirty="0" err="1">
                <a:solidFill>
                  <a:schemeClr val="tx1"/>
                </a:solidFill>
              </a:rPr>
              <a:t>Chiu,K.M</a:t>
            </a:r>
            <a:r>
              <a:rPr lang="en-US" altLang="zh-TW" sz="1800" dirty="0">
                <a:solidFill>
                  <a:schemeClr val="tx1"/>
                </a:solidFill>
              </a:rPr>
              <a:t>.,  2019.Simulation and Analysis of Mechanical Properties for Bio-inspired Gradient </a:t>
            </a:r>
            <a:r>
              <a:rPr lang="en-US" altLang="zh-TW" sz="1800" dirty="0" err="1">
                <a:solidFill>
                  <a:schemeClr val="tx1"/>
                </a:solidFill>
              </a:rPr>
              <a:t>Structurak</a:t>
            </a:r>
            <a:r>
              <a:rPr lang="en-US" altLang="zh-TW" sz="1800" dirty="0">
                <a:solidFill>
                  <a:schemeClr val="tx1"/>
                </a:solidFill>
              </a:rPr>
              <a:t> Materials</a:t>
            </a:r>
            <a:r>
              <a:rPr lang="en-US" altLang="zh-TW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Alexander </a:t>
            </a:r>
            <a:r>
              <a:rPr lang="en-US" altLang="zh-TW" sz="1800" dirty="0" err="1">
                <a:solidFill>
                  <a:schemeClr val="tx1"/>
                </a:solidFill>
              </a:rPr>
              <a:t>Epstein,APPHY</a:t>
            </a:r>
            <a:r>
              <a:rPr lang="en-US" altLang="zh-TW" sz="1800" dirty="0">
                <a:solidFill>
                  <a:schemeClr val="tx1"/>
                </a:solidFill>
              </a:rPr>
              <a:t> 226,Spring 2009.Skeleton of </a:t>
            </a:r>
            <a:r>
              <a:rPr lang="en-US" altLang="zh-TW" sz="1800" dirty="0" err="1">
                <a:solidFill>
                  <a:schemeClr val="tx1"/>
                </a:solidFill>
              </a:rPr>
              <a:t>Euplectella</a:t>
            </a:r>
            <a:r>
              <a:rPr lang="en-US" altLang="zh-TW" sz="1800" dirty="0">
                <a:solidFill>
                  <a:schemeClr val="tx1"/>
                </a:solidFill>
              </a:rPr>
              <a:t> sp</a:t>
            </a:r>
            <a:r>
              <a:rPr lang="en-US" altLang="zh-TW" sz="1800" dirty="0" smtClean="0">
                <a:solidFill>
                  <a:schemeClr val="tx1"/>
                </a:solidFill>
              </a:rPr>
              <a:t>.: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Strucural</a:t>
            </a:r>
            <a:r>
              <a:rPr lang="en-US" altLang="zh-TW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Hierarchy from the Nanoscale to the Macroscale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F. </a:t>
            </a:r>
            <a:r>
              <a:rPr lang="en-US" altLang="zh-TW" sz="1800" dirty="0" err="1">
                <a:solidFill>
                  <a:schemeClr val="tx1"/>
                </a:solidFill>
              </a:rPr>
              <a:t>Libonati,V</a:t>
            </a:r>
            <a:r>
              <a:rPr lang="en-US" altLang="zh-TW" sz="1800" dirty="0">
                <a:solidFill>
                  <a:schemeClr val="tx1"/>
                </a:solidFill>
              </a:rPr>
              <a:t>. </a:t>
            </a:r>
            <a:r>
              <a:rPr lang="en-US" altLang="zh-TW" sz="1800" dirty="0" err="1">
                <a:solidFill>
                  <a:schemeClr val="tx1"/>
                </a:solidFill>
              </a:rPr>
              <a:t>Cipriano,L</a:t>
            </a:r>
            <a:r>
              <a:rPr lang="en-US" altLang="zh-TW" sz="1800" dirty="0">
                <a:solidFill>
                  <a:schemeClr val="tx1"/>
                </a:solidFill>
              </a:rPr>
              <a:t>. </a:t>
            </a:r>
            <a:r>
              <a:rPr lang="en-US" altLang="zh-TW" sz="1800" dirty="0" err="1">
                <a:solidFill>
                  <a:schemeClr val="tx1"/>
                </a:solidFill>
              </a:rPr>
              <a:t>Vergani,M.J</a:t>
            </a:r>
            <a:r>
              <a:rPr lang="en-US" altLang="zh-TW" sz="1800" dirty="0">
                <a:solidFill>
                  <a:schemeClr val="tx1"/>
                </a:solidFill>
              </a:rPr>
              <a:t>. Buehler, computational framework to predict failure and performance of bone-inspired materials</a:t>
            </a:r>
            <a:r>
              <a:rPr lang="en-US" altLang="zh-TW" sz="1800" dirty="0" smtClean="0">
                <a:solidFill>
                  <a:schemeClr val="tx1"/>
                </a:solidFill>
              </a:rPr>
              <a:t>, ACS </a:t>
            </a:r>
            <a:r>
              <a:rPr lang="en-US" altLang="zh-TW" sz="1800" dirty="0">
                <a:solidFill>
                  <a:schemeClr val="tx1"/>
                </a:solidFill>
              </a:rPr>
              <a:t>Biomaterials Science &amp; Engineering 3 (12) (2017) </a:t>
            </a:r>
            <a:r>
              <a:rPr lang="en-US" altLang="zh-TW" sz="1800" dirty="0" smtClean="0">
                <a:solidFill>
                  <a:schemeClr val="tx1"/>
                </a:solidFill>
              </a:rPr>
              <a:t>3236-3243.</a:t>
            </a:r>
            <a:endParaRPr lang="en-US" altLang="zh-TW" sz="1800" dirty="0">
              <a:solidFill>
                <a:schemeClr val="tx1"/>
              </a:solidFill>
            </a:endParaRPr>
          </a:p>
          <a:p>
            <a:endParaRPr lang="en-US" altLang="zh-TW" sz="1800" dirty="0">
              <a:solidFill>
                <a:schemeClr val="tx1"/>
              </a:solidFill>
            </a:endParaRPr>
          </a:p>
          <a:p>
            <a:endParaRPr lang="zh-TW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058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467600" cy="1143000"/>
          </a:xfrm>
        </p:spPr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25" name="內容版面配置區 2"/>
          <p:cNvSpPr>
            <a:spLocks noGrp="1"/>
          </p:cNvSpPr>
          <p:nvPr>
            <p:ph idx="1"/>
          </p:nvPr>
        </p:nvSpPr>
        <p:spPr>
          <a:xfrm>
            <a:off x="251521" y="1556792"/>
            <a:ext cx="7560840" cy="3528392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What is </a:t>
            </a:r>
            <a:r>
              <a:rPr lang="en-US" altLang="zh-TW" i="1" dirty="0" err="1">
                <a:solidFill>
                  <a:schemeClr val="tx1"/>
                </a:solidFill>
              </a:rPr>
              <a:t>Euplectella</a:t>
            </a:r>
            <a:r>
              <a:rPr lang="en-US" altLang="zh-TW" i="1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sp. Skeleton?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Research methods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Simulation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Future work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Reference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71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9024" y="529816"/>
            <a:ext cx="8784976" cy="1191444"/>
          </a:xfrm>
        </p:spPr>
        <p:txBody>
          <a:bodyPr/>
          <a:lstStyle/>
          <a:p>
            <a:pPr>
              <a:defRPr/>
            </a:pPr>
            <a:r>
              <a:rPr lang="en-US" altLang="zh-TW" sz="3600" dirty="0" err="1"/>
              <a:t>Euplectella</a:t>
            </a:r>
            <a:r>
              <a:rPr lang="en-US" altLang="zh-TW" sz="3600" i="1" dirty="0"/>
              <a:t> </a:t>
            </a:r>
            <a:r>
              <a:rPr lang="en-US" altLang="zh-TW" sz="3600" dirty="0"/>
              <a:t>sp. Skeleton</a:t>
            </a:r>
            <a:endParaRPr lang="zh-TW" altLang="en-US" sz="36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85800" y="1124744"/>
            <a:ext cx="8278688" cy="4971256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TW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000" i="1" dirty="0" err="1">
                <a:solidFill>
                  <a:schemeClr val="tx1"/>
                </a:solidFill>
              </a:rPr>
              <a:t>Euplectella</a:t>
            </a:r>
            <a:r>
              <a:rPr lang="en-US" altLang="zh-TW" sz="2000" i="1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sp. </a:t>
            </a:r>
            <a:r>
              <a:rPr lang="en-US" altLang="zh-TW" sz="2000" dirty="0" smtClean="0">
                <a:solidFill>
                  <a:schemeClr val="tx1"/>
                </a:solidFill>
              </a:rPr>
              <a:t>Skeleton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is a marine-sponge-derived biomaterials.</a:t>
            </a:r>
            <a:endParaRPr lang="en-US" altLang="zh-TW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000" b="0" dirty="0" smtClean="0">
                <a:solidFill>
                  <a:schemeClr val="tx1"/>
                </a:solidFill>
              </a:rPr>
              <a:t>Structure</a:t>
            </a:r>
            <a:r>
              <a:rPr lang="zh-TW" altLang="en-US" sz="2000" b="0" dirty="0" smtClean="0">
                <a:solidFill>
                  <a:schemeClr val="tx1"/>
                </a:solidFill>
              </a:rPr>
              <a:t>：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 6~32cm long , 40~70</a:t>
            </a:r>
            <a:r>
              <a:rPr lang="el-GR" altLang="zh-TW" sz="2000" b="0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μ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m </a:t>
            </a:r>
            <a:r>
              <a:rPr lang="en-US" altLang="zh-TW" sz="2000" b="0" dirty="0">
                <a:solidFill>
                  <a:schemeClr val="tx1"/>
                </a:solidFill>
              </a:rPr>
              <a:t>in 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diameter.</a:t>
            </a:r>
          </a:p>
          <a:p>
            <a:pPr>
              <a:lnSpc>
                <a:spcPct val="150000"/>
              </a:lnSpc>
            </a:pPr>
            <a:r>
              <a:rPr lang="en-US" altLang="zh-TW" sz="2000" b="0" dirty="0" smtClean="0">
                <a:solidFill>
                  <a:schemeClr val="tx1"/>
                </a:solidFill>
              </a:rPr>
              <a:t>Material: hydrated silica (SiO2</a:t>
            </a:r>
            <a:r>
              <a:rPr lang="en-US" altLang="zh-TW" sz="2000" b="0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˙nH2O) (n=2~5</a:t>
            </a:r>
            <a:r>
              <a:rPr lang="en-US" altLang="zh-TW" sz="2000" b="0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).</a:t>
            </a:r>
            <a:endParaRPr lang="en-US" altLang="zh-TW" sz="20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971600" y="5951424"/>
            <a:ext cx="3454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8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Venus flower basket 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Venus </a:t>
            </a:r>
            <a:r>
              <a:rPr kumimoji="0" lang="en-US" altLang="zh-TW" sz="18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flower 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basket ,</a:t>
            </a:r>
            <a:r>
              <a:rPr kumimoji="0" lang="en-US" altLang="zh-TW" sz="1800" i="1" dirty="0" err="1" smtClean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Euplectella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</a:t>
            </a:r>
            <a:r>
              <a:rPr kumimoji="0" lang="en-US" altLang="zh-TW" sz="1800" dirty="0" err="1" smtClean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sp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.,</a:t>
            </a:r>
            <a:r>
              <a:rPr kumimoji="0" lang="en-US" altLang="zh-TW" sz="1800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skeketon</a:t>
            </a:r>
            <a:endParaRPr kumimoji="0" lang="zh-TW" altLang="en-US" sz="18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63C65CA6-4A8C-4FB3-9B39-9AA07344A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221" y="3721853"/>
            <a:ext cx="2338042" cy="221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313" y="3761528"/>
            <a:ext cx="3869504" cy="217083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7467600" cy="1143000"/>
          </a:xfrm>
        </p:spPr>
        <p:txBody>
          <a:bodyPr/>
          <a:lstStyle/>
          <a:p>
            <a:r>
              <a:rPr lang="en-US" altLang="zh-TW" dirty="0"/>
              <a:t>Research </a:t>
            </a:r>
            <a:r>
              <a:rPr lang="en-US" altLang="zh-TW" dirty="0" smtClean="0"/>
              <a:t>methods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144843A-B19D-4C44-BD7E-88307FDC93A2}"/>
              </a:ext>
            </a:extLst>
          </p:cNvPr>
          <p:cNvSpPr txBox="1">
            <a:spLocks/>
          </p:cNvSpPr>
          <p:nvPr/>
        </p:nvSpPr>
        <p:spPr>
          <a:xfrm>
            <a:off x="611560" y="16916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TW" dirty="0"/>
              <a:t>Coarse-grained modeling</a:t>
            </a:r>
            <a:endParaRPr lang="en-US" altLang="zh-TW" dirty="0" smtClean="0"/>
          </a:p>
          <a:p>
            <a:pPr fontAlgn="auto">
              <a:spcAft>
                <a:spcPts val="0"/>
              </a:spcAft>
            </a:pPr>
            <a:r>
              <a:rPr lang="en-US" altLang="zh-TW" dirty="0" smtClean="0"/>
              <a:t>Lattice  spring modeling (LSM)</a:t>
            </a:r>
          </a:p>
          <a:p>
            <a:pPr fontAlgn="auto">
              <a:spcAft>
                <a:spcPts val="0"/>
              </a:spcAft>
            </a:pPr>
            <a:r>
              <a:rPr lang="en-US" altLang="zh-TW" dirty="0" smtClean="0"/>
              <a:t>Tool: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TW" dirty="0" smtClean="0"/>
              <a:t>MATLAB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TW" dirty="0" err="1" smtClean="0"/>
              <a:t>Lammps</a:t>
            </a:r>
            <a:endParaRPr lang="en-US" altLang="zh-TW" dirty="0" smtClean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TW" dirty="0" smtClean="0"/>
              <a:t>OVITO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197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Coarse-grained </a:t>
            </a:r>
            <a:r>
              <a:rPr lang="en-US" altLang="zh-TW" dirty="0" smtClean="0"/>
              <a:t>modeling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solidFill>
                  <a:schemeClr val="tx1"/>
                </a:solidFill>
              </a:rPr>
              <a:t>Coarse-grained modeling, aim at simulating the behavior of complex systems using their coarse-grained (simplified) representation.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068960"/>
            <a:ext cx="5583144" cy="227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04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85626" y="609600"/>
            <a:ext cx="7990830" cy="1235224"/>
          </a:xfrm>
        </p:spPr>
        <p:txBody>
          <a:bodyPr/>
          <a:lstStyle/>
          <a:p>
            <a:r>
              <a:rPr lang="en-US" altLang="zh-TW" dirty="0" smtClean="0"/>
              <a:t>Lattice Spring Modeling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(LSM)</a:t>
            </a:r>
            <a:endParaRPr lang="zh-TW" altLang="en-US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F34E24DC-621B-44FE-8F2B-06166B327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44824"/>
            <a:ext cx="6230317" cy="4407904"/>
          </a:xfrm>
        </p:spPr>
      </p:pic>
      <p:sp>
        <p:nvSpPr>
          <p:cNvPr id="3" name="文字方塊 2"/>
          <p:cNvSpPr txBox="1"/>
          <p:nvPr/>
        </p:nvSpPr>
        <p:spPr>
          <a:xfrm>
            <a:off x="6183375" y="1721700"/>
            <a:ext cx="1450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MATLAB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24957" y="172170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Lammps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7849" y="5301208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MATLAB</a:t>
            </a:r>
          </a:p>
          <a:p>
            <a:pPr algn="ctr"/>
            <a:r>
              <a:rPr lang="en-US" altLang="zh-TW" sz="2000" dirty="0" smtClean="0"/>
              <a:t>OVITO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464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609600"/>
            <a:ext cx="8594340" cy="1143000"/>
          </a:xfrm>
        </p:spPr>
        <p:txBody>
          <a:bodyPr/>
          <a:lstStyle/>
          <a:p>
            <a:r>
              <a:rPr lang="en-US" altLang="zh-TW" dirty="0"/>
              <a:t>Experimental reference</a:t>
            </a:r>
            <a:endParaRPr lang="zh-TW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9231" r="5693"/>
          <a:stretch/>
        </p:blipFill>
        <p:spPr bwMode="auto">
          <a:xfrm>
            <a:off x="675636" y="2007690"/>
            <a:ext cx="3040200" cy="162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6293" t="671"/>
          <a:stretch/>
        </p:blipFill>
        <p:spPr>
          <a:xfrm>
            <a:off x="723878" y="3874687"/>
            <a:ext cx="2991958" cy="1944216"/>
          </a:xfrm>
          <a:prstGeom prst="rect">
            <a:avLst/>
          </a:prstGeom>
        </p:spPr>
      </p:pic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12FF039F-8AD3-4E5F-AFD1-23781B926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8" r="48320" b="10185"/>
          <a:stretch/>
        </p:blipFill>
        <p:spPr>
          <a:xfrm>
            <a:off x="4211960" y="1600833"/>
            <a:ext cx="3626948" cy="4850809"/>
          </a:xfrm>
        </p:spPr>
      </p:pic>
      <p:sp>
        <p:nvSpPr>
          <p:cNvPr id="3" name="文字方塊 2"/>
          <p:cNvSpPr txBox="1"/>
          <p:nvPr/>
        </p:nvSpPr>
        <p:spPr>
          <a:xfrm>
            <a:off x="6660232" y="3889009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Strain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32240" y="6165304"/>
            <a:ext cx="918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Strain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951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609600"/>
            <a:ext cx="7467600" cy="1143000"/>
          </a:xfrm>
        </p:spPr>
        <p:txBody>
          <a:bodyPr/>
          <a:lstStyle/>
          <a:p>
            <a:r>
              <a:rPr lang="en-US" altLang="zh-TW" dirty="0"/>
              <a:t>Experimental </a:t>
            </a:r>
            <a:r>
              <a:rPr lang="en-US" altLang="zh-TW" dirty="0" smtClean="0"/>
              <a:t>reference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7586127" cy="302433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83568" y="537321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The team believes that the construction of multi-layer interweaving of nodes 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improves the </a:t>
            </a:r>
            <a:r>
              <a:rPr lang="en-US" altLang="zh-TW" sz="1800" dirty="0"/>
              <a:t>ability of local energy </a:t>
            </a:r>
            <a:r>
              <a:rPr lang="en-US" altLang="zh-TW" sz="1800" dirty="0" smtClean="0"/>
              <a:t>absorption.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75670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7467600" cy="1143000"/>
          </a:xfrm>
        </p:spPr>
        <p:txBody>
          <a:bodyPr/>
          <a:lstStyle/>
          <a:p>
            <a:r>
              <a:rPr lang="en-US" altLang="zh-TW" dirty="0"/>
              <a:t>Simulation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144843A-B19D-4C44-BD7E-88307FDC93A2}"/>
              </a:ext>
            </a:extLst>
          </p:cNvPr>
          <p:cNvSpPr txBox="1">
            <a:spLocks/>
          </p:cNvSpPr>
          <p:nvPr/>
        </p:nvSpPr>
        <p:spPr>
          <a:xfrm>
            <a:off x="683568" y="177281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Structure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Structure coefficient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Structure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Simulation setting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dirty="0" smtClean="0">
                <a:solidFill>
                  <a:sysClr val="windowText" lastClr="000000"/>
                </a:solidFill>
                <a:latin typeface="Calibri"/>
                <a:ea typeface="新細明體" panose="02020500000000000000" pitchFamily="18" charset="-120"/>
              </a:rPr>
              <a:t>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886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59812</TotalTime>
  <Words>411</Words>
  <Application>Microsoft Office PowerPoint</Application>
  <PresentationFormat>如螢幕大小 (4:3)</PresentationFormat>
  <Paragraphs>73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思源黑体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  Simulation and Analysis of Mechanical Properties for Euplectella sp. Skeleton</vt:lpstr>
      <vt:lpstr>Outline</vt:lpstr>
      <vt:lpstr>Euplectella sp. Skeleton</vt:lpstr>
      <vt:lpstr>Research methods</vt:lpstr>
      <vt:lpstr>Coarse-grained modeling</vt:lpstr>
      <vt:lpstr>Lattice Spring Modeling (LSM)</vt:lpstr>
      <vt:lpstr>Experimental reference</vt:lpstr>
      <vt:lpstr>Experimental reference</vt:lpstr>
      <vt:lpstr>Simulation</vt:lpstr>
      <vt:lpstr>Structure </vt:lpstr>
      <vt:lpstr>Simulation setting</vt:lpstr>
      <vt:lpstr>Future work</vt:lpstr>
      <vt:lpstr>PowerPoint 簡報</vt:lpstr>
      <vt:lpstr>Reference</vt:lpstr>
    </vt:vector>
  </TitlesOfParts>
  <Company>工研院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獎項名稱：創新技術獎</dc:title>
  <dc:creator>user</dc:creator>
  <cp:lastModifiedBy>Windows 使用者</cp:lastModifiedBy>
  <cp:revision>2271</cp:revision>
  <dcterms:created xsi:type="dcterms:W3CDTF">2002-08-04T13:31:52Z</dcterms:created>
  <dcterms:modified xsi:type="dcterms:W3CDTF">2020-06-11T19:13:32Z</dcterms:modified>
</cp:coreProperties>
</file>