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83" r:id="rId8"/>
    <p:sldId id="284" r:id="rId9"/>
    <p:sldId id="261" r:id="rId10"/>
    <p:sldId id="266" r:id="rId11"/>
    <p:sldId id="271" r:id="rId12"/>
    <p:sldId id="267" r:id="rId13"/>
    <p:sldId id="269" r:id="rId14"/>
    <p:sldId id="270" r:id="rId15"/>
    <p:sldId id="272" r:id="rId16"/>
    <p:sldId id="273" r:id="rId17"/>
    <p:sldId id="279" r:id="rId18"/>
    <p:sldId id="275" r:id="rId19"/>
    <p:sldId id="277" r:id="rId20"/>
    <p:sldId id="278" r:id="rId21"/>
    <p:sldId id="280" r:id="rId22"/>
    <p:sldId id="282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zbmh.com:8080/problem.php?id=1830" TargetMode="External"/><Relationship Id="rId2" Type="http://schemas.openxmlformats.org/officeDocument/2006/relationships/hyperlink" Target="http://www.h2zbmh.com:8080/problem.php?id=14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2zbmh.com:8080/problem.php?id=148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zbmh.com:8080/problem.php?id=148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zbmh.com:8080/problem.php?id=1488" TargetMode="External"/><Relationship Id="rId2" Type="http://schemas.openxmlformats.org/officeDocument/2006/relationships/hyperlink" Target="http://www.h2zbmh.com:8080/problem.php?id=149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STL</a:t>
            </a:r>
            <a:r>
              <a:rPr lang="zh-CN" altLang="en-US" dirty="0"/>
              <a:t>在程序设计竞赛中的应用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7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的基本操作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85775"/>
              </p:ext>
            </p:extLst>
          </p:nvPr>
        </p:nvGraphicFramePr>
        <p:xfrm>
          <a:off x="611560" y="993652"/>
          <a:ext cx="7920880" cy="380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2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基本操作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具体实现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创建对应迭代器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&gt;::iterator it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尾部插入元素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vec.push_back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对应位置插入元素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vec.insert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vec.begin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i,a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zh-CN" alt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位置插入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zh-CN" alt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zh-CN" alt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后面的元素后移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400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vec.erase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vec.begin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()+2)  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kumimoji="0" lang="en-US" altLang="zh-CN" sz="1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kumimoji="0" lang="en-US" altLang="zh-CN" sz="1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[2])</a:t>
                      </a:r>
                      <a:endParaRPr kumimoji="0" lang="zh-CN" altLang="en-US" sz="1400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删除最后一个元素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vec.pop_back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使用下标访问元素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for(i=0;i&lt;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vec.size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();i++) 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[i]&lt;&lt;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使用迭代器访问元素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st.begin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();it!=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st.end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();it++) 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&lt;&lt;*it&lt;&lt;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求元素个数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it.size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it.clear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35696" y="555526"/>
            <a:ext cx="6768752" cy="4322221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iostream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cstdio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cstring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#include&lt;vector&gt;</a:t>
            </a:r>
          </a:p>
          <a:p>
            <a:pPr marL="109728" indent="0">
              <a:buNone/>
            </a:pPr>
            <a:r>
              <a:rPr lang="en-US" altLang="zh-CN" sz="4000" dirty="0"/>
              <a:t>using namespace </a:t>
            </a:r>
            <a:r>
              <a:rPr lang="en-US" altLang="zh-CN" sz="4000" dirty="0" err="1"/>
              <a:t>std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 err="1"/>
              <a:t>int</a:t>
            </a:r>
            <a:r>
              <a:rPr lang="en-US" altLang="zh-CN" sz="4000" dirty="0"/>
              <a:t> main(){</a:t>
            </a:r>
          </a:p>
          <a:p>
            <a:pPr marL="109728" indent="0">
              <a:buNone/>
            </a:pPr>
            <a:r>
              <a:rPr lang="en-US" altLang="zh-CN" sz="4000" dirty="0"/>
              <a:t>	vector&lt;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&gt; a;</a:t>
            </a:r>
          </a:p>
          <a:p>
            <a:pPr marL="109728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err="1"/>
              <a:t>a.clear</a:t>
            </a:r>
            <a:r>
              <a:rPr lang="en-US" altLang="zh-CN" sz="4000" dirty="0"/>
              <a:t>(); //</a:t>
            </a:r>
            <a:r>
              <a:rPr lang="zh-CN" altLang="en-US" sz="4000" dirty="0"/>
              <a:t>清空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for(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i=0; i&lt;5; i++){</a:t>
            </a:r>
          </a:p>
          <a:p>
            <a:pPr marL="109728" indent="0">
              <a:buNone/>
            </a:pPr>
            <a:r>
              <a:rPr lang="en-US" altLang="zh-CN" sz="4000" dirty="0"/>
              <a:t>		</a:t>
            </a:r>
            <a:r>
              <a:rPr lang="en-US" altLang="zh-CN" sz="4000" dirty="0" err="1"/>
              <a:t>a.push_back</a:t>
            </a:r>
            <a:r>
              <a:rPr lang="en-US" altLang="zh-CN" sz="4000" dirty="0"/>
              <a:t>(i); //</a:t>
            </a:r>
            <a:r>
              <a:rPr lang="zh-CN" altLang="en-US" sz="4000" dirty="0"/>
              <a:t>把元素</a:t>
            </a:r>
            <a:r>
              <a:rPr lang="en-US" altLang="zh-CN" sz="4000" dirty="0"/>
              <a:t>i</a:t>
            </a:r>
            <a:r>
              <a:rPr lang="zh-CN" altLang="en-US" sz="4000" dirty="0"/>
              <a:t>按顺序放到</a:t>
            </a:r>
            <a:r>
              <a:rPr lang="en-US" altLang="zh-CN" sz="4000" dirty="0"/>
              <a:t>a</a:t>
            </a:r>
            <a:r>
              <a:rPr lang="zh-CN" altLang="en-US" sz="4000" dirty="0"/>
              <a:t>里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} </a:t>
            </a:r>
          </a:p>
          <a:p>
            <a:pPr marL="109728" indent="0">
              <a:buNone/>
            </a:pPr>
            <a:r>
              <a:rPr lang="en-US" altLang="zh-CN" sz="4000" dirty="0"/>
              <a:t>	for(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i=0; i&lt;</a:t>
            </a:r>
            <a:r>
              <a:rPr lang="en-US" altLang="zh-CN" sz="4000" dirty="0" err="1"/>
              <a:t>a.size</a:t>
            </a:r>
            <a:r>
              <a:rPr lang="en-US" altLang="zh-CN" sz="4000" dirty="0"/>
              <a:t>(); i++) //</a:t>
            </a:r>
            <a:r>
              <a:rPr lang="en-US" altLang="zh-CN" sz="4000" dirty="0" err="1"/>
              <a:t>a.size</a:t>
            </a:r>
            <a:r>
              <a:rPr lang="en-US" altLang="zh-CN" sz="4000" dirty="0"/>
              <a:t>()</a:t>
            </a:r>
            <a:r>
              <a:rPr lang="zh-CN" altLang="en-US" sz="4000" dirty="0"/>
              <a:t>测量</a:t>
            </a:r>
            <a:r>
              <a:rPr lang="en-US" altLang="zh-CN" sz="4000" dirty="0"/>
              <a:t>a</a:t>
            </a:r>
            <a:r>
              <a:rPr lang="zh-CN" altLang="en-US" sz="4000" dirty="0"/>
              <a:t>的元素个数 </a:t>
            </a:r>
          </a:p>
          <a:p>
            <a:pPr marL="109728" indent="0">
              <a:buNone/>
            </a:pPr>
            <a:r>
              <a:rPr lang="zh-CN" altLang="en-US" sz="4000" dirty="0"/>
              <a:t>	    </a:t>
            </a:r>
            <a:r>
              <a:rPr lang="en-US" altLang="zh-CN" sz="4000" dirty="0" err="1"/>
              <a:t>printf</a:t>
            </a:r>
            <a:r>
              <a:rPr lang="en-US" altLang="zh-CN" sz="4000" dirty="0"/>
              <a:t>("%d ",a[i]);</a:t>
            </a:r>
          </a:p>
          <a:p>
            <a:pPr marL="109728" indent="0">
              <a:buNone/>
            </a:pPr>
            <a:r>
              <a:rPr lang="en-US" altLang="zh-CN" sz="4000" dirty="0"/>
              <a:t>	puts("");</a:t>
            </a:r>
          </a:p>
          <a:p>
            <a:pPr marL="109728" indent="0">
              <a:buNone/>
            </a:pPr>
            <a:r>
              <a:rPr lang="en-US" altLang="zh-CN" sz="4000" dirty="0"/>
              <a:t>	vector&lt;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&gt;::iterator it; //vector</a:t>
            </a:r>
            <a:r>
              <a:rPr lang="zh-CN" altLang="en-US" sz="4000" dirty="0"/>
              <a:t>容器指针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it=</a:t>
            </a:r>
            <a:r>
              <a:rPr lang="en-US" altLang="zh-CN" sz="4000" dirty="0" err="1"/>
              <a:t>a.begin</a:t>
            </a:r>
            <a:r>
              <a:rPr lang="en-US" altLang="zh-CN" sz="4000" dirty="0"/>
              <a:t>(); //</a:t>
            </a:r>
            <a:r>
              <a:rPr lang="zh-CN" altLang="en-US" sz="4000" dirty="0"/>
              <a:t>指向第一个元素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 err="1"/>
              <a:t>a.erase</a:t>
            </a:r>
            <a:r>
              <a:rPr lang="en-US" altLang="zh-CN" sz="4000" dirty="0"/>
              <a:t>(it+2); //</a:t>
            </a:r>
            <a:r>
              <a:rPr lang="zh-CN" altLang="en-US" sz="4000" dirty="0"/>
              <a:t>删除第三个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for(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i=0; i&lt;</a:t>
            </a:r>
            <a:r>
              <a:rPr lang="en-US" altLang="zh-CN" sz="4000" dirty="0" err="1"/>
              <a:t>a.size</a:t>
            </a:r>
            <a:r>
              <a:rPr lang="en-US" altLang="zh-CN" sz="4000" dirty="0"/>
              <a:t>(); i++) </a:t>
            </a:r>
          </a:p>
          <a:p>
            <a:pPr marL="109728" indent="0">
              <a:buNone/>
            </a:pPr>
            <a:r>
              <a:rPr lang="en-US" altLang="zh-CN" sz="4000" dirty="0"/>
              <a:t>	    </a:t>
            </a:r>
            <a:r>
              <a:rPr lang="en-US" altLang="zh-CN" sz="4000" dirty="0" err="1"/>
              <a:t>printf</a:t>
            </a:r>
            <a:r>
              <a:rPr lang="en-US" altLang="zh-CN" sz="4000" dirty="0"/>
              <a:t>("%d ",a[i]);</a:t>
            </a:r>
          </a:p>
          <a:p>
            <a:pPr marL="109728" indent="0">
              <a:buNone/>
            </a:pPr>
            <a:r>
              <a:rPr lang="en-US" altLang="zh-CN" sz="4000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23478"/>
            <a:ext cx="1306488" cy="85725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例子：</a:t>
            </a:r>
          </a:p>
        </p:txBody>
      </p:sp>
    </p:spTree>
    <p:extLst>
      <p:ext uri="{BB962C8B-B14F-4D97-AF65-F5344CB8AC3E}">
        <p14:creationId xmlns:p14="http://schemas.microsoft.com/office/powerpoint/2010/main" val="334958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练习题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83568" y="1347615"/>
            <a:ext cx="6840760" cy="21602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  <a:hlinkClick r:id="rId2"/>
              </a:rPr>
              <a:t>http://www.h2zbmh.com:8080/problem.php?id=1490</a:t>
            </a:r>
            <a:endParaRPr lang="en-US" altLang="zh-CN" sz="2000" dirty="0">
              <a:latin typeface="宋体" pitchFamily="2" charset="-122"/>
              <a:ea typeface="宋体" pitchFamily="2" charset="-122"/>
              <a:hlinkClick r:id="rId3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  <a:hlinkClick r:id="rId3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  <a:hlinkClick r:id="rId4"/>
              </a:rPr>
              <a:t>http://www.h2zbmh.com:8080/problem.php?id=1489</a:t>
            </a:r>
            <a:endParaRPr lang="en-US" altLang="zh-CN" sz="2000" dirty="0">
              <a:latin typeface="宋体" pitchFamily="2" charset="-122"/>
              <a:ea typeface="宋体" pitchFamily="2" charset="-122"/>
              <a:hlinkClick r:id="rId3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  <a:hlinkClick r:id="rId3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  <a:hlinkClick r:id="rId3"/>
              </a:rPr>
              <a:t>http://www.h2zbmh.com:8080/problem.php?id=1830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24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275689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set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是一种关联式容器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作为一个容器也是用来存储同一数据类型的数据类型，并且能从一个数据集合中取出数据，在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set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中每个元素的值都唯一，而且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系统能根据元素的值自动进行排序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。需要注意的是，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set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不能直接改变元素值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因为那样会打乱原本正确的顺序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要改变元素值必须先删除旧元素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再插入新元素。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 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504280" y="2874764"/>
            <a:ext cx="8229600" cy="11727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常用：可以插入很多值，去掉重复元素，并可以排序、查询</a:t>
            </a:r>
          </a:p>
        </p:txBody>
      </p:sp>
    </p:spTree>
    <p:extLst>
      <p:ext uri="{BB962C8B-B14F-4D97-AF65-F5344CB8AC3E}">
        <p14:creationId xmlns:p14="http://schemas.microsoft.com/office/powerpoint/2010/main" val="188822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的基本操作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4684"/>
              </p:ext>
            </p:extLst>
          </p:nvPr>
        </p:nvGraphicFramePr>
        <p:xfrm>
          <a:off x="611560" y="993652"/>
          <a:ext cx="7920880" cy="432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2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基本操作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具体实现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创建对应迭代器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&gt;::iterator it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插入元素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st.insert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删除某元素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</a:t>
                      </a:r>
                      <a:r>
                        <a:rPr kumimoji="0" lang="en-US" altLang="zh-CN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erase(a)</a:t>
                      </a:r>
                      <a:endParaRPr kumimoji="0" lang="zh-CN" altLang="en-US" sz="14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删除迭代器指向的元素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st.erase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(it)</a:t>
                      </a:r>
                      <a:endParaRPr kumimoji="0" lang="zh-CN" altLang="en-US" sz="1400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st.find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（返回值为一个迭代器）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查找第一个不小于目标的值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lower_bound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（返回值为一个迭代器）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查找第一个大于目标的值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upper_bound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（返回值为一个迭代器）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使用迭代器访问元素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vec.begin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();it!=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vec.end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();it++) 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&lt;&lt;*it&lt;&lt;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求元素个数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st.size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US" altLang="zh-CN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清空集合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st.clear</a:t>
                      </a:r>
                      <a:r>
                        <a:rPr kumimoji="0" lang="en-US" altLang="zh-CN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5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ic002.cnblogs.com/images/2012/384029/20120521222013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995686"/>
            <a:ext cx="6561748" cy="167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323528" y="483518"/>
            <a:ext cx="8229600" cy="637579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3200" dirty="0" err="1">
                <a:solidFill>
                  <a:schemeClr val="dk1"/>
                </a:solidFill>
                <a:effectLst/>
              </a:rPr>
              <a:t>lower_bound</a:t>
            </a:r>
            <a:r>
              <a:rPr lang="zh-CN" altLang="en-US" sz="3200" dirty="0">
                <a:solidFill>
                  <a:schemeClr val="dk1"/>
                </a:solidFill>
                <a:effectLst/>
              </a:rPr>
              <a:t>、</a:t>
            </a:r>
            <a:r>
              <a:rPr lang="en-US" altLang="zh-CN" sz="3200" dirty="0" err="1">
                <a:solidFill>
                  <a:schemeClr val="dk1"/>
                </a:solidFill>
                <a:effectLst/>
              </a:rPr>
              <a:t>up_bound</a:t>
            </a:r>
            <a:r>
              <a:rPr lang="zh-CN" altLang="en-US" sz="3200" dirty="0">
                <a:solidFill>
                  <a:schemeClr val="dk1"/>
                </a:solidFill>
                <a:effectLst/>
              </a:rPr>
              <a:t>图示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834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35696" y="555526"/>
            <a:ext cx="6768752" cy="5112568"/>
          </a:xfrm>
        </p:spPr>
        <p:txBody>
          <a:bodyPr>
            <a:normAutofit fontScale="32500" lnSpcReduction="20000"/>
          </a:bodyPr>
          <a:lstStyle/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iostream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cstdio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#include&lt;string&gt;</a:t>
            </a:r>
          </a:p>
          <a:p>
            <a:pPr marL="109728" indent="0">
              <a:buNone/>
            </a:pPr>
            <a:r>
              <a:rPr lang="en-US" altLang="zh-CN" sz="4000" dirty="0"/>
              <a:t>#include&lt;set&gt;</a:t>
            </a:r>
          </a:p>
          <a:p>
            <a:pPr marL="109728" indent="0">
              <a:buNone/>
            </a:pPr>
            <a:r>
              <a:rPr lang="en-US" altLang="zh-CN" sz="4000" dirty="0"/>
              <a:t>using namespace </a:t>
            </a:r>
            <a:r>
              <a:rPr lang="en-US" altLang="zh-CN" sz="4000" dirty="0" err="1"/>
              <a:t>std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 err="1"/>
              <a:t>int</a:t>
            </a:r>
            <a:r>
              <a:rPr lang="en-US" altLang="zh-CN" sz="4000" dirty="0"/>
              <a:t> main(){</a:t>
            </a:r>
          </a:p>
          <a:p>
            <a:pPr marL="109728" indent="0">
              <a:buNone/>
            </a:pPr>
            <a:r>
              <a:rPr lang="en-US" altLang="zh-CN" sz="4000" dirty="0"/>
              <a:t>	set&lt;string&gt; </a:t>
            </a:r>
            <a:r>
              <a:rPr lang="en-US" altLang="zh-CN" sz="4000" dirty="0" err="1"/>
              <a:t>st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err="1"/>
              <a:t>st.clear</a:t>
            </a:r>
            <a:r>
              <a:rPr lang="en-US" altLang="zh-CN" sz="4000" dirty="0"/>
              <a:t>(); //</a:t>
            </a:r>
            <a:r>
              <a:rPr lang="zh-CN" altLang="en-US" sz="4000" dirty="0"/>
              <a:t>清空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string nm[]={"</a:t>
            </a:r>
            <a:r>
              <a:rPr lang="en-US" altLang="zh-CN" sz="4000" dirty="0" err="1"/>
              <a:t>abc</a:t>
            </a:r>
            <a:r>
              <a:rPr lang="en-US" altLang="zh-CN" sz="4000" dirty="0"/>
              <a:t>","</a:t>
            </a:r>
            <a:r>
              <a:rPr lang="en-US" altLang="zh-CN" sz="4000" dirty="0" err="1"/>
              <a:t>david</a:t>
            </a:r>
            <a:r>
              <a:rPr lang="en-US" altLang="zh-CN" sz="4000" dirty="0"/>
              <a:t>","</a:t>
            </a:r>
            <a:r>
              <a:rPr lang="en-US" altLang="zh-CN" sz="4000" dirty="0" err="1"/>
              <a:t>lucy</a:t>
            </a:r>
            <a:r>
              <a:rPr lang="en-US" altLang="zh-CN" sz="4000" dirty="0"/>
              <a:t>","</a:t>
            </a:r>
            <a:r>
              <a:rPr lang="en-US" altLang="zh-CN" sz="4000" dirty="0" err="1"/>
              <a:t>abc</a:t>
            </a:r>
            <a:r>
              <a:rPr lang="en-US" altLang="zh-CN" sz="4000" dirty="0"/>
              <a:t>","app","</a:t>
            </a:r>
            <a:r>
              <a:rPr lang="en-US" altLang="zh-CN" sz="4000" dirty="0" err="1"/>
              <a:t>lucy</a:t>
            </a:r>
            <a:r>
              <a:rPr lang="en-US" altLang="zh-CN" sz="4000" dirty="0"/>
              <a:t>"};</a:t>
            </a:r>
          </a:p>
          <a:p>
            <a:pPr marL="109728" indent="0">
              <a:buNone/>
            </a:pPr>
            <a:r>
              <a:rPr lang="en-US" altLang="zh-CN" sz="4000" dirty="0"/>
              <a:t>	for(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i=0; i&lt;6; i++)  </a:t>
            </a:r>
            <a:r>
              <a:rPr lang="en-US" altLang="zh-CN" sz="4000" dirty="0" err="1"/>
              <a:t>st.insert</a:t>
            </a:r>
            <a:r>
              <a:rPr lang="en-US" altLang="zh-CN" sz="4000" dirty="0"/>
              <a:t>(nm[i]); //</a:t>
            </a:r>
            <a:r>
              <a:rPr lang="en-US" altLang="zh-CN" sz="4000" dirty="0" err="1"/>
              <a:t>st</a:t>
            </a:r>
            <a:r>
              <a:rPr lang="zh-CN" altLang="en-US" sz="4000" dirty="0"/>
              <a:t>里插入元素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set&lt;string&gt;::iterator it; //set</a:t>
            </a:r>
            <a:r>
              <a:rPr lang="zh-CN" altLang="en-US" sz="4000" dirty="0"/>
              <a:t>容器的指针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for(it=</a:t>
            </a:r>
            <a:r>
              <a:rPr lang="en-US" altLang="zh-CN" sz="4000" dirty="0" err="1"/>
              <a:t>st.begin</a:t>
            </a:r>
            <a:r>
              <a:rPr lang="en-US" altLang="zh-CN" sz="4000" dirty="0"/>
              <a:t>(); it!=</a:t>
            </a:r>
            <a:r>
              <a:rPr lang="en-US" altLang="zh-CN" sz="4000" dirty="0" err="1"/>
              <a:t>st.end</a:t>
            </a:r>
            <a:r>
              <a:rPr lang="en-US" altLang="zh-CN" sz="4000" dirty="0"/>
              <a:t>(); it++)</a:t>
            </a:r>
          </a:p>
          <a:p>
            <a:pPr marL="109728" indent="0">
              <a:buNone/>
            </a:pPr>
            <a:r>
              <a:rPr lang="en-US" altLang="zh-CN" sz="4000" dirty="0"/>
              <a:t>		</a:t>
            </a:r>
            <a:r>
              <a:rPr lang="en-US" altLang="zh-CN" sz="4000" dirty="0" err="1"/>
              <a:t>cout</a:t>
            </a:r>
            <a:r>
              <a:rPr lang="en-US" altLang="zh-CN" sz="4000" dirty="0"/>
              <a:t>&lt;&lt;*it&lt;&lt;</a:t>
            </a:r>
            <a:r>
              <a:rPr lang="en-US" altLang="zh-CN" sz="4000" dirty="0" err="1"/>
              <a:t>endl</a:t>
            </a:r>
            <a:r>
              <a:rPr lang="en-US" altLang="zh-CN" sz="4000" dirty="0"/>
              <a:t>; //</a:t>
            </a:r>
            <a:r>
              <a:rPr lang="zh-CN" altLang="en-US" sz="4000" dirty="0"/>
              <a:t>按字典序输出 </a:t>
            </a:r>
            <a:endParaRPr lang="en-US" altLang="zh-CN" sz="4000" dirty="0"/>
          </a:p>
          <a:p>
            <a:pPr marL="109728" indent="0">
              <a:buNone/>
            </a:pPr>
            <a:r>
              <a:rPr lang="en-US" altLang="zh-CN" sz="4000" dirty="0"/>
              <a:t>	it=</a:t>
            </a:r>
            <a:r>
              <a:rPr lang="en-US" altLang="zh-CN" sz="4000" dirty="0" err="1"/>
              <a:t>st.find</a:t>
            </a:r>
            <a:r>
              <a:rPr lang="en-US" altLang="zh-CN" sz="4000" dirty="0"/>
              <a:t>("app");</a:t>
            </a:r>
          </a:p>
          <a:p>
            <a:pPr marL="109728" indent="0">
              <a:buNone/>
            </a:pPr>
            <a:r>
              <a:rPr lang="en-US" altLang="zh-CN" sz="4000" dirty="0"/>
              <a:t>	if(it!=</a:t>
            </a:r>
            <a:r>
              <a:rPr lang="en-US" altLang="zh-CN" sz="4000" dirty="0" err="1"/>
              <a:t>st.end</a:t>
            </a:r>
            <a:r>
              <a:rPr lang="en-US" altLang="zh-CN" sz="4000" dirty="0"/>
              <a:t>()) </a:t>
            </a:r>
            <a:r>
              <a:rPr lang="en-US" altLang="zh-CN" sz="4000" dirty="0" err="1"/>
              <a:t>cout</a:t>
            </a:r>
            <a:r>
              <a:rPr lang="en-US" altLang="zh-CN" sz="4000" dirty="0"/>
              <a:t>&lt;&lt;"find"&lt;&lt;" "&lt;&lt;"app"&lt;&lt;</a:t>
            </a:r>
            <a:r>
              <a:rPr lang="en-US" altLang="zh-CN" sz="4000" dirty="0" err="1"/>
              <a:t>endl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/>
              <a:t>	else </a:t>
            </a:r>
            <a:r>
              <a:rPr lang="en-US" altLang="zh-CN" sz="4000" dirty="0" err="1"/>
              <a:t>cout</a:t>
            </a:r>
            <a:r>
              <a:rPr lang="en-US" altLang="zh-CN" sz="4000" dirty="0"/>
              <a:t>&lt;&lt;"can't find"&lt;&lt;" "&lt;&lt;"app"&lt;&lt;</a:t>
            </a:r>
            <a:r>
              <a:rPr lang="en-US" altLang="zh-CN" sz="4000" dirty="0" err="1"/>
              <a:t>endl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/>
              <a:t>	//</a:t>
            </a:r>
            <a:r>
              <a:rPr lang="zh-CN" altLang="en-US" sz="4000" dirty="0"/>
              <a:t>找到了就输出</a:t>
            </a:r>
            <a:r>
              <a:rPr lang="en-US" altLang="zh-CN" sz="4000" dirty="0"/>
              <a:t>find</a:t>
            </a:r>
            <a:r>
              <a:rPr lang="zh-CN" altLang="en-US" sz="4000" dirty="0"/>
              <a:t>，找不到就输出</a:t>
            </a:r>
            <a:r>
              <a:rPr lang="en-US" altLang="zh-CN" sz="4000" dirty="0"/>
              <a:t>can't find </a:t>
            </a:r>
          </a:p>
          <a:p>
            <a:pPr marL="109728" indent="0">
              <a:buNone/>
            </a:pPr>
            <a:r>
              <a:rPr lang="en-US" altLang="zh-CN" sz="4000" dirty="0"/>
              <a:t>	it=</a:t>
            </a:r>
            <a:r>
              <a:rPr lang="en-US" altLang="zh-CN" sz="4000" dirty="0" err="1"/>
              <a:t>st.find</a:t>
            </a:r>
            <a:r>
              <a:rPr lang="en-US" altLang="zh-CN" sz="4000" dirty="0"/>
              <a:t>("</a:t>
            </a:r>
            <a:r>
              <a:rPr lang="en-US" altLang="zh-CN" sz="4000" dirty="0" err="1"/>
              <a:t>bld</a:t>
            </a:r>
            <a:r>
              <a:rPr lang="en-US" altLang="zh-CN" sz="4000" dirty="0"/>
              <a:t>");</a:t>
            </a:r>
          </a:p>
          <a:p>
            <a:pPr marL="109728" indent="0">
              <a:buNone/>
            </a:pPr>
            <a:r>
              <a:rPr lang="en-US" altLang="zh-CN" sz="4000" dirty="0"/>
              <a:t>	if(it!=</a:t>
            </a:r>
            <a:r>
              <a:rPr lang="en-US" altLang="zh-CN" sz="4000" dirty="0" err="1"/>
              <a:t>st.end</a:t>
            </a:r>
            <a:r>
              <a:rPr lang="en-US" altLang="zh-CN" sz="4000" dirty="0"/>
              <a:t>()) </a:t>
            </a:r>
            <a:r>
              <a:rPr lang="en-US" altLang="zh-CN" sz="4000" dirty="0" err="1"/>
              <a:t>cout</a:t>
            </a:r>
            <a:r>
              <a:rPr lang="en-US" altLang="zh-CN" sz="4000" dirty="0"/>
              <a:t>&lt;&lt;"find"&lt;&lt;" "&lt;&lt;"</a:t>
            </a:r>
            <a:r>
              <a:rPr lang="en-US" altLang="zh-CN" sz="4000" dirty="0" err="1"/>
              <a:t>bld</a:t>
            </a:r>
            <a:r>
              <a:rPr lang="en-US" altLang="zh-CN" sz="4000" dirty="0"/>
              <a:t>"&lt;&lt;</a:t>
            </a:r>
            <a:r>
              <a:rPr lang="en-US" altLang="zh-CN" sz="4000" dirty="0" err="1"/>
              <a:t>endl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/>
              <a:t>	else </a:t>
            </a:r>
            <a:r>
              <a:rPr lang="en-US" altLang="zh-CN" sz="4000" dirty="0" err="1"/>
              <a:t>cout</a:t>
            </a:r>
            <a:r>
              <a:rPr lang="en-US" altLang="zh-CN" sz="4000" dirty="0"/>
              <a:t>&lt;&lt;"can't find"&lt;&lt;" "&lt;&lt;"</a:t>
            </a:r>
            <a:r>
              <a:rPr lang="en-US" altLang="zh-CN" sz="4000" dirty="0" err="1"/>
              <a:t>bld</a:t>
            </a:r>
            <a:r>
              <a:rPr lang="en-US" altLang="zh-CN" sz="4000" dirty="0"/>
              <a:t>"&lt;&lt;</a:t>
            </a:r>
            <a:r>
              <a:rPr lang="en-US" altLang="zh-CN" sz="4000" dirty="0" err="1"/>
              <a:t>endl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23478"/>
            <a:ext cx="1306488" cy="85725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例子：</a:t>
            </a:r>
          </a:p>
        </p:txBody>
      </p:sp>
    </p:spTree>
    <p:extLst>
      <p:ext uri="{BB962C8B-B14F-4D97-AF65-F5344CB8AC3E}">
        <p14:creationId xmlns:p14="http://schemas.microsoft.com/office/powerpoint/2010/main" val="375756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练习题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83568" y="1347615"/>
            <a:ext cx="6840760" cy="21602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  <a:hlinkClick r:id="rId2"/>
              </a:rPr>
              <a:t>http://www.h2zbmh.com:8080/problem.php?id=1487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85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2756897"/>
          </a:xfrm>
        </p:spPr>
        <p:txBody>
          <a:bodyPr>
            <a:normAutofit fontScale="92500"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也是一种关联式容器。在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set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基础上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它提供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一对一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的数据处理能力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关键字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关键字的映射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&gt;</a:t>
            </a:r>
          </a:p>
          <a:p>
            <a:pPr marL="109728" indent="0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比如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一个班级中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每个学生的姓名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假设每个人名字都互异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和成绩就存在着一一映射的关系，这个模型用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可以轻松描述，姓名采用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，成绩采用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double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类型。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定义方式为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map&lt;string, double&gt;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stu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（实现字符串到数字的映射）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插入一个新的学生可以简单表示为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stu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[“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张三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”] = 90.5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 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69008" y="3970779"/>
            <a:ext cx="8229600" cy="11727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常用：字符串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hash</a:t>
            </a: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56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map</a:t>
            </a:r>
            <a:r>
              <a:rPr lang="zh-CN" altLang="en-US" sz="3600" dirty="0"/>
              <a:t>的基本操作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65989"/>
              </p:ext>
            </p:extLst>
          </p:nvPr>
        </p:nvGraphicFramePr>
        <p:xfrm>
          <a:off x="611560" y="699542"/>
          <a:ext cx="7920880" cy="444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2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基本操作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具体实现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string,int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创建对应迭代器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string,int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&gt;::iterator it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插入元素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方法一：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guozw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”]=98</a:t>
                      </a:r>
                    </a:p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方法二：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mp.insert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make_pair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(“guozw”,98));</a:t>
                      </a:r>
                    </a:p>
                    <a:p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US" altLang="zh-CN" sz="1100" b="1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guozw</a:t>
                      </a:r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zh-CN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r>
                        <a:rPr kumimoji="0" lang="zh-CN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是一对键值，用</a:t>
                      </a:r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pair&lt;“guozw”,98&gt;</a:t>
                      </a:r>
                      <a:r>
                        <a:rPr kumimoji="0" lang="zh-CN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删除某关键词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</a:t>
                      </a:r>
                      <a:r>
                        <a:rPr kumimoji="0" lang="en-US" altLang="zh-CN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erase(“</a:t>
                      </a:r>
                      <a:r>
                        <a:rPr kumimoji="0" lang="en-US" altLang="zh-CN" sz="14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guozw</a:t>
                      </a:r>
                      <a:r>
                        <a:rPr kumimoji="0" lang="en-US" altLang="zh-CN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</a:t>
                      </a:r>
                      <a:endParaRPr kumimoji="0" lang="zh-CN" altLang="en-US" sz="14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删除迭代器指向的元素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mp.erase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(it)</a:t>
                      </a:r>
                      <a:endParaRPr kumimoji="0" lang="zh-CN" altLang="en-US" sz="1400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查找某关键词对应的映射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zh-CN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kumimoji="0" lang="en-US" altLang="zh-CN" sz="14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</a:t>
                      </a:r>
                      <a:r>
                        <a:rPr kumimoji="0" lang="en-US" altLang="zh-CN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US" altLang="zh-CN" sz="14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guozw</a:t>
                      </a:r>
                      <a:r>
                        <a:rPr kumimoji="0" lang="en-US" altLang="zh-CN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”]</a:t>
                      </a:r>
                      <a:endParaRPr kumimoji="0" lang="zh-CN" altLang="en-US" sz="14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st.find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（返回值为一个迭代器）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0" lang="zh-CN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中包含两个信息，</a:t>
                      </a:r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it-&gt;first</a:t>
                      </a:r>
                      <a:r>
                        <a:rPr kumimoji="0" lang="zh-CN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为关键词，</a:t>
                      </a:r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it-&gt;second</a:t>
                      </a:r>
                      <a:r>
                        <a:rPr kumimoji="0" lang="zh-CN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为对应的映射</a:t>
                      </a:r>
                      <a:r>
                        <a:rPr kumimoji="0" lang="en-US" altLang="zh-CN" sz="11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en-US" sz="11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查找第一个不小于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lower_bound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（返回值为一个迭代器）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查找第一个大于的值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up_bound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（返回值为一个迭代器）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使用迭代器访问元素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for(it=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vec.begin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();it!=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vec.end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();it++)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&lt;&lt;it-&gt;first&lt;&lt;it-&gt;second&lt;&lt;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STL = Standard Template Library,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标准模板库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惠普实验室开发的一系列软件的统称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这里的容器和算法的集合是世界上很多聪明人很多年的杰作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可分为容器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(containers)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、迭代器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(iterators)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、空间配置器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(allocator)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、配接器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(adapters)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、算法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(algorithms)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、仿函数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functors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六个部分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几个你必须要关注的网址：</a:t>
            </a:r>
          </a:p>
          <a:p>
            <a:pPr lvl="1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http://www.cplusplus.com/reference/stl/</a:t>
            </a:r>
          </a:p>
          <a:p>
            <a:pPr lvl="1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http://zh.cppreference.com/</a:t>
            </a: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PPT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所有内容均可以于这两个网站找到应用实例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STL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25574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35696" y="339502"/>
            <a:ext cx="6768752" cy="5112568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iostream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</a:t>
            </a:r>
            <a:r>
              <a:rPr lang="en-US" altLang="zh-CN" sz="4000" dirty="0" err="1"/>
              <a:t>cstdio</a:t>
            </a:r>
            <a:r>
              <a:rPr lang="en-US" altLang="zh-CN" sz="4000" dirty="0"/>
              <a:t>&gt;</a:t>
            </a:r>
          </a:p>
          <a:p>
            <a:pPr marL="109728" indent="0">
              <a:buNone/>
            </a:pPr>
            <a:r>
              <a:rPr lang="en-US" altLang="zh-CN" sz="4000" dirty="0"/>
              <a:t>#include&lt;string&gt;</a:t>
            </a:r>
          </a:p>
          <a:p>
            <a:pPr marL="109728" indent="0">
              <a:buNone/>
            </a:pPr>
            <a:r>
              <a:rPr lang="en-US" altLang="zh-CN" sz="4000" dirty="0"/>
              <a:t>#include&lt;map&gt;</a:t>
            </a:r>
          </a:p>
          <a:p>
            <a:pPr marL="109728" indent="0">
              <a:buNone/>
            </a:pPr>
            <a:r>
              <a:rPr lang="en-US" altLang="zh-CN" sz="4000" dirty="0"/>
              <a:t>using namespace </a:t>
            </a:r>
            <a:r>
              <a:rPr lang="en-US" altLang="zh-CN" sz="4000" dirty="0" err="1"/>
              <a:t>std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 err="1"/>
              <a:t>int</a:t>
            </a:r>
            <a:r>
              <a:rPr lang="en-US" altLang="zh-CN" sz="4000" dirty="0"/>
              <a:t> main(){</a:t>
            </a:r>
          </a:p>
          <a:p>
            <a:pPr marL="109728" indent="0">
              <a:buNone/>
            </a:pPr>
            <a:r>
              <a:rPr lang="en-US" altLang="zh-CN" sz="4000" dirty="0"/>
              <a:t>	map&lt;</a:t>
            </a:r>
            <a:r>
              <a:rPr lang="en-US" altLang="zh-CN" sz="4000" dirty="0" err="1"/>
              <a:t>string,int</a:t>
            </a:r>
            <a:r>
              <a:rPr lang="en-US" altLang="zh-CN" sz="4000" dirty="0"/>
              <a:t>&gt; </a:t>
            </a:r>
            <a:r>
              <a:rPr lang="en-US" altLang="zh-CN" sz="4000" dirty="0" err="1"/>
              <a:t>mp</a:t>
            </a:r>
            <a:r>
              <a:rPr lang="en-US" altLang="zh-CN" sz="4000" dirty="0"/>
              <a:t>;</a:t>
            </a:r>
          </a:p>
          <a:p>
            <a:pPr marL="109728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err="1"/>
              <a:t>mp.clear</a:t>
            </a:r>
            <a:r>
              <a:rPr lang="en-US" altLang="zh-CN" sz="4000" dirty="0"/>
              <a:t>(); //</a:t>
            </a:r>
            <a:r>
              <a:rPr lang="zh-CN" altLang="en-US" sz="4000" dirty="0"/>
              <a:t>清空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string nm[]={"</a:t>
            </a:r>
            <a:r>
              <a:rPr lang="en-US" altLang="zh-CN" sz="4000" dirty="0" err="1"/>
              <a:t>abc</a:t>
            </a:r>
            <a:r>
              <a:rPr lang="en-US" altLang="zh-CN" sz="4000" dirty="0"/>
              <a:t>","</a:t>
            </a:r>
            <a:r>
              <a:rPr lang="en-US" altLang="zh-CN" sz="4000" dirty="0" err="1"/>
              <a:t>david</a:t>
            </a:r>
            <a:r>
              <a:rPr lang="en-US" altLang="zh-CN" sz="4000" dirty="0"/>
              <a:t>","</a:t>
            </a:r>
            <a:r>
              <a:rPr lang="en-US" altLang="zh-CN" sz="4000" dirty="0" err="1"/>
              <a:t>lucy</a:t>
            </a:r>
            <a:r>
              <a:rPr lang="en-US" altLang="zh-CN" sz="4000" dirty="0"/>
              <a:t>","</a:t>
            </a:r>
            <a:r>
              <a:rPr lang="en-US" altLang="zh-CN" sz="4000" dirty="0" err="1"/>
              <a:t>abc</a:t>
            </a:r>
            <a:r>
              <a:rPr lang="en-US" altLang="zh-CN" sz="4000" dirty="0"/>
              <a:t>","app","</a:t>
            </a:r>
            <a:r>
              <a:rPr lang="en-US" altLang="zh-CN" sz="4000" dirty="0" err="1"/>
              <a:t>lucy</a:t>
            </a:r>
            <a:r>
              <a:rPr lang="en-US" altLang="zh-CN" sz="4000" dirty="0"/>
              <a:t>"};</a:t>
            </a:r>
          </a:p>
          <a:p>
            <a:pPr marL="109728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index=1;</a:t>
            </a:r>
          </a:p>
          <a:p>
            <a:pPr marL="109728" indent="0">
              <a:buNone/>
            </a:pPr>
            <a:r>
              <a:rPr lang="en-US" altLang="zh-CN" sz="4000" dirty="0"/>
              <a:t>	for(</a:t>
            </a:r>
            <a:r>
              <a:rPr lang="en-US" altLang="zh-CN" sz="4000" dirty="0" err="1"/>
              <a:t>int</a:t>
            </a:r>
            <a:r>
              <a:rPr lang="en-US" altLang="zh-CN" sz="4000" dirty="0"/>
              <a:t> i=0; i&lt;6; i++) {</a:t>
            </a:r>
          </a:p>
          <a:p>
            <a:pPr marL="109728" indent="0">
              <a:buNone/>
            </a:pPr>
            <a:r>
              <a:rPr lang="en-US" altLang="zh-CN" sz="4000" dirty="0"/>
              <a:t>		if(</a:t>
            </a:r>
            <a:r>
              <a:rPr lang="en-US" altLang="zh-CN" sz="4000" dirty="0" err="1"/>
              <a:t>mp</a:t>
            </a:r>
            <a:r>
              <a:rPr lang="en-US" altLang="zh-CN" sz="4000" dirty="0"/>
              <a:t>[nm[i]]==0) </a:t>
            </a:r>
            <a:r>
              <a:rPr lang="en-US" altLang="zh-CN" sz="4000" dirty="0" err="1"/>
              <a:t>mp</a:t>
            </a:r>
            <a:r>
              <a:rPr lang="en-US" altLang="zh-CN" sz="4000" dirty="0"/>
              <a:t>[nm[i]]=index++; </a:t>
            </a:r>
          </a:p>
          <a:p>
            <a:pPr marL="109728" indent="0">
              <a:buNone/>
            </a:pPr>
            <a:r>
              <a:rPr lang="en-US" altLang="zh-CN" sz="4000" dirty="0"/>
              <a:t>		//</a:t>
            </a:r>
            <a:r>
              <a:rPr lang="zh-CN" altLang="en-US" sz="4000" dirty="0"/>
              <a:t>判断是否已经出现过，没出现过，就编号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} 	</a:t>
            </a:r>
          </a:p>
          <a:p>
            <a:pPr marL="109728" indent="0">
              <a:buNone/>
            </a:pPr>
            <a:r>
              <a:rPr lang="en-US" altLang="zh-CN" sz="4000" dirty="0"/>
              <a:t>	map&lt;</a:t>
            </a:r>
            <a:r>
              <a:rPr lang="en-US" altLang="zh-CN" sz="4000" dirty="0" err="1"/>
              <a:t>string,int</a:t>
            </a:r>
            <a:r>
              <a:rPr lang="en-US" altLang="zh-CN" sz="4000" dirty="0"/>
              <a:t>&gt;::iterator it; //map</a:t>
            </a:r>
            <a:r>
              <a:rPr lang="zh-CN" altLang="en-US" sz="4000" dirty="0"/>
              <a:t>容器的指针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for(it=</a:t>
            </a:r>
            <a:r>
              <a:rPr lang="en-US" altLang="zh-CN" sz="4000" dirty="0" err="1"/>
              <a:t>mp.begin</a:t>
            </a:r>
            <a:r>
              <a:rPr lang="en-US" altLang="zh-CN" sz="4000" dirty="0"/>
              <a:t>(); it!=</a:t>
            </a:r>
            <a:r>
              <a:rPr lang="en-US" altLang="zh-CN" sz="4000" dirty="0" err="1"/>
              <a:t>mp.end</a:t>
            </a:r>
            <a:r>
              <a:rPr lang="en-US" altLang="zh-CN" sz="4000" dirty="0"/>
              <a:t>(); it++){</a:t>
            </a:r>
          </a:p>
          <a:p>
            <a:pPr marL="109728" indent="0">
              <a:buNone/>
            </a:pPr>
            <a:r>
              <a:rPr lang="en-US" altLang="zh-CN" sz="4000" dirty="0"/>
              <a:t>		</a:t>
            </a:r>
            <a:r>
              <a:rPr lang="en-US" altLang="zh-CN" sz="4000" dirty="0" err="1"/>
              <a:t>cout</a:t>
            </a:r>
            <a:r>
              <a:rPr lang="en-US" altLang="zh-CN" sz="4000" dirty="0"/>
              <a:t>&lt;&lt;it-&gt;first&lt;&lt;" "&lt;&lt;it-&gt;second&lt;&lt;</a:t>
            </a:r>
            <a:r>
              <a:rPr lang="en-US" altLang="zh-CN" sz="4000" dirty="0" err="1"/>
              <a:t>endl</a:t>
            </a:r>
            <a:r>
              <a:rPr lang="en-US" altLang="zh-CN" sz="4000" dirty="0"/>
              <a:t>; </a:t>
            </a:r>
          </a:p>
          <a:p>
            <a:pPr marL="109728" indent="0">
              <a:buNone/>
            </a:pPr>
            <a:r>
              <a:rPr lang="en-US" altLang="zh-CN" sz="4000" dirty="0"/>
              <a:t>		//</a:t>
            </a:r>
            <a:r>
              <a:rPr lang="zh-CN" altLang="en-US" sz="4000" dirty="0"/>
              <a:t>按字典序输出每个的编号 </a:t>
            </a:r>
          </a:p>
          <a:p>
            <a:pPr marL="109728" indent="0">
              <a:buNone/>
            </a:pPr>
            <a:r>
              <a:rPr lang="zh-CN" altLang="en-US" sz="4000" dirty="0"/>
              <a:t>	</a:t>
            </a:r>
            <a:r>
              <a:rPr lang="en-US" altLang="zh-CN" sz="4000" dirty="0"/>
              <a:t>}</a:t>
            </a:r>
          </a:p>
          <a:p>
            <a:pPr marL="109728" indent="0">
              <a:buNone/>
            </a:pPr>
            <a:r>
              <a:rPr lang="en-US" altLang="zh-CN" sz="4000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23478"/>
            <a:ext cx="1306488" cy="85725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例子：</a:t>
            </a:r>
          </a:p>
        </p:txBody>
      </p:sp>
    </p:spTree>
    <p:extLst>
      <p:ext uri="{BB962C8B-B14F-4D97-AF65-F5344CB8AC3E}">
        <p14:creationId xmlns:p14="http://schemas.microsoft.com/office/powerpoint/2010/main" val="148133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练习题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83568" y="1347615"/>
            <a:ext cx="7488832" cy="21602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  <a:hlinkClick r:id="rId2"/>
              </a:rPr>
              <a:t>http://www.h2zbmh.com:8080/problem.php?id=1492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  <a:hlinkClick r:id="rId3"/>
              </a:rPr>
              <a:t>http://www.h2zbmh.com:8080/problem.php?id=1488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2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800"/>
              <a:t>总结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对于上述讲的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sort,vector,set,map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其实还有很多其他功能，刚才只是介绍了些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ACM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竞赛上常用的操作，使用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的模板库能使得代码简洁，易实现，正确性高，但同时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实现的效率也比自己写的函数稍慢些。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是把很多强大的数据结构函数写成了模板，会使用固然重要，但也得打好基础，先把数据结构学好，不能滥用，不然对提高编程没什么好处，尤其对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ACM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竞赛来说。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109728" indent="0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实践的重要性。</a:t>
            </a:r>
          </a:p>
        </p:txBody>
      </p:sp>
    </p:spTree>
    <p:extLst>
      <p:ext uri="{BB962C8B-B14F-4D97-AF65-F5344CB8AC3E}">
        <p14:creationId xmlns:p14="http://schemas.microsoft.com/office/powerpoint/2010/main" val="17112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容器：可容纳各种数据类型的数据结构。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迭代器：可依次存取容器中元素的东西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算法：用来操作容器中的元素的函数模板。例如，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STL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sort()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来对一个数组中的数据进行排序，用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find()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来搜索一个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中的对象等。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STL</a:t>
            </a:r>
            <a:r>
              <a:rPr lang="zh-CN" altLang="en-US" sz="4400" dirty="0"/>
              <a:t>中的几个基本概念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1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sort </a:t>
            </a:r>
            <a:r>
              <a:rPr lang="zh-CN" altLang="en-US" sz="3800" dirty="0"/>
              <a:t>的使用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0997"/>
            <a:ext cx="8229600" cy="4022934"/>
          </a:xfrm>
        </p:spPr>
        <p:txBody>
          <a:bodyPr/>
          <a:lstStyle/>
          <a:p>
            <a:r>
              <a:rPr lang="zh-CN" altLang="en-US" dirty="0"/>
              <a:t>对数组使用</a:t>
            </a:r>
            <a:r>
              <a:rPr lang="en-US" altLang="zh-CN" dirty="0"/>
              <a:t>sort</a:t>
            </a:r>
            <a:r>
              <a:rPr lang="zh-CN" altLang="en-US" dirty="0"/>
              <a:t>排序</a:t>
            </a:r>
            <a:endParaRPr lang="en-US" altLang="zh-CN" dirty="0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115616" y="1707352"/>
            <a:ext cx="496904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i="0" dirty="0"/>
              <a:t>#include&lt;</a:t>
            </a:r>
            <a:r>
              <a:rPr lang="en-US" altLang="zh-CN" sz="1400" i="0" dirty="0" err="1"/>
              <a:t>iostream</a:t>
            </a:r>
            <a:r>
              <a:rPr lang="en-US" altLang="zh-CN" sz="1400" i="0" dirty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#include&lt;</a:t>
            </a:r>
            <a:r>
              <a:rPr lang="en-US" altLang="zh-CN" sz="1400" i="0" dirty="0" err="1"/>
              <a:t>cstdio</a:t>
            </a:r>
            <a:r>
              <a:rPr lang="en-US" altLang="zh-CN" sz="1400" i="0" dirty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#include&lt;</a:t>
            </a:r>
            <a:r>
              <a:rPr lang="en-US" altLang="zh-CN" sz="1400" i="0" dirty="0" err="1"/>
              <a:t>cstring</a:t>
            </a:r>
            <a:r>
              <a:rPr lang="en-US" altLang="zh-CN" sz="1400" i="0" dirty="0"/>
              <a:t>&gt;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#include&lt;algorithm&gt;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using namespace </a:t>
            </a:r>
            <a:r>
              <a:rPr lang="en-US" altLang="zh-CN" sz="1400" i="0" dirty="0" err="1"/>
              <a:t>std</a:t>
            </a:r>
            <a:r>
              <a:rPr lang="en-US" altLang="zh-CN" sz="1400" i="0" dirty="0"/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 err="1"/>
              <a:t>int</a:t>
            </a:r>
            <a:r>
              <a:rPr lang="en-US" altLang="zh-CN" sz="1400" i="0" dirty="0"/>
              <a:t> main()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	</a:t>
            </a:r>
            <a:r>
              <a:rPr lang="en-US" altLang="zh-CN" sz="1400" i="0" dirty="0" err="1"/>
              <a:t>int</a:t>
            </a:r>
            <a:r>
              <a:rPr lang="en-US" altLang="zh-CN" sz="1400" i="0" dirty="0"/>
              <a:t> a[5];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	for(</a:t>
            </a:r>
            <a:r>
              <a:rPr lang="en-US" altLang="zh-CN" sz="1400" i="0" dirty="0" err="1"/>
              <a:t>int</a:t>
            </a:r>
            <a:r>
              <a:rPr lang="en-US" altLang="zh-CN" sz="1400" i="0" dirty="0"/>
              <a:t> i=0; i&lt;5; i++) </a:t>
            </a:r>
            <a:r>
              <a:rPr lang="en-US" altLang="zh-CN" sz="1400" i="0" dirty="0" err="1"/>
              <a:t>scanf</a:t>
            </a:r>
            <a:r>
              <a:rPr lang="en-US" altLang="zh-CN" sz="1400" i="0" dirty="0"/>
              <a:t>("%</a:t>
            </a:r>
            <a:r>
              <a:rPr lang="en-US" altLang="zh-CN" sz="1400" i="0" dirty="0" err="1"/>
              <a:t>d",&amp;a</a:t>
            </a:r>
            <a:r>
              <a:rPr lang="en-US" altLang="zh-CN" sz="1400" i="0" dirty="0"/>
              <a:t>[i]);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	sort(a,a+5);     //</a:t>
            </a:r>
            <a:r>
              <a:rPr lang="zh-CN" altLang="en-US" sz="1400" i="0" dirty="0"/>
              <a:t>默认从小到大</a:t>
            </a:r>
            <a:r>
              <a:rPr lang="zh-CN" altLang="en-US" sz="1400" dirty="0"/>
              <a:t>排</a:t>
            </a:r>
            <a:endParaRPr lang="en-US" altLang="zh-CN" sz="1400" i="0" dirty="0"/>
          </a:p>
          <a:p>
            <a:pPr>
              <a:lnSpc>
                <a:spcPts val="2000"/>
              </a:lnSpc>
            </a:pPr>
            <a:r>
              <a:rPr lang="en-US" altLang="zh-CN" sz="1400" i="0" dirty="0"/>
              <a:t>	for(</a:t>
            </a:r>
            <a:r>
              <a:rPr lang="en-US" altLang="zh-CN" sz="1400" i="0" dirty="0" err="1"/>
              <a:t>int</a:t>
            </a:r>
            <a:r>
              <a:rPr lang="en-US" altLang="zh-CN" sz="1400" i="0" dirty="0"/>
              <a:t> i=0; i&lt;5; i++) </a:t>
            </a:r>
            <a:r>
              <a:rPr lang="en-US" altLang="zh-CN" sz="1400" i="0" dirty="0" err="1"/>
              <a:t>printf</a:t>
            </a:r>
            <a:r>
              <a:rPr lang="en-US" altLang="zh-CN" sz="1400" i="0" dirty="0"/>
              <a:t>("%d ",a[i]);</a:t>
            </a:r>
          </a:p>
          <a:p>
            <a:pPr>
              <a:lnSpc>
                <a:spcPts val="2000"/>
              </a:lnSpc>
            </a:pPr>
            <a:r>
              <a:rPr lang="en-US" altLang="zh-CN" sz="1400" i="0" dirty="0"/>
              <a:t>} </a:t>
            </a:r>
            <a:endParaRPr lang="zh-CN" alt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17785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sz="3800"/>
              <a:t>sort </a:t>
            </a:r>
            <a:r>
              <a:rPr lang="zh-CN" altLang="en-US" sz="3800"/>
              <a:t>的使用</a:t>
            </a:r>
            <a:endParaRPr lang="zh-CN" altLang="en-US" sz="3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10997"/>
            <a:ext cx="2962672" cy="5246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多关键字排序</a:t>
            </a:r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707654"/>
            <a:ext cx="727280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i="0" dirty="0" err="1"/>
              <a:t>struct</a:t>
            </a:r>
            <a:r>
              <a:rPr lang="en-US" altLang="zh-CN" sz="1400" i="0" dirty="0"/>
              <a:t> node{</a:t>
            </a:r>
          </a:p>
          <a:p>
            <a:r>
              <a:rPr lang="en-US" altLang="zh-CN" sz="1400" i="0" dirty="0"/>
              <a:t>	</a:t>
            </a:r>
            <a:r>
              <a:rPr lang="en-US" altLang="zh-CN" sz="1400" i="0" dirty="0" err="1"/>
              <a:t>int</a:t>
            </a:r>
            <a:r>
              <a:rPr lang="en-US" altLang="zh-CN" sz="1400" i="0" dirty="0"/>
              <a:t> </a:t>
            </a:r>
            <a:r>
              <a:rPr lang="en-US" altLang="zh-CN" sz="1400" i="0" dirty="0" err="1"/>
              <a:t>x,y</a:t>
            </a:r>
            <a:r>
              <a:rPr lang="en-US" altLang="zh-CN" sz="1400" i="0" dirty="0"/>
              <a:t>;</a:t>
            </a:r>
          </a:p>
          <a:p>
            <a:r>
              <a:rPr lang="en-US" altLang="zh-CN" sz="1400" i="0" dirty="0"/>
              <a:t>}p[4];  //</a:t>
            </a:r>
            <a:r>
              <a:rPr lang="zh-CN" altLang="en-US" sz="1400" i="0" dirty="0"/>
              <a:t>定义结构体</a:t>
            </a:r>
            <a:endParaRPr lang="en-US" altLang="zh-CN" sz="1400" i="0" dirty="0"/>
          </a:p>
          <a:p>
            <a:r>
              <a:rPr lang="en-US" altLang="zh-CN" sz="1400" i="0" dirty="0" err="1"/>
              <a:t>bool</a:t>
            </a:r>
            <a:r>
              <a:rPr lang="en-US" altLang="zh-CN" sz="1400" i="0" dirty="0"/>
              <a:t> </a:t>
            </a:r>
            <a:r>
              <a:rPr lang="en-US" altLang="zh-CN" sz="1400" i="0" dirty="0" err="1"/>
              <a:t>cmp</a:t>
            </a:r>
            <a:r>
              <a:rPr lang="en-US" altLang="zh-CN" sz="1400" i="0" dirty="0"/>
              <a:t>(node </a:t>
            </a:r>
            <a:r>
              <a:rPr lang="en-US" altLang="zh-CN" sz="1400" i="0" dirty="0" err="1"/>
              <a:t>a,node</a:t>
            </a:r>
            <a:r>
              <a:rPr lang="en-US" altLang="zh-CN" sz="1400" i="0" dirty="0"/>
              <a:t> b){</a:t>
            </a:r>
          </a:p>
          <a:p>
            <a:r>
              <a:rPr lang="en-US" altLang="zh-CN" sz="1400" i="0" dirty="0"/>
              <a:t>	if(</a:t>
            </a:r>
            <a:r>
              <a:rPr lang="en-US" altLang="zh-CN" sz="1400" i="0" dirty="0" err="1"/>
              <a:t>a.x</a:t>
            </a:r>
            <a:r>
              <a:rPr lang="en-US" altLang="zh-CN" sz="1400" i="0" dirty="0"/>
              <a:t>==</a:t>
            </a:r>
            <a:r>
              <a:rPr lang="en-US" altLang="zh-CN" sz="1400" i="0" dirty="0" err="1"/>
              <a:t>b.x</a:t>
            </a:r>
            <a:r>
              <a:rPr lang="en-US" altLang="zh-CN" sz="1400" i="0" dirty="0"/>
              <a:t>) return </a:t>
            </a:r>
            <a:r>
              <a:rPr lang="en-US" altLang="zh-CN" sz="1400" i="0" dirty="0" err="1"/>
              <a:t>a.y</a:t>
            </a:r>
            <a:r>
              <a:rPr lang="en-US" altLang="zh-CN" sz="1400" i="0" dirty="0"/>
              <a:t>&lt;</a:t>
            </a:r>
            <a:r>
              <a:rPr lang="en-US" altLang="zh-CN" sz="1400" i="0" dirty="0" err="1"/>
              <a:t>b.y</a:t>
            </a:r>
            <a:r>
              <a:rPr lang="en-US" altLang="zh-CN" sz="1400" i="0" dirty="0"/>
              <a:t>;</a:t>
            </a:r>
          </a:p>
          <a:p>
            <a:r>
              <a:rPr lang="en-US" altLang="zh-CN" sz="1400" i="0" dirty="0"/>
              <a:t>	return </a:t>
            </a:r>
            <a:r>
              <a:rPr lang="en-US" altLang="zh-CN" sz="1400" i="0" dirty="0" err="1"/>
              <a:t>a.x</a:t>
            </a:r>
            <a:r>
              <a:rPr lang="en-US" altLang="zh-CN" sz="1400" i="0" dirty="0"/>
              <a:t>&lt;</a:t>
            </a:r>
            <a:r>
              <a:rPr lang="en-US" altLang="zh-CN" sz="1400" i="0" dirty="0" err="1"/>
              <a:t>b.x</a:t>
            </a:r>
            <a:r>
              <a:rPr lang="en-US" altLang="zh-CN" sz="1400" i="0" dirty="0"/>
              <a:t>;</a:t>
            </a:r>
          </a:p>
          <a:p>
            <a:r>
              <a:rPr lang="en-US" altLang="zh-CN" sz="1400" i="0" dirty="0"/>
              <a:t>}   </a:t>
            </a:r>
            <a:r>
              <a:rPr lang="en-US" altLang="zh-CN" sz="1400" dirty="0"/>
              <a:t>//</a:t>
            </a:r>
            <a:r>
              <a:rPr lang="zh-CN" altLang="en-US" sz="1400" dirty="0"/>
              <a:t>自定义比较函数，</a:t>
            </a:r>
            <a:r>
              <a:rPr lang="en-US" altLang="zh-CN" sz="1400" dirty="0"/>
              <a:t>x</a:t>
            </a:r>
            <a:r>
              <a:rPr lang="zh-CN" altLang="en-US" sz="1400" dirty="0"/>
              <a:t>为主要关键字，</a:t>
            </a:r>
            <a:r>
              <a:rPr lang="en-US" altLang="zh-CN" sz="1400" dirty="0"/>
              <a:t>y</a:t>
            </a:r>
            <a:r>
              <a:rPr lang="zh-CN" altLang="en-US" sz="1400" dirty="0"/>
              <a:t>为次要关键字</a:t>
            </a:r>
            <a:endParaRPr lang="en-US" altLang="zh-CN" sz="1400" i="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i=0; i&lt;4; i++)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d%d</a:t>
            </a:r>
            <a:r>
              <a:rPr lang="en-US" altLang="zh-CN" sz="1400" dirty="0"/>
              <a:t>",&amp;p[i].</a:t>
            </a:r>
            <a:r>
              <a:rPr lang="en-US" altLang="zh-CN" sz="1400" dirty="0" err="1"/>
              <a:t>x,&amp;p</a:t>
            </a:r>
            <a:r>
              <a:rPr lang="en-US" altLang="zh-CN" sz="1400" dirty="0"/>
              <a:t>[i].y);</a:t>
            </a:r>
          </a:p>
          <a:p>
            <a:r>
              <a:rPr lang="en-US" altLang="zh-CN" sz="1400" dirty="0"/>
              <a:t>	sort(p,p+4,cmp);    </a:t>
            </a:r>
          </a:p>
          <a:p>
            <a:r>
              <a:rPr lang="en-US" altLang="zh-CN" sz="1400" dirty="0"/>
              <a:t>                //</a:t>
            </a:r>
            <a:r>
              <a:rPr lang="zh-CN" altLang="en-US" sz="1400" dirty="0"/>
              <a:t>参数分别为起始位置，终止位置后一个位置，自定义比较函数</a:t>
            </a:r>
            <a:endParaRPr lang="en-US" altLang="zh-CN" sz="1400" dirty="0"/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i=0; i&lt;4; i++)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%d\</a:t>
            </a:r>
            <a:r>
              <a:rPr lang="en-US" altLang="zh-CN" sz="1400" dirty="0" err="1"/>
              <a:t>n",p</a:t>
            </a:r>
            <a:r>
              <a:rPr lang="en-US" altLang="zh-CN" sz="1400" dirty="0"/>
              <a:t>[i].</a:t>
            </a:r>
            <a:r>
              <a:rPr lang="en-US" altLang="zh-CN" sz="1400" dirty="0" err="1"/>
              <a:t>x,p</a:t>
            </a:r>
            <a:r>
              <a:rPr lang="en-US" altLang="zh-CN" sz="1400" dirty="0"/>
              <a:t>[i].y);</a:t>
            </a:r>
          </a:p>
          <a:p>
            <a:r>
              <a:rPr lang="en-US" altLang="zh-CN" sz="1400" dirty="0"/>
              <a:t>}</a:t>
            </a:r>
          </a:p>
          <a:p>
            <a:endParaRPr lang="zh-CN" alt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32362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9575" y="133351"/>
            <a:ext cx="8001000" cy="507206"/>
          </a:xfrm>
        </p:spPr>
        <p:txBody>
          <a:bodyPr>
            <a:normAutofit fontScale="90000"/>
          </a:bodyPr>
          <a:lstStyle/>
          <a:p>
            <a:r>
              <a:rPr lang="en-US" altLang="zh-CN" sz="3200" u="sng" dirty="0"/>
              <a:t>STL</a:t>
            </a:r>
            <a:r>
              <a:rPr lang="zh-CN" altLang="en-US" sz="3200" u="sng" dirty="0"/>
              <a:t>标准容器类简介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100492" name="Group 14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341336"/>
              </p:ext>
            </p:extLst>
          </p:nvPr>
        </p:nvGraphicFramePr>
        <p:xfrm>
          <a:off x="611560" y="640557"/>
          <a:ext cx="8145465" cy="4459367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164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名称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准容器类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说明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 gridSpan="3"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顺序性容器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69900" marR="0" lvl="0" indent="-469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字符串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string</a:t>
                      </a:r>
                      <a:endParaRPr kumimoji="0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提供了比</a:t>
                      </a:r>
                      <a:r>
                        <a:rPr kumimoji="0" lang="en-US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c</a:t>
                      </a:r>
                      <a:r>
                        <a:rPr kumimoji="0" lang="zh-CN" alt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语言更多的接口，使用起来也比</a:t>
                      </a:r>
                      <a:r>
                        <a:rPr kumimoji="0" lang="en-US" altLang="zh-CN" sz="15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c++</a:t>
                      </a:r>
                      <a:r>
                        <a:rPr kumimoji="0" lang="zh-CN" altLang="en-US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方便的多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动态数组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vector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从后面快速的插入与删除，直接访问任何元素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7947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双端队列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deque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从前面或后面快速的插入与删除，直接访问任何元素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列表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list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双链表，从任何地方快速插入与删除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47">
                <a:tc gridSpan="3"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关联容器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69900" marR="0" lvl="0" indent="-469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集合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set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快速查找，不允许重复值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多重集合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multiset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快速查找，允许重复值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映射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一对一映射，基于关键字快速查找，不允许重复值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多重映射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multimap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一对多映射，基于关键字快速查找，允许重复值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 gridSpan="3"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容器适配器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69900" marR="0" lvl="0" indent="-469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栈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stack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后进先出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队列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queue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先进先出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优先队列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priority_queue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最高优先级元素总是第一个出列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2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E3C2DC-0DA0-534B-A63F-9E34F38D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 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439E5E9F-5506-5DF1-CF7F-5F3AC26F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117272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中表示字符串的容器，其底层的字符串表示方式仍然是以’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\0’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表示的字符串集合但是提供了比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语言更多的接口，使用起来也比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方便的多。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943FCC4C-2D3E-75BD-1F5D-03691AE808CE}"/>
              </a:ext>
            </a:extLst>
          </p:cNvPr>
          <p:cNvSpPr txBox="1">
            <a:spLocks/>
          </p:cNvSpPr>
          <p:nvPr/>
        </p:nvSpPr>
        <p:spPr>
          <a:xfrm>
            <a:off x="504280" y="2874764"/>
            <a:ext cx="8229600" cy="11727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常用：字符串模拟</a:t>
            </a:r>
          </a:p>
        </p:txBody>
      </p:sp>
    </p:spTree>
    <p:extLst>
      <p:ext uri="{BB962C8B-B14F-4D97-AF65-F5344CB8AC3E}">
        <p14:creationId xmlns:p14="http://schemas.microsoft.com/office/powerpoint/2010/main" val="84901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73B611B-4CD4-6EB9-0BCB-2795A6F13483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/>
              <a:t>sting</a:t>
            </a:r>
            <a:r>
              <a:rPr lang="zh-CN" altLang="en-US" dirty="0"/>
              <a:t>的基本操作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27963-BB30-DA03-424C-02FAE71B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9474"/>
              </p:ext>
            </p:extLst>
          </p:nvPr>
        </p:nvGraphicFramePr>
        <p:xfrm>
          <a:off x="611560" y="993652"/>
          <a:ext cx="7920880" cy="415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2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基本操作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具体实现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s;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字符串比较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&gt;= &lt; &lt;= == !=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尾部插入元素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s.append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("***");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在指定位置前插入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s.insert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(2,"abs"); </a:t>
                      </a:r>
                      <a:endParaRPr kumimoji="0" lang="zh-CN" altLang="en-US" sz="1400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从指定位置开始，删除连续的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个字符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s.erase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x,len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kumimoji="0" lang="zh-CN" altLang="en-US" sz="1400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位置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开始长度为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的部分，替换成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s.replace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x,len,str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使用下标访问元素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for(i=0;i&lt;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s.size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();i++) 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&lt;&lt;s[i]&lt;&lt;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中的字符串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(“%s\n”,</a:t>
                      </a: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s.c_str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  <a:endParaRPr kumimoji="0"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0480112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求元素个数</a:t>
                      </a:r>
                      <a:endParaRPr kumimoji="0" lang="en-US" altLang="zh-C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s.size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r>
                        <a:rPr kumimoji="0"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s.clear</a:t>
                      </a:r>
                      <a:r>
                        <a:rPr kumimoji="0"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117272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是一个线性顺序结构，相当于数组，但其大小可以不预先指定，并且自动扩展。它可以像数组一样被操作。简单理解就是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不提前指定大小的数组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动态数组 </a:t>
            </a:r>
            <a:r>
              <a:rPr lang="en-US" altLang="zh-CN" dirty="0"/>
              <a:t>vector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504280" y="2874764"/>
            <a:ext cx="8229600" cy="117272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常用：不清楚数组大小的情况、模拟链表</a:t>
            </a:r>
          </a:p>
        </p:txBody>
      </p:sp>
    </p:spTree>
    <p:extLst>
      <p:ext uri="{BB962C8B-B14F-4D97-AF65-F5344CB8AC3E}">
        <p14:creationId xmlns:p14="http://schemas.microsoft.com/office/powerpoint/2010/main" val="43282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839</TotalTime>
  <Words>2443</Words>
  <Application>Microsoft Office PowerPoint</Application>
  <PresentationFormat>全屏显示(16:9)</PresentationFormat>
  <Paragraphs>285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Lucida Sans Unicode</vt:lpstr>
      <vt:lpstr>Times New Roman</vt:lpstr>
      <vt:lpstr>Verdana</vt:lpstr>
      <vt:lpstr>Wingdings 2</vt:lpstr>
      <vt:lpstr>Wingdings 3</vt:lpstr>
      <vt:lpstr>聚合</vt:lpstr>
      <vt:lpstr>STL在程序设计竞赛中的应用</vt:lpstr>
      <vt:lpstr>STL简介</vt:lpstr>
      <vt:lpstr>STL中的几个基本概念</vt:lpstr>
      <vt:lpstr>sort 的使用</vt:lpstr>
      <vt:lpstr>PowerPoint 演示文稿</vt:lpstr>
      <vt:lpstr>STL标准容器类简介 </vt:lpstr>
      <vt:lpstr>字符串 string</vt:lpstr>
      <vt:lpstr>PowerPoint 演示文稿</vt:lpstr>
      <vt:lpstr>动态数组 vector</vt:lpstr>
      <vt:lpstr>vector的基本操作</vt:lpstr>
      <vt:lpstr>例子：</vt:lpstr>
      <vt:lpstr>vector练习题</vt:lpstr>
      <vt:lpstr>集合 set</vt:lpstr>
      <vt:lpstr>set的基本操作</vt:lpstr>
      <vt:lpstr>PowerPoint 演示文稿</vt:lpstr>
      <vt:lpstr>例子：</vt:lpstr>
      <vt:lpstr>set练习题</vt:lpstr>
      <vt:lpstr>映射 map</vt:lpstr>
      <vt:lpstr>map的基本操作</vt:lpstr>
      <vt:lpstr>例子：</vt:lpstr>
      <vt:lpstr>map练习题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STL在程序设计竞赛中的应用</dc:title>
  <dc:creator>user</dc:creator>
  <cp:lastModifiedBy>lenovo</cp:lastModifiedBy>
  <cp:revision>73</cp:revision>
  <dcterms:created xsi:type="dcterms:W3CDTF">2017-10-12T01:52:24Z</dcterms:created>
  <dcterms:modified xsi:type="dcterms:W3CDTF">2022-07-11T05:34:36Z</dcterms:modified>
</cp:coreProperties>
</file>