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7" r:id="rId3"/>
    <p:sldId id="307" r:id="rId4"/>
    <p:sldId id="308" r:id="rId5"/>
    <p:sldId id="299" r:id="rId6"/>
    <p:sldId id="300" r:id="rId7"/>
    <p:sldId id="301" r:id="rId8"/>
    <p:sldId id="302" r:id="rId9"/>
    <p:sldId id="309" r:id="rId10"/>
    <p:sldId id="310" r:id="rId11"/>
    <p:sldId id="306" r:id="rId12"/>
    <p:sldId id="303" r:id="rId13"/>
    <p:sldId id="304" r:id="rId14"/>
    <p:sldId id="305" r:id="rId15"/>
    <p:sldId id="296" r:id="rId16"/>
  </p:sldIdLst>
  <p:sldSz cx="12190413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89870" autoAdjust="0"/>
  </p:normalViewPr>
  <p:slideViewPr>
    <p:cSldViewPr>
      <p:cViewPr varScale="1">
        <p:scale>
          <a:sx n="100" d="100"/>
          <a:sy n="100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7BE4-D976-460A-B4E8-9E23BD473382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83652-B53C-4B39-9693-D2B3DD81B3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4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 =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'insert into movies(name,star)values(%s,%s)'</a:t>
            </a:r>
            <a:b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values=(name,star)</a:t>
            </a:r>
            <a:br>
              <a:rPr lang="en-US" altLang="zh-CN"/>
            </a:br>
            <a:r>
              <a:rPr lang="en-US" altLang="zh-CN"/>
              <a:t>db_cursor.execute(sql,values)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8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4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wnloads/windows/installer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309520" y="157161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5523702" y="1538504"/>
            <a:ext cx="606524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540336" y="2402600"/>
            <a:ext cx="608535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907474" y="2428869"/>
            <a:ext cx="162095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老师：张涛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0434" y="1142984"/>
            <a:ext cx="599265" cy="485658"/>
          </a:xfrm>
          <a:prstGeom prst="rect">
            <a:avLst/>
          </a:prstGeom>
        </p:spPr>
      </p:pic>
      <p:pic>
        <p:nvPicPr>
          <p:cNvPr id="91" name="图片 9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6521" y="2428868"/>
            <a:ext cx="571430" cy="500066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665918" y="3000372"/>
            <a:ext cx="10715700" cy="2790983"/>
            <a:chOff x="-1" y="3071810"/>
            <a:chExt cx="9144001" cy="2790983"/>
          </a:xfrm>
        </p:grpSpPr>
        <p:pic>
          <p:nvPicPr>
            <p:cNvPr id="51" name="图片 50" descr="人工智能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71810"/>
              <a:ext cx="9144000" cy="279098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10800000" flipV="1">
              <a:off x="5758219" y="5000636"/>
              <a:ext cx="3385781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10800000" flipV="1">
              <a:off x="1857356" y="5000636"/>
              <a:ext cx="3900865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10800000" flipV="1">
              <a:off x="-1" y="5000636"/>
              <a:ext cx="1599799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38148" y="3357562"/>
            <a:ext cx="5275874" cy="1706460"/>
            <a:chOff x="6285683" y="3357562"/>
            <a:chExt cx="5728340" cy="1706460"/>
          </a:xfrm>
        </p:grpSpPr>
        <p:grpSp>
          <p:nvGrpSpPr>
            <p:cNvPr id="48" name="组合 47"/>
            <p:cNvGrpSpPr/>
            <p:nvPr/>
          </p:nvGrpSpPr>
          <p:grpSpPr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7937534" y="2797112"/>
                <a:ext cx="144016" cy="742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72578" y="2797112"/>
                <a:ext cx="144016" cy="7429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38"/>
              <p:cNvSpPr/>
              <p:nvPr/>
            </p:nvSpPr>
            <p:spPr>
              <a:xfrm flipH="1">
                <a:off x="6803694" y="3005497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38"/>
              <p:cNvSpPr/>
              <p:nvPr/>
            </p:nvSpPr>
            <p:spPr>
              <a:xfrm flipH="1">
                <a:off x="6886293" y="3037088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直角三角形 58"/>
              <p:cNvSpPr/>
              <p:nvPr/>
            </p:nvSpPr>
            <p:spPr>
              <a:xfrm flipH="1">
                <a:off x="6994255" y="3051048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38"/>
              <p:cNvSpPr/>
              <p:nvPr/>
            </p:nvSpPr>
            <p:spPr>
              <a:xfrm flipH="1">
                <a:off x="6803694" y="3272589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38"/>
              <p:cNvSpPr/>
              <p:nvPr/>
            </p:nvSpPr>
            <p:spPr>
              <a:xfrm flipH="1">
                <a:off x="6886293" y="3304180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直角三角形 61"/>
              <p:cNvSpPr/>
              <p:nvPr/>
            </p:nvSpPr>
            <p:spPr>
              <a:xfrm flipH="1">
                <a:off x="6994255" y="3318140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9005177" y="2803381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70133" y="2768327"/>
                <a:ext cx="144016" cy="7429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99258" y="2730013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03694" y="3458433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8824073" y="2809513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818154" y="2736145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822590" y="3464565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153558" y="3434809"/>
                <a:ext cx="635671" cy="724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153558" y="3340129"/>
                <a:ext cx="635671" cy="724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925482" y="2779198"/>
                <a:ext cx="144016" cy="74294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099982" y="2774936"/>
                <a:ext cx="144016" cy="742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439082" y="2884052"/>
                <a:ext cx="72008" cy="6352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528662" y="2884052"/>
                <a:ext cx="72008" cy="6352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276919" y="2812192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0271000" y="2745804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275436" y="3467244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637262" y="2774050"/>
                <a:ext cx="144016" cy="74294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109" name="矩形 38"/>
                <p:cNvSpPr/>
                <p:nvPr/>
              </p:nvSpPr>
              <p:spPr>
                <a:xfrm flipH="1">
                  <a:off x="5533567" y="5687705"/>
                  <a:ext cx="813593" cy="244403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38"/>
                <p:cNvSpPr/>
                <p:nvPr/>
              </p:nvSpPr>
              <p:spPr>
                <a:xfrm flipH="1">
                  <a:off x="5616166" y="5719296"/>
                  <a:ext cx="730994" cy="177912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直角三角形 110"/>
                <p:cNvSpPr/>
                <p:nvPr/>
              </p:nvSpPr>
              <p:spPr>
                <a:xfrm flipH="1">
                  <a:off x="5724128" y="5733256"/>
                  <a:ext cx="623032" cy="163952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63" name="图片 62" descr="机器人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6160" y="3786190"/>
              <a:ext cx="801973" cy="730046"/>
            </a:xfrm>
            <a:prstGeom prst="rect">
              <a:avLst/>
            </a:prstGeom>
          </p:spPr>
        </p:pic>
        <p:pic>
          <p:nvPicPr>
            <p:cNvPr id="64" name="图片 63" descr="机器人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9973" y="4071942"/>
              <a:ext cx="880308" cy="761904"/>
            </a:xfrm>
            <a:prstGeom prst="rect">
              <a:avLst/>
            </a:prstGeom>
          </p:spPr>
        </p:pic>
        <p:pic>
          <p:nvPicPr>
            <p:cNvPr id="65" name="图片 64" descr="机器人3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3304" y="3357562"/>
              <a:ext cx="852686" cy="994226"/>
            </a:xfrm>
            <a:prstGeom prst="rect">
              <a:avLst/>
            </a:prstGeom>
          </p:spPr>
        </p:pic>
      </p:grpSp>
      <p:cxnSp>
        <p:nvCxnSpPr>
          <p:cNvPr id="68" name="直接连接符 67"/>
          <p:cNvCxnSpPr/>
          <p:nvPr/>
        </p:nvCxnSpPr>
        <p:spPr>
          <a:xfrm rot="16200000" flipH="1">
            <a:off x="488030" y="2631301"/>
            <a:ext cx="357190" cy="38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238036" y="2667001"/>
            <a:ext cx="285752" cy="952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892785" y="2631282"/>
            <a:ext cx="500066" cy="952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2702329" y="2821796"/>
            <a:ext cx="214314" cy="28571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0800000" flipV="1">
            <a:off x="2952343" y="3214686"/>
            <a:ext cx="571430" cy="2143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8728" y="285728"/>
            <a:ext cx="713635" cy="652445"/>
          </a:xfrm>
          <a:prstGeom prst="rect">
            <a:avLst/>
          </a:prstGeom>
          <a:noFill/>
        </p:spPr>
      </p:pic>
      <p:grpSp>
        <p:nvGrpSpPr>
          <p:cNvPr id="70" name="组合 69"/>
          <p:cNvGrpSpPr/>
          <p:nvPr/>
        </p:nvGrpSpPr>
        <p:grpSpPr>
          <a:xfrm>
            <a:off x="0" y="4929198"/>
            <a:ext cx="1219041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9" name="矩形 8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文档操作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94606" y="1245802"/>
            <a:ext cx="11299926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latin typeface="+mn-ea"/>
              </a:rPr>
              <a:t>文档操作</a:t>
            </a:r>
            <a:r>
              <a:rPr lang="en-US" altLang="zh-CN" sz="2400">
                <a:latin typeface="+mn-ea"/>
              </a:rPr>
              <a:t>-</a:t>
            </a:r>
            <a:r>
              <a:rPr lang="zh-CN" altLang="en-US" sz="2400">
                <a:latin typeface="+mn-ea"/>
              </a:rPr>
              <a:t>查询</a:t>
            </a:r>
            <a:r>
              <a:rPr lang="zh-CN" altLang="zh-CN" sz="2400">
                <a:latin typeface="+mn-ea"/>
              </a:rPr>
              <a:t>：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sz="2400">
                <a:latin typeface="+mn-ea"/>
              </a:rPr>
              <a:t>查询单个文档：</a:t>
            </a:r>
            <a:r>
              <a:rPr lang="en-US" altLang="zh-CN" sz="2400">
                <a:latin typeface="+mn-ea"/>
              </a:rPr>
              <a:t>db_collection.find_one({"name":“XXXX"})</a:t>
            </a:r>
          </a:p>
          <a:p>
            <a:pPr lvl="1" latinLnBrk="1">
              <a:lnSpc>
                <a:spcPct val="150000"/>
              </a:lnSpc>
            </a:pPr>
            <a:r>
              <a:rPr lang="zh-CN" altLang="zh-CN" sz="2400">
                <a:latin typeface="+mn-ea"/>
              </a:rPr>
              <a:t>查询所有文档</a:t>
            </a:r>
            <a:r>
              <a:rPr lang="zh-CN" altLang="en-US" sz="2400">
                <a:latin typeface="+mn-ea"/>
              </a:rPr>
              <a:t>：</a:t>
            </a:r>
            <a:r>
              <a:rPr lang="en-US" altLang="zh-CN" sz="2400">
                <a:latin typeface="+mn-ea"/>
              </a:rPr>
              <a:t>db_collection.find({})</a:t>
            </a:r>
          </a:p>
          <a:p>
            <a:pPr lvl="1" latinLnBrk="1">
              <a:lnSpc>
                <a:spcPct val="150000"/>
              </a:lnSpc>
            </a:pPr>
            <a:r>
              <a:rPr lang="zh-CN" altLang="zh-CN" sz="2400">
                <a:latin typeface="+mn-ea"/>
              </a:rPr>
              <a:t>查询与条件匹配的所有文档</a:t>
            </a:r>
            <a:r>
              <a:rPr lang="zh-CN" altLang="en-US" sz="2400">
                <a:latin typeface="+mn-ea"/>
              </a:rPr>
              <a:t>：</a:t>
            </a:r>
            <a:r>
              <a:rPr lang="en-US" altLang="zh-CN" sz="2400">
                <a:latin typeface="+mn-ea"/>
              </a:rPr>
              <a:t>db_collection.find({“name":“xxx"})</a:t>
            </a:r>
            <a:endParaRPr lang="zh-CN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3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72220" y="1700808"/>
            <a:ext cx="107369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练习：下载并安装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数据库，实现将豆瓣电影数据保存于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7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00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83912" y="1124744"/>
            <a:ext cx="11367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REmote DIctionary Server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。是一个由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Salvatore Sanfilippo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写的数据存储系统。</a:t>
            </a:r>
          </a:p>
          <a:p>
            <a:pPr latinLnBrk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是完全开源免费的，遵守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协议，是一个高性能的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</a:p>
        </p:txBody>
      </p:sp>
      <p:sp>
        <p:nvSpPr>
          <p:cNvPr id="3" name="矩形 2"/>
          <p:cNvSpPr/>
          <p:nvPr/>
        </p:nvSpPr>
        <p:spPr>
          <a:xfrm>
            <a:off x="478582" y="1844824"/>
            <a:ext cx="113382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支持数据的持久化，可以将内存中的数据保存在磁盘中，重启的时候可以再次加载进行使用。</a:t>
            </a: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不仅仅支持简单的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类型的数据，同时还提供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zset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等数据结构的存储。</a:t>
            </a: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支持数据的备份，即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master-slave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模式的数据备份。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性能极高 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能读的速度是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110000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/s,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写的速度是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81000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/s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丰富的数据类型 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支持二进制案例的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Strings, Lists, Hashes, Sets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Ordered Sets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数据类型操作。</a:t>
            </a:r>
          </a:p>
          <a:p>
            <a:pPr marL="457200" lvl="0" indent="-457200" latinLnBrk="1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原子 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的所有操作都是原子性的，意思就是要么成功执行要么失败完全不执行。单个操作是原子性的。多个操作也支持事务，即原子性，通过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MULTI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指令包起来。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丰富的特性 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Redis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还支持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publish/subscribe,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key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过期等等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004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83912" y="803391"/>
            <a:ext cx="114252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数据库下载：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可以到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中下载，下载地址为：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https://github.com/MSOpenTech/redis/releases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。推荐下载后缀为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的安装包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数据库可视化工具下载：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 Destop Manager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，可自行百度下载及安装。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redis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操作数据库基本方法：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StrictRedis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：连接数据库服务器。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hmset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：批量插入键值对。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disconnect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：关闭数据库服务器的连接。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2" y="3745434"/>
            <a:ext cx="34575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2" y="3745434"/>
            <a:ext cx="34575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72220" y="1700808"/>
            <a:ext cx="107369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练习：下载并安装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数据库，实现将豆瓣电影数据保存于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2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809492" y="1571613"/>
            <a:ext cx="3738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 谢谢收看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5187629" y="1538504"/>
            <a:ext cx="606524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204263" y="2402600"/>
            <a:ext cx="608535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0" y="2500307"/>
            <a:ext cx="12190413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454470" y="3260056"/>
            <a:ext cx="19199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674383" y="3225002"/>
            <a:ext cx="191996" cy="7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463214" y="3186689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452494" y="3915109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213030" y="3266188"/>
            <a:ext cx="19199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221773" y="3192821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211053" y="3921240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319127" y="3891484"/>
            <a:ext cx="84745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319127" y="3796804"/>
            <a:ext cx="84745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10845843" y="3115890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7239" y="1142984"/>
            <a:ext cx="456388" cy="485658"/>
          </a:xfrm>
          <a:prstGeom prst="rect">
            <a:avLst/>
          </a:prstGeom>
        </p:spPr>
      </p:pic>
      <p:pic>
        <p:nvPicPr>
          <p:cNvPr id="19" name="图片 18" descr="机器人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14" y="1857364"/>
            <a:ext cx="635150" cy="622090"/>
          </a:xfrm>
          <a:prstGeom prst="rect">
            <a:avLst/>
          </a:prstGeom>
        </p:spPr>
      </p:pic>
      <p:pic>
        <p:nvPicPr>
          <p:cNvPr id="21" name="图片 20" descr="机器人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74" y="928671"/>
            <a:ext cx="559520" cy="707767"/>
          </a:xfrm>
          <a:prstGeom prst="rect">
            <a:avLst/>
          </a:prstGeom>
        </p:spPr>
      </p:pic>
      <p:pic>
        <p:nvPicPr>
          <p:cNvPr id="20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cxnSpLocks/>
            <a:stCxn id="41" idx="2"/>
          </p:cNvCxnSpPr>
          <p:nvPr/>
        </p:nvCxnSpPr>
        <p:spPr>
          <a:xfrm flipV="1">
            <a:off x="992972" y="2400299"/>
            <a:ext cx="1" cy="2515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72070" y="1857364"/>
            <a:ext cx="456089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/>
        </p:nvSpPr>
        <p:spPr>
          <a:xfrm>
            <a:off x="7619019" y="1285861"/>
            <a:ext cx="178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1332965" y="1857364"/>
            <a:ext cx="0" cy="40652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 flipV="1">
            <a:off x="899768" y="5929334"/>
            <a:ext cx="10433546" cy="33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571387" y="3429000"/>
            <a:ext cx="84317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571387" y="2612070"/>
            <a:ext cx="84317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571387" y="1826891"/>
            <a:ext cx="84317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3"/>
          <p:cNvSpPr txBox="1"/>
          <p:nvPr/>
        </p:nvSpPr>
        <p:spPr>
          <a:xfrm>
            <a:off x="749165" y="1847712"/>
            <a:ext cx="172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8" name="文本框 34"/>
          <p:cNvSpPr txBox="1"/>
          <p:nvPr/>
        </p:nvSpPr>
        <p:spPr>
          <a:xfrm>
            <a:off x="749165" y="2643182"/>
            <a:ext cx="172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9" name="文本框 35"/>
          <p:cNvSpPr txBox="1"/>
          <p:nvPr/>
        </p:nvSpPr>
        <p:spPr>
          <a:xfrm>
            <a:off x="749163" y="3467442"/>
            <a:ext cx="172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786023" y="5767665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肘形连接符 41"/>
          <p:cNvCxnSpPr/>
          <p:nvPr/>
        </p:nvCxnSpPr>
        <p:spPr>
          <a:xfrm>
            <a:off x="0" y="785794"/>
            <a:ext cx="12190413" cy="142876"/>
          </a:xfrm>
          <a:prstGeom prst="bentConnector3">
            <a:avLst>
              <a:gd name="adj1" fmla="val 45499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428532" y="1916832"/>
            <a:ext cx="3865682" cy="371687"/>
            <a:chOff x="1074057" y="1947720"/>
            <a:chExt cx="2899639" cy="371687"/>
          </a:xfrm>
        </p:grpSpPr>
        <p:sp>
          <p:nvSpPr>
            <p:cNvPr id="48" name="圆角矩形 47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01691" y="1947720"/>
              <a:ext cx="1594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持久化存储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28532" y="2774087"/>
            <a:ext cx="3865682" cy="371687"/>
            <a:chOff x="1074057" y="1947720"/>
            <a:chExt cx="2899639" cy="371687"/>
          </a:xfrm>
        </p:grpSpPr>
        <p:sp>
          <p:nvSpPr>
            <p:cNvPr id="66" name="圆角矩形 65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01691" y="1947720"/>
              <a:ext cx="1853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持久化存储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7" name="图片 56" descr="机器人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39" y="1142984"/>
            <a:ext cx="910943" cy="749822"/>
          </a:xfrm>
          <a:prstGeom prst="rect">
            <a:avLst/>
          </a:prstGeom>
        </p:spPr>
      </p:pic>
      <p:pic>
        <p:nvPicPr>
          <p:cNvPr id="53" name="图片 52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1024" y="2357430"/>
            <a:ext cx="3737912" cy="3500438"/>
          </a:xfrm>
          <a:prstGeom prst="rect">
            <a:avLst/>
          </a:prstGeom>
        </p:spPr>
      </p:pic>
      <p:pic>
        <p:nvPicPr>
          <p:cNvPr id="43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sp>
        <p:nvSpPr>
          <p:cNvPr id="41" name="菱形 40"/>
          <p:cNvSpPr/>
          <p:nvPr/>
        </p:nvSpPr>
        <p:spPr>
          <a:xfrm>
            <a:off x="571387" y="4283687"/>
            <a:ext cx="843170" cy="63246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35"/>
          <p:cNvSpPr txBox="1"/>
          <p:nvPr/>
        </p:nvSpPr>
        <p:spPr>
          <a:xfrm>
            <a:off x="749163" y="4322129"/>
            <a:ext cx="172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</a:t>
            </a:r>
            <a:endParaRPr lang="zh-CN" altLang="en-US" sz="28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414557" y="3616284"/>
            <a:ext cx="3865682" cy="371687"/>
            <a:chOff x="1074057" y="1947720"/>
            <a:chExt cx="2899639" cy="371687"/>
          </a:xfrm>
        </p:grpSpPr>
        <p:sp>
          <p:nvSpPr>
            <p:cNvPr id="52" name="圆角矩形 51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01691" y="1947720"/>
              <a:ext cx="179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持久化存储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414557" y="4432807"/>
            <a:ext cx="3865682" cy="371687"/>
            <a:chOff x="1074057" y="1947720"/>
            <a:chExt cx="2899639" cy="371687"/>
          </a:xfrm>
        </p:grpSpPr>
        <p:sp>
          <p:nvSpPr>
            <p:cNvPr id="56" name="圆角矩形 55"/>
            <p:cNvSpPr/>
            <p:nvPr/>
          </p:nvSpPr>
          <p:spPr>
            <a:xfrm>
              <a:off x="1074057" y="1950075"/>
              <a:ext cx="2899639" cy="369332"/>
            </a:xfrm>
            <a:prstGeom prst="roundRect">
              <a:avLst>
                <a:gd name="adj" fmla="val 50000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1691" y="1947720"/>
              <a:ext cx="48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2325499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E5464A-E59D-4A7F-A641-F5717DBFAB44}"/>
              </a:ext>
            </a:extLst>
          </p:cNvPr>
          <p:cNvSpPr/>
          <p:nvPr/>
        </p:nvSpPr>
        <p:spPr>
          <a:xfrm>
            <a:off x="1211452" y="1700808"/>
            <a:ext cx="667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hlinkClick r:id="rId6"/>
              </a:rPr>
              <a:t>官方下载网站：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hlinkClick r:id="rId6"/>
              </a:rPr>
              <a:t>https://dev.mysql.com/downloads/windows/installer/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22FCC7-8ADE-4B2D-881B-58B2C9C85A0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49059" y="2770840"/>
            <a:ext cx="5616624" cy="27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2325499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3FDCDC5-320E-4887-B56E-D31DB9FABA0F}"/>
              </a:ext>
            </a:extLst>
          </p:cNvPr>
          <p:cNvSpPr/>
          <p:nvPr/>
        </p:nvSpPr>
        <p:spPr>
          <a:xfrm>
            <a:off x="1084089" y="1571612"/>
            <a:ext cx="572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Navicat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下载地址为：</a:t>
            </a:r>
            <a:r>
              <a:rPr lang="en-US" altLang="zh-CN">
                <a:latin typeface="Times New Roman" panose="02020603050405020304" pitchFamily="18" charset="0"/>
              </a:rPr>
              <a:t>https://www.navicat.com.cn/products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6A8A9E-AEFE-4002-AE3C-FA517F79AD3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18942" y="2777568"/>
            <a:ext cx="6093539" cy="21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325499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774460" y="1556792"/>
            <a:ext cx="39525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4319" y="2389530"/>
            <a:ext cx="220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pip install mysqlclient</a:t>
            </a:r>
            <a:endParaRPr lang="zh-CN" altLang="zh-CN"/>
          </a:p>
        </p:txBody>
      </p:sp>
      <p:sp>
        <p:nvSpPr>
          <p:cNvPr id="16" name="矩形 15"/>
          <p:cNvSpPr/>
          <p:nvPr/>
        </p:nvSpPr>
        <p:spPr>
          <a:xfrm>
            <a:off x="718196" y="3284984"/>
            <a:ext cx="494496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中访问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数据库的方法：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304" y="4095716"/>
            <a:ext cx="1033154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连接数据库服务器：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db_conn =MySQLdb.connect(db, host, user, password, charset)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获取游标：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db_cursor=db_conn.cursor()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db_cursor.execute()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提交数据：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db_conn.commit()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关闭数据库：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db_conn.close()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0C59FF-2D5E-469C-87EF-F8750AB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56" y="1478107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F2C36C4-08A0-488F-AEF2-F9A2E06DB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174081"/>
              </p:ext>
            </p:extLst>
          </p:nvPr>
        </p:nvGraphicFramePr>
        <p:xfrm>
          <a:off x="5980854" y="1142945"/>
          <a:ext cx="48577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7" imgW="6112024" imgH="3690881" progId="Visio.Drawing.11">
                  <p:embed/>
                </p:oleObj>
              </mc:Choice>
              <mc:Fallback>
                <p:oleObj name="Visio" r:id="rId7" imgW="6112024" imgH="36908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854" y="1142945"/>
                        <a:ext cx="4857750" cy="293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A6492AD-C694-4DB4-A6FD-9947281CB956}"/>
              </a:ext>
            </a:extLst>
          </p:cNvPr>
          <p:cNvSpPr/>
          <p:nvPr/>
        </p:nvSpPr>
        <p:spPr>
          <a:xfrm>
            <a:off x="7987296" y="4715434"/>
            <a:ext cx="2851308" cy="16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zh-CN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：数据库名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：主机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：用户名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zh-CN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：密码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"/>
            </a:pP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zh-CN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：编码格式</a:t>
            </a:r>
            <a:r>
              <a:rPr lang="en-US" altLang="zh-CN" kern="10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endParaRPr lang="zh-CN" altLang="zh-CN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325499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72221" y="1700808"/>
            <a:ext cx="50349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：下载和安装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46" y="3824742"/>
            <a:ext cx="29241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3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519588" y="1340768"/>
            <a:ext cx="11264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是一个面向文档存储的非关系型数据库，是用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编写的。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将数据存储为一个文档，数据结构由键值对（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key=&gt;value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）组成，类似于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53315"/>
              </p:ext>
            </p:extLst>
          </p:nvPr>
        </p:nvGraphicFramePr>
        <p:xfrm>
          <a:off x="857447" y="3717032"/>
          <a:ext cx="7488832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2286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28600"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MongoDB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英文术语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英文术语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database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database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column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field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l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primary key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04989" y="2564904"/>
            <a:ext cx="55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中的术语与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的表述有一些不同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31" y="4581128"/>
            <a:ext cx="2514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55920" y="803391"/>
            <a:ext cx="11299926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数据库下载：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https://www.mongodb.com/download-center?jmp=nav#community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。根据不同的操作系统下载对应的安装包。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数据库可视化工具下载：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https://www.mongodb.com/download-center?jmp=nav#compass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pymongo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操作数据库基本方法：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MongoClient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：连接数据库服务器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db_client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：得到数据库对象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insert_one 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：插入一条数据到文档</a:t>
            </a:r>
          </a:p>
          <a:p>
            <a:pPr lvl="1"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close( 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：关闭数据库服务器</a:t>
            </a:r>
          </a:p>
        </p:txBody>
      </p:sp>
    </p:spTree>
    <p:extLst>
      <p:ext uri="{BB962C8B-B14F-4D97-AF65-F5344CB8AC3E}">
        <p14:creationId xmlns:p14="http://schemas.microsoft.com/office/powerpoint/2010/main" val="42033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9968" y="6429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95198" y="357166"/>
            <a:ext cx="270386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持久化存储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94606" y="1245802"/>
            <a:ext cx="11299926" cy="3869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>
                <a:latin typeface="+mn-ea"/>
              </a:rPr>
              <a:t>Python</a:t>
            </a:r>
            <a:r>
              <a:rPr lang="zh-CN" altLang="zh-CN" sz="2800">
                <a:latin typeface="+mn-ea"/>
              </a:rPr>
              <a:t>操作数据库基本方法：</a:t>
            </a:r>
          </a:p>
          <a:p>
            <a:pPr lvl="1" latinLnBrk="1">
              <a:lnSpc>
                <a:spcPct val="150000"/>
              </a:lnSpc>
            </a:pPr>
            <a:r>
              <a:rPr lang="zh-CN" altLang="zh-CN" sz="2800">
                <a:latin typeface="+mn-ea"/>
              </a:rPr>
              <a:t>连接数据库服务器</a:t>
            </a:r>
            <a:r>
              <a:rPr lang="zh-CN" altLang="en-US" sz="2800">
                <a:latin typeface="+mn-ea"/>
              </a:rPr>
              <a:t>：</a:t>
            </a:r>
            <a:r>
              <a:rPr lang="en-US" altLang="zh-CN" sz="2800">
                <a:latin typeface="+mn-ea"/>
              </a:rPr>
              <a:t>db_client = pymongo.MongoClient ( )</a:t>
            </a:r>
            <a:r>
              <a:rPr lang="zh-CN" altLang="zh-CN" sz="2800">
                <a:latin typeface="+mn-ea"/>
              </a:rPr>
              <a:t>：</a:t>
            </a:r>
          </a:p>
          <a:p>
            <a:pPr lvl="1" latinLnBrk="1">
              <a:lnSpc>
                <a:spcPct val="150000"/>
              </a:lnSpc>
            </a:pPr>
            <a:r>
              <a:rPr lang="zh-CN" altLang="en-US" sz="2800">
                <a:latin typeface="+mn-ea"/>
              </a:rPr>
              <a:t>指定</a:t>
            </a:r>
            <a:r>
              <a:rPr lang="zh-CN" altLang="zh-CN" sz="2800">
                <a:latin typeface="+mn-ea"/>
              </a:rPr>
              <a:t>数据库对象</a:t>
            </a:r>
            <a:r>
              <a:rPr lang="zh-CN" altLang="en-US" sz="2800">
                <a:latin typeface="+mn-ea"/>
              </a:rPr>
              <a:t>：</a:t>
            </a:r>
            <a:r>
              <a:rPr lang="en-US" altLang="zh-CN" sz="2800">
                <a:latin typeface="+mn-ea"/>
              </a:rPr>
              <a:t>db = db_client[“douban"]</a:t>
            </a:r>
            <a:endParaRPr lang="zh-CN" altLang="zh-CN" sz="2800">
              <a:latin typeface="+mn-ea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en-US" sz="2800">
                <a:latin typeface="+mn-ea"/>
              </a:rPr>
              <a:t>指定集合：</a:t>
            </a:r>
            <a:r>
              <a:rPr lang="en-US" altLang="zh-CN" sz="2800">
                <a:latin typeface="+mn-ea"/>
              </a:rPr>
              <a:t> db_collection = db[“movies"]</a:t>
            </a:r>
          </a:p>
          <a:p>
            <a:pPr lvl="1" latinLnBrk="1">
              <a:lnSpc>
                <a:spcPct val="150000"/>
              </a:lnSpc>
            </a:pPr>
            <a:r>
              <a:rPr lang="zh-CN" altLang="zh-CN" sz="2800">
                <a:latin typeface="+mn-ea"/>
              </a:rPr>
              <a:t>插入一条数据到文档</a:t>
            </a:r>
            <a:r>
              <a:rPr lang="zh-CN" altLang="en-US" sz="2800">
                <a:latin typeface="+mn-ea"/>
              </a:rPr>
              <a:t>：</a:t>
            </a:r>
            <a:r>
              <a:rPr lang="en-US" altLang="zh-CN" sz="2800">
                <a:latin typeface="+mn-ea"/>
              </a:rPr>
              <a:t> db_collection .insert_one (</a:t>
            </a:r>
            <a:r>
              <a:rPr lang="zh-CN" altLang="en-US" sz="2800">
                <a:latin typeface="+mn-ea"/>
              </a:rPr>
              <a:t>字典</a:t>
            </a:r>
            <a:r>
              <a:rPr lang="en-US" altLang="zh-CN" sz="2800">
                <a:latin typeface="+mn-ea"/>
              </a:rPr>
              <a:t> )</a:t>
            </a:r>
            <a:endParaRPr lang="zh-CN" altLang="zh-CN" sz="2800">
              <a:latin typeface="+mn-ea"/>
            </a:endParaRPr>
          </a:p>
          <a:p>
            <a:pPr lvl="1" latinLnBrk="1">
              <a:lnSpc>
                <a:spcPct val="150000"/>
              </a:lnSpc>
            </a:pPr>
            <a:r>
              <a:rPr lang="zh-CN" altLang="zh-CN" sz="2800">
                <a:latin typeface="+mn-ea"/>
              </a:rPr>
              <a:t>关闭数据库服务器</a:t>
            </a:r>
            <a:r>
              <a:rPr lang="en-US" altLang="zh-CN" sz="2800">
                <a:latin typeface="+mn-ea"/>
              </a:rPr>
              <a:t>:db_client .close( )</a:t>
            </a:r>
            <a:r>
              <a:rPr lang="zh-CN" altLang="zh-CN" sz="2800">
                <a:latin typeface="+mn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3324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985</Words>
  <Application>Microsoft Office PowerPoint</Application>
  <PresentationFormat>自定义</PresentationFormat>
  <Paragraphs>144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Times New Roman</vt:lpstr>
      <vt:lpstr>Wingdings</vt:lpstr>
      <vt:lpstr>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 t</cp:lastModifiedBy>
  <cp:revision>336</cp:revision>
  <dcterms:created xsi:type="dcterms:W3CDTF">2015-07-08T10:50:00Z</dcterms:created>
  <dcterms:modified xsi:type="dcterms:W3CDTF">2019-05-13T05:37:41Z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