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C0FF2-C20B-468C-8784-8FE539F4DC34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85AD9-4387-4243-953B-792BA6D9D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5AD9-4387-4243-953B-792BA6D9D1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5AD9-4387-4243-953B-792BA6D9D1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4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5AD9-4387-4243-953B-792BA6D9D1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6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5AD9-4387-4243-953B-792BA6D9D1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5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8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3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5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9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6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CF23-7A88-49D7-A295-0FD3D97A76C1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9130-9691-4427-A587-EFB8584DF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7355840" cy="6858000"/>
          </a:xfrm>
          <a:prstGeom prst="rect">
            <a:avLst/>
          </a:prstGeom>
          <a:blipFill dpi="0" rotWithShape="1">
            <a:blip r:embed="rId3">
              <a:alphaModFix amt="50000"/>
              <a:duotone>
                <a:prstClr val="black"/>
                <a:srgbClr val="1F4E79">
                  <a:tint val="45000"/>
                  <a:satMod val="400000"/>
                </a:srgbClr>
              </a:duotone>
            </a:blip>
            <a:srcRect/>
            <a:stretch>
              <a:fillRect l="-14227" r="-18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5840" y="2046923"/>
            <a:ext cx="4836160" cy="21213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车载平台生态调研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01920" y="4666381"/>
            <a:ext cx="9144000" cy="89755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2023.4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07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产品设计策略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5006028" y="2846246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8839" y="1309523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飞鱼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642679" y="1309523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飞鱼智能助理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26519" y="1309523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智能音频系统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10359" y="1309523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12" name="直接连接符 11"/>
          <p:cNvCxnSpPr>
            <a:stCxn id="18" idx="2"/>
            <a:endCxn id="17" idx="0"/>
          </p:cNvCxnSpPr>
          <p:nvPr/>
        </p:nvCxnSpPr>
        <p:spPr>
          <a:xfrm>
            <a:off x="1930400" y="1956915"/>
            <a:ext cx="4147189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2"/>
            <a:endCxn id="17" idx="0"/>
          </p:cNvCxnSpPr>
          <p:nvPr/>
        </p:nvCxnSpPr>
        <p:spPr>
          <a:xfrm>
            <a:off x="4714240" y="1956915"/>
            <a:ext cx="1363349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2"/>
            <a:endCxn id="17" idx="0"/>
          </p:cNvCxnSpPr>
          <p:nvPr/>
        </p:nvCxnSpPr>
        <p:spPr>
          <a:xfrm flipH="1">
            <a:off x="6077589" y="1956915"/>
            <a:ext cx="1420491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2"/>
            <a:endCxn id="17" idx="0"/>
          </p:cNvCxnSpPr>
          <p:nvPr/>
        </p:nvCxnSpPr>
        <p:spPr>
          <a:xfrm flipH="1">
            <a:off x="6077589" y="1956915"/>
            <a:ext cx="4204331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006027" y="4382969"/>
            <a:ext cx="21431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通用功能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58839" y="5919692"/>
            <a:ext cx="134588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车服务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861183" y="5919692"/>
            <a:ext cx="1204280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721926" y="5919692"/>
            <a:ext cx="1284921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663310" y="5919692"/>
            <a:ext cx="1152842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音娱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8472615" y="5919692"/>
            <a:ext cx="1152842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0281919" y="5919692"/>
            <a:ext cx="1152842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54" name="直接连接符 53"/>
          <p:cNvCxnSpPr>
            <a:stCxn id="48" idx="0"/>
            <a:endCxn id="47" idx="2"/>
          </p:cNvCxnSpPr>
          <p:nvPr/>
        </p:nvCxnSpPr>
        <p:spPr>
          <a:xfrm flipV="1">
            <a:off x="1531780" y="5030361"/>
            <a:ext cx="4545808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9" idx="0"/>
            <a:endCxn id="47" idx="2"/>
          </p:cNvCxnSpPr>
          <p:nvPr/>
        </p:nvCxnSpPr>
        <p:spPr>
          <a:xfrm flipV="1">
            <a:off x="3463323" y="5030361"/>
            <a:ext cx="2614265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0"/>
            <a:endCxn id="47" idx="2"/>
          </p:cNvCxnSpPr>
          <p:nvPr/>
        </p:nvCxnSpPr>
        <p:spPr>
          <a:xfrm flipV="1">
            <a:off x="5364387" y="5030361"/>
            <a:ext cx="713201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0"/>
            <a:endCxn id="47" idx="2"/>
          </p:cNvCxnSpPr>
          <p:nvPr/>
        </p:nvCxnSpPr>
        <p:spPr>
          <a:xfrm flipH="1" flipV="1">
            <a:off x="6077588" y="5030361"/>
            <a:ext cx="1162143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0"/>
            <a:endCxn id="47" idx="2"/>
          </p:cNvCxnSpPr>
          <p:nvPr/>
        </p:nvCxnSpPr>
        <p:spPr>
          <a:xfrm flipH="1" flipV="1">
            <a:off x="6077588" y="5030361"/>
            <a:ext cx="2971448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3" idx="0"/>
            <a:endCxn id="47" idx="2"/>
          </p:cNvCxnSpPr>
          <p:nvPr/>
        </p:nvCxnSpPr>
        <p:spPr>
          <a:xfrm flipH="1" flipV="1">
            <a:off x="6077588" y="5030361"/>
            <a:ext cx="4780752" cy="8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产品盈利方式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39920" y="1666240"/>
            <a:ext cx="3312160" cy="3850640"/>
            <a:chOff x="1686560" y="1300480"/>
            <a:chExt cx="4001672" cy="3464560"/>
          </a:xfrm>
        </p:grpSpPr>
        <p:sp>
          <p:nvSpPr>
            <p:cNvPr id="28" name="文本框 27"/>
            <p:cNvSpPr txBox="1"/>
            <p:nvPr/>
          </p:nvSpPr>
          <p:spPr>
            <a:xfrm>
              <a:off x="1950720" y="2212611"/>
              <a:ext cx="3737512" cy="204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针对需要入驻的商家，尤其是知名度不高的小微企业，收费后帮助其进入平台的生态链，实现双赢。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86560" y="1300480"/>
              <a:ext cx="4001672" cy="3464560"/>
            </a:xfrm>
            <a:prstGeom prst="roundRect">
              <a:avLst/>
            </a:prstGeom>
            <a:noFill/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86560" y="1512773"/>
              <a:ext cx="4001672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入驻费用</a:t>
              </a:r>
              <a:endPara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204200" y="1666240"/>
            <a:ext cx="3312160" cy="3850640"/>
            <a:chOff x="1686560" y="1300480"/>
            <a:chExt cx="4001672" cy="3464560"/>
          </a:xfrm>
        </p:grpSpPr>
        <p:sp>
          <p:nvSpPr>
            <p:cNvPr id="37" name="文本框 36"/>
            <p:cNvSpPr txBox="1"/>
            <p:nvPr/>
          </p:nvSpPr>
          <p:spPr>
            <a:xfrm>
              <a:off x="1950720" y="2212611"/>
              <a:ext cx="3737512" cy="207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针对已入驻的商家或企业，在基础功能上以付费订阅等方式实现更加细致的差异化服务。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686560" y="1300480"/>
              <a:ext cx="4001672" cy="3464560"/>
            </a:xfrm>
            <a:prstGeom prst="roundRect">
              <a:avLst/>
            </a:prstGeom>
            <a:noFill/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86560" y="1512773"/>
              <a:ext cx="4001672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付费服务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5640" y="1666240"/>
            <a:ext cx="3312160" cy="3850640"/>
            <a:chOff x="1686560" y="1300480"/>
            <a:chExt cx="4001672" cy="3464560"/>
          </a:xfrm>
        </p:grpSpPr>
        <p:sp>
          <p:nvSpPr>
            <p:cNvPr id="41" name="文本框 40"/>
            <p:cNvSpPr txBox="1"/>
            <p:nvPr/>
          </p:nvSpPr>
          <p:spPr>
            <a:xfrm>
              <a:off x="1950720" y="2212611"/>
              <a:ext cx="3737512" cy="2475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针对特定场景，给予第三方对应服务、产品的公域流量曝光，帮助提升消费者认知和品牌影响力，从中挖掘盈利点。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686560" y="1300480"/>
              <a:ext cx="4001672" cy="3464560"/>
            </a:xfrm>
            <a:prstGeom prst="roundRect">
              <a:avLst/>
            </a:prstGeom>
            <a:noFill/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86560" y="1512773"/>
              <a:ext cx="4001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流量变现</a:t>
              </a:r>
              <a:endParaRPr lang="zh-CN" altLang="en-US" sz="28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1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7355840" cy="6858000"/>
          </a:xfrm>
          <a:prstGeom prst="rect">
            <a:avLst/>
          </a:prstGeom>
          <a:blipFill dpi="0" rotWithShape="1">
            <a:blip r:embed="rId2">
              <a:alphaModFix amt="50000"/>
              <a:duotone>
                <a:prstClr val="black"/>
                <a:srgbClr val="1F4E79">
                  <a:tint val="45000"/>
                  <a:satMod val="400000"/>
                </a:srgbClr>
              </a:duotone>
            </a:blip>
            <a:srcRect/>
            <a:stretch>
              <a:fillRect l="-14227" r="-18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5840" y="2046923"/>
            <a:ext cx="4836160" cy="212135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Thanks.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01920" y="4666381"/>
            <a:ext cx="9144000" cy="89755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2023.4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WHAT?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03152" y="1236395"/>
            <a:ext cx="1100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车载生态建设是指通过集成</a:t>
            </a:r>
            <a:r>
              <a:rPr lang="zh-CN" altLang="en-US" sz="2400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智能小程序和定制化组件</a:t>
            </a:r>
            <a:r>
              <a:rPr lang="zh-CN" altLang="en-US" sz="24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，打通各厂家软硬件壁垒，开放标准化接口，实现</a:t>
            </a:r>
            <a:r>
              <a:rPr lang="zh-CN" altLang="en-US" sz="2400" b="1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服务互通，流量共享，多端分发，构建闭环</a:t>
            </a:r>
            <a:r>
              <a:rPr lang="zh-CN" altLang="en-US" sz="2400" b="0" i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1646" y="3302000"/>
            <a:ext cx="2353408" cy="792480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外部软件应用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646" y="4959756"/>
            <a:ext cx="2353408" cy="792480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软件应用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63678" y="4094480"/>
            <a:ext cx="2353408" cy="865276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车载操作系统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292708" y="4094480"/>
            <a:ext cx="1743808" cy="865276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前端界面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49559" y="4094480"/>
            <a:ext cx="1347568" cy="865276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2995054" y="3698240"/>
            <a:ext cx="1127760" cy="7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>
          <a:xfrm flipV="1">
            <a:off x="2995054" y="4622800"/>
            <a:ext cx="1127760" cy="73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2" idx="1"/>
          </p:cNvCxnSpPr>
          <p:nvPr/>
        </p:nvCxnSpPr>
        <p:spPr>
          <a:xfrm>
            <a:off x="6517086" y="4527118"/>
            <a:ext cx="7756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>
            <a:off x="9036516" y="4527118"/>
            <a:ext cx="713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67739" y="3430890"/>
            <a:ext cx="1001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SDK/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52763" y="4934678"/>
            <a:ext cx="100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21623" y="4138776"/>
            <a:ext cx="100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892523" y="4138776"/>
            <a:ext cx="100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</a:p>
        </p:txBody>
      </p:sp>
      <p:cxnSp>
        <p:nvCxnSpPr>
          <p:cNvPr id="38" name="肘形连接符 37"/>
          <p:cNvCxnSpPr>
            <a:stCxn id="13" idx="3"/>
          </p:cNvCxnSpPr>
          <p:nvPr/>
        </p:nvCxnSpPr>
        <p:spPr>
          <a:xfrm flipH="1">
            <a:off x="152903" y="4527118"/>
            <a:ext cx="10944224" cy="1713820"/>
          </a:xfrm>
          <a:prstGeom prst="bentConnector3">
            <a:avLst>
              <a:gd name="adj1" fmla="val -61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52903" y="4622800"/>
            <a:ext cx="0" cy="1618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2903" y="4622800"/>
            <a:ext cx="212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endCxn id="9" idx="1"/>
          </p:cNvCxnSpPr>
          <p:nvPr/>
        </p:nvCxnSpPr>
        <p:spPr>
          <a:xfrm rot="5400000" flipH="1" flipV="1">
            <a:off x="41423" y="4022577"/>
            <a:ext cx="924560" cy="275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10" idx="1"/>
          </p:cNvCxnSpPr>
          <p:nvPr/>
        </p:nvCxnSpPr>
        <p:spPr>
          <a:xfrm rot="16200000" flipH="1">
            <a:off x="137105" y="4851454"/>
            <a:ext cx="733197" cy="275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984425" y="4160520"/>
            <a:ext cx="100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0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3680" y="121920"/>
            <a:ext cx="11714480" cy="2590800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680" y="1186487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91920" y="360679"/>
            <a:ext cx="2336800" cy="2113280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车辆服务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硬件运行状况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车辆运行数据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053840" y="360679"/>
            <a:ext cx="2336800" cy="2113280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语音识别互动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脸识别检测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15760" y="360679"/>
            <a:ext cx="2336800" cy="211328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地图导航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电话呼叫转接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377680" y="360679"/>
            <a:ext cx="2336800" cy="2113280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移动支付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音娱乐播放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3680" y="2951479"/>
            <a:ext cx="11714480" cy="2209801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3680" y="4016046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391920" y="3190238"/>
            <a:ext cx="49987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9440" y="3777287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专属场景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53840" y="3777287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Banner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869440" y="4304989"/>
            <a:ext cx="39725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670040" y="3190238"/>
            <a:ext cx="49987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域流量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147560" y="3777287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331960" y="3777287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推荐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7147560" y="4304989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应用商店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331960" y="4293712"/>
            <a:ext cx="178816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33680" y="5400039"/>
            <a:ext cx="11714480" cy="1061721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33680" y="5730855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4053840" y="5607203"/>
            <a:ext cx="4716780" cy="647392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车载操作系统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4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WHY?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573604" y="4895939"/>
            <a:ext cx="39512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汽车销售利润降低，需要更多附加价值拉动企业发展。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95040" y="2193823"/>
            <a:ext cx="370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电动汽车技术进步，车辆工具化趋势增强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33196" y="4895939"/>
            <a:ext cx="37084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传统汽车产业升级，变革成为必然趋势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79832" y="2212611"/>
            <a:ext cx="370840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软硬件升级，车载软件的开发、维护更加容易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86560" y="4194434"/>
            <a:ext cx="40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行业趋势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6560" y="1300480"/>
            <a:ext cx="4001672" cy="2113280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401768" y="1300480"/>
            <a:ext cx="4001672" cy="2113280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686560" y="4005228"/>
            <a:ext cx="4001672" cy="2113280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401768" y="4005228"/>
            <a:ext cx="4001672" cy="2113280"/>
          </a:xfrm>
          <a:prstGeom prst="roundRect">
            <a:avLst/>
          </a:prstGeom>
          <a:noFill/>
          <a:ln w="2857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401768" y="1512773"/>
            <a:ext cx="40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消费者需求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00136" y="1512773"/>
            <a:ext cx="217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客观背景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01768" y="4194434"/>
            <a:ext cx="400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企业需求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9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HOW——</a:t>
              </a:r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软件侧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89280" y="3522990"/>
            <a:ext cx="98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1828799" y="2319020"/>
            <a:ext cx="436881" cy="2931160"/>
          </a:xfrm>
          <a:prstGeom prst="leftBrace">
            <a:avLst>
              <a:gd name="adj1" fmla="val 136240"/>
              <a:gd name="adj2" fmla="val 50000"/>
            </a:avLst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743200" y="1433110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20040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大厂背书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10616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用户基础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901192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交通背景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20040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技术生态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10616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垂直软件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901192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标准组件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743200" y="4386579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20040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商业化落地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10616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合作厂商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01192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20040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硬件结合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10616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政策支持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01192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5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HOW——</a:t>
              </a:r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车辆侧（造车新势力）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9280" y="3522990"/>
            <a:ext cx="98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蔚来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28799" y="2319020"/>
            <a:ext cx="436881" cy="2931160"/>
          </a:xfrm>
          <a:prstGeom prst="leftBrace">
            <a:avLst>
              <a:gd name="adj1" fmla="val 136240"/>
              <a:gd name="adj2" fmla="val 50000"/>
            </a:avLst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43200" y="1433110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040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市场敏感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616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1192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品牌生态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040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政策支持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0616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技术背景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1192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4386579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0040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外部依赖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0616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车端问题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1192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差异化困难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0040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品牌信任度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0616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成本投入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01192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9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HOW——</a:t>
              </a:r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车辆侧（传统车企）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9280" y="3522990"/>
            <a:ext cx="985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奥迪</a:t>
            </a:r>
            <a:endParaRPr lang="zh-CN" altLang="en-US" sz="28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828799" y="2319020"/>
            <a:ext cx="436881" cy="2931160"/>
          </a:xfrm>
          <a:prstGeom prst="leftBrace">
            <a:avLst>
              <a:gd name="adj1" fmla="val 136240"/>
              <a:gd name="adj2" fmla="val 50000"/>
            </a:avLst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43200" y="1433110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040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市场敏感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616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集成功能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011920" y="1991580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品牌效应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040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用户基础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0616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控简便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11920" y="2530612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4386579"/>
            <a:ext cx="8757920" cy="1727202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0040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外部依赖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10616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政策支持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11920" y="4945049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环保问题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20040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价格较高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0616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驾驶体验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011920" y="5484081"/>
            <a:ext cx="2032000" cy="408633"/>
          </a:xfrm>
          <a:prstGeom prst="round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总结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66445"/>
              </p:ext>
            </p:extLst>
          </p:nvPr>
        </p:nvGraphicFramePr>
        <p:xfrm>
          <a:off x="1198880" y="1766146"/>
          <a:ext cx="9794240" cy="358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848"/>
                <a:gridCol w="1958848"/>
                <a:gridCol w="1958848"/>
                <a:gridCol w="1958848"/>
                <a:gridCol w="1958848"/>
              </a:tblGrid>
              <a:tr h="897044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用户基础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品牌声誉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技术生态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政策支持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97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互联网企业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97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新势力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897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传统车企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√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宋体" panose="02010600030101010101" pitchFamily="2" charset="-122"/>
                          <a:ea typeface="+mn-ea"/>
                        </a:rPr>
                        <a:t>×</a:t>
                      </a:r>
                      <a:endParaRPr lang="zh-CN" altLang="en-US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821" y="-10882"/>
            <a:ext cx="12228821" cy="725714"/>
            <a:chOff x="-33714" y="-6587"/>
            <a:chExt cx="12228821" cy="725714"/>
          </a:xfrm>
        </p:grpSpPr>
        <p:sp>
          <p:nvSpPr>
            <p:cNvPr id="5" name="矩形 4"/>
            <p:cNvSpPr/>
            <p:nvPr/>
          </p:nvSpPr>
          <p:spPr>
            <a:xfrm>
              <a:off x="-33714" y="-6587"/>
              <a:ext cx="12228821" cy="725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1139" y="132024"/>
              <a:ext cx="711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产品设计策略</a:t>
              </a:r>
              <a:endParaRPr lang="zh-CN" altLang="en-US" sz="2400" b="1" spc="3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78589" y="1026162"/>
            <a:ext cx="9174480" cy="4402292"/>
            <a:chOff x="396240" y="1635760"/>
            <a:chExt cx="6827520" cy="4104640"/>
          </a:xfrm>
        </p:grpSpPr>
        <p:sp>
          <p:nvSpPr>
            <p:cNvPr id="24" name="任意多边形 23"/>
            <p:cNvSpPr/>
            <p:nvPr/>
          </p:nvSpPr>
          <p:spPr>
            <a:xfrm>
              <a:off x="4757420" y="1635760"/>
              <a:ext cx="2466340" cy="4104640"/>
            </a:xfrm>
            <a:custGeom>
              <a:avLst/>
              <a:gdLst>
                <a:gd name="connsiteX0" fmla="*/ 0 w 2466340"/>
                <a:gd name="connsiteY0" fmla="*/ 0 h 4104640"/>
                <a:gd name="connsiteX1" fmla="*/ 2466340 w 2466340"/>
                <a:gd name="connsiteY1" fmla="*/ 0 h 4104640"/>
                <a:gd name="connsiteX2" fmla="*/ 2466340 w 2466340"/>
                <a:gd name="connsiteY2" fmla="*/ 4104640 h 4104640"/>
                <a:gd name="connsiteX3" fmla="*/ 0 w 2466340"/>
                <a:gd name="connsiteY3" fmla="*/ 4104640 h 4104640"/>
                <a:gd name="connsiteX4" fmla="*/ 0 w 2466340"/>
                <a:gd name="connsiteY4" fmla="*/ 4042571 h 4104640"/>
                <a:gd name="connsiteX5" fmla="*/ 13327 w 2466340"/>
                <a:gd name="connsiteY5" fmla="*/ 4036128 h 4104640"/>
                <a:gd name="connsiteX6" fmla="*/ 1460500 w 2466340"/>
                <a:gd name="connsiteY6" fmla="*/ 2052320 h 4104640"/>
                <a:gd name="connsiteX7" fmla="*/ 13327 w 2466340"/>
                <a:gd name="connsiteY7" fmla="*/ 68512 h 4104640"/>
                <a:gd name="connsiteX8" fmla="*/ 0 w 2466340"/>
                <a:gd name="connsiteY8" fmla="*/ 62070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6340" h="4104640">
                  <a:moveTo>
                    <a:pt x="0" y="0"/>
                  </a:moveTo>
                  <a:lnTo>
                    <a:pt x="2466340" y="0"/>
                  </a:lnTo>
                  <a:lnTo>
                    <a:pt x="2466340" y="4104640"/>
                  </a:lnTo>
                  <a:lnTo>
                    <a:pt x="0" y="4104640"/>
                  </a:lnTo>
                  <a:lnTo>
                    <a:pt x="0" y="4042571"/>
                  </a:lnTo>
                  <a:lnTo>
                    <a:pt x="13327" y="4036128"/>
                  </a:lnTo>
                  <a:cubicBezTo>
                    <a:pt x="897152" y="3564593"/>
                    <a:pt x="1460500" y="2850987"/>
                    <a:pt x="1460500" y="2052320"/>
                  </a:cubicBezTo>
                  <a:cubicBezTo>
                    <a:pt x="1460500" y="1253653"/>
                    <a:pt x="897152" y="540048"/>
                    <a:pt x="13327" y="68512"/>
                  </a:cubicBezTo>
                  <a:lnTo>
                    <a:pt x="0" y="62070"/>
                  </a:lnTo>
                  <a:close/>
                </a:path>
              </a:pathLst>
            </a:custGeom>
            <a:solidFill>
              <a:srgbClr val="C00000">
                <a:alpha val="20000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6240" y="1635760"/>
              <a:ext cx="6827520" cy="410464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441960" y="1689100"/>
              <a:ext cx="5775960" cy="4033520"/>
            </a:xfrm>
            <a:custGeom>
              <a:avLst/>
              <a:gdLst>
                <a:gd name="connsiteX0" fmla="*/ 2764776 w 5775960"/>
                <a:gd name="connsiteY0" fmla="*/ 0 h 4033520"/>
                <a:gd name="connsiteX1" fmla="*/ 4260623 w 5775960"/>
                <a:gd name="connsiteY1" fmla="*/ 0 h 4033520"/>
                <a:gd name="connsiteX2" fmla="*/ 4328787 w 5775960"/>
                <a:gd name="connsiteY2" fmla="*/ 32952 h 4033520"/>
                <a:gd name="connsiteX3" fmla="*/ 5775960 w 5775960"/>
                <a:gd name="connsiteY3" fmla="*/ 2016760 h 4033520"/>
                <a:gd name="connsiteX4" fmla="*/ 4328787 w 5775960"/>
                <a:gd name="connsiteY4" fmla="*/ 4000568 h 4033520"/>
                <a:gd name="connsiteX5" fmla="*/ 4260623 w 5775960"/>
                <a:gd name="connsiteY5" fmla="*/ 4033520 h 4033520"/>
                <a:gd name="connsiteX6" fmla="*/ 0 w 5775960"/>
                <a:gd name="connsiteY6" fmla="*/ 4033520 h 4033520"/>
                <a:gd name="connsiteX7" fmla="*/ 0 w 5775960"/>
                <a:gd name="connsiteY7" fmla="*/ 4015740 h 4033520"/>
                <a:gd name="connsiteX8" fmla="*/ 2741114 w 5775960"/>
                <a:gd name="connsiteY8" fmla="*/ 4015740 h 4033520"/>
                <a:gd name="connsiteX9" fmla="*/ 2784967 w 5775960"/>
                <a:gd name="connsiteY9" fmla="*/ 3982788 h 4033520"/>
                <a:gd name="connsiteX10" fmla="*/ 3716020 w 5775960"/>
                <a:gd name="connsiteY10" fmla="*/ 1998980 h 4033520"/>
                <a:gd name="connsiteX11" fmla="*/ 2784967 w 5775960"/>
                <a:gd name="connsiteY11" fmla="*/ 15172 h 403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75960" h="4033520">
                  <a:moveTo>
                    <a:pt x="2764776" y="0"/>
                  </a:moveTo>
                  <a:lnTo>
                    <a:pt x="4260623" y="0"/>
                  </a:lnTo>
                  <a:lnTo>
                    <a:pt x="4328787" y="32952"/>
                  </a:lnTo>
                  <a:cubicBezTo>
                    <a:pt x="5212612" y="504488"/>
                    <a:pt x="5775960" y="1218093"/>
                    <a:pt x="5775960" y="2016760"/>
                  </a:cubicBezTo>
                  <a:cubicBezTo>
                    <a:pt x="5775960" y="2815427"/>
                    <a:pt x="5212612" y="3529033"/>
                    <a:pt x="4328787" y="4000568"/>
                  </a:cubicBezTo>
                  <a:lnTo>
                    <a:pt x="4260623" y="4033520"/>
                  </a:lnTo>
                  <a:lnTo>
                    <a:pt x="0" y="4033520"/>
                  </a:lnTo>
                  <a:lnTo>
                    <a:pt x="0" y="4015740"/>
                  </a:lnTo>
                  <a:lnTo>
                    <a:pt x="2741114" y="4015740"/>
                  </a:lnTo>
                  <a:lnTo>
                    <a:pt x="2784967" y="3982788"/>
                  </a:lnTo>
                  <a:cubicBezTo>
                    <a:pt x="3353584" y="3511253"/>
                    <a:pt x="3716020" y="2797647"/>
                    <a:pt x="3716020" y="1998980"/>
                  </a:cubicBezTo>
                  <a:cubicBezTo>
                    <a:pt x="3716020" y="1200313"/>
                    <a:pt x="3353584" y="486708"/>
                    <a:pt x="2784967" y="15172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41960" y="1671320"/>
              <a:ext cx="3716020" cy="4033520"/>
            </a:xfrm>
            <a:custGeom>
              <a:avLst/>
              <a:gdLst>
                <a:gd name="connsiteX0" fmla="*/ 0 w 3799840"/>
                <a:gd name="connsiteY0" fmla="*/ 0 h 4104640"/>
                <a:gd name="connsiteX1" fmla="*/ 2802943 w 3799840"/>
                <a:gd name="connsiteY1" fmla="*/ 0 h 4104640"/>
                <a:gd name="connsiteX2" fmla="*/ 2847786 w 3799840"/>
                <a:gd name="connsiteY2" fmla="*/ 33533 h 4104640"/>
                <a:gd name="connsiteX3" fmla="*/ 3799840 w 3799840"/>
                <a:gd name="connsiteY3" fmla="*/ 2052320 h 4104640"/>
                <a:gd name="connsiteX4" fmla="*/ 2847786 w 3799840"/>
                <a:gd name="connsiteY4" fmla="*/ 4071107 h 4104640"/>
                <a:gd name="connsiteX5" fmla="*/ 2802943 w 3799840"/>
                <a:gd name="connsiteY5" fmla="*/ 4104640 h 4104640"/>
                <a:gd name="connsiteX6" fmla="*/ 0 w 3799840"/>
                <a:gd name="connsiteY6" fmla="*/ 4104640 h 410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99840" h="4104640">
                  <a:moveTo>
                    <a:pt x="0" y="0"/>
                  </a:moveTo>
                  <a:lnTo>
                    <a:pt x="2802943" y="0"/>
                  </a:lnTo>
                  <a:lnTo>
                    <a:pt x="2847786" y="33533"/>
                  </a:lnTo>
                  <a:cubicBezTo>
                    <a:pt x="3429229" y="513383"/>
                    <a:pt x="3799840" y="1239571"/>
                    <a:pt x="3799840" y="2052320"/>
                  </a:cubicBezTo>
                  <a:cubicBezTo>
                    <a:pt x="3799840" y="2865069"/>
                    <a:pt x="3429229" y="3591258"/>
                    <a:pt x="2847786" y="4071107"/>
                  </a:cubicBezTo>
                  <a:lnTo>
                    <a:pt x="2802943" y="4104640"/>
                  </a:lnTo>
                  <a:lnTo>
                    <a:pt x="0" y="4104640"/>
                  </a:ln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41960" y="1671320"/>
              <a:ext cx="5775960" cy="4033520"/>
            </a:xfrm>
            <a:custGeom>
              <a:avLst/>
              <a:gdLst>
                <a:gd name="connsiteX0" fmla="*/ 2764776 w 5775960"/>
                <a:gd name="connsiteY0" fmla="*/ 0 h 4033520"/>
                <a:gd name="connsiteX1" fmla="*/ 4260623 w 5775960"/>
                <a:gd name="connsiteY1" fmla="*/ 0 h 4033520"/>
                <a:gd name="connsiteX2" fmla="*/ 4328787 w 5775960"/>
                <a:gd name="connsiteY2" fmla="*/ 32952 h 4033520"/>
                <a:gd name="connsiteX3" fmla="*/ 5775960 w 5775960"/>
                <a:gd name="connsiteY3" fmla="*/ 2016760 h 4033520"/>
                <a:gd name="connsiteX4" fmla="*/ 4328787 w 5775960"/>
                <a:gd name="connsiteY4" fmla="*/ 4000568 h 4033520"/>
                <a:gd name="connsiteX5" fmla="*/ 4260623 w 5775960"/>
                <a:gd name="connsiteY5" fmla="*/ 4033520 h 4033520"/>
                <a:gd name="connsiteX6" fmla="*/ 0 w 5775960"/>
                <a:gd name="connsiteY6" fmla="*/ 4033520 h 4033520"/>
                <a:gd name="connsiteX7" fmla="*/ 0 w 5775960"/>
                <a:gd name="connsiteY7" fmla="*/ 4015740 h 4033520"/>
                <a:gd name="connsiteX8" fmla="*/ 2741114 w 5775960"/>
                <a:gd name="connsiteY8" fmla="*/ 4015740 h 4033520"/>
                <a:gd name="connsiteX9" fmla="*/ 2784967 w 5775960"/>
                <a:gd name="connsiteY9" fmla="*/ 3982788 h 4033520"/>
                <a:gd name="connsiteX10" fmla="*/ 3716020 w 5775960"/>
                <a:gd name="connsiteY10" fmla="*/ 1998980 h 4033520"/>
                <a:gd name="connsiteX11" fmla="*/ 2784967 w 5775960"/>
                <a:gd name="connsiteY11" fmla="*/ 15172 h 403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75960" h="4033520">
                  <a:moveTo>
                    <a:pt x="2764776" y="0"/>
                  </a:moveTo>
                  <a:lnTo>
                    <a:pt x="4260623" y="0"/>
                  </a:lnTo>
                  <a:lnTo>
                    <a:pt x="4328787" y="32952"/>
                  </a:lnTo>
                  <a:cubicBezTo>
                    <a:pt x="5212612" y="504488"/>
                    <a:pt x="5775960" y="1218093"/>
                    <a:pt x="5775960" y="2016760"/>
                  </a:cubicBezTo>
                  <a:cubicBezTo>
                    <a:pt x="5775960" y="2815427"/>
                    <a:pt x="5212612" y="3529033"/>
                    <a:pt x="4328787" y="4000568"/>
                  </a:cubicBezTo>
                  <a:lnTo>
                    <a:pt x="4260623" y="4033520"/>
                  </a:lnTo>
                  <a:lnTo>
                    <a:pt x="0" y="4033520"/>
                  </a:lnTo>
                  <a:lnTo>
                    <a:pt x="0" y="4015740"/>
                  </a:lnTo>
                  <a:lnTo>
                    <a:pt x="2741114" y="4015740"/>
                  </a:lnTo>
                  <a:lnTo>
                    <a:pt x="2784967" y="3982788"/>
                  </a:lnTo>
                  <a:cubicBezTo>
                    <a:pt x="3353584" y="3511253"/>
                    <a:pt x="3716020" y="2797647"/>
                    <a:pt x="3716020" y="1998980"/>
                  </a:cubicBezTo>
                  <a:cubicBezTo>
                    <a:pt x="3716020" y="1200313"/>
                    <a:pt x="3353584" y="486708"/>
                    <a:pt x="2784967" y="15172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378589" y="5598035"/>
            <a:ext cx="924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便利，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简化操作步长及交互方式，适配大屏的设计分布，尽量减少操作次数。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尽量以语音操控代替手动操控，让驾驶人员注意力更集中。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尽量规范软件设计逻辑、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界面等，减少学习成本。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5225</TotalTime>
  <Words>491</Words>
  <Application>Microsoft Office PowerPoint</Application>
  <PresentationFormat>宽屏</PresentationFormat>
  <Paragraphs>151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车载平台生态调研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Company>QXB2022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车载平台生态及竞品调研</dc:title>
  <dc:creator>admin</dc:creator>
  <cp:lastModifiedBy>admin</cp:lastModifiedBy>
  <cp:revision>45</cp:revision>
  <dcterms:created xsi:type="dcterms:W3CDTF">2023-04-03T05:37:45Z</dcterms:created>
  <dcterms:modified xsi:type="dcterms:W3CDTF">2023-04-07T02:55:34Z</dcterms:modified>
</cp:coreProperties>
</file>