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12700"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firstCol>
    <a:lastRow>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lastRow>
    <a:firstRow>
      <a:tcTxStyle b="on"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838383"/>
              </a:solidFill>
              <a:prstDash val="solid"/>
              <a:miter lim="400000"/>
            </a:ln>
          </a:left>
          <a:right>
            <a:ln w="3175" cap="flat">
              <a:solidFill>
                <a:srgbClr val="838383"/>
              </a:solidFill>
              <a:prstDash val="solid"/>
              <a:miter lim="400000"/>
            </a:ln>
          </a:right>
          <a:top>
            <a:ln w="3175" cap="flat">
              <a:solidFill>
                <a:srgbClr val="838383"/>
              </a:solidFill>
              <a:prstDash val="solid"/>
              <a:miter lim="400000"/>
            </a:ln>
          </a:top>
          <a:bottom>
            <a:ln w="3175" cap="flat">
              <a:solidFill>
                <a:srgbClr val="838383"/>
              </a:solidFill>
              <a:prstDash val="solid"/>
              <a:miter lim="400000"/>
            </a:ln>
          </a:bottom>
          <a:insideH>
            <a:ln w="3175" cap="flat">
              <a:solidFill>
                <a:srgbClr val="838383"/>
              </a:solidFill>
              <a:prstDash val="solid"/>
              <a:miter lim="400000"/>
            </a:ln>
          </a:insideH>
          <a:insideV>
            <a:ln w="3175"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808080"/>
              </a:solidFill>
              <a:prstDash val="solid"/>
              <a:miter lim="400000"/>
            </a:ln>
          </a:right>
          <a:top>
            <a:ln w="3175" cap="flat">
              <a:solidFill>
                <a:srgbClr val="808080"/>
              </a:solidFill>
              <a:prstDash val="solid"/>
              <a:miter lim="400000"/>
            </a:ln>
          </a:top>
          <a:bottom>
            <a:ln w="3175" cap="flat">
              <a:solidFill>
                <a:srgbClr val="808080"/>
              </a:solidFill>
              <a:prstDash val="solid"/>
              <a:miter lim="400000"/>
            </a:ln>
          </a:bottom>
          <a:insideH>
            <a:ln w="3175" cap="flat">
              <a:solidFill>
                <a:srgbClr val="808080"/>
              </a:solidFill>
              <a:prstDash val="solid"/>
              <a:miter lim="400000"/>
            </a:ln>
          </a:insideH>
          <a:insideV>
            <a:ln w="3175"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chemeClr val="accent3"/>
              </a:solidFill>
              <a:prstDash val="solid"/>
              <a:miter lim="400000"/>
            </a:ln>
          </a:top>
          <a:bottom>
            <a:ln w="3175" cap="flat">
              <a:solidFill>
                <a:srgbClr val="4D4D4D"/>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4D4D4D"/>
              </a:solidFill>
              <a:prstDash val="solid"/>
              <a:miter lim="400000"/>
            </a:ln>
          </a:right>
          <a:top>
            <a:ln w="3175" cap="flat">
              <a:solidFill>
                <a:srgbClr val="4D4D4D"/>
              </a:solidFill>
              <a:prstDash val="solid"/>
              <a:miter lim="400000"/>
            </a:ln>
          </a:top>
          <a:bottom>
            <a:ln w="3175" cap="flat">
              <a:solidFill>
                <a:srgbClr val="4D4D4D"/>
              </a:solidFill>
              <a:prstDash val="solid"/>
              <a:miter lim="400000"/>
            </a:ln>
          </a:bottom>
          <a:insideH>
            <a:ln w="3175" cap="flat">
              <a:solidFill>
                <a:srgbClr val="4D4D4D"/>
              </a:solidFill>
              <a:prstDash val="solid"/>
              <a:miter lim="400000"/>
            </a:ln>
          </a:insideH>
          <a:insideV>
            <a:ln w="3175"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12700" cap="flat">
              <a:solidFill>
                <a:srgbClr val="F8BA00"/>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464646"/>
              </a:solidFill>
              <a:prstDash val="solid"/>
              <a:miter lim="400000"/>
            </a:ln>
          </a:left>
          <a:right>
            <a:ln w="3175" cap="flat">
              <a:solidFill>
                <a:srgbClr val="464646"/>
              </a:solidFill>
              <a:prstDash val="solid"/>
              <a:miter lim="400000"/>
            </a:ln>
          </a:right>
          <a:top>
            <a:ln w="3175" cap="flat">
              <a:solidFill>
                <a:srgbClr val="464646"/>
              </a:solidFill>
              <a:prstDash val="solid"/>
              <a:miter lim="400000"/>
            </a:ln>
          </a:top>
          <a:bottom>
            <a:ln w="3175" cap="flat">
              <a:solidFill>
                <a:srgbClr val="464646"/>
              </a:solidFill>
              <a:prstDash val="solid"/>
              <a:miter lim="400000"/>
            </a:ln>
          </a:bottom>
          <a:insideH>
            <a:ln w="3175" cap="flat">
              <a:solidFill>
                <a:srgbClr val="464646"/>
              </a:solidFill>
              <a:prstDash val="solid"/>
              <a:miter lim="400000"/>
            </a:ln>
          </a:insideH>
          <a:insideV>
            <a:ln w="3175"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3175" cap="flat">
              <a:solidFill>
                <a:srgbClr val="5E5E5E"/>
              </a:solidFill>
              <a:prstDash val="solid"/>
              <a:miter lim="400000"/>
            </a:ln>
          </a:left>
          <a:right>
            <a:ln w="3175" cap="flat">
              <a:solidFill>
                <a:srgbClr val="A6AAA9"/>
              </a:solidFill>
              <a:prstDash val="solid"/>
              <a:miter lim="400000"/>
            </a:ln>
          </a:right>
          <a:top>
            <a:ln w="3175" cap="flat">
              <a:solidFill>
                <a:srgbClr val="C3C3C3"/>
              </a:solidFill>
              <a:prstDash val="solid"/>
              <a:miter lim="400000"/>
            </a:ln>
          </a:top>
          <a:bottom>
            <a:ln w="3175" cap="flat">
              <a:solidFill>
                <a:srgbClr val="C3C3C3"/>
              </a:solidFill>
              <a:prstDash val="solid"/>
              <a:miter lim="400000"/>
            </a:ln>
          </a:bottom>
          <a:insideH>
            <a:ln w="3175" cap="flat">
              <a:solidFill>
                <a:srgbClr val="C3C3C3"/>
              </a:solidFill>
              <a:prstDash val="solid"/>
              <a:miter lim="400000"/>
            </a:ln>
          </a:insideH>
          <a:insideV>
            <a:ln w="3175"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3175" cap="flat">
              <a:solidFill>
                <a:srgbClr val="5E5E5E"/>
              </a:solidFill>
              <a:prstDash val="solid"/>
              <a:miter lim="400000"/>
            </a:ln>
          </a:left>
          <a:right>
            <a:ln w="3175" cap="flat">
              <a:solidFill>
                <a:srgbClr val="5E5E5E"/>
              </a:solidFill>
              <a:prstDash val="solid"/>
              <a:miter lim="400000"/>
            </a:ln>
          </a:right>
          <a:top>
            <a:ln w="12700" cap="flat">
              <a:solidFill>
                <a:srgbClr val="CB297B"/>
              </a:solidFill>
              <a:prstDash val="solid"/>
              <a:miter lim="400000"/>
            </a:ln>
          </a:top>
          <a:bottom>
            <a:ln w="3175" cap="flat">
              <a:solidFill>
                <a:srgbClr val="5E5E5E"/>
              </a:solidFill>
              <a:prstDash val="solid"/>
              <a:miter lim="400000"/>
            </a:ln>
          </a:bottom>
          <a:insideH>
            <a:ln w="3175" cap="flat">
              <a:solidFill>
                <a:srgbClr val="5E5E5E"/>
              </a:solidFill>
              <a:prstDash val="solid"/>
              <a:miter lim="400000"/>
            </a:ln>
          </a:insideH>
          <a:insideV>
            <a:ln w="3175"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5E5E5E"/>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3175" cap="flat">
              <a:solidFill>
                <a:srgbClr val="6C6C6C"/>
              </a:solidFill>
              <a:prstDash val="solid"/>
              <a:miter lim="400000"/>
            </a:ln>
          </a:left>
          <a:right>
            <a:ln w="12700"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6C6C6C"/>
              </a:solidFill>
              <a:prstDash val="solid"/>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6C6C6C"/>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
    <p:spTree>
      <p:nvGrpSpPr>
        <p:cNvPr id="1" name=""/>
        <p:cNvGrpSpPr/>
        <p:nvPr/>
      </p:nvGrpSpPr>
      <p:grpSpPr>
        <a:xfrm>
          <a:off x="0" y="0"/>
          <a:ext cx="0" cy="0"/>
          <a:chOff x="0" y="0"/>
          <a:chExt cx="0" cy="0"/>
        </a:xfrm>
      </p:grpSpPr>
      <p:sp>
        <p:nvSpPr>
          <p:cNvPr id="11" name="作者和日期"/>
          <p:cNvSpPr txBox="1"/>
          <p:nvPr>
            <p:ph type="body" sz="quarter" idx="21" hasCustomPrompt="1"/>
          </p:nvPr>
        </p:nvSpPr>
        <p:spPr>
          <a:xfrm>
            <a:off x="640714" y="7544460"/>
            <a:ext cx="11717870" cy="339723"/>
          </a:xfrm>
          <a:prstGeom prst="rect">
            <a:avLst/>
          </a:prstGeom>
        </p:spPr>
        <p:txBody>
          <a:bodyPr lIns="24383" tIns="24383" rIns="24383" bIns="24383"/>
          <a:lstStyle>
            <a:lvl1pPr defTabSz="422656">
              <a:defRPr sz="1728"/>
            </a:lvl1pPr>
          </a:lstStyle>
          <a:p>
            <a:pPr/>
            <a:r>
              <a:t>作者和日期</a:t>
            </a:r>
          </a:p>
        </p:txBody>
      </p:sp>
      <p:sp>
        <p:nvSpPr>
          <p:cNvPr id="12" name="演示文稿标题"/>
          <p:cNvSpPr txBox="1"/>
          <p:nvPr>
            <p:ph type="title" hasCustomPrompt="1"/>
          </p:nvPr>
        </p:nvSpPr>
        <p:spPr>
          <a:prstGeom prst="rect">
            <a:avLst/>
          </a:prstGeom>
        </p:spPr>
        <p:txBody>
          <a:bodyPr/>
          <a:lstStyle/>
          <a:p>
            <a:pPr/>
            <a:r>
              <a:t>演示文稿标题</a:t>
            </a:r>
          </a:p>
        </p:txBody>
      </p:sp>
      <p:sp>
        <p:nvSpPr>
          <p:cNvPr id="13" name="正文级别 1…"/>
          <p:cNvSpPr txBox="1"/>
          <p:nvPr>
            <p:ph type="body" sz="quarter" idx="1" hasCustomPrompt="1"/>
          </p:nvPr>
        </p:nvSpPr>
        <p:spPr>
          <a:prstGeom prst="rect">
            <a:avLst/>
          </a:prstGeom>
        </p:spPr>
        <p:txBody>
          <a:bodyPr/>
          <a:lstStyle/>
          <a:p>
            <a:pPr/>
            <a:r>
              <a:t>演示文稿副标题</a:t>
            </a:r>
          </a:p>
          <a:p>
            <a:pPr lvl="1"/>
            <a:r>
              <a:t/>
            </a:r>
          </a:p>
          <a:p>
            <a:pPr lvl="2"/>
            <a:r>
              <a:t/>
            </a:r>
          </a:p>
          <a:p>
            <a:pPr lvl="3"/>
            <a:r>
              <a:t/>
            </a:r>
          </a:p>
          <a:p>
            <a:pPr lvl="4"/>
            <a:r>
              <a:t/>
            </a:r>
          </a:p>
        </p:txBody>
      </p:sp>
      <p:sp>
        <p:nvSpPr>
          <p:cNvPr id="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说明">
    <p:spTree>
      <p:nvGrpSpPr>
        <p:cNvPr id="1" name=""/>
        <p:cNvGrpSpPr/>
        <p:nvPr/>
      </p:nvGrpSpPr>
      <p:grpSpPr>
        <a:xfrm>
          <a:off x="0" y="0"/>
          <a:ext cx="0" cy="0"/>
          <a:chOff x="0" y="0"/>
          <a:chExt cx="0" cy="0"/>
        </a:xfrm>
      </p:grpSpPr>
      <p:sp>
        <p:nvSpPr>
          <p:cNvPr id="98" name="正文级别 1…"/>
          <p:cNvSpPr txBox="1"/>
          <p:nvPr>
            <p:ph type="body" sz="quarter" idx="1" hasCustomPrompt="1"/>
          </p:nvPr>
        </p:nvSpPr>
        <p:spPr>
          <a:xfrm>
            <a:off x="643466" y="3843649"/>
            <a:ext cx="11717868" cy="2066302"/>
          </a:xfrm>
          <a:prstGeom prst="rect">
            <a:avLst/>
          </a:prstGeom>
        </p:spPr>
        <p:txBody>
          <a:bodyPr anchor="ctr"/>
          <a:lstStyle>
            <a:lvl1pPr algn="ctr" defTabSz="1733930">
              <a:lnSpc>
                <a:spcPct val="80000"/>
              </a:lnSpc>
              <a:defRPr b="0" spc="-164" sz="8200">
                <a:latin typeface="Helvetica Neue Medium"/>
                <a:ea typeface="Helvetica Neue Medium"/>
                <a:cs typeface="Helvetica Neue Medium"/>
                <a:sym typeface="Helvetica Neue Medium"/>
              </a:defRPr>
            </a:lvl1pPr>
            <a:lvl2pPr algn="ctr" defTabSz="1733930">
              <a:lnSpc>
                <a:spcPct val="80000"/>
              </a:lnSpc>
              <a:defRPr b="0" spc="-164" sz="8200">
                <a:latin typeface="Helvetica Neue Medium"/>
                <a:ea typeface="Helvetica Neue Medium"/>
                <a:cs typeface="Helvetica Neue Medium"/>
                <a:sym typeface="Helvetica Neue Medium"/>
              </a:defRPr>
            </a:lvl2pPr>
            <a:lvl3pPr algn="ctr" defTabSz="1733930">
              <a:lnSpc>
                <a:spcPct val="80000"/>
              </a:lnSpc>
              <a:defRPr b="0" spc="-164" sz="8200">
                <a:latin typeface="Helvetica Neue Medium"/>
                <a:ea typeface="Helvetica Neue Medium"/>
                <a:cs typeface="Helvetica Neue Medium"/>
                <a:sym typeface="Helvetica Neue Medium"/>
              </a:defRPr>
            </a:lvl3pPr>
            <a:lvl4pPr algn="ctr" defTabSz="1733930">
              <a:lnSpc>
                <a:spcPct val="80000"/>
              </a:lnSpc>
              <a:defRPr b="0" spc="-164" sz="8200">
                <a:latin typeface="Helvetica Neue Medium"/>
                <a:ea typeface="Helvetica Neue Medium"/>
                <a:cs typeface="Helvetica Neue Medium"/>
                <a:sym typeface="Helvetica Neue Medium"/>
              </a:defRPr>
            </a:lvl4pPr>
            <a:lvl5pPr algn="ctr" defTabSz="1733930">
              <a:lnSpc>
                <a:spcPct val="80000"/>
              </a:lnSpc>
              <a:defRPr b="0" spc="-164" sz="8200">
                <a:latin typeface="Helvetica Neue Medium"/>
                <a:ea typeface="Helvetica Neue Medium"/>
                <a:cs typeface="Helvetica Neue Medium"/>
                <a:sym typeface="Helvetica Neue Medium"/>
              </a:defRPr>
            </a:lvl5pPr>
          </a:lstStyle>
          <a:p>
            <a:pPr/>
            <a:r>
              <a:t>说明</a:t>
            </a:r>
          </a:p>
          <a:p>
            <a:pPr lvl="1"/>
            <a:r>
              <a:t/>
            </a:r>
          </a:p>
          <a:p>
            <a:pPr lvl="2"/>
            <a:r>
              <a:t/>
            </a:r>
          </a:p>
          <a:p>
            <a:pPr lvl="3"/>
            <a:r>
              <a:t/>
            </a:r>
          </a:p>
          <a:p>
            <a:pPr lvl="4"/>
            <a:r>
              <a:t/>
            </a:r>
          </a:p>
        </p:txBody>
      </p:sp>
      <p:sp>
        <p:nvSpPr>
          <p:cNvPr id="9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显著事实">
    <p:spTree>
      <p:nvGrpSpPr>
        <p:cNvPr id="1" name=""/>
        <p:cNvGrpSpPr/>
        <p:nvPr/>
      </p:nvGrpSpPr>
      <p:grpSpPr>
        <a:xfrm>
          <a:off x="0" y="0"/>
          <a:ext cx="0" cy="0"/>
          <a:chOff x="0" y="0"/>
          <a:chExt cx="0" cy="0"/>
        </a:xfrm>
      </p:grpSpPr>
      <p:sp>
        <p:nvSpPr>
          <p:cNvPr id="106" name="正文级别 1…"/>
          <p:cNvSpPr txBox="1"/>
          <p:nvPr>
            <p:ph type="body" sz="half" idx="1" hasCustomPrompt="1"/>
          </p:nvPr>
        </p:nvSpPr>
        <p:spPr>
          <a:xfrm>
            <a:off x="643466" y="1793027"/>
            <a:ext cx="11717868" cy="3862179"/>
          </a:xfrm>
          <a:prstGeom prst="rect">
            <a:avLst/>
          </a:prstGeom>
        </p:spPr>
        <p:txBody>
          <a:bodyPr anchor="b"/>
          <a:lstStyle>
            <a:lvl1pPr algn="ctr" defTabSz="1733930">
              <a:lnSpc>
                <a:spcPct val="80000"/>
              </a:lnSpc>
              <a:defRPr spc="-176" sz="17600"/>
            </a:lvl1pPr>
            <a:lvl2pPr algn="ctr" defTabSz="1733930">
              <a:lnSpc>
                <a:spcPct val="80000"/>
              </a:lnSpc>
              <a:defRPr spc="-176" sz="17600"/>
            </a:lvl2pPr>
            <a:lvl3pPr algn="ctr" defTabSz="1733930">
              <a:lnSpc>
                <a:spcPct val="80000"/>
              </a:lnSpc>
              <a:defRPr spc="-176" sz="17600"/>
            </a:lvl3pPr>
            <a:lvl4pPr algn="ctr" defTabSz="1733930">
              <a:lnSpc>
                <a:spcPct val="80000"/>
              </a:lnSpc>
              <a:defRPr spc="-176" sz="17600"/>
            </a:lvl4pPr>
            <a:lvl5pPr algn="ctr" defTabSz="1733930">
              <a:lnSpc>
                <a:spcPct val="80000"/>
              </a:lnSpc>
              <a:defRPr spc="-176" sz="17600"/>
            </a:lvl5pPr>
          </a:lstStyle>
          <a:p>
            <a:pPr/>
            <a:r>
              <a:t>100%</a:t>
            </a:r>
          </a:p>
          <a:p>
            <a:pPr lvl="1"/>
            <a:r>
              <a:t/>
            </a:r>
          </a:p>
          <a:p>
            <a:pPr lvl="2"/>
            <a:r>
              <a:t/>
            </a:r>
          </a:p>
          <a:p>
            <a:pPr lvl="3"/>
            <a:r>
              <a:t/>
            </a:r>
          </a:p>
          <a:p>
            <a:pPr lvl="4"/>
            <a:r>
              <a:t/>
            </a:r>
          </a:p>
        </p:txBody>
      </p:sp>
      <p:sp>
        <p:nvSpPr>
          <p:cNvPr id="107" name="事实信息"/>
          <p:cNvSpPr txBox="1"/>
          <p:nvPr>
            <p:ph type="body" sz="quarter" idx="21" hasCustomPrompt="1"/>
          </p:nvPr>
        </p:nvSpPr>
        <p:spPr>
          <a:xfrm>
            <a:off x="643466" y="5625696"/>
            <a:ext cx="11717868" cy="498550"/>
          </a:xfrm>
          <a:prstGeom prst="rect">
            <a:avLst/>
          </a:prstGeom>
        </p:spPr>
        <p:txBody>
          <a:bodyPr lIns="24383" tIns="24383" rIns="24383" bIns="24383"/>
          <a:lstStyle>
            <a:lvl1pPr algn="ctr" defTabSz="399175">
              <a:defRPr sz="2584"/>
            </a:lvl1pPr>
          </a:lstStyle>
          <a:p>
            <a:pPr/>
            <a:r>
              <a:t>事实信息</a:t>
            </a:r>
          </a:p>
        </p:txBody>
      </p:sp>
      <p:sp>
        <p:nvSpPr>
          <p:cNvPr id="10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115" name="属性"/>
          <p:cNvSpPr txBox="1"/>
          <p:nvPr>
            <p:ph type="body" sz="quarter" idx="21" hasCustomPrompt="1"/>
          </p:nvPr>
        </p:nvSpPr>
        <p:spPr>
          <a:xfrm>
            <a:off x="1296013" y="6912775"/>
            <a:ext cx="10773362" cy="339723"/>
          </a:xfrm>
          <a:prstGeom prst="rect">
            <a:avLst/>
          </a:prstGeom>
        </p:spPr>
        <p:txBody>
          <a:bodyPr lIns="24383" tIns="24383" rIns="24383" bIns="24383"/>
          <a:lstStyle>
            <a:lvl1pPr defTabSz="422656">
              <a:defRPr sz="1728"/>
            </a:lvl1pPr>
          </a:lstStyle>
          <a:p>
            <a:pPr/>
            <a:r>
              <a:t>属性</a:t>
            </a:r>
          </a:p>
        </p:txBody>
      </p:sp>
      <p:sp>
        <p:nvSpPr>
          <p:cNvPr id="116" name="正文级别 1…"/>
          <p:cNvSpPr txBox="1"/>
          <p:nvPr>
            <p:ph type="body" sz="quarter" idx="1" hasCustomPrompt="1"/>
          </p:nvPr>
        </p:nvSpPr>
        <p:spPr>
          <a:xfrm>
            <a:off x="935425" y="3853792"/>
            <a:ext cx="11133950" cy="2046016"/>
          </a:xfrm>
          <a:prstGeom prst="rect">
            <a:avLst/>
          </a:prstGeom>
        </p:spPr>
        <p:txBody>
          <a:bodyPr/>
          <a:lstStyle>
            <a:lvl1pPr marL="454345" indent="-334151" defTabSz="1733930">
              <a:lnSpc>
                <a:spcPct val="90000"/>
              </a:lnSpc>
              <a:defRPr b="0" spc="-119" sz="6000">
                <a:latin typeface="Helvetica Neue Medium"/>
                <a:ea typeface="Helvetica Neue Medium"/>
                <a:cs typeface="Helvetica Neue Medium"/>
                <a:sym typeface="Helvetica Neue Medium"/>
              </a:defRPr>
            </a:lvl1pPr>
            <a:lvl2pPr marL="454345" indent="123048" defTabSz="1733930">
              <a:lnSpc>
                <a:spcPct val="90000"/>
              </a:lnSpc>
              <a:defRPr b="0" spc="-119" sz="6000">
                <a:latin typeface="Helvetica Neue Medium"/>
                <a:ea typeface="Helvetica Neue Medium"/>
                <a:cs typeface="Helvetica Neue Medium"/>
                <a:sym typeface="Helvetica Neue Medium"/>
              </a:defRPr>
            </a:lvl2pPr>
            <a:lvl3pPr marL="454345" indent="580248" defTabSz="1733930">
              <a:lnSpc>
                <a:spcPct val="90000"/>
              </a:lnSpc>
              <a:defRPr b="0" spc="-119" sz="6000">
                <a:latin typeface="Helvetica Neue Medium"/>
                <a:ea typeface="Helvetica Neue Medium"/>
                <a:cs typeface="Helvetica Neue Medium"/>
                <a:sym typeface="Helvetica Neue Medium"/>
              </a:defRPr>
            </a:lvl3pPr>
            <a:lvl4pPr marL="454345" indent="1037448" defTabSz="1733930">
              <a:lnSpc>
                <a:spcPct val="90000"/>
              </a:lnSpc>
              <a:defRPr b="0" spc="-119" sz="6000">
                <a:latin typeface="Helvetica Neue Medium"/>
                <a:ea typeface="Helvetica Neue Medium"/>
                <a:cs typeface="Helvetica Neue Medium"/>
                <a:sym typeface="Helvetica Neue Medium"/>
              </a:defRPr>
            </a:lvl4pPr>
            <a:lvl5pPr marL="454345" indent="1494648" defTabSz="1733930">
              <a:lnSpc>
                <a:spcPct val="90000"/>
              </a:lnSpc>
              <a:defRPr b="0" spc="-119" sz="6000">
                <a:latin typeface="Helvetica Neue Medium"/>
                <a:ea typeface="Helvetica Neue Medium"/>
                <a:cs typeface="Helvetica Neue Medium"/>
                <a:sym typeface="Helvetica Neue Medium"/>
              </a:defRPr>
            </a:lvl5pPr>
          </a:lstStyle>
          <a:p>
            <a:pPr/>
            <a:r>
              <a:t>“著名引文”</a:t>
            </a:r>
          </a:p>
          <a:p>
            <a:pPr lvl="1"/>
            <a:r>
              <a:t/>
            </a:r>
          </a:p>
          <a:p>
            <a:pPr lvl="2"/>
            <a:r>
              <a:t/>
            </a:r>
          </a:p>
          <a:p>
            <a:pPr lvl="3"/>
            <a:r>
              <a:t/>
            </a:r>
          </a:p>
          <a:p>
            <a:pPr lvl="4"/>
            <a:r>
              <a:t/>
            </a:r>
          </a:p>
        </p:txBody>
      </p:sp>
      <p:sp>
        <p:nvSpPr>
          <p:cNvPr id="11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124" name="图像"/>
          <p:cNvSpPr/>
          <p:nvPr>
            <p:ph type="pic" sz="quarter" idx="21"/>
          </p:nvPr>
        </p:nvSpPr>
        <p:spPr>
          <a:xfrm>
            <a:off x="8405707" y="1761066"/>
            <a:ext cx="3967520" cy="3173162"/>
          </a:xfrm>
          <a:prstGeom prst="rect">
            <a:avLst/>
          </a:prstGeom>
        </p:spPr>
        <p:txBody>
          <a:bodyPr lIns="91439" tIns="45719" rIns="91439" bIns="45719">
            <a:noAutofit/>
          </a:bodyPr>
          <a:lstStyle/>
          <a:p>
            <a:pPr/>
          </a:p>
        </p:txBody>
      </p:sp>
      <p:sp>
        <p:nvSpPr>
          <p:cNvPr id="125" name="图像"/>
          <p:cNvSpPr/>
          <p:nvPr>
            <p:ph type="pic" sz="half" idx="22"/>
          </p:nvPr>
        </p:nvSpPr>
        <p:spPr>
          <a:xfrm>
            <a:off x="7200053" y="3340946"/>
            <a:ext cx="5567681" cy="6480097"/>
          </a:xfrm>
          <a:prstGeom prst="rect">
            <a:avLst/>
          </a:prstGeom>
        </p:spPr>
        <p:txBody>
          <a:bodyPr lIns="91439" tIns="45719" rIns="91439" bIns="45719">
            <a:noAutofit/>
          </a:bodyPr>
          <a:lstStyle/>
          <a:p>
            <a:pPr/>
          </a:p>
        </p:txBody>
      </p:sp>
      <p:sp>
        <p:nvSpPr>
          <p:cNvPr id="126" name="图像"/>
          <p:cNvSpPr/>
          <p:nvPr>
            <p:ph type="pic" idx="23"/>
          </p:nvPr>
        </p:nvSpPr>
        <p:spPr>
          <a:xfrm>
            <a:off x="-74508" y="1483359"/>
            <a:ext cx="8859522" cy="6644641"/>
          </a:xfrm>
          <a:prstGeom prst="rect">
            <a:avLst/>
          </a:prstGeom>
        </p:spPr>
        <p:txBody>
          <a:bodyPr lIns="91439" tIns="45719" rIns="91439" bIns="45719">
            <a:noAutofit/>
          </a:bodyPr>
          <a:lstStyle/>
          <a:p>
            <a:pPr/>
          </a:p>
        </p:txBody>
      </p:sp>
      <p:sp>
        <p:nvSpPr>
          <p:cNvPr id="12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34" name="图像"/>
          <p:cNvSpPr/>
          <p:nvPr>
            <p:ph type="pic" idx="21"/>
          </p:nvPr>
        </p:nvSpPr>
        <p:spPr>
          <a:xfrm>
            <a:off x="-711201" y="-1727201"/>
            <a:ext cx="14427201" cy="11541762"/>
          </a:xfrm>
          <a:prstGeom prst="rect">
            <a:avLst/>
          </a:prstGeom>
        </p:spPr>
        <p:txBody>
          <a:bodyPr lIns="91439" tIns="45719" rIns="91439" bIns="45719">
            <a:noAutofit/>
          </a:bodyPr>
          <a:lstStyle/>
          <a:p>
            <a:pPr/>
          </a:p>
        </p:txBody>
      </p:sp>
      <p:sp>
        <p:nvSpPr>
          <p:cNvPr id="135"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
    <p:spTree>
      <p:nvGrpSpPr>
        <p:cNvPr id="1" name=""/>
        <p:cNvGrpSpPr/>
        <p:nvPr/>
      </p:nvGrpSpPr>
      <p:grpSpPr>
        <a:xfrm>
          <a:off x="0" y="0"/>
          <a:ext cx="0" cy="0"/>
          <a:chOff x="0" y="0"/>
          <a:chExt cx="0" cy="0"/>
        </a:xfrm>
      </p:grpSpPr>
      <p:sp>
        <p:nvSpPr>
          <p:cNvPr id="21" name="666699290_02_crop_3159x1892.jpg"/>
          <p:cNvSpPr/>
          <p:nvPr>
            <p:ph type="pic" idx="21"/>
          </p:nvPr>
        </p:nvSpPr>
        <p:spPr>
          <a:xfrm>
            <a:off x="-616374" y="528319"/>
            <a:ext cx="14264642" cy="8543433"/>
          </a:xfrm>
          <a:prstGeom prst="rect">
            <a:avLst/>
          </a:prstGeom>
        </p:spPr>
        <p:txBody>
          <a:bodyPr lIns="91439" tIns="45719" rIns="91439" bIns="45719">
            <a:noAutofit/>
          </a:bodyPr>
          <a:lstStyle/>
          <a:p>
            <a:pPr/>
          </a:p>
        </p:txBody>
      </p:sp>
      <p:sp>
        <p:nvSpPr>
          <p:cNvPr id="22" name="演示文稿标题"/>
          <p:cNvSpPr txBox="1"/>
          <p:nvPr>
            <p:ph type="title" hasCustomPrompt="1"/>
          </p:nvPr>
        </p:nvSpPr>
        <p:spPr>
          <a:xfrm>
            <a:off x="643466" y="5019040"/>
            <a:ext cx="11717868" cy="2479041"/>
          </a:xfrm>
          <a:prstGeom prst="rect">
            <a:avLst/>
          </a:prstGeom>
        </p:spPr>
        <p:txBody>
          <a:bodyPr/>
          <a:lstStyle/>
          <a:p>
            <a:pPr/>
            <a:r>
              <a:t>演示文稿标题</a:t>
            </a:r>
          </a:p>
        </p:txBody>
      </p:sp>
      <p:sp>
        <p:nvSpPr>
          <p:cNvPr id="23" name="作者和日期"/>
          <p:cNvSpPr txBox="1"/>
          <p:nvPr>
            <p:ph type="body" sz="quarter" idx="22" hasCustomPrompt="1"/>
          </p:nvPr>
        </p:nvSpPr>
        <p:spPr>
          <a:xfrm>
            <a:off x="644101" y="1809140"/>
            <a:ext cx="11716599" cy="339722"/>
          </a:xfrm>
          <a:prstGeom prst="rect">
            <a:avLst/>
          </a:prstGeom>
        </p:spPr>
        <p:txBody>
          <a:bodyPr lIns="24383" tIns="24383" rIns="24383" bIns="24383"/>
          <a:lstStyle>
            <a:lvl1pPr defTabSz="422656">
              <a:defRPr sz="1728"/>
            </a:lvl1pPr>
          </a:lstStyle>
          <a:p>
            <a:pPr/>
            <a:r>
              <a:t>作者和日期</a:t>
            </a:r>
          </a:p>
        </p:txBody>
      </p:sp>
      <p:sp>
        <p:nvSpPr>
          <p:cNvPr id="24" name="正文级别 1…"/>
          <p:cNvSpPr txBox="1"/>
          <p:nvPr>
            <p:ph type="body" sz="quarter" idx="1" hasCustomPrompt="1"/>
          </p:nvPr>
        </p:nvSpPr>
        <p:spPr>
          <a:xfrm>
            <a:off x="643466" y="7411152"/>
            <a:ext cx="11717868" cy="595708"/>
          </a:xfrm>
          <a:prstGeom prst="rect">
            <a:avLst/>
          </a:prstGeom>
        </p:spPr>
        <p:txBody>
          <a:bodyPr/>
          <a:lstStyle/>
          <a:p>
            <a:pPr/>
            <a:r>
              <a:t>演示文稿副标题</a:t>
            </a:r>
          </a:p>
          <a:p>
            <a:pPr lvl="1"/>
            <a:r>
              <a:t/>
            </a:r>
          </a:p>
          <a:p>
            <a:pPr lvl="2"/>
            <a:r>
              <a:t/>
            </a:r>
          </a:p>
          <a:p>
            <a:pPr lvl="3"/>
            <a:r>
              <a:t/>
            </a:r>
          </a:p>
          <a:p>
            <a:pPr lvl="4"/>
            <a:r>
              <a:t/>
            </a:r>
          </a:p>
        </p:txBody>
      </p:sp>
      <p:sp>
        <p:nvSpPr>
          <p:cNvPr id="2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备选）">
    <p:spTree>
      <p:nvGrpSpPr>
        <p:cNvPr id="1" name=""/>
        <p:cNvGrpSpPr/>
        <p:nvPr/>
      </p:nvGrpSpPr>
      <p:grpSpPr>
        <a:xfrm>
          <a:off x="0" y="0"/>
          <a:ext cx="0" cy="0"/>
          <a:chOff x="0" y="0"/>
          <a:chExt cx="0" cy="0"/>
        </a:xfrm>
      </p:grpSpPr>
      <p:sp>
        <p:nvSpPr>
          <p:cNvPr id="32" name="910457886_1434x1669.jpg"/>
          <p:cNvSpPr/>
          <p:nvPr>
            <p:ph type="pic" sz="half" idx="21"/>
          </p:nvPr>
        </p:nvSpPr>
        <p:spPr>
          <a:xfrm>
            <a:off x="5852159" y="1110826"/>
            <a:ext cx="6477248" cy="7538721"/>
          </a:xfrm>
          <a:prstGeom prst="rect">
            <a:avLst/>
          </a:prstGeom>
        </p:spPr>
        <p:txBody>
          <a:bodyPr lIns="91439" tIns="45719" rIns="91439" bIns="45719">
            <a:noAutofit/>
          </a:bodyPr>
          <a:lstStyle/>
          <a:p>
            <a:pPr/>
          </a:p>
        </p:txBody>
      </p:sp>
      <p:sp>
        <p:nvSpPr>
          <p:cNvPr id="33" name="幻灯片标题"/>
          <p:cNvSpPr txBox="1"/>
          <p:nvPr>
            <p:ph type="title" hasCustomPrompt="1"/>
          </p:nvPr>
        </p:nvSpPr>
        <p:spPr>
          <a:xfrm>
            <a:off x="643466" y="1896533"/>
            <a:ext cx="5215468" cy="3137213"/>
          </a:xfrm>
          <a:prstGeom prst="rect">
            <a:avLst/>
          </a:prstGeom>
        </p:spPr>
        <p:txBody>
          <a:bodyPr/>
          <a:lstStyle>
            <a:lvl1pPr>
              <a:defRPr spc="-119" sz="6000"/>
            </a:lvl1pPr>
          </a:lstStyle>
          <a:p>
            <a:pPr/>
            <a:r>
              <a:t>幻灯片标题</a:t>
            </a:r>
          </a:p>
        </p:txBody>
      </p:sp>
      <p:sp>
        <p:nvSpPr>
          <p:cNvPr id="34" name="正文级别 1…"/>
          <p:cNvSpPr txBox="1"/>
          <p:nvPr>
            <p:ph type="body" sz="quarter" idx="1" hasCustomPrompt="1"/>
          </p:nvPr>
        </p:nvSpPr>
        <p:spPr>
          <a:xfrm>
            <a:off x="643466" y="4984841"/>
            <a:ext cx="5215468" cy="2872226"/>
          </a:xfrm>
          <a:prstGeom prst="rect">
            <a:avLst/>
          </a:prstGeom>
        </p:spPr>
        <p:txBody>
          <a:bodyPr/>
          <a:lstStyle/>
          <a:p>
            <a:pPr/>
            <a:r>
              <a:t>幻灯片副标题</a:t>
            </a:r>
          </a:p>
          <a:p>
            <a:pPr lvl="1"/>
            <a:r>
              <a:t/>
            </a:r>
          </a:p>
          <a:p>
            <a:pPr lvl="2"/>
            <a:r>
              <a:t/>
            </a:r>
          </a:p>
          <a:p>
            <a:pPr lvl="3"/>
            <a:r>
              <a:t/>
            </a:r>
          </a:p>
          <a:p>
            <a:pPr lvl="4"/>
            <a:r>
              <a:t/>
            </a:r>
          </a:p>
        </p:txBody>
      </p:sp>
      <p:sp>
        <p:nvSpPr>
          <p:cNvPr id="35" name="幻灯片编号"/>
          <p:cNvSpPr txBox="1"/>
          <p:nvPr>
            <p:ph type="sldNum" sz="quarter" idx="2"/>
          </p:nvPr>
        </p:nvSpPr>
        <p:spPr>
          <a:xfrm>
            <a:off x="6380889" y="8170057"/>
            <a:ext cx="236357" cy="22772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42" name="幻灯片标题"/>
          <p:cNvSpPr txBox="1"/>
          <p:nvPr>
            <p:ph type="title" hasCustomPrompt="1"/>
          </p:nvPr>
        </p:nvSpPr>
        <p:spPr>
          <a:xfrm>
            <a:off x="643466" y="1794933"/>
            <a:ext cx="11717868" cy="764354"/>
          </a:xfrm>
          <a:prstGeom prst="rect">
            <a:avLst/>
          </a:prstGeom>
        </p:spPr>
        <p:txBody>
          <a:bodyPr anchor="t"/>
          <a:lstStyle>
            <a:lvl1pPr>
              <a:defRPr spc="-119" sz="6000"/>
            </a:lvl1pPr>
          </a:lstStyle>
          <a:p>
            <a:pPr/>
            <a:r>
              <a:t>幻灯片标题</a:t>
            </a:r>
          </a:p>
        </p:txBody>
      </p:sp>
      <p:sp>
        <p:nvSpPr>
          <p:cNvPr id="43" name="幻灯片副标题"/>
          <p:cNvSpPr txBox="1"/>
          <p:nvPr>
            <p:ph type="body" sz="quarter" idx="21" hasCustomPrompt="1"/>
          </p:nvPr>
        </p:nvSpPr>
        <p:spPr>
          <a:xfrm>
            <a:off x="643466" y="2484779"/>
            <a:ext cx="11717868" cy="498550"/>
          </a:xfrm>
          <a:prstGeom prst="rect">
            <a:avLst/>
          </a:prstGeom>
        </p:spPr>
        <p:txBody>
          <a:bodyPr lIns="24383" tIns="24383" rIns="24383" bIns="24383"/>
          <a:lstStyle>
            <a:lvl1pPr defTabSz="399175">
              <a:defRPr sz="2584"/>
            </a:lvl1pPr>
          </a:lstStyle>
          <a:p>
            <a:pPr/>
            <a:r>
              <a:t>幻灯片副标题</a:t>
            </a:r>
          </a:p>
        </p:txBody>
      </p:sp>
      <p:sp>
        <p:nvSpPr>
          <p:cNvPr id="44" name="正文级别 1…"/>
          <p:cNvSpPr txBox="1"/>
          <p:nvPr>
            <p:ph type="body" idx="1" hasCustomPrompt="1"/>
          </p:nvPr>
        </p:nvSpPr>
        <p:spPr>
          <a:xfrm>
            <a:off x="643466" y="3485069"/>
            <a:ext cx="11717868" cy="4403207"/>
          </a:xfrm>
          <a:prstGeom prst="rect">
            <a:avLst/>
          </a:prstGeom>
        </p:spPr>
        <p:txBody>
          <a:bodyPr/>
          <a:lstStyle>
            <a:lvl1pPr marL="431800" indent="-431800" defTabSz="1733930">
              <a:lnSpc>
                <a:spcPct val="90000"/>
              </a:lnSpc>
              <a:spcBef>
                <a:spcPts val="3200"/>
              </a:spcBef>
              <a:buSzPct val="123000"/>
              <a:buChar char="•"/>
              <a:defRPr b="0" sz="3400"/>
            </a:lvl1pPr>
            <a:lvl2pPr marL="1041400" indent="-431800" defTabSz="1733930">
              <a:lnSpc>
                <a:spcPct val="90000"/>
              </a:lnSpc>
              <a:spcBef>
                <a:spcPts val="3200"/>
              </a:spcBef>
              <a:buSzPct val="123000"/>
              <a:buChar char="•"/>
              <a:defRPr b="0" sz="3400"/>
            </a:lvl2pPr>
            <a:lvl3pPr marL="1651000" indent="-431800" defTabSz="1733930">
              <a:lnSpc>
                <a:spcPct val="90000"/>
              </a:lnSpc>
              <a:spcBef>
                <a:spcPts val="3200"/>
              </a:spcBef>
              <a:buSzPct val="123000"/>
              <a:buChar char="•"/>
              <a:defRPr b="0" sz="3400"/>
            </a:lvl3pPr>
            <a:lvl4pPr marL="2260600" indent="-431800" defTabSz="1733930">
              <a:lnSpc>
                <a:spcPct val="90000"/>
              </a:lnSpc>
              <a:spcBef>
                <a:spcPts val="3200"/>
              </a:spcBef>
              <a:buSzPct val="123000"/>
              <a:buChar char="•"/>
              <a:defRPr b="0" sz="3400"/>
            </a:lvl4pPr>
            <a:lvl5pPr marL="2870200" indent="-431800" defTabSz="1733930">
              <a:lnSpc>
                <a:spcPct val="90000"/>
              </a:lnSpc>
              <a:spcBef>
                <a:spcPts val="3200"/>
              </a:spcBef>
              <a:buSzPct val="123000"/>
              <a:buChar char="•"/>
              <a:defRPr b="0" sz="3400"/>
            </a:lvl5pPr>
          </a:lstStyle>
          <a:p>
            <a:pPr/>
            <a:r>
              <a:t>幻灯片项目符号文本</a:t>
            </a:r>
          </a:p>
          <a:p>
            <a:pPr lvl="1"/>
            <a:r>
              <a:t/>
            </a:r>
          </a:p>
          <a:p>
            <a:pPr lvl="2"/>
            <a:r>
              <a:t/>
            </a:r>
          </a:p>
          <a:p>
            <a:pPr lvl="3"/>
            <a:r>
              <a:t/>
            </a:r>
          </a:p>
          <a:p>
            <a:pPr lvl="4"/>
            <a:r>
              <a:t/>
            </a:r>
          </a:p>
        </p:txBody>
      </p:sp>
      <p:sp>
        <p:nvSpPr>
          <p:cNvPr id="4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52" name="正文级别 1…"/>
          <p:cNvSpPr txBox="1"/>
          <p:nvPr>
            <p:ph type="body" idx="1" hasCustomPrompt="1"/>
          </p:nvPr>
        </p:nvSpPr>
        <p:spPr>
          <a:xfrm>
            <a:off x="643466" y="3485069"/>
            <a:ext cx="11717868" cy="4403207"/>
          </a:xfrm>
          <a:prstGeom prst="rect">
            <a:avLst/>
          </a:prstGeom>
        </p:spPr>
        <p:txBody>
          <a:bodyPr numCol="2" spcCol="585893"/>
          <a:lstStyle>
            <a:lvl1pPr marL="431800" indent="-431800" defTabSz="1733930">
              <a:lnSpc>
                <a:spcPct val="90000"/>
              </a:lnSpc>
              <a:spcBef>
                <a:spcPts val="3200"/>
              </a:spcBef>
              <a:buSzPct val="123000"/>
              <a:buChar char="•"/>
              <a:defRPr b="0" sz="3400"/>
            </a:lvl1pPr>
            <a:lvl2pPr marL="1041400" indent="-431800" defTabSz="1733930">
              <a:lnSpc>
                <a:spcPct val="90000"/>
              </a:lnSpc>
              <a:spcBef>
                <a:spcPts val="3200"/>
              </a:spcBef>
              <a:buSzPct val="123000"/>
              <a:buChar char="•"/>
              <a:defRPr b="0" sz="3400"/>
            </a:lvl2pPr>
            <a:lvl3pPr marL="1651000" indent="-431800" defTabSz="1733930">
              <a:lnSpc>
                <a:spcPct val="90000"/>
              </a:lnSpc>
              <a:spcBef>
                <a:spcPts val="3200"/>
              </a:spcBef>
              <a:buSzPct val="123000"/>
              <a:buChar char="•"/>
              <a:defRPr b="0" sz="3400"/>
            </a:lvl3pPr>
            <a:lvl4pPr marL="2260600" indent="-431800" defTabSz="1733930">
              <a:lnSpc>
                <a:spcPct val="90000"/>
              </a:lnSpc>
              <a:spcBef>
                <a:spcPts val="3200"/>
              </a:spcBef>
              <a:buSzPct val="123000"/>
              <a:buChar char="•"/>
              <a:defRPr b="0" sz="3400"/>
            </a:lvl4pPr>
            <a:lvl5pPr marL="2870200" indent="-431800" defTabSz="1733930">
              <a:lnSpc>
                <a:spcPct val="90000"/>
              </a:lnSpc>
              <a:spcBef>
                <a:spcPts val="3200"/>
              </a:spcBef>
              <a:buSzPct val="123000"/>
              <a:buChar char="•"/>
              <a:defRPr b="0" sz="3400"/>
            </a:lvl5pPr>
          </a:lstStyle>
          <a:p>
            <a:pPr/>
            <a:r>
              <a:t>幻灯片项目符号文本</a:t>
            </a:r>
          </a:p>
          <a:p>
            <a:pPr lvl="1"/>
            <a:r>
              <a:t/>
            </a:r>
          </a:p>
          <a:p>
            <a:pPr lvl="2"/>
            <a:r>
              <a:t/>
            </a:r>
          </a:p>
          <a:p>
            <a:pPr lvl="3"/>
            <a:r>
              <a:t/>
            </a:r>
          </a:p>
          <a:p>
            <a:pPr lvl="4"/>
            <a:r>
              <a:t/>
            </a:r>
          </a:p>
        </p:txBody>
      </p:sp>
      <p:sp>
        <p:nvSpPr>
          <p:cNvPr id="5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0" name="幻灯片副标题"/>
          <p:cNvSpPr txBox="1"/>
          <p:nvPr>
            <p:ph type="body" sz="quarter" idx="21" hasCustomPrompt="1"/>
          </p:nvPr>
        </p:nvSpPr>
        <p:spPr>
          <a:xfrm>
            <a:off x="643466" y="2484779"/>
            <a:ext cx="5215468" cy="498550"/>
          </a:xfrm>
          <a:prstGeom prst="rect">
            <a:avLst/>
          </a:prstGeom>
        </p:spPr>
        <p:txBody>
          <a:bodyPr lIns="24383" tIns="24383" rIns="24383" bIns="24383"/>
          <a:lstStyle>
            <a:lvl1pPr defTabSz="399175">
              <a:defRPr sz="2584"/>
            </a:lvl1pPr>
          </a:lstStyle>
          <a:p>
            <a:pPr/>
            <a:r>
              <a:t>幻灯片副标题</a:t>
            </a:r>
          </a:p>
        </p:txBody>
      </p:sp>
      <p:sp>
        <p:nvSpPr>
          <p:cNvPr id="61" name="正文级别 1…"/>
          <p:cNvSpPr txBox="1"/>
          <p:nvPr>
            <p:ph type="body" sz="quarter" idx="1" hasCustomPrompt="1"/>
          </p:nvPr>
        </p:nvSpPr>
        <p:spPr>
          <a:xfrm>
            <a:off x="643466" y="3485069"/>
            <a:ext cx="5215468" cy="4403536"/>
          </a:xfrm>
          <a:prstGeom prst="rect">
            <a:avLst/>
          </a:prstGeom>
        </p:spPr>
        <p:txBody>
          <a:bodyPr/>
          <a:lstStyle>
            <a:lvl1pPr marL="431800" indent="-431800" defTabSz="1733930">
              <a:lnSpc>
                <a:spcPct val="90000"/>
              </a:lnSpc>
              <a:spcBef>
                <a:spcPts val="3200"/>
              </a:spcBef>
              <a:buSzPct val="123000"/>
              <a:buChar char="•"/>
              <a:defRPr b="0" sz="3400"/>
            </a:lvl1pPr>
            <a:lvl2pPr marL="1041400" indent="-431800" defTabSz="1733930">
              <a:lnSpc>
                <a:spcPct val="90000"/>
              </a:lnSpc>
              <a:spcBef>
                <a:spcPts val="3200"/>
              </a:spcBef>
              <a:buSzPct val="123000"/>
              <a:buChar char="•"/>
              <a:defRPr b="0" sz="3400"/>
            </a:lvl2pPr>
            <a:lvl3pPr marL="1651000" indent="-431800" defTabSz="1733930">
              <a:lnSpc>
                <a:spcPct val="90000"/>
              </a:lnSpc>
              <a:spcBef>
                <a:spcPts val="3200"/>
              </a:spcBef>
              <a:buSzPct val="123000"/>
              <a:buChar char="•"/>
              <a:defRPr b="0" sz="3400"/>
            </a:lvl3pPr>
            <a:lvl4pPr marL="2260600" indent="-431800" defTabSz="1733930">
              <a:lnSpc>
                <a:spcPct val="90000"/>
              </a:lnSpc>
              <a:spcBef>
                <a:spcPts val="3200"/>
              </a:spcBef>
              <a:buSzPct val="123000"/>
              <a:buChar char="•"/>
              <a:defRPr b="0" sz="3400"/>
            </a:lvl4pPr>
            <a:lvl5pPr marL="2870200" indent="-431800" defTabSz="1733930">
              <a:lnSpc>
                <a:spcPct val="90000"/>
              </a:lnSpc>
              <a:spcBef>
                <a:spcPts val="3200"/>
              </a:spcBef>
              <a:buSzPct val="123000"/>
              <a:buChar char="•"/>
              <a:defRPr b="0" sz="3400"/>
            </a:lvl5pPr>
          </a:lstStyle>
          <a:p>
            <a:pPr/>
            <a:r>
              <a:t>幻灯片项目符号文本</a:t>
            </a:r>
          </a:p>
          <a:p>
            <a:pPr lvl="1"/>
            <a:r>
              <a:t/>
            </a:r>
          </a:p>
          <a:p>
            <a:pPr lvl="2"/>
            <a:r>
              <a:t/>
            </a:r>
          </a:p>
          <a:p>
            <a:pPr lvl="3"/>
            <a:r>
              <a:t/>
            </a:r>
          </a:p>
          <a:p>
            <a:pPr lvl="4"/>
            <a:r>
              <a:t/>
            </a:r>
          </a:p>
        </p:txBody>
      </p:sp>
      <p:sp>
        <p:nvSpPr>
          <p:cNvPr id="62" name="660384004_1290x1720.jpg"/>
          <p:cNvSpPr/>
          <p:nvPr>
            <p:ph type="pic" sz="half" idx="22"/>
          </p:nvPr>
        </p:nvSpPr>
        <p:spPr>
          <a:xfrm>
            <a:off x="6502400" y="1001991"/>
            <a:ext cx="5822333" cy="7763111"/>
          </a:xfrm>
          <a:prstGeom prst="rect">
            <a:avLst/>
          </a:prstGeom>
        </p:spPr>
        <p:txBody>
          <a:bodyPr lIns="91439" tIns="45719" rIns="91439" bIns="45719">
            <a:noAutofit/>
          </a:bodyPr>
          <a:lstStyle/>
          <a:p>
            <a:pPr/>
          </a:p>
        </p:txBody>
      </p:sp>
      <p:sp>
        <p:nvSpPr>
          <p:cNvPr id="63" name="幻灯片标题"/>
          <p:cNvSpPr txBox="1"/>
          <p:nvPr>
            <p:ph type="title" hasCustomPrompt="1"/>
          </p:nvPr>
        </p:nvSpPr>
        <p:spPr>
          <a:xfrm>
            <a:off x="643466" y="1794933"/>
            <a:ext cx="5215468" cy="765387"/>
          </a:xfrm>
          <a:prstGeom prst="rect">
            <a:avLst/>
          </a:prstGeom>
        </p:spPr>
        <p:txBody>
          <a:bodyPr anchor="t"/>
          <a:lstStyle>
            <a:lvl1pPr>
              <a:defRPr spc="-119" sz="6000"/>
            </a:lvl1pPr>
          </a:lstStyle>
          <a:p>
            <a:pPr/>
            <a:r>
              <a:t>幻灯片标题</a:t>
            </a:r>
          </a:p>
        </p:txBody>
      </p:sp>
      <p:sp>
        <p:nvSpPr>
          <p:cNvPr id="6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
    <p:spTree>
      <p:nvGrpSpPr>
        <p:cNvPr id="1" name=""/>
        <p:cNvGrpSpPr/>
        <p:nvPr/>
      </p:nvGrpSpPr>
      <p:grpSpPr>
        <a:xfrm>
          <a:off x="0" y="0"/>
          <a:ext cx="0" cy="0"/>
          <a:chOff x="0" y="0"/>
          <a:chExt cx="0" cy="0"/>
        </a:xfrm>
      </p:grpSpPr>
      <p:sp>
        <p:nvSpPr>
          <p:cNvPr id="71" name="章节标题"/>
          <p:cNvSpPr txBox="1"/>
          <p:nvPr>
            <p:ph type="title" hasCustomPrompt="1"/>
          </p:nvPr>
        </p:nvSpPr>
        <p:spPr>
          <a:xfrm>
            <a:off x="643464" y="3637279"/>
            <a:ext cx="11717870" cy="2479042"/>
          </a:xfrm>
          <a:prstGeom prst="rect">
            <a:avLst/>
          </a:prstGeom>
        </p:spPr>
        <p:txBody>
          <a:bodyPr anchor="ctr"/>
          <a:lstStyle>
            <a:lvl1pPr>
              <a:defRPr b="0">
                <a:latin typeface="Helvetica Neue Medium"/>
                <a:ea typeface="Helvetica Neue Medium"/>
                <a:cs typeface="Helvetica Neue Medium"/>
                <a:sym typeface="Helvetica Neue Medium"/>
              </a:defRPr>
            </a:lvl1pPr>
          </a:lstStyle>
          <a:p>
            <a:pPr/>
            <a:r>
              <a:t>章节标题</a:t>
            </a:r>
          </a:p>
        </p:txBody>
      </p:sp>
      <p:sp>
        <p:nvSpPr>
          <p:cNvPr id="72" name="幻灯片编号"/>
          <p:cNvSpPr txBox="1"/>
          <p:nvPr>
            <p:ph type="sldNum" sz="quarter" idx="2"/>
          </p:nvPr>
        </p:nvSpPr>
        <p:spPr>
          <a:xfrm>
            <a:off x="6380889" y="8170057"/>
            <a:ext cx="236357" cy="22772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79" name="幻灯片标题"/>
          <p:cNvSpPr txBox="1"/>
          <p:nvPr>
            <p:ph type="title" hasCustomPrompt="1"/>
          </p:nvPr>
        </p:nvSpPr>
        <p:spPr>
          <a:xfrm>
            <a:off x="643466" y="1794933"/>
            <a:ext cx="11717868" cy="765307"/>
          </a:xfrm>
          <a:prstGeom prst="rect">
            <a:avLst/>
          </a:prstGeom>
        </p:spPr>
        <p:txBody>
          <a:bodyPr anchor="t"/>
          <a:lstStyle>
            <a:lvl1pPr>
              <a:defRPr spc="-119" sz="6000"/>
            </a:lvl1pPr>
          </a:lstStyle>
          <a:p>
            <a:pPr/>
            <a:r>
              <a:t>幻灯片标题</a:t>
            </a:r>
          </a:p>
        </p:txBody>
      </p:sp>
      <p:sp>
        <p:nvSpPr>
          <p:cNvPr id="80" name="幻灯片副标题"/>
          <p:cNvSpPr txBox="1"/>
          <p:nvPr>
            <p:ph type="body" sz="quarter" idx="21" hasCustomPrompt="1"/>
          </p:nvPr>
        </p:nvSpPr>
        <p:spPr>
          <a:xfrm>
            <a:off x="643466" y="2484779"/>
            <a:ext cx="11717868" cy="498550"/>
          </a:xfrm>
          <a:prstGeom prst="rect">
            <a:avLst/>
          </a:prstGeom>
        </p:spPr>
        <p:txBody>
          <a:bodyPr lIns="24383" tIns="24383" rIns="24383" bIns="24383"/>
          <a:lstStyle>
            <a:lvl1pPr defTabSz="399175">
              <a:defRPr sz="2584"/>
            </a:lvl1pPr>
          </a:lstStyle>
          <a:p>
            <a:pPr/>
            <a:r>
              <a:t>幻灯片副标题</a:t>
            </a:r>
          </a:p>
        </p:txBody>
      </p:sp>
      <p:sp>
        <p:nvSpPr>
          <p:cNvPr id="8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议程">
    <p:spTree>
      <p:nvGrpSpPr>
        <p:cNvPr id="1" name=""/>
        <p:cNvGrpSpPr/>
        <p:nvPr/>
      </p:nvGrpSpPr>
      <p:grpSpPr>
        <a:xfrm>
          <a:off x="0" y="0"/>
          <a:ext cx="0" cy="0"/>
          <a:chOff x="0" y="0"/>
          <a:chExt cx="0" cy="0"/>
        </a:xfrm>
      </p:grpSpPr>
      <p:sp>
        <p:nvSpPr>
          <p:cNvPr id="88" name="议程标题"/>
          <p:cNvSpPr txBox="1"/>
          <p:nvPr>
            <p:ph type="title" hasCustomPrompt="1"/>
          </p:nvPr>
        </p:nvSpPr>
        <p:spPr>
          <a:xfrm>
            <a:off x="643466" y="1794933"/>
            <a:ext cx="11717868" cy="765387"/>
          </a:xfrm>
          <a:prstGeom prst="rect">
            <a:avLst/>
          </a:prstGeom>
        </p:spPr>
        <p:txBody>
          <a:bodyPr anchor="t"/>
          <a:lstStyle>
            <a:lvl1pPr>
              <a:defRPr spc="-119" sz="6000"/>
            </a:lvl1pPr>
          </a:lstStyle>
          <a:p>
            <a:pPr/>
            <a:r>
              <a:t>议程标题</a:t>
            </a:r>
          </a:p>
        </p:txBody>
      </p:sp>
      <p:sp>
        <p:nvSpPr>
          <p:cNvPr id="89" name="议程副标题"/>
          <p:cNvSpPr txBox="1"/>
          <p:nvPr>
            <p:ph type="body" sz="quarter" idx="21" hasCustomPrompt="1"/>
          </p:nvPr>
        </p:nvSpPr>
        <p:spPr>
          <a:xfrm>
            <a:off x="643466" y="2484779"/>
            <a:ext cx="11717868" cy="498550"/>
          </a:xfrm>
          <a:prstGeom prst="rect">
            <a:avLst/>
          </a:prstGeom>
        </p:spPr>
        <p:txBody>
          <a:bodyPr lIns="24383" tIns="24383" rIns="24383" bIns="24383"/>
          <a:lstStyle>
            <a:lvl1pPr defTabSz="399175">
              <a:defRPr sz="2584"/>
            </a:lvl1pPr>
          </a:lstStyle>
          <a:p>
            <a:pPr/>
            <a:r>
              <a:t>议程副标题</a:t>
            </a:r>
          </a:p>
        </p:txBody>
      </p:sp>
      <p:sp>
        <p:nvSpPr>
          <p:cNvPr id="90" name="正文级别 1…"/>
          <p:cNvSpPr txBox="1"/>
          <p:nvPr>
            <p:ph type="body" idx="1" hasCustomPrompt="1"/>
          </p:nvPr>
        </p:nvSpPr>
        <p:spPr>
          <a:xfrm>
            <a:off x="643466" y="3485069"/>
            <a:ext cx="11717868" cy="4403207"/>
          </a:xfrm>
          <a:prstGeom prst="rect">
            <a:avLst/>
          </a:prstGeom>
        </p:spPr>
        <p:txBody>
          <a:bodyPr/>
          <a:lstStyle>
            <a:lvl1pPr>
              <a:spcBef>
                <a:spcPts val="1200"/>
              </a:spcBef>
              <a:defRPr b="0" spc="-38"/>
            </a:lvl1pPr>
            <a:lvl2pPr>
              <a:spcBef>
                <a:spcPts val="1200"/>
              </a:spcBef>
              <a:defRPr b="0" spc="-38"/>
            </a:lvl2pPr>
            <a:lvl3pPr>
              <a:spcBef>
                <a:spcPts val="1200"/>
              </a:spcBef>
              <a:defRPr b="0" spc="-38"/>
            </a:lvl3pPr>
            <a:lvl4pPr>
              <a:spcBef>
                <a:spcPts val="1200"/>
              </a:spcBef>
              <a:defRPr b="0" spc="-38"/>
            </a:lvl4pPr>
            <a:lvl5pPr>
              <a:spcBef>
                <a:spcPts val="1200"/>
              </a:spcBef>
              <a:defRPr b="0" spc="-38"/>
            </a:lvl5pPr>
          </a:lstStyle>
          <a:p>
            <a:pPr/>
            <a:r>
              <a:t>议程主题</a:t>
            </a:r>
          </a:p>
          <a:p>
            <a:pPr lvl="1"/>
            <a:r>
              <a:t/>
            </a:r>
          </a:p>
          <a:p>
            <a:pPr lvl="2"/>
            <a:r>
              <a:t/>
            </a:r>
          </a:p>
          <a:p>
            <a:pPr lvl="3"/>
            <a:r>
              <a:t/>
            </a:r>
          </a:p>
          <a:p>
            <a:pPr lvl="4"/>
            <a:r>
              <a:t/>
            </a:r>
          </a:p>
        </p:txBody>
      </p:sp>
      <p:sp>
        <p:nvSpPr>
          <p:cNvPr id="9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演示文稿标题"/>
          <p:cNvSpPr txBox="1"/>
          <p:nvPr>
            <p:ph type="title" hasCustomPrompt="1"/>
          </p:nvPr>
        </p:nvSpPr>
        <p:spPr>
          <a:xfrm>
            <a:off x="643464" y="2592528"/>
            <a:ext cx="11717870" cy="2479041"/>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b">
            <a:normAutofit fontScale="100000" lnSpcReduction="0"/>
          </a:bodyPr>
          <a:lstStyle/>
          <a:p>
            <a:pPr/>
            <a:r>
              <a:t>演示文稿标题</a:t>
            </a:r>
          </a:p>
        </p:txBody>
      </p:sp>
      <p:sp>
        <p:nvSpPr>
          <p:cNvPr id="3" name="正文级别 1…"/>
          <p:cNvSpPr txBox="1"/>
          <p:nvPr>
            <p:ph type="body" idx="1" hasCustomPrompt="1"/>
          </p:nvPr>
        </p:nvSpPr>
        <p:spPr>
          <a:xfrm>
            <a:off x="640715" y="5071568"/>
            <a:ext cx="11717868" cy="1016001"/>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ormAutofit fontScale="100000" lnSpcReduction="0"/>
          </a:bodyPr>
          <a:lstStyle/>
          <a:p>
            <a:pPr/>
            <a:r>
              <a:t>演示文稿副标题</a:t>
            </a:r>
          </a:p>
          <a:p>
            <a:pPr lvl="1"/>
            <a:r>
              <a:t/>
            </a:r>
          </a:p>
          <a:p>
            <a:pPr lvl="2"/>
            <a:r>
              <a:t/>
            </a:r>
          </a:p>
          <a:p>
            <a:pPr lvl="3"/>
            <a:r>
              <a:t/>
            </a:r>
          </a:p>
          <a:p>
            <a:pPr lvl="4"/>
            <a:r>
              <a:t/>
            </a:r>
          </a:p>
        </p:txBody>
      </p:sp>
      <p:sp>
        <p:nvSpPr>
          <p:cNvPr id="4" name="幻灯片编号"/>
          <p:cNvSpPr txBox="1"/>
          <p:nvPr>
            <p:ph type="sldNum" sz="quarter" idx="2"/>
          </p:nvPr>
        </p:nvSpPr>
        <p:spPr>
          <a:xfrm>
            <a:off x="6380889" y="8167799"/>
            <a:ext cx="236357" cy="227721"/>
          </a:xfrm>
          <a:prstGeom prst="rect">
            <a:avLst/>
          </a:prstGeom>
          <a:ln w="3175">
            <a:miter lim="400000"/>
          </a:ln>
        </p:spPr>
        <p:txBody>
          <a:bodyPr wrap="none" lIns="27093" tIns="27093" rIns="27093" bIns="27093" anchor="b">
            <a:spAutoFit/>
          </a:bodyPr>
          <a:lstStyle>
            <a:lvl1pPr defTabSz="415431">
              <a:defRPr sz="12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733930" rtl="0" latinLnBrk="0">
        <a:lnSpc>
          <a:spcPct val="80000"/>
        </a:lnSpc>
        <a:spcBef>
          <a:spcPts val="0"/>
        </a:spcBef>
        <a:spcAft>
          <a:spcPts val="0"/>
        </a:spcAft>
        <a:buClrTx/>
        <a:buSzTx/>
        <a:buFontTx/>
        <a:buNone/>
        <a:tabLst/>
        <a:defRPr b="1" baseline="0" cap="none" i="0" spc="-164" strike="noStrike" sz="8200" u="none">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b="1" baseline="0" cap="none" i="0" spc="-164" strike="noStrike" sz="8200" u="none">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b="1" baseline="0" cap="none" i="0" spc="-164" strike="noStrike" sz="8200" u="none">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b="1" baseline="0" cap="none" i="0" spc="-164" strike="noStrike" sz="8200" u="none">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b="1" baseline="0" cap="none" i="0" spc="-164" strike="noStrike" sz="8200" u="none">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b="1" baseline="0" cap="none" i="0" spc="-164" strike="noStrike" sz="8200" u="none">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b="1" baseline="0" cap="none" i="0" spc="-164" strike="noStrike" sz="8200" u="none">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b="1" baseline="0" cap="none" i="0" spc="-164" strike="noStrike" sz="8200" u="none">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b="1" baseline="0" cap="none" i="0" spc="-164" strike="noStrike" sz="8200" u="none">
          <a:solidFill>
            <a:srgbClr val="000000"/>
          </a:solidFill>
          <a:uFillTx/>
          <a:latin typeface="+mn-lt"/>
          <a:ea typeface="+mn-ea"/>
          <a:cs typeface="+mn-cs"/>
          <a:sym typeface="Helvetica Neue"/>
        </a:defRPr>
      </a:lvl9pPr>
    </p:titleStyle>
    <p:bodyStyle>
      <a:lvl1pPr marL="0" marR="0" indent="0" algn="l" defTabSz="587022" rtl="0" latinLnBrk="0">
        <a:lnSpc>
          <a:spcPct val="100000"/>
        </a:lnSpc>
        <a:spcBef>
          <a:spcPts val="0"/>
        </a:spcBef>
        <a:spcAft>
          <a:spcPts val="0"/>
        </a:spcAft>
        <a:buClrTx/>
        <a:buSzTx/>
        <a:buFontTx/>
        <a:buNone/>
        <a:tabLst/>
        <a:defRPr b="1" baseline="0" cap="none" i="0" spc="0" strike="noStrike" sz="3800" u="none">
          <a:solidFill>
            <a:srgbClr val="000000"/>
          </a:solidFill>
          <a:uFillTx/>
          <a:latin typeface="+mn-lt"/>
          <a:ea typeface="+mn-ea"/>
          <a:cs typeface="+mn-cs"/>
          <a:sym typeface="Helvetica Neue"/>
        </a:defRPr>
      </a:lvl1pPr>
      <a:lvl2pPr marL="0" marR="0" indent="457200" algn="l" defTabSz="587022" rtl="0" latinLnBrk="0">
        <a:lnSpc>
          <a:spcPct val="100000"/>
        </a:lnSpc>
        <a:spcBef>
          <a:spcPts val="0"/>
        </a:spcBef>
        <a:spcAft>
          <a:spcPts val="0"/>
        </a:spcAft>
        <a:buClrTx/>
        <a:buSzTx/>
        <a:buFontTx/>
        <a:buNone/>
        <a:tabLst/>
        <a:defRPr b="1" baseline="0" cap="none" i="0" spc="0" strike="noStrike" sz="3800" u="none">
          <a:solidFill>
            <a:srgbClr val="000000"/>
          </a:solidFill>
          <a:uFillTx/>
          <a:latin typeface="+mn-lt"/>
          <a:ea typeface="+mn-ea"/>
          <a:cs typeface="+mn-cs"/>
          <a:sym typeface="Helvetica Neue"/>
        </a:defRPr>
      </a:lvl2pPr>
      <a:lvl3pPr marL="0" marR="0" indent="914400" algn="l" defTabSz="587022" rtl="0" latinLnBrk="0">
        <a:lnSpc>
          <a:spcPct val="100000"/>
        </a:lnSpc>
        <a:spcBef>
          <a:spcPts val="0"/>
        </a:spcBef>
        <a:spcAft>
          <a:spcPts val="0"/>
        </a:spcAft>
        <a:buClrTx/>
        <a:buSzTx/>
        <a:buFontTx/>
        <a:buNone/>
        <a:tabLst/>
        <a:defRPr b="1" baseline="0" cap="none" i="0" spc="0" strike="noStrike" sz="3800" u="none">
          <a:solidFill>
            <a:srgbClr val="000000"/>
          </a:solidFill>
          <a:uFillTx/>
          <a:latin typeface="+mn-lt"/>
          <a:ea typeface="+mn-ea"/>
          <a:cs typeface="+mn-cs"/>
          <a:sym typeface="Helvetica Neue"/>
        </a:defRPr>
      </a:lvl3pPr>
      <a:lvl4pPr marL="0" marR="0" indent="1371600" algn="l" defTabSz="587022" rtl="0" latinLnBrk="0">
        <a:lnSpc>
          <a:spcPct val="100000"/>
        </a:lnSpc>
        <a:spcBef>
          <a:spcPts val="0"/>
        </a:spcBef>
        <a:spcAft>
          <a:spcPts val="0"/>
        </a:spcAft>
        <a:buClrTx/>
        <a:buSzTx/>
        <a:buFontTx/>
        <a:buNone/>
        <a:tabLst/>
        <a:defRPr b="1" baseline="0" cap="none" i="0" spc="0" strike="noStrike" sz="3800" u="none">
          <a:solidFill>
            <a:srgbClr val="000000"/>
          </a:solidFill>
          <a:uFillTx/>
          <a:latin typeface="+mn-lt"/>
          <a:ea typeface="+mn-ea"/>
          <a:cs typeface="+mn-cs"/>
          <a:sym typeface="Helvetica Neue"/>
        </a:defRPr>
      </a:lvl4pPr>
      <a:lvl5pPr marL="0" marR="0" indent="1828800" algn="l" defTabSz="587022" rtl="0" latinLnBrk="0">
        <a:lnSpc>
          <a:spcPct val="100000"/>
        </a:lnSpc>
        <a:spcBef>
          <a:spcPts val="0"/>
        </a:spcBef>
        <a:spcAft>
          <a:spcPts val="0"/>
        </a:spcAft>
        <a:buClrTx/>
        <a:buSzTx/>
        <a:buFontTx/>
        <a:buNone/>
        <a:tabLst/>
        <a:defRPr b="1" baseline="0" cap="none" i="0" spc="0" strike="noStrike" sz="3800" u="none">
          <a:solidFill>
            <a:srgbClr val="000000"/>
          </a:solidFill>
          <a:uFillTx/>
          <a:latin typeface="+mn-lt"/>
          <a:ea typeface="+mn-ea"/>
          <a:cs typeface="+mn-cs"/>
          <a:sym typeface="Helvetica Neue"/>
        </a:defRPr>
      </a:lvl5pPr>
      <a:lvl6pPr marL="0" marR="0" indent="2286000" algn="l" defTabSz="587022" rtl="0" latinLnBrk="0">
        <a:lnSpc>
          <a:spcPct val="100000"/>
        </a:lnSpc>
        <a:spcBef>
          <a:spcPts val="0"/>
        </a:spcBef>
        <a:spcAft>
          <a:spcPts val="0"/>
        </a:spcAft>
        <a:buClrTx/>
        <a:buSzTx/>
        <a:buFontTx/>
        <a:buNone/>
        <a:tabLst/>
        <a:defRPr b="1" baseline="0" cap="none" i="0" spc="0" strike="noStrike" sz="3800" u="none">
          <a:solidFill>
            <a:srgbClr val="000000"/>
          </a:solidFill>
          <a:uFillTx/>
          <a:latin typeface="+mn-lt"/>
          <a:ea typeface="+mn-ea"/>
          <a:cs typeface="+mn-cs"/>
          <a:sym typeface="Helvetica Neue"/>
        </a:defRPr>
      </a:lvl6pPr>
      <a:lvl7pPr marL="0" marR="0" indent="2743200" algn="l" defTabSz="587022" rtl="0" latinLnBrk="0">
        <a:lnSpc>
          <a:spcPct val="100000"/>
        </a:lnSpc>
        <a:spcBef>
          <a:spcPts val="0"/>
        </a:spcBef>
        <a:spcAft>
          <a:spcPts val="0"/>
        </a:spcAft>
        <a:buClrTx/>
        <a:buSzTx/>
        <a:buFontTx/>
        <a:buNone/>
        <a:tabLst/>
        <a:defRPr b="1" baseline="0" cap="none" i="0" spc="0" strike="noStrike" sz="3800" u="none">
          <a:solidFill>
            <a:srgbClr val="000000"/>
          </a:solidFill>
          <a:uFillTx/>
          <a:latin typeface="+mn-lt"/>
          <a:ea typeface="+mn-ea"/>
          <a:cs typeface="+mn-cs"/>
          <a:sym typeface="Helvetica Neue"/>
        </a:defRPr>
      </a:lvl7pPr>
      <a:lvl8pPr marL="0" marR="0" indent="3200400" algn="l" defTabSz="587022" rtl="0" latinLnBrk="0">
        <a:lnSpc>
          <a:spcPct val="100000"/>
        </a:lnSpc>
        <a:spcBef>
          <a:spcPts val="0"/>
        </a:spcBef>
        <a:spcAft>
          <a:spcPts val="0"/>
        </a:spcAft>
        <a:buClrTx/>
        <a:buSzTx/>
        <a:buFontTx/>
        <a:buNone/>
        <a:tabLst/>
        <a:defRPr b="1" baseline="0" cap="none" i="0" spc="0" strike="noStrike" sz="3800" u="none">
          <a:solidFill>
            <a:srgbClr val="000000"/>
          </a:solidFill>
          <a:uFillTx/>
          <a:latin typeface="+mn-lt"/>
          <a:ea typeface="+mn-ea"/>
          <a:cs typeface="+mn-cs"/>
          <a:sym typeface="Helvetica Neue"/>
        </a:defRPr>
      </a:lvl8pPr>
      <a:lvl9pPr marL="0" marR="0" indent="3657600" algn="l" defTabSz="587022" rtl="0" latinLnBrk="0">
        <a:lnSpc>
          <a:spcPct val="100000"/>
        </a:lnSpc>
        <a:spcBef>
          <a:spcPts val="0"/>
        </a:spcBef>
        <a:spcAft>
          <a:spcPts val="0"/>
        </a:spcAft>
        <a:buClrTx/>
        <a:buSzTx/>
        <a:buFontTx/>
        <a:buNone/>
        <a:tabLst/>
        <a:defRPr b="1" baseline="0" cap="none" i="0" spc="0" strike="noStrike" sz="3800" u="none">
          <a:solidFill>
            <a:srgbClr val="000000"/>
          </a:solidFill>
          <a:uFillTx/>
          <a:latin typeface="+mn-lt"/>
          <a:ea typeface="+mn-ea"/>
          <a:cs typeface="+mn-cs"/>
          <a:sym typeface="Helvetica Neue"/>
        </a:defRPr>
      </a:lvl9pPr>
    </p:bodyStyle>
    <p:otherStyle>
      <a:lvl1pPr marL="0" marR="0" indent="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1pPr>
      <a:lvl2pPr marL="0" marR="0" indent="45720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2pPr>
      <a:lvl3pPr marL="0" marR="0" indent="91440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3pPr>
      <a:lvl4pPr marL="0" marR="0" indent="137160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4pPr>
      <a:lvl5pPr marL="0" marR="0" indent="182880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5pPr>
      <a:lvl6pPr marL="0" marR="0" indent="228600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6pPr>
      <a:lvl7pPr marL="0" marR="0" indent="274320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7pPr>
      <a:lvl8pPr marL="0" marR="0" indent="320040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8pPr>
      <a:lvl9pPr marL="0" marR="0" indent="365760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 Id="rId3" Type="http://schemas.openxmlformats.org/officeDocument/2006/relationships/image" Target="../media/image1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 Id="rId3" Type="http://schemas.openxmlformats.org/officeDocument/2006/relationships/image" Target="../media/image2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魏紫钰 2020.2.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魏紫钰 2020.2.2</a:t>
            </a:r>
          </a:p>
        </p:txBody>
      </p:sp>
      <p:sp>
        <p:nvSpPr>
          <p:cNvPr id="152" name="Attention based collaborative filtering"/>
          <p:cNvSpPr txBox="1"/>
          <p:nvPr>
            <p:ph type="ctrTitle"/>
          </p:nvPr>
        </p:nvSpPr>
        <p:spPr>
          <a:prstGeom prst="rect">
            <a:avLst/>
          </a:prstGeom>
        </p:spPr>
        <p:txBody>
          <a:bodyPr/>
          <a:lstStyle/>
          <a:p>
            <a:pPr/>
            <a:r>
              <a:t>Attention based collaborative filtering</a:t>
            </a:r>
          </a:p>
        </p:txBody>
      </p:sp>
      <p:sp>
        <p:nvSpPr>
          <p:cNvPr id="153" name="基于注意力机制的协同过滤"/>
          <p:cNvSpPr txBox="1"/>
          <p:nvPr>
            <p:ph type="subTitle" sz="quarter" idx="1"/>
          </p:nvPr>
        </p:nvSpPr>
        <p:spPr>
          <a:prstGeom prst="rect">
            <a:avLst/>
          </a:prstGeom>
        </p:spPr>
        <p:txBody>
          <a:bodyPr/>
          <a:lstStyle/>
          <a:p>
            <a:pPr/>
            <a:r>
              <a:t>基于注意力机制的协同过滤</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图像" descr="图像"/>
          <p:cNvPicPr>
            <a:picLocks noChangeAspect="1"/>
          </p:cNvPicPr>
          <p:nvPr/>
        </p:nvPicPr>
        <p:blipFill>
          <a:blip r:embed="rId2">
            <a:extLst/>
          </a:blip>
          <a:stretch>
            <a:fillRect/>
          </a:stretch>
        </p:blipFill>
        <p:spPr>
          <a:xfrm>
            <a:off x="860841" y="6722642"/>
            <a:ext cx="10449917" cy="1064091"/>
          </a:xfrm>
          <a:prstGeom prst="rect">
            <a:avLst/>
          </a:prstGeom>
          <a:ln w="3175">
            <a:miter lim="400000"/>
          </a:ln>
        </p:spPr>
      </p:pic>
      <p:sp>
        <p:nvSpPr>
          <p:cNvPr id="199" name="Proposed method"/>
          <p:cNvSpPr txBox="1"/>
          <p:nvPr>
            <p:ph type="title"/>
          </p:nvPr>
        </p:nvSpPr>
        <p:spPr>
          <a:xfrm>
            <a:off x="643466" y="436575"/>
            <a:ext cx="11717868" cy="764354"/>
          </a:xfrm>
          <a:prstGeom prst="rect">
            <a:avLst/>
          </a:prstGeom>
        </p:spPr>
        <p:txBody>
          <a:bodyPr/>
          <a:lstStyle>
            <a:lvl1pPr defTabSz="1369804">
              <a:defRPr spc="-94" sz="4740"/>
            </a:lvl1pPr>
          </a:lstStyle>
          <a:p>
            <a:pPr/>
            <a:r>
              <a:t>Proposed method</a:t>
            </a:r>
          </a:p>
        </p:txBody>
      </p:sp>
      <p:sp>
        <p:nvSpPr>
          <p:cNvPr id="200" name="拟用方法"/>
          <p:cNvSpPr txBox="1"/>
          <p:nvPr>
            <p:ph type="body" idx="21"/>
          </p:nvPr>
        </p:nvSpPr>
        <p:spPr>
          <a:xfrm>
            <a:off x="643466" y="1126422"/>
            <a:ext cx="11717868" cy="498549"/>
          </a:xfrm>
          <a:prstGeom prst="rect">
            <a:avLst/>
          </a:prstGeom>
          <a:extLst>
            <a:ext uri="{C572A759-6A51-4108-AA02-DFA0A04FC94B}">
              <ma14:wrappingTextBoxFlag xmlns:ma14="http://schemas.microsoft.com/office/mac/drawingml/2011/main" val="1"/>
            </a:ext>
          </a:extLst>
        </p:spPr>
        <p:txBody>
          <a:bodyPr/>
          <a:lstStyle/>
          <a:p>
            <a:pPr/>
            <a:r>
              <a:t>拟用方法</a:t>
            </a:r>
          </a:p>
        </p:txBody>
      </p:sp>
      <p:sp>
        <p:nvSpPr>
          <p:cNvPr id="201" name="2.2 Attention-based collaborative filtering基于注意的协同过滤"/>
          <p:cNvSpPr txBox="1"/>
          <p:nvPr/>
        </p:nvSpPr>
        <p:spPr>
          <a:xfrm>
            <a:off x="701425" y="1764616"/>
            <a:ext cx="9724726" cy="4732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defTabSz="587022">
              <a:defRPr b="1" sz="2400">
                <a:solidFill>
                  <a:srgbClr val="000000"/>
                </a:solidFill>
              </a:defRPr>
            </a:pPr>
            <a:r>
              <a:t>2.2 Attention</a:t>
            </a:r>
            <a:r>
              <a:rPr>
                <a:latin typeface="Times New Roman"/>
                <a:ea typeface="Times New Roman"/>
                <a:cs typeface="Times New Roman"/>
                <a:sym typeface="Times New Roman"/>
              </a:rPr>
              <a:t>-</a:t>
            </a:r>
            <a:r>
              <a:t>based collaborative filtering基于注意的协同过滤</a:t>
            </a:r>
          </a:p>
        </p:txBody>
      </p:sp>
      <p:sp>
        <p:nvSpPr>
          <p:cNvPr id="202" name="其中嵌入ei和eˆj可以通过最小化rˆu，i和ru，i之间的差异来学习。注意，eTi和eˆi表示相同的项目i，但是eTi和eˆi是不同的嵌入，其中eTi分别表示目标项目和eˆi分别表示历史项目。"/>
          <p:cNvSpPr txBox="1"/>
          <p:nvPr/>
        </p:nvSpPr>
        <p:spPr>
          <a:xfrm>
            <a:off x="643466" y="2454105"/>
            <a:ext cx="11717868" cy="736940"/>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a:lnSpc>
                <a:spcPct val="90000"/>
              </a:lnSpc>
              <a:spcBef>
                <a:spcPts val="3200"/>
              </a:spcBef>
              <a:defRPr sz="2000">
                <a:solidFill>
                  <a:srgbClr val="000000"/>
                </a:solidFill>
              </a:defRPr>
            </a:pPr>
            <a:r>
              <a:t>其中嵌入e</a:t>
            </a:r>
            <a:r>
              <a:rPr baseline="-5999"/>
              <a:t>i</a:t>
            </a:r>
            <a:r>
              <a:t>和eˆ</a:t>
            </a:r>
            <a:r>
              <a:rPr baseline="-5999"/>
              <a:t>j</a:t>
            </a:r>
            <a:r>
              <a:t>可以通过最小化rˆ</a:t>
            </a:r>
            <a:r>
              <a:rPr baseline="-5999"/>
              <a:t>u，i</a:t>
            </a:r>
            <a:r>
              <a:t>和r</a:t>
            </a:r>
            <a:r>
              <a:rPr baseline="-5999"/>
              <a:t>u，i</a:t>
            </a:r>
            <a:r>
              <a:t>之间的差异来学习。注意，e</a:t>
            </a:r>
            <a:r>
              <a:rPr baseline="31999"/>
              <a:t>T</a:t>
            </a:r>
            <a:r>
              <a:rPr baseline="-5999"/>
              <a:t>i</a:t>
            </a:r>
            <a:r>
              <a:t>和eˆ</a:t>
            </a:r>
            <a:r>
              <a:rPr baseline="-5999"/>
              <a:t>i</a:t>
            </a:r>
            <a:r>
              <a:t>表示相同的项目i，但是e</a:t>
            </a:r>
            <a:r>
              <a:rPr baseline="31999"/>
              <a:t>T</a:t>
            </a:r>
            <a:r>
              <a:rPr baseline="-5999"/>
              <a:t>i</a:t>
            </a:r>
            <a:r>
              <a:t>和eˆ</a:t>
            </a:r>
            <a:r>
              <a:rPr baseline="-5999"/>
              <a:t>i</a:t>
            </a:r>
            <a:r>
              <a:t>是不同的嵌入，其中e</a:t>
            </a:r>
            <a:r>
              <a:rPr baseline="31999"/>
              <a:t>T</a:t>
            </a:r>
            <a:r>
              <a:rPr baseline="-5999"/>
              <a:t>i</a:t>
            </a:r>
            <a:r>
              <a:t>分别表示目标项目和eˆ</a:t>
            </a:r>
            <a:r>
              <a:rPr baseline="-5999"/>
              <a:t>i</a:t>
            </a:r>
            <a:r>
              <a:t>分别表示历史项目。</a:t>
            </a:r>
          </a:p>
        </p:txBody>
      </p:sp>
      <p:sp>
        <p:nvSpPr>
          <p:cNvPr id="203" name="形式上，Softmax可以表示为如下"/>
          <p:cNvSpPr txBox="1"/>
          <p:nvPr/>
        </p:nvSpPr>
        <p:spPr>
          <a:xfrm>
            <a:off x="649813" y="3256418"/>
            <a:ext cx="3811102" cy="409787"/>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lgn="l">
              <a:lnSpc>
                <a:spcPct val="90000"/>
              </a:lnSpc>
              <a:spcBef>
                <a:spcPts val="3200"/>
              </a:spcBef>
              <a:defRPr sz="2000">
                <a:solidFill>
                  <a:srgbClr val="000000"/>
                </a:solidFill>
              </a:defRPr>
            </a:lvl1pPr>
          </a:lstStyle>
          <a:p>
            <a:pPr/>
            <a:r>
              <a:t>形式上，Softmax可以表示为如下</a:t>
            </a:r>
          </a:p>
        </p:txBody>
      </p:sp>
      <p:sp>
        <p:nvSpPr>
          <p:cNvPr id="204" name="在目前的方案中，由于模型中的实际评分与估计评分之间存在不可避免的误差，预测不够精确。计算公式中实际额定值ru，i和估计额定值rˆu，i的偏差ru，i−rˆu，i可重写为"/>
          <p:cNvSpPr txBox="1"/>
          <p:nvPr/>
        </p:nvSpPr>
        <p:spPr>
          <a:xfrm>
            <a:off x="642344" y="4684720"/>
            <a:ext cx="11720113" cy="72982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a:lnSpc>
                <a:spcPct val="90000"/>
              </a:lnSpc>
              <a:spcBef>
                <a:spcPts val="3200"/>
              </a:spcBef>
              <a:defRPr sz="2000">
                <a:solidFill>
                  <a:srgbClr val="000000"/>
                </a:solidFill>
              </a:defRPr>
            </a:pPr>
            <a:r>
              <a:t>在目前的方案中，由于模型中的实际评分与估计评分之间存在不可避免的误差，预测不够精确。计算公式中实际额定值r</a:t>
            </a:r>
            <a:r>
              <a:rPr baseline="-5999"/>
              <a:t>u，i</a:t>
            </a:r>
            <a:r>
              <a:t>和估计额定值rˆ</a:t>
            </a:r>
            <a:r>
              <a:rPr baseline="-5999"/>
              <a:t>u，i</a:t>
            </a:r>
            <a:r>
              <a:t>的偏差r</a:t>
            </a:r>
            <a:r>
              <a:rPr baseline="-5999"/>
              <a:t>u，i</a:t>
            </a:r>
            <a:r>
              <a:rPr>
                <a:latin typeface="Times Roman"/>
                <a:ea typeface="Times Roman"/>
                <a:cs typeface="Times Roman"/>
                <a:sym typeface="Times Roman"/>
              </a:rPr>
              <a:t>−</a:t>
            </a:r>
            <a:r>
              <a:t>rˆ</a:t>
            </a:r>
            <a:r>
              <a:rPr baseline="-5999"/>
              <a:t>u，i</a:t>
            </a:r>
            <a:r>
              <a:t>可重写为</a:t>
            </a:r>
          </a:p>
        </p:txBody>
      </p:sp>
      <p:sp>
        <p:nvSpPr>
          <p:cNvPr id="205" name="假设关于注意的权重已经很好地学习了，假设Nk（u）是包含所有评分不等于ru，i的项目的集合，等式可以进一步重写为"/>
          <p:cNvSpPr txBox="1"/>
          <p:nvPr/>
        </p:nvSpPr>
        <p:spPr>
          <a:xfrm>
            <a:off x="188875" y="8261528"/>
            <a:ext cx="6060995" cy="1064091"/>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a:lnSpc>
                <a:spcPct val="90000"/>
              </a:lnSpc>
              <a:spcBef>
                <a:spcPts val="3200"/>
              </a:spcBef>
              <a:defRPr sz="2000">
                <a:solidFill>
                  <a:srgbClr val="000000"/>
                </a:solidFill>
              </a:defRPr>
            </a:pPr>
            <a:r>
              <a:t>假设关于注意的权重已经很好地学习了，假设N</a:t>
            </a:r>
            <a:r>
              <a:rPr baseline="31999"/>
              <a:t>k</a:t>
            </a:r>
            <a:r>
              <a:t>（u）是包含所有评分不等于r</a:t>
            </a:r>
            <a:r>
              <a:rPr baseline="-5999"/>
              <a:t>u，i</a:t>
            </a:r>
            <a:r>
              <a:t>的项目的集合，等式可以进一步重写为</a:t>
            </a:r>
          </a:p>
        </p:txBody>
      </p:sp>
      <p:sp>
        <p:nvSpPr>
          <p:cNvPr id="206" name="因为ru，i必须等于ru，i"/>
          <p:cNvSpPr txBox="1"/>
          <p:nvPr/>
        </p:nvSpPr>
        <p:spPr>
          <a:xfrm>
            <a:off x="2902343" y="9094828"/>
            <a:ext cx="2362201" cy="409787"/>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algn="l">
              <a:lnSpc>
                <a:spcPct val="90000"/>
              </a:lnSpc>
              <a:spcBef>
                <a:spcPts val="3200"/>
              </a:spcBef>
              <a:defRPr sz="2000">
                <a:solidFill>
                  <a:srgbClr val="000000"/>
                </a:solidFill>
              </a:defRPr>
            </a:pPr>
            <a:r>
              <a:t>因为r</a:t>
            </a:r>
            <a:r>
              <a:rPr baseline="-5999"/>
              <a:t>u，i</a:t>
            </a:r>
            <a:r>
              <a:t>必须等于r</a:t>
            </a:r>
            <a:r>
              <a:rPr baseline="-5999"/>
              <a:t>u，i</a:t>
            </a:r>
          </a:p>
        </p:txBody>
      </p:sp>
      <p:pic>
        <p:nvPicPr>
          <p:cNvPr id="207" name="图像" descr="图像"/>
          <p:cNvPicPr>
            <a:picLocks noChangeAspect="1"/>
          </p:cNvPicPr>
          <p:nvPr/>
        </p:nvPicPr>
        <p:blipFill>
          <a:blip r:embed="rId3">
            <a:extLst/>
          </a:blip>
          <a:stretch>
            <a:fillRect/>
          </a:stretch>
        </p:blipFill>
        <p:spPr>
          <a:xfrm>
            <a:off x="1312856" y="3731578"/>
            <a:ext cx="10379088" cy="1046169"/>
          </a:xfrm>
          <a:prstGeom prst="rect">
            <a:avLst/>
          </a:prstGeom>
          <a:ln w="3175">
            <a:miter lim="400000"/>
          </a:ln>
        </p:spPr>
      </p:pic>
      <p:pic>
        <p:nvPicPr>
          <p:cNvPr id="208" name="图像" descr="图像"/>
          <p:cNvPicPr>
            <a:picLocks noChangeAspect="1"/>
          </p:cNvPicPr>
          <p:nvPr/>
        </p:nvPicPr>
        <p:blipFill>
          <a:blip r:embed="rId4">
            <a:extLst/>
          </a:blip>
          <a:stretch>
            <a:fillRect/>
          </a:stretch>
        </p:blipFill>
        <p:spPr>
          <a:xfrm>
            <a:off x="1174084" y="5387452"/>
            <a:ext cx="10656632" cy="1152829"/>
          </a:xfrm>
          <a:prstGeom prst="rect">
            <a:avLst/>
          </a:prstGeom>
          <a:ln w="3175">
            <a:miter lim="400000"/>
          </a:ln>
        </p:spPr>
      </p:pic>
      <p:pic>
        <p:nvPicPr>
          <p:cNvPr id="209" name="图像" descr="图像"/>
          <p:cNvPicPr>
            <a:picLocks noChangeAspect="1"/>
          </p:cNvPicPr>
          <p:nvPr/>
        </p:nvPicPr>
        <p:blipFill>
          <a:blip r:embed="rId5">
            <a:extLst/>
          </a:blip>
          <a:stretch>
            <a:fillRect/>
          </a:stretch>
        </p:blipFill>
        <p:spPr>
          <a:xfrm>
            <a:off x="6281456" y="7414682"/>
            <a:ext cx="6478945" cy="2048748"/>
          </a:xfrm>
          <a:prstGeom prst="rect">
            <a:avLst/>
          </a:prstGeom>
          <a:ln w="3175">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Proposed method"/>
          <p:cNvSpPr txBox="1"/>
          <p:nvPr>
            <p:ph type="title"/>
          </p:nvPr>
        </p:nvSpPr>
        <p:spPr>
          <a:xfrm>
            <a:off x="643466" y="436575"/>
            <a:ext cx="11717868" cy="764354"/>
          </a:xfrm>
          <a:prstGeom prst="rect">
            <a:avLst/>
          </a:prstGeom>
        </p:spPr>
        <p:txBody>
          <a:bodyPr/>
          <a:lstStyle>
            <a:lvl1pPr defTabSz="1369804">
              <a:defRPr spc="-94" sz="4740"/>
            </a:lvl1pPr>
          </a:lstStyle>
          <a:p>
            <a:pPr/>
            <a:r>
              <a:t>Proposed method</a:t>
            </a:r>
          </a:p>
        </p:txBody>
      </p:sp>
      <p:sp>
        <p:nvSpPr>
          <p:cNvPr id="212" name="拟用方法"/>
          <p:cNvSpPr txBox="1"/>
          <p:nvPr>
            <p:ph type="body" idx="21"/>
          </p:nvPr>
        </p:nvSpPr>
        <p:spPr>
          <a:xfrm>
            <a:off x="643466" y="1126422"/>
            <a:ext cx="11717868" cy="498549"/>
          </a:xfrm>
          <a:prstGeom prst="rect">
            <a:avLst/>
          </a:prstGeom>
          <a:extLst>
            <a:ext uri="{C572A759-6A51-4108-AA02-DFA0A04FC94B}">
              <ma14:wrappingTextBoxFlag xmlns:ma14="http://schemas.microsoft.com/office/mac/drawingml/2011/main" val="1"/>
            </a:ext>
          </a:extLst>
        </p:spPr>
        <p:txBody>
          <a:bodyPr/>
          <a:lstStyle/>
          <a:p>
            <a:pPr/>
            <a:r>
              <a:t>拟用方法</a:t>
            </a:r>
          </a:p>
        </p:txBody>
      </p:sp>
      <p:sp>
        <p:nvSpPr>
          <p:cNvPr id="213" name="2.2 Attention-based collaborative filtering基于注意的协同过滤"/>
          <p:cNvSpPr txBox="1"/>
          <p:nvPr/>
        </p:nvSpPr>
        <p:spPr>
          <a:xfrm>
            <a:off x="701425" y="1764616"/>
            <a:ext cx="9724726" cy="4732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defTabSz="587022">
              <a:defRPr b="1" sz="2400">
                <a:solidFill>
                  <a:srgbClr val="000000"/>
                </a:solidFill>
              </a:defRPr>
            </a:pPr>
            <a:r>
              <a:t>2.2 Attention</a:t>
            </a:r>
            <a:r>
              <a:rPr>
                <a:latin typeface="Times New Roman"/>
                <a:ea typeface="Times New Roman"/>
                <a:cs typeface="Times New Roman"/>
                <a:sym typeface="Times New Roman"/>
              </a:rPr>
              <a:t>-</a:t>
            </a:r>
            <a:r>
              <a:t>based collaborative filtering基于注意的协同过滤</a:t>
            </a:r>
          </a:p>
        </p:txBody>
      </p:sp>
      <p:sp>
        <p:nvSpPr>
          <p:cNvPr id="214" name="通常，Nˆk（u）不是空的。因此，根据式（8），式（3）中存在不可避免的误差。特别是当ai，j较高时，这一误差将被放大。…"/>
          <p:cNvSpPr txBox="1"/>
          <p:nvPr/>
        </p:nvSpPr>
        <p:spPr>
          <a:xfrm>
            <a:off x="684350" y="2377548"/>
            <a:ext cx="11717868" cy="2524083"/>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a:lnSpc>
                <a:spcPct val="90000"/>
              </a:lnSpc>
              <a:spcBef>
                <a:spcPts val="3200"/>
              </a:spcBef>
              <a:defRPr sz="2000">
                <a:solidFill>
                  <a:srgbClr val="000000"/>
                </a:solidFill>
              </a:defRPr>
            </a:pPr>
            <a:r>
              <a:t>通常，Nˆ</a:t>
            </a:r>
            <a:r>
              <a:rPr baseline="31999"/>
              <a:t>k</a:t>
            </a:r>
            <a:r>
              <a:t>（u）不是空的。因此，根据式（8），式（3）中存在不可避免的误差。特别是当a</a:t>
            </a:r>
            <a:r>
              <a:rPr baseline="-5999"/>
              <a:t>i，j</a:t>
            </a:r>
            <a:r>
              <a:t>较高时，这一误差将被放大。</a:t>
            </a:r>
            <a:endParaRPr>
              <a:latin typeface="Times New Roman"/>
              <a:ea typeface="Times New Roman"/>
              <a:cs typeface="Times New Roman"/>
              <a:sym typeface="Times New Roman"/>
            </a:endParaRPr>
          </a:p>
          <a:p>
            <a:pPr algn="l">
              <a:lnSpc>
                <a:spcPct val="90000"/>
              </a:lnSpc>
              <a:spcBef>
                <a:spcPts val="3200"/>
              </a:spcBef>
              <a:defRPr sz="2000">
                <a:solidFill>
                  <a:srgbClr val="000000"/>
                </a:solidFill>
              </a:defRPr>
            </a:pPr>
            <a:r>
              <a:t>为了减少公式（3）中的偏差问题，我们引入其他偏差项如下。</a:t>
            </a:r>
            <a:endParaRPr>
              <a:latin typeface="Times New Roman"/>
              <a:ea typeface="Times New Roman"/>
              <a:cs typeface="Times New Roman"/>
              <a:sym typeface="Times New Roman"/>
            </a:endParaRPr>
          </a:p>
          <a:p>
            <a:pPr algn="l">
              <a:lnSpc>
                <a:spcPct val="90000"/>
              </a:lnSpc>
              <a:spcBef>
                <a:spcPts val="3200"/>
              </a:spcBef>
              <a:defRPr sz="2000">
                <a:solidFill>
                  <a:srgbClr val="000000"/>
                </a:solidFill>
              </a:defRPr>
            </a:pPr>
            <a:r>
              <a:t>设b</a:t>
            </a:r>
            <a:r>
              <a:rPr baseline="31999"/>
              <a:t>u</a:t>
            </a:r>
            <a:r>
              <a:rPr baseline="-5999"/>
              <a:t>i，j</a:t>
            </a:r>
            <a:r>
              <a:t>=r</a:t>
            </a:r>
            <a:r>
              <a:rPr baseline="-5999"/>
              <a:t>u，i</a:t>
            </a:r>
            <a:r>
              <a:rPr>
                <a:latin typeface="Times Roman"/>
                <a:ea typeface="Times Roman"/>
                <a:cs typeface="Times Roman"/>
                <a:sym typeface="Times Roman"/>
              </a:rPr>
              <a:t>−</a:t>
            </a:r>
            <a:r>
              <a:t>r</a:t>
            </a:r>
            <a:r>
              <a:rPr baseline="-5999"/>
              <a:t>u，j</a:t>
            </a:r>
            <a:r>
              <a:t>为目标项目i的实际评级与用户u历史中项目j的已知评级之间的偏差。显然，存在一个无偏估计量，由以下等式表示：</a:t>
            </a:r>
          </a:p>
        </p:txBody>
      </p:sp>
      <p:sp>
        <p:nvSpPr>
          <p:cNvPr id="215" name="然而，实际偏差bui，j无法观察到，因此使用估计偏差b~ui，j来近似实际值，并且基于注意的模型方案被更新为以下等式。"/>
          <p:cNvSpPr txBox="1"/>
          <p:nvPr/>
        </p:nvSpPr>
        <p:spPr>
          <a:xfrm>
            <a:off x="642847" y="6078249"/>
            <a:ext cx="11719105" cy="736940"/>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a:lnSpc>
                <a:spcPct val="90000"/>
              </a:lnSpc>
              <a:spcBef>
                <a:spcPts val="3200"/>
              </a:spcBef>
              <a:defRPr sz="2000">
                <a:solidFill>
                  <a:srgbClr val="000000"/>
                </a:solidFill>
              </a:defRPr>
            </a:pPr>
            <a:r>
              <a:t>然而，实际偏差b</a:t>
            </a:r>
            <a:r>
              <a:rPr baseline="31999"/>
              <a:t>u</a:t>
            </a:r>
            <a:r>
              <a:rPr baseline="-5999"/>
              <a:t>i，j</a:t>
            </a:r>
            <a:r>
              <a:t>无法观察到，因此使用估计偏差b~</a:t>
            </a:r>
            <a:r>
              <a:rPr baseline="31999"/>
              <a:t>u</a:t>
            </a:r>
            <a:r>
              <a:rPr baseline="-5999"/>
              <a:t>i，j</a:t>
            </a:r>
            <a:r>
              <a:t>来近似实际值，并且基于注意的模型方案被更新为以下等式。</a:t>
            </a:r>
          </a:p>
        </p:txBody>
      </p:sp>
      <p:sp>
        <p:nvSpPr>
          <p:cNvPr id="216" name="b̃ui，j可视为用户部分和项目部分偏差的组成，如下所示："/>
          <p:cNvSpPr txBox="1"/>
          <p:nvPr/>
        </p:nvSpPr>
        <p:spPr>
          <a:xfrm>
            <a:off x="679759" y="7657533"/>
            <a:ext cx="6388900" cy="40978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marR="457200" algn="just" defTabSz="266700">
              <a:defRPr sz="2000">
                <a:solidFill>
                  <a:srgbClr val="000000"/>
                </a:solidFill>
                <a:latin typeface="Helvetica"/>
                <a:ea typeface="Helvetica"/>
                <a:cs typeface="Helvetica"/>
                <a:sym typeface="Helvetica"/>
              </a:defRPr>
            </a:pPr>
            <a:r>
              <a:t>b̃</a:t>
            </a:r>
            <a:r>
              <a:rPr baseline="31999"/>
              <a:t>u</a:t>
            </a:r>
            <a:r>
              <a:rPr baseline="-5999"/>
              <a:t>i，j</a:t>
            </a:r>
            <a:r>
              <a:t>可视为用户部分和项目部分偏差的组成，如下所示：</a:t>
            </a:r>
          </a:p>
        </p:txBody>
      </p:sp>
      <p:sp>
        <p:nvSpPr>
          <p:cNvPr id="217" name="其中，bˆu，j和b̆i，j是用户u对项目j的偏差以及项目i和j之间的偏差。"/>
          <p:cNvSpPr txBox="1"/>
          <p:nvPr/>
        </p:nvSpPr>
        <p:spPr>
          <a:xfrm>
            <a:off x="595404" y="9142084"/>
            <a:ext cx="7376499" cy="40978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algn="l">
              <a:lnSpc>
                <a:spcPct val="90000"/>
              </a:lnSpc>
              <a:spcBef>
                <a:spcPts val="3200"/>
              </a:spcBef>
              <a:defRPr sz="2000">
                <a:solidFill>
                  <a:srgbClr val="000000"/>
                </a:solidFill>
              </a:defRPr>
            </a:pPr>
            <a:r>
              <a:t>其中，bˆ</a:t>
            </a:r>
            <a:r>
              <a:rPr baseline="-5999"/>
              <a:t>u，j</a:t>
            </a:r>
            <a:r>
              <a:t>和b</a:t>
            </a:r>
            <a:r>
              <a:rPr>
                <a:latin typeface="Times New Roman"/>
                <a:ea typeface="Times New Roman"/>
                <a:cs typeface="Times New Roman"/>
                <a:sym typeface="Times New Roman"/>
              </a:rPr>
              <a:t>̆</a:t>
            </a:r>
            <a:r>
              <a:rPr baseline="-5999"/>
              <a:t>i，j</a:t>
            </a:r>
            <a:r>
              <a:t>是用户u对项目j的偏差以及项目i和j之间的偏差。</a:t>
            </a:r>
          </a:p>
        </p:txBody>
      </p:sp>
      <p:pic>
        <p:nvPicPr>
          <p:cNvPr id="218" name="图像" descr="图像"/>
          <p:cNvPicPr>
            <a:picLocks noChangeAspect="1"/>
          </p:cNvPicPr>
          <p:nvPr/>
        </p:nvPicPr>
        <p:blipFill>
          <a:blip r:embed="rId2">
            <a:extLst/>
          </a:blip>
          <a:stretch>
            <a:fillRect/>
          </a:stretch>
        </p:blipFill>
        <p:spPr>
          <a:xfrm>
            <a:off x="1468470" y="5006624"/>
            <a:ext cx="10149628" cy="966632"/>
          </a:xfrm>
          <a:prstGeom prst="rect">
            <a:avLst/>
          </a:prstGeom>
          <a:ln w="3175">
            <a:miter lim="400000"/>
          </a:ln>
        </p:spPr>
      </p:pic>
      <p:pic>
        <p:nvPicPr>
          <p:cNvPr id="219" name="图像" descr="图像"/>
          <p:cNvPicPr>
            <a:picLocks noChangeAspect="1"/>
          </p:cNvPicPr>
          <p:nvPr/>
        </p:nvPicPr>
        <p:blipFill>
          <a:blip r:embed="rId3">
            <a:extLst/>
          </a:blip>
          <a:stretch>
            <a:fillRect/>
          </a:stretch>
        </p:blipFill>
        <p:spPr>
          <a:xfrm>
            <a:off x="2481628" y="6833336"/>
            <a:ext cx="8489601" cy="851201"/>
          </a:xfrm>
          <a:prstGeom prst="rect">
            <a:avLst/>
          </a:prstGeom>
          <a:ln w="3175">
            <a:miter lim="400000"/>
          </a:ln>
        </p:spPr>
      </p:pic>
      <p:pic>
        <p:nvPicPr>
          <p:cNvPr id="220" name="图像" descr="图像"/>
          <p:cNvPicPr>
            <a:picLocks noChangeAspect="1"/>
          </p:cNvPicPr>
          <p:nvPr/>
        </p:nvPicPr>
        <p:blipFill>
          <a:blip r:embed="rId4">
            <a:extLst/>
          </a:blip>
          <a:stretch>
            <a:fillRect/>
          </a:stretch>
        </p:blipFill>
        <p:spPr>
          <a:xfrm>
            <a:off x="2477439" y="8311411"/>
            <a:ext cx="9140919" cy="586584"/>
          </a:xfrm>
          <a:prstGeom prst="rect">
            <a:avLst/>
          </a:prstGeom>
          <a:ln w="3175">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Proposed method"/>
          <p:cNvSpPr txBox="1"/>
          <p:nvPr>
            <p:ph type="title"/>
          </p:nvPr>
        </p:nvSpPr>
        <p:spPr>
          <a:xfrm>
            <a:off x="643466" y="436575"/>
            <a:ext cx="11717868" cy="764354"/>
          </a:xfrm>
          <a:prstGeom prst="rect">
            <a:avLst/>
          </a:prstGeom>
        </p:spPr>
        <p:txBody>
          <a:bodyPr/>
          <a:lstStyle>
            <a:lvl1pPr defTabSz="1369804">
              <a:defRPr spc="-94" sz="4740"/>
            </a:lvl1pPr>
          </a:lstStyle>
          <a:p>
            <a:pPr/>
            <a:r>
              <a:t>Proposed method</a:t>
            </a:r>
          </a:p>
        </p:txBody>
      </p:sp>
      <p:sp>
        <p:nvSpPr>
          <p:cNvPr id="223" name="拟用方法"/>
          <p:cNvSpPr txBox="1"/>
          <p:nvPr>
            <p:ph type="body" idx="21"/>
          </p:nvPr>
        </p:nvSpPr>
        <p:spPr>
          <a:xfrm>
            <a:off x="643466" y="1126422"/>
            <a:ext cx="11717868" cy="498549"/>
          </a:xfrm>
          <a:prstGeom prst="rect">
            <a:avLst/>
          </a:prstGeom>
          <a:extLst>
            <a:ext uri="{C572A759-6A51-4108-AA02-DFA0A04FC94B}">
              <ma14:wrappingTextBoxFlag xmlns:ma14="http://schemas.microsoft.com/office/mac/drawingml/2011/main" val="1"/>
            </a:ext>
          </a:extLst>
        </p:spPr>
        <p:txBody>
          <a:bodyPr/>
          <a:lstStyle/>
          <a:p>
            <a:pPr/>
            <a:r>
              <a:t>拟用方法</a:t>
            </a:r>
          </a:p>
        </p:txBody>
      </p:sp>
      <p:sp>
        <p:nvSpPr>
          <p:cNvPr id="224" name="2.2 Attention-based collaborative filtering基于注意的协同过滤"/>
          <p:cNvSpPr txBox="1"/>
          <p:nvPr/>
        </p:nvSpPr>
        <p:spPr>
          <a:xfrm>
            <a:off x="701425" y="1764616"/>
            <a:ext cx="9724726" cy="4732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defTabSz="587022">
              <a:defRPr b="1" sz="2400">
                <a:solidFill>
                  <a:srgbClr val="000000"/>
                </a:solidFill>
              </a:defRPr>
            </a:pPr>
            <a:r>
              <a:t>2.2 Attention</a:t>
            </a:r>
            <a:r>
              <a:rPr>
                <a:latin typeface="Times New Roman"/>
                <a:ea typeface="Times New Roman"/>
                <a:cs typeface="Times New Roman"/>
                <a:sym typeface="Times New Roman"/>
              </a:rPr>
              <a:t>-</a:t>
            </a:r>
            <a:r>
              <a:t>based collaborative filtering基于注意的协同过滤</a:t>
            </a:r>
          </a:p>
        </p:txBody>
      </p:sp>
      <p:sp>
        <p:nvSpPr>
          <p:cNvPr id="225" name="直观地说，bˆu，j可以看作是用户u和项目i之间的交互作用，b̆i，j可以看作是项目i和j之间的交互作用。表示这些交互作用的最直接的方法是通过各自嵌入的内积，这些内积在下式中表示。"/>
          <p:cNvSpPr txBox="1"/>
          <p:nvPr/>
        </p:nvSpPr>
        <p:spPr>
          <a:xfrm>
            <a:off x="643466" y="2377548"/>
            <a:ext cx="11717868" cy="74061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a:lnSpc>
                <a:spcPct val="90000"/>
              </a:lnSpc>
              <a:spcBef>
                <a:spcPts val="3200"/>
              </a:spcBef>
              <a:defRPr sz="2000">
                <a:solidFill>
                  <a:srgbClr val="000000"/>
                </a:solidFill>
              </a:defRPr>
            </a:pPr>
            <a:r>
              <a:t>直观地说，bˆu，j可以看作是用户u和项目i之间的交互作用，b</a:t>
            </a:r>
            <a:r>
              <a:rPr>
                <a:latin typeface="Times New Roman"/>
                <a:ea typeface="Times New Roman"/>
                <a:cs typeface="Times New Roman"/>
                <a:sym typeface="Times New Roman"/>
              </a:rPr>
              <a:t>̆</a:t>
            </a:r>
            <a:r>
              <a:rPr baseline="-5999"/>
              <a:t>i，j</a:t>
            </a:r>
            <a:r>
              <a:t>可以看作是项目i和j之间的交互作用。表示这些交互作用的最直接的方法是通过各自嵌入的内积，这些内积在下式中表示。</a:t>
            </a:r>
          </a:p>
        </p:txBody>
      </p:sp>
      <p:sp>
        <p:nvSpPr>
          <p:cNvPr id="226" name="其中pu是用户嵌入，qi是目标的项嵌入，qˆj是历史的项嵌入。…"/>
          <p:cNvSpPr txBox="1"/>
          <p:nvPr/>
        </p:nvSpPr>
        <p:spPr>
          <a:xfrm>
            <a:off x="624499" y="4140832"/>
            <a:ext cx="8515520" cy="1143340"/>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algn="l">
              <a:lnSpc>
                <a:spcPct val="90000"/>
              </a:lnSpc>
              <a:spcBef>
                <a:spcPts val="3200"/>
              </a:spcBef>
              <a:defRPr sz="2000">
                <a:solidFill>
                  <a:srgbClr val="000000"/>
                </a:solidFill>
              </a:defRPr>
            </a:pPr>
            <a:r>
              <a:t>其中p</a:t>
            </a:r>
            <a:r>
              <a:rPr baseline="-5999"/>
              <a:t>u</a:t>
            </a:r>
            <a:r>
              <a:t>是用户嵌入，q</a:t>
            </a:r>
            <a:r>
              <a:rPr baseline="-5999"/>
              <a:t>i</a:t>
            </a:r>
            <a:r>
              <a:t>是目标的项嵌入，qˆ</a:t>
            </a:r>
            <a:r>
              <a:rPr baseline="-5999"/>
              <a:t>j</a:t>
            </a:r>
            <a:r>
              <a:t>是历史的项嵌入。</a:t>
            </a:r>
            <a:endParaRPr>
              <a:latin typeface="Times New Roman"/>
              <a:ea typeface="Times New Roman"/>
              <a:cs typeface="Times New Roman"/>
              <a:sym typeface="Times New Roman"/>
            </a:endParaRPr>
          </a:p>
          <a:p>
            <a:pPr algn="l">
              <a:lnSpc>
                <a:spcPct val="90000"/>
              </a:lnSpc>
              <a:spcBef>
                <a:spcPts val="3200"/>
              </a:spcBef>
              <a:defRPr sz="2000">
                <a:solidFill>
                  <a:srgbClr val="000000"/>
                </a:solidFill>
              </a:defRPr>
            </a:pPr>
            <a:r>
              <a:t>因此，总偏差b̃</a:t>
            </a:r>
            <a:r>
              <a:rPr baseline="31999"/>
              <a:t>u</a:t>
            </a:r>
            <a:r>
              <a:rPr baseline="-5999"/>
              <a:t>i，j</a:t>
            </a:r>
            <a:r>
              <a:t>可由式（13）根据式（11）和式（12）得出，如下所示。</a:t>
            </a:r>
          </a:p>
        </p:txBody>
      </p:sp>
      <p:pic>
        <p:nvPicPr>
          <p:cNvPr id="227" name="图像" descr="图像"/>
          <p:cNvPicPr>
            <a:picLocks noChangeAspect="1"/>
          </p:cNvPicPr>
          <p:nvPr/>
        </p:nvPicPr>
        <p:blipFill>
          <a:blip r:embed="rId2">
            <a:extLst/>
          </a:blip>
          <a:stretch>
            <a:fillRect/>
          </a:stretch>
        </p:blipFill>
        <p:spPr>
          <a:xfrm>
            <a:off x="3299846" y="3167953"/>
            <a:ext cx="8515521" cy="923092"/>
          </a:xfrm>
          <a:prstGeom prst="rect">
            <a:avLst/>
          </a:prstGeom>
          <a:ln w="3175">
            <a:miter lim="400000"/>
          </a:ln>
        </p:spPr>
      </p:pic>
      <p:pic>
        <p:nvPicPr>
          <p:cNvPr id="228" name="图像" descr="图像"/>
          <p:cNvPicPr>
            <a:picLocks noChangeAspect="1"/>
          </p:cNvPicPr>
          <p:nvPr/>
        </p:nvPicPr>
        <p:blipFill>
          <a:blip r:embed="rId3">
            <a:extLst/>
          </a:blip>
          <a:stretch>
            <a:fillRect/>
          </a:stretch>
        </p:blipFill>
        <p:spPr>
          <a:xfrm>
            <a:off x="2738344" y="5476347"/>
            <a:ext cx="8976407" cy="592112"/>
          </a:xfrm>
          <a:prstGeom prst="rect">
            <a:avLst/>
          </a:prstGeom>
          <a:ln w="3175">
            <a:miter lim="400000"/>
          </a:ln>
        </p:spPr>
      </p:pic>
      <p:sp>
        <p:nvSpPr>
          <p:cNvPr id="229" name="此外，与式（13）相关联的式（10）可以重写为"/>
          <p:cNvSpPr txBox="1"/>
          <p:nvPr/>
        </p:nvSpPr>
        <p:spPr>
          <a:xfrm>
            <a:off x="1767898" y="6694032"/>
            <a:ext cx="5457784" cy="40978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lgn="l">
              <a:lnSpc>
                <a:spcPct val="90000"/>
              </a:lnSpc>
              <a:spcBef>
                <a:spcPts val="3200"/>
              </a:spcBef>
              <a:defRPr sz="2000">
                <a:solidFill>
                  <a:srgbClr val="000000"/>
                </a:solidFill>
              </a:defRPr>
            </a:lvl1pPr>
          </a:lstStyle>
          <a:p>
            <a:pPr/>
            <a:r>
              <a:t>此外，与式（13）相关联的式（10）可以重写为</a:t>
            </a:r>
          </a:p>
        </p:txBody>
      </p:sp>
      <p:pic>
        <p:nvPicPr>
          <p:cNvPr id="230" name="图像" descr="图像"/>
          <p:cNvPicPr>
            <a:picLocks noChangeAspect="1"/>
          </p:cNvPicPr>
          <p:nvPr/>
        </p:nvPicPr>
        <p:blipFill>
          <a:blip r:embed="rId4">
            <a:extLst/>
          </a:blip>
          <a:stretch>
            <a:fillRect/>
          </a:stretch>
        </p:blipFill>
        <p:spPr>
          <a:xfrm>
            <a:off x="3149445" y="7187101"/>
            <a:ext cx="8154205" cy="824096"/>
          </a:xfrm>
          <a:prstGeom prst="rect">
            <a:avLst/>
          </a:prstGeom>
          <a:ln w="3175">
            <a:miter lim="400000"/>
          </a:ln>
        </p:spPr>
      </p:pic>
      <p:sp>
        <p:nvSpPr>
          <p:cNvPr id="231" name="其中A可以看作是基于邻域的基线估计，后两部分分别是来自用户和历史项目的偏移量。"/>
          <p:cNvSpPr txBox="1"/>
          <p:nvPr/>
        </p:nvSpPr>
        <p:spPr>
          <a:xfrm>
            <a:off x="1560660" y="8224075"/>
            <a:ext cx="9883480" cy="40978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lgn="l">
              <a:lnSpc>
                <a:spcPct val="90000"/>
              </a:lnSpc>
              <a:spcBef>
                <a:spcPts val="3200"/>
              </a:spcBef>
              <a:defRPr sz="2000">
                <a:solidFill>
                  <a:srgbClr val="000000"/>
                </a:solidFill>
              </a:defRPr>
            </a:lvl1pPr>
          </a:lstStyle>
          <a:p>
            <a:pPr/>
            <a:r>
              <a:t>其中A可以看作是基于邻域的基线估计，后两部分分别是来自用户和历史项目的偏移量。</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Proposed method"/>
          <p:cNvSpPr txBox="1"/>
          <p:nvPr>
            <p:ph type="title"/>
          </p:nvPr>
        </p:nvSpPr>
        <p:spPr>
          <a:xfrm>
            <a:off x="643466" y="436575"/>
            <a:ext cx="11717868" cy="764354"/>
          </a:xfrm>
          <a:prstGeom prst="rect">
            <a:avLst/>
          </a:prstGeom>
        </p:spPr>
        <p:txBody>
          <a:bodyPr/>
          <a:lstStyle>
            <a:lvl1pPr defTabSz="1369804">
              <a:defRPr spc="-94" sz="4740"/>
            </a:lvl1pPr>
          </a:lstStyle>
          <a:p>
            <a:pPr/>
            <a:r>
              <a:t>Proposed method</a:t>
            </a:r>
          </a:p>
        </p:txBody>
      </p:sp>
      <p:sp>
        <p:nvSpPr>
          <p:cNvPr id="234" name="拟用方法"/>
          <p:cNvSpPr txBox="1"/>
          <p:nvPr>
            <p:ph type="body" idx="21"/>
          </p:nvPr>
        </p:nvSpPr>
        <p:spPr>
          <a:xfrm>
            <a:off x="643466" y="1126422"/>
            <a:ext cx="11717868" cy="498549"/>
          </a:xfrm>
          <a:prstGeom prst="rect">
            <a:avLst/>
          </a:prstGeom>
          <a:extLst>
            <a:ext uri="{C572A759-6A51-4108-AA02-DFA0A04FC94B}">
              <ma14:wrappingTextBoxFlag xmlns:ma14="http://schemas.microsoft.com/office/mac/drawingml/2011/main" val="1"/>
            </a:ext>
          </a:extLst>
        </p:spPr>
        <p:txBody>
          <a:bodyPr/>
          <a:lstStyle/>
          <a:p>
            <a:pPr/>
            <a:r>
              <a:t>拟用方法</a:t>
            </a:r>
          </a:p>
        </p:txBody>
      </p:sp>
      <p:sp>
        <p:nvSpPr>
          <p:cNvPr id="235" name="2.2 Attention-based collaborative filtering基于注意的协同过滤"/>
          <p:cNvSpPr txBox="1"/>
          <p:nvPr/>
        </p:nvSpPr>
        <p:spPr>
          <a:xfrm>
            <a:off x="701425" y="1764616"/>
            <a:ext cx="9724726" cy="4732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defTabSz="587022">
              <a:defRPr b="1" sz="2400">
                <a:solidFill>
                  <a:srgbClr val="000000"/>
                </a:solidFill>
              </a:defRPr>
            </a:pPr>
            <a:r>
              <a:t>2.2 Attention</a:t>
            </a:r>
            <a:r>
              <a:rPr>
                <a:latin typeface="Times New Roman"/>
                <a:ea typeface="Times New Roman"/>
                <a:cs typeface="Times New Roman"/>
                <a:sym typeface="Times New Roman"/>
              </a:rPr>
              <a:t>-</a:t>
            </a:r>
            <a:r>
              <a:t>based collaborative filtering基于注意的协同过滤</a:t>
            </a:r>
          </a:p>
        </p:txBody>
      </p:sp>
      <p:sp>
        <p:nvSpPr>
          <p:cNvPr id="236" name="我们模型中的另一个改进是基于这样一个事实，即某些项目比其他项目更明显，反之亦然。为了模拟这种行为，将某一项j的附加先验注意bj置于式（5）中。"/>
          <p:cNvSpPr txBox="1"/>
          <p:nvPr/>
        </p:nvSpPr>
        <p:spPr>
          <a:xfrm>
            <a:off x="714132" y="2377548"/>
            <a:ext cx="11717868" cy="72982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lnSpc>
                <a:spcPct val="90000"/>
              </a:lnSpc>
              <a:spcBef>
                <a:spcPts val="3200"/>
              </a:spcBef>
              <a:defRPr sz="2000">
                <a:solidFill>
                  <a:srgbClr val="000000"/>
                </a:solidFill>
              </a:defRPr>
            </a:lvl1pPr>
          </a:lstStyle>
          <a:p>
            <a:pPr/>
            <a:r>
              <a:t>我们模型中的另一个改进是基于这样一个事实，即某些项目比其他项目更明显，反之亦然。为了模拟这种行为，将某一项j的附加先验注意bj置于式（5）中。</a:t>
            </a:r>
          </a:p>
        </p:txBody>
      </p:sp>
      <p:pic>
        <p:nvPicPr>
          <p:cNvPr id="237" name="图像" descr="图像"/>
          <p:cNvPicPr>
            <a:picLocks noChangeAspect="1"/>
          </p:cNvPicPr>
          <p:nvPr/>
        </p:nvPicPr>
        <p:blipFill>
          <a:blip r:embed="rId2">
            <a:extLst/>
          </a:blip>
          <a:stretch>
            <a:fillRect/>
          </a:stretch>
        </p:blipFill>
        <p:spPr>
          <a:xfrm>
            <a:off x="1797211" y="3247020"/>
            <a:ext cx="9551710" cy="579656"/>
          </a:xfrm>
          <a:prstGeom prst="rect">
            <a:avLst/>
          </a:prstGeom>
          <a:ln w="3175">
            <a:miter lim="400000"/>
          </a:ln>
        </p:spPr>
      </p:pic>
      <p:sp>
        <p:nvSpPr>
          <p:cNvPr id="238" name="式中bj也需要学习。…"/>
          <p:cNvSpPr txBox="1"/>
          <p:nvPr/>
        </p:nvSpPr>
        <p:spPr>
          <a:xfrm>
            <a:off x="661413" y="4385100"/>
            <a:ext cx="2399976" cy="1790531"/>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a:lnSpc>
                <a:spcPct val="90000"/>
              </a:lnSpc>
              <a:spcBef>
                <a:spcPts val="3200"/>
              </a:spcBef>
              <a:defRPr sz="2000">
                <a:solidFill>
                  <a:srgbClr val="000000"/>
                </a:solidFill>
              </a:defRPr>
            </a:pPr>
            <a:r>
              <a:t>式中bj也需要学习。</a:t>
            </a:r>
            <a:endParaRPr>
              <a:latin typeface="Times New Roman"/>
              <a:ea typeface="Times New Roman"/>
              <a:cs typeface="Times New Roman"/>
              <a:sym typeface="Times New Roman"/>
            </a:endParaRPr>
          </a:p>
          <a:p>
            <a:pPr algn="l">
              <a:lnSpc>
                <a:spcPct val="90000"/>
              </a:lnSpc>
              <a:spcBef>
                <a:spcPts val="3200"/>
              </a:spcBef>
              <a:defRPr sz="2000">
                <a:solidFill>
                  <a:srgbClr val="000000"/>
                </a:solidFill>
              </a:defRPr>
            </a:pPr>
            <a:r>
              <a:t>整体模型如图1所示，分为注意部分和偏向部分。</a:t>
            </a:r>
          </a:p>
        </p:txBody>
      </p:sp>
      <p:pic>
        <p:nvPicPr>
          <p:cNvPr id="239" name="图像" descr="图像"/>
          <p:cNvPicPr>
            <a:picLocks noChangeAspect="1"/>
          </p:cNvPicPr>
          <p:nvPr/>
        </p:nvPicPr>
        <p:blipFill>
          <a:blip r:embed="rId3">
            <a:extLst/>
          </a:blip>
          <a:stretch>
            <a:fillRect/>
          </a:stretch>
        </p:blipFill>
        <p:spPr>
          <a:xfrm>
            <a:off x="3374256" y="3859951"/>
            <a:ext cx="9292805" cy="5687645"/>
          </a:xfrm>
          <a:prstGeom prst="rect">
            <a:avLst/>
          </a:prstGeom>
          <a:ln w="3175">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Proposed method"/>
          <p:cNvSpPr txBox="1"/>
          <p:nvPr>
            <p:ph type="title"/>
          </p:nvPr>
        </p:nvSpPr>
        <p:spPr>
          <a:xfrm>
            <a:off x="643466" y="436575"/>
            <a:ext cx="11717868" cy="764354"/>
          </a:xfrm>
          <a:prstGeom prst="rect">
            <a:avLst/>
          </a:prstGeom>
        </p:spPr>
        <p:txBody>
          <a:bodyPr/>
          <a:lstStyle>
            <a:lvl1pPr defTabSz="1369804">
              <a:defRPr spc="-94" sz="4740"/>
            </a:lvl1pPr>
          </a:lstStyle>
          <a:p>
            <a:pPr/>
            <a:r>
              <a:t>Proposed method</a:t>
            </a:r>
          </a:p>
        </p:txBody>
      </p:sp>
      <p:sp>
        <p:nvSpPr>
          <p:cNvPr id="242" name="拟用方法"/>
          <p:cNvSpPr txBox="1"/>
          <p:nvPr>
            <p:ph type="body" idx="21"/>
          </p:nvPr>
        </p:nvSpPr>
        <p:spPr>
          <a:xfrm>
            <a:off x="643466" y="1126422"/>
            <a:ext cx="11717868" cy="498549"/>
          </a:xfrm>
          <a:prstGeom prst="rect">
            <a:avLst/>
          </a:prstGeom>
          <a:extLst>
            <a:ext uri="{C572A759-6A51-4108-AA02-DFA0A04FC94B}">
              <ma14:wrappingTextBoxFlag xmlns:ma14="http://schemas.microsoft.com/office/mac/drawingml/2011/main" val="1"/>
            </a:ext>
          </a:extLst>
        </p:spPr>
        <p:txBody>
          <a:bodyPr/>
          <a:lstStyle/>
          <a:p>
            <a:pPr/>
            <a:r>
              <a:t>拟用方法</a:t>
            </a:r>
          </a:p>
        </p:txBody>
      </p:sp>
      <p:sp>
        <p:nvSpPr>
          <p:cNvPr id="243" name="2.3 Attention-dropout 注意力丢弃"/>
          <p:cNvSpPr txBox="1"/>
          <p:nvPr/>
        </p:nvSpPr>
        <p:spPr>
          <a:xfrm>
            <a:off x="701425" y="1764616"/>
            <a:ext cx="9724726" cy="4732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defTabSz="587022">
              <a:defRPr b="1" sz="2400">
                <a:solidFill>
                  <a:srgbClr val="000000"/>
                </a:solidFill>
              </a:defRPr>
            </a:pPr>
            <a:r>
              <a:t>2.3 Attention</a:t>
            </a:r>
            <a:r>
              <a:rPr>
                <a:latin typeface="Times New Roman"/>
                <a:ea typeface="Times New Roman"/>
                <a:cs typeface="Times New Roman"/>
                <a:sym typeface="Times New Roman"/>
              </a:rPr>
              <a:t>-</a:t>
            </a:r>
            <a:r>
              <a:t>dropout 注意力丢弃</a:t>
            </a:r>
          </a:p>
        </p:txBody>
      </p:sp>
      <p:sp>
        <p:nvSpPr>
          <p:cNvPr id="244" name="在实际应用中，基于注意的CF可以有效地估计未知评分，保持简单性和合理性，但仍然存在过度拟合的问题，这主要是由于对某些项目的注意过度夸大造成的。为了减少对注意的过度拟合，本文提出了attention-dropout的概念，它可以导致在推荐过程中某些项目被完全忽略，从而避免项目在适应训练集时受到过多的关注。假设dropout操作可以表示为以下"/>
          <p:cNvSpPr txBox="1"/>
          <p:nvPr/>
        </p:nvSpPr>
        <p:spPr>
          <a:xfrm>
            <a:off x="537107" y="2377548"/>
            <a:ext cx="11930586" cy="1391243"/>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lnSpc>
                <a:spcPct val="90000"/>
              </a:lnSpc>
              <a:spcBef>
                <a:spcPts val="3200"/>
              </a:spcBef>
              <a:defRPr sz="2000">
                <a:solidFill>
                  <a:srgbClr val="000000"/>
                </a:solidFill>
              </a:defRPr>
            </a:lvl1pPr>
          </a:lstStyle>
          <a:p>
            <a:pPr/>
            <a:r>
              <a:t>在实际应用中，基于注意的CF可以有效地估计未知评分，保持简单性和合理性，但仍然存在过度拟合的问题，这主要是由于对某些项目的注意过度夸大造成的。为了减少对注意的过度拟合，本文提出了attention-dropout的概念，它可以导致在推荐过程中某些项目被完全忽略，从而避免项目在适应训练集时受到过多的关注。假设dropout操作可以表示为以下</a:t>
            </a:r>
          </a:p>
        </p:txBody>
      </p:sp>
      <p:pic>
        <p:nvPicPr>
          <p:cNvPr id="245" name="图像" descr="图像"/>
          <p:cNvPicPr>
            <a:picLocks noChangeAspect="1"/>
          </p:cNvPicPr>
          <p:nvPr/>
        </p:nvPicPr>
        <p:blipFill>
          <a:blip r:embed="rId2">
            <a:extLst/>
          </a:blip>
          <a:stretch>
            <a:fillRect/>
          </a:stretch>
        </p:blipFill>
        <p:spPr>
          <a:xfrm>
            <a:off x="4335272" y="3908435"/>
            <a:ext cx="10621107" cy="734440"/>
          </a:xfrm>
          <a:prstGeom prst="rect">
            <a:avLst/>
          </a:prstGeom>
          <a:ln w="3175">
            <a:miter lim="400000"/>
          </a:ln>
        </p:spPr>
      </p:pic>
      <p:sp>
        <p:nvSpPr>
          <p:cNvPr id="246" name="其中x是退出的输入，y是退出的输出，p是退出的概率。…"/>
          <p:cNvSpPr txBox="1"/>
          <p:nvPr/>
        </p:nvSpPr>
        <p:spPr>
          <a:xfrm>
            <a:off x="543446" y="4945409"/>
            <a:ext cx="11917908" cy="2243846"/>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marR="457200" algn="just" defTabSz="266700">
              <a:defRPr sz="2000">
                <a:solidFill>
                  <a:srgbClr val="000000"/>
                </a:solidFill>
                <a:latin typeface="Helvetica"/>
                <a:ea typeface="Helvetica"/>
                <a:cs typeface="Helvetica"/>
                <a:sym typeface="Helvetica"/>
              </a:defRPr>
            </a:pPr>
            <a:r>
              <a:t>其中x是退出的输入，y是退出的输出，p是退出的概率。</a:t>
            </a:r>
            <a:endParaRPr>
              <a:latin typeface="Times New Roman"/>
              <a:ea typeface="Times New Roman"/>
              <a:cs typeface="Times New Roman"/>
              <a:sym typeface="Times New Roman"/>
            </a:endParaRPr>
          </a:p>
          <a:p>
            <a:pPr marR="457200" algn="just" defTabSz="266700">
              <a:defRPr sz="2000">
                <a:solidFill>
                  <a:srgbClr val="000000"/>
                </a:solidFill>
                <a:latin typeface="Helvetica"/>
                <a:ea typeface="Helvetica"/>
                <a:cs typeface="Helvetica"/>
                <a:sym typeface="Helvetica"/>
              </a:defRPr>
            </a:pPr>
            <a:r>
              <a:t>如前所述，关于n个点的注意可以通过向Softmax中输入点的相应特征来获得。</a:t>
            </a:r>
            <a:endParaRPr>
              <a:latin typeface="Times New Roman"/>
              <a:ea typeface="Times New Roman"/>
              <a:cs typeface="Times New Roman"/>
              <a:sym typeface="Times New Roman"/>
            </a:endParaRPr>
          </a:p>
          <a:p>
            <a:pPr marR="457200" algn="just" defTabSz="266700">
              <a:defRPr sz="2000">
                <a:solidFill>
                  <a:srgbClr val="000000"/>
                </a:solidFill>
                <a:latin typeface="Helvetica"/>
                <a:ea typeface="Helvetica"/>
                <a:cs typeface="Helvetica"/>
                <a:sym typeface="Helvetica"/>
              </a:defRPr>
            </a:pPr>
            <a:r>
              <a:t>假设softmax关于n个点的输入和输出分别为向量α=[α1，α2，…，αn]和β=[β1，β2，…，βn]，点i的注意值为βi。设αi=[α1，α2，…，αn]为softmax的中间特征，其中αi=expαi，然后，Softmaxβi的每个输出可以通过αˆi/</a:t>
            </a:r>
            <a:r>
              <a:rPr>
                <a:latin typeface="Times Roman"/>
                <a:ea typeface="Times Roman"/>
                <a:cs typeface="Times Roman"/>
                <a:sym typeface="Times Roman"/>
              </a:rPr>
              <a:t>Ϩ</a:t>
            </a:r>
            <a:r>
              <a:t>ni=1αˆi获得。因此，Softmax的输出可以用来表示每个βi∈[0，1]和</a:t>
            </a:r>
            <a:r>
              <a:rPr>
                <a:latin typeface="Times Roman"/>
                <a:ea typeface="Times Roman"/>
                <a:cs typeface="Times Roman"/>
                <a:sym typeface="Times Roman"/>
              </a:rPr>
              <a:t>Ϩ</a:t>
            </a:r>
            <a:r>
              <a:t>ni=1βi=1的注意分布。</a:t>
            </a:r>
          </a:p>
        </p:txBody>
      </p:sp>
      <p:sp>
        <p:nvSpPr>
          <p:cNvPr id="247" name="在attention-dropout中，设α̃i=[α̃1，α̃2，…，α̃n]为在αˆ上应用退出操作后的特征，其中每个α̃i=dropout（αˆi，p）。此外，具有漏失的Softmax的输出向量被注释为β̃=[β̃1，β̃2，…，β̃n]，并且β̃i=α̃i/∗ni=1α̃i。…"/>
          <p:cNvSpPr txBox="1"/>
          <p:nvPr/>
        </p:nvSpPr>
        <p:spPr>
          <a:xfrm>
            <a:off x="513414" y="7491790"/>
            <a:ext cx="11977972" cy="1801322"/>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a:lnSpc>
                <a:spcPct val="90000"/>
              </a:lnSpc>
              <a:spcBef>
                <a:spcPts val="3200"/>
              </a:spcBef>
              <a:defRPr sz="2000">
                <a:solidFill>
                  <a:srgbClr val="000000"/>
                </a:solidFill>
              </a:defRPr>
            </a:pPr>
            <a:r>
              <a:t>在attention-dropout中，设α̃i=[α̃1，α̃2，…，α̃n]为在αˆ上应用退出操作后的特征，其中每个α̃i=dropout（αˆi，p）。此外，具有漏失的Softmax的输出向量被注释为β̃=[β̃1，β̃2，…，β̃n]，并且β̃i=α̃i/</a:t>
            </a:r>
            <a:r>
              <a:rPr>
                <a:latin typeface="Times Roman"/>
                <a:ea typeface="Times Roman"/>
                <a:cs typeface="Times Roman"/>
                <a:sym typeface="Times Roman"/>
              </a:rPr>
              <a:t>∗</a:t>
            </a:r>
            <a:r>
              <a:t>ni=1α̃i。</a:t>
            </a:r>
            <a:endParaRPr>
              <a:latin typeface="Times New Roman"/>
              <a:ea typeface="Times New Roman"/>
              <a:cs typeface="Times New Roman"/>
              <a:sym typeface="Times New Roman"/>
            </a:endParaRPr>
          </a:p>
          <a:p>
            <a:pPr algn="l">
              <a:lnSpc>
                <a:spcPct val="90000"/>
              </a:lnSpc>
              <a:spcBef>
                <a:spcPts val="3200"/>
              </a:spcBef>
              <a:defRPr sz="2000">
                <a:solidFill>
                  <a:srgbClr val="000000"/>
                </a:solidFill>
              </a:defRPr>
            </a:pPr>
            <a:r>
              <a:t>利用attention-dropout，dropout的点的注意必须等于</a:t>
            </a:r>
            <a:r>
              <a:rPr>
                <a:latin typeface="Times New Roman"/>
                <a:ea typeface="Times New Roman"/>
                <a:cs typeface="Times New Roman"/>
                <a:sym typeface="Times New Roman"/>
              </a:rPr>
              <a:t>0</a:t>
            </a:r>
            <a:r>
              <a:t>，导致完全忽略的点，但其他点的注意将增加。注意，attention-dropout通常相当于直接删除N</a:t>
            </a:r>
            <a:r>
              <a:rPr baseline="31999"/>
              <a:t>k</a:t>
            </a:r>
            <a:r>
              <a:t>（u）中的相应项目。</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Proposed method"/>
          <p:cNvSpPr txBox="1"/>
          <p:nvPr>
            <p:ph type="title"/>
          </p:nvPr>
        </p:nvSpPr>
        <p:spPr>
          <a:xfrm>
            <a:off x="643466" y="436575"/>
            <a:ext cx="11717868" cy="764354"/>
          </a:xfrm>
          <a:prstGeom prst="rect">
            <a:avLst/>
          </a:prstGeom>
        </p:spPr>
        <p:txBody>
          <a:bodyPr/>
          <a:lstStyle>
            <a:lvl1pPr defTabSz="1369804">
              <a:defRPr spc="-94" sz="4740"/>
            </a:lvl1pPr>
          </a:lstStyle>
          <a:p>
            <a:pPr/>
            <a:r>
              <a:t>Proposed method</a:t>
            </a:r>
          </a:p>
        </p:txBody>
      </p:sp>
      <p:sp>
        <p:nvSpPr>
          <p:cNvPr id="250" name="拟用方法"/>
          <p:cNvSpPr txBox="1"/>
          <p:nvPr>
            <p:ph type="body" idx="21"/>
          </p:nvPr>
        </p:nvSpPr>
        <p:spPr>
          <a:xfrm>
            <a:off x="643466" y="1126422"/>
            <a:ext cx="11717868" cy="498549"/>
          </a:xfrm>
          <a:prstGeom prst="rect">
            <a:avLst/>
          </a:prstGeom>
          <a:extLst>
            <a:ext uri="{C572A759-6A51-4108-AA02-DFA0A04FC94B}">
              <ma14:wrappingTextBoxFlag xmlns:ma14="http://schemas.microsoft.com/office/mac/drawingml/2011/main" val="1"/>
            </a:ext>
          </a:extLst>
        </p:spPr>
        <p:txBody>
          <a:bodyPr/>
          <a:lstStyle/>
          <a:p>
            <a:pPr/>
            <a:r>
              <a:t>拟用方法</a:t>
            </a:r>
          </a:p>
        </p:txBody>
      </p:sp>
      <p:sp>
        <p:nvSpPr>
          <p:cNvPr id="251" name="2.4 Optimization优化"/>
          <p:cNvSpPr txBox="1"/>
          <p:nvPr/>
        </p:nvSpPr>
        <p:spPr>
          <a:xfrm>
            <a:off x="701425" y="1764616"/>
            <a:ext cx="9724726" cy="4732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defTabSz="587022">
              <a:defRPr b="1" sz="2400">
                <a:solidFill>
                  <a:srgbClr val="000000"/>
                </a:solidFill>
              </a:defRPr>
            </a:lvl1pPr>
          </a:lstStyle>
          <a:p>
            <a:pPr/>
            <a:r>
              <a:t>2.4 Optimization优化</a:t>
            </a:r>
          </a:p>
        </p:txBody>
      </p:sp>
      <p:sp>
        <p:nvSpPr>
          <p:cNvPr id="252" name="设θ为我们模型的一组学习参数，包括e∗，eˆ∗，p∗，q∗，b∗，qˆ∗。通过最小化与式（10）、式（13）和式（14）相关的均方误差来联合学习模型参数。这是通过AdaGrad最小化，采用L2正则化嵌入，有助于减少过拟合。采用均方误差（MSE）作为代价函数，并且代价函数J可以表示如下。"/>
          <p:cNvSpPr txBox="1"/>
          <p:nvPr/>
        </p:nvSpPr>
        <p:spPr>
          <a:xfrm>
            <a:off x="643466" y="2377548"/>
            <a:ext cx="11717868" cy="1064091"/>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a:lnSpc>
                <a:spcPct val="90000"/>
              </a:lnSpc>
              <a:spcBef>
                <a:spcPts val="3200"/>
              </a:spcBef>
              <a:defRPr sz="2000">
                <a:solidFill>
                  <a:srgbClr val="000000"/>
                </a:solidFill>
              </a:defRPr>
            </a:pPr>
            <a:r>
              <a:t>设θ为我们模型的一组学习参数，包括e</a:t>
            </a:r>
            <a:r>
              <a:rPr>
                <a:latin typeface="Times Roman"/>
                <a:ea typeface="Times Roman"/>
                <a:cs typeface="Times Roman"/>
                <a:sym typeface="Times Roman"/>
              </a:rPr>
              <a:t>∗</a:t>
            </a:r>
            <a:r>
              <a:t>，eˆ</a:t>
            </a:r>
            <a:r>
              <a:rPr>
                <a:latin typeface="Times Roman"/>
                <a:ea typeface="Times Roman"/>
                <a:cs typeface="Times Roman"/>
                <a:sym typeface="Times Roman"/>
              </a:rPr>
              <a:t>∗</a:t>
            </a:r>
            <a:r>
              <a:t>，p</a:t>
            </a:r>
            <a:r>
              <a:rPr>
                <a:latin typeface="Times Roman"/>
                <a:ea typeface="Times Roman"/>
                <a:cs typeface="Times Roman"/>
                <a:sym typeface="Times Roman"/>
              </a:rPr>
              <a:t>∗</a:t>
            </a:r>
            <a:r>
              <a:t>，q</a:t>
            </a:r>
            <a:r>
              <a:rPr>
                <a:latin typeface="Times Roman"/>
                <a:ea typeface="Times Roman"/>
                <a:cs typeface="Times Roman"/>
                <a:sym typeface="Times Roman"/>
              </a:rPr>
              <a:t>∗</a:t>
            </a:r>
            <a:r>
              <a:t>，b</a:t>
            </a:r>
            <a:r>
              <a:rPr>
                <a:latin typeface="Times Roman"/>
                <a:ea typeface="Times Roman"/>
                <a:cs typeface="Times Roman"/>
                <a:sym typeface="Times Roman"/>
              </a:rPr>
              <a:t>∗</a:t>
            </a:r>
            <a:r>
              <a:t>，qˆ</a:t>
            </a:r>
            <a:r>
              <a:rPr>
                <a:latin typeface="Times Roman"/>
                <a:ea typeface="Times Roman"/>
                <a:cs typeface="Times Roman"/>
                <a:sym typeface="Times Roman"/>
              </a:rPr>
              <a:t>∗</a:t>
            </a:r>
            <a:r>
              <a:t>。通过最小化与式（10）、式（13）和式（14）相关的均方误差来联合学习模型参数。这是通过AdaGrad最小化，采用L2正则化嵌入，有助于减少过拟合。采用均方误差（MSE）作为代价函数，并且代价函数J可以表示如下。</a:t>
            </a:r>
          </a:p>
        </p:txBody>
      </p:sp>
      <p:pic>
        <p:nvPicPr>
          <p:cNvPr id="253" name="图像" descr="图像"/>
          <p:cNvPicPr>
            <a:picLocks noChangeAspect="1"/>
          </p:cNvPicPr>
          <p:nvPr/>
        </p:nvPicPr>
        <p:blipFill>
          <a:blip r:embed="rId2">
            <a:extLst/>
          </a:blip>
          <a:stretch>
            <a:fillRect/>
          </a:stretch>
        </p:blipFill>
        <p:spPr>
          <a:xfrm>
            <a:off x="2303498" y="3581284"/>
            <a:ext cx="8975201" cy="854782"/>
          </a:xfrm>
          <a:prstGeom prst="rect">
            <a:avLst/>
          </a:prstGeom>
          <a:ln w="3175">
            <a:miter lim="400000"/>
          </a:ln>
        </p:spPr>
      </p:pic>
      <p:sp>
        <p:nvSpPr>
          <p:cNvPr id="254" name="其中"/>
          <p:cNvSpPr txBox="1"/>
          <p:nvPr/>
        </p:nvSpPr>
        <p:spPr>
          <a:xfrm>
            <a:off x="882092" y="5175809"/>
            <a:ext cx="574887" cy="409787"/>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lgn="l">
              <a:lnSpc>
                <a:spcPct val="90000"/>
              </a:lnSpc>
              <a:spcBef>
                <a:spcPts val="3200"/>
              </a:spcBef>
              <a:defRPr sz="2000">
                <a:solidFill>
                  <a:srgbClr val="000000"/>
                </a:solidFill>
              </a:defRPr>
            </a:lvl1pPr>
          </a:lstStyle>
          <a:p>
            <a:pPr/>
            <a:r>
              <a:t>其中</a:t>
            </a:r>
          </a:p>
        </p:txBody>
      </p:sp>
      <p:pic>
        <p:nvPicPr>
          <p:cNvPr id="255" name="图像" descr="图像"/>
          <p:cNvPicPr>
            <a:picLocks noChangeAspect="1"/>
          </p:cNvPicPr>
          <p:nvPr/>
        </p:nvPicPr>
        <p:blipFill>
          <a:blip r:embed="rId3">
            <a:extLst/>
          </a:blip>
          <a:stretch>
            <a:fillRect/>
          </a:stretch>
        </p:blipFill>
        <p:spPr>
          <a:xfrm>
            <a:off x="1638530" y="5173683"/>
            <a:ext cx="7850516" cy="616253"/>
          </a:xfrm>
          <a:prstGeom prst="rect">
            <a:avLst/>
          </a:prstGeom>
          <a:ln w="3175">
            <a:miter lim="400000"/>
          </a:ln>
        </p:spPr>
      </p:pic>
      <p:sp>
        <p:nvSpPr>
          <p:cNvPr id="256" name="为了最小化代价函数J，参数可以通过"/>
          <p:cNvSpPr txBox="1"/>
          <p:nvPr/>
        </p:nvSpPr>
        <p:spPr>
          <a:xfrm>
            <a:off x="725063" y="6325340"/>
            <a:ext cx="4262714" cy="40978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lgn="l">
              <a:lnSpc>
                <a:spcPct val="90000"/>
              </a:lnSpc>
              <a:spcBef>
                <a:spcPts val="3200"/>
              </a:spcBef>
              <a:defRPr sz="2000">
                <a:solidFill>
                  <a:srgbClr val="000000"/>
                </a:solidFill>
              </a:defRPr>
            </a:lvl1pPr>
          </a:lstStyle>
          <a:p>
            <a:pPr/>
            <a:r>
              <a:t>为了最小化代价函数J，参数可以通过</a:t>
            </a:r>
          </a:p>
        </p:txBody>
      </p:sp>
      <p:pic>
        <p:nvPicPr>
          <p:cNvPr id="257" name="图像" descr="图像"/>
          <p:cNvPicPr>
            <a:picLocks noChangeAspect="1"/>
          </p:cNvPicPr>
          <p:nvPr/>
        </p:nvPicPr>
        <p:blipFill>
          <a:blip r:embed="rId4">
            <a:extLst/>
          </a:blip>
          <a:stretch>
            <a:fillRect/>
          </a:stretch>
        </p:blipFill>
        <p:spPr>
          <a:xfrm>
            <a:off x="5192474" y="6034335"/>
            <a:ext cx="2304470" cy="991797"/>
          </a:xfrm>
          <a:prstGeom prst="rect">
            <a:avLst/>
          </a:prstGeom>
          <a:ln w="3175">
            <a:miter lim="400000"/>
          </a:ln>
        </p:spPr>
      </p:pic>
      <p:sp>
        <p:nvSpPr>
          <p:cNvPr id="258" name="式中η是学习率。"/>
          <p:cNvSpPr txBox="1"/>
          <p:nvPr/>
        </p:nvSpPr>
        <p:spPr>
          <a:xfrm>
            <a:off x="737422" y="7474871"/>
            <a:ext cx="1986366" cy="409787"/>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lgn="l">
              <a:lnSpc>
                <a:spcPct val="90000"/>
              </a:lnSpc>
              <a:spcBef>
                <a:spcPts val="3200"/>
              </a:spcBef>
              <a:defRPr sz="2000">
                <a:solidFill>
                  <a:srgbClr val="000000"/>
                </a:solidFill>
              </a:defRPr>
            </a:lvl1pPr>
          </a:lstStyle>
          <a:p>
            <a:pPr/>
            <a:r>
              <a:t>式中η是学习率。</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Experiments"/>
          <p:cNvSpPr txBox="1"/>
          <p:nvPr>
            <p:ph type="title"/>
          </p:nvPr>
        </p:nvSpPr>
        <p:spPr>
          <a:xfrm>
            <a:off x="643466" y="436575"/>
            <a:ext cx="11717868" cy="764354"/>
          </a:xfrm>
          <a:prstGeom prst="rect">
            <a:avLst/>
          </a:prstGeom>
        </p:spPr>
        <p:txBody>
          <a:bodyPr/>
          <a:lstStyle>
            <a:lvl1pPr defTabSz="1369804">
              <a:defRPr spc="-94" sz="4740"/>
            </a:lvl1pPr>
          </a:lstStyle>
          <a:p>
            <a:pPr/>
            <a:r>
              <a:t>Experiments</a:t>
            </a:r>
          </a:p>
        </p:txBody>
      </p:sp>
      <p:sp>
        <p:nvSpPr>
          <p:cNvPr id="261" name="实验"/>
          <p:cNvSpPr txBox="1"/>
          <p:nvPr>
            <p:ph type="body" idx="21"/>
          </p:nvPr>
        </p:nvSpPr>
        <p:spPr>
          <a:xfrm>
            <a:off x="643466" y="1126422"/>
            <a:ext cx="11717868" cy="498549"/>
          </a:xfrm>
          <a:prstGeom prst="rect">
            <a:avLst/>
          </a:prstGeom>
          <a:extLst>
            <a:ext uri="{C572A759-6A51-4108-AA02-DFA0A04FC94B}">
              <ma14:wrappingTextBoxFlag xmlns:ma14="http://schemas.microsoft.com/office/mac/drawingml/2011/main" val="1"/>
            </a:ext>
          </a:extLst>
        </p:spPr>
        <p:txBody>
          <a:bodyPr/>
          <a:lstStyle/>
          <a:p>
            <a:pPr/>
            <a:r>
              <a:t>实验</a:t>
            </a:r>
          </a:p>
        </p:txBody>
      </p:sp>
      <p:sp>
        <p:nvSpPr>
          <p:cNvPr id="262" name="3.1 Evaluation datasets评估数据集"/>
          <p:cNvSpPr txBox="1"/>
          <p:nvPr/>
        </p:nvSpPr>
        <p:spPr>
          <a:xfrm>
            <a:off x="701425" y="1764616"/>
            <a:ext cx="9724726" cy="4732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defTabSz="587022">
              <a:defRPr b="1" sz="2400">
                <a:solidFill>
                  <a:srgbClr val="000000"/>
                </a:solidFill>
              </a:defRPr>
            </a:lvl1pPr>
          </a:lstStyle>
          <a:p>
            <a:pPr/>
            <a:r>
              <a:t>3.1 Evaluation datasets评估数据集</a:t>
            </a:r>
          </a:p>
        </p:txBody>
      </p:sp>
      <p:sp>
        <p:nvSpPr>
          <p:cNvPr id="263" name="•MovieLens 1M包含约100万部约3900部电影的收视率，共有6040名用户，其中有5个等级的收视率，每个用户至少被评20次。…"/>
          <p:cNvSpPr txBox="1"/>
          <p:nvPr/>
        </p:nvSpPr>
        <p:spPr>
          <a:xfrm>
            <a:off x="658801" y="3345798"/>
            <a:ext cx="11717868" cy="2531196"/>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a:lnSpc>
                <a:spcPct val="90000"/>
              </a:lnSpc>
              <a:spcBef>
                <a:spcPts val="3200"/>
              </a:spcBef>
              <a:defRPr sz="2000">
                <a:solidFill>
                  <a:srgbClr val="000000"/>
                </a:solidFill>
              </a:defRPr>
            </a:pPr>
            <a:r>
              <a:t>•MovieLens 1M包含约100万部约3900部电影的收视率，共有6040名用户，其中有5个等级的收视率，每个用户至少被评20次。</a:t>
            </a:r>
            <a:endParaRPr>
              <a:latin typeface="Times New Roman"/>
              <a:ea typeface="Times New Roman"/>
              <a:cs typeface="Times New Roman"/>
              <a:sym typeface="Times New Roman"/>
            </a:endParaRPr>
          </a:p>
          <a:p>
            <a:pPr algn="l">
              <a:lnSpc>
                <a:spcPct val="90000"/>
              </a:lnSpc>
              <a:spcBef>
                <a:spcPts val="3200"/>
              </a:spcBef>
              <a:defRPr sz="2000">
                <a:solidFill>
                  <a:srgbClr val="000000"/>
                </a:solidFill>
              </a:defRPr>
            </a:pPr>
            <a:r>
              <a:t>•MovieLens 10M由71567名用户对10681部电影进行了约1000万次评级，其中有10个等级评级，每个用户的评级至少为20次。</a:t>
            </a:r>
            <a:endParaRPr>
              <a:latin typeface="Times New Roman"/>
              <a:ea typeface="Times New Roman"/>
              <a:cs typeface="Times New Roman"/>
              <a:sym typeface="Times New Roman"/>
            </a:endParaRPr>
          </a:p>
          <a:p>
            <a:pPr algn="l">
              <a:lnSpc>
                <a:spcPct val="90000"/>
              </a:lnSpc>
              <a:spcBef>
                <a:spcPts val="3200"/>
              </a:spcBef>
              <a:defRPr sz="2000">
                <a:solidFill>
                  <a:srgbClr val="000000"/>
                </a:solidFill>
              </a:defRPr>
            </a:pPr>
            <a:r>
              <a:t>•Netflix拥有约1亿的17770部电影收视率，其中5级收视率为480189名用户。</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Experiments"/>
          <p:cNvSpPr txBox="1"/>
          <p:nvPr>
            <p:ph type="title"/>
          </p:nvPr>
        </p:nvSpPr>
        <p:spPr>
          <a:xfrm>
            <a:off x="643466" y="436575"/>
            <a:ext cx="11717868" cy="764354"/>
          </a:xfrm>
          <a:prstGeom prst="rect">
            <a:avLst/>
          </a:prstGeom>
        </p:spPr>
        <p:txBody>
          <a:bodyPr/>
          <a:lstStyle>
            <a:lvl1pPr defTabSz="1369804">
              <a:defRPr spc="-94" sz="4740"/>
            </a:lvl1pPr>
          </a:lstStyle>
          <a:p>
            <a:pPr/>
            <a:r>
              <a:t>Experiments</a:t>
            </a:r>
          </a:p>
        </p:txBody>
      </p:sp>
      <p:sp>
        <p:nvSpPr>
          <p:cNvPr id="266" name="实验"/>
          <p:cNvSpPr txBox="1"/>
          <p:nvPr>
            <p:ph type="body" idx="21"/>
          </p:nvPr>
        </p:nvSpPr>
        <p:spPr>
          <a:xfrm>
            <a:off x="643466" y="1126422"/>
            <a:ext cx="11717868" cy="498549"/>
          </a:xfrm>
          <a:prstGeom prst="rect">
            <a:avLst/>
          </a:prstGeom>
          <a:extLst>
            <a:ext uri="{C572A759-6A51-4108-AA02-DFA0A04FC94B}">
              <ma14:wrappingTextBoxFlag xmlns:ma14="http://schemas.microsoft.com/office/mac/drawingml/2011/main" val="1"/>
            </a:ext>
          </a:extLst>
        </p:spPr>
        <p:txBody>
          <a:bodyPr/>
          <a:lstStyle/>
          <a:p>
            <a:pPr/>
            <a:r>
              <a:t>实验</a:t>
            </a:r>
          </a:p>
        </p:txBody>
      </p:sp>
      <p:sp>
        <p:nvSpPr>
          <p:cNvPr id="267" name="3.2 Evaluation metric评价指标"/>
          <p:cNvSpPr txBox="1"/>
          <p:nvPr/>
        </p:nvSpPr>
        <p:spPr>
          <a:xfrm>
            <a:off x="701425" y="1764616"/>
            <a:ext cx="9724726" cy="4732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defTabSz="587022">
              <a:defRPr b="1" sz="2400">
                <a:solidFill>
                  <a:srgbClr val="000000"/>
                </a:solidFill>
              </a:defRPr>
            </a:lvl1pPr>
          </a:lstStyle>
          <a:p>
            <a:pPr/>
            <a:r>
              <a:t>3.2 Evaluation metric评价指标</a:t>
            </a:r>
          </a:p>
        </p:txBody>
      </p:sp>
      <p:sp>
        <p:nvSpPr>
          <p:cNvPr id="268" name="为了衡量预测的性能，我们采用了最流行的度量，均方根误差（RMSE），如下所示。"/>
          <p:cNvSpPr txBox="1"/>
          <p:nvPr/>
        </p:nvSpPr>
        <p:spPr>
          <a:xfrm>
            <a:off x="727839" y="2617681"/>
            <a:ext cx="9671898" cy="40978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lgn="l">
              <a:lnSpc>
                <a:spcPct val="90000"/>
              </a:lnSpc>
              <a:spcBef>
                <a:spcPts val="3200"/>
              </a:spcBef>
              <a:defRPr sz="2000">
                <a:solidFill>
                  <a:srgbClr val="000000"/>
                </a:solidFill>
              </a:defRPr>
            </a:lvl1pPr>
          </a:lstStyle>
          <a:p>
            <a:pPr/>
            <a:r>
              <a:t>为了衡量预测的性能，我们采用了最流行的度量，均方根误差（RMSE），如下所示。</a:t>
            </a:r>
          </a:p>
        </p:txBody>
      </p:sp>
      <p:pic>
        <p:nvPicPr>
          <p:cNvPr id="269" name="图像" descr="图像"/>
          <p:cNvPicPr>
            <a:picLocks noChangeAspect="1"/>
          </p:cNvPicPr>
          <p:nvPr/>
        </p:nvPicPr>
        <p:blipFill>
          <a:blip r:embed="rId2">
            <a:extLst/>
          </a:blip>
          <a:stretch>
            <a:fillRect/>
          </a:stretch>
        </p:blipFill>
        <p:spPr>
          <a:xfrm>
            <a:off x="3209807" y="3207126"/>
            <a:ext cx="5029223" cy="1377050"/>
          </a:xfrm>
          <a:prstGeom prst="rect">
            <a:avLst/>
          </a:prstGeom>
          <a:ln w="3175">
            <a:miter lim="400000"/>
          </a:ln>
        </p:spPr>
      </p:pic>
      <p:sp>
        <p:nvSpPr>
          <p:cNvPr id="270" name="其中S是测试集，ru，i是用户u给予项目i的实际评分，rˆu，i是预测评分。较低的RMSE意味着更好的准确性。我们报告了5个不同分裂的测试集的平均RMSE。"/>
          <p:cNvSpPr txBox="1"/>
          <p:nvPr/>
        </p:nvSpPr>
        <p:spPr>
          <a:xfrm>
            <a:off x="535955" y="4763833"/>
            <a:ext cx="11717868" cy="736939"/>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a:lnSpc>
                <a:spcPct val="90000"/>
              </a:lnSpc>
              <a:spcBef>
                <a:spcPts val="3200"/>
              </a:spcBef>
              <a:defRPr sz="2000">
                <a:solidFill>
                  <a:srgbClr val="000000"/>
                </a:solidFill>
              </a:defRPr>
            </a:pPr>
            <a:r>
              <a:t>其中S是测试集，r</a:t>
            </a:r>
            <a:r>
              <a:rPr baseline="-5999"/>
              <a:t>u，i</a:t>
            </a:r>
            <a:r>
              <a:t>是用户u给予项目i的实际评分，rˆ</a:t>
            </a:r>
            <a:r>
              <a:rPr baseline="-5999"/>
              <a:t>u，i</a:t>
            </a:r>
            <a:r>
              <a:t>是预测评分。较低的RMSE意味着更好的准确性。我们报告了5个不同分裂的测试集的平均RMSE。</a:t>
            </a:r>
          </a:p>
        </p:txBody>
      </p:sp>
      <p:pic>
        <p:nvPicPr>
          <p:cNvPr id="271" name="图像" descr="图像"/>
          <p:cNvPicPr>
            <a:picLocks noChangeAspect="1"/>
          </p:cNvPicPr>
          <p:nvPr/>
        </p:nvPicPr>
        <p:blipFill>
          <a:blip r:embed="rId3">
            <a:extLst/>
          </a:blip>
          <a:stretch>
            <a:fillRect/>
          </a:stretch>
        </p:blipFill>
        <p:spPr>
          <a:xfrm>
            <a:off x="1650484" y="5680430"/>
            <a:ext cx="9488809" cy="4069899"/>
          </a:xfrm>
          <a:prstGeom prst="rect">
            <a:avLst/>
          </a:prstGeom>
          <a:ln w="3175">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Conclusion"/>
          <p:cNvSpPr txBox="1"/>
          <p:nvPr>
            <p:ph type="title"/>
          </p:nvPr>
        </p:nvSpPr>
        <p:spPr>
          <a:xfrm>
            <a:off x="643466" y="436575"/>
            <a:ext cx="11717868" cy="764354"/>
          </a:xfrm>
          <a:prstGeom prst="rect">
            <a:avLst/>
          </a:prstGeom>
        </p:spPr>
        <p:txBody>
          <a:bodyPr/>
          <a:lstStyle>
            <a:lvl1pPr defTabSz="1369804">
              <a:defRPr spc="-94" sz="4740"/>
            </a:lvl1pPr>
          </a:lstStyle>
          <a:p>
            <a:pPr/>
            <a:r>
              <a:t>Conclusion</a:t>
            </a:r>
          </a:p>
        </p:txBody>
      </p:sp>
      <p:sp>
        <p:nvSpPr>
          <p:cNvPr id="274" name="结论"/>
          <p:cNvSpPr txBox="1"/>
          <p:nvPr>
            <p:ph type="body" idx="21"/>
          </p:nvPr>
        </p:nvSpPr>
        <p:spPr>
          <a:xfrm>
            <a:off x="643466" y="1126422"/>
            <a:ext cx="11717868" cy="498549"/>
          </a:xfrm>
          <a:prstGeom prst="rect">
            <a:avLst/>
          </a:prstGeom>
          <a:extLst>
            <a:ext uri="{C572A759-6A51-4108-AA02-DFA0A04FC94B}">
              <ma14:wrappingTextBoxFlag xmlns:ma14="http://schemas.microsoft.com/office/mac/drawingml/2011/main" val="1"/>
            </a:ext>
          </a:extLst>
        </p:spPr>
        <p:txBody>
          <a:bodyPr/>
          <a:lstStyle/>
          <a:p>
            <a:pPr/>
            <a:r>
              <a:t>结论</a:t>
            </a:r>
          </a:p>
        </p:txBody>
      </p:sp>
      <p:sp>
        <p:nvSpPr>
          <p:cNvPr id="275" name="本文提出了一个新的CF方法，利用注意机制和一个特殊的扩展辍学。通过对大量实际基准的实证分析，表明该模型具有较高的RMSE预测精度，可以在movielens10m和Netflix上击败所有现有的预测方法。此外，注意的中间值也可以用来揭示预测背后的原因，这是与其他最新方法相比的显著优势。此外，实验结果还表明，与传统的attention-dropout机制相比，使用注意退出机制可以获得更低的RMSE值，并且我们相信attention-dropout机制也可以应用于其他注意机制实例。…"/>
          <p:cNvSpPr txBox="1"/>
          <p:nvPr>
            <p:ph type="body" idx="1"/>
          </p:nvPr>
        </p:nvSpPr>
        <p:spPr>
          <a:xfrm>
            <a:off x="643466" y="2232867"/>
            <a:ext cx="11717868" cy="6350198"/>
          </a:xfrm>
          <a:prstGeom prst="rect">
            <a:avLst/>
          </a:prstGeom>
        </p:spPr>
        <p:txBody>
          <a:bodyPr/>
          <a:lstStyle/>
          <a:p>
            <a:pPr marL="0" indent="0" defTabSz="1335126">
              <a:spcBef>
                <a:spcPts val="2400"/>
              </a:spcBef>
              <a:buSzTx/>
              <a:buNone/>
              <a:defRPr sz="2618"/>
            </a:pPr>
            <a:r>
              <a:t>本文提出了一个新的CF方法，利用注意机制和一个特殊的扩展辍学。通过对大量实际基准的实证分析，表明该模型具有较高的RMSE预测精度，可以在movielens10m和Netflix上击败所有现有的预测方法。此外，注意的中间值也可以用来揭示预测背后的原因，这是与其他最新方法相比的显著优势。此外，实验结果还表明，与传统的attention</a:t>
            </a:r>
            <a:r>
              <a:rPr>
                <a:latin typeface="Times New Roman"/>
                <a:ea typeface="Times New Roman"/>
                <a:cs typeface="Times New Roman"/>
                <a:sym typeface="Times New Roman"/>
              </a:rPr>
              <a:t>-</a:t>
            </a:r>
            <a:r>
              <a:t>dropout机制相比，使用注意退出机制可以获得更低的RMSE值，并且我们相信attention</a:t>
            </a:r>
            <a:r>
              <a:rPr>
                <a:latin typeface="Times New Roman"/>
                <a:ea typeface="Times New Roman"/>
                <a:cs typeface="Times New Roman"/>
                <a:sym typeface="Times New Roman"/>
              </a:rPr>
              <a:t>-</a:t>
            </a:r>
            <a:r>
              <a:t>dropout机制也可以应用于其他注意机制实例。</a:t>
            </a:r>
          </a:p>
          <a:p>
            <a:pPr marL="0" indent="0" defTabSz="1335126">
              <a:spcBef>
                <a:spcPts val="2400"/>
              </a:spcBef>
              <a:buSzTx/>
              <a:buNone/>
              <a:defRPr sz="2618"/>
            </a:pPr>
            <a:r>
              <a:t>1. 我们引入了一种新的基于邻域的注意机制的方法，与以往基于内容的注意</a:t>
            </a:r>
            <a:r>
              <a:rPr>
                <a:latin typeface="Times New Roman"/>
                <a:ea typeface="Times New Roman"/>
                <a:cs typeface="Times New Roman"/>
                <a:sym typeface="Times New Roman"/>
              </a:rPr>
              <a:t>	</a:t>
            </a:r>
            <a:r>
              <a:t>模型相比，我们认为它是一个纯的基于CF的模型。</a:t>
            </a:r>
            <a:endParaRPr>
              <a:latin typeface="Times New Roman"/>
              <a:ea typeface="Times New Roman"/>
              <a:cs typeface="Times New Roman"/>
              <a:sym typeface="Times New Roman"/>
            </a:endParaRPr>
          </a:p>
          <a:p>
            <a:pPr marL="0" indent="0" defTabSz="1335126">
              <a:spcBef>
                <a:spcPts val="2400"/>
              </a:spcBef>
              <a:buSzTx/>
              <a:buNone/>
              <a:defRPr sz="2618"/>
            </a:pPr>
            <a:r>
              <a:t>2. 实验结果表明，该方法不直接将注意力集中在内容信息上，而是将注意力</a:t>
            </a:r>
            <a:r>
              <a:rPr>
                <a:latin typeface="Times New Roman"/>
                <a:ea typeface="Times New Roman"/>
                <a:cs typeface="Times New Roman"/>
                <a:sym typeface="Times New Roman"/>
              </a:rPr>
              <a:t>	</a:t>
            </a:r>
            <a:r>
              <a:t>集中在嵌入信息的计算上，具有较高的预测精度。通过大量的实验验证了我</a:t>
            </a:r>
            <a:r>
              <a:rPr>
                <a:latin typeface="Times New Roman"/>
                <a:ea typeface="Times New Roman"/>
                <a:cs typeface="Times New Roman"/>
                <a:sym typeface="Times New Roman"/>
              </a:rPr>
              <a:t>	</a:t>
            </a:r>
            <a:r>
              <a:t>们的方法在三个流行基准上的性能，实验结果表明我们的方法可以超过以前</a:t>
            </a:r>
            <a:r>
              <a:rPr>
                <a:latin typeface="Times New Roman"/>
                <a:ea typeface="Times New Roman"/>
                <a:cs typeface="Times New Roman"/>
                <a:sym typeface="Times New Roman"/>
              </a:rPr>
              <a:t>	</a:t>
            </a:r>
            <a:r>
              <a:t>的最先进的方法提供额外的合理性。</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图像" descr="图像"/>
          <p:cNvPicPr>
            <a:picLocks noChangeAspect="1"/>
          </p:cNvPicPr>
          <p:nvPr/>
        </p:nvPicPr>
        <p:blipFill>
          <a:blip r:embed="rId2">
            <a:extLst/>
          </a:blip>
          <a:stretch>
            <a:fillRect/>
          </a:stretch>
        </p:blipFill>
        <p:spPr>
          <a:xfrm>
            <a:off x="1387720" y="1754295"/>
            <a:ext cx="9969501" cy="3835401"/>
          </a:xfrm>
          <a:prstGeom prst="rect">
            <a:avLst/>
          </a:prstGeom>
          <a:ln w="3175">
            <a:miter lim="400000"/>
          </a:ln>
        </p:spPr>
      </p:pic>
      <p:pic>
        <p:nvPicPr>
          <p:cNvPr id="156" name="图像" descr="图像"/>
          <p:cNvPicPr>
            <a:picLocks noChangeAspect="1"/>
          </p:cNvPicPr>
          <p:nvPr/>
        </p:nvPicPr>
        <p:blipFill>
          <a:blip r:embed="rId3">
            <a:extLst/>
          </a:blip>
          <a:stretch>
            <a:fillRect/>
          </a:stretch>
        </p:blipFill>
        <p:spPr>
          <a:xfrm>
            <a:off x="1436368" y="5430657"/>
            <a:ext cx="2667001" cy="2908301"/>
          </a:xfrm>
          <a:prstGeom prst="rect">
            <a:avLst/>
          </a:prstGeom>
          <a:ln w="3175">
            <a:miter lim="400000"/>
          </a:ln>
        </p:spPr>
      </p:pic>
      <p:sp>
        <p:nvSpPr>
          <p:cNvPr id="157" name="2020年影响因子：4.438…"/>
          <p:cNvSpPr txBox="1"/>
          <p:nvPr/>
        </p:nvSpPr>
        <p:spPr>
          <a:xfrm>
            <a:off x="6462660" y="6493184"/>
            <a:ext cx="1973970" cy="783245"/>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algn="l" defTabSz="457200">
              <a:defRPr b="1" sz="1400">
                <a:solidFill>
                  <a:srgbClr val="555555"/>
                </a:solidFill>
              </a:defRPr>
            </a:pPr>
            <a:r>
              <a:t>2020年影响因子：4.438</a:t>
            </a:r>
          </a:p>
          <a:p>
            <a:pPr algn="l" defTabSz="457200">
              <a:defRPr b="1" sz="1400">
                <a:solidFill>
                  <a:srgbClr val="555555"/>
                </a:solidFill>
              </a:defRPr>
            </a:pPr>
            <a:r>
              <a:t>JCR分区：Q1</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ABSTRACT"/>
          <p:cNvSpPr txBox="1"/>
          <p:nvPr>
            <p:ph type="title"/>
          </p:nvPr>
        </p:nvSpPr>
        <p:spPr>
          <a:xfrm>
            <a:off x="643466" y="436575"/>
            <a:ext cx="11717868" cy="764354"/>
          </a:xfrm>
          <a:prstGeom prst="rect">
            <a:avLst/>
          </a:prstGeom>
        </p:spPr>
        <p:txBody>
          <a:bodyPr/>
          <a:lstStyle>
            <a:lvl1pPr defTabSz="1369804">
              <a:defRPr spc="-94" sz="4740"/>
            </a:lvl1pPr>
          </a:lstStyle>
          <a:p>
            <a:pPr/>
            <a:r>
              <a:t>ABSTRACT</a:t>
            </a:r>
          </a:p>
        </p:txBody>
      </p:sp>
      <p:sp>
        <p:nvSpPr>
          <p:cNvPr id="160" name="摘要"/>
          <p:cNvSpPr txBox="1"/>
          <p:nvPr>
            <p:ph type="body" idx="21"/>
          </p:nvPr>
        </p:nvSpPr>
        <p:spPr>
          <a:xfrm>
            <a:off x="643466" y="1126422"/>
            <a:ext cx="11717868" cy="498549"/>
          </a:xfrm>
          <a:prstGeom prst="rect">
            <a:avLst/>
          </a:prstGeom>
          <a:extLst>
            <a:ext uri="{C572A759-6A51-4108-AA02-DFA0A04FC94B}">
              <ma14:wrappingTextBoxFlag xmlns:ma14="http://schemas.microsoft.com/office/mac/drawingml/2011/main" val="1"/>
            </a:ext>
          </a:extLst>
        </p:spPr>
        <p:txBody>
          <a:bodyPr/>
          <a:lstStyle/>
          <a:p>
            <a:pPr/>
            <a:r>
              <a:t>摘要</a:t>
            </a:r>
          </a:p>
        </p:txBody>
      </p:sp>
      <p:sp>
        <p:nvSpPr>
          <p:cNvPr id="161" name="基于邻域的协同过滤是推荐系统中一种重要的方法，具有简单、合理的优点。然而，与基于模型的协同过滤系统相比，基于模型的方法由于其预测精度较低而受到较少的关注，但是基于模型的方法也存在一个值得注意的缺点，即不能有效地解释其估计背后的原因。为了开发一个同时具有高准确度和合理性的系统，我们从注意力的自然机制出发，提出了一种新的基于邻域的协同过滤方法。该方法可以根据用户历史中的预测自适应地寻找邻域项，而不需要任何关于项相关性的预定义函数。然后根据这些关系进行估计。在多个测试平台上进行了实验，结果表明，该方法在mov"/>
          <p:cNvSpPr txBox="1"/>
          <p:nvPr>
            <p:ph type="body" idx="1"/>
          </p:nvPr>
        </p:nvSpPr>
        <p:spPr>
          <a:xfrm>
            <a:off x="643466" y="2530845"/>
            <a:ext cx="11717868" cy="4691910"/>
          </a:xfrm>
          <a:prstGeom prst="rect">
            <a:avLst/>
          </a:prstGeom>
        </p:spPr>
        <p:txBody>
          <a:bodyPr/>
          <a:lstStyle>
            <a:lvl1pPr marL="0" indent="0" defTabSz="1335126">
              <a:lnSpc>
                <a:spcPct val="120000"/>
              </a:lnSpc>
              <a:spcBef>
                <a:spcPts val="2400"/>
              </a:spcBef>
              <a:buSzTx/>
              <a:buNone/>
              <a:defRPr sz="2618"/>
            </a:lvl1pPr>
          </a:lstStyle>
          <a:p>
            <a:pPr/>
            <a:r>
              <a:t>基于邻域的协同过滤是推荐系统中一种重要的方法，具有简单、合理的优点。然而，与基于模型的协同过滤系统相比，基于模型的方法由于其预测精度较低而受到较少的关注，但是基于模型的方法也存在一个值得注意的缺点，即不能有效地解释其估计背后的原因。为了开发一个同时具有高准确度和合理性的系统，我们从注意力的自然机制出发，提出了一种新的基于邻域的协同过滤方法。该方法可以根据用户历史中的预测自适应地寻找邻域项，而不需要任何关于项相关性的预定义函数。然后根据这些关系进行估计。在多个测试平台上进行了实验，结果表明，该方法在movielens10m和Netflix上的预测性能优于所有现有的方法。</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Introduction"/>
          <p:cNvSpPr txBox="1"/>
          <p:nvPr>
            <p:ph type="title"/>
          </p:nvPr>
        </p:nvSpPr>
        <p:spPr>
          <a:xfrm>
            <a:off x="643466" y="436575"/>
            <a:ext cx="11717868" cy="764354"/>
          </a:xfrm>
          <a:prstGeom prst="rect">
            <a:avLst/>
          </a:prstGeom>
        </p:spPr>
        <p:txBody>
          <a:bodyPr/>
          <a:lstStyle>
            <a:lvl1pPr defTabSz="1369804">
              <a:defRPr spc="-94" sz="4740"/>
            </a:lvl1pPr>
          </a:lstStyle>
          <a:p>
            <a:pPr/>
            <a:r>
              <a:t>Introduction</a:t>
            </a:r>
          </a:p>
        </p:txBody>
      </p:sp>
      <p:sp>
        <p:nvSpPr>
          <p:cNvPr id="164" name="引言"/>
          <p:cNvSpPr txBox="1"/>
          <p:nvPr>
            <p:ph type="body" idx="21"/>
          </p:nvPr>
        </p:nvSpPr>
        <p:spPr>
          <a:xfrm>
            <a:off x="643466" y="1126422"/>
            <a:ext cx="11717868" cy="498549"/>
          </a:xfrm>
          <a:prstGeom prst="rect">
            <a:avLst/>
          </a:prstGeom>
          <a:extLst>
            <a:ext uri="{C572A759-6A51-4108-AA02-DFA0A04FC94B}">
              <ma14:wrappingTextBoxFlag xmlns:ma14="http://schemas.microsoft.com/office/mac/drawingml/2011/main" val="1"/>
            </a:ext>
          </a:extLst>
        </p:spPr>
        <p:txBody>
          <a:bodyPr/>
          <a:lstStyle/>
          <a:p>
            <a:pPr/>
            <a:r>
              <a:t>引言</a:t>
            </a:r>
          </a:p>
        </p:txBody>
      </p:sp>
      <p:sp>
        <p:nvSpPr>
          <p:cNvPr id="165" name="推荐系统在现代在线服务中扮演着越来越重要的角色。在RS中，对新项目的评价是一项重要的任务，协同过滤（CF）由于其相对较好的预测性能而成为最流行的方法。在CF方法中，预测是从用户的历史评分或偏好等用户项交互中生成的。通常CF方法可以分为两类：基于邻域的方法和基于模型的方法。…"/>
          <p:cNvSpPr txBox="1"/>
          <p:nvPr>
            <p:ph type="body" idx="1"/>
          </p:nvPr>
        </p:nvSpPr>
        <p:spPr>
          <a:xfrm>
            <a:off x="643466" y="2801590"/>
            <a:ext cx="11717868" cy="5641739"/>
          </a:xfrm>
          <a:prstGeom prst="rect">
            <a:avLst/>
          </a:prstGeom>
        </p:spPr>
        <p:txBody>
          <a:bodyPr/>
          <a:lstStyle/>
          <a:p>
            <a:pPr marL="0" indent="0" defTabSz="1283108">
              <a:lnSpc>
                <a:spcPct val="120000"/>
              </a:lnSpc>
              <a:spcBef>
                <a:spcPts val="2300"/>
              </a:spcBef>
              <a:buSzTx/>
              <a:buNone/>
              <a:defRPr sz="2516"/>
            </a:pPr>
            <a:r>
              <a:t>推荐系统在现代在线服务中扮演着越来越重要的角色。在RS中，对新项目的评价是一项重要的任务，协同过滤（CF）由于其相对较好的预测性能而成为最流行的方法。在CF方法中，预测是从用户的历史评分或偏好等用户项交互中生成的。</a:t>
            </a:r>
            <a:r>
              <a:rPr>
                <a:solidFill>
                  <a:schemeClr val="accent5">
                    <a:hueOff val="-82419"/>
                    <a:satOff val="-9513"/>
                    <a:lumOff val="-16343"/>
                  </a:schemeClr>
                </a:solidFill>
              </a:rPr>
              <a:t>通常CF方法可以分为两类：基于邻域的方法和基于模型的方法。</a:t>
            </a:r>
          </a:p>
          <a:p>
            <a:pPr marL="0" indent="0" defTabSz="1283108">
              <a:lnSpc>
                <a:spcPct val="120000"/>
              </a:lnSpc>
              <a:spcBef>
                <a:spcPts val="2300"/>
              </a:spcBef>
              <a:buSzTx/>
              <a:buNone/>
              <a:defRPr sz="2516"/>
            </a:pPr>
            <a:r>
              <a:rPr>
                <a:solidFill>
                  <a:schemeClr val="accent5">
                    <a:hueOff val="-82419"/>
                    <a:satOff val="-9513"/>
                    <a:lumOff val="-16343"/>
                  </a:schemeClr>
                </a:solidFill>
              </a:rPr>
              <a:t>在基于模型的方法中，利用用户项目评分来学习一个预测模型，如潜在因子分解（LF）和神经网络，然后应用学习的模型生成一个估计，而不直接使用历史评分信息。</a:t>
            </a:r>
            <a:r>
              <a:t>因此，LF在RS中最为流行，有许多方法被提出来提高LF的预测精度或降低LF的时间开销。例如，参考文献[26]采用二阶解算器代替传统的一阶解算器来提高预测精度。基于集成LF的方法可以通过多种多样性和聚合策略来提高预测精度[27]；</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Introduction"/>
          <p:cNvSpPr txBox="1"/>
          <p:nvPr>
            <p:ph type="title"/>
          </p:nvPr>
        </p:nvSpPr>
        <p:spPr>
          <a:xfrm>
            <a:off x="643466" y="436575"/>
            <a:ext cx="11717868" cy="764354"/>
          </a:xfrm>
          <a:prstGeom prst="rect">
            <a:avLst/>
          </a:prstGeom>
        </p:spPr>
        <p:txBody>
          <a:bodyPr/>
          <a:lstStyle>
            <a:lvl1pPr defTabSz="1369804">
              <a:defRPr spc="-94" sz="4740"/>
            </a:lvl1pPr>
          </a:lstStyle>
          <a:p>
            <a:pPr/>
            <a:r>
              <a:t>Introduction</a:t>
            </a:r>
          </a:p>
        </p:txBody>
      </p:sp>
      <p:sp>
        <p:nvSpPr>
          <p:cNvPr id="168" name="引言"/>
          <p:cNvSpPr txBox="1"/>
          <p:nvPr>
            <p:ph type="body" idx="21"/>
          </p:nvPr>
        </p:nvSpPr>
        <p:spPr>
          <a:xfrm>
            <a:off x="643466" y="1126422"/>
            <a:ext cx="11717868" cy="498549"/>
          </a:xfrm>
          <a:prstGeom prst="rect">
            <a:avLst/>
          </a:prstGeom>
          <a:extLst>
            <a:ext uri="{C572A759-6A51-4108-AA02-DFA0A04FC94B}">
              <ma14:wrappingTextBoxFlag xmlns:ma14="http://schemas.microsoft.com/office/mac/drawingml/2011/main" val="1"/>
            </a:ext>
          </a:extLst>
        </p:spPr>
        <p:txBody>
          <a:bodyPr/>
          <a:lstStyle/>
          <a:p>
            <a:pPr/>
            <a:r>
              <a:t>引言</a:t>
            </a:r>
          </a:p>
        </p:txBody>
      </p:sp>
      <p:sp>
        <p:nvSpPr>
          <p:cNvPr id="169" name="与基于模型的方法相比，在基于邻域的CF中，用户项目评分直接用于基于用户或项目之间关系的推荐。在各种基于邻域的CF方法中，面向项目的方法由于其更好的可扩展性和准确性而更受欢迎。在面向项目的方法中，用户u对项目i的未知评分是由u对类似项目i的已知评分来估计的。这些项目的相似性通常是通过一些预定义的或启发式的方法获得的，如余弦相似性和皮尔逊相关系数。…"/>
          <p:cNvSpPr txBox="1"/>
          <p:nvPr>
            <p:ph type="body" idx="1"/>
          </p:nvPr>
        </p:nvSpPr>
        <p:spPr>
          <a:xfrm>
            <a:off x="643466" y="2232867"/>
            <a:ext cx="11717868" cy="6350198"/>
          </a:xfrm>
          <a:prstGeom prst="rect">
            <a:avLst/>
          </a:prstGeom>
        </p:spPr>
        <p:txBody>
          <a:bodyPr/>
          <a:lstStyle/>
          <a:p>
            <a:pPr marL="0" indent="0" defTabSz="1317786">
              <a:lnSpc>
                <a:spcPct val="120000"/>
              </a:lnSpc>
              <a:spcBef>
                <a:spcPts val="2400"/>
              </a:spcBef>
              <a:buSzTx/>
              <a:buNone/>
              <a:defRPr sz="2584"/>
            </a:pPr>
            <a:r>
              <a:rPr>
                <a:solidFill>
                  <a:schemeClr val="accent5">
                    <a:hueOff val="-82419"/>
                    <a:satOff val="-9513"/>
                    <a:lumOff val="-16343"/>
                  </a:schemeClr>
                </a:solidFill>
              </a:rPr>
              <a:t>与基于模型的方法相比，在基于邻域的CF中，用户项目评分直接用于基于用户或项目之间关系的推荐。在各种基于邻域的CF方法中，面向项目的方法由于其更好的可扩展性和准确性而更受欢迎</a:t>
            </a:r>
            <a:r>
              <a:t>。在面向项目的方法中，用户u对项目i的未知评分是由u对类似项目i的已知评分来估计的。这些项目的相似性通常是通过一些预定义的或启发式的方法获得的，如余弦相似性和皮尔逊相关系数。</a:t>
            </a:r>
          </a:p>
          <a:p>
            <a:pPr marL="0" indent="0" defTabSz="1317786">
              <a:lnSpc>
                <a:spcPct val="120000"/>
              </a:lnSpc>
              <a:spcBef>
                <a:spcPts val="2400"/>
              </a:spcBef>
              <a:buSzTx/>
              <a:buNone/>
              <a:defRPr sz="2584"/>
            </a:pPr>
            <a:r>
              <a:rPr>
                <a:solidFill>
                  <a:schemeClr val="accent5">
                    <a:hueOff val="-82419"/>
                    <a:satOff val="-9513"/>
                    <a:lumOff val="-16343"/>
                  </a:schemeClr>
                </a:solidFill>
              </a:rPr>
              <a:t>然而，最近的研究表明，基于模型的方法在预测精度方面优于邻域方法。基于邻域的方法性能相对较差的主要原因是项目或用户的相关性是通过手工编制或预定义的函数计算的。</a:t>
            </a:r>
            <a:r>
              <a:t>因此，为了解决这一缺点，提出了更先进和复杂的函数来度量这些相关性[4,5,36]。另一方面，还提出了几种方法来自动学习与相关性相关的权重[3,18]。尽管如此，它们的性能仍然无法与最先进的基于模型的方法相媲美。</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Introduction"/>
          <p:cNvSpPr txBox="1"/>
          <p:nvPr>
            <p:ph type="title"/>
          </p:nvPr>
        </p:nvSpPr>
        <p:spPr>
          <a:xfrm>
            <a:off x="643466" y="436575"/>
            <a:ext cx="11717868" cy="764354"/>
          </a:xfrm>
          <a:prstGeom prst="rect">
            <a:avLst/>
          </a:prstGeom>
        </p:spPr>
        <p:txBody>
          <a:bodyPr/>
          <a:lstStyle>
            <a:lvl1pPr defTabSz="1369804">
              <a:defRPr spc="-94" sz="4740"/>
            </a:lvl1pPr>
          </a:lstStyle>
          <a:p>
            <a:pPr/>
            <a:r>
              <a:t>Introduction</a:t>
            </a:r>
          </a:p>
        </p:txBody>
      </p:sp>
      <p:sp>
        <p:nvSpPr>
          <p:cNvPr id="172" name="引言"/>
          <p:cNvSpPr txBox="1"/>
          <p:nvPr>
            <p:ph type="body" idx="21"/>
          </p:nvPr>
        </p:nvSpPr>
        <p:spPr>
          <a:xfrm>
            <a:off x="643466" y="1126422"/>
            <a:ext cx="11717868" cy="498549"/>
          </a:xfrm>
          <a:prstGeom prst="rect">
            <a:avLst/>
          </a:prstGeom>
          <a:extLst>
            <a:ext uri="{C572A759-6A51-4108-AA02-DFA0A04FC94B}">
              <ma14:wrappingTextBoxFlag xmlns:ma14="http://schemas.microsoft.com/office/mac/drawingml/2011/main" val="1"/>
            </a:ext>
          </a:extLst>
        </p:spPr>
        <p:txBody>
          <a:bodyPr/>
          <a:lstStyle/>
          <a:p>
            <a:pPr/>
            <a:r>
              <a:t>引言</a:t>
            </a:r>
          </a:p>
        </p:txBody>
      </p:sp>
      <p:sp>
        <p:nvSpPr>
          <p:cNvPr id="173" name="尽管我们需要RS的高预测精度，但良好的预测精度并不能保证为用户提供有效且令人满意的体验[14]。仅仅显示推荐结果会让用户很难确定他们是否真的可以信任RS[13]，而基于模型的方法几乎是一个“黑匣子”来有效地解释他们的估计。与基于模型的CF相比，基于邻域的CF的一个重要优点是它的可解释性[1]。例如，在面向项目的方法中，可以使用与目标项目相似的项目集及其相应的已知评分来解释预测的原因[30]。这可以帮助用户更好地理解建议及其相关性，从而提供更好的体验。…"/>
          <p:cNvSpPr txBox="1"/>
          <p:nvPr>
            <p:ph type="body" idx="1"/>
          </p:nvPr>
        </p:nvSpPr>
        <p:spPr>
          <a:xfrm>
            <a:off x="643466" y="2232867"/>
            <a:ext cx="11717868" cy="6350198"/>
          </a:xfrm>
          <a:prstGeom prst="rect">
            <a:avLst/>
          </a:prstGeom>
        </p:spPr>
        <p:txBody>
          <a:bodyPr/>
          <a:lstStyle/>
          <a:p>
            <a:pPr marL="0" indent="0" defTabSz="1265768">
              <a:lnSpc>
                <a:spcPct val="120000"/>
              </a:lnSpc>
              <a:spcBef>
                <a:spcPts val="2300"/>
              </a:spcBef>
              <a:buSzTx/>
              <a:buNone/>
              <a:defRPr sz="2482"/>
            </a:pPr>
            <a:r>
              <a:t>尽管我们需要RS的高预测精度，但良好的预测精度并不能保证为用户提供有效且令人满意的体验[14]。仅仅显示推荐结果会让用户很难确定他们是否真的可以信任RS[13]，而基于模型的方法几乎是一个“黑匣子”来有效地解释他们的估计。与基于模型的CF相比，</a:t>
            </a:r>
            <a:r>
              <a:rPr>
                <a:solidFill>
                  <a:schemeClr val="accent5">
                    <a:hueOff val="-82419"/>
                    <a:satOff val="-9513"/>
                    <a:lumOff val="-16343"/>
                  </a:schemeClr>
                </a:solidFill>
              </a:rPr>
              <a:t>基于邻域的CF的一个重要优点是它的可解释性[1]。例如，在面向项目的方法中，可以使用与目标项目相似的项目集及其相应的已知评分来解释预测的原因</a:t>
            </a:r>
            <a:r>
              <a:t>[30]。这可以帮助用户更好地理解建议及其相关性，从而提供更好的体验。</a:t>
            </a:r>
          </a:p>
          <a:p>
            <a:pPr marL="0" indent="0" defTabSz="1265768">
              <a:lnSpc>
                <a:spcPct val="120000"/>
              </a:lnSpc>
              <a:spcBef>
                <a:spcPts val="2300"/>
              </a:spcBef>
              <a:buSzTx/>
              <a:buNone/>
              <a:defRPr sz="2482"/>
            </a:pPr>
            <a:r>
              <a:t>近年来，神经网络被广泛应用于各种领域[20,31,32,39]。</a:t>
            </a:r>
            <a:r>
              <a:rPr>
                <a:solidFill>
                  <a:schemeClr val="accent5">
                    <a:hueOff val="-82419"/>
                    <a:satOff val="-9513"/>
                    <a:lumOff val="-16343"/>
                  </a:schemeClr>
                </a:solidFill>
              </a:rPr>
              <a:t>基于注意的模型是一种流行的深度学习方法，在问答（QA）[38]、神经机器翻译（NMT）[2]和语音识别[8]等许多应用中都得到了成功的实现</a:t>
            </a:r>
            <a:r>
              <a:t>。基于注意的模型受到了人类选择性注意的自然机制的启发，这种机制在人类视觉系统中起着基础性的作用[15,29]。选择性注意机制有助于选择最相关的信息，而不是使用所有可用的信息。</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Introduction"/>
          <p:cNvSpPr txBox="1"/>
          <p:nvPr>
            <p:ph type="title"/>
          </p:nvPr>
        </p:nvSpPr>
        <p:spPr>
          <a:xfrm>
            <a:off x="643466" y="436575"/>
            <a:ext cx="11717868" cy="764354"/>
          </a:xfrm>
          <a:prstGeom prst="rect">
            <a:avLst/>
          </a:prstGeom>
        </p:spPr>
        <p:txBody>
          <a:bodyPr/>
          <a:lstStyle>
            <a:lvl1pPr defTabSz="1369804">
              <a:defRPr spc="-94" sz="4740"/>
            </a:lvl1pPr>
          </a:lstStyle>
          <a:p>
            <a:pPr/>
            <a:r>
              <a:t>Introduction</a:t>
            </a:r>
          </a:p>
        </p:txBody>
      </p:sp>
      <p:sp>
        <p:nvSpPr>
          <p:cNvPr id="176" name="引言"/>
          <p:cNvSpPr txBox="1"/>
          <p:nvPr>
            <p:ph type="body" idx="21"/>
          </p:nvPr>
        </p:nvSpPr>
        <p:spPr>
          <a:xfrm>
            <a:off x="643466" y="1126422"/>
            <a:ext cx="11717868" cy="498549"/>
          </a:xfrm>
          <a:prstGeom prst="rect">
            <a:avLst/>
          </a:prstGeom>
          <a:extLst>
            <a:ext uri="{C572A759-6A51-4108-AA02-DFA0A04FC94B}">
              <ma14:wrappingTextBoxFlag xmlns:ma14="http://schemas.microsoft.com/office/mac/drawingml/2011/main" val="1"/>
            </a:ext>
          </a:extLst>
        </p:spPr>
        <p:txBody>
          <a:bodyPr/>
          <a:lstStyle/>
          <a:p>
            <a:pPr/>
            <a:r>
              <a:t>引言</a:t>
            </a:r>
          </a:p>
        </p:txBody>
      </p:sp>
      <p:sp>
        <p:nvSpPr>
          <p:cNvPr id="177" name="尽管深度学习技术已被应用于识别系统[10,11,41]，但将注意机制应用于识别系统的研究非常有限。对于个性化标签识别，肖等[42]提出了将注意引入因素识别机的注意因素识别机（AFM）[33]。对于多媒体推荐，Chen等人[7]提出了一种基于内容的模型，该模型引入了注意机制，通过用户对用户历史记录项的注意值进行推荐。在这些模型中，注意力的计算涉及图像、视频等项目的附加多媒体内容信息。然而，如果没有额外的内容信息，这个模型就不能很好地适应这个场景。…"/>
          <p:cNvSpPr txBox="1"/>
          <p:nvPr>
            <p:ph type="body" idx="1"/>
          </p:nvPr>
        </p:nvSpPr>
        <p:spPr>
          <a:xfrm>
            <a:off x="643466" y="2232867"/>
            <a:ext cx="11717868" cy="6350198"/>
          </a:xfrm>
          <a:prstGeom prst="rect">
            <a:avLst/>
          </a:prstGeom>
        </p:spPr>
        <p:txBody>
          <a:bodyPr/>
          <a:lstStyle/>
          <a:p>
            <a:pPr marL="0" indent="0" defTabSz="1317786">
              <a:spcBef>
                <a:spcPts val="2400"/>
              </a:spcBef>
              <a:buSzTx/>
              <a:buNone/>
              <a:defRPr sz="2584"/>
            </a:pPr>
            <a:r>
              <a:rPr>
                <a:solidFill>
                  <a:schemeClr val="accent5">
                    <a:hueOff val="-82419"/>
                    <a:satOff val="-9513"/>
                    <a:lumOff val="-16343"/>
                  </a:schemeClr>
                </a:solidFill>
              </a:rPr>
              <a:t>尽管深度学习技术已被应用于识别系统[10,11,41]，但将注意机制应用于识别系统的研究非常有限。</a:t>
            </a:r>
            <a:r>
              <a:t>对于个性化标签识别，肖等[42]提出了将注意引入因素识别机的注意因素识别机（AFM）[33]。对于多媒体推荐，Chen等人[7]提出了一种基于内容的模型，该模型引入了注意机制，通过用户对用户历史记录项的注意值进行推荐。</a:t>
            </a:r>
            <a:r>
              <a:rPr>
                <a:solidFill>
                  <a:schemeClr val="accent5">
                    <a:hueOff val="-82419"/>
                    <a:satOff val="-9513"/>
                    <a:lumOff val="-16343"/>
                  </a:schemeClr>
                </a:solidFill>
              </a:rPr>
              <a:t>在这些模型中，注意力的计算涉及图像、视频等项目的附加多媒体内容信息。然而，如果没有额外的内容信息，这个模型就不能很好地适应这个场景。</a:t>
            </a:r>
            <a:endParaRPr>
              <a:latin typeface="Times New Roman"/>
              <a:ea typeface="Times New Roman"/>
              <a:cs typeface="Times New Roman"/>
              <a:sym typeface="Times New Roman"/>
            </a:endParaRPr>
          </a:p>
          <a:p>
            <a:pPr marL="0" indent="0" defTabSz="1317786">
              <a:spcBef>
                <a:spcPts val="2400"/>
              </a:spcBef>
              <a:buSzTx/>
              <a:buNone/>
              <a:defRPr sz="2584"/>
            </a:pPr>
            <a:r>
              <a:t>该文提出了一种新的面向项目的基于注意的协同过滤方法。</a:t>
            </a:r>
            <a:r>
              <a:rPr>
                <a:solidFill>
                  <a:schemeClr val="accent5">
                    <a:hueOff val="-82419"/>
                    <a:satOff val="-9513"/>
                    <a:lumOff val="-16343"/>
                  </a:schemeClr>
                </a:solidFill>
              </a:rPr>
              <a:t>我们的模型具有项目相关性的特点。也就是说，它可以自适应地捕获目标项与用户历史记录项之间的关系，而不需要额外的内容信息，并从这些关系中获得评级预测。</a:t>
            </a:r>
            <a:r>
              <a:t>捕捉到的注意得分可以解释为项目的相似性，</a:t>
            </a:r>
            <a:r>
              <a:rPr>
                <a:solidFill>
                  <a:schemeClr val="accent5">
                    <a:hueOff val="-82419"/>
                    <a:satOff val="-9513"/>
                    <a:lumOff val="-16343"/>
                  </a:schemeClr>
                </a:solidFill>
              </a:rPr>
              <a:t>这些注意得分能够揭示预测的原因</a:t>
            </a:r>
            <a:r>
              <a:t>。</a:t>
            </a:r>
            <a:r>
              <a:rPr>
                <a:solidFill>
                  <a:schemeClr val="accent5">
                    <a:hueOff val="-82419"/>
                    <a:satOff val="-9513"/>
                    <a:lumOff val="-16343"/>
                  </a:schemeClr>
                </a:solidFill>
              </a:rPr>
              <a:t>为了进一步提高基于注意的CF的精确性，提出了一种特殊的正则化方法“注意脱落”，它是对传统脱落[37]的一种特殊扩展，以解决注意机制问题，可以有效地减少过度夸大的注意引起的过拟合。</a:t>
            </a:r>
            <a:r>
              <a:t>利用注意机制，除了保持基于邻域的CF方法的简单性和合理性外，还可以显著提高评级预测的准确性。</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Proposed method"/>
          <p:cNvSpPr txBox="1"/>
          <p:nvPr>
            <p:ph type="title"/>
          </p:nvPr>
        </p:nvSpPr>
        <p:spPr>
          <a:xfrm>
            <a:off x="643466" y="436575"/>
            <a:ext cx="11717868" cy="764354"/>
          </a:xfrm>
          <a:prstGeom prst="rect">
            <a:avLst/>
          </a:prstGeom>
        </p:spPr>
        <p:txBody>
          <a:bodyPr/>
          <a:lstStyle>
            <a:lvl1pPr defTabSz="1369804">
              <a:defRPr spc="-94" sz="4740"/>
            </a:lvl1pPr>
          </a:lstStyle>
          <a:p>
            <a:pPr/>
            <a:r>
              <a:t>Proposed method</a:t>
            </a:r>
          </a:p>
        </p:txBody>
      </p:sp>
      <p:sp>
        <p:nvSpPr>
          <p:cNvPr id="180" name="拟用方法"/>
          <p:cNvSpPr txBox="1"/>
          <p:nvPr>
            <p:ph type="body" idx="21"/>
          </p:nvPr>
        </p:nvSpPr>
        <p:spPr>
          <a:xfrm>
            <a:off x="643466" y="1126422"/>
            <a:ext cx="11717868" cy="498549"/>
          </a:xfrm>
          <a:prstGeom prst="rect">
            <a:avLst/>
          </a:prstGeom>
          <a:extLst>
            <a:ext uri="{C572A759-6A51-4108-AA02-DFA0A04FC94B}">
              <ma14:wrappingTextBoxFlag xmlns:ma14="http://schemas.microsoft.com/office/mac/drawingml/2011/main" val="1"/>
            </a:ext>
          </a:extLst>
        </p:spPr>
        <p:txBody>
          <a:bodyPr/>
          <a:lstStyle/>
          <a:p>
            <a:pPr/>
            <a:r>
              <a:t>拟用方法</a:t>
            </a:r>
          </a:p>
        </p:txBody>
      </p:sp>
      <p:sp>
        <p:nvSpPr>
          <p:cNvPr id="181" name="2.1 准备工作"/>
          <p:cNvSpPr txBox="1"/>
          <p:nvPr/>
        </p:nvSpPr>
        <p:spPr>
          <a:xfrm>
            <a:off x="701425" y="1764616"/>
            <a:ext cx="1794494" cy="473287"/>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lgn="l" defTabSz="587022">
              <a:defRPr b="1" sz="2400">
                <a:solidFill>
                  <a:srgbClr val="000000"/>
                </a:solidFill>
              </a:defRPr>
            </a:lvl1pPr>
          </a:lstStyle>
          <a:p>
            <a:pPr/>
            <a:r>
              <a:t>2.1 准备工作</a:t>
            </a:r>
          </a:p>
        </p:txBody>
      </p:sp>
      <p:sp>
        <p:nvSpPr>
          <p:cNvPr id="182" name="给定一个包含m个用户和n个项目的用户项目评级矩阵R∈Rm*n，R中的元素Ru，i就是评级。…"/>
          <p:cNvSpPr txBox="1"/>
          <p:nvPr/>
        </p:nvSpPr>
        <p:spPr>
          <a:xfrm>
            <a:off x="643466" y="2377548"/>
            <a:ext cx="11717868" cy="1157435"/>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a:lnSpc>
                <a:spcPct val="90000"/>
              </a:lnSpc>
              <a:spcBef>
                <a:spcPts val="3200"/>
              </a:spcBef>
              <a:defRPr sz="2000">
                <a:solidFill>
                  <a:srgbClr val="000000"/>
                </a:solidFill>
              </a:defRPr>
            </a:pPr>
            <a:r>
              <a:t>给定一个包含m个用户和n个项目的用户项目评级矩阵R∈R</a:t>
            </a:r>
            <a:r>
              <a:rPr baseline="31999"/>
              <a:t>m*n</a:t>
            </a:r>
            <a:r>
              <a:t>，R中的元素R</a:t>
            </a:r>
            <a:r>
              <a:rPr baseline="-5999"/>
              <a:t>u，i</a:t>
            </a:r>
            <a:r>
              <a:t>就是评级。</a:t>
            </a:r>
          </a:p>
          <a:p>
            <a:pPr algn="l">
              <a:lnSpc>
                <a:spcPct val="90000"/>
              </a:lnSpc>
              <a:spcBef>
                <a:spcPts val="3200"/>
              </a:spcBef>
              <a:defRPr sz="2000">
                <a:solidFill>
                  <a:srgbClr val="000000"/>
                </a:solidFill>
              </a:defRPr>
            </a:pPr>
            <a:r>
              <a:t>假设存在构成训练集的集合D，协同过滤的目标是根据D预测未知评分。</a:t>
            </a:r>
          </a:p>
        </p:txBody>
      </p:sp>
      <p:sp>
        <p:nvSpPr>
          <p:cNvPr id="183" name="其中Sk（u，i）是一个集合，包括k个与i最相似的项目和已知评级ru，j。这里ci，j是相对于i和j的权重。…"/>
          <p:cNvSpPr txBox="1"/>
          <p:nvPr/>
        </p:nvSpPr>
        <p:spPr>
          <a:xfrm>
            <a:off x="660568" y="6076779"/>
            <a:ext cx="11683664" cy="1143339"/>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a:lnSpc>
                <a:spcPct val="90000"/>
              </a:lnSpc>
              <a:spcBef>
                <a:spcPts val="3200"/>
              </a:spcBef>
              <a:defRPr sz="2000">
                <a:solidFill>
                  <a:srgbClr val="000000"/>
                </a:solidFill>
              </a:defRPr>
            </a:pPr>
            <a:r>
              <a:t>其中S</a:t>
            </a:r>
            <a:r>
              <a:rPr baseline="31999"/>
              <a:t>k</a:t>
            </a:r>
            <a:r>
              <a:t>（u，i）是一个集合，包括k个与i最相似的项目和已知评级r</a:t>
            </a:r>
            <a:r>
              <a:rPr baseline="-5999"/>
              <a:t>u，j</a:t>
            </a:r>
            <a:r>
              <a:t>。这里c</a:t>
            </a:r>
            <a:r>
              <a:rPr baseline="-5999"/>
              <a:t>i，j</a:t>
            </a:r>
            <a:r>
              <a:t>是相对于i和j的权重。</a:t>
            </a:r>
            <a:endParaRPr>
              <a:latin typeface="Times New Roman"/>
              <a:ea typeface="Times New Roman"/>
              <a:cs typeface="Times New Roman"/>
              <a:sym typeface="Times New Roman"/>
            </a:endParaRPr>
          </a:p>
          <a:p>
            <a:pPr algn="l">
              <a:lnSpc>
                <a:spcPct val="90000"/>
              </a:lnSpc>
              <a:spcBef>
                <a:spcPts val="3200"/>
              </a:spcBef>
              <a:defRPr sz="2000">
                <a:solidFill>
                  <a:srgbClr val="000000"/>
                </a:solidFill>
              </a:defRPr>
            </a:pPr>
            <a:r>
              <a:t>通常，c</a:t>
            </a:r>
            <a:r>
              <a:rPr baseline="-5999"/>
              <a:t>i，j</a:t>
            </a:r>
            <a:r>
              <a:t>是i和j之间的归一化相似性，可以得到如下结果</a:t>
            </a:r>
          </a:p>
        </p:txBody>
      </p:sp>
      <p:sp>
        <p:nvSpPr>
          <p:cNvPr id="184" name="式中，si，j是从D得到的项目i和j之间的相似性，通常用项目的皮尔逊相关系数来衡量。"/>
          <p:cNvSpPr txBox="1"/>
          <p:nvPr/>
        </p:nvSpPr>
        <p:spPr>
          <a:xfrm>
            <a:off x="1692401" y="8918372"/>
            <a:ext cx="9619997" cy="409787"/>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algn="l">
              <a:lnSpc>
                <a:spcPct val="90000"/>
              </a:lnSpc>
              <a:spcBef>
                <a:spcPts val="3200"/>
              </a:spcBef>
              <a:defRPr sz="2000">
                <a:solidFill>
                  <a:srgbClr val="000000"/>
                </a:solidFill>
              </a:defRPr>
            </a:pPr>
            <a:r>
              <a:t>式中，s</a:t>
            </a:r>
            <a:r>
              <a:rPr baseline="-5999"/>
              <a:t>i，j</a:t>
            </a:r>
            <a:r>
              <a:t>是从D得到的项目i和j之间的相似性，通常用项目的皮尔逊相关系数来衡量。</a:t>
            </a:r>
          </a:p>
        </p:txBody>
      </p:sp>
      <p:pic>
        <p:nvPicPr>
          <p:cNvPr id="185" name="图像" descr="图像"/>
          <p:cNvPicPr>
            <a:picLocks noChangeAspect="1"/>
          </p:cNvPicPr>
          <p:nvPr/>
        </p:nvPicPr>
        <p:blipFill>
          <a:blip r:embed="rId2">
            <a:extLst/>
          </a:blip>
          <a:stretch>
            <a:fillRect/>
          </a:stretch>
        </p:blipFill>
        <p:spPr>
          <a:xfrm>
            <a:off x="1088236" y="3674628"/>
            <a:ext cx="10716649" cy="1015262"/>
          </a:xfrm>
          <a:prstGeom prst="rect">
            <a:avLst/>
          </a:prstGeom>
          <a:ln w="3175">
            <a:miter lim="400000"/>
          </a:ln>
        </p:spPr>
      </p:pic>
      <p:pic>
        <p:nvPicPr>
          <p:cNvPr id="186" name="图像" descr="图像"/>
          <p:cNvPicPr>
            <a:picLocks noChangeAspect="1"/>
          </p:cNvPicPr>
          <p:nvPr/>
        </p:nvPicPr>
        <p:blipFill>
          <a:blip r:embed="rId3">
            <a:extLst/>
          </a:blip>
          <a:stretch>
            <a:fillRect/>
          </a:stretch>
        </p:blipFill>
        <p:spPr>
          <a:xfrm>
            <a:off x="835513" y="7310115"/>
            <a:ext cx="11333774" cy="1189899"/>
          </a:xfrm>
          <a:prstGeom prst="rect">
            <a:avLst/>
          </a:prstGeom>
          <a:ln w="3175">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Proposed method"/>
          <p:cNvSpPr txBox="1"/>
          <p:nvPr>
            <p:ph type="title"/>
          </p:nvPr>
        </p:nvSpPr>
        <p:spPr>
          <a:xfrm>
            <a:off x="643466" y="436575"/>
            <a:ext cx="11717868" cy="764354"/>
          </a:xfrm>
          <a:prstGeom prst="rect">
            <a:avLst/>
          </a:prstGeom>
        </p:spPr>
        <p:txBody>
          <a:bodyPr/>
          <a:lstStyle>
            <a:lvl1pPr defTabSz="1369804">
              <a:defRPr spc="-94" sz="4740"/>
            </a:lvl1pPr>
          </a:lstStyle>
          <a:p>
            <a:pPr/>
            <a:r>
              <a:t>Proposed method</a:t>
            </a:r>
          </a:p>
        </p:txBody>
      </p:sp>
      <p:sp>
        <p:nvSpPr>
          <p:cNvPr id="189" name="拟用方法"/>
          <p:cNvSpPr txBox="1"/>
          <p:nvPr>
            <p:ph type="body" idx="21"/>
          </p:nvPr>
        </p:nvSpPr>
        <p:spPr>
          <a:xfrm>
            <a:off x="643466" y="1126422"/>
            <a:ext cx="11717868" cy="498549"/>
          </a:xfrm>
          <a:prstGeom prst="rect">
            <a:avLst/>
          </a:prstGeom>
          <a:extLst>
            <a:ext uri="{C572A759-6A51-4108-AA02-DFA0A04FC94B}">
              <ma14:wrappingTextBoxFlag xmlns:ma14="http://schemas.microsoft.com/office/mac/drawingml/2011/main" val="1"/>
            </a:ext>
          </a:extLst>
        </p:spPr>
        <p:txBody>
          <a:bodyPr/>
          <a:lstStyle/>
          <a:p>
            <a:pPr/>
            <a:r>
              <a:t>拟用方法</a:t>
            </a:r>
          </a:p>
        </p:txBody>
      </p:sp>
      <p:sp>
        <p:nvSpPr>
          <p:cNvPr id="190" name="2.2 Attention-based collaborative filtering基于注意的协同过滤"/>
          <p:cNvSpPr txBox="1"/>
          <p:nvPr/>
        </p:nvSpPr>
        <p:spPr>
          <a:xfrm>
            <a:off x="701425" y="1764616"/>
            <a:ext cx="9724726" cy="4732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defTabSz="587022">
              <a:defRPr b="1" sz="2400">
                <a:solidFill>
                  <a:srgbClr val="000000"/>
                </a:solidFill>
              </a:defRPr>
            </a:pPr>
            <a:r>
              <a:t>2.2 Attention</a:t>
            </a:r>
            <a:r>
              <a:rPr>
                <a:latin typeface="Times New Roman"/>
                <a:ea typeface="Times New Roman"/>
                <a:cs typeface="Times New Roman"/>
                <a:sym typeface="Times New Roman"/>
              </a:rPr>
              <a:t>-</a:t>
            </a:r>
            <a:r>
              <a:t>based collaborative filtering基于注意的协同过滤</a:t>
            </a:r>
          </a:p>
        </p:txBody>
      </p:sp>
      <p:sp>
        <p:nvSpPr>
          <p:cNvPr id="191" name="为了预测用户u在我们基于注意的模型中对项目i的评分，根据用户u的已知评分的加权平均值和某个已知评分ru，j的权重（即项目i和j之间的注意值）进行估计。因此，基于注意的模型的开始方案可以表示为："/>
          <p:cNvSpPr txBox="1"/>
          <p:nvPr/>
        </p:nvSpPr>
        <p:spPr>
          <a:xfrm>
            <a:off x="678854" y="2454105"/>
            <a:ext cx="11647092" cy="736940"/>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a:lnSpc>
                <a:spcPct val="90000"/>
              </a:lnSpc>
              <a:spcBef>
                <a:spcPts val="3200"/>
              </a:spcBef>
              <a:defRPr sz="2000">
                <a:solidFill>
                  <a:srgbClr val="000000"/>
                </a:solidFill>
              </a:defRPr>
            </a:pPr>
            <a:r>
              <a:t>为了预测用户u在我们基于注意的模型中对项目i的评分，根据用户u的已知评分的加权平均值和某个已知评分r</a:t>
            </a:r>
            <a:r>
              <a:rPr baseline="-5999"/>
              <a:t>u，j</a:t>
            </a:r>
            <a:r>
              <a:t>的权重（即项目i和j之间的注意值）进行估计。因此，基于注意的模型的开始方案可以表示为：</a:t>
            </a:r>
          </a:p>
        </p:txBody>
      </p:sp>
      <p:sp>
        <p:nvSpPr>
          <p:cNvPr id="192" name="其中Nk（u）是用户u的历史中k个项目的集合，ai，j是历史项目j相对于目标项目i的关注值。…"/>
          <p:cNvSpPr txBox="1"/>
          <p:nvPr/>
        </p:nvSpPr>
        <p:spPr>
          <a:xfrm>
            <a:off x="670957" y="4549849"/>
            <a:ext cx="11662885" cy="1470492"/>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a:lnSpc>
                <a:spcPct val="90000"/>
              </a:lnSpc>
              <a:spcBef>
                <a:spcPts val="3200"/>
              </a:spcBef>
              <a:defRPr sz="2000">
                <a:solidFill>
                  <a:srgbClr val="000000"/>
                </a:solidFill>
              </a:defRPr>
            </a:pPr>
            <a:r>
              <a:t>其中N</a:t>
            </a:r>
            <a:r>
              <a:rPr baseline="31999"/>
              <a:t>k</a:t>
            </a:r>
            <a:r>
              <a:t>（u）是用户u的历史中k个项目的集合，a</a:t>
            </a:r>
            <a:r>
              <a:rPr baseline="-5999"/>
              <a:t>i，j</a:t>
            </a:r>
            <a:r>
              <a:t>是历史项目j相对于目标项目i的关注值。</a:t>
            </a:r>
            <a:endParaRPr>
              <a:latin typeface="Times New Roman"/>
              <a:ea typeface="Times New Roman"/>
              <a:cs typeface="Times New Roman"/>
              <a:sym typeface="Times New Roman"/>
            </a:endParaRPr>
          </a:p>
          <a:p>
            <a:pPr algn="l">
              <a:lnSpc>
                <a:spcPct val="90000"/>
              </a:lnSpc>
              <a:spcBef>
                <a:spcPts val="3200"/>
              </a:spcBef>
              <a:defRPr sz="2000">
                <a:solidFill>
                  <a:srgbClr val="000000"/>
                </a:solidFill>
              </a:defRPr>
            </a:pPr>
            <a:r>
              <a:t>项目i到项目j的注意值a</a:t>
            </a:r>
            <a:r>
              <a:rPr baseline="-5999"/>
              <a:t>i，j</a:t>
            </a:r>
            <a:r>
              <a:t>由相应的l维嵌入向量e</a:t>
            </a:r>
            <a:r>
              <a:rPr baseline="-5999"/>
              <a:t>i</a:t>
            </a:r>
            <a:r>
              <a:t>和eˆ</a:t>
            </a:r>
            <a:r>
              <a:rPr baseline="-5999"/>
              <a:t>j</a:t>
            </a:r>
            <a:r>
              <a:t>生成，它们用高斯分布随机初始化。注意力a</a:t>
            </a:r>
            <a:r>
              <a:rPr baseline="-5999"/>
              <a:t>i，j</a:t>
            </a:r>
            <a:r>
              <a:t>的计算可以表示为，</a:t>
            </a:r>
          </a:p>
        </p:txBody>
      </p:sp>
      <p:sp>
        <p:nvSpPr>
          <p:cNvPr id="193" name="zi,j由下式生成"/>
          <p:cNvSpPr txBox="1"/>
          <p:nvPr/>
        </p:nvSpPr>
        <p:spPr>
          <a:xfrm>
            <a:off x="667174" y="6803763"/>
            <a:ext cx="1581066" cy="40978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algn="l">
              <a:lnSpc>
                <a:spcPct val="90000"/>
              </a:lnSpc>
              <a:spcBef>
                <a:spcPts val="3200"/>
              </a:spcBef>
              <a:defRPr sz="2000">
                <a:solidFill>
                  <a:srgbClr val="000000"/>
                </a:solidFill>
              </a:defRPr>
            </a:pPr>
            <a:r>
              <a:t>z</a:t>
            </a:r>
            <a:r>
              <a:rPr baseline="-5999"/>
              <a:t>i,j</a:t>
            </a:r>
            <a:r>
              <a:t>由下式生成</a:t>
            </a:r>
          </a:p>
        </p:txBody>
      </p:sp>
      <p:pic>
        <p:nvPicPr>
          <p:cNvPr id="194" name="图像" descr="图像"/>
          <p:cNvPicPr>
            <a:picLocks noChangeAspect="1"/>
          </p:cNvPicPr>
          <p:nvPr/>
        </p:nvPicPr>
        <p:blipFill>
          <a:blip r:embed="rId2">
            <a:extLst/>
          </a:blip>
          <a:stretch>
            <a:fillRect/>
          </a:stretch>
        </p:blipFill>
        <p:spPr>
          <a:xfrm>
            <a:off x="1176263" y="3367189"/>
            <a:ext cx="10652274" cy="1006515"/>
          </a:xfrm>
          <a:prstGeom prst="rect">
            <a:avLst/>
          </a:prstGeom>
          <a:ln w="3175">
            <a:miter lim="400000"/>
          </a:ln>
        </p:spPr>
      </p:pic>
      <p:pic>
        <p:nvPicPr>
          <p:cNvPr id="195" name="图像" descr="图像"/>
          <p:cNvPicPr>
            <a:picLocks noChangeAspect="1"/>
          </p:cNvPicPr>
          <p:nvPr/>
        </p:nvPicPr>
        <p:blipFill>
          <a:blip r:embed="rId3">
            <a:extLst/>
          </a:blip>
          <a:stretch>
            <a:fillRect/>
          </a:stretch>
        </p:blipFill>
        <p:spPr>
          <a:xfrm>
            <a:off x="846485" y="6092962"/>
            <a:ext cx="11110106" cy="638179"/>
          </a:xfrm>
          <a:prstGeom prst="rect">
            <a:avLst/>
          </a:prstGeom>
          <a:ln w="3175">
            <a:miter lim="400000"/>
          </a:ln>
        </p:spPr>
      </p:pic>
      <p:pic>
        <p:nvPicPr>
          <p:cNvPr id="196" name="图像" descr="图像"/>
          <p:cNvPicPr>
            <a:picLocks noChangeAspect="1"/>
          </p:cNvPicPr>
          <p:nvPr/>
        </p:nvPicPr>
        <p:blipFill>
          <a:blip r:embed="rId4">
            <a:extLst/>
          </a:blip>
          <a:stretch>
            <a:fillRect/>
          </a:stretch>
        </p:blipFill>
        <p:spPr>
          <a:xfrm>
            <a:off x="731090" y="7517462"/>
            <a:ext cx="11110105" cy="699850"/>
          </a:xfrm>
          <a:prstGeom prst="rect">
            <a:avLst/>
          </a:prstGeom>
          <a:ln w="3175">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