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media/image10.svg" ContentType="image/svg+xml"/>
  <Override PartName="/ppt/media/image12.svg" ContentType="image/svg+xml"/>
  <Override PartName="/ppt/media/image14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sldIdLst>
    <p:sldId id="256" r:id="rId4"/>
    <p:sldId id="258" r:id="rId5"/>
    <p:sldId id="259" r:id="rId6"/>
    <p:sldId id="268" r:id="rId7"/>
    <p:sldId id="263" r:id="rId8"/>
    <p:sldId id="275" r:id="rId9"/>
    <p:sldId id="269" r:id="rId10"/>
    <p:sldId id="276" r:id="rId11"/>
    <p:sldId id="279" r:id="rId12"/>
    <p:sldId id="280" r:id="rId13"/>
    <p:sldId id="261" r:id="rId14"/>
    <p:sldId id="277" r:id="rId15"/>
    <p:sldId id="278" r:id="rId16"/>
  </p:sldIdLst>
  <p:sldSz cx="12192000" cy="6858000"/>
  <p:notesSz cx="6858000" cy="9144000"/>
  <p:embeddedFontLst>
    <p:embeddedFont>
      <p:font typeface="Segoe UI" panose="020B0502040204020203" pitchFamily="34" charset="0"/>
      <p:regular r:id="rId20"/>
      <p:bold r:id="rId21"/>
      <p:italic r:id="rId22"/>
      <p:boldItalic r:id="rId23"/>
    </p:embeddedFont>
    <p:embeddedFont>
      <p:font typeface="微软雅黑" panose="020B0503020204020204" pitchFamily="34" charset="-122"/>
      <p:regular r:id="rId24"/>
    </p:embeddedFont>
    <p:embeddedFont>
      <p:font typeface="等线" panose="02010600030101010101" charset="-122"/>
      <p:regular r:id="rId25"/>
    </p:embeddedFont>
    <p:embeddedFont>
      <p:font typeface="等线 Light" panose="02010600030101010101" charset="-122"/>
      <p:regular r:id="rId26"/>
    </p:embeddedFont>
  </p:embeddedFontLst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71" userDrawn="1">
          <p15:clr>
            <a:srgbClr val="A4A3A4"/>
          </p15:clr>
        </p15:guide>
        <p15:guide id="4" pos="3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1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092" y="60"/>
      </p:cViewPr>
      <p:guideLst>
        <p:guide orient="horz" pos="2160"/>
        <p:guide pos="3840"/>
        <p:guide orient="horz" pos="3271"/>
        <p:guide pos="3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2.xml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DA26-7FE2-4728-B834-C9BDCAD11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AB3-1D21-4892-9BF8-6B9E53C34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rgbClr val="CDCDC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7DA26-7FE2-4728-B834-C9BDCAD11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A1AB3-1D21-4892-9BF8-6B9E53C34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rgbClr val="CDCDC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7DA26-7FE2-4728-B834-C9BDCAD11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A1AB3-1D21-4892-9BF8-6B9E53C34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 1"/>
          <p:cNvSpPr/>
          <p:nvPr/>
        </p:nvSpPr>
        <p:spPr>
          <a:xfrm>
            <a:off x="1076325" y="2272461"/>
            <a:ext cx="10020300" cy="2457450"/>
          </a:xfrm>
          <a:prstGeom prst="rect">
            <a:avLst/>
          </a:prstGeom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文本框 3"/>
          <p:cNvSpPr txBox="1"/>
          <p:nvPr/>
        </p:nvSpPr>
        <p:spPr>
          <a:xfrm>
            <a:off x="3236119" y="1938668"/>
            <a:ext cx="5700712" cy="9220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图书馆管理系统</a:t>
            </a:r>
            <a:endParaRPr lang="zh-CN" altLang="en-US" sz="54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63197" y="3578466"/>
            <a:ext cx="1666875" cy="4571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48872" y="3813730"/>
            <a:ext cx="2295525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35245" y="3813810"/>
            <a:ext cx="2643505" cy="760095"/>
          </a:xfrm>
          <a:prstGeom prst="rect">
            <a:avLst/>
          </a:prstGeom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algn="ctr"/>
            <a:r>
              <a:rPr lang="zh-CN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成员：陈云霞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宋瑜晴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杨钦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黄春莹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谢林洢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0495" y="240030"/>
            <a:ext cx="261040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40" dirty="0">
                <a:solidFill>
                  <a:schemeClr val="bg2">
                    <a:lumMod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核心代码</a:t>
            </a:r>
            <a:endParaRPr lang="zh-CN" altLang="en-US" sz="2800" spc="140" dirty="0">
              <a:solidFill>
                <a:schemeClr val="bg2">
                  <a:lumMod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6875" y="2485498"/>
            <a:ext cx="36000" cy="1612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315" y="1057275"/>
            <a:ext cx="7913370" cy="1428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315" y="2780665"/>
            <a:ext cx="7913370" cy="33121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495648" y="5758786"/>
            <a:ext cx="43326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30495" y="227330"/>
            <a:ext cx="261040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40" dirty="0">
                <a:solidFill>
                  <a:schemeClr val="bg2">
                    <a:lumMod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系统运行截图</a:t>
            </a:r>
            <a:endParaRPr lang="zh-CN" altLang="en-US" sz="2800" spc="140" dirty="0">
              <a:solidFill>
                <a:schemeClr val="bg2">
                  <a:lumMod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9"/>
          <p:cNvPicPr/>
          <p:nvPr/>
        </p:nvPicPr>
        <p:blipFill>
          <a:blip r:embed="rId1"/>
          <a:stretch>
            <a:fillRect/>
          </a:stretch>
        </p:blipFill>
        <p:spPr>
          <a:xfrm>
            <a:off x="1571625" y="1863090"/>
            <a:ext cx="3868420" cy="3335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022975" y="1863090"/>
            <a:ext cx="3880485" cy="3335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495648" y="5758786"/>
            <a:ext cx="43326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30495" y="227330"/>
            <a:ext cx="261040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40" dirty="0">
                <a:solidFill>
                  <a:schemeClr val="bg2">
                    <a:lumMod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系统运行截图</a:t>
            </a:r>
            <a:endParaRPr lang="zh-CN" altLang="en-US" sz="2800" spc="140" dirty="0">
              <a:solidFill>
                <a:schemeClr val="bg2">
                  <a:lumMod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1"/>
          <p:cNvPicPr/>
          <p:nvPr/>
        </p:nvPicPr>
        <p:blipFill>
          <a:blip r:embed="rId1"/>
          <a:stretch>
            <a:fillRect/>
          </a:stretch>
        </p:blipFill>
        <p:spPr>
          <a:xfrm>
            <a:off x="1624965" y="1863090"/>
            <a:ext cx="3719195" cy="3335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5875655" y="1863090"/>
            <a:ext cx="3880800" cy="3335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495648" y="5758786"/>
            <a:ext cx="43326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30495" y="227330"/>
            <a:ext cx="261040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40" dirty="0">
                <a:solidFill>
                  <a:schemeClr val="bg2">
                    <a:lumMod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系统运行截图</a:t>
            </a:r>
            <a:endParaRPr lang="zh-CN" altLang="en-US" sz="2800" spc="140" dirty="0">
              <a:solidFill>
                <a:schemeClr val="bg2">
                  <a:lumMod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19"/>
          <p:cNvPicPr/>
          <p:nvPr/>
        </p:nvPicPr>
        <p:blipFill>
          <a:blip r:embed="rId1"/>
          <a:stretch>
            <a:fillRect/>
          </a:stretch>
        </p:blipFill>
        <p:spPr>
          <a:xfrm>
            <a:off x="1742440" y="1863090"/>
            <a:ext cx="3654425" cy="3335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图片 18"/>
          <p:cNvPicPr/>
          <p:nvPr/>
        </p:nvPicPr>
        <p:blipFill>
          <a:blip r:embed="rId2"/>
          <a:stretch>
            <a:fillRect/>
          </a:stretch>
        </p:blipFill>
        <p:spPr>
          <a:xfrm>
            <a:off x="6174105" y="1863090"/>
            <a:ext cx="3846830" cy="3335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8162" y="1952625"/>
            <a:ext cx="11115675" cy="3095625"/>
          </a:xfrm>
          <a:prstGeom prst="rect">
            <a:avLst/>
          </a:prstGeom>
          <a:noFill/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" name="文本框 5"/>
          <p:cNvSpPr txBox="1"/>
          <p:nvPr/>
        </p:nvSpPr>
        <p:spPr>
          <a:xfrm>
            <a:off x="5199636" y="1004977"/>
            <a:ext cx="1925064" cy="18620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i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01</a:t>
            </a:r>
            <a:endParaRPr lang="zh-CN" altLang="en-US" sz="11500" i="1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14500" y="2321004"/>
            <a:ext cx="85725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alpha val="3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PART ONE</a:t>
            </a:r>
            <a:endParaRPr lang="zh-CN" altLang="en-US" sz="13800" dirty="0">
              <a:solidFill>
                <a:schemeClr val="tx1">
                  <a:alpha val="3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8308" y="2992605"/>
            <a:ext cx="471538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需求分析</a:t>
            </a:r>
            <a:endParaRPr lang="zh-CN" altLang="en-US" sz="60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0495" y="240030"/>
            <a:ext cx="261040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40" dirty="0">
                <a:solidFill>
                  <a:schemeClr val="bg2">
                    <a:lumMod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需求分析</a:t>
            </a:r>
            <a:endParaRPr lang="zh-CN" altLang="en-US" sz="2800" spc="140" dirty="0">
              <a:solidFill>
                <a:schemeClr val="bg2">
                  <a:lumMod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20215" y="1478915"/>
            <a:ext cx="9336405" cy="31756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1、图书馆中的图书具有书号、书名、作者、出版社及价格等必要信息。其中每种书具有唯一的书号，即一个书号对应一种书而不是一本书。书名可以重复，但如果只是两本书重名，则这两本书具有不同的书号。</a:t>
            </a:r>
            <a:endParaRPr lang="en-US" altLang="zh-CN" kern="100">
              <a:solidFill>
                <a:schemeClr val="tx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2、图书馆中的读者具有借书证号、姓名、性别、借书量等必要信息。借书证号用于唯一地标识读者身份。</a:t>
            </a:r>
            <a:endParaRPr lang="en-US" altLang="zh-CN" kern="100">
              <a:solidFill>
                <a:schemeClr val="tx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3、图书馆中的工作人员可以分为图书管理员和系统管理员。图书管理员是图书馆中最普通的工作人员，图书管理员可以实现读者的借书和还书操作；系统管理员主要管理各类人员信息，包括读者信息和图书馆管理员信息这两项。</a:t>
            </a:r>
            <a:endParaRPr lang="en-US" altLang="zh-CN" kern="100">
              <a:solidFill>
                <a:schemeClr val="tx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6875" y="2485498"/>
            <a:ext cx="36000" cy="1612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399337" y="5242028"/>
            <a:ext cx="534932" cy="534932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3198" y="5242346"/>
            <a:ext cx="534932" cy="534932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52779" y="5242664"/>
            <a:ext cx="534932" cy="534932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9522988" y="5298021"/>
            <a:ext cx="455712" cy="455712"/>
            <a:chOff x="9750425" y="4916303"/>
            <a:chExt cx="914400" cy="914400"/>
          </a:xfrm>
        </p:grpSpPr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868497" y="5063707"/>
              <a:ext cx="622398" cy="622398"/>
            </a:xfrm>
            <a:prstGeom prst="rect">
              <a:avLst/>
            </a:prstGeom>
          </p:spPr>
        </p:pic>
        <p:sp>
          <p:nvSpPr>
            <p:cNvPr id="18" name="矩形: 圆角 17"/>
            <p:cNvSpPr/>
            <p:nvPr/>
          </p:nvSpPr>
          <p:spPr>
            <a:xfrm>
              <a:off x="9750425" y="4916303"/>
              <a:ext cx="914400" cy="914400"/>
            </a:xfrm>
            <a:prstGeom prst="roundRect">
              <a:avLst>
                <a:gd name="adj" fmla="val 8681"/>
              </a:avLst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8162" y="1952625"/>
            <a:ext cx="11115675" cy="3095625"/>
          </a:xfrm>
          <a:prstGeom prst="rect">
            <a:avLst/>
          </a:prstGeom>
          <a:noFill/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" name="文本框 5"/>
          <p:cNvSpPr txBox="1"/>
          <p:nvPr/>
        </p:nvSpPr>
        <p:spPr>
          <a:xfrm>
            <a:off x="5199636" y="1004977"/>
            <a:ext cx="1925064" cy="18620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i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02</a:t>
            </a:r>
            <a:endParaRPr lang="zh-CN" altLang="en-US" sz="11500" i="1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19273" y="2321004"/>
            <a:ext cx="85725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alpha val="3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PART TWO</a:t>
            </a:r>
            <a:endParaRPr lang="zh-CN" altLang="en-US" sz="13800" dirty="0">
              <a:solidFill>
                <a:schemeClr val="tx1">
                  <a:alpha val="3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8308" y="2992605"/>
            <a:ext cx="471538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系统设计</a:t>
            </a:r>
            <a:endParaRPr lang="zh-CN" altLang="en-US" sz="60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789574" y="1573559"/>
            <a:ext cx="2582776" cy="429074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147887" y="1756779"/>
            <a:ext cx="2362200" cy="39243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51837" y="1756779"/>
            <a:ext cx="2362200" cy="39243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77599" y="3450693"/>
            <a:ext cx="179272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图书馆管理员的管理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99380" y="3450590"/>
            <a:ext cx="1803400" cy="624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图书的信息管理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27355" y="3450693"/>
            <a:ext cx="17927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读者的信息管理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18" name="图形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36469" y="2608890"/>
            <a:ext cx="564731" cy="564731"/>
          </a:xfrm>
          <a:prstGeom prst="rect">
            <a:avLst/>
          </a:prstGeom>
        </p:spPr>
      </p:pic>
      <p:pic>
        <p:nvPicPr>
          <p:cNvPr id="20" name="图形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4695" y="2508885"/>
            <a:ext cx="664845" cy="66484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2385623" y="2405080"/>
            <a:ext cx="871928" cy="87192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660036" y="2405080"/>
            <a:ext cx="871928" cy="87192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893023" y="2405080"/>
            <a:ext cx="871928" cy="87192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形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60075" y="2509070"/>
            <a:ext cx="665309" cy="665309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30495" y="240030"/>
            <a:ext cx="261040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40" dirty="0">
                <a:solidFill>
                  <a:schemeClr val="bg2">
                    <a:lumMod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功能设计</a:t>
            </a:r>
            <a:endParaRPr lang="zh-CN" altLang="en-US" sz="2800" spc="140" dirty="0">
              <a:solidFill>
                <a:schemeClr val="bg2">
                  <a:lumMod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30070" y="4311650"/>
            <a:ext cx="2054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添加、删除、密码修改、浏览、查询</a:t>
            </a:r>
            <a:endParaRPr lang="zh-CN" altLang="en-US" dirty="0" smtClean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89195" y="4351655"/>
            <a:ext cx="2054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添加、删除、信息修改、浏览、查询</a:t>
            </a:r>
            <a:endParaRPr lang="zh-CN" altLang="en-US" dirty="0" smtClean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26120" y="4351655"/>
            <a:ext cx="2054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添加、删除、信息修改、浏览、查询</a:t>
            </a:r>
            <a:endParaRPr lang="zh-CN" altLang="en-US" dirty="0" smtClean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86875" y="2485498"/>
            <a:ext cx="36000" cy="1612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0710" y="565150"/>
            <a:ext cx="8449945" cy="5952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8162" y="1952625"/>
            <a:ext cx="11115675" cy="3095625"/>
          </a:xfrm>
          <a:prstGeom prst="rect">
            <a:avLst/>
          </a:prstGeom>
          <a:noFill/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" name="文本框 5"/>
          <p:cNvSpPr txBox="1"/>
          <p:nvPr/>
        </p:nvSpPr>
        <p:spPr>
          <a:xfrm>
            <a:off x="5199636" y="1004977"/>
            <a:ext cx="1925064" cy="18620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i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03</a:t>
            </a:r>
            <a:endParaRPr lang="zh-CN" altLang="en-US" sz="11500" i="1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1104" y="2321004"/>
            <a:ext cx="97488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alpha val="3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PART THREE</a:t>
            </a:r>
            <a:endParaRPr lang="zh-CN" altLang="en-US" sz="13800" dirty="0">
              <a:solidFill>
                <a:schemeClr val="tx1">
                  <a:alpha val="3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8308" y="2992605"/>
            <a:ext cx="471538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系统实现</a:t>
            </a:r>
            <a:endParaRPr lang="zh-CN" altLang="en-US" sz="60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0495" y="240030"/>
            <a:ext cx="261040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40" dirty="0">
                <a:solidFill>
                  <a:schemeClr val="bg2">
                    <a:lumMod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开发环境</a:t>
            </a:r>
            <a:endParaRPr lang="zh-CN" altLang="en-US" sz="2800" spc="140" dirty="0">
              <a:solidFill>
                <a:schemeClr val="bg2">
                  <a:lumMod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20215" y="1478915"/>
            <a:ext cx="9336405" cy="31756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使用MySQL （版本：8.0.30 for Win64 on x86_64）作为数据库管理系统</a:t>
            </a:r>
            <a:r>
              <a:rPr lang="zh-CN" altLang="en-US" sz="2800" kern="1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、PyCharm Community Edition 2022.2.1作为开发平台，使用python语言开发系统。</a:t>
            </a:r>
            <a:endParaRPr lang="zh-CN" altLang="en-US" sz="2800" kern="100">
              <a:solidFill>
                <a:schemeClr val="tx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使用python带有的tkinter库进行设计，根据需求设计了主界面、登录界面、操作选择界面、图书操作界面、读者管理界面、管理员操作界面、查询结果界面等。</a:t>
            </a:r>
            <a:endParaRPr lang="zh-CN" altLang="en-US" sz="2800" kern="100">
              <a:solidFill>
                <a:schemeClr val="tx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6875" y="2485498"/>
            <a:ext cx="36000" cy="1612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0495" y="240030"/>
            <a:ext cx="261040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40" dirty="0">
                <a:solidFill>
                  <a:schemeClr val="bg2">
                    <a:lumMod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核心代码</a:t>
            </a:r>
            <a:endParaRPr lang="zh-CN" altLang="en-US" sz="2800" spc="140" dirty="0">
              <a:solidFill>
                <a:schemeClr val="bg2">
                  <a:lumMod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6875" y="2485498"/>
            <a:ext cx="36000" cy="1612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2741" y="176892"/>
            <a:ext cx="108000" cy="64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0610" y="982980"/>
            <a:ext cx="7510780" cy="53479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076,&quot;width&quot;:7206}"/>
</p:tagLst>
</file>

<file path=ppt/tags/tag2.xml><?xml version="1.0" encoding="utf-8"?>
<p:tagLst xmlns:p="http://schemas.openxmlformats.org/presentationml/2006/main">
  <p:tag name="KSO_WPP_MARK_KEY" val="490b7b81-d4e2-4c5f-b5ed-6d97dba12274"/>
  <p:tag name="COMMONDATA" val="eyJjb3VudCI6NCwiaGRpZCI6IjM3YTMxNTYxMjIyMDQ0Zjc2ZjNmNjE3OTRiYTBjOTQyIiwidXNlckNvdW50Ijox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dirty="0" smtClean="0">
            <a:latin typeface="思源黑体 CN Medium" panose="020B0600000000000000" pitchFamily="34" charset="-122"/>
            <a:ea typeface="思源黑体 CN Medium" panose="020B0600000000000000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dirty="0" smtClean="0">
            <a:latin typeface="思源黑体 CN Medium" panose="020B0600000000000000" pitchFamily="34" charset="-122"/>
            <a:ea typeface="思源黑体 CN Medium" panose="020B0600000000000000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WPS 演示</Application>
  <PresentationFormat>宽屏</PresentationFormat>
  <Paragraphs>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宋体</vt:lpstr>
      <vt:lpstr>Wingdings</vt:lpstr>
      <vt:lpstr>思源黑体 CN Medium</vt:lpstr>
      <vt:lpstr>黑体</vt:lpstr>
      <vt:lpstr>思源黑体 CN Bold</vt:lpstr>
      <vt:lpstr>思源黑体 CN Light</vt:lpstr>
      <vt:lpstr>Segoe UI</vt:lpstr>
      <vt:lpstr>微软雅黑</vt:lpstr>
      <vt:lpstr>思源黑体 CN Heavy</vt:lpstr>
      <vt:lpstr>等线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小H～</cp:lastModifiedBy>
  <cp:revision>22</cp:revision>
  <dcterms:created xsi:type="dcterms:W3CDTF">2019-11-14T11:53:00Z</dcterms:created>
  <dcterms:modified xsi:type="dcterms:W3CDTF">2023-07-08T14:37:07Z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KSOTemplateUUID">
    <vt:lpwstr>v1.0_mb_4Itz2EARdnsfvrbFWlH9iQ==</vt:lpwstr>
  </property>
  <property fmtid="{D5CDD505-2E9C-101B-9397-08002B2CF9AE}" pid="4" name="ICV">
    <vt:lpwstr>D964791591CE4F7FBA9AF96B1BEF10AA</vt:lpwstr>
  </property>
</Properties>
</file>