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y="6858000" cx="9144000"/>
  <p:notesSz cx="6858000" cy="9144000"/>
  <p:embeddedFontLst>
    <p:embeddedFont>
      <p:font typeface="Corbel"/>
      <p:regular r:id="rId86"/>
      <p:bold r:id="rId87"/>
      <p:italic r:id="rId88"/>
      <p:boldItalic r:id="rId89"/>
    </p:embeddedFont>
    <p:embeddedFont>
      <p:font typeface="Tahoma"/>
      <p:regular r:id="rId90"/>
      <p:bold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92" roundtripDataSignature="AMtx7mh8482Cjbz5mC+aJBO9+ASCFqgg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A94664-80DA-45BB-A517-CF220EA2B34A}">
  <a:tblStyle styleId="{88A94664-80DA-45BB-A517-CF220EA2B34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DE68249-21EC-4705-9D1C-AEE0EAE61219}" styleName="Table_1">
    <a:wholeTbl>
      <a:tcTxStyle b="off" i="off">
        <a:font>
          <a:latin typeface="Tahoma"/>
          <a:ea typeface="Tahoma"/>
          <a:cs typeface="Tahom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Corbel-regular.fntdata"/><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Corbel-italic.fntdata"/><Relationship Id="rId43" Type="http://schemas.openxmlformats.org/officeDocument/2006/relationships/slide" Target="slides/slide37.xml"/><Relationship Id="rId87" Type="http://schemas.openxmlformats.org/officeDocument/2006/relationships/font" Target="fonts/Corbel-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Corbel-bold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Tahoma-bold.fntdata"/><Relationship Id="rId90" Type="http://schemas.openxmlformats.org/officeDocument/2006/relationships/font" Target="fonts/Tahoma-regular.fntdata"/><Relationship Id="rId92" Type="http://customschemas.google.com/relationships/presentationmetadata" Target="meta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last few years, map reduce has been widely used for mining really massive data sets.</a:t>
            </a:r>
            <a:endParaRPr/>
          </a:p>
          <a:p>
            <a:pPr indent="0" lvl="0" marL="0" rtl="0" algn="l">
              <a:spcBef>
                <a:spcPts val="360"/>
              </a:spcBef>
              <a:spcAft>
                <a:spcPts val="0"/>
              </a:spcAft>
              <a:buNone/>
            </a:pPr>
            <a:r>
              <a:rPr lang="en-US"/>
              <a:t>Why we need Map reduce for processing the large data sets?</a:t>
            </a:r>
            <a:endParaRPr/>
          </a:p>
          <a:p>
            <a:pPr indent="0" lvl="0" marL="0" rtl="0" algn="l">
              <a:spcBef>
                <a:spcPts val="360"/>
              </a:spcBef>
              <a:spcAft>
                <a:spcPts val="0"/>
              </a:spcAft>
              <a:buNone/>
            </a:pPr>
            <a:r>
              <a:rPr lang="en-US"/>
              <a:t>Start with basics</a:t>
            </a:r>
            <a:endParaRPr/>
          </a:p>
        </p:txBody>
      </p:sp>
      <p:sp>
        <p:nvSpPr>
          <p:cNvPr id="87" name="Google Shape;87;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8" name="Google Shape;4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9" name="Google Shape;43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reducer takes look at a single key-value group as input and produces the output that has the same key.</a:t>
            </a:r>
            <a:endParaRPr/>
          </a:p>
          <a:p>
            <a:pPr indent="0" lvl="0" marL="0" rtl="0" algn="l">
              <a:spcBef>
                <a:spcPts val="360"/>
              </a:spcBef>
              <a:spcAft>
                <a:spcPts val="0"/>
              </a:spcAft>
              <a:buNone/>
            </a:pPr>
            <a:r>
              <a:rPr lang="en-US"/>
              <a:t>But it combines the values for a given key into a single value. For example, it could add up all the values. Or it could multiple them, Or it could compute the average of them </a:t>
            </a:r>
            <a:endParaRPr/>
          </a:p>
          <a:p>
            <a:pPr indent="0" lvl="0" marL="0" rtl="0" algn="l">
              <a:spcBef>
                <a:spcPts val="360"/>
              </a:spcBef>
              <a:spcAft>
                <a:spcPts val="0"/>
              </a:spcAft>
              <a:buNone/>
            </a:pPr>
            <a:r>
              <a:rPr lang="en-US"/>
              <a:t>Or even more complicated computations base on your requirement.</a:t>
            </a:r>
            <a:endParaRPr/>
          </a:p>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5" name="Google Shape;51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And them the reducer looks at the second key-value group and output a single value for that key </a:t>
            </a:r>
            <a:endParaRPr/>
          </a:p>
          <a:p>
            <a:pPr indent="0" lvl="0" marL="0" rtl="0" algn="l">
              <a:spcBef>
                <a:spcPts val="360"/>
              </a:spcBef>
              <a:spcAft>
                <a:spcPts val="0"/>
              </a:spcAft>
              <a:buNone/>
            </a:pPr>
            <a:r>
              <a:rPr lang="en-US"/>
              <a:t>and repeat this operation for all the key-value groups.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9" name="Google Shape;60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reducer takes a set of key value groups, the group consists of a key and a set of values for that key.</a:t>
            </a:r>
            <a:endParaRPr/>
          </a:p>
          <a:p>
            <a:pPr indent="0" lvl="0" marL="0" rtl="0" algn="l">
              <a:spcBef>
                <a:spcPts val="360"/>
              </a:spcBef>
              <a:spcAft>
                <a:spcPts val="0"/>
              </a:spcAft>
              <a:buNone/>
            </a:pPr>
            <a:r>
              <a:rPr lang="en-US"/>
              <a:t>In the output, once again, the key is the same as the input key but the value is obtained by combining the input values in some manner.</a:t>
            </a:r>
            <a:endParaRPr/>
          </a:p>
          <a:p>
            <a:pPr indent="0" lvl="0" marL="0" rtl="0" algn="l">
              <a:spcBef>
                <a:spcPts val="36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7" name="Google Shape;617;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618" name="Google Shape;618;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5" name="Google Shape;625;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626" name="Google Shape;626;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3" name="Google Shape;63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634" name="Google Shape;634;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2" name="Google Shape;652;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653" name="Google Shape;653;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9" name="Google Shape;669;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670" name="Google Shape;670;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4" name="Google Shape;684;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685" name="Google Shape;685;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2" name="Google Shape;692;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0" name="Google Shape;700;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701" name="Google Shape;701;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8" name="Google Shape;708;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709" name="Google Shape;709;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6" name="Google Shape;716;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24" name="Google Shape;724;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2" name="Google Shape;732;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0" name="Google Shape;740;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2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48" name="Google Shape;74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9" name="Google Shape;759;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2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7" name="Google Shape;76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0" name="Google Shape;79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 groups all the same keys together.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7" name="Google Shape;79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2" name="Google Shape;82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7" name="Google Shape;847;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848" name="Google Shape;848;p3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5" name="Google Shape;855;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856" name="Google Shape;856;p3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3" name="Google Shape;863;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 task produces (integer, 1) of the largest value in that chunk as key, value pair</a:t>
            </a:r>
            <a:endParaRPr/>
          </a:p>
          <a:p>
            <a:pPr indent="0" lvl="0" marL="0" rtl="0" algn="l">
              <a:spcBef>
                <a:spcPts val="360"/>
              </a:spcBef>
              <a:spcAft>
                <a:spcPts val="0"/>
              </a:spcAft>
              <a:buNone/>
            </a:pPr>
            <a:r>
              <a:rPr lang="en-US"/>
              <a:t>Grouping by key just identifies duplicates</a:t>
            </a:r>
            <a:endParaRPr/>
          </a:p>
          <a:p>
            <a:pPr indent="0" lvl="0" marL="0" rtl="0" algn="l">
              <a:spcBef>
                <a:spcPts val="360"/>
              </a:spcBef>
              <a:spcAft>
                <a:spcPts val="0"/>
              </a:spcAft>
              <a:buNone/>
            </a:pPr>
            <a:r>
              <a:rPr lang="en-US"/>
              <a:t>Single reduce task: produces (integer, integer) of largest value</a:t>
            </a:r>
            <a:endParaRPr/>
          </a:p>
          <a:p>
            <a:pPr indent="0" lvl="0" marL="0" rtl="0" algn="l">
              <a:spcBef>
                <a:spcPts val="360"/>
              </a:spcBef>
              <a:spcAft>
                <a:spcPts val="0"/>
              </a:spcAft>
              <a:buNone/>
            </a:pPr>
            <a:r>
              <a:rPr lang="en-US"/>
              <a:t>What about multiple reduce tasks? Keys would be sorted, so only look at output from the Reduce stage that has the highest keys</a:t>
            </a:r>
            <a:endParaRPr/>
          </a:p>
        </p:txBody>
      </p:sp>
      <p:sp>
        <p:nvSpPr>
          <p:cNvPr id="864" name="Google Shape;864;p3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1" name="Google Shape;87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9" name="Google Shape;87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99" name="Google Shape;129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16" name="Google Shape;131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72" name="Google Shape;177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is another way of looking at it.</a:t>
            </a:r>
            <a:endParaRPr/>
          </a:p>
          <a:p>
            <a:pPr indent="0" lvl="0" marL="0" rtl="0" algn="l">
              <a:spcBef>
                <a:spcPts val="360"/>
              </a:spcBef>
              <a:spcAft>
                <a:spcPts val="0"/>
              </a:spcAft>
              <a:buNone/>
            </a:pPr>
            <a:r>
              <a:rPr lang="en-US"/>
              <a:t>Start with a bunch of key value pairs.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33" name="Google Shape;1833;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FF0066"/>
                </a:solidFill>
              </a:rPr>
              <a:t>A Map task can produce several key-value pairs with same key</a:t>
            </a:r>
            <a:endParaRPr/>
          </a:p>
          <a:p>
            <a:pPr indent="0" lvl="0" marL="0" rtl="0" algn="l">
              <a:spcBef>
                <a:spcPts val="360"/>
              </a:spcBef>
              <a:spcAft>
                <a:spcPts val="0"/>
              </a:spcAft>
              <a:buNone/>
            </a:pPr>
            <a:r>
              <a:t/>
            </a:r>
            <a:endParaRPr/>
          </a:p>
        </p:txBody>
      </p:sp>
      <p:sp>
        <p:nvSpPr>
          <p:cNvPr id="1834" name="Google Shape;1834;p4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42" name="Google Shape;184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Here is the architecture of how it actually works in a distributed file system.</a:t>
            </a:r>
            <a:endParaRPr/>
          </a:p>
          <a:p>
            <a:pPr indent="0" lvl="0" marL="0" rtl="0" algn="l">
              <a:spcBef>
                <a:spcPts val="360"/>
              </a:spcBef>
              <a:spcAft>
                <a:spcPts val="0"/>
              </a:spcAft>
              <a:buNone/>
            </a:pPr>
            <a:r>
              <a:rPr lang="en-US"/>
              <a:t>And map and reduce tasks are running parallelly on different nodes.</a:t>
            </a:r>
            <a:endParaRPr/>
          </a:p>
          <a:p>
            <a:pPr indent="0" lvl="0" marL="0" rtl="0" algn="l">
              <a:spcBef>
                <a:spcPts val="360"/>
              </a:spcBef>
              <a:spcAft>
                <a:spcPts val="0"/>
              </a:spcAft>
              <a:buNone/>
            </a:pPr>
            <a:r>
              <a:rPr lang="en-US"/>
              <a:t>Here are few chunks of file to be on node 1.</a:t>
            </a:r>
            <a:endParaRPr/>
          </a:p>
          <a:p>
            <a:pPr indent="0" lvl="0" marL="0" rtl="0" algn="l">
              <a:spcBef>
                <a:spcPts val="360"/>
              </a:spcBef>
              <a:spcAft>
                <a:spcPts val="0"/>
              </a:spcAft>
              <a:buNone/>
            </a:pPr>
            <a:r>
              <a:rPr lang="en-US"/>
              <a:t>The hash function would tell the map reduce system which reduce node to send that key value pair to.</a:t>
            </a:r>
            <a:endParaRPr/>
          </a:p>
          <a:p>
            <a:pPr indent="0" lvl="0" marL="0" rtl="0" algn="l">
              <a:spcBef>
                <a:spcPts val="360"/>
              </a:spcBef>
              <a:spcAft>
                <a:spcPts val="0"/>
              </a:spcAft>
              <a:buNone/>
            </a:pPr>
            <a:r>
              <a:rPr lang="en-US"/>
              <a:t>This ensures that all the pairs with the same key values. whether they are in map task 1, 2, 3. would end up being in the same reduce task.</a:t>
            </a:r>
            <a:endParaRPr/>
          </a:p>
          <a:p>
            <a:pPr indent="0" lvl="0" marL="0" rtl="0" algn="l">
              <a:spcBef>
                <a:spcPts val="360"/>
              </a:spcBef>
              <a:spcAft>
                <a:spcPts val="0"/>
              </a:spcAft>
              <a:buNone/>
            </a:pPr>
            <a:r>
              <a:rPr lang="en-US"/>
              <a:t>Once the map tasks have completed, the reduce tasks first job is to sort its input and group it together by key.</a:t>
            </a:r>
            <a:endParaRPr/>
          </a:p>
          <a:p>
            <a:pPr indent="0" lvl="0" marL="0" rtl="0" algn="l">
              <a:spcBef>
                <a:spcPts val="360"/>
              </a:spcBef>
              <a:spcAft>
                <a:spcPts val="0"/>
              </a:spcAft>
              <a:buNone/>
            </a:pPr>
            <a:r>
              <a:t/>
            </a:r>
            <a:endParaRPr/>
          </a:p>
        </p:txBody>
      </p:sp>
      <p:sp>
        <p:nvSpPr>
          <p:cNvPr id="1853" name="Google Shape;185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1" name="Shape 1861"/>
        <p:cNvGrpSpPr/>
        <p:nvPr/>
      </p:nvGrpSpPr>
      <p:grpSpPr>
        <a:xfrm>
          <a:off x="0" y="0"/>
          <a:ext cx="0" cy="0"/>
          <a:chOff x="0" y="0"/>
          <a:chExt cx="0" cy="0"/>
        </a:xfrm>
      </p:grpSpPr>
      <p:sp>
        <p:nvSpPr>
          <p:cNvPr id="1862" name="Google Shape;1862;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Remember that a programmer would need to write Map and Reduce program.</a:t>
            </a:r>
            <a:endParaRPr/>
          </a:p>
          <a:p>
            <a:pPr indent="0" lvl="0" marL="0" rtl="0" algn="l">
              <a:spcBef>
                <a:spcPts val="360"/>
              </a:spcBef>
              <a:spcAft>
                <a:spcPts val="0"/>
              </a:spcAft>
              <a:buNone/>
            </a:pPr>
            <a:r>
              <a:rPr lang="en-US"/>
              <a:t>The Map-Reduce environment has to take care of a bunch of things. It takes care of partitioning the input data.</a:t>
            </a:r>
            <a:endParaRPr/>
          </a:p>
          <a:p>
            <a:pPr indent="0" lvl="0" marL="0" marR="0" rtl="0" algn="l">
              <a:lnSpc>
                <a:spcPct val="100000"/>
              </a:lnSpc>
              <a:spcBef>
                <a:spcPts val="360"/>
              </a:spcBef>
              <a:spcAft>
                <a:spcPts val="0"/>
              </a:spcAft>
              <a:buClr>
                <a:schemeClr val="dk1"/>
              </a:buClr>
              <a:buSzPts val="1200"/>
              <a:buFont typeface="Calibri"/>
              <a:buNone/>
            </a:pPr>
            <a:r>
              <a:rPr b="1" lang="en-US">
                <a:latin typeface="Calibri"/>
                <a:ea typeface="Calibri"/>
                <a:cs typeface="Calibri"/>
                <a:sym typeface="Calibri"/>
              </a:rPr>
              <a:t>Scheduling </a:t>
            </a:r>
            <a:r>
              <a:rPr lang="en-US">
                <a:latin typeface="Calibri"/>
                <a:ea typeface="Calibri"/>
                <a:cs typeface="Calibri"/>
                <a:sym typeface="Calibri"/>
              </a:rPr>
              <a:t>the program’s execution across a set of nodes to figure out where the map tasks run where the reduce tasks run and so on.</a:t>
            </a:r>
            <a:endParaRPr/>
          </a:p>
          <a:p>
            <a:pPr indent="0" lvl="0" marL="0" marR="0" rtl="0" algn="l">
              <a:lnSpc>
                <a:spcPct val="100000"/>
              </a:lnSpc>
              <a:spcBef>
                <a:spcPts val="360"/>
              </a:spcBef>
              <a:spcAft>
                <a:spcPts val="0"/>
              </a:spcAft>
              <a:buClr>
                <a:schemeClr val="dk1"/>
              </a:buClr>
              <a:buSzPts val="1200"/>
              <a:buFont typeface="Calibri"/>
              <a:buNone/>
            </a:pPr>
            <a:r>
              <a:rPr lang="en-US">
                <a:latin typeface="Calibri"/>
                <a:ea typeface="Calibri"/>
                <a:cs typeface="Calibri"/>
                <a:sym typeface="Calibri"/>
              </a:rPr>
              <a:t>The environment would make sure that the nodes are hidden from the program</a:t>
            </a:r>
            <a:endParaRPr>
              <a:latin typeface="Calibri"/>
              <a:ea typeface="Calibri"/>
              <a:cs typeface="Calibri"/>
              <a:sym typeface="Calibri"/>
            </a:endParaRPr>
          </a:p>
          <a:p>
            <a:pPr indent="0" lvl="0" marL="0" rtl="0" algn="l">
              <a:spcBef>
                <a:spcPts val="360"/>
              </a:spcBef>
              <a:spcAft>
                <a:spcPts val="0"/>
              </a:spcAft>
              <a:buNone/>
            </a:pPr>
            <a:r>
              <a:t/>
            </a:r>
            <a:endParaRPr/>
          </a:p>
        </p:txBody>
      </p:sp>
      <p:sp>
        <p:nvSpPr>
          <p:cNvPr id="1863" name="Google Shape;186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Let’s take a look at the data flow</a:t>
            </a:r>
            <a:endParaRPr/>
          </a:p>
          <a:p>
            <a:pPr indent="0" lvl="0" marL="0" rtl="0" algn="l">
              <a:spcBef>
                <a:spcPts val="360"/>
              </a:spcBef>
              <a:spcAft>
                <a:spcPts val="0"/>
              </a:spcAft>
              <a:buNone/>
            </a:pPr>
            <a:r>
              <a:rPr lang="en-US"/>
              <a:t>It is reasonable to create one Map task for every chunk of the input file(s). Run on the same chunk server.</a:t>
            </a:r>
            <a:endParaRPr/>
          </a:p>
          <a:p>
            <a:pPr indent="0" lvl="0" marL="0" rtl="0" algn="l">
              <a:spcBef>
                <a:spcPts val="360"/>
              </a:spcBef>
              <a:spcAft>
                <a:spcPts val="0"/>
              </a:spcAft>
              <a:buNone/>
            </a:pPr>
            <a:r>
              <a:rPr lang="en-US"/>
              <a:t>So there is actually no data copy or data moving associated with the map step.</a:t>
            </a:r>
            <a:endParaRPr/>
          </a:p>
          <a:p>
            <a:pPr indent="0" lvl="0" marL="0" rtl="0" algn="l">
              <a:spcBef>
                <a:spcPts val="360"/>
              </a:spcBef>
              <a:spcAft>
                <a:spcPts val="0"/>
              </a:spcAft>
              <a:buNone/>
            </a:pPr>
            <a:r>
              <a:t/>
            </a:r>
            <a:endParaRPr/>
          </a:p>
        </p:txBody>
      </p:sp>
      <p:sp>
        <p:nvSpPr>
          <p:cNvPr id="1871" name="Google Shape;187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Master node takes care of all the coordination of a Map-reduce job. The master node keeps a task status with each task.</a:t>
            </a:r>
            <a:endParaRPr/>
          </a:p>
          <a:p>
            <a:pPr indent="0" lvl="0" marL="0" rtl="0" algn="l">
              <a:spcBef>
                <a:spcPts val="360"/>
              </a:spcBef>
              <a:spcAft>
                <a:spcPts val="0"/>
              </a:spcAft>
              <a:buNone/>
            </a:pPr>
            <a:r>
              <a:rPr lang="en-US"/>
              <a:t>And each task has a status flag, the status flag can either be idle, in-progress or completed.</a:t>
            </a:r>
            <a:endParaRPr/>
          </a:p>
          <a:p>
            <a:pPr indent="0" lvl="0" marL="0" rtl="0" algn="l">
              <a:spcBef>
                <a:spcPts val="360"/>
              </a:spcBef>
              <a:spcAft>
                <a:spcPts val="0"/>
              </a:spcAft>
              <a:buNone/>
            </a:pPr>
            <a:r>
              <a:rPr lang="en-US"/>
              <a:t>if there is a free node. The master would go through its queue of idle tasks and schedules an idle task on that.</a:t>
            </a:r>
            <a:endParaRPr/>
          </a:p>
          <a:p>
            <a:pPr indent="0" lvl="0" marL="0" rtl="0" algn="l">
              <a:spcBef>
                <a:spcPts val="360"/>
              </a:spcBef>
              <a:spcAft>
                <a:spcPts val="0"/>
              </a:spcAft>
              <a:buNone/>
            </a:pPr>
            <a:r>
              <a:rPr lang="en-US"/>
              <a:t>There would be one intermediate file created for each of the reducer. So when a map task completes, it stores R intermediate file on its local file system, and let the master know what are those file location and sizes</a:t>
            </a:r>
            <a:endParaRPr/>
          </a:p>
          <a:p>
            <a:pPr indent="0" lvl="0" marL="0" rtl="0" algn="l">
              <a:spcBef>
                <a:spcPts val="360"/>
              </a:spcBef>
              <a:spcAft>
                <a:spcPts val="0"/>
              </a:spcAft>
              <a:buNone/>
            </a:pPr>
            <a:r>
              <a:rPr lang="en-US"/>
              <a:t>Once the reducers knows that all the mappers are completed, then they copy the intermediate file from each of the map tasks</a:t>
            </a:r>
            <a:endParaRPr/>
          </a:p>
        </p:txBody>
      </p:sp>
      <p:sp>
        <p:nvSpPr>
          <p:cNvPr id="1878" name="Google Shape;187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5" name="Google Shape;188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If a map worker fails, then all the map tasks that scheduled on that map worker may have failed.</a:t>
            </a:r>
            <a:endParaRPr/>
          </a:p>
          <a:p>
            <a:pPr indent="0" lvl="0" marL="0" rtl="0" algn="l">
              <a:spcBef>
                <a:spcPts val="360"/>
              </a:spcBef>
              <a:spcAft>
                <a:spcPts val="0"/>
              </a:spcAft>
              <a:buNone/>
            </a:pPr>
            <a:r>
              <a:rPr lang="en-US"/>
              <a:t>The tricky thing is that the output of a map task is written to the local file system of the map worker.</a:t>
            </a:r>
            <a:endParaRPr/>
          </a:p>
          <a:p>
            <a:pPr indent="0" lvl="0" marL="0" rtl="0" algn="l">
              <a:spcBef>
                <a:spcPts val="360"/>
              </a:spcBef>
              <a:spcAft>
                <a:spcPts val="0"/>
              </a:spcAft>
              <a:buNone/>
            </a:pPr>
            <a:r>
              <a:rPr lang="en-US"/>
              <a:t>So if a map worker fails, then all the intermediate output created by all the map tasks are lost.</a:t>
            </a:r>
            <a:endParaRPr/>
          </a:p>
          <a:p>
            <a:pPr indent="0" lvl="0" marL="0" rtl="0" algn="l">
              <a:spcBef>
                <a:spcPts val="360"/>
              </a:spcBef>
              <a:spcAft>
                <a:spcPts val="0"/>
              </a:spcAft>
              <a:buNone/>
            </a:pPr>
            <a:r>
              <a:rPr lang="en-US"/>
              <a:t>And what master does, is that it resets all the completed or in-process tasks to be idle and reschedule those tasks.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If a reduce </a:t>
            </a:r>
            <a:endParaRPr/>
          </a:p>
        </p:txBody>
      </p:sp>
      <p:sp>
        <p:nvSpPr>
          <p:cNvPr id="1896" name="Google Shape;189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If a reduce worker fails, only the in-process tasks are set to idle. the tasks that have already completed don’t need to set to idle. Because the output pf the reduce worker is a final output and it’s written to the distributed file system and not to the local file system of the reduce worker. Since the output is written to the distributed file system. even the reduce worker fails, the output is not lost.</a:t>
            </a:r>
            <a:endParaRPr/>
          </a:p>
          <a:p>
            <a:pPr indent="0" lvl="0" marL="0" rtl="0" algn="l">
              <a:spcBef>
                <a:spcPts val="360"/>
              </a:spcBef>
              <a:spcAft>
                <a:spcPts val="0"/>
              </a:spcAft>
              <a:buNone/>
            </a:pPr>
            <a:r>
              <a:t/>
            </a:r>
            <a:endParaRPr/>
          </a:p>
        </p:txBody>
      </p:sp>
      <p:sp>
        <p:nvSpPr>
          <p:cNvPr id="1903" name="Google Shape;190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And client can do something like restarting the mapreduce task.</a:t>
            </a:r>
            <a:endParaRPr/>
          </a:p>
          <a:p>
            <a:pPr indent="0" lvl="0" marL="0" rtl="0" algn="l">
              <a:spcBef>
                <a:spcPts val="360"/>
              </a:spcBef>
              <a:spcAft>
                <a:spcPts val="0"/>
              </a:spcAft>
              <a:buNone/>
            </a:pPr>
            <a:r>
              <a:rPr lang="en-US"/>
              <a:t>The master is a single node, and therefore, the chance of the master can fail is actually quite uncommon</a:t>
            </a:r>
            <a:endParaRPr/>
          </a:p>
          <a:p>
            <a:pPr indent="0" lvl="0" marL="0" rtl="0" algn="l">
              <a:spcBef>
                <a:spcPts val="360"/>
              </a:spcBef>
              <a:spcAft>
                <a:spcPts val="0"/>
              </a:spcAft>
              <a:buNone/>
            </a:pPr>
            <a:r>
              <a:rPr lang="en-US"/>
              <a:t>So the problem that you have with is if you have multiple workers running map and reduce tasks. It’s much more likely that one of many workers failed</a:t>
            </a:r>
            <a:endParaRPr/>
          </a:p>
        </p:txBody>
      </p:sp>
      <p:sp>
        <p:nvSpPr>
          <p:cNvPr id="1910" name="Google Shape;191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map step takes the key-value pairs and </a:t>
            </a:r>
            <a:r>
              <a:rPr b="1" lang="en-US"/>
              <a:t>maps them to intermediate key-value pairs.</a:t>
            </a:r>
            <a:endParaRPr/>
          </a:p>
          <a:p>
            <a:pPr indent="0" lvl="0" marL="0" rtl="0" algn="l">
              <a:spcBef>
                <a:spcPts val="360"/>
              </a:spcBef>
              <a:spcAft>
                <a:spcPts val="0"/>
              </a:spcAft>
              <a:buNone/>
            </a:pPr>
            <a:r>
              <a:rPr b="0" lang="en-US"/>
              <a:t>For example, you run the map for the first key value pair (k, v) and it actually outputs two intermediate key value pairs.</a:t>
            </a:r>
            <a:endParaRPr/>
          </a:p>
          <a:p>
            <a:pPr indent="0" lvl="0" marL="0" rtl="0" algn="l">
              <a:spcBef>
                <a:spcPts val="360"/>
              </a:spcBef>
              <a:spcAft>
                <a:spcPts val="0"/>
              </a:spcAft>
              <a:buNone/>
            </a:pPr>
            <a:r>
              <a:rPr b="0" lang="en-US"/>
              <a:t>the key in the intermediate key value pairs do not need to have the same key as the input. They could be different keys and they could be multiple of them.</a:t>
            </a:r>
            <a:endParaRPr/>
          </a:p>
          <a:p>
            <a:pPr indent="0" lvl="0" marL="0" rtl="0" algn="l">
              <a:spcBef>
                <a:spcPts val="360"/>
              </a:spcBef>
              <a:spcAft>
                <a:spcPts val="0"/>
              </a:spcAft>
              <a:buNone/>
            </a:pPr>
            <a:r>
              <a:rPr b="0" lang="en-US"/>
              <a:t>They values could be different as well.</a:t>
            </a:r>
            <a:endParaRPr/>
          </a:p>
          <a:p>
            <a:pPr indent="0" lvl="0" marL="0" rtl="0" algn="l">
              <a:spcBef>
                <a:spcPts val="360"/>
              </a:spcBef>
              <a:spcAft>
                <a:spcPts val="0"/>
              </a:spcAft>
              <a:buNone/>
            </a:pPr>
            <a:r>
              <a:rPr b="0" lang="en-US"/>
              <a:t>Notice, there could be zero, one or multiple key-value pairs for each key value pairs.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Suppose we have M map task and R reduce task, our goal is to determine what is the number for M and R</a:t>
            </a:r>
            <a:endParaRPr/>
          </a:p>
          <a:p>
            <a:pPr indent="0" lvl="0" marL="0" rtl="0" algn="l">
              <a:spcBef>
                <a:spcPts val="360"/>
              </a:spcBef>
              <a:spcAft>
                <a:spcPts val="0"/>
              </a:spcAft>
              <a:buNone/>
            </a:pPr>
            <a:r>
              <a:rPr lang="en-US"/>
              <a:t>This is part of the input that given to the map reduce system to let it know how many tasks it needs to schedule.</a:t>
            </a:r>
            <a:endParaRPr/>
          </a:p>
        </p:txBody>
      </p:sp>
      <p:sp>
        <p:nvSpPr>
          <p:cNvPr id="1917" name="Google Shape;191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That means on each node you will have many small map tasks on one node </a:t>
            </a:r>
            <a:endParaRPr/>
          </a:p>
          <a:p>
            <a:pPr indent="0" lvl="0" marL="0" rtl="0" algn="l">
              <a:spcBef>
                <a:spcPts val="360"/>
              </a:spcBef>
              <a:spcAft>
                <a:spcPts val="0"/>
              </a:spcAft>
              <a:buNone/>
            </a:pPr>
            <a:r>
              <a:rPr lang="en-US"/>
              <a:t>and if that node fails, then those map tasks can then be spread across all the available nodes and so the entire tasks with complete much faster.</a:t>
            </a:r>
            <a:endParaRPr/>
          </a:p>
        </p:txBody>
      </p:sp>
      <p:sp>
        <p:nvSpPr>
          <p:cNvPr id="1924" name="Google Shape;192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It usually convenient to have the output spread across small number of nodes instead of large number of nodes</a:t>
            </a:r>
            <a:endParaRPr/>
          </a:p>
        </p:txBody>
      </p:sp>
      <p:sp>
        <p:nvSpPr>
          <p:cNvPr id="1931" name="Google Shape;193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38" name="Google Shape;193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Remember that we use a hash function in the intermediate key value pairs to decide which node each key value pair should go</a:t>
            </a:r>
            <a:endParaRPr/>
          </a:p>
          <a:p>
            <a:pPr indent="0" lvl="0" marL="0" rtl="0" algn="l">
              <a:spcBef>
                <a:spcPts val="360"/>
              </a:spcBef>
              <a:spcAft>
                <a:spcPts val="0"/>
              </a:spcAft>
              <a:buNone/>
            </a:pPr>
            <a:r>
              <a:rPr lang="en-US"/>
              <a:t>Sometimes you want to override this function with a customer function.</a:t>
            </a:r>
            <a:endParaRPr/>
          </a:p>
          <a:p>
            <a:pPr indent="0" lvl="0" marL="0" rtl="0" algn="l">
              <a:spcBef>
                <a:spcPts val="360"/>
              </a:spcBef>
              <a:spcAft>
                <a:spcPts val="0"/>
              </a:spcAft>
              <a:buNone/>
            </a:pPr>
            <a:r>
              <a:t/>
            </a:r>
            <a:endParaRPr/>
          </a:p>
        </p:txBody>
      </p:sp>
      <p:sp>
        <p:nvSpPr>
          <p:cNvPr id="1949" name="Google Shape;194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56" name="Google Shape;195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63" name="Google Shape;196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76" name="Google Shape;197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90" name="Google Shape;199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7" name="Google Shape;200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4" name="Google Shape;201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21" name="Google Shape;2021;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2" name="Google Shape;2022;p6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each map, we might take a chunk of elements in the matrix </a:t>
            </a:r>
            <a:endParaRPr/>
          </a:p>
          <a:p>
            <a:pPr indent="0" lvl="0" marL="0" rtl="0" algn="l">
              <a:spcBef>
                <a:spcPts val="360"/>
              </a:spcBef>
              <a:spcAft>
                <a:spcPts val="0"/>
              </a:spcAft>
              <a:buNone/>
            </a:pPr>
            <a:r>
              <a:rPr lang="en-US"/>
              <a:t>And our goal is to get the element in A and B that would contribute to a certain element in C, and then multiply each pair and then sum up value to get each element in result C</a:t>
            </a:r>
            <a:endParaRPr/>
          </a:p>
        </p:txBody>
      </p:sp>
      <p:sp>
        <p:nvSpPr>
          <p:cNvPr id="2044" name="Google Shape;204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order to let the program know which element in A should multiple to which element in B and contribute to which element in C</a:t>
            </a:r>
            <a:endParaRPr/>
          </a:p>
          <a:p>
            <a:pPr indent="0" lvl="0" marL="0" rtl="0" algn="l">
              <a:spcBef>
                <a:spcPts val="360"/>
              </a:spcBef>
              <a:spcAft>
                <a:spcPts val="0"/>
              </a:spcAft>
              <a:buNone/>
            </a:pPr>
            <a:r>
              <a:rPr lang="en-US"/>
              <a:t>We use the location as the key, and the element value as the value. </a:t>
            </a:r>
            <a:endParaRPr/>
          </a:p>
          <a:p>
            <a:pPr indent="0" lvl="0" marL="0" rtl="0" algn="l">
              <a:spcBef>
                <a:spcPts val="360"/>
              </a:spcBef>
              <a:spcAft>
                <a:spcPts val="0"/>
              </a:spcAft>
              <a:buNone/>
            </a:pPr>
            <a:r>
              <a:rPr lang="en-US"/>
              <a:t>Here the location is the element location in C. So for element (i,j) in A, emit (i, k) means this element is related to cik computation</a:t>
            </a:r>
            <a:endParaRPr/>
          </a:p>
          <a:p>
            <a:pPr indent="0" lvl="0" marL="0" rtl="0" algn="l">
              <a:spcBef>
                <a:spcPts val="360"/>
              </a:spcBef>
              <a:spcAft>
                <a:spcPts val="0"/>
              </a:spcAft>
              <a:buNone/>
            </a:pPr>
            <a:r>
              <a:rPr lang="en-US"/>
              <a:t>Then the key value pairs with the same key would go to the same reduce node.</a:t>
            </a:r>
            <a:endParaRPr/>
          </a:p>
          <a:p>
            <a:pPr indent="0" lvl="0" marL="0" rtl="0" algn="l">
              <a:spcBef>
                <a:spcPts val="360"/>
              </a:spcBef>
              <a:spcAft>
                <a:spcPts val="0"/>
              </a:spcAft>
              <a:buNone/>
            </a:pPr>
            <a:r>
              <a:rPr lang="en-US"/>
              <a:t>Therefore in the reduce step, it will know that elements with the same key should multiple together.</a:t>
            </a:r>
            <a:endParaRPr/>
          </a:p>
          <a:p>
            <a:pPr indent="0" lvl="0" marL="0" rtl="0" algn="l">
              <a:spcBef>
                <a:spcPts val="360"/>
              </a:spcBef>
              <a:spcAft>
                <a:spcPts val="0"/>
              </a:spcAft>
              <a:buNone/>
            </a:pPr>
            <a:r>
              <a:t/>
            </a:r>
            <a:endParaRPr/>
          </a:p>
        </p:txBody>
      </p:sp>
      <p:sp>
        <p:nvSpPr>
          <p:cNvPr id="2113" name="Google Shape;211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However, this kind of key value par</a:t>
            </a:r>
            <a:endParaRPr/>
          </a:p>
          <a:p>
            <a:pPr indent="0" lvl="0" marL="0" rtl="0" algn="l">
              <a:spcBef>
                <a:spcPts val="360"/>
              </a:spcBef>
              <a:spcAft>
                <a:spcPts val="0"/>
              </a:spcAft>
              <a:buNone/>
            </a:pPr>
            <a:r>
              <a:rPr lang="en-US"/>
              <a:t>When we ship them to reduce node, you lose the information about which matrix it comes from, also what is the original  column or row.</a:t>
            </a:r>
            <a:endParaRPr/>
          </a:p>
          <a:p>
            <a:pPr indent="0" lvl="0" marL="0" rtl="0" algn="l">
              <a:spcBef>
                <a:spcPts val="360"/>
              </a:spcBef>
              <a:spcAft>
                <a:spcPts val="0"/>
              </a:spcAft>
              <a:buNone/>
            </a:pPr>
            <a:r>
              <a:rPr lang="en-US"/>
              <a:t>you won’t know which pair times which pair</a:t>
            </a:r>
            <a:endParaRPr/>
          </a:p>
        </p:txBody>
      </p:sp>
      <p:sp>
        <p:nvSpPr>
          <p:cNvPr id="2182" name="Google Shape;218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2" name="Shape 2202"/>
        <p:cNvGrpSpPr/>
        <p:nvPr/>
      </p:nvGrpSpPr>
      <p:grpSpPr>
        <a:xfrm>
          <a:off x="0" y="0"/>
          <a:ext cx="0" cy="0"/>
          <a:chOff x="0" y="0"/>
          <a:chExt cx="0" cy="0"/>
        </a:xfrm>
      </p:grpSpPr>
      <p:sp>
        <p:nvSpPr>
          <p:cNvPr id="2203" name="Google Shape;2203;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to improve it, in the value part, we not only have the element value, we also include the information about the matrix name and the original location of the element</a:t>
            </a:r>
            <a:endParaRPr/>
          </a:p>
        </p:txBody>
      </p:sp>
      <p:sp>
        <p:nvSpPr>
          <p:cNvPr id="2204" name="Google Shape;220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4" name="Google Shape;227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4" name="Shape 2294"/>
        <p:cNvGrpSpPr/>
        <p:nvPr/>
      </p:nvGrpSpPr>
      <p:grpSpPr>
        <a:xfrm>
          <a:off x="0" y="0"/>
          <a:ext cx="0" cy="0"/>
          <a:chOff x="0" y="0"/>
          <a:chExt cx="0" cy="0"/>
        </a:xfrm>
      </p:grpSpPr>
      <p:sp>
        <p:nvSpPr>
          <p:cNvPr id="2295" name="Google Shape;2295;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notice that if a reducer gets some of the elements in a row of A, but not all of them, then the elements of that row are useless; </a:t>
            </a:r>
            <a:endParaRPr/>
          </a:p>
          <a:p>
            <a:pPr indent="0" lvl="0" marL="0" rtl="0" algn="l">
              <a:spcBef>
                <a:spcPts val="360"/>
              </a:spcBef>
              <a:spcAft>
                <a:spcPts val="0"/>
              </a:spcAft>
              <a:buNone/>
            </a:pPr>
            <a:r>
              <a:rPr lang="en-US"/>
              <a:t>the reducer cannot produce any output in that row. Similarly, if a reducer receives some but not all of a column of B, these inputs are also useless. </a:t>
            </a:r>
            <a:endParaRPr/>
          </a:p>
          <a:p>
            <a:pPr indent="0" lvl="0" marL="0" rtl="0" algn="l">
              <a:spcBef>
                <a:spcPts val="360"/>
              </a:spcBef>
              <a:spcAft>
                <a:spcPts val="0"/>
              </a:spcAft>
              <a:buNone/>
            </a:pPr>
            <a:r>
              <a:rPr lang="en-US"/>
              <a:t>Thus, we may assume that the best mapping schema will send to each reducer some number of full rows of A and some number of full columns of B. </a:t>
            </a:r>
            <a:endParaRPr/>
          </a:p>
          <a:p>
            <a:pPr indent="0" lvl="0" marL="0" rtl="0" algn="l">
              <a:spcBef>
                <a:spcPts val="360"/>
              </a:spcBef>
              <a:spcAft>
                <a:spcPts val="0"/>
              </a:spcAft>
              <a:buNone/>
            </a:pPr>
            <a:r>
              <a:rPr lang="en-US"/>
              <a:t>if and only if it has received the entire ith row of A and the entire kth column of B</a:t>
            </a:r>
            <a:endParaRPr/>
          </a:p>
        </p:txBody>
      </p:sp>
      <p:sp>
        <p:nvSpPr>
          <p:cNvPr id="2296" name="Google Shape;229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3" name="Shape 2363"/>
        <p:cNvGrpSpPr/>
        <p:nvPr/>
      </p:nvGrpSpPr>
      <p:grpSpPr>
        <a:xfrm>
          <a:off x="0" y="0"/>
          <a:ext cx="0" cy="0"/>
          <a:chOff x="0" y="0"/>
          <a:chExt cx="0" cy="0"/>
        </a:xfrm>
      </p:grpSpPr>
      <p:sp>
        <p:nvSpPr>
          <p:cNvPr id="2364" name="Google Shape;2364;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5" name="Google Shape;236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2" name="Shape 2432"/>
        <p:cNvGrpSpPr/>
        <p:nvPr/>
      </p:nvGrpSpPr>
      <p:grpSpPr>
        <a:xfrm>
          <a:off x="0" y="0"/>
          <a:ext cx="0" cy="0"/>
          <a:chOff x="0" y="0"/>
          <a:chExt cx="0" cy="0"/>
        </a:xfrm>
      </p:grpSpPr>
      <p:sp>
        <p:nvSpPr>
          <p:cNvPr id="2433" name="Google Shape;2433;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4" name="Google Shape;243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we go through the input file, apply the map function on each input record, and create the intermediate key-value pairs.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4" name="Shape 2454"/>
        <p:cNvGrpSpPr/>
        <p:nvPr/>
      </p:nvGrpSpPr>
      <p:grpSpPr>
        <a:xfrm>
          <a:off x="0" y="0"/>
          <a:ext cx="0" cy="0"/>
          <a:chOff x="0" y="0"/>
          <a:chExt cx="0" cy="0"/>
        </a:xfrm>
      </p:grpSpPr>
      <p:sp>
        <p:nvSpPr>
          <p:cNvPr id="2455" name="Google Shape;2455;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6" name="Google Shape;245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1" name="Shape 2461"/>
        <p:cNvGrpSpPr/>
        <p:nvPr/>
      </p:nvGrpSpPr>
      <p:grpSpPr>
        <a:xfrm>
          <a:off x="0" y="0"/>
          <a:ext cx="0" cy="0"/>
          <a:chOff x="0" y="0"/>
          <a:chExt cx="0" cy="0"/>
        </a:xfrm>
      </p:grpSpPr>
      <p:sp>
        <p:nvSpPr>
          <p:cNvPr id="2462" name="Google Shape;2462;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3" name="Google Shape;246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8" name="Shape 2468"/>
        <p:cNvGrpSpPr/>
        <p:nvPr/>
      </p:nvGrpSpPr>
      <p:grpSpPr>
        <a:xfrm>
          <a:off x="0" y="0"/>
          <a:ext cx="0" cy="0"/>
          <a:chOff x="0" y="0"/>
          <a:chExt cx="0" cy="0"/>
        </a:xfrm>
      </p:grpSpPr>
      <p:sp>
        <p:nvSpPr>
          <p:cNvPr id="2469" name="Google Shape;2469;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don’t need to care about if it would be a contribution for which location in C</a:t>
            </a:r>
            <a:endParaRPr/>
          </a:p>
        </p:txBody>
      </p:sp>
      <p:sp>
        <p:nvSpPr>
          <p:cNvPr id="2470" name="Google Shape;247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7" name="Google Shape;247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2" name="Shape 2482"/>
        <p:cNvGrpSpPr/>
        <p:nvPr/>
      </p:nvGrpSpPr>
      <p:grpSpPr>
        <a:xfrm>
          <a:off x="0" y="0"/>
          <a:ext cx="0" cy="0"/>
          <a:chOff x="0" y="0"/>
          <a:chExt cx="0" cy="0"/>
        </a:xfrm>
      </p:grpSpPr>
      <p:sp>
        <p:nvSpPr>
          <p:cNvPr id="2483" name="Google Shape;2483;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4" name="Google Shape;248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2" name="Google Shape;249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0" name="Google Shape;250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8" name="Google Shape;2508;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6" name="Google Shape;251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4" name="Google Shape;252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we go through the input file, apply the map function on each input record, and create the intermediate key-value pairs.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1" name="Google Shape;3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the next step, is to take the intermediate key-value pairs and group them by key. </a:t>
            </a:r>
            <a:endParaRPr/>
          </a:p>
          <a:p>
            <a:pPr indent="0" lvl="0" marL="0" rtl="0" algn="l">
              <a:spcBef>
                <a:spcPts val="360"/>
              </a:spcBef>
              <a:spcAft>
                <a:spcPts val="0"/>
              </a:spcAft>
              <a:buNone/>
            </a:pPr>
            <a:r>
              <a:rPr lang="en-US"/>
              <a:t>All the intermediate key-value pairs that have the same key will be grouped together.</a:t>
            </a:r>
            <a:endParaRPr/>
          </a:p>
          <a:p>
            <a:pPr indent="0" lvl="0" marL="0" rtl="0" algn="l">
              <a:spcBef>
                <a:spcPts val="360"/>
              </a:spcBef>
              <a:spcAft>
                <a:spcPts val="0"/>
              </a:spcAft>
              <a:buNone/>
            </a:pPr>
            <a:r>
              <a:rPr lang="en-US"/>
              <a:t>So it turns out, there are three values with the first key, two values with the second key.</a:t>
            </a:r>
            <a:endParaRPr/>
          </a:p>
          <a:p>
            <a:pPr indent="0" lvl="0" marL="0" rtl="0" algn="l">
              <a:spcBef>
                <a:spcPts val="360"/>
              </a:spcBef>
              <a:spcAft>
                <a:spcPts val="0"/>
              </a:spcAft>
              <a:buNone/>
            </a:pPr>
            <a:r>
              <a:rPr lang="en-US"/>
              <a:t>And these are all different values, although I use the same color 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8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2400"/>
              <a:buNone/>
              <a:defRPr/>
            </a:lvl1pPr>
            <a:lvl2pPr lvl="1" algn="ctr">
              <a:spcBef>
                <a:spcPts val="440"/>
              </a:spcBef>
              <a:spcAft>
                <a:spcPts val="0"/>
              </a:spcAft>
              <a:buSzPts val="2200"/>
              <a:buNone/>
              <a:defRPr/>
            </a:lvl2pPr>
            <a:lvl3pPr lvl="2" algn="ctr">
              <a:spcBef>
                <a:spcPts val="400"/>
              </a:spcBef>
              <a:spcAft>
                <a:spcPts val="0"/>
              </a:spcAft>
              <a:buSzPts val="2000"/>
              <a:buFont typeface="Times New Roman"/>
              <a:buNone/>
              <a:defRPr/>
            </a:lvl3pPr>
            <a:lvl4pPr lvl="3" algn="ctr">
              <a:spcBef>
                <a:spcPts val="360"/>
              </a:spcBef>
              <a:spcAft>
                <a:spcPts val="0"/>
              </a:spcAft>
              <a:buSzPts val="1800"/>
              <a:buFont typeface="Times New Roman"/>
              <a:buNone/>
              <a:defRPr/>
            </a:lvl4pPr>
            <a:lvl5pPr lvl="4" algn="ctr">
              <a:spcBef>
                <a:spcPts val="360"/>
              </a:spcBef>
              <a:spcAft>
                <a:spcPts val="0"/>
              </a:spcAft>
              <a:buSzPts val="18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8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90"/>
          <p:cNvSpPr txBox="1"/>
          <p:nvPr>
            <p:ph idx="1" type="body"/>
          </p:nvPr>
        </p:nvSpPr>
        <p:spPr>
          <a:xfrm rot="5400000">
            <a:off x="2247900" y="-114300"/>
            <a:ext cx="46482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9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1"/>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91"/>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9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82"/>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a:lvl1pPr>
            <a:lvl2pPr indent="-368300" lvl="1" marL="914400" algn="l">
              <a:spcBef>
                <a:spcPts val="440"/>
              </a:spcBef>
              <a:spcAft>
                <a:spcPts val="0"/>
              </a:spcAft>
              <a:buSzPts val="2200"/>
              <a:buFont typeface="Arial"/>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8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8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83"/>
          <p:cNvSpPr txBox="1"/>
          <p:nvPr>
            <p:ph idx="1" type="body"/>
          </p:nvPr>
        </p:nvSpPr>
        <p:spPr>
          <a:xfrm>
            <a:off x="685800" y="1371600"/>
            <a:ext cx="3810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0" name="Google Shape;30;p83"/>
          <p:cNvSpPr txBox="1"/>
          <p:nvPr>
            <p:ph idx="2" type="body"/>
          </p:nvPr>
        </p:nvSpPr>
        <p:spPr>
          <a:xfrm>
            <a:off x="4648200" y="1447800"/>
            <a:ext cx="3810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1" name="Google Shape;31;p8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8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Font typeface="Times New Roman"/>
              <a:buNone/>
              <a:defRPr sz="1600"/>
            </a:lvl3pPr>
            <a:lvl4pPr indent="-228600" lvl="3" marL="1828800" algn="l">
              <a:spcBef>
                <a:spcPts val="280"/>
              </a:spcBef>
              <a:spcAft>
                <a:spcPts val="0"/>
              </a:spcAft>
              <a:buSzPts val="1400"/>
              <a:buFont typeface="Times New Roman"/>
              <a:buNone/>
              <a:defRPr sz="1400"/>
            </a:lvl4pPr>
            <a:lvl5pPr indent="-228600" lvl="4" marL="2286000" algn="l">
              <a:spcBef>
                <a:spcPts val="280"/>
              </a:spcBef>
              <a:spcAft>
                <a:spcPts val="0"/>
              </a:spcAft>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41" name="Google Shape;41;p8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8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7" name="Google Shape;47;p8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8" name="Google Shape;48;p8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9" name="Google Shape;49;p8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0" name="Google Shape;50;p8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8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Times New Roman"/>
              <a:buChar char="•"/>
              <a:defRPr sz="2400"/>
            </a:lvl3pPr>
            <a:lvl4pPr indent="-355600" lvl="3" marL="1828800" algn="l">
              <a:spcBef>
                <a:spcPts val="400"/>
              </a:spcBef>
              <a:spcAft>
                <a:spcPts val="0"/>
              </a:spcAft>
              <a:buSzPts val="2000"/>
              <a:buFont typeface="Times New Roman"/>
              <a:buChar char="–"/>
              <a:defRPr sz="2000"/>
            </a:lvl4pPr>
            <a:lvl5pPr indent="-355600" lvl="4" marL="2286000" algn="l">
              <a:spcBef>
                <a:spcPts val="400"/>
              </a:spcBef>
              <a:spcAft>
                <a:spcPts val="0"/>
              </a:spcAft>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1" name="Google Shape;61;p8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2" name="Google Shape;62;p8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89"/>
          <p:cNvSpPr/>
          <p:nvPr>
            <p:ph idx="2" type="pic"/>
          </p:nvPr>
        </p:nvSpPr>
        <p:spPr>
          <a:xfrm>
            <a:off x="1792288" y="612775"/>
            <a:ext cx="5486400" cy="4114800"/>
          </a:xfrm>
          <a:prstGeom prst="rect">
            <a:avLst/>
          </a:prstGeom>
          <a:noFill/>
          <a:ln>
            <a:noFill/>
          </a:ln>
        </p:spPr>
      </p:sp>
      <p:sp>
        <p:nvSpPr>
          <p:cNvPr id="68" name="Google Shape;68;p8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9" name="Google Shape;69;p8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1" name="Google Shape;11;p80"/>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Arial"/>
              <a:buChar char="●"/>
              <a:defRPr b="0" i="0" sz="2400" u="none" cap="none" strike="noStrike">
                <a:solidFill>
                  <a:schemeClr val="dk1"/>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dk2"/>
              </a:buClr>
              <a:buSzPts val="2200"/>
              <a:buFont typeface="Noto Sans Symbols"/>
              <a:buChar char="⮚"/>
              <a:defRPr b="0" i="0" sz="22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2"/>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2"/>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2"/>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8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 name="Google Shape;13;p8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 name="Google Shape;14;p8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0.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hadoop.apache.org/releases.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15.png"/><Relationship Id="rId4" Type="http://schemas.openxmlformats.org/officeDocument/2006/relationships/image" Target="../media/image14.jpg"/><Relationship Id="rId5" Type="http://schemas.openxmlformats.org/officeDocument/2006/relationships/image" Target="../media/image16.jpg"/></Relationships>
</file>

<file path=ppt/slides/_rels/slide62.xml.rels><?xml version="1.0" encoding="UTF-8" standalone="yes"?><Relationships xmlns="http://schemas.openxmlformats.org/package/2006/relationships"><Relationship Id="rId20" Type="http://schemas.openxmlformats.org/officeDocument/2006/relationships/image" Target="../media/image35.png"/><Relationship Id="rId22" Type="http://schemas.openxmlformats.org/officeDocument/2006/relationships/image" Target="../media/image36.png"/><Relationship Id="rId21" Type="http://schemas.openxmlformats.org/officeDocument/2006/relationships/image" Target="../media/image38.png"/><Relationship Id="rId24" Type="http://schemas.openxmlformats.org/officeDocument/2006/relationships/image" Target="../media/image39.png"/><Relationship Id="rId23" Type="http://schemas.openxmlformats.org/officeDocument/2006/relationships/image" Target="../media/image37.png"/><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8.png"/><Relationship Id="rId4" Type="http://schemas.openxmlformats.org/officeDocument/2006/relationships/image" Target="../media/image22.png"/><Relationship Id="rId9" Type="http://schemas.openxmlformats.org/officeDocument/2006/relationships/image" Target="../media/image28.png"/><Relationship Id="rId26" Type="http://schemas.openxmlformats.org/officeDocument/2006/relationships/image" Target="../media/image41.png"/><Relationship Id="rId25" Type="http://schemas.openxmlformats.org/officeDocument/2006/relationships/image" Target="../media/image40.png"/><Relationship Id="rId27" Type="http://schemas.openxmlformats.org/officeDocument/2006/relationships/image" Target="../media/image43.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4.png"/><Relationship Id="rId11" Type="http://schemas.openxmlformats.org/officeDocument/2006/relationships/image" Target="../media/image25.png"/><Relationship Id="rId10" Type="http://schemas.openxmlformats.org/officeDocument/2006/relationships/image" Target="../media/image23.png"/><Relationship Id="rId13" Type="http://schemas.openxmlformats.org/officeDocument/2006/relationships/image" Target="../media/image27.png"/><Relationship Id="rId12" Type="http://schemas.openxmlformats.org/officeDocument/2006/relationships/image" Target="../media/image26.png"/><Relationship Id="rId15" Type="http://schemas.openxmlformats.org/officeDocument/2006/relationships/image" Target="../media/image30.png"/><Relationship Id="rId14" Type="http://schemas.openxmlformats.org/officeDocument/2006/relationships/image" Target="../media/image29.png"/><Relationship Id="rId17" Type="http://schemas.openxmlformats.org/officeDocument/2006/relationships/image" Target="../media/image34.png"/><Relationship Id="rId16" Type="http://schemas.openxmlformats.org/officeDocument/2006/relationships/image" Target="../media/image32.png"/><Relationship Id="rId19" Type="http://schemas.openxmlformats.org/officeDocument/2006/relationships/image" Target="../media/image33.png"/><Relationship Id="rId18" Type="http://schemas.openxmlformats.org/officeDocument/2006/relationships/image" Target="../media/image31.png"/></Relationships>
</file>

<file path=ppt/slides/_rels/slide63.xml.rels><?xml version="1.0" encoding="UTF-8" standalone="yes"?><Relationships xmlns="http://schemas.openxmlformats.org/package/2006/relationships"><Relationship Id="rId20" Type="http://schemas.openxmlformats.org/officeDocument/2006/relationships/image" Target="../media/image61.png"/><Relationship Id="rId22" Type="http://schemas.openxmlformats.org/officeDocument/2006/relationships/image" Target="../media/image60.png"/><Relationship Id="rId21" Type="http://schemas.openxmlformats.org/officeDocument/2006/relationships/image" Target="../media/image39.png"/><Relationship Id="rId24" Type="http://schemas.openxmlformats.org/officeDocument/2006/relationships/image" Target="../media/image62.png"/><Relationship Id="rId23" Type="http://schemas.openxmlformats.org/officeDocument/2006/relationships/image" Target="../media/image63.png"/><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42.png"/><Relationship Id="rId4" Type="http://schemas.openxmlformats.org/officeDocument/2006/relationships/image" Target="../media/image44.png"/><Relationship Id="rId9" Type="http://schemas.openxmlformats.org/officeDocument/2006/relationships/image" Target="../media/image49.png"/><Relationship Id="rId26" Type="http://schemas.openxmlformats.org/officeDocument/2006/relationships/image" Target="../media/image65.png"/><Relationship Id="rId25" Type="http://schemas.openxmlformats.org/officeDocument/2006/relationships/image" Target="../media/image64.png"/><Relationship Id="rId5" Type="http://schemas.openxmlformats.org/officeDocument/2006/relationships/image" Target="../media/image45.png"/><Relationship Id="rId6" Type="http://schemas.openxmlformats.org/officeDocument/2006/relationships/image" Target="../media/image47.png"/><Relationship Id="rId7" Type="http://schemas.openxmlformats.org/officeDocument/2006/relationships/image" Target="../media/image46.png"/><Relationship Id="rId8" Type="http://schemas.openxmlformats.org/officeDocument/2006/relationships/image" Target="../media/image48.png"/><Relationship Id="rId11" Type="http://schemas.openxmlformats.org/officeDocument/2006/relationships/image" Target="../media/image50.png"/><Relationship Id="rId10"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51.png"/><Relationship Id="rId15" Type="http://schemas.openxmlformats.org/officeDocument/2006/relationships/image" Target="../media/image55.png"/><Relationship Id="rId14" Type="http://schemas.openxmlformats.org/officeDocument/2006/relationships/image" Target="../media/image56.png"/><Relationship Id="rId17" Type="http://schemas.openxmlformats.org/officeDocument/2006/relationships/image" Target="../media/image58.png"/><Relationship Id="rId16" Type="http://schemas.openxmlformats.org/officeDocument/2006/relationships/image" Target="../media/image54.png"/><Relationship Id="rId19" Type="http://schemas.openxmlformats.org/officeDocument/2006/relationships/image" Target="../media/image59.png"/><Relationship Id="rId18" Type="http://schemas.openxmlformats.org/officeDocument/2006/relationships/image" Target="../media/image5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66.png"/><Relationship Id="rId4" Type="http://schemas.openxmlformats.org/officeDocument/2006/relationships/image" Target="../media/image67.jpg"/></Relationships>
</file>

<file path=ppt/slides/_rels/slide65.xml.rels><?xml version="1.0" encoding="UTF-8" standalone="yes"?><Relationships xmlns="http://schemas.openxmlformats.org/package/2006/relationships"><Relationship Id="rId20" Type="http://schemas.openxmlformats.org/officeDocument/2006/relationships/image" Target="../media/image61.png"/><Relationship Id="rId22" Type="http://schemas.openxmlformats.org/officeDocument/2006/relationships/image" Target="../media/image60.png"/><Relationship Id="rId21" Type="http://schemas.openxmlformats.org/officeDocument/2006/relationships/image" Target="../media/image39.png"/><Relationship Id="rId24" Type="http://schemas.openxmlformats.org/officeDocument/2006/relationships/image" Target="../media/image62.png"/><Relationship Id="rId23" Type="http://schemas.openxmlformats.org/officeDocument/2006/relationships/image" Target="../media/image63.png"/><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42.png"/><Relationship Id="rId4" Type="http://schemas.openxmlformats.org/officeDocument/2006/relationships/image" Target="../media/image44.png"/><Relationship Id="rId9" Type="http://schemas.openxmlformats.org/officeDocument/2006/relationships/image" Target="../media/image49.png"/><Relationship Id="rId26" Type="http://schemas.openxmlformats.org/officeDocument/2006/relationships/image" Target="../media/image65.png"/><Relationship Id="rId25" Type="http://schemas.openxmlformats.org/officeDocument/2006/relationships/image" Target="../media/image64.png"/><Relationship Id="rId5" Type="http://schemas.openxmlformats.org/officeDocument/2006/relationships/image" Target="../media/image45.png"/><Relationship Id="rId6" Type="http://schemas.openxmlformats.org/officeDocument/2006/relationships/image" Target="../media/image47.png"/><Relationship Id="rId7" Type="http://schemas.openxmlformats.org/officeDocument/2006/relationships/image" Target="../media/image46.png"/><Relationship Id="rId8" Type="http://schemas.openxmlformats.org/officeDocument/2006/relationships/image" Target="../media/image48.png"/><Relationship Id="rId11" Type="http://schemas.openxmlformats.org/officeDocument/2006/relationships/image" Target="../media/image50.png"/><Relationship Id="rId10"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51.png"/><Relationship Id="rId15" Type="http://schemas.openxmlformats.org/officeDocument/2006/relationships/image" Target="../media/image55.png"/><Relationship Id="rId14" Type="http://schemas.openxmlformats.org/officeDocument/2006/relationships/image" Target="../media/image56.png"/><Relationship Id="rId17" Type="http://schemas.openxmlformats.org/officeDocument/2006/relationships/image" Target="../media/image58.png"/><Relationship Id="rId16" Type="http://schemas.openxmlformats.org/officeDocument/2006/relationships/image" Target="../media/image54.png"/><Relationship Id="rId19" Type="http://schemas.openxmlformats.org/officeDocument/2006/relationships/image" Target="../media/image59.png"/><Relationship Id="rId18" Type="http://schemas.openxmlformats.org/officeDocument/2006/relationships/image" Target="../media/image5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66.png"/><Relationship Id="rId4" Type="http://schemas.openxmlformats.org/officeDocument/2006/relationships/image" Target="../media/image67.jpg"/></Relationships>
</file>

<file path=ppt/slides/_rels/slide67.xml.rels><?xml version="1.0" encoding="UTF-8" standalone="yes"?><Relationships xmlns="http://schemas.openxmlformats.org/package/2006/relationships"><Relationship Id="rId20" Type="http://schemas.openxmlformats.org/officeDocument/2006/relationships/image" Target="../media/image61.png"/><Relationship Id="rId22" Type="http://schemas.openxmlformats.org/officeDocument/2006/relationships/image" Target="../media/image60.png"/><Relationship Id="rId21" Type="http://schemas.openxmlformats.org/officeDocument/2006/relationships/image" Target="../media/image39.png"/><Relationship Id="rId24" Type="http://schemas.openxmlformats.org/officeDocument/2006/relationships/image" Target="../media/image62.png"/><Relationship Id="rId23" Type="http://schemas.openxmlformats.org/officeDocument/2006/relationships/image" Target="../media/image63.png"/><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42.png"/><Relationship Id="rId4" Type="http://schemas.openxmlformats.org/officeDocument/2006/relationships/image" Target="../media/image44.png"/><Relationship Id="rId9" Type="http://schemas.openxmlformats.org/officeDocument/2006/relationships/image" Target="../media/image49.png"/><Relationship Id="rId26" Type="http://schemas.openxmlformats.org/officeDocument/2006/relationships/image" Target="../media/image65.png"/><Relationship Id="rId25" Type="http://schemas.openxmlformats.org/officeDocument/2006/relationships/image" Target="../media/image64.png"/><Relationship Id="rId5" Type="http://schemas.openxmlformats.org/officeDocument/2006/relationships/image" Target="../media/image45.png"/><Relationship Id="rId6" Type="http://schemas.openxmlformats.org/officeDocument/2006/relationships/image" Target="../media/image47.png"/><Relationship Id="rId7" Type="http://schemas.openxmlformats.org/officeDocument/2006/relationships/image" Target="../media/image46.png"/><Relationship Id="rId8" Type="http://schemas.openxmlformats.org/officeDocument/2006/relationships/image" Target="../media/image48.png"/><Relationship Id="rId11" Type="http://schemas.openxmlformats.org/officeDocument/2006/relationships/image" Target="../media/image50.png"/><Relationship Id="rId10"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51.png"/><Relationship Id="rId15" Type="http://schemas.openxmlformats.org/officeDocument/2006/relationships/image" Target="../media/image55.png"/><Relationship Id="rId14" Type="http://schemas.openxmlformats.org/officeDocument/2006/relationships/image" Target="../media/image56.png"/><Relationship Id="rId17" Type="http://schemas.openxmlformats.org/officeDocument/2006/relationships/image" Target="../media/image58.png"/><Relationship Id="rId16" Type="http://schemas.openxmlformats.org/officeDocument/2006/relationships/image" Target="../media/image54.png"/><Relationship Id="rId19" Type="http://schemas.openxmlformats.org/officeDocument/2006/relationships/image" Target="../media/image59.png"/><Relationship Id="rId18" Type="http://schemas.openxmlformats.org/officeDocument/2006/relationships/image" Target="../media/image57.png"/></Relationships>
</file>

<file path=ppt/slides/_rels/slide68.xml.rels><?xml version="1.0" encoding="UTF-8" standalone="yes"?><Relationships xmlns="http://schemas.openxmlformats.org/package/2006/relationships"><Relationship Id="rId20" Type="http://schemas.openxmlformats.org/officeDocument/2006/relationships/image" Target="../media/image61.png"/><Relationship Id="rId22" Type="http://schemas.openxmlformats.org/officeDocument/2006/relationships/image" Target="../media/image60.png"/><Relationship Id="rId21" Type="http://schemas.openxmlformats.org/officeDocument/2006/relationships/image" Target="../media/image39.png"/><Relationship Id="rId24" Type="http://schemas.openxmlformats.org/officeDocument/2006/relationships/image" Target="../media/image62.png"/><Relationship Id="rId23" Type="http://schemas.openxmlformats.org/officeDocument/2006/relationships/image" Target="../media/image63.png"/><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42.png"/><Relationship Id="rId4" Type="http://schemas.openxmlformats.org/officeDocument/2006/relationships/image" Target="../media/image44.png"/><Relationship Id="rId9" Type="http://schemas.openxmlformats.org/officeDocument/2006/relationships/image" Target="../media/image49.png"/><Relationship Id="rId26" Type="http://schemas.openxmlformats.org/officeDocument/2006/relationships/image" Target="../media/image65.png"/><Relationship Id="rId25" Type="http://schemas.openxmlformats.org/officeDocument/2006/relationships/image" Target="../media/image64.png"/><Relationship Id="rId5" Type="http://schemas.openxmlformats.org/officeDocument/2006/relationships/image" Target="../media/image45.png"/><Relationship Id="rId6" Type="http://schemas.openxmlformats.org/officeDocument/2006/relationships/image" Target="../media/image47.png"/><Relationship Id="rId7" Type="http://schemas.openxmlformats.org/officeDocument/2006/relationships/image" Target="../media/image46.png"/><Relationship Id="rId8" Type="http://schemas.openxmlformats.org/officeDocument/2006/relationships/image" Target="../media/image48.png"/><Relationship Id="rId11" Type="http://schemas.openxmlformats.org/officeDocument/2006/relationships/image" Target="../media/image50.png"/><Relationship Id="rId10"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51.png"/><Relationship Id="rId15" Type="http://schemas.openxmlformats.org/officeDocument/2006/relationships/image" Target="../media/image55.png"/><Relationship Id="rId14" Type="http://schemas.openxmlformats.org/officeDocument/2006/relationships/image" Target="../media/image56.png"/><Relationship Id="rId17" Type="http://schemas.openxmlformats.org/officeDocument/2006/relationships/image" Target="../media/image58.png"/><Relationship Id="rId16" Type="http://schemas.openxmlformats.org/officeDocument/2006/relationships/image" Target="../media/image54.png"/><Relationship Id="rId19" Type="http://schemas.openxmlformats.org/officeDocument/2006/relationships/image" Target="../media/image59.png"/><Relationship Id="rId18" Type="http://schemas.openxmlformats.org/officeDocument/2006/relationships/image" Target="../media/image5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66.png"/><Relationship Id="rId4" Type="http://schemas.openxmlformats.org/officeDocument/2006/relationships/image" Target="../media/image6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143000" y="17526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6600">
                <a:solidFill>
                  <a:srgbClr val="A01A06"/>
                </a:solidFill>
                <a:latin typeface="Calibri"/>
                <a:ea typeface="Calibri"/>
                <a:cs typeface="Calibri"/>
                <a:sym typeface="Calibri"/>
              </a:rPr>
              <a:t>Map-Reduce</a:t>
            </a:r>
            <a:r>
              <a:rPr lang="en-US" sz="4400">
                <a:solidFill>
                  <a:srgbClr val="A01A06"/>
                </a:solidFill>
                <a:latin typeface="Calibri"/>
                <a:ea typeface="Calibri"/>
                <a:cs typeface="Calibri"/>
                <a:sym typeface="Calibri"/>
              </a:rPr>
              <a:t> </a:t>
            </a:r>
            <a:r>
              <a:rPr lang="en-US">
                <a:solidFill>
                  <a:srgbClr val="A01A06"/>
                </a:solidFill>
                <a:latin typeface="Calibri"/>
                <a:ea typeface="Calibri"/>
                <a:cs typeface="Calibri"/>
                <a:sym typeface="Calibri"/>
              </a:rPr>
              <a:t>(Part II)</a:t>
            </a:r>
            <a:endParaRPr sz="2000">
              <a:solidFill>
                <a:srgbClr val="A01A06"/>
              </a:solidFill>
              <a:latin typeface="Calibri"/>
              <a:ea typeface="Calibri"/>
              <a:cs typeface="Calibri"/>
              <a:sym typeface="Calibri"/>
            </a:endParaRPr>
          </a:p>
        </p:txBody>
      </p:sp>
      <p:sp>
        <p:nvSpPr>
          <p:cNvPr id="90" name="Google Shape;90;p1"/>
          <p:cNvSpPr txBox="1"/>
          <p:nvPr>
            <p:ph idx="1" type="subTitle"/>
          </p:nvPr>
        </p:nvSpPr>
        <p:spPr>
          <a:xfrm>
            <a:off x="1319061" y="6019800"/>
            <a:ext cx="6477000" cy="838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800"/>
              <a:buNone/>
            </a:pPr>
            <a:r>
              <a:rPr lang="en-US" sz="1800">
                <a:solidFill>
                  <a:srgbClr val="7F7F7F"/>
                </a:solidFill>
                <a:latin typeface="Calibri"/>
                <a:ea typeface="Calibri"/>
                <a:cs typeface="Calibri"/>
                <a:sym typeface="Calibri"/>
              </a:rPr>
              <a:t>Thanks for source slides and material to: J. Leskovec, A. Rajaraman, J. Ullman: Mining of Massive Datasets (</a:t>
            </a:r>
            <a:r>
              <a:rPr lang="en-US" sz="1800" u="sng">
                <a:solidFill>
                  <a:srgbClr val="7F7F7F"/>
                </a:solidFill>
                <a:latin typeface="Calibri"/>
                <a:ea typeface="Calibri"/>
                <a:cs typeface="Calibri"/>
                <a:sym typeface="Calibri"/>
                <a:hlinkClick r:id="rId3">
                  <a:extLst>
                    <a:ext uri="{A12FA001-AC4F-418D-AE19-62706E023703}">
                      <ahyp:hlinkClr val="tx"/>
                    </a:ext>
                  </a:extLst>
                </a:hlinkClick>
              </a:rPr>
              <a:t>http://www.mmds.org</a:t>
            </a:r>
            <a:r>
              <a:rPr lang="en-US" sz="1800">
                <a:solidFill>
                  <a:srgbClr val="7F7F7F"/>
                </a:solidFill>
                <a:latin typeface="Calibri"/>
                <a:ea typeface="Calibri"/>
                <a:cs typeface="Calibri"/>
                <a:sym typeface="Calibri"/>
              </a:rPr>
              <a:t>)</a:t>
            </a:r>
            <a:endParaRPr/>
          </a:p>
        </p:txBody>
      </p:sp>
      <p:sp>
        <p:nvSpPr>
          <p:cNvPr id="91" name="Google Shape;91;p1"/>
          <p:cNvSpPr txBox="1"/>
          <p:nvPr/>
        </p:nvSpPr>
        <p:spPr>
          <a:xfrm>
            <a:off x="-7088" y="3416606"/>
            <a:ext cx="9129299" cy="1778411"/>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0" i="0" lang="en-US" sz="2800" u="none" cap="none" strike="noStrike">
                <a:solidFill>
                  <a:srgbClr val="000000"/>
                </a:solidFill>
                <a:latin typeface="Calibri"/>
                <a:ea typeface="Calibri"/>
                <a:cs typeface="Calibri"/>
                <a:sym typeface="Calibri"/>
              </a:rPr>
              <a:t>Professor Wei-Min Shen</a:t>
            </a:r>
            <a:endParaRPr/>
          </a:p>
          <a:p>
            <a:pPr indent="0" lvl="0" marL="0" marR="0" rtl="0" algn="ctr">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rPr b="0" i="0" lang="en-US" sz="2800" u="none" cap="none" strike="noStrike">
                <a:solidFill>
                  <a:srgbClr val="000000"/>
                </a:solidFill>
                <a:latin typeface="Calibri"/>
                <a:ea typeface="Calibri"/>
                <a:cs typeface="Calibri"/>
                <a:sym typeface="Calibri"/>
              </a:rPr>
              <a:t>University of Southern California</a:t>
            </a:r>
            <a:endParaRPr b="0" i="0" sz="2400" u="none" cap="none" strike="noStrike">
              <a:solidFill>
                <a:srgbClr val="000000"/>
              </a:solidFill>
              <a:latin typeface="Calibri"/>
              <a:ea typeface="Calibri"/>
              <a:cs typeface="Calibri"/>
              <a:sym typeface="Calibri"/>
            </a:endParaRPr>
          </a:p>
        </p:txBody>
      </p:sp>
      <p:sp>
        <p:nvSpPr>
          <p:cNvPr id="92" name="Google Shape;92;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0"/>
          <p:cNvSpPr/>
          <p:nvPr/>
        </p:nvSpPr>
        <p:spPr>
          <a:xfrm>
            <a:off x="254680" y="1333787"/>
            <a:ext cx="6146120" cy="5334000"/>
          </a:xfrm>
          <a:prstGeom prst="rect">
            <a:avLst/>
          </a:prstGeom>
          <a:solidFill>
            <a:srgbClr val="F2F2F2"/>
          </a:solid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Tahoma"/>
              <a:ea typeface="Tahoma"/>
              <a:cs typeface="Tahoma"/>
              <a:sym typeface="Tahoma"/>
            </a:endParaRPr>
          </a:p>
          <a:p>
            <a:pPr indent="0" lvl="0" marL="0" marR="0" rtl="0" algn="ctr">
              <a:spcBef>
                <a:spcPts val="0"/>
              </a:spcBef>
              <a:spcAft>
                <a:spcPts val="0"/>
              </a:spcAft>
              <a:buNone/>
            </a:pPr>
            <a:r>
              <a:rPr lang="en-US" sz="2000">
                <a:solidFill>
                  <a:schemeClr val="dk1"/>
                </a:solidFill>
                <a:latin typeface="Tahoma"/>
                <a:ea typeface="Tahoma"/>
                <a:cs typeface="Tahoma"/>
                <a:sym typeface="Tahoma"/>
              </a:rPr>
              <a:t>Shuffle/Group by Key Step</a:t>
            </a:r>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42" name="Google Shape;442;p1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443" name="Google Shape;443;p10"/>
          <p:cNvGrpSpPr/>
          <p:nvPr/>
        </p:nvGrpSpPr>
        <p:grpSpPr>
          <a:xfrm>
            <a:off x="352555" y="2214622"/>
            <a:ext cx="2989554" cy="3678798"/>
            <a:chOff x="2912576" y="1867136"/>
            <a:chExt cx="2989554" cy="3678798"/>
          </a:xfrm>
        </p:grpSpPr>
        <p:sp>
          <p:nvSpPr>
            <p:cNvPr id="444" name="Google Shape;444;p10"/>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45" name="Google Shape;445;p10"/>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46" name="Google Shape;446;p10"/>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47" name="Google Shape;447;p10"/>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48" name="Google Shape;448;p10"/>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49" name="Google Shape;449;p10"/>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50" name="Google Shape;450;p10"/>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51" name="Google Shape;451;p10"/>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52" name="Google Shape;452;p10"/>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453" name="Google Shape;453;p10"/>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54" name="Google Shape;454;p10"/>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55" name="Google Shape;455;p10"/>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56" name="Google Shape;456;p10"/>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57" name="Google Shape;457;p10"/>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58" name="Google Shape;458;p10"/>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59" name="Google Shape;459;p10"/>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60" name="Google Shape;460;p10"/>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61" name="Google Shape;461;p10"/>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62" name="Google Shape;462;p10"/>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63" name="Google Shape;463;p10"/>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464" name="Google Shape;464;p10"/>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65" name="Google Shape;465;p10"/>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66" name="Google Shape;466;p10"/>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67" name="Google Shape;467;p10"/>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68" name="Google Shape;468;p10"/>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69" name="Google Shape;469;p10"/>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470" name="Google Shape;470;p10"/>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71" name="Google Shape;471;p10"/>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Group by key</a:t>
            </a:r>
            <a:endParaRPr/>
          </a:p>
        </p:txBody>
      </p:sp>
      <p:grpSp>
        <p:nvGrpSpPr>
          <p:cNvPr id="472" name="Google Shape;472;p10"/>
          <p:cNvGrpSpPr/>
          <p:nvPr/>
        </p:nvGrpSpPr>
        <p:grpSpPr>
          <a:xfrm>
            <a:off x="3587862" y="2214622"/>
            <a:ext cx="2752901" cy="3704449"/>
            <a:chOff x="4279282" y="2214622"/>
            <a:chExt cx="2752901" cy="3704449"/>
          </a:xfrm>
        </p:grpSpPr>
        <p:sp>
          <p:nvSpPr>
            <p:cNvPr id="473" name="Google Shape;473;p10"/>
            <p:cNvSpPr/>
            <p:nvPr/>
          </p:nvSpPr>
          <p:spPr>
            <a:xfrm>
              <a:off x="4367344" y="5385671"/>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74" name="Google Shape;474;p10"/>
            <p:cNvSpPr/>
            <p:nvPr/>
          </p:nvSpPr>
          <p:spPr>
            <a:xfrm>
              <a:off x="4367344" y="5385671"/>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75" name="Google Shape;475;p10"/>
            <p:cNvSpPr txBox="1"/>
            <p:nvPr/>
          </p:nvSpPr>
          <p:spPr>
            <a:xfrm>
              <a:off x="4639503" y="5545872"/>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76" name="Google Shape;476;p10"/>
            <p:cNvSpPr/>
            <p:nvPr/>
          </p:nvSpPr>
          <p:spPr>
            <a:xfrm>
              <a:off x="5053144" y="5385671"/>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77" name="Google Shape;477;p10"/>
            <p:cNvSpPr/>
            <p:nvPr/>
          </p:nvSpPr>
          <p:spPr>
            <a:xfrm>
              <a:off x="5053144" y="5385671"/>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78" name="Google Shape;478;p10"/>
            <p:cNvSpPr txBox="1"/>
            <p:nvPr/>
          </p:nvSpPr>
          <p:spPr>
            <a:xfrm>
              <a:off x="5405537" y="554587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79" name="Google Shape;479;p10"/>
            <p:cNvSpPr txBox="1"/>
            <p:nvPr/>
          </p:nvSpPr>
          <p:spPr>
            <a:xfrm>
              <a:off x="5009646"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480" name="Google Shape;480;p10"/>
            <p:cNvSpPr/>
            <p:nvPr/>
          </p:nvSpPr>
          <p:spPr>
            <a:xfrm>
              <a:off x="4288983" y="279097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81" name="Google Shape;481;p10"/>
            <p:cNvSpPr/>
            <p:nvPr/>
          </p:nvSpPr>
          <p:spPr>
            <a:xfrm>
              <a:off x="4288983" y="279097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82" name="Google Shape;482;p10"/>
            <p:cNvSpPr txBox="1"/>
            <p:nvPr/>
          </p:nvSpPr>
          <p:spPr>
            <a:xfrm>
              <a:off x="4561142" y="295117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83" name="Google Shape;483;p10"/>
            <p:cNvSpPr/>
            <p:nvPr/>
          </p:nvSpPr>
          <p:spPr>
            <a:xfrm>
              <a:off x="49747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84" name="Google Shape;484;p10"/>
            <p:cNvSpPr/>
            <p:nvPr/>
          </p:nvSpPr>
          <p:spPr>
            <a:xfrm>
              <a:off x="49747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85" name="Google Shape;485;p10"/>
            <p:cNvSpPr txBox="1"/>
            <p:nvPr/>
          </p:nvSpPr>
          <p:spPr>
            <a:xfrm>
              <a:off x="53271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86" name="Google Shape;486;p10"/>
            <p:cNvSpPr/>
            <p:nvPr/>
          </p:nvSpPr>
          <p:spPr>
            <a:xfrm>
              <a:off x="4279282" y="353130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87" name="Google Shape;487;p10"/>
            <p:cNvSpPr/>
            <p:nvPr/>
          </p:nvSpPr>
          <p:spPr>
            <a:xfrm>
              <a:off x="4279282" y="353130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88" name="Google Shape;488;p10"/>
            <p:cNvSpPr txBox="1"/>
            <p:nvPr/>
          </p:nvSpPr>
          <p:spPr>
            <a:xfrm>
              <a:off x="4551441" y="369150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89" name="Google Shape;489;p10"/>
            <p:cNvSpPr/>
            <p:nvPr/>
          </p:nvSpPr>
          <p:spPr>
            <a:xfrm>
              <a:off x="4965082" y="3531308"/>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90" name="Google Shape;490;p10"/>
            <p:cNvSpPr/>
            <p:nvPr/>
          </p:nvSpPr>
          <p:spPr>
            <a:xfrm>
              <a:off x="4965082" y="3531308"/>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91" name="Google Shape;491;p10"/>
            <p:cNvSpPr txBox="1"/>
            <p:nvPr/>
          </p:nvSpPr>
          <p:spPr>
            <a:xfrm>
              <a:off x="5278803" y="369150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92" name="Google Shape;492;p10"/>
            <p:cNvSpPr/>
            <p:nvPr/>
          </p:nvSpPr>
          <p:spPr>
            <a:xfrm>
              <a:off x="5498482" y="353130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93" name="Google Shape;493;p10"/>
            <p:cNvSpPr/>
            <p:nvPr/>
          </p:nvSpPr>
          <p:spPr>
            <a:xfrm>
              <a:off x="5498482" y="353130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94" name="Google Shape;494;p10"/>
            <p:cNvSpPr txBox="1"/>
            <p:nvPr/>
          </p:nvSpPr>
          <p:spPr>
            <a:xfrm>
              <a:off x="5850875" y="3691509"/>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95" name="Google Shape;495;p10"/>
            <p:cNvSpPr/>
            <p:nvPr/>
          </p:nvSpPr>
          <p:spPr>
            <a:xfrm>
              <a:off x="55843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96" name="Google Shape;496;p10"/>
            <p:cNvSpPr/>
            <p:nvPr/>
          </p:nvSpPr>
          <p:spPr>
            <a:xfrm>
              <a:off x="55843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97" name="Google Shape;497;p10"/>
            <p:cNvSpPr txBox="1"/>
            <p:nvPr/>
          </p:nvSpPr>
          <p:spPr>
            <a:xfrm>
              <a:off x="59367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98" name="Google Shape;498;p10"/>
            <p:cNvSpPr/>
            <p:nvPr/>
          </p:nvSpPr>
          <p:spPr>
            <a:xfrm>
              <a:off x="61939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99" name="Google Shape;499;p10"/>
            <p:cNvSpPr/>
            <p:nvPr/>
          </p:nvSpPr>
          <p:spPr>
            <a:xfrm>
              <a:off x="61939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00" name="Google Shape;500;p10"/>
            <p:cNvSpPr txBox="1"/>
            <p:nvPr/>
          </p:nvSpPr>
          <p:spPr>
            <a:xfrm>
              <a:off x="65463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01" name="Google Shape;501;p10"/>
            <p:cNvSpPr txBox="1"/>
            <p:nvPr/>
          </p:nvSpPr>
          <p:spPr>
            <a:xfrm>
              <a:off x="4876800" y="2214622"/>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grpSp>
        <p:nvGrpSpPr>
          <p:cNvPr id="502" name="Google Shape;502;p10"/>
          <p:cNvGrpSpPr/>
          <p:nvPr/>
        </p:nvGrpSpPr>
        <p:grpSpPr>
          <a:xfrm>
            <a:off x="6404895" y="2676678"/>
            <a:ext cx="2203160" cy="647707"/>
            <a:chOff x="6404895" y="2676678"/>
            <a:chExt cx="2203160" cy="647707"/>
          </a:xfrm>
        </p:grpSpPr>
        <p:sp>
          <p:nvSpPr>
            <p:cNvPr id="503" name="Google Shape;503;p10"/>
            <p:cNvSpPr/>
            <p:nvPr/>
          </p:nvSpPr>
          <p:spPr>
            <a:xfrm>
              <a:off x="6404895" y="2955448"/>
              <a:ext cx="790319" cy="329184"/>
            </a:xfrm>
            <a:custGeom>
              <a:rect b="b" l="l" r="r" t="t"/>
              <a:pathLst>
                <a:path extrusionOk="0" h="228600" w="990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04" name="Google Shape;504;p10"/>
            <p:cNvSpPr txBox="1"/>
            <p:nvPr/>
          </p:nvSpPr>
          <p:spPr>
            <a:xfrm>
              <a:off x="6442053" y="2676678"/>
              <a:ext cx="69151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reduce</a:t>
              </a:r>
              <a:endParaRPr sz="1800">
                <a:solidFill>
                  <a:schemeClr val="dk1"/>
                </a:solidFill>
                <a:latin typeface="Corbel"/>
                <a:ea typeface="Corbel"/>
                <a:cs typeface="Corbel"/>
                <a:sym typeface="Corbel"/>
              </a:endParaRPr>
            </a:p>
          </p:txBody>
        </p:sp>
        <p:sp>
          <p:nvSpPr>
            <p:cNvPr id="505" name="Google Shape;505;p10"/>
            <p:cNvSpPr/>
            <p:nvPr/>
          </p:nvSpPr>
          <p:spPr>
            <a:xfrm>
              <a:off x="7312655" y="2790985"/>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06" name="Google Shape;506;p10"/>
            <p:cNvSpPr/>
            <p:nvPr/>
          </p:nvSpPr>
          <p:spPr>
            <a:xfrm>
              <a:off x="7312655" y="2790985"/>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07" name="Google Shape;507;p10"/>
            <p:cNvSpPr txBox="1"/>
            <p:nvPr/>
          </p:nvSpPr>
          <p:spPr>
            <a:xfrm>
              <a:off x="7584814" y="2951186"/>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08" name="Google Shape;508;p10"/>
            <p:cNvSpPr/>
            <p:nvPr/>
          </p:nvSpPr>
          <p:spPr>
            <a:xfrm>
              <a:off x="8074655" y="2790978"/>
              <a:ext cx="533400" cy="533400"/>
            </a:xfrm>
            <a:custGeom>
              <a:rect b="b" l="l" r="r" t="t"/>
              <a:pathLst>
                <a:path extrusionOk="0" h="533400" w="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09" name="Google Shape;509;p10"/>
            <p:cNvSpPr/>
            <p:nvPr/>
          </p:nvSpPr>
          <p:spPr>
            <a:xfrm>
              <a:off x="8074655" y="2790978"/>
              <a:ext cx="533400" cy="533400"/>
            </a:xfrm>
            <a:custGeom>
              <a:rect b="b" l="l" r="r" t="t"/>
              <a:pathLst>
                <a:path extrusionOk="0" h="533400" w="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10" name="Google Shape;510;p10"/>
            <p:cNvSpPr txBox="1"/>
            <p:nvPr/>
          </p:nvSpPr>
          <p:spPr>
            <a:xfrm>
              <a:off x="8305614" y="2930427"/>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511" name="Google Shape;511;p10"/>
          <p:cNvSpPr/>
          <p:nvPr/>
        </p:nvSpPr>
        <p:spPr>
          <a:xfrm>
            <a:off x="6629400" y="2167256"/>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Output key-value pairs</a:t>
            </a:r>
            <a:endParaRPr/>
          </a:p>
        </p:txBody>
      </p:sp>
      <p:sp>
        <p:nvSpPr>
          <p:cNvPr id="512" name="Google Shape;512;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1"/>
          <p:cNvSpPr/>
          <p:nvPr/>
        </p:nvSpPr>
        <p:spPr>
          <a:xfrm>
            <a:off x="254680" y="1333787"/>
            <a:ext cx="6146120" cy="5334000"/>
          </a:xfrm>
          <a:prstGeom prst="rect">
            <a:avLst/>
          </a:prstGeom>
          <a:solidFill>
            <a:srgbClr val="F2F2F2"/>
          </a:solid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Tahoma"/>
              <a:ea typeface="Tahoma"/>
              <a:cs typeface="Tahoma"/>
              <a:sym typeface="Tahoma"/>
            </a:endParaRPr>
          </a:p>
          <a:p>
            <a:pPr indent="0" lvl="0" marL="0" marR="0" rtl="0" algn="ctr">
              <a:spcBef>
                <a:spcPts val="0"/>
              </a:spcBef>
              <a:spcAft>
                <a:spcPts val="0"/>
              </a:spcAft>
              <a:buNone/>
            </a:pPr>
            <a:r>
              <a:rPr lang="en-US" sz="2000">
                <a:solidFill>
                  <a:schemeClr val="dk1"/>
                </a:solidFill>
                <a:latin typeface="Tahoma"/>
                <a:ea typeface="Tahoma"/>
                <a:cs typeface="Tahoma"/>
                <a:sym typeface="Tahoma"/>
              </a:rPr>
              <a:t>Shuffle/Group by Key Step</a:t>
            </a:r>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519" name="Google Shape;519;p1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520" name="Google Shape;520;p11"/>
          <p:cNvGrpSpPr/>
          <p:nvPr/>
        </p:nvGrpSpPr>
        <p:grpSpPr>
          <a:xfrm>
            <a:off x="352555" y="2214622"/>
            <a:ext cx="2989554" cy="3678798"/>
            <a:chOff x="2912576" y="1867136"/>
            <a:chExt cx="2989554" cy="3678798"/>
          </a:xfrm>
        </p:grpSpPr>
        <p:sp>
          <p:nvSpPr>
            <p:cNvPr id="521" name="Google Shape;521;p11"/>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22" name="Google Shape;522;p11"/>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23" name="Google Shape;523;p11"/>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24" name="Google Shape;524;p11"/>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25" name="Google Shape;525;p11"/>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26" name="Google Shape;526;p11"/>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27" name="Google Shape;527;p11"/>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28" name="Google Shape;528;p11"/>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29" name="Google Shape;529;p11"/>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530" name="Google Shape;530;p11"/>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31" name="Google Shape;531;p11"/>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32" name="Google Shape;532;p11"/>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33" name="Google Shape;533;p11"/>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34" name="Google Shape;534;p11"/>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35" name="Google Shape;535;p11"/>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36" name="Google Shape;536;p11"/>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37" name="Google Shape;537;p11"/>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38" name="Google Shape;538;p11"/>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39" name="Google Shape;539;p11"/>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40" name="Google Shape;540;p11"/>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541" name="Google Shape;541;p11"/>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42" name="Google Shape;542;p11"/>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43" name="Google Shape;543;p11"/>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44" name="Google Shape;544;p11"/>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45" name="Google Shape;545;p11"/>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46" name="Google Shape;546;p11"/>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547" name="Google Shape;547;p11"/>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48" name="Google Shape;548;p11"/>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Group by key</a:t>
            </a:r>
            <a:endParaRPr/>
          </a:p>
        </p:txBody>
      </p:sp>
      <p:grpSp>
        <p:nvGrpSpPr>
          <p:cNvPr id="549" name="Google Shape;549;p11"/>
          <p:cNvGrpSpPr/>
          <p:nvPr/>
        </p:nvGrpSpPr>
        <p:grpSpPr>
          <a:xfrm>
            <a:off x="3587862" y="2214622"/>
            <a:ext cx="2752901" cy="3704449"/>
            <a:chOff x="4279282" y="2214622"/>
            <a:chExt cx="2752901" cy="3704449"/>
          </a:xfrm>
        </p:grpSpPr>
        <p:sp>
          <p:nvSpPr>
            <p:cNvPr id="550" name="Google Shape;550;p11"/>
            <p:cNvSpPr/>
            <p:nvPr/>
          </p:nvSpPr>
          <p:spPr>
            <a:xfrm>
              <a:off x="4367344" y="5385671"/>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1" name="Google Shape;551;p11"/>
            <p:cNvSpPr/>
            <p:nvPr/>
          </p:nvSpPr>
          <p:spPr>
            <a:xfrm>
              <a:off x="4367344" y="5385671"/>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2" name="Google Shape;552;p11"/>
            <p:cNvSpPr txBox="1"/>
            <p:nvPr/>
          </p:nvSpPr>
          <p:spPr>
            <a:xfrm>
              <a:off x="4639503" y="5545872"/>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53" name="Google Shape;553;p11"/>
            <p:cNvSpPr/>
            <p:nvPr/>
          </p:nvSpPr>
          <p:spPr>
            <a:xfrm>
              <a:off x="5053144" y="5385671"/>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4" name="Google Shape;554;p11"/>
            <p:cNvSpPr/>
            <p:nvPr/>
          </p:nvSpPr>
          <p:spPr>
            <a:xfrm>
              <a:off x="5053144" y="5385671"/>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5" name="Google Shape;555;p11"/>
            <p:cNvSpPr txBox="1"/>
            <p:nvPr/>
          </p:nvSpPr>
          <p:spPr>
            <a:xfrm>
              <a:off x="5405537" y="554587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56" name="Google Shape;556;p11"/>
            <p:cNvSpPr txBox="1"/>
            <p:nvPr/>
          </p:nvSpPr>
          <p:spPr>
            <a:xfrm>
              <a:off x="5009646"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557" name="Google Shape;557;p11"/>
            <p:cNvSpPr/>
            <p:nvPr/>
          </p:nvSpPr>
          <p:spPr>
            <a:xfrm>
              <a:off x="4288983" y="279097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8" name="Google Shape;558;p11"/>
            <p:cNvSpPr/>
            <p:nvPr/>
          </p:nvSpPr>
          <p:spPr>
            <a:xfrm>
              <a:off x="4288983" y="279097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9" name="Google Shape;559;p11"/>
            <p:cNvSpPr txBox="1"/>
            <p:nvPr/>
          </p:nvSpPr>
          <p:spPr>
            <a:xfrm>
              <a:off x="4561142" y="295117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60" name="Google Shape;560;p11"/>
            <p:cNvSpPr/>
            <p:nvPr/>
          </p:nvSpPr>
          <p:spPr>
            <a:xfrm>
              <a:off x="49747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61" name="Google Shape;561;p11"/>
            <p:cNvSpPr/>
            <p:nvPr/>
          </p:nvSpPr>
          <p:spPr>
            <a:xfrm>
              <a:off x="49747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62" name="Google Shape;562;p11"/>
            <p:cNvSpPr txBox="1"/>
            <p:nvPr/>
          </p:nvSpPr>
          <p:spPr>
            <a:xfrm>
              <a:off x="53271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63" name="Google Shape;563;p11"/>
            <p:cNvSpPr/>
            <p:nvPr/>
          </p:nvSpPr>
          <p:spPr>
            <a:xfrm>
              <a:off x="4279282" y="353130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64" name="Google Shape;564;p11"/>
            <p:cNvSpPr/>
            <p:nvPr/>
          </p:nvSpPr>
          <p:spPr>
            <a:xfrm>
              <a:off x="4279282" y="353130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65" name="Google Shape;565;p11"/>
            <p:cNvSpPr txBox="1"/>
            <p:nvPr/>
          </p:nvSpPr>
          <p:spPr>
            <a:xfrm>
              <a:off x="4551441" y="369150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66" name="Google Shape;566;p11"/>
            <p:cNvSpPr/>
            <p:nvPr/>
          </p:nvSpPr>
          <p:spPr>
            <a:xfrm>
              <a:off x="4965082" y="3531308"/>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67" name="Google Shape;567;p11"/>
            <p:cNvSpPr/>
            <p:nvPr/>
          </p:nvSpPr>
          <p:spPr>
            <a:xfrm>
              <a:off x="4965082" y="3531308"/>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68" name="Google Shape;568;p11"/>
            <p:cNvSpPr txBox="1"/>
            <p:nvPr/>
          </p:nvSpPr>
          <p:spPr>
            <a:xfrm>
              <a:off x="5278803" y="369150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69" name="Google Shape;569;p11"/>
            <p:cNvSpPr/>
            <p:nvPr/>
          </p:nvSpPr>
          <p:spPr>
            <a:xfrm>
              <a:off x="5498482" y="353130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70" name="Google Shape;570;p11"/>
            <p:cNvSpPr/>
            <p:nvPr/>
          </p:nvSpPr>
          <p:spPr>
            <a:xfrm>
              <a:off x="5498482" y="353130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71" name="Google Shape;571;p11"/>
            <p:cNvSpPr txBox="1"/>
            <p:nvPr/>
          </p:nvSpPr>
          <p:spPr>
            <a:xfrm>
              <a:off x="5850875" y="3691509"/>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72" name="Google Shape;572;p11"/>
            <p:cNvSpPr/>
            <p:nvPr/>
          </p:nvSpPr>
          <p:spPr>
            <a:xfrm>
              <a:off x="55843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73" name="Google Shape;573;p11"/>
            <p:cNvSpPr/>
            <p:nvPr/>
          </p:nvSpPr>
          <p:spPr>
            <a:xfrm>
              <a:off x="55843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74" name="Google Shape;574;p11"/>
            <p:cNvSpPr txBox="1"/>
            <p:nvPr/>
          </p:nvSpPr>
          <p:spPr>
            <a:xfrm>
              <a:off x="59367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75" name="Google Shape;575;p11"/>
            <p:cNvSpPr/>
            <p:nvPr/>
          </p:nvSpPr>
          <p:spPr>
            <a:xfrm>
              <a:off x="61939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76" name="Google Shape;576;p11"/>
            <p:cNvSpPr/>
            <p:nvPr/>
          </p:nvSpPr>
          <p:spPr>
            <a:xfrm>
              <a:off x="61939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77" name="Google Shape;577;p11"/>
            <p:cNvSpPr txBox="1"/>
            <p:nvPr/>
          </p:nvSpPr>
          <p:spPr>
            <a:xfrm>
              <a:off x="65463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78" name="Google Shape;578;p11"/>
            <p:cNvSpPr txBox="1"/>
            <p:nvPr/>
          </p:nvSpPr>
          <p:spPr>
            <a:xfrm>
              <a:off x="4876800" y="2214622"/>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grpSp>
        <p:nvGrpSpPr>
          <p:cNvPr id="579" name="Google Shape;579;p11"/>
          <p:cNvGrpSpPr/>
          <p:nvPr/>
        </p:nvGrpSpPr>
        <p:grpSpPr>
          <a:xfrm>
            <a:off x="6404895" y="2167256"/>
            <a:ext cx="2739105" cy="3751821"/>
            <a:chOff x="6404895" y="2167256"/>
            <a:chExt cx="2739105" cy="3751821"/>
          </a:xfrm>
        </p:grpSpPr>
        <p:grpSp>
          <p:nvGrpSpPr>
            <p:cNvPr id="580" name="Google Shape;580;p11"/>
            <p:cNvGrpSpPr/>
            <p:nvPr/>
          </p:nvGrpSpPr>
          <p:grpSpPr>
            <a:xfrm>
              <a:off x="6404895" y="2676678"/>
              <a:ext cx="2203160" cy="647707"/>
              <a:chOff x="6404895" y="2676678"/>
              <a:chExt cx="2203160" cy="647707"/>
            </a:xfrm>
          </p:grpSpPr>
          <p:sp>
            <p:nvSpPr>
              <p:cNvPr id="581" name="Google Shape;581;p11"/>
              <p:cNvSpPr/>
              <p:nvPr/>
            </p:nvSpPr>
            <p:spPr>
              <a:xfrm>
                <a:off x="6404895" y="2955448"/>
                <a:ext cx="790319" cy="329184"/>
              </a:xfrm>
              <a:custGeom>
                <a:rect b="b" l="l" r="r" t="t"/>
                <a:pathLst>
                  <a:path extrusionOk="0" h="228600" w="990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82" name="Google Shape;582;p11"/>
              <p:cNvSpPr txBox="1"/>
              <p:nvPr/>
            </p:nvSpPr>
            <p:spPr>
              <a:xfrm>
                <a:off x="6442053" y="2676678"/>
                <a:ext cx="69151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reduce</a:t>
                </a:r>
                <a:endParaRPr sz="1800">
                  <a:solidFill>
                    <a:schemeClr val="dk1"/>
                  </a:solidFill>
                  <a:latin typeface="Corbel"/>
                  <a:ea typeface="Corbel"/>
                  <a:cs typeface="Corbel"/>
                  <a:sym typeface="Corbel"/>
                </a:endParaRPr>
              </a:p>
            </p:txBody>
          </p:sp>
          <p:sp>
            <p:nvSpPr>
              <p:cNvPr id="583" name="Google Shape;583;p11"/>
              <p:cNvSpPr/>
              <p:nvPr/>
            </p:nvSpPr>
            <p:spPr>
              <a:xfrm>
                <a:off x="7312655" y="2790985"/>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84" name="Google Shape;584;p11"/>
              <p:cNvSpPr/>
              <p:nvPr/>
            </p:nvSpPr>
            <p:spPr>
              <a:xfrm>
                <a:off x="7312655" y="2790985"/>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85" name="Google Shape;585;p11"/>
              <p:cNvSpPr txBox="1"/>
              <p:nvPr/>
            </p:nvSpPr>
            <p:spPr>
              <a:xfrm>
                <a:off x="7584814" y="2951186"/>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86" name="Google Shape;586;p11"/>
              <p:cNvSpPr/>
              <p:nvPr/>
            </p:nvSpPr>
            <p:spPr>
              <a:xfrm>
                <a:off x="8074655" y="2790978"/>
                <a:ext cx="533400" cy="533400"/>
              </a:xfrm>
              <a:custGeom>
                <a:rect b="b" l="l" r="r" t="t"/>
                <a:pathLst>
                  <a:path extrusionOk="0" h="533400" w="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87" name="Google Shape;587;p11"/>
              <p:cNvSpPr/>
              <p:nvPr/>
            </p:nvSpPr>
            <p:spPr>
              <a:xfrm>
                <a:off x="8074655" y="2790978"/>
                <a:ext cx="533400" cy="533400"/>
              </a:xfrm>
              <a:custGeom>
                <a:rect b="b" l="l" r="r" t="t"/>
                <a:pathLst>
                  <a:path extrusionOk="0" h="533400" w="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88" name="Google Shape;588;p11"/>
              <p:cNvSpPr txBox="1"/>
              <p:nvPr/>
            </p:nvSpPr>
            <p:spPr>
              <a:xfrm>
                <a:off x="8305614" y="2930427"/>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589" name="Google Shape;589;p11"/>
            <p:cNvSpPr/>
            <p:nvPr/>
          </p:nvSpPr>
          <p:spPr>
            <a:xfrm>
              <a:off x="6629400" y="2167256"/>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Output key-value pairs</a:t>
              </a:r>
              <a:endParaRPr/>
            </a:p>
          </p:txBody>
        </p:sp>
        <p:sp>
          <p:nvSpPr>
            <p:cNvPr id="590" name="Google Shape;590;p11"/>
            <p:cNvSpPr/>
            <p:nvPr/>
          </p:nvSpPr>
          <p:spPr>
            <a:xfrm>
              <a:off x="7330472" y="5385677"/>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91" name="Google Shape;591;p11"/>
            <p:cNvSpPr/>
            <p:nvPr/>
          </p:nvSpPr>
          <p:spPr>
            <a:xfrm>
              <a:off x="7330472" y="5385677"/>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92" name="Google Shape;592;p11"/>
            <p:cNvSpPr txBox="1"/>
            <p:nvPr/>
          </p:nvSpPr>
          <p:spPr>
            <a:xfrm>
              <a:off x="7602631" y="5545878"/>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93" name="Google Shape;593;p11"/>
            <p:cNvSpPr/>
            <p:nvPr/>
          </p:nvSpPr>
          <p:spPr>
            <a:xfrm>
              <a:off x="8092472" y="5385671"/>
              <a:ext cx="533400" cy="533400"/>
            </a:xfrm>
            <a:custGeom>
              <a:rect b="b" l="l" r="r" t="t"/>
              <a:pathLst>
                <a:path extrusionOk="0" h="533400" w="533400">
                  <a:moveTo>
                    <a:pt x="377177" y="0"/>
                  </a:moveTo>
                  <a:lnTo>
                    <a:pt x="156222" y="0"/>
                  </a:lnTo>
                  <a:lnTo>
                    <a:pt x="0" y="156222"/>
                  </a:lnTo>
                  <a:lnTo>
                    <a:pt x="0" y="377190"/>
                  </a:lnTo>
                  <a:lnTo>
                    <a:pt x="156222" y="533400"/>
                  </a:lnTo>
                  <a:lnTo>
                    <a:pt x="377177" y="533400"/>
                  </a:lnTo>
                  <a:lnTo>
                    <a:pt x="533400" y="377190"/>
                  </a:lnTo>
                  <a:lnTo>
                    <a:pt x="533400" y="156222"/>
                  </a:lnTo>
                  <a:lnTo>
                    <a:pt x="377177"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94" name="Google Shape;594;p11"/>
            <p:cNvSpPr/>
            <p:nvPr/>
          </p:nvSpPr>
          <p:spPr>
            <a:xfrm>
              <a:off x="8092472" y="5385671"/>
              <a:ext cx="533400" cy="533400"/>
            </a:xfrm>
            <a:custGeom>
              <a:rect b="b" l="l" r="r" t="t"/>
              <a:pathLst>
                <a:path extrusionOk="0" h="533400" w="533400">
                  <a:moveTo>
                    <a:pt x="0" y="156222"/>
                  </a:moveTo>
                  <a:lnTo>
                    <a:pt x="156222" y="0"/>
                  </a:lnTo>
                  <a:lnTo>
                    <a:pt x="377177" y="0"/>
                  </a:lnTo>
                  <a:lnTo>
                    <a:pt x="533400" y="156222"/>
                  </a:lnTo>
                  <a:lnTo>
                    <a:pt x="533400" y="377190"/>
                  </a:lnTo>
                  <a:lnTo>
                    <a:pt x="377177" y="533400"/>
                  </a:lnTo>
                  <a:lnTo>
                    <a:pt x="156222" y="533400"/>
                  </a:lnTo>
                  <a:lnTo>
                    <a:pt x="0" y="377190"/>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95" name="Google Shape;595;p11"/>
            <p:cNvSpPr txBox="1"/>
            <p:nvPr/>
          </p:nvSpPr>
          <p:spPr>
            <a:xfrm>
              <a:off x="8305800" y="5537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96" name="Google Shape;596;p11"/>
            <p:cNvSpPr txBox="1"/>
            <p:nvPr/>
          </p:nvSpPr>
          <p:spPr>
            <a:xfrm>
              <a:off x="7917447"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597" name="Google Shape;597;p11"/>
            <p:cNvGrpSpPr/>
            <p:nvPr/>
          </p:nvGrpSpPr>
          <p:grpSpPr>
            <a:xfrm>
              <a:off x="6422712" y="3369610"/>
              <a:ext cx="2203160" cy="647707"/>
              <a:chOff x="6404895" y="2676678"/>
              <a:chExt cx="2203160" cy="647707"/>
            </a:xfrm>
          </p:grpSpPr>
          <p:sp>
            <p:nvSpPr>
              <p:cNvPr id="598" name="Google Shape;598;p11"/>
              <p:cNvSpPr/>
              <p:nvPr/>
            </p:nvSpPr>
            <p:spPr>
              <a:xfrm>
                <a:off x="6404895" y="2955448"/>
                <a:ext cx="790319" cy="329184"/>
              </a:xfrm>
              <a:custGeom>
                <a:rect b="b" l="l" r="r" t="t"/>
                <a:pathLst>
                  <a:path extrusionOk="0" h="228600" w="990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99" name="Google Shape;599;p11"/>
              <p:cNvSpPr txBox="1"/>
              <p:nvPr/>
            </p:nvSpPr>
            <p:spPr>
              <a:xfrm>
                <a:off x="6442053" y="2676678"/>
                <a:ext cx="69151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reduce</a:t>
                </a:r>
                <a:endParaRPr sz="1800">
                  <a:solidFill>
                    <a:schemeClr val="dk1"/>
                  </a:solidFill>
                  <a:latin typeface="Corbel"/>
                  <a:ea typeface="Corbel"/>
                  <a:cs typeface="Corbel"/>
                  <a:sym typeface="Corbel"/>
                </a:endParaRPr>
              </a:p>
            </p:txBody>
          </p:sp>
          <p:sp>
            <p:nvSpPr>
              <p:cNvPr id="600" name="Google Shape;600;p11"/>
              <p:cNvSpPr/>
              <p:nvPr/>
            </p:nvSpPr>
            <p:spPr>
              <a:xfrm>
                <a:off x="7312655" y="2790985"/>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1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01" name="Google Shape;601;p11"/>
              <p:cNvSpPr/>
              <p:nvPr/>
            </p:nvSpPr>
            <p:spPr>
              <a:xfrm>
                <a:off x="7312655" y="2790985"/>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02" name="Google Shape;602;p11"/>
              <p:cNvSpPr txBox="1"/>
              <p:nvPr/>
            </p:nvSpPr>
            <p:spPr>
              <a:xfrm>
                <a:off x="7584814" y="2951186"/>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603" name="Google Shape;603;p11"/>
              <p:cNvSpPr/>
              <p:nvPr/>
            </p:nvSpPr>
            <p:spPr>
              <a:xfrm>
                <a:off x="8074655" y="2790978"/>
                <a:ext cx="533400" cy="533400"/>
              </a:xfrm>
              <a:custGeom>
                <a:rect b="b" l="l" r="r" t="t"/>
                <a:pathLst>
                  <a:path extrusionOk="0" h="533400" w="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04" name="Google Shape;604;p11"/>
              <p:cNvSpPr/>
              <p:nvPr/>
            </p:nvSpPr>
            <p:spPr>
              <a:xfrm>
                <a:off x="8074655" y="2790978"/>
                <a:ext cx="533400" cy="533400"/>
              </a:xfrm>
              <a:custGeom>
                <a:rect b="b" l="l" r="r" t="t"/>
                <a:pathLst>
                  <a:path extrusionOk="0" h="533400" w="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05" name="Google Shape;605;p11"/>
              <p:cNvSpPr txBox="1"/>
              <p:nvPr/>
            </p:nvSpPr>
            <p:spPr>
              <a:xfrm>
                <a:off x="8287983" y="2930427"/>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grpSp>
      <p:sp>
        <p:nvSpPr>
          <p:cNvPr id="606" name="Google Shape;606;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More Formally…</a:t>
            </a:r>
            <a:endParaRPr b="0" sz="3600">
              <a:solidFill>
                <a:srgbClr val="A01A06"/>
              </a:solidFill>
              <a:latin typeface="Calibri"/>
              <a:ea typeface="Calibri"/>
              <a:cs typeface="Calibri"/>
              <a:sym typeface="Calibri"/>
            </a:endParaRPr>
          </a:p>
        </p:txBody>
      </p:sp>
      <p:sp>
        <p:nvSpPr>
          <p:cNvPr id="613" name="Google Shape;613;p12"/>
          <p:cNvSpPr txBox="1"/>
          <p:nvPr/>
        </p:nvSpPr>
        <p:spPr>
          <a:xfrm>
            <a:off x="438149" y="1600200"/>
            <a:ext cx="8553451" cy="4970591"/>
          </a:xfrm>
          <a:prstGeom prst="rect">
            <a:avLst/>
          </a:prstGeom>
          <a:noFill/>
          <a:ln>
            <a:noFill/>
          </a:ln>
        </p:spPr>
        <p:txBody>
          <a:bodyPr anchorCtr="0" anchor="t" bIns="45700" lIns="91425" spcFirstLastPara="1" rIns="91425" wrap="square" tIns="45700">
            <a:sp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ahoma"/>
                <a:ea typeface="Tahoma"/>
                <a:cs typeface="Tahoma"/>
                <a:sym typeface="Tahoma"/>
              </a:rPr>
              <a:t>Input: </a:t>
            </a:r>
            <a:r>
              <a:rPr lang="en-US" sz="2000">
                <a:solidFill>
                  <a:schemeClr val="dk1"/>
                </a:solidFill>
                <a:latin typeface="Tahoma"/>
                <a:ea typeface="Tahoma"/>
                <a:cs typeface="Tahoma"/>
                <a:sym typeface="Tahoma"/>
              </a:rPr>
              <a:t>a set of key-value pairs</a:t>
            </a:r>
            <a:endParaRPr sz="2000">
              <a:solidFill>
                <a:schemeClr val="dk1"/>
              </a:solidFill>
              <a:latin typeface="Tahoma"/>
              <a:ea typeface="Tahoma"/>
              <a:cs typeface="Tahoma"/>
              <a:sym typeface="Tahoma"/>
            </a:endParaRPr>
          </a:p>
          <a:p>
            <a:pPr indent="-342900" lvl="0" marL="355600" marR="0" rtl="0" algn="l">
              <a:lnSpc>
                <a:spcPct val="100000"/>
              </a:lnSpc>
              <a:spcBef>
                <a:spcPts val="6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Programmer need to specify two methods:</a:t>
            </a:r>
            <a:endParaRPr sz="2400">
              <a:solidFill>
                <a:schemeClr val="dk1"/>
              </a:solidFill>
              <a:latin typeface="Tahoma"/>
              <a:ea typeface="Tahoma"/>
              <a:cs typeface="Tahoma"/>
              <a:sym typeface="Tahoma"/>
            </a:endParaRPr>
          </a:p>
          <a:p>
            <a:pPr indent="-342900" lvl="1" marL="812800" marR="0" rtl="0" algn="l">
              <a:spcBef>
                <a:spcPts val="600"/>
              </a:spcBef>
              <a:spcAft>
                <a:spcPts val="0"/>
              </a:spcAft>
              <a:buClr>
                <a:schemeClr val="dk1"/>
              </a:buClr>
              <a:buSzPts val="1800"/>
              <a:buFont typeface="Arial"/>
              <a:buChar char="•"/>
            </a:pPr>
            <a:r>
              <a:rPr b="1" i="0" lang="en-US" sz="1800" u="none" cap="none" strike="noStrike">
                <a:solidFill>
                  <a:srgbClr val="C00000"/>
                </a:solidFill>
                <a:latin typeface="Tahoma"/>
                <a:ea typeface="Tahoma"/>
                <a:cs typeface="Tahoma"/>
                <a:sym typeface="Tahoma"/>
              </a:rPr>
              <a:t>Map(k, v) </a:t>
            </a:r>
            <a:r>
              <a:rPr b="0" i="0" lang="en-US" sz="1800" u="none" cap="none" strike="noStrike">
                <a:solidFill>
                  <a:schemeClr val="dk1"/>
                </a:solidFill>
                <a:latin typeface="Tahoma"/>
                <a:ea typeface="Tahoma"/>
                <a:cs typeface="Tahoma"/>
                <a:sym typeface="Tahoma"/>
              </a:rPr>
              <a:t>→ &lt;k’, v’&gt;*</a:t>
            </a:r>
            <a:endParaRPr b="0" i="0" sz="1800" u="none" cap="none" strike="noStrike">
              <a:solidFill>
                <a:schemeClr val="dk1"/>
              </a:solidFill>
              <a:latin typeface="Tahoma"/>
              <a:ea typeface="Tahoma"/>
              <a:cs typeface="Tahoma"/>
              <a:sym typeface="Tahoma"/>
            </a:endParaRPr>
          </a:p>
          <a:p>
            <a:pPr indent="-342900" lvl="2" marL="1270000" marR="0" rtl="0" algn="l">
              <a:spcBef>
                <a:spcPts val="6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Takes a key-value pair and outputs </a:t>
            </a:r>
            <a:r>
              <a:rPr b="0" i="0" lang="en-US" sz="1800" u="sng" cap="none" strike="noStrike">
                <a:solidFill>
                  <a:schemeClr val="dk1"/>
                </a:solidFill>
                <a:latin typeface="Tahoma"/>
                <a:ea typeface="Tahoma"/>
                <a:cs typeface="Tahoma"/>
                <a:sym typeface="Tahoma"/>
              </a:rPr>
              <a:t>a set of key-value pairs</a:t>
            </a:r>
            <a:endParaRPr/>
          </a:p>
          <a:p>
            <a:pPr indent="0" lvl="2" marL="927100" marR="0" rtl="0" algn="l">
              <a:spcBef>
                <a:spcPts val="600"/>
              </a:spcBef>
              <a:spcAft>
                <a:spcPts val="0"/>
              </a:spcAft>
              <a:buNone/>
            </a:pPr>
            <a:r>
              <a:rPr b="0" i="0" lang="en-US" sz="1600" u="none" cap="none" strike="noStrike">
                <a:solidFill>
                  <a:schemeClr val="dk1"/>
                </a:solidFill>
                <a:latin typeface="Tahoma"/>
                <a:ea typeface="Tahoma"/>
                <a:cs typeface="Tahoma"/>
                <a:sym typeface="Tahoma"/>
              </a:rPr>
              <a:t>      E.g., Input: (k,v): k is the filename, v is the file</a:t>
            </a:r>
            <a:endParaRPr/>
          </a:p>
          <a:p>
            <a:pPr indent="0" lvl="2" marL="927100" marR="0" rtl="0" algn="l">
              <a:spcBef>
                <a:spcPts val="600"/>
              </a:spcBef>
              <a:spcAft>
                <a:spcPts val="0"/>
              </a:spcAft>
              <a:buNone/>
            </a:pPr>
            <a:r>
              <a:rPr b="0" i="0" lang="en-US" sz="1600" u="none" cap="none" strike="noStrike">
                <a:solidFill>
                  <a:schemeClr val="dk1"/>
                </a:solidFill>
                <a:latin typeface="Tahoma"/>
                <a:ea typeface="Tahoma"/>
                <a:cs typeface="Tahoma"/>
                <a:sym typeface="Tahoma"/>
              </a:rPr>
              <a:t>             Output: &lt;k’,v’&gt;*: k’ is the filename, v’ is a single line in the file </a:t>
            </a:r>
            <a:endParaRPr/>
          </a:p>
          <a:p>
            <a:pPr indent="0" lvl="2" marL="927100" marR="0" rtl="0" algn="l">
              <a:spcBef>
                <a:spcPts val="600"/>
              </a:spcBef>
              <a:spcAft>
                <a:spcPts val="0"/>
              </a:spcAft>
              <a:buNone/>
            </a:pPr>
            <a:r>
              <a:rPr b="0" i="0" lang="en-US" sz="1600" u="none" cap="none" strike="noStrike">
                <a:solidFill>
                  <a:schemeClr val="dk1"/>
                </a:solidFill>
                <a:latin typeface="Tahoma"/>
                <a:ea typeface="Tahoma"/>
                <a:cs typeface="Tahoma"/>
                <a:sym typeface="Tahoma"/>
              </a:rPr>
              <a:t>      E.g., Input: (k,v): k is the filename, v is a single line in the file</a:t>
            </a:r>
            <a:endParaRPr/>
          </a:p>
          <a:p>
            <a:pPr indent="0" lvl="2" marL="927100" marR="0" rtl="0" algn="l">
              <a:spcBef>
                <a:spcPts val="600"/>
              </a:spcBef>
              <a:spcAft>
                <a:spcPts val="0"/>
              </a:spcAft>
              <a:buNone/>
            </a:pPr>
            <a:r>
              <a:rPr b="0" i="0" lang="en-US" sz="1600" u="none" cap="none" strike="noStrike">
                <a:solidFill>
                  <a:schemeClr val="dk1"/>
                </a:solidFill>
                <a:latin typeface="Tahoma"/>
                <a:ea typeface="Tahoma"/>
                <a:cs typeface="Tahoma"/>
                <a:sym typeface="Tahoma"/>
              </a:rPr>
              <a:t>             Output: &lt;k’,v’&gt;*: k’ is a word, v’ is the count of that word </a:t>
            </a:r>
            <a:endParaRPr b="0" i="0" sz="1600" u="none" cap="none" strike="noStrike">
              <a:solidFill>
                <a:schemeClr val="dk1"/>
              </a:solidFill>
              <a:latin typeface="Tahoma"/>
              <a:ea typeface="Tahoma"/>
              <a:cs typeface="Tahoma"/>
              <a:sym typeface="Tahoma"/>
            </a:endParaRPr>
          </a:p>
          <a:p>
            <a:pPr indent="-285750" lvl="2" marL="1212850" marR="0" rtl="0" algn="l">
              <a:spcBef>
                <a:spcPts val="6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 There is one Map call for every (k, v) pair</a:t>
            </a:r>
            <a:endParaRPr/>
          </a:p>
          <a:p>
            <a:pPr indent="-171450" lvl="1" marL="755650" marR="0" rtl="0" algn="l">
              <a:spcBef>
                <a:spcPts val="600"/>
              </a:spcBef>
              <a:spcAft>
                <a:spcPts val="0"/>
              </a:spcAft>
              <a:buClr>
                <a:schemeClr val="dk1"/>
              </a:buClr>
              <a:buSzPts val="1800"/>
              <a:buFont typeface="Arial"/>
              <a:buNone/>
            </a:pPr>
            <a:r>
              <a:t/>
            </a:r>
            <a:endParaRPr b="0" i="0" sz="1800" u="none" cap="none" strike="noStrike">
              <a:solidFill>
                <a:srgbClr val="C00000"/>
              </a:solidFill>
              <a:latin typeface="Tahoma"/>
              <a:ea typeface="Tahoma"/>
              <a:cs typeface="Tahoma"/>
              <a:sym typeface="Tahoma"/>
            </a:endParaRPr>
          </a:p>
          <a:p>
            <a:pPr indent="-285750" lvl="1" marL="755650" marR="0" rtl="0" algn="l">
              <a:spcBef>
                <a:spcPts val="600"/>
              </a:spcBef>
              <a:spcAft>
                <a:spcPts val="0"/>
              </a:spcAft>
              <a:buClr>
                <a:schemeClr val="dk1"/>
              </a:buClr>
              <a:buSzPts val="2000"/>
              <a:buFont typeface="Arial"/>
              <a:buChar char="•"/>
            </a:pPr>
            <a:r>
              <a:rPr b="1" i="0" lang="en-US" sz="2000" u="none" cap="none" strike="noStrike">
                <a:solidFill>
                  <a:srgbClr val="C00000"/>
                </a:solidFill>
                <a:latin typeface="Tahoma"/>
                <a:ea typeface="Tahoma"/>
                <a:cs typeface="Tahoma"/>
                <a:sym typeface="Tahoma"/>
              </a:rPr>
              <a:t>Reduce(k’, &lt;v’&gt;*) </a:t>
            </a:r>
            <a:r>
              <a:rPr b="0" i="0" lang="en-US" sz="2000" u="none" cap="none" strike="noStrike">
                <a:solidFill>
                  <a:schemeClr val="dk1"/>
                </a:solidFill>
                <a:latin typeface="Tahoma"/>
                <a:ea typeface="Tahoma"/>
                <a:cs typeface="Tahoma"/>
                <a:sym typeface="Tahoma"/>
              </a:rPr>
              <a:t>→ &lt;k’, v’’&gt;*</a:t>
            </a:r>
            <a:endParaRPr b="0" i="0" sz="2000" u="none" cap="none" strike="noStrike">
              <a:solidFill>
                <a:schemeClr val="dk1"/>
              </a:solidFill>
              <a:latin typeface="Tahoma"/>
              <a:ea typeface="Tahoma"/>
              <a:cs typeface="Tahoma"/>
              <a:sym typeface="Tahoma"/>
            </a:endParaRPr>
          </a:p>
          <a:p>
            <a:pPr indent="-285750" lvl="2" marL="1212850" marR="0" rtl="0" algn="l">
              <a:spcBef>
                <a:spcPts val="600"/>
              </a:spcBef>
              <a:spcAft>
                <a:spcPts val="0"/>
              </a:spcAft>
              <a:buClr>
                <a:schemeClr val="dk1"/>
              </a:buClr>
              <a:buSzPts val="1800"/>
              <a:buFont typeface="Arial"/>
              <a:buChar char="•"/>
            </a:pPr>
            <a:r>
              <a:rPr b="1" i="0" lang="en-US" sz="1800" u="none" cap="none" strike="noStrike">
                <a:solidFill>
                  <a:schemeClr val="dk1"/>
                </a:solidFill>
                <a:latin typeface="Tahoma"/>
                <a:ea typeface="Tahoma"/>
                <a:cs typeface="Tahoma"/>
                <a:sym typeface="Tahoma"/>
              </a:rPr>
              <a:t>All values v’ with same key k’ are reduced together</a:t>
            </a:r>
            <a:endParaRPr/>
          </a:p>
          <a:p>
            <a:pPr indent="-285750" lvl="2" marL="1212850" marR="0" rtl="0" algn="l">
              <a:spcBef>
                <a:spcPts val="6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There is one Reduce function call per unique key k’</a:t>
            </a:r>
            <a:endParaRPr b="0" i="0" sz="1800" u="none" cap="none" strike="noStrike">
              <a:solidFill>
                <a:schemeClr val="dk1"/>
              </a:solidFill>
              <a:latin typeface="Tahoma"/>
              <a:ea typeface="Tahoma"/>
              <a:cs typeface="Tahoma"/>
              <a:sym typeface="Tahoma"/>
            </a:endParaRPr>
          </a:p>
          <a:p>
            <a:pPr indent="0" lvl="1" marL="457200" marR="0" rtl="0" algn="l">
              <a:spcBef>
                <a:spcPts val="600"/>
              </a:spcBef>
              <a:spcAft>
                <a:spcPts val="0"/>
              </a:spcAft>
              <a:buNone/>
            </a:pPr>
            <a:r>
              <a:t/>
            </a:r>
            <a:endParaRPr b="0" i="0" sz="2000" u="none" cap="none" strike="noStrike">
              <a:solidFill>
                <a:schemeClr val="dk1"/>
              </a:solidFill>
              <a:latin typeface="Tahoma"/>
              <a:ea typeface="Tahoma"/>
              <a:cs typeface="Tahoma"/>
              <a:sym typeface="Tahoma"/>
            </a:endParaRPr>
          </a:p>
        </p:txBody>
      </p:sp>
      <p:sp>
        <p:nvSpPr>
          <p:cNvPr id="614" name="Google Shape;614;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1" name="Google Shape;621;p13"/>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Examples (in Part I)</a:t>
            </a:r>
            <a:endParaRPr/>
          </a:p>
        </p:txBody>
      </p:sp>
      <p:sp>
        <p:nvSpPr>
          <p:cNvPr id="622" name="Google Shape;622;p13"/>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000"/>
              <a:buFont typeface="Tahoma"/>
              <a:buAutoNum type="arabicPeriod"/>
            </a:pPr>
            <a:r>
              <a:rPr lang="en-US" sz="2000">
                <a:solidFill>
                  <a:schemeClr val="dk1"/>
                </a:solidFill>
                <a:latin typeface="Calibri"/>
                <a:ea typeface="Calibri"/>
                <a:cs typeface="Calibri"/>
                <a:sym typeface="Calibri"/>
              </a:rPr>
              <a:t>Word count: a huge file 🡪  (word, count)</a:t>
            </a:r>
            <a:endParaRPr/>
          </a:p>
          <a:p>
            <a:pPr indent="-457200" lvl="0" marL="457200" marR="0" rtl="0" algn="l">
              <a:spcBef>
                <a:spcPts val="1800"/>
              </a:spcBef>
              <a:spcAft>
                <a:spcPts val="0"/>
              </a:spcAft>
              <a:buClr>
                <a:schemeClr val="dk1"/>
              </a:buClr>
              <a:buSzPts val="2000"/>
              <a:buFont typeface="Tahoma"/>
              <a:buAutoNum type="arabicPeriod"/>
            </a:pPr>
            <a:r>
              <a:rPr lang="en-US" sz="2000">
                <a:solidFill>
                  <a:schemeClr val="dk1"/>
                </a:solidFill>
                <a:latin typeface="Calibri"/>
                <a:ea typeface="Calibri"/>
                <a:cs typeface="Calibri"/>
                <a:sym typeface="Calibri"/>
              </a:rPr>
              <a:t>Inverted Index: (ID, content)* 🡪 (content, List[IDs])</a:t>
            </a:r>
            <a:endParaRPr/>
          </a:p>
          <a:p>
            <a:pPr indent="-457200" lvl="0" marL="457200" marR="0" rtl="0" algn="l">
              <a:spcBef>
                <a:spcPts val="1800"/>
              </a:spcBef>
              <a:spcAft>
                <a:spcPts val="0"/>
              </a:spcAft>
              <a:buClr>
                <a:schemeClr val="dk1"/>
              </a:buClr>
              <a:buSzPts val="2000"/>
              <a:buFont typeface="Tahoma"/>
              <a:buAutoNum type="arabicPeriod"/>
            </a:pPr>
            <a:r>
              <a:rPr lang="en-US" sz="2000">
                <a:solidFill>
                  <a:schemeClr val="dk1"/>
                </a:solidFill>
                <a:latin typeface="Calibri"/>
                <a:ea typeface="Calibri"/>
                <a:cs typeface="Calibri"/>
                <a:sym typeface="Calibri"/>
              </a:rPr>
              <a:t>Count friends: Pair of friends (X, Y)* 🡪 (X, Nx), (Y, Ny), …</a:t>
            </a:r>
            <a:endParaRPr sz="2000">
              <a:solidFill>
                <a:schemeClr val="dk1"/>
              </a:solidFill>
              <a:latin typeface="Calibri"/>
              <a:ea typeface="Calibri"/>
              <a:cs typeface="Calibri"/>
              <a:sym typeface="Calibri"/>
            </a:endParaRPr>
          </a:p>
          <a:p>
            <a:pPr indent="-457200" lvl="0" marL="457200" marR="0" rtl="0" algn="l">
              <a:spcBef>
                <a:spcPts val="1800"/>
              </a:spcBef>
              <a:spcAft>
                <a:spcPts val="0"/>
              </a:spcAft>
              <a:buClr>
                <a:schemeClr val="dk1"/>
              </a:buClr>
              <a:buSzPts val="2000"/>
              <a:buFont typeface="Tahoma"/>
              <a:buAutoNum type="arabicPeriod"/>
            </a:pPr>
            <a:r>
              <a:rPr lang="en-US" sz="2000">
                <a:solidFill>
                  <a:schemeClr val="dk1"/>
                </a:solidFill>
                <a:latin typeface="Calibri"/>
                <a:ea typeface="Calibri"/>
                <a:cs typeface="Calibri"/>
                <a:sym typeface="Calibri"/>
              </a:rPr>
              <a:t>A huge file of integers 🡪 Unique integers divisible by 7</a:t>
            </a:r>
            <a:endParaRPr/>
          </a:p>
          <a:p>
            <a:pPr indent="-330200" lvl="0" marL="457200" marR="0" rtl="0" algn="l">
              <a:spcBef>
                <a:spcPts val="1800"/>
              </a:spcBef>
              <a:spcAft>
                <a:spcPts val="0"/>
              </a:spcAft>
              <a:buClr>
                <a:schemeClr val="dk1"/>
              </a:buClr>
              <a:buSzPts val="2000"/>
              <a:buFont typeface="Tahoma"/>
              <a:buNone/>
            </a:pPr>
            <a:r>
              <a:t/>
            </a:r>
            <a:endParaRPr sz="2000">
              <a:solidFill>
                <a:schemeClr val="dk1"/>
              </a:solidFill>
              <a:latin typeface="Calibri"/>
              <a:ea typeface="Calibri"/>
              <a:cs typeface="Calibri"/>
              <a:sym typeface="Calibri"/>
            </a:endParaRPr>
          </a:p>
          <a:p>
            <a:pPr indent="0" lvl="0" marL="0" marR="0" rtl="0" algn="l">
              <a:spcBef>
                <a:spcPts val="1800"/>
              </a:spcBef>
              <a:spcAft>
                <a:spcPts val="0"/>
              </a:spcAft>
              <a:buClr>
                <a:schemeClr val="dk1"/>
              </a:buClr>
              <a:buSzPts val="2000"/>
              <a:buFont typeface="Arial"/>
              <a:buNone/>
            </a:pPr>
            <a:r>
              <a:rPr b="1" lang="en-US" sz="2000" u="sng">
                <a:solidFill>
                  <a:schemeClr val="dk1"/>
                </a:solidFill>
                <a:latin typeface="Calibri"/>
                <a:ea typeface="Calibri"/>
                <a:cs typeface="Calibri"/>
                <a:sym typeface="Calibri"/>
              </a:rPr>
              <a:t>Challenges</a:t>
            </a:r>
            <a:r>
              <a:rPr lang="en-US" sz="2000">
                <a:solidFill>
                  <a:schemeClr val="dk1"/>
                </a:solidFill>
                <a:latin typeface="Calibri"/>
                <a:ea typeface="Calibri"/>
                <a:cs typeface="Calibri"/>
                <a:sym typeface="Calibri"/>
              </a:rPr>
              <a:t>: What should the Map do? What should the Reduce do?</a:t>
            </a:r>
            <a:endParaRPr/>
          </a:p>
          <a:p>
            <a:pPr indent="0" lvl="0" marL="0" marR="0" rtl="0" algn="l">
              <a:spcBef>
                <a:spcPts val="1800"/>
              </a:spcBef>
              <a:spcAft>
                <a:spcPts val="0"/>
              </a:spcAft>
              <a:buClr>
                <a:schemeClr val="dk1"/>
              </a:buClr>
              <a:buSzPts val="2000"/>
              <a:buFont typeface="Arial"/>
              <a:buNone/>
            </a:pPr>
            <a:r>
              <a:rPr b="1" lang="en-US" sz="2000" u="sng">
                <a:solidFill>
                  <a:schemeClr val="dk1"/>
                </a:solidFill>
                <a:latin typeface="Calibri"/>
                <a:ea typeface="Calibri"/>
                <a:cs typeface="Calibri"/>
                <a:sym typeface="Calibri"/>
              </a:rPr>
              <a:t>Criteria</a:t>
            </a:r>
            <a:r>
              <a:rPr lang="en-US" sz="2000">
                <a:solidFill>
                  <a:schemeClr val="dk1"/>
                </a:solidFill>
                <a:latin typeface="Calibri"/>
                <a:ea typeface="Calibri"/>
                <a:cs typeface="Calibri"/>
                <a:sym typeface="Calibri"/>
              </a:rPr>
              <a:t>: the overall work and traffic must be as efficient as possible!</a:t>
            </a:r>
            <a:endParaRPr/>
          </a:p>
          <a:p>
            <a:pPr indent="0" lvl="0" marL="0"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the speed is the ultimate judger!  </a:t>
            </a:r>
            <a:endParaRPr/>
          </a:p>
          <a:p>
            <a:pPr indent="-220472" lvl="0" marL="347472" marR="0" rtl="0" algn="l">
              <a:spcBef>
                <a:spcPts val="18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20472" lvl="0" marL="347472" marR="0" rtl="0" algn="l">
              <a:spcBef>
                <a:spcPts val="18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20472" lvl="0" marL="347472" marR="0" rtl="0" algn="l">
              <a:spcBef>
                <a:spcPts val="18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20472" lvl="0" marL="347472" marR="0" rtl="0" algn="l">
              <a:spcBef>
                <a:spcPts val="18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9" name="Google Shape;629;p14"/>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B1</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Find largest integer (Exercise 2.3.1 in book)</a:t>
            </a:r>
            <a:endParaRPr/>
          </a:p>
        </p:txBody>
      </p:sp>
      <p:sp>
        <p:nvSpPr>
          <p:cNvPr id="630" name="Google Shape;630;p14"/>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the largest integer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Map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Map task gets a chunk of the file of integers and processes it …</a:t>
            </a:r>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Reduce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220472" lvl="0" marL="347472" marR="0" rtl="0" algn="l">
              <a:spcBef>
                <a:spcPts val="18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5"/>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B1</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Find largest integer (Exercise 2.3.1 in book)</a:t>
            </a:r>
            <a:endParaRPr/>
          </a:p>
        </p:txBody>
      </p:sp>
      <p:sp>
        <p:nvSpPr>
          <p:cNvPr id="637" name="Google Shape;637;p15"/>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the largest integer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Map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Map task produces </a:t>
            </a:r>
            <a:r>
              <a:rPr b="1" lang="en-US" sz="2000">
                <a:solidFill>
                  <a:schemeClr val="dk1"/>
                </a:solidFill>
                <a:latin typeface="Calibri"/>
                <a:ea typeface="Calibri"/>
                <a:cs typeface="Calibri"/>
                <a:sym typeface="Calibri"/>
              </a:rPr>
              <a:t>(1, largest-integer)</a:t>
            </a:r>
            <a:r>
              <a:rPr lang="en-US" sz="2000">
                <a:solidFill>
                  <a:schemeClr val="dk1"/>
                </a:solidFill>
                <a:latin typeface="Calibri"/>
                <a:ea typeface="Calibri"/>
                <a:cs typeface="Calibri"/>
                <a:sym typeface="Calibri"/>
              </a:rPr>
              <a:t> of the largest value in the local chunk given as (key, value) pairs</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grpSp>
        <p:nvGrpSpPr>
          <p:cNvPr id="638" name="Google Shape;638;p15"/>
          <p:cNvGrpSpPr/>
          <p:nvPr/>
        </p:nvGrpSpPr>
        <p:grpSpPr>
          <a:xfrm>
            <a:off x="4322094" y="5074560"/>
            <a:ext cx="717917" cy="1516740"/>
            <a:chOff x="2319753" y="3180508"/>
            <a:chExt cx="717917" cy="2222432"/>
          </a:xfrm>
        </p:grpSpPr>
        <p:sp>
          <p:nvSpPr>
            <p:cNvPr id="639" name="Google Shape;639;p15"/>
            <p:cNvSpPr/>
            <p:nvPr/>
          </p:nvSpPr>
          <p:spPr>
            <a:xfrm>
              <a:off x="2319753" y="3180508"/>
              <a:ext cx="717917" cy="222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40" name="Google Shape;640;p15"/>
            <p:cNvSpPr/>
            <p:nvPr/>
          </p:nvSpPr>
          <p:spPr>
            <a:xfrm>
              <a:off x="2366355" y="3229043"/>
              <a:ext cx="623455" cy="2084854"/>
            </a:xfrm>
            <a:custGeom>
              <a:rect b="b" l="l" r="r" t="t"/>
              <a:pathLst>
                <a:path extrusionOk="0" h="2362835" w="685800">
                  <a:moveTo>
                    <a:pt x="342900" y="0"/>
                  </a:moveTo>
                  <a:lnTo>
                    <a:pt x="342900" y="189635"/>
                  </a:lnTo>
                  <a:lnTo>
                    <a:pt x="0" y="189635"/>
                  </a:lnTo>
                  <a:lnTo>
                    <a:pt x="0" y="2173133"/>
                  </a:lnTo>
                  <a:lnTo>
                    <a:pt x="342900" y="2173133"/>
                  </a:lnTo>
                  <a:lnTo>
                    <a:pt x="342900" y="2362770"/>
                  </a:lnTo>
                  <a:lnTo>
                    <a:pt x="685800" y="1181385"/>
                  </a:lnTo>
                  <a:lnTo>
                    <a:pt x="3429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41" name="Google Shape;641;p15"/>
            <p:cNvSpPr/>
            <p:nvPr/>
          </p:nvSpPr>
          <p:spPr>
            <a:xfrm>
              <a:off x="2366354" y="3229043"/>
              <a:ext cx="623455" cy="2084854"/>
            </a:xfrm>
            <a:custGeom>
              <a:rect b="b" l="l" r="r" t="t"/>
              <a:pathLst>
                <a:path extrusionOk="0" h="2362835" w="685800">
                  <a:moveTo>
                    <a:pt x="0" y="189636"/>
                  </a:moveTo>
                  <a:lnTo>
                    <a:pt x="342899" y="189636"/>
                  </a:lnTo>
                  <a:lnTo>
                    <a:pt x="342899" y="0"/>
                  </a:lnTo>
                  <a:lnTo>
                    <a:pt x="685799" y="1181385"/>
                  </a:lnTo>
                  <a:lnTo>
                    <a:pt x="342899" y="2362770"/>
                  </a:lnTo>
                  <a:lnTo>
                    <a:pt x="342899"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42" name="Google Shape;642;p15"/>
            <p:cNvSpPr txBox="1"/>
            <p:nvPr/>
          </p:nvSpPr>
          <p:spPr>
            <a:xfrm>
              <a:off x="2437936" y="4151303"/>
              <a:ext cx="473940"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MAP</a:t>
              </a:r>
              <a:endParaRPr sz="1600">
                <a:solidFill>
                  <a:schemeClr val="dk1"/>
                </a:solidFill>
                <a:latin typeface="Arial"/>
                <a:ea typeface="Arial"/>
                <a:cs typeface="Arial"/>
                <a:sym typeface="Arial"/>
              </a:endParaRPr>
            </a:p>
          </p:txBody>
        </p:sp>
      </p:grpSp>
      <p:sp>
        <p:nvSpPr>
          <p:cNvPr id="643" name="Google Shape;643;p15"/>
          <p:cNvSpPr txBox="1"/>
          <p:nvPr/>
        </p:nvSpPr>
        <p:spPr>
          <a:xfrm>
            <a:off x="1534811" y="5201192"/>
            <a:ext cx="2667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(10, 1, 9, 3, 4, 5, 6, 7) </a:t>
            </a:r>
            <a:endParaRPr sz="2400">
              <a:solidFill>
                <a:schemeClr val="dk1"/>
              </a:solidFill>
              <a:latin typeface="Calibri"/>
              <a:ea typeface="Calibri"/>
              <a:cs typeface="Calibri"/>
              <a:sym typeface="Calibri"/>
            </a:endParaRPr>
          </a:p>
        </p:txBody>
      </p:sp>
      <p:sp>
        <p:nvSpPr>
          <p:cNvPr id="644" name="Google Shape;644;p15"/>
          <p:cNvSpPr txBox="1"/>
          <p:nvPr/>
        </p:nvSpPr>
        <p:spPr>
          <a:xfrm>
            <a:off x="1219200" y="5600941"/>
            <a:ext cx="305881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(6, 7, 19, 43, 54, 25, 61, 17) </a:t>
            </a:r>
            <a:endParaRPr sz="2400">
              <a:solidFill>
                <a:schemeClr val="dk1"/>
              </a:solidFill>
              <a:latin typeface="Calibri"/>
              <a:ea typeface="Calibri"/>
              <a:cs typeface="Calibri"/>
              <a:sym typeface="Calibri"/>
            </a:endParaRPr>
          </a:p>
        </p:txBody>
      </p:sp>
      <p:sp>
        <p:nvSpPr>
          <p:cNvPr id="645" name="Google Shape;645;p15"/>
          <p:cNvSpPr txBox="1"/>
          <p:nvPr/>
        </p:nvSpPr>
        <p:spPr>
          <a:xfrm>
            <a:off x="1382411" y="6000690"/>
            <a:ext cx="28410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(0, 15, 9, 43, 4, 15, 46, 7) </a:t>
            </a:r>
            <a:endParaRPr sz="2400">
              <a:solidFill>
                <a:schemeClr val="dk1"/>
              </a:solidFill>
              <a:latin typeface="Calibri"/>
              <a:ea typeface="Calibri"/>
              <a:cs typeface="Calibri"/>
              <a:sym typeface="Calibri"/>
            </a:endParaRPr>
          </a:p>
        </p:txBody>
      </p:sp>
      <p:sp>
        <p:nvSpPr>
          <p:cNvPr id="646" name="Google Shape;646;p15"/>
          <p:cNvSpPr txBox="1"/>
          <p:nvPr/>
        </p:nvSpPr>
        <p:spPr>
          <a:xfrm>
            <a:off x="5121086" y="5184594"/>
            <a:ext cx="11273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(1, 10) </a:t>
            </a:r>
            <a:endParaRPr sz="2400">
              <a:solidFill>
                <a:schemeClr val="dk1"/>
              </a:solidFill>
              <a:latin typeface="Calibri"/>
              <a:ea typeface="Calibri"/>
              <a:cs typeface="Calibri"/>
              <a:sym typeface="Calibri"/>
            </a:endParaRPr>
          </a:p>
        </p:txBody>
      </p:sp>
      <p:sp>
        <p:nvSpPr>
          <p:cNvPr id="647" name="Google Shape;647;p15"/>
          <p:cNvSpPr txBox="1"/>
          <p:nvPr/>
        </p:nvSpPr>
        <p:spPr>
          <a:xfrm>
            <a:off x="5121086" y="5584343"/>
            <a:ext cx="9857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(1, 61) </a:t>
            </a:r>
            <a:endParaRPr sz="2400">
              <a:solidFill>
                <a:schemeClr val="dk1"/>
              </a:solidFill>
              <a:latin typeface="Calibri"/>
              <a:ea typeface="Calibri"/>
              <a:cs typeface="Calibri"/>
              <a:sym typeface="Calibri"/>
            </a:endParaRPr>
          </a:p>
        </p:txBody>
      </p:sp>
      <p:sp>
        <p:nvSpPr>
          <p:cNvPr id="648" name="Google Shape;648;p15"/>
          <p:cNvSpPr txBox="1"/>
          <p:nvPr/>
        </p:nvSpPr>
        <p:spPr>
          <a:xfrm>
            <a:off x="5121086" y="5984092"/>
            <a:ext cx="10511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(1, 46) </a:t>
            </a:r>
            <a:endParaRPr sz="2400">
              <a:solidFill>
                <a:schemeClr val="dk1"/>
              </a:solidFill>
              <a:latin typeface="Calibri"/>
              <a:ea typeface="Calibri"/>
              <a:cs typeface="Calibri"/>
              <a:sym typeface="Calibri"/>
            </a:endParaRPr>
          </a:p>
        </p:txBody>
      </p:sp>
      <p:sp>
        <p:nvSpPr>
          <p:cNvPr id="649" name="Google Shape;649;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6"/>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B1</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Find largest integer (Exercise 2.3.1 in book)</a:t>
            </a:r>
            <a:endParaRPr/>
          </a:p>
        </p:txBody>
      </p:sp>
      <p:sp>
        <p:nvSpPr>
          <p:cNvPr id="656" name="Google Shape;656;p16"/>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the largest integer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Group by key:</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657" name="Google Shape;657;p16"/>
          <p:cNvSpPr txBox="1"/>
          <p:nvPr/>
        </p:nvSpPr>
        <p:spPr>
          <a:xfrm>
            <a:off x="2892236" y="4546376"/>
            <a:ext cx="11273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(1, 10) </a:t>
            </a:r>
            <a:endParaRPr sz="2400">
              <a:solidFill>
                <a:schemeClr val="dk1"/>
              </a:solidFill>
              <a:latin typeface="Calibri"/>
              <a:ea typeface="Calibri"/>
              <a:cs typeface="Calibri"/>
              <a:sym typeface="Calibri"/>
            </a:endParaRPr>
          </a:p>
        </p:txBody>
      </p:sp>
      <p:sp>
        <p:nvSpPr>
          <p:cNvPr id="658" name="Google Shape;658;p16"/>
          <p:cNvSpPr txBox="1"/>
          <p:nvPr/>
        </p:nvSpPr>
        <p:spPr>
          <a:xfrm>
            <a:off x="2892236" y="4946125"/>
            <a:ext cx="9857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(1, 61) </a:t>
            </a:r>
            <a:endParaRPr sz="2400">
              <a:solidFill>
                <a:schemeClr val="dk1"/>
              </a:solidFill>
              <a:latin typeface="Calibri"/>
              <a:ea typeface="Calibri"/>
              <a:cs typeface="Calibri"/>
              <a:sym typeface="Calibri"/>
            </a:endParaRPr>
          </a:p>
        </p:txBody>
      </p:sp>
      <p:sp>
        <p:nvSpPr>
          <p:cNvPr id="659" name="Google Shape;659;p16"/>
          <p:cNvSpPr txBox="1"/>
          <p:nvPr/>
        </p:nvSpPr>
        <p:spPr>
          <a:xfrm>
            <a:off x="2892236" y="5345874"/>
            <a:ext cx="10511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(1, 46) </a:t>
            </a:r>
            <a:endParaRPr sz="2400">
              <a:solidFill>
                <a:schemeClr val="dk1"/>
              </a:solidFill>
              <a:latin typeface="Calibri"/>
              <a:ea typeface="Calibri"/>
              <a:cs typeface="Calibri"/>
              <a:sym typeface="Calibri"/>
            </a:endParaRPr>
          </a:p>
        </p:txBody>
      </p:sp>
      <p:grpSp>
        <p:nvGrpSpPr>
          <p:cNvPr id="660" name="Google Shape;660;p16"/>
          <p:cNvGrpSpPr/>
          <p:nvPr/>
        </p:nvGrpSpPr>
        <p:grpSpPr>
          <a:xfrm>
            <a:off x="3962400" y="4419600"/>
            <a:ext cx="1306211" cy="1486355"/>
            <a:chOff x="3938355" y="3187146"/>
            <a:chExt cx="1311143" cy="2196761"/>
          </a:xfrm>
        </p:grpSpPr>
        <p:sp>
          <p:nvSpPr>
            <p:cNvPr id="661" name="Google Shape;661;p16"/>
            <p:cNvSpPr/>
            <p:nvPr/>
          </p:nvSpPr>
          <p:spPr>
            <a:xfrm>
              <a:off x="3938355" y="3187146"/>
              <a:ext cx="1311143" cy="21967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2" name="Google Shape;662;p16"/>
            <p:cNvSpPr/>
            <p:nvPr/>
          </p:nvSpPr>
          <p:spPr>
            <a:xfrm>
              <a:off x="3982724" y="3222405"/>
              <a:ext cx="1220355" cy="2084854"/>
            </a:xfrm>
            <a:custGeom>
              <a:rect b="b" l="l" r="r" t="t"/>
              <a:pathLst>
                <a:path extrusionOk="0" h="2362835" w="1342389">
                  <a:moveTo>
                    <a:pt x="671094" y="0"/>
                  </a:moveTo>
                  <a:lnTo>
                    <a:pt x="671094" y="189636"/>
                  </a:lnTo>
                  <a:lnTo>
                    <a:pt x="0" y="189636"/>
                  </a:lnTo>
                  <a:lnTo>
                    <a:pt x="0" y="2173135"/>
                  </a:lnTo>
                  <a:lnTo>
                    <a:pt x="671094" y="2173135"/>
                  </a:lnTo>
                  <a:lnTo>
                    <a:pt x="671094" y="2362771"/>
                  </a:lnTo>
                  <a:lnTo>
                    <a:pt x="1342188" y="1181385"/>
                  </a:lnTo>
                  <a:lnTo>
                    <a:pt x="67109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3" name="Google Shape;663;p16"/>
            <p:cNvSpPr/>
            <p:nvPr/>
          </p:nvSpPr>
          <p:spPr>
            <a:xfrm>
              <a:off x="3982724" y="3222405"/>
              <a:ext cx="1220355" cy="2084854"/>
            </a:xfrm>
            <a:custGeom>
              <a:rect b="b" l="l" r="r" t="t"/>
              <a:pathLst>
                <a:path extrusionOk="0" h="2362835" w="1342389">
                  <a:moveTo>
                    <a:pt x="0" y="189636"/>
                  </a:moveTo>
                  <a:lnTo>
                    <a:pt x="671094" y="189636"/>
                  </a:lnTo>
                  <a:lnTo>
                    <a:pt x="671094" y="0"/>
                  </a:lnTo>
                  <a:lnTo>
                    <a:pt x="1342188" y="1181385"/>
                  </a:lnTo>
                  <a:lnTo>
                    <a:pt x="671094" y="2362770"/>
                  </a:lnTo>
                  <a:lnTo>
                    <a:pt x="671094"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4" name="Google Shape;664;p16"/>
            <p:cNvSpPr txBox="1"/>
            <p:nvPr/>
          </p:nvSpPr>
          <p:spPr>
            <a:xfrm>
              <a:off x="4071289" y="3897092"/>
              <a:ext cx="782780" cy="72780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GROUP BY KEY </a:t>
              </a:r>
              <a:endParaRPr sz="1600">
                <a:solidFill>
                  <a:schemeClr val="dk1"/>
                </a:solidFill>
                <a:latin typeface="Arial"/>
                <a:ea typeface="Arial"/>
                <a:cs typeface="Arial"/>
                <a:sym typeface="Arial"/>
              </a:endParaRPr>
            </a:p>
          </p:txBody>
        </p:sp>
      </p:grpSp>
      <p:sp>
        <p:nvSpPr>
          <p:cNvPr id="665" name="Google Shape;665;p16"/>
          <p:cNvSpPr txBox="1"/>
          <p:nvPr/>
        </p:nvSpPr>
        <p:spPr>
          <a:xfrm>
            <a:off x="5353050" y="4933817"/>
            <a:ext cx="198725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(10, 61, 46)) </a:t>
            </a:r>
            <a:endParaRPr sz="2400">
              <a:solidFill>
                <a:schemeClr val="dk1"/>
              </a:solidFill>
              <a:latin typeface="Calibri"/>
              <a:ea typeface="Calibri"/>
              <a:cs typeface="Calibri"/>
              <a:sym typeface="Calibri"/>
            </a:endParaRPr>
          </a:p>
        </p:txBody>
      </p:sp>
      <p:sp>
        <p:nvSpPr>
          <p:cNvPr id="666" name="Google Shape;666;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7"/>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B1</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Find largest integer (Exercise 2.3.1 in book)</a:t>
            </a:r>
            <a:endParaRPr/>
          </a:p>
        </p:txBody>
      </p:sp>
      <p:sp>
        <p:nvSpPr>
          <p:cNvPr id="673" name="Google Shape;673;p17"/>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the largest integer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Reduce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Single Reduce task is needed to pick the largest integer</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674" name="Google Shape;674;p17"/>
          <p:cNvSpPr txBox="1"/>
          <p:nvPr/>
        </p:nvSpPr>
        <p:spPr>
          <a:xfrm>
            <a:off x="2057400" y="5375673"/>
            <a:ext cx="198725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(10, 61, 46)) </a:t>
            </a:r>
            <a:endParaRPr sz="2400">
              <a:solidFill>
                <a:schemeClr val="dk1"/>
              </a:solidFill>
              <a:latin typeface="Calibri"/>
              <a:ea typeface="Calibri"/>
              <a:cs typeface="Calibri"/>
              <a:sym typeface="Calibri"/>
            </a:endParaRPr>
          </a:p>
        </p:txBody>
      </p:sp>
      <p:grpSp>
        <p:nvGrpSpPr>
          <p:cNvPr id="675" name="Google Shape;675;p17"/>
          <p:cNvGrpSpPr/>
          <p:nvPr/>
        </p:nvGrpSpPr>
        <p:grpSpPr>
          <a:xfrm>
            <a:off x="3962400" y="4911327"/>
            <a:ext cx="1137332" cy="1489473"/>
            <a:chOff x="6673999" y="3183480"/>
            <a:chExt cx="1137332" cy="2204095"/>
          </a:xfrm>
        </p:grpSpPr>
        <p:sp>
          <p:nvSpPr>
            <p:cNvPr id="676" name="Google Shape;676;p17"/>
            <p:cNvSpPr/>
            <p:nvPr/>
          </p:nvSpPr>
          <p:spPr>
            <a:xfrm>
              <a:off x="6673999" y="3183480"/>
              <a:ext cx="1137332" cy="22040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7" name="Google Shape;677;p17"/>
            <p:cNvSpPr/>
            <p:nvPr/>
          </p:nvSpPr>
          <p:spPr>
            <a:xfrm>
              <a:off x="6721123" y="3222405"/>
              <a:ext cx="1044864" cy="2084854"/>
            </a:xfrm>
            <a:custGeom>
              <a:rect b="b" l="l" r="r" t="t"/>
              <a:pathLst>
                <a:path extrusionOk="0" h="2362835" w="1149350">
                  <a:moveTo>
                    <a:pt x="574675" y="0"/>
                  </a:moveTo>
                  <a:lnTo>
                    <a:pt x="574675" y="189636"/>
                  </a:lnTo>
                  <a:lnTo>
                    <a:pt x="0" y="189636"/>
                  </a:lnTo>
                  <a:lnTo>
                    <a:pt x="0" y="2173135"/>
                  </a:lnTo>
                  <a:lnTo>
                    <a:pt x="574675" y="2173135"/>
                  </a:lnTo>
                  <a:lnTo>
                    <a:pt x="574675" y="2362771"/>
                  </a:lnTo>
                  <a:lnTo>
                    <a:pt x="1149350" y="1181385"/>
                  </a:lnTo>
                  <a:lnTo>
                    <a:pt x="57467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8" name="Google Shape;678;p17"/>
            <p:cNvSpPr/>
            <p:nvPr/>
          </p:nvSpPr>
          <p:spPr>
            <a:xfrm>
              <a:off x="6721123" y="3222405"/>
              <a:ext cx="1044864" cy="2084854"/>
            </a:xfrm>
            <a:custGeom>
              <a:rect b="b" l="l" r="r" t="t"/>
              <a:pathLst>
                <a:path extrusionOk="0" h="2362835" w="1149350">
                  <a:moveTo>
                    <a:pt x="0" y="189636"/>
                  </a:moveTo>
                  <a:lnTo>
                    <a:pt x="574674" y="189636"/>
                  </a:lnTo>
                  <a:lnTo>
                    <a:pt x="574674" y="0"/>
                  </a:lnTo>
                  <a:lnTo>
                    <a:pt x="1149349" y="1181385"/>
                  </a:lnTo>
                  <a:lnTo>
                    <a:pt x="574674" y="2362770"/>
                  </a:lnTo>
                  <a:lnTo>
                    <a:pt x="574674"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9" name="Google Shape;679;p17"/>
            <p:cNvSpPr txBox="1"/>
            <p:nvPr/>
          </p:nvSpPr>
          <p:spPr>
            <a:xfrm>
              <a:off x="6792103" y="4034463"/>
              <a:ext cx="901123"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REDUCE</a:t>
              </a:r>
              <a:endParaRPr sz="1600">
                <a:solidFill>
                  <a:schemeClr val="dk1"/>
                </a:solidFill>
                <a:latin typeface="Arial"/>
                <a:ea typeface="Arial"/>
                <a:cs typeface="Arial"/>
                <a:sym typeface="Arial"/>
              </a:endParaRPr>
            </a:p>
          </p:txBody>
        </p:sp>
      </p:grpSp>
      <p:sp>
        <p:nvSpPr>
          <p:cNvPr id="680" name="Google Shape;680;p17"/>
          <p:cNvSpPr txBox="1"/>
          <p:nvPr/>
        </p:nvSpPr>
        <p:spPr>
          <a:xfrm>
            <a:off x="5257800" y="5361687"/>
            <a:ext cx="198725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61) =&gt; 61</a:t>
            </a:r>
            <a:endParaRPr sz="2400">
              <a:solidFill>
                <a:schemeClr val="dk1"/>
              </a:solidFill>
              <a:latin typeface="Calibri"/>
              <a:ea typeface="Calibri"/>
              <a:cs typeface="Calibri"/>
              <a:sym typeface="Calibri"/>
            </a:endParaRPr>
          </a:p>
        </p:txBody>
      </p:sp>
      <p:sp>
        <p:nvSpPr>
          <p:cNvPr id="681" name="Google Shape;681;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8"/>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B2</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Get unique integers (Exercise 2.3.1 in book)</a:t>
            </a:r>
            <a:endParaRPr/>
          </a:p>
        </p:txBody>
      </p:sp>
      <p:sp>
        <p:nvSpPr>
          <p:cNvPr id="688" name="Google Shape;688;p18"/>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a set of unique integers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Map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Map task gets a chunk of the file of integers and processes it …</a:t>
            </a:r>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Reduce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89" name="Google Shape;689;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9"/>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B2</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Get unique integers (Exercise 2.3.1 in book)</a:t>
            </a:r>
            <a:endParaRPr/>
          </a:p>
        </p:txBody>
      </p:sp>
      <p:sp>
        <p:nvSpPr>
          <p:cNvPr id="696" name="Google Shape;696;p19"/>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a set of unique integers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Map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Emit (integer, 1) </a:t>
            </a:r>
            <a:r>
              <a:rPr lang="en-US" sz="2000">
                <a:solidFill>
                  <a:schemeClr val="dk1"/>
                </a:solidFill>
                <a:latin typeface="Calibri"/>
                <a:ea typeface="Calibri"/>
                <a:cs typeface="Calibri"/>
                <a:sym typeface="Calibri"/>
              </a:rPr>
              <a:t>once only for each unique integer for each chunk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e.g., maintain an array or a map to track whether have seen/emitted that integer before</a:t>
            </a:r>
            <a:endParaRPr sz="2400">
              <a:solidFill>
                <a:schemeClr val="dk1"/>
              </a:solidFill>
              <a:latin typeface="Calibri"/>
              <a:ea typeface="Calibri"/>
              <a:cs typeface="Calibri"/>
              <a:sym typeface="Calibri"/>
            </a:endParaRPr>
          </a:p>
        </p:txBody>
      </p:sp>
      <p:sp>
        <p:nvSpPr>
          <p:cNvPr id="697" name="Google Shape;697;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Calibri"/>
                <a:ea typeface="Calibri"/>
                <a:cs typeface="Calibri"/>
                <a:sym typeface="Calibri"/>
              </a:rPr>
              <a:t>OUTINE</a:t>
            </a:r>
            <a:endParaRPr>
              <a:latin typeface="Calibri"/>
              <a:ea typeface="Calibri"/>
              <a:cs typeface="Calibri"/>
              <a:sym typeface="Calibri"/>
            </a:endParaRPr>
          </a:p>
        </p:txBody>
      </p:sp>
      <p:sp>
        <p:nvSpPr>
          <p:cNvPr id="98" name="Google Shape;98;p2"/>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Arial"/>
              <a:buChar char="•"/>
            </a:pPr>
            <a:r>
              <a:rPr lang="en-US" sz="3200">
                <a:latin typeface="Calibri"/>
                <a:ea typeface="Calibri"/>
                <a:cs typeface="Calibri"/>
                <a:sym typeface="Calibri"/>
              </a:rPr>
              <a:t>Map-Reducer (Part II)</a:t>
            </a:r>
            <a:endParaRPr/>
          </a:p>
          <a:p>
            <a:pPr indent="-342900" lvl="0" marL="342900" rtl="0" algn="l">
              <a:spcBef>
                <a:spcPts val="640"/>
              </a:spcBef>
              <a:spcAft>
                <a:spcPts val="0"/>
              </a:spcAft>
              <a:buSzPts val="3200"/>
              <a:buFont typeface="Arial"/>
              <a:buChar char="•"/>
            </a:pPr>
            <a:r>
              <a:rPr lang="en-US" sz="3200">
                <a:latin typeface="Calibri"/>
                <a:ea typeface="Calibri"/>
                <a:cs typeface="Calibri"/>
                <a:sym typeface="Calibri"/>
              </a:rPr>
              <a:t>Spark and Scala (Introduction)</a:t>
            </a:r>
            <a:endParaRPr/>
          </a:p>
        </p:txBody>
      </p:sp>
      <p:sp>
        <p:nvSpPr>
          <p:cNvPr id="99" name="Google Shape;99;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20"/>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B2</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Get unique integers (Exercise 2.3.1 in book)</a:t>
            </a:r>
            <a:endParaRPr/>
          </a:p>
        </p:txBody>
      </p:sp>
      <p:sp>
        <p:nvSpPr>
          <p:cNvPr id="704" name="Google Shape;704;p20"/>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a set of unique integers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Shuffle step: </a:t>
            </a:r>
            <a:r>
              <a:rPr lang="en-US" sz="2000">
                <a:solidFill>
                  <a:schemeClr val="dk1"/>
                </a:solidFill>
                <a:latin typeface="Calibri"/>
                <a:ea typeface="Calibri"/>
                <a:cs typeface="Calibri"/>
                <a:sym typeface="Calibri"/>
              </a:rPr>
              <a:t>	</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Shuffle step will group together all values for the same integer: (integer, (1, 1, 1, 1, …))</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Same integer might </a:t>
            </a:r>
            <a:r>
              <a:rPr b="1" lang="en-US" sz="2000">
                <a:solidFill>
                  <a:schemeClr val="dk1"/>
                </a:solidFill>
                <a:latin typeface="Calibri"/>
                <a:ea typeface="Calibri"/>
                <a:cs typeface="Calibri"/>
                <a:sym typeface="Calibri"/>
              </a:rPr>
              <a:t>appear in multiple chunks </a:t>
            </a:r>
            <a:r>
              <a:rPr lang="en-US" sz="2000">
                <a:solidFill>
                  <a:schemeClr val="dk1"/>
                </a:solidFill>
                <a:latin typeface="Calibri"/>
                <a:ea typeface="Calibri"/>
                <a:cs typeface="Calibri"/>
                <a:sym typeface="Calibri"/>
              </a:rPr>
              <a:t>from Map tasks and </a:t>
            </a:r>
            <a:r>
              <a:rPr b="1" lang="en-US" sz="2000">
                <a:solidFill>
                  <a:schemeClr val="dk1"/>
                </a:solidFill>
                <a:latin typeface="Calibri"/>
                <a:ea typeface="Calibri"/>
                <a:cs typeface="Calibri"/>
                <a:sym typeface="Calibri"/>
              </a:rPr>
              <a:t>each integer key </a:t>
            </a:r>
            <a:r>
              <a:rPr lang="en-US" sz="2000">
                <a:solidFill>
                  <a:schemeClr val="dk1"/>
                </a:solidFill>
                <a:latin typeface="Calibri"/>
                <a:ea typeface="Calibri"/>
                <a:cs typeface="Calibri"/>
                <a:sym typeface="Calibri"/>
              </a:rPr>
              <a:t>will only go to one Reduce task</a:t>
            </a:r>
            <a:endParaRPr/>
          </a:p>
        </p:txBody>
      </p:sp>
      <p:sp>
        <p:nvSpPr>
          <p:cNvPr id="705" name="Google Shape;705;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1"/>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B2</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Get unique integers (Exercise 2.3.1 in book)</a:t>
            </a:r>
            <a:endParaRPr/>
          </a:p>
        </p:txBody>
      </p:sp>
      <p:sp>
        <p:nvSpPr>
          <p:cNvPr id="712" name="Google Shape;712;p21"/>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a set of unique integers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Reduce task:</a:t>
            </a:r>
            <a:endParaRPr sz="2000">
              <a:solidFill>
                <a:schemeClr val="dk1"/>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Reduce task eliminates duplicates (also ignore list of 1’s) for each integer key and emit (integer)</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Combine the output from multiple reduce tasks (not required to be in any order)</a:t>
            </a:r>
            <a:endParaRPr/>
          </a:p>
        </p:txBody>
      </p:sp>
      <p:sp>
        <p:nvSpPr>
          <p:cNvPr id="713" name="Google Shape;713;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22"/>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B3</a:t>
            </a:r>
            <a:endParaRPr/>
          </a:p>
          <a:p>
            <a:pPr indent="0" lvl="0" marL="0" marR="0" rtl="0" algn="ctr">
              <a:spcBef>
                <a:spcPts val="0"/>
              </a:spcBef>
              <a:spcAft>
                <a:spcPts val="0"/>
              </a:spcAft>
              <a:buNone/>
            </a:pPr>
            <a:r>
              <a:rPr b="0" lang="en-US" sz="2400">
                <a:solidFill>
                  <a:srgbClr val="A01A06"/>
                </a:solidFill>
                <a:latin typeface="Calibri"/>
                <a:ea typeface="Calibri"/>
                <a:cs typeface="Calibri"/>
                <a:sym typeface="Calibri"/>
              </a:rPr>
              <a:t>Count the number of unique integers (Exercise 2.3.1 in book)</a:t>
            </a:r>
            <a:endParaRPr/>
          </a:p>
        </p:txBody>
      </p:sp>
      <p:sp>
        <p:nvSpPr>
          <p:cNvPr id="720" name="Google Shape;720;p22"/>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the count of the number of distinct integers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Map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Map task gets a chunk of the file of integers and processes it …</a:t>
            </a:r>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Reduce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721" name="Google Shape;721;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3"/>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B3</a:t>
            </a:r>
            <a:endParaRPr/>
          </a:p>
          <a:p>
            <a:pPr indent="0" lvl="0" marL="0" marR="0" rtl="0" algn="ctr">
              <a:spcBef>
                <a:spcPts val="0"/>
              </a:spcBef>
              <a:spcAft>
                <a:spcPts val="0"/>
              </a:spcAft>
              <a:buNone/>
            </a:pPr>
            <a:r>
              <a:rPr b="0" lang="en-US" sz="2400">
                <a:solidFill>
                  <a:srgbClr val="A01A06"/>
                </a:solidFill>
                <a:latin typeface="Calibri"/>
                <a:ea typeface="Calibri"/>
                <a:cs typeface="Calibri"/>
                <a:sym typeface="Calibri"/>
              </a:rPr>
              <a:t>Count the number of unique integers (Exercise 2.3.1 in book)</a:t>
            </a:r>
            <a:endParaRPr/>
          </a:p>
        </p:txBody>
      </p:sp>
      <p:sp>
        <p:nvSpPr>
          <p:cNvPr id="728" name="Google Shape;728;p23"/>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Two stages needed</a:t>
            </a:r>
            <a:endParaRPr/>
          </a:p>
          <a:p>
            <a:pPr indent="-285750" lvl="1" marL="742950" marR="0" rtl="0" algn="l">
              <a:spcBef>
                <a:spcPts val="1800"/>
              </a:spcBef>
              <a:spcAft>
                <a:spcPts val="0"/>
              </a:spcAft>
              <a:buClr>
                <a:schemeClr val="dk1"/>
              </a:buClr>
              <a:buSzPts val="2400"/>
              <a:buFont typeface="Arial"/>
              <a:buChar char="•"/>
            </a:pPr>
            <a:r>
              <a:rPr b="0" i="0" lang="en-US" sz="2400" u="none" cap="none" strike="noStrike">
                <a:solidFill>
                  <a:srgbClr val="A01A06"/>
                </a:solidFill>
                <a:latin typeface="Calibri"/>
                <a:ea typeface="Calibri"/>
                <a:cs typeface="Calibri"/>
                <a:sym typeface="Calibri"/>
              </a:rPr>
              <a:t>First phase: eliminate duplicates in large input file</a:t>
            </a:r>
            <a:endParaRPr/>
          </a:p>
          <a:p>
            <a:pPr indent="-228600" lvl="2" marL="1143000" marR="0" rtl="0" algn="l">
              <a:spcBef>
                <a:spcPts val="1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Map task 1: just emit (integer, 1) for unique integers</a:t>
            </a:r>
            <a:endParaRPr/>
          </a:p>
          <a:p>
            <a:pPr indent="-347472" lvl="2" marL="1147572" marR="0" rtl="0" algn="l">
              <a:spcBef>
                <a:spcPts val="180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	</a:t>
            </a:r>
            <a:r>
              <a:rPr b="0" i="0" lang="en-US" sz="1600" u="none" cap="none" strike="noStrike">
                <a:solidFill>
                  <a:srgbClr val="3366FF"/>
                </a:solidFill>
                <a:latin typeface="Calibri"/>
                <a:ea typeface="Calibri"/>
                <a:cs typeface="Calibri"/>
                <a:sym typeface="Calibri"/>
              </a:rPr>
              <a:t>e.g., Mapper 1 (chunk1, (7, 7, 8, 8, …)) =&gt; (7, 1), (8,1), …</a:t>
            </a:r>
            <a:endParaRPr/>
          </a:p>
          <a:p>
            <a:pPr indent="-347472" lvl="2" marL="1147572" marR="0" rtl="0" algn="l">
              <a:spcBef>
                <a:spcPts val="1800"/>
              </a:spcBef>
              <a:spcAft>
                <a:spcPts val="0"/>
              </a:spcAft>
              <a:buClr>
                <a:schemeClr val="dk1"/>
              </a:buClr>
              <a:buSzPts val="1600"/>
              <a:buFont typeface="Calibri"/>
              <a:buNone/>
            </a:pPr>
            <a:r>
              <a:rPr b="0" i="0" lang="en-US" sz="1600" u="none" cap="none" strike="noStrike">
                <a:solidFill>
                  <a:srgbClr val="3366FF"/>
                </a:solidFill>
                <a:latin typeface="Calibri"/>
                <a:ea typeface="Calibri"/>
                <a:cs typeface="Calibri"/>
                <a:sym typeface="Calibri"/>
              </a:rPr>
              <a:t>	         Mapper 2 (chunk1, (7, 7, 9, …)) =&gt; (7, 1), (9,1), …</a:t>
            </a:r>
            <a:endParaRPr/>
          </a:p>
          <a:p>
            <a:pPr indent="-228600" lvl="2" marL="1143000" marR="0" rtl="0" algn="l">
              <a:spcBef>
                <a:spcPts val="1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Reduce task 1: Eliminates duplicates (across chunks)</a:t>
            </a:r>
            <a:endParaRPr b="0" i="0" sz="1600" u="none" cap="none" strike="noStrike">
              <a:solidFill>
                <a:schemeClr val="dk1"/>
              </a:solidFill>
              <a:latin typeface="Calibri"/>
              <a:ea typeface="Calibri"/>
              <a:cs typeface="Calibri"/>
              <a:sym typeface="Calibri"/>
            </a:endParaRPr>
          </a:p>
          <a:p>
            <a:pPr indent="-347472" lvl="0" marL="347472" marR="0" rtl="0" algn="l">
              <a:spcBef>
                <a:spcPts val="180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		   </a:t>
            </a:r>
            <a:r>
              <a:rPr lang="en-US" sz="1600">
                <a:solidFill>
                  <a:srgbClr val="3366FF"/>
                </a:solidFill>
                <a:latin typeface="Calibri"/>
                <a:ea typeface="Calibri"/>
                <a:cs typeface="Calibri"/>
                <a:sym typeface="Calibri"/>
              </a:rPr>
              <a:t>e.g., (7, (1, 1)) =&gt; (7, 1) or just 7</a:t>
            </a:r>
            <a:endParaRPr/>
          </a:p>
          <a:p>
            <a:pPr indent="-347472" lvl="0" marL="347472" marR="0" rtl="0" algn="l">
              <a:spcBef>
                <a:spcPts val="1800"/>
              </a:spcBef>
              <a:spcAft>
                <a:spcPts val="0"/>
              </a:spcAft>
              <a:buClr>
                <a:schemeClr val="dk1"/>
              </a:buClr>
              <a:buSzPts val="1600"/>
              <a:buFont typeface="Arial"/>
              <a:buNone/>
            </a:pPr>
            <a:r>
              <a:rPr lang="en-US" sz="1600">
                <a:solidFill>
                  <a:srgbClr val="3366FF"/>
                </a:solidFill>
                <a:latin typeface="Calibri"/>
                <a:ea typeface="Calibri"/>
                <a:cs typeface="Calibri"/>
                <a:sym typeface="Calibri"/>
              </a:rPr>
              <a:t>		             (8, (1)) =&gt; (8, 1) or just 8</a:t>
            </a:r>
            <a:endParaRPr/>
          </a:p>
          <a:p>
            <a:pPr indent="-347472" lvl="0" marL="347472" marR="0" rtl="0" algn="l">
              <a:spcBef>
                <a:spcPts val="1800"/>
              </a:spcBef>
              <a:spcAft>
                <a:spcPts val="0"/>
              </a:spcAft>
              <a:buClr>
                <a:schemeClr val="dk1"/>
              </a:buClr>
              <a:buSzPts val="1600"/>
              <a:buFont typeface="Arial"/>
              <a:buNone/>
            </a:pPr>
            <a:r>
              <a:t/>
            </a:r>
            <a:endParaRPr sz="1600">
              <a:solidFill>
                <a:srgbClr val="3366FF"/>
              </a:solidFill>
              <a:latin typeface="Calibri"/>
              <a:ea typeface="Calibri"/>
              <a:cs typeface="Calibri"/>
              <a:sym typeface="Calibri"/>
            </a:endParaRPr>
          </a:p>
          <a:p>
            <a:pPr indent="-347472" lvl="0" marL="347472" marR="0" rtl="0" algn="l">
              <a:spcBef>
                <a:spcPts val="18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729" name="Google Shape;729;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4"/>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B3</a:t>
            </a:r>
            <a:endParaRPr/>
          </a:p>
          <a:p>
            <a:pPr indent="0" lvl="0" marL="0" marR="0" rtl="0" algn="ctr">
              <a:spcBef>
                <a:spcPts val="0"/>
              </a:spcBef>
              <a:spcAft>
                <a:spcPts val="0"/>
              </a:spcAft>
              <a:buNone/>
            </a:pPr>
            <a:r>
              <a:rPr b="0" lang="en-US" sz="2400">
                <a:solidFill>
                  <a:srgbClr val="A01A06"/>
                </a:solidFill>
                <a:latin typeface="Calibri"/>
                <a:ea typeface="Calibri"/>
                <a:cs typeface="Calibri"/>
                <a:sym typeface="Calibri"/>
              </a:rPr>
              <a:t>Count the number of unique integers (Exercise 2.3.1 in book)</a:t>
            </a:r>
            <a:endParaRPr/>
          </a:p>
        </p:txBody>
      </p:sp>
      <p:sp>
        <p:nvSpPr>
          <p:cNvPr id="736" name="Google Shape;736;p24"/>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Two stages needed</a:t>
            </a:r>
            <a:endParaRPr/>
          </a:p>
          <a:p>
            <a:pPr indent="-285750" lvl="1" marL="742950" marR="0" rtl="0" algn="l">
              <a:spcBef>
                <a:spcPts val="1800"/>
              </a:spcBef>
              <a:spcAft>
                <a:spcPts val="0"/>
              </a:spcAft>
              <a:buClr>
                <a:schemeClr val="dk1"/>
              </a:buClr>
              <a:buSzPts val="2400"/>
              <a:buFont typeface="Arial"/>
              <a:buChar char="•"/>
            </a:pPr>
            <a:r>
              <a:rPr b="0" i="0" lang="en-US" sz="2400" u="none" cap="none" strike="noStrike">
                <a:solidFill>
                  <a:srgbClr val="A01A06"/>
                </a:solidFill>
                <a:latin typeface="Calibri"/>
                <a:ea typeface="Calibri"/>
                <a:cs typeface="Calibri"/>
                <a:sym typeface="Calibri"/>
              </a:rPr>
              <a:t>Second phase: count unique numbers </a:t>
            </a:r>
            <a:endParaRPr/>
          </a:p>
          <a:p>
            <a:pPr indent="-228600" lvl="2" marL="1143000" marR="0" rtl="0" algn="l">
              <a:spcBef>
                <a:spcPts val="1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Map task 2: each map task gets some unique integers from the previous Reduce phase as the input and output the key-value pair like </a:t>
            </a:r>
            <a:r>
              <a:rPr b="1" i="0" lang="en-US" sz="2000" u="none" cap="none" strike="noStrike">
                <a:solidFill>
                  <a:srgbClr val="3366FF"/>
                </a:solidFill>
                <a:latin typeface="Calibri"/>
                <a:ea typeface="Calibri"/>
                <a:cs typeface="Calibri"/>
                <a:sym typeface="Calibri"/>
              </a:rPr>
              <a:t>(some key, count) </a:t>
            </a:r>
            <a:r>
              <a:rPr b="0" i="0" lang="en-US" sz="2000" u="none" cap="none" strike="noStrike">
                <a:solidFill>
                  <a:schemeClr val="dk1"/>
                </a:solidFill>
                <a:latin typeface="Calibri"/>
                <a:ea typeface="Calibri"/>
                <a:cs typeface="Calibri"/>
                <a:sym typeface="Calibri"/>
              </a:rPr>
              <a:t>(e.g., let key be 1)</a:t>
            </a:r>
            <a:endParaRPr/>
          </a:p>
          <a:p>
            <a:pPr indent="-347472" lvl="2" marL="1147572" marR="0" rtl="0" algn="l">
              <a:spcBef>
                <a:spcPts val="180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	</a:t>
            </a:r>
            <a:r>
              <a:rPr b="0" i="0" lang="en-US" sz="1600" u="none" cap="none" strike="noStrike">
                <a:solidFill>
                  <a:srgbClr val="3366FF"/>
                </a:solidFill>
                <a:latin typeface="Calibri"/>
                <a:ea typeface="Calibri"/>
                <a:cs typeface="Calibri"/>
                <a:sym typeface="Calibri"/>
              </a:rPr>
              <a:t>e.g., (7, 8, 9, 12, 13) =&gt; (1, 5)    </a:t>
            </a:r>
            <a:endParaRPr b="1" i="0" sz="1600" u="none" cap="none" strike="noStrike">
              <a:solidFill>
                <a:srgbClr val="3366FF"/>
              </a:solidFill>
              <a:latin typeface="Calibri"/>
              <a:ea typeface="Calibri"/>
              <a:cs typeface="Calibri"/>
              <a:sym typeface="Calibri"/>
            </a:endParaRPr>
          </a:p>
          <a:p>
            <a:pPr indent="-228600" lvl="2" marL="1143000" marR="0" rtl="0" algn="l">
              <a:spcBef>
                <a:spcPts val="1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Reduce task 2: A single Reducer, sums all counts from map tasks and produces overall count </a:t>
            </a:r>
            <a:endParaRPr b="0" i="0" sz="2400" u="none" cap="none" strike="noStrike">
              <a:solidFill>
                <a:schemeClr val="dk1"/>
              </a:solidFill>
              <a:latin typeface="Calibri"/>
              <a:ea typeface="Calibri"/>
              <a:cs typeface="Calibri"/>
              <a:sym typeface="Calibri"/>
            </a:endParaRPr>
          </a:p>
        </p:txBody>
      </p:sp>
      <p:sp>
        <p:nvSpPr>
          <p:cNvPr id="737" name="Google Shape;737;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25"/>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Combiners: (“helpers” of map) </a:t>
            </a:r>
            <a:endParaRPr/>
          </a:p>
        </p:txBody>
      </p:sp>
      <p:sp>
        <p:nvSpPr>
          <p:cNvPr id="744" name="Google Shape;744;p25"/>
          <p:cNvSpPr txBox="1"/>
          <p:nvPr/>
        </p:nvSpPr>
        <p:spPr>
          <a:xfrm>
            <a:off x="838200" y="1587374"/>
            <a:ext cx="73914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Often a Map task will produce many pairs of the form (k, v</a:t>
            </a:r>
            <a:r>
              <a:rPr baseline="-25000" lang="en-US" sz="2400">
                <a:solidFill>
                  <a:schemeClr val="dk1"/>
                </a:solidFill>
                <a:latin typeface="Calibri"/>
                <a:ea typeface="Calibri"/>
                <a:cs typeface="Calibri"/>
                <a:sym typeface="Calibri"/>
              </a:rPr>
              <a:t>1</a:t>
            </a:r>
            <a:r>
              <a:rPr lang="en-US" sz="2400">
                <a:solidFill>
                  <a:schemeClr val="dk1"/>
                </a:solidFill>
                <a:latin typeface="Calibri"/>
                <a:ea typeface="Calibri"/>
                <a:cs typeface="Calibri"/>
                <a:sym typeface="Calibri"/>
              </a:rPr>
              <a:t>), (k, v</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 for </a:t>
            </a:r>
            <a:r>
              <a:rPr lang="en-US" sz="2400">
                <a:solidFill>
                  <a:srgbClr val="A01A06"/>
                </a:solidFill>
                <a:latin typeface="Calibri"/>
                <a:ea typeface="Calibri"/>
                <a:cs typeface="Calibri"/>
                <a:sym typeface="Calibri"/>
              </a:rPr>
              <a:t>the same key k</a:t>
            </a:r>
            <a:endParaRPr/>
          </a:p>
          <a:p>
            <a:pPr indent="-285750" lvl="1" marL="74295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e.g., popular words “the” would appear thousands of times in the word count example, </a:t>
            </a:r>
            <a:r>
              <a:rPr b="0" i="0" lang="en-US" sz="2000" u="none" cap="none" strike="noStrike">
                <a:solidFill>
                  <a:srgbClr val="A01A06"/>
                </a:solidFill>
                <a:latin typeface="Calibri"/>
                <a:ea typeface="Calibri"/>
                <a:cs typeface="Calibri"/>
                <a:sym typeface="Calibri"/>
              </a:rPr>
              <a:t>generate thousands of (“the”, 1) tuples in each mapper, and ship to reducers</a:t>
            </a:r>
            <a:endParaRPr b="0" i="0" sz="2000" u="none" cap="none" strike="noStrike">
              <a:solidFill>
                <a:schemeClr val="dk1"/>
              </a:solidFill>
              <a:latin typeface="Calibri"/>
              <a:ea typeface="Calibri"/>
              <a:cs typeface="Calibri"/>
              <a:sym typeface="Calibri"/>
            </a:endParaRPr>
          </a:p>
          <a:p>
            <a:pPr indent="-285750" lvl="1" marL="74295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Instead of producing many pairs (“the”, 1), (“the”, 1), … can sum the n occurrences of “the” (each word) and </a:t>
            </a:r>
            <a:r>
              <a:rPr b="1" i="0" lang="en-US" sz="2000" u="none" cap="none" strike="noStrike">
                <a:solidFill>
                  <a:srgbClr val="A01A06"/>
                </a:solidFill>
                <a:latin typeface="Calibri"/>
                <a:ea typeface="Calibri"/>
                <a:cs typeface="Calibri"/>
                <a:sym typeface="Calibri"/>
              </a:rPr>
              <a:t>emit (w, n) in Map task before shipping to reducers</a:t>
            </a:r>
            <a:endParaRPr/>
          </a:p>
          <a:p>
            <a:pPr indent="-285750" lvl="1" marL="74295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Now each node </a:t>
            </a:r>
            <a:r>
              <a:rPr b="1" i="0" lang="en-US" sz="2000" u="none" cap="none" strike="noStrike">
                <a:solidFill>
                  <a:srgbClr val="A01A06"/>
                </a:solidFill>
                <a:latin typeface="Calibri"/>
                <a:ea typeface="Calibri"/>
                <a:cs typeface="Calibri"/>
                <a:sym typeface="Calibri"/>
              </a:rPr>
              <a:t>only sends a single value </a:t>
            </a:r>
            <a:r>
              <a:rPr b="0" i="0" lang="en-US" sz="2000" u="none" cap="none" strike="noStrike">
                <a:solidFill>
                  <a:schemeClr val="dk1"/>
                </a:solidFill>
                <a:latin typeface="Calibri"/>
                <a:ea typeface="Calibri"/>
                <a:cs typeface="Calibri"/>
                <a:sym typeface="Calibri"/>
              </a:rPr>
              <a:t>for each word</a:t>
            </a:r>
            <a:endParaRPr/>
          </a:p>
          <a:p>
            <a:pPr indent="-342900" lvl="0" marL="342900" marR="0" rtl="0" algn="l">
              <a:spcBef>
                <a:spcPts val="1800"/>
              </a:spcBef>
              <a:spcAft>
                <a:spcPts val="0"/>
              </a:spcAft>
              <a:buClr>
                <a:schemeClr val="dk1"/>
              </a:buClr>
              <a:buSzPts val="2400"/>
              <a:buFont typeface="Arial"/>
              <a:buChar char="•"/>
            </a:pPr>
            <a:r>
              <a:rPr lang="en-US" sz="2400">
                <a:solidFill>
                  <a:srgbClr val="A01A06"/>
                </a:solidFill>
                <a:latin typeface="Calibri"/>
                <a:ea typeface="Calibri"/>
                <a:cs typeface="Calibri"/>
                <a:sym typeface="Calibri"/>
              </a:rPr>
              <a:t>Can save network time by </a:t>
            </a:r>
            <a:r>
              <a:rPr b="1" lang="en-US" sz="2400">
                <a:solidFill>
                  <a:srgbClr val="A01A06"/>
                </a:solidFill>
                <a:latin typeface="Calibri"/>
                <a:ea typeface="Calibri"/>
                <a:cs typeface="Calibri"/>
                <a:sym typeface="Calibri"/>
              </a:rPr>
              <a:t>pre-aggregating values in the mapper</a:t>
            </a:r>
            <a:endParaRPr/>
          </a:p>
          <a:p>
            <a:pPr indent="0" lvl="0" marL="0" marR="0" rtl="0" algn="l">
              <a:spcBef>
                <a:spcPts val="1800"/>
              </a:spcBef>
              <a:spcAft>
                <a:spcPts val="0"/>
              </a:spcAft>
              <a:buClr>
                <a:schemeClr val="dk1"/>
              </a:buClr>
              <a:buSzPts val="2400"/>
              <a:buFont typeface="Arial"/>
              <a:buNone/>
            </a:pPr>
            <a:r>
              <a:t/>
            </a:r>
            <a:endParaRPr b="1" sz="2400">
              <a:solidFill>
                <a:srgbClr val="A01A06"/>
              </a:solidFill>
              <a:latin typeface="Calibri"/>
              <a:ea typeface="Calibri"/>
              <a:cs typeface="Calibri"/>
              <a:sym typeface="Calibri"/>
            </a:endParaRPr>
          </a:p>
          <a:p>
            <a:pPr indent="-190500" lvl="0" marL="342900" marR="0" rtl="0" algn="l">
              <a:spcBef>
                <a:spcPts val="18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58750" lvl="1" marL="74295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745" name="Google Shape;745;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6"/>
          <p:cNvSpPr txBox="1"/>
          <p:nvPr/>
        </p:nvSpPr>
        <p:spPr>
          <a:xfrm>
            <a:off x="618236" y="1445005"/>
            <a:ext cx="7600950" cy="738664"/>
          </a:xfrm>
          <a:prstGeom prst="rect">
            <a:avLst/>
          </a:prstGeom>
          <a:noFill/>
          <a:ln>
            <a:noFill/>
          </a:ln>
        </p:spPr>
        <p:txBody>
          <a:bodyPr anchorCtr="0" anchor="t" bIns="0" lIns="0" spcFirstLastPara="1" rIns="0" wrap="square" tIns="0">
            <a:spAutoFit/>
          </a:bodyPr>
          <a:lstStyle/>
          <a:p>
            <a:pPr indent="-350520" lvl="0" marL="350520" marR="508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Combiner </a:t>
            </a:r>
            <a:r>
              <a:rPr lang="en-US" sz="2400">
                <a:solidFill>
                  <a:schemeClr val="dk1"/>
                </a:solidFill>
                <a:latin typeface="Calibri"/>
                <a:ea typeface="Calibri"/>
                <a:cs typeface="Calibri"/>
                <a:sym typeface="Calibri"/>
              </a:rPr>
              <a:t>combines the values of all keys of a single mapper (single node)</a:t>
            </a:r>
            <a:endParaRPr sz="2400">
              <a:solidFill>
                <a:schemeClr val="dk1"/>
              </a:solidFill>
              <a:latin typeface="Calibri"/>
              <a:ea typeface="Calibri"/>
              <a:cs typeface="Calibri"/>
              <a:sym typeface="Calibri"/>
            </a:endParaRPr>
          </a:p>
        </p:txBody>
      </p:sp>
      <p:sp>
        <p:nvSpPr>
          <p:cNvPr id="751" name="Google Shape;751;p26"/>
          <p:cNvSpPr txBox="1"/>
          <p:nvPr/>
        </p:nvSpPr>
        <p:spPr>
          <a:xfrm>
            <a:off x="618236" y="5515531"/>
            <a:ext cx="7827645" cy="400110"/>
          </a:xfrm>
          <a:prstGeom prst="rect">
            <a:avLst/>
          </a:prstGeom>
          <a:noFill/>
          <a:ln>
            <a:noFill/>
          </a:ln>
        </p:spPr>
        <p:txBody>
          <a:bodyPr anchorCtr="0" anchor="t" bIns="0" lIns="0" spcFirstLastPara="1" rIns="0" wrap="square" tIns="0">
            <a:spAutoFit/>
          </a:bodyPr>
          <a:lstStyle/>
          <a:p>
            <a:pPr indent="0" lvl="0" marL="12700" marR="0" rtl="0" algn="ctr">
              <a:lnSpc>
                <a:spcPct val="100000"/>
              </a:lnSpc>
              <a:spcBef>
                <a:spcPts val="0"/>
              </a:spcBef>
              <a:spcAft>
                <a:spcPts val="0"/>
              </a:spcAft>
              <a:buNone/>
            </a:pPr>
            <a:r>
              <a:rPr lang="en-US" sz="2600">
                <a:solidFill>
                  <a:schemeClr val="dk1"/>
                </a:solidFill>
                <a:latin typeface="Calibri"/>
                <a:ea typeface="Calibri"/>
                <a:cs typeface="Calibri"/>
                <a:sym typeface="Calibri"/>
              </a:rPr>
              <a:t>Much less data needs to be copied and shuffled!</a:t>
            </a:r>
            <a:endParaRPr/>
          </a:p>
        </p:txBody>
      </p:sp>
      <p:sp>
        <p:nvSpPr>
          <p:cNvPr id="752" name="Google Shape;752;p26"/>
          <p:cNvSpPr/>
          <p:nvPr/>
        </p:nvSpPr>
        <p:spPr>
          <a:xfrm>
            <a:off x="997013" y="2571571"/>
            <a:ext cx="6553197" cy="25263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53" name="Google Shape;753;p26"/>
          <p:cNvSpPr/>
          <p:nvPr/>
        </p:nvSpPr>
        <p:spPr>
          <a:xfrm>
            <a:off x="990600" y="2565145"/>
            <a:ext cx="3581400" cy="1263650"/>
          </a:xfrm>
          <a:custGeom>
            <a:rect b="b" l="l" r="r" t="t"/>
            <a:pathLst>
              <a:path extrusionOk="0" h="1263650" w="3581400">
                <a:moveTo>
                  <a:pt x="0" y="0"/>
                </a:moveTo>
                <a:lnTo>
                  <a:pt x="3581400" y="0"/>
                </a:lnTo>
                <a:lnTo>
                  <a:pt x="3581400" y="1263192"/>
                </a:lnTo>
                <a:lnTo>
                  <a:pt x="0" y="1263192"/>
                </a:lnTo>
                <a:lnTo>
                  <a:pt x="0" y="0"/>
                </a:lnTo>
                <a:close/>
              </a:path>
            </a:pathLst>
          </a:custGeom>
          <a:noFill/>
          <a:ln cap="flat" cmpd="sng" w="38100">
            <a:solidFill>
              <a:srgbClr val="008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54" name="Google Shape;754;p26"/>
          <p:cNvSpPr/>
          <p:nvPr/>
        </p:nvSpPr>
        <p:spPr>
          <a:xfrm>
            <a:off x="990600" y="3816565"/>
            <a:ext cx="3581400" cy="1263650"/>
          </a:xfrm>
          <a:custGeom>
            <a:rect b="b" l="l" r="r" t="t"/>
            <a:pathLst>
              <a:path extrusionOk="0" h="1263650" w="3581400">
                <a:moveTo>
                  <a:pt x="0" y="0"/>
                </a:moveTo>
                <a:lnTo>
                  <a:pt x="3581400" y="0"/>
                </a:lnTo>
                <a:lnTo>
                  <a:pt x="3581400" y="1263192"/>
                </a:lnTo>
                <a:lnTo>
                  <a:pt x="0" y="1263192"/>
                </a:lnTo>
                <a:lnTo>
                  <a:pt x="0" y="0"/>
                </a:lnTo>
                <a:close/>
              </a:path>
            </a:pathLst>
          </a:custGeom>
          <a:noFill/>
          <a:ln cap="flat" cmpd="sng" w="38100">
            <a:solidFill>
              <a:srgbClr val="008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55" name="Google Shape;755;p26"/>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Refinement: Combiners</a:t>
            </a:r>
            <a:endParaRPr/>
          </a:p>
        </p:txBody>
      </p:sp>
      <p:sp>
        <p:nvSpPr>
          <p:cNvPr id="756" name="Google Shape;756;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27"/>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Combiners (“pre”-reducers)</a:t>
            </a:r>
            <a:endParaRPr/>
          </a:p>
        </p:txBody>
      </p:sp>
      <p:sp>
        <p:nvSpPr>
          <p:cNvPr id="763" name="Google Shape;763;p27"/>
          <p:cNvSpPr txBox="1"/>
          <p:nvPr/>
        </p:nvSpPr>
        <p:spPr>
          <a:xfrm>
            <a:off x="685800" y="1587374"/>
            <a:ext cx="8001000" cy="519442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Combiners run </a:t>
            </a:r>
            <a:r>
              <a:rPr lang="en-US" sz="2400">
                <a:solidFill>
                  <a:srgbClr val="A01A06"/>
                </a:solidFill>
                <a:latin typeface="Calibri"/>
                <a:ea typeface="Calibri"/>
                <a:cs typeface="Calibri"/>
                <a:sym typeface="Calibri"/>
              </a:rPr>
              <a:t>after the Mappers </a:t>
            </a:r>
            <a:r>
              <a:rPr lang="en-US" sz="2400">
                <a:solidFill>
                  <a:schemeClr val="dk1"/>
                </a:solidFill>
                <a:latin typeface="Calibri"/>
                <a:ea typeface="Calibri"/>
                <a:cs typeface="Calibri"/>
                <a:sym typeface="Calibri"/>
              </a:rPr>
              <a:t>and </a:t>
            </a:r>
            <a:r>
              <a:rPr lang="en-US" sz="2400">
                <a:solidFill>
                  <a:srgbClr val="A01A06"/>
                </a:solidFill>
                <a:latin typeface="Calibri"/>
                <a:ea typeface="Calibri"/>
                <a:cs typeface="Calibri"/>
                <a:sym typeface="Calibri"/>
              </a:rPr>
              <a:t>before the Reducers</a:t>
            </a:r>
            <a:endParaRPr/>
          </a:p>
          <a:p>
            <a:pPr indent="-342900" lvl="0" marL="342900" marR="0" rtl="0" algn="l">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Combiner receives all data emitted by the Mapper as input</a:t>
            </a:r>
            <a:endParaRPr/>
          </a:p>
          <a:p>
            <a:pPr indent="-342900" lvl="0" marL="342900" marR="0" rtl="0" algn="l">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output of the Combiners is then sent to the Reducers</a:t>
            </a:r>
            <a:endParaRPr sz="2400">
              <a:solidFill>
                <a:srgbClr val="A01A06"/>
              </a:solidFill>
              <a:latin typeface="Calibri"/>
              <a:ea typeface="Calibri"/>
              <a:cs typeface="Calibri"/>
              <a:sym typeface="Calibri"/>
            </a:endParaRPr>
          </a:p>
          <a:p>
            <a:pPr indent="-342900" lvl="0" marL="342900" marR="0" rtl="0" algn="l">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Usage of the Combiner is </a:t>
            </a:r>
            <a:r>
              <a:rPr lang="en-US" sz="2400">
                <a:solidFill>
                  <a:srgbClr val="A01A06"/>
                </a:solidFill>
                <a:latin typeface="Calibri"/>
                <a:ea typeface="Calibri"/>
                <a:cs typeface="Calibri"/>
                <a:sym typeface="Calibri"/>
              </a:rPr>
              <a:t>optional </a:t>
            </a:r>
            <a:r>
              <a:rPr b="1" lang="en-US" sz="2400">
                <a:solidFill>
                  <a:srgbClr val="A01A06"/>
                </a:solidFill>
                <a:latin typeface="Calibri"/>
                <a:ea typeface="Calibri"/>
                <a:cs typeface="Calibri"/>
                <a:sym typeface="Calibri"/>
              </a:rPr>
              <a:t>(When to use ?)</a:t>
            </a:r>
            <a:endParaRPr/>
          </a:p>
          <a:p>
            <a:pPr indent="-342900" lvl="0" marL="342900" marR="0" rtl="0" algn="l">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Located at map: If combiner is suitable for the job, </a:t>
            </a:r>
            <a:r>
              <a:rPr lang="en-US" sz="2400">
                <a:solidFill>
                  <a:srgbClr val="A01A06"/>
                </a:solidFill>
                <a:latin typeface="Calibri"/>
                <a:ea typeface="Calibri"/>
                <a:cs typeface="Calibri"/>
                <a:sym typeface="Calibri"/>
              </a:rPr>
              <a:t>the instances of the Combiner are run on every node that has run map tasks (Why?)</a:t>
            </a:r>
            <a:endParaRPr/>
          </a:p>
          <a:p>
            <a:pPr indent="-342900" lvl="0" marL="342900" marR="0" rtl="0" algn="l">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Perform as reducer: The Combiner is </a:t>
            </a:r>
            <a:r>
              <a:rPr b="1" lang="en-US" sz="2400">
                <a:solidFill>
                  <a:srgbClr val="A01A06"/>
                </a:solidFill>
                <a:latin typeface="Calibri"/>
                <a:ea typeface="Calibri"/>
                <a:cs typeface="Calibri"/>
                <a:sym typeface="Calibri"/>
              </a:rPr>
              <a:t>a "mini-reduce" process </a:t>
            </a:r>
            <a:r>
              <a:rPr lang="en-US" sz="2400">
                <a:solidFill>
                  <a:srgbClr val="A01A06"/>
                </a:solidFill>
                <a:latin typeface="Calibri"/>
                <a:ea typeface="Calibri"/>
                <a:cs typeface="Calibri"/>
                <a:sym typeface="Calibri"/>
              </a:rPr>
              <a:t>(usually the same as the reduce function)</a:t>
            </a:r>
            <a:endParaRPr sz="2400">
              <a:solidFill>
                <a:schemeClr val="dk1"/>
              </a:solidFill>
              <a:latin typeface="Calibri"/>
              <a:ea typeface="Calibri"/>
              <a:cs typeface="Calibri"/>
              <a:sym typeface="Calibri"/>
            </a:endParaRPr>
          </a:p>
        </p:txBody>
      </p:sp>
      <p:sp>
        <p:nvSpPr>
          <p:cNvPr id="764" name="Google Shape;764;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28"/>
          <p:cNvSpPr txBox="1"/>
          <p:nvPr>
            <p:ph idx="2" type="body"/>
          </p:nvPr>
        </p:nvSpPr>
        <p:spPr>
          <a:xfrm>
            <a:off x="685800" y="12192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Calibri"/>
                <a:ea typeface="Calibri"/>
                <a:cs typeface="Calibri"/>
                <a:sym typeface="Calibri"/>
              </a:rPr>
              <a:t>If a Reduce function is both </a:t>
            </a:r>
            <a:r>
              <a:rPr b="1" lang="en-US" sz="2400">
                <a:solidFill>
                  <a:srgbClr val="A01A06"/>
                </a:solidFill>
                <a:latin typeface="Calibri"/>
                <a:ea typeface="Calibri"/>
                <a:cs typeface="Calibri"/>
                <a:sym typeface="Calibri"/>
              </a:rPr>
              <a:t>commutative</a:t>
            </a:r>
            <a:r>
              <a:rPr lang="en-US" sz="2400">
                <a:latin typeface="Calibri"/>
                <a:ea typeface="Calibri"/>
                <a:cs typeface="Calibri"/>
                <a:sym typeface="Calibri"/>
              </a:rPr>
              <a:t> and </a:t>
            </a:r>
            <a:r>
              <a:rPr b="1" lang="en-US" sz="2400">
                <a:solidFill>
                  <a:srgbClr val="A01A06"/>
                </a:solidFill>
                <a:latin typeface="Calibri"/>
                <a:ea typeface="Calibri"/>
                <a:cs typeface="Calibri"/>
                <a:sym typeface="Calibri"/>
              </a:rPr>
              <a:t>associative</a:t>
            </a:r>
            <a:r>
              <a:rPr lang="en-US" sz="2400">
                <a:latin typeface="Calibri"/>
                <a:ea typeface="Calibri"/>
                <a:cs typeface="Calibri"/>
                <a:sym typeface="Calibri"/>
              </a:rPr>
              <a:t>, then it can be used as a Combiner</a:t>
            </a:r>
            <a:endParaRPr sz="2000">
              <a:latin typeface="Calibri"/>
              <a:ea typeface="Calibri"/>
              <a:cs typeface="Calibri"/>
              <a:sym typeface="Calibri"/>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sum (add up all the input values)</a:t>
            </a:r>
            <a:endParaRPr/>
          </a:p>
          <a:p>
            <a:pPr indent="0" lvl="1" marL="457200" rtl="0" algn="l">
              <a:spcBef>
                <a:spcPts val="400"/>
              </a:spcBef>
              <a:spcAft>
                <a:spcPts val="0"/>
              </a:spcAft>
              <a:buClr>
                <a:schemeClr val="dk1"/>
              </a:buClr>
              <a:buSzPts val="2000"/>
              <a:buNone/>
            </a:pPr>
            <a:r>
              <a:rPr lang="en-US" sz="2000">
                <a:latin typeface="Calibri"/>
                <a:ea typeface="Calibri"/>
                <a:cs typeface="Calibri"/>
                <a:sym typeface="Calibri"/>
              </a:rPr>
              <a:t>     Commutative: a + b = b + a</a:t>
            </a:r>
            <a:endParaRPr/>
          </a:p>
          <a:p>
            <a:pPr indent="0" lvl="1" marL="457200" rtl="0" algn="l">
              <a:spcBef>
                <a:spcPts val="400"/>
              </a:spcBef>
              <a:spcAft>
                <a:spcPts val="0"/>
              </a:spcAft>
              <a:buClr>
                <a:schemeClr val="dk1"/>
              </a:buClr>
              <a:buSzPts val="2000"/>
              <a:buNone/>
            </a:pPr>
            <a:r>
              <a:rPr lang="en-US" sz="2000">
                <a:latin typeface="Calibri"/>
                <a:ea typeface="Calibri"/>
                <a:cs typeface="Calibri"/>
                <a:sym typeface="Calibri"/>
              </a:rPr>
              <a:t>     Associative: (a + b) + c = a + (b + c)</a:t>
            </a:r>
            <a:endParaRPr/>
          </a:p>
          <a:p>
            <a:pPr indent="0" lvl="1" marL="457200" rtl="0" algn="l">
              <a:spcBef>
                <a:spcPts val="400"/>
              </a:spcBef>
              <a:spcAft>
                <a:spcPts val="0"/>
              </a:spcAft>
              <a:buClr>
                <a:schemeClr val="dk1"/>
              </a:buClr>
              <a:buSzPts val="2000"/>
              <a:buNone/>
            </a:pPr>
            <a:r>
              <a:t/>
            </a:r>
            <a:endParaRPr sz="2000">
              <a:latin typeface="Calibri"/>
              <a:ea typeface="Calibri"/>
              <a:cs typeface="Calibri"/>
              <a:sym typeface="Calibri"/>
            </a:endParaRPr>
          </a:p>
        </p:txBody>
      </p:sp>
      <p:sp>
        <p:nvSpPr>
          <p:cNvPr id="770" name="Google Shape;770;p28"/>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Combiners (when is suitable?)</a:t>
            </a:r>
            <a:endParaRPr/>
          </a:p>
        </p:txBody>
      </p:sp>
      <p:graphicFrame>
        <p:nvGraphicFramePr>
          <p:cNvPr id="771" name="Google Shape;771;p28"/>
          <p:cNvGraphicFramePr/>
          <p:nvPr/>
        </p:nvGraphicFramePr>
        <p:xfrm>
          <a:off x="1066800" y="3395980"/>
          <a:ext cx="3000000" cy="3000000"/>
        </p:xfrm>
        <a:graphic>
          <a:graphicData uri="http://schemas.openxmlformats.org/drawingml/2006/table">
            <a:tbl>
              <a:tblPr bandRow="1" firstRow="1">
                <a:noFill/>
                <a:tableStyleId>{88A94664-80DA-45BB-A517-CF220EA2B34A}</a:tableStyleId>
              </a:tblPr>
              <a:tblGrid>
                <a:gridCol w="539750"/>
                <a:gridCol w="539750"/>
                <a:gridCol w="539750"/>
                <a:gridCol w="539750"/>
                <a:gridCol w="539750"/>
                <a:gridCol w="539750"/>
                <a:gridCol w="539750"/>
                <a:gridCol w="539750"/>
                <a:gridCol w="539750"/>
                <a:gridCol w="539750"/>
                <a:gridCol w="539750"/>
                <a:gridCol w="53975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772" name="Google Shape;772;p28"/>
          <p:cNvCxnSpPr/>
          <p:nvPr/>
        </p:nvCxnSpPr>
        <p:spPr>
          <a:xfrm>
            <a:off x="4305300" y="3200400"/>
            <a:ext cx="0" cy="685800"/>
          </a:xfrm>
          <a:prstGeom prst="straightConnector1">
            <a:avLst/>
          </a:prstGeom>
          <a:solidFill>
            <a:schemeClr val="accent1"/>
          </a:solidFill>
          <a:ln cap="flat" cmpd="sng" w="57150">
            <a:solidFill>
              <a:schemeClr val="dk1"/>
            </a:solidFill>
            <a:prstDash val="solid"/>
            <a:round/>
            <a:headEnd len="sm" w="sm" type="none"/>
            <a:tailEnd len="sm" w="sm" type="none"/>
          </a:ln>
        </p:spPr>
      </p:cxnSp>
      <p:grpSp>
        <p:nvGrpSpPr>
          <p:cNvPr id="773" name="Google Shape;773;p28"/>
          <p:cNvGrpSpPr/>
          <p:nvPr/>
        </p:nvGrpSpPr>
        <p:grpSpPr>
          <a:xfrm>
            <a:off x="1066800" y="3761162"/>
            <a:ext cx="6477000" cy="2573186"/>
            <a:chOff x="1066800" y="3761162"/>
            <a:chExt cx="6477000" cy="2573186"/>
          </a:xfrm>
        </p:grpSpPr>
        <p:grpSp>
          <p:nvGrpSpPr>
            <p:cNvPr id="774" name="Google Shape;774;p28"/>
            <p:cNvGrpSpPr/>
            <p:nvPr/>
          </p:nvGrpSpPr>
          <p:grpSpPr>
            <a:xfrm>
              <a:off x="2743200" y="5029612"/>
              <a:ext cx="3238500" cy="1304736"/>
              <a:chOff x="1066800" y="3766820"/>
              <a:chExt cx="3238500" cy="1304736"/>
            </a:xfrm>
          </p:grpSpPr>
          <p:cxnSp>
            <p:nvCxnSpPr>
              <p:cNvPr id="775" name="Google Shape;775;p28"/>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76" name="Google Shape;776;p28"/>
              <p:cNvCxnSpPr/>
              <p:nvPr/>
            </p:nvCxnSpPr>
            <p:spPr>
              <a:xfrm flipH="1">
                <a:off x="2819400" y="376682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777" name="Google Shape;777;p28"/>
              <p:cNvSpPr/>
              <p:nvPr/>
            </p:nvSpPr>
            <p:spPr>
              <a:xfrm>
                <a:off x="2534468" y="4682043"/>
                <a:ext cx="417464"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grpSp>
        <p:grpSp>
          <p:nvGrpSpPr>
            <p:cNvPr id="778" name="Google Shape;778;p28"/>
            <p:cNvGrpSpPr/>
            <p:nvPr/>
          </p:nvGrpSpPr>
          <p:grpSpPr>
            <a:xfrm>
              <a:off x="1066800" y="3766820"/>
              <a:ext cx="3238500" cy="1304736"/>
              <a:chOff x="1066800" y="3766820"/>
              <a:chExt cx="3238500" cy="1304736"/>
            </a:xfrm>
          </p:grpSpPr>
          <p:cxnSp>
            <p:nvCxnSpPr>
              <p:cNvPr id="779" name="Google Shape;779;p28"/>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80" name="Google Shape;780;p28"/>
              <p:cNvCxnSpPr/>
              <p:nvPr/>
            </p:nvCxnSpPr>
            <p:spPr>
              <a:xfrm flipH="1">
                <a:off x="2819400" y="3766820"/>
                <a:ext cx="1485900" cy="11100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781" name="Google Shape;781;p28"/>
              <p:cNvSpPr/>
              <p:nvPr/>
            </p:nvSpPr>
            <p:spPr>
              <a:xfrm>
                <a:off x="2534468" y="4682043"/>
                <a:ext cx="417464"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grpSp>
        <p:grpSp>
          <p:nvGrpSpPr>
            <p:cNvPr id="782" name="Google Shape;782;p28"/>
            <p:cNvGrpSpPr/>
            <p:nvPr/>
          </p:nvGrpSpPr>
          <p:grpSpPr>
            <a:xfrm>
              <a:off x="4305300" y="3761162"/>
              <a:ext cx="3238500" cy="1304736"/>
              <a:chOff x="1066800" y="3766820"/>
              <a:chExt cx="3238500" cy="1304736"/>
            </a:xfrm>
          </p:grpSpPr>
          <p:cxnSp>
            <p:nvCxnSpPr>
              <p:cNvPr id="783" name="Google Shape;783;p28"/>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84" name="Google Shape;784;p28"/>
              <p:cNvCxnSpPr/>
              <p:nvPr/>
            </p:nvCxnSpPr>
            <p:spPr>
              <a:xfrm flipH="1">
                <a:off x="2819400" y="376682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785" name="Google Shape;785;p28"/>
              <p:cNvSpPr/>
              <p:nvPr/>
            </p:nvSpPr>
            <p:spPr>
              <a:xfrm>
                <a:off x="2534468" y="4682043"/>
                <a:ext cx="417464"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grpSp>
      </p:grpSp>
      <p:sp>
        <p:nvSpPr>
          <p:cNvPr id="786" name="Google Shape;786;p28"/>
          <p:cNvSpPr txBox="1"/>
          <p:nvPr/>
        </p:nvSpPr>
        <p:spPr>
          <a:xfrm>
            <a:off x="4953000" y="5922475"/>
            <a:ext cx="404402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Would output the same result after adding the intermediate sum</a:t>
            </a:r>
            <a:endParaRPr/>
          </a:p>
        </p:txBody>
      </p:sp>
      <p:sp>
        <p:nvSpPr>
          <p:cNvPr id="787" name="Google Shape;787;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29"/>
          <p:cNvSpPr txBox="1"/>
          <p:nvPr>
            <p:ph idx="2" type="body"/>
          </p:nvPr>
        </p:nvSpPr>
        <p:spPr>
          <a:xfrm>
            <a:off x="685800" y="12192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Calibri"/>
                <a:ea typeface="Calibri"/>
                <a:cs typeface="Calibri"/>
                <a:sym typeface="Calibri"/>
              </a:rPr>
              <a:t>If a Reduce function is both </a:t>
            </a:r>
            <a:r>
              <a:rPr b="1" lang="en-US" sz="2400">
                <a:solidFill>
                  <a:srgbClr val="A01A06"/>
                </a:solidFill>
                <a:latin typeface="Calibri"/>
                <a:ea typeface="Calibri"/>
                <a:cs typeface="Calibri"/>
                <a:sym typeface="Calibri"/>
              </a:rPr>
              <a:t>commutative</a:t>
            </a:r>
            <a:r>
              <a:rPr lang="en-US" sz="2400">
                <a:latin typeface="Calibri"/>
                <a:ea typeface="Calibri"/>
                <a:cs typeface="Calibri"/>
                <a:sym typeface="Calibri"/>
              </a:rPr>
              <a:t> and </a:t>
            </a:r>
            <a:r>
              <a:rPr b="1" lang="en-US" sz="2400">
                <a:solidFill>
                  <a:srgbClr val="A01A06"/>
                </a:solidFill>
                <a:latin typeface="Calibri"/>
                <a:ea typeface="Calibri"/>
                <a:cs typeface="Calibri"/>
                <a:sym typeface="Calibri"/>
              </a:rPr>
              <a:t>associative</a:t>
            </a:r>
            <a:r>
              <a:rPr lang="en-US" sz="2400">
                <a:latin typeface="Calibri"/>
                <a:ea typeface="Calibri"/>
                <a:cs typeface="Calibri"/>
                <a:sym typeface="Calibri"/>
              </a:rPr>
              <a:t>, then it can be used as a Combiner</a:t>
            </a:r>
            <a:endParaRPr sz="2000">
              <a:latin typeface="Calibri"/>
              <a:ea typeface="Calibri"/>
              <a:cs typeface="Calibri"/>
              <a:sym typeface="Calibri"/>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Sum (add up all the input values)</a:t>
            </a:r>
            <a:endParaRPr/>
          </a:p>
          <a:p>
            <a:pPr indent="0" lvl="1" marL="457200" rtl="0" algn="l">
              <a:spcBef>
                <a:spcPts val="400"/>
              </a:spcBef>
              <a:spcAft>
                <a:spcPts val="0"/>
              </a:spcAft>
              <a:buClr>
                <a:schemeClr val="dk1"/>
              </a:buClr>
              <a:buSzPts val="2000"/>
              <a:buNone/>
            </a:pPr>
            <a:r>
              <a:rPr lang="en-US" sz="2000">
                <a:latin typeface="Calibri"/>
                <a:ea typeface="Calibri"/>
                <a:cs typeface="Calibri"/>
                <a:sym typeface="Calibri"/>
              </a:rPr>
              <a:t>     Commutative: a + b = b + a</a:t>
            </a:r>
            <a:endParaRPr/>
          </a:p>
          <a:p>
            <a:pPr indent="0" lvl="1" marL="457200" rtl="0" algn="l">
              <a:spcBef>
                <a:spcPts val="400"/>
              </a:spcBef>
              <a:spcAft>
                <a:spcPts val="0"/>
              </a:spcAft>
              <a:buClr>
                <a:schemeClr val="dk1"/>
              </a:buClr>
              <a:buSzPts val="2000"/>
              <a:buNone/>
            </a:pPr>
            <a:r>
              <a:rPr lang="en-US" sz="2000">
                <a:latin typeface="Calibri"/>
                <a:ea typeface="Calibri"/>
                <a:cs typeface="Calibri"/>
                <a:sym typeface="Calibri"/>
              </a:rPr>
              <a:t>     Associative: (a + b) + c = a + (b + c)</a:t>
            </a:r>
            <a:endParaRPr/>
          </a:p>
          <a:p>
            <a:pPr indent="0" lvl="1" marL="457200" rtl="0" algn="l">
              <a:spcBef>
                <a:spcPts val="400"/>
              </a:spcBef>
              <a:spcAft>
                <a:spcPts val="0"/>
              </a:spcAft>
              <a:buClr>
                <a:schemeClr val="dk1"/>
              </a:buClr>
              <a:buSzPts val="2000"/>
              <a:buNone/>
            </a:pPr>
            <a:r>
              <a:t/>
            </a:r>
            <a:endParaRPr sz="2000">
              <a:solidFill>
                <a:srgbClr val="00B050"/>
              </a:solidFill>
              <a:latin typeface="Calibri"/>
              <a:ea typeface="Calibri"/>
              <a:cs typeface="Calibri"/>
              <a:sym typeface="Calibri"/>
            </a:endParaRPr>
          </a:p>
          <a:p>
            <a:pPr indent="-342900" lvl="0" marL="342900" rtl="0" algn="l">
              <a:spcBef>
                <a:spcPts val="480"/>
              </a:spcBef>
              <a:spcAft>
                <a:spcPts val="0"/>
              </a:spcAft>
              <a:buClr>
                <a:schemeClr val="dk1"/>
              </a:buClr>
              <a:buSzPts val="2400"/>
              <a:buChar char="•"/>
            </a:pPr>
            <a:r>
              <a:rPr lang="en-US" sz="2400">
                <a:latin typeface="Calibri"/>
                <a:ea typeface="Calibri"/>
                <a:cs typeface="Calibri"/>
                <a:sym typeface="Calibri"/>
              </a:rPr>
              <a:t>If the Reducer cannot be used directly as a Combiner because of commutativity or associativity</a:t>
            </a:r>
            <a:endParaRPr/>
          </a:p>
          <a:p>
            <a:pPr indent="-285750" lvl="1" marL="742950" rtl="0" algn="l">
              <a:spcBef>
                <a:spcPts val="400"/>
              </a:spcBef>
              <a:spcAft>
                <a:spcPts val="0"/>
              </a:spcAft>
              <a:buClr>
                <a:schemeClr val="dk1"/>
              </a:buClr>
              <a:buSzPts val="2000"/>
              <a:buChar char="•"/>
            </a:pPr>
            <a:r>
              <a:rPr lang="en-US" sz="2000" u="sng">
                <a:latin typeface="Calibri"/>
                <a:ea typeface="Calibri"/>
                <a:cs typeface="Calibri"/>
                <a:sym typeface="Calibri"/>
              </a:rPr>
              <a:t>You may still be able to write a third class to use as a Combiner</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Average</a:t>
            </a:r>
            <a:endParaRPr/>
          </a:p>
          <a:p>
            <a:pPr indent="0" lvl="1" marL="457200" rtl="0" algn="l">
              <a:spcBef>
                <a:spcPts val="320"/>
              </a:spcBef>
              <a:spcAft>
                <a:spcPts val="0"/>
              </a:spcAft>
              <a:buClr>
                <a:schemeClr val="dk1"/>
              </a:buClr>
              <a:buSzPts val="1600"/>
              <a:buNone/>
            </a:pPr>
            <a:r>
              <a:t/>
            </a:r>
            <a:endParaRPr sz="1600">
              <a:latin typeface="Calibri"/>
              <a:ea typeface="Calibri"/>
              <a:cs typeface="Calibri"/>
              <a:sym typeface="Calibri"/>
            </a:endParaRPr>
          </a:p>
          <a:p>
            <a:pPr indent="-190500" lvl="0" marL="342900" rtl="0" algn="l">
              <a:spcBef>
                <a:spcPts val="480"/>
              </a:spcBef>
              <a:spcAft>
                <a:spcPts val="0"/>
              </a:spcAft>
              <a:buClr>
                <a:schemeClr val="dk1"/>
              </a:buClr>
              <a:buSzPts val="2400"/>
              <a:buNone/>
            </a:pPr>
            <a:r>
              <a:t/>
            </a:r>
            <a:endParaRPr sz="2400">
              <a:solidFill>
                <a:srgbClr val="00B050"/>
              </a:solidFill>
              <a:latin typeface="Calibri"/>
              <a:ea typeface="Calibri"/>
              <a:cs typeface="Calibri"/>
              <a:sym typeface="Calibri"/>
            </a:endParaRPr>
          </a:p>
        </p:txBody>
      </p:sp>
      <p:sp>
        <p:nvSpPr>
          <p:cNvPr id="793" name="Google Shape;793;p29"/>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Combiners (when is suitable?)</a:t>
            </a:r>
            <a:endParaRPr/>
          </a:p>
        </p:txBody>
      </p:sp>
      <p:sp>
        <p:nvSpPr>
          <p:cNvPr id="794" name="Google Shape;794;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Overview</a:t>
            </a:r>
            <a:endParaRPr b="0" sz="3600">
              <a:solidFill>
                <a:srgbClr val="A01A06"/>
              </a:solidFill>
              <a:latin typeface="Calibri"/>
              <a:ea typeface="Calibri"/>
              <a:cs typeface="Calibri"/>
              <a:sym typeface="Calibri"/>
            </a:endParaRPr>
          </a:p>
        </p:txBody>
      </p:sp>
      <p:sp>
        <p:nvSpPr>
          <p:cNvPr id="106" name="Google Shape;106;p3"/>
          <p:cNvSpPr txBox="1"/>
          <p:nvPr/>
        </p:nvSpPr>
        <p:spPr>
          <a:xfrm>
            <a:off x="381000" y="1447800"/>
            <a:ext cx="8553451" cy="435503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Tahoma"/>
                <a:ea typeface="Tahoma"/>
                <a:cs typeface="Tahoma"/>
                <a:sym typeface="Tahoma"/>
              </a:rPr>
              <a:t>Map </a:t>
            </a:r>
            <a:r>
              <a:rPr b="0" i="0" lang="en-US" sz="2400" u="none" cap="none" strike="noStrike">
                <a:solidFill>
                  <a:schemeClr val="dk1"/>
                </a:solidFill>
                <a:latin typeface="Tahoma"/>
                <a:ea typeface="Tahoma"/>
                <a:cs typeface="Tahoma"/>
                <a:sym typeface="Tahoma"/>
              </a:rPr>
              <a:t>（dividing）</a:t>
            </a:r>
            <a:endParaRPr b="1" i="0" sz="2400" u="none" cap="none" strike="noStrike">
              <a:solidFill>
                <a:schemeClr val="dk1"/>
              </a:solidFill>
              <a:latin typeface="Tahoma"/>
              <a:ea typeface="Tahoma"/>
              <a:cs typeface="Tahoma"/>
              <a:sym typeface="Tahoma"/>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Divide a big job into many smaller local jobs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For each local job, extract an output pairs (</a:t>
            </a:r>
            <a:r>
              <a:rPr b="0" i="0" lang="en-US" sz="2000" u="none" cap="none" strike="noStrike">
                <a:solidFill>
                  <a:srgbClr val="A01A06"/>
                </a:solidFill>
                <a:latin typeface="Tahoma"/>
                <a:ea typeface="Tahoma"/>
                <a:cs typeface="Tahoma"/>
                <a:sym typeface="Tahoma"/>
              </a:rPr>
              <a:t>key, values</a:t>
            </a:r>
            <a:r>
              <a:rPr b="0" i="0" lang="en-US" sz="2000" u="none" cap="none" strike="noStrike">
                <a:solidFill>
                  <a:schemeClr val="dk1"/>
                </a:solidFill>
                <a:latin typeface="Tahoma"/>
                <a:ea typeface="Tahoma"/>
                <a:cs typeface="Tahoma"/>
                <a:sym typeface="Tahoma"/>
              </a:rPr>
              <a:t>)</a:t>
            </a:r>
            <a:endParaRPr/>
          </a:p>
          <a:p>
            <a:pPr indent="-342900" lvl="0" marL="342900" marR="0" rtl="0" algn="l">
              <a:spcBef>
                <a:spcPts val="1800"/>
              </a:spcBef>
              <a:spcAft>
                <a:spcPts val="0"/>
              </a:spcAft>
              <a:buClr>
                <a:schemeClr val="dk1"/>
              </a:buClr>
              <a:buSzPts val="2400"/>
              <a:buFont typeface="Arial"/>
              <a:buChar char="•"/>
            </a:pPr>
            <a:r>
              <a:rPr b="1" i="0" lang="en-US" sz="2400" u="none" cap="none" strike="noStrike">
                <a:solidFill>
                  <a:schemeClr val="dk1"/>
                </a:solidFill>
                <a:latin typeface="Tahoma"/>
                <a:ea typeface="Tahoma"/>
                <a:cs typeface="Tahoma"/>
                <a:sym typeface="Tahoma"/>
              </a:rPr>
              <a:t>Group by key</a:t>
            </a:r>
            <a:r>
              <a:rPr b="0" i="0" lang="en-US" sz="2400" u="none" cap="none" strike="noStrike">
                <a:solidFill>
                  <a:schemeClr val="dk1"/>
                </a:solidFill>
                <a:latin typeface="Tahoma"/>
                <a:ea typeface="Tahoma"/>
                <a:cs typeface="Tahoma"/>
                <a:sym typeface="Tahoma"/>
              </a:rPr>
              <a:t> （gathering）</a:t>
            </a:r>
            <a:endParaRPr b="0" i="0" sz="2400" u="none" cap="none" strike="noStrike">
              <a:solidFill>
                <a:schemeClr val="dk1"/>
              </a:solidFill>
              <a:latin typeface="Tahoma"/>
              <a:ea typeface="Tahoma"/>
              <a:cs typeface="Tahoma"/>
              <a:sym typeface="Tahoma"/>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Sort, shuffle, group by keys</a:t>
            </a:r>
            <a:endParaRPr/>
          </a:p>
          <a:p>
            <a:pPr indent="-342900" lvl="0" marL="342900" marR="0" rtl="0" algn="l">
              <a:spcBef>
                <a:spcPts val="1800"/>
              </a:spcBef>
              <a:spcAft>
                <a:spcPts val="0"/>
              </a:spcAft>
              <a:buClr>
                <a:schemeClr val="dk1"/>
              </a:buClr>
              <a:buSzPts val="2400"/>
              <a:buFont typeface="Arial"/>
              <a:buChar char="•"/>
            </a:pPr>
            <a:r>
              <a:rPr b="1" i="0" lang="en-US" sz="2400" u="none" cap="none" strike="noStrike">
                <a:solidFill>
                  <a:schemeClr val="dk1"/>
                </a:solidFill>
                <a:latin typeface="Tahoma"/>
                <a:ea typeface="Tahoma"/>
                <a:cs typeface="Tahoma"/>
                <a:sym typeface="Tahoma"/>
              </a:rPr>
              <a:t>Reduce （</a:t>
            </a:r>
            <a:r>
              <a:rPr b="0" i="0" lang="en-US" sz="2400" u="none" cap="none" strike="noStrike">
                <a:solidFill>
                  <a:schemeClr val="dk1"/>
                </a:solidFill>
                <a:latin typeface="Tahoma"/>
                <a:ea typeface="Tahoma"/>
                <a:cs typeface="Tahoma"/>
                <a:sym typeface="Tahoma"/>
              </a:rPr>
              <a:t>harvesting</a:t>
            </a:r>
            <a:r>
              <a:rPr b="1" i="0" lang="en-US" sz="2400" u="none" cap="none" strike="noStrike">
                <a:solidFill>
                  <a:schemeClr val="dk1"/>
                </a:solidFill>
                <a:latin typeface="Tahoma"/>
                <a:ea typeface="Tahoma"/>
                <a:cs typeface="Tahoma"/>
                <a:sym typeface="Tahoma"/>
              </a:rPr>
              <a:t>）</a:t>
            </a:r>
            <a:endParaRPr b="1" i="0" sz="2400" u="none" cap="none" strike="noStrike">
              <a:solidFill>
                <a:schemeClr val="dk1"/>
              </a:solidFill>
              <a:latin typeface="Tahoma"/>
              <a:ea typeface="Tahoma"/>
              <a:cs typeface="Tahoma"/>
              <a:sym typeface="Tahoma"/>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Aggregate, summarize, filter or transform</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Output the final result</a:t>
            </a:r>
            <a:endParaRPr b="0" i="0" sz="1800" u="none" cap="none" strike="noStrike">
              <a:solidFill>
                <a:schemeClr val="dk1"/>
              </a:solidFill>
              <a:latin typeface="Tahoma"/>
              <a:ea typeface="Tahoma"/>
              <a:cs typeface="Tahoma"/>
              <a:sym typeface="Tahoma"/>
            </a:endParaRPr>
          </a:p>
        </p:txBody>
      </p:sp>
      <p:sp>
        <p:nvSpPr>
          <p:cNvPr id="107" name="Google Shape;107;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30"/>
          <p:cNvSpPr txBox="1"/>
          <p:nvPr>
            <p:ph idx="2" type="body"/>
          </p:nvPr>
        </p:nvSpPr>
        <p:spPr>
          <a:xfrm>
            <a:off x="685800" y="12192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Calibri"/>
                <a:ea typeface="Calibri"/>
                <a:cs typeface="Calibri"/>
                <a:sym typeface="Calibri"/>
              </a:rPr>
              <a:t>If the Reducer cannot be used directly as a Combiner because of commutativity or associativity</a:t>
            </a:r>
            <a:endParaRPr/>
          </a:p>
          <a:p>
            <a:pPr indent="-285750" lvl="1" marL="742950" rtl="0" algn="l">
              <a:spcBef>
                <a:spcPts val="400"/>
              </a:spcBef>
              <a:spcAft>
                <a:spcPts val="0"/>
              </a:spcAft>
              <a:buClr>
                <a:schemeClr val="dk1"/>
              </a:buClr>
              <a:buSzPts val="2000"/>
              <a:buChar char="•"/>
            </a:pPr>
            <a:r>
              <a:rPr lang="en-US" sz="2000" u="sng">
                <a:latin typeface="Calibri"/>
                <a:ea typeface="Calibri"/>
                <a:cs typeface="Calibri"/>
                <a:sym typeface="Calibri"/>
              </a:rPr>
              <a:t>You may still be able to write a third class to use as a Combiner</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Average  (itself is not commutative and associative)</a:t>
            </a:r>
            <a:endParaRPr/>
          </a:p>
          <a:p>
            <a:pPr indent="-184150" lvl="1" marL="742950" rtl="0" algn="l">
              <a:spcBef>
                <a:spcPts val="320"/>
              </a:spcBef>
              <a:spcAft>
                <a:spcPts val="0"/>
              </a:spcAft>
              <a:buClr>
                <a:schemeClr val="dk1"/>
              </a:buClr>
              <a:buSzPts val="1600"/>
              <a:buNone/>
            </a:pPr>
            <a:r>
              <a:t/>
            </a:r>
            <a:endParaRPr sz="1600">
              <a:latin typeface="Calibri"/>
              <a:ea typeface="Calibri"/>
              <a:cs typeface="Calibri"/>
              <a:sym typeface="Calibri"/>
            </a:endParaRPr>
          </a:p>
        </p:txBody>
      </p:sp>
      <p:sp>
        <p:nvSpPr>
          <p:cNvPr id="800" name="Google Shape;800;p30"/>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Combiners</a:t>
            </a:r>
            <a:endParaRPr/>
          </a:p>
        </p:txBody>
      </p:sp>
      <p:graphicFrame>
        <p:nvGraphicFramePr>
          <p:cNvPr id="801" name="Google Shape;801;p30"/>
          <p:cNvGraphicFramePr/>
          <p:nvPr/>
        </p:nvGraphicFramePr>
        <p:xfrm>
          <a:off x="1066800" y="3167380"/>
          <a:ext cx="3000000" cy="3000000"/>
        </p:xfrm>
        <a:graphic>
          <a:graphicData uri="http://schemas.openxmlformats.org/drawingml/2006/table">
            <a:tbl>
              <a:tblPr bandRow="1" firstRow="1">
                <a:noFill/>
                <a:tableStyleId>{88A94664-80DA-45BB-A517-CF220EA2B34A}</a:tableStyleId>
              </a:tblPr>
              <a:tblGrid>
                <a:gridCol w="539750"/>
                <a:gridCol w="539750"/>
                <a:gridCol w="539750"/>
                <a:gridCol w="539750"/>
                <a:gridCol w="539750"/>
                <a:gridCol w="539750"/>
                <a:gridCol w="539750"/>
                <a:gridCol w="539750"/>
                <a:gridCol w="539750"/>
                <a:gridCol w="539750"/>
                <a:gridCol w="539750"/>
                <a:gridCol w="53975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802" name="Google Shape;802;p30"/>
          <p:cNvCxnSpPr/>
          <p:nvPr/>
        </p:nvCxnSpPr>
        <p:spPr>
          <a:xfrm>
            <a:off x="4305300" y="2971800"/>
            <a:ext cx="0" cy="685800"/>
          </a:xfrm>
          <a:prstGeom prst="straightConnector1">
            <a:avLst/>
          </a:prstGeom>
          <a:solidFill>
            <a:schemeClr val="accent1"/>
          </a:solidFill>
          <a:ln cap="flat" cmpd="sng" w="57150">
            <a:solidFill>
              <a:schemeClr val="dk1"/>
            </a:solidFill>
            <a:prstDash val="solid"/>
            <a:round/>
            <a:headEnd len="sm" w="sm" type="none"/>
            <a:tailEnd len="sm" w="sm" type="none"/>
          </a:ln>
        </p:spPr>
      </p:cxnSp>
      <p:grpSp>
        <p:nvGrpSpPr>
          <p:cNvPr id="803" name="Google Shape;803;p30"/>
          <p:cNvGrpSpPr/>
          <p:nvPr/>
        </p:nvGrpSpPr>
        <p:grpSpPr>
          <a:xfrm>
            <a:off x="1066800" y="3313014"/>
            <a:ext cx="6477000" cy="2796128"/>
            <a:chOff x="1066800" y="3532562"/>
            <a:chExt cx="6477000" cy="2796128"/>
          </a:xfrm>
        </p:grpSpPr>
        <p:grpSp>
          <p:nvGrpSpPr>
            <p:cNvPr id="804" name="Google Shape;804;p30"/>
            <p:cNvGrpSpPr/>
            <p:nvPr/>
          </p:nvGrpSpPr>
          <p:grpSpPr>
            <a:xfrm>
              <a:off x="2743200" y="5023954"/>
              <a:ext cx="3238500" cy="1304736"/>
              <a:chOff x="1066800" y="3766820"/>
              <a:chExt cx="3238500" cy="1304736"/>
            </a:xfrm>
          </p:grpSpPr>
          <p:cxnSp>
            <p:nvCxnSpPr>
              <p:cNvPr id="805" name="Google Shape;805;p30"/>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06" name="Google Shape;806;p30"/>
              <p:cNvCxnSpPr/>
              <p:nvPr/>
            </p:nvCxnSpPr>
            <p:spPr>
              <a:xfrm flipH="1">
                <a:off x="2819400" y="376682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07" name="Google Shape;807;p30"/>
              <p:cNvSpPr/>
              <p:nvPr/>
            </p:nvSpPr>
            <p:spPr>
              <a:xfrm>
                <a:off x="2534468" y="4682043"/>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nvGrpSpPr>
            <p:cNvPr id="808" name="Google Shape;808;p30"/>
            <p:cNvGrpSpPr/>
            <p:nvPr/>
          </p:nvGrpSpPr>
          <p:grpSpPr>
            <a:xfrm>
              <a:off x="1066800" y="3532562"/>
              <a:ext cx="3238500" cy="1533336"/>
              <a:chOff x="1066800" y="3538220"/>
              <a:chExt cx="3238500" cy="1533336"/>
            </a:xfrm>
          </p:grpSpPr>
          <p:cxnSp>
            <p:nvCxnSpPr>
              <p:cNvPr id="809" name="Google Shape;809;p30"/>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10" name="Google Shape;810;p30"/>
              <p:cNvCxnSpPr/>
              <p:nvPr/>
            </p:nvCxnSpPr>
            <p:spPr>
              <a:xfrm flipH="1">
                <a:off x="2819400" y="3538220"/>
                <a:ext cx="1485900" cy="11100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11" name="Google Shape;811;p30"/>
              <p:cNvSpPr/>
              <p:nvPr/>
            </p:nvSpPr>
            <p:spPr>
              <a:xfrm>
                <a:off x="2534468" y="4682043"/>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nvGrpSpPr>
            <p:cNvPr id="812" name="Google Shape;812;p30"/>
            <p:cNvGrpSpPr/>
            <p:nvPr/>
          </p:nvGrpSpPr>
          <p:grpSpPr>
            <a:xfrm>
              <a:off x="4305300" y="3755504"/>
              <a:ext cx="3238500" cy="1304736"/>
              <a:chOff x="1066800" y="3766820"/>
              <a:chExt cx="3238500" cy="1304736"/>
            </a:xfrm>
          </p:grpSpPr>
          <p:cxnSp>
            <p:nvCxnSpPr>
              <p:cNvPr id="813" name="Google Shape;813;p30"/>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14" name="Google Shape;814;p30"/>
              <p:cNvCxnSpPr/>
              <p:nvPr/>
            </p:nvCxnSpPr>
            <p:spPr>
              <a:xfrm flipH="1">
                <a:off x="2819400" y="376682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15" name="Google Shape;815;p30"/>
              <p:cNvSpPr/>
              <p:nvPr/>
            </p:nvSpPr>
            <p:spPr>
              <a:xfrm>
                <a:off x="2534468" y="4682043"/>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sp>
        <p:nvSpPr>
          <p:cNvPr id="816" name="Google Shape;816;p30"/>
          <p:cNvSpPr txBox="1"/>
          <p:nvPr/>
        </p:nvSpPr>
        <p:spPr>
          <a:xfrm>
            <a:off x="2409557" y="5074036"/>
            <a:ext cx="7232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1A06"/>
                </a:solidFill>
                <a:latin typeface="Tahoma"/>
                <a:ea typeface="Tahoma"/>
                <a:cs typeface="Tahoma"/>
                <a:sym typeface="Tahoma"/>
              </a:rPr>
              <a:t>(? ?)</a:t>
            </a:r>
            <a:endParaRPr/>
          </a:p>
        </p:txBody>
      </p:sp>
      <p:sp>
        <p:nvSpPr>
          <p:cNvPr id="817" name="Google Shape;817;p30"/>
          <p:cNvSpPr txBox="1"/>
          <p:nvPr/>
        </p:nvSpPr>
        <p:spPr>
          <a:xfrm>
            <a:off x="3197553" y="6090032"/>
            <a:ext cx="241123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01A06"/>
                </a:solidFill>
                <a:latin typeface="Tahoma"/>
                <a:ea typeface="Tahoma"/>
                <a:cs typeface="Tahoma"/>
                <a:sym typeface="Tahoma"/>
              </a:rPr>
              <a:t>Average = ? ? ? ?</a:t>
            </a:r>
            <a:endParaRPr/>
          </a:p>
        </p:txBody>
      </p:sp>
      <p:sp>
        <p:nvSpPr>
          <p:cNvPr id="818" name="Google Shape;818;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9" name="Google Shape;819;p30"/>
          <p:cNvSpPr txBox="1"/>
          <p:nvPr/>
        </p:nvSpPr>
        <p:spPr>
          <a:xfrm>
            <a:off x="5608791" y="5037040"/>
            <a:ext cx="7232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1A06"/>
                </a:solidFill>
                <a:latin typeface="Tahoma"/>
                <a:ea typeface="Tahoma"/>
                <a:cs typeface="Tahoma"/>
                <a:sym typeface="Tahoma"/>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1"/>
          <p:cNvSpPr txBox="1"/>
          <p:nvPr>
            <p:ph idx="2" type="body"/>
          </p:nvPr>
        </p:nvSpPr>
        <p:spPr>
          <a:xfrm>
            <a:off x="685800" y="12192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Calibri"/>
                <a:ea typeface="Calibri"/>
                <a:cs typeface="Calibri"/>
                <a:sym typeface="Calibri"/>
              </a:rPr>
              <a:t>If the Reducer cannot be used directly as a Combiner because of commutativity or associativity</a:t>
            </a:r>
            <a:endParaRPr/>
          </a:p>
          <a:p>
            <a:pPr indent="-285750" lvl="1" marL="742950" rtl="0" algn="l">
              <a:spcBef>
                <a:spcPts val="400"/>
              </a:spcBef>
              <a:spcAft>
                <a:spcPts val="0"/>
              </a:spcAft>
              <a:buClr>
                <a:schemeClr val="dk1"/>
              </a:buClr>
              <a:buSzPts val="2000"/>
              <a:buChar char="•"/>
            </a:pPr>
            <a:r>
              <a:rPr lang="en-US" sz="2000" u="sng">
                <a:latin typeface="Calibri"/>
                <a:ea typeface="Calibri"/>
                <a:cs typeface="Calibri"/>
                <a:sym typeface="Calibri"/>
              </a:rPr>
              <a:t>You may still be able to write a third class to use as a Combiner</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Average  (itself is not commutative and associative)</a:t>
            </a:r>
            <a:endParaRPr/>
          </a:p>
          <a:p>
            <a:pPr indent="0" lvl="1" marL="457200" rtl="0" algn="l">
              <a:spcBef>
                <a:spcPts val="320"/>
              </a:spcBef>
              <a:spcAft>
                <a:spcPts val="0"/>
              </a:spcAft>
              <a:buClr>
                <a:schemeClr val="dk1"/>
              </a:buClr>
              <a:buSzPts val="1600"/>
              <a:buNone/>
            </a:pPr>
            <a:r>
              <a:t/>
            </a:r>
            <a:endParaRPr sz="1600">
              <a:latin typeface="Calibri"/>
              <a:ea typeface="Calibri"/>
              <a:cs typeface="Calibri"/>
              <a:sym typeface="Calibri"/>
            </a:endParaRPr>
          </a:p>
          <a:p>
            <a:pPr indent="-190500" lvl="0" marL="342900" rtl="0" algn="l">
              <a:spcBef>
                <a:spcPts val="480"/>
              </a:spcBef>
              <a:spcAft>
                <a:spcPts val="0"/>
              </a:spcAft>
              <a:buClr>
                <a:schemeClr val="dk1"/>
              </a:buClr>
              <a:buSzPts val="2400"/>
              <a:buNone/>
            </a:pPr>
            <a:r>
              <a:t/>
            </a:r>
            <a:endParaRPr sz="2400">
              <a:solidFill>
                <a:srgbClr val="00B050"/>
              </a:solidFill>
              <a:latin typeface="Calibri"/>
              <a:ea typeface="Calibri"/>
              <a:cs typeface="Calibri"/>
              <a:sym typeface="Calibri"/>
            </a:endParaRPr>
          </a:p>
        </p:txBody>
      </p:sp>
      <p:sp>
        <p:nvSpPr>
          <p:cNvPr id="825" name="Google Shape;825;p31"/>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Combiners</a:t>
            </a:r>
            <a:endParaRPr/>
          </a:p>
        </p:txBody>
      </p:sp>
      <p:graphicFrame>
        <p:nvGraphicFramePr>
          <p:cNvPr id="826" name="Google Shape;826;p31"/>
          <p:cNvGraphicFramePr/>
          <p:nvPr/>
        </p:nvGraphicFramePr>
        <p:xfrm>
          <a:off x="1066800" y="3038520"/>
          <a:ext cx="3000000" cy="3000000"/>
        </p:xfrm>
        <a:graphic>
          <a:graphicData uri="http://schemas.openxmlformats.org/drawingml/2006/table">
            <a:tbl>
              <a:tblPr bandRow="1" firstRow="1">
                <a:noFill/>
                <a:tableStyleId>{88A94664-80DA-45BB-A517-CF220EA2B34A}</a:tableStyleId>
              </a:tblPr>
              <a:tblGrid>
                <a:gridCol w="539750"/>
                <a:gridCol w="539750"/>
                <a:gridCol w="539750"/>
                <a:gridCol w="539750"/>
                <a:gridCol w="539750"/>
                <a:gridCol w="539750"/>
                <a:gridCol w="539750"/>
                <a:gridCol w="539750"/>
                <a:gridCol w="539750"/>
                <a:gridCol w="539750"/>
                <a:gridCol w="539750"/>
                <a:gridCol w="53975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pSp>
        <p:nvGrpSpPr>
          <p:cNvPr id="827" name="Google Shape;827;p31"/>
          <p:cNvGrpSpPr/>
          <p:nvPr/>
        </p:nvGrpSpPr>
        <p:grpSpPr>
          <a:xfrm>
            <a:off x="1066800" y="2895600"/>
            <a:ext cx="6477000" cy="3505200"/>
            <a:chOff x="1066800" y="2895600"/>
            <a:chExt cx="6477000" cy="3505200"/>
          </a:xfrm>
        </p:grpSpPr>
        <p:cxnSp>
          <p:nvCxnSpPr>
            <p:cNvPr id="828" name="Google Shape;828;p31"/>
            <p:cNvCxnSpPr/>
            <p:nvPr/>
          </p:nvCxnSpPr>
          <p:spPr>
            <a:xfrm>
              <a:off x="4305300" y="2895600"/>
              <a:ext cx="0" cy="685800"/>
            </a:xfrm>
            <a:prstGeom prst="straightConnector1">
              <a:avLst/>
            </a:prstGeom>
            <a:solidFill>
              <a:schemeClr val="accent1"/>
            </a:solidFill>
            <a:ln cap="flat" cmpd="sng" w="57150">
              <a:solidFill>
                <a:schemeClr val="dk1"/>
              </a:solidFill>
              <a:prstDash val="solid"/>
              <a:round/>
              <a:headEnd len="sm" w="sm" type="none"/>
              <a:tailEnd len="sm" w="sm" type="none"/>
            </a:ln>
          </p:spPr>
        </p:cxnSp>
        <p:grpSp>
          <p:nvGrpSpPr>
            <p:cNvPr id="829" name="Google Shape;829;p31"/>
            <p:cNvGrpSpPr/>
            <p:nvPr/>
          </p:nvGrpSpPr>
          <p:grpSpPr>
            <a:xfrm>
              <a:off x="2743200" y="4682854"/>
              <a:ext cx="3238500" cy="1304736"/>
              <a:chOff x="2743200" y="4682854"/>
              <a:chExt cx="3238500" cy="1304736"/>
            </a:xfrm>
          </p:grpSpPr>
          <p:cxnSp>
            <p:nvCxnSpPr>
              <p:cNvPr id="830" name="Google Shape;830;p31"/>
              <p:cNvCxnSpPr/>
              <p:nvPr/>
            </p:nvCxnSpPr>
            <p:spPr>
              <a:xfrm>
                <a:off x="2743200" y="4682854"/>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31" name="Google Shape;831;p31"/>
              <p:cNvCxnSpPr/>
              <p:nvPr/>
            </p:nvCxnSpPr>
            <p:spPr>
              <a:xfrm flipH="1">
                <a:off x="4495800" y="4682854"/>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32" name="Google Shape;832;p31"/>
              <p:cNvSpPr/>
              <p:nvPr/>
            </p:nvSpPr>
            <p:spPr>
              <a:xfrm>
                <a:off x="4210868" y="5598077"/>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nvGrpSpPr>
            <p:cNvPr id="833" name="Google Shape;833;p31"/>
            <p:cNvGrpSpPr/>
            <p:nvPr/>
          </p:nvGrpSpPr>
          <p:grpSpPr>
            <a:xfrm>
              <a:off x="1066800" y="3420062"/>
              <a:ext cx="3238500" cy="1304736"/>
              <a:chOff x="1066800" y="3420062"/>
              <a:chExt cx="3238500" cy="1304736"/>
            </a:xfrm>
          </p:grpSpPr>
          <p:cxnSp>
            <p:nvCxnSpPr>
              <p:cNvPr id="834" name="Google Shape;834;p31"/>
              <p:cNvCxnSpPr/>
              <p:nvPr/>
            </p:nvCxnSpPr>
            <p:spPr>
              <a:xfrm>
                <a:off x="1066800" y="3420062"/>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35" name="Google Shape;835;p31"/>
              <p:cNvCxnSpPr/>
              <p:nvPr/>
            </p:nvCxnSpPr>
            <p:spPr>
              <a:xfrm flipH="1">
                <a:off x="2819400" y="342900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36" name="Google Shape;836;p31"/>
              <p:cNvSpPr/>
              <p:nvPr/>
            </p:nvSpPr>
            <p:spPr>
              <a:xfrm>
                <a:off x="2534468" y="4335285"/>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nvGrpSpPr>
            <p:cNvPr id="837" name="Google Shape;837;p31"/>
            <p:cNvGrpSpPr/>
            <p:nvPr/>
          </p:nvGrpSpPr>
          <p:grpSpPr>
            <a:xfrm>
              <a:off x="4305300" y="3414404"/>
              <a:ext cx="3238500" cy="1304736"/>
              <a:chOff x="4305300" y="3414404"/>
              <a:chExt cx="3238500" cy="1304736"/>
            </a:xfrm>
          </p:grpSpPr>
          <p:cxnSp>
            <p:nvCxnSpPr>
              <p:cNvPr id="838" name="Google Shape;838;p31"/>
              <p:cNvCxnSpPr/>
              <p:nvPr/>
            </p:nvCxnSpPr>
            <p:spPr>
              <a:xfrm>
                <a:off x="4305300" y="3414404"/>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39" name="Google Shape;839;p31"/>
              <p:cNvCxnSpPr/>
              <p:nvPr/>
            </p:nvCxnSpPr>
            <p:spPr>
              <a:xfrm flipH="1">
                <a:off x="6057900" y="3414404"/>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40" name="Google Shape;840;p31"/>
              <p:cNvSpPr/>
              <p:nvPr/>
            </p:nvSpPr>
            <p:spPr>
              <a:xfrm>
                <a:off x="5772968" y="4329627"/>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sp>
          <p:nvSpPr>
            <p:cNvPr id="841" name="Google Shape;841;p31"/>
            <p:cNvSpPr txBox="1"/>
            <p:nvPr/>
          </p:nvSpPr>
          <p:spPr>
            <a:xfrm>
              <a:off x="1895001" y="4703035"/>
              <a:ext cx="19688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1A06"/>
                  </a:solidFill>
                  <a:latin typeface="Tahoma"/>
                  <a:ea typeface="Tahoma"/>
                  <a:cs typeface="Tahoma"/>
                  <a:sym typeface="Tahoma"/>
                </a:rPr>
                <a:t>(count1, sum1)</a:t>
              </a:r>
              <a:endParaRPr/>
            </a:p>
          </p:txBody>
        </p:sp>
        <p:sp>
          <p:nvSpPr>
            <p:cNvPr id="842" name="Google Shape;842;p31"/>
            <p:cNvSpPr txBox="1"/>
            <p:nvPr/>
          </p:nvSpPr>
          <p:spPr>
            <a:xfrm>
              <a:off x="5144772" y="4701989"/>
              <a:ext cx="19688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1A06"/>
                  </a:solidFill>
                  <a:latin typeface="Tahoma"/>
                  <a:ea typeface="Tahoma"/>
                  <a:cs typeface="Tahoma"/>
                  <a:sym typeface="Tahoma"/>
                </a:rPr>
                <a:t>(count2, sum2)</a:t>
              </a:r>
              <a:endParaRPr/>
            </a:p>
          </p:txBody>
        </p:sp>
        <p:sp>
          <p:nvSpPr>
            <p:cNvPr id="843" name="Google Shape;843;p31"/>
            <p:cNvSpPr txBox="1"/>
            <p:nvPr/>
          </p:nvSpPr>
          <p:spPr>
            <a:xfrm>
              <a:off x="1167261" y="6000690"/>
              <a:ext cx="627607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01A06"/>
                  </a:solidFill>
                  <a:latin typeface="Tahoma"/>
                  <a:ea typeface="Tahoma"/>
                  <a:cs typeface="Tahoma"/>
                  <a:sym typeface="Tahoma"/>
                </a:rPr>
                <a:t>Average = (sum1 + sum2) / (count1 + count2)</a:t>
              </a:r>
              <a:endParaRPr/>
            </a:p>
          </p:txBody>
        </p:sp>
      </p:grpSp>
      <p:sp>
        <p:nvSpPr>
          <p:cNvPr id="844" name="Google Shape;844;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32"/>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(with combiner)</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Compute average (Exercise 2.3.1 in book)</a:t>
            </a:r>
            <a:endParaRPr/>
          </a:p>
        </p:txBody>
      </p:sp>
      <p:sp>
        <p:nvSpPr>
          <p:cNvPr id="851" name="Google Shape;851;p32"/>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the average of all the integers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Map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Map task gets a chunk of the file of integers and processes it …</a:t>
            </a:r>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Reduce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852" name="Google Shape;852;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33"/>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(with combiner)</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Compute average (Exercise 2.3.1 in book)</a:t>
            </a:r>
            <a:endParaRPr/>
          </a:p>
        </p:txBody>
      </p:sp>
      <p:sp>
        <p:nvSpPr>
          <p:cNvPr id="859" name="Google Shape;859;p33"/>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the average of all the integers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Map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Map task produces </a:t>
            </a:r>
            <a:r>
              <a:rPr b="1" lang="en-US" sz="2000">
                <a:solidFill>
                  <a:schemeClr val="dk1"/>
                </a:solidFill>
                <a:latin typeface="Calibri"/>
                <a:ea typeface="Calibri"/>
                <a:cs typeface="Calibri"/>
                <a:sym typeface="Calibri"/>
              </a:rPr>
              <a:t>(key, (number of integers, sum of integers)) </a:t>
            </a:r>
            <a:r>
              <a:rPr lang="en-US" sz="2000">
                <a:solidFill>
                  <a:schemeClr val="dk1"/>
                </a:solidFill>
                <a:latin typeface="Calibri"/>
                <a:ea typeface="Calibri"/>
                <a:cs typeface="Calibri"/>
                <a:sym typeface="Calibri"/>
              </a:rPr>
              <a:t>for each chunk as output</a:t>
            </a:r>
            <a:endParaRPr/>
          </a:p>
          <a:p>
            <a:pPr indent="0" lvl="0" marL="0"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 Key could be set to the same value for all mappers, e.g., 1</a:t>
            </a:r>
            <a:endParaRPr/>
          </a:p>
          <a:p>
            <a:pPr indent="0" lvl="0" marL="0"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 Value is the (number, sum) tuple</a:t>
            </a:r>
            <a:endParaRPr/>
          </a:p>
          <a:p>
            <a:pPr indent="0" lvl="0" marL="0" marR="0" rtl="0" algn="l">
              <a:spcBef>
                <a:spcPts val="18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7472" lvl="0" marL="347472" marR="0" rtl="0" algn="l">
              <a:spcBef>
                <a:spcPts val="18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860" name="Google Shape;860;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4"/>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(with combiner)</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Compute average (Exercise 2.3.1 in book)</a:t>
            </a:r>
            <a:endParaRPr/>
          </a:p>
        </p:txBody>
      </p:sp>
      <p:sp>
        <p:nvSpPr>
          <p:cNvPr id="867" name="Google Shape;867;p34"/>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b="1" lang="en-US" sz="2000">
                <a:solidFill>
                  <a:srgbClr val="A01A06"/>
                </a:solidFill>
                <a:latin typeface="Calibri"/>
                <a:ea typeface="Calibri"/>
                <a:cs typeface="Calibri"/>
                <a:sym typeface="Calibri"/>
              </a:rPr>
              <a:t>the average of all the integers </a:t>
            </a:r>
            <a:r>
              <a:rPr lang="en-US" sz="2000">
                <a:solidFill>
                  <a:schemeClr val="dk1"/>
                </a:solidFill>
                <a:latin typeface="Calibri"/>
                <a:ea typeface="Calibri"/>
                <a:cs typeface="Calibri"/>
                <a:sym typeface="Calibri"/>
              </a:rPr>
              <a:t>as output</a:t>
            </a:r>
            <a:endParaRPr/>
          </a:p>
          <a:p>
            <a:pPr indent="-347472" lvl="0" marL="347472" marR="0" rtl="0" algn="l">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indent="-220472" lvl="0" marL="347472" marR="0" rtl="0" algn="l">
              <a:spcBef>
                <a:spcPts val="1800"/>
              </a:spcBef>
              <a:spcAft>
                <a:spcPts val="0"/>
              </a:spcAft>
              <a:buClr>
                <a:schemeClr val="dk1"/>
              </a:buClr>
              <a:buSzPts val="2000"/>
              <a:buFont typeface="Arial"/>
              <a:buNone/>
            </a:pPr>
            <a:r>
              <a:t/>
            </a:r>
            <a:endParaRPr b="1" sz="2000">
              <a:solidFill>
                <a:srgbClr val="A01A06"/>
              </a:solidFill>
              <a:latin typeface="Calibri"/>
              <a:ea typeface="Calibri"/>
              <a:cs typeface="Calibri"/>
              <a:sym typeface="Calibri"/>
            </a:endParaRPr>
          </a:p>
          <a:p>
            <a:pPr indent="-347472" lvl="0" marL="347472" marR="0" rtl="0" algn="l">
              <a:spcBef>
                <a:spcPts val="1800"/>
              </a:spcBef>
              <a:spcAft>
                <a:spcPts val="0"/>
              </a:spcAft>
              <a:buClr>
                <a:schemeClr val="dk1"/>
              </a:buClr>
              <a:buSzPts val="2000"/>
              <a:buFont typeface="Arial"/>
              <a:buNone/>
            </a:pPr>
            <a:r>
              <a:rPr b="1" lang="en-US" sz="2000">
                <a:solidFill>
                  <a:srgbClr val="A01A06"/>
                </a:solidFill>
                <a:latin typeface="Calibri"/>
                <a:ea typeface="Calibri"/>
                <a:cs typeface="Calibri"/>
                <a:sym typeface="Calibri"/>
              </a:rPr>
              <a:t>Reduce task:</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 single Reduce task </a:t>
            </a:r>
            <a:r>
              <a:rPr b="1" lang="en-US" sz="2000">
                <a:solidFill>
                  <a:schemeClr val="dk1"/>
                </a:solidFill>
                <a:latin typeface="Calibri"/>
                <a:ea typeface="Calibri"/>
                <a:cs typeface="Calibri"/>
                <a:sym typeface="Calibri"/>
              </a:rPr>
              <a:t>sums all the sums of integers </a:t>
            </a:r>
            <a:r>
              <a:rPr lang="en-US" sz="2000">
                <a:solidFill>
                  <a:schemeClr val="dk1"/>
                </a:solidFill>
                <a:latin typeface="Calibri"/>
                <a:ea typeface="Calibri"/>
                <a:cs typeface="Calibri"/>
                <a:sym typeface="Calibri"/>
              </a:rPr>
              <a:t>and </a:t>
            </a:r>
            <a:r>
              <a:rPr b="1" lang="en-US" sz="2000">
                <a:solidFill>
                  <a:schemeClr val="dk1"/>
                </a:solidFill>
                <a:latin typeface="Calibri"/>
                <a:ea typeface="Calibri"/>
                <a:cs typeface="Calibri"/>
                <a:sym typeface="Calibri"/>
              </a:rPr>
              <a:t>sums number of integers</a:t>
            </a:r>
            <a:r>
              <a:rPr lang="en-US" sz="2000">
                <a:solidFill>
                  <a:schemeClr val="dk1"/>
                </a:solidFill>
                <a:latin typeface="Calibri"/>
                <a:ea typeface="Calibri"/>
                <a:cs typeface="Calibri"/>
                <a:sym typeface="Calibri"/>
              </a:rPr>
              <a:t>, calculate average; emit (average, 1)</a:t>
            </a:r>
            <a:endParaRPr/>
          </a:p>
          <a:p>
            <a:pPr indent="-347472" lvl="0" marL="347472" marR="0" rtl="0" algn="l">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Since each Map task summarizes a large chunk of data by </a:t>
            </a:r>
            <a:r>
              <a:rPr b="1" lang="en-US" sz="2000">
                <a:solidFill>
                  <a:schemeClr val="dk1"/>
                </a:solidFill>
                <a:latin typeface="Calibri"/>
                <a:ea typeface="Calibri"/>
                <a:cs typeface="Calibri"/>
                <a:sym typeface="Calibri"/>
              </a:rPr>
              <a:t>a single (key, (number, sum)) key-value pair</a:t>
            </a:r>
            <a:r>
              <a:rPr lang="en-US" sz="2000">
                <a:solidFill>
                  <a:schemeClr val="dk1"/>
                </a:solidFill>
                <a:latin typeface="Calibri"/>
                <a:ea typeface="Calibri"/>
                <a:cs typeface="Calibri"/>
                <a:sym typeface="Calibri"/>
              </a:rPr>
              <a:t>, this should be able to use </a:t>
            </a:r>
            <a:r>
              <a:rPr b="1" lang="en-US" sz="2000">
                <a:solidFill>
                  <a:schemeClr val="dk1"/>
                </a:solidFill>
                <a:latin typeface="Calibri"/>
                <a:ea typeface="Calibri"/>
                <a:cs typeface="Calibri"/>
                <a:sym typeface="Calibri"/>
              </a:rPr>
              <a:t>a single Reducer</a:t>
            </a:r>
            <a:r>
              <a:rPr lang="en-US" sz="2000">
                <a:solidFill>
                  <a:schemeClr val="dk1"/>
                </a:solidFill>
                <a:latin typeface="Calibri"/>
                <a:ea typeface="Calibri"/>
                <a:cs typeface="Calibri"/>
                <a:sym typeface="Calibri"/>
              </a:rPr>
              <a:t> even with thousands of Map tasks</a:t>
            </a:r>
            <a:endParaRPr/>
          </a:p>
          <a:p>
            <a:pPr indent="-347472" lvl="0" marL="347472" marR="0" rtl="0" algn="l">
              <a:spcBef>
                <a:spcPts val="18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18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7472" lvl="0" marL="347472" marR="0" rtl="0" algn="l">
              <a:spcBef>
                <a:spcPts val="18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868" name="Google Shape;868;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5"/>
          <p:cNvSpPr txBox="1"/>
          <p:nvPr/>
        </p:nvSpPr>
        <p:spPr>
          <a:xfrm>
            <a:off x="1453571" y="2697931"/>
            <a:ext cx="6236855" cy="3809633"/>
          </a:xfrm>
          <a:prstGeom prst="rect">
            <a:avLst/>
          </a:prstGeom>
          <a:noFill/>
          <a:ln>
            <a:noFill/>
          </a:ln>
        </p:spPr>
        <p:txBody>
          <a:bodyPr anchorCtr="0" anchor="t" bIns="0" lIns="0" spcFirstLastPara="1" rIns="0" wrap="square" tIns="0">
            <a:spAutoFit/>
          </a:bodyPr>
          <a:lstStyle/>
          <a:p>
            <a:pPr indent="0" lvl="0" marL="1491295" marR="0" rtl="0" algn="l">
              <a:lnSpc>
                <a:spcPct val="119187"/>
              </a:lnSpc>
              <a:spcBef>
                <a:spcPts val="0"/>
              </a:spcBef>
              <a:spcAft>
                <a:spcPts val="0"/>
              </a:spcAft>
              <a:buNone/>
            </a:pPr>
            <a:r>
              <a:rPr lang="en-US" sz="1600">
                <a:solidFill>
                  <a:schemeClr val="dk1"/>
                </a:solidFill>
                <a:latin typeface="Times New Roman"/>
                <a:ea typeface="Times New Roman"/>
                <a:cs typeface="Times New Roman"/>
                <a:sym typeface="Times New Roman"/>
              </a:rPr>
              <a:t>Abridged Declaration of Independence</a:t>
            </a:r>
            <a:endParaRPr sz="1600">
              <a:solidFill>
                <a:schemeClr val="dk1"/>
              </a:solidFill>
              <a:latin typeface="Times New Roman"/>
              <a:ea typeface="Times New Roman"/>
              <a:cs typeface="Times New Roman"/>
              <a:sym typeface="Times New Roman"/>
            </a:endParaRPr>
          </a:p>
          <a:p>
            <a:pPr indent="0" lvl="0" marL="11397" marR="0" rtl="0" algn="l">
              <a:lnSpc>
                <a:spcPct val="112545"/>
              </a:lnSpc>
              <a:spcBef>
                <a:spcPts val="0"/>
              </a:spcBef>
              <a:spcAft>
                <a:spcPts val="0"/>
              </a:spcAft>
              <a:buNone/>
            </a:pPr>
            <a:r>
              <a:rPr lang="en-US" sz="1100">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sz="1100">
              <a:solidFill>
                <a:schemeClr val="dk1"/>
              </a:solidFill>
              <a:latin typeface="Times New Roman"/>
              <a:ea typeface="Times New Roman"/>
              <a:cs typeface="Times New Roman"/>
              <a:sym typeface="Times New Roman"/>
            </a:endParaRPr>
          </a:p>
          <a:p>
            <a:pPr indent="0" lvl="0" marL="11397" marR="37040" rtl="0" algn="l">
              <a:lnSpc>
                <a:spcPct val="95600"/>
              </a:lnSpc>
              <a:spcBef>
                <a:spcPts val="36"/>
              </a:spcBef>
              <a:spcAft>
                <a:spcPts val="0"/>
              </a:spcAft>
              <a:buNone/>
            </a:pPr>
            <a:r>
              <a:rPr lang="en-US" sz="1100">
                <a:solidFill>
                  <a:schemeClr val="dk1"/>
                </a:solidFill>
                <a:latin typeface="Times New Roman"/>
                <a:ea typeface="Times New Roman"/>
                <a:cs typeface="Times New Roman"/>
                <a:sym typeface="Times New Roman"/>
              </a:rPr>
              <a:t>When in the course of human events it becomes necessary for a people to advance from that subordination in which they have hitherto remained, and to assume among powers of the earth the equal and independent station to which the laws of nature and of nature's god entitle them, a decent respect to the opinions of mankind  requires that they should declare the causes which impel them to the change.</a:t>
            </a:r>
            <a:endParaRPr sz="1100">
              <a:solidFill>
                <a:schemeClr val="dk1"/>
              </a:solidFill>
              <a:latin typeface="Times New Roman"/>
              <a:ea typeface="Times New Roman"/>
              <a:cs typeface="Times New Roman"/>
              <a:sym typeface="Times New Roman"/>
            </a:endParaRPr>
          </a:p>
          <a:p>
            <a:pPr indent="0" lvl="0" marL="11397" marR="4559" rtl="0" algn="l">
              <a:lnSpc>
                <a:spcPct val="95900"/>
              </a:lnSpc>
              <a:spcBef>
                <a:spcPts val="9"/>
              </a:spcBef>
              <a:spcAft>
                <a:spcPts val="0"/>
              </a:spcAft>
              <a:buNone/>
            </a:pPr>
            <a:r>
              <a:rPr lang="en-US" sz="1100">
                <a:solidFill>
                  <a:schemeClr val="dk1"/>
                </a:solidFill>
                <a:latin typeface="Times New Roman"/>
                <a:ea typeface="Times New Roman"/>
                <a:cs typeface="Times New Roman"/>
                <a:sym typeface="Times New Roman"/>
              </a:rPr>
              <a:t>We hold these truths to be self-evident; that all men are created equal and independent; that from that equal creation they derive rights inherent and inalienable, among which are the preservation of life, and liberty, and the pursuit of happiness; that to secure these 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 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  world, for the truth of which we pledge a faith yet unsullied by falsehood</a:t>
            </a:r>
            <a:endParaRPr sz="1100">
              <a:solidFill>
                <a:schemeClr val="dk1"/>
              </a:solidFill>
              <a:latin typeface="Times New Roman"/>
              <a:ea typeface="Times New Roman"/>
              <a:cs typeface="Times New Roman"/>
              <a:sym typeface="Times New Roman"/>
            </a:endParaRPr>
          </a:p>
        </p:txBody>
      </p:sp>
      <p:sp>
        <p:nvSpPr>
          <p:cNvPr id="874" name="Google Shape;874;p35"/>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(with combiner)</a:t>
            </a:r>
            <a:endParaRPr/>
          </a:p>
          <a:p>
            <a:pPr indent="0" lvl="0" marL="0" marR="0" rtl="0" algn="ctr">
              <a:spcBef>
                <a:spcPts val="0"/>
              </a:spcBef>
              <a:spcAft>
                <a:spcPts val="0"/>
              </a:spcAft>
              <a:buNone/>
            </a:pPr>
            <a:r>
              <a:rPr b="0" lang="en-US" sz="3600">
                <a:solidFill>
                  <a:srgbClr val="A01A06"/>
                </a:solidFill>
                <a:latin typeface="Calibri"/>
                <a:ea typeface="Calibri"/>
                <a:cs typeface="Calibri"/>
                <a:sym typeface="Calibri"/>
              </a:rPr>
              <a:t>Word length histogram</a:t>
            </a:r>
            <a:endParaRPr/>
          </a:p>
          <a:p>
            <a:pPr indent="0" lvl="0" marL="0" marR="0" rtl="0" algn="ctr">
              <a:spcBef>
                <a:spcPts val="0"/>
              </a:spcBef>
              <a:spcAft>
                <a:spcPts val="0"/>
              </a:spcAft>
              <a:buNone/>
            </a:pPr>
            <a:r>
              <a:t/>
            </a:r>
            <a:endParaRPr b="0" sz="3600">
              <a:solidFill>
                <a:srgbClr val="A01A06"/>
              </a:solidFill>
              <a:latin typeface="Calibri"/>
              <a:ea typeface="Calibri"/>
              <a:cs typeface="Calibri"/>
              <a:sym typeface="Calibri"/>
            </a:endParaRPr>
          </a:p>
        </p:txBody>
      </p:sp>
      <p:sp>
        <p:nvSpPr>
          <p:cNvPr id="875" name="Google Shape;875;p35"/>
          <p:cNvSpPr txBox="1"/>
          <p:nvPr/>
        </p:nvSpPr>
        <p:spPr>
          <a:xfrm>
            <a:off x="1104899" y="1694026"/>
            <a:ext cx="6934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Goal: How many “big” (10+ letters), “medium” (5-9 letters), “small” (2-4 letters), and “tiny” (1 letter) words are used? </a:t>
            </a:r>
            <a:endParaRPr/>
          </a:p>
        </p:txBody>
      </p:sp>
      <p:sp>
        <p:nvSpPr>
          <p:cNvPr id="876" name="Google Shape;876;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grpSp>
        <p:nvGrpSpPr>
          <p:cNvPr id="881" name="Google Shape;881;p36"/>
          <p:cNvGrpSpPr/>
          <p:nvPr/>
        </p:nvGrpSpPr>
        <p:grpSpPr>
          <a:xfrm>
            <a:off x="3657600" y="1752600"/>
            <a:ext cx="5038436" cy="4894556"/>
            <a:chOff x="3648364" y="2162718"/>
            <a:chExt cx="5038436" cy="4894556"/>
          </a:xfrm>
        </p:grpSpPr>
        <p:sp>
          <p:nvSpPr>
            <p:cNvPr id="882" name="Google Shape;882;p36"/>
            <p:cNvSpPr txBox="1"/>
            <p:nvPr/>
          </p:nvSpPr>
          <p:spPr>
            <a:xfrm>
              <a:off x="4531831" y="2162718"/>
              <a:ext cx="3277177"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Times New Roman"/>
                  <a:ea typeface="Times New Roman"/>
                  <a:cs typeface="Times New Roman"/>
                  <a:sym typeface="Times New Roman"/>
                </a:rPr>
                <a:t>Abridged Declaration of Independence</a:t>
              </a:r>
              <a:endParaRPr sz="1600">
                <a:solidFill>
                  <a:schemeClr val="dk1"/>
                </a:solidFill>
                <a:latin typeface="Times New Roman"/>
                <a:ea typeface="Times New Roman"/>
                <a:cs typeface="Times New Roman"/>
                <a:sym typeface="Times New Roman"/>
              </a:endParaRPr>
            </a:p>
          </p:txBody>
        </p:sp>
        <p:sp>
          <p:nvSpPr>
            <p:cNvPr id="883" name="Google Shape;883;p36"/>
            <p:cNvSpPr/>
            <p:nvPr/>
          </p:nvSpPr>
          <p:spPr>
            <a:xfrm>
              <a:off x="3659910" y="2502574"/>
              <a:ext cx="99868" cy="156322"/>
            </a:xfrm>
            <a:custGeom>
              <a:rect b="b" l="l" r="r" t="t"/>
              <a:pathLst>
                <a:path extrusionOk="0" h="177164" w="109854">
                  <a:moveTo>
                    <a:pt x="0" y="176809"/>
                  </a:moveTo>
                  <a:lnTo>
                    <a:pt x="109759" y="176809"/>
                  </a:lnTo>
                  <a:lnTo>
                    <a:pt x="109759"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84" name="Google Shape;884;p36"/>
            <p:cNvSpPr/>
            <p:nvPr/>
          </p:nvSpPr>
          <p:spPr>
            <a:xfrm>
              <a:off x="3795723" y="2502574"/>
              <a:ext cx="645968" cy="156322"/>
            </a:xfrm>
            <a:custGeom>
              <a:rect b="b" l="l" r="r" t="t"/>
              <a:pathLst>
                <a:path extrusionOk="0" h="177164" w="710564">
                  <a:moveTo>
                    <a:pt x="0" y="176809"/>
                  </a:moveTo>
                  <a:lnTo>
                    <a:pt x="710389" y="176809"/>
                  </a:lnTo>
                  <a:lnTo>
                    <a:pt x="710389"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85" name="Google Shape;885;p36"/>
            <p:cNvSpPr/>
            <p:nvPr/>
          </p:nvSpPr>
          <p:spPr>
            <a:xfrm>
              <a:off x="4477564" y="2502574"/>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86" name="Google Shape;886;p36"/>
            <p:cNvSpPr/>
            <p:nvPr/>
          </p:nvSpPr>
          <p:spPr>
            <a:xfrm>
              <a:off x="4674355" y="2502574"/>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87" name="Google Shape;887;p36"/>
            <p:cNvSpPr/>
            <p:nvPr/>
          </p:nvSpPr>
          <p:spPr>
            <a:xfrm>
              <a:off x="4879461" y="2502574"/>
              <a:ext cx="873414" cy="156322"/>
            </a:xfrm>
            <a:custGeom>
              <a:rect b="b" l="l" r="r" t="t"/>
              <a:pathLst>
                <a:path extrusionOk="0" h="177164" w="960754">
                  <a:moveTo>
                    <a:pt x="0" y="176809"/>
                  </a:moveTo>
                  <a:lnTo>
                    <a:pt x="960397" y="176809"/>
                  </a:lnTo>
                  <a:lnTo>
                    <a:pt x="96039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88" name="Google Shape;888;p36"/>
            <p:cNvSpPr/>
            <p:nvPr/>
          </p:nvSpPr>
          <p:spPr>
            <a:xfrm>
              <a:off x="5788582" y="2502574"/>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89" name="Google Shape;889;p36"/>
            <p:cNvSpPr/>
            <p:nvPr/>
          </p:nvSpPr>
          <p:spPr>
            <a:xfrm>
              <a:off x="5941027" y="2502574"/>
              <a:ext cx="166832" cy="156322"/>
            </a:xfrm>
            <a:custGeom>
              <a:rect b="b" l="l" r="r" t="t"/>
              <a:pathLst>
                <a:path extrusionOk="0" h="177164" w="183515">
                  <a:moveTo>
                    <a:pt x="0" y="176809"/>
                  </a:moveTo>
                  <a:lnTo>
                    <a:pt x="182933" y="176809"/>
                  </a:lnTo>
                  <a:lnTo>
                    <a:pt x="18293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0" name="Google Shape;890;p36"/>
            <p:cNvSpPr/>
            <p:nvPr/>
          </p:nvSpPr>
          <p:spPr>
            <a:xfrm>
              <a:off x="6143361" y="2502574"/>
              <a:ext cx="374650" cy="156322"/>
            </a:xfrm>
            <a:custGeom>
              <a:rect b="b" l="l" r="r" t="t"/>
              <a:pathLst>
                <a:path extrusionOk="0" h="177164" w="412115">
                  <a:moveTo>
                    <a:pt x="0" y="176809"/>
                  </a:moveTo>
                  <a:lnTo>
                    <a:pt x="411598" y="176809"/>
                  </a:lnTo>
                  <a:lnTo>
                    <a:pt x="41159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1" name="Google Shape;891;p36"/>
            <p:cNvSpPr/>
            <p:nvPr/>
          </p:nvSpPr>
          <p:spPr>
            <a:xfrm>
              <a:off x="6553575" y="2502574"/>
              <a:ext cx="330200" cy="156322"/>
            </a:xfrm>
            <a:custGeom>
              <a:rect b="b" l="l" r="r" t="t"/>
              <a:pathLst>
                <a:path extrusionOk="0" h="177164" w="363220">
                  <a:moveTo>
                    <a:pt x="0" y="176809"/>
                  </a:moveTo>
                  <a:lnTo>
                    <a:pt x="362817" y="176809"/>
                  </a:lnTo>
                  <a:lnTo>
                    <a:pt x="36281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2" name="Google Shape;892;p36"/>
            <p:cNvSpPr/>
            <p:nvPr/>
          </p:nvSpPr>
          <p:spPr>
            <a:xfrm>
              <a:off x="6919441" y="2502574"/>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3" name="Google Shape;893;p36"/>
            <p:cNvSpPr/>
            <p:nvPr/>
          </p:nvSpPr>
          <p:spPr>
            <a:xfrm>
              <a:off x="7071886" y="2502574"/>
              <a:ext cx="474518" cy="156322"/>
            </a:xfrm>
            <a:custGeom>
              <a:rect b="b" l="l" r="r" t="t"/>
              <a:pathLst>
                <a:path extrusionOk="0" h="177164" w="521970">
                  <a:moveTo>
                    <a:pt x="0" y="176809"/>
                  </a:moveTo>
                  <a:lnTo>
                    <a:pt x="521358" y="176809"/>
                  </a:lnTo>
                  <a:lnTo>
                    <a:pt x="52135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4" name="Google Shape;894;p36"/>
            <p:cNvSpPr/>
            <p:nvPr/>
          </p:nvSpPr>
          <p:spPr>
            <a:xfrm>
              <a:off x="7617913" y="2502574"/>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5" name="Google Shape;895;p36"/>
            <p:cNvSpPr/>
            <p:nvPr/>
          </p:nvSpPr>
          <p:spPr>
            <a:xfrm>
              <a:off x="7759270" y="2502574"/>
              <a:ext cx="438150" cy="156322"/>
            </a:xfrm>
            <a:custGeom>
              <a:rect b="b" l="l" r="r" t="t"/>
              <a:pathLst>
                <a:path extrusionOk="0" h="177164" w="481965">
                  <a:moveTo>
                    <a:pt x="0" y="176809"/>
                  </a:moveTo>
                  <a:lnTo>
                    <a:pt x="481723" y="176809"/>
                  </a:lnTo>
                  <a:lnTo>
                    <a:pt x="4817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6" name="Google Shape;896;p36"/>
            <p:cNvSpPr/>
            <p:nvPr/>
          </p:nvSpPr>
          <p:spPr>
            <a:xfrm>
              <a:off x="3659910" y="2658581"/>
              <a:ext cx="513195" cy="153521"/>
            </a:xfrm>
            <a:custGeom>
              <a:rect b="b" l="l" r="r" t="t"/>
              <a:pathLst>
                <a:path extrusionOk="0" h="173989" w="564514">
                  <a:moveTo>
                    <a:pt x="0" y="173761"/>
                  </a:moveTo>
                  <a:lnTo>
                    <a:pt x="564043" y="173761"/>
                  </a:lnTo>
                  <a:lnTo>
                    <a:pt x="5640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7" name="Google Shape;897;p36"/>
            <p:cNvSpPr/>
            <p:nvPr/>
          </p:nvSpPr>
          <p:spPr>
            <a:xfrm>
              <a:off x="4208706" y="2658581"/>
              <a:ext cx="615373" cy="153521"/>
            </a:xfrm>
            <a:custGeom>
              <a:rect b="b" l="l" r="r" t="t"/>
              <a:pathLst>
                <a:path extrusionOk="0" h="173989" w="676910">
                  <a:moveTo>
                    <a:pt x="0" y="173761"/>
                  </a:moveTo>
                  <a:lnTo>
                    <a:pt x="676851" y="173761"/>
                  </a:lnTo>
                  <a:lnTo>
                    <a:pt x="67685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8" name="Google Shape;898;p36"/>
            <p:cNvSpPr/>
            <p:nvPr/>
          </p:nvSpPr>
          <p:spPr>
            <a:xfrm>
              <a:off x="3659909" y="2811901"/>
              <a:ext cx="330200" cy="156322"/>
            </a:xfrm>
            <a:custGeom>
              <a:rect b="b" l="l" r="r" t="t"/>
              <a:pathLst>
                <a:path extrusionOk="0" h="177164" w="363220">
                  <a:moveTo>
                    <a:pt x="0" y="176809"/>
                  </a:moveTo>
                  <a:lnTo>
                    <a:pt x="362817" y="176809"/>
                  </a:lnTo>
                  <a:lnTo>
                    <a:pt x="36281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899" name="Google Shape;899;p36"/>
            <p:cNvSpPr/>
            <p:nvPr/>
          </p:nvSpPr>
          <p:spPr>
            <a:xfrm>
              <a:off x="4025774" y="2811901"/>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0" name="Google Shape;900;p36"/>
            <p:cNvSpPr/>
            <p:nvPr/>
          </p:nvSpPr>
          <p:spPr>
            <a:xfrm>
              <a:off x="4169904" y="2811901"/>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1" name="Google Shape;901;p36"/>
            <p:cNvSpPr/>
            <p:nvPr/>
          </p:nvSpPr>
          <p:spPr>
            <a:xfrm>
              <a:off x="4375011" y="2811901"/>
              <a:ext cx="360795" cy="156322"/>
            </a:xfrm>
            <a:custGeom>
              <a:rect b="b" l="l" r="r" t="t"/>
              <a:pathLst>
                <a:path extrusionOk="0" h="177164" w="396875">
                  <a:moveTo>
                    <a:pt x="0" y="176809"/>
                  </a:moveTo>
                  <a:lnTo>
                    <a:pt x="396354" y="176809"/>
                  </a:lnTo>
                  <a:lnTo>
                    <a:pt x="39635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2" name="Google Shape;902;p36"/>
            <p:cNvSpPr/>
            <p:nvPr/>
          </p:nvSpPr>
          <p:spPr>
            <a:xfrm>
              <a:off x="4771364" y="2811901"/>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3" name="Google Shape;903;p36"/>
            <p:cNvSpPr/>
            <p:nvPr/>
          </p:nvSpPr>
          <p:spPr>
            <a:xfrm>
              <a:off x="4921038" y="2811901"/>
              <a:ext cx="376959" cy="156322"/>
            </a:xfrm>
            <a:custGeom>
              <a:rect b="b" l="l" r="r" t="t"/>
              <a:pathLst>
                <a:path extrusionOk="0" h="177164" w="414654">
                  <a:moveTo>
                    <a:pt x="0" y="176809"/>
                  </a:moveTo>
                  <a:lnTo>
                    <a:pt x="414648" y="176809"/>
                  </a:lnTo>
                  <a:lnTo>
                    <a:pt x="4146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4" name="Google Shape;904;p36"/>
            <p:cNvSpPr/>
            <p:nvPr/>
          </p:nvSpPr>
          <p:spPr>
            <a:xfrm>
              <a:off x="5334022" y="2811901"/>
              <a:ext cx="352136" cy="156322"/>
            </a:xfrm>
            <a:custGeom>
              <a:rect b="b" l="l" r="r" t="t"/>
              <a:pathLst>
                <a:path extrusionOk="0" h="177164" w="387350">
                  <a:moveTo>
                    <a:pt x="0" y="176809"/>
                  </a:moveTo>
                  <a:lnTo>
                    <a:pt x="387208" y="176809"/>
                  </a:lnTo>
                  <a:lnTo>
                    <a:pt x="38720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5" name="Google Shape;905;p36"/>
            <p:cNvSpPr/>
            <p:nvPr/>
          </p:nvSpPr>
          <p:spPr>
            <a:xfrm>
              <a:off x="5722062" y="2811901"/>
              <a:ext cx="75045" cy="156322"/>
            </a:xfrm>
            <a:custGeom>
              <a:rect b="b" l="l" r="r" t="t"/>
              <a:pathLst>
                <a:path extrusionOk="0" h="177164" w="82550">
                  <a:moveTo>
                    <a:pt x="0" y="176809"/>
                  </a:moveTo>
                  <a:lnTo>
                    <a:pt x="82319" y="176809"/>
                  </a:lnTo>
                  <a:lnTo>
                    <a:pt x="823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6" name="Google Shape;906;p36"/>
            <p:cNvSpPr/>
            <p:nvPr/>
          </p:nvSpPr>
          <p:spPr>
            <a:xfrm>
              <a:off x="5832929" y="2811901"/>
              <a:ext cx="482600" cy="156322"/>
            </a:xfrm>
            <a:custGeom>
              <a:rect b="b" l="l" r="r" t="t"/>
              <a:pathLst>
                <a:path extrusionOk="0" h="177164" w="530859">
                  <a:moveTo>
                    <a:pt x="0" y="176809"/>
                  </a:moveTo>
                  <a:lnTo>
                    <a:pt x="530505" y="176809"/>
                  </a:lnTo>
                  <a:lnTo>
                    <a:pt x="5305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7" name="Google Shape;907;p36"/>
            <p:cNvSpPr/>
            <p:nvPr/>
          </p:nvSpPr>
          <p:spPr>
            <a:xfrm>
              <a:off x="6351240" y="2811901"/>
              <a:ext cx="535132" cy="156322"/>
            </a:xfrm>
            <a:custGeom>
              <a:rect b="b" l="l" r="r" t="t"/>
              <a:pathLst>
                <a:path extrusionOk="0" h="177164" w="588645">
                  <a:moveTo>
                    <a:pt x="0" y="176809"/>
                  </a:moveTo>
                  <a:lnTo>
                    <a:pt x="588434" y="176809"/>
                  </a:lnTo>
                  <a:lnTo>
                    <a:pt x="58843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8" name="Google Shape;908;p36"/>
            <p:cNvSpPr/>
            <p:nvPr/>
          </p:nvSpPr>
          <p:spPr>
            <a:xfrm>
              <a:off x="6922212" y="2811901"/>
              <a:ext cx="163945" cy="156322"/>
            </a:xfrm>
            <a:custGeom>
              <a:rect b="b" l="l" r="r" t="t"/>
              <a:pathLst>
                <a:path extrusionOk="0" h="177164" w="180340">
                  <a:moveTo>
                    <a:pt x="0" y="176809"/>
                  </a:moveTo>
                  <a:lnTo>
                    <a:pt x="179884" y="176809"/>
                  </a:lnTo>
                  <a:lnTo>
                    <a:pt x="17988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09" name="Google Shape;909;p36"/>
            <p:cNvSpPr/>
            <p:nvPr/>
          </p:nvSpPr>
          <p:spPr>
            <a:xfrm>
              <a:off x="7121775" y="2811901"/>
              <a:ext cx="61191" cy="156322"/>
            </a:xfrm>
            <a:custGeom>
              <a:rect b="b" l="l" r="r" t="t"/>
              <a:pathLst>
                <a:path extrusionOk="0" h="177164" w="67309">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10" name="Google Shape;910;p36"/>
            <p:cNvSpPr/>
            <p:nvPr/>
          </p:nvSpPr>
          <p:spPr>
            <a:xfrm>
              <a:off x="7218785" y="2811901"/>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11" name="Google Shape;911;p36"/>
            <p:cNvSpPr/>
            <p:nvPr/>
          </p:nvSpPr>
          <p:spPr>
            <a:xfrm>
              <a:off x="7623456" y="2811901"/>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12" name="Google Shape;912;p36"/>
            <p:cNvSpPr/>
            <p:nvPr/>
          </p:nvSpPr>
          <p:spPr>
            <a:xfrm>
              <a:off x="7764812" y="2811901"/>
              <a:ext cx="452005" cy="156322"/>
            </a:xfrm>
            <a:custGeom>
              <a:rect b="b" l="l" r="r" t="t"/>
              <a:pathLst>
                <a:path extrusionOk="0" h="177164" w="497204">
                  <a:moveTo>
                    <a:pt x="0" y="176809"/>
                  </a:moveTo>
                  <a:lnTo>
                    <a:pt x="496967" y="176809"/>
                  </a:lnTo>
                  <a:lnTo>
                    <a:pt x="49696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13" name="Google Shape;913;p36"/>
            <p:cNvSpPr/>
            <p:nvPr/>
          </p:nvSpPr>
          <p:spPr>
            <a:xfrm>
              <a:off x="8252633" y="2811901"/>
              <a:ext cx="269009" cy="156322"/>
            </a:xfrm>
            <a:custGeom>
              <a:rect b="b" l="l" r="r" t="t"/>
              <a:pathLst>
                <a:path extrusionOk="0" h="177164" w="295909">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14" name="Google Shape;914;p36"/>
            <p:cNvSpPr txBox="1"/>
            <p:nvPr/>
          </p:nvSpPr>
          <p:spPr>
            <a:xfrm>
              <a:off x="3648364" y="2506878"/>
              <a:ext cx="4962236" cy="475643"/>
            </a:xfrm>
            <a:prstGeom prst="rect">
              <a:avLst/>
            </a:prstGeom>
            <a:noFill/>
            <a:ln>
              <a:noFill/>
            </a:ln>
          </p:spPr>
          <p:txBody>
            <a:bodyPr anchorCtr="0" anchor="t" bIns="0" lIns="0" spcFirstLastPara="1" rIns="0" wrap="square" tIns="0">
              <a:spAutoFit/>
            </a:bodyPr>
            <a:lstStyle/>
            <a:p>
              <a:pPr indent="0" lvl="0" marL="11397" marR="329943" rtl="0" algn="l">
                <a:lnSpc>
                  <a:spcPct val="113363"/>
                </a:lnSpc>
                <a:spcBef>
                  <a:spcPts val="0"/>
                </a:spcBef>
                <a:spcAft>
                  <a:spcPts val="0"/>
                </a:spcAft>
                <a:buNone/>
              </a:pPr>
              <a:r>
                <a:rPr lang="en-US" sz="1100">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sz="1100">
                <a:solidFill>
                  <a:schemeClr val="dk1"/>
                </a:solidFill>
                <a:latin typeface="Times New Roman"/>
                <a:ea typeface="Times New Roman"/>
                <a:cs typeface="Times New Roman"/>
                <a:sym typeface="Times New Roman"/>
              </a:endParaRPr>
            </a:p>
            <a:p>
              <a:pPr indent="0" lvl="0" marL="11397" marR="0" rtl="0" algn="l">
                <a:lnSpc>
                  <a:spcPct val="108545"/>
                </a:lnSpc>
                <a:spcBef>
                  <a:spcPts val="0"/>
                </a:spcBef>
                <a:spcAft>
                  <a:spcPts val="0"/>
                </a:spcAft>
                <a:buNone/>
              </a:pPr>
              <a:r>
                <a:rPr lang="en-US" sz="1100">
                  <a:solidFill>
                    <a:schemeClr val="dk1"/>
                  </a:solidFill>
                  <a:latin typeface="Times New Roman"/>
                  <a:ea typeface="Times New Roman"/>
                  <a:cs typeface="Times New Roman"/>
                  <a:sym typeface="Times New Roman"/>
                </a:rPr>
                <a:t>When in the course of human events it becomes necessary for a people to advance from</a:t>
              </a:r>
              <a:endParaRPr sz="1100">
                <a:solidFill>
                  <a:schemeClr val="dk1"/>
                </a:solidFill>
                <a:latin typeface="Times New Roman"/>
                <a:ea typeface="Times New Roman"/>
                <a:cs typeface="Times New Roman"/>
                <a:sym typeface="Times New Roman"/>
              </a:endParaRPr>
            </a:p>
          </p:txBody>
        </p:sp>
        <p:sp>
          <p:nvSpPr>
            <p:cNvPr id="915" name="Google Shape;915;p36"/>
            <p:cNvSpPr/>
            <p:nvPr/>
          </p:nvSpPr>
          <p:spPr>
            <a:xfrm>
              <a:off x="3659910" y="2967909"/>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16" name="Google Shape;916;p36"/>
            <p:cNvSpPr/>
            <p:nvPr/>
          </p:nvSpPr>
          <p:spPr>
            <a:xfrm>
              <a:off x="3903820" y="2967909"/>
              <a:ext cx="762577" cy="153521"/>
            </a:xfrm>
            <a:custGeom>
              <a:rect b="b" l="l" r="r" t="t"/>
              <a:pathLst>
                <a:path extrusionOk="0" h="173989" w="838835">
                  <a:moveTo>
                    <a:pt x="0" y="173761"/>
                  </a:moveTo>
                  <a:lnTo>
                    <a:pt x="838442" y="173761"/>
                  </a:lnTo>
                  <a:lnTo>
                    <a:pt x="8384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17" name="Google Shape;917;p36"/>
            <p:cNvSpPr/>
            <p:nvPr/>
          </p:nvSpPr>
          <p:spPr>
            <a:xfrm>
              <a:off x="4702072" y="2967909"/>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18" name="Google Shape;918;p36"/>
            <p:cNvSpPr/>
            <p:nvPr/>
          </p:nvSpPr>
          <p:spPr>
            <a:xfrm>
              <a:off x="4843429" y="2967909"/>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19" name="Google Shape;919;p36"/>
            <p:cNvSpPr/>
            <p:nvPr/>
          </p:nvSpPr>
          <p:spPr>
            <a:xfrm>
              <a:off x="5217610" y="2967909"/>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0" name="Google Shape;920;p36"/>
            <p:cNvSpPr/>
            <p:nvPr/>
          </p:nvSpPr>
          <p:spPr>
            <a:xfrm>
              <a:off x="5492010" y="2967909"/>
              <a:ext cx="258041" cy="153521"/>
            </a:xfrm>
            <a:custGeom>
              <a:rect b="b" l="l" r="r" t="t"/>
              <a:pathLst>
                <a:path extrusionOk="0" h="173989" w="283845">
                  <a:moveTo>
                    <a:pt x="0" y="173761"/>
                  </a:moveTo>
                  <a:lnTo>
                    <a:pt x="283545" y="173761"/>
                  </a:lnTo>
                  <a:lnTo>
                    <a:pt x="28354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1" name="Google Shape;921;p36"/>
            <p:cNvSpPr/>
            <p:nvPr/>
          </p:nvSpPr>
          <p:spPr>
            <a:xfrm>
              <a:off x="5785811" y="2967909"/>
              <a:ext cx="430068" cy="153521"/>
            </a:xfrm>
            <a:custGeom>
              <a:rect b="b" l="l" r="r" t="t"/>
              <a:pathLst>
                <a:path extrusionOk="0" h="173989" w="473075">
                  <a:moveTo>
                    <a:pt x="0" y="173761"/>
                  </a:moveTo>
                  <a:lnTo>
                    <a:pt x="472576" y="173761"/>
                  </a:lnTo>
                  <a:lnTo>
                    <a:pt x="47257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2" name="Google Shape;922;p36"/>
            <p:cNvSpPr/>
            <p:nvPr/>
          </p:nvSpPr>
          <p:spPr>
            <a:xfrm>
              <a:off x="6251459" y="2967909"/>
              <a:ext cx="513195" cy="153521"/>
            </a:xfrm>
            <a:custGeom>
              <a:rect b="b" l="l" r="r" t="t"/>
              <a:pathLst>
                <a:path extrusionOk="0" h="173989" w="564515">
                  <a:moveTo>
                    <a:pt x="0" y="173761"/>
                  </a:moveTo>
                  <a:lnTo>
                    <a:pt x="564043" y="173761"/>
                  </a:lnTo>
                  <a:lnTo>
                    <a:pt x="5640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3" name="Google Shape;923;p36"/>
            <p:cNvSpPr/>
            <p:nvPr/>
          </p:nvSpPr>
          <p:spPr>
            <a:xfrm>
              <a:off x="6836290" y="2967909"/>
              <a:ext cx="199736" cy="153521"/>
            </a:xfrm>
            <a:custGeom>
              <a:rect b="b" l="l" r="r" t="t"/>
              <a:pathLst>
                <a:path extrusionOk="0" h="173989"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4" name="Google Shape;924;p36"/>
            <p:cNvSpPr/>
            <p:nvPr/>
          </p:nvSpPr>
          <p:spPr>
            <a:xfrm>
              <a:off x="7071886" y="2967909"/>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5" name="Google Shape;925;p36"/>
            <p:cNvSpPr/>
            <p:nvPr/>
          </p:nvSpPr>
          <p:spPr>
            <a:xfrm>
              <a:off x="7213242" y="2967909"/>
              <a:ext cx="404667" cy="153521"/>
            </a:xfrm>
            <a:custGeom>
              <a:rect b="b" l="l" r="r" t="t"/>
              <a:pathLst>
                <a:path extrusionOk="0" h="173989" w="445134">
                  <a:moveTo>
                    <a:pt x="0" y="173761"/>
                  </a:moveTo>
                  <a:lnTo>
                    <a:pt x="445136" y="173761"/>
                  </a:lnTo>
                  <a:lnTo>
                    <a:pt x="44513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6" name="Google Shape;926;p36"/>
            <p:cNvSpPr/>
            <p:nvPr/>
          </p:nvSpPr>
          <p:spPr>
            <a:xfrm>
              <a:off x="7653945" y="2967909"/>
              <a:ext cx="376959" cy="153521"/>
            </a:xfrm>
            <a:custGeom>
              <a:rect b="b" l="l" r="r" t="t"/>
              <a:pathLst>
                <a:path extrusionOk="0" h="173989" w="414654">
                  <a:moveTo>
                    <a:pt x="0" y="173761"/>
                  </a:moveTo>
                  <a:lnTo>
                    <a:pt x="414647" y="173761"/>
                  </a:lnTo>
                  <a:lnTo>
                    <a:pt x="41464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7" name="Google Shape;927;p36"/>
            <p:cNvSpPr/>
            <p:nvPr/>
          </p:nvSpPr>
          <p:spPr>
            <a:xfrm>
              <a:off x="8066928" y="2967909"/>
              <a:ext cx="399473" cy="153521"/>
            </a:xfrm>
            <a:custGeom>
              <a:rect b="b" l="l" r="r" t="t"/>
              <a:pathLst>
                <a:path extrusionOk="0" h="173989" w="439420">
                  <a:moveTo>
                    <a:pt x="0" y="173761"/>
                  </a:moveTo>
                  <a:lnTo>
                    <a:pt x="439039" y="173761"/>
                  </a:lnTo>
                  <a:lnTo>
                    <a:pt x="43903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8" name="Google Shape;928;p36"/>
            <p:cNvSpPr/>
            <p:nvPr/>
          </p:nvSpPr>
          <p:spPr>
            <a:xfrm>
              <a:off x="8502087" y="2967909"/>
              <a:ext cx="116609" cy="153521"/>
            </a:xfrm>
            <a:custGeom>
              <a:rect b="b" l="l" r="r" t="t"/>
              <a:pathLst>
                <a:path extrusionOk="0" h="173989" w="128270">
                  <a:moveTo>
                    <a:pt x="0" y="173761"/>
                  </a:moveTo>
                  <a:lnTo>
                    <a:pt x="128052" y="173761"/>
                  </a:lnTo>
                  <a:lnTo>
                    <a:pt x="12805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29" name="Google Shape;929;p36"/>
            <p:cNvSpPr txBox="1"/>
            <p:nvPr/>
          </p:nvSpPr>
          <p:spPr>
            <a:xfrm>
              <a:off x="3648364" y="2972213"/>
              <a:ext cx="4980709"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that subordination in which they have hitherto remained, and to assume among powers of</a:t>
              </a:r>
              <a:endParaRPr/>
            </a:p>
          </p:txBody>
        </p:sp>
        <p:sp>
          <p:nvSpPr>
            <p:cNvPr id="930" name="Google Shape;930;p36"/>
            <p:cNvSpPr/>
            <p:nvPr/>
          </p:nvSpPr>
          <p:spPr>
            <a:xfrm>
              <a:off x="3659910" y="312122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31" name="Google Shape;931;p36"/>
            <p:cNvSpPr/>
            <p:nvPr/>
          </p:nvSpPr>
          <p:spPr>
            <a:xfrm>
              <a:off x="3865015" y="3121228"/>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32" name="Google Shape;932;p36"/>
            <p:cNvSpPr/>
            <p:nvPr/>
          </p:nvSpPr>
          <p:spPr>
            <a:xfrm>
              <a:off x="4178219" y="312122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33" name="Google Shape;933;p36"/>
            <p:cNvSpPr/>
            <p:nvPr/>
          </p:nvSpPr>
          <p:spPr>
            <a:xfrm>
              <a:off x="4383326" y="3121228"/>
              <a:ext cx="296718" cy="156322"/>
            </a:xfrm>
            <a:custGeom>
              <a:rect b="b" l="l" r="r" t="t"/>
              <a:pathLst>
                <a:path extrusionOk="0" h="177164" w="326389">
                  <a:moveTo>
                    <a:pt x="0" y="176809"/>
                  </a:moveTo>
                  <a:lnTo>
                    <a:pt x="326230" y="176809"/>
                  </a:lnTo>
                  <a:lnTo>
                    <a:pt x="32623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34" name="Google Shape;934;p36"/>
            <p:cNvSpPr/>
            <p:nvPr/>
          </p:nvSpPr>
          <p:spPr>
            <a:xfrm>
              <a:off x="4715930" y="3121228"/>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35" name="Google Shape;935;p36"/>
            <p:cNvSpPr/>
            <p:nvPr/>
          </p:nvSpPr>
          <p:spPr>
            <a:xfrm>
              <a:off x="4951525" y="3121228"/>
              <a:ext cx="676564" cy="156322"/>
            </a:xfrm>
            <a:custGeom>
              <a:rect b="b" l="l" r="r" t="t"/>
              <a:pathLst>
                <a:path extrusionOk="0" h="177164" w="744220">
                  <a:moveTo>
                    <a:pt x="0" y="176809"/>
                  </a:moveTo>
                  <a:lnTo>
                    <a:pt x="743927" y="176809"/>
                  </a:lnTo>
                  <a:lnTo>
                    <a:pt x="74392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36" name="Google Shape;936;p36"/>
            <p:cNvSpPr/>
            <p:nvPr/>
          </p:nvSpPr>
          <p:spPr>
            <a:xfrm>
              <a:off x="5663856" y="3121228"/>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37" name="Google Shape;937;p36"/>
            <p:cNvSpPr/>
            <p:nvPr/>
          </p:nvSpPr>
          <p:spPr>
            <a:xfrm>
              <a:off x="6068527" y="3121228"/>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38" name="Google Shape;938;p36"/>
            <p:cNvSpPr/>
            <p:nvPr/>
          </p:nvSpPr>
          <p:spPr>
            <a:xfrm>
              <a:off x="6209883" y="3121228"/>
              <a:ext cx="335395" cy="156322"/>
            </a:xfrm>
            <a:custGeom>
              <a:rect b="b" l="l" r="r" t="t"/>
              <a:pathLst>
                <a:path extrusionOk="0" h="177164" w="368934">
                  <a:moveTo>
                    <a:pt x="0" y="176809"/>
                  </a:moveTo>
                  <a:lnTo>
                    <a:pt x="368914" y="176809"/>
                  </a:lnTo>
                  <a:lnTo>
                    <a:pt x="3689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39" name="Google Shape;939;p36"/>
            <p:cNvSpPr/>
            <p:nvPr/>
          </p:nvSpPr>
          <p:spPr>
            <a:xfrm>
              <a:off x="6581292" y="312122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40" name="Google Shape;940;p36"/>
            <p:cNvSpPr/>
            <p:nvPr/>
          </p:nvSpPr>
          <p:spPr>
            <a:xfrm>
              <a:off x="6786399" y="3121228"/>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41" name="Google Shape;941;p36"/>
            <p:cNvSpPr/>
            <p:nvPr/>
          </p:nvSpPr>
          <p:spPr>
            <a:xfrm>
              <a:off x="7074658" y="3121228"/>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42" name="Google Shape;942;p36"/>
            <p:cNvSpPr/>
            <p:nvPr/>
          </p:nvSpPr>
          <p:spPr>
            <a:xfrm>
              <a:off x="7224330" y="3121228"/>
              <a:ext cx="346941" cy="156322"/>
            </a:xfrm>
            <a:custGeom>
              <a:rect b="b" l="l" r="r" t="t"/>
              <a:pathLst>
                <a:path extrusionOk="0" h="177164" w="381634">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43" name="Google Shape;943;p36"/>
            <p:cNvSpPr/>
            <p:nvPr/>
          </p:nvSpPr>
          <p:spPr>
            <a:xfrm>
              <a:off x="7606825" y="3121228"/>
              <a:ext cx="196850" cy="156322"/>
            </a:xfrm>
            <a:custGeom>
              <a:rect b="b" l="l" r="r" t="t"/>
              <a:pathLst>
                <a:path extrusionOk="0" h="177164" w="216534">
                  <a:moveTo>
                    <a:pt x="0" y="176809"/>
                  </a:moveTo>
                  <a:lnTo>
                    <a:pt x="216470" y="176809"/>
                  </a:lnTo>
                  <a:lnTo>
                    <a:pt x="216470"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44" name="Google Shape;944;p36"/>
            <p:cNvSpPr/>
            <p:nvPr/>
          </p:nvSpPr>
          <p:spPr>
            <a:xfrm>
              <a:off x="7839648" y="3121228"/>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45" name="Google Shape;945;p36"/>
            <p:cNvSpPr/>
            <p:nvPr/>
          </p:nvSpPr>
          <p:spPr>
            <a:xfrm>
              <a:off x="7992093" y="3121228"/>
              <a:ext cx="421409" cy="156322"/>
            </a:xfrm>
            <a:custGeom>
              <a:rect b="b" l="l" r="r" t="t"/>
              <a:pathLst>
                <a:path extrusionOk="0" h="177164" w="463550">
                  <a:moveTo>
                    <a:pt x="0" y="176809"/>
                  </a:moveTo>
                  <a:lnTo>
                    <a:pt x="463429" y="176809"/>
                  </a:lnTo>
                  <a:lnTo>
                    <a:pt x="46342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46" name="Google Shape;946;p36"/>
            <p:cNvSpPr txBox="1"/>
            <p:nvPr/>
          </p:nvSpPr>
          <p:spPr>
            <a:xfrm>
              <a:off x="3648364" y="3125532"/>
              <a:ext cx="4962236"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the earth the equal and independent station to which the laws of nature and of nature's</a:t>
              </a:r>
              <a:endParaRPr/>
            </a:p>
          </p:txBody>
        </p:sp>
        <p:sp>
          <p:nvSpPr>
            <p:cNvPr id="947" name="Google Shape;947;p36"/>
            <p:cNvSpPr/>
            <p:nvPr/>
          </p:nvSpPr>
          <p:spPr>
            <a:xfrm>
              <a:off x="3659910" y="3277236"/>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48" name="Google Shape;948;p36"/>
            <p:cNvSpPr/>
            <p:nvPr/>
          </p:nvSpPr>
          <p:spPr>
            <a:xfrm>
              <a:off x="3903819" y="3277236"/>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49" name="Google Shape;949;p36"/>
            <p:cNvSpPr/>
            <p:nvPr/>
          </p:nvSpPr>
          <p:spPr>
            <a:xfrm>
              <a:off x="4286315" y="3277236"/>
              <a:ext cx="274782" cy="153521"/>
            </a:xfrm>
            <a:custGeom>
              <a:rect b="b" l="l" r="r" t="t"/>
              <a:pathLst>
                <a:path extrusionOk="0" h="173989" w="302260">
                  <a:moveTo>
                    <a:pt x="0" y="173761"/>
                  </a:moveTo>
                  <a:lnTo>
                    <a:pt x="301839" y="173761"/>
                  </a:lnTo>
                  <a:lnTo>
                    <a:pt x="30183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0" name="Google Shape;950;p36"/>
            <p:cNvSpPr/>
            <p:nvPr/>
          </p:nvSpPr>
          <p:spPr>
            <a:xfrm>
              <a:off x="4632778" y="3277236"/>
              <a:ext cx="61191" cy="153521"/>
            </a:xfrm>
            <a:custGeom>
              <a:rect b="b" l="l" r="r" t="t"/>
              <a:pathLst>
                <a:path extrusionOk="0" h="173989" w="67310">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1" name="Google Shape;951;p36"/>
            <p:cNvSpPr/>
            <p:nvPr/>
          </p:nvSpPr>
          <p:spPr>
            <a:xfrm>
              <a:off x="4729790" y="3277236"/>
              <a:ext cx="360795" cy="153521"/>
            </a:xfrm>
            <a:custGeom>
              <a:rect b="b" l="l" r="r" t="t"/>
              <a:pathLst>
                <a:path extrusionOk="0" h="173989" w="396875">
                  <a:moveTo>
                    <a:pt x="0" y="173761"/>
                  </a:moveTo>
                  <a:lnTo>
                    <a:pt x="396354" y="173761"/>
                  </a:lnTo>
                  <a:lnTo>
                    <a:pt x="3963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2" name="Google Shape;952;p36"/>
            <p:cNvSpPr/>
            <p:nvPr/>
          </p:nvSpPr>
          <p:spPr>
            <a:xfrm>
              <a:off x="5123373" y="3277236"/>
              <a:ext cx="390814" cy="153521"/>
            </a:xfrm>
            <a:custGeom>
              <a:rect b="b" l="l" r="r" t="t"/>
              <a:pathLst>
                <a:path extrusionOk="0" h="173989" w="429895">
                  <a:moveTo>
                    <a:pt x="0" y="173761"/>
                  </a:moveTo>
                  <a:lnTo>
                    <a:pt x="429892" y="173761"/>
                  </a:lnTo>
                  <a:lnTo>
                    <a:pt x="42989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3" name="Google Shape;953;p36"/>
            <p:cNvSpPr/>
            <p:nvPr/>
          </p:nvSpPr>
          <p:spPr>
            <a:xfrm>
              <a:off x="5550215" y="3277236"/>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4" name="Google Shape;954;p36"/>
            <p:cNvSpPr/>
            <p:nvPr/>
          </p:nvSpPr>
          <p:spPr>
            <a:xfrm>
              <a:off x="5694345" y="3277236"/>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5" name="Google Shape;955;p36"/>
            <p:cNvSpPr/>
            <p:nvPr/>
          </p:nvSpPr>
          <p:spPr>
            <a:xfrm>
              <a:off x="5899451" y="3277236"/>
              <a:ext cx="474518" cy="153521"/>
            </a:xfrm>
            <a:custGeom>
              <a:rect b="b" l="l" r="r" t="t"/>
              <a:pathLst>
                <a:path extrusionOk="0" h="173989" w="521970">
                  <a:moveTo>
                    <a:pt x="0" y="173761"/>
                  </a:moveTo>
                  <a:lnTo>
                    <a:pt x="521358" y="173761"/>
                  </a:lnTo>
                  <a:lnTo>
                    <a:pt x="52135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6" name="Google Shape;956;p36"/>
            <p:cNvSpPr/>
            <p:nvPr/>
          </p:nvSpPr>
          <p:spPr>
            <a:xfrm>
              <a:off x="6409447" y="3277236"/>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7" name="Google Shape;957;p36"/>
            <p:cNvSpPr/>
            <p:nvPr/>
          </p:nvSpPr>
          <p:spPr>
            <a:xfrm>
              <a:off x="6559119" y="3277236"/>
              <a:ext cx="485486" cy="153521"/>
            </a:xfrm>
            <a:custGeom>
              <a:rect b="b" l="l" r="r" t="t"/>
              <a:pathLst>
                <a:path extrusionOk="0" h="173989" w="534034">
                  <a:moveTo>
                    <a:pt x="0" y="173761"/>
                  </a:moveTo>
                  <a:lnTo>
                    <a:pt x="533554" y="173761"/>
                  </a:lnTo>
                  <a:lnTo>
                    <a:pt x="5335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8" name="Google Shape;958;p36"/>
            <p:cNvSpPr/>
            <p:nvPr/>
          </p:nvSpPr>
          <p:spPr>
            <a:xfrm>
              <a:off x="7077428" y="3277236"/>
              <a:ext cx="446809" cy="153521"/>
            </a:xfrm>
            <a:custGeom>
              <a:rect b="b" l="l" r="r" t="t"/>
              <a:pathLst>
                <a:path extrusionOk="0" h="173989" w="491490">
                  <a:moveTo>
                    <a:pt x="0" y="173761"/>
                  </a:moveTo>
                  <a:lnTo>
                    <a:pt x="490870" y="173761"/>
                  </a:lnTo>
                  <a:lnTo>
                    <a:pt x="4908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59" name="Google Shape;959;p36"/>
            <p:cNvSpPr/>
            <p:nvPr/>
          </p:nvSpPr>
          <p:spPr>
            <a:xfrm>
              <a:off x="7559706" y="3277236"/>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60" name="Google Shape;960;p36"/>
            <p:cNvSpPr/>
            <p:nvPr/>
          </p:nvSpPr>
          <p:spPr>
            <a:xfrm>
              <a:off x="7800846" y="3277236"/>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61" name="Google Shape;961;p36"/>
            <p:cNvSpPr/>
            <p:nvPr/>
          </p:nvSpPr>
          <p:spPr>
            <a:xfrm>
              <a:off x="8075244" y="3277236"/>
              <a:ext cx="368877" cy="153521"/>
            </a:xfrm>
            <a:custGeom>
              <a:rect b="b" l="l" r="r" t="t"/>
              <a:pathLst>
                <a:path extrusionOk="0" h="173989" w="405765">
                  <a:moveTo>
                    <a:pt x="0" y="173761"/>
                  </a:moveTo>
                  <a:lnTo>
                    <a:pt x="405501" y="173761"/>
                  </a:lnTo>
                  <a:lnTo>
                    <a:pt x="40550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62" name="Google Shape;962;p36"/>
            <p:cNvSpPr txBox="1"/>
            <p:nvPr/>
          </p:nvSpPr>
          <p:spPr>
            <a:xfrm>
              <a:off x="3648364" y="3281541"/>
              <a:ext cx="4962236"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god entitle them, a decent respect to the opinions of mankind requires that they should</a:t>
              </a:r>
              <a:endParaRPr sz="1100">
                <a:solidFill>
                  <a:schemeClr val="dk1"/>
                </a:solidFill>
                <a:latin typeface="Times New Roman"/>
                <a:ea typeface="Times New Roman"/>
                <a:cs typeface="Times New Roman"/>
                <a:sym typeface="Times New Roman"/>
              </a:endParaRPr>
            </a:p>
          </p:txBody>
        </p:sp>
        <p:sp>
          <p:nvSpPr>
            <p:cNvPr id="963" name="Google Shape;963;p36"/>
            <p:cNvSpPr/>
            <p:nvPr/>
          </p:nvSpPr>
          <p:spPr>
            <a:xfrm>
              <a:off x="3659909" y="3430555"/>
              <a:ext cx="399473" cy="156322"/>
            </a:xfrm>
            <a:custGeom>
              <a:rect b="b" l="l" r="r" t="t"/>
              <a:pathLst>
                <a:path extrusionOk="0" h="177164" w="439420">
                  <a:moveTo>
                    <a:pt x="0" y="176809"/>
                  </a:moveTo>
                  <a:lnTo>
                    <a:pt x="439038" y="176809"/>
                  </a:lnTo>
                  <a:lnTo>
                    <a:pt x="43903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64" name="Google Shape;964;p36"/>
            <p:cNvSpPr/>
            <p:nvPr/>
          </p:nvSpPr>
          <p:spPr>
            <a:xfrm>
              <a:off x="4095068" y="3430555"/>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65" name="Google Shape;965;p36"/>
            <p:cNvSpPr/>
            <p:nvPr/>
          </p:nvSpPr>
          <p:spPr>
            <a:xfrm>
              <a:off x="4300174" y="3430555"/>
              <a:ext cx="357909" cy="156322"/>
            </a:xfrm>
            <a:custGeom>
              <a:rect b="b" l="l" r="r" t="t"/>
              <a:pathLst>
                <a:path extrusionOk="0" h="177164" w="393700">
                  <a:moveTo>
                    <a:pt x="0" y="176809"/>
                  </a:moveTo>
                  <a:lnTo>
                    <a:pt x="393305" y="176809"/>
                  </a:lnTo>
                  <a:lnTo>
                    <a:pt x="3933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66" name="Google Shape;966;p36"/>
            <p:cNvSpPr/>
            <p:nvPr/>
          </p:nvSpPr>
          <p:spPr>
            <a:xfrm>
              <a:off x="4693756" y="3430555"/>
              <a:ext cx="338282" cy="156322"/>
            </a:xfrm>
            <a:custGeom>
              <a:rect b="b" l="l" r="r" t="t"/>
              <a:pathLst>
                <a:path extrusionOk="0" h="177164"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67" name="Google Shape;967;p36"/>
            <p:cNvSpPr/>
            <p:nvPr/>
          </p:nvSpPr>
          <p:spPr>
            <a:xfrm>
              <a:off x="5067938" y="3430555"/>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68" name="Google Shape;968;p36"/>
            <p:cNvSpPr/>
            <p:nvPr/>
          </p:nvSpPr>
          <p:spPr>
            <a:xfrm>
              <a:off x="5419945" y="3430555"/>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69" name="Google Shape;969;p36"/>
            <p:cNvSpPr/>
            <p:nvPr/>
          </p:nvSpPr>
          <p:spPr>
            <a:xfrm>
              <a:off x="5733149" y="3430555"/>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70" name="Google Shape;970;p36"/>
            <p:cNvSpPr/>
            <p:nvPr/>
          </p:nvSpPr>
          <p:spPr>
            <a:xfrm>
              <a:off x="5874506" y="3430555"/>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71" name="Google Shape;971;p36"/>
            <p:cNvSpPr/>
            <p:nvPr/>
          </p:nvSpPr>
          <p:spPr>
            <a:xfrm>
              <a:off x="6079612" y="3430555"/>
              <a:ext cx="388505" cy="156322"/>
            </a:xfrm>
            <a:custGeom>
              <a:rect b="b" l="l" r="r" t="t"/>
              <a:pathLst>
                <a:path extrusionOk="0" h="177164" w="427354">
                  <a:moveTo>
                    <a:pt x="0" y="176809"/>
                  </a:moveTo>
                  <a:lnTo>
                    <a:pt x="426843" y="176809"/>
                  </a:lnTo>
                  <a:lnTo>
                    <a:pt x="42684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72" name="Google Shape;972;p36"/>
            <p:cNvSpPr txBox="1"/>
            <p:nvPr/>
          </p:nvSpPr>
          <p:spPr>
            <a:xfrm>
              <a:off x="3648364" y="3434859"/>
              <a:ext cx="2865582"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declare the causes which impel them to the change.</a:t>
              </a:r>
              <a:endParaRPr/>
            </a:p>
          </p:txBody>
        </p:sp>
        <p:sp>
          <p:nvSpPr>
            <p:cNvPr id="973" name="Google Shape;973;p36"/>
            <p:cNvSpPr/>
            <p:nvPr/>
          </p:nvSpPr>
          <p:spPr>
            <a:xfrm>
              <a:off x="3659909" y="3586563"/>
              <a:ext cx="191655" cy="153521"/>
            </a:xfrm>
            <a:custGeom>
              <a:rect b="b" l="l" r="r" t="t"/>
              <a:pathLst>
                <a:path extrusionOk="0" h="173989" w="210820">
                  <a:moveTo>
                    <a:pt x="0" y="173761"/>
                  </a:moveTo>
                  <a:lnTo>
                    <a:pt x="210372" y="173761"/>
                  </a:lnTo>
                  <a:lnTo>
                    <a:pt x="21037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74" name="Google Shape;974;p36"/>
            <p:cNvSpPr/>
            <p:nvPr/>
          </p:nvSpPr>
          <p:spPr>
            <a:xfrm>
              <a:off x="3887189" y="3586563"/>
              <a:ext cx="247073" cy="153521"/>
            </a:xfrm>
            <a:custGeom>
              <a:rect b="b" l="l" r="r" t="t"/>
              <a:pathLst>
                <a:path extrusionOk="0" h="173989" w="271779">
                  <a:moveTo>
                    <a:pt x="0" y="173761"/>
                  </a:moveTo>
                  <a:lnTo>
                    <a:pt x="271350" y="173761"/>
                  </a:lnTo>
                  <a:lnTo>
                    <a:pt x="27135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75" name="Google Shape;975;p36"/>
            <p:cNvSpPr/>
            <p:nvPr/>
          </p:nvSpPr>
          <p:spPr>
            <a:xfrm>
              <a:off x="4169903" y="3586563"/>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76" name="Google Shape;976;p36"/>
            <p:cNvSpPr/>
            <p:nvPr/>
          </p:nvSpPr>
          <p:spPr>
            <a:xfrm>
              <a:off x="4488649" y="3586563"/>
              <a:ext cx="316345" cy="153521"/>
            </a:xfrm>
            <a:custGeom>
              <a:rect b="b" l="l" r="r" t="t"/>
              <a:pathLst>
                <a:path extrusionOk="0" h="173989" w="347979">
                  <a:moveTo>
                    <a:pt x="0" y="173761"/>
                  </a:moveTo>
                  <a:lnTo>
                    <a:pt x="347572" y="173761"/>
                  </a:lnTo>
                  <a:lnTo>
                    <a:pt x="34757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77" name="Google Shape;977;p36"/>
            <p:cNvSpPr/>
            <p:nvPr/>
          </p:nvSpPr>
          <p:spPr>
            <a:xfrm>
              <a:off x="4840658" y="3586563"/>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78" name="Google Shape;978;p36"/>
            <p:cNvSpPr/>
            <p:nvPr/>
          </p:nvSpPr>
          <p:spPr>
            <a:xfrm>
              <a:off x="4982014" y="3586563"/>
              <a:ext cx="130464" cy="153521"/>
            </a:xfrm>
            <a:custGeom>
              <a:rect b="b" l="l" r="r" t="t"/>
              <a:pathLst>
                <a:path extrusionOk="0" h="173989" w="143510">
                  <a:moveTo>
                    <a:pt x="0" y="173761"/>
                  </a:moveTo>
                  <a:lnTo>
                    <a:pt x="143297" y="173761"/>
                  </a:lnTo>
                  <a:lnTo>
                    <a:pt x="14329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79" name="Google Shape;979;p36"/>
            <p:cNvSpPr/>
            <p:nvPr/>
          </p:nvSpPr>
          <p:spPr>
            <a:xfrm>
              <a:off x="5148317" y="3586563"/>
              <a:ext cx="654627" cy="153521"/>
            </a:xfrm>
            <a:custGeom>
              <a:rect b="b" l="l" r="r" t="t"/>
              <a:pathLst>
                <a:path extrusionOk="0" h="173989" w="720089">
                  <a:moveTo>
                    <a:pt x="0" y="173761"/>
                  </a:moveTo>
                  <a:lnTo>
                    <a:pt x="719536" y="173761"/>
                  </a:lnTo>
                  <a:lnTo>
                    <a:pt x="71953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80" name="Google Shape;980;p36"/>
            <p:cNvSpPr/>
            <p:nvPr/>
          </p:nvSpPr>
          <p:spPr>
            <a:xfrm>
              <a:off x="5874506" y="3586563"/>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81" name="Google Shape;981;p36"/>
            <p:cNvSpPr/>
            <p:nvPr/>
          </p:nvSpPr>
          <p:spPr>
            <a:xfrm>
              <a:off x="6118417" y="3586563"/>
              <a:ext cx="136236" cy="153521"/>
            </a:xfrm>
            <a:custGeom>
              <a:rect b="b" l="l" r="r" t="t"/>
              <a:pathLst>
                <a:path extrusionOk="0" h="173989" w="149859">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82" name="Google Shape;982;p36"/>
            <p:cNvSpPr/>
            <p:nvPr/>
          </p:nvSpPr>
          <p:spPr>
            <a:xfrm>
              <a:off x="6290263" y="3586563"/>
              <a:ext cx="236105" cy="153521"/>
            </a:xfrm>
            <a:custGeom>
              <a:rect b="b" l="l" r="r" t="t"/>
              <a:pathLst>
                <a:path extrusionOk="0" h="173989" w="259715">
                  <a:moveTo>
                    <a:pt x="0" y="173761"/>
                  </a:moveTo>
                  <a:lnTo>
                    <a:pt x="259154" y="173761"/>
                  </a:lnTo>
                  <a:lnTo>
                    <a:pt x="25915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83" name="Google Shape;983;p36"/>
            <p:cNvSpPr/>
            <p:nvPr/>
          </p:nvSpPr>
          <p:spPr>
            <a:xfrm>
              <a:off x="6561890" y="3586563"/>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84" name="Google Shape;984;p36"/>
            <p:cNvSpPr/>
            <p:nvPr/>
          </p:nvSpPr>
          <p:spPr>
            <a:xfrm>
              <a:off x="6766997" y="3586563"/>
              <a:ext cx="399473" cy="153521"/>
            </a:xfrm>
            <a:custGeom>
              <a:rect b="b" l="l" r="r" t="t"/>
              <a:pathLst>
                <a:path extrusionOk="0" h="173989" w="439420">
                  <a:moveTo>
                    <a:pt x="0" y="173761"/>
                  </a:moveTo>
                  <a:lnTo>
                    <a:pt x="439039" y="173761"/>
                  </a:lnTo>
                  <a:lnTo>
                    <a:pt x="43903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85" name="Google Shape;985;p36"/>
            <p:cNvSpPr/>
            <p:nvPr/>
          </p:nvSpPr>
          <p:spPr>
            <a:xfrm>
              <a:off x="7202156" y="3586563"/>
              <a:ext cx="299605" cy="153521"/>
            </a:xfrm>
            <a:custGeom>
              <a:rect b="b" l="l" r="r" t="t"/>
              <a:pathLst>
                <a:path extrusionOk="0" h="173989" w="329565">
                  <a:moveTo>
                    <a:pt x="0" y="173761"/>
                  </a:moveTo>
                  <a:lnTo>
                    <a:pt x="329278" y="173761"/>
                  </a:lnTo>
                  <a:lnTo>
                    <a:pt x="32927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86" name="Google Shape;986;p36"/>
            <p:cNvSpPr/>
            <p:nvPr/>
          </p:nvSpPr>
          <p:spPr>
            <a:xfrm>
              <a:off x="7537532" y="3586563"/>
              <a:ext cx="196850" cy="153521"/>
            </a:xfrm>
            <a:custGeom>
              <a:rect b="b" l="l" r="r" t="t"/>
              <a:pathLst>
                <a:path extrusionOk="0" h="173989" w="216534">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87" name="Google Shape;987;p36"/>
            <p:cNvSpPr/>
            <p:nvPr/>
          </p:nvSpPr>
          <p:spPr>
            <a:xfrm>
              <a:off x="7770354" y="3586563"/>
              <a:ext cx="676564" cy="153521"/>
            </a:xfrm>
            <a:custGeom>
              <a:rect b="b" l="l" r="r" t="t"/>
              <a:pathLst>
                <a:path extrusionOk="0" h="173989" w="744220">
                  <a:moveTo>
                    <a:pt x="0" y="173761"/>
                  </a:moveTo>
                  <a:lnTo>
                    <a:pt x="743927" y="173761"/>
                  </a:lnTo>
                  <a:lnTo>
                    <a:pt x="743927"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88" name="Google Shape;988;p36"/>
            <p:cNvSpPr txBox="1"/>
            <p:nvPr/>
          </p:nvSpPr>
          <p:spPr>
            <a:xfrm>
              <a:off x="3648364" y="3590868"/>
              <a:ext cx="5038436"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We hold these truths to be self-evident; that all men are created equal and independent;</a:t>
              </a:r>
              <a:endParaRPr sz="1100">
                <a:solidFill>
                  <a:schemeClr val="dk1"/>
                </a:solidFill>
                <a:latin typeface="Times New Roman"/>
                <a:ea typeface="Times New Roman"/>
                <a:cs typeface="Times New Roman"/>
                <a:sym typeface="Times New Roman"/>
              </a:endParaRPr>
            </a:p>
          </p:txBody>
        </p:sp>
        <p:sp>
          <p:nvSpPr>
            <p:cNvPr id="989" name="Google Shape;989;p36"/>
            <p:cNvSpPr/>
            <p:nvPr/>
          </p:nvSpPr>
          <p:spPr>
            <a:xfrm>
              <a:off x="3659910" y="3739883"/>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0" name="Google Shape;990;p36"/>
            <p:cNvSpPr/>
            <p:nvPr/>
          </p:nvSpPr>
          <p:spPr>
            <a:xfrm>
              <a:off x="3903819" y="3739883"/>
              <a:ext cx="269009" cy="156322"/>
            </a:xfrm>
            <a:custGeom>
              <a:rect b="b" l="l" r="r" t="t"/>
              <a:pathLst>
                <a:path extrusionOk="0" h="177164" w="295910">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1" name="Google Shape;991;p36"/>
            <p:cNvSpPr/>
            <p:nvPr/>
          </p:nvSpPr>
          <p:spPr>
            <a:xfrm>
              <a:off x="4208707" y="3739883"/>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2" name="Google Shape;992;p36"/>
            <p:cNvSpPr/>
            <p:nvPr/>
          </p:nvSpPr>
          <p:spPr>
            <a:xfrm>
              <a:off x="4452618" y="3739883"/>
              <a:ext cx="296718" cy="156322"/>
            </a:xfrm>
            <a:custGeom>
              <a:rect b="b" l="l" r="r" t="t"/>
              <a:pathLst>
                <a:path extrusionOk="0" h="177164" w="326389">
                  <a:moveTo>
                    <a:pt x="0" y="176809"/>
                  </a:moveTo>
                  <a:lnTo>
                    <a:pt x="326230" y="176809"/>
                  </a:lnTo>
                  <a:lnTo>
                    <a:pt x="32623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3" name="Google Shape;993;p36"/>
            <p:cNvSpPr/>
            <p:nvPr/>
          </p:nvSpPr>
          <p:spPr>
            <a:xfrm>
              <a:off x="4785224" y="3739883"/>
              <a:ext cx="446809" cy="156322"/>
            </a:xfrm>
            <a:custGeom>
              <a:rect b="b" l="l" r="r" t="t"/>
              <a:pathLst>
                <a:path extrusionOk="0" h="177164" w="491489">
                  <a:moveTo>
                    <a:pt x="0" y="176809"/>
                  </a:moveTo>
                  <a:lnTo>
                    <a:pt x="490870" y="176809"/>
                  </a:lnTo>
                  <a:lnTo>
                    <a:pt x="49087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4" name="Google Shape;994;p36"/>
            <p:cNvSpPr/>
            <p:nvPr/>
          </p:nvSpPr>
          <p:spPr>
            <a:xfrm>
              <a:off x="5267501" y="3739883"/>
              <a:ext cx="236105" cy="156322"/>
            </a:xfrm>
            <a:custGeom>
              <a:rect b="b" l="l" r="r" t="t"/>
              <a:pathLst>
                <a:path extrusionOk="0" h="177164" w="259714">
                  <a:moveTo>
                    <a:pt x="0" y="176809"/>
                  </a:moveTo>
                  <a:lnTo>
                    <a:pt x="259154" y="176809"/>
                  </a:lnTo>
                  <a:lnTo>
                    <a:pt x="25915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5" name="Google Shape;995;p36"/>
            <p:cNvSpPr/>
            <p:nvPr/>
          </p:nvSpPr>
          <p:spPr>
            <a:xfrm>
              <a:off x="5539130" y="3739883"/>
              <a:ext cx="346941" cy="156322"/>
            </a:xfrm>
            <a:custGeom>
              <a:rect b="b" l="l" r="r" t="t"/>
              <a:pathLst>
                <a:path extrusionOk="0" h="177164" w="381635">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6" name="Google Shape;996;p36"/>
            <p:cNvSpPr/>
            <p:nvPr/>
          </p:nvSpPr>
          <p:spPr>
            <a:xfrm>
              <a:off x="5918854" y="3739883"/>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7" name="Google Shape;997;p36"/>
            <p:cNvSpPr/>
            <p:nvPr/>
          </p:nvSpPr>
          <p:spPr>
            <a:xfrm>
              <a:off x="6270860" y="3739883"/>
              <a:ext cx="452005" cy="156322"/>
            </a:xfrm>
            <a:custGeom>
              <a:rect b="b" l="l" r="r" t="t"/>
              <a:pathLst>
                <a:path extrusionOk="0" h="177164" w="497204">
                  <a:moveTo>
                    <a:pt x="0" y="176809"/>
                  </a:moveTo>
                  <a:lnTo>
                    <a:pt x="496967" y="176809"/>
                  </a:lnTo>
                  <a:lnTo>
                    <a:pt x="49696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8" name="Google Shape;998;p36"/>
            <p:cNvSpPr/>
            <p:nvPr/>
          </p:nvSpPr>
          <p:spPr>
            <a:xfrm>
              <a:off x="6758681" y="3739883"/>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999" name="Google Shape;999;p36"/>
            <p:cNvSpPr/>
            <p:nvPr/>
          </p:nvSpPr>
          <p:spPr>
            <a:xfrm>
              <a:off x="6994276" y="3739883"/>
              <a:ext cx="607291" cy="156322"/>
            </a:xfrm>
            <a:custGeom>
              <a:rect b="b" l="l" r="r" t="t"/>
              <a:pathLst>
                <a:path extrusionOk="0" h="177164" w="668020">
                  <a:moveTo>
                    <a:pt x="0" y="176809"/>
                  </a:moveTo>
                  <a:lnTo>
                    <a:pt x="667705" y="176809"/>
                  </a:lnTo>
                  <a:lnTo>
                    <a:pt x="667705"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00" name="Google Shape;1000;p36"/>
            <p:cNvSpPr/>
            <p:nvPr/>
          </p:nvSpPr>
          <p:spPr>
            <a:xfrm>
              <a:off x="7670575" y="3739883"/>
              <a:ext cx="376959" cy="156322"/>
            </a:xfrm>
            <a:custGeom>
              <a:rect b="b" l="l" r="r" t="t"/>
              <a:pathLst>
                <a:path extrusionOk="0" h="177164" w="414654">
                  <a:moveTo>
                    <a:pt x="0" y="176809"/>
                  </a:moveTo>
                  <a:lnTo>
                    <a:pt x="414647" y="176809"/>
                  </a:lnTo>
                  <a:lnTo>
                    <a:pt x="41464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01" name="Google Shape;1001;p36"/>
            <p:cNvSpPr/>
            <p:nvPr/>
          </p:nvSpPr>
          <p:spPr>
            <a:xfrm>
              <a:off x="8083559" y="3739883"/>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02" name="Google Shape;1002;p36"/>
            <p:cNvSpPr/>
            <p:nvPr/>
          </p:nvSpPr>
          <p:spPr>
            <a:xfrm>
              <a:off x="8457740" y="3739883"/>
              <a:ext cx="166832" cy="156322"/>
            </a:xfrm>
            <a:custGeom>
              <a:rect b="b" l="l" r="r" t="t"/>
              <a:pathLst>
                <a:path extrusionOk="0" h="177164" w="183515">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03" name="Google Shape;1003;p36"/>
            <p:cNvSpPr txBox="1"/>
            <p:nvPr/>
          </p:nvSpPr>
          <p:spPr>
            <a:xfrm>
              <a:off x="3648364" y="3744187"/>
              <a:ext cx="4986482"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that from that equal creation they derive rights inherent and inalienable, among which are</a:t>
              </a:r>
              <a:endParaRPr sz="1100">
                <a:solidFill>
                  <a:schemeClr val="dk1"/>
                </a:solidFill>
                <a:latin typeface="Times New Roman"/>
                <a:ea typeface="Times New Roman"/>
                <a:cs typeface="Times New Roman"/>
                <a:sym typeface="Times New Roman"/>
              </a:endParaRPr>
            </a:p>
          </p:txBody>
        </p:sp>
        <p:sp>
          <p:nvSpPr>
            <p:cNvPr id="1004" name="Google Shape;1004;p36"/>
            <p:cNvSpPr/>
            <p:nvPr/>
          </p:nvSpPr>
          <p:spPr>
            <a:xfrm>
              <a:off x="3659910" y="3895890"/>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05" name="Google Shape;1005;p36"/>
            <p:cNvSpPr/>
            <p:nvPr/>
          </p:nvSpPr>
          <p:spPr>
            <a:xfrm>
              <a:off x="3865015" y="3895890"/>
              <a:ext cx="684645" cy="153521"/>
            </a:xfrm>
            <a:custGeom>
              <a:rect b="b" l="l" r="r" t="t"/>
              <a:pathLst>
                <a:path extrusionOk="0" h="173989" w="753110">
                  <a:moveTo>
                    <a:pt x="0" y="173761"/>
                  </a:moveTo>
                  <a:lnTo>
                    <a:pt x="753073" y="173761"/>
                  </a:lnTo>
                  <a:lnTo>
                    <a:pt x="75307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06" name="Google Shape;1006;p36"/>
            <p:cNvSpPr/>
            <p:nvPr/>
          </p:nvSpPr>
          <p:spPr>
            <a:xfrm>
              <a:off x="4585660" y="3895890"/>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07" name="Google Shape;1007;p36"/>
            <p:cNvSpPr/>
            <p:nvPr/>
          </p:nvSpPr>
          <p:spPr>
            <a:xfrm>
              <a:off x="4735333" y="3895890"/>
              <a:ext cx="182995" cy="153521"/>
            </a:xfrm>
            <a:custGeom>
              <a:rect b="b" l="l" r="r" t="t"/>
              <a:pathLst>
                <a:path extrusionOk="0" h="173989" w="201295">
                  <a:moveTo>
                    <a:pt x="0" y="173761"/>
                  </a:moveTo>
                  <a:lnTo>
                    <a:pt x="201226" y="173761"/>
                  </a:lnTo>
                  <a:lnTo>
                    <a:pt x="20122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08" name="Google Shape;1008;p36"/>
            <p:cNvSpPr/>
            <p:nvPr/>
          </p:nvSpPr>
          <p:spPr>
            <a:xfrm>
              <a:off x="4990329" y="3895890"/>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09" name="Google Shape;1009;p36"/>
            <p:cNvSpPr/>
            <p:nvPr/>
          </p:nvSpPr>
          <p:spPr>
            <a:xfrm>
              <a:off x="5225925" y="3895890"/>
              <a:ext cx="360795" cy="153521"/>
            </a:xfrm>
            <a:custGeom>
              <a:rect b="b" l="l" r="r" t="t"/>
              <a:pathLst>
                <a:path extrusionOk="0" h="173989" w="396875">
                  <a:moveTo>
                    <a:pt x="0" y="173761"/>
                  </a:moveTo>
                  <a:lnTo>
                    <a:pt x="396354" y="173761"/>
                  </a:lnTo>
                  <a:lnTo>
                    <a:pt x="3963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0" name="Google Shape;1010;p36"/>
            <p:cNvSpPr/>
            <p:nvPr/>
          </p:nvSpPr>
          <p:spPr>
            <a:xfrm>
              <a:off x="5655541" y="3895890"/>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1" name="Google Shape;1011;p36"/>
            <p:cNvSpPr/>
            <p:nvPr/>
          </p:nvSpPr>
          <p:spPr>
            <a:xfrm>
              <a:off x="5891136" y="3895890"/>
              <a:ext cx="166832" cy="153521"/>
            </a:xfrm>
            <a:custGeom>
              <a:rect b="b" l="l" r="r" t="t"/>
              <a:pathLst>
                <a:path extrusionOk="0" h="173989" w="183515">
                  <a:moveTo>
                    <a:pt x="0" y="173761"/>
                  </a:moveTo>
                  <a:lnTo>
                    <a:pt x="182932" y="173761"/>
                  </a:lnTo>
                  <a:lnTo>
                    <a:pt x="18293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2" name="Google Shape;1012;p36"/>
            <p:cNvSpPr/>
            <p:nvPr/>
          </p:nvSpPr>
          <p:spPr>
            <a:xfrm>
              <a:off x="6093470" y="3895890"/>
              <a:ext cx="382732" cy="153521"/>
            </a:xfrm>
            <a:custGeom>
              <a:rect b="b" l="l" r="r" t="t"/>
              <a:pathLst>
                <a:path extrusionOk="0" h="173989" w="421004">
                  <a:moveTo>
                    <a:pt x="0" y="173761"/>
                  </a:moveTo>
                  <a:lnTo>
                    <a:pt x="420745" y="173761"/>
                  </a:lnTo>
                  <a:lnTo>
                    <a:pt x="42074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3" name="Google Shape;1013;p36"/>
            <p:cNvSpPr/>
            <p:nvPr/>
          </p:nvSpPr>
          <p:spPr>
            <a:xfrm>
              <a:off x="6511998" y="3895890"/>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4" name="Google Shape;1014;p36"/>
            <p:cNvSpPr/>
            <p:nvPr/>
          </p:nvSpPr>
          <p:spPr>
            <a:xfrm>
              <a:off x="6664444" y="3895890"/>
              <a:ext cx="543791" cy="153521"/>
            </a:xfrm>
            <a:custGeom>
              <a:rect b="b" l="l" r="r" t="t"/>
              <a:pathLst>
                <a:path extrusionOk="0" h="173989" w="598170">
                  <a:moveTo>
                    <a:pt x="0" y="173761"/>
                  </a:moveTo>
                  <a:lnTo>
                    <a:pt x="597580" y="173761"/>
                  </a:lnTo>
                  <a:lnTo>
                    <a:pt x="597580"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5" name="Google Shape;1015;p36"/>
            <p:cNvSpPr/>
            <p:nvPr/>
          </p:nvSpPr>
          <p:spPr>
            <a:xfrm>
              <a:off x="7282536" y="3895890"/>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6" name="Google Shape;1016;p36"/>
            <p:cNvSpPr/>
            <p:nvPr/>
          </p:nvSpPr>
          <p:spPr>
            <a:xfrm>
              <a:off x="7526446" y="3895890"/>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7" name="Google Shape;1017;p36"/>
            <p:cNvSpPr/>
            <p:nvPr/>
          </p:nvSpPr>
          <p:spPr>
            <a:xfrm>
              <a:off x="7667802" y="3895890"/>
              <a:ext cx="352136" cy="153521"/>
            </a:xfrm>
            <a:custGeom>
              <a:rect b="b" l="l" r="r" t="t"/>
              <a:pathLst>
                <a:path extrusionOk="0" h="173989" w="387350">
                  <a:moveTo>
                    <a:pt x="0" y="173761"/>
                  </a:moveTo>
                  <a:lnTo>
                    <a:pt x="387208" y="173761"/>
                  </a:lnTo>
                  <a:lnTo>
                    <a:pt x="38720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8" name="Google Shape;1018;p36"/>
            <p:cNvSpPr/>
            <p:nvPr/>
          </p:nvSpPr>
          <p:spPr>
            <a:xfrm>
              <a:off x="8055842" y="3895890"/>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19" name="Google Shape;1019;p36"/>
            <p:cNvSpPr txBox="1"/>
            <p:nvPr/>
          </p:nvSpPr>
          <p:spPr>
            <a:xfrm>
              <a:off x="3648364" y="3900195"/>
              <a:ext cx="4701309"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the preservation of life, and liberty, and the pursuit of happiness; that to secure these</a:t>
              </a:r>
              <a:endParaRPr sz="1100">
                <a:solidFill>
                  <a:schemeClr val="dk1"/>
                </a:solidFill>
                <a:latin typeface="Times New Roman"/>
                <a:ea typeface="Times New Roman"/>
                <a:cs typeface="Times New Roman"/>
                <a:sym typeface="Times New Roman"/>
              </a:endParaRPr>
            </a:p>
          </p:txBody>
        </p:sp>
        <p:sp>
          <p:nvSpPr>
            <p:cNvPr id="1020" name="Google Shape;1020;p36"/>
            <p:cNvSpPr/>
            <p:nvPr/>
          </p:nvSpPr>
          <p:spPr>
            <a:xfrm>
              <a:off x="3659910" y="4049209"/>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21" name="Google Shape;1021;p36"/>
            <p:cNvSpPr/>
            <p:nvPr/>
          </p:nvSpPr>
          <p:spPr>
            <a:xfrm>
              <a:off x="3984199" y="4049209"/>
              <a:ext cx="715241" cy="156322"/>
            </a:xfrm>
            <a:custGeom>
              <a:rect b="b" l="l" r="r" t="t"/>
              <a:pathLst>
                <a:path extrusionOk="0" h="177164" w="786764">
                  <a:moveTo>
                    <a:pt x="0" y="176809"/>
                  </a:moveTo>
                  <a:lnTo>
                    <a:pt x="786611" y="176809"/>
                  </a:lnTo>
                  <a:lnTo>
                    <a:pt x="786611"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22" name="Google Shape;1022;p36"/>
            <p:cNvSpPr/>
            <p:nvPr/>
          </p:nvSpPr>
          <p:spPr>
            <a:xfrm>
              <a:off x="4735332" y="4049209"/>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23" name="Google Shape;1023;p36"/>
            <p:cNvSpPr/>
            <p:nvPr/>
          </p:nvSpPr>
          <p:spPr>
            <a:xfrm>
              <a:off x="4940439" y="4049209"/>
              <a:ext cx="513195" cy="156322"/>
            </a:xfrm>
            <a:custGeom>
              <a:rect b="b" l="l" r="r" t="t"/>
              <a:pathLst>
                <a:path extrusionOk="0" h="177164" w="564514">
                  <a:moveTo>
                    <a:pt x="0" y="176809"/>
                  </a:moveTo>
                  <a:lnTo>
                    <a:pt x="564043" y="176809"/>
                  </a:lnTo>
                  <a:lnTo>
                    <a:pt x="56404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24" name="Google Shape;1024;p36"/>
            <p:cNvSpPr/>
            <p:nvPr/>
          </p:nvSpPr>
          <p:spPr>
            <a:xfrm>
              <a:off x="5489238" y="4049209"/>
              <a:ext cx="376959" cy="156322"/>
            </a:xfrm>
            <a:custGeom>
              <a:rect b="b" l="l" r="r" t="t"/>
              <a:pathLst>
                <a:path extrusionOk="0" h="177164" w="414654">
                  <a:moveTo>
                    <a:pt x="0" y="176809"/>
                  </a:moveTo>
                  <a:lnTo>
                    <a:pt x="414648" y="176809"/>
                  </a:lnTo>
                  <a:lnTo>
                    <a:pt x="4146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25" name="Google Shape;1025;p36"/>
            <p:cNvSpPr/>
            <p:nvPr/>
          </p:nvSpPr>
          <p:spPr>
            <a:xfrm>
              <a:off x="5902223" y="4049209"/>
              <a:ext cx="238414" cy="156322"/>
            </a:xfrm>
            <a:custGeom>
              <a:rect b="b" l="l" r="r" t="t"/>
              <a:pathLst>
                <a:path extrusionOk="0" h="177164" w="262254">
                  <a:moveTo>
                    <a:pt x="0" y="176809"/>
                  </a:moveTo>
                  <a:lnTo>
                    <a:pt x="262203" y="176809"/>
                  </a:lnTo>
                  <a:lnTo>
                    <a:pt x="26220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26" name="Google Shape;1026;p36"/>
            <p:cNvSpPr/>
            <p:nvPr/>
          </p:nvSpPr>
          <p:spPr>
            <a:xfrm>
              <a:off x="6209883" y="4049209"/>
              <a:ext cx="460664" cy="156322"/>
            </a:xfrm>
            <a:custGeom>
              <a:rect b="b" l="l" r="r" t="t"/>
              <a:pathLst>
                <a:path extrusionOk="0" h="177164" w="506729">
                  <a:moveTo>
                    <a:pt x="0" y="176809"/>
                  </a:moveTo>
                  <a:lnTo>
                    <a:pt x="506114" y="176809"/>
                  </a:lnTo>
                  <a:lnTo>
                    <a:pt x="5061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27" name="Google Shape;1027;p36"/>
            <p:cNvSpPr/>
            <p:nvPr/>
          </p:nvSpPr>
          <p:spPr>
            <a:xfrm>
              <a:off x="6706020" y="4049209"/>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28" name="Google Shape;1028;p36"/>
            <p:cNvSpPr/>
            <p:nvPr/>
          </p:nvSpPr>
          <p:spPr>
            <a:xfrm>
              <a:off x="6994277" y="4049209"/>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29" name="Google Shape;1029;p36"/>
            <p:cNvSpPr/>
            <p:nvPr/>
          </p:nvSpPr>
          <p:spPr>
            <a:xfrm>
              <a:off x="7229872" y="4049209"/>
              <a:ext cx="346941" cy="156322"/>
            </a:xfrm>
            <a:custGeom>
              <a:rect b="b" l="l" r="r" t="t"/>
              <a:pathLst>
                <a:path extrusionOk="0" h="177164" w="381634">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30" name="Google Shape;1030;p36"/>
            <p:cNvSpPr/>
            <p:nvPr/>
          </p:nvSpPr>
          <p:spPr>
            <a:xfrm>
              <a:off x="7609596" y="4049209"/>
              <a:ext cx="269009" cy="156322"/>
            </a:xfrm>
            <a:custGeom>
              <a:rect b="b" l="l" r="r" t="t"/>
              <a:pathLst>
                <a:path extrusionOk="0" h="177164" w="295909">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31" name="Google Shape;1031;p36"/>
            <p:cNvSpPr/>
            <p:nvPr/>
          </p:nvSpPr>
          <p:spPr>
            <a:xfrm>
              <a:off x="7914485" y="4049209"/>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32" name="Google Shape;1032;p36"/>
            <p:cNvSpPr/>
            <p:nvPr/>
          </p:nvSpPr>
          <p:spPr>
            <a:xfrm>
              <a:off x="8119591" y="4049209"/>
              <a:ext cx="421409" cy="156322"/>
            </a:xfrm>
            <a:custGeom>
              <a:rect b="b" l="l" r="r" t="t"/>
              <a:pathLst>
                <a:path extrusionOk="0" h="177164" w="463550">
                  <a:moveTo>
                    <a:pt x="0" y="176809"/>
                  </a:moveTo>
                  <a:lnTo>
                    <a:pt x="463429" y="176809"/>
                  </a:lnTo>
                  <a:lnTo>
                    <a:pt x="46342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33" name="Google Shape;1033;p36"/>
            <p:cNvSpPr txBox="1"/>
            <p:nvPr/>
          </p:nvSpPr>
          <p:spPr>
            <a:xfrm>
              <a:off x="3648364" y="4053514"/>
              <a:ext cx="4903932"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ends, governments are instituted among men, deriving their just power from the consent</a:t>
              </a:r>
              <a:endParaRPr sz="1100">
                <a:solidFill>
                  <a:schemeClr val="dk1"/>
                </a:solidFill>
                <a:latin typeface="Times New Roman"/>
                <a:ea typeface="Times New Roman"/>
                <a:cs typeface="Times New Roman"/>
                <a:sym typeface="Times New Roman"/>
              </a:endParaRPr>
            </a:p>
          </p:txBody>
        </p:sp>
        <p:sp>
          <p:nvSpPr>
            <p:cNvPr id="1034" name="Google Shape;1034;p36"/>
            <p:cNvSpPr/>
            <p:nvPr/>
          </p:nvSpPr>
          <p:spPr>
            <a:xfrm>
              <a:off x="3659909" y="4205217"/>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35" name="Google Shape;1035;p36"/>
            <p:cNvSpPr/>
            <p:nvPr/>
          </p:nvSpPr>
          <p:spPr>
            <a:xfrm>
              <a:off x="3812353" y="4205217"/>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36" name="Google Shape;1036;p36"/>
            <p:cNvSpPr/>
            <p:nvPr/>
          </p:nvSpPr>
          <p:spPr>
            <a:xfrm>
              <a:off x="4017459" y="4205217"/>
              <a:ext cx="516082" cy="153521"/>
            </a:xfrm>
            <a:custGeom>
              <a:rect b="b" l="l" r="r" t="t"/>
              <a:pathLst>
                <a:path extrusionOk="0" h="173989" w="567689">
                  <a:moveTo>
                    <a:pt x="0" y="173761"/>
                  </a:moveTo>
                  <a:lnTo>
                    <a:pt x="567092" y="173761"/>
                  </a:lnTo>
                  <a:lnTo>
                    <a:pt x="56709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37" name="Google Shape;1037;p36"/>
            <p:cNvSpPr/>
            <p:nvPr/>
          </p:nvSpPr>
          <p:spPr>
            <a:xfrm>
              <a:off x="4605062" y="4205217"/>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38" name="Google Shape;1038;p36"/>
            <p:cNvSpPr/>
            <p:nvPr/>
          </p:nvSpPr>
          <p:spPr>
            <a:xfrm>
              <a:off x="4848973" y="4205217"/>
              <a:ext cx="535132" cy="153521"/>
            </a:xfrm>
            <a:custGeom>
              <a:rect b="b" l="l" r="r" t="t"/>
              <a:pathLst>
                <a:path extrusionOk="0" h="173989" w="588645">
                  <a:moveTo>
                    <a:pt x="0" y="173761"/>
                  </a:moveTo>
                  <a:lnTo>
                    <a:pt x="588434" y="173761"/>
                  </a:lnTo>
                  <a:lnTo>
                    <a:pt x="58843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39" name="Google Shape;1039;p36"/>
            <p:cNvSpPr/>
            <p:nvPr/>
          </p:nvSpPr>
          <p:spPr>
            <a:xfrm>
              <a:off x="5419945" y="4205217"/>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40" name="Google Shape;1040;p36"/>
            <p:cNvSpPr/>
            <p:nvPr/>
          </p:nvSpPr>
          <p:spPr>
            <a:xfrm>
              <a:off x="5655541" y="4205217"/>
              <a:ext cx="269009" cy="153521"/>
            </a:xfrm>
            <a:custGeom>
              <a:rect b="b" l="l" r="r" t="t"/>
              <a:pathLst>
                <a:path extrusionOk="0" h="173989" w="295909">
                  <a:moveTo>
                    <a:pt x="0" y="173761"/>
                  </a:moveTo>
                  <a:lnTo>
                    <a:pt x="295741" y="173761"/>
                  </a:lnTo>
                  <a:lnTo>
                    <a:pt x="29574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41" name="Google Shape;1041;p36"/>
            <p:cNvSpPr/>
            <p:nvPr/>
          </p:nvSpPr>
          <p:spPr>
            <a:xfrm>
              <a:off x="5960429" y="4205217"/>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42" name="Google Shape;1042;p36"/>
            <p:cNvSpPr/>
            <p:nvPr/>
          </p:nvSpPr>
          <p:spPr>
            <a:xfrm>
              <a:off x="6110101" y="4205217"/>
              <a:ext cx="659823" cy="153521"/>
            </a:xfrm>
            <a:custGeom>
              <a:rect b="b" l="l" r="r" t="t"/>
              <a:pathLst>
                <a:path extrusionOk="0" h="173989" w="725804">
                  <a:moveTo>
                    <a:pt x="0" y="173761"/>
                  </a:moveTo>
                  <a:lnTo>
                    <a:pt x="725634" y="173761"/>
                  </a:lnTo>
                  <a:lnTo>
                    <a:pt x="725634"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43" name="Google Shape;1043;p36"/>
            <p:cNvSpPr/>
            <p:nvPr/>
          </p:nvSpPr>
          <p:spPr>
            <a:xfrm>
              <a:off x="6805801" y="4205217"/>
              <a:ext cx="260927" cy="153521"/>
            </a:xfrm>
            <a:custGeom>
              <a:rect b="b" l="l" r="r" t="t"/>
              <a:pathLst>
                <a:path extrusionOk="0" h="173989" w="287020">
                  <a:moveTo>
                    <a:pt x="0" y="173761"/>
                  </a:moveTo>
                  <a:lnTo>
                    <a:pt x="286594" y="173761"/>
                  </a:lnTo>
                  <a:lnTo>
                    <a:pt x="28659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44" name="Google Shape;1044;p36"/>
            <p:cNvSpPr/>
            <p:nvPr/>
          </p:nvSpPr>
          <p:spPr>
            <a:xfrm>
              <a:off x="7102375" y="4205217"/>
              <a:ext cx="430068" cy="153521"/>
            </a:xfrm>
            <a:custGeom>
              <a:rect b="b" l="l" r="r" t="t"/>
              <a:pathLst>
                <a:path extrusionOk="0" h="173989" w="473075">
                  <a:moveTo>
                    <a:pt x="0" y="173761"/>
                  </a:moveTo>
                  <a:lnTo>
                    <a:pt x="472576" y="173761"/>
                  </a:lnTo>
                  <a:lnTo>
                    <a:pt x="47257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45" name="Google Shape;1045;p36"/>
            <p:cNvSpPr/>
            <p:nvPr/>
          </p:nvSpPr>
          <p:spPr>
            <a:xfrm>
              <a:off x="7568021" y="4205217"/>
              <a:ext cx="607291" cy="153521"/>
            </a:xfrm>
            <a:custGeom>
              <a:rect b="b" l="l" r="r" t="t"/>
              <a:pathLst>
                <a:path extrusionOk="0" h="173989" w="668020">
                  <a:moveTo>
                    <a:pt x="0" y="173761"/>
                  </a:moveTo>
                  <a:lnTo>
                    <a:pt x="667705" y="173761"/>
                  </a:lnTo>
                  <a:lnTo>
                    <a:pt x="667705"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46" name="Google Shape;1046;p36"/>
            <p:cNvSpPr/>
            <p:nvPr/>
          </p:nvSpPr>
          <p:spPr>
            <a:xfrm>
              <a:off x="8211058" y="4205217"/>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47" name="Google Shape;1047;p36"/>
            <p:cNvSpPr/>
            <p:nvPr/>
          </p:nvSpPr>
          <p:spPr>
            <a:xfrm>
              <a:off x="8360730" y="4205217"/>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48" name="Google Shape;1048;p36"/>
            <p:cNvSpPr txBox="1"/>
            <p:nvPr/>
          </p:nvSpPr>
          <p:spPr>
            <a:xfrm>
              <a:off x="3648364" y="4209523"/>
              <a:ext cx="5008995"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of the governed; that whenever any form of government shall become destructive of these</a:t>
              </a:r>
              <a:endParaRPr sz="1100">
                <a:solidFill>
                  <a:schemeClr val="dk1"/>
                </a:solidFill>
                <a:latin typeface="Times New Roman"/>
                <a:ea typeface="Times New Roman"/>
                <a:cs typeface="Times New Roman"/>
                <a:sym typeface="Times New Roman"/>
              </a:endParaRPr>
            </a:p>
          </p:txBody>
        </p:sp>
        <p:sp>
          <p:nvSpPr>
            <p:cNvPr id="1049" name="Google Shape;1049;p36"/>
            <p:cNvSpPr/>
            <p:nvPr/>
          </p:nvSpPr>
          <p:spPr>
            <a:xfrm>
              <a:off x="3659910" y="4358536"/>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0" name="Google Shape;1050;p36"/>
            <p:cNvSpPr/>
            <p:nvPr/>
          </p:nvSpPr>
          <p:spPr>
            <a:xfrm>
              <a:off x="3984199" y="4358536"/>
              <a:ext cx="77932" cy="156322"/>
            </a:xfrm>
            <a:custGeom>
              <a:rect b="b" l="l" r="r" t="t"/>
              <a:pathLst>
                <a:path extrusionOk="0" h="177164" w="85725">
                  <a:moveTo>
                    <a:pt x="0" y="176809"/>
                  </a:moveTo>
                  <a:lnTo>
                    <a:pt x="85368" y="176809"/>
                  </a:lnTo>
                  <a:lnTo>
                    <a:pt x="8536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1" name="Google Shape;1051;p36"/>
            <p:cNvSpPr/>
            <p:nvPr/>
          </p:nvSpPr>
          <p:spPr>
            <a:xfrm>
              <a:off x="4097839" y="4358536"/>
              <a:ext cx="91786" cy="156322"/>
            </a:xfrm>
            <a:custGeom>
              <a:rect b="b" l="l" r="r" t="t"/>
              <a:pathLst>
                <a:path extrusionOk="0" h="177164" w="100964">
                  <a:moveTo>
                    <a:pt x="0" y="176809"/>
                  </a:moveTo>
                  <a:lnTo>
                    <a:pt x="100613" y="176809"/>
                  </a:lnTo>
                  <a:lnTo>
                    <a:pt x="10061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2" name="Google Shape;1052;p36"/>
            <p:cNvSpPr/>
            <p:nvPr/>
          </p:nvSpPr>
          <p:spPr>
            <a:xfrm>
              <a:off x="4225339" y="4358536"/>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3" name="Google Shape;1053;p36"/>
            <p:cNvSpPr/>
            <p:nvPr/>
          </p:nvSpPr>
          <p:spPr>
            <a:xfrm>
              <a:off x="4427672" y="4358536"/>
              <a:ext cx="260927" cy="156322"/>
            </a:xfrm>
            <a:custGeom>
              <a:rect b="b" l="l" r="r" t="t"/>
              <a:pathLst>
                <a:path extrusionOk="0" h="177164" w="287020">
                  <a:moveTo>
                    <a:pt x="0" y="176809"/>
                  </a:moveTo>
                  <a:lnTo>
                    <a:pt x="286595" y="176809"/>
                  </a:lnTo>
                  <a:lnTo>
                    <a:pt x="28659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4" name="Google Shape;1054;p36"/>
            <p:cNvSpPr/>
            <p:nvPr/>
          </p:nvSpPr>
          <p:spPr>
            <a:xfrm>
              <a:off x="4724246" y="4358536"/>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5" name="Google Shape;1055;p36"/>
            <p:cNvSpPr/>
            <p:nvPr/>
          </p:nvSpPr>
          <p:spPr>
            <a:xfrm>
              <a:off x="4873918" y="4358536"/>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6" name="Google Shape;1056;p36"/>
            <p:cNvSpPr/>
            <p:nvPr/>
          </p:nvSpPr>
          <p:spPr>
            <a:xfrm>
              <a:off x="5079024" y="4358536"/>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7" name="Google Shape;1057;p36"/>
            <p:cNvSpPr/>
            <p:nvPr/>
          </p:nvSpPr>
          <p:spPr>
            <a:xfrm>
              <a:off x="5483695" y="4358536"/>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8" name="Google Shape;1058;p36"/>
            <p:cNvSpPr/>
            <p:nvPr/>
          </p:nvSpPr>
          <p:spPr>
            <a:xfrm>
              <a:off x="5625052" y="4358536"/>
              <a:ext cx="244186" cy="156322"/>
            </a:xfrm>
            <a:custGeom>
              <a:rect b="b" l="l" r="r" t="t"/>
              <a:pathLst>
                <a:path extrusionOk="0" h="177164" w="268604">
                  <a:moveTo>
                    <a:pt x="0" y="176809"/>
                  </a:moveTo>
                  <a:lnTo>
                    <a:pt x="268301" y="176809"/>
                  </a:lnTo>
                  <a:lnTo>
                    <a:pt x="2683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59" name="Google Shape;1059;p36"/>
            <p:cNvSpPr/>
            <p:nvPr/>
          </p:nvSpPr>
          <p:spPr>
            <a:xfrm>
              <a:off x="5904994" y="4358536"/>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60" name="Google Shape;1060;p36"/>
            <p:cNvSpPr/>
            <p:nvPr/>
          </p:nvSpPr>
          <p:spPr>
            <a:xfrm>
              <a:off x="6054667" y="4358536"/>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61" name="Google Shape;1061;p36"/>
            <p:cNvSpPr/>
            <p:nvPr/>
          </p:nvSpPr>
          <p:spPr>
            <a:xfrm>
              <a:off x="6198797" y="4358536"/>
              <a:ext cx="396586" cy="156322"/>
            </a:xfrm>
            <a:custGeom>
              <a:rect b="b" l="l" r="r" t="t"/>
              <a:pathLst>
                <a:path extrusionOk="0" h="177164" w="436245">
                  <a:moveTo>
                    <a:pt x="0" y="176809"/>
                  </a:moveTo>
                  <a:lnTo>
                    <a:pt x="435989" y="176809"/>
                  </a:lnTo>
                  <a:lnTo>
                    <a:pt x="43598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62" name="Google Shape;1062;p36"/>
            <p:cNvSpPr/>
            <p:nvPr/>
          </p:nvSpPr>
          <p:spPr>
            <a:xfrm>
              <a:off x="6631182" y="4358536"/>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63" name="Google Shape;1063;p36"/>
            <p:cNvSpPr/>
            <p:nvPr/>
          </p:nvSpPr>
          <p:spPr>
            <a:xfrm>
              <a:off x="6780855" y="4358536"/>
              <a:ext cx="196850" cy="156322"/>
            </a:xfrm>
            <a:custGeom>
              <a:rect b="b" l="l" r="r" t="t"/>
              <a:pathLst>
                <a:path extrusionOk="0" h="177164" w="216534">
                  <a:moveTo>
                    <a:pt x="0" y="176809"/>
                  </a:moveTo>
                  <a:lnTo>
                    <a:pt x="216470" y="176809"/>
                  </a:lnTo>
                  <a:lnTo>
                    <a:pt x="216470"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64" name="Google Shape;1064;p36"/>
            <p:cNvSpPr/>
            <p:nvPr/>
          </p:nvSpPr>
          <p:spPr>
            <a:xfrm>
              <a:off x="7013678" y="4358536"/>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65" name="Google Shape;1065;p36"/>
            <p:cNvSpPr/>
            <p:nvPr/>
          </p:nvSpPr>
          <p:spPr>
            <a:xfrm>
              <a:off x="7157809" y="4358536"/>
              <a:ext cx="443923" cy="156322"/>
            </a:xfrm>
            <a:custGeom>
              <a:rect b="b" l="l" r="r" t="t"/>
              <a:pathLst>
                <a:path extrusionOk="0" h="177164" w="488315">
                  <a:moveTo>
                    <a:pt x="0" y="176809"/>
                  </a:moveTo>
                  <a:lnTo>
                    <a:pt x="487821" y="176809"/>
                  </a:lnTo>
                  <a:lnTo>
                    <a:pt x="48782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66" name="Google Shape;1066;p36"/>
            <p:cNvSpPr/>
            <p:nvPr/>
          </p:nvSpPr>
          <p:spPr>
            <a:xfrm>
              <a:off x="7637313" y="4358536"/>
              <a:ext cx="230332" cy="156322"/>
            </a:xfrm>
            <a:custGeom>
              <a:rect b="b" l="l" r="r" t="t"/>
              <a:pathLst>
                <a:path extrusionOk="0" h="177164" w="253365">
                  <a:moveTo>
                    <a:pt x="0" y="176809"/>
                  </a:moveTo>
                  <a:lnTo>
                    <a:pt x="253057" y="176809"/>
                  </a:lnTo>
                  <a:lnTo>
                    <a:pt x="2530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67" name="Google Shape;1067;p36"/>
            <p:cNvSpPr/>
            <p:nvPr/>
          </p:nvSpPr>
          <p:spPr>
            <a:xfrm>
              <a:off x="7903399" y="4358536"/>
              <a:ext cx="659823" cy="156322"/>
            </a:xfrm>
            <a:custGeom>
              <a:rect b="b" l="l" r="r" t="t"/>
              <a:pathLst>
                <a:path extrusionOk="0" h="177164" w="725804">
                  <a:moveTo>
                    <a:pt x="0" y="176809"/>
                  </a:moveTo>
                  <a:lnTo>
                    <a:pt x="725633" y="176809"/>
                  </a:lnTo>
                  <a:lnTo>
                    <a:pt x="72563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68" name="Google Shape;1068;p36"/>
            <p:cNvSpPr txBox="1"/>
            <p:nvPr/>
          </p:nvSpPr>
          <p:spPr>
            <a:xfrm>
              <a:off x="3648364" y="4362841"/>
              <a:ext cx="4961082"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ends, it is the right of the people to alter or to abolish it, and to institute new government,</a:t>
              </a:r>
              <a:endParaRPr sz="1100">
                <a:solidFill>
                  <a:schemeClr val="dk1"/>
                </a:solidFill>
                <a:latin typeface="Times New Roman"/>
                <a:ea typeface="Times New Roman"/>
                <a:cs typeface="Times New Roman"/>
                <a:sym typeface="Times New Roman"/>
              </a:endParaRPr>
            </a:p>
          </p:txBody>
        </p:sp>
        <p:sp>
          <p:nvSpPr>
            <p:cNvPr id="1069" name="Google Shape;1069;p36"/>
            <p:cNvSpPr/>
            <p:nvPr/>
          </p:nvSpPr>
          <p:spPr>
            <a:xfrm>
              <a:off x="3659910" y="4514545"/>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0" name="Google Shape;1070;p36"/>
            <p:cNvSpPr/>
            <p:nvPr/>
          </p:nvSpPr>
          <p:spPr>
            <a:xfrm>
              <a:off x="4042404" y="4514545"/>
              <a:ext cx="155286" cy="153521"/>
            </a:xfrm>
            <a:custGeom>
              <a:rect b="b" l="l" r="r" t="t"/>
              <a:pathLst>
                <a:path extrusionOk="0" h="173989"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1" name="Google Shape;1071;p36"/>
            <p:cNvSpPr/>
            <p:nvPr/>
          </p:nvSpPr>
          <p:spPr>
            <a:xfrm>
              <a:off x="4233652" y="4514545"/>
              <a:ext cx="599209" cy="153521"/>
            </a:xfrm>
            <a:custGeom>
              <a:rect b="b" l="l" r="r" t="t"/>
              <a:pathLst>
                <a:path extrusionOk="0" h="173989" w="659129">
                  <a:moveTo>
                    <a:pt x="0" y="173761"/>
                  </a:moveTo>
                  <a:lnTo>
                    <a:pt x="658558" y="173761"/>
                  </a:lnTo>
                  <a:lnTo>
                    <a:pt x="6585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2" name="Google Shape;1072;p36"/>
            <p:cNvSpPr/>
            <p:nvPr/>
          </p:nvSpPr>
          <p:spPr>
            <a:xfrm>
              <a:off x="4868375" y="4514545"/>
              <a:ext cx="139123" cy="153521"/>
            </a:xfrm>
            <a:custGeom>
              <a:rect b="b" l="l" r="r" t="t"/>
              <a:pathLst>
                <a:path extrusionOk="0" h="173989" w="153035">
                  <a:moveTo>
                    <a:pt x="0" y="173761"/>
                  </a:moveTo>
                  <a:lnTo>
                    <a:pt x="152444" y="173761"/>
                  </a:lnTo>
                  <a:lnTo>
                    <a:pt x="15244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3" name="Google Shape;1073;p36"/>
            <p:cNvSpPr/>
            <p:nvPr/>
          </p:nvSpPr>
          <p:spPr>
            <a:xfrm>
              <a:off x="5042992" y="4514545"/>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4" name="Google Shape;1074;p36"/>
            <p:cNvSpPr/>
            <p:nvPr/>
          </p:nvSpPr>
          <p:spPr>
            <a:xfrm>
              <a:off x="5331251" y="4514545"/>
              <a:ext cx="543791" cy="153521"/>
            </a:xfrm>
            <a:custGeom>
              <a:rect b="b" l="l" r="r" t="t"/>
              <a:pathLst>
                <a:path extrusionOk="0" h="173989" w="598170">
                  <a:moveTo>
                    <a:pt x="0" y="173761"/>
                  </a:moveTo>
                  <a:lnTo>
                    <a:pt x="597580" y="173761"/>
                  </a:lnTo>
                  <a:lnTo>
                    <a:pt x="597580"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5" name="Google Shape;1075;p36"/>
            <p:cNvSpPr/>
            <p:nvPr/>
          </p:nvSpPr>
          <p:spPr>
            <a:xfrm>
              <a:off x="5910538" y="4514545"/>
              <a:ext cx="199736" cy="153521"/>
            </a:xfrm>
            <a:custGeom>
              <a:rect b="b" l="l" r="r" t="t"/>
              <a:pathLst>
                <a:path extrusionOk="0" h="173989"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6" name="Google Shape;1076;p36"/>
            <p:cNvSpPr/>
            <p:nvPr/>
          </p:nvSpPr>
          <p:spPr>
            <a:xfrm>
              <a:off x="6146134" y="4514545"/>
              <a:ext cx="590550" cy="153521"/>
            </a:xfrm>
            <a:custGeom>
              <a:rect b="b" l="l" r="r" t="t"/>
              <a:pathLst>
                <a:path extrusionOk="0" h="173989" w="649604">
                  <a:moveTo>
                    <a:pt x="0" y="173761"/>
                  </a:moveTo>
                  <a:lnTo>
                    <a:pt x="649411" y="173761"/>
                  </a:lnTo>
                  <a:lnTo>
                    <a:pt x="649411"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7" name="Google Shape;1077;p36"/>
            <p:cNvSpPr/>
            <p:nvPr/>
          </p:nvSpPr>
          <p:spPr>
            <a:xfrm>
              <a:off x="6772541" y="4514545"/>
              <a:ext cx="155286" cy="153521"/>
            </a:xfrm>
            <a:custGeom>
              <a:rect b="b" l="l" r="r" t="t"/>
              <a:pathLst>
                <a:path extrusionOk="0" h="173989" w="170815">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8" name="Google Shape;1078;p36"/>
            <p:cNvSpPr/>
            <p:nvPr/>
          </p:nvSpPr>
          <p:spPr>
            <a:xfrm>
              <a:off x="6963789" y="4514545"/>
              <a:ext cx="346941" cy="153521"/>
            </a:xfrm>
            <a:custGeom>
              <a:rect b="b" l="l" r="r" t="t"/>
              <a:pathLst>
                <a:path extrusionOk="0" h="173989" w="381634">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79" name="Google Shape;1079;p36"/>
            <p:cNvSpPr/>
            <p:nvPr/>
          </p:nvSpPr>
          <p:spPr>
            <a:xfrm>
              <a:off x="7346285" y="4514545"/>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80" name="Google Shape;1080;p36"/>
            <p:cNvSpPr/>
            <p:nvPr/>
          </p:nvSpPr>
          <p:spPr>
            <a:xfrm>
              <a:off x="7487641" y="4514545"/>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81" name="Google Shape;1081;p36"/>
            <p:cNvSpPr/>
            <p:nvPr/>
          </p:nvSpPr>
          <p:spPr>
            <a:xfrm>
              <a:off x="7775899" y="4514545"/>
              <a:ext cx="302491" cy="153521"/>
            </a:xfrm>
            <a:custGeom>
              <a:rect b="b" l="l" r="r" t="t"/>
              <a:pathLst>
                <a:path extrusionOk="0" h="173989" w="332740">
                  <a:moveTo>
                    <a:pt x="0" y="173761"/>
                  </a:moveTo>
                  <a:lnTo>
                    <a:pt x="332328" y="173761"/>
                  </a:lnTo>
                  <a:lnTo>
                    <a:pt x="33232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82" name="Google Shape;1082;p36"/>
            <p:cNvSpPr/>
            <p:nvPr/>
          </p:nvSpPr>
          <p:spPr>
            <a:xfrm>
              <a:off x="8114049" y="4514545"/>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83" name="Google Shape;1083;p36"/>
            <p:cNvSpPr/>
            <p:nvPr/>
          </p:nvSpPr>
          <p:spPr>
            <a:xfrm>
              <a:off x="8263720" y="4514545"/>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84" name="Google Shape;1084;p36"/>
            <p:cNvSpPr txBox="1"/>
            <p:nvPr/>
          </p:nvSpPr>
          <p:spPr>
            <a:xfrm>
              <a:off x="3648364" y="4518850"/>
              <a:ext cx="4733059"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laying it's foundation on such principles and organizing it's power in such form, as to</a:t>
              </a:r>
              <a:endParaRPr sz="1100">
                <a:solidFill>
                  <a:schemeClr val="dk1"/>
                </a:solidFill>
                <a:latin typeface="Times New Roman"/>
                <a:ea typeface="Times New Roman"/>
                <a:cs typeface="Times New Roman"/>
                <a:sym typeface="Times New Roman"/>
              </a:endParaRPr>
            </a:p>
          </p:txBody>
        </p:sp>
        <p:sp>
          <p:nvSpPr>
            <p:cNvPr id="1085" name="Google Shape;1085;p36"/>
            <p:cNvSpPr/>
            <p:nvPr/>
          </p:nvSpPr>
          <p:spPr>
            <a:xfrm>
              <a:off x="3659910" y="4667864"/>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86" name="Google Shape;1086;p36"/>
            <p:cNvSpPr/>
            <p:nvPr/>
          </p:nvSpPr>
          <p:spPr>
            <a:xfrm>
              <a:off x="3973112" y="4667864"/>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87" name="Google Shape;1087;p36"/>
            <p:cNvSpPr/>
            <p:nvPr/>
          </p:nvSpPr>
          <p:spPr>
            <a:xfrm>
              <a:off x="4269683" y="4667864"/>
              <a:ext cx="282864" cy="156322"/>
            </a:xfrm>
            <a:custGeom>
              <a:rect b="b" l="l" r="r" t="t"/>
              <a:pathLst>
                <a:path extrusionOk="0" h="177164" w="311150">
                  <a:moveTo>
                    <a:pt x="0" y="176809"/>
                  </a:moveTo>
                  <a:lnTo>
                    <a:pt x="310986" y="176809"/>
                  </a:lnTo>
                  <a:lnTo>
                    <a:pt x="31098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88" name="Google Shape;1088;p36"/>
            <p:cNvSpPr/>
            <p:nvPr/>
          </p:nvSpPr>
          <p:spPr>
            <a:xfrm>
              <a:off x="4588431" y="4667864"/>
              <a:ext cx="269009" cy="156322"/>
            </a:xfrm>
            <a:custGeom>
              <a:rect b="b" l="l" r="r" t="t"/>
              <a:pathLst>
                <a:path extrusionOk="0" h="177164" w="295910">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89" name="Google Shape;1089;p36"/>
            <p:cNvSpPr/>
            <p:nvPr/>
          </p:nvSpPr>
          <p:spPr>
            <a:xfrm>
              <a:off x="4893320" y="4667864"/>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0" name="Google Shape;1090;p36"/>
            <p:cNvSpPr/>
            <p:nvPr/>
          </p:nvSpPr>
          <p:spPr>
            <a:xfrm>
              <a:off x="5245328" y="4667864"/>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1" name="Google Shape;1091;p36"/>
            <p:cNvSpPr/>
            <p:nvPr/>
          </p:nvSpPr>
          <p:spPr>
            <a:xfrm>
              <a:off x="5386685" y="4667864"/>
              <a:ext cx="313459" cy="156322"/>
            </a:xfrm>
            <a:custGeom>
              <a:rect b="b" l="l" r="r" t="t"/>
              <a:pathLst>
                <a:path extrusionOk="0" h="177164" w="344804">
                  <a:moveTo>
                    <a:pt x="0" y="176809"/>
                  </a:moveTo>
                  <a:lnTo>
                    <a:pt x="344523" y="176809"/>
                  </a:lnTo>
                  <a:lnTo>
                    <a:pt x="3445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2" name="Google Shape;1092;p36"/>
            <p:cNvSpPr/>
            <p:nvPr/>
          </p:nvSpPr>
          <p:spPr>
            <a:xfrm>
              <a:off x="5735921" y="4667864"/>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3" name="Google Shape;1093;p36"/>
            <p:cNvSpPr/>
            <p:nvPr/>
          </p:nvSpPr>
          <p:spPr>
            <a:xfrm>
              <a:off x="6024177" y="4667864"/>
              <a:ext cx="330200" cy="156322"/>
            </a:xfrm>
            <a:custGeom>
              <a:rect b="b" l="l" r="r" t="t"/>
              <a:pathLst>
                <a:path extrusionOk="0" h="177164" w="363220">
                  <a:moveTo>
                    <a:pt x="0" y="176809"/>
                  </a:moveTo>
                  <a:lnTo>
                    <a:pt x="362817" y="176809"/>
                  </a:lnTo>
                  <a:lnTo>
                    <a:pt x="36281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4" name="Google Shape;1094;p36"/>
            <p:cNvSpPr/>
            <p:nvPr/>
          </p:nvSpPr>
          <p:spPr>
            <a:xfrm>
              <a:off x="6390044" y="4667864"/>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5" name="Google Shape;1095;p36"/>
            <p:cNvSpPr/>
            <p:nvPr/>
          </p:nvSpPr>
          <p:spPr>
            <a:xfrm>
              <a:off x="6625639" y="4667864"/>
              <a:ext cx="543791" cy="156322"/>
            </a:xfrm>
            <a:custGeom>
              <a:rect b="b" l="l" r="r" t="t"/>
              <a:pathLst>
                <a:path extrusionOk="0" h="177164" w="598170">
                  <a:moveTo>
                    <a:pt x="0" y="176809"/>
                  </a:moveTo>
                  <a:lnTo>
                    <a:pt x="597580" y="176809"/>
                  </a:lnTo>
                  <a:lnTo>
                    <a:pt x="59758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6" name="Google Shape;1096;p36"/>
            <p:cNvSpPr/>
            <p:nvPr/>
          </p:nvSpPr>
          <p:spPr>
            <a:xfrm>
              <a:off x="7240958" y="4667864"/>
              <a:ext cx="516082" cy="156322"/>
            </a:xfrm>
            <a:custGeom>
              <a:rect b="b" l="l" r="r" t="t"/>
              <a:pathLst>
                <a:path extrusionOk="0" h="177164" w="567690">
                  <a:moveTo>
                    <a:pt x="0" y="176809"/>
                  </a:moveTo>
                  <a:lnTo>
                    <a:pt x="567092" y="176809"/>
                  </a:lnTo>
                  <a:lnTo>
                    <a:pt x="56709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7" name="Google Shape;1097;p36"/>
            <p:cNvSpPr/>
            <p:nvPr/>
          </p:nvSpPr>
          <p:spPr>
            <a:xfrm>
              <a:off x="7792530" y="4667864"/>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8" name="Google Shape;1098;p36"/>
            <p:cNvSpPr/>
            <p:nvPr/>
          </p:nvSpPr>
          <p:spPr>
            <a:xfrm>
              <a:off x="8197200" y="4667864"/>
              <a:ext cx="213591" cy="156322"/>
            </a:xfrm>
            <a:custGeom>
              <a:rect b="b" l="l" r="r" t="t"/>
              <a:pathLst>
                <a:path extrusionOk="0" h="177164" w="234950">
                  <a:moveTo>
                    <a:pt x="0" y="176809"/>
                  </a:moveTo>
                  <a:lnTo>
                    <a:pt x="234763" y="176809"/>
                  </a:lnTo>
                  <a:lnTo>
                    <a:pt x="23476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sp>
          <p:nvSpPr>
            <p:cNvPr id="1099" name="Google Shape;1099;p36"/>
            <p:cNvSpPr/>
            <p:nvPr/>
          </p:nvSpPr>
          <p:spPr>
            <a:xfrm>
              <a:off x="3659910" y="4977191"/>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0" name="Google Shape;1100;p36"/>
            <p:cNvSpPr/>
            <p:nvPr/>
          </p:nvSpPr>
          <p:spPr>
            <a:xfrm>
              <a:off x="4064579" y="4977191"/>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1" name="Google Shape;1101;p36"/>
            <p:cNvSpPr/>
            <p:nvPr/>
          </p:nvSpPr>
          <p:spPr>
            <a:xfrm>
              <a:off x="4308489" y="4977191"/>
              <a:ext cx="715241" cy="156322"/>
            </a:xfrm>
            <a:custGeom>
              <a:rect b="b" l="l" r="r" t="t"/>
              <a:pathLst>
                <a:path extrusionOk="0" h="177164" w="786764">
                  <a:moveTo>
                    <a:pt x="0" y="176809"/>
                  </a:moveTo>
                  <a:lnTo>
                    <a:pt x="786611" y="176809"/>
                  </a:lnTo>
                  <a:lnTo>
                    <a:pt x="786611"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2" name="Google Shape;1102;p36"/>
            <p:cNvSpPr/>
            <p:nvPr/>
          </p:nvSpPr>
          <p:spPr>
            <a:xfrm>
              <a:off x="5059622" y="4977191"/>
              <a:ext cx="244186" cy="156322"/>
            </a:xfrm>
            <a:custGeom>
              <a:rect b="b" l="l" r="r" t="t"/>
              <a:pathLst>
                <a:path extrusionOk="0" h="177164" w="268604">
                  <a:moveTo>
                    <a:pt x="0" y="176809"/>
                  </a:moveTo>
                  <a:lnTo>
                    <a:pt x="268301" y="176809"/>
                  </a:lnTo>
                  <a:lnTo>
                    <a:pt x="26830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3" name="Google Shape;1103;p36"/>
            <p:cNvSpPr/>
            <p:nvPr/>
          </p:nvSpPr>
          <p:spPr>
            <a:xfrm>
              <a:off x="5339565" y="4977191"/>
              <a:ext cx="613064" cy="156322"/>
            </a:xfrm>
            <a:custGeom>
              <a:rect b="b" l="l" r="r" t="t"/>
              <a:pathLst>
                <a:path extrusionOk="0" h="177164" w="674370">
                  <a:moveTo>
                    <a:pt x="0" y="176809"/>
                  </a:moveTo>
                  <a:lnTo>
                    <a:pt x="673802" y="176809"/>
                  </a:lnTo>
                  <a:lnTo>
                    <a:pt x="67380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4" name="Google Shape;1104;p36"/>
            <p:cNvSpPr/>
            <p:nvPr/>
          </p:nvSpPr>
          <p:spPr>
            <a:xfrm>
              <a:off x="5988146" y="4977191"/>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5" name="Google Shape;1105;p36"/>
            <p:cNvSpPr/>
            <p:nvPr/>
          </p:nvSpPr>
          <p:spPr>
            <a:xfrm>
              <a:off x="6392815" y="4977191"/>
              <a:ext cx="177800" cy="156322"/>
            </a:xfrm>
            <a:custGeom>
              <a:rect b="b" l="l" r="r" t="t"/>
              <a:pathLst>
                <a:path extrusionOk="0" h="177164" w="195579">
                  <a:moveTo>
                    <a:pt x="0" y="176809"/>
                  </a:moveTo>
                  <a:lnTo>
                    <a:pt x="195128" y="176809"/>
                  </a:lnTo>
                  <a:lnTo>
                    <a:pt x="19512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6" name="Google Shape;1106;p36"/>
            <p:cNvSpPr/>
            <p:nvPr/>
          </p:nvSpPr>
          <p:spPr>
            <a:xfrm>
              <a:off x="6606237" y="4977191"/>
              <a:ext cx="130464" cy="156322"/>
            </a:xfrm>
            <a:custGeom>
              <a:rect b="b" l="l" r="r" t="t"/>
              <a:pathLst>
                <a:path extrusionOk="0" h="177164" w="143509">
                  <a:moveTo>
                    <a:pt x="0" y="176809"/>
                  </a:moveTo>
                  <a:lnTo>
                    <a:pt x="143297" y="176809"/>
                  </a:lnTo>
                  <a:lnTo>
                    <a:pt x="14329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7" name="Google Shape;1107;p36"/>
            <p:cNvSpPr/>
            <p:nvPr/>
          </p:nvSpPr>
          <p:spPr>
            <a:xfrm>
              <a:off x="6772540" y="4977191"/>
              <a:ext cx="460664" cy="156322"/>
            </a:xfrm>
            <a:custGeom>
              <a:rect b="b" l="l" r="r" t="t"/>
              <a:pathLst>
                <a:path extrusionOk="0" h="177164" w="506729">
                  <a:moveTo>
                    <a:pt x="0" y="176809"/>
                  </a:moveTo>
                  <a:lnTo>
                    <a:pt x="506114" y="176809"/>
                  </a:lnTo>
                  <a:lnTo>
                    <a:pt x="5061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8" name="Google Shape;1108;p36"/>
            <p:cNvSpPr/>
            <p:nvPr/>
          </p:nvSpPr>
          <p:spPr>
            <a:xfrm>
              <a:off x="7268676" y="4977191"/>
              <a:ext cx="161059" cy="156322"/>
            </a:xfrm>
            <a:custGeom>
              <a:rect b="b" l="l" r="r" t="t"/>
              <a:pathLst>
                <a:path extrusionOk="0" h="177164" w="177165">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09" name="Google Shape;1109;p36"/>
            <p:cNvSpPr/>
            <p:nvPr/>
          </p:nvSpPr>
          <p:spPr>
            <a:xfrm>
              <a:off x="7465469" y="4977191"/>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0" name="Google Shape;1110;p36"/>
            <p:cNvSpPr/>
            <p:nvPr/>
          </p:nvSpPr>
          <p:spPr>
            <a:xfrm>
              <a:off x="7753726" y="4977191"/>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1" name="Google Shape;1111;p36"/>
            <p:cNvSpPr/>
            <p:nvPr/>
          </p:nvSpPr>
          <p:spPr>
            <a:xfrm>
              <a:off x="7989322" y="4977191"/>
              <a:ext cx="474518" cy="156322"/>
            </a:xfrm>
            <a:custGeom>
              <a:rect b="b" l="l" r="r" t="t"/>
              <a:pathLst>
                <a:path extrusionOk="0" h="177164" w="521970">
                  <a:moveTo>
                    <a:pt x="0" y="176809"/>
                  </a:moveTo>
                  <a:lnTo>
                    <a:pt x="521358" y="176809"/>
                  </a:lnTo>
                  <a:lnTo>
                    <a:pt x="52135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2" name="Google Shape;1112;p36"/>
            <p:cNvSpPr/>
            <p:nvPr/>
          </p:nvSpPr>
          <p:spPr>
            <a:xfrm>
              <a:off x="3659909" y="5133199"/>
              <a:ext cx="357909" cy="153521"/>
            </a:xfrm>
            <a:custGeom>
              <a:rect b="b" l="l" r="r" t="t"/>
              <a:pathLst>
                <a:path extrusionOk="0" h="173989" w="393700">
                  <a:moveTo>
                    <a:pt x="0" y="173761"/>
                  </a:moveTo>
                  <a:lnTo>
                    <a:pt x="393305" y="173761"/>
                  </a:lnTo>
                  <a:lnTo>
                    <a:pt x="39330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3" name="Google Shape;1113;p36"/>
            <p:cNvSpPr/>
            <p:nvPr/>
          </p:nvSpPr>
          <p:spPr>
            <a:xfrm>
              <a:off x="4092296" y="5133199"/>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4" name="Google Shape;1114;p36"/>
            <p:cNvSpPr/>
            <p:nvPr/>
          </p:nvSpPr>
          <p:spPr>
            <a:xfrm>
              <a:off x="4327890" y="5133199"/>
              <a:ext cx="654627" cy="153521"/>
            </a:xfrm>
            <a:custGeom>
              <a:rect b="b" l="l" r="r" t="t"/>
              <a:pathLst>
                <a:path extrusionOk="0" h="173989" w="720089">
                  <a:moveTo>
                    <a:pt x="0" y="173761"/>
                  </a:moveTo>
                  <a:lnTo>
                    <a:pt x="719536" y="173761"/>
                  </a:lnTo>
                  <a:lnTo>
                    <a:pt x="71953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5" name="Google Shape;1115;p36"/>
            <p:cNvSpPr/>
            <p:nvPr/>
          </p:nvSpPr>
          <p:spPr>
            <a:xfrm>
              <a:off x="5018047" y="5133199"/>
              <a:ext cx="139123" cy="153521"/>
            </a:xfrm>
            <a:custGeom>
              <a:rect b="b" l="l" r="r" t="t"/>
              <a:pathLst>
                <a:path extrusionOk="0" h="173989" w="153035">
                  <a:moveTo>
                    <a:pt x="0" y="173761"/>
                  </a:moveTo>
                  <a:lnTo>
                    <a:pt x="152443" y="173761"/>
                  </a:lnTo>
                  <a:lnTo>
                    <a:pt x="15244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6" name="Google Shape;1116;p36"/>
            <p:cNvSpPr/>
            <p:nvPr/>
          </p:nvSpPr>
          <p:spPr>
            <a:xfrm>
              <a:off x="5192665" y="5133199"/>
              <a:ext cx="599209" cy="153521"/>
            </a:xfrm>
            <a:custGeom>
              <a:rect b="b" l="l" r="r" t="t"/>
              <a:pathLst>
                <a:path extrusionOk="0" h="173989" w="659129">
                  <a:moveTo>
                    <a:pt x="0" y="173761"/>
                  </a:moveTo>
                  <a:lnTo>
                    <a:pt x="658558" y="173761"/>
                  </a:lnTo>
                  <a:lnTo>
                    <a:pt x="6585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7" name="Google Shape;1117;p36"/>
            <p:cNvSpPr/>
            <p:nvPr/>
          </p:nvSpPr>
          <p:spPr>
            <a:xfrm>
              <a:off x="5827387" y="5133199"/>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8" name="Google Shape;1118;p36"/>
            <p:cNvSpPr/>
            <p:nvPr/>
          </p:nvSpPr>
          <p:spPr>
            <a:xfrm>
              <a:off x="6101787" y="5133199"/>
              <a:ext cx="352136" cy="153521"/>
            </a:xfrm>
            <a:custGeom>
              <a:rect b="b" l="l" r="r" t="t"/>
              <a:pathLst>
                <a:path extrusionOk="0" h="173989" w="387350">
                  <a:moveTo>
                    <a:pt x="0" y="173761"/>
                  </a:moveTo>
                  <a:lnTo>
                    <a:pt x="387208" y="173761"/>
                  </a:lnTo>
                  <a:lnTo>
                    <a:pt x="38720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19" name="Google Shape;1119;p36"/>
            <p:cNvSpPr/>
            <p:nvPr/>
          </p:nvSpPr>
          <p:spPr>
            <a:xfrm>
              <a:off x="6487054" y="5133199"/>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0" name="Google Shape;1120;p36"/>
            <p:cNvSpPr/>
            <p:nvPr/>
          </p:nvSpPr>
          <p:spPr>
            <a:xfrm>
              <a:off x="6730964" y="5133199"/>
              <a:ext cx="485486" cy="153521"/>
            </a:xfrm>
            <a:custGeom>
              <a:rect b="b" l="l" r="r" t="t"/>
              <a:pathLst>
                <a:path extrusionOk="0" h="173989" w="534034">
                  <a:moveTo>
                    <a:pt x="0" y="173761"/>
                  </a:moveTo>
                  <a:lnTo>
                    <a:pt x="533554" y="173761"/>
                  </a:lnTo>
                  <a:lnTo>
                    <a:pt x="5335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1" name="Google Shape;1121;p36"/>
            <p:cNvSpPr/>
            <p:nvPr/>
          </p:nvSpPr>
          <p:spPr>
            <a:xfrm>
              <a:off x="7252047" y="5133199"/>
              <a:ext cx="166832" cy="153521"/>
            </a:xfrm>
            <a:custGeom>
              <a:rect b="b" l="l" r="r" t="t"/>
              <a:pathLst>
                <a:path extrusionOk="0" h="173989" w="183515">
                  <a:moveTo>
                    <a:pt x="0" y="173761"/>
                  </a:moveTo>
                  <a:lnTo>
                    <a:pt x="182933" y="173761"/>
                  </a:lnTo>
                  <a:lnTo>
                    <a:pt x="18293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2" name="Google Shape;1122;p36"/>
            <p:cNvSpPr/>
            <p:nvPr/>
          </p:nvSpPr>
          <p:spPr>
            <a:xfrm>
              <a:off x="7454381" y="5133199"/>
              <a:ext cx="285750" cy="153521"/>
            </a:xfrm>
            <a:custGeom>
              <a:rect b="b" l="l" r="r" t="t"/>
              <a:pathLst>
                <a:path extrusionOk="0" h="173989" w="314325">
                  <a:moveTo>
                    <a:pt x="0" y="173761"/>
                  </a:moveTo>
                  <a:lnTo>
                    <a:pt x="314034" y="173761"/>
                  </a:lnTo>
                  <a:lnTo>
                    <a:pt x="31403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3" name="Google Shape;1123;p36"/>
            <p:cNvSpPr/>
            <p:nvPr/>
          </p:nvSpPr>
          <p:spPr>
            <a:xfrm>
              <a:off x="7775899" y="5133199"/>
              <a:ext cx="482600" cy="153521"/>
            </a:xfrm>
            <a:custGeom>
              <a:rect b="b" l="l" r="r" t="t"/>
              <a:pathLst>
                <a:path extrusionOk="0" h="173989" w="530859">
                  <a:moveTo>
                    <a:pt x="0" y="173761"/>
                  </a:moveTo>
                  <a:lnTo>
                    <a:pt x="530505" y="173761"/>
                  </a:lnTo>
                  <a:lnTo>
                    <a:pt x="53050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4" name="Google Shape;1124;p36"/>
            <p:cNvSpPr/>
            <p:nvPr/>
          </p:nvSpPr>
          <p:spPr>
            <a:xfrm>
              <a:off x="8294209" y="5133199"/>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5" name="Google Shape;1125;p36"/>
            <p:cNvSpPr/>
            <p:nvPr/>
          </p:nvSpPr>
          <p:spPr>
            <a:xfrm>
              <a:off x="3659909" y="5286518"/>
              <a:ext cx="324427" cy="156322"/>
            </a:xfrm>
            <a:custGeom>
              <a:rect b="b" l="l" r="r" t="t"/>
              <a:pathLst>
                <a:path extrusionOk="0" h="177164" w="356870">
                  <a:moveTo>
                    <a:pt x="0" y="176809"/>
                  </a:moveTo>
                  <a:lnTo>
                    <a:pt x="356719" y="176809"/>
                  </a:lnTo>
                  <a:lnTo>
                    <a:pt x="35671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6" name="Google Shape;1126;p36"/>
            <p:cNvSpPr/>
            <p:nvPr/>
          </p:nvSpPr>
          <p:spPr>
            <a:xfrm>
              <a:off x="4020232" y="5286518"/>
              <a:ext cx="307686" cy="156322"/>
            </a:xfrm>
            <a:custGeom>
              <a:rect b="b" l="l" r="r" t="t"/>
              <a:pathLst>
                <a:path extrusionOk="0" h="177164" w="338454">
                  <a:moveTo>
                    <a:pt x="0" y="176809"/>
                  </a:moveTo>
                  <a:lnTo>
                    <a:pt x="338425" y="176809"/>
                  </a:lnTo>
                  <a:lnTo>
                    <a:pt x="33842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7" name="Google Shape;1127;p36"/>
            <p:cNvSpPr/>
            <p:nvPr/>
          </p:nvSpPr>
          <p:spPr>
            <a:xfrm>
              <a:off x="4363923" y="5286518"/>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8" name="Google Shape;1128;p36"/>
            <p:cNvSpPr/>
            <p:nvPr/>
          </p:nvSpPr>
          <p:spPr>
            <a:xfrm>
              <a:off x="4660496" y="5286518"/>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29" name="Google Shape;1129;p36"/>
            <p:cNvSpPr/>
            <p:nvPr/>
          </p:nvSpPr>
          <p:spPr>
            <a:xfrm>
              <a:off x="4862831" y="5286518"/>
              <a:ext cx="554759" cy="156322"/>
            </a:xfrm>
            <a:custGeom>
              <a:rect b="b" l="l" r="r" t="t"/>
              <a:pathLst>
                <a:path extrusionOk="0" h="177164" w="610235">
                  <a:moveTo>
                    <a:pt x="0" y="176809"/>
                  </a:moveTo>
                  <a:lnTo>
                    <a:pt x="609776" y="176809"/>
                  </a:lnTo>
                  <a:lnTo>
                    <a:pt x="609776"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0" name="Google Shape;1130;p36"/>
            <p:cNvSpPr/>
            <p:nvPr/>
          </p:nvSpPr>
          <p:spPr>
            <a:xfrm>
              <a:off x="5486466" y="5286518"/>
              <a:ext cx="238414" cy="156322"/>
            </a:xfrm>
            <a:custGeom>
              <a:rect b="b" l="l" r="r" t="t"/>
              <a:pathLst>
                <a:path extrusionOk="0" h="177164" w="262254">
                  <a:moveTo>
                    <a:pt x="0" y="176809"/>
                  </a:moveTo>
                  <a:lnTo>
                    <a:pt x="262203" y="176809"/>
                  </a:lnTo>
                  <a:lnTo>
                    <a:pt x="26220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1" name="Google Shape;1131;p36"/>
            <p:cNvSpPr/>
            <p:nvPr/>
          </p:nvSpPr>
          <p:spPr>
            <a:xfrm>
              <a:off x="5758093" y="5286518"/>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2" name="Google Shape;1132;p36"/>
            <p:cNvSpPr/>
            <p:nvPr/>
          </p:nvSpPr>
          <p:spPr>
            <a:xfrm>
              <a:off x="5902223" y="5286518"/>
              <a:ext cx="260927" cy="156322"/>
            </a:xfrm>
            <a:custGeom>
              <a:rect b="b" l="l" r="r" t="t"/>
              <a:pathLst>
                <a:path extrusionOk="0" h="177164" w="287020">
                  <a:moveTo>
                    <a:pt x="0" y="176809"/>
                  </a:moveTo>
                  <a:lnTo>
                    <a:pt x="286595" y="176809"/>
                  </a:lnTo>
                  <a:lnTo>
                    <a:pt x="28659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3" name="Google Shape;1133;p36"/>
            <p:cNvSpPr/>
            <p:nvPr/>
          </p:nvSpPr>
          <p:spPr>
            <a:xfrm>
              <a:off x="6198797" y="5286518"/>
              <a:ext cx="610177" cy="156322"/>
            </a:xfrm>
            <a:custGeom>
              <a:rect b="b" l="l" r="r" t="t"/>
              <a:pathLst>
                <a:path extrusionOk="0" h="177164" w="671195">
                  <a:moveTo>
                    <a:pt x="0" y="176809"/>
                  </a:moveTo>
                  <a:lnTo>
                    <a:pt x="670753" y="176809"/>
                  </a:lnTo>
                  <a:lnTo>
                    <a:pt x="67075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4" name="Google Shape;1134;p36"/>
            <p:cNvSpPr/>
            <p:nvPr/>
          </p:nvSpPr>
          <p:spPr>
            <a:xfrm>
              <a:off x="6844605" y="5286518"/>
              <a:ext cx="139123" cy="156322"/>
            </a:xfrm>
            <a:custGeom>
              <a:rect b="b" l="l" r="r" t="t"/>
              <a:pathLst>
                <a:path extrusionOk="0" h="177164" w="153034">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5" name="Google Shape;1135;p36"/>
            <p:cNvSpPr/>
            <p:nvPr/>
          </p:nvSpPr>
          <p:spPr>
            <a:xfrm>
              <a:off x="7019223" y="5286518"/>
              <a:ext cx="576695" cy="156322"/>
            </a:xfrm>
            <a:custGeom>
              <a:rect b="b" l="l" r="r" t="t"/>
              <a:pathLst>
                <a:path extrusionOk="0" h="177164" w="634365">
                  <a:moveTo>
                    <a:pt x="0" y="176809"/>
                  </a:moveTo>
                  <a:lnTo>
                    <a:pt x="634167" y="176809"/>
                  </a:lnTo>
                  <a:lnTo>
                    <a:pt x="63416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6" name="Google Shape;1136;p36"/>
            <p:cNvSpPr/>
            <p:nvPr/>
          </p:nvSpPr>
          <p:spPr>
            <a:xfrm>
              <a:off x="7631770" y="528651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7" name="Google Shape;1137;p36"/>
            <p:cNvSpPr/>
            <p:nvPr/>
          </p:nvSpPr>
          <p:spPr>
            <a:xfrm>
              <a:off x="7836878" y="5286518"/>
              <a:ext cx="324427" cy="156322"/>
            </a:xfrm>
            <a:custGeom>
              <a:rect b="b" l="l" r="r" t="t"/>
              <a:pathLst>
                <a:path extrusionOk="0" h="177164" w="356870">
                  <a:moveTo>
                    <a:pt x="0" y="176809"/>
                  </a:moveTo>
                  <a:lnTo>
                    <a:pt x="356719" y="176809"/>
                  </a:lnTo>
                  <a:lnTo>
                    <a:pt x="35671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8" name="Google Shape;1138;p36"/>
            <p:cNvSpPr/>
            <p:nvPr/>
          </p:nvSpPr>
          <p:spPr>
            <a:xfrm>
              <a:off x="8197200" y="5286518"/>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39" name="Google Shape;1139;p36"/>
            <p:cNvSpPr/>
            <p:nvPr/>
          </p:nvSpPr>
          <p:spPr>
            <a:xfrm>
              <a:off x="3659909" y="5442526"/>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0" name="Google Shape;1140;p36"/>
            <p:cNvSpPr/>
            <p:nvPr/>
          </p:nvSpPr>
          <p:spPr>
            <a:xfrm>
              <a:off x="4034090" y="5442526"/>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1" name="Google Shape;1141;p36"/>
            <p:cNvSpPr/>
            <p:nvPr/>
          </p:nvSpPr>
          <p:spPr>
            <a:xfrm>
              <a:off x="4308489" y="5442526"/>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2" name="Google Shape;1142;p36"/>
            <p:cNvSpPr/>
            <p:nvPr/>
          </p:nvSpPr>
          <p:spPr>
            <a:xfrm>
              <a:off x="4513596" y="5442526"/>
              <a:ext cx="651741" cy="153521"/>
            </a:xfrm>
            <a:custGeom>
              <a:rect b="b" l="l" r="r" t="t"/>
              <a:pathLst>
                <a:path extrusionOk="0" h="173989" w="716914">
                  <a:moveTo>
                    <a:pt x="0" y="173761"/>
                  </a:moveTo>
                  <a:lnTo>
                    <a:pt x="716487" y="173761"/>
                  </a:lnTo>
                  <a:lnTo>
                    <a:pt x="716487"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3" name="Google Shape;1143;p36"/>
            <p:cNvSpPr/>
            <p:nvPr/>
          </p:nvSpPr>
          <p:spPr>
            <a:xfrm>
              <a:off x="5237012" y="5442526"/>
              <a:ext cx="196850" cy="153521"/>
            </a:xfrm>
            <a:custGeom>
              <a:rect b="b" l="l" r="r" t="t"/>
              <a:pathLst>
                <a:path extrusionOk="0" h="173989" w="216535">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4" name="Google Shape;1144;p36"/>
            <p:cNvSpPr/>
            <p:nvPr/>
          </p:nvSpPr>
          <p:spPr>
            <a:xfrm>
              <a:off x="5469836" y="5442526"/>
              <a:ext cx="299605" cy="153521"/>
            </a:xfrm>
            <a:custGeom>
              <a:rect b="b" l="l" r="r" t="t"/>
              <a:pathLst>
                <a:path extrusionOk="0" h="173989" w="329564">
                  <a:moveTo>
                    <a:pt x="0" y="173761"/>
                  </a:moveTo>
                  <a:lnTo>
                    <a:pt x="329279" y="173761"/>
                  </a:lnTo>
                  <a:lnTo>
                    <a:pt x="32927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5" name="Google Shape;1145;p36"/>
            <p:cNvSpPr/>
            <p:nvPr/>
          </p:nvSpPr>
          <p:spPr>
            <a:xfrm>
              <a:off x="5805212" y="5442526"/>
              <a:ext cx="61191" cy="153521"/>
            </a:xfrm>
            <a:custGeom>
              <a:rect b="b" l="l" r="r" t="t"/>
              <a:pathLst>
                <a:path extrusionOk="0" h="173989" w="67310">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6" name="Google Shape;1146;p36"/>
            <p:cNvSpPr/>
            <p:nvPr/>
          </p:nvSpPr>
          <p:spPr>
            <a:xfrm>
              <a:off x="5902223" y="5442526"/>
              <a:ext cx="244186" cy="153521"/>
            </a:xfrm>
            <a:custGeom>
              <a:rect b="b" l="l" r="r" t="t"/>
              <a:pathLst>
                <a:path extrusionOk="0" h="173989" w="268604">
                  <a:moveTo>
                    <a:pt x="0" y="173761"/>
                  </a:moveTo>
                  <a:lnTo>
                    <a:pt x="268301" y="173761"/>
                  </a:lnTo>
                  <a:lnTo>
                    <a:pt x="26830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7" name="Google Shape;1147;p36"/>
            <p:cNvSpPr/>
            <p:nvPr/>
          </p:nvSpPr>
          <p:spPr>
            <a:xfrm>
              <a:off x="6182166" y="5442526"/>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8" name="Google Shape;1148;p36"/>
            <p:cNvSpPr/>
            <p:nvPr/>
          </p:nvSpPr>
          <p:spPr>
            <a:xfrm>
              <a:off x="6467651" y="5442526"/>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49" name="Google Shape;1149;p36"/>
            <p:cNvSpPr/>
            <p:nvPr/>
          </p:nvSpPr>
          <p:spPr>
            <a:xfrm>
              <a:off x="6620096" y="5442526"/>
              <a:ext cx="365991" cy="153521"/>
            </a:xfrm>
            <a:custGeom>
              <a:rect b="b" l="l" r="r" t="t"/>
              <a:pathLst>
                <a:path extrusionOk="0" h="173989" w="402590">
                  <a:moveTo>
                    <a:pt x="0" y="173761"/>
                  </a:moveTo>
                  <a:lnTo>
                    <a:pt x="402452" y="173761"/>
                  </a:lnTo>
                  <a:lnTo>
                    <a:pt x="40245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0" name="Google Shape;1150;p36"/>
            <p:cNvSpPr/>
            <p:nvPr/>
          </p:nvSpPr>
          <p:spPr>
            <a:xfrm>
              <a:off x="7021994" y="5442526"/>
              <a:ext cx="199736" cy="153521"/>
            </a:xfrm>
            <a:custGeom>
              <a:rect b="b" l="l" r="r" t="t"/>
              <a:pathLst>
                <a:path extrusionOk="0" h="173989"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1" name="Google Shape;1151;p36"/>
            <p:cNvSpPr/>
            <p:nvPr/>
          </p:nvSpPr>
          <p:spPr>
            <a:xfrm>
              <a:off x="7257590" y="5442526"/>
              <a:ext cx="637886" cy="153521"/>
            </a:xfrm>
            <a:custGeom>
              <a:rect b="b" l="l" r="r" t="t"/>
              <a:pathLst>
                <a:path extrusionOk="0" h="173989" w="701675">
                  <a:moveTo>
                    <a:pt x="0" y="173761"/>
                  </a:moveTo>
                  <a:lnTo>
                    <a:pt x="701242" y="173761"/>
                  </a:lnTo>
                  <a:lnTo>
                    <a:pt x="7012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2" name="Google Shape;1152;p36"/>
            <p:cNvSpPr/>
            <p:nvPr/>
          </p:nvSpPr>
          <p:spPr>
            <a:xfrm>
              <a:off x="7967146" y="5442526"/>
              <a:ext cx="338282" cy="153521"/>
            </a:xfrm>
            <a:custGeom>
              <a:rect b="b" l="l" r="r" t="t"/>
              <a:pathLst>
                <a:path extrusionOk="0" h="173989" w="372109">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3" name="Google Shape;1153;p36"/>
            <p:cNvSpPr/>
            <p:nvPr/>
          </p:nvSpPr>
          <p:spPr>
            <a:xfrm>
              <a:off x="8341328" y="5442526"/>
              <a:ext cx="97558" cy="153521"/>
            </a:xfrm>
            <a:custGeom>
              <a:rect b="b" l="l" r="r" t="t"/>
              <a:pathLst>
                <a:path extrusionOk="0" h="173989" w="107315">
                  <a:moveTo>
                    <a:pt x="0" y="173761"/>
                  </a:moveTo>
                  <a:lnTo>
                    <a:pt x="106710" y="173761"/>
                  </a:lnTo>
                  <a:lnTo>
                    <a:pt x="10671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4" name="Google Shape;1154;p36"/>
            <p:cNvSpPr/>
            <p:nvPr/>
          </p:nvSpPr>
          <p:spPr>
            <a:xfrm>
              <a:off x="8474370" y="5442526"/>
              <a:ext cx="61191" cy="153521"/>
            </a:xfrm>
            <a:custGeom>
              <a:rect b="b" l="l" r="r" t="t"/>
              <a:pathLst>
                <a:path extrusionOk="0" h="173989" w="67309">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5" name="Google Shape;1155;p36"/>
            <p:cNvSpPr/>
            <p:nvPr/>
          </p:nvSpPr>
          <p:spPr>
            <a:xfrm>
              <a:off x="3659909" y="5595845"/>
              <a:ext cx="737755" cy="156322"/>
            </a:xfrm>
            <a:custGeom>
              <a:rect b="b" l="l" r="r" t="t"/>
              <a:pathLst>
                <a:path extrusionOk="0" h="177164" w="811529">
                  <a:moveTo>
                    <a:pt x="0" y="176809"/>
                  </a:moveTo>
                  <a:lnTo>
                    <a:pt x="811002" y="176809"/>
                  </a:lnTo>
                  <a:lnTo>
                    <a:pt x="81100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6" name="Google Shape;1156;p36"/>
            <p:cNvSpPr/>
            <p:nvPr/>
          </p:nvSpPr>
          <p:spPr>
            <a:xfrm>
              <a:off x="4433216" y="5595845"/>
              <a:ext cx="355023" cy="156322"/>
            </a:xfrm>
            <a:custGeom>
              <a:rect b="b" l="l" r="r" t="t"/>
              <a:pathLst>
                <a:path extrusionOk="0" h="177164" w="390525">
                  <a:moveTo>
                    <a:pt x="0" y="176809"/>
                  </a:moveTo>
                  <a:lnTo>
                    <a:pt x="390256" y="176809"/>
                  </a:lnTo>
                  <a:lnTo>
                    <a:pt x="39025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7" name="Google Shape;1157;p36"/>
            <p:cNvSpPr/>
            <p:nvPr/>
          </p:nvSpPr>
          <p:spPr>
            <a:xfrm>
              <a:off x="4860059" y="5595845"/>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8" name="Google Shape;1158;p36"/>
            <p:cNvSpPr/>
            <p:nvPr/>
          </p:nvSpPr>
          <p:spPr>
            <a:xfrm>
              <a:off x="5095655" y="5595845"/>
              <a:ext cx="482600" cy="156322"/>
            </a:xfrm>
            <a:custGeom>
              <a:rect b="b" l="l" r="r" t="t"/>
              <a:pathLst>
                <a:path extrusionOk="0" h="177164" w="530860">
                  <a:moveTo>
                    <a:pt x="0" y="176809"/>
                  </a:moveTo>
                  <a:lnTo>
                    <a:pt x="530505" y="176809"/>
                  </a:lnTo>
                  <a:lnTo>
                    <a:pt x="5305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59" name="Google Shape;1159;p36"/>
            <p:cNvSpPr/>
            <p:nvPr/>
          </p:nvSpPr>
          <p:spPr>
            <a:xfrm>
              <a:off x="5613964" y="5595845"/>
              <a:ext cx="559955" cy="156322"/>
            </a:xfrm>
            <a:custGeom>
              <a:rect b="b" l="l" r="r" t="t"/>
              <a:pathLst>
                <a:path extrusionOk="0" h="177164" w="615950">
                  <a:moveTo>
                    <a:pt x="0" y="176809"/>
                  </a:moveTo>
                  <a:lnTo>
                    <a:pt x="615874" y="176809"/>
                  </a:lnTo>
                  <a:lnTo>
                    <a:pt x="615874"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0" name="Google Shape;1160;p36"/>
            <p:cNvSpPr/>
            <p:nvPr/>
          </p:nvSpPr>
          <p:spPr>
            <a:xfrm>
              <a:off x="6209883" y="5595845"/>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1" name="Google Shape;1161;p36"/>
            <p:cNvSpPr/>
            <p:nvPr/>
          </p:nvSpPr>
          <p:spPr>
            <a:xfrm>
              <a:off x="6414990" y="5595845"/>
              <a:ext cx="279977" cy="156322"/>
            </a:xfrm>
            <a:custGeom>
              <a:rect b="b" l="l" r="r" t="t"/>
              <a:pathLst>
                <a:path extrusionOk="0" h="177164" w="307975">
                  <a:moveTo>
                    <a:pt x="0" y="176809"/>
                  </a:moveTo>
                  <a:lnTo>
                    <a:pt x="307937" y="176809"/>
                  </a:lnTo>
                  <a:lnTo>
                    <a:pt x="30793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2" name="Google Shape;1162;p36"/>
            <p:cNvSpPr/>
            <p:nvPr/>
          </p:nvSpPr>
          <p:spPr>
            <a:xfrm>
              <a:off x="6730964" y="5595845"/>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3" name="Google Shape;1163;p36"/>
            <p:cNvSpPr/>
            <p:nvPr/>
          </p:nvSpPr>
          <p:spPr>
            <a:xfrm>
              <a:off x="7141178" y="5595845"/>
              <a:ext cx="413326" cy="156322"/>
            </a:xfrm>
            <a:custGeom>
              <a:rect b="b" l="l" r="r" t="t"/>
              <a:pathLst>
                <a:path extrusionOk="0" h="177164" w="454659">
                  <a:moveTo>
                    <a:pt x="0" y="176809"/>
                  </a:moveTo>
                  <a:lnTo>
                    <a:pt x="454283" y="176809"/>
                  </a:lnTo>
                  <a:lnTo>
                    <a:pt x="45428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4" name="Google Shape;1164;p36"/>
            <p:cNvSpPr/>
            <p:nvPr/>
          </p:nvSpPr>
          <p:spPr>
            <a:xfrm>
              <a:off x="7590195" y="5595845"/>
              <a:ext cx="61191" cy="156322"/>
            </a:xfrm>
            <a:custGeom>
              <a:rect b="b" l="l" r="r" t="t"/>
              <a:pathLst>
                <a:path extrusionOk="0" h="177164" w="67309">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5" name="Google Shape;1165;p36"/>
            <p:cNvSpPr/>
            <p:nvPr/>
          </p:nvSpPr>
          <p:spPr>
            <a:xfrm>
              <a:off x="7687205" y="5595845"/>
              <a:ext cx="360795" cy="156322"/>
            </a:xfrm>
            <a:custGeom>
              <a:rect b="b" l="l" r="r" t="t"/>
              <a:pathLst>
                <a:path extrusionOk="0" h="177164" w="396875">
                  <a:moveTo>
                    <a:pt x="0" y="176809"/>
                  </a:moveTo>
                  <a:lnTo>
                    <a:pt x="396354" y="176809"/>
                  </a:lnTo>
                  <a:lnTo>
                    <a:pt x="39635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6" name="Google Shape;1166;p36"/>
            <p:cNvSpPr/>
            <p:nvPr/>
          </p:nvSpPr>
          <p:spPr>
            <a:xfrm>
              <a:off x="8083560" y="5595845"/>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7" name="Google Shape;1167;p36"/>
            <p:cNvSpPr/>
            <p:nvPr/>
          </p:nvSpPr>
          <p:spPr>
            <a:xfrm>
              <a:off x="8224916" y="5595845"/>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8" name="Google Shape;1168;p36"/>
            <p:cNvSpPr/>
            <p:nvPr/>
          </p:nvSpPr>
          <p:spPr>
            <a:xfrm>
              <a:off x="3659910" y="5751854"/>
              <a:ext cx="277668" cy="153521"/>
            </a:xfrm>
            <a:custGeom>
              <a:rect b="b" l="l" r="r" t="t"/>
              <a:pathLst>
                <a:path extrusionOk="0" h="173989" w="305435">
                  <a:moveTo>
                    <a:pt x="0" y="173761"/>
                  </a:moveTo>
                  <a:lnTo>
                    <a:pt x="304888" y="173761"/>
                  </a:lnTo>
                  <a:lnTo>
                    <a:pt x="30488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69" name="Google Shape;1169;p36"/>
            <p:cNvSpPr/>
            <p:nvPr/>
          </p:nvSpPr>
          <p:spPr>
            <a:xfrm>
              <a:off x="3973112" y="5751854"/>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0" name="Google Shape;1170;p36"/>
            <p:cNvSpPr/>
            <p:nvPr/>
          </p:nvSpPr>
          <p:spPr>
            <a:xfrm>
              <a:off x="4117240" y="5751854"/>
              <a:ext cx="474518" cy="153521"/>
            </a:xfrm>
            <a:custGeom>
              <a:rect b="b" l="l" r="r" t="t"/>
              <a:pathLst>
                <a:path extrusionOk="0" h="173989" w="521970">
                  <a:moveTo>
                    <a:pt x="0" y="173761"/>
                  </a:moveTo>
                  <a:lnTo>
                    <a:pt x="521358" y="173761"/>
                  </a:lnTo>
                  <a:lnTo>
                    <a:pt x="5213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1" name="Google Shape;1171;p36"/>
            <p:cNvSpPr/>
            <p:nvPr/>
          </p:nvSpPr>
          <p:spPr>
            <a:xfrm>
              <a:off x="4627236" y="5751854"/>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2" name="Google Shape;1172;p36"/>
            <p:cNvSpPr/>
            <p:nvPr/>
          </p:nvSpPr>
          <p:spPr>
            <a:xfrm>
              <a:off x="5042992" y="5751854"/>
              <a:ext cx="77932" cy="153521"/>
            </a:xfrm>
            <a:custGeom>
              <a:rect b="b" l="l" r="r" t="t"/>
              <a:pathLst>
                <a:path extrusionOk="0" h="173989" w="85725">
                  <a:moveTo>
                    <a:pt x="0" y="173761"/>
                  </a:moveTo>
                  <a:lnTo>
                    <a:pt x="85368" y="173761"/>
                  </a:lnTo>
                  <a:lnTo>
                    <a:pt x="8536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3" name="Google Shape;1173;p36"/>
            <p:cNvSpPr/>
            <p:nvPr/>
          </p:nvSpPr>
          <p:spPr>
            <a:xfrm>
              <a:off x="5156633" y="5751854"/>
              <a:ext cx="88900" cy="153521"/>
            </a:xfrm>
            <a:custGeom>
              <a:rect b="b" l="l" r="r" t="t"/>
              <a:pathLst>
                <a:path extrusionOk="0" h="173989" w="97789">
                  <a:moveTo>
                    <a:pt x="0" y="173761"/>
                  </a:moveTo>
                  <a:lnTo>
                    <a:pt x="97564" y="173761"/>
                  </a:lnTo>
                  <a:lnTo>
                    <a:pt x="9756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4" name="Google Shape;1174;p36"/>
            <p:cNvSpPr/>
            <p:nvPr/>
          </p:nvSpPr>
          <p:spPr>
            <a:xfrm>
              <a:off x="5281359" y="5751854"/>
              <a:ext cx="255155" cy="153521"/>
            </a:xfrm>
            <a:custGeom>
              <a:rect b="b" l="l" r="r" t="t"/>
              <a:pathLst>
                <a:path extrusionOk="0" h="173989" w="280670">
                  <a:moveTo>
                    <a:pt x="0" y="173761"/>
                  </a:moveTo>
                  <a:lnTo>
                    <a:pt x="280497" y="173761"/>
                  </a:lnTo>
                  <a:lnTo>
                    <a:pt x="28049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5" name="Google Shape;1175;p36"/>
            <p:cNvSpPr/>
            <p:nvPr/>
          </p:nvSpPr>
          <p:spPr>
            <a:xfrm>
              <a:off x="5569618" y="5751854"/>
              <a:ext cx="263814" cy="153521"/>
            </a:xfrm>
            <a:custGeom>
              <a:rect b="b" l="l" r="r" t="t"/>
              <a:pathLst>
                <a:path extrusionOk="0" h="173989" w="290195">
                  <a:moveTo>
                    <a:pt x="0" y="173761"/>
                  </a:moveTo>
                  <a:lnTo>
                    <a:pt x="289643" y="173761"/>
                  </a:lnTo>
                  <a:lnTo>
                    <a:pt x="2896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6" name="Google Shape;1176;p36"/>
            <p:cNvSpPr/>
            <p:nvPr/>
          </p:nvSpPr>
          <p:spPr>
            <a:xfrm>
              <a:off x="5902223" y="5751854"/>
              <a:ext cx="75045" cy="153521"/>
            </a:xfrm>
            <a:custGeom>
              <a:rect b="b" l="l" r="r" t="t"/>
              <a:pathLst>
                <a:path extrusionOk="0" h="173989" w="82550">
                  <a:moveTo>
                    <a:pt x="0" y="173761"/>
                  </a:moveTo>
                  <a:lnTo>
                    <a:pt x="82319" y="173761"/>
                  </a:lnTo>
                  <a:lnTo>
                    <a:pt x="823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7" name="Google Shape;1177;p36"/>
            <p:cNvSpPr/>
            <p:nvPr/>
          </p:nvSpPr>
          <p:spPr>
            <a:xfrm>
              <a:off x="6013092" y="5751854"/>
              <a:ext cx="91786" cy="153521"/>
            </a:xfrm>
            <a:custGeom>
              <a:rect b="b" l="l" r="r" t="t"/>
              <a:pathLst>
                <a:path extrusionOk="0" h="173989" w="100965">
                  <a:moveTo>
                    <a:pt x="0" y="173761"/>
                  </a:moveTo>
                  <a:lnTo>
                    <a:pt x="100613" y="173761"/>
                  </a:lnTo>
                  <a:lnTo>
                    <a:pt x="10061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8" name="Google Shape;1178;p36"/>
            <p:cNvSpPr/>
            <p:nvPr/>
          </p:nvSpPr>
          <p:spPr>
            <a:xfrm>
              <a:off x="6140590" y="5751854"/>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79" name="Google Shape;1179;p36"/>
            <p:cNvSpPr/>
            <p:nvPr/>
          </p:nvSpPr>
          <p:spPr>
            <a:xfrm>
              <a:off x="6428847" y="5751854"/>
              <a:ext cx="244186" cy="153521"/>
            </a:xfrm>
            <a:custGeom>
              <a:rect b="b" l="l" r="r" t="t"/>
              <a:pathLst>
                <a:path extrusionOk="0" h="173989" w="268604">
                  <a:moveTo>
                    <a:pt x="0" y="173761"/>
                  </a:moveTo>
                  <a:lnTo>
                    <a:pt x="268301" y="173761"/>
                  </a:lnTo>
                  <a:lnTo>
                    <a:pt x="26830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80" name="Google Shape;1180;p36"/>
            <p:cNvSpPr/>
            <p:nvPr/>
          </p:nvSpPr>
          <p:spPr>
            <a:xfrm>
              <a:off x="6744824" y="5751854"/>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81" name="Google Shape;1181;p36"/>
            <p:cNvSpPr/>
            <p:nvPr/>
          </p:nvSpPr>
          <p:spPr>
            <a:xfrm>
              <a:off x="6886180" y="5751854"/>
              <a:ext cx="321541" cy="153521"/>
            </a:xfrm>
            <a:custGeom>
              <a:rect b="b" l="l" r="r" t="t"/>
              <a:pathLst>
                <a:path extrusionOk="0" h="173989" w="353695">
                  <a:moveTo>
                    <a:pt x="0" y="173761"/>
                  </a:moveTo>
                  <a:lnTo>
                    <a:pt x="353670" y="173761"/>
                  </a:lnTo>
                  <a:lnTo>
                    <a:pt x="3536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82" name="Google Shape;1182;p36"/>
            <p:cNvSpPr/>
            <p:nvPr/>
          </p:nvSpPr>
          <p:spPr>
            <a:xfrm>
              <a:off x="7243731" y="5751854"/>
              <a:ext cx="161059" cy="153521"/>
            </a:xfrm>
            <a:custGeom>
              <a:rect b="b" l="l" r="r" t="t"/>
              <a:pathLst>
                <a:path extrusionOk="0" h="173989" w="177165">
                  <a:moveTo>
                    <a:pt x="0" y="173761"/>
                  </a:moveTo>
                  <a:lnTo>
                    <a:pt x="176834" y="173761"/>
                  </a:lnTo>
                  <a:lnTo>
                    <a:pt x="17683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83" name="Google Shape;1183;p36"/>
            <p:cNvSpPr/>
            <p:nvPr/>
          </p:nvSpPr>
          <p:spPr>
            <a:xfrm>
              <a:off x="7440522" y="5751854"/>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84" name="Google Shape;1184;p36"/>
            <p:cNvSpPr/>
            <p:nvPr/>
          </p:nvSpPr>
          <p:spPr>
            <a:xfrm>
              <a:off x="7728779" y="5751854"/>
              <a:ext cx="662709" cy="153521"/>
            </a:xfrm>
            <a:custGeom>
              <a:rect b="b" l="l" r="r" t="t"/>
              <a:pathLst>
                <a:path extrusionOk="0" h="173989" w="728979">
                  <a:moveTo>
                    <a:pt x="0" y="173761"/>
                  </a:moveTo>
                  <a:lnTo>
                    <a:pt x="728682" y="173761"/>
                  </a:lnTo>
                  <a:lnTo>
                    <a:pt x="72868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85" name="Google Shape;1185;p36"/>
            <p:cNvSpPr/>
            <p:nvPr/>
          </p:nvSpPr>
          <p:spPr>
            <a:xfrm>
              <a:off x="8427252" y="5751854"/>
              <a:ext cx="196850" cy="153521"/>
            </a:xfrm>
            <a:custGeom>
              <a:rect b="b" l="l" r="r" t="t"/>
              <a:pathLst>
                <a:path extrusionOk="0" h="173989" w="216534">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000">
                <a:solidFill>
                  <a:schemeClr val="dk1"/>
                </a:solidFill>
                <a:latin typeface="Tahoma"/>
                <a:ea typeface="Tahoma"/>
                <a:cs typeface="Tahoma"/>
                <a:sym typeface="Tahoma"/>
              </a:endParaRPr>
            </a:p>
          </p:txBody>
        </p:sp>
        <p:sp>
          <p:nvSpPr>
            <p:cNvPr id="1186" name="Google Shape;1186;p36"/>
            <p:cNvSpPr/>
            <p:nvPr/>
          </p:nvSpPr>
          <p:spPr>
            <a:xfrm>
              <a:off x="3659909" y="5905172"/>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87" name="Google Shape;1187;p36"/>
            <p:cNvSpPr/>
            <p:nvPr/>
          </p:nvSpPr>
          <p:spPr>
            <a:xfrm>
              <a:off x="3804038" y="5905172"/>
              <a:ext cx="424295" cy="156322"/>
            </a:xfrm>
            <a:custGeom>
              <a:rect b="b" l="l" r="r" t="t"/>
              <a:pathLst>
                <a:path extrusionOk="0" h="177164" w="466725">
                  <a:moveTo>
                    <a:pt x="0" y="176809"/>
                  </a:moveTo>
                  <a:lnTo>
                    <a:pt x="466479" y="176809"/>
                  </a:lnTo>
                  <a:lnTo>
                    <a:pt x="46647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88" name="Google Shape;1188;p36"/>
            <p:cNvSpPr/>
            <p:nvPr/>
          </p:nvSpPr>
          <p:spPr>
            <a:xfrm>
              <a:off x="4264141" y="5905172"/>
              <a:ext cx="227445" cy="156322"/>
            </a:xfrm>
            <a:custGeom>
              <a:rect b="b" l="l" r="r" t="t"/>
              <a:pathLst>
                <a:path extrusionOk="0" h="177164" w="250189">
                  <a:moveTo>
                    <a:pt x="0" y="176809"/>
                  </a:moveTo>
                  <a:lnTo>
                    <a:pt x="250008" y="176809"/>
                  </a:lnTo>
                  <a:lnTo>
                    <a:pt x="25000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89" name="Google Shape;1189;p36"/>
            <p:cNvSpPr/>
            <p:nvPr/>
          </p:nvSpPr>
          <p:spPr>
            <a:xfrm>
              <a:off x="4527454" y="5905172"/>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0" name="Google Shape;1190;p36"/>
            <p:cNvSpPr/>
            <p:nvPr/>
          </p:nvSpPr>
          <p:spPr>
            <a:xfrm>
              <a:off x="4932125" y="5905172"/>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1" name="Google Shape;1191;p36"/>
            <p:cNvSpPr/>
            <p:nvPr/>
          </p:nvSpPr>
          <p:spPr>
            <a:xfrm>
              <a:off x="5128915" y="5905172"/>
              <a:ext cx="330200" cy="156322"/>
            </a:xfrm>
            <a:custGeom>
              <a:rect b="b" l="l" r="r" t="t"/>
              <a:pathLst>
                <a:path extrusionOk="0" h="177164" w="363220">
                  <a:moveTo>
                    <a:pt x="0" y="176809"/>
                  </a:moveTo>
                  <a:lnTo>
                    <a:pt x="362817" y="176809"/>
                  </a:lnTo>
                  <a:lnTo>
                    <a:pt x="36281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2" name="Google Shape;1192;p36"/>
            <p:cNvSpPr/>
            <p:nvPr/>
          </p:nvSpPr>
          <p:spPr>
            <a:xfrm>
              <a:off x="5494780" y="5905172"/>
              <a:ext cx="438150" cy="156322"/>
            </a:xfrm>
            <a:custGeom>
              <a:rect b="b" l="l" r="r" t="t"/>
              <a:pathLst>
                <a:path extrusionOk="0" h="177164" w="481965">
                  <a:moveTo>
                    <a:pt x="0" y="176809"/>
                  </a:moveTo>
                  <a:lnTo>
                    <a:pt x="481723" y="176809"/>
                  </a:lnTo>
                  <a:lnTo>
                    <a:pt x="4817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3" name="Google Shape;1193;p36"/>
            <p:cNvSpPr/>
            <p:nvPr/>
          </p:nvSpPr>
          <p:spPr>
            <a:xfrm>
              <a:off x="6002003" y="5905172"/>
              <a:ext cx="277668" cy="156322"/>
            </a:xfrm>
            <a:custGeom>
              <a:rect b="b" l="l" r="r" t="t"/>
              <a:pathLst>
                <a:path extrusionOk="0" h="177164" w="305434">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4" name="Google Shape;1194;p36"/>
            <p:cNvSpPr/>
            <p:nvPr/>
          </p:nvSpPr>
          <p:spPr>
            <a:xfrm>
              <a:off x="6315208" y="5905172"/>
              <a:ext cx="180686" cy="156322"/>
            </a:xfrm>
            <a:custGeom>
              <a:rect b="b" l="l" r="r" t="t"/>
              <a:pathLst>
                <a:path extrusionOk="0" h="177164" w="198754">
                  <a:moveTo>
                    <a:pt x="0" y="176809"/>
                  </a:moveTo>
                  <a:lnTo>
                    <a:pt x="198177" y="176809"/>
                  </a:lnTo>
                  <a:lnTo>
                    <a:pt x="19817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5" name="Google Shape;1195;p36"/>
            <p:cNvSpPr/>
            <p:nvPr/>
          </p:nvSpPr>
          <p:spPr>
            <a:xfrm>
              <a:off x="6531401" y="5905172"/>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6" name="Google Shape;1196;p36"/>
            <p:cNvSpPr/>
            <p:nvPr/>
          </p:nvSpPr>
          <p:spPr>
            <a:xfrm>
              <a:off x="6827975" y="5905172"/>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7" name="Google Shape;1197;p36"/>
            <p:cNvSpPr/>
            <p:nvPr/>
          </p:nvSpPr>
          <p:spPr>
            <a:xfrm>
              <a:off x="7033081" y="5905172"/>
              <a:ext cx="374650" cy="156322"/>
            </a:xfrm>
            <a:custGeom>
              <a:rect b="b" l="l" r="r" t="t"/>
              <a:pathLst>
                <a:path extrusionOk="0" h="177164" w="412115">
                  <a:moveTo>
                    <a:pt x="0" y="176809"/>
                  </a:moveTo>
                  <a:lnTo>
                    <a:pt x="411598" y="176809"/>
                  </a:lnTo>
                  <a:lnTo>
                    <a:pt x="41159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8" name="Google Shape;1198;p36"/>
            <p:cNvSpPr/>
            <p:nvPr/>
          </p:nvSpPr>
          <p:spPr>
            <a:xfrm>
              <a:off x="7443295" y="5905172"/>
              <a:ext cx="554759" cy="156322"/>
            </a:xfrm>
            <a:custGeom>
              <a:rect b="b" l="l" r="r" t="t"/>
              <a:pathLst>
                <a:path extrusionOk="0" h="177164" w="610234">
                  <a:moveTo>
                    <a:pt x="0" y="176809"/>
                  </a:moveTo>
                  <a:lnTo>
                    <a:pt x="609776" y="176809"/>
                  </a:lnTo>
                  <a:lnTo>
                    <a:pt x="609776"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199" name="Google Shape;1199;p36"/>
            <p:cNvSpPr/>
            <p:nvPr/>
          </p:nvSpPr>
          <p:spPr>
            <a:xfrm>
              <a:off x="8033669" y="5905172"/>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0" name="Google Shape;1200;p36"/>
            <p:cNvSpPr/>
            <p:nvPr/>
          </p:nvSpPr>
          <p:spPr>
            <a:xfrm>
              <a:off x="8183340" y="5905172"/>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1" name="Google Shape;1201;p36"/>
            <p:cNvSpPr/>
            <p:nvPr/>
          </p:nvSpPr>
          <p:spPr>
            <a:xfrm>
              <a:off x="3659909" y="6061180"/>
              <a:ext cx="460664" cy="153521"/>
            </a:xfrm>
            <a:custGeom>
              <a:rect b="b" l="l" r="r" t="t"/>
              <a:pathLst>
                <a:path extrusionOk="0" h="173989" w="506729">
                  <a:moveTo>
                    <a:pt x="0" y="173761"/>
                  </a:moveTo>
                  <a:lnTo>
                    <a:pt x="506114" y="173761"/>
                  </a:lnTo>
                  <a:lnTo>
                    <a:pt x="50611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2" name="Google Shape;1202;p36"/>
            <p:cNvSpPr/>
            <p:nvPr/>
          </p:nvSpPr>
          <p:spPr>
            <a:xfrm>
              <a:off x="4194849" y="6061180"/>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3" name="Google Shape;1203;p36"/>
            <p:cNvSpPr/>
            <p:nvPr/>
          </p:nvSpPr>
          <p:spPr>
            <a:xfrm>
              <a:off x="4430444" y="6061180"/>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4" name="Google Shape;1204;p36"/>
            <p:cNvSpPr/>
            <p:nvPr/>
          </p:nvSpPr>
          <p:spPr>
            <a:xfrm>
              <a:off x="4718702" y="6061180"/>
              <a:ext cx="91786" cy="153521"/>
            </a:xfrm>
            <a:custGeom>
              <a:rect b="b" l="l" r="r" t="t"/>
              <a:pathLst>
                <a:path extrusionOk="0" h="173989" w="100964">
                  <a:moveTo>
                    <a:pt x="0" y="173761"/>
                  </a:moveTo>
                  <a:lnTo>
                    <a:pt x="100613" y="173761"/>
                  </a:lnTo>
                  <a:lnTo>
                    <a:pt x="10061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5" name="Google Shape;1205;p36"/>
            <p:cNvSpPr/>
            <p:nvPr/>
          </p:nvSpPr>
          <p:spPr>
            <a:xfrm>
              <a:off x="4846201" y="6061180"/>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6" name="Google Shape;1206;p36"/>
            <p:cNvSpPr/>
            <p:nvPr/>
          </p:nvSpPr>
          <p:spPr>
            <a:xfrm>
              <a:off x="5120600" y="6061180"/>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7" name="Google Shape;1207;p36"/>
            <p:cNvSpPr/>
            <p:nvPr/>
          </p:nvSpPr>
          <p:spPr>
            <a:xfrm>
              <a:off x="5325707" y="6061180"/>
              <a:ext cx="504536" cy="153521"/>
            </a:xfrm>
            <a:custGeom>
              <a:rect b="b" l="l" r="r" t="t"/>
              <a:pathLst>
                <a:path extrusionOk="0" h="173989" w="554989">
                  <a:moveTo>
                    <a:pt x="0" y="173761"/>
                  </a:moveTo>
                  <a:lnTo>
                    <a:pt x="554896" y="173761"/>
                  </a:lnTo>
                  <a:lnTo>
                    <a:pt x="55489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8" name="Google Shape;1208;p36"/>
            <p:cNvSpPr/>
            <p:nvPr/>
          </p:nvSpPr>
          <p:spPr>
            <a:xfrm>
              <a:off x="5866190" y="6061180"/>
              <a:ext cx="338282" cy="153521"/>
            </a:xfrm>
            <a:custGeom>
              <a:rect b="b" l="l" r="r" t="t"/>
              <a:pathLst>
                <a:path extrusionOk="0" h="173989" w="372109">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09" name="Google Shape;1209;p36"/>
            <p:cNvSpPr/>
            <p:nvPr/>
          </p:nvSpPr>
          <p:spPr>
            <a:xfrm>
              <a:off x="6240371" y="6061180"/>
              <a:ext cx="559955" cy="153521"/>
            </a:xfrm>
            <a:custGeom>
              <a:rect b="b" l="l" r="r" t="t"/>
              <a:pathLst>
                <a:path extrusionOk="0" h="173989" w="615950">
                  <a:moveTo>
                    <a:pt x="0" y="173761"/>
                  </a:moveTo>
                  <a:lnTo>
                    <a:pt x="615873" y="173761"/>
                  </a:lnTo>
                  <a:lnTo>
                    <a:pt x="61587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0" name="Google Shape;1210;p36"/>
            <p:cNvSpPr/>
            <p:nvPr/>
          </p:nvSpPr>
          <p:spPr>
            <a:xfrm>
              <a:off x="6836291" y="6061180"/>
              <a:ext cx="277668" cy="153521"/>
            </a:xfrm>
            <a:custGeom>
              <a:rect b="b" l="l" r="r" t="t"/>
              <a:pathLst>
                <a:path extrusionOk="0" h="173989" w="305434">
                  <a:moveTo>
                    <a:pt x="0" y="173761"/>
                  </a:moveTo>
                  <a:lnTo>
                    <a:pt x="304888" y="173761"/>
                  </a:lnTo>
                  <a:lnTo>
                    <a:pt x="30488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1" name="Google Shape;1211;p36"/>
            <p:cNvSpPr/>
            <p:nvPr/>
          </p:nvSpPr>
          <p:spPr>
            <a:xfrm>
              <a:off x="7149492" y="6061180"/>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2" name="Google Shape;1212;p36"/>
            <p:cNvSpPr/>
            <p:nvPr/>
          </p:nvSpPr>
          <p:spPr>
            <a:xfrm>
              <a:off x="7290851" y="6061180"/>
              <a:ext cx="468745" cy="153521"/>
            </a:xfrm>
            <a:custGeom>
              <a:rect b="b" l="l" r="r" t="t"/>
              <a:pathLst>
                <a:path extrusionOk="0" h="173989" w="515620">
                  <a:moveTo>
                    <a:pt x="0" y="173761"/>
                  </a:moveTo>
                  <a:lnTo>
                    <a:pt x="515261" y="173761"/>
                  </a:lnTo>
                  <a:lnTo>
                    <a:pt x="51526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3" name="Google Shape;1213;p36"/>
            <p:cNvSpPr/>
            <p:nvPr/>
          </p:nvSpPr>
          <p:spPr>
            <a:xfrm>
              <a:off x="7795301" y="6061180"/>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4" name="Google Shape;1214;p36"/>
            <p:cNvSpPr/>
            <p:nvPr/>
          </p:nvSpPr>
          <p:spPr>
            <a:xfrm>
              <a:off x="8083560" y="6061180"/>
              <a:ext cx="376959" cy="153521"/>
            </a:xfrm>
            <a:custGeom>
              <a:rect b="b" l="l" r="r" t="t"/>
              <a:pathLst>
                <a:path extrusionOk="0" h="173989" w="414654">
                  <a:moveTo>
                    <a:pt x="0" y="173761"/>
                  </a:moveTo>
                  <a:lnTo>
                    <a:pt x="414648" y="173761"/>
                  </a:lnTo>
                  <a:lnTo>
                    <a:pt x="4146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5" name="Google Shape;1215;p36"/>
            <p:cNvSpPr/>
            <p:nvPr/>
          </p:nvSpPr>
          <p:spPr>
            <a:xfrm>
              <a:off x="3659909" y="6214500"/>
              <a:ext cx="435264" cy="156322"/>
            </a:xfrm>
            <a:custGeom>
              <a:rect b="b" l="l" r="r" t="t"/>
              <a:pathLst>
                <a:path extrusionOk="0" h="177164" w="478789">
                  <a:moveTo>
                    <a:pt x="0" y="176809"/>
                  </a:moveTo>
                  <a:lnTo>
                    <a:pt x="478674" y="176809"/>
                  </a:lnTo>
                  <a:lnTo>
                    <a:pt x="47867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6" name="Google Shape;1216;p36"/>
            <p:cNvSpPr/>
            <p:nvPr/>
          </p:nvSpPr>
          <p:spPr>
            <a:xfrm>
              <a:off x="4131099" y="6214500"/>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7" name="Google Shape;1217;p36"/>
            <p:cNvSpPr/>
            <p:nvPr/>
          </p:nvSpPr>
          <p:spPr>
            <a:xfrm>
              <a:off x="4283544" y="6214500"/>
              <a:ext cx="662709" cy="156322"/>
            </a:xfrm>
            <a:custGeom>
              <a:rect b="b" l="l" r="r" t="t"/>
              <a:pathLst>
                <a:path extrusionOk="0" h="177164" w="728979">
                  <a:moveTo>
                    <a:pt x="0" y="176809"/>
                  </a:moveTo>
                  <a:lnTo>
                    <a:pt x="728682" y="176809"/>
                  </a:lnTo>
                  <a:lnTo>
                    <a:pt x="72868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8" name="Google Shape;1218;p36"/>
            <p:cNvSpPr/>
            <p:nvPr/>
          </p:nvSpPr>
          <p:spPr>
            <a:xfrm>
              <a:off x="5018047" y="6214500"/>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19" name="Google Shape;1219;p36"/>
            <p:cNvSpPr/>
            <p:nvPr/>
          </p:nvSpPr>
          <p:spPr>
            <a:xfrm>
              <a:off x="5220382" y="6214500"/>
              <a:ext cx="385618" cy="156322"/>
            </a:xfrm>
            <a:custGeom>
              <a:rect b="b" l="l" r="r" t="t"/>
              <a:pathLst>
                <a:path extrusionOk="0" h="177164" w="424179">
                  <a:moveTo>
                    <a:pt x="0" y="176809"/>
                  </a:moveTo>
                  <a:lnTo>
                    <a:pt x="423794" y="176809"/>
                  </a:lnTo>
                  <a:lnTo>
                    <a:pt x="4237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0" name="Google Shape;1220;p36"/>
            <p:cNvSpPr/>
            <p:nvPr/>
          </p:nvSpPr>
          <p:spPr>
            <a:xfrm>
              <a:off x="5641683" y="6214500"/>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1" name="Google Shape;1221;p36"/>
            <p:cNvSpPr/>
            <p:nvPr/>
          </p:nvSpPr>
          <p:spPr>
            <a:xfrm>
              <a:off x="5791355" y="6214500"/>
              <a:ext cx="161059" cy="156322"/>
            </a:xfrm>
            <a:custGeom>
              <a:rect b="b" l="l" r="r" t="t"/>
              <a:pathLst>
                <a:path extrusionOk="0" h="177164" w="177165">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2" name="Google Shape;1222;p36"/>
            <p:cNvSpPr/>
            <p:nvPr/>
          </p:nvSpPr>
          <p:spPr>
            <a:xfrm>
              <a:off x="5988146" y="6214500"/>
              <a:ext cx="396586" cy="156322"/>
            </a:xfrm>
            <a:custGeom>
              <a:rect b="b" l="l" r="r" t="t"/>
              <a:pathLst>
                <a:path extrusionOk="0" h="177164" w="436245">
                  <a:moveTo>
                    <a:pt x="0" y="176809"/>
                  </a:moveTo>
                  <a:lnTo>
                    <a:pt x="435990" y="176809"/>
                  </a:lnTo>
                  <a:lnTo>
                    <a:pt x="43599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3" name="Google Shape;1223;p36"/>
            <p:cNvSpPr/>
            <p:nvPr/>
          </p:nvSpPr>
          <p:spPr>
            <a:xfrm>
              <a:off x="6420532" y="6214500"/>
              <a:ext cx="430068" cy="156322"/>
            </a:xfrm>
            <a:custGeom>
              <a:rect b="b" l="l" r="r" t="t"/>
              <a:pathLst>
                <a:path extrusionOk="0" h="177164" w="473075">
                  <a:moveTo>
                    <a:pt x="0" y="176809"/>
                  </a:moveTo>
                  <a:lnTo>
                    <a:pt x="472576" y="176809"/>
                  </a:lnTo>
                  <a:lnTo>
                    <a:pt x="47257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4" name="Google Shape;1224;p36"/>
            <p:cNvSpPr/>
            <p:nvPr/>
          </p:nvSpPr>
          <p:spPr>
            <a:xfrm>
              <a:off x="6886181" y="6214500"/>
              <a:ext cx="91786" cy="156322"/>
            </a:xfrm>
            <a:custGeom>
              <a:rect b="b" l="l" r="r" t="t"/>
              <a:pathLst>
                <a:path extrusionOk="0" h="177164" w="100965">
                  <a:moveTo>
                    <a:pt x="0" y="176809"/>
                  </a:moveTo>
                  <a:lnTo>
                    <a:pt x="100613" y="176809"/>
                  </a:lnTo>
                  <a:lnTo>
                    <a:pt x="10061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5" name="Google Shape;1225;p36"/>
            <p:cNvSpPr/>
            <p:nvPr/>
          </p:nvSpPr>
          <p:spPr>
            <a:xfrm>
              <a:off x="7013678" y="6214500"/>
              <a:ext cx="61191" cy="156322"/>
            </a:xfrm>
            <a:custGeom>
              <a:rect b="b" l="l" r="r" t="t"/>
              <a:pathLst>
                <a:path extrusionOk="0" h="177164" w="67309">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6" name="Google Shape;1226;p36"/>
            <p:cNvSpPr/>
            <p:nvPr/>
          </p:nvSpPr>
          <p:spPr>
            <a:xfrm>
              <a:off x="7110689" y="6214500"/>
              <a:ext cx="385618" cy="156322"/>
            </a:xfrm>
            <a:custGeom>
              <a:rect b="b" l="l" r="r" t="t"/>
              <a:pathLst>
                <a:path extrusionOk="0" h="177164" w="424179">
                  <a:moveTo>
                    <a:pt x="0" y="176809"/>
                  </a:moveTo>
                  <a:lnTo>
                    <a:pt x="423794" y="176809"/>
                  </a:lnTo>
                  <a:lnTo>
                    <a:pt x="4237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7" name="Google Shape;1227;p36"/>
            <p:cNvSpPr/>
            <p:nvPr/>
          </p:nvSpPr>
          <p:spPr>
            <a:xfrm>
              <a:off x="7531989" y="6214500"/>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8" name="Google Shape;1228;p36"/>
            <p:cNvSpPr/>
            <p:nvPr/>
          </p:nvSpPr>
          <p:spPr>
            <a:xfrm>
              <a:off x="7681662" y="6214500"/>
              <a:ext cx="645968" cy="156322"/>
            </a:xfrm>
            <a:custGeom>
              <a:rect b="b" l="l" r="r" t="t"/>
              <a:pathLst>
                <a:path extrusionOk="0" h="177164" w="710565">
                  <a:moveTo>
                    <a:pt x="0" y="176809"/>
                  </a:moveTo>
                  <a:lnTo>
                    <a:pt x="710389" y="176809"/>
                  </a:lnTo>
                  <a:lnTo>
                    <a:pt x="710389"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29" name="Google Shape;1229;p36"/>
            <p:cNvSpPr/>
            <p:nvPr/>
          </p:nvSpPr>
          <p:spPr>
            <a:xfrm>
              <a:off x="3659909" y="6370508"/>
              <a:ext cx="416213" cy="153521"/>
            </a:xfrm>
            <a:custGeom>
              <a:rect b="b" l="l" r="r" t="t"/>
              <a:pathLst>
                <a:path extrusionOk="0" h="173989" w="457835">
                  <a:moveTo>
                    <a:pt x="0" y="173761"/>
                  </a:moveTo>
                  <a:lnTo>
                    <a:pt x="457332" y="173761"/>
                  </a:lnTo>
                  <a:lnTo>
                    <a:pt x="45733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0" name="Google Shape;1230;p36"/>
            <p:cNvSpPr/>
            <p:nvPr/>
          </p:nvSpPr>
          <p:spPr>
            <a:xfrm>
              <a:off x="4111697" y="6370508"/>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1" name="Google Shape;1231;p36"/>
            <p:cNvSpPr/>
            <p:nvPr/>
          </p:nvSpPr>
          <p:spPr>
            <a:xfrm>
              <a:off x="4347293" y="6370508"/>
              <a:ext cx="637886" cy="153521"/>
            </a:xfrm>
            <a:custGeom>
              <a:rect b="b" l="l" r="r" t="t"/>
              <a:pathLst>
                <a:path extrusionOk="0" h="173989" w="701675">
                  <a:moveTo>
                    <a:pt x="0" y="173761"/>
                  </a:moveTo>
                  <a:lnTo>
                    <a:pt x="701242" y="173761"/>
                  </a:lnTo>
                  <a:lnTo>
                    <a:pt x="7012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2" name="Google Shape;1232;p36"/>
            <p:cNvSpPr/>
            <p:nvPr/>
          </p:nvSpPr>
          <p:spPr>
            <a:xfrm>
              <a:off x="5056851" y="6370508"/>
              <a:ext cx="374650" cy="153521"/>
            </a:xfrm>
            <a:custGeom>
              <a:rect b="b" l="l" r="r" t="t"/>
              <a:pathLst>
                <a:path extrusionOk="0" h="173989" w="412114">
                  <a:moveTo>
                    <a:pt x="0" y="173761"/>
                  </a:moveTo>
                  <a:lnTo>
                    <a:pt x="411599" y="173761"/>
                  </a:lnTo>
                  <a:lnTo>
                    <a:pt x="41159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3" name="Google Shape;1233;p36"/>
            <p:cNvSpPr/>
            <p:nvPr/>
          </p:nvSpPr>
          <p:spPr>
            <a:xfrm>
              <a:off x="5467064" y="6370508"/>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4" name="Google Shape;1234;p36"/>
            <p:cNvSpPr/>
            <p:nvPr/>
          </p:nvSpPr>
          <p:spPr>
            <a:xfrm>
              <a:off x="5841245" y="6370508"/>
              <a:ext cx="136236" cy="153521"/>
            </a:xfrm>
            <a:custGeom>
              <a:rect b="b" l="l" r="r" t="t"/>
              <a:pathLst>
                <a:path extrusionOk="0" h="173989" w="149859">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5" name="Google Shape;1235;p36"/>
            <p:cNvSpPr/>
            <p:nvPr/>
          </p:nvSpPr>
          <p:spPr>
            <a:xfrm>
              <a:off x="6013091" y="6370508"/>
              <a:ext cx="199736" cy="153521"/>
            </a:xfrm>
            <a:custGeom>
              <a:rect b="b" l="l" r="r" t="t"/>
              <a:pathLst>
                <a:path extrusionOk="0" h="173989"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6" name="Google Shape;1236;p36"/>
            <p:cNvSpPr/>
            <p:nvPr/>
          </p:nvSpPr>
          <p:spPr>
            <a:xfrm>
              <a:off x="6248687" y="6370508"/>
              <a:ext cx="205509" cy="153521"/>
            </a:xfrm>
            <a:custGeom>
              <a:rect b="b" l="l" r="r" t="t"/>
              <a:pathLst>
                <a:path extrusionOk="0" h="173989" w="226059">
                  <a:moveTo>
                    <a:pt x="0" y="173761"/>
                  </a:moveTo>
                  <a:lnTo>
                    <a:pt x="225617" y="173761"/>
                  </a:lnTo>
                  <a:lnTo>
                    <a:pt x="22561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7" name="Google Shape;1237;p36"/>
            <p:cNvSpPr/>
            <p:nvPr/>
          </p:nvSpPr>
          <p:spPr>
            <a:xfrm>
              <a:off x="6487053" y="6370508"/>
              <a:ext cx="344055" cy="153521"/>
            </a:xfrm>
            <a:custGeom>
              <a:rect b="b" l="l" r="r" t="t"/>
              <a:pathLst>
                <a:path extrusionOk="0" h="173989" w="378459">
                  <a:moveTo>
                    <a:pt x="0" y="173761"/>
                  </a:moveTo>
                  <a:lnTo>
                    <a:pt x="378061" y="173761"/>
                  </a:lnTo>
                  <a:lnTo>
                    <a:pt x="37806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8" name="Google Shape;1238;p36"/>
            <p:cNvSpPr/>
            <p:nvPr/>
          </p:nvSpPr>
          <p:spPr>
            <a:xfrm>
              <a:off x="6866777" y="6370508"/>
              <a:ext cx="330200" cy="153521"/>
            </a:xfrm>
            <a:custGeom>
              <a:rect b="b" l="l" r="r" t="t"/>
              <a:pathLst>
                <a:path extrusionOk="0" h="173989" w="363220">
                  <a:moveTo>
                    <a:pt x="0" y="173761"/>
                  </a:moveTo>
                  <a:lnTo>
                    <a:pt x="362817" y="173761"/>
                  </a:lnTo>
                  <a:lnTo>
                    <a:pt x="36281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39" name="Google Shape;1239;p36"/>
            <p:cNvSpPr/>
            <p:nvPr/>
          </p:nvSpPr>
          <p:spPr>
            <a:xfrm>
              <a:off x="7232644" y="6370508"/>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0" name="Google Shape;1240;p36"/>
            <p:cNvSpPr/>
            <p:nvPr/>
          </p:nvSpPr>
          <p:spPr>
            <a:xfrm>
              <a:off x="7385088" y="6370508"/>
              <a:ext cx="416213" cy="153521"/>
            </a:xfrm>
            <a:custGeom>
              <a:rect b="b" l="l" r="r" t="t"/>
              <a:pathLst>
                <a:path extrusionOk="0" h="173989" w="457834">
                  <a:moveTo>
                    <a:pt x="0" y="173761"/>
                  </a:moveTo>
                  <a:lnTo>
                    <a:pt x="457332" y="173761"/>
                  </a:lnTo>
                  <a:lnTo>
                    <a:pt x="45733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1" name="Google Shape;1241;p36"/>
            <p:cNvSpPr/>
            <p:nvPr/>
          </p:nvSpPr>
          <p:spPr>
            <a:xfrm>
              <a:off x="7836879" y="6370508"/>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2" name="Google Shape;1242;p36"/>
            <p:cNvSpPr/>
            <p:nvPr/>
          </p:nvSpPr>
          <p:spPr>
            <a:xfrm>
              <a:off x="7978235" y="6370508"/>
              <a:ext cx="554759" cy="153521"/>
            </a:xfrm>
            <a:custGeom>
              <a:rect b="b" l="l" r="r" t="t"/>
              <a:pathLst>
                <a:path extrusionOk="0" h="173989" w="610234">
                  <a:moveTo>
                    <a:pt x="0" y="173761"/>
                  </a:moveTo>
                  <a:lnTo>
                    <a:pt x="609776" y="173761"/>
                  </a:lnTo>
                  <a:lnTo>
                    <a:pt x="60977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3" name="Google Shape;1243;p36"/>
            <p:cNvSpPr/>
            <p:nvPr/>
          </p:nvSpPr>
          <p:spPr>
            <a:xfrm>
              <a:off x="3659910" y="6523827"/>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4" name="Google Shape;1244;p36"/>
            <p:cNvSpPr/>
            <p:nvPr/>
          </p:nvSpPr>
          <p:spPr>
            <a:xfrm>
              <a:off x="3865015" y="6523827"/>
              <a:ext cx="446809" cy="156322"/>
            </a:xfrm>
            <a:custGeom>
              <a:rect b="b" l="l" r="r" t="t"/>
              <a:pathLst>
                <a:path extrusionOk="0" h="177164" w="491489">
                  <a:moveTo>
                    <a:pt x="0" y="176809"/>
                  </a:moveTo>
                  <a:lnTo>
                    <a:pt x="490869" y="176809"/>
                  </a:lnTo>
                  <a:lnTo>
                    <a:pt x="49086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5" name="Google Shape;1245;p36"/>
            <p:cNvSpPr/>
            <p:nvPr/>
          </p:nvSpPr>
          <p:spPr>
            <a:xfrm>
              <a:off x="4347293" y="6523827"/>
              <a:ext cx="282864" cy="156322"/>
            </a:xfrm>
            <a:custGeom>
              <a:rect b="b" l="l" r="r" t="t"/>
              <a:pathLst>
                <a:path extrusionOk="0" h="177164" w="311150">
                  <a:moveTo>
                    <a:pt x="0" y="176809"/>
                  </a:moveTo>
                  <a:lnTo>
                    <a:pt x="310986" y="176809"/>
                  </a:lnTo>
                  <a:lnTo>
                    <a:pt x="31098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6" name="Google Shape;1246;p36"/>
            <p:cNvSpPr/>
            <p:nvPr/>
          </p:nvSpPr>
          <p:spPr>
            <a:xfrm>
              <a:off x="4666040" y="6523827"/>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7" name="Google Shape;1247;p36"/>
            <p:cNvSpPr/>
            <p:nvPr/>
          </p:nvSpPr>
          <p:spPr>
            <a:xfrm>
              <a:off x="4815711" y="6523827"/>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8" name="Google Shape;1248;p36"/>
            <p:cNvSpPr/>
            <p:nvPr/>
          </p:nvSpPr>
          <p:spPr>
            <a:xfrm>
              <a:off x="5020819" y="6523827"/>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49" name="Google Shape;1249;p36"/>
            <p:cNvSpPr/>
            <p:nvPr/>
          </p:nvSpPr>
          <p:spPr>
            <a:xfrm>
              <a:off x="5289675" y="6523827"/>
              <a:ext cx="139123" cy="156322"/>
            </a:xfrm>
            <a:custGeom>
              <a:rect b="b" l="l" r="r" t="t"/>
              <a:pathLst>
                <a:path extrusionOk="0" h="177164" w="153035">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0" name="Google Shape;1250;p36"/>
            <p:cNvSpPr/>
            <p:nvPr/>
          </p:nvSpPr>
          <p:spPr>
            <a:xfrm>
              <a:off x="5464292" y="6523827"/>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1" name="Google Shape;1251;p36"/>
            <p:cNvSpPr/>
            <p:nvPr/>
          </p:nvSpPr>
          <p:spPr>
            <a:xfrm>
              <a:off x="5613964" y="6523827"/>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2" name="Google Shape;1252;p36"/>
            <p:cNvSpPr/>
            <p:nvPr/>
          </p:nvSpPr>
          <p:spPr>
            <a:xfrm>
              <a:off x="5988146" y="6523827"/>
              <a:ext cx="258041" cy="156322"/>
            </a:xfrm>
            <a:custGeom>
              <a:rect b="b" l="l" r="r" t="t"/>
              <a:pathLst>
                <a:path extrusionOk="0" h="177164" w="283845">
                  <a:moveTo>
                    <a:pt x="0" y="176809"/>
                  </a:moveTo>
                  <a:lnTo>
                    <a:pt x="283546" y="176809"/>
                  </a:lnTo>
                  <a:lnTo>
                    <a:pt x="28354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3" name="Google Shape;1253;p36"/>
            <p:cNvSpPr/>
            <p:nvPr/>
          </p:nvSpPr>
          <p:spPr>
            <a:xfrm>
              <a:off x="6281947" y="6523827"/>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4" name="Google Shape;1254;p36"/>
            <p:cNvSpPr/>
            <p:nvPr/>
          </p:nvSpPr>
          <p:spPr>
            <a:xfrm>
              <a:off x="6426077" y="6523827"/>
              <a:ext cx="313459" cy="156322"/>
            </a:xfrm>
            <a:custGeom>
              <a:rect b="b" l="l" r="r" t="t"/>
              <a:pathLst>
                <a:path extrusionOk="0" h="177164" w="344804">
                  <a:moveTo>
                    <a:pt x="0" y="176809"/>
                  </a:moveTo>
                  <a:lnTo>
                    <a:pt x="344523" y="176809"/>
                  </a:lnTo>
                  <a:lnTo>
                    <a:pt x="3445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5" name="Google Shape;1255;p36"/>
            <p:cNvSpPr/>
            <p:nvPr/>
          </p:nvSpPr>
          <p:spPr>
            <a:xfrm>
              <a:off x="6775311" y="6523827"/>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6" name="Google Shape;1256;p36"/>
            <p:cNvSpPr/>
            <p:nvPr/>
          </p:nvSpPr>
          <p:spPr>
            <a:xfrm>
              <a:off x="7149492" y="6523827"/>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7" name="Google Shape;1257;p36"/>
            <p:cNvSpPr/>
            <p:nvPr/>
          </p:nvSpPr>
          <p:spPr>
            <a:xfrm>
              <a:off x="7354599" y="6523827"/>
              <a:ext cx="759691" cy="156322"/>
            </a:xfrm>
            <a:custGeom>
              <a:rect b="b" l="l" r="r" t="t"/>
              <a:pathLst>
                <a:path extrusionOk="0" h="177164" w="835659">
                  <a:moveTo>
                    <a:pt x="0" y="176809"/>
                  </a:moveTo>
                  <a:lnTo>
                    <a:pt x="835393" y="176809"/>
                  </a:lnTo>
                  <a:lnTo>
                    <a:pt x="83539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8" name="Google Shape;1258;p36"/>
            <p:cNvSpPr/>
            <p:nvPr/>
          </p:nvSpPr>
          <p:spPr>
            <a:xfrm>
              <a:off x="8150080" y="6523827"/>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59" name="Google Shape;1259;p36"/>
            <p:cNvSpPr/>
            <p:nvPr/>
          </p:nvSpPr>
          <p:spPr>
            <a:xfrm>
              <a:off x="8299753" y="6523827"/>
              <a:ext cx="130464" cy="156322"/>
            </a:xfrm>
            <a:custGeom>
              <a:rect b="b" l="l" r="r" t="t"/>
              <a:pathLst>
                <a:path extrusionOk="0" h="177164" w="143509">
                  <a:moveTo>
                    <a:pt x="0" y="176809"/>
                  </a:moveTo>
                  <a:lnTo>
                    <a:pt x="143297" y="176809"/>
                  </a:lnTo>
                  <a:lnTo>
                    <a:pt x="14329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0" name="Google Shape;1260;p36"/>
            <p:cNvSpPr/>
            <p:nvPr/>
          </p:nvSpPr>
          <p:spPr>
            <a:xfrm>
              <a:off x="3659909" y="6679835"/>
              <a:ext cx="460664" cy="153521"/>
            </a:xfrm>
            <a:custGeom>
              <a:rect b="b" l="l" r="r" t="t"/>
              <a:pathLst>
                <a:path extrusionOk="0" h="173990" w="506729">
                  <a:moveTo>
                    <a:pt x="0" y="173761"/>
                  </a:moveTo>
                  <a:lnTo>
                    <a:pt x="506114" y="173761"/>
                  </a:lnTo>
                  <a:lnTo>
                    <a:pt x="50611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1" name="Google Shape;1261;p36"/>
            <p:cNvSpPr/>
            <p:nvPr/>
          </p:nvSpPr>
          <p:spPr>
            <a:xfrm>
              <a:off x="4156045" y="6679835"/>
              <a:ext cx="424295" cy="153521"/>
            </a:xfrm>
            <a:custGeom>
              <a:rect b="b" l="l" r="r" t="t"/>
              <a:pathLst>
                <a:path extrusionOk="0" h="173990" w="466725">
                  <a:moveTo>
                    <a:pt x="0" y="173761"/>
                  </a:moveTo>
                  <a:lnTo>
                    <a:pt x="466479" y="173761"/>
                  </a:lnTo>
                  <a:lnTo>
                    <a:pt x="46647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2" name="Google Shape;1262;p36"/>
            <p:cNvSpPr/>
            <p:nvPr/>
          </p:nvSpPr>
          <p:spPr>
            <a:xfrm>
              <a:off x="4616148" y="6679835"/>
              <a:ext cx="247073" cy="153521"/>
            </a:xfrm>
            <a:custGeom>
              <a:rect b="b" l="l" r="r" t="t"/>
              <a:pathLst>
                <a:path extrusionOk="0" h="173990" w="271779">
                  <a:moveTo>
                    <a:pt x="0" y="173761"/>
                  </a:moveTo>
                  <a:lnTo>
                    <a:pt x="271350" y="173761"/>
                  </a:lnTo>
                  <a:lnTo>
                    <a:pt x="27135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3" name="Google Shape;1263;p36"/>
            <p:cNvSpPr/>
            <p:nvPr/>
          </p:nvSpPr>
          <p:spPr>
            <a:xfrm>
              <a:off x="4898863" y="6679835"/>
              <a:ext cx="282864" cy="153521"/>
            </a:xfrm>
            <a:custGeom>
              <a:rect b="b" l="l" r="r" t="t"/>
              <a:pathLst>
                <a:path extrusionOk="0" h="173990"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4" name="Google Shape;1264;p36"/>
            <p:cNvSpPr/>
            <p:nvPr/>
          </p:nvSpPr>
          <p:spPr>
            <a:xfrm>
              <a:off x="5217611" y="6679835"/>
              <a:ext cx="305377" cy="153521"/>
            </a:xfrm>
            <a:custGeom>
              <a:rect b="b" l="l" r="r" t="t"/>
              <a:pathLst>
                <a:path extrusionOk="0" h="173990" w="335914">
                  <a:moveTo>
                    <a:pt x="0" y="173761"/>
                  </a:moveTo>
                  <a:lnTo>
                    <a:pt x="335377" y="173761"/>
                  </a:lnTo>
                  <a:lnTo>
                    <a:pt x="33537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5" name="Google Shape;1265;p36"/>
            <p:cNvSpPr/>
            <p:nvPr/>
          </p:nvSpPr>
          <p:spPr>
            <a:xfrm>
              <a:off x="5591792" y="6679835"/>
              <a:ext cx="155286" cy="153521"/>
            </a:xfrm>
            <a:custGeom>
              <a:rect b="b" l="l" r="r" t="t"/>
              <a:pathLst>
                <a:path extrusionOk="0" h="173990"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6" name="Google Shape;1266;p36"/>
            <p:cNvSpPr/>
            <p:nvPr/>
          </p:nvSpPr>
          <p:spPr>
            <a:xfrm>
              <a:off x="5783040" y="6679835"/>
              <a:ext cx="313459" cy="153521"/>
            </a:xfrm>
            <a:custGeom>
              <a:rect b="b" l="l" r="r" t="t"/>
              <a:pathLst>
                <a:path extrusionOk="0" h="173990" w="344804">
                  <a:moveTo>
                    <a:pt x="0" y="173761"/>
                  </a:moveTo>
                  <a:lnTo>
                    <a:pt x="344523" y="173761"/>
                  </a:lnTo>
                  <a:lnTo>
                    <a:pt x="34452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7" name="Google Shape;1267;p36"/>
            <p:cNvSpPr/>
            <p:nvPr/>
          </p:nvSpPr>
          <p:spPr>
            <a:xfrm>
              <a:off x="6132275" y="6679835"/>
              <a:ext cx="199736" cy="153521"/>
            </a:xfrm>
            <a:custGeom>
              <a:rect b="b" l="l" r="r" t="t"/>
              <a:pathLst>
                <a:path extrusionOk="0" h="173990"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8" name="Google Shape;1268;p36"/>
            <p:cNvSpPr/>
            <p:nvPr/>
          </p:nvSpPr>
          <p:spPr>
            <a:xfrm>
              <a:off x="6401130" y="6679835"/>
              <a:ext cx="136236" cy="153521"/>
            </a:xfrm>
            <a:custGeom>
              <a:rect b="b" l="l" r="r" t="t"/>
              <a:pathLst>
                <a:path extrusionOk="0" h="173990" w="149859">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69" name="Google Shape;1269;p36"/>
            <p:cNvSpPr/>
            <p:nvPr/>
          </p:nvSpPr>
          <p:spPr>
            <a:xfrm>
              <a:off x="6572977" y="6679835"/>
              <a:ext cx="260927" cy="153521"/>
            </a:xfrm>
            <a:custGeom>
              <a:rect b="b" l="l" r="r" t="t"/>
              <a:pathLst>
                <a:path extrusionOk="0" h="173990" w="287020">
                  <a:moveTo>
                    <a:pt x="0" y="173761"/>
                  </a:moveTo>
                  <a:lnTo>
                    <a:pt x="286594" y="173761"/>
                  </a:lnTo>
                  <a:lnTo>
                    <a:pt x="28659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0" name="Google Shape;1270;p36"/>
            <p:cNvSpPr/>
            <p:nvPr/>
          </p:nvSpPr>
          <p:spPr>
            <a:xfrm>
              <a:off x="6869550" y="6679835"/>
              <a:ext cx="130464" cy="153521"/>
            </a:xfrm>
            <a:custGeom>
              <a:rect b="b" l="l" r="r" t="t"/>
              <a:pathLst>
                <a:path extrusionOk="0" h="173990" w="143509">
                  <a:moveTo>
                    <a:pt x="0" y="173761"/>
                  </a:moveTo>
                  <a:lnTo>
                    <a:pt x="143297" y="173761"/>
                  </a:lnTo>
                  <a:lnTo>
                    <a:pt x="14329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1" name="Google Shape;1271;p36"/>
            <p:cNvSpPr/>
            <p:nvPr/>
          </p:nvSpPr>
          <p:spPr>
            <a:xfrm>
              <a:off x="7035853" y="6679835"/>
              <a:ext cx="546100" cy="153521"/>
            </a:xfrm>
            <a:custGeom>
              <a:rect b="b" l="l" r="r" t="t"/>
              <a:pathLst>
                <a:path extrusionOk="0" h="173990" w="600709">
                  <a:moveTo>
                    <a:pt x="0" y="173761"/>
                  </a:moveTo>
                  <a:lnTo>
                    <a:pt x="600629" y="173761"/>
                  </a:lnTo>
                  <a:lnTo>
                    <a:pt x="60062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2" name="Google Shape;1272;p36"/>
            <p:cNvSpPr/>
            <p:nvPr/>
          </p:nvSpPr>
          <p:spPr>
            <a:xfrm>
              <a:off x="7617913" y="6679835"/>
              <a:ext cx="105641" cy="153521"/>
            </a:xfrm>
            <a:custGeom>
              <a:rect b="b" l="l" r="r" t="t"/>
              <a:pathLst>
                <a:path extrusionOk="0" h="173990"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3" name="Google Shape;1273;p36"/>
            <p:cNvSpPr/>
            <p:nvPr/>
          </p:nvSpPr>
          <p:spPr>
            <a:xfrm>
              <a:off x="7759269" y="6679835"/>
              <a:ext cx="61191" cy="153521"/>
            </a:xfrm>
            <a:custGeom>
              <a:rect b="b" l="l" r="r" t="t"/>
              <a:pathLst>
                <a:path extrusionOk="0" h="173990" w="67309">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4" name="Google Shape;1274;p36"/>
            <p:cNvSpPr/>
            <p:nvPr/>
          </p:nvSpPr>
          <p:spPr>
            <a:xfrm>
              <a:off x="7856279" y="6679835"/>
              <a:ext cx="368877" cy="153521"/>
            </a:xfrm>
            <a:custGeom>
              <a:rect b="b" l="l" r="r" t="t"/>
              <a:pathLst>
                <a:path extrusionOk="0" h="173990" w="405765">
                  <a:moveTo>
                    <a:pt x="0" y="173761"/>
                  </a:moveTo>
                  <a:lnTo>
                    <a:pt x="405501" y="173761"/>
                  </a:lnTo>
                  <a:lnTo>
                    <a:pt x="40550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5" name="Google Shape;1275;p36"/>
            <p:cNvSpPr/>
            <p:nvPr/>
          </p:nvSpPr>
          <p:spPr>
            <a:xfrm>
              <a:off x="8260950" y="6679835"/>
              <a:ext cx="321541" cy="153521"/>
            </a:xfrm>
            <a:custGeom>
              <a:rect b="b" l="l" r="r" t="t"/>
              <a:pathLst>
                <a:path extrusionOk="0" h="173990" w="353695">
                  <a:moveTo>
                    <a:pt x="0" y="173761"/>
                  </a:moveTo>
                  <a:lnTo>
                    <a:pt x="353670" y="173761"/>
                  </a:lnTo>
                  <a:lnTo>
                    <a:pt x="3536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6" name="Google Shape;1276;p36"/>
            <p:cNvSpPr/>
            <p:nvPr/>
          </p:nvSpPr>
          <p:spPr>
            <a:xfrm>
              <a:off x="3659909" y="6833154"/>
              <a:ext cx="163945" cy="156322"/>
            </a:xfrm>
            <a:custGeom>
              <a:rect b="b" l="l" r="r" t="t"/>
              <a:pathLst>
                <a:path extrusionOk="0" h="177165" w="180339">
                  <a:moveTo>
                    <a:pt x="0" y="176809"/>
                  </a:moveTo>
                  <a:lnTo>
                    <a:pt x="179884" y="176809"/>
                  </a:lnTo>
                  <a:lnTo>
                    <a:pt x="17988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7" name="Google Shape;1277;p36"/>
            <p:cNvSpPr/>
            <p:nvPr/>
          </p:nvSpPr>
          <p:spPr>
            <a:xfrm>
              <a:off x="3859472" y="6833154"/>
              <a:ext cx="166832" cy="156322"/>
            </a:xfrm>
            <a:custGeom>
              <a:rect b="b" l="l" r="r" t="t"/>
              <a:pathLst>
                <a:path extrusionOk="0" h="177165"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8" name="Google Shape;1278;p36"/>
            <p:cNvSpPr/>
            <p:nvPr/>
          </p:nvSpPr>
          <p:spPr>
            <a:xfrm>
              <a:off x="4061806" y="6833154"/>
              <a:ext cx="260927" cy="156322"/>
            </a:xfrm>
            <a:custGeom>
              <a:rect b="b" l="l" r="r" t="t"/>
              <a:pathLst>
                <a:path extrusionOk="0" h="177165"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79" name="Google Shape;1279;p36"/>
            <p:cNvSpPr/>
            <p:nvPr/>
          </p:nvSpPr>
          <p:spPr>
            <a:xfrm>
              <a:off x="4358380" y="6833154"/>
              <a:ext cx="113723" cy="156322"/>
            </a:xfrm>
            <a:custGeom>
              <a:rect b="b" l="l" r="r" t="t"/>
              <a:pathLst>
                <a:path extrusionOk="0" h="177165"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0" name="Google Shape;1280;p36"/>
            <p:cNvSpPr/>
            <p:nvPr/>
          </p:nvSpPr>
          <p:spPr>
            <a:xfrm>
              <a:off x="4508052" y="6833154"/>
              <a:ext cx="338282" cy="156322"/>
            </a:xfrm>
            <a:custGeom>
              <a:rect b="b" l="l" r="r" t="t"/>
              <a:pathLst>
                <a:path extrusionOk="0" h="177165"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1" name="Google Shape;1281;p36"/>
            <p:cNvSpPr/>
            <p:nvPr/>
          </p:nvSpPr>
          <p:spPr>
            <a:xfrm>
              <a:off x="4882233" y="6833154"/>
              <a:ext cx="161059" cy="156322"/>
            </a:xfrm>
            <a:custGeom>
              <a:rect b="b" l="l" r="r" t="t"/>
              <a:pathLst>
                <a:path extrusionOk="0" h="177165"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2" name="Google Shape;1282;p36"/>
            <p:cNvSpPr/>
            <p:nvPr/>
          </p:nvSpPr>
          <p:spPr>
            <a:xfrm>
              <a:off x="5079024" y="6833154"/>
              <a:ext cx="368877" cy="156322"/>
            </a:xfrm>
            <a:custGeom>
              <a:rect b="b" l="l" r="r" t="t"/>
              <a:pathLst>
                <a:path extrusionOk="0" h="177165"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3" name="Google Shape;1283;p36"/>
            <p:cNvSpPr/>
            <p:nvPr/>
          </p:nvSpPr>
          <p:spPr>
            <a:xfrm>
              <a:off x="5483695" y="6833154"/>
              <a:ext cx="58305" cy="156322"/>
            </a:xfrm>
            <a:custGeom>
              <a:rect b="b" l="l" r="r" t="t"/>
              <a:pathLst>
                <a:path extrusionOk="0" h="177165" w="64135">
                  <a:moveTo>
                    <a:pt x="0" y="176809"/>
                  </a:moveTo>
                  <a:lnTo>
                    <a:pt x="64026" y="176809"/>
                  </a:lnTo>
                  <a:lnTo>
                    <a:pt x="64026"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4" name="Google Shape;1284;p36"/>
            <p:cNvSpPr/>
            <p:nvPr/>
          </p:nvSpPr>
          <p:spPr>
            <a:xfrm>
              <a:off x="5577933" y="6833154"/>
              <a:ext cx="255155" cy="156322"/>
            </a:xfrm>
            <a:custGeom>
              <a:rect b="b" l="l" r="r" t="t"/>
              <a:pathLst>
                <a:path extrusionOk="0" h="177165" w="280670">
                  <a:moveTo>
                    <a:pt x="0" y="176809"/>
                  </a:moveTo>
                  <a:lnTo>
                    <a:pt x="280497" y="176809"/>
                  </a:lnTo>
                  <a:lnTo>
                    <a:pt x="28049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5" name="Google Shape;1285;p36"/>
            <p:cNvSpPr/>
            <p:nvPr/>
          </p:nvSpPr>
          <p:spPr>
            <a:xfrm>
              <a:off x="5868962" y="6833154"/>
              <a:ext cx="166832" cy="156322"/>
            </a:xfrm>
            <a:custGeom>
              <a:rect b="b" l="l" r="r" t="t"/>
              <a:pathLst>
                <a:path extrusionOk="0" h="177165" w="183515">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6" name="Google Shape;1286;p36"/>
            <p:cNvSpPr/>
            <p:nvPr/>
          </p:nvSpPr>
          <p:spPr>
            <a:xfrm>
              <a:off x="6071297" y="6833154"/>
              <a:ext cx="504536" cy="156322"/>
            </a:xfrm>
            <a:custGeom>
              <a:rect b="b" l="l" r="r" t="t"/>
              <a:pathLst>
                <a:path extrusionOk="0" h="177165" w="554990">
                  <a:moveTo>
                    <a:pt x="0" y="176809"/>
                  </a:moveTo>
                  <a:lnTo>
                    <a:pt x="554896" y="176809"/>
                  </a:lnTo>
                  <a:lnTo>
                    <a:pt x="55489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7" name="Google Shape;1287;p36"/>
            <p:cNvSpPr/>
            <p:nvPr/>
          </p:nvSpPr>
          <p:spPr>
            <a:xfrm>
              <a:off x="6611781" y="6833154"/>
              <a:ext cx="139123" cy="156322"/>
            </a:xfrm>
            <a:custGeom>
              <a:rect b="b" l="l" r="r" t="t"/>
              <a:pathLst>
                <a:path extrusionOk="0" h="177165" w="153034">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8" name="Google Shape;1288;p36"/>
            <p:cNvSpPr/>
            <p:nvPr/>
          </p:nvSpPr>
          <p:spPr>
            <a:xfrm>
              <a:off x="6786398" y="6833154"/>
              <a:ext cx="538018" cy="156322"/>
            </a:xfrm>
            <a:custGeom>
              <a:rect b="b" l="l" r="r" t="t"/>
              <a:pathLst>
                <a:path extrusionOk="0" h="177165" w="591820">
                  <a:moveTo>
                    <a:pt x="0" y="176809"/>
                  </a:moveTo>
                  <a:lnTo>
                    <a:pt x="591483" y="176809"/>
                  </a:lnTo>
                  <a:lnTo>
                    <a:pt x="59148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50">
                <a:solidFill>
                  <a:schemeClr val="dk1"/>
                </a:solidFill>
                <a:latin typeface="Tahoma"/>
                <a:ea typeface="Tahoma"/>
                <a:cs typeface="Tahoma"/>
                <a:sym typeface="Tahoma"/>
              </a:endParaRPr>
            </a:p>
          </p:txBody>
        </p:sp>
        <p:sp>
          <p:nvSpPr>
            <p:cNvPr id="1289" name="Google Shape;1289;p36"/>
            <p:cNvSpPr txBox="1"/>
            <p:nvPr/>
          </p:nvSpPr>
          <p:spPr>
            <a:xfrm>
              <a:off x="3648364" y="4609358"/>
              <a:ext cx="4990523" cy="2447916"/>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them shall seem most likely to effect their safety and happiness. Prudence indeed will</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11397" marR="4559" rtl="0" algn="l">
                <a:lnSpc>
                  <a:spcPct val="95800"/>
                </a:lnSpc>
                <a:spcBef>
                  <a:spcPts val="0"/>
                </a:spcBef>
                <a:spcAft>
                  <a:spcPts val="0"/>
                </a:spcAft>
                <a:buNone/>
              </a:pPr>
              <a:r>
                <a:rPr lang="en-US" sz="1100">
                  <a:solidFill>
                    <a:schemeClr val="dk1"/>
                  </a:solidFill>
                  <a:latin typeface="Times New Roman"/>
                  <a:ea typeface="Times New Roman"/>
                  <a:cs typeface="Times New Roman"/>
                  <a:sym typeface="Times New Roman"/>
                </a:rPr>
                <a:t>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candidworld, for the truth of which we pledge a faith yet unsullied by falsehood.</a:t>
              </a:r>
              <a:endParaRPr sz="1100">
                <a:solidFill>
                  <a:schemeClr val="dk1"/>
                </a:solidFill>
                <a:latin typeface="Times New Roman"/>
                <a:ea typeface="Times New Roman"/>
                <a:cs typeface="Times New Roman"/>
                <a:sym typeface="Times New Roman"/>
              </a:endParaRPr>
            </a:p>
          </p:txBody>
        </p:sp>
      </p:grpSp>
      <p:sp>
        <p:nvSpPr>
          <p:cNvPr id="1290" name="Google Shape;1290;p36"/>
          <p:cNvSpPr txBox="1"/>
          <p:nvPr/>
        </p:nvSpPr>
        <p:spPr>
          <a:xfrm>
            <a:off x="341862" y="2067646"/>
            <a:ext cx="2934737" cy="27699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800">
                <a:solidFill>
                  <a:schemeClr val="dk1"/>
                </a:solidFill>
                <a:latin typeface="Tahoma"/>
                <a:ea typeface="Tahoma"/>
                <a:cs typeface="Tahoma"/>
                <a:sym typeface="Tahoma"/>
              </a:rPr>
              <a:t>"Big" (Yellow) = 10+ letters</a:t>
            </a:r>
            <a:endParaRPr/>
          </a:p>
        </p:txBody>
      </p:sp>
      <p:sp>
        <p:nvSpPr>
          <p:cNvPr id="1291" name="Google Shape;1291;p36"/>
          <p:cNvSpPr txBox="1"/>
          <p:nvPr/>
        </p:nvSpPr>
        <p:spPr>
          <a:xfrm>
            <a:off x="341863" y="2549499"/>
            <a:ext cx="3315737" cy="27699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800">
                <a:solidFill>
                  <a:schemeClr val="dk1"/>
                </a:solidFill>
                <a:latin typeface="Tahoma"/>
                <a:ea typeface="Tahoma"/>
                <a:cs typeface="Tahoma"/>
                <a:sym typeface="Tahoma"/>
              </a:rPr>
              <a:t>"Medium" (Red) = 5..9 letters</a:t>
            </a:r>
            <a:endParaRPr/>
          </a:p>
        </p:txBody>
      </p:sp>
      <p:sp>
        <p:nvSpPr>
          <p:cNvPr id="1292" name="Google Shape;1292;p36"/>
          <p:cNvSpPr txBox="1"/>
          <p:nvPr/>
        </p:nvSpPr>
        <p:spPr>
          <a:xfrm>
            <a:off x="341863" y="3031352"/>
            <a:ext cx="3010937" cy="27699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800">
                <a:solidFill>
                  <a:schemeClr val="dk1"/>
                </a:solidFill>
                <a:latin typeface="Tahoma"/>
                <a:ea typeface="Tahoma"/>
                <a:cs typeface="Tahoma"/>
                <a:sym typeface="Tahoma"/>
              </a:rPr>
              <a:t>"Small" (Blue) = 2..4 letters</a:t>
            </a:r>
            <a:endParaRPr/>
          </a:p>
        </p:txBody>
      </p:sp>
      <p:sp>
        <p:nvSpPr>
          <p:cNvPr id="1293" name="Google Shape;1293;p36"/>
          <p:cNvSpPr txBox="1"/>
          <p:nvPr/>
        </p:nvSpPr>
        <p:spPr>
          <a:xfrm>
            <a:off x="341863" y="3513205"/>
            <a:ext cx="2477537" cy="27699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800">
                <a:solidFill>
                  <a:schemeClr val="dk1"/>
                </a:solidFill>
                <a:latin typeface="Tahoma"/>
                <a:ea typeface="Tahoma"/>
                <a:cs typeface="Tahoma"/>
                <a:sym typeface="Tahoma"/>
              </a:rPr>
              <a:t>"Tiny" (Pink) = 1 letter</a:t>
            </a:r>
            <a:endParaRPr/>
          </a:p>
        </p:txBody>
      </p:sp>
      <p:sp>
        <p:nvSpPr>
          <p:cNvPr id="1294" name="Google Shape;1294;p36"/>
          <p:cNvSpPr txBox="1"/>
          <p:nvPr/>
        </p:nvSpPr>
        <p:spPr>
          <a:xfrm>
            <a:off x="341863" y="4343400"/>
            <a:ext cx="2438400"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Map task: ?</a:t>
            </a:r>
            <a:endParaRPr/>
          </a:p>
          <a:p>
            <a:pPr indent="0" lvl="0" marL="0" marR="0" rtl="0" algn="l">
              <a:spcBef>
                <a:spcPts val="0"/>
              </a:spcBef>
              <a:spcAft>
                <a:spcPts val="0"/>
              </a:spcAft>
              <a:buNone/>
            </a:pPr>
            <a:r>
              <a:t/>
            </a:r>
            <a:endParaRPr sz="2000">
              <a:solidFill>
                <a:schemeClr val="dk1"/>
              </a:solidFill>
              <a:latin typeface="Tahoma"/>
              <a:ea typeface="Tahoma"/>
              <a:cs typeface="Tahoma"/>
              <a:sym typeface="Tahoma"/>
            </a:endParaRPr>
          </a:p>
          <a:p>
            <a:pPr indent="0" lvl="0" marL="0" marR="0" rtl="0" algn="l">
              <a:spcBef>
                <a:spcPts val="0"/>
              </a:spcBef>
              <a:spcAft>
                <a:spcPts val="0"/>
              </a:spcAft>
              <a:buNone/>
            </a:pPr>
            <a:r>
              <a:rPr lang="en-US" sz="2000">
                <a:solidFill>
                  <a:schemeClr val="dk1"/>
                </a:solidFill>
                <a:latin typeface="Tahoma"/>
                <a:ea typeface="Tahoma"/>
                <a:cs typeface="Tahoma"/>
                <a:sym typeface="Tahoma"/>
              </a:rPr>
              <a:t>Reduce task: ?</a:t>
            </a:r>
            <a:endParaRPr/>
          </a:p>
          <a:p>
            <a:pPr indent="0" lvl="0" marL="0" marR="0" rtl="0" algn="l">
              <a:spcBef>
                <a:spcPts val="0"/>
              </a:spcBef>
              <a:spcAft>
                <a:spcPts val="0"/>
              </a:spcAft>
              <a:buNone/>
            </a:pPr>
            <a:r>
              <a:t/>
            </a:r>
            <a:endParaRPr sz="2000">
              <a:solidFill>
                <a:schemeClr val="dk1"/>
              </a:solidFill>
              <a:latin typeface="Tahoma"/>
              <a:ea typeface="Tahoma"/>
              <a:cs typeface="Tahoma"/>
              <a:sym typeface="Tahoma"/>
            </a:endParaRPr>
          </a:p>
          <a:p>
            <a:pPr indent="0" lvl="0" marL="0" marR="0" rtl="0" algn="l">
              <a:spcBef>
                <a:spcPts val="0"/>
              </a:spcBef>
              <a:spcAft>
                <a:spcPts val="0"/>
              </a:spcAft>
              <a:buNone/>
            </a:pPr>
            <a:r>
              <a:t/>
            </a:r>
            <a:endParaRPr sz="2000">
              <a:solidFill>
                <a:schemeClr val="dk1"/>
              </a:solidFill>
              <a:latin typeface="Tahoma"/>
              <a:ea typeface="Tahoma"/>
              <a:cs typeface="Tahoma"/>
              <a:sym typeface="Tahoma"/>
            </a:endParaRPr>
          </a:p>
        </p:txBody>
      </p:sp>
      <p:sp>
        <p:nvSpPr>
          <p:cNvPr id="1295" name="Google Shape;1295;p36"/>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(with combiner)</a:t>
            </a:r>
            <a:endParaRPr/>
          </a:p>
          <a:p>
            <a:pPr indent="0" lvl="0" marL="0" marR="0" rtl="0" algn="ctr">
              <a:spcBef>
                <a:spcPts val="0"/>
              </a:spcBef>
              <a:spcAft>
                <a:spcPts val="0"/>
              </a:spcAft>
              <a:buNone/>
            </a:pPr>
            <a:r>
              <a:rPr b="0" lang="en-US" sz="3600">
                <a:solidFill>
                  <a:srgbClr val="A01A06"/>
                </a:solidFill>
                <a:latin typeface="Calibri"/>
                <a:ea typeface="Calibri"/>
                <a:cs typeface="Calibri"/>
                <a:sym typeface="Calibri"/>
              </a:rPr>
              <a:t>Word length histogram</a:t>
            </a:r>
            <a:endParaRPr/>
          </a:p>
          <a:p>
            <a:pPr indent="0" lvl="0" marL="0" marR="0" rtl="0" algn="ctr">
              <a:spcBef>
                <a:spcPts val="0"/>
              </a:spcBef>
              <a:spcAft>
                <a:spcPts val="0"/>
              </a:spcAft>
              <a:buNone/>
            </a:pPr>
            <a:r>
              <a:t/>
            </a:r>
            <a:endParaRPr b="0" sz="3600">
              <a:solidFill>
                <a:srgbClr val="A01A06"/>
              </a:solidFill>
              <a:latin typeface="Calibri"/>
              <a:ea typeface="Calibri"/>
              <a:cs typeface="Calibri"/>
              <a:sym typeface="Calibri"/>
            </a:endParaRPr>
          </a:p>
        </p:txBody>
      </p:sp>
      <p:sp>
        <p:nvSpPr>
          <p:cNvPr id="1296" name="Google Shape;1296;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37"/>
          <p:cNvSpPr/>
          <p:nvPr/>
        </p:nvSpPr>
        <p:spPr>
          <a:xfrm>
            <a:off x="3635086" y="4484873"/>
            <a:ext cx="5195455" cy="2084294"/>
          </a:xfrm>
          <a:custGeom>
            <a:rect b="b" l="l" r="r" t="t"/>
            <a:pathLst>
              <a:path extrusionOk="0" h="2362200" w="5715000">
                <a:moveTo>
                  <a:pt x="0" y="0"/>
                </a:moveTo>
                <a:lnTo>
                  <a:pt x="5714998" y="0"/>
                </a:lnTo>
                <a:lnTo>
                  <a:pt x="5714998" y="2362200"/>
                </a:lnTo>
                <a:lnTo>
                  <a:pt x="0" y="23622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02" name="Google Shape;1302;p37"/>
          <p:cNvSpPr/>
          <p:nvPr/>
        </p:nvSpPr>
        <p:spPr>
          <a:xfrm>
            <a:off x="3643745" y="2057400"/>
            <a:ext cx="5195455" cy="2353235"/>
          </a:xfrm>
          <a:custGeom>
            <a:rect b="b" l="l" r="r" t="t"/>
            <a:pathLst>
              <a:path extrusionOk="0" h="2667000" w="5715000">
                <a:moveTo>
                  <a:pt x="0" y="0"/>
                </a:moveTo>
                <a:lnTo>
                  <a:pt x="5714998" y="0"/>
                </a:lnTo>
                <a:lnTo>
                  <a:pt x="5714998" y="2666998"/>
                </a:lnTo>
                <a:lnTo>
                  <a:pt x="0" y="2666998"/>
                </a:lnTo>
                <a:lnTo>
                  <a:pt x="0"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03" name="Google Shape;1303;p37"/>
          <p:cNvSpPr txBox="1"/>
          <p:nvPr/>
        </p:nvSpPr>
        <p:spPr>
          <a:xfrm>
            <a:off x="4610388" y="1704728"/>
            <a:ext cx="3262168"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Times New Roman"/>
                <a:ea typeface="Times New Roman"/>
                <a:cs typeface="Times New Roman"/>
                <a:sym typeface="Times New Roman"/>
              </a:rPr>
              <a:t>Abridged Declaration of Independence</a:t>
            </a:r>
            <a:endParaRPr/>
          </a:p>
        </p:txBody>
      </p:sp>
      <p:sp>
        <p:nvSpPr>
          <p:cNvPr id="1304" name="Google Shape;1304;p37"/>
          <p:cNvSpPr txBox="1"/>
          <p:nvPr/>
        </p:nvSpPr>
        <p:spPr>
          <a:xfrm>
            <a:off x="3643745" y="2057400"/>
            <a:ext cx="5195455" cy="2582796"/>
          </a:xfrm>
          <a:prstGeom prst="rect">
            <a:avLst/>
          </a:prstGeom>
          <a:noFill/>
          <a:ln>
            <a:noFill/>
          </a:ln>
        </p:spPr>
        <p:txBody>
          <a:bodyPr anchorCtr="0" anchor="t" bIns="0" lIns="0" spcFirstLastPara="1" rIns="0" wrap="square" tIns="0">
            <a:spAutoFit/>
          </a:bodyPr>
          <a:lstStyle/>
          <a:p>
            <a:pPr indent="0" lvl="0" marL="126506" marR="515143" rtl="0" algn="l">
              <a:lnSpc>
                <a:spcPct val="113363"/>
              </a:lnSpc>
              <a:spcBef>
                <a:spcPts val="0"/>
              </a:spcBef>
              <a:spcAft>
                <a:spcPts val="0"/>
              </a:spcAft>
              <a:buNone/>
            </a:pPr>
            <a:r>
              <a:rPr lang="en-US" sz="1100">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sz="1100">
              <a:solidFill>
                <a:schemeClr val="dk1"/>
              </a:solidFill>
              <a:latin typeface="Times New Roman"/>
              <a:ea typeface="Times New Roman"/>
              <a:cs typeface="Times New Roman"/>
              <a:sym typeface="Times New Roman"/>
            </a:endParaRPr>
          </a:p>
          <a:p>
            <a:pPr indent="0" lvl="0" marL="126506" marR="0" rtl="0" algn="l">
              <a:lnSpc>
                <a:spcPct val="106454"/>
              </a:lnSpc>
              <a:spcBef>
                <a:spcPts val="0"/>
              </a:spcBef>
              <a:spcAft>
                <a:spcPts val="0"/>
              </a:spcAft>
              <a:buNone/>
            </a:pPr>
            <a:r>
              <a:rPr lang="en-US" sz="1100">
                <a:solidFill>
                  <a:schemeClr val="dk1"/>
                </a:solidFill>
                <a:latin typeface="Times New Roman"/>
                <a:ea typeface="Times New Roman"/>
                <a:cs typeface="Times New Roman"/>
                <a:sym typeface="Times New Roman"/>
              </a:rPr>
              <a:t>When in the course of human events it becomes necessary for a people to advance from</a:t>
            </a:r>
            <a:endParaRPr/>
          </a:p>
          <a:p>
            <a:pPr indent="0" lvl="0" marL="126506" marR="103143" rtl="0" algn="l">
              <a:lnSpc>
                <a:spcPct val="95600"/>
              </a:lnSpc>
              <a:spcBef>
                <a:spcPts val="36"/>
              </a:spcBef>
              <a:spcAft>
                <a:spcPts val="0"/>
              </a:spcAft>
              <a:buNone/>
            </a:pPr>
            <a:r>
              <a:rPr lang="en-US" sz="1100">
                <a:solidFill>
                  <a:schemeClr val="dk1"/>
                </a:solidFill>
                <a:latin typeface="Times New Roman"/>
                <a:ea typeface="Times New Roman"/>
                <a:cs typeface="Times New Roman"/>
                <a:sym typeface="Times New Roman"/>
              </a:rPr>
              <a:t>that subordination in which they have hitherto remained, and to assume among powers of the earth the equal and independent station to which the laws of nature and of nature's god entitle them, a decent respect to the opinions of mankind requires that they should  declare the causes which impel them to the change.</a:t>
            </a:r>
            <a:endParaRPr sz="1100">
              <a:solidFill>
                <a:schemeClr val="dk1"/>
              </a:solidFill>
              <a:latin typeface="Times New Roman"/>
              <a:ea typeface="Times New Roman"/>
              <a:cs typeface="Times New Roman"/>
              <a:sym typeface="Times New Roman"/>
            </a:endParaRPr>
          </a:p>
          <a:p>
            <a:pPr indent="0" lvl="0" marL="126506" marR="73511" rtl="0" algn="l">
              <a:lnSpc>
                <a:spcPct val="95700"/>
              </a:lnSpc>
              <a:spcBef>
                <a:spcPts val="13"/>
              </a:spcBef>
              <a:spcAft>
                <a:spcPts val="0"/>
              </a:spcAft>
              <a:buNone/>
            </a:pPr>
            <a:r>
              <a:rPr lang="en-US" sz="1100">
                <a:solidFill>
                  <a:schemeClr val="dk1"/>
                </a:solidFill>
                <a:latin typeface="Times New Roman"/>
                <a:ea typeface="Times New Roman"/>
                <a:cs typeface="Times New Roman"/>
                <a:sym typeface="Times New Roman"/>
              </a:rPr>
              <a:t>We hold these truths to be self-evident; that all men are created equal and independent; that from that equal creation they derive rights inherent and inalienable, among which are the preservation of life, and liberty, and the pursuit of happiness; that to secure these  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a:t>
            </a:r>
            <a:endParaRPr sz="1100">
              <a:solidFill>
                <a:schemeClr val="dk1"/>
              </a:solidFill>
              <a:latin typeface="Times New Roman"/>
              <a:ea typeface="Times New Roman"/>
              <a:cs typeface="Times New Roman"/>
              <a:sym typeface="Times New Roman"/>
            </a:endParaRPr>
          </a:p>
        </p:txBody>
      </p:sp>
      <p:sp>
        <p:nvSpPr>
          <p:cNvPr id="1305" name="Google Shape;1305;p37"/>
          <p:cNvSpPr txBox="1"/>
          <p:nvPr/>
        </p:nvSpPr>
        <p:spPr>
          <a:xfrm>
            <a:off x="3635086" y="4484873"/>
            <a:ext cx="5195455" cy="2109362"/>
          </a:xfrm>
          <a:prstGeom prst="rect">
            <a:avLst/>
          </a:prstGeom>
          <a:noFill/>
          <a:ln>
            <a:noFill/>
          </a:ln>
        </p:spPr>
        <p:txBody>
          <a:bodyPr anchorCtr="0" anchor="t" bIns="0" lIns="0" spcFirstLastPara="1" rIns="0" wrap="square" tIns="0">
            <a:spAutoFit/>
          </a:bodyPr>
          <a:lstStyle/>
          <a:p>
            <a:pPr indent="0" lvl="0" marL="135054" marR="84908" rtl="0" algn="l">
              <a:lnSpc>
                <a:spcPct val="95800"/>
              </a:lnSpc>
              <a:spcBef>
                <a:spcPts val="0"/>
              </a:spcBef>
              <a:spcAft>
                <a:spcPts val="0"/>
              </a:spcAft>
              <a:buNone/>
            </a:pPr>
            <a:r>
              <a:rPr lang="en-US" sz="1100">
                <a:solidFill>
                  <a:schemeClr val="dk1"/>
                </a:solidFill>
                <a:latin typeface="Times New Roman"/>
                <a:ea typeface="Times New Roman"/>
                <a:cs typeface="Times New Roman"/>
                <a:sym typeface="Times New Roman"/>
              </a:rPr>
              <a:t>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 world, for the truth of which we pledge a faith yet unsullied by falsehood.</a:t>
            </a:r>
            <a:endParaRPr/>
          </a:p>
        </p:txBody>
      </p:sp>
      <p:sp>
        <p:nvSpPr>
          <p:cNvPr id="1306" name="Google Shape;1306;p37"/>
          <p:cNvSpPr txBox="1"/>
          <p:nvPr/>
        </p:nvSpPr>
        <p:spPr>
          <a:xfrm>
            <a:off x="381000" y="3763575"/>
            <a:ext cx="2667000" cy="1218795"/>
          </a:xfrm>
          <a:prstGeom prst="rect">
            <a:avLst/>
          </a:prstGeom>
          <a:noFill/>
          <a:ln>
            <a:noFill/>
          </a:ln>
        </p:spPr>
        <p:txBody>
          <a:bodyPr anchorCtr="0" anchor="t" bIns="0" lIns="0" spcFirstLastPara="1" rIns="0" wrap="square" tIns="0">
            <a:spAutoFit/>
          </a:bodyPr>
          <a:lstStyle/>
          <a:p>
            <a:pPr indent="0" lvl="0" marL="11397" marR="4559" rtl="0" algn="l">
              <a:lnSpc>
                <a:spcPct val="98800"/>
              </a:lnSpc>
              <a:spcBef>
                <a:spcPts val="0"/>
              </a:spcBef>
              <a:spcAft>
                <a:spcPts val="0"/>
              </a:spcAft>
              <a:buNone/>
            </a:pPr>
            <a:r>
              <a:rPr b="1" lang="en-US" sz="2000">
                <a:solidFill>
                  <a:srgbClr val="A01A06"/>
                </a:solidFill>
                <a:latin typeface="Calibri"/>
                <a:ea typeface="Calibri"/>
                <a:cs typeface="Calibri"/>
                <a:sym typeface="Calibri"/>
              </a:rPr>
              <a:t>Split the document into multiple chunks and process each chunk on different nodes</a:t>
            </a:r>
            <a:endParaRPr b="1" sz="2000">
              <a:solidFill>
                <a:srgbClr val="A01A06"/>
              </a:solidFill>
              <a:latin typeface="Calibri"/>
              <a:ea typeface="Calibri"/>
              <a:cs typeface="Calibri"/>
              <a:sym typeface="Calibri"/>
            </a:endParaRPr>
          </a:p>
        </p:txBody>
      </p:sp>
      <p:sp>
        <p:nvSpPr>
          <p:cNvPr id="1307" name="Google Shape;1307;p37"/>
          <p:cNvSpPr/>
          <p:nvPr/>
        </p:nvSpPr>
        <p:spPr>
          <a:xfrm>
            <a:off x="3635086" y="4484873"/>
            <a:ext cx="5195455" cy="2084294"/>
          </a:xfrm>
          <a:custGeom>
            <a:rect b="b" l="l" r="r" t="t"/>
            <a:pathLst>
              <a:path extrusionOk="0" h="2362200" w="5715000">
                <a:moveTo>
                  <a:pt x="0" y="0"/>
                </a:moveTo>
                <a:lnTo>
                  <a:pt x="5714998" y="0"/>
                </a:lnTo>
                <a:lnTo>
                  <a:pt x="5714998" y="2362199"/>
                </a:lnTo>
                <a:lnTo>
                  <a:pt x="0" y="2362199"/>
                </a:lnTo>
                <a:lnTo>
                  <a:pt x="0" y="0"/>
                </a:lnTo>
                <a:close/>
              </a:path>
            </a:pathLst>
          </a:custGeom>
          <a:noFill/>
          <a:ln cap="flat" cmpd="sng" w="952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08" name="Google Shape;1308;p37"/>
          <p:cNvSpPr/>
          <p:nvPr/>
        </p:nvSpPr>
        <p:spPr>
          <a:xfrm>
            <a:off x="3643745" y="2057400"/>
            <a:ext cx="5195455" cy="2353235"/>
          </a:xfrm>
          <a:custGeom>
            <a:rect b="b" l="l" r="r" t="t"/>
            <a:pathLst>
              <a:path extrusionOk="0" h="2667000" w="5715000">
                <a:moveTo>
                  <a:pt x="0" y="0"/>
                </a:moveTo>
                <a:lnTo>
                  <a:pt x="5714998" y="0"/>
                </a:lnTo>
                <a:lnTo>
                  <a:pt x="5714998" y="2666999"/>
                </a:lnTo>
                <a:lnTo>
                  <a:pt x="0" y="2666999"/>
                </a:lnTo>
                <a:lnTo>
                  <a:pt x="0" y="0"/>
                </a:lnTo>
                <a:close/>
              </a:path>
            </a:pathLst>
          </a:custGeom>
          <a:noFill/>
          <a:ln cap="flat" cmpd="sng" w="952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09" name="Google Shape;1309;p37"/>
          <p:cNvSpPr txBox="1"/>
          <p:nvPr/>
        </p:nvSpPr>
        <p:spPr>
          <a:xfrm>
            <a:off x="2291484" y="3110906"/>
            <a:ext cx="1177636" cy="246221"/>
          </a:xfrm>
          <a:prstGeom prst="rect">
            <a:avLst/>
          </a:prstGeom>
          <a:solidFill>
            <a:srgbClr val="6095C9"/>
          </a:solidFill>
          <a:ln cap="flat" cmpd="sng" w="9525">
            <a:solidFill>
              <a:srgbClr val="6095C9"/>
            </a:solidFill>
            <a:prstDash val="solid"/>
            <a:round/>
            <a:headEnd len="sm" w="sm" type="none"/>
            <a:tailEnd len="sm" w="sm" type="none"/>
          </a:ln>
        </p:spPr>
        <p:txBody>
          <a:bodyPr anchorCtr="0" anchor="t" bIns="0" lIns="0" spcFirstLastPara="1" rIns="0" wrap="square" tIns="0">
            <a:spAutoFit/>
          </a:bodyPr>
          <a:lstStyle/>
          <a:p>
            <a:pPr indent="0" lvl="0" marL="191469" marR="0" rtl="0" algn="l">
              <a:spcBef>
                <a:spcPts val="0"/>
              </a:spcBef>
              <a:spcAft>
                <a:spcPts val="0"/>
              </a:spcAft>
              <a:buNone/>
            </a:pPr>
            <a:r>
              <a:rPr lang="en-US" sz="1600">
                <a:solidFill>
                  <a:schemeClr val="dk1"/>
                </a:solidFill>
                <a:latin typeface="Arial"/>
                <a:ea typeface="Arial"/>
                <a:cs typeface="Arial"/>
                <a:sym typeface="Arial"/>
              </a:rPr>
              <a:t>Chunk 1</a:t>
            </a:r>
            <a:endParaRPr/>
          </a:p>
        </p:txBody>
      </p:sp>
      <p:sp>
        <p:nvSpPr>
          <p:cNvPr id="1310" name="Google Shape;1310;p37"/>
          <p:cNvSpPr txBox="1"/>
          <p:nvPr/>
        </p:nvSpPr>
        <p:spPr>
          <a:xfrm>
            <a:off x="2291484" y="5403909"/>
            <a:ext cx="1177636" cy="246221"/>
          </a:xfrm>
          <a:prstGeom prst="rect">
            <a:avLst/>
          </a:prstGeom>
          <a:solidFill>
            <a:srgbClr val="D783FF"/>
          </a:solidFill>
          <a:ln cap="flat" cmpd="sng" w="9525">
            <a:solidFill>
              <a:srgbClr val="D783FF"/>
            </a:solidFill>
            <a:prstDash val="solid"/>
            <a:round/>
            <a:headEnd len="sm" w="sm" type="none"/>
            <a:tailEnd len="sm" w="sm" type="none"/>
          </a:ln>
        </p:spPr>
        <p:txBody>
          <a:bodyPr anchorCtr="0" anchor="t" bIns="0" lIns="0" spcFirstLastPara="1" rIns="0" wrap="square" tIns="0">
            <a:spAutoFit/>
          </a:bodyPr>
          <a:lstStyle/>
          <a:p>
            <a:pPr indent="0" lvl="0" marL="191469" marR="0" rtl="0" algn="l">
              <a:spcBef>
                <a:spcPts val="0"/>
              </a:spcBef>
              <a:spcAft>
                <a:spcPts val="0"/>
              </a:spcAft>
              <a:buNone/>
            </a:pPr>
            <a:r>
              <a:rPr lang="en-US" sz="1600">
                <a:solidFill>
                  <a:schemeClr val="dk1"/>
                </a:solidFill>
                <a:latin typeface="Arial"/>
                <a:ea typeface="Arial"/>
                <a:cs typeface="Arial"/>
                <a:sym typeface="Arial"/>
              </a:rPr>
              <a:t>Chunk 2</a:t>
            </a:r>
            <a:endParaRPr/>
          </a:p>
        </p:txBody>
      </p:sp>
      <p:sp>
        <p:nvSpPr>
          <p:cNvPr id="1311" name="Google Shape;1311;p37"/>
          <p:cNvSpPr/>
          <p:nvPr/>
        </p:nvSpPr>
        <p:spPr>
          <a:xfrm>
            <a:off x="1039090" y="537883"/>
            <a:ext cx="7481455" cy="739588"/>
          </a:xfrm>
          <a:custGeom>
            <a:rect b="b" l="l" r="r" t="t"/>
            <a:pathLst>
              <a:path extrusionOk="0" h="838200" w="8229600">
                <a:moveTo>
                  <a:pt x="0" y="0"/>
                </a:moveTo>
                <a:lnTo>
                  <a:pt x="8229598" y="0"/>
                </a:lnTo>
                <a:lnTo>
                  <a:pt x="8229598" y="838200"/>
                </a:lnTo>
                <a:lnTo>
                  <a:pt x="0" y="838200"/>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12" name="Google Shape;1312;p37"/>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(with combiner)</a:t>
            </a:r>
            <a:endParaRPr/>
          </a:p>
          <a:p>
            <a:pPr indent="0" lvl="0" marL="0" marR="0" rtl="0" algn="ctr">
              <a:spcBef>
                <a:spcPts val="0"/>
              </a:spcBef>
              <a:spcAft>
                <a:spcPts val="0"/>
              </a:spcAft>
              <a:buNone/>
            </a:pPr>
            <a:r>
              <a:rPr b="0" lang="en-US" sz="3600">
                <a:solidFill>
                  <a:srgbClr val="A01A06"/>
                </a:solidFill>
                <a:latin typeface="Calibri"/>
                <a:ea typeface="Calibri"/>
                <a:cs typeface="Calibri"/>
                <a:sym typeface="Calibri"/>
              </a:rPr>
              <a:t>Word length histogram</a:t>
            </a:r>
            <a:endParaRPr/>
          </a:p>
        </p:txBody>
      </p:sp>
      <p:sp>
        <p:nvSpPr>
          <p:cNvPr id="1313" name="Google Shape;1313;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grpSp>
        <p:nvGrpSpPr>
          <p:cNvPr id="1318" name="Google Shape;1318;p38"/>
          <p:cNvGrpSpPr/>
          <p:nvPr/>
        </p:nvGrpSpPr>
        <p:grpSpPr>
          <a:xfrm>
            <a:off x="7446817" y="4876800"/>
            <a:ext cx="1177636" cy="1143000"/>
            <a:chOff x="7446817" y="4876800"/>
            <a:chExt cx="1177636" cy="1143000"/>
          </a:xfrm>
        </p:grpSpPr>
        <p:sp>
          <p:nvSpPr>
            <p:cNvPr id="1319" name="Google Shape;1319;p38"/>
            <p:cNvSpPr/>
            <p:nvPr/>
          </p:nvSpPr>
          <p:spPr>
            <a:xfrm>
              <a:off x="7446817" y="4876800"/>
              <a:ext cx="1177636" cy="1143000"/>
            </a:xfrm>
            <a:custGeom>
              <a:rect b="b" l="l" r="r" t="t"/>
              <a:pathLst>
                <a:path extrusionOk="0" h="1295400" w="1295400">
                  <a:moveTo>
                    <a:pt x="0" y="0"/>
                  </a:moveTo>
                  <a:lnTo>
                    <a:pt x="1295400" y="0"/>
                  </a:lnTo>
                  <a:lnTo>
                    <a:pt x="1295400" y="1295400"/>
                  </a:lnTo>
                  <a:lnTo>
                    <a:pt x="0" y="12954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20" name="Google Shape;1320;p38"/>
            <p:cNvSpPr/>
            <p:nvPr/>
          </p:nvSpPr>
          <p:spPr>
            <a:xfrm>
              <a:off x="7446817" y="4876800"/>
              <a:ext cx="1177636" cy="1143000"/>
            </a:xfrm>
            <a:custGeom>
              <a:rect b="b" l="l" r="r" t="t"/>
              <a:pathLst>
                <a:path extrusionOk="0" h="1295400" w="1295400">
                  <a:moveTo>
                    <a:pt x="0" y="0"/>
                  </a:moveTo>
                  <a:lnTo>
                    <a:pt x="1295399" y="0"/>
                  </a:lnTo>
                  <a:lnTo>
                    <a:pt x="1295399" y="1295399"/>
                  </a:lnTo>
                  <a:lnTo>
                    <a:pt x="0" y="1295399"/>
                  </a:lnTo>
                  <a:lnTo>
                    <a:pt x="0" y="0"/>
                  </a:lnTo>
                  <a:close/>
                </a:path>
              </a:pathLst>
            </a:custGeom>
            <a:noFill/>
            <a:ln cap="flat" cmpd="sng" w="952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21" name="Google Shape;1321;p38"/>
            <p:cNvSpPr/>
            <p:nvPr/>
          </p:nvSpPr>
          <p:spPr>
            <a:xfrm>
              <a:off x="7516090" y="4944036"/>
              <a:ext cx="623455" cy="201706"/>
            </a:xfrm>
            <a:custGeom>
              <a:rect b="b" l="l" r="r" t="t"/>
              <a:pathLst>
                <a:path extrusionOk="0" h="228600" w="685800">
                  <a:moveTo>
                    <a:pt x="0" y="0"/>
                  </a:moveTo>
                  <a:lnTo>
                    <a:pt x="685800" y="0"/>
                  </a:lnTo>
                  <a:lnTo>
                    <a:pt x="685800" y="228600"/>
                  </a:lnTo>
                  <a:lnTo>
                    <a:pt x="0" y="2286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22" name="Google Shape;1322;p38"/>
            <p:cNvSpPr/>
            <p:nvPr/>
          </p:nvSpPr>
          <p:spPr>
            <a:xfrm>
              <a:off x="7516090" y="5212977"/>
              <a:ext cx="277091" cy="201706"/>
            </a:xfrm>
            <a:custGeom>
              <a:rect b="b" l="l" r="r" t="t"/>
              <a:pathLst>
                <a:path extrusionOk="0" h="228600" w="304800">
                  <a:moveTo>
                    <a:pt x="0" y="0"/>
                  </a:moveTo>
                  <a:lnTo>
                    <a:pt x="304800" y="0"/>
                  </a:lnTo>
                  <a:lnTo>
                    <a:pt x="304800" y="228600"/>
                  </a:lnTo>
                  <a:lnTo>
                    <a:pt x="0" y="2286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23" name="Google Shape;1323;p38"/>
            <p:cNvSpPr/>
            <p:nvPr/>
          </p:nvSpPr>
          <p:spPr>
            <a:xfrm>
              <a:off x="7516090" y="5414683"/>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24" name="Google Shape;1324;p38"/>
            <p:cNvSpPr/>
            <p:nvPr/>
          </p:nvSpPr>
          <p:spPr>
            <a:xfrm>
              <a:off x="7516090" y="5683624"/>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25" name="Google Shape;1325;p38"/>
            <p:cNvSpPr txBox="1"/>
            <p:nvPr/>
          </p:nvSpPr>
          <p:spPr>
            <a:xfrm>
              <a:off x="7449127" y="4944196"/>
              <a:ext cx="1074305"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(yellow, 20)</a:t>
              </a:r>
              <a:endParaRPr/>
            </a:p>
          </p:txBody>
        </p:sp>
        <p:sp>
          <p:nvSpPr>
            <p:cNvPr id="1326" name="Google Shape;1326;p38"/>
            <p:cNvSpPr txBox="1"/>
            <p:nvPr/>
          </p:nvSpPr>
          <p:spPr>
            <a:xfrm>
              <a:off x="7449127" y="5179520"/>
              <a:ext cx="808759"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(red, 71)</a:t>
              </a:r>
              <a:endParaRPr sz="1600">
                <a:solidFill>
                  <a:schemeClr val="dk1"/>
                </a:solidFill>
                <a:latin typeface="Arial"/>
                <a:ea typeface="Arial"/>
                <a:cs typeface="Arial"/>
                <a:sym typeface="Arial"/>
              </a:endParaRPr>
            </a:p>
          </p:txBody>
        </p:sp>
        <p:sp>
          <p:nvSpPr>
            <p:cNvPr id="1327" name="Google Shape;1327;p38"/>
            <p:cNvSpPr txBox="1"/>
            <p:nvPr/>
          </p:nvSpPr>
          <p:spPr>
            <a:xfrm>
              <a:off x="7449127" y="5426049"/>
              <a:ext cx="901123"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(blue, 93)</a:t>
              </a:r>
              <a:endParaRPr/>
            </a:p>
          </p:txBody>
        </p:sp>
        <p:sp>
          <p:nvSpPr>
            <p:cNvPr id="1328" name="Google Shape;1328;p38"/>
            <p:cNvSpPr txBox="1"/>
            <p:nvPr/>
          </p:nvSpPr>
          <p:spPr>
            <a:xfrm>
              <a:off x="7449127" y="5661373"/>
              <a:ext cx="831850"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(pink, 6 )</a:t>
              </a:r>
              <a:endParaRPr/>
            </a:p>
          </p:txBody>
        </p:sp>
      </p:grpSp>
      <p:sp>
        <p:nvSpPr>
          <p:cNvPr id="1329" name="Google Shape;1329;p38"/>
          <p:cNvSpPr txBox="1"/>
          <p:nvPr/>
        </p:nvSpPr>
        <p:spPr>
          <a:xfrm>
            <a:off x="3141228" y="1648619"/>
            <a:ext cx="3277177"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Times New Roman"/>
                <a:ea typeface="Times New Roman"/>
                <a:cs typeface="Times New Roman"/>
                <a:sym typeface="Times New Roman"/>
              </a:rPr>
              <a:t>Abridged Declaration of Independence</a:t>
            </a:r>
            <a:endParaRPr sz="1600">
              <a:solidFill>
                <a:schemeClr val="dk1"/>
              </a:solidFill>
              <a:latin typeface="Times New Roman"/>
              <a:ea typeface="Times New Roman"/>
              <a:cs typeface="Times New Roman"/>
              <a:sym typeface="Times New Roman"/>
            </a:endParaRPr>
          </a:p>
        </p:txBody>
      </p:sp>
      <p:grpSp>
        <p:nvGrpSpPr>
          <p:cNvPr id="1330" name="Google Shape;1330;p38"/>
          <p:cNvGrpSpPr/>
          <p:nvPr/>
        </p:nvGrpSpPr>
        <p:grpSpPr>
          <a:xfrm>
            <a:off x="2008632" y="2015542"/>
            <a:ext cx="5214217" cy="2377170"/>
            <a:chOff x="2024783" y="1560420"/>
            <a:chExt cx="5214217" cy="2377170"/>
          </a:xfrm>
        </p:grpSpPr>
        <p:sp>
          <p:nvSpPr>
            <p:cNvPr id="1331" name="Google Shape;1331;p38"/>
            <p:cNvSpPr/>
            <p:nvPr/>
          </p:nvSpPr>
          <p:spPr>
            <a:xfrm>
              <a:off x="2024783" y="1560420"/>
              <a:ext cx="5195455" cy="2353235"/>
            </a:xfrm>
            <a:custGeom>
              <a:rect b="b" l="l" r="r" t="t"/>
              <a:pathLst>
                <a:path extrusionOk="0" h="2667000" w="5715000">
                  <a:moveTo>
                    <a:pt x="0" y="0"/>
                  </a:moveTo>
                  <a:lnTo>
                    <a:pt x="5714998" y="0"/>
                  </a:lnTo>
                  <a:lnTo>
                    <a:pt x="5714998" y="2666998"/>
                  </a:lnTo>
                  <a:lnTo>
                    <a:pt x="0" y="2666998"/>
                  </a:lnTo>
                  <a:lnTo>
                    <a:pt x="0"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2" name="Google Shape;1332;p38"/>
            <p:cNvSpPr/>
            <p:nvPr/>
          </p:nvSpPr>
          <p:spPr>
            <a:xfrm>
              <a:off x="2024783" y="1560420"/>
              <a:ext cx="5195455" cy="2353235"/>
            </a:xfrm>
            <a:custGeom>
              <a:rect b="b" l="l" r="r" t="t"/>
              <a:pathLst>
                <a:path extrusionOk="0" h="2667000" w="5715000">
                  <a:moveTo>
                    <a:pt x="0" y="0"/>
                  </a:moveTo>
                  <a:lnTo>
                    <a:pt x="5714998" y="0"/>
                  </a:lnTo>
                  <a:lnTo>
                    <a:pt x="5714998" y="2666999"/>
                  </a:lnTo>
                  <a:lnTo>
                    <a:pt x="0" y="2666999"/>
                  </a:lnTo>
                  <a:lnTo>
                    <a:pt x="0" y="0"/>
                  </a:lnTo>
                  <a:close/>
                </a:path>
              </a:pathLst>
            </a:custGeom>
            <a:noFill/>
            <a:ln cap="flat" cmpd="sng" w="952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3" name="Google Shape;1333;p38"/>
            <p:cNvSpPr/>
            <p:nvPr/>
          </p:nvSpPr>
          <p:spPr>
            <a:xfrm>
              <a:off x="2146011" y="1574628"/>
              <a:ext cx="99868" cy="156322"/>
            </a:xfrm>
            <a:custGeom>
              <a:rect b="b" l="l" r="r" t="t"/>
              <a:pathLst>
                <a:path extrusionOk="0" h="177164" w="109855">
                  <a:moveTo>
                    <a:pt x="0" y="176809"/>
                  </a:moveTo>
                  <a:lnTo>
                    <a:pt x="109759" y="176809"/>
                  </a:lnTo>
                  <a:lnTo>
                    <a:pt x="109759"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4" name="Google Shape;1334;p38"/>
            <p:cNvSpPr/>
            <p:nvPr/>
          </p:nvSpPr>
          <p:spPr>
            <a:xfrm>
              <a:off x="2281825" y="1574628"/>
              <a:ext cx="645968" cy="156322"/>
            </a:xfrm>
            <a:custGeom>
              <a:rect b="b" l="l" r="r" t="t"/>
              <a:pathLst>
                <a:path extrusionOk="0" h="177164" w="710564">
                  <a:moveTo>
                    <a:pt x="0" y="176809"/>
                  </a:moveTo>
                  <a:lnTo>
                    <a:pt x="710389" y="176809"/>
                  </a:lnTo>
                  <a:lnTo>
                    <a:pt x="710389"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5" name="Google Shape;1335;p38"/>
            <p:cNvSpPr/>
            <p:nvPr/>
          </p:nvSpPr>
          <p:spPr>
            <a:xfrm>
              <a:off x="2963666" y="1574628"/>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6" name="Google Shape;1336;p38"/>
            <p:cNvSpPr/>
            <p:nvPr/>
          </p:nvSpPr>
          <p:spPr>
            <a:xfrm>
              <a:off x="3160457" y="157462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7" name="Google Shape;1337;p38"/>
            <p:cNvSpPr/>
            <p:nvPr/>
          </p:nvSpPr>
          <p:spPr>
            <a:xfrm>
              <a:off x="3365565" y="1574628"/>
              <a:ext cx="873414" cy="156322"/>
            </a:xfrm>
            <a:custGeom>
              <a:rect b="b" l="l" r="r" t="t"/>
              <a:pathLst>
                <a:path extrusionOk="0" h="177164" w="960754">
                  <a:moveTo>
                    <a:pt x="0" y="176809"/>
                  </a:moveTo>
                  <a:lnTo>
                    <a:pt x="960397" y="176809"/>
                  </a:lnTo>
                  <a:lnTo>
                    <a:pt x="96039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8" name="Google Shape;1338;p38"/>
            <p:cNvSpPr/>
            <p:nvPr/>
          </p:nvSpPr>
          <p:spPr>
            <a:xfrm>
              <a:off x="4274686" y="1574628"/>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9" name="Google Shape;1339;p38"/>
            <p:cNvSpPr/>
            <p:nvPr/>
          </p:nvSpPr>
          <p:spPr>
            <a:xfrm>
              <a:off x="4427129" y="1574628"/>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0" name="Google Shape;1340;p38"/>
            <p:cNvSpPr/>
            <p:nvPr/>
          </p:nvSpPr>
          <p:spPr>
            <a:xfrm>
              <a:off x="4629464" y="1574628"/>
              <a:ext cx="374650" cy="156322"/>
            </a:xfrm>
            <a:custGeom>
              <a:rect b="b" l="l" r="r" t="t"/>
              <a:pathLst>
                <a:path extrusionOk="0" h="177164" w="412114">
                  <a:moveTo>
                    <a:pt x="0" y="176809"/>
                  </a:moveTo>
                  <a:lnTo>
                    <a:pt x="411598" y="176809"/>
                  </a:lnTo>
                  <a:lnTo>
                    <a:pt x="41159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1" name="Google Shape;1341;p38"/>
            <p:cNvSpPr/>
            <p:nvPr/>
          </p:nvSpPr>
          <p:spPr>
            <a:xfrm>
              <a:off x="5039677" y="1574628"/>
              <a:ext cx="330200" cy="156322"/>
            </a:xfrm>
            <a:custGeom>
              <a:rect b="b" l="l" r="r" t="t"/>
              <a:pathLst>
                <a:path extrusionOk="0" h="177164" w="363220">
                  <a:moveTo>
                    <a:pt x="0" y="176809"/>
                  </a:moveTo>
                  <a:lnTo>
                    <a:pt x="362816" y="176809"/>
                  </a:lnTo>
                  <a:lnTo>
                    <a:pt x="36281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2" name="Google Shape;1342;p38"/>
            <p:cNvSpPr/>
            <p:nvPr/>
          </p:nvSpPr>
          <p:spPr>
            <a:xfrm>
              <a:off x="5405543" y="1574628"/>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3" name="Google Shape;1343;p38"/>
            <p:cNvSpPr/>
            <p:nvPr/>
          </p:nvSpPr>
          <p:spPr>
            <a:xfrm>
              <a:off x="5557987" y="1574628"/>
              <a:ext cx="474518" cy="156322"/>
            </a:xfrm>
            <a:custGeom>
              <a:rect b="b" l="l" r="r" t="t"/>
              <a:pathLst>
                <a:path extrusionOk="0" h="177164" w="521970">
                  <a:moveTo>
                    <a:pt x="0" y="176809"/>
                  </a:moveTo>
                  <a:lnTo>
                    <a:pt x="521358" y="176809"/>
                  </a:lnTo>
                  <a:lnTo>
                    <a:pt x="52135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4" name="Google Shape;1344;p38"/>
            <p:cNvSpPr/>
            <p:nvPr/>
          </p:nvSpPr>
          <p:spPr>
            <a:xfrm>
              <a:off x="6104015" y="1574628"/>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5" name="Google Shape;1345;p38"/>
            <p:cNvSpPr/>
            <p:nvPr/>
          </p:nvSpPr>
          <p:spPr>
            <a:xfrm>
              <a:off x="6245371" y="1574628"/>
              <a:ext cx="438150" cy="156322"/>
            </a:xfrm>
            <a:custGeom>
              <a:rect b="b" l="l" r="r" t="t"/>
              <a:pathLst>
                <a:path extrusionOk="0" h="177164" w="481965">
                  <a:moveTo>
                    <a:pt x="0" y="176809"/>
                  </a:moveTo>
                  <a:lnTo>
                    <a:pt x="481723" y="176809"/>
                  </a:lnTo>
                  <a:lnTo>
                    <a:pt x="4817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6" name="Google Shape;1346;p38"/>
            <p:cNvSpPr txBox="1"/>
            <p:nvPr/>
          </p:nvSpPr>
          <p:spPr>
            <a:xfrm>
              <a:off x="2134466" y="1578932"/>
              <a:ext cx="5104534"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A Declaration By the Representatives of the United States of America, in General</a:t>
              </a:r>
              <a:endParaRPr sz="1100">
                <a:solidFill>
                  <a:schemeClr val="dk1"/>
                </a:solidFill>
                <a:latin typeface="Times New Roman"/>
                <a:ea typeface="Times New Roman"/>
                <a:cs typeface="Times New Roman"/>
                <a:sym typeface="Times New Roman"/>
              </a:endParaRPr>
            </a:p>
          </p:txBody>
        </p:sp>
        <p:sp>
          <p:nvSpPr>
            <p:cNvPr id="1347" name="Google Shape;1347;p38"/>
            <p:cNvSpPr/>
            <p:nvPr/>
          </p:nvSpPr>
          <p:spPr>
            <a:xfrm>
              <a:off x="2146012" y="1730636"/>
              <a:ext cx="513195" cy="153521"/>
            </a:xfrm>
            <a:custGeom>
              <a:rect b="b" l="l" r="r" t="t"/>
              <a:pathLst>
                <a:path extrusionOk="0" h="173989" w="564514">
                  <a:moveTo>
                    <a:pt x="0" y="173761"/>
                  </a:moveTo>
                  <a:lnTo>
                    <a:pt x="564043" y="173761"/>
                  </a:lnTo>
                  <a:lnTo>
                    <a:pt x="5640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8" name="Google Shape;1348;p38"/>
            <p:cNvSpPr/>
            <p:nvPr/>
          </p:nvSpPr>
          <p:spPr>
            <a:xfrm>
              <a:off x="2694810" y="1730636"/>
              <a:ext cx="615373" cy="153521"/>
            </a:xfrm>
            <a:custGeom>
              <a:rect b="b" l="l" r="r" t="t"/>
              <a:pathLst>
                <a:path extrusionOk="0" h="173989" w="676910">
                  <a:moveTo>
                    <a:pt x="0" y="173761"/>
                  </a:moveTo>
                  <a:lnTo>
                    <a:pt x="676851" y="173761"/>
                  </a:lnTo>
                  <a:lnTo>
                    <a:pt x="67685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9" name="Google Shape;1349;p38"/>
            <p:cNvSpPr txBox="1"/>
            <p:nvPr/>
          </p:nvSpPr>
          <p:spPr>
            <a:xfrm>
              <a:off x="2134466" y="1734941"/>
              <a:ext cx="1238827"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Congress Assembled.</a:t>
              </a:r>
              <a:endParaRPr sz="1100">
                <a:solidFill>
                  <a:schemeClr val="dk1"/>
                </a:solidFill>
                <a:latin typeface="Times New Roman"/>
                <a:ea typeface="Times New Roman"/>
                <a:cs typeface="Times New Roman"/>
                <a:sym typeface="Times New Roman"/>
              </a:endParaRPr>
            </a:p>
          </p:txBody>
        </p:sp>
        <p:sp>
          <p:nvSpPr>
            <p:cNvPr id="1350" name="Google Shape;1350;p38"/>
            <p:cNvSpPr/>
            <p:nvPr/>
          </p:nvSpPr>
          <p:spPr>
            <a:xfrm>
              <a:off x="2146011" y="1883955"/>
              <a:ext cx="330200" cy="156322"/>
            </a:xfrm>
            <a:custGeom>
              <a:rect b="b" l="l" r="r" t="t"/>
              <a:pathLst>
                <a:path extrusionOk="0" h="177164" w="363219">
                  <a:moveTo>
                    <a:pt x="0" y="176809"/>
                  </a:moveTo>
                  <a:lnTo>
                    <a:pt x="362816" y="176809"/>
                  </a:lnTo>
                  <a:lnTo>
                    <a:pt x="36281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1" name="Google Shape;1351;p38"/>
            <p:cNvSpPr/>
            <p:nvPr/>
          </p:nvSpPr>
          <p:spPr>
            <a:xfrm>
              <a:off x="2511877" y="1883955"/>
              <a:ext cx="108527" cy="156322"/>
            </a:xfrm>
            <a:custGeom>
              <a:rect b="b" l="l" r="r" t="t"/>
              <a:pathLst>
                <a:path extrusionOk="0" h="177164" w="119380">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2" name="Google Shape;1352;p38"/>
            <p:cNvSpPr/>
            <p:nvPr/>
          </p:nvSpPr>
          <p:spPr>
            <a:xfrm>
              <a:off x="2656007" y="1883955"/>
              <a:ext cx="169141" cy="156322"/>
            </a:xfrm>
            <a:custGeom>
              <a:rect b="b" l="l" r="r" t="t"/>
              <a:pathLst>
                <a:path extrusionOk="0" h="177164"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3" name="Google Shape;1353;p38"/>
            <p:cNvSpPr/>
            <p:nvPr/>
          </p:nvSpPr>
          <p:spPr>
            <a:xfrm>
              <a:off x="2861114" y="1883955"/>
              <a:ext cx="360795" cy="156322"/>
            </a:xfrm>
            <a:custGeom>
              <a:rect b="b" l="l" r="r" t="t"/>
              <a:pathLst>
                <a:path extrusionOk="0" h="177164" w="396875">
                  <a:moveTo>
                    <a:pt x="0" y="176809"/>
                  </a:moveTo>
                  <a:lnTo>
                    <a:pt x="396354" y="176809"/>
                  </a:lnTo>
                  <a:lnTo>
                    <a:pt x="39635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4" name="Google Shape;1354;p38"/>
            <p:cNvSpPr/>
            <p:nvPr/>
          </p:nvSpPr>
          <p:spPr>
            <a:xfrm>
              <a:off x="3257469" y="1883955"/>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5" name="Google Shape;1355;p38"/>
            <p:cNvSpPr/>
            <p:nvPr/>
          </p:nvSpPr>
          <p:spPr>
            <a:xfrm>
              <a:off x="3407140" y="1883955"/>
              <a:ext cx="376959" cy="156322"/>
            </a:xfrm>
            <a:custGeom>
              <a:rect b="b" l="l" r="r" t="t"/>
              <a:pathLst>
                <a:path extrusionOk="0" h="177164" w="414654">
                  <a:moveTo>
                    <a:pt x="0" y="176809"/>
                  </a:moveTo>
                  <a:lnTo>
                    <a:pt x="414647" y="176809"/>
                  </a:lnTo>
                  <a:lnTo>
                    <a:pt x="41464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6" name="Google Shape;1356;p38"/>
            <p:cNvSpPr/>
            <p:nvPr/>
          </p:nvSpPr>
          <p:spPr>
            <a:xfrm>
              <a:off x="3820126" y="1883955"/>
              <a:ext cx="352136" cy="156322"/>
            </a:xfrm>
            <a:custGeom>
              <a:rect b="b" l="l" r="r" t="t"/>
              <a:pathLst>
                <a:path extrusionOk="0" h="177164" w="387350">
                  <a:moveTo>
                    <a:pt x="0" y="176809"/>
                  </a:moveTo>
                  <a:lnTo>
                    <a:pt x="387208" y="176809"/>
                  </a:lnTo>
                  <a:lnTo>
                    <a:pt x="38720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7" name="Google Shape;1357;p38"/>
            <p:cNvSpPr/>
            <p:nvPr/>
          </p:nvSpPr>
          <p:spPr>
            <a:xfrm>
              <a:off x="4208165" y="1883955"/>
              <a:ext cx="75045" cy="156322"/>
            </a:xfrm>
            <a:custGeom>
              <a:rect b="b" l="l" r="r" t="t"/>
              <a:pathLst>
                <a:path extrusionOk="0" h="177164" w="82550">
                  <a:moveTo>
                    <a:pt x="0" y="176809"/>
                  </a:moveTo>
                  <a:lnTo>
                    <a:pt x="82319" y="176809"/>
                  </a:lnTo>
                  <a:lnTo>
                    <a:pt x="823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8" name="Google Shape;1358;p38"/>
            <p:cNvSpPr/>
            <p:nvPr/>
          </p:nvSpPr>
          <p:spPr>
            <a:xfrm>
              <a:off x="4319032" y="1883955"/>
              <a:ext cx="482600" cy="156322"/>
            </a:xfrm>
            <a:custGeom>
              <a:rect b="b" l="l" r="r" t="t"/>
              <a:pathLst>
                <a:path extrusionOk="0" h="177164" w="530860">
                  <a:moveTo>
                    <a:pt x="0" y="176809"/>
                  </a:moveTo>
                  <a:lnTo>
                    <a:pt x="530505" y="176809"/>
                  </a:lnTo>
                  <a:lnTo>
                    <a:pt x="5305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9" name="Google Shape;1359;p38"/>
            <p:cNvSpPr/>
            <p:nvPr/>
          </p:nvSpPr>
          <p:spPr>
            <a:xfrm>
              <a:off x="4837342" y="1883955"/>
              <a:ext cx="535132" cy="156322"/>
            </a:xfrm>
            <a:custGeom>
              <a:rect b="b" l="l" r="r" t="t"/>
              <a:pathLst>
                <a:path extrusionOk="0" h="177164" w="588645">
                  <a:moveTo>
                    <a:pt x="0" y="176809"/>
                  </a:moveTo>
                  <a:lnTo>
                    <a:pt x="588434" y="176809"/>
                  </a:lnTo>
                  <a:lnTo>
                    <a:pt x="58843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0" name="Google Shape;1360;p38"/>
            <p:cNvSpPr/>
            <p:nvPr/>
          </p:nvSpPr>
          <p:spPr>
            <a:xfrm>
              <a:off x="5408315" y="1883955"/>
              <a:ext cx="163945" cy="156322"/>
            </a:xfrm>
            <a:custGeom>
              <a:rect b="b" l="l" r="r" t="t"/>
              <a:pathLst>
                <a:path extrusionOk="0" h="177164" w="180339">
                  <a:moveTo>
                    <a:pt x="0" y="176809"/>
                  </a:moveTo>
                  <a:lnTo>
                    <a:pt x="179883" y="176809"/>
                  </a:lnTo>
                  <a:lnTo>
                    <a:pt x="17988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1" name="Google Shape;1361;p38"/>
            <p:cNvSpPr/>
            <p:nvPr/>
          </p:nvSpPr>
          <p:spPr>
            <a:xfrm>
              <a:off x="5607877" y="1883955"/>
              <a:ext cx="61191" cy="156322"/>
            </a:xfrm>
            <a:custGeom>
              <a:rect b="b" l="l" r="r" t="t"/>
              <a:pathLst>
                <a:path extrusionOk="0" h="177164" w="67310">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2" name="Google Shape;1362;p38"/>
            <p:cNvSpPr/>
            <p:nvPr/>
          </p:nvSpPr>
          <p:spPr>
            <a:xfrm>
              <a:off x="5704889" y="1883955"/>
              <a:ext cx="368877" cy="156322"/>
            </a:xfrm>
            <a:custGeom>
              <a:rect b="b" l="l" r="r" t="t"/>
              <a:pathLst>
                <a:path extrusionOk="0" h="177164" w="405765">
                  <a:moveTo>
                    <a:pt x="0" y="176809"/>
                  </a:moveTo>
                  <a:lnTo>
                    <a:pt x="405500" y="176809"/>
                  </a:lnTo>
                  <a:lnTo>
                    <a:pt x="40550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3" name="Google Shape;1363;p38"/>
            <p:cNvSpPr/>
            <p:nvPr/>
          </p:nvSpPr>
          <p:spPr>
            <a:xfrm>
              <a:off x="6109558" y="1883955"/>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4" name="Google Shape;1364;p38"/>
            <p:cNvSpPr/>
            <p:nvPr/>
          </p:nvSpPr>
          <p:spPr>
            <a:xfrm>
              <a:off x="6250914" y="1883955"/>
              <a:ext cx="452005" cy="156322"/>
            </a:xfrm>
            <a:custGeom>
              <a:rect b="b" l="l" r="r" t="t"/>
              <a:pathLst>
                <a:path extrusionOk="0" h="177164" w="497204">
                  <a:moveTo>
                    <a:pt x="0" y="176809"/>
                  </a:moveTo>
                  <a:lnTo>
                    <a:pt x="496967" y="176809"/>
                  </a:lnTo>
                  <a:lnTo>
                    <a:pt x="49696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5" name="Google Shape;1365;p38"/>
            <p:cNvSpPr/>
            <p:nvPr/>
          </p:nvSpPr>
          <p:spPr>
            <a:xfrm>
              <a:off x="6738735" y="1883955"/>
              <a:ext cx="269009" cy="156322"/>
            </a:xfrm>
            <a:custGeom>
              <a:rect b="b" l="l" r="r" t="t"/>
              <a:pathLst>
                <a:path extrusionOk="0" h="177164" w="295909">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6" name="Google Shape;1366;p38"/>
            <p:cNvSpPr txBox="1"/>
            <p:nvPr/>
          </p:nvSpPr>
          <p:spPr>
            <a:xfrm>
              <a:off x="2134465" y="1888259"/>
              <a:ext cx="5104535"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When in the course of human events it becomes necessary for a people to advance from</a:t>
              </a:r>
              <a:endParaRPr sz="1100">
                <a:solidFill>
                  <a:schemeClr val="dk1"/>
                </a:solidFill>
                <a:latin typeface="Times New Roman"/>
                <a:ea typeface="Times New Roman"/>
                <a:cs typeface="Times New Roman"/>
                <a:sym typeface="Times New Roman"/>
              </a:endParaRPr>
            </a:p>
          </p:txBody>
        </p:sp>
        <p:sp>
          <p:nvSpPr>
            <p:cNvPr id="1367" name="Google Shape;1367;p38"/>
            <p:cNvSpPr/>
            <p:nvPr/>
          </p:nvSpPr>
          <p:spPr>
            <a:xfrm>
              <a:off x="2146012" y="2039964"/>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8" name="Google Shape;1368;p38"/>
            <p:cNvSpPr/>
            <p:nvPr/>
          </p:nvSpPr>
          <p:spPr>
            <a:xfrm>
              <a:off x="2389923" y="2039964"/>
              <a:ext cx="762577" cy="153521"/>
            </a:xfrm>
            <a:custGeom>
              <a:rect b="b" l="l" r="r" t="t"/>
              <a:pathLst>
                <a:path extrusionOk="0" h="173989" w="838835">
                  <a:moveTo>
                    <a:pt x="0" y="173761"/>
                  </a:moveTo>
                  <a:lnTo>
                    <a:pt x="838442" y="173761"/>
                  </a:lnTo>
                  <a:lnTo>
                    <a:pt x="8384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9" name="Google Shape;1369;p38"/>
            <p:cNvSpPr/>
            <p:nvPr/>
          </p:nvSpPr>
          <p:spPr>
            <a:xfrm>
              <a:off x="3188175" y="2039964"/>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0" name="Google Shape;1370;p38"/>
            <p:cNvSpPr/>
            <p:nvPr/>
          </p:nvSpPr>
          <p:spPr>
            <a:xfrm>
              <a:off x="3329532" y="2039964"/>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1" name="Google Shape;1371;p38"/>
            <p:cNvSpPr/>
            <p:nvPr/>
          </p:nvSpPr>
          <p:spPr>
            <a:xfrm>
              <a:off x="3703712" y="2039964"/>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2" name="Google Shape;1372;p38"/>
            <p:cNvSpPr/>
            <p:nvPr/>
          </p:nvSpPr>
          <p:spPr>
            <a:xfrm>
              <a:off x="3978112" y="2039964"/>
              <a:ext cx="258041" cy="153521"/>
            </a:xfrm>
            <a:custGeom>
              <a:rect b="b" l="l" r="r" t="t"/>
              <a:pathLst>
                <a:path extrusionOk="0" h="173989" w="283845">
                  <a:moveTo>
                    <a:pt x="0" y="173761"/>
                  </a:moveTo>
                  <a:lnTo>
                    <a:pt x="283545" y="173761"/>
                  </a:lnTo>
                  <a:lnTo>
                    <a:pt x="28354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3" name="Google Shape;1373;p38"/>
            <p:cNvSpPr/>
            <p:nvPr/>
          </p:nvSpPr>
          <p:spPr>
            <a:xfrm>
              <a:off x="4271914" y="2039964"/>
              <a:ext cx="430068" cy="153521"/>
            </a:xfrm>
            <a:custGeom>
              <a:rect b="b" l="l" r="r" t="t"/>
              <a:pathLst>
                <a:path extrusionOk="0" h="173989" w="473075">
                  <a:moveTo>
                    <a:pt x="0" y="173761"/>
                  </a:moveTo>
                  <a:lnTo>
                    <a:pt x="472576" y="173761"/>
                  </a:lnTo>
                  <a:lnTo>
                    <a:pt x="47257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4" name="Google Shape;1374;p38"/>
            <p:cNvSpPr/>
            <p:nvPr/>
          </p:nvSpPr>
          <p:spPr>
            <a:xfrm>
              <a:off x="4737562" y="2039964"/>
              <a:ext cx="513195" cy="153521"/>
            </a:xfrm>
            <a:custGeom>
              <a:rect b="b" l="l" r="r" t="t"/>
              <a:pathLst>
                <a:path extrusionOk="0" h="173989" w="564514">
                  <a:moveTo>
                    <a:pt x="0" y="173761"/>
                  </a:moveTo>
                  <a:lnTo>
                    <a:pt x="564042" y="173761"/>
                  </a:lnTo>
                  <a:lnTo>
                    <a:pt x="56404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5" name="Google Shape;1375;p38"/>
            <p:cNvSpPr/>
            <p:nvPr/>
          </p:nvSpPr>
          <p:spPr>
            <a:xfrm>
              <a:off x="5322392" y="2039964"/>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6" name="Google Shape;1376;p38"/>
            <p:cNvSpPr/>
            <p:nvPr/>
          </p:nvSpPr>
          <p:spPr>
            <a:xfrm>
              <a:off x="5557988" y="2039964"/>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7" name="Google Shape;1377;p38"/>
            <p:cNvSpPr/>
            <p:nvPr/>
          </p:nvSpPr>
          <p:spPr>
            <a:xfrm>
              <a:off x="5699344" y="2039964"/>
              <a:ext cx="404667" cy="153521"/>
            </a:xfrm>
            <a:custGeom>
              <a:rect b="b" l="l" r="r" t="t"/>
              <a:pathLst>
                <a:path extrusionOk="0" h="173989" w="445134">
                  <a:moveTo>
                    <a:pt x="0" y="173761"/>
                  </a:moveTo>
                  <a:lnTo>
                    <a:pt x="445136" y="173761"/>
                  </a:lnTo>
                  <a:lnTo>
                    <a:pt x="44513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8" name="Google Shape;1378;p38"/>
            <p:cNvSpPr/>
            <p:nvPr/>
          </p:nvSpPr>
          <p:spPr>
            <a:xfrm>
              <a:off x="6140048" y="2039964"/>
              <a:ext cx="376959" cy="153521"/>
            </a:xfrm>
            <a:custGeom>
              <a:rect b="b" l="l" r="r" t="t"/>
              <a:pathLst>
                <a:path extrusionOk="0" h="173989" w="414654">
                  <a:moveTo>
                    <a:pt x="0" y="173761"/>
                  </a:moveTo>
                  <a:lnTo>
                    <a:pt x="414647" y="173761"/>
                  </a:lnTo>
                  <a:lnTo>
                    <a:pt x="41464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79" name="Google Shape;1379;p38"/>
            <p:cNvSpPr/>
            <p:nvPr/>
          </p:nvSpPr>
          <p:spPr>
            <a:xfrm>
              <a:off x="6553031" y="2039964"/>
              <a:ext cx="399473" cy="153521"/>
            </a:xfrm>
            <a:custGeom>
              <a:rect b="b" l="l" r="r" t="t"/>
              <a:pathLst>
                <a:path extrusionOk="0" h="173989" w="439420">
                  <a:moveTo>
                    <a:pt x="0" y="173761"/>
                  </a:moveTo>
                  <a:lnTo>
                    <a:pt x="439038" y="173761"/>
                  </a:lnTo>
                  <a:lnTo>
                    <a:pt x="43903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80" name="Google Shape;1380;p38"/>
            <p:cNvSpPr/>
            <p:nvPr/>
          </p:nvSpPr>
          <p:spPr>
            <a:xfrm>
              <a:off x="6988190" y="2039964"/>
              <a:ext cx="116609" cy="153521"/>
            </a:xfrm>
            <a:custGeom>
              <a:rect b="b" l="l" r="r" t="t"/>
              <a:pathLst>
                <a:path extrusionOk="0" h="173989" w="128270">
                  <a:moveTo>
                    <a:pt x="0" y="173761"/>
                  </a:moveTo>
                  <a:lnTo>
                    <a:pt x="128052" y="173761"/>
                  </a:lnTo>
                  <a:lnTo>
                    <a:pt x="12805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81" name="Google Shape;1381;p38"/>
            <p:cNvSpPr txBox="1"/>
            <p:nvPr/>
          </p:nvSpPr>
          <p:spPr>
            <a:xfrm>
              <a:off x="2134466" y="2044268"/>
              <a:ext cx="5104534"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that subordination in which they have hitherto remained, and to assume among powers of</a:t>
              </a:r>
              <a:endParaRPr/>
            </a:p>
          </p:txBody>
        </p:sp>
        <p:sp>
          <p:nvSpPr>
            <p:cNvPr id="1382" name="Google Shape;1382;p38"/>
            <p:cNvSpPr/>
            <p:nvPr/>
          </p:nvSpPr>
          <p:spPr>
            <a:xfrm>
              <a:off x="2146011" y="2193282"/>
              <a:ext cx="169141" cy="156322"/>
            </a:xfrm>
            <a:custGeom>
              <a:rect b="b" l="l" r="r" t="t"/>
              <a:pathLst>
                <a:path extrusionOk="0" h="177164"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83" name="Google Shape;1383;p38"/>
            <p:cNvSpPr/>
            <p:nvPr/>
          </p:nvSpPr>
          <p:spPr>
            <a:xfrm>
              <a:off x="2351119" y="2193282"/>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84" name="Google Shape;1384;p38"/>
            <p:cNvSpPr/>
            <p:nvPr/>
          </p:nvSpPr>
          <p:spPr>
            <a:xfrm>
              <a:off x="2664321" y="2193282"/>
              <a:ext cx="169141" cy="156322"/>
            </a:xfrm>
            <a:custGeom>
              <a:rect b="b" l="l" r="r" t="t"/>
              <a:pathLst>
                <a:path extrusionOk="0" h="177164"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85" name="Google Shape;1385;p38"/>
            <p:cNvSpPr/>
            <p:nvPr/>
          </p:nvSpPr>
          <p:spPr>
            <a:xfrm>
              <a:off x="2869428" y="2193282"/>
              <a:ext cx="296718" cy="156322"/>
            </a:xfrm>
            <a:custGeom>
              <a:rect b="b" l="l" r="r" t="t"/>
              <a:pathLst>
                <a:path extrusionOk="0" h="177164" w="326389">
                  <a:moveTo>
                    <a:pt x="0" y="176809"/>
                  </a:moveTo>
                  <a:lnTo>
                    <a:pt x="326230" y="176809"/>
                  </a:lnTo>
                  <a:lnTo>
                    <a:pt x="32623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86" name="Google Shape;1386;p38"/>
            <p:cNvSpPr/>
            <p:nvPr/>
          </p:nvSpPr>
          <p:spPr>
            <a:xfrm>
              <a:off x="3202033" y="2193282"/>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87" name="Google Shape;1387;p38"/>
            <p:cNvSpPr/>
            <p:nvPr/>
          </p:nvSpPr>
          <p:spPr>
            <a:xfrm>
              <a:off x="3437629" y="2193282"/>
              <a:ext cx="676564" cy="156322"/>
            </a:xfrm>
            <a:custGeom>
              <a:rect b="b" l="l" r="r" t="t"/>
              <a:pathLst>
                <a:path extrusionOk="0" h="177164" w="744220">
                  <a:moveTo>
                    <a:pt x="0" y="176809"/>
                  </a:moveTo>
                  <a:lnTo>
                    <a:pt x="743927" y="176809"/>
                  </a:lnTo>
                  <a:lnTo>
                    <a:pt x="74392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88" name="Google Shape;1388;p38"/>
            <p:cNvSpPr/>
            <p:nvPr/>
          </p:nvSpPr>
          <p:spPr>
            <a:xfrm>
              <a:off x="4149958" y="2193282"/>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89" name="Google Shape;1389;p38"/>
            <p:cNvSpPr/>
            <p:nvPr/>
          </p:nvSpPr>
          <p:spPr>
            <a:xfrm>
              <a:off x="4554629" y="2193282"/>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90" name="Google Shape;1390;p38"/>
            <p:cNvSpPr/>
            <p:nvPr/>
          </p:nvSpPr>
          <p:spPr>
            <a:xfrm>
              <a:off x="4695985" y="2193282"/>
              <a:ext cx="335395" cy="156322"/>
            </a:xfrm>
            <a:custGeom>
              <a:rect b="b" l="l" r="r" t="t"/>
              <a:pathLst>
                <a:path extrusionOk="0" h="177164" w="368935">
                  <a:moveTo>
                    <a:pt x="0" y="176809"/>
                  </a:moveTo>
                  <a:lnTo>
                    <a:pt x="368914" y="176809"/>
                  </a:lnTo>
                  <a:lnTo>
                    <a:pt x="3689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91" name="Google Shape;1391;p38"/>
            <p:cNvSpPr/>
            <p:nvPr/>
          </p:nvSpPr>
          <p:spPr>
            <a:xfrm>
              <a:off x="5067395" y="2193282"/>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92" name="Google Shape;1392;p38"/>
            <p:cNvSpPr/>
            <p:nvPr/>
          </p:nvSpPr>
          <p:spPr>
            <a:xfrm>
              <a:off x="5272501" y="2193282"/>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93" name="Google Shape;1393;p38"/>
            <p:cNvSpPr/>
            <p:nvPr/>
          </p:nvSpPr>
          <p:spPr>
            <a:xfrm>
              <a:off x="5560759" y="2193282"/>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94" name="Google Shape;1394;p38"/>
            <p:cNvSpPr/>
            <p:nvPr/>
          </p:nvSpPr>
          <p:spPr>
            <a:xfrm>
              <a:off x="5710431" y="2193282"/>
              <a:ext cx="346941" cy="156322"/>
            </a:xfrm>
            <a:custGeom>
              <a:rect b="b" l="l" r="r" t="t"/>
              <a:pathLst>
                <a:path extrusionOk="0" h="177164" w="381634">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95" name="Google Shape;1395;p38"/>
            <p:cNvSpPr/>
            <p:nvPr/>
          </p:nvSpPr>
          <p:spPr>
            <a:xfrm>
              <a:off x="6092928" y="2193282"/>
              <a:ext cx="196850" cy="156322"/>
            </a:xfrm>
            <a:custGeom>
              <a:rect b="b" l="l" r="r" t="t"/>
              <a:pathLst>
                <a:path extrusionOk="0" h="177164" w="216534">
                  <a:moveTo>
                    <a:pt x="0" y="176809"/>
                  </a:moveTo>
                  <a:lnTo>
                    <a:pt x="216470" y="176809"/>
                  </a:lnTo>
                  <a:lnTo>
                    <a:pt x="216470"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96" name="Google Shape;1396;p38"/>
            <p:cNvSpPr/>
            <p:nvPr/>
          </p:nvSpPr>
          <p:spPr>
            <a:xfrm>
              <a:off x="6325751" y="2193282"/>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97" name="Google Shape;1397;p38"/>
            <p:cNvSpPr/>
            <p:nvPr/>
          </p:nvSpPr>
          <p:spPr>
            <a:xfrm>
              <a:off x="6478195" y="2193282"/>
              <a:ext cx="421409" cy="156322"/>
            </a:xfrm>
            <a:custGeom>
              <a:rect b="b" l="l" r="r" t="t"/>
              <a:pathLst>
                <a:path extrusionOk="0" h="177164" w="463550">
                  <a:moveTo>
                    <a:pt x="0" y="176809"/>
                  </a:moveTo>
                  <a:lnTo>
                    <a:pt x="463429" y="176809"/>
                  </a:lnTo>
                  <a:lnTo>
                    <a:pt x="46342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98" name="Google Shape;1398;p38"/>
            <p:cNvSpPr txBox="1"/>
            <p:nvPr/>
          </p:nvSpPr>
          <p:spPr>
            <a:xfrm>
              <a:off x="2134466" y="2197587"/>
              <a:ext cx="5104534"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the earth the equal and independent station to which the laws of nature and of nature's</a:t>
              </a:r>
              <a:endParaRPr/>
            </a:p>
          </p:txBody>
        </p:sp>
        <p:sp>
          <p:nvSpPr>
            <p:cNvPr id="1399" name="Google Shape;1399;p38"/>
            <p:cNvSpPr/>
            <p:nvPr/>
          </p:nvSpPr>
          <p:spPr>
            <a:xfrm>
              <a:off x="2146012" y="2349290"/>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0" name="Google Shape;1400;p38"/>
            <p:cNvSpPr/>
            <p:nvPr/>
          </p:nvSpPr>
          <p:spPr>
            <a:xfrm>
              <a:off x="2389923" y="2349290"/>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1" name="Google Shape;1401;p38"/>
            <p:cNvSpPr/>
            <p:nvPr/>
          </p:nvSpPr>
          <p:spPr>
            <a:xfrm>
              <a:off x="2772417" y="2349290"/>
              <a:ext cx="274782" cy="153521"/>
            </a:xfrm>
            <a:custGeom>
              <a:rect b="b" l="l" r="r" t="t"/>
              <a:pathLst>
                <a:path extrusionOk="0" h="173989" w="302260">
                  <a:moveTo>
                    <a:pt x="0" y="173761"/>
                  </a:moveTo>
                  <a:lnTo>
                    <a:pt x="301839" y="173761"/>
                  </a:lnTo>
                  <a:lnTo>
                    <a:pt x="30183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2" name="Google Shape;1402;p38"/>
            <p:cNvSpPr/>
            <p:nvPr/>
          </p:nvSpPr>
          <p:spPr>
            <a:xfrm>
              <a:off x="3118882" y="2349290"/>
              <a:ext cx="61191" cy="153521"/>
            </a:xfrm>
            <a:custGeom>
              <a:rect b="b" l="l" r="r" t="t"/>
              <a:pathLst>
                <a:path extrusionOk="0" h="173989" w="67310">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3" name="Google Shape;1403;p38"/>
            <p:cNvSpPr/>
            <p:nvPr/>
          </p:nvSpPr>
          <p:spPr>
            <a:xfrm>
              <a:off x="3215892" y="2349290"/>
              <a:ext cx="360795" cy="153521"/>
            </a:xfrm>
            <a:custGeom>
              <a:rect b="b" l="l" r="r" t="t"/>
              <a:pathLst>
                <a:path extrusionOk="0" h="173989" w="396875">
                  <a:moveTo>
                    <a:pt x="0" y="173761"/>
                  </a:moveTo>
                  <a:lnTo>
                    <a:pt x="396354" y="173761"/>
                  </a:lnTo>
                  <a:lnTo>
                    <a:pt x="3963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4" name="Google Shape;1404;p38"/>
            <p:cNvSpPr/>
            <p:nvPr/>
          </p:nvSpPr>
          <p:spPr>
            <a:xfrm>
              <a:off x="3609475" y="2349290"/>
              <a:ext cx="390814" cy="153521"/>
            </a:xfrm>
            <a:custGeom>
              <a:rect b="b" l="l" r="r" t="t"/>
              <a:pathLst>
                <a:path extrusionOk="0" h="173989" w="429895">
                  <a:moveTo>
                    <a:pt x="0" y="173761"/>
                  </a:moveTo>
                  <a:lnTo>
                    <a:pt x="429892" y="173761"/>
                  </a:lnTo>
                  <a:lnTo>
                    <a:pt x="42989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5" name="Google Shape;1405;p38"/>
            <p:cNvSpPr/>
            <p:nvPr/>
          </p:nvSpPr>
          <p:spPr>
            <a:xfrm>
              <a:off x="4036318" y="2349290"/>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6" name="Google Shape;1406;p38"/>
            <p:cNvSpPr/>
            <p:nvPr/>
          </p:nvSpPr>
          <p:spPr>
            <a:xfrm>
              <a:off x="4180448" y="2349290"/>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7" name="Google Shape;1407;p38"/>
            <p:cNvSpPr/>
            <p:nvPr/>
          </p:nvSpPr>
          <p:spPr>
            <a:xfrm>
              <a:off x="4385554" y="2349290"/>
              <a:ext cx="474518" cy="153521"/>
            </a:xfrm>
            <a:custGeom>
              <a:rect b="b" l="l" r="r" t="t"/>
              <a:pathLst>
                <a:path extrusionOk="0" h="173989" w="521970">
                  <a:moveTo>
                    <a:pt x="0" y="173761"/>
                  </a:moveTo>
                  <a:lnTo>
                    <a:pt x="521358" y="173761"/>
                  </a:lnTo>
                  <a:lnTo>
                    <a:pt x="52135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8" name="Google Shape;1408;p38"/>
            <p:cNvSpPr/>
            <p:nvPr/>
          </p:nvSpPr>
          <p:spPr>
            <a:xfrm>
              <a:off x="4895549" y="2349290"/>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09" name="Google Shape;1409;p38"/>
            <p:cNvSpPr/>
            <p:nvPr/>
          </p:nvSpPr>
          <p:spPr>
            <a:xfrm>
              <a:off x="5045221" y="2349290"/>
              <a:ext cx="485486" cy="153521"/>
            </a:xfrm>
            <a:custGeom>
              <a:rect b="b" l="l" r="r" t="t"/>
              <a:pathLst>
                <a:path extrusionOk="0" h="173989" w="534035">
                  <a:moveTo>
                    <a:pt x="0" y="173761"/>
                  </a:moveTo>
                  <a:lnTo>
                    <a:pt x="533554" y="173761"/>
                  </a:lnTo>
                  <a:lnTo>
                    <a:pt x="5335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10" name="Google Shape;1410;p38"/>
            <p:cNvSpPr/>
            <p:nvPr/>
          </p:nvSpPr>
          <p:spPr>
            <a:xfrm>
              <a:off x="5563530" y="2349290"/>
              <a:ext cx="446809" cy="153521"/>
            </a:xfrm>
            <a:custGeom>
              <a:rect b="b" l="l" r="r" t="t"/>
              <a:pathLst>
                <a:path extrusionOk="0" h="173989" w="491490">
                  <a:moveTo>
                    <a:pt x="0" y="173761"/>
                  </a:moveTo>
                  <a:lnTo>
                    <a:pt x="490869" y="173761"/>
                  </a:lnTo>
                  <a:lnTo>
                    <a:pt x="49086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11" name="Google Shape;1411;p38"/>
            <p:cNvSpPr/>
            <p:nvPr/>
          </p:nvSpPr>
          <p:spPr>
            <a:xfrm>
              <a:off x="6045809" y="2349290"/>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12" name="Google Shape;1412;p38"/>
            <p:cNvSpPr/>
            <p:nvPr/>
          </p:nvSpPr>
          <p:spPr>
            <a:xfrm>
              <a:off x="6286948" y="2349290"/>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13" name="Google Shape;1413;p38"/>
            <p:cNvSpPr/>
            <p:nvPr/>
          </p:nvSpPr>
          <p:spPr>
            <a:xfrm>
              <a:off x="6561347" y="2349290"/>
              <a:ext cx="368877" cy="153521"/>
            </a:xfrm>
            <a:custGeom>
              <a:rect b="b" l="l" r="r" t="t"/>
              <a:pathLst>
                <a:path extrusionOk="0" h="173989" w="405765">
                  <a:moveTo>
                    <a:pt x="0" y="173761"/>
                  </a:moveTo>
                  <a:lnTo>
                    <a:pt x="405501" y="173761"/>
                  </a:lnTo>
                  <a:lnTo>
                    <a:pt x="40550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14" name="Google Shape;1414;p38"/>
            <p:cNvSpPr txBox="1"/>
            <p:nvPr/>
          </p:nvSpPr>
          <p:spPr>
            <a:xfrm>
              <a:off x="2134466" y="2353596"/>
              <a:ext cx="5104534"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god entitle them, a decent respect to the opinions of mankind requires that they should</a:t>
              </a:r>
              <a:endParaRPr/>
            </a:p>
          </p:txBody>
        </p:sp>
        <p:sp>
          <p:nvSpPr>
            <p:cNvPr id="1415" name="Google Shape;1415;p38"/>
            <p:cNvSpPr/>
            <p:nvPr/>
          </p:nvSpPr>
          <p:spPr>
            <a:xfrm>
              <a:off x="2146011" y="2502610"/>
              <a:ext cx="399473" cy="156322"/>
            </a:xfrm>
            <a:custGeom>
              <a:rect b="b" l="l" r="r" t="t"/>
              <a:pathLst>
                <a:path extrusionOk="0" h="177164" w="439419">
                  <a:moveTo>
                    <a:pt x="0" y="176809"/>
                  </a:moveTo>
                  <a:lnTo>
                    <a:pt x="439038" y="176809"/>
                  </a:lnTo>
                  <a:lnTo>
                    <a:pt x="43903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16" name="Google Shape;1416;p38"/>
            <p:cNvSpPr/>
            <p:nvPr/>
          </p:nvSpPr>
          <p:spPr>
            <a:xfrm>
              <a:off x="2581170" y="2502610"/>
              <a:ext cx="169141" cy="156322"/>
            </a:xfrm>
            <a:custGeom>
              <a:rect b="b" l="l" r="r" t="t"/>
              <a:pathLst>
                <a:path extrusionOk="0" h="177164"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17" name="Google Shape;1417;p38"/>
            <p:cNvSpPr/>
            <p:nvPr/>
          </p:nvSpPr>
          <p:spPr>
            <a:xfrm>
              <a:off x="2786276" y="2502610"/>
              <a:ext cx="357909" cy="156322"/>
            </a:xfrm>
            <a:custGeom>
              <a:rect b="b" l="l" r="r" t="t"/>
              <a:pathLst>
                <a:path extrusionOk="0" h="177164" w="393700">
                  <a:moveTo>
                    <a:pt x="0" y="176809"/>
                  </a:moveTo>
                  <a:lnTo>
                    <a:pt x="393305" y="176809"/>
                  </a:lnTo>
                  <a:lnTo>
                    <a:pt x="3933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18" name="Google Shape;1418;p38"/>
            <p:cNvSpPr/>
            <p:nvPr/>
          </p:nvSpPr>
          <p:spPr>
            <a:xfrm>
              <a:off x="3179859" y="2502610"/>
              <a:ext cx="338282" cy="156322"/>
            </a:xfrm>
            <a:custGeom>
              <a:rect b="b" l="l" r="r" t="t"/>
              <a:pathLst>
                <a:path extrusionOk="0" h="177164"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19" name="Google Shape;1419;p38"/>
            <p:cNvSpPr/>
            <p:nvPr/>
          </p:nvSpPr>
          <p:spPr>
            <a:xfrm>
              <a:off x="3554040" y="2502610"/>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20" name="Google Shape;1420;p38"/>
            <p:cNvSpPr/>
            <p:nvPr/>
          </p:nvSpPr>
          <p:spPr>
            <a:xfrm>
              <a:off x="3906048" y="2502610"/>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21" name="Google Shape;1421;p38"/>
            <p:cNvSpPr/>
            <p:nvPr/>
          </p:nvSpPr>
          <p:spPr>
            <a:xfrm>
              <a:off x="4219251" y="2502610"/>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22" name="Google Shape;1422;p38"/>
            <p:cNvSpPr/>
            <p:nvPr/>
          </p:nvSpPr>
          <p:spPr>
            <a:xfrm>
              <a:off x="4360609" y="2502610"/>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23" name="Google Shape;1423;p38"/>
            <p:cNvSpPr/>
            <p:nvPr/>
          </p:nvSpPr>
          <p:spPr>
            <a:xfrm>
              <a:off x="4565715" y="2502610"/>
              <a:ext cx="388505" cy="156322"/>
            </a:xfrm>
            <a:custGeom>
              <a:rect b="b" l="l" r="r" t="t"/>
              <a:pathLst>
                <a:path extrusionOk="0" h="177164" w="427354">
                  <a:moveTo>
                    <a:pt x="0" y="176809"/>
                  </a:moveTo>
                  <a:lnTo>
                    <a:pt x="426843" y="176809"/>
                  </a:lnTo>
                  <a:lnTo>
                    <a:pt x="42684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24" name="Google Shape;1424;p38"/>
            <p:cNvSpPr txBox="1"/>
            <p:nvPr/>
          </p:nvSpPr>
          <p:spPr>
            <a:xfrm>
              <a:off x="2134465" y="2506914"/>
              <a:ext cx="2865582"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declare the causes which impel them to the change.</a:t>
              </a:r>
              <a:endParaRPr/>
            </a:p>
          </p:txBody>
        </p:sp>
        <p:sp>
          <p:nvSpPr>
            <p:cNvPr id="1425" name="Google Shape;1425;p38"/>
            <p:cNvSpPr/>
            <p:nvPr/>
          </p:nvSpPr>
          <p:spPr>
            <a:xfrm>
              <a:off x="2146011" y="2658617"/>
              <a:ext cx="191655" cy="153521"/>
            </a:xfrm>
            <a:custGeom>
              <a:rect b="b" l="l" r="r" t="t"/>
              <a:pathLst>
                <a:path extrusionOk="0" h="173989" w="210819">
                  <a:moveTo>
                    <a:pt x="0" y="173761"/>
                  </a:moveTo>
                  <a:lnTo>
                    <a:pt x="210372" y="173761"/>
                  </a:lnTo>
                  <a:lnTo>
                    <a:pt x="21037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26" name="Google Shape;1426;p38"/>
            <p:cNvSpPr/>
            <p:nvPr/>
          </p:nvSpPr>
          <p:spPr>
            <a:xfrm>
              <a:off x="2373291" y="2658617"/>
              <a:ext cx="247073" cy="153521"/>
            </a:xfrm>
            <a:custGeom>
              <a:rect b="b" l="l" r="r" t="t"/>
              <a:pathLst>
                <a:path extrusionOk="0" h="173989" w="271780">
                  <a:moveTo>
                    <a:pt x="0" y="173761"/>
                  </a:moveTo>
                  <a:lnTo>
                    <a:pt x="271350" y="173761"/>
                  </a:lnTo>
                  <a:lnTo>
                    <a:pt x="27135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27" name="Google Shape;1427;p38"/>
            <p:cNvSpPr/>
            <p:nvPr/>
          </p:nvSpPr>
          <p:spPr>
            <a:xfrm>
              <a:off x="2656006" y="2658617"/>
              <a:ext cx="282864" cy="153521"/>
            </a:xfrm>
            <a:custGeom>
              <a:rect b="b" l="l" r="r" t="t"/>
              <a:pathLst>
                <a:path extrusionOk="0" h="173989" w="311150">
                  <a:moveTo>
                    <a:pt x="0" y="173761"/>
                  </a:moveTo>
                  <a:lnTo>
                    <a:pt x="310985" y="173761"/>
                  </a:lnTo>
                  <a:lnTo>
                    <a:pt x="31098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28" name="Google Shape;1428;p38"/>
            <p:cNvSpPr/>
            <p:nvPr/>
          </p:nvSpPr>
          <p:spPr>
            <a:xfrm>
              <a:off x="2974753" y="2658617"/>
              <a:ext cx="316345" cy="153521"/>
            </a:xfrm>
            <a:custGeom>
              <a:rect b="b" l="l" r="r" t="t"/>
              <a:pathLst>
                <a:path extrusionOk="0" h="173989" w="347979">
                  <a:moveTo>
                    <a:pt x="0" y="173761"/>
                  </a:moveTo>
                  <a:lnTo>
                    <a:pt x="347572" y="173761"/>
                  </a:lnTo>
                  <a:lnTo>
                    <a:pt x="34757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29" name="Google Shape;1429;p38"/>
            <p:cNvSpPr/>
            <p:nvPr/>
          </p:nvSpPr>
          <p:spPr>
            <a:xfrm>
              <a:off x="3326760" y="2658617"/>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0" name="Google Shape;1430;p38"/>
            <p:cNvSpPr/>
            <p:nvPr/>
          </p:nvSpPr>
          <p:spPr>
            <a:xfrm>
              <a:off x="3468118" y="2658617"/>
              <a:ext cx="130464" cy="153521"/>
            </a:xfrm>
            <a:custGeom>
              <a:rect b="b" l="l" r="r" t="t"/>
              <a:pathLst>
                <a:path extrusionOk="0" h="173989" w="143510">
                  <a:moveTo>
                    <a:pt x="0" y="173761"/>
                  </a:moveTo>
                  <a:lnTo>
                    <a:pt x="143297" y="173761"/>
                  </a:lnTo>
                  <a:lnTo>
                    <a:pt x="14329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1" name="Google Shape;1431;p38"/>
            <p:cNvSpPr/>
            <p:nvPr/>
          </p:nvSpPr>
          <p:spPr>
            <a:xfrm>
              <a:off x="3634420" y="2658617"/>
              <a:ext cx="654627" cy="153521"/>
            </a:xfrm>
            <a:custGeom>
              <a:rect b="b" l="l" r="r" t="t"/>
              <a:pathLst>
                <a:path extrusionOk="0" h="173989" w="720089">
                  <a:moveTo>
                    <a:pt x="0" y="173761"/>
                  </a:moveTo>
                  <a:lnTo>
                    <a:pt x="719536" y="173761"/>
                  </a:lnTo>
                  <a:lnTo>
                    <a:pt x="71953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2" name="Google Shape;1432;p38"/>
            <p:cNvSpPr/>
            <p:nvPr/>
          </p:nvSpPr>
          <p:spPr>
            <a:xfrm>
              <a:off x="4360609" y="2658617"/>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3" name="Google Shape;1433;p38"/>
            <p:cNvSpPr/>
            <p:nvPr/>
          </p:nvSpPr>
          <p:spPr>
            <a:xfrm>
              <a:off x="4604518" y="2658617"/>
              <a:ext cx="136236" cy="153521"/>
            </a:xfrm>
            <a:custGeom>
              <a:rect b="b" l="l" r="r" t="t"/>
              <a:pathLst>
                <a:path extrusionOk="0" h="173989" w="149860">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4" name="Google Shape;1434;p38"/>
            <p:cNvSpPr/>
            <p:nvPr/>
          </p:nvSpPr>
          <p:spPr>
            <a:xfrm>
              <a:off x="4776365" y="2658617"/>
              <a:ext cx="236105" cy="153521"/>
            </a:xfrm>
            <a:custGeom>
              <a:rect b="b" l="l" r="r" t="t"/>
              <a:pathLst>
                <a:path extrusionOk="0" h="173989" w="259714">
                  <a:moveTo>
                    <a:pt x="0" y="173761"/>
                  </a:moveTo>
                  <a:lnTo>
                    <a:pt x="259154" y="173761"/>
                  </a:lnTo>
                  <a:lnTo>
                    <a:pt x="25915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5" name="Google Shape;1435;p38"/>
            <p:cNvSpPr/>
            <p:nvPr/>
          </p:nvSpPr>
          <p:spPr>
            <a:xfrm>
              <a:off x="5047992" y="2658617"/>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6" name="Google Shape;1436;p38"/>
            <p:cNvSpPr/>
            <p:nvPr/>
          </p:nvSpPr>
          <p:spPr>
            <a:xfrm>
              <a:off x="5253099" y="2658617"/>
              <a:ext cx="399473" cy="153521"/>
            </a:xfrm>
            <a:custGeom>
              <a:rect b="b" l="l" r="r" t="t"/>
              <a:pathLst>
                <a:path extrusionOk="0" h="173989" w="439420">
                  <a:moveTo>
                    <a:pt x="0" y="173761"/>
                  </a:moveTo>
                  <a:lnTo>
                    <a:pt x="439038" y="173761"/>
                  </a:lnTo>
                  <a:lnTo>
                    <a:pt x="43903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7" name="Google Shape;1437;p38"/>
            <p:cNvSpPr/>
            <p:nvPr/>
          </p:nvSpPr>
          <p:spPr>
            <a:xfrm>
              <a:off x="5688257" y="2658617"/>
              <a:ext cx="299605" cy="153521"/>
            </a:xfrm>
            <a:custGeom>
              <a:rect b="b" l="l" r="r" t="t"/>
              <a:pathLst>
                <a:path extrusionOk="0" h="173989" w="329565">
                  <a:moveTo>
                    <a:pt x="0" y="173761"/>
                  </a:moveTo>
                  <a:lnTo>
                    <a:pt x="329278" y="173761"/>
                  </a:lnTo>
                  <a:lnTo>
                    <a:pt x="32927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8" name="Google Shape;1438;p38"/>
            <p:cNvSpPr/>
            <p:nvPr/>
          </p:nvSpPr>
          <p:spPr>
            <a:xfrm>
              <a:off x="6023634" y="2658617"/>
              <a:ext cx="196850" cy="153521"/>
            </a:xfrm>
            <a:custGeom>
              <a:rect b="b" l="l" r="r" t="t"/>
              <a:pathLst>
                <a:path extrusionOk="0" h="173989" w="216534">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39" name="Google Shape;1439;p38"/>
            <p:cNvSpPr/>
            <p:nvPr/>
          </p:nvSpPr>
          <p:spPr>
            <a:xfrm>
              <a:off x="6256457" y="2658617"/>
              <a:ext cx="676564" cy="153521"/>
            </a:xfrm>
            <a:custGeom>
              <a:rect b="b" l="l" r="r" t="t"/>
              <a:pathLst>
                <a:path extrusionOk="0" h="173989" w="744220">
                  <a:moveTo>
                    <a:pt x="0" y="173761"/>
                  </a:moveTo>
                  <a:lnTo>
                    <a:pt x="743927" y="173761"/>
                  </a:lnTo>
                  <a:lnTo>
                    <a:pt x="743927"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40" name="Google Shape;1440;p38"/>
            <p:cNvSpPr txBox="1"/>
            <p:nvPr/>
          </p:nvSpPr>
          <p:spPr>
            <a:xfrm>
              <a:off x="2134466" y="2662922"/>
              <a:ext cx="5104534"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We hold these truths to be self-evident; that all men are created equal and independent;</a:t>
              </a:r>
              <a:endParaRPr sz="1100">
                <a:solidFill>
                  <a:schemeClr val="dk1"/>
                </a:solidFill>
                <a:latin typeface="Times New Roman"/>
                <a:ea typeface="Times New Roman"/>
                <a:cs typeface="Times New Roman"/>
                <a:sym typeface="Times New Roman"/>
              </a:endParaRPr>
            </a:p>
          </p:txBody>
        </p:sp>
        <p:sp>
          <p:nvSpPr>
            <p:cNvPr id="1441" name="Google Shape;1441;p38"/>
            <p:cNvSpPr/>
            <p:nvPr/>
          </p:nvSpPr>
          <p:spPr>
            <a:xfrm>
              <a:off x="2146012" y="2811937"/>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42" name="Google Shape;1442;p38"/>
            <p:cNvSpPr/>
            <p:nvPr/>
          </p:nvSpPr>
          <p:spPr>
            <a:xfrm>
              <a:off x="2389923" y="2811937"/>
              <a:ext cx="269009" cy="156322"/>
            </a:xfrm>
            <a:custGeom>
              <a:rect b="b" l="l" r="r" t="t"/>
              <a:pathLst>
                <a:path extrusionOk="0" h="177164" w="295910">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43" name="Google Shape;1443;p38"/>
            <p:cNvSpPr/>
            <p:nvPr/>
          </p:nvSpPr>
          <p:spPr>
            <a:xfrm>
              <a:off x="2694811" y="2811937"/>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44" name="Google Shape;1444;p38"/>
            <p:cNvSpPr/>
            <p:nvPr/>
          </p:nvSpPr>
          <p:spPr>
            <a:xfrm>
              <a:off x="2938721" y="2811937"/>
              <a:ext cx="296718" cy="156322"/>
            </a:xfrm>
            <a:custGeom>
              <a:rect b="b" l="l" r="r" t="t"/>
              <a:pathLst>
                <a:path extrusionOk="0" h="177164" w="326389">
                  <a:moveTo>
                    <a:pt x="0" y="176809"/>
                  </a:moveTo>
                  <a:lnTo>
                    <a:pt x="326230" y="176809"/>
                  </a:lnTo>
                  <a:lnTo>
                    <a:pt x="32623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45" name="Google Shape;1445;p38"/>
            <p:cNvSpPr/>
            <p:nvPr/>
          </p:nvSpPr>
          <p:spPr>
            <a:xfrm>
              <a:off x="3271326" y="2811937"/>
              <a:ext cx="446809" cy="156322"/>
            </a:xfrm>
            <a:custGeom>
              <a:rect b="b" l="l" r="r" t="t"/>
              <a:pathLst>
                <a:path extrusionOk="0" h="177164" w="491489">
                  <a:moveTo>
                    <a:pt x="0" y="176809"/>
                  </a:moveTo>
                  <a:lnTo>
                    <a:pt x="490869" y="176809"/>
                  </a:lnTo>
                  <a:lnTo>
                    <a:pt x="49086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46" name="Google Shape;1446;p38"/>
            <p:cNvSpPr/>
            <p:nvPr/>
          </p:nvSpPr>
          <p:spPr>
            <a:xfrm>
              <a:off x="3753604" y="2811937"/>
              <a:ext cx="236105" cy="156322"/>
            </a:xfrm>
            <a:custGeom>
              <a:rect b="b" l="l" r="r" t="t"/>
              <a:pathLst>
                <a:path extrusionOk="0" h="177164" w="259714">
                  <a:moveTo>
                    <a:pt x="0" y="176809"/>
                  </a:moveTo>
                  <a:lnTo>
                    <a:pt x="259154" y="176809"/>
                  </a:lnTo>
                  <a:lnTo>
                    <a:pt x="25915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47" name="Google Shape;1447;p38"/>
            <p:cNvSpPr/>
            <p:nvPr/>
          </p:nvSpPr>
          <p:spPr>
            <a:xfrm>
              <a:off x="4025231" y="2811937"/>
              <a:ext cx="346941" cy="156322"/>
            </a:xfrm>
            <a:custGeom>
              <a:rect b="b" l="l" r="r" t="t"/>
              <a:pathLst>
                <a:path extrusionOk="0" h="177164" w="381635">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48" name="Google Shape;1448;p38"/>
            <p:cNvSpPr/>
            <p:nvPr/>
          </p:nvSpPr>
          <p:spPr>
            <a:xfrm>
              <a:off x="4404956" y="2811937"/>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49" name="Google Shape;1449;p38"/>
            <p:cNvSpPr/>
            <p:nvPr/>
          </p:nvSpPr>
          <p:spPr>
            <a:xfrm>
              <a:off x="4756962" y="2811937"/>
              <a:ext cx="452005" cy="156322"/>
            </a:xfrm>
            <a:custGeom>
              <a:rect b="b" l="l" r="r" t="t"/>
              <a:pathLst>
                <a:path extrusionOk="0" h="177164" w="497204">
                  <a:moveTo>
                    <a:pt x="0" y="176809"/>
                  </a:moveTo>
                  <a:lnTo>
                    <a:pt x="496967" y="176809"/>
                  </a:lnTo>
                  <a:lnTo>
                    <a:pt x="49696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50" name="Google Shape;1450;p38"/>
            <p:cNvSpPr/>
            <p:nvPr/>
          </p:nvSpPr>
          <p:spPr>
            <a:xfrm>
              <a:off x="5244784" y="2811937"/>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51" name="Google Shape;1451;p38"/>
            <p:cNvSpPr/>
            <p:nvPr/>
          </p:nvSpPr>
          <p:spPr>
            <a:xfrm>
              <a:off x="5480380" y="2811937"/>
              <a:ext cx="607291" cy="156322"/>
            </a:xfrm>
            <a:custGeom>
              <a:rect b="b" l="l" r="r" t="t"/>
              <a:pathLst>
                <a:path extrusionOk="0" h="177164" w="668020">
                  <a:moveTo>
                    <a:pt x="0" y="176809"/>
                  </a:moveTo>
                  <a:lnTo>
                    <a:pt x="667705" y="176809"/>
                  </a:lnTo>
                  <a:lnTo>
                    <a:pt x="667705"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52" name="Google Shape;1452;p38"/>
            <p:cNvSpPr/>
            <p:nvPr/>
          </p:nvSpPr>
          <p:spPr>
            <a:xfrm>
              <a:off x="6156677" y="2811937"/>
              <a:ext cx="376959" cy="156322"/>
            </a:xfrm>
            <a:custGeom>
              <a:rect b="b" l="l" r="r" t="t"/>
              <a:pathLst>
                <a:path extrusionOk="0" h="177164" w="414654">
                  <a:moveTo>
                    <a:pt x="0" y="176809"/>
                  </a:moveTo>
                  <a:lnTo>
                    <a:pt x="414647" y="176809"/>
                  </a:lnTo>
                  <a:lnTo>
                    <a:pt x="41464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53" name="Google Shape;1453;p38"/>
            <p:cNvSpPr/>
            <p:nvPr/>
          </p:nvSpPr>
          <p:spPr>
            <a:xfrm>
              <a:off x="6569661" y="2811937"/>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54" name="Google Shape;1454;p38"/>
            <p:cNvSpPr/>
            <p:nvPr/>
          </p:nvSpPr>
          <p:spPr>
            <a:xfrm>
              <a:off x="6943842" y="2811937"/>
              <a:ext cx="166832" cy="156322"/>
            </a:xfrm>
            <a:custGeom>
              <a:rect b="b" l="l" r="r" t="t"/>
              <a:pathLst>
                <a:path extrusionOk="0" h="177164" w="183515">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55" name="Google Shape;1455;p38"/>
            <p:cNvSpPr txBox="1"/>
            <p:nvPr/>
          </p:nvSpPr>
          <p:spPr>
            <a:xfrm>
              <a:off x="2134464" y="2816241"/>
              <a:ext cx="5104535"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that from that equal creation they derive rights inherent and inalienable, among which are</a:t>
              </a:r>
              <a:endParaRPr sz="1100">
                <a:solidFill>
                  <a:schemeClr val="dk1"/>
                </a:solidFill>
                <a:latin typeface="Times New Roman"/>
                <a:ea typeface="Times New Roman"/>
                <a:cs typeface="Times New Roman"/>
                <a:sym typeface="Times New Roman"/>
              </a:endParaRPr>
            </a:p>
          </p:txBody>
        </p:sp>
        <p:sp>
          <p:nvSpPr>
            <p:cNvPr id="1456" name="Google Shape;1456;p38"/>
            <p:cNvSpPr/>
            <p:nvPr/>
          </p:nvSpPr>
          <p:spPr>
            <a:xfrm>
              <a:off x="2146011" y="2967945"/>
              <a:ext cx="169141" cy="153521"/>
            </a:xfrm>
            <a:custGeom>
              <a:rect b="b" l="l" r="r" t="t"/>
              <a:pathLst>
                <a:path extrusionOk="0" h="173989" w="186055">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57" name="Google Shape;1457;p38"/>
            <p:cNvSpPr/>
            <p:nvPr/>
          </p:nvSpPr>
          <p:spPr>
            <a:xfrm>
              <a:off x="2351118" y="2967945"/>
              <a:ext cx="684645" cy="153521"/>
            </a:xfrm>
            <a:custGeom>
              <a:rect b="b" l="l" r="r" t="t"/>
              <a:pathLst>
                <a:path extrusionOk="0" h="173989" w="753110">
                  <a:moveTo>
                    <a:pt x="0" y="173761"/>
                  </a:moveTo>
                  <a:lnTo>
                    <a:pt x="753073" y="173761"/>
                  </a:lnTo>
                  <a:lnTo>
                    <a:pt x="75307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58" name="Google Shape;1458;p38"/>
            <p:cNvSpPr/>
            <p:nvPr/>
          </p:nvSpPr>
          <p:spPr>
            <a:xfrm>
              <a:off x="3071763" y="2967945"/>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59" name="Google Shape;1459;p38"/>
            <p:cNvSpPr/>
            <p:nvPr/>
          </p:nvSpPr>
          <p:spPr>
            <a:xfrm>
              <a:off x="3221436" y="2967945"/>
              <a:ext cx="182995" cy="153521"/>
            </a:xfrm>
            <a:custGeom>
              <a:rect b="b" l="l" r="r" t="t"/>
              <a:pathLst>
                <a:path extrusionOk="0" h="173989" w="201295">
                  <a:moveTo>
                    <a:pt x="0" y="173761"/>
                  </a:moveTo>
                  <a:lnTo>
                    <a:pt x="201226" y="173761"/>
                  </a:lnTo>
                  <a:lnTo>
                    <a:pt x="20122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0" name="Google Shape;1460;p38"/>
            <p:cNvSpPr/>
            <p:nvPr/>
          </p:nvSpPr>
          <p:spPr>
            <a:xfrm>
              <a:off x="3476433" y="2967945"/>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1" name="Google Shape;1461;p38"/>
            <p:cNvSpPr/>
            <p:nvPr/>
          </p:nvSpPr>
          <p:spPr>
            <a:xfrm>
              <a:off x="3712029" y="2967945"/>
              <a:ext cx="360795" cy="153521"/>
            </a:xfrm>
            <a:custGeom>
              <a:rect b="b" l="l" r="r" t="t"/>
              <a:pathLst>
                <a:path extrusionOk="0" h="173989" w="396875">
                  <a:moveTo>
                    <a:pt x="0" y="173761"/>
                  </a:moveTo>
                  <a:lnTo>
                    <a:pt x="396354" y="173761"/>
                  </a:lnTo>
                  <a:lnTo>
                    <a:pt x="3963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2" name="Google Shape;1462;p38"/>
            <p:cNvSpPr/>
            <p:nvPr/>
          </p:nvSpPr>
          <p:spPr>
            <a:xfrm>
              <a:off x="4141643" y="2967945"/>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3" name="Google Shape;1463;p38"/>
            <p:cNvSpPr/>
            <p:nvPr/>
          </p:nvSpPr>
          <p:spPr>
            <a:xfrm>
              <a:off x="4377239" y="2967945"/>
              <a:ext cx="166832" cy="153521"/>
            </a:xfrm>
            <a:custGeom>
              <a:rect b="b" l="l" r="r" t="t"/>
              <a:pathLst>
                <a:path extrusionOk="0" h="173989" w="183514">
                  <a:moveTo>
                    <a:pt x="0" y="173761"/>
                  </a:moveTo>
                  <a:lnTo>
                    <a:pt x="182932" y="173761"/>
                  </a:lnTo>
                  <a:lnTo>
                    <a:pt x="18293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4" name="Google Shape;1464;p38"/>
            <p:cNvSpPr/>
            <p:nvPr/>
          </p:nvSpPr>
          <p:spPr>
            <a:xfrm>
              <a:off x="4579574" y="2967945"/>
              <a:ext cx="382732" cy="153521"/>
            </a:xfrm>
            <a:custGeom>
              <a:rect b="b" l="l" r="r" t="t"/>
              <a:pathLst>
                <a:path extrusionOk="0" h="173989" w="421004">
                  <a:moveTo>
                    <a:pt x="0" y="173761"/>
                  </a:moveTo>
                  <a:lnTo>
                    <a:pt x="420745" y="173761"/>
                  </a:lnTo>
                  <a:lnTo>
                    <a:pt x="42074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5" name="Google Shape;1465;p38"/>
            <p:cNvSpPr/>
            <p:nvPr/>
          </p:nvSpPr>
          <p:spPr>
            <a:xfrm>
              <a:off x="4998102" y="2967945"/>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6" name="Google Shape;1466;p38"/>
            <p:cNvSpPr/>
            <p:nvPr/>
          </p:nvSpPr>
          <p:spPr>
            <a:xfrm>
              <a:off x="5150545" y="2967945"/>
              <a:ext cx="543791" cy="153521"/>
            </a:xfrm>
            <a:custGeom>
              <a:rect b="b" l="l" r="r" t="t"/>
              <a:pathLst>
                <a:path extrusionOk="0" h="173989" w="598170">
                  <a:moveTo>
                    <a:pt x="0" y="173761"/>
                  </a:moveTo>
                  <a:lnTo>
                    <a:pt x="597580" y="173761"/>
                  </a:lnTo>
                  <a:lnTo>
                    <a:pt x="597580"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7" name="Google Shape;1467;p38"/>
            <p:cNvSpPr/>
            <p:nvPr/>
          </p:nvSpPr>
          <p:spPr>
            <a:xfrm>
              <a:off x="5768638" y="2967945"/>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8" name="Google Shape;1468;p38"/>
            <p:cNvSpPr/>
            <p:nvPr/>
          </p:nvSpPr>
          <p:spPr>
            <a:xfrm>
              <a:off x="6012549" y="2967945"/>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69" name="Google Shape;1469;p38"/>
            <p:cNvSpPr/>
            <p:nvPr/>
          </p:nvSpPr>
          <p:spPr>
            <a:xfrm>
              <a:off x="6153905" y="2967945"/>
              <a:ext cx="352136" cy="153521"/>
            </a:xfrm>
            <a:custGeom>
              <a:rect b="b" l="l" r="r" t="t"/>
              <a:pathLst>
                <a:path extrusionOk="0" h="173989" w="387350">
                  <a:moveTo>
                    <a:pt x="0" y="173761"/>
                  </a:moveTo>
                  <a:lnTo>
                    <a:pt x="387208" y="173761"/>
                  </a:lnTo>
                  <a:lnTo>
                    <a:pt x="38720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70" name="Google Shape;1470;p38"/>
            <p:cNvSpPr/>
            <p:nvPr/>
          </p:nvSpPr>
          <p:spPr>
            <a:xfrm>
              <a:off x="6541944" y="2967945"/>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71" name="Google Shape;1471;p38"/>
            <p:cNvSpPr txBox="1"/>
            <p:nvPr/>
          </p:nvSpPr>
          <p:spPr>
            <a:xfrm>
              <a:off x="2134466" y="2972249"/>
              <a:ext cx="5104534"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the preservation of life, and liberty, and the pursuit of happiness; that to secure these</a:t>
              </a:r>
              <a:endParaRPr sz="1100">
                <a:solidFill>
                  <a:schemeClr val="dk1"/>
                </a:solidFill>
                <a:latin typeface="Times New Roman"/>
                <a:ea typeface="Times New Roman"/>
                <a:cs typeface="Times New Roman"/>
                <a:sym typeface="Times New Roman"/>
              </a:endParaRPr>
            </a:p>
          </p:txBody>
        </p:sp>
        <p:sp>
          <p:nvSpPr>
            <p:cNvPr id="1472" name="Google Shape;1472;p38"/>
            <p:cNvSpPr/>
            <p:nvPr/>
          </p:nvSpPr>
          <p:spPr>
            <a:xfrm>
              <a:off x="2146011" y="3121264"/>
              <a:ext cx="252268" cy="156322"/>
            </a:xfrm>
            <a:custGeom>
              <a:rect b="b" l="l" r="r" t="t"/>
              <a:pathLst>
                <a:path extrusionOk="0" h="177164" w="277494">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73" name="Google Shape;1473;p38"/>
            <p:cNvSpPr/>
            <p:nvPr/>
          </p:nvSpPr>
          <p:spPr>
            <a:xfrm>
              <a:off x="2470302" y="3121264"/>
              <a:ext cx="715241" cy="156322"/>
            </a:xfrm>
            <a:custGeom>
              <a:rect b="b" l="l" r="r" t="t"/>
              <a:pathLst>
                <a:path extrusionOk="0" h="177164" w="786764">
                  <a:moveTo>
                    <a:pt x="0" y="176809"/>
                  </a:moveTo>
                  <a:lnTo>
                    <a:pt x="786611" y="176809"/>
                  </a:lnTo>
                  <a:lnTo>
                    <a:pt x="786611"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74" name="Google Shape;1474;p38"/>
            <p:cNvSpPr/>
            <p:nvPr/>
          </p:nvSpPr>
          <p:spPr>
            <a:xfrm>
              <a:off x="3221436" y="3121264"/>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75" name="Google Shape;1475;p38"/>
            <p:cNvSpPr/>
            <p:nvPr/>
          </p:nvSpPr>
          <p:spPr>
            <a:xfrm>
              <a:off x="3426543" y="3121264"/>
              <a:ext cx="513195" cy="156322"/>
            </a:xfrm>
            <a:custGeom>
              <a:rect b="b" l="l" r="r" t="t"/>
              <a:pathLst>
                <a:path extrusionOk="0" h="177164" w="564514">
                  <a:moveTo>
                    <a:pt x="0" y="176809"/>
                  </a:moveTo>
                  <a:lnTo>
                    <a:pt x="564043" y="176809"/>
                  </a:lnTo>
                  <a:lnTo>
                    <a:pt x="56404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76" name="Google Shape;1476;p38"/>
            <p:cNvSpPr/>
            <p:nvPr/>
          </p:nvSpPr>
          <p:spPr>
            <a:xfrm>
              <a:off x="3975341" y="3121264"/>
              <a:ext cx="376959" cy="156322"/>
            </a:xfrm>
            <a:custGeom>
              <a:rect b="b" l="l" r="r" t="t"/>
              <a:pathLst>
                <a:path extrusionOk="0" h="177164" w="414654">
                  <a:moveTo>
                    <a:pt x="0" y="176809"/>
                  </a:moveTo>
                  <a:lnTo>
                    <a:pt x="414647" y="176809"/>
                  </a:lnTo>
                  <a:lnTo>
                    <a:pt x="41464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77" name="Google Shape;1477;p38"/>
            <p:cNvSpPr/>
            <p:nvPr/>
          </p:nvSpPr>
          <p:spPr>
            <a:xfrm>
              <a:off x="4388326" y="3121264"/>
              <a:ext cx="238414" cy="156322"/>
            </a:xfrm>
            <a:custGeom>
              <a:rect b="b" l="l" r="r" t="t"/>
              <a:pathLst>
                <a:path extrusionOk="0" h="177164" w="262254">
                  <a:moveTo>
                    <a:pt x="0" y="176809"/>
                  </a:moveTo>
                  <a:lnTo>
                    <a:pt x="262203" y="176809"/>
                  </a:lnTo>
                  <a:lnTo>
                    <a:pt x="26220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78" name="Google Shape;1478;p38"/>
            <p:cNvSpPr/>
            <p:nvPr/>
          </p:nvSpPr>
          <p:spPr>
            <a:xfrm>
              <a:off x="4695984" y="3121264"/>
              <a:ext cx="460664" cy="156322"/>
            </a:xfrm>
            <a:custGeom>
              <a:rect b="b" l="l" r="r" t="t"/>
              <a:pathLst>
                <a:path extrusionOk="0" h="177164" w="506729">
                  <a:moveTo>
                    <a:pt x="0" y="176809"/>
                  </a:moveTo>
                  <a:lnTo>
                    <a:pt x="506114" y="176809"/>
                  </a:lnTo>
                  <a:lnTo>
                    <a:pt x="5061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79" name="Google Shape;1479;p38"/>
            <p:cNvSpPr/>
            <p:nvPr/>
          </p:nvSpPr>
          <p:spPr>
            <a:xfrm>
              <a:off x="5192121" y="3121264"/>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0" name="Google Shape;1480;p38"/>
            <p:cNvSpPr/>
            <p:nvPr/>
          </p:nvSpPr>
          <p:spPr>
            <a:xfrm>
              <a:off x="5480380" y="3121264"/>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1" name="Google Shape;1481;p38"/>
            <p:cNvSpPr/>
            <p:nvPr/>
          </p:nvSpPr>
          <p:spPr>
            <a:xfrm>
              <a:off x="5715975" y="3121264"/>
              <a:ext cx="346941" cy="156322"/>
            </a:xfrm>
            <a:custGeom>
              <a:rect b="b" l="l" r="r" t="t"/>
              <a:pathLst>
                <a:path extrusionOk="0" h="177164" w="381634">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2" name="Google Shape;1482;p38"/>
            <p:cNvSpPr/>
            <p:nvPr/>
          </p:nvSpPr>
          <p:spPr>
            <a:xfrm>
              <a:off x="6095698" y="3121264"/>
              <a:ext cx="269009" cy="156322"/>
            </a:xfrm>
            <a:custGeom>
              <a:rect b="b" l="l" r="r" t="t"/>
              <a:pathLst>
                <a:path extrusionOk="0" h="177164" w="295909">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3" name="Google Shape;1483;p38"/>
            <p:cNvSpPr/>
            <p:nvPr/>
          </p:nvSpPr>
          <p:spPr>
            <a:xfrm>
              <a:off x="6400588" y="3121264"/>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4" name="Google Shape;1484;p38"/>
            <p:cNvSpPr/>
            <p:nvPr/>
          </p:nvSpPr>
          <p:spPr>
            <a:xfrm>
              <a:off x="6605694" y="3121264"/>
              <a:ext cx="421409" cy="156322"/>
            </a:xfrm>
            <a:custGeom>
              <a:rect b="b" l="l" r="r" t="t"/>
              <a:pathLst>
                <a:path extrusionOk="0" h="177164" w="463550">
                  <a:moveTo>
                    <a:pt x="0" y="176809"/>
                  </a:moveTo>
                  <a:lnTo>
                    <a:pt x="463429" y="176809"/>
                  </a:lnTo>
                  <a:lnTo>
                    <a:pt x="46342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5" name="Google Shape;1485;p38"/>
            <p:cNvSpPr/>
            <p:nvPr/>
          </p:nvSpPr>
          <p:spPr>
            <a:xfrm>
              <a:off x="2146011" y="3277272"/>
              <a:ext cx="116609" cy="153521"/>
            </a:xfrm>
            <a:custGeom>
              <a:rect b="b" l="l" r="r" t="t"/>
              <a:pathLst>
                <a:path extrusionOk="0" h="173989" w="128269">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6" name="Google Shape;1486;p38"/>
            <p:cNvSpPr/>
            <p:nvPr/>
          </p:nvSpPr>
          <p:spPr>
            <a:xfrm>
              <a:off x="2298457" y="3277272"/>
              <a:ext cx="169141" cy="153521"/>
            </a:xfrm>
            <a:custGeom>
              <a:rect b="b" l="l" r="r" t="t"/>
              <a:pathLst>
                <a:path extrusionOk="0" h="173989" w="186055">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7" name="Google Shape;1487;p38"/>
            <p:cNvSpPr/>
            <p:nvPr/>
          </p:nvSpPr>
          <p:spPr>
            <a:xfrm>
              <a:off x="2503562" y="3277272"/>
              <a:ext cx="516082" cy="153521"/>
            </a:xfrm>
            <a:custGeom>
              <a:rect b="b" l="l" r="r" t="t"/>
              <a:pathLst>
                <a:path extrusionOk="0" h="173989" w="567689">
                  <a:moveTo>
                    <a:pt x="0" y="173761"/>
                  </a:moveTo>
                  <a:lnTo>
                    <a:pt x="567091" y="173761"/>
                  </a:lnTo>
                  <a:lnTo>
                    <a:pt x="56709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8" name="Google Shape;1488;p38"/>
            <p:cNvSpPr/>
            <p:nvPr/>
          </p:nvSpPr>
          <p:spPr>
            <a:xfrm>
              <a:off x="3091165" y="3277272"/>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89" name="Google Shape;1489;p38"/>
            <p:cNvSpPr/>
            <p:nvPr/>
          </p:nvSpPr>
          <p:spPr>
            <a:xfrm>
              <a:off x="3335076" y="3277272"/>
              <a:ext cx="535132" cy="153521"/>
            </a:xfrm>
            <a:custGeom>
              <a:rect b="b" l="l" r="r" t="t"/>
              <a:pathLst>
                <a:path extrusionOk="0" h="173989" w="588645">
                  <a:moveTo>
                    <a:pt x="0" y="173761"/>
                  </a:moveTo>
                  <a:lnTo>
                    <a:pt x="588434" y="173761"/>
                  </a:lnTo>
                  <a:lnTo>
                    <a:pt x="58843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0" name="Google Shape;1490;p38"/>
            <p:cNvSpPr/>
            <p:nvPr/>
          </p:nvSpPr>
          <p:spPr>
            <a:xfrm>
              <a:off x="3906047" y="3277272"/>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1" name="Google Shape;1491;p38"/>
            <p:cNvSpPr/>
            <p:nvPr/>
          </p:nvSpPr>
          <p:spPr>
            <a:xfrm>
              <a:off x="4141643" y="3277272"/>
              <a:ext cx="269009" cy="153521"/>
            </a:xfrm>
            <a:custGeom>
              <a:rect b="b" l="l" r="r" t="t"/>
              <a:pathLst>
                <a:path extrusionOk="0" h="173989" w="295910">
                  <a:moveTo>
                    <a:pt x="0" y="173761"/>
                  </a:moveTo>
                  <a:lnTo>
                    <a:pt x="295741" y="173761"/>
                  </a:lnTo>
                  <a:lnTo>
                    <a:pt x="29574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2" name="Google Shape;1492;p38"/>
            <p:cNvSpPr/>
            <p:nvPr/>
          </p:nvSpPr>
          <p:spPr>
            <a:xfrm>
              <a:off x="4446532" y="3277272"/>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3" name="Google Shape;1493;p38"/>
            <p:cNvSpPr/>
            <p:nvPr/>
          </p:nvSpPr>
          <p:spPr>
            <a:xfrm>
              <a:off x="4596204" y="3277272"/>
              <a:ext cx="659823" cy="153521"/>
            </a:xfrm>
            <a:custGeom>
              <a:rect b="b" l="l" r="r" t="t"/>
              <a:pathLst>
                <a:path extrusionOk="0" h="173989" w="725804">
                  <a:moveTo>
                    <a:pt x="0" y="173761"/>
                  </a:moveTo>
                  <a:lnTo>
                    <a:pt x="725633" y="173761"/>
                  </a:lnTo>
                  <a:lnTo>
                    <a:pt x="72563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4" name="Google Shape;1494;p38"/>
            <p:cNvSpPr/>
            <p:nvPr/>
          </p:nvSpPr>
          <p:spPr>
            <a:xfrm>
              <a:off x="5291903" y="3277272"/>
              <a:ext cx="260927" cy="153521"/>
            </a:xfrm>
            <a:custGeom>
              <a:rect b="b" l="l" r="r" t="t"/>
              <a:pathLst>
                <a:path extrusionOk="0" h="173989" w="287020">
                  <a:moveTo>
                    <a:pt x="0" y="173761"/>
                  </a:moveTo>
                  <a:lnTo>
                    <a:pt x="286594" y="173761"/>
                  </a:lnTo>
                  <a:lnTo>
                    <a:pt x="28659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5" name="Google Shape;1495;p38"/>
            <p:cNvSpPr/>
            <p:nvPr/>
          </p:nvSpPr>
          <p:spPr>
            <a:xfrm>
              <a:off x="5588476" y="3277272"/>
              <a:ext cx="430068" cy="153521"/>
            </a:xfrm>
            <a:custGeom>
              <a:rect b="b" l="l" r="r" t="t"/>
              <a:pathLst>
                <a:path extrusionOk="0" h="173989" w="473075">
                  <a:moveTo>
                    <a:pt x="0" y="173761"/>
                  </a:moveTo>
                  <a:lnTo>
                    <a:pt x="472576" y="173761"/>
                  </a:lnTo>
                  <a:lnTo>
                    <a:pt x="47257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6" name="Google Shape;1496;p38"/>
            <p:cNvSpPr/>
            <p:nvPr/>
          </p:nvSpPr>
          <p:spPr>
            <a:xfrm>
              <a:off x="6054124" y="3277272"/>
              <a:ext cx="607291" cy="153521"/>
            </a:xfrm>
            <a:custGeom>
              <a:rect b="b" l="l" r="r" t="t"/>
              <a:pathLst>
                <a:path extrusionOk="0" h="173989" w="668020">
                  <a:moveTo>
                    <a:pt x="0" y="173761"/>
                  </a:moveTo>
                  <a:lnTo>
                    <a:pt x="667705" y="173761"/>
                  </a:lnTo>
                  <a:lnTo>
                    <a:pt x="667705"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7" name="Google Shape;1497;p38"/>
            <p:cNvSpPr/>
            <p:nvPr/>
          </p:nvSpPr>
          <p:spPr>
            <a:xfrm>
              <a:off x="6697159" y="3277272"/>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8" name="Google Shape;1498;p38"/>
            <p:cNvSpPr/>
            <p:nvPr/>
          </p:nvSpPr>
          <p:spPr>
            <a:xfrm>
              <a:off x="6846832" y="3277272"/>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9" name="Google Shape;1499;p38"/>
            <p:cNvSpPr/>
            <p:nvPr/>
          </p:nvSpPr>
          <p:spPr>
            <a:xfrm>
              <a:off x="2146011" y="3430590"/>
              <a:ext cx="252268" cy="156322"/>
            </a:xfrm>
            <a:custGeom>
              <a:rect b="b" l="l" r="r" t="t"/>
              <a:pathLst>
                <a:path extrusionOk="0" h="177164" w="277494">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0" name="Google Shape;1500;p38"/>
            <p:cNvSpPr/>
            <p:nvPr/>
          </p:nvSpPr>
          <p:spPr>
            <a:xfrm>
              <a:off x="2470302" y="3430590"/>
              <a:ext cx="77932" cy="156322"/>
            </a:xfrm>
            <a:custGeom>
              <a:rect b="b" l="l" r="r" t="t"/>
              <a:pathLst>
                <a:path extrusionOk="0" h="177164" w="85725">
                  <a:moveTo>
                    <a:pt x="0" y="176809"/>
                  </a:moveTo>
                  <a:lnTo>
                    <a:pt x="85368" y="176809"/>
                  </a:lnTo>
                  <a:lnTo>
                    <a:pt x="8536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1" name="Google Shape;1501;p38"/>
            <p:cNvSpPr/>
            <p:nvPr/>
          </p:nvSpPr>
          <p:spPr>
            <a:xfrm>
              <a:off x="2583942" y="3430590"/>
              <a:ext cx="91786" cy="156322"/>
            </a:xfrm>
            <a:custGeom>
              <a:rect b="b" l="l" r="r" t="t"/>
              <a:pathLst>
                <a:path extrusionOk="0" h="177164" w="100964">
                  <a:moveTo>
                    <a:pt x="0" y="176809"/>
                  </a:moveTo>
                  <a:lnTo>
                    <a:pt x="100613" y="176809"/>
                  </a:lnTo>
                  <a:lnTo>
                    <a:pt x="10061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2" name="Google Shape;1502;p38"/>
            <p:cNvSpPr/>
            <p:nvPr/>
          </p:nvSpPr>
          <p:spPr>
            <a:xfrm>
              <a:off x="2711440" y="3430590"/>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3" name="Google Shape;1503;p38"/>
            <p:cNvSpPr/>
            <p:nvPr/>
          </p:nvSpPr>
          <p:spPr>
            <a:xfrm>
              <a:off x="2913776" y="3430590"/>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4" name="Google Shape;1504;p38"/>
            <p:cNvSpPr/>
            <p:nvPr/>
          </p:nvSpPr>
          <p:spPr>
            <a:xfrm>
              <a:off x="3210349" y="3430590"/>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5" name="Google Shape;1505;p38"/>
            <p:cNvSpPr/>
            <p:nvPr/>
          </p:nvSpPr>
          <p:spPr>
            <a:xfrm>
              <a:off x="3360022" y="3430590"/>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6" name="Google Shape;1506;p38"/>
            <p:cNvSpPr/>
            <p:nvPr/>
          </p:nvSpPr>
          <p:spPr>
            <a:xfrm>
              <a:off x="3565128" y="3430590"/>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7" name="Google Shape;1507;p38"/>
            <p:cNvSpPr/>
            <p:nvPr/>
          </p:nvSpPr>
          <p:spPr>
            <a:xfrm>
              <a:off x="3969797" y="3430590"/>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8" name="Google Shape;1508;p38"/>
            <p:cNvSpPr/>
            <p:nvPr/>
          </p:nvSpPr>
          <p:spPr>
            <a:xfrm>
              <a:off x="4111155" y="3430590"/>
              <a:ext cx="244186" cy="156322"/>
            </a:xfrm>
            <a:custGeom>
              <a:rect b="b" l="l" r="r" t="t"/>
              <a:pathLst>
                <a:path extrusionOk="0" h="177164" w="268604">
                  <a:moveTo>
                    <a:pt x="0" y="176809"/>
                  </a:moveTo>
                  <a:lnTo>
                    <a:pt x="268301" y="176809"/>
                  </a:lnTo>
                  <a:lnTo>
                    <a:pt x="2683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9" name="Google Shape;1509;p38"/>
            <p:cNvSpPr/>
            <p:nvPr/>
          </p:nvSpPr>
          <p:spPr>
            <a:xfrm>
              <a:off x="4391097" y="3430590"/>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0" name="Google Shape;1510;p38"/>
            <p:cNvSpPr/>
            <p:nvPr/>
          </p:nvSpPr>
          <p:spPr>
            <a:xfrm>
              <a:off x="4540769" y="3430590"/>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1" name="Google Shape;1511;p38"/>
            <p:cNvSpPr/>
            <p:nvPr/>
          </p:nvSpPr>
          <p:spPr>
            <a:xfrm>
              <a:off x="4684899" y="3430590"/>
              <a:ext cx="396586" cy="156322"/>
            </a:xfrm>
            <a:custGeom>
              <a:rect b="b" l="l" r="r" t="t"/>
              <a:pathLst>
                <a:path extrusionOk="0" h="177164" w="436245">
                  <a:moveTo>
                    <a:pt x="0" y="176809"/>
                  </a:moveTo>
                  <a:lnTo>
                    <a:pt x="435989" y="176809"/>
                  </a:lnTo>
                  <a:lnTo>
                    <a:pt x="43598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2" name="Google Shape;1512;p38"/>
            <p:cNvSpPr/>
            <p:nvPr/>
          </p:nvSpPr>
          <p:spPr>
            <a:xfrm>
              <a:off x="5117286" y="3430590"/>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3" name="Google Shape;1513;p38"/>
            <p:cNvSpPr/>
            <p:nvPr/>
          </p:nvSpPr>
          <p:spPr>
            <a:xfrm>
              <a:off x="5266958" y="3430590"/>
              <a:ext cx="196850" cy="156322"/>
            </a:xfrm>
            <a:custGeom>
              <a:rect b="b" l="l" r="r" t="t"/>
              <a:pathLst>
                <a:path extrusionOk="0" h="177164" w="216535">
                  <a:moveTo>
                    <a:pt x="0" y="176809"/>
                  </a:moveTo>
                  <a:lnTo>
                    <a:pt x="216470" y="176809"/>
                  </a:lnTo>
                  <a:lnTo>
                    <a:pt x="216470"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4" name="Google Shape;1514;p38"/>
            <p:cNvSpPr/>
            <p:nvPr/>
          </p:nvSpPr>
          <p:spPr>
            <a:xfrm>
              <a:off x="5499781" y="3430590"/>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5" name="Google Shape;1515;p38"/>
            <p:cNvSpPr/>
            <p:nvPr/>
          </p:nvSpPr>
          <p:spPr>
            <a:xfrm>
              <a:off x="5643911" y="3430590"/>
              <a:ext cx="443923" cy="156322"/>
            </a:xfrm>
            <a:custGeom>
              <a:rect b="b" l="l" r="r" t="t"/>
              <a:pathLst>
                <a:path extrusionOk="0" h="177164" w="488315">
                  <a:moveTo>
                    <a:pt x="0" y="176809"/>
                  </a:moveTo>
                  <a:lnTo>
                    <a:pt x="487820" y="176809"/>
                  </a:lnTo>
                  <a:lnTo>
                    <a:pt x="48782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6" name="Google Shape;1516;p38"/>
            <p:cNvSpPr/>
            <p:nvPr/>
          </p:nvSpPr>
          <p:spPr>
            <a:xfrm>
              <a:off x="6123416" y="3430590"/>
              <a:ext cx="230332" cy="156322"/>
            </a:xfrm>
            <a:custGeom>
              <a:rect b="b" l="l" r="r" t="t"/>
              <a:pathLst>
                <a:path extrusionOk="0" h="177164" w="253365">
                  <a:moveTo>
                    <a:pt x="0" y="176809"/>
                  </a:moveTo>
                  <a:lnTo>
                    <a:pt x="253056" y="176809"/>
                  </a:lnTo>
                  <a:lnTo>
                    <a:pt x="25305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7" name="Google Shape;1517;p38"/>
            <p:cNvSpPr/>
            <p:nvPr/>
          </p:nvSpPr>
          <p:spPr>
            <a:xfrm>
              <a:off x="6389500" y="3430590"/>
              <a:ext cx="659823" cy="156322"/>
            </a:xfrm>
            <a:custGeom>
              <a:rect b="b" l="l" r="r" t="t"/>
              <a:pathLst>
                <a:path extrusionOk="0" h="177164" w="725804">
                  <a:moveTo>
                    <a:pt x="0" y="176809"/>
                  </a:moveTo>
                  <a:lnTo>
                    <a:pt x="725633" y="176809"/>
                  </a:lnTo>
                  <a:lnTo>
                    <a:pt x="72563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8" name="Google Shape;1518;p38"/>
            <p:cNvSpPr/>
            <p:nvPr/>
          </p:nvSpPr>
          <p:spPr>
            <a:xfrm>
              <a:off x="2146011" y="3586599"/>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19" name="Google Shape;1519;p38"/>
            <p:cNvSpPr/>
            <p:nvPr/>
          </p:nvSpPr>
          <p:spPr>
            <a:xfrm>
              <a:off x="2528508" y="3586599"/>
              <a:ext cx="155286" cy="153521"/>
            </a:xfrm>
            <a:custGeom>
              <a:rect b="b" l="l" r="r" t="t"/>
              <a:pathLst>
                <a:path extrusionOk="0" h="173989"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0" name="Google Shape;1520;p38"/>
            <p:cNvSpPr/>
            <p:nvPr/>
          </p:nvSpPr>
          <p:spPr>
            <a:xfrm>
              <a:off x="2719756" y="3586599"/>
              <a:ext cx="599209" cy="153521"/>
            </a:xfrm>
            <a:custGeom>
              <a:rect b="b" l="l" r="r" t="t"/>
              <a:pathLst>
                <a:path extrusionOk="0" h="173989" w="659129">
                  <a:moveTo>
                    <a:pt x="0" y="173761"/>
                  </a:moveTo>
                  <a:lnTo>
                    <a:pt x="658558" y="173761"/>
                  </a:lnTo>
                  <a:lnTo>
                    <a:pt x="6585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1" name="Google Shape;1521;p38"/>
            <p:cNvSpPr/>
            <p:nvPr/>
          </p:nvSpPr>
          <p:spPr>
            <a:xfrm>
              <a:off x="3354478" y="3586599"/>
              <a:ext cx="139123" cy="153521"/>
            </a:xfrm>
            <a:custGeom>
              <a:rect b="b" l="l" r="r" t="t"/>
              <a:pathLst>
                <a:path extrusionOk="0" h="173989" w="153035">
                  <a:moveTo>
                    <a:pt x="0" y="173761"/>
                  </a:moveTo>
                  <a:lnTo>
                    <a:pt x="152444" y="173761"/>
                  </a:lnTo>
                  <a:lnTo>
                    <a:pt x="15244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2" name="Google Shape;1522;p38"/>
            <p:cNvSpPr/>
            <p:nvPr/>
          </p:nvSpPr>
          <p:spPr>
            <a:xfrm>
              <a:off x="3529096" y="3586599"/>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3" name="Google Shape;1523;p38"/>
            <p:cNvSpPr/>
            <p:nvPr/>
          </p:nvSpPr>
          <p:spPr>
            <a:xfrm>
              <a:off x="3817353" y="3586599"/>
              <a:ext cx="543791" cy="153521"/>
            </a:xfrm>
            <a:custGeom>
              <a:rect b="b" l="l" r="r" t="t"/>
              <a:pathLst>
                <a:path extrusionOk="0" h="173989" w="598170">
                  <a:moveTo>
                    <a:pt x="0" y="173761"/>
                  </a:moveTo>
                  <a:lnTo>
                    <a:pt x="597580" y="173761"/>
                  </a:lnTo>
                  <a:lnTo>
                    <a:pt x="597580"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4" name="Google Shape;1524;p38"/>
            <p:cNvSpPr/>
            <p:nvPr/>
          </p:nvSpPr>
          <p:spPr>
            <a:xfrm>
              <a:off x="4396640" y="3586599"/>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5" name="Google Shape;1525;p38"/>
            <p:cNvSpPr/>
            <p:nvPr/>
          </p:nvSpPr>
          <p:spPr>
            <a:xfrm>
              <a:off x="4632236" y="3586599"/>
              <a:ext cx="590550" cy="153521"/>
            </a:xfrm>
            <a:custGeom>
              <a:rect b="b" l="l" r="r" t="t"/>
              <a:pathLst>
                <a:path extrusionOk="0" h="173989" w="649604">
                  <a:moveTo>
                    <a:pt x="0" y="173761"/>
                  </a:moveTo>
                  <a:lnTo>
                    <a:pt x="649411" y="173761"/>
                  </a:lnTo>
                  <a:lnTo>
                    <a:pt x="649411"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6" name="Google Shape;1526;p38"/>
            <p:cNvSpPr/>
            <p:nvPr/>
          </p:nvSpPr>
          <p:spPr>
            <a:xfrm>
              <a:off x="5258642" y="3586599"/>
              <a:ext cx="155286" cy="153521"/>
            </a:xfrm>
            <a:custGeom>
              <a:rect b="b" l="l" r="r" t="t"/>
              <a:pathLst>
                <a:path extrusionOk="0" h="173989"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7" name="Google Shape;1527;p38"/>
            <p:cNvSpPr/>
            <p:nvPr/>
          </p:nvSpPr>
          <p:spPr>
            <a:xfrm>
              <a:off x="5449891" y="3586599"/>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8" name="Google Shape;1528;p38"/>
            <p:cNvSpPr/>
            <p:nvPr/>
          </p:nvSpPr>
          <p:spPr>
            <a:xfrm>
              <a:off x="5832387" y="3586599"/>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29" name="Google Shape;1529;p38"/>
            <p:cNvSpPr/>
            <p:nvPr/>
          </p:nvSpPr>
          <p:spPr>
            <a:xfrm>
              <a:off x="5973744" y="3586599"/>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0" name="Google Shape;1530;p38"/>
            <p:cNvSpPr/>
            <p:nvPr/>
          </p:nvSpPr>
          <p:spPr>
            <a:xfrm>
              <a:off x="6262002" y="3586599"/>
              <a:ext cx="302491" cy="153521"/>
            </a:xfrm>
            <a:custGeom>
              <a:rect b="b" l="l" r="r" t="t"/>
              <a:pathLst>
                <a:path extrusionOk="0" h="173989" w="332740">
                  <a:moveTo>
                    <a:pt x="0" y="173761"/>
                  </a:moveTo>
                  <a:lnTo>
                    <a:pt x="332328" y="173761"/>
                  </a:lnTo>
                  <a:lnTo>
                    <a:pt x="33232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1" name="Google Shape;1531;p38"/>
            <p:cNvSpPr/>
            <p:nvPr/>
          </p:nvSpPr>
          <p:spPr>
            <a:xfrm>
              <a:off x="6600151" y="3586599"/>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2" name="Google Shape;1532;p38"/>
            <p:cNvSpPr/>
            <p:nvPr/>
          </p:nvSpPr>
          <p:spPr>
            <a:xfrm>
              <a:off x="6749822" y="3586599"/>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3" name="Google Shape;1533;p38"/>
            <p:cNvSpPr/>
            <p:nvPr/>
          </p:nvSpPr>
          <p:spPr>
            <a:xfrm>
              <a:off x="2146011" y="3739918"/>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4" name="Google Shape;1534;p38"/>
            <p:cNvSpPr/>
            <p:nvPr/>
          </p:nvSpPr>
          <p:spPr>
            <a:xfrm>
              <a:off x="2459215" y="3739918"/>
              <a:ext cx="260927" cy="156322"/>
            </a:xfrm>
            <a:custGeom>
              <a:rect b="b" l="l" r="r" t="t"/>
              <a:pathLst>
                <a:path extrusionOk="0" h="177164" w="287019">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5" name="Google Shape;1535;p38"/>
            <p:cNvSpPr/>
            <p:nvPr/>
          </p:nvSpPr>
          <p:spPr>
            <a:xfrm>
              <a:off x="2755787" y="3739918"/>
              <a:ext cx="282864" cy="156322"/>
            </a:xfrm>
            <a:custGeom>
              <a:rect b="b" l="l" r="r" t="t"/>
              <a:pathLst>
                <a:path extrusionOk="0" h="177164" w="311150">
                  <a:moveTo>
                    <a:pt x="0" y="176809"/>
                  </a:moveTo>
                  <a:lnTo>
                    <a:pt x="310985" y="176809"/>
                  </a:lnTo>
                  <a:lnTo>
                    <a:pt x="31098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6" name="Google Shape;1536;p38"/>
            <p:cNvSpPr/>
            <p:nvPr/>
          </p:nvSpPr>
          <p:spPr>
            <a:xfrm>
              <a:off x="3074535" y="3739918"/>
              <a:ext cx="269009" cy="156322"/>
            </a:xfrm>
            <a:custGeom>
              <a:rect b="b" l="l" r="r" t="t"/>
              <a:pathLst>
                <a:path extrusionOk="0" h="177164" w="295910">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7" name="Google Shape;1537;p38"/>
            <p:cNvSpPr/>
            <p:nvPr/>
          </p:nvSpPr>
          <p:spPr>
            <a:xfrm>
              <a:off x="3379422" y="3739918"/>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8" name="Google Shape;1538;p38"/>
            <p:cNvSpPr/>
            <p:nvPr/>
          </p:nvSpPr>
          <p:spPr>
            <a:xfrm>
              <a:off x="3731430" y="3739918"/>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39" name="Google Shape;1539;p38"/>
            <p:cNvSpPr/>
            <p:nvPr/>
          </p:nvSpPr>
          <p:spPr>
            <a:xfrm>
              <a:off x="3872788" y="3739918"/>
              <a:ext cx="313459" cy="156322"/>
            </a:xfrm>
            <a:custGeom>
              <a:rect b="b" l="l" r="r" t="t"/>
              <a:pathLst>
                <a:path extrusionOk="0" h="177164" w="344804">
                  <a:moveTo>
                    <a:pt x="0" y="176809"/>
                  </a:moveTo>
                  <a:lnTo>
                    <a:pt x="344523" y="176809"/>
                  </a:lnTo>
                  <a:lnTo>
                    <a:pt x="3445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40" name="Google Shape;1540;p38"/>
            <p:cNvSpPr/>
            <p:nvPr/>
          </p:nvSpPr>
          <p:spPr>
            <a:xfrm>
              <a:off x="4222023" y="3739918"/>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41" name="Google Shape;1541;p38"/>
            <p:cNvSpPr/>
            <p:nvPr/>
          </p:nvSpPr>
          <p:spPr>
            <a:xfrm>
              <a:off x="4510281" y="3739918"/>
              <a:ext cx="330200" cy="156322"/>
            </a:xfrm>
            <a:custGeom>
              <a:rect b="b" l="l" r="r" t="t"/>
              <a:pathLst>
                <a:path extrusionOk="0" h="177164" w="363220">
                  <a:moveTo>
                    <a:pt x="0" y="176809"/>
                  </a:moveTo>
                  <a:lnTo>
                    <a:pt x="362816" y="176809"/>
                  </a:lnTo>
                  <a:lnTo>
                    <a:pt x="36281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42" name="Google Shape;1542;p38"/>
            <p:cNvSpPr/>
            <p:nvPr/>
          </p:nvSpPr>
          <p:spPr>
            <a:xfrm>
              <a:off x="4876147" y="3739918"/>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43" name="Google Shape;1543;p38"/>
            <p:cNvSpPr/>
            <p:nvPr/>
          </p:nvSpPr>
          <p:spPr>
            <a:xfrm>
              <a:off x="5111742" y="3739918"/>
              <a:ext cx="543791" cy="156322"/>
            </a:xfrm>
            <a:custGeom>
              <a:rect b="b" l="l" r="r" t="t"/>
              <a:pathLst>
                <a:path extrusionOk="0" h="177164" w="598170">
                  <a:moveTo>
                    <a:pt x="0" y="176809"/>
                  </a:moveTo>
                  <a:lnTo>
                    <a:pt x="597580" y="176809"/>
                  </a:lnTo>
                  <a:lnTo>
                    <a:pt x="59758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44" name="Google Shape;1544;p38"/>
            <p:cNvSpPr/>
            <p:nvPr/>
          </p:nvSpPr>
          <p:spPr>
            <a:xfrm>
              <a:off x="5727061" y="3739918"/>
              <a:ext cx="516082" cy="156322"/>
            </a:xfrm>
            <a:custGeom>
              <a:rect b="b" l="l" r="r" t="t"/>
              <a:pathLst>
                <a:path extrusionOk="0" h="177164" w="567690">
                  <a:moveTo>
                    <a:pt x="0" y="176809"/>
                  </a:moveTo>
                  <a:lnTo>
                    <a:pt x="567092" y="176809"/>
                  </a:lnTo>
                  <a:lnTo>
                    <a:pt x="56709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45" name="Google Shape;1545;p38"/>
            <p:cNvSpPr/>
            <p:nvPr/>
          </p:nvSpPr>
          <p:spPr>
            <a:xfrm>
              <a:off x="6278632" y="3739918"/>
              <a:ext cx="368877" cy="156322"/>
            </a:xfrm>
            <a:custGeom>
              <a:rect b="b" l="l" r="r" t="t"/>
              <a:pathLst>
                <a:path extrusionOk="0" h="177164" w="405765">
                  <a:moveTo>
                    <a:pt x="0" y="176809"/>
                  </a:moveTo>
                  <a:lnTo>
                    <a:pt x="405500" y="176809"/>
                  </a:lnTo>
                  <a:lnTo>
                    <a:pt x="40550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46" name="Google Shape;1546;p38"/>
            <p:cNvSpPr/>
            <p:nvPr/>
          </p:nvSpPr>
          <p:spPr>
            <a:xfrm>
              <a:off x="6683302" y="3739918"/>
              <a:ext cx="213591" cy="156322"/>
            </a:xfrm>
            <a:custGeom>
              <a:rect b="b" l="l" r="r" t="t"/>
              <a:pathLst>
                <a:path extrusionOk="0" h="177164" w="234950">
                  <a:moveTo>
                    <a:pt x="0" y="176809"/>
                  </a:moveTo>
                  <a:lnTo>
                    <a:pt x="234763" y="176809"/>
                  </a:lnTo>
                  <a:lnTo>
                    <a:pt x="23476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47" name="Google Shape;1547;p38"/>
            <p:cNvSpPr txBox="1"/>
            <p:nvPr/>
          </p:nvSpPr>
          <p:spPr>
            <a:xfrm>
              <a:off x="2134466" y="3125568"/>
              <a:ext cx="5104534" cy="812022"/>
            </a:xfrm>
            <a:prstGeom prst="rect">
              <a:avLst/>
            </a:prstGeom>
            <a:noFill/>
            <a:ln>
              <a:noFill/>
            </a:ln>
          </p:spPr>
          <p:txBody>
            <a:bodyPr anchorCtr="0" anchor="t" bIns="0" lIns="0" spcFirstLastPara="1" rIns="0" wrap="square" tIns="0">
              <a:spAutoFit/>
            </a:bodyPr>
            <a:lstStyle/>
            <a:p>
              <a:pPr indent="0" lvl="0" marL="11397" marR="4559" rtl="0" algn="l">
                <a:lnSpc>
                  <a:spcPct val="95800"/>
                </a:lnSpc>
                <a:spcBef>
                  <a:spcPts val="0"/>
                </a:spcBef>
                <a:spcAft>
                  <a:spcPts val="0"/>
                </a:spcAft>
                <a:buNone/>
              </a:pPr>
              <a:r>
                <a:rPr lang="en-US" sz="1100">
                  <a:solidFill>
                    <a:schemeClr val="dk1"/>
                  </a:solidFill>
                  <a:latin typeface="Times New Roman"/>
                  <a:ea typeface="Times New Roman"/>
                  <a:cs typeface="Times New Roman"/>
                  <a:sym typeface="Times New Roman"/>
                </a:rPr>
                <a:t>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a:t>
              </a:r>
              <a:endParaRPr sz="1100">
                <a:solidFill>
                  <a:schemeClr val="dk1"/>
                </a:solidFill>
                <a:latin typeface="Times New Roman"/>
                <a:ea typeface="Times New Roman"/>
                <a:cs typeface="Times New Roman"/>
                <a:sym typeface="Times New Roman"/>
              </a:endParaRPr>
            </a:p>
          </p:txBody>
        </p:sp>
      </p:grpSp>
      <p:grpSp>
        <p:nvGrpSpPr>
          <p:cNvPr id="1548" name="Google Shape;1548;p38"/>
          <p:cNvGrpSpPr/>
          <p:nvPr/>
        </p:nvGrpSpPr>
        <p:grpSpPr>
          <a:xfrm>
            <a:off x="2006598" y="4483381"/>
            <a:ext cx="5230091" cy="2127867"/>
            <a:chOff x="2008909" y="3966882"/>
            <a:chExt cx="5230091" cy="2127867"/>
          </a:xfrm>
        </p:grpSpPr>
        <p:sp>
          <p:nvSpPr>
            <p:cNvPr id="1549" name="Google Shape;1549;p38"/>
            <p:cNvSpPr/>
            <p:nvPr/>
          </p:nvSpPr>
          <p:spPr>
            <a:xfrm>
              <a:off x="2008909" y="3966882"/>
              <a:ext cx="5195455" cy="2084294"/>
            </a:xfrm>
            <a:custGeom>
              <a:rect b="b" l="l" r="r" t="t"/>
              <a:pathLst>
                <a:path extrusionOk="0" h="2362200" w="5715000">
                  <a:moveTo>
                    <a:pt x="0" y="0"/>
                  </a:moveTo>
                  <a:lnTo>
                    <a:pt x="5714998" y="0"/>
                  </a:lnTo>
                  <a:lnTo>
                    <a:pt x="5714998" y="2362200"/>
                  </a:lnTo>
                  <a:lnTo>
                    <a:pt x="0" y="23622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0" name="Google Shape;1550;p38"/>
            <p:cNvSpPr/>
            <p:nvPr/>
          </p:nvSpPr>
          <p:spPr>
            <a:xfrm>
              <a:off x="2008909" y="3966882"/>
              <a:ext cx="5195455" cy="2084294"/>
            </a:xfrm>
            <a:custGeom>
              <a:rect b="b" l="l" r="r" t="t"/>
              <a:pathLst>
                <a:path extrusionOk="0" h="2362200" w="5715000">
                  <a:moveTo>
                    <a:pt x="0" y="0"/>
                  </a:moveTo>
                  <a:lnTo>
                    <a:pt x="5714998" y="0"/>
                  </a:lnTo>
                  <a:lnTo>
                    <a:pt x="5714998" y="2362199"/>
                  </a:lnTo>
                  <a:lnTo>
                    <a:pt x="0" y="2362199"/>
                  </a:lnTo>
                  <a:lnTo>
                    <a:pt x="0" y="0"/>
                  </a:lnTo>
                  <a:close/>
                </a:path>
              </a:pathLst>
            </a:custGeom>
            <a:noFill/>
            <a:ln cap="flat" cmpd="sng" w="952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1" name="Google Shape;1551;p38"/>
            <p:cNvSpPr/>
            <p:nvPr/>
          </p:nvSpPr>
          <p:spPr>
            <a:xfrm>
              <a:off x="2146012" y="4049245"/>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2" name="Google Shape;1552;p38"/>
            <p:cNvSpPr/>
            <p:nvPr/>
          </p:nvSpPr>
          <p:spPr>
            <a:xfrm>
              <a:off x="2550683" y="4049245"/>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3" name="Google Shape;1553;p38"/>
            <p:cNvSpPr/>
            <p:nvPr/>
          </p:nvSpPr>
          <p:spPr>
            <a:xfrm>
              <a:off x="2794592" y="4049245"/>
              <a:ext cx="715241" cy="156322"/>
            </a:xfrm>
            <a:custGeom>
              <a:rect b="b" l="l" r="r" t="t"/>
              <a:pathLst>
                <a:path extrusionOk="0" h="177164" w="786764">
                  <a:moveTo>
                    <a:pt x="0" y="176809"/>
                  </a:moveTo>
                  <a:lnTo>
                    <a:pt x="786611" y="176809"/>
                  </a:lnTo>
                  <a:lnTo>
                    <a:pt x="786611"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4" name="Google Shape;1554;p38"/>
            <p:cNvSpPr/>
            <p:nvPr/>
          </p:nvSpPr>
          <p:spPr>
            <a:xfrm>
              <a:off x="3545726" y="4049245"/>
              <a:ext cx="244186" cy="156322"/>
            </a:xfrm>
            <a:custGeom>
              <a:rect b="b" l="l" r="r" t="t"/>
              <a:pathLst>
                <a:path extrusionOk="0" h="177164" w="268604">
                  <a:moveTo>
                    <a:pt x="0" y="176809"/>
                  </a:moveTo>
                  <a:lnTo>
                    <a:pt x="268301" y="176809"/>
                  </a:lnTo>
                  <a:lnTo>
                    <a:pt x="26830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5" name="Google Shape;1555;p38"/>
            <p:cNvSpPr/>
            <p:nvPr/>
          </p:nvSpPr>
          <p:spPr>
            <a:xfrm>
              <a:off x="3825667" y="4049245"/>
              <a:ext cx="613064" cy="156322"/>
            </a:xfrm>
            <a:custGeom>
              <a:rect b="b" l="l" r="r" t="t"/>
              <a:pathLst>
                <a:path extrusionOk="0" h="177164" w="674370">
                  <a:moveTo>
                    <a:pt x="0" y="176809"/>
                  </a:moveTo>
                  <a:lnTo>
                    <a:pt x="673802" y="176809"/>
                  </a:lnTo>
                  <a:lnTo>
                    <a:pt x="67380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6" name="Google Shape;1556;p38"/>
            <p:cNvSpPr/>
            <p:nvPr/>
          </p:nvSpPr>
          <p:spPr>
            <a:xfrm>
              <a:off x="4474250" y="4049245"/>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7" name="Google Shape;1557;p38"/>
            <p:cNvSpPr/>
            <p:nvPr/>
          </p:nvSpPr>
          <p:spPr>
            <a:xfrm>
              <a:off x="4878918" y="4049245"/>
              <a:ext cx="177800" cy="156322"/>
            </a:xfrm>
            <a:custGeom>
              <a:rect b="b" l="l" r="r" t="t"/>
              <a:pathLst>
                <a:path extrusionOk="0" h="177164" w="195579">
                  <a:moveTo>
                    <a:pt x="0" y="176809"/>
                  </a:moveTo>
                  <a:lnTo>
                    <a:pt x="195128" y="176809"/>
                  </a:lnTo>
                  <a:lnTo>
                    <a:pt x="19512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8" name="Google Shape;1558;p38"/>
            <p:cNvSpPr/>
            <p:nvPr/>
          </p:nvSpPr>
          <p:spPr>
            <a:xfrm>
              <a:off x="5092339" y="4049245"/>
              <a:ext cx="130464" cy="156322"/>
            </a:xfrm>
            <a:custGeom>
              <a:rect b="b" l="l" r="r" t="t"/>
              <a:pathLst>
                <a:path extrusionOk="0" h="177164" w="143510">
                  <a:moveTo>
                    <a:pt x="0" y="176809"/>
                  </a:moveTo>
                  <a:lnTo>
                    <a:pt x="143297" y="176809"/>
                  </a:lnTo>
                  <a:lnTo>
                    <a:pt x="14329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9" name="Google Shape;1559;p38"/>
            <p:cNvSpPr/>
            <p:nvPr/>
          </p:nvSpPr>
          <p:spPr>
            <a:xfrm>
              <a:off x="5258642" y="4049245"/>
              <a:ext cx="460664" cy="156322"/>
            </a:xfrm>
            <a:custGeom>
              <a:rect b="b" l="l" r="r" t="t"/>
              <a:pathLst>
                <a:path extrusionOk="0" h="177164" w="506729">
                  <a:moveTo>
                    <a:pt x="0" y="176809"/>
                  </a:moveTo>
                  <a:lnTo>
                    <a:pt x="506114" y="176809"/>
                  </a:lnTo>
                  <a:lnTo>
                    <a:pt x="5061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0" name="Google Shape;1560;p38"/>
            <p:cNvSpPr/>
            <p:nvPr/>
          </p:nvSpPr>
          <p:spPr>
            <a:xfrm>
              <a:off x="5754779" y="4049245"/>
              <a:ext cx="161059" cy="156322"/>
            </a:xfrm>
            <a:custGeom>
              <a:rect b="b" l="l" r="r" t="t"/>
              <a:pathLst>
                <a:path extrusionOk="0" h="177164" w="177165">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1" name="Google Shape;1561;p38"/>
            <p:cNvSpPr/>
            <p:nvPr/>
          </p:nvSpPr>
          <p:spPr>
            <a:xfrm>
              <a:off x="5951571" y="4049245"/>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2" name="Google Shape;1562;p38"/>
            <p:cNvSpPr/>
            <p:nvPr/>
          </p:nvSpPr>
          <p:spPr>
            <a:xfrm>
              <a:off x="6239827" y="4049245"/>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3" name="Google Shape;1563;p38"/>
            <p:cNvSpPr/>
            <p:nvPr/>
          </p:nvSpPr>
          <p:spPr>
            <a:xfrm>
              <a:off x="6475424" y="4049245"/>
              <a:ext cx="474518" cy="156322"/>
            </a:xfrm>
            <a:custGeom>
              <a:rect b="b" l="l" r="r" t="t"/>
              <a:pathLst>
                <a:path extrusionOk="0" h="177164" w="521970">
                  <a:moveTo>
                    <a:pt x="0" y="176809"/>
                  </a:moveTo>
                  <a:lnTo>
                    <a:pt x="521358" y="176809"/>
                  </a:lnTo>
                  <a:lnTo>
                    <a:pt x="52135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4" name="Google Shape;1564;p38"/>
            <p:cNvSpPr txBox="1"/>
            <p:nvPr/>
          </p:nvSpPr>
          <p:spPr>
            <a:xfrm>
              <a:off x="2134466" y="4053550"/>
              <a:ext cx="4826577"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dictate that governments long established should not be changed for light and transient</a:t>
              </a:r>
              <a:endParaRPr sz="1100">
                <a:solidFill>
                  <a:schemeClr val="dk1"/>
                </a:solidFill>
                <a:latin typeface="Times New Roman"/>
                <a:ea typeface="Times New Roman"/>
                <a:cs typeface="Times New Roman"/>
                <a:sym typeface="Times New Roman"/>
              </a:endParaRPr>
            </a:p>
          </p:txBody>
        </p:sp>
        <p:sp>
          <p:nvSpPr>
            <p:cNvPr id="1565" name="Google Shape;1565;p38"/>
            <p:cNvSpPr/>
            <p:nvPr/>
          </p:nvSpPr>
          <p:spPr>
            <a:xfrm>
              <a:off x="2146011" y="4205253"/>
              <a:ext cx="357909" cy="153521"/>
            </a:xfrm>
            <a:custGeom>
              <a:rect b="b" l="l" r="r" t="t"/>
              <a:pathLst>
                <a:path extrusionOk="0" h="173989" w="393700">
                  <a:moveTo>
                    <a:pt x="0" y="173761"/>
                  </a:moveTo>
                  <a:lnTo>
                    <a:pt x="393305" y="173761"/>
                  </a:lnTo>
                  <a:lnTo>
                    <a:pt x="39330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6" name="Google Shape;1566;p38"/>
            <p:cNvSpPr/>
            <p:nvPr/>
          </p:nvSpPr>
          <p:spPr>
            <a:xfrm>
              <a:off x="2578398" y="4205253"/>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7" name="Google Shape;1567;p38"/>
            <p:cNvSpPr/>
            <p:nvPr/>
          </p:nvSpPr>
          <p:spPr>
            <a:xfrm>
              <a:off x="2813994" y="4205253"/>
              <a:ext cx="654627" cy="153521"/>
            </a:xfrm>
            <a:custGeom>
              <a:rect b="b" l="l" r="r" t="t"/>
              <a:pathLst>
                <a:path extrusionOk="0" h="173989" w="720089">
                  <a:moveTo>
                    <a:pt x="0" y="173761"/>
                  </a:moveTo>
                  <a:lnTo>
                    <a:pt x="719536" y="173761"/>
                  </a:lnTo>
                  <a:lnTo>
                    <a:pt x="71953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8" name="Google Shape;1568;p38"/>
            <p:cNvSpPr/>
            <p:nvPr/>
          </p:nvSpPr>
          <p:spPr>
            <a:xfrm>
              <a:off x="3504150" y="4205253"/>
              <a:ext cx="139123" cy="153521"/>
            </a:xfrm>
            <a:custGeom>
              <a:rect b="b" l="l" r="r" t="t"/>
              <a:pathLst>
                <a:path extrusionOk="0" h="173989" w="153035">
                  <a:moveTo>
                    <a:pt x="0" y="173761"/>
                  </a:moveTo>
                  <a:lnTo>
                    <a:pt x="152443" y="173761"/>
                  </a:lnTo>
                  <a:lnTo>
                    <a:pt x="15244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9" name="Google Shape;1569;p38"/>
            <p:cNvSpPr/>
            <p:nvPr/>
          </p:nvSpPr>
          <p:spPr>
            <a:xfrm>
              <a:off x="3678767" y="4205253"/>
              <a:ext cx="599209" cy="153521"/>
            </a:xfrm>
            <a:custGeom>
              <a:rect b="b" l="l" r="r" t="t"/>
              <a:pathLst>
                <a:path extrusionOk="0" h="173989" w="659129">
                  <a:moveTo>
                    <a:pt x="0" y="173761"/>
                  </a:moveTo>
                  <a:lnTo>
                    <a:pt x="658558" y="173761"/>
                  </a:lnTo>
                  <a:lnTo>
                    <a:pt x="6585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0" name="Google Shape;1570;p38"/>
            <p:cNvSpPr/>
            <p:nvPr/>
          </p:nvSpPr>
          <p:spPr>
            <a:xfrm>
              <a:off x="4313489" y="4205253"/>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1" name="Google Shape;1571;p38"/>
            <p:cNvSpPr/>
            <p:nvPr/>
          </p:nvSpPr>
          <p:spPr>
            <a:xfrm>
              <a:off x="4587888" y="4205253"/>
              <a:ext cx="352136" cy="153521"/>
            </a:xfrm>
            <a:custGeom>
              <a:rect b="b" l="l" r="r" t="t"/>
              <a:pathLst>
                <a:path extrusionOk="0" h="173989" w="387350">
                  <a:moveTo>
                    <a:pt x="0" y="173761"/>
                  </a:moveTo>
                  <a:lnTo>
                    <a:pt x="387208" y="173761"/>
                  </a:lnTo>
                  <a:lnTo>
                    <a:pt x="38720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2" name="Google Shape;1572;p38"/>
            <p:cNvSpPr/>
            <p:nvPr/>
          </p:nvSpPr>
          <p:spPr>
            <a:xfrm>
              <a:off x="4973156" y="4205253"/>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3" name="Google Shape;1573;p38"/>
            <p:cNvSpPr/>
            <p:nvPr/>
          </p:nvSpPr>
          <p:spPr>
            <a:xfrm>
              <a:off x="5217066" y="4205253"/>
              <a:ext cx="485486" cy="153521"/>
            </a:xfrm>
            <a:custGeom>
              <a:rect b="b" l="l" r="r" t="t"/>
              <a:pathLst>
                <a:path extrusionOk="0" h="173989" w="534035">
                  <a:moveTo>
                    <a:pt x="0" y="173761"/>
                  </a:moveTo>
                  <a:lnTo>
                    <a:pt x="533554" y="173761"/>
                  </a:lnTo>
                  <a:lnTo>
                    <a:pt x="5335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4" name="Google Shape;1574;p38"/>
            <p:cNvSpPr/>
            <p:nvPr/>
          </p:nvSpPr>
          <p:spPr>
            <a:xfrm>
              <a:off x="5738149" y="4205253"/>
              <a:ext cx="166832" cy="153521"/>
            </a:xfrm>
            <a:custGeom>
              <a:rect b="b" l="l" r="r" t="t"/>
              <a:pathLst>
                <a:path extrusionOk="0" h="173989" w="183514">
                  <a:moveTo>
                    <a:pt x="0" y="173761"/>
                  </a:moveTo>
                  <a:lnTo>
                    <a:pt x="182933" y="173761"/>
                  </a:lnTo>
                  <a:lnTo>
                    <a:pt x="18293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5" name="Google Shape;1575;p38"/>
            <p:cNvSpPr/>
            <p:nvPr/>
          </p:nvSpPr>
          <p:spPr>
            <a:xfrm>
              <a:off x="5940484" y="4205253"/>
              <a:ext cx="285750" cy="153521"/>
            </a:xfrm>
            <a:custGeom>
              <a:rect b="b" l="l" r="r" t="t"/>
              <a:pathLst>
                <a:path extrusionOk="0" h="173989" w="314325">
                  <a:moveTo>
                    <a:pt x="0" y="173761"/>
                  </a:moveTo>
                  <a:lnTo>
                    <a:pt x="314034" y="173761"/>
                  </a:lnTo>
                  <a:lnTo>
                    <a:pt x="31403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6" name="Google Shape;1576;p38"/>
            <p:cNvSpPr/>
            <p:nvPr/>
          </p:nvSpPr>
          <p:spPr>
            <a:xfrm>
              <a:off x="6262002" y="4205253"/>
              <a:ext cx="482600" cy="153521"/>
            </a:xfrm>
            <a:custGeom>
              <a:rect b="b" l="l" r="r" t="t"/>
              <a:pathLst>
                <a:path extrusionOk="0" h="173989" w="530859">
                  <a:moveTo>
                    <a:pt x="0" y="173761"/>
                  </a:moveTo>
                  <a:lnTo>
                    <a:pt x="530505" y="173761"/>
                  </a:lnTo>
                  <a:lnTo>
                    <a:pt x="53050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7" name="Google Shape;1577;p38"/>
            <p:cNvSpPr/>
            <p:nvPr/>
          </p:nvSpPr>
          <p:spPr>
            <a:xfrm>
              <a:off x="6780312" y="4205253"/>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8" name="Google Shape;1578;p38"/>
            <p:cNvSpPr txBox="1"/>
            <p:nvPr/>
          </p:nvSpPr>
          <p:spPr>
            <a:xfrm>
              <a:off x="2134465" y="4209558"/>
              <a:ext cx="4763655"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causes: and accordingly all experience hath shewn that mankind are more disposed to</a:t>
              </a:r>
              <a:endParaRPr sz="1100">
                <a:solidFill>
                  <a:schemeClr val="dk1"/>
                </a:solidFill>
                <a:latin typeface="Times New Roman"/>
                <a:ea typeface="Times New Roman"/>
                <a:cs typeface="Times New Roman"/>
                <a:sym typeface="Times New Roman"/>
              </a:endParaRPr>
            </a:p>
          </p:txBody>
        </p:sp>
        <p:sp>
          <p:nvSpPr>
            <p:cNvPr id="1579" name="Google Shape;1579;p38"/>
            <p:cNvSpPr/>
            <p:nvPr/>
          </p:nvSpPr>
          <p:spPr>
            <a:xfrm>
              <a:off x="2146011" y="4358573"/>
              <a:ext cx="324427" cy="156322"/>
            </a:xfrm>
            <a:custGeom>
              <a:rect b="b" l="l" r="r" t="t"/>
              <a:pathLst>
                <a:path extrusionOk="0" h="177164" w="356869">
                  <a:moveTo>
                    <a:pt x="0" y="176809"/>
                  </a:moveTo>
                  <a:lnTo>
                    <a:pt x="356719" y="176809"/>
                  </a:lnTo>
                  <a:lnTo>
                    <a:pt x="35671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0" name="Google Shape;1580;p38"/>
            <p:cNvSpPr/>
            <p:nvPr/>
          </p:nvSpPr>
          <p:spPr>
            <a:xfrm>
              <a:off x="2506335" y="4358573"/>
              <a:ext cx="307686" cy="156322"/>
            </a:xfrm>
            <a:custGeom>
              <a:rect b="b" l="l" r="r" t="t"/>
              <a:pathLst>
                <a:path extrusionOk="0" h="177164" w="338455">
                  <a:moveTo>
                    <a:pt x="0" y="176809"/>
                  </a:moveTo>
                  <a:lnTo>
                    <a:pt x="338425" y="176809"/>
                  </a:lnTo>
                  <a:lnTo>
                    <a:pt x="33842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1" name="Google Shape;1581;p38"/>
            <p:cNvSpPr/>
            <p:nvPr/>
          </p:nvSpPr>
          <p:spPr>
            <a:xfrm>
              <a:off x="2850027" y="4358573"/>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2" name="Google Shape;1582;p38"/>
            <p:cNvSpPr/>
            <p:nvPr/>
          </p:nvSpPr>
          <p:spPr>
            <a:xfrm>
              <a:off x="3146599" y="4358573"/>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3" name="Google Shape;1583;p38"/>
            <p:cNvSpPr/>
            <p:nvPr/>
          </p:nvSpPr>
          <p:spPr>
            <a:xfrm>
              <a:off x="3348934" y="4358573"/>
              <a:ext cx="554759" cy="156322"/>
            </a:xfrm>
            <a:custGeom>
              <a:rect b="b" l="l" r="r" t="t"/>
              <a:pathLst>
                <a:path extrusionOk="0" h="177164" w="610235">
                  <a:moveTo>
                    <a:pt x="0" y="176809"/>
                  </a:moveTo>
                  <a:lnTo>
                    <a:pt x="609776" y="176809"/>
                  </a:lnTo>
                  <a:lnTo>
                    <a:pt x="609776"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4" name="Google Shape;1584;p38"/>
            <p:cNvSpPr/>
            <p:nvPr/>
          </p:nvSpPr>
          <p:spPr>
            <a:xfrm>
              <a:off x="3972569" y="4358573"/>
              <a:ext cx="238414" cy="156322"/>
            </a:xfrm>
            <a:custGeom>
              <a:rect b="b" l="l" r="r" t="t"/>
              <a:pathLst>
                <a:path extrusionOk="0" h="177164" w="262254">
                  <a:moveTo>
                    <a:pt x="0" y="176809"/>
                  </a:moveTo>
                  <a:lnTo>
                    <a:pt x="262203" y="176809"/>
                  </a:lnTo>
                  <a:lnTo>
                    <a:pt x="26220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5" name="Google Shape;1585;p38"/>
            <p:cNvSpPr/>
            <p:nvPr/>
          </p:nvSpPr>
          <p:spPr>
            <a:xfrm>
              <a:off x="4244197" y="4358573"/>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6" name="Google Shape;1586;p38"/>
            <p:cNvSpPr/>
            <p:nvPr/>
          </p:nvSpPr>
          <p:spPr>
            <a:xfrm>
              <a:off x="4388326" y="4358573"/>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7" name="Google Shape;1587;p38"/>
            <p:cNvSpPr/>
            <p:nvPr/>
          </p:nvSpPr>
          <p:spPr>
            <a:xfrm>
              <a:off x="4684899" y="4358573"/>
              <a:ext cx="610177" cy="156322"/>
            </a:xfrm>
            <a:custGeom>
              <a:rect b="b" l="l" r="r" t="t"/>
              <a:pathLst>
                <a:path extrusionOk="0" h="177164" w="671195">
                  <a:moveTo>
                    <a:pt x="0" y="176809"/>
                  </a:moveTo>
                  <a:lnTo>
                    <a:pt x="670753" y="176809"/>
                  </a:lnTo>
                  <a:lnTo>
                    <a:pt x="67075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8" name="Google Shape;1588;p38"/>
            <p:cNvSpPr/>
            <p:nvPr/>
          </p:nvSpPr>
          <p:spPr>
            <a:xfrm>
              <a:off x="5330708" y="4358573"/>
              <a:ext cx="139123" cy="156322"/>
            </a:xfrm>
            <a:custGeom>
              <a:rect b="b" l="l" r="r" t="t"/>
              <a:pathLst>
                <a:path extrusionOk="0" h="177164" w="153035">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89" name="Google Shape;1589;p38"/>
            <p:cNvSpPr/>
            <p:nvPr/>
          </p:nvSpPr>
          <p:spPr>
            <a:xfrm>
              <a:off x="5505325" y="4358573"/>
              <a:ext cx="576695" cy="156322"/>
            </a:xfrm>
            <a:custGeom>
              <a:rect b="b" l="l" r="r" t="t"/>
              <a:pathLst>
                <a:path extrusionOk="0" h="177164" w="634365">
                  <a:moveTo>
                    <a:pt x="0" y="176809"/>
                  </a:moveTo>
                  <a:lnTo>
                    <a:pt x="634167" y="176809"/>
                  </a:lnTo>
                  <a:lnTo>
                    <a:pt x="63416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0" name="Google Shape;1590;p38"/>
            <p:cNvSpPr/>
            <p:nvPr/>
          </p:nvSpPr>
          <p:spPr>
            <a:xfrm>
              <a:off x="6117872" y="4358573"/>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1" name="Google Shape;1591;p38"/>
            <p:cNvSpPr/>
            <p:nvPr/>
          </p:nvSpPr>
          <p:spPr>
            <a:xfrm>
              <a:off x="6322979" y="4358573"/>
              <a:ext cx="324427" cy="156322"/>
            </a:xfrm>
            <a:custGeom>
              <a:rect b="b" l="l" r="r" t="t"/>
              <a:pathLst>
                <a:path extrusionOk="0" h="177164" w="356870">
                  <a:moveTo>
                    <a:pt x="0" y="176809"/>
                  </a:moveTo>
                  <a:lnTo>
                    <a:pt x="356718" y="176809"/>
                  </a:lnTo>
                  <a:lnTo>
                    <a:pt x="35671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2" name="Google Shape;1592;p38"/>
            <p:cNvSpPr/>
            <p:nvPr/>
          </p:nvSpPr>
          <p:spPr>
            <a:xfrm>
              <a:off x="6683302" y="4358573"/>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3" name="Google Shape;1593;p38"/>
            <p:cNvSpPr txBox="1"/>
            <p:nvPr/>
          </p:nvSpPr>
          <p:spPr>
            <a:xfrm>
              <a:off x="2134465" y="4362877"/>
              <a:ext cx="4668982"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suffer while evils are sufferable, than to right themselves by abolishing the forms to</a:t>
              </a:r>
              <a:endParaRPr sz="1100">
                <a:solidFill>
                  <a:schemeClr val="dk1"/>
                </a:solidFill>
                <a:latin typeface="Times New Roman"/>
                <a:ea typeface="Times New Roman"/>
                <a:cs typeface="Times New Roman"/>
                <a:sym typeface="Times New Roman"/>
              </a:endParaRPr>
            </a:p>
          </p:txBody>
        </p:sp>
        <p:sp>
          <p:nvSpPr>
            <p:cNvPr id="1594" name="Google Shape;1594;p38"/>
            <p:cNvSpPr/>
            <p:nvPr/>
          </p:nvSpPr>
          <p:spPr>
            <a:xfrm>
              <a:off x="2146011" y="4514581"/>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5" name="Google Shape;1595;p38"/>
            <p:cNvSpPr/>
            <p:nvPr/>
          </p:nvSpPr>
          <p:spPr>
            <a:xfrm>
              <a:off x="2520192" y="4514581"/>
              <a:ext cx="238414" cy="153521"/>
            </a:xfrm>
            <a:custGeom>
              <a:rect b="b" l="l" r="r" t="t"/>
              <a:pathLst>
                <a:path extrusionOk="0" h="173989" w="262255">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6" name="Google Shape;1596;p38"/>
            <p:cNvSpPr/>
            <p:nvPr/>
          </p:nvSpPr>
          <p:spPr>
            <a:xfrm>
              <a:off x="2794592" y="4514581"/>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7" name="Google Shape;1597;p38"/>
            <p:cNvSpPr/>
            <p:nvPr/>
          </p:nvSpPr>
          <p:spPr>
            <a:xfrm>
              <a:off x="2999699" y="4514581"/>
              <a:ext cx="651741" cy="153521"/>
            </a:xfrm>
            <a:custGeom>
              <a:rect b="b" l="l" r="r" t="t"/>
              <a:pathLst>
                <a:path extrusionOk="0" h="173989" w="716914">
                  <a:moveTo>
                    <a:pt x="0" y="173761"/>
                  </a:moveTo>
                  <a:lnTo>
                    <a:pt x="716487" y="173761"/>
                  </a:lnTo>
                  <a:lnTo>
                    <a:pt x="716487"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8" name="Google Shape;1598;p38"/>
            <p:cNvSpPr/>
            <p:nvPr/>
          </p:nvSpPr>
          <p:spPr>
            <a:xfrm>
              <a:off x="3723114" y="4514581"/>
              <a:ext cx="196850" cy="153521"/>
            </a:xfrm>
            <a:custGeom>
              <a:rect b="b" l="l" r="r" t="t"/>
              <a:pathLst>
                <a:path extrusionOk="0" h="173989" w="216535">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9" name="Google Shape;1599;p38"/>
            <p:cNvSpPr/>
            <p:nvPr/>
          </p:nvSpPr>
          <p:spPr>
            <a:xfrm>
              <a:off x="3955939" y="4514581"/>
              <a:ext cx="299605" cy="153521"/>
            </a:xfrm>
            <a:custGeom>
              <a:rect b="b" l="l" r="r" t="t"/>
              <a:pathLst>
                <a:path extrusionOk="0" h="173989" w="329564">
                  <a:moveTo>
                    <a:pt x="0" y="173761"/>
                  </a:moveTo>
                  <a:lnTo>
                    <a:pt x="329279" y="173761"/>
                  </a:lnTo>
                  <a:lnTo>
                    <a:pt x="32927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0" name="Google Shape;1600;p38"/>
            <p:cNvSpPr/>
            <p:nvPr/>
          </p:nvSpPr>
          <p:spPr>
            <a:xfrm>
              <a:off x="4291315" y="4514581"/>
              <a:ext cx="61191" cy="153521"/>
            </a:xfrm>
            <a:custGeom>
              <a:rect b="b" l="l" r="r" t="t"/>
              <a:pathLst>
                <a:path extrusionOk="0" h="173989" w="67310">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1" name="Google Shape;1601;p38"/>
            <p:cNvSpPr/>
            <p:nvPr/>
          </p:nvSpPr>
          <p:spPr>
            <a:xfrm>
              <a:off x="4388326" y="4514581"/>
              <a:ext cx="244186" cy="153521"/>
            </a:xfrm>
            <a:custGeom>
              <a:rect b="b" l="l" r="r" t="t"/>
              <a:pathLst>
                <a:path extrusionOk="0" h="173989" w="268604">
                  <a:moveTo>
                    <a:pt x="0" y="173761"/>
                  </a:moveTo>
                  <a:lnTo>
                    <a:pt x="268301" y="173761"/>
                  </a:lnTo>
                  <a:lnTo>
                    <a:pt x="26830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2" name="Google Shape;1602;p38"/>
            <p:cNvSpPr/>
            <p:nvPr/>
          </p:nvSpPr>
          <p:spPr>
            <a:xfrm>
              <a:off x="4668269" y="4514581"/>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3" name="Google Shape;1603;p38"/>
            <p:cNvSpPr/>
            <p:nvPr/>
          </p:nvSpPr>
          <p:spPr>
            <a:xfrm>
              <a:off x="4953754" y="4514581"/>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4" name="Google Shape;1604;p38"/>
            <p:cNvSpPr/>
            <p:nvPr/>
          </p:nvSpPr>
          <p:spPr>
            <a:xfrm>
              <a:off x="5106198" y="4514581"/>
              <a:ext cx="365991" cy="153521"/>
            </a:xfrm>
            <a:custGeom>
              <a:rect b="b" l="l" r="r" t="t"/>
              <a:pathLst>
                <a:path extrusionOk="0" h="173989" w="402589">
                  <a:moveTo>
                    <a:pt x="0" y="173761"/>
                  </a:moveTo>
                  <a:lnTo>
                    <a:pt x="402452" y="173761"/>
                  </a:lnTo>
                  <a:lnTo>
                    <a:pt x="40245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5" name="Google Shape;1605;p38"/>
            <p:cNvSpPr/>
            <p:nvPr/>
          </p:nvSpPr>
          <p:spPr>
            <a:xfrm>
              <a:off x="5508096" y="4514581"/>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6" name="Google Shape;1606;p38"/>
            <p:cNvSpPr/>
            <p:nvPr/>
          </p:nvSpPr>
          <p:spPr>
            <a:xfrm>
              <a:off x="5743692" y="4514581"/>
              <a:ext cx="637886" cy="153521"/>
            </a:xfrm>
            <a:custGeom>
              <a:rect b="b" l="l" r="r" t="t"/>
              <a:pathLst>
                <a:path extrusionOk="0" h="173989" w="701675">
                  <a:moveTo>
                    <a:pt x="0" y="173761"/>
                  </a:moveTo>
                  <a:lnTo>
                    <a:pt x="701242" y="173761"/>
                  </a:lnTo>
                  <a:lnTo>
                    <a:pt x="7012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7" name="Google Shape;1607;p38"/>
            <p:cNvSpPr/>
            <p:nvPr/>
          </p:nvSpPr>
          <p:spPr>
            <a:xfrm>
              <a:off x="6453249" y="4514581"/>
              <a:ext cx="338282" cy="153521"/>
            </a:xfrm>
            <a:custGeom>
              <a:rect b="b" l="l" r="r" t="t"/>
              <a:pathLst>
                <a:path extrusionOk="0" h="173989" w="372109">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8" name="Google Shape;1608;p38"/>
            <p:cNvSpPr/>
            <p:nvPr/>
          </p:nvSpPr>
          <p:spPr>
            <a:xfrm>
              <a:off x="6827429" y="4514581"/>
              <a:ext cx="97558" cy="153521"/>
            </a:xfrm>
            <a:custGeom>
              <a:rect b="b" l="l" r="r" t="t"/>
              <a:pathLst>
                <a:path extrusionOk="0" h="173989" w="107315">
                  <a:moveTo>
                    <a:pt x="0" y="173761"/>
                  </a:moveTo>
                  <a:lnTo>
                    <a:pt x="106710" y="173761"/>
                  </a:lnTo>
                  <a:lnTo>
                    <a:pt x="10671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9" name="Google Shape;1609;p38"/>
            <p:cNvSpPr/>
            <p:nvPr/>
          </p:nvSpPr>
          <p:spPr>
            <a:xfrm>
              <a:off x="6960473" y="4514581"/>
              <a:ext cx="61191" cy="153521"/>
            </a:xfrm>
            <a:custGeom>
              <a:rect b="b" l="l" r="r" t="t"/>
              <a:pathLst>
                <a:path extrusionOk="0" h="173989" w="67309">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10" name="Google Shape;1610;p38"/>
            <p:cNvSpPr txBox="1"/>
            <p:nvPr/>
          </p:nvSpPr>
          <p:spPr>
            <a:xfrm>
              <a:off x="2134465" y="4518885"/>
              <a:ext cx="4897582"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which they are accustomed. But when a long train of abuses and usurpations, begun at a</a:t>
              </a:r>
              <a:endParaRPr sz="1100">
                <a:solidFill>
                  <a:schemeClr val="dk1"/>
                </a:solidFill>
                <a:latin typeface="Times New Roman"/>
                <a:ea typeface="Times New Roman"/>
                <a:cs typeface="Times New Roman"/>
                <a:sym typeface="Times New Roman"/>
              </a:endParaRPr>
            </a:p>
          </p:txBody>
        </p:sp>
        <p:sp>
          <p:nvSpPr>
            <p:cNvPr id="1611" name="Google Shape;1611;p38"/>
            <p:cNvSpPr/>
            <p:nvPr/>
          </p:nvSpPr>
          <p:spPr>
            <a:xfrm>
              <a:off x="2146011" y="4667900"/>
              <a:ext cx="737755" cy="156322"/>
            </a:xfrm>
            <a:custGeom>
              <a:rect b="b" l="l" r="r" t="t"/>
              <a:pathLst>
                <a:path extrusionOk="0" h="177164" w="811530">
                  <a:moveTo>
                    <a:pt x="0" y="176809"/>
                  </a:moveTo>
                  <a:lnTo>
                    <a:pt x="811002" y="176809"/>
                  </a:lnTo>
                  <a:lnTo>
                    <a:pt x="81100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12" name="Google Shape;1612;p38"/>
            <p:cNvSpPr/>
            <p:nvPr/>
          </p:nvSpPr>
          <p:spPr>
            <a:xfrm>
              <a:off x="2919319" y="4667900"/>
              <a:ext cx="355023" cy="156322"/>
            </a:xfrm>
            <a:custGeom>
              <a:rect b="b" l="l" r="r" t="t"/>
              <a:pathLst>
                <a:path extrusionOk="0" h="177164" w="390525">
                  <a:moveTo>
                    <a:pt x="0" y="176809"/>
                  </a:moveTo>
                  <a:lnTo>
                    <a:pt x="390256" y="176809"/>
                  </a:lnTo>
                  <a:lnTo>
                    <a:pt x="39025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13" name="Google Shape;1613;p38"/>
            <p:cNvSpPr/>
            <p:nvPr/>
          </p:nvSpPr>
          <p:spPr>
            <a:xfrm>
              <a:off x="3346162" y="4667900"/>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14" name="Google Shape;1614;p38"/>
            <p:cNvSpPr/>
            <p:nvPr/>
          </p:nvSpPr>
          <p:spPr>
            <a:xfrm>
              <a:off x="3581757" y="4667900"/>
              <a:ext cx="482600" cy="156322"/>
            </a:xfrm>
            <a:custGeom>
              <a:rect b="b" l="l" r="r" t="t"/>
              <a:pathLst>
                <a:path extrusionOk="0" h="177164" w="530860">
                  <a:moveTo>
                    <a:pt x="0" y="176809"/>
                  </a:moveTo>
                  <a:lnTo>
                    <a:pt x="530505" y="176809"/>
                  </a:lnTo>
                  <a:lnTo>
                    <a:pt x="5305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15" name="Google Shape;1615;p38"/>
            <p:cNvSpPr/>
            <p:nvPr/>
          </p:nvSpPr>
          <p:spPr>
            <a:xfrm>
              <a:off x="4100067" y="4667900"/>
              <a:ext cx="559955" cy="156322"/>
            </a:xfrm>
            <a:custGeom>
              <a:rect b="b" l="l" r="r" t="t"/>
              <a:pathLst>
                <a:path extrusionOk="0" h="177164" w="615950">
                  <a:moveTo>
                    <a:pt x="0" y="176809"/>
                  </a:moveTo>
                  <a:lnTo>
                    <a:pt x="615874" y="176809"/>
                  </a:lnTo>
                  <a:lnTo>
                    <a:pt x="615874"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16" name="Google Shape;1616;p38"/>
            <p:cNvSpPr/>
            <p:nvPr/>
          </p:nvSpPr>
          <p:spPr>
            <a:xfrm>
              <a:off x="4695985" y="4667900"/>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17" name="Google Shape;1617;p38"/>
            <p:cNvSpPr/>
            <p:nvPr/>
          </p:nvSpPr>
          <p:spPr>
            <a:xfrm>
              <a:off x="4901092" y="4667900"/>
              <a:ext cx="279977" cy="156322"/>
            </a:xfrm>
            <a:custGeom>
              <a:rect b="b" l="l" r="r" t="t"/>
              <a:pathLst>
                <a:path extrusionOk="0" h="177164" w="307975">
                  <a:moveTo>
                    <a:pt x="0" y="176809"/>
                  </a:moveTo>
                  <a:lnTo>
                    <a:pt x="307936" y="176809"/>
                  </a:lnTo>
                  <a:lnTo>
                    <a:pt x="30793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18" name="Google Shape;1618;p38"/>
            <p:cNvSpPr/>
            <p:nvPr/>
          </p:nvSpPr>
          <p:spPr>
            <a:xfrm>
              <a:off x="5217065" y="4667900"/>
              <a:ext cx="338282" cy="156322"/>
            </a:xfrm>
            <a:custGeom>
              <a:rect b="b" l="l" r="r" t="t"/>
              <a:pathLst>
                <a:path extrusionOk="0" h="177164"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19" name="Google Shape;1619;p38"/>
            <p:cNvSpPr/>
            <p:nvPr/>
          </p:nvSpPr>
          <p:spPr>
            <a:xfrm>
              <a:off x="5627280" y="4667900"/>
              <a:ext cx="413326" cy="156322"/>
            </a:xfrm>
            <a:custGeom>
              <a:rect b="b" l="l" r="r" t="t"/>
              <a:pathLst>
                <a:path extrusionOk="0" h="177164" w="454659">
                  <a:moveTo>
                    <a:pt x="0" y="176809"/>
                  </a:moveTo>
                  <a:lnTo>
                    <a:pt x="454283" y="176809"/>
                  </a:lnTo>
                  <a:lnTo>
                    <a:pt x="45428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20" name="Google Shape;1620;p38"/>
            <p:cNvSpPr/>
            <p:nvPr/>
          </p:nvSpPr>
          <p:spPr>
            <a:xfrm>
              <a:off x="6076297" y="4667900"/>
              <a:ext cx="61191" cy="156322"/>
            </a:xfrm>
            <a:custGeom>
              <a:rect b="b" l="l" r="r" t="t"/>
              <a:pathLst>
                <a:path extrusionOk="0" h="177164" w="67309">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21" name="Google Shape;1621;p38"/>
            <p:cNvSpPr/>
            <p:nvPr/>
          </p:nvSpPr>
          <p:spPr>
            <a:xfrm>
              <a:off x="6173308" y="4667900"/>
              <a:ext cx="360795" cy="156322"/>
            </a:xfrm>
            <a:custGeom>
              <a:rect b="b" l="l" r="r" t="t"/>
              <a:pathLst>
                <a:path extrusionOk="0" h="177164" w="396875">
                  <a:moveTo>
                    <a:pt x="0" y="176809"/>
                  </a:moveTo>
                  <a:lnTo>
                    <a:pt x="396354" y="176809"/>
                  </a:lnTo>
                  <a:lnTo>
                    <a:pt x="39635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22" name="Google Shape;1622;p38"/>
            <p:cNvSpPr/>
            <p:nvPr/>
          </p:nvSpPr>
          <p:spPr>
            <a:xfrm>
              <a:off x="6569661" y="4667900"/>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23" name="Google Shape;1623;p38"/>
            <p:cNvSpPr/>
            <p:nvPr/>
          </p:nvSpPr>
          <p:spPr>
            <a:xfrm>
              <a:off x="6711018" y="4667900"/>
              <a:ext cx="368877" cy="156322"/>
            </a:xfrm>
            <a:custGeom>
              <a:rect b="b" l="l" r="r" t="t"/>
              <a:pathLst>
                <a:path extrusionOk="0" h="177164" w="405765">
                  <a:moveTo>
                    <a:pt x="0" y="176809"/>
                  </a:moveTo>
                  <a:lnTo>
                    <a:pt x="405500" y="176809"/>
                  </a:lnTo>
                  <a:lnTo>
                    <a:pt x="40550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24" name="Google Shape;1624;p38"/>
            <p:cNvSpPr txBox="1"/>
            <p:nvPr/>
          </p:nvSpPr>
          <p:spPr>
            <a:xfrm>
              <a:off x="2134465" y="4672205"/>
              <a:ext cx="4956464"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distinguished period, and pursuing invariably the same object, evinces a design to reduce</a:t>
              </a:r>
              <a:endParaRPr sz="1100">
                <a:solidFill>
                  <a:schemeClr val="dk1"/>
                </a:solidFill>
                <a:latin typeface="Times New Roman"/>
                <a:ea typeface="Times New Roman"/>
                <a:cs typeface="Times New Roman"/>
                <a:sym typeface="Times New Roman"/>
              </a:endParaRPr>
            </a:p>
          </p:txBody>
        </p:sp>
        <p:sp>
          <p:nvSpPr>
            <p:cNvPr id="1625" name="Google Shape;1625;p38"/>
            <p:cNvSpPr/>
            <p:nvPr/>
          </p:nvSpPr>
          <p:spPr>
            <a:xfrm>
              <a:off x="2146011" y="4823908"/>
              <a:ext cx="277668" cy="153521"/>
            </a:xfrm>
            <a:custGeom>
              <a:rect b="b" l="l" r="r" t="t"/>
              <a:pathLst>
                <a:path extrusionOk="0" h="173989" w="305435">
                  <a:moveTo>
                    <a:pt x="0" y="173761"/>
                  </a:moveTo>
                  <a:lnTo>
                    <a:pt x="304888" y="173761"/>
                  </a:lnTo>
                  <a:lnTo>
                    <a:pt x="30488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26" name="Google Shape;1626;p38"/>
            <p:cNvSpPr/>
            <p:nvPr/>
          </p:nvSpPr>
          <p:spPr>
            <a:xfrm>
              <a:off x="2459215" y="4823908"/>
              <a:ext cx="108527" cy="153521"/>
            </a:xfrm>
            <a:custGeom>
              <a:rect b="b" l="l" r="r" t="t"/>
              <a:pathLst>
                <a:path extrusionOk="0" h="173989" w="119380">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27" name="Google Shape;1627;p38"/>
            <p:cNvSpPr/>
            <p:nvPr/>
          </p:nvSpPr>
          <p:spPr>
            <a:xfrm>
              <a:off x="2603344" y="4823908"/>
              <a:ext cx="474518" cy="153521"/>
            </a:xfrm>
            <a:custGeom>
              <a:rect b="b" l="l" r="r" t="t"/>
              <a:pathLst>
                <a:path extrusionOk="0" h="173989" w="521970">
                  <a:moveTo>
                    <a:pt x="0" y="173761"/>
                  </a:moveTo>
                  <a:lnTo>
                    <a:pt x="521358" y="173761"/>
                  </a:lnTo>
                  <a:lnTo>
                    <a:pt x="5213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28" name="Google Shape;1628;p38"/>
            <p:cNvSpPr/>
            <p:nvPr/>
          </p:nvSpPr>
          <p:spPr>
            <a:xfrm>
              <a:off x="3113340" y="4823908"/>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29" name="Google Shape;1629;p38"/>
            <p:cNvSpPr/>
            <p:nvPr/>
          </p:nvSpPr>
          <p:spPr>
            <a:xfrm>
              <a:off x="3529096" y="4823908"/>
              <a:ext cx="77932" cy="153521"/>
            </a:xfrm>
            <a:custGeom>
              <a:rect b="b" l="l" r="r" t="t"/>
              <a:pathLst>
                <a:path extrusionOk="0" h="173989" w="85725">
                  <a:moveTo>
                    <a:pt x="0" y="173761"/>
                  </a:moveTo>
                  <a:lnTo>
                    <a:pt x="85368" y="173761"/>
                  </a:lnTo>
                  <a:lnTo>
                    <a:pt x="8536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0" name="Google Shape;1630;p38"/>
            <p:cNvSpPr/>
            <p:nvPr/>
          </p:nvSpPr>
          <p:spPr>
            <a:xfrm>
              <a:off x="3642735" y="4823908"/>
              <a:ext cx="88900" cy="153521"/>
            </a:xfrm>
            <a:custGeom>
              <a:rect b="b" l="l" r="r" t="t"/>
              <a:pathLst>
                <a:path extrusionOk="0" h="173989" w="97789">
                  <a:moveTo>
                    <a:pt x="0" y="173761"/>
                  </a:moveTo>
                  <a:lnTo>
                    <a:pt x="97564" y="173761"/>
                  </a:lnTo>
                  <a:lnTo>
                    <a:pt x="9756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1" name="Google Shape;1631;p38"/>
            <p:cNvSpPr/>
            <p:nvPr/>
          </p:nvSpPr>
          <p:spPr>
            <a:xfrm>
              <a:off x="3767463" y="4823908"/>
              <a:ext cx="255155" cy="153521"/>
            </a:xfrm>
            <a:custGeom>
              <a:rect b="b" l="l" r="r" t="t"/>
              <a:pathLst>
                <a:path extrusionOk="0" h="173989" w="280670">
                  <a:moveTo>
                    <a:pt x="0" y="173761"/>
                  </a:moveTo>
                  <a:lnTo>
                    <a:pt x="280497" y="173761"/>
                  </a:lnTo>
                  <a:lnTo>
                    <a:pt x="28049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2" name="Google Shape;1632;p38"/>
            <p:cNvSpPr/>
            <p:nvPr/>
          </p:nvSpPr>
          <p:spPr>
            <a:xfrm>
              <a:off x="4055720" y="4823908"/>
              <a:ext cx="263814" cy="153521"/>
            </a:xfrm>
            <a:custGeom>
              <a:rect b="b" l="l" r="r" t="t"/>
              <a:pathLst>
                <a:path extrusionOk="0" h="173989" w="290195">
                  <a:moveTo>
                    <a:pt x="0" y="173761"/>
                  </a:moveTo>
                  <a:lnTo>
                    <a:pt x="289643" y="173761"/>
                  </a:lnTo>
                  <a:lnTo>
                    <a:pt x="2896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3" name="Google Shape;1633;p38"/>
            <p:cNvSpPr/>
            <p:nvPr/>
          </p:nvSpPr>
          <p:spPr>
            <a:xfrm>
              <a:off x="4388326" y="4823908"/>
              <a:ext cx="75045" cy="153521"/>
            </a:xfrm>
            <a:custGeom>
              <a:rect b="b" l="l" r="r" t="t"/>
              <a:pathLst>
                <a:path extrusionOk="0" h="173989" w="82550">
                  <a:moveTo>
                    <a:pt x="0" y="173761"/>
                  </a:moveTo>
                  <a:lnTo>
                    <a:pt x="82319" y="173761"/>
                  </a:lnTo>
                  <a:lnTo>
                    <a:pt x="823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4" name="Google Shape;1634;p38"/>
            <p:cNvSpPr/>
            <p:nvPr/>
          </p:nvSpPr>
          <p:spPr>
            <a:xfrm>
              <a:off x="4499194" y="4823908"/>
              <a:ext cx="91786" cy="153521"/>
            </a:xfrm>
            <a:custGeom>
              <a:rect b="b" l="l" r="r" t="t"/>
              <a:pathLst>
                <a:path extrusionOk="0" h="173989" w="100964">
                  <a:moveTo>
                    <a:pt x="0" y="173761"/>
                  </a:moveTo>
                  <a:lnTo>
                    <a:pt x="100613" y="173761"/>
                  </a:lnTo>
                  <a:lnTo>
                    <a:pt x="10061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5" name="Google Shape;1635;p38"/>
            <p:cNvSpPr/>
            <p:nvPr/>
          </p:nvSpPr>
          <p:spPr>
            <a:xfrm>
              <a:off x="4626693" y="4823908"/>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6" name="Google Shape;1636;p38"/>
            <p:cNvSpPr/>
            <p:nvPr/>
          </p:nvSpPr>
          <p:spPr>
            <a:xfrm>
              <a:off x="4914951" y="4823908"/>
              <a:ext cx="244186" cy="153521"/>
            </a:xfrm>
            <a:custGeom>
              <a:rect b="b" l="l" r="r" t="t"/>
              <a:pathLst>
                <a:path extrusionOk="0" h="173989" w="268604">
                  <a:moveTo>
                    <a:pt x="0" y="173761"/>
                  </a:moveTo>
                  <a:lnTo>
                    <a:pt x="268301" y="173761"/>
                  </a:lnTo>
                  <a:lnTo>
                    <a:pt x="26830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7" name="Google Shape;1637;p38"/>
            <p:cNvSpPr/>
            <p:nvPr/>
          </p:nvSpPr>
          <p:spPr>
            <a:xfrm>
              <a:off x="5230926" y="4823908"/>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8" name="Google Shape;1638;p38"/>
            <p:cNvSpPr/>
            <p:nvPr/>
          </p:nvSpPr>
          <p:spPr>
            <a:xfrm>
              <a:off x="5372282" y="4823908"/>
              <a:ext cx="321541" cy="153521"/>
            </a:xfrm>
            <a:custGeom>
              <a:rect b="b" l="l" r="r" t="t"/>
              <a:pathLst>
                <a:path extrusionOk="0" h="173989" w="353695">
                  <a:moveTo>
                    <a:pt x="0" y="173761"/>
                  </a:moveTo>
                  <a:lnTo>
                    <a:pt x="353670" y="173761"/>
                  </a:lnTo>
                  <a:lnTo>
                    <a:pt x="3536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9" name="Google Shape;1639;p38"/>
            <p:cNvSpPr/>
            <p:nvPr/>
          </p:nvSpPr>
          <p:spPr>
            <a:xfrm>
              <a:off x="5729833" y="4823908"/>
              <a:ext cx="161059" cy="153521"/>
            </a:xfrm>
            <a:custGeom>
              <a:rect b="b" l="l" r="r" t="t"/>
              <a:pathLst>
                <a:path extrusionOk="0" h="173989" w="177164">
                  <a:moveTo>
                    <a:pt x="0" y="173761"/>
                  </a:moveTo>
                  <a:lnTo>
                    <a:pt x="176834" y="173761"/>
                  </a:lnTo>
                  <a:lnTo>
                    <a:pt x="17683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0" name="Google Shape;1640;p38"/>
            <p:cNvSpPr/>
            <p:nvPr/>
          </p:nvSpPr>
          <p:spPr>
            <a:xfrm>
              <a:off x="5926625" y="4823908"/>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1" name="Google Shape;1641;p38"/>
            <p:cNvSpPr/>
            <p:nvPr/>
          </p:nvSpPr>
          <p:spPr>
            <a:xfrm>
              <a:off x="6214882" y="4823908"/>
              <a:ext cx="662709" cy="153521"/>
            </a:xfrm>
            <a:custGeom>
              <a:rect b="b" l="l" r="r" t="t"/>
              <a:pathLst>
                <a:path extrusionOk="0" h="173989" w="728979">
                  <a:moveTo>
                    <a:pt x="0" y="173761"/>
                  </a:moveTo>
                  <a:lnTo>
                    <a:pt x="728682" y="173761"/>
                  </a:lnTo>
                  <a:lnTo>
                    <a:pt x="72868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2" name="Google Shape;1642;p38"/>
            <p:cNvSpPr/>
            <p:nvPr/>
          </p:nvSpPr>
          <p:spPr>
            <a:xfrm>
              <a:off x="6913353" y="4823908"/>
              <a:ext cx="196850" cy="153521"/>
            </a:xfrm>
            <a:custGeom>
              <a:rect b="b" l="l" r="r" t="t"/>
              <a:pathLst>
                <a:path extrusionOk="0" h="173989" w="216534">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3" name="Google Shape;1643;p38"/>
            <p:cNvSpPr txBox="1"/>
            <p:nvPr/>
          </p:nvSpPr>
          <p:spPr>
            <a:xfrm>
              <a:off x="2134466" y="4828213"/>
              <a:ext cx="4990523"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them to arbitrary power, it is their right, it is their duty, to throw off such government and</a:t>
              </a:r>
              <a:endParaRPr sz="1100">
                <a:solidFill>
                  <a:schemeClr val="dk1"/>
                </a:solidFill>
                <a:latin typeface="Times New Roman"/>
                <a:ea typeface="Times New Roman"/>
                <a:cs typeface="Times New Roman"/>
                <a:sym typeface="Times New Roman"/>
              </a:endParaRPr>
            </a:p>
          </p:txBody>
        </p:sp>
        <p:sp>
          <p:nvSpPr>
            <p:cNvPr id="1644" name="Google Shape;1644;p38"/>
            <p:cNvSpPr/>
            <p:nvPr/>
          </p:nvSpPr>
          <p:spPr>
            <a:xfrm>
              <a:off x="2146011" y="4977226"/>
              <a:ext cx="108527" cy="156322"/>
            </a:xfrm>
            <a:custGeom>
              <a:rect b="b" l="l" r="r" t="t"/>
              <a:pathLst>
                <a:path extrusionOk="0" h="177164" w="119380">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5" name="Google Shape;1645;p38"/>
            <p:cNvSpPr/>
            <p:nvPr/>
          </p:nvSpPr>
          <p:spPr>
            <a:xfrm>
              <a:off x="2290142" y="4977226"/>
              <a:ext cx="424295" cy="156322"/>
            </a:xfrm>
            <a:custGeom>
              <a:rect b="b" l="l" r="r" t="t"/>
              <a:pathLst>
                <a:path extrusionOk="0" h="177164" w="466725">
                  <a:moveTo>
                    <a:pt x="0" y="176809"/>
                  </a:moveTo>
                  <a:lnTo>
                    <a:pt x="466478" y="176809"/>
                  </a:lnTo>
                  <a:lnTo>
                    <a:pt x="46647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6" name="Google Shape;1646;p38"/>
            <p:cNvSpPr/>
            <p:nvPr/>
          </p:nvSpPr>
          <p:spPr>
            <a:xfrm>
              <a:off x="2750245" y="4977226"/>
              <a:ext cx="227445" cy="156322"/>
            </a:xfrm>
            <a:custGeom>
              <a:rect b="b" l="l" r="r" t="t"/>
              <a:pathLst>
                <a:path extrusionOk="0" h="177164" w="250189">
                  <a:moveTo>
                    <a:pt x="0" y="176809"/>
                  </a:moveTo>
                  <a:lnTo>
                    <a:pt x="250008" y="176809"/>
                  </a:lnTo>
                  <a:lnTo>
                    <a:pt x="25000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7" name="Google Shape;1647;p38"/>
            <p:cNvSpPr/>
            <p:nvPr/>
          </p:nvSpPr>
          <p:spPr>
            <a:xfrm>
              <a:off x="3013558" y="4977226"/>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8" name="Google Shape;1648;p38"/>
            <p:cNvSpPr/>
            <p:nvPr/>
          </p:nvSpPr>
          <p:spPr>
            <a:xfrm>
              <a:off x="3418227" y="4977226"/>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9" name="Google Shape;1649;p38"/>
            <p:cNvSpPr/>
            <p:nvPr/>
          </p:nvSpPr>
          <p:spPr>
            <a:xfrm>
              <a:off x="3615017" y="4977226"/>
              <a:ext cx="330200" cy="156322"/>
            </a:xfrm>
            <a:custGeom>
              <a:rect b="b" l="l" r="r" t="t"/>
              <a:pathLst>
                <a:path extrusionOk="0" h="177164" w="363220">
                  <a:moveTo>
                    <a:pt x="0" y="176809"/>
                  </a:moveTo>
                  <a:lnTo>
                    <a:pt x="362816" y="176809"/>
                  </a:lnTo>
                  <a:lnTo>
                    <a:pt x="36281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0" name="Google Shape;1650;p38"/>
            <p:cNvSpPr/>
            <p:nvPr/>
          </p:nvSpPr>
          <p:spPr>
            <a:xfrm>
              <a:off x="3980884" y="4977226"/>
              <a:ext cx="438150" cy="156322"/>
            </a:xfrm>
            <a:custGeom>
              <a:rect b="b" l="l" r="r" t="t"/>
              <a:pathLst>
                <a:path extrusionOk="0" h="177164" w="481964">
                  <a:moveTo>
                    <a:pt x="0" y="176809"/>
                  </a:moveTo>
                  <a:lnTo>
                    <a:pt x="481723" y="176809"/>
                  </a:lnTo>
                  <a:lnTo>
                    <a:pt x="4817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1" name="Google Shape;1651;p38"/>
            <p:cNvSpPr/>
            <p:nvPr/>
          </p:nvSpPr>
          <p:spPr>
            <a:xfrm>
              <a:off x="4488108" y="4977226"/>
              <a:ext cx="277668" cy="156322"/>
            </a:xfrm>
            <a:custGeom>
              <a:rect b="b" l="l" r="r" t="t"/>
              <a:pathLst>
                <a:path extrusionOk="0" h="177164" w="305435">
                  <a:moveTo>
                    <a:pt x="0" y="176809"/>
                  </a:moveTo>
                  <a:lnTo>
                    <a:pt x="304887" y="176809"/>
                  </a:lnTo>
                  <a:lnTo>
                    <a:pt x="30488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2" name="Google Shape;1652;p38"/>
            <p:cNvSpPr/>
            <p:nvPr/>
          </p:nvSpPr>
          <p:spPr>
            <a:xfrm>
              <a:off x="4801311" y="4977226"/>
              <a:ext cx="180686" cy="156322"/>
            </a:xfrm>
            <a:custGeom>
              <a:rect b="b" l="l" r="r" t="t"/>
              <a:pathLst>
                <a:path extrusionOk="0" h="177164" w="198754">
                  <a:moveTo>
                    <a:pt x="0" y="176809"/>
                  </a:moveTo>
                  <a:lnTo>
                    <a:pt x="198177" y="176809"/>
                  </a:lnTo>
                  <a:lnTo>
                    <a:pt x="19817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3" name="Google Shape;1653;p38"/>
            <p:cNvSpPr/>
            <p:nvPr/>
          </p:nvSpPr>
          <p:spPr>
            <a:xfrm>
              <a:off x="5017503" y="4977226"/>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4" name="Google Shape;1654;p38"/>
            <p:cNvSpPr/>
            <p:nvPr/>
          </p:nvSpPr>
          <p:spPr>
            <a:xfrm>
              <a:off x="5314078" y="4977226"/>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5" name="Google Shape;1655;p38"/>
            <p:cNvSpPr/>
            <p:nvPr/>
          </p:nvSpPr>
          <p:spPr>
            <a:xfrm>
              <a:off x="5519183" y="4977226"/>
              <a:ext cx="374650" cy="156322"/>
            </a:xfrm>
            <a:custGeom>
              <a:rect b="b" l="l" r="r" t="t"/>
              <a:pathLst>
                <a:path extrusionOk="0" h="177164" w="412114">
                  <a:moveTo>
                    <a:pt x="0" y="176809"/>
                  </a:moveTo>
                  <a:lnTo>
                    <a:pt x="411598" y="176809"/>
                  </a:lnTo>
                  <a:lnTo>
                    <a:pt x="41159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6" name="Google Shape;1656;p38"/>
            <p:cNvSpPr/>
            <p:nvPr/>
          </p:nvSpPr>
          <p:spPr>
            <a:xfrm>
              <a:off x="5929397" y="4977226"/>
              <a:ext cx="554759" cy="156322"/>
            </a:xfrm>
            <a:custGeom>
              <a:rect b="b" l="l" r="r" t="t"/>
              <a:pathLst>
                <a:path extrusionOk="0" h="177164" w="610234">
                  <a:moveTo>
                    <a:pt x="0" y="176809"/>
                  </a:moveTo>
                  <a:lnTo>
                    <a:pt x="609776" y="176809"/>
                  </a:lnTo>
                  <a:lnTo>
                    <a:pt x="609776"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7" name="Google Shape;1657;p38"/>
            <p:cNvSpPr/>
            <p:nvPr/>
          </p:nvSpPr>
          <p:spPr>
            <a:xfrm>
              <a:off x="6519771" y="4977226"/>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8" name="Google Shape;1658;p38"/>
            <p:cNvSpPr/>
            <p:nvPr/>
          </p:nvSpPr>
          <p:spPr>
            <a:xfrm>
              <a:off x="6669443" y="4977226"/>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59" name="Google Shape;1659;p38"/>
            <p:cNvSpPr/>
            <p:nvPr/>
          </p:nvSpPr>
          <p:spPr>
            <a:xfrm>
              <a:off x="2146011" y="5133234"/>
              <a:ext cx="460664" cy="153521"/>
            </a:xfrm>
            <a:custGeom>
              <a:rect b="b" l="l" r="r" t="t"/>
              <a:pathLst>
                <a:path extrusionOk="0" h="173989" w="506730">
                  <a:moveTo>
                    <a:pt x="0" y="173761"/>
                  </a:moveTo>
                  <a:lnTo>
                    <a:pt x="506114" y="173761"/>
                  </a:lnTo>
                  <a:lnTo>
                    <a:pt x="50611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0" name="Google Shape;1660;p38"/>
            <p:cNvSpPr/>
            <p:nvPr/>
          </p:nvSpPr>
          <p:spPr>
            <a:xfrm>
              <a:off x="2680951" y="5133234"/>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1" name="Google Shape;1661;p38"/>
            <p:cNvSpPr/>
            <p:nvPr/>
          </p:nvSpPr>
          <p:spPr>
            <a:xfrm>
              <a:off x="2916547" y="5133234"/>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2" name="Google Shape;1662;p38"/>
            <p:cNvSpPr/>
            <p:nvPr/>
          </p:nvSpPr>
          <p:spPr>
            <a:xfrm>
              <a:off x="3204806" y="5133234"/>
              <a:ext cx="91786" cy="153521"/>
            </a:xfrm>
            <a:custGeom>
              <a:rect b="b" l="l" r="r" t="t"/>
              <a:pathLst>
                <a:path extrusionOk="0" h="173989" w="100964">
                  <a:moveTo>
                    <a:pt x="0" y="173761"/>
                  </a:moveTo>
                  <a:lnTo>
                    <a:pt x="100613" y="173761"/>
                  </a:lnTo>
                  <a:lnTo>
                    <a:pt x="10061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3" name="Google Shape;1663;p38"/>
            <p:cNvSpPr/>
            <p:nvPr/>
          </p:nvSpPr>
          <p:spPr>
            <a:xfrm>
              <a:off x="3332304" y="5133234"/>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4" name="Google Shape;1664;p38"/>
            <p:cNvSpPr/>
            <p:nvPr/>
          </p:nvSpPr>
          <p:spPr>
            <a:xfrm>
              <a:off x="3606703" y="5133234"/>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5" name="Google Shape;1665;p38"/>
            <p:cNvSpPr/>
            <p:nvPr/>
          </p:nvSpPr>
          <p:spPr>
            <a:xfrm>
              <a:off x="3811809" y="5133234"/>
              <a:ext cx="504536" cy="153521"/>
            </a:xfrm>
            <a:custGeom>
              <a:rect b="b" l="l" r="r" t="t"/>
              <a:pathLst>
                <a:path extrusionOk="0" h="173989" w="554989">
                  <a:moveTo>
                    <a:pt x="0" y="173761"/>
                  </a:moveTo>
                  <a:lnTo>
                    <a:pt x="554896" y="173761"/>
                  </a:lnTo>
                  <a:lnTo>
                    <a:pt x="55489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6" name="Google Shape;1666;p38"/>
            <p:cNvSpPr/>
            <p:nvPr/>
          </p:nvSpPr>
          <p:spPr>
            <a:xfrm>
              <a:off x="4352293" y="5133234"/>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7" name="Google Shape;1667;p38"/>
            <p:cNvSpPr/>
            <p:nvPr/>
          </p:nvSpPr>
          <p:spPr>
            <a:xfrm>
              <a:off x="4726474" y="5133234"/>
              <a:ext cx="559955" cy="153521"/>
            </a:xfrm>
            <a:custGeom>
              <a:rect b="b" l="l" r="r" t="t"/>
              <a:pathLst>
                <a:path extrusionOk="0" h="173989" w="615950">
                  <a:moveTo>
                    <a:pt x="0" y="173761"/>
                  </a:moveTo>
                  <a:lnTo>
                    <a:pt x="615873" y="173761"/>
                  </a:lnTo>
                  <a:lnTo>
                    <a:pt x="61587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8" name="Google Shape;1668;p38"/>
            <p:cNvSpPr/>
            <p:nvPr/>
          </p:nvSpPr>
          <p:spPr>
            <a:xfrm>
              <a:off x="5322392" y="5133234"/>
              <a:ext cx="277668" cy="153521"/>
            </a:xfrm>
            <a:custGeom>
              <a:rect b="b" l="l" r="r" t="t"/>
              <a:pathLst>
                <a:path extrusionOk="0" h="173989" w="305435">
                  <a:moveTo>
                    <a:pt x="0" y="173761"/>
                  </a:moveTo>
                  <a:lnTo>
                    <a:pt x="304888" y="173761"/>
                  </a:lnTo>
                  <a:lnTo>
                    <a:pt x="30488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69" name="Google Shape;1669;p38"/>
            <p:cNvSpPr/>
            <p:nvPr/>
          </p:nvSpPr>
          <p:spPr>
            <a:xfrm>
              <a:off x="5635595" y="5133234"/>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0" name="Google Shape;1670;p38"/>
            <p:cNvSpPr/>
            <p:nvPr/>
          </p:nvSpPr>
          <p:spPr>
            <a:xfrm>
              <a:off x="5776953" y="5133234"/>
              <a:ext cx="468745" cy="153521"/>
            </a:xfrm>
            <a:custGeom>
              <a:rect b="b" l="l" r="r" t="t"/>
              <a:pathLst>
                <a:path extrusionOk="0" h="173989" w="515620">
                  <a:moveTo>
                    <a:pt x="0" y="173761"/>
                  </a:moveTo>
                  <a:lnTo>
                    <a:pt x="515260" y="173761"/>
                  </a:lnTo>
                  <a:lnTo>
                    <a:pt x="51526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1" name="Google Shape;1671;p38"/>
            <p:cNvSpPr/>
            <p:nvPr/>
          </p:nvSpPr>
          <p:spPr>
            <a:xfrm>
              <a:off x="6281404" y="5133234"/>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2" name="Google Shape;1672;p38"/>
            <p:cNvSpPr/>
            <p:nvPr/>
          </p:nvSpPr>
          <p:spPr>
            <a:xfrm>
              <a:off x="6569661" y="5133234"/>
              <a:ext cx="376959" cy="153521"/>
            </a:xfrm>
            <a:custGeom>
              <a:rect b="b" l="l" r="r" t="t"/>
              <a:pathLst>
                <a:path extrusionOk="0" h="173989" w="414654">
                  <a:moveTo>
                    <a:pt x="0" y="173761"/>
                  </a:moveTo>
                  <a:lnTo>
                    <a:pt x="414648" y="173761"/>
                  </a:lnTo>
                  <a:lnTo>
                    <a:pt x="4146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3" name="Google Shape;1673;p38"/>
            <p:cNvSpPr/>
            <p:nvPr/>
          </p:nvSpPr>
          <p:spPr>
            <a:xfrm>
              <a:off x="2146011" y="5286554"/>
              <a:ext cx="435264" cy="156322"/>
            </a:xfrm>
            <a:custGeom>
              <a:rect b="b" l="l" r="r" t="t"/>
              <a:pathLst>
                <a:path extrusionOk="0" h="177164" w="478789">
                  <a:moveTo>
                    <a:pt x="0" y="176809"/>
                  </a:moveTo>
                  <a:lnTo>
                    <a:pt x="478674" y="176809"/>
                  </a:lnTo>
                  <a:lnTo>
                    <a:pt x="47867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4" name="Google Shape;1674;p38"/>
            <p:cNvSpPr/>
            <p:nvPr/>
          </p:nvSpPr>
          <p:spPr>
            <a:xfrm>
              <a:off x="2617202" y="5286554"/>
              <a:ext cx="116609" cy="156322"/>
            </a:xfrm>
            <a:custGeom>
              <a:rect b="b" l="l" r="r" t="t"/>
              <a:pathLst>
                <a:path extrusionOk="0" h="177164" w="128269">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5" name="Google Shape;1675;p38"/>
            <p:cNvSpPr/>
            <p:nvPr/>
          </p:nvSpPr>
          <p:spPr>
            <a:xfrm>
              <a:off x="2769646" y="5286554"/>
              <a:ext cx="662709" cy="156322"/>
            </a:xfrm>
            <a:custGeom>
              <a:rect b="b" l="l" r="r" t="t"/>
              <a:pathLst>
                <a:path extrusionOk="0" h="177164" w="728979">
                  <a:moveTo>
                    <a:pt x="0" y="176809"/>
                  </a:moveTo>
                  <a:lnTo>
                    <a:pt x="728682" y="176809"/>
                  </a:lnTo>
                  <a:lnTo>
                    <a:pt x="72868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6" name="Google Shape;1676;p38"/>
            <p:cNvSpPr/>
            <p:nvPr/>
          </p:nvSpPr>
          <p:spPr>
            <a:xfrm>
              <a:off x="3504150" y="5286554"/>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7" name="Google Shape;1677;p38"/>
            <p:cNvSpPr/>
            <p:nvPr/>
          </p:nvSpPr>
          <p:spPr>
            <a:xfrm>
              <a:off x="3706484" y="5286554"/>
              <a:ext cx="385618" cy="156322"/>
            </a:xfrm>
            <a:custGeom>
              <a:rect b="b" l="l" r="r" t="t"/>
              <a:pathLst>
                <a:path extrusionOk="0" h="177164" w="424179">
                  <a:moveTo>
                    <a:pt x="0" y="176809"/>
                  </a:moveTo>
                  <a:lnTo>
                    <a:pt x="423794" y="176809"/>
                  </a:lnTo>
                  <a:lnTo>
                    <a:pt x="4237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8" name="Google Shape;1678;p38"/>
            <p:cNvSpPr/>
            <p:nvPr/>
          </p:nvSpPr>
          <p:spPr>
            <a:xfrm>
              <a:off x="4127785" y="5286554"/>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9" name="Google Shape;1679;p38"/>
            <p:cNvSpPr/>
            <p:nvPr/>
          </p:nvSpPr>
          <p:spPr>
            <a:xfrm>
              <a:off x="4277457" y="5286554"/>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0" name="Google Shape;1680;p38"/>
            <p:cNvSpPr/>
            <p:nvPr/>
          </p:nvSpPr>
          <p:spPr>
            <a:xfrm>
              <a:off x="4474250" y="5286554"/>
              <a:ext cx="396586" cy="156322"/>
            </a:xfrm>
            <a:custGeom>
              <a:rect b="b" l="l" r="r" t="t"/>
              <a:pathLst>
                <a:path extrusionOk="0" h="177164" w="436245">
                  <a:moveTo>
                    <a:pt x="0" y="176809"/>
                  </a:moveTo>
                  <a:lnTo>
                    <a:pt x="435990" y="176809"/>
                  </a:lnTo>
                  <a:lnTo>
                    <a:pt x="43599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1" name="Google Shape;1681;p38"/>
            <p:cNvSpPr/>
            <p:nvPr/>
          </p:nvSpPr>
          <p:spPr>
            <a:xfrm>
              <a:off x="4906636" y="5286554"/>
              <a:ext cx="430068" cy="156322"/>
            </a:xfrm>
            <a:custGeom>
              <a:rect b="b" l="l" r="r" t="t"/>
              <a:pathLst>
                <a:path extrusionOk="0" h="177164" w="473075">
                  <a:moveTo>
                    <a:pt x="0" y="176809"/>
                  </a:moveTo>
                  <a:lnTo>
                    <a:pt x="472576" y="176809"/>
                  </a:lnTo>
                  <a:lnTo>
                    <a:pt x="47257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2" name="Google Shape;1682;p38"/>
            <p:cNvSpPr/>
            <p:nvPr/>
          </p:nvSpPr>
          <p:spPr>
            <a:xfrm>
              <a:off x="5372282" y="5286554"/>
              <a:ext cx="91786" cy="156322"/>
            </a:xfrm>
            <a:custGeom>
              <a:rect b="b" l="l" r="r" t="t"/>
              <a:pathLst>
                <a:path extrusionOk="0" h="177164" w="100964">
                  <a:moveTo>
                    <a:pt x="0" y="176809"/>
                  </a:moveTo>
                  <a:lnTo>
                    <a:pt x="100613" y="176809"/>
                  </a:lnTo>
                  <a:lnTo>
                    <a:pt x="10061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3" name="Google Shape;1683;p38"/>
            <p:cNvSpPr/>
            <p:nvPr/>
          </p:nvSpPr>
          <p:spPr>
            <a:xfrm>
              <a:off x="5499781" y="5286554"/>
              <a:ext cx="61191" cy="156322"/>
            </a:xfrm>
            <a:custGeom>
              <a:rect b="b" l="l" r="r" t="t"/>
              <a:pathLst>
                <a:path extrusionOk="0" h="177164" w="67310">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4" name="Google Shape;1684;p38"/>
            <p:cNvSpPr/>
            <p:nvPr/>
          </p:nvSpPr>
          <p:spPr>
            <a:xfrm>
              <a:off x="5596792" y="5286554"/>
              <a:ext cx="385618" cy="156322"/>
            </a:xfrm>
            <a:custGeom>
              <a:rect b="b" l="l" r="r" t="t"/>
              <a:pathLst>
                <a:path extrusionOk="0" h="177164" w="424179">
                  <a:moveTo>
                    <a:pt x="0" y="176809"/>
                  </a:moveTo>
                  <a:lnTo>
                    <a:pt x="423794" y="176809"/>
                  </a:lnTo>
                  <a:lnTo>
                    <a:pt x="4237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5" name="Google Shape;1685;p38"/>
            <p:cNvSpPr/>
            <p:nvPr/>
          </p:nvSpPr>
          <p:spPr>
            <a:xfrm>
              <a:off x="6018091" y="5286554"/>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6" name="Google Shape;1686;p38"/>
            <p:cNvSpPr/>
            <p:nvPr/>
          </p:nvSpPr>
          <p:spPr>
            <a:xfrm>
              <a:off x="6167764" y="5286554"/>
              <a:ext cx="645968" cy="156322"/>
            </a:xfrm>
            <a:custGeom>
              <a:rect b="b" l="l" r="r" t="t"/>
              <a:pathLst>
                <a:path extrusionOk="0" h="177164" w="710565">
                  <a:moveTo>
                    <a:pt x="0" y="176809"/>
                  </a:moveTo>
                  <a:lnTo>
                    <a:pt x="710389" y="176809"/>
                  </a:lnTo>
                  <a:lnTo>
                    <a:pt x="710389"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7" name="Google Shape;1687;p38"/>
            <p:cNvSpPr/>
            <p:nvPr/>
          </p:nvSpPr>
          <p:spPr>
            <a:xfrm>
              <a:off x="2146011" y="5442562"/>
              <a:ext cx="416213" cy="153521"/>
            </a:xfrm>
            <a:custGeom>
              <a:rect b="b" l="l" r="r" t="t"/>
              <a:pathLst>
                <a:path extrusionOk="0" h="173989" w="457835">
                  <a:moveTo>
                    <a:pt x="0" y="173761"/>
                  </a:moveTo>
                  <a:lnTo>
                    <a:pt x="457332" y="173761"/>
                  </a:lnTo>
                  <a:lnTo>
                    <a:pt x="45733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8" name="Google Shape;1688;p38"/>
            <p:cNvSpPr/>
            <p:nvPr/>
          </p:nvSpPr>
          <p:spPr>
            <a:xfrm>
              <a:off x="2597801" y="5442562"/>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9" name="Google Shape;1689;p38"/>
            <p:cNvSpPr/>
            <p:nvPr/>
          </p:nvSpPr>
          <p:spPr>
            <a:xfrm>
              <a:off x="2833397" y="5442562"/>
              <a:ext cx="637886" cy="153521"/>
            </a:xfrm>
            <a:custGeom>
              <a:rect b="b" l="l" r="r" t="t"/>
              <a:pathLst>
                <a:path extrusionOk="0" h="173989" w="701675">
                  <a:moveTo>
                    <a:pt x="0" y="173761"/>
                  </a:moveTo>
                  <a:lnTo>
                    <a:pt x="701242" y="173761"/>
                  </a:lnTo>
                  <a:lnTo>
                    <a:pt x="7012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0" name="Google Shape;1690;p38"/>
            <p:cNvSpPr/>
            <p:nvPr/>
          </p:nvSpPr>
          <p:spPr>
            <a:xfrm>
              <a:off x="3542953" y="5442562"/>
              <a:ext cx="374650" cy="153521"/>
            </a:xfrm>
            <a:custGeom>
              <a:rect b="b" l="l" r="r" t="t"/>
              <a:pathLst>
                <a:path extrusionOk="0" h="173989" w="412114">
                  <a:moveTo>
                    <a:pt x="0" y="173761"/>
                  </a:moveTo>
                  <a:lnTo>
                    <a:pt x="411598" y="173761"/>
                  </a:lnTo>
                  <a:lnTo>
                    <a:pt x="41159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1" name="Google Shape;1691;p38"/>
            <p:cNvSpPr/>
            <p:nvPr/>
          </p:nvSpPr>
          <p:spPr>
            <a:xfrm>
              <a:off x="3953166" y="5442562"/>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2" name="Google Shape;1692;p38"/>
            <p:cNvSpPr/>
            <p:nvPr/>
          </p:nvSpPr>
          <p:spPr>
            <a:xfrm>
              <a:off x="4327348" y="5442562"/>
              <a:ext cx="136236" cy="153521"/>
            </a:xfrm>
            <a:custGeom>
              <a:rect b="b" l="l" r="r" t="t"/>
              <a:pathLst>
                <a:path extrusionOk="0" h="173989" w="149860">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3" name="Google Shape;1693;p38"/>
            <p:cNvSpPr/>
            <p:nvPr/>
          </p:nvSpPr>
          <p:spPr>
            <a:xfrm>
              <a:off x="4499194" y="5442562"/>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4" name="Google Shape;1694;p38"/>
            <p:cNvSpPr/>
            <p:nvPr/>
          </p:nvSpPr>
          <p:spPr>
            <a:xfrm>
              <a:off x="4734789" y="5442562"/>
              <a:ext cx="205509" cy="153521"/>
            </a:xfrm>
            <a:custGeom>
              <a:rect b="b" l="l" r="r" t="t"/>
              <a:pathLst>
                <a:path extrusionOk="0" h="173989" w="226060">
                  <a:moveTo>
                    <a:pt x="0" y="173761"/>
                  </a:moveTo>
                  <a:lnTo>
                    <a:pt x="225617" y="173761"/>
                  </a:lnTo>
                  <a:lnTo>
                    <a:pt x="22561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5" name="Google Shape;1695;p38"/>
            <p:cNvSpPr/>
            <p:nvPr/>
          </p:nvSpPr>
          <p:spPr>
            <a:xfrm>
              <a:off x="4973155" y="5442562"/>
              <a:ext cx="344055" cy="153521"/>
            </a:xfrm>
            <a:custGeom>
              <a:rect b="b" l="l" r="r" t="t"/>
              <a:pathLst>
                <a:path extrusionOk="0" h="173989" w="378460">
                  <a:moveTo>
                    <a:pt x="0" y="173761"/>
                  </a:moveTo>
                  <a:lnTo>
                    <a:pt x="378061" y="173761"/>
                  </a:lnTo>
                  <a:lnTo>
                    <a:pt x="37806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6" name="Google Shape;1696;p38"/>
            <p:cNvSpPr/>
            <p:nvPr/>
          </p:nvSpPr>
          <p:spPr>
            <a:xfrm>
              <a:off x="5352880" y="5442562"/>
              <a:ext cx="330200" cy="153521"/>
            </a:xfrm>
            <a:custGeom>
              <a:rect b="b" l="l" r="r" t="t"/>
              <a:pathLst>
                <a:path extrusionOk="0" h="173989" w="363220">
                  <a:moveTo>
                    <a:pt x="0" y="173761"/>
                  </a:moveTo>
                  <a:lnTo>
                    <a:pt x="362816" y="173761"/>
                  </a:lnTo>
                  <a:lnTo>
                    <a:pt x="36281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7" name="Google Shape;1697;p38"/>
            <p:cNvSpPr/>
            <p:nvPr/>
          </p:nvSpPr>
          <p:spPr>
            <a:xfrm>
              <a:off x="5718746" y="5442562"/>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8" name="Google Shape;1698;p38"/>
            <p:cNvSpPr/>
            <p:nvPr/>
          </p:nvSpPr>
          <p:spPr>
            <a:xfrm>
              <a:off x="5871190" y="5442562"/>
              <a:ext cx="416213" cy="153521"/>
            </a:xfrm>
            <a:custGeom>
              <a:rect b="b" l="l" r="r" t="t"/>
              <a:pathLst>
                <a:path extrusionOk="0" h="173989" w="457834">
                  <a:moveTo>
                    <a:pt x="0" y="173761"/>
                  </a:moveTo>
                  <a:lnTo>
                    <a:pt x="457332" y="173761"/>
                  </a:lnTo>
                  <a:lnTo>
                    <a:pt x="45733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9" name="Google Shape;1699;p38"/>
            <p:cNvSpPr/>
            <p:nvPr/>
          </p:nvSpPr>
          <p:spPr>
            <a:xfrm>
              <a:off x="6322980" y="5442562"/>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0" name="Google Shape;1700;p38"/>
            <p:cNvSpPr/>
            <p:nvPr/>
          </p:nvSpPr>
          <p:spPr>
            <a:xfrm>
              <a:off x="6464336" y="5442562"/>
              <a:ext cx="554759" cy="153521"/>
            </a:xfrm>
            <a:custGeom>
              <a:rect b="b" l="l" r="r" t="t"/>
              <a:pathLst>
                <a:path extrusionOk="0" h="173989" w="610234">
                  <a:moveTo>
                    <a:pt x="0" y="173761"/>
                  </a:moveTo>
                  <a:lnTo>
                    <a:pt x="609776" y="173761"/>
                  </a:lnTo>
                  <a:lnTo>
                    <a:pt x="60977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1" name="Google Shape;1701;p38"/>
            <p:cNvSpPr txBox="1"/>
            <p:nvPr/>
          </p:nvSpPr>
          <p:spPr>
            <a:xfrm>
              <a:off x="2134465" y="4981532"/>
              <a:ext cx="4890655" cy="814477"/>
            </a:xfrm>
            <a:prstGeom prst="rect">
              <a:avLst/>
            </a:prstGeom>
            <a:noFill/>
            <a:ln>
              <a:noFill/>
            </a:ln>
          </p:spPr>
          <p:txBody>
            <a:bodyPr anchorCtr="0" anchor="t" bIns="0" lIns="0" spcFirstLastPara="1" rIns="0" wrap="square" tIns="0">
              <a:spAutoFit/>
            </a:bodyPr>
            <a:lstStyle/>
            <a:p>
              <a:pPr indent="0" lvl="0" marL="11397" marR="4559" rtl="0" algn="l">
                <a:lnSpc>
                  <a:spcPct val="96100"/>
                </a:lnSpc>
                <a:spcBef>
                  <a:spcPts val="0"/>
                </a:spcBef>
                <a:spcAft>
                  <a:spcPts val="0"/>
                </a:spcAft>
                <a:buNone/>
              </a:pPr>
              <a:r>
                <a:rPr lang="en-US" sz="1100">
                  <a:solidFill>
                    <a:schemeClr val="dk1"/>
                  </a:solidFill>
                  <a:latin typeface="Times New Roman"/>
                  <a:ea typeface="Times New Roman"/>
                  <a:cs typeface="Times New Roman"/>
                  <a:sym typeface="Times New Roman"/>
                </a:rPr>
                <a:t>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a:t>
              </a:r>
              <a:endParaRPr sz="1100">
                <a:solidFill>
                  <a:schemeClr val="dk1"/>
                </a:solidFill>
                <a:latin typeface="Times New Roman"/>
                <a:ea typeface="Times New Roman"/>
                <a:cs typeface="Times New Roman"/>
                <a:sym typeface="Times New Roman"/>
              </a:endParaRPr>
            </a:p>
          </p:txBody>
        </p:sp>
        <p:sp>
          <p:nvSpPr>
            <p:cNvPr id="1702" name="Google Shape;1702;p38"/>
            <p:cNvSpPr/>
            <p:nvPr/>
          </p:nvSpPr>
          <p:spPr>
            <a:xfrm>
              <a:off x="2146011" y="5595881"/>
              <a:ext cx="169141" cy="156322"/>
            </a:xfrm>
            <a:custGeom>
              <a:rect b="b" l="l" r="r" t="t"/>
              <a:pathLst>
                <a:path extrusionOk="0" h="177165"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3" name="Google Shape;1703;p38"/>
            <p:cNvSpPr/>
            <p:nvPr/>
          </p:nvSpPr>
          <p:spPr>
            <a:xfrm>
              <a:off x="2351118" y="5595881"/>
              <a:ext cx="446809" cy="156322"/>
            </a:xfrm>
            <a:custGeom>
              <a:rect b="b" l="l" r="r" t="t"/>
              <a:pathLst>
                <a:path extrusionOk="0" h="177165" w="491489">
                  <a:moveTo>
                    <a:pt x="0" y="176809"/>
                  </a:moveTo>
                  <a:lnTo>
                    <a:pt x="490869" y="176809"/>
                  </a:lnTo>
                  <a:lnTo>
                    <a:pt x="49086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4" name="Google Shape;1704;p38"/>
            <p:cNvSpPr/>
            <p:nvPr/>
          </p:nvSpPr>
          <p:spPr>
            <a:xfrm>
              <a:off x="2833396" y="5595881"/>
              <a:ext cx="282864" cy="156322"/>
            </a:xfrm>
            <a:custGeom>
              <a:rect b="b" l="l" r="r" t="t"/>
              <a:pathLst>
                <a:path extrusionOk="0" h="177165" w="311150">
                  <a:moveTo>
                    <a:pt x="0" y="176809"/>
                  </a:moveTo>
                  <a:lnTo>
                    <a:pt x="310985" y="176809"/>
                  </a:lnTo>
                  <a:lnTo>
                    <a:pt x="31098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5" name="Google Shape;1705;p38"/>
            <p:cNvSpPr/>
            <p:nvPr/>
          </p:nvSpPr>
          <p:spPr>
            <a:xfrm>
              <a:off x="3152142" y="5595881"/>
              <a:ext cx="116609" cy="156322"/>
            </a:xfrm>
            <a:custGeom>
              <a:rect b="b" l="l" r="r" t="t"/>
              <a:pathLst>
                <a:path extrusionOk="0" h="177165"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6" name="Google Shape;1706;p38"/>
            <p:cNvSpPr/>
            <p:nvPr/>
          </p:nvSpPr>
          <p:spPr>
            <a:xfrm>
              <a:off x="3301815" y="5595881"/>
              <a:ext cx="169141" cy="156322"/>
            </a:xfrm>
            <a:custGeom>
              <a:rect b="b" l="l" r="r" t="t"/>
              <a:pathLst>
                <a:path extrusionOk="0" h="177165"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7" name="Google Shape;1707;p38"/>
            <p:cNvSpPr/>
            <p:nvPr/>
          </p:nvSpPr>
          <p:spPr>
            <a:xfrm>
              <a:off x="3506921" y="5595881"/>
              <a:ext cx="199736" cy="156322"/>
            </a:xfrm>
            <a:custGeom>
              <a:rect b="b" l="l" r="r" t="t"/>
              <a:pathLst>
                <a:path extrusionOk="0" h="177165"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8" name="Google Shape;1708;p38"/>
            <p:cNvSpPr/>
            <p:nvPr/>
          </p:nvSpPr>
          <p:spPr>
            <a:xfrm>
              <a:off x="3775778" y="5595881"/>
              <a:ext cx="139123" cy="156322"/>
            </a:xfrm>
            <a:custGeom>
              <a:rect b="b" l="l" r="r" t="t"/>
              <a:pathLst>
                <a:path extrusionOk="0" h="177165" w="153035">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9" name="Google Shape;1709;p38"/>
            <p:cNvSpPr/>
            <p:nvPr/>
          </p:nvSpPr>
          <p:spPr>
            <a:xfrm>
              <a:off x="3950395" y="5595881"/>
              <a:ext cx="113723" cy="156322"/>
            </a:xfrm>
            <a:custGeom>
              <a:rect b="b" l="l" r="r" t="t"/>
              <a:pathLst>
                <a:path extrusionOk="0" h="177165"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0" name="Google Shape;1710;p38"/>
            <p:cNvSpPr/>
            <p:nvPr/>
          </p:nvSpPr>
          <p:spPr>
            <a:xfrm>
              <a:off x="4100067" y="5595881"/>
              <a:ext cx="338282" cy="156322"/>
            </a:xfrm>
            <a:custGeom>
              <a:rect b="b" l="l" r="r" t="t"/>
              <a:pathLst>
                <a:path extrusionOk="0" h="177165"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1" name="Google Shape;1711;p38"/>
            <p:cNvSpPr/>
            <p:nvPr/>
          </p:nvSpPr>
          <p:spPr>
            <a:xfrm>
              <a:off x="4474250" y="5595881"/>
              <a:ext cx="258041" cy="156322"/>
            </a:xfrm>
            <a:custGeom>
              <a:rect b="b" l="l" r="r" t="t"/>
              <a:pathLst>
                <a:path extrusionOk="0" h="177165" w="283845">
                  <a:moveTo>
                    <a:pt x="0" y="176809"/>
                  </a:moveTo>
                  <a:lnTo>
                    <a:pt x="283546" y="176809"/>
                  </a:lnTo>
                  <a:lnTo>
                    <a:pt x="28354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2" name="Google Shape;1712;p38"/>
            <p:cNvSpPr/>
            <p:nvPr/>
          </p:nvSpPr>
          <p:spPr>
            <a:xfrm>
              <a:off x="4768050" y="5595881"/>
              <a:ext cx="108527" cy="156322"/>
            </a:xfrm>
            <a:custGeom>
              <a:rect b="b" l="l" r="r" t="t"/>
              <a:pathLst>
                <a:path extrusionOk="0" h="177165"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3" name="Google Shape;1713;p38"/>
            <p:cNvSpPr/>
            <p:nvPr/>
          </p:nvSpPr>
          <p:spPr>
            <a:xfrm>
              <a:off x="4912179" y="5595881"/>
              <a:ext cx="313459" cy="156322"/>
            </a:xfrm>
            <a:custGeom>
              <a:rect b="b" l="l" r="r" t="t"/>
              <a:pathLst>
                <a:path extrusionOk="0" h="177165" w="344804">
                  <a:moveTo>
                    <a:pt x="0" y="176809"/>
                  </a:moveTo>
                  <a:lnTo>
                    <a:pt x="344523" y="176809"/>
                  </a:lnTo>
                  <a:lnTo>
                    <a:pt x="3445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4" name="Google Shape;1714;p38"/>
            <p:cNvSpPr/>
            <p:nvPr/>
          </p:nvSpPr>
          <p:spPr>
            <a:xfrm>
              <a:off x="5261414" y="5595881"/>
              <a:ext cx="338282" cy="156322"/>
            </a:xfrm>
            <a:custGeom>
              <a:rect b="b" l="l" r="r" t="t"/>
              <a:pathLst>
                <a:path extrusionOk="0" h="177165"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5" name="Google Shape;1715;p38"/>
            <p:cNvSpPr/>
            <p:nvPr/>
          </p:nvSpPr>
          <p:spPr>
            <a:xfrm>
              <a:off x="5635595" y="5595881"/>
              <a:ext cx="169141" cy="156322"/>
            </a:xfrm>
            <a:custGeom>
              <a:rect b="b" l="l" r="r" t="t"/>
              <a:pathLst>
                <a:path extrusionOk="0" h="177165"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6" name="Google Shape;1716;p38"/>
            <p:cNvSpPr/>
            <p:nvPr/>
          </p:nvSpPr>
          <p:spPr>
            <a:xfrm>
              <a:off x="5840701" y="5595881"/>
              <a:ext cx="759691" cy="156322"/>
            </a:xfrm>
            <a:custGeom>
              <a:rect b="b" l="l" r="r" t="t"/>
              <a:pathLst>
                <a:path extrusionOk="0" h="177165" w="835659">
                  <a:moveTo>
                    <a:pt x="0" y="176809"/>
                  </a:moveTo>
                  <a:lnTo>
                    <a:pt x="835393" y="176809"/>
                  </a:lnTo>
                  <a:lnTo>
                    <a:pt x="83539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7" name="Google Shape;1717;p38"/>
            <p:cNvSpPr/>
            <p:nvPr/>
          </p:nvSpPr>
          <p:spPr>
            <a:xfrm>
              <a:off x="6636182" y="5595881"/>
              <a:ext cx="113723" cy="156322"/>
            </a:xfrm>
            <a:custGeom>
              <a:rect b="b" l="l" r="r" t="t"/>
              <a:pathLst>
                <a:path extrusionOk="0" h="177165"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8" name="Google Shape;1718;p38"/>
            <p:cNvSpPr/>
            <p:nvPr/>
          </p:nvSpPr>
          <p:spPr>
            <a:xfrm>
              <a:off x="6785854" y="5595881"/>
              <a:ext cx="130464" cy="156322"/>
            </a:xfrm>
            <a:custGeom>
              <a:rect b="b" l="l" r="r" t="t"/>
              <a:pathLst>
                <a:path extrusionOk="0" h="177165" w="143509">
                  <a:moveTo>
                    <a:pt x="0" y="176809"/>
                  </a:moveTo>
                  <a:lnTo>
                    <a:pt x="143297" y="176809"/>
                  </a:lnTo>
                  <a:lnTo>
                    <a:pt x="14329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9" name="Google Shape;1719;p38"/>
            <p:cNvSpPr txBox="1"/>
            <p:nvPr/>
          </p:nvSpPr>
          <p:spPr>
            <a:xfrm>
              <a:off x="2134466" y="5600186"/>
              <a:ext cx="4790209"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the uniform tenor of the rest, all of which have in direct object the establishment of an</a:t>
              </a:r>
              <a:endParaRPr sz="1100">
                <a:solidFill>
                  <a:schemeClr val="dk1"/>
                </a:solidFill>
                <a:latin typeface="Times New Roman"/>
                <a:ea typeface="Times New Roman"/>
                <a:cs typeface="Times New Roman"/>
                <a:sym typeface="Times New Roman"/>
              </a:endParaRPr>
            </a:p>
          </p:txBody>
        </p:sp>
        <p:sp>
          <p:nvSpPr>
            <p:cNvPr id="1720" name="Google Shape;1720;p38"/>
            <p:cNvSpPr/>
            <p:nvPr/>
          </p:nvSpPr>
          <p:spPr>
            <a:xfrm>
              <a:off x="2146011" y="5751889"/>
              <a:ext cx="460664" cy="153521"/>
            </a:xfrm>
            <a:custGeom>
              <a:rect b="b" l="l" r="r" t="t"/>
              <a:pathLst>
                <a:path extrusionOk="0" h="173990" w="506730">
                  <a:moveTo>
                    <a:pt x="0" y="173761"/>
                  </a:moveTo>
                  <a:lnTo>
                    <a:pt x="506114" y="173761"/>
                  </a:lnTo>
                  <a:lnTo>
                    <a:pt x="50611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1" name="Google Shape;1721;p38"/>
            <p:cNvSpPr/>
            <p:nvPr/>
          </p:nvSpPr>
          <p:spPr>
            <a:xfrm>
              <a:off x="2642149" y="5751889"/>
              <a:ext cx="424295" cy="153521"/>
            </a:xfrm>
            <a:custGeom>
              <a:rect b="b" l="l" r="r" t="t"/>
              <a:pathLst>
                <a:path extrusionOk="0" h="173990" w="466725">
                  <a:moveTo>
                    <a:pt x="0" y="173761"/>
                  </a:moveTo>
                  <a:lnTo>
                    <a:pt x="466478" y="173761"/>
                  </a:lnTo>
                  <a:lnTo>
                    <a:pt x="46647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2" name="Google Shape;1722;p38"/>
            <p:cNvSpPr/>
            <p:nvPr/>
          </p:nvSpPr>
          <p:spPr>
            <a:xfrm>
              <a:off x="3102252" y="5751889"/>
              <a:ext cx="247073" cy="153521"/>
            </a:xfrm>
            <a:custGeom>
              <a:rect b="b" l="l" r="r" t="t"/>
              <a:pathLst>
                <a:path extrusionOk="0" h="173990" w="271779">
                  <a:moveTo>
                    <a:pt x="0" y="173761"/>
                  </a:moveTo>
                  <a:lnTo>
                    <a:pt x="271350" y="173761"/>
                  </a:lnTo>
                  <a:lnTo>
                    <a:pt x="27135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3" name="Google Shape;1723;p38"/>
            <p:cNvSpPr/>
            <p:nvPr/>
          </p:nvSpPr>
          <p:spPr>
            <a:xfrm>
              <a:off x="3384966" y="5751889"/>
              <a:ext cx="282864" cy="153521"/>
            </a:xfrm>
            <a:custGeom>
              <a:rect b="b" l="l" r="r" t="t"/>
              <a:pathLst>
                <a:path extrusionOk="0" h="173990" w="311150">
                  <a:moveTo>
                    <a:pt x="0" y="173761"/>
                  </a:moveTo>
                  <a:lnTo>
                    <a:pt x="310985" y="173761"/>
                  </a:lnTo>
                  <a:lnTo>
                    <a:pt x="31098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4" name="Google Shape;1724;p38"/>
            <p:cNvSpPr/>
            <p:nvPr/>
          </p:nvSpPr>
          <p:spPr>
            <a:xfrm>
              <a:off x="3703712" y="5751889"/>
              <a:ext cx="305377" cy="153521"/>
            </a:xfrm>
            <a:custGeom>
              <a:rect b="b" l="l" r="r" t="t"/>
              <a:pathLst>
                <a:path extrusionOk="0" h="173990" w="335914">
                  <a:moveTo>
                    <a:pt x="0" y="173761"/>
                  </a:moveTo>
                  <a:lnTo>
                    <a:pt x="335377" y="173761"/>
                  </a:lnTo>
                  <a:lnTo>
                    <a:pt x="33537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5" name="Google Shape;1725;p38"/>
            <p:cNvSpPr/>
            <p:nvPr/>
          </p:nvSpPr>
          <p:spPr>
            <a:xfrm>
              <a:off x="4077894" y="5751889"/>
              <a:ext cx="155286" cy="153521"/>
            </a:xfrm>
            <a:custGeom>
              <a:rect b="b" l="l" r="r" t="t"/>
              <a:pathLst>
                <a:path extrusionOk="0" h="173990"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6" name="Google Shape;1726;p38"/>
            <p:cNvSpPr/>
            <p:nvPr/>
          </p:nvSpPr>
          <p:spPr>
            <a:xfrm>
              <a:off x="4269141" y="5751889"/>
              <a:ext cx="313459" cy="153521"/>
            </a:xfrm>
            <a:custGeom>
              <a:rect b="b" l="l" r="r" t="t"/>
              <a:pathLst>
                <a:path extrusionOk="0" h="173990" w="344804">
                  <a:moveTo>
                    <a:pt x="0" y="173761"/>
                  </a:moveTo>
                  <a:lnTo>
                    <a:pt x="344523" y="173761"/>
                  </a:lnTo>
                  <a:lnTo>
                    <a:pt x="34452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7" name="Google Shape;1727;p38"/>
            <p:cNvSpPr/>
            <p:nvPr/>
          </p:nvSpPr>
          <p:spPr>
            <a:xfrm>
              <a:off x="4618377" y="5751889"/>
              <a:ext cx="199736" cy="153521"/>
            </a:xfrm>
            <a:custGeom>
              <a:rect b="b" l="l" r="r" t="t"/>
              <a:pathLst>
                <a:path extrusionOk="0" h="173990"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8" name="Google Shape;1728;p38"/>
            <p:cNvSpPr/>
            <p:nvPr/>
          </p:nvSpPr>
          <p:spPr>
            <a:xfrm>
              <a:off x="4887234" y="5751889"/>
              <a:ext cx="136236" cy="153521"/>
            </a:xfrm>
            <a:custGeom>
              <a:rect b="b" l="l" r="r" t="t"/>
              <a:pathLst>
                <a:path extrusionOk="0" h="173990" w="149860">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9" name="Google Shape;1729;p38"/>
            <p:cNvSpPr/>
            <p:nvPr/>
          </p:nvSpPr>
          <p:spPr>
            <a:xfrm>
              <a:off x="5059079" y="5751889"/>
              <a:ext cx="260927" cy="153521"/>
            </a:xfrm>
            <a:custGeom>
              <a:rect b="b" l="l" r="r" t="t"/>
              <a:pathLst>
                <a:path extrusionOk="0" h="173990" w="287020">
                  <a:moveTo>
                    <a:pt x="0" y="173761"/>
                  </a:moveTo>
                  <a:lnTo>
                    <a:pt x="286594" y="173761"/>
                  </a:lnTo>
                  <a:lnTo>
                    <a:pt x="28659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0" name="Google Shape;1730;p38"/>
            <p:cNvSpPr/>
            <p:nvPr/>
          </p:nvSpPr>
          <p:spPr>
            <a:xfrm>
              <a:off x="5355652" y="5751889"/>
              <a:ext cx="130464" cy="153521"/>
            </a:xfrm>
            <a:custGeom>
              <a:rect b="b" l="l" r="r" t="t"/>
              <a:pathLst>
                <a:path extrusionOk="0" h="173990" w="143510">
                  <a:moveTo>
                    <a:pt x="0" y="173761"/>
                  </a:moveTo>
                  <a:lnTo>
                    <a:pt x="143297" y="173761"/>
                  </a:lnTo>
                  <a:lnTo>
                    <a:pt x="14329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1" name="Google Shape;1731;p38"/>
            <p:cNvSpPr/>
            <p:nvPr/>
          </p:nvSpPr>
          <p:spPr>
            <a:xfrm>
              <a:off x="5521955" y="5751889"/>
              <a:ext cx="546100" cy="153521"/>
            </a:xfrm>
            <a:custGeom>
              <a:rect b="b" l="l" r="r" t="t"/>
              <a:pathLst>
                <a:path extrusionOk="0" h="173990" w="600709">
                  <a:moveTo>
                    <a:pt x="0" y="173761"/>
                  </a:moveTo>
                  <a:lnTo>
                    <a:pt x="600629" y="173761"/>
                  </a:lnTo>
                  <a:lnTo>
                    <a:pt x="60062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2" name="Google Shape;1732;p38"/>
            <p:cNvSpPr/>
            <p:nvPr/>
          </p:nvSpPr>
          <p:spPr>
            <a:xfrm>
              <a:off x="6104015" y="5751889"/>
              <a:ext cx="105641" cy="153521"/>
            </a:xfrm>
            <a:custGeom>
              <a:rect b="b" l="l" r="r" t="t"/>
              <a:pathLst>
                <a:path extrusionOk="0" h="173990"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3" name="Google Shape;1733;p38"/>
            <p:cNvSpPr/>
            <p:nvPr/>
          </p:nvSpPr>
          <p:spPr>
            <a:xfrm>
              <a:off x="6245371" y="5751889"/>
              <a:ext cx="61191" cy="153521"/>
            </a:xfrm>
            <a:custGeom>
              <a:rect b="b" l="l" r="r" t="t"/>
              <a:pathLst>
                <a:path extrusionOk="0" h="173990" w="67309">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4" name="Google Shape;1734;p38"/>
            <p:cNvSpPr/>
            <p:nvPr/>
          </p:nvSpPr>
          <p:spPr>
            <a:xfrm>
              <a:off x="6342382" y="5751889"/>
              <a:ext cx="368877" cy="153521"/>
            </a:xfrm>
            <a:custGeom>
              <a:rect b="b" l="l" r="r" t="t"/>
              <a:pathLst>
                <a:path extrusionOk="0" h="173990" w="405765">
                  <a:moveTo>
                    <a:pt x="0" y="173761"/>
                  </a:moveTo>
                  <a:lnTo>
                    <a:pt x="405501" y="173761"/>
                  </a:lnTo>
                  <a:lnTo>
                    <a:pt x="40550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5" name="Google Shape;1735;p38"/>
            <p:cNvSpPr/>
            <p:nvPr/>
          </p:nvSpPr>
          <p:spPr>
            <a:xfrm>
              <a:off x="6747052" y="5751889"/>
              <a:ext cx="321541" cy="153521"/>
            </a:xfrm>
            <a:custGeom>
              <a:rect b="b" l="l" r="r" t="t"/>
              <a:pathLst>
                <a:path extrusionOk="0" h="173990" w="353695">
                  <a:moveTo>
                    <a:pt x="0" y="173761"/>
                  </a:moveTo>
                  <a:lnTo>
                    <a:pt x="353670" y="173761"/>
                  </a:lnTo>
                  <a:lnTo>
                    <a:pt x="3536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6" name="Google Shape;1736;p38"/>
            <p:cNvSpPr txBox="1"/>
            <p:nvPr/>
          </p:nvSpPr>
          <p:spPr>
            <a:xfrm>
              <a:off x="2134466" y="5756195"/>
              <a:ext cx="4975514" cy="3385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absolute tyranny over these states. To prove this, let facts be submitted to a candid world,</a:t>
              </a:r>
              <a:endParaRPr sz="1100">
                <a:solidFill>
                  <a:schemeClr val="dk1"/>
                </a:solidFill>
                <a:latin typeface="Times New Roman"/>
                <a:ea typeface="Times New Roman"/>
                <a:cs typeface="Times New Roman"/>
                <a:sym typeface="Times New Roman"/>
              </a:endParaRPr>
            </a:p>
          </p:txBody>
        </p:sp>
        <p:sp>
          <p:nvSpPr>
            <p:cNvPr id="1737" name="Google Shape;1737;p38"/>
            <p:cNvSpPr/>
            <p:nvPr/>
          </p:nvSpPr>
          <p:spPr>
            <a:xfrm>
              <a:off x="2146011" y="5905208"/>
              <a:ext cx="163945" cy="156322"/>
            </a:xfrm>
            <a:custGeom>
              <a:rect b="b" l="l" r="r" t="t"/>
              <a:pathLst>
                <a:path extrusionOk="0" h="177165" w="180339">
                  <a:moveTo>
                    <a:pt x="0" y="176809"/>
                  </a:moveTo>
                  <a:lnTo>
                    <a:pt x="179883" y="176809"/>
                  </a:lnTo>
                  <a:lnTo>
                    <a:pt x="17988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8" name="Google Shape;1738;p38"/>
            <p:cNvSpPr/>
            <p:nvPr/>
          </p:nvSpPr>
          <p:spPr>
            <a:xfrm>
              <a:off x="2345575" y="5905208"/>
              <a:ext cx="166832" cy="156322"/>
            </a:xfrm>
            <a:custGeom>
              <a:rect b="b" l="l" r="r" t="t"/>
              <a:pathLst>
                <a:path extrusionOk="0" h="177165"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9" name="Google Shape;1739;p38"/>
            <p:cNvSpPr/>
            <p:nvPr/>
          </p:nvSpPr>
          <p:spPr>
            <a:xfrm>
              <a:off x="2547909" y="5905208"/>
              <a:ext cx="260927" cy="156322"/>
            </a:xfrm>
            <a:custGeom>
              <a:rect b="b" l="l" r="r" t="t"/>
              <a:pathLst>
                <a:path extrusionOk="0" h="177165" w="287019">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0" name="Google Shape;1740;p38"/>
            <p:cNvSpPr/>
            <p:nvPr/>
          </p:nvSpPr>
          <p:spPr>
            <a:xfrm>
              <a:off x="2844482" y="5905208"/>
              <a:ext cx="113723" cy="156322"/>
            </a:xfrm>
            <a:custGeom>
              <a:rect b="b" l="l" r="r" t="t"/>
              <a:pathLst>
                <a:path extrusionOk="0" h="177165"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1" name="Google Shape;1741;p38"/>
            <p:cNvSpPr/>
            <p:nvPr/>
          </p:nvSpPr>
          <p:spPr>
            <a:xfrm>
              <a:off x="2994155" y="5905208"/>
              <a:ext cx="338282" cy="156322"/>
            </a:xfrm>
            <a:custGeom>
              <a:rect b="b" l="l" r="r" t="t"/>
              <a:pathLst>
                <a:path extrusionOk="0" h="177165"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2" name="Google Shape;1742;p38"/>
            <p:cNvSpPr/>
            <p:nvPr/>
          </p:nvSpPr>
          <p:spPr>
            <a:xfrm>
              <a:off x="3368336" y="5905208"/>
              <a:ext cx="161059" cy="156322"/>
            </a:xfrm>
            <a:custGeom>
              <a:rect b="b" l="l" r="r" t="t"/>
              <a:pathLst>
                <a:path extrusionOk="0" h="177165"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3" name="Google Shape;1743;p38"/>
            <p:cNvSpPr/>
            <p:nvPr/>
          </p:nvSpPr>
          <p:spPr>
            <a:xfrm>
              <a:off x="3565128" y="5905208"/>
              <a:ext cx="368877" cy="156322"/>
            </a:xfrm>
            <a:custGeom>
              <a:rect b="b" l="l" r="r" t="t"/>
              <a:pathLst>
                <a:path extrusionOk="0" h="177165"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4" name="Google Shape;1744;p38"/>
            <p:cNvSpPr/>
            <p:nvPr/>
          </p:nvSpPr>
          <p:spPr>
            <a:xfrm>
              <a:off x="3969797" y="5905208"/>
              <a:ext cx="58305" cy="156322"/>
            </a:xfrm>
            <a:custGeom>
              <a:rect b="b" l="l" r="r" t="t"/>
              <a:pathLst>
                <a:path extrusionOk="0" h="177165" w="64135">
                  <a:moveTo>
                    <a:pt x="0" y="176809"/>
                  </a:moveTo>
                  <a:lnTo>
                    <a:pt x="64026" y="176809"/>
                  </a:lnTo>
                  <a:lnTo>
                    <a:pt x="64026"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5" name="Google Shape;1745;p38"/>
            <p:cNvSpPr/>
            <p:nvPr/>
          </p:nvSpPr>
          <p:spPr>
            <a:xfrm>
              <a:off x="4064035" y="5905208"/>
              <a:ext cx="255155" cy="156322"/>
            </a:xfrm>
            <a:custGeom>
              <a:rect b="b" l="l" r="r" t="t"/>
              <a:pathLst>
                <a:path extrusionOk="0" h="177165" w="280670">
                  <a:moveTo>
                    <a:pt x="0" y="176809"/>
                  </a:moveTo>
                  <a:lnTo>
                    <a:pt x="280497" y="176809"/>
                  </a:lnTo>
                  <a:lnTo>
                    <a:pt x="28049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6" name="Google Shape;1746;p38"/>
            <p:cNvSpPr/>
            <p:nvPr/>
          </p:nvSpPr>
          <p:spPr>
            <a:xfrm>
              <a:off x="4355065" y="5905208"/>
              <a:ext cx="166832" cy="156322"/>
            </a:xfrm>
            <a:custGeom>
              <a:rect b="b" l="l" r="r" t="t"/>
              <a:pathLst>
                <a:path extrusionOk="0" h="177165"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7" name="Google Shape;1747;p38"/>
            <p:cNvSpPr/>
            <p:nvPr/>
          </p:nvSpPr>
          <p:spPr>
            <a:xfrm>
              <a:off x="4557399" y="5905208"/>
              <a:ext cx="504536" cy="156322"/>
            </a:xfrm>
            <a:custGeom>
              <a:rect b="b" l="l" r="r" t="t"/>
              <a:pathLst>
                <a:path extrusionOk="0" h="177165" w="554989">
                  <a:moveTo>
                    <a:pt x="0" y="176809"/>
                  </a:moveTo>
                  <a:lnTo>
                    <a:pt x="554896" y="176809"/>
                  </a:lnTo>
                  <a:lnTo>
                    <a:pt x="55489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8" name="Google Shape;1748;p38"/>
            <p:cNvSpPr/>
            <p:nvPr/>
          </p:nvSpPr>
          <p:spPr>
            <a:xfrm>
              <a:off x="5097884" y="5905208"/>
              <a:ext cx="139123" cy="156322"/>
            </a:xfrm>
            <a:custGeom>
              <a:rect b="b" l="l" r="r" t="t"/>
              <a:pathLst>
                <a:path extrusionOk="0" h="177165" w="153035">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9" name="Google Shape;1749;p38"/>
            <p:cNvSpPr/>
            <p:nvPr/>
          </p:nvSpPr>
          <p:spPr>
            <a:xfrm>
              <a:off x="5272501" y="5905208"/>
              <a:ext cx="538018" cy="156322"/>
            </a:xfrm>
            <a:custGeom>
              <a:rect b="b" l="l" r="r" t="t"/>
              <a:pathLst>
                <a:path extrusionOk="0" h="177165" w="591820">
                  <a:moveTo>
                    <a:pt x="0" y="176809"/>
                  </a:moveTo>
                  <a:lnTo>
                    <a:pt x="591482" y="176809"/>
                  </a:lnTo>
                  <a:lnTo>
                    <a:pt x="59148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50" name="Google Shape;1750;p38"/>
            <p:cNvSpPr txBox="1"/>
            <p:nvPr/>
          </p:nvSpPr>
          <p:spPr>
            <a:xfrm>
              <a:off x="2134466" y="5909513"/>
              <a:ext cx="5104534" cy="16927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100">
                  <a:solidFill>
                    <a:schemeClr val="dk1"/>
                  </a:solidFill>
                  <a:latin typeface="Times New Roman"/>
                  <a:ea typeface="Times New Roman"/>
                  <a:cs typeface="Times New Roman"/>
                  <a:sym typeface="Times New Roman"/>
                </a:rPr>
                <a:t>for the truth of which we pledge a faith yet unsullied by falsehood.</a:t>
              </a:r>
              <a:endParaRPr sz="1100">
                <a:solidFill>
                  <a:schemeClr val="dk1"/>
                </a:solidFill>
                <a:latin typeface="Times New Roman"/>
                <a:ea typeface="Times New Roman"/>
                <a:cs typeface="Times New Roman"/>
                <a:sym typeface="Times New Roman"/>
              </a:endParaRPr>
            </a:p>
          </p:txBody>
        </p:sp>
      </p:grpSp>
      <p:sp>
        <p:nvSpPr>
          <p:cNvPr id="1751" name="Google Shape;1751;p38"/>
          <p:cNvSpPr/>
          <p:nvPr/>
        </p:nvSpPr>
        <p:spPr>
          <a:xfrm>
            <a:off x="609600" y="5210816"/>
            <a:ext cx="1177636" cy="605118"/>
          </a:xfrm>
          <a:custGeom>
            <a:rect b="b" l="l" r="r" t="t"/>
            <a:pathLst>
              <a:path extrusionOk="0" h="685800" w="1295400">
                <a:moveTo>
                  <a:pt x="0" y="0"/>
                </a:moveTo>
                <a:lnTo>
                  <a:pt x="1295400" y="0"/>
                </a:lnTo>
                <a:lnTo>
                  <a:pt x="1295400" y="685799"/>
                </a:lnTo>
                <a:lnTo>
                  <a:pt x="0" y="685799"/>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52" name="Google Shape;1752;p38"/>
          <p:cNvSpPr txBox="1"/>
          <p:nvPr/>
        </p:nvSpPr>
        <p:spPr>
          <a:xfrm>
            <a:off x="638175" y="5269718"/>
            <a:ext cx="1120486" cy="487313"/>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Map Task 2</a:t>
            </a:r>
            <a:endParaRPr sz="1600">
              <a:solidFill>
                <a:schemeClr val="dk1"/>
              </a:solidFill>
              <a:latin typeface="Arial"/>
              <a:ea typeface="Arial"/>
              <a:cs typeface="Arial"/>
              <a:sym typeface="Arial"/>
            </a:endParaRPr>
          </a:p>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(190 words)</a:t>
            </a:r>
            <a:endParaRPr/>
          </a:p>
        </p:txBody>
      </p:sp>
      <p:sp>
        <p:nvSpPr>
          <p:cNvPr id="1753" name="Google Shape;1753;p38"/>
          <p:cNvSpPr txBox="1"/>
          <p:nvPr/>
        </p:nvSpPr>
        <p:spPr>
          <a:xfrm>
            <a:off x="7543800" y="2286000"/>
            <a:ext cx="1081809"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(key, value)</a:t>
            </a:r>
            <a:endParaRPr/>
          </a:p>
        </p:txBody>
      </p:sp>
      <p:grpSp>
        <p:nvGrpSpPr>
          <p:cNvPr id="1754" name="Google Shape;1754;p38"/>
          <p:cNvGrpSpPr/>
          <p:nvPr/>
        </p:nvGrpSpPr>
        <p:grpSpPr>
          <a:xfrm>
            <a:off x="7467600" y="2667000"/>
            <a:ext cx="1177636" cy="1143000"/>
            <a:chOff x="7342907" y="2017059"/>
            <a:chExt cx="1177636" cy="1143000"/>
          </a:xfrm>
        </p:grpSpPr>
        <p:sp>
          <p:nvSpPr>
            <p:cNvPr id="1755" name="Google Shape;1755;p38"/>
            <p:cNvSpPr/>
            <p:nvPr/>
          </p:nvSpPr>
          <p:spPr>
            <a:xfrm>
              <a:off x="7342907" y="2017059"/>
              <a:ext cx="1177636" cy="1143000"/>
            </a:xfrm>
            <a:custGeom>
              <a:rect b="b" l="l" r="r" t="t"/>
              <a:pathLst>
                <a:path extrusionOk="0" h="1295400" w="1295400">
                  <a:moveTo>
                    <a:pt x="0" y="0"/>
                  </a:moveTo>
                  <a:lnTo>
                    <a:pt x="1295400" y="0"/>
                  </a:lnTo>
                  <a:lnTo>
                    <a:pt x="1295400" y="1295400"/>
                  </a:lnTo>
                  <a:lnTo>
                    <a:pt x="0" y="1295400"/>
                  </a:lnTo>
                  <a:lnTo>
                    <a:pt x="0"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56" name="Google Shape;1756;p38"/>
            <p:cNvSpPr/>
            <p:nvPr/>
          </p:nvSpPr>
          <p:spPr>
            <a:xfrm>
              <a:off x="7342907" y="2017059"/>
              <a:ext cx="1177636" cy="1143000"/>
            </a:xfrm>
            <a:custGeom>
              <a:rect b="b" l="l" r="r" t="t"/>
              <a:pathLst>
                <a:path extrusionOk="0" h="1295400" w="1295400">
                  <a:moveTo>
                    <a:pt x="0" y="0"/>
                  </a:moveTo>
                  <a:lnTo>
                    <a:pt x="1295399" y="0"/>
                  </a:lnTo>
                  <a:lnTo>
                    <a:pt x="1295399" y="1295399"/>
                  </a:lnTo>
                  <a:lnTo>
                    <a:pt x="0" y="1295399"/>
                  </a:lnTo>
                  <a:lnTo>
                    <a:pt x="0" y="0"/>
                  </a:lnTo>
                  <a:close/>
                </a:path>
              </a:pathLst>
            </a:custGeom>
            <a:noFill/>
            <a:ln cap="flat" cmpd="sng" w="952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57" name="Google Shape;1757;p38"/>
            <p:cNvSpPr/>
            <p:nvPr/>
          </p:nvSpPr>
          <p:spPr>
            <a:xfrm>
              <a:off x="7412180" y="2084294"/>
              <a:ext cx="623455" cy="201706"/>
            </a:xfrm>
            <a:custGeom>
              <a:rect b="b" l="l" r="r" t="t"/>
              <a:pathLst>
                <a:path extrusionOk="0" h="228600" w="685800">
                  <a:moveTo>
                    <a:pt x="0" y="0"/>
                  </a:moveTo>
                  <a:lnTo>
                    <a:pt x="685800" y="0"/>
                  </a:lnTo>
                  <a:lnTo>
                    <a:pt x="685800" y="228600"/>
                  </a:lnTo>
                  <a:lnTo>
                    <a:pt x="0" y="2286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58" name="Google Shape;1758;p38"/>
            <p:cNvSpPr/>
            <p:nvPr/>
          </p:nvSpPr>
          <p:spPr>
            <a:xfrm>
              <a:off x="7412180" y="2353235"/>
              <a:ext cx="277091" cy="201706"/>
            </a:xfrm>
            <a:custGeom>
              <a:rect b="b" l="l" r="r" t="t"/>
              <a:pathLst>
                <a:path extrusionOk="0" h="228600" w="304800">
                  <a:moveTo>
                    <a:pt x="0" y="0"/>
                  </a:moveTo>
                  <a:lnTo>
                    <a:pt x="304800" y="0"/>
                  </a:lnTo>
                  <a:lnTo>
                    <a:pt x="304800" y="228600"/>
                  </a:lnTo>
                  <a:lnTo>
                    <a:pt x="0" y="2286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59" name="Google Shape;1759;p38"/>
            <p:cNvSpPr/>
            <p:nvPr/>
          </p:nvSpPr>
          <p:spPr>
            <a:xfrm>
              <a:off x="7412180" y="2554941"/>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60" name="Google Shape;1760;p38"/>
            <p:cNvSpPr/>
            <p:nvPr/>
          </p:nvSpPr>
          <p:spPr>
            <a:xfrm>
              <a:off x="7412180" y="2823882"/>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61" name="Google Shape;1761;p38"/>
            <p:cNvSpPr txBox="1"/>
            <p:nvPr/>
          </p:nvSpPr>
          <p:spPr>
            <a:xfrm>
              <a:off x="7346661" y="2095660"/>
              <a:ext cx="1074305"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(yellow, 17)</a:t>
              </a:r>
              <a:endParaRPr sz="1600">
                <a:solidFill>
                  <a:schemeClr val="dk1"/>
                </a:solidFill>
                <a:latin typeface="Arial"/>
                <a:ea typeface="Arial"/>
                <a:cs typeface="Arial"/>
                <a:sym typeface="Arial"/>
              </a:endParaRPr>
            </a:p>
          </p:txBody>
        </p:sp>
        <p:sp>
          <p:nvSpPr>
            <p:cNvPr id="1762" name="Google Shape;1762;p38"/>
            <p:cNvSpPr txBox="1"/>
            <p:nvPr/>
          </p:nvSpPr>
          <p:spPr>
            <a:xfrm>
              <a:off x="7346661" y="2330984"/>
              <a:ext cx="808759"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(red, 77)</a:t>
              </a:r>
              <a:endParaRPr sz="1600">
                <a:solidFill>
                  <a:schemeClr val="dk1"/>
                </a:solidFill>
                <a:latin typeface="Arial"/>
                <a:ea typeface="Arial"/>
                <a:cs typeface="Arial"/>
                <a:sym typeface="Arial"/>
              </a:endParaRPr>
            </a:p>
          </p:txBody>
        </p:sp>
        <p:sp>
          <p:nvSpPr>
            <p:cNvPr id="1763" name="Google Shape;1763;p38"/>
            <p:cNvSpPr txBox="1"/>
            <p:nvPr/>
          </p:nvSpPr>
          <p:spPr>
            <a:xfrm>
              <a:off x="7346661" y="2577513"/>
              <a:ext cx="1017155"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(blue, 107)</a:t>
              </a:r>
              <a:endParaRPr sz="1600">
                <a:solidFill>
                  <a:schemeClr val="dk1"/>
                </a:solidFill>
                <a:latin typeface="Arial"/>
                <a:ea typeface="Arial"/>
                <a:cs typeface="Arial"/>
                <a:sym typeface="Arial"/>
              </a:endParaRPr>
            </a:p>
          </p:txBody>
        </p:sp>
        <p:sp>
          <p:nvSpPr>
            <p:cNvPr id="1764" name="Google Shape;1764;p38"/>
            <p:cNvSpPr txBox="1"/>
            <p:nvPr/>
          </p:nvSpPr>
          <p:spPr>
            <a:xfrm>
              <a:off x="7346661" y="2812837"/>
              <a:ext cx="774123"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(pink, 3)</a:t>
              </a:r>
              <a:endParaRPr sz="1600">
                <a:solidFill>
                  <a:schemeClr val="dk1"/>
                </a:solidFill>
                <a:latin typeface="Arial"/>
                <a:ea typeface="Arial"/>
                <a:cs typeface="Arial"/>
                <a:sym typeface="Arial"/>
              </a:endParaRPr>
            </a:p>
          </p:txBody>
        </p:sp>
      </p:grpSp>
      <p:sp>
        <p:nvSpPr>
          <p:cNvPr id="1765" name="Google Shape;1765;p38"/>
          <p:cNvSpPr/>
          <p:nvPr/>
        </p:nvSpPr>
        <p:spPr>
          <a:xfrm>
            <a:off x="1039090" y="537883"/>
            <a:ext cx="7481455" cy="739588"/>
          </a:xfrm>
          <a:custGeom>
            <a:rect b="b" l="l" r="r" t="t"/>
            <a:pathLst>
              <a:path extrusionOk="0" h="838200" w="8229600">
                <a:moveTo>
                  <a:pt x="0" y="0"/>
                </a:moveTo>
                <a:lnTo>
                  <a:pt x="8229598" y="0"/>
                </a:lnTo>
                <a:lnTo>
                  <a:pt x="8229598" y="838200"/>
                </a:lnTo>
                <a:lnTo>
                  <a:pt x="0" y="838200"/>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66" name="Google Shape;1766;p38"/>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(with combiner)</a:t>
            </a:r>
            <a:endParaRPr/>
          </a:p>
          <a:p>
            <a:pPr indent="0" lvl="0" marL="0" marR="0" rtl="0" algn="ctr">
              <a:spcBef>
                <a:spcPts val="0"/>
              </a:spcBef>
              <a:spcAft>
                <a:spcPts val="0"/>
              </a:spcAft>
              <a:buNone/>
            </a:pPr>
            <a:r>
              <a:rPr b="0" lang="en-US" sz="3600">
                <a:solidFill>
                  <a:srgbClr val="A01A06"/>
                </a:solidFill>
                <a:latin typeface="Calibri"/>
                <a:ea typeface="Calibri"/>
                <a:cs typeface="Calibri"/>
                <a:sym typeface="Calibri"/>
              </a:rPr>
              <a:t>Word length histogram</a:t>
            </a:r>
            <a:endParaRPr/>
          </a:p>
        </p:txBody>
      </p:sp>
      <p:sp>
        <p:nvSpPr>
          <p:cNvPr id="1767" name="Google Shape;1767;p38"/>
          <p:cNvSpPr/>
          <p:nvPr/>
        </p:nvSpPr>
        <p:spPr>
          <a:xfrm>
            <a:off x="609600" y="2966686"/>
            <a:ext cx="1177636" cy="605118"/>
          </a:xfrm>
          <a:custGeom>
            <a:rect b="b" l="l" r="r" t="t"/>
            <a:pathLst>
              <a:path extrusionOk="0" h="685800" w="1295400">
                <a:moveTo>
                  <a:pt x="0" y="0"/>
                </a:moveTo>
                <a:lnTo>
                  <a:pt x="1295400" y="0"/>
                </a:lnTo>
                <a:lnTo>
                  <a:pt x="1295400" y="685799"/>
                </a:lnTo>
                <a:lnTo>
                  <a:pt x="0" y="685799"/>
                </a:lnTo>
                <a:lnTo>
                  <a:pt x="0" y="0"/>
                </a:lnTo>
                <a:close/>
              </a:path>
            </a:pathLst>
          </a:custGeom>
          <a:solidFill>
            <a:srgbClr val="6095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68" name="Google Shape;1768;p38"/>
          <p:cNvSpPr txBox="1"/>
          <p:nvPr/>
        </p:nvSpPr>
        <p:spPr>
          <a:xfrm>
            <a:off x="638175" y="3025588"/>
            <a:ext cx="1120486" cy="487313"/>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Map Task 2</a:t>
            </a:r>
            <a:endParaRPr sz="1600">
              <a:solidFill>
                <a:schemeClr val="dk1"/>
              </a:solidFill>
              <a:latin typeface="Arial"/>
              <a:ea typeface="Arial"/>
              <a:cs typeface="Arial"/>
              <a:sym typeface="Arial"/>
            </a:endParaRPr>
          </a:p>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(204 words)</a:t>
            </a:r>
            <a:endParaRPr/>
          </a:p>
        </p:txBody>
      </p:sp>
      <p:sp>
        <p:nvSpPr>
          <p:cNvPr id="1769" name="Google Shape;1769;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39"/>
          <p:cNvSpPr/>
          <p:nvPr/>
        </p:nvSpPr>
        <p:spPr>
          <a:xfrm>
            <a:off x="5999304" y="2144526"/>
            <a:ext cx="1266488" cy="806824"/>
          </a:xfrm>
          <a:custGeom>
            <a:rect b="b" l="l" r="r" t="t"/>
            <a:pathLst>
              <a:path extrusionOk="0" h="914400" w="1219200">
                <a:moveTo>
                  <a:pt x="0" y="0"/>
                </a:moveTo>
                <a:lnTo>
                  <a:pt x="1219200" y="0"/>
                </a:lnTo>
                <a:lnTo>
                  <a:pt x="1219200" y="914400"/>
                </a:lnTo>
                <a:lnTo>
                  <a:pt x="0" y="9144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75" name="Google Shape;1775;p39"/>
          <p:cNvSpPr/>
          <p:nvPr/>
        </p:nvSpPr>
        <p:spPr>
          <a:xfrm>
            <a:off x="5999304" y="2951349"/>
            <a:ext cx="1266488" cy="806824"/>
          </a:xfrm>
          <a:custGeom>
            <a:rect b="b" l="l" r="r" t="t"/>
            <a:pathLst>
              <a:path extrusionOk="0" h="914400" w="1219200">
                <a:moveTo>
                  <a:pt x="0" y="0"/>
                </a:moveTo>
                <a:lnTo>
                  <a:pt x="1219200" y="0"/>
                </a:lnTo>
                <a:lnTo>
                  <a:pt x="1219200" y="914400"/>
                </a:lnTo>
                <a:lnTo>
                  <a:pt x="0" y="9144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76" name="Google Shape;1776;p39"/>
          <p:cNvSpPr/>
          <p:nvPr/>
        </p:nvSpPr>
        <p:spPr>
          <a:xfrm>
            <a:off x="5999304" y="4564997"/>
            <a:ext cx="1266488" cy="806824"/>
          </a:xfrm>
          <a:custGeom>
            <a:rect b="b" l="l" r="r" t="t"/>
            <a:pathLst>
              <a:path extrusionOk="0" h="914400" w="1219200">
                <a:moveTo>
                  <a:pt x="0" y="0"/>
                </a:moveTo>
                <a:lnTo>
                  <a:pt x="1219200" y="0"/>
                </a:lnTo>
                <a:lnTo>
                  <a:pt x="1219200" y="914398"/>
                </a:lnTo>
                <a:lnTo>
                  <a:pt x="0" y="914398"/>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77" name="Google Shape;1777;p39"/>
          <p:cNvSpPr/>
          <p:nvPr/>
        </p:nvSpPr>
        <p:spPr>
          <a:xfrm>
            <a:off x="5999304" y="3758173"/>
            <a:ext cx="1266488" cy="806824"/>
          </a:xfrm>
          <a:custGeom>
            <a:rect b="b" l="l" r="r" t="t"/>
            <a:pathLst>
              <a:path extrusionOk="0" h="914400" w="1219200">
                <a:moveTo>
                  <a:pt x="0" y="0"/>
                </a:moveTo>
                <a:lnTo>
                  <a:pt x="1219200" y="0"/>
                </a:lnTo>
                <a:lnTo>
                  <a:pt x="1219200" y="914398"/>
                </a:lnTo>
                <a:lnTo>
                  <a:pt x="0" y="914398"/>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78" name="Google Shape;1778;p39"/>
          <p:cNvSpPr txBox="1"/>
          <p:nvPr/>
        </p:nvSpPr>
        <p:spPr>
          <a:xfrm>
            <a:off x="6188220" y="3934864"/>
            <a:ext cx="1017155" cy="490327"/>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(blue, 93)</a:t>
            </a:r>
            <a:endParaRPr/>
          </a:p>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(blue, 107)</a:t>
            </a:r>
            <a:endParaRPr/>
          </a:p>
        </p:txBody>
      </p:sp>
      <p:sp>
        <p:nvSpPr>
          <p:cNvPr id="1779" name="Google Shape;1779;p39"/>
          <p:cNvSpPr txBox="1"/>
          <p:nvPr/>
        </p:nvSpPr>
        <p:spPr>
          <a:xfrm>
            <a:off x="6309736" y="4724662"/>
            <a:ext cx="774123" cy="490327"/>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(pink, 6)</a:t>
            </a:r>
            <a:endParaRPr/>
          </a:p>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(pink, 3)</a:t>
            </a:r>
            <a:endParaRPr/>
          </a:p>
        </p:txBody>
      </p:sp>
      <p:grpSp>
        <p:nvGrpSpPr>
          <p:cNvPr id="1780" name="Google Shape;1780;p39"/>
          <p:cNvGrpSpPr/>
          <p:nvPr/>
        </p:nvGrpSpPr>
        <p:grpSpPr>
          <a:xfrm>
            <a:off x="609600" y="1758084"/>
            <a:ext cx="4305218" cy="1941109"/>
            <a:chOff x="731693" y="1758084"/>
            <a:chExt cx="4169641" cy="1791379"/>
          </a:xfrm>
        </p:grpSpPr>
        <p:sp>
          <p:nvSpPr>
            <p:cNvPr id="1781" name="Google Shape;1781;p39"/>
            <p:cNvSpPr/>
            <p:nvPr/>
          </p:nvSpPr>
          <p:spPr>
            <a:xfrm>
              <a:off x="731693" y="2003051"/>
              <a:ext cx="4169641" cy="1546412"/>
            </a:xfrm>
            <a:custGeom>
              <a:rect b="b" l="l" r="r" t="t"/>
              <a:pathLst>
                <a:path extrusionOk="0" h="1752600" w="4586605">
                  <a:moveTo>
                    <a:pt x="0" y="0"/>
                  </a:moveTo>
                  <a:lnTo>
                    <a:pt x="4586285" y="0"/>
                  </a:lnTo>
                  <a:lnTo>
                    <a:pt x="4586285" y="1752600"/>
                  </a:lnTo>
                  <a:lnTo>
                    <a:pt x="0" y="1752600"/>
                  </a:lnTo>
                  <a:lnTo>
                    <a:pt x="0"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82" name="Google Shape;1782;p39"/>
            <p:cNvSpPr/>
            <p:nvPr/>
          </p:nvSpPr>
          <p:spPr>
            <a:xfrm>
              <a:off x="731693" y="2003051"/>
              <a:ext cx="4169641" cy="1546412"/>
            </a:xfrm>
            <a:custGeom>
              <a:rect b="b" l="l" r="r" t="t"/>
              <a:pathLst>
                <a:path extrusionOk="0" h="1752600" w="4586605">
                  <a:moveTo>
                    <a:pt x="0" y="0"/>
                  </a:moveTo>
                  <a:lnTo>
                    <a:pt x="4586285" y="0"/>
                  </a:lnTo>
                  <a:lnTo>
                    <a:pt x="4586285" y="1752599"/>
                  </a:lnTo>
                  <a:lnTo>
                    <a:pt x="0" y="1752599"/>
                  </a:lnTo>
                  <a:lnTo>
                    <a:pt x="0" y="0"/>
                  </a:lnTo>
                  <a:close/>
                </a:path>
              </a:pathLst>
            </a:custGeom>
            <a:noFill/>
            <a:ln cap="flat" cmpd="sng" w="952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83" name="Google Shape;1783;p39"/>
            <p:cNvSpPr/>
            <p:nvPr/>
          </p:nvSpPr>
          <p:spPr>
            <a:xfrm>
              <a:off x="3851852" y="2346232"/>
              <a:ext cx="623455" cy="201706"/>
            </a:xfrm>
            <a:custGeom>
              <a:rect b="b" l="l" r="r" t="t"/>
              <a:pathLst>
                <a:path extrusionOk="0" h="228600" w="685800">
                  <a:moveTo>
                    <a:pt x="0" y="0"/>
                  </a:moveTo>
                  <a:lnTo>
                    <a:pt x="685800" y="0"/>
                  </a:lnTo>
                  <a:lnTo>
                    <a:pt x="685800" y="228600"/>
                  </a:lnTo>
                  <a:lnTo>
                    <a:pt x="0" y="2286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84" name="Google Shape;1784;p39"/>
            <p:cNvSpPr/>
            <p:nvPr/>
          </p:nvSpPr>
          <p:spPr>
            <a:xfrm>
              <a:off x="3851852" y="2615173"/>
              <a:ext cx="277091" cy="201706"/>
            </a:xfrm>
            <a:custGeom>
              <a:rect b="b" l="l" r="r" t="t"/>
              <a:pathLst>
                <a:path extrusionOk="0" h="228600" w="304800">
                  <a:moveTo>
                    <a:pt x="0" y="0"/>
                  </a:moveTo>
                  <a:lnTo>
                    <a:pt x="304800" y="0"/>
                  </a:lnTo>
                  <a:lnTo>
                    <a:pt x="304800" y="228600"/>
                  </a:lnTo>
                  <a:lnTo>
                    <a:pt x="0" y="2286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85" name="Google Shape;1785;p39"/>
            <p:cNvSpPr/>
            <p:nvPr/>
          </p:nvSpPr>
          <p:spPr>
            <a:xfrm>
              <a:off x="3851852" y="2816879"/>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86" name="Google Shape;1786;p39"/>
            <p:cNvSpPr/>
            <p:nvPr/>
          </p:nvSpPr>
          <p:spPr>
            <a:xfrm>
              <a:off x="3851852" y="3085820"/>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87" name="Google Shape;1787;p39"/>
            <p:cNvSpPr txBox="1"/>
            <p:nvPr/>
          </p:nvSpPr>
          <p:spPr>
            <a:xfrm>
              <a:off x="3786332" y="2357598"/>
              <a:ext cx="1074305"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(yellow, 17)</a:t>
              </a:r>
              <a:endParaRPr sz="1600">
                <a:solidFill>
                  <a:schemeClr val="dk1"/>
                </a:solidFill>
                <a:latin typeface="Arial"/>
                <a:ea typeface="Arial"/>
                <a:cs typeface="Arial"/>
                <a:sym typeface="Arial"/>
              </a:endParaRPr>
            </a:p>
          </p:txBody>
        </p:sp>
        <p:sp>
          <p:nvSpPr>
            <p:cNvPr id="1788" name="Google Shape;1788;p39"/>
            <p:cNvSpPr txBox="1"/>
            <p:nvPr/>
          </p:nvSpPr>
          <p:spPr>
            <a:xfrm>
              <a:off x="3786332" y="2592922"/>
              <a:ext cx="808759"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(red, 77)</a:t>
              </a:r>
              <a:endParaRPr sz="1600">
                <a:solidFill>
                  <a:schemeClr val="dk1"/>
                </a:solidFill>
                <a:latin typeface="Arial"/>
                <a:ea typeface="Arial"/>
                <a:cs typeface="Arial"/>
                <a:sym typeface="Arial"/>
              </a:endParaRPr>
            </a:p>
          </p:txBody>
        </p:sp>
        <p:sp>
          <p:nvSpPr>
            <p:cNvPr id="1789" name="Google Shape;1789;p39"/>
            <p:cNvSpPr txBox="1"/>
            <p:nvPr/>
          </p:nvSpPr>
          <p:spPr>
            <a:xfrm>
              <a:off x="3786332" y="2839451"/>
              <a:ext cx="1017155"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(blue, 107)</a:t>
              </a:r>
              <a:endParaRPr sz="1600">
                <a:solidFill>
                  <a:schemeClr val="dk1"/>
                </a:solidFill>
                <a:latin typeface="Arial"/>
                <a:ea typeface="Arial"/>
                <a:cs typeface="Arial"/>
                <a:sym typeface="Arial"/>
              </a:endParaRPr>
            </a:p>
          </p:txBody>
        </p:sp>
        <p:sp>
          <p:nvSpPr>
            <p:cNvPr id="1790" name="Google Shape;1790;p39"/>
            <p:cNvSpPr txBox="1"/>
            <p:nvPr/>
          </p:nvSpPr>
          <p:spPr>
            <a:xfrm>
              <a:off x="3786332" y="3074775"/>
              <a:ext cx="774123"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(pink, 3)</a:t>
              </a:r>
              <a:endParaRPr sz="1600">
                <a:solidFill>
                  <a:schemeClr val="dk1"/>
                </a:solidFill>
                <a:latin typeface="Arial"/>
                <a:ea typeface="Arial"/>
                <a:cs typeface="Arial"/>
                <a:sym typeface="Arial"/>
              </a:endParaRPr>
            </a:p>
          </p:txBody>
        </p:sp>
        <p:sp>
          <p:nvSpPr>
            <p:cNvPr id="1791" name="Google Shape;1791;p39"/>
            <p:cNvSpPr txBox="1"/>
            <p:nvPr/>
          </p:nvSpPr>
          <p:spPr>
            <a:xfrm>
              <a:off x="938068" y="2183457"/>
              <a:ext cx="2632364" cy="1160574"/>
            </a:xfrm>
            <a:prstGeom prst="rect">
              <a:avLst/>
            </a:prstGeom>
            <a:noFill/>
            <a:ln>
              <a:noFill/>
            </a:ln>
          </p:spPr>
          <p:txBody>
            <a:bodyPr anchorCtr="0" anchor="t" bIns="0" lIns="0" spcFirstLastPara="1" rIns="0" wrap="square" tIns="0">
              <a:spAutoFit/>
            </a:bodyPr>
            <a:lstStyle/>
            <a:p>
              <a:pPr indent="0" lvl="0" marL="11397" marR="235347" rtl="0" algn="l">
                <a:spcBef>
                  <a:spcPts val="0"/>
                </a:spcBef>
                <a:spcAft>
                  <a:spcPts val="0"/>
                </a:spcAft>
                <a:buNone/>
              </a:pPr>
              <a:r>
                <a:rPr lang="en-US" sz="500">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sz="500">
                <a:solidFill>
                  <a:schemeClr val="dk1"/>
                </a:solidFill>
                <a:latin typeface="Times New Roman"/>
                <a:ea typeface="Times New Roman"/>
                <a:cs typeface="Times New Roman"/>
                <a:sym typeface="Times New Roman"/>
              </a:endParaRPr>
            </a:p>
            <a:p>
              <a:pPr indent="0" lvl="0" marL="11397" marR="19945" rtl="0" algn="l">
                <a:spcBef>
                  <a:spcPts val="4"/>
                </a:spcBef>
                <a:spcAft>
                  <a:spcPts val="0"/>
                </a:spcAft>
                <a:buNone/>
              </a:pPr>
              <a:r>
                <a:rPr lang="en-US" sz="500">
                  <a:solidFill>
                    <a:schemeClr val="dk1"/>
                  </a:solidFill>
                  <a:latin typeface="Times New Roman"/>
                  <a:ea typeface="Times New Roman"/>
                  <a:cs typeface="Times New Roman"/>
                  <a:sym typeface="Times New Roman"/>
                </a:rPr>
                <a:t>When in the course of human events it becomes necessary for a people to advance from that subordination in which they have hitherto remained, and to assume among powers of the earth the equal and independent station to which the laws of nature and of nature's god entitle them, a decent respect to the opinions of mankind requires that they should declare the causes which impel them to the change.</a:t>
              </a:r>
              <a:endParaRPr sz="500">
                <a:solidFill>
                  <a:schemeClr val="dk1"/>
                </a:solidFill>
                <a:latin typeface="Times New Roman"/>
                <a:ea typeface="Times New Roman"/>
                <a:cs typeface="Times New Roman"/>
                <a:sym typeface="Times New Roman"/>
              </a:endParaRPr>
            </a:p>
            <a:p>
              <a:pPr indent="0" lvl="0" marL="11397" marR="0" rtl="0" algn="l">
                <a:lnSpc>
                  <a:spcPct val="128400"/>
                </a:lnSpc>
                <a:spcBef>
                  <a:spcPts val="0"/>
                </a:spcBef>
                <a:spcAft>
                  <a:spcPts val="0"/>
                </a:spcAft>
                <a:buNone/>
              </a:pPr>
              <a:r>
                <a:rPr lang="en-US" sz="500">
                  <a:solidFill>
                    <a:schemeClr val="dk1"/>
                  </a:solidFill>
                  <a:latin typeface="Times New Roman"/>
                  <a:ea typeface="Times New Roman"/>
                  <a:cs typeface="Times New Roman"/>
                  <a:sym typeface="Times New Roman"/>
                </a:rPr>
                <a:t>We hold these truths to be self-evident; that all men are created equal and independent;</a:t>
              </a:r>
              <a:endParaRPr sz="500">
                <a:solidFill>
                  <a:schemeClr val="dk1"/>
                </a:solidFill>
                <a:latin typeface="Times New Roman"/>
                <a:ea typeface="Times New Roman"/>
                <a:cs typeface="Times New Roman"/>
                <a:sym typeface="Times New Roman"/>
              </a:endParaRPr>
            </a:p>
            <a:p>
              <a:pPr indent="0" lvl="0" marL="11397" marR="4559" rtl="0" algn="l">
                <a:spcBef>
                  <a:spcPts val="4"/>
                </a:spcBef>
                <a:spcAft>
                  <a:spcPts val="0"/>
                </a:spcAft>
                <a:buNone/>
              </a:pPr>
              <a:r>
                <a:rPr lang="en-US" sz="500">
                  <a:solidFill>
                    <a:schemeClr val="dk1"/>
                  </a:solidFill>
                  <a:latin typeface="Times New Roman"/>
                  <a:ea typeface="Times New Roman"/>
                  <a:cs typeface="Times New Roman"/>
                  <a:sym typeface="Times New Roman"/>
                </a:rPr>
                <a:t>that from that equal creation they derive rights inherent and inalienable, among which are the preservation of life, and liberty, and the pursuit of happiness; that to secure these  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a:t>
              </a:r>
              <a:endParaRPr/>
            </a:p>
          </p:txBody>
        </p:sp>
        <p:sp>
          <p:nvSpPr>
            <p:cNvPr id="1792" name="Google Shape;1792;p39"/>
            <p:cNvSpPr txBox="1"/>
            <p:nvPr/>
          </p:nvSpPr>
          <p:spPr>
            <a:xfrm>
              <a:off x="791730" y="1758084"/>
              <a:ext cx="1085850" cy="227228"/>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b="1" lang="en-US" sz="1600">
                  <a:solidFill>
                    <a:schemeClr val="dk1"/>
                  </a:solidFill>
                  <a:latin typeface="Calibri"/>
                  <a:ea typeface="Calibri"/>
                  <a:cs typeface="Calibri"/>
                  <a:sym typeface="Calibri"/>
                </a:rPr>
                <a:t>Map task 1</a:t>
              </a:r>
              <a:endParaRPr sz="1600">
                <a:solidFill>
                  <a:schemeClr val="dk1"/>
                </a:solidFill>
                <a:latin typeface="Calibri"/>
                <a:ea typeface="Calibri"/>
                <a:cs typeface="Calibri"/>
                <a:sym typeface="Calibri"/>
              </a:endParaRPr>
            </a:p>
          </p:txBody>
        </p:sp>
      </p:grpSp>
      <p:grpSp>
        <p:nvGrpSpPr>
          <p:cNvPr id="1793" name="Google Shape;1793;p39"/>
          <p:cNvGrpSpPr/>
          <p:nvPr/>
        </p:nvGrpSpPr>
        <p:grpSpPr>
          <a:xfrm>
            <a:off x="640772" y="3859186"/>
            <a:ext cx="4245841" cy="1855814"/>
            <a:chOff x="640772" y="3859186"/>
            <a:chExt cx="4245841" cy="1579869"/>
          </a:xfrm>
        </p:grpSpPr>
        <p:sp>
          <p:nvSpPr>
            <p:cNvPr id="1794" name="Google Shape;1794;p39"/>
            <p:cNvSpPr/>
            <p:nvPr/>
          </p:nvSpPr>
          <p:spPr>
            <a:xfrm>
              <a:off x="640772" y="4113959"/>
              <a:ext cx="4245841" cy="1325096"/>
            </a:xfrm>
            <a:custGeom>
              <a:rect b="b" l="l" r="r" t="t"/>
              <a:pathLst>
                <a:path extrusionOk="0" h="1501775" w="4670425">
                  <a:moveTo>
                    <a:pt x="0" y="0"/>
                  </a:moveTo>
                  <a:lnTo>
                    <a:pt x="4670423" y="0"/>
                  </a:lnTo>
                  <a:lnTo>
                    <a:pt x="4670423" y="1501775"/>
                  </a:lnTo>
                  <a:lnTo>
                    <a:pt x="0" y="1501775"/>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95" name="Google Shape;1795;p39"/>
            <p:cNvSpPr/>
            <p:nvPr/>
          </p:nvSpPr>
          <p:spPr>
            <a:xfrm>
              <a:off x="640772" y="4113959"/>
              <a:ext cx="4245841" cy="1325096"/>
            </a:xfrm>
            <a:custGeom>
              <a:rect b="b" l="l" r="r" t="t"/>
              <a:pathLst>
                <a:path extrusionOk="0" h="1501775" w="4670425">
                  <a:moveTo>
                    <a:pt x="0" y="0"/>
                  </a:moveTo>
                  <a:lnTo>
                    <a:pt x="4670423" y="0"/>
                  </a:lnTo>
                  <a:lnTo>
                    <a:pt x="4670423" y="1501774"/>
                  </a:lnTo>
                  <a:lnTo>
                    <a:pt x="0" y="1501774"/>
                  </a:lnTo>
                  <a:lnTo>
                    <a:pt x="0" y="0"/>
                  </a:lnTo>
                  <a:close/>
                </a:path>
              </a:pathLst>
            </a:custGeom>
            <a:noFill/>
            <a:ln cap="flat" cmpd="sng" w="952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96" name="Google Shape;1796;p39"/>
            <p:cNvSpPr/>
            <p:nvPr/>
          </p:nvSpPr>
          <p:spPr>
            <a:xfrm>
              <a:off x="3851852" y="4296055"/>
              <a:ext cx="623455" cy="201706"/>
            </a:xfrm>
            <a:custGeom>
              <a:rect b="b" l="l" r="r" t="t"/>
              <a:pathLst>
                <a:path extrusionOk="0" h="228600" w="685800">
                  <a:moveTo>
                    <a:pt x="0" y="0"/>
                  </a:moveTo>
                  <a:lnTo>
                    <a:pt x="685800" y="0"/>
                  </a:lnTo>
                  <a:lnTo>
                    <a:pt x="685800" y="228600"/>
                  </a:lnTo>
                  <a:lnTo>
                    <a:pt x="0" y="2286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97" name="Google Shape;1797;p39"/>
            <p:cNvSpPr/>
            <p:nvPr/>
          </p:nvSpPr>
          <p:spPr>
            <a:xfrm>
              <a:off x="3851852" y="4564997"/>
              <a:ext cx="277091" cy="201706"/>
            </a:xfrm>
            <a:custGeom>
              <a:rect b="b" l="l" r="r" t="t"/>
              <a:pathLst>
                <a:path extrusionOk="0" h="228600" w="304800">
                  <a:moveTo>
                    <a:pt x="0" y="0"/>
                  </a:moveTo>
                  <a:lnTo>
                    <a:pt x="304800" y="0"/>
                  </a:lnTo>
                  <a:lnTo>
                    <a:pt x="304800" y="228600"/>
                  </a:lnTo>
                  <a:lnTo>
                    <a:pt x="0" y="2286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98" name="Google Shape;1798;p39"/>
            <p:cNvSpPr/>
            <p:nvPr/>
          </p:nvSpPr>
          <p:spPr>
            <a:xfrm>
              <a:off x="3851852" y="4766702"/>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99" name="Google Shape;1799;p39"/>
            <p:cNvSpPr/>
            <p:nvPr/>
          </p:nvSpPr>
          <p:spPr>
            <a:xfrm>
              <a:off x="3851852" y="5035644"/>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00" name="Google Shape;1800;p39"/>
            <p:cNvSpPr txBox="1"/>
            <p:nvPr/>
          </p:nvSpPr>
          <p:spPr>
            <a:xfrm>
              <a:off x="3786332" y="4296216"/>
              <a:ext cx="1074305"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(yellow, 20)</a:t>
              </a:r>
              <a:endParaRPr sz="1600">
                <a:solidFill>
                  <a:schemeClr val="dk1"/>
                </a:solidFill>
                <a:latin typeface="Arial"/>
                <a:ea typeface="Arial"/>
                <a:cs typeface="Arial"/>
                <a:sym typeface="Arial"/>
              </a:endParaRPr>
            </a:p>
          </p:txBody>
        </p:sp>
        <p:sp>
          <p:nvSpPr>
            <p:cNvPr id="1801" name="Google Shape;1801;p39"/>
            <p:cNvSpPr txBox="1"/>
            <p:nvPr/>
          </p:nvSpPr>
          <p:spPr>
            <a:xfrm>
              <a:off x="3786332" y="4531540"/>
              <a:ext cx="808759"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(red, 71)</a:t>
              </a:r>
              <a:endParaRPr sz="1600">
                <a:solidFill>
                  <a:schemeClr val="dk1"/>
                </a:solidFill>
                <a:latin typeface="Arial"/>
                <a:ea typeface="Arial"/>
                <a:cs typeface="Arial"/>
                <a:sym typeface="Arial"/>
              </a:endParaRPr>
            </a:p>
          </p:txBody>
        </p:sp>
        <p:sp>
          <p:nvSpPr>
            <p:cNvPr id="1802" name="Google Shape;1802;p39"/>
            <p:cNvSpPr txBox="1"/>
            <p:nvPr/>
          </p:nvSpPr>
          <p:spPr>
            <a:xfrm>
              <a:off x="3786332" y="4778068"/>
              <a:ext cx="901123"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(blue, 93)</a:t>
              </a:r>
              <a:endParaRPr sz="1600">
                <a:solidFill>
                  <a:schemeClr val="dk1"/>
                </a:solidFill>
                <a:latin typeface="Arial"/>
                <a:ea typeface="Arial"/>
                <a:cs typeface="Arial"/>
                <a:sym typeface="Arial"/>
              </a:endParaRPr>
            </a:p>
          </p:txBody>
        </p:sp>
        <p:sp>
          <p:nvSpPr>
            <p:cNvPr id="1803" name="Google Shape;1803;p39"/>
            <p:cNvSpPr txBox="1"/>
            <p:nvPr/>
          </p:nvSpPr>
          <p:spPr>
            <a:xfrm>
              <a:off x="3786332" y="5013392"/>
              <a:ext cx="831850"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(pink, 6 )</a:t>
              </a:r>
              <a:endParaRPr sz="1600">
                <a:solidFill>
                  <a:schemeClr val="dk1"/>
                </a:solidFill>
                <a:latin typeface="Arial"/>
                <a:ea typeface="Arial"/>
                <a:cs typeface="Arial"/>
                <a:sym typeface="Arial"/>
              </a:endParaRPr>
            </a:p>
          </p:txBody>
        </p:sp>
        <p:sp>
          <p:nvSpPr>
            <p:cNvPr id="1804" name="Google Shape;1804;p39"/>
            <p:cNvSpPr txBox="1"/>
            <p:nvPr/>
          </p:nvSpPr>
          <p:spPr>
            <a:xfrm>
              <a:off x="831273" y="4259341"/>
              <a:ext cx="2621395" cy="923330"/>
            </a:xfrm>
            <a:prstGeom prst="rect">
              <a:avLst/>
            </a:prstGeom>
            <a:noFill/>
            <a:ln>
              <a:noFill/>
            </a:ln>
          </p:spPr>
          <p:txBody>
            <a:bodyPr anchorCtr="0" anchor="t" bIns="0" lIns="0" spcFirstLastPara="1" rIns="0" wrap="square" tIns="0">
              <a:spAutoFit/>
            </a:bodyPr>
            <a:lstStyle/>
            <a:p>
              <a:pPr indent="0" lvl="0" marL="11397" marR="4559" rtl="0" algn="l">
                <a:spcBef>
                  <a:spcPts val="0"/>
                </a:spcBef>
                <a:spcAft>
                  <a:spcPts val="0"/>
                </a:spcAft>
                <a:buNone/>
              </a:pPr>
              <a:r>
                <a:rPr lang="en-US" sz="500">
                  <a:solidFill>
                    <a:schemeClr val="dk1"/>
                  </a:solidFill>
                  <a:latin typeface="Times New Roman"/>
                  <a:ea typeface="Times New Roman"/>
                  <a:cs typeface="Times New Roman"/>
                  <a:sym typeface="Times New Roman"/>
                </a:rPr>
                <a:t>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 world, for the truth of which we pledge a faith yet unsullied by falsehood.</a:t>
              </a:r>
              <a:endParaRPr sz="500">
                <a:solidFill>
                  <a:schemeClr val="dk1"/>
                </a:solidFill>
                <a:latin typeface="Times New Roman"/>
                <a:ea typeface="Times New Roman"/>
                <a:cs typeface="Times New Roman"/>
                <a:sym typeface="Times New Roman"/>
              </a:endParaRPr>
            </a:p>
          </p:txBody>
        </p:sp>
        <p:sp>
          <p:nvSpPr>
            <p:cNvPr id="1805" name="Google Shape;1805;p39"/>
            <p:cNvSpPr txBox="1"/>
            <p:nvPr/>
          </p:nvSpPr>
          <p:spPr>
            <a:xfrm>
              <a:off x="752763" y="3859186"/>
              <a:ext cx="1085850" cy="209610"/>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b="1" lang="en-US" sz="1600">
                  <a:solidFill>
                    <a:schemeClr val="dk1"/>
                  </a:solidFill>
                  <a:latin typeface="Calibri"/>
                  <a:ea typeface="Calibri"/>
                  <a:cs typeface="Calibri"/>
                  <a:sym typeface="Calibri"/>
                </a:rPr>
                <a:t>Map task 2</a:t>
              </a:r>
              <a:endParaRPr sz="1600">
                <a:solidFill>
                  <a:schemeClr val="dk1"/>
                </a:solidFill>
                <a:latin typeface="Calibri"/>
                <a:ea typeface="Calibri"/>
                <a:cs typeface="Calibri"/>
                <a:sym typeface="Calibri"/>
              </a:endParaRPr>
            </a:p>
          </p:txBody>
        </p:sp>
      </p:grpSp>
      <p:sp>
        <p:nvSpPr>
          <p:cNvPr id="1806" name="Google Shape;1806;p39"/>
          <p:cNvSpPr txBox="1"/>
          <p:nvPr/>
        </p:nvSpPr>
        <p:spPr>
          <a:xfrm>
            <a:off x="6081798" y="1721614"/>
            <a:ext cx="1229998" cy="246221"/>
          </a:xfrm>
          <a:prstGeom prst="rect">
            <a:avLst/>
          </a:prstGeom>
          <a:noFill/>
          <a:ln>
            <a:noFill/>
          </a:ln>
        </p:spPr>
        <p:txBody>
          <a:bodyPr anchorCtr="0" anchor="t" bIns="0" lIns="0" spcFirstLastPara="1" rIns="0" wrap="square" tIns="0">
            <a:spAutoFit/>
          </a:bodyPr>
          <a:lstStyle/>
          <a:p>
            <a:pPr indent="0" lvl="0" marL="11397" marR="0" rtl="0" algn="l">
              <a:lnSpc>
                <a:spcPct val="120000"/>
              </a:lnSpc>
              <a:spcBef>
                <a:spcPts val="0"/>
              </a:spcBef>
              <a:spcAft>
                <a:spcPts val="0"/>
              </a:spcAft>
              <a:buNone/>
            </a:pPr>
            <a:r>
              <a:rPr b="1" lang="en-US" sz="1600">
                <a:solidFill>
                  <a:schemeClr val="dk1"/>
                </a:solidFill>
                <a:latin typeface="Calibri"/>
                <a:ea typeface="Calibri"/>
                <a:cs typeface="Calibri"/>
                <a:sym typeface="Calibri"/>
              </a:rPr>
              <a:t>Shuffle step</a:t>
            </a:r>
            <a:endParaRPr sz="1600">
              <a:solidFill>
                <a:schemeClr val="dk1"/>
              </a:solidFill>
              <a:latin typeface="Calibri"/>
              <a:ea typeface="Calibri"/>
              <a:cs typeface="Calibri"/>
              <a:sym typeface="Calibri"/>
            </a:endParaRPr>
          </a:p>
        </p:txBody>
      </p:sp>
      <p:sp>
        <p:nvSpPr>
          <p:cNvPr id="1807" name="Google Shape;1807;p39"/>
          <p:cNvSpPr txBox="1"/>
          <p:nvPr/>
        </p:nvSpPr>
        <p:spPr>
          <a:xfrm>
            <a:off x="7582024" y="4012700"/>
            <a:ext cx="1017155"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(blue, 200)</a:t>
            </a:r>
            <a:endParaRPr/>
          </a:p>
        </p:txBody>
      </p:sp>
      <p:sp>
        <p:nvSpPr>
          <p:cNvPr id="1808" name="Google Shape;1808;p39"/>
          <p:cNvSpPr txBox="1"/>
          <p:nvPr/>
        </p:nvSpPr>
        <p:spPr>
          <a:xfrm>
            <a:off x="7587326" y="4845298"/>
            <a:ext cx="774123"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(pink, 9)</a:t>
            </a:r>
            <a:endParaRPr/>
          </a:p>
        </p:txBody>
      </p:sp>
      <p:sp>
        <p:nvSpPr>
          <p:cNvPr id="1809" name="Google Shape;1809;p39"/>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(with combiner)</a:t>
            </a:r>
            <a:endParaRPr/>
          </a:p>
          <a:p>
            <a:pPr indent="0" lvl="0" marL="0" marR="0" rtl="0" algn="ctr">
              <a:spcBef>
                <a:spcPts val="0"/>
              </a:spcBef>
              <a:spcAft>
                <a:spcPts val="0"/>
              </a:spcAft>
              <a:buNone/>
            </a:pPr>
            <a:r>
              <a:rPr b="0" lang="en-US" sz="3600">
                <a:solidFill>
                  <a:srgbClr val="A01A06"/>
                </a:solidFill>
                <a:latin typeface="Calibri"/>
                <a:ea typeface="Calibri"/>
                <a:cs typeface="Calibri"/>
                <a:sym typeface="Calibri"/>
              </a:rPr>
              <a:t>Word length histogram</a:t>
            </a:r>
            <a:endParaRPr/>
          </a:p>
        </p:txBody>
      </p:sp>
      <p:sp>
        <p:nvSpPr>
          <p:cNvPr id="1810" name="Google Shape;1810;p39"/>
          <p:cNvSpPr/>
          <p:nvPr/>
        </p:nvSpPr>
        <p:spPr>
          <a:xfrm>
            <a:off x="4813789" y="5039934"/>
            <a:ext cx="1051719" cy="304434"/>
          </a:xfrm>
          <a:custGeom>
            <a:rect b="b" l="l" r="r" t="t"/>
            <a:pathLst>
              <a:path extrusionOk="0" h="147954" w="1146810">
                <a:moveTo>
                  <a:pt x="0" y="147537"/>
                </a:moveTo>
                <a:lnTo>
                  <a:pt x="1146486" y="0"/>
                </a:lnTo>
              </a:path>
            </a:pathLst>
          </a:custGeom>
          <a:noFill/>
          <a:ln cap="flat" cmpd="sng" w="3807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11" name="Google Shape;1811;p39"/>
          <p:cNvSpPr/>
          <p:nvPr/>
        </p:nvSpPr>
        <p:spPr>
          <a:xfrm>
            <a:off x="5789876" y="4998502"/>
            <a:ext cx="109682" cy="100292"/>
          </a:xfrm>
          <a:custGeom>
            <a:rect b="b" l="l" r="r" t="t"/>
            <a:pathLst>
              <a:path extrusionOk="0" h="113664" w="120650">
                <a:moveTo>
                  <a:pt x="0" y="0"/>
                </a:moveTo>
                <a:lnTo>
                  <a:pt x="14587" y="113365"/>
                </a:lnTo>
                <a:lnTo>
                  <a:pt x="120658" y="42092"/>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12" name="Google Shape;1812;p39"/>
          <p:cNvSpPr/>
          <p:nvPr/>
        </p:nvSpPr>
        <p:spPr>
          <a:xfrm>
            <a:off x="4602569" y="3340540"/>
            <a:ext cx="1278108" cy="1465945"/>
          </a:xfrm>
          <a:custGeom>
            <a:rect b="b" l="l" r="r" t="t"/>
            <a:pathLst>
              <a:path extrusionOk="0" h="1797685" w="1233170">
                <a:moveTo>
                  <a:pt x="0" y="0"/>
                </a:moveTo>
                <a:lnTo>
                  <a:pt x="1232577" y="1797378"/>
                </a:lnTo>
              </a:path>
            </a:pathLst>
          </a:custGeom>
          <a:noFill/>
          <a:ln cap="flat" cmpd="sng" w="3807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13" name="Google Shape;1813;p39"/>
          <p:cNvSpPr/>
          <p:nvPr/>
        </p:nvSpPr>
        <p:spPr>
          <a:xfrm>
            <a:off x="5798113" y="4722244"/>
            <a:ext cx="102177" cy="112059"/>
          </a:xfrm>
          <a:custGeom>
            <a:rect b="b" l="l" r="r" t="t"/>
            <a:pathLst>
              <a:path extrusionOk="0" h="127000" w="112395">
                <a:moveTo>
                  <a:pt x="94264" y="0"/>
                </a:moveTo>
                <a:lnTo>
                  <a:pt x="0" y="64643"/>
                </a:lnTo>
                <a:lnTo>
                  <a:pt x="111775" y="126585"/>
                </a:lnTo>
                <a:lnTo>
                  <a:pt x="94264" y="0"/>
                </a:lnTo>
                <a:close/>
              </a:path>
            </a:pathLst>
          </a:custGeom>
          <a:solidFill>
            <a:srgbClr val="D78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14" name="Google Shape;1814;p39"/>
          <p:cNvSpPr/>
          <p:nvPr/>
        </p:nvSpPr>
        <p:spPr>
          <a:xfrm>
            <a:off x="4818216" y="4378675"/>
            <a:ext cx="1050755" cy="696751"/>
          </a:xfrm>
          <a:custGeom>
            <a:rect b="b" l="l" r="r" t="t"/>
            <a:pathLst>
              <a:path extrusionOk="0" h="592454" w="1150620">
                <a:moveTo>
                  <a:pt x="0" y="592162"/>
                </a:moveTo>
                <a:lnTo>
                  <a:pt x="1150399" y="0"/>
                </a:lnTo>
              </a:path>
            </a:pathLst>
          </a:custGeom>
          <a:noFill/>
          <a:ln cap="flat" cmpd="sng" w="38075">
            <a:solidFill>
              <a:srgbClr val="043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15" name="Google Shape;1815;p39"/>
          <p:cNvSpPr/>
          <p:nvPr/>
        </p:nvSpPr>
        <p:spPr>
          <a:xfrm>
            <a:off x="5783401" y="4363290"/>
            <a:ext cx="116609" cy="91328"/>
          </a:xfrm>
          <a:custGeom>
            <a:rect b="b" l="l" r="r" t="t"/>
            <a:pathLst>
              <a:path extrusionOk="0" h="103504" w="128270">
                <a:moveTo>
                  <a:pt x="127782" y="0"/>
                </a:moveTo>
                <a:lnTo>
                  <a:pt x="0" y="1498"/>
                </a:lnTo>
                <a:lnTo>
                  <a:pt x="52311" y="103125"/>
                </a:lnTo>
                <a:lnTo>
                  <a:pt x="127782"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16" name="Google Shape;1816;p39"/>
          <p:cNvSpPr/>
          <p:nvPr/>
        </p:nvSpPr>
        <p:spPr>
          <a:xfrm>
            <a:off x="4804527" y="3071598"/>
            <a:ext cx="1073520" cy="1064213"/>
          </a:xfrm>
          <a:custGeom>
            <a:rect b="b" l="l" r="r" t="t"/>
            <a:pathLst>
              <a:path extrusionOk="0" h="1342389" w="1090929">
                <a:moveTo>
                  <a:pt x="0" y="0"/>
                </a:moveTo>
                <a:lnTo>
                  <a:pt x="1090399" y="1342029"/>
                </a:lnTo>
              </a:path>
            </a:pathLst>
          </a:custGeom>
          <a:noFill/>
          <a:ln cap="flat" cmpd="sng" w="38075">
            <a:solidFill>
              <a:srgbClr val="043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17" name="Google Shape;1817;p39"/>
          <p:cNvSpPr/>
          <p:nvPr/>
        </p:nvSpPr>
        <p:spPr>
          <a:xfrm>
            <a:off x="5793559" y="4051514"/>
            <a:ext cx="106217" cy="110378"/>
          </a:xfrm>
          <a:custGeom>
            <a:rect b="b" l="l" r="r" t="t"/>
            <a:pathLst>
              <a:path extrusionOk="0" h="125095" w="116839">
                <a:moveTo>
                  <a:pt x="88709" y="0"/>
                </a:moveTo>
                <a:lnTo>
                  <a:pt x="0" y="72076"/>
                </a:lnTo>
                <a:lnTo>
                  <a:pt x="116431" y="124748"/>
                </a:lnTo>
                <a:lnTo>
                  <a:pt x="88709"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18" name="Google Shape;1818;p39"/>
          <p:cNvSpPr/>
          <p:nvPr/>
        </p:nvSpPr>
        <p:spPr>
          <a:xfrm>
            <a:off x="4791282" y="3513714"/>
            <a:ext cx="1084695" cy="1118907"/>
          </a:xfrm>
          <a:custGeom>
            <a:rect b="b" l="l" r="r" t="t"/>
            <a:pathLst>
              <a:path extrusionOk="0" h="1268095" w="1193164">
                <a:moveTo>
                  <a:pt x="0" y="1267655"/>
                </a:moveTo>
                <a:lnTo>
                  <a:pt x="1193087" y="0"/>
                </a:lnTo>
              </a:path>
            </a:pathLst>
          </a:custGeom>
          <a:noFill/>
          <a:ln cap="flat" cmpd="sng" w="38075">
            <a:solidFill>
              <a:srgbClr val="FF2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19" name="Google Shape;1819;p39"/>
          <p:cNvSpPr/>
          <p:nvPr/>
        </p:nvSpPr>
        <p:spPr>
          <a:xfrm>
            <a:off x="5790598" y="3489232"/>
            <a:ext cx="109104" cy="108137"/>
          </a:xfrm>
          <a:custGeom>
            <a:rect b="b" l="l" r="r" t="t"/>
            <a:pathLst>
              <a:path extrusionOk="0" h="122554" w="120014">
                <a:moveTo>
                  <a:pt x="119952" y="0"/>
                </a:moveTo>
                <a:lnTo>
                  <a:pt x="0" y="44063"/>
                </a:lnTo>
                <a:lnTo>
                  <a:pt x="83233" y="122401"/>
                </a:lnTo>
                <a:lnTo>
                  <a:pt x="119952"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20" name="Google Shape;1820;p39"/>
          <p:cNvSpPr/>
          <p:nvPr/>
        </p:nvSpPr>
        <p:spPr>
          <a:xfrm>
            <a:off x="4625128" y="2823201"/>
            <a:ext cx="1244500" cy="448077"/>
          </a:xfrm>
          <a:custGeom>
            <a:rect b="b" l="l" r="r" t="t"/>
            <a:pathLst>
              <a:path extrusionOk="0" h="667385" w="1186179">
                <a:moveTo>
                  <a:pt x="0" y="0"/>
                </a:moveTo>
                <a:lnTo>
                  <a:pt x="1185992" y="667120"/>
                </a:lnTo>
              </a:path>
            </a:pathLst>
          </a:custGeom>
          <a:noFill/>
          <a:ln cap="flat" cmpd="sng" w="38075">
            <a:solidFill>
              <a:srgbClr val="FF2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21" name="Google Shape;1821;p39"/>
          <p:cNvSpPr/>
          <p:nvPr/>
        </p:nvSpPr>
        <p:spPr>
          <a:xfrm>
            <a:off x="5783611" y="3194131"/>
            <a:ext cx="116032" cy="93569"/>
          </a:xfrm>
          <a:custGeom>
            <a:rect b="b" l="l" r="r" t="t"/>
            <a:pathLst>
              <a:path extrusionOk="0" h="106045" w="127635">
                <a:moveTo>
                  <a:pt x="56036" y="0"/>
                </a:moveTo>
                <a:lnTo>
                  <a:pt x="0" y="99621"/>
                </a:lnTo>
                <a:lnTo>
                  <a:pt x="127638" y="105848"/>
                </a:lnTo>
                <a:lnTo>
                  <a:pt x="56036"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22" name="Google Shape;1822;p39"/>
          <p:cNvSpPr/>
          <p:nvPr/>
        </p:nvSpPr>
        <p:spPr>
          <a:xfrm>
            <a:off x="4917962" y="2686812"/>
            <a:ext cx="951665" cy="1744179"/>
          </a:xfrm>
          <a:custGeom>
            <a:rect b="b" l="l" r="r" t="t"/>
            <a:pathLst>
              <a:path extrusionOk="0" h="2012950" w="1057275">
                <a:moveTo>
                  <a:pt x="0" y="2012422"/>
                </a:moveTo>
                <a:lnTo>
                  <a:pt x="1056677" y="0"/>
                </a:lnTo>
              </a:path>
            </a:pathLst>
          </a:custGeom>
          <a:noFill/>
          <a:ln cap="flat" cmpd="sng" w="50775">
            <a:solidFill>
              <a:srgbClr val="FFFB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23" name="Google Shape;1823;p39"/>
          <p:cNvSpPr/>
          <p:nvPr/>
        </p:nvSpPr>
        <p:spPr>
          <a:xfrm>
            <a:off x="5774307" y="2615174"/>
            <a:ext cx="125845" cy="150719"/>
          </a:xfrm>
          <a:custGeom>
            <a:rect b="b" l="l" r="r" t="t"/>
            <a:pathLst>
              <a:path extrusionOk="0" h="170814" w="138429">
                <a:moveTo>
                  <a:pt x="138314" y="0"/>
                </a:moveTo>
                <a:lnTo>
                  <a:pt x="0" y="99505"/>
                </a:lnTo>
                <a:lnTo>
                  <a:pt x="134931" y="170353"/>
                </a:lnTo>
                <a:lnTo>
                  <a:pt x="138314" y="0"/>
                </a:lnTo>
                <a:close/>
              </a:path>
            </a:pathLst>
          </a:custGeom>
          <a:solidFill>
            <a:srgbClr val="FFFB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24" name="Google Shape;1824;p39"/>
          <p:cNvSpPr/>
          <p:nvPr/>
        </p:nvSpPr>
        <p:spPr>
          <a:xfrm>
            <a:off x="4831107" y="2386582"/>
            <a:ext cx="1168197" cy="167577"/>
          </a:xfrm>
          <a:custGeom>
            <a:rect b="b" l="l" r="r" t="t"/>
            <a:pathLst>
              <a:path extrusionOk="0" h="2012950" w="1057275">
                <a:moveTo>
                  <a:pt x="0" y="2012422"/>
                </a:moveTo>
                <a:lnTo>
                  <a:pt x="1056677" y="0"/>
                </a:lnTo>
              </a:path>
            </a:pathLst>
          </a:custGeom>
          <a:noFill/>
          <a:ln cap="flat" cmpd="sng" w="50775">
            <a:solidFill>
              <a:srgbClr val="FFFB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25" name="Google Shape;1825;p39"/>
          <p:cNvSpPr/>
          <p:nvPr/>
        </p:nvSpPr>
        <p:spPr>
          <a:xfrm>
            <a:off x="7447054" y="1679115"/>
            <a:ext cx="1289969" cy="338554"/>
          </a:xfrm>
          <a:prstGeom prst="rect">
            <a:avLst/>
          </a:prstGeom>
          <a:noFill/>
          <a:ln>
            <a:noFill/>
          </a:ln>
        </p:spPr>
        <p:txBody>
          <a:bodyPr anchorCtr="0" anchor="t" bIns="45700" lIns="91425" spcFirstLastPara="1" rIns="91425" wrap="square" tIns="45700">
            <a:spAutoFit/>
          </a:bodyPr>
          <a:lstStyle/>
          <a:p>
            <a:pPr indent="0" lvl="0" marL="11397" marR="0" rtl="0" algn="l">
              <a:spcBef>
                <a:spcPts val="0"/>
              </a:spcBef>
              <a:spcAft>
                <a:spcPts val="0"/>
              </a:spcAft>
              <a:buNone/>
            </a:pPr>
            <a:r>
              <a:rPr b="1" lang="en-US" sz="1600">
                <a:solidFill>
                  <a:schemeClr val="dk1"/>
                </a:solidFill>
                <a:latin typeface="Calibri"/>
                <a:ea typeface="Calibri"/>
                <a:cs typeface="Calibri"/>
                <a:sym typeface="Calibri"/>
              </a:rPr>
              <a:t>Reduce tasks</a:t>
            </a:r>
            <a:endParaRPr sz="1600">
              <a:solidFill>
                <a:schemeClr val="dk1"/>
              </a:solidFill>
              <a:latin typeface="Calibri"/>
              <a:ea typeface="Calibri"/>
              <a:cs typeface="Calibri"/>
              <a:sym typeface="Calibri"/>
            </a:endParaRPr>
          </a:p>
        </p:txBody>
      </p:sp>
      <p:sp>
        <p:nvSpPr>
          <p:cNvPr id="1826" name="Google Shape;1826;p39"/>
          <p:cNvSpPr txBox="1"/>
          <p:nvPr/>
        </p:nvSpPr>
        <p:spPr>
          <a:xfrm>
            <a:off x="7579027" y="2358510"/>
            <a:ext cx="1217784"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(yellow, 37)</a:t>
            </a:r>
            <a:endParaRPr/>
          </a:p>
        </p:txBody>
      </p:sp>
      <p:sp>
        <p:nvSpPr>
          <p:cNvPr id="1827" name="Google Shape;1827;p39"/>
          <p:cNvSpPr txBox="1"/>
          <p:nvPr/>
        </p:nvSpPr>
        <p:spPr>
          <a:xfrm>
            <a:off x="7582024" y="3194131"/>
            <a:ext cx="1017155"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(red, 148)</a:t>
            </a:r>
            <a:endParaRPr/>
          </a:p>
        </p:txBody>
      </p:sp>
      <p:sp>
        <p:nvSpPr>
          <p:cNvPr id="1828" name="Google Shape;1828;p39"/>
          <p:cNvSpPr txBox="1"/>
          <p:nvPr/>
        </p:nvSpPr>
        <p:spPr>
          <a:xfrm>
            <a:off x="6120271" y="2308781"/>
            <a:ext cx="1153053" cy="487313"/>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(yellow, 17) </a:t>
            </a:r>
            <a:endParaRPr/>
          </a:p>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(yellow, 20)</a:t>
            </a:r>
            <a:endParaRPr/>
          </a:p>
        </p:txBody>
      </p:sp>
      <p:sp>
        <p:nvSpPr>
          <p:cNvPr id="1829" name="Google Shape;1829;p39"/>
          <p:cNvSpPr txBox="1"/>
          <p:nvPr/>
        </p:nvSpPr>
        <p:spPr>
          <a:xfrm>
            <a:off x="6188220" y="3128041"/>
            <a:ext cx="1017155" cy="489878"/>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(red, 77)	 </a:t>
            </a:r>
            <a:endParaRPr/>
          </a:p>
          <a:p>
            <a:pPr indent="0" lvl="0" marL="11397" marR="0" rtl="0" algn="l">
              <a:lnSpc>
                <a:spcPct val="119437"/>
              </a:lnSpc>
              <a:spcBef>
                <a:spcPts val="0"/>
              </a:spcBef>
              <a:spcAft>
                <a:spcPts val="0"/>
              </a:spcAft>
              <a:buNone/>
            </a:pPr>
            <a:r>
              <a:rPr lang="en-US" sz="1600">
                <a:solidFill>
                  <a:schemeClr val="dk1"/>
                </a:solidFill>
                <a:latin typeface="Arial"/>
                <a:ea typeface="Arial"/>
                <a:cs typeface="Arial"/>
                <a:sym typeface="Arial"/>
              </a:rPr>
              <a:t>(red, 71)</a:t>
            </a:r>
            <a:endParaRPr/>
          </a:p>
        </p:txBody>
      </p:sp>
      <p:sp>
        <p:nvSpPr>
          <p:cNvPr id="1830" name="Google Shape;1830;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114" name="Google Shape;114;p4"/>
          <p:cNvGrpSpPr/>
          <p:nvPr/>
        </p:nvGrpSpPr>
        <p:grpSpPr>
          <a:xfrm>
            <a:off x="1143000" y="3048000"/>
            <a:ext cx="1295400" cy="2514600"/>
            <a:chOff x="1295400" y="2667000"/>
            <a:chExt cx="1295400" cy="2514600"/>
          </a:xfrm>
        </p:grpSpPr>
        <p:sp>
          <p:nvSpPr>
            <p:cNvPr id="115" name="Google Shape;115;p4"/>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116" name="Google Shape;116;p4"/>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nvGrpSpPr>
            <p:cNvPr id="117" name="Google Shape;117;p4"/>
            <p:cNvGrpSpPr/>
            <p:nvPr/>
          </p:nvGrpSpPr>
          <p:grpSpPr>
            <a:xfrm>
              <a:off x="1295400" y="2667000"/>
              <a:ext cx="457200" cy="381000"/>
              <a:chOff x="1295400" y="2667000"/>
              <a:chExt cx="457200" cy="381000"/>
            </a:xfrm>
          </p:grpSpPr>
          <p:sp>
            <p:nvSpPr>
              <p:cNvPr id="118" name="Google Shape;118;p4"/>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 name="Google Shape;119;p4"/>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0" name="Google Shape;120;p4"/>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121" name="Google Shape;121;p4"/>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22" name="Google Shape;122;p4"/>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123" name="Google Shape;123;p4"/>
            <p:cNvGrpSpPr/>
            <p:nvPr/>
          </p:nvGrpSpPr>
          <p:grpSpPr>
            <a:xfrm>
              <a:off x="1295400" y="3352800"/>
              <a:ext cx="457200" cy="381000"/>
              <a:chOff x="1295400" y="2667000"/>
              <a:chExt cx="457200" cy="381000"/>
            </a:xfrm>
          </p:grpSpPr>
          <p:sp>
            <p:nvSpPr>
              <p:cNvPr id="124" name="Google Shape;124;p4"/>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5" name="Google Shape;125;p4"/>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6" name="Google Shape;126;p4"/>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127" name="Google Shape;127;p4"/>
            <p:cNvGrpSpPr/>
            <p:nvPr/>
          </p:nvGrpSpPr>
          <p:grpSpPr>
            <a:xfrm>
              <a:off x="1295400" y="4800600"/>
              <a:ext cx="457200" cy="381000"/>
              <a:chOff x="1295400" y="2667000"/>
              <a:chExt cx="457200" cy="381000"/>
            </a:xfrm>
          </p:grpSpPr>
          <p:sp>
            <p:nvSpPr>
              <p:cNvPr id="128" name="Google Shape;128;p4"/>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9" name="Google Shape;129;p4"/>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0" name="Google Shape;130;p4"/>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131" name="Google Shape;131;p4"/>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Input: key-value pairs</a:t>
            </a:r>
            <a:endParaRPr/>
          </a:p>
        </p:txBody>
      </p:sp>
      <p:sp>
        <p:nvSpPr>
          <p:cNvPr id="132" name="Google Shape;132;p4"/>
          <p:cNvSpPr txBox="1"/>
          <p:nvPr/>
        </p:nvSpPr>
        <p:spPr>
          <a:xfrm>
            <a:off x="27188" y="4114800"/>
            <a:ext cx="7120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JOB</a:t>
            </a:r>
            <a:endParaRPr/>
          </a:p>
        </p:txBody>
      </p:sp>
      <p:cxnSp>
        <p:nvCxnSpPr>
          <p:cNvPr id="133" name="Google Shape;133;p4"/>
          <p:cNvCxnSpPr>
            <a:stCxn id="132" idx="3"/>
          </p:cNvCxnSpPr>
          <p:nvPr/>
        </p:nvCxnSpPr>
        <p:spPr>
          <a:xfrm flipH="1" rot="10800000">
            <a:off x="739192" y="3505332"/>
            <a:ext cx="327600" cy="840300"/>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134" name="Google Shape;134;p4"/>
          <p:cNvCxnSpPr>
            <a:stCxn id="132" idx="3"/>
          </p:cNvCxnSpPr>
          <p:nvPr/>
        </p:nvCxnSpPr>
        <p:spPr>
          <a:xfrm flipH="1" rot="10800000">
            <a:off x="739192" y="4038733"/>
            <a:ext cx="327600" cy="306900"/>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135" name="Google Shape;135;p4"/>
          <p:cNvCxnSpPr>
            <a:stCxn id="132" idx="3"/>
          </p:cNvCxnSpPr>
          <p:nvPr/>
        </p:nvCxnSpPr>
        <p:spPr>
          <a:xfrm>
            <a:off x="739192" y="4345633"/>
            <a:ext cx="403800" cy="378900"/>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136" name="Google Shape;136;p4"/>
          <p:cNvCxnSpPr>
            <a:stCxn id="132" idx="3"/>
          </p:cNvCxnSpPr>
          <p:nvPr/>
        </p:nvCxnSpPr>
        <p:spPr>
          <a:xfrm>
            <a:off x="739192" y="4345633"/>
            <a:ext cx="403800" cy="988500"/>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137" name="Google Shape;137;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40"/>
          <p:cNvSpPr txBox="1"/>
          <p:nvPr/>
        </p:nvSpPr>
        <p:spPr>
          <a:xfrm>
            <a:off x="495300" y="1143000"/>
            <a:ext cx="8115300" cy="473975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Map tasks</a:t>
            </a:r>
            <a:endParaRPr/>
          </a:p>
          <a:p>
            <a:pPr indent="-342900" lvl="1" marL="800100" marR="0" rtl="0" algn="l">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Input is in “key-value” format, e.g., key = file locations, value = text</a:t>
            </a:r>
            <a:endParaRPr/>
          </a:p>
          <a:p>
            <a:pPr indent="-342900" lvl="1" marL="800100" marR="0" rtl="0" algn="l">
              <a:spcBef>
                <a:spcPts val="600"/>
              </a:spcBef>
              <a:spcAft>
                <a:spcPts val="0"/>
              </a:spcAft>
              <a:buClr>
                <a:schemeClr val="dk1"/>
              </a:buClr>
              <a:buSzPts val="2000"/>
              <a:buFont typeface="Arial"/>
              <a:buChar char="•"/>
            </a:pPr>
            <a:r>
              <a:rPr b="0" i="0" lang="en-US" sz="2000" u="sng" cap="none" strike="noStrike">
                <a:solidFill>
                  <a:schemeClr val="dk1"/>
                </a:solidFill>
                <a:latin typeface="Calibri"/>
                <a:ea typeface="Calibri"/>
                <a:cs typeface="Calibri"/>
                <a:sym typeface="Calibri"/>
              </a:rPr>
              <a:t>Map code written by the user</a:t>
            </a:r>
            <a:endParaRPr/>
          </a:p>
          <a:p>
            <a:pPr indent="-342900" lvl="1" marL="800100" marR="0" rtl="0" algn="l">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Processes chunks and produces sequence of key-value pairs,    Notice: the “key” is not in usual sense, do not have to be unique</a:t>
            </a:r>
            <a:endParaRPr/>
          </a:p>
          <a:p>
            <a:pPr indent="-342900" lvl="0" marL="342900" marR="0" rtl="0" algn="l">
              <a:spcBef>
                <a:spcPts val="60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Group by Key/Shuffle</a:t>
            </a:r>
            <a:endParaRPr/>
          </a:p>
          <a:p>
            <a:pPr indent="-342900" lvl="1" marL="800100" marR="0" rtl="0" algn="l">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Collects key-value pairs from each Map task</a:t>
            </a:r>
            <a:endParaRPr/>
          </a:p>
          <a:p>
            <a:pPr indent="-342900" lvl="1" marL="800100" marR="0" rtl="0" algn="l">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Values associated with each key are formed into </a:t>
            </a:r>
            <a:r>
              <a:rPr b="0" i="0" lang="en-US" sz="2000" u="sng" cap="none" strike="noStrike">
                <a:solidFill>
                  <a:schemeClr val="dk1"/>
                </a:solidFill>
                <a:latin typeface="Calibri"/>
                <a:ea typeface="Calibri"/>
                <a:cs typeface="Calibri"/>
                <a:sym typeface="Calibri"/>
              </a:rPr>
              <a:t>a list of values </a:t>
            </a:r>
            <a:endParaRPr/>
          </a:p>
          <a:p>
            <a:pPr indent="-342900" lvl="1" marL="800100" marR="0" rtl="0" algn="l">
              <a:spcBef>
                <a:spcPts val="600"/>
              </a:spcBef>
              <a:spcAft>
                <a:spcPts val="0"/>
              </a:spcAft>
              <a:buClr>
                <a:schemeClr val="dk1"/>
              </a:buClr>
              <a:buSzPts val="2000"/>
              <a:buFont typeface="Arial"/>
              <a:buChar char="•"/>
            </a:pPr>
            <a:r>
              <a:rPr b="0" i="0" lang="en-US" sz="2000" u="sng" cap="none" strike="noStrike">
                <a:solidFill>
                  <a:schemeClr val="dk1"/>
                </a:solidFill>
                <a:latin typeface="Calibri"/>
                <a:ea typeface="Calibri"/>
                <a:cs typeface="Calibri"/>
                <a:sym typeface="Calibri"/>
              </a:rPr>
              <a:t>All key-value pairs with same key go to same Reduce task</a:t>
            </a:r>
            <a:endParaRPr/>
          </a:p>
          <a:p>
            <a:pPr indent="-342900" lvl="0" marL="342900" marR="0" rtl="0" algn="l">
              <a:spcBef>
                <a:spcPts val="60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Reduce task</a:t>
            </a:r>
            <a:endParaRPr/>
          </a:p>
          <a:p>
            <a:pPr indent="-342900" lvl="1" marL="800100" marR="0" rtl="0" algn="l">
              <a:spcBef>
                <a:spcPts val="600"/>
              </a:spcBef>
              <a:spcAft>
                <a:spcPts val="0"/>
              </a:spcAft>
              <a:buClr>
                <a:schemeClr val="dk1"/>
              </a:buClr>
              <a:buSzPts val="2000"/>
              <a:buFont typeface="Arial"/>
              <a:buChar char="•"/>
            </a:pPr>
            <a:r>
              <a:rPr b="0" i="0" lang="en-US" sz="2000" u="sng" cap="none" strike="noStrike">
                <a:solidFill>
                  <a:schemeClr val="dk1"/>
                </a:solidFill>
                <a:latin typeface="Calibri"/>
                <a:ea typeface="Calibri"/>
                <a:cs typeface="Calibri"/>
                <a:sym typeface="Calibri"/>
              </a:rPr>
              <a:t>Reduce code written by user</a:t>
            </a:r>
            <a:endParaRPr b="0" i="0" sz="2000" u="none" cap="none" strike="noStrike">
              <a:solidFill>
                <a:schemeClr val="dk1"/>
              </a:solidFill>
              <a:latin typeface="Calibri"/>
              <a:ea typeface="Calibri"/>
              <a:cs typeface="Calibri"/>
              <a:sym typeface="Calibri"/>
            </a:endParaRPr>
          </a:p>
          <a:p>
            <a:pPr indent="-342900" lvl="1" marL="800100" marR="0" rtl="0" algn="l">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Produces output key-value pairs</a:t>
            </a:r>
            <a:endParaRPr/>
          </a:p>
        </p:txBody>
      </p:sp>
      <p:sp>
        <p:nvSpPr>
          <p:cNvPr id="1837" name="Google Shape;1837;p40"/>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Summary</a:t>
            </a:r>
            <a:endParaRPr b="0" sz="3600">
              <a:solidFill>
                <a:srgbClr val="A01A06"/>
              </a:solidFill>
              <a:latin typeface="Calibri"/>
              <a:ea typeface="Calibri"/>
              <a:cs typeface="Calibri"/>
              <a:sym typeface="Calibri"/>
            </a:endParaRPr>
          </a:p>
        </p:txBody>
      </p:sp>
      <p:pic>
        <p:nvPicPr>
          <p:cNvPr descr="mapReducePic.tiff" id="1838" name="Google Shape;1838;p40"/>
          <p:cNvPicPr preferRelativeResize="0"/>
          <p:nvPr/>
        </p:nvPicPr>
        <p:blipFill rotWithShape="1">
          <a:blip r:embed="rId3">
            <a:alphaModFix/>
          </a:blip>
          <a:srcRect b="0" l="0" r="0" t="0"/>
          <a:stretch/>
        </p:blipFill>
        <p:spPr>
          <a:xfrm>
            <a:off x="5791200" y="4685204"/>
            <a:ext cx="3352800" cy="2172796"/>
          </a:xfrm>
          <a:prstGeom prst="rect">
            <a:avLst/>
          </a:prstGeom>
          <a:noFill/>
          <a:ln>
            <a:noFill/>
          </a:ln>
        </p:spPr>
      </p:pic>
      <p:sp>
        <p:nvSpPr>
          <p:cNvPr id="1839" name="Google Shape;1839;p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41"/>
          <p:cNvSpPr/>
          <p:nvPr/>
        </p:nvSpPr>
        <p:spPr>
          <a:xfrm>
            <a:off x="923219" y="1224209"/>
            <a:ext cx="7844789" cy="54101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45" name="Google Shape;1845;p41"/>
          <p:cNvSpPr txBox="1"/>
          <p:nvPr/>
        </p:nvSpPr>
        <p:spPr>
          <a:xfrm>
            <a:off x="232409" y="1752600"/>
            <a:ext cx="1672589" cy="1143000"/>
          </a:xfrm>
          <a:prstGeom prst="rect">
            <a:avLst/>
          </a:prstGeom>
          <a:solidFill>
            <a:srgbClr val="60B5CC"/>
          </a:solidFill>
          <a:ln cap="flat" cmpd="sng" w="48000">
            <a:solidFill>
              <a:srgbClr val="448495"/>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MAP:</a:t>
            </a:r>
            <a:endParaRPr sz="1800">
              <a:solidFill>
                <a:schemeClr val="dk1"/>
              </a:solidFill>
              <a:latin typeface="Corbel"/>
              <a:ea typeface="Corbel"/>
              <a:cs typeface="Corbel"/>
              <a:sym typeface="Corbel"/>
            </a:endParaRPr>
          </a:p>
          <a:p>
            <a:pPr indent="1270" lvl="0" marL="192405" marR="184785" rtl="0" algn="ctr">
              <a:lnSpc>
                <a:spcPct val="100000"/>
              </a:lnSpc>
              <a:spcBef>
                <a:spcPts val="40"/>
              </a:spcBef>
              <a:spcAft>
                <a:spcPts val="0"/>
              </a:spcAft>
              <a:buNone/>
            </a:pPr>
            <a:r>
              <a:rPr lang="en-US" sz="1400">
                <a:solidFill>
                  <a:srgbClr val="FFFFFF"/>
                </a:solidFill>
                <a:latin typeface="Corbel"/>
                <a:ea typeface="Corbel"/>
                <a:cs typeface="Corbel"/>
                <a:sym typeface="Corbel"/>
              </a:rPr>
              <a:t>Read input and produces a set of key-value pairs</a:t>
            </a:r>
            <a:endParaRPr sz="1400">
              <a:solidFill>
                <a:schemeClr val="dk1"/>
              </a:solidFill>
              <a:latin typeface="Corbel"/>
              <a:ea typeface="Corbel"/>
              <a:cs typeface="Corbel"/>
              <a:sym typeface="Corbel"/>
            </a:endParaRPr>
          </a:p>
        </p:txBody>
      </p:sp>
      <p:sp>
        <p:nvSpPr>
          <p:cNvPr id="1846" name="Google Shape;1846;p41"/>
          <p:cNvSpPr txBox="1"/>
          <p:nvPr/>
        </p:nvSpPr>
        <p:spPr>
          <a:xfrm>
            <a:off x="232409" y="3429000"/>
            <a:ext cx="1672589" cy="1261884"/>
          </a:xfrm>
          <a:prstGeom prst="rect">
            <a:avLst/>
          </a:prstGeom>
          <a:solidFill>
            <a:srgbClr val="F0AD00"/>
          </a:solidFill>
          <a:ln cap="flat" cmpd="sng" w="48000">
            <a:solidFill>
              <a:srgbClr val="B07E00"/>
            </a:solidFill>
            <a:prstDash val="solid"/>
            <a:round/>
            <a:headEnd len="sm" w="sm" type="none"/>
            <a:tailEnd len="sm" w="sm" type="none"/>
          </a:ln>
        </p:spPr>
        <p:txBody>
          <a:bodyPr anchorCtr="0" anchor="t" bIns="0" lIns="0" spcFirstLastPara="1" rIns="0" wrap="square" tIns="0">
            <a:spAutoFit/>
          </a:bodyPr>
          <a:lstStyle/>
          <a:p>
            <a:pPr indent="0" lvl="0" marL="128270" marR="0" rtl="0" algn="l">
              <a:lnSpc>
                <a:spcPct val="100000"/>
              </a:lnSpc>
              <a:spcBef>
                <a:spcPts val="0"/>
              </a:spcBef>
              <a:spcAft>
                <a:spcPts val="0"/>
              </a:spcAft>
              <a:buNone/>
            </a:pPr>
            <a:r>
              <a:rPr b="1" lang="en-US" sz="1800">
                <a:solidFill>
                  <a:srgbClr val="FFFFFF"/>
                </a:solidFill>
                <a:latin typeface="Corbel"/>
                <a:ea typeface="Corbel"/>
                <a:cs typeface="Corbel"/>
                <a:sym typeface="Corbel"/>
              </a:rPr>
              <a:t>Group by key:</a:t>
            </a:r>
            <a:endParaRPr sz="1800">
              <a:solidFill>
                <a:schemeClr val="dk1"/>
              </a:solidFill>
              <a:latin typeface="Corbel"/>
              <a:ea typeface="Corbel"/>
              <a:cs typeface="Corbel"/>
              <a:sym typeface="Corbel"/>
            </a:endParaRPr>
          </a:p>
          <a:p>
            <a:pPr indent="0" lvl="0" marL="82550" marR="74295" rtl="0" algn="ctr">
              <a:lnSpc>
                <a:spcPct val="100000"/>
              </a:lnSpc>
              <a:spcBef>
                <a:spcPts val="40"/>
              </a:spcBef>
              <a:spcAft>
                <a:spcPts val="0"/>
              </a:spcAft>
              <a:buNone/>
            </a:pPr>
            <a:r>
              <a:rPr lang="en-US" sz="1400">
                <a:solidFill>
                  <a:srgbClr val="FFFFFF"/>
                </a:solidFill>
                <a:latin typeface="Corbel"/>
                <a:ea typeface="Corbel"/>
                <a:cs typeface="Corbel"/>
                <a:sym typeface="Corbel"/>
              </a:rPr>
              <a:t>Collect all pairs with same key</a:t>
            </a:r>
            <a:endParaRPr sz="1400">
              <a:solidFill>
                <a:schemeClr val="dk1"/>
              </a:solidFill>
              <a:latin typeface="Corbel"/>
              <a:ea typeface="Corbel"/>
              <a:cs typeface="Corbel"/>
              <a:sym typeface="Corbel"/>
            </a:endParaRPr>
          </a:p>
          <a:p>
            <a:pPr indent="0" lvl="0" marL="94615" marR="89535" rtl="0" algn="ctr">
              <a:lnSpc>
                <a:spcPct val="100000"/>
              </a:lnSpc>
              <a:spcBef>
                <a:spcPts val="5"/>
              </a:spcBef>
              <a:spcAft>
                <a:spcPts val="0"/>
              </a:spcAft>
              <a:buNone/>
            </a:pPr>
            <a:r>
              <a:rPr lang="en-US" sz="1200">
                <a:solidFill>
                  <a:srgbClr val="FFFFFF"/>
                </a:solidFill>
                <a:latin typeface="Corbel"/>
                <a:ea typeface="Corbel"/>
                <a:cs typeface="Corbel"/>
                <a:sym typeface="Corbel"/>
              </a:rPr>
              <a:t>(Hash merge, Shuffle, Sort, Partition)</a:t>
            </a:r>
            <a:endParaRPr sz="1200">
              <a:solidFill>
                <a:srgbClr val="FFFFFF"/>
              </a:solidFill>
              <a:latin typeface="Corbel"/>
              <a:ea typeface="Corbel"/>
              <a:cs typeface="Corbel"/>
              <a:sym typeface="Corbel"/>
            </a:endParaRPr>
          </a:p>
          <a:p>
            <a:pPr indent="0" lvl="0" marL="94615" marR="89535" rtl="0" algn="ctr">
              <a:lnSpc>
                <a:spcPct val="100000"/>
              </a:lnSpc>
              <a:spcBef>
                <a:spcPts val="5"/>
              </a:spcBef>
              <a:spcAft>
                <a:spcPts val="0"/>
              </a:spcAft>
              <a:buNone/>
            </a:pPr>
            <a:r>
              <a:t/>
            </a:r>
            <a:endParaRPr sz="1200">
              <a:solidFill>
                <a:schemeClr val="dk1"/>
              </a:solidFill>
              <a:latin typeface="Corbel"/>
              <a:ea typeface="Corbel"/>
              <a:cs typeface="Corbel"/>
              <a:sym typeface="Corbel"/>
            </a:endParaRPr>
          </a:p>
        </p:txBody>
      </p:sp>
      <p:sp>
        <p:nvSpPr>
          <p:cNvPr id="1847" name="Google Shape;1847;p41"/>
          <p:cNvSpPr txBox="1"/>
          <p:nvPr/>
        </p:nvSpPr>
        <p:spPr>
          <a:xfrm>
            <a:off x="232409" y="4953000"/>
            <a:ext cx="1672589" cy="1143000"/>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414655" marR="0" rtl="0" algn="l">
              <a:lnSpc>
                <a:spcPct val="100000"/>
              </a:lnSpc>
              <a:spcBef>
                <a:spcPts val="0"/>
              </a:spcBef>
              <a:spcAft>
                <a:spcPts val="0"/>
              </a:spcAft>
              <a:buNone/>
            </a:pPr>
            <a:r>
              <a:rPr b="1" lang="en-US" sz="1800">
                <a:solidFill>
                  <a:srgbClr val="FFFFFF"/>
                </a:solidFill>
                <a:latin typeface="Corbel"/>
                <a:ea typeface="Corbel"/>
                <a:cs typeface="Corbel"/>
                <a:sym typeface="Corbel"/>
              </a:rPr>
              <a:t>Reduce:</a:t>
            </a:r>
            <a:endParaRPr sz="1800">
              <a:solidFill>
                <a:schemeClr val="dk1"/>
              </a:solidFill>
              <a:latin typeface="Corbel"/>
              <a:ea typeface="Corbel"/>
              <a:cs typeface="Corbel"/>
              <a:sym typeface="Corbel"/>
            </a:endParaRPr>
          </a:p>
          <a:p>
            <a:pPr indent="0" lvl="0" marL="207645" marR="200660" rtl="0" algn="just">
              <a:lnSpc>
                <a:spcPct val="100000"/>
              </a:lnSpc>
              <a:spcBef>
                <a:spcPts val="40"/>
              </a:spcBef>
              <a:spcAft>
                <a:spcPts val="0"/>
              </a:spcAft>
              <a:buNone/>
            </a:pPr>
            <a:r>
              <a:rPr lang="en-US" sz="1400">
                <a:solidFill>
                  <a:srgbClr val="FFFFFF"/>
                </a:solidFill>
                <a:latin typeface="Corbel"/>
                <a:ea typeface="Corbel"/>
                <a:cs typeface="Corbel"/>
                <a:sym typeface="Corbel"/>
              </a:rPr>
              <a:t>Collect all values belonging to the key and output</a:t>
            </a:r>
            <a:endParaRPr sz="1400">
              <a:solidFill>
                <a:schemeClr val="dk1"/>
              </a:solidFill>
              <a:latin typeface="Corbel"/>
              <a:ea typeface="Corbel"/>
              <a:cs typeface="Corbel"/>
              <a:sym typeface="Corbel"/>
            </a:endParaRPr>
          </a:p>
        </p:txBody>
      </p:sp>
      <p:sp>
        <p:nvSpPr>
          <p:cNvPr id="1848" name="Google Shape;1848;p4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A Diagram</a:t>
            </a:r>
            <a:endParaRPr b="0" sz="3600">
              <a:solidFill>
                <a:srgbClr val="A01A06"/>
              </a:solidFill>
              <a:latin typeface="Calibri"/>
              <a:ea typeface="Calibri"/>
              <a:cs typeface="Calibri"/>
              <a:sym typeface="Calibri"/>
            </a:endParaRPr>
          </a:p>
        </p:txBody>
      </p:sp>
      <p:sp>
        <p:nvSpPr>
          <p:cNvPr id="1849" name="Google Shape;1849;p41"/>
          <p:cNvSpPr txBox="1"/>
          <p:nvPr/>
        </p:nvSpPr>
        <p:spPr>
          <a:xfrm>
            <a:off x="2286000" y="1414046"/>
            <a:ext cx="14280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Big document</a:t>
            </a:r>
            <a:endParaRPr/>
          </a:p>
        </p:txBody>
      </p:sp>
      <p:sp>
        <p:nvSpPr>
          <p:cNvPr id="1850" name="Google Shape;1850;p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42"/>
          <p:cNvSpPr/>
          <p:nvPr/>
        </p:nvSpPr>
        <p:spPr>
          <a:xfrm>
            <a:off x="1147762" y="1376362"/>
            <a:ext cx="6800849" cy="47053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56" name="Google Shape;1856;p42"/>
          <p:cNvSpPr txBox="1"/>
          <p:nvPr/>
        </p:nvSpPr>
        <p:spPr>
          <a:xfrm>
            <a:off x="764540" y="5943600"/>
            <a:ext cx="7604759" cy="36933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rgbClr val="3366FF"/>
                </a:solidFill>
                <a:latin typeface="Corbel"/>
                <a:ea typeface="Corbel"/>
                <a:cs typeface="Corbel"/>
                <a:sym typeface="Corbel"/>
              </a:rPr>
              <a:t>All phases are distributed with many tasks doing the work</a:t>
            </a:r>
            <a:endParaRPr sz="2400">
              <a:solidFill>
                <a:srgbClr val="3366FF"/>
              </a:solidFill>
              <a:latin typeface="Corbel"/>
              <a:ea typeface="Corbel"/>
              <a:cs typeface="Corbel"/>
              <a:sym typeface="Corbel"/>
            </a:endParaRPr>
          </a:p>
        </p:txBody>
      </p:sp>
      <p:sp>
        <p:nvSpPr>
          <p:cNvPr id="1857" name="Google Shape;1857;p4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In Parallel</a:t>
            </a:r>
            <a:endParaRPr b="0" sz="3600">
              <a:solidFill>
                <a:srgbClr val="A01A06"/>
              </a:solidFill>
              <a:latin typeface="Calibri"/>
              <a:ea typeface="Calibri"/>
              <a:cs typeface="Calibri"/>
              <a:sym typeface="Calibri"/>
            </a:endParaRPr>
          </a:p>
        </p:txBody>
      </p:sp>
      <p:sp>
        <p:nvSpPr>
          <p:cNvPr id="1858" name="Google Shape;1858;p42"/>
          <p:cNvSpPr txBox="1"/>
          <p:nvPr/>
        </p:nvSpPr>
        <p:spPr>
          <a:xfrm>
            <a:off x="304800" y="3512938"/>
            <a:ext cx="142660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366FF"/>
                </a:solidFill>
                <a:latin typeface="Tahoma"/>
                <a:ea typeface="Tahoma"/>
                <a:cs typeface="Tahoma"/>
                <a:sym typeface="Tahoma"/>
              </a:rPr>
              <a:t>Hash function</a:t>
            </a:r>
            <a:endParaRPr/>
          </a:p>
        </p:txBody>
      </p:sp>
      <p:cxnSp>
        <p:nvCxnSpPr>
          <p:cNvPr id="1859" name="Google Shape;1859;p42"/>
          <p:cNvCxnSpPr>
            <a:stCxn id="1858" idx="0"/>
          </p:cNvCxnSpPr>
          <p:nvPr/>
        </p:nvCxnSpPr>
        <p:spPr>
          <a:xfrm flipH="1" rot="10800000">
            <a:off x="1018105" y="3245038"/>
            <a:ext cx="456300" cy="267900"/>
          </a:xfrm>
          <a:prstGeom prst="straightConnector1">
            <a:avLst/>
          </a:prstGeom>
          <a:noFill/>
          <a:ln cap="flat" cmpd="sng" w="9525">
            <a:solidFill>
              <a:srgbClr val="4A7DBA"/>
            </a:solidFill>
            <a:prstDash val="solid"/>
            <a:round/>
            <a:headEnd len="sm" w="sm" type="none"/>
            <a:tailEnd len="med" w="med" type="triangle"/>
          </a:ln>
        </p:spPr>
      </p:cxnSp>
      <p:sp>
        <p:nvSpPr>
          <p:cNvPr id="1860" name="Google Shape;1860;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4" name="Shape 1864"/>
        <p:cNvGrpSpPr/>
        <p:nvPr/>
      </p:nvGrpSpPr>
      <p:grpSpPr>
        <a:xfrm>
          <a:off x="0" y="0"/>
          <a:ext cx="0" cy="0"/>
          <a:chOff x="0" y="0"/>
          <a:chExt cx="0" cy="0"/>
        </a:xfrm>
      </p:grpSpPr>
      <p:sp>
        <p:nvSpPr>
          <p:cNvPr id="1865" name="Google Shape;1865;p43"/>
          <p:cNvSpPr txBox="1"/>
          <p:nvPr/>
        </p:nvSpPr>
        <p:spPr>
          <a:xfrm>
            <a:off x="685800" y="1524000"/>
            <a:ext cx="8153400" cy="27186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2400">
                <a:solidFill>
                  <a:srgbClr val="A01A06"/>
                </a:solidFill>
                <a:latin typeface="Calibri"/>
                <a:ea typeface="Calibri"/>
                <a:cs typeface="Calibri"/>
                <a:sym typeface="Calibri"/>
              </a:rPr>
              <a:t>MapReduce environment takes care of:</a:t>
            </a:r>
            <a:endParaRPr sz="2400">
              <a:solidFill>
                <a:srgbClr val="A01A06"/>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1912"/>
              <a:buFont typeface="Arial"/>
              <a:buChar char="•"/>
            </a:pPr>
            <a:r>
              <a:rPr b="1" lang="en-US" sz="2400">
                <a:solidFill>
                  <a:schemeClr val="dk1"/>
                </a:solidFill>
                <a:latin typeface="Calibri"/>
                <a:ea typeface="Calibri"/>
                <a:cs typeface="Calibri"/>
                <a:sym typeface="Calibri"/>
              </a:rPr>
              <a:t>Partitioning </a:t>
            </a:r>
            <a:r>
              <a:rPr lang="en-US" sz="2400">
                <a:solidFill>
                  <a:schemeClr val="dk1"/>
                </a:solidFill>
                <a:latin typeface="Calibri"/>
                <a:ea typeface="Calibri"/>
                <a:cs typeface="Calibri"/>
                <a:sym typeface="Calibri"/>
              </a:rPr>
              <a:t>the input data</a:t>
            </a:r>
            <a:endParaRPr b="1" sz="2400">
              <a:solidFill>
                <a:schemeClr val="dk1"/>
              </a:solidFill>
              <a:latin typeface="Calibri"/>
              <a:ea typeface="Calibri"/>
              <a:cs typeface="Calibri"/>
              <a:sym typeface="Calibri"/>
            </a:endParaRPr>
          </a:p>
          <a:p>
            <a:pPr indent="0" lvl="0" marL="0" marR="5080" rtl="0" algn="l">
              <a:lnSpc>
                <a:spcPct val="100000"/>
              </a:lnSpc>
              <a:spcBef>
                <a:spcPts val="600"/>
              </a:spcBef>
              <a:spcAft>
                <a:spcPts val="0"/>
              </a:spcAft>
              <a:buClr>
                <a:schemeClr val="dk1"/>
              </a:buClr>
              <a:buSzPts val="1912"/>
              <a:buFont typeface="Arial"/>
              <a:buChar char="•"/>
            </a:pPr>
            <a:r>
              <a:rPr b="1" lang="en-US" sz="2400">
                <a:solidFill>
                  <a:schemeClr val="dk1"/>
                </a:solidFill>
                <a:latin typeface="Calibri"/>
                <a:ea typeface="Calibri"/>
                <a:cs typeface="Calibri"/>
                <a:sym typeface="Calibri"/>
              </a:rPr>
              <a:t>Scheduling </a:t>
            </a:r>
            <a:r>
              <a:rPr lang="en-US" sz="2400">
                <a:solidFill>
                  <a:schemeClr val="dk1"/>
                </a:solidFill>
                <a:latin typeface="Calibri"/>
                <a:ea typeface="Calibri"/>
                <a:cs typeface="Calibri"/>
                <a:sym typeface="Calibri"/>
              </a:rPr>
              <a:t>the program’s execution across a set of nodes</a:t>
            </a:r>
            <a:endParaRPr sz="24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1912"/>
              <a:buFont typeface="Arial"/>
              <a:buChar char="•"/>
            </a:pPr>
            <a:r>
              <a:rPr lang="en-US" sz="2400">
                <a:solidFill>
                  <a:schemeClr val="dk1"/>
                </a:solidFill>
                <a:latin typeface="Calibri"/>
                <a:ea typeface="Calibri"/>
                <a:cs typeface="Calibri"/>
                <a:sym typeface="Calibri"/>
              </a:rPr>
              <a:t>Performing the </a:t>
            </a:r>
            <a:r>
              <a:rPr b="1" lang="en-US" sz="2400">
                <a:solidFill>
                  <a:schemeClr val="dk1"/>
                </a:solidFill>
                <a:latin typeface="Calibri"/>
                <a:ea typeface="Calibri"/>
                <a:cs typeface="Calibri"/>
                <a:sym typeface="Calibri"/>
              </a:rPr>
              <a:t>group by key </a:t>
            </a:r>
            <a:r>
              <a:rPr lang="en-US" sz="2400">
                <a:solidFill>
                  <a:schemeClr val="dk1"/>
                </a:solidFill>
                <a:latin typeface="Calibri"/>
                <a:ea typeface="Calibri"/>
                <a:cs typeface="Calibri"/>
                <a:sym typeface="Calibri"/>
              </a:rPr>
              <a:t>step</a:t>
            </a:r>
            <a:endParaRPr sz="2400">
              <a:solidFill>
                <a:schemeClr val="dk1"/>
              </a:solidFill>
              <a:latin typeface="Calibri"/>
              <a:ea typeface="Calibri"/>
              <a:cs typeface="Calibri"/>
              <a:sym typeface="Calibri"/>
            </a:endParaRPr>
          </a:p>
          <a:p>
            <a:pPr indent="0" lvl="0" marL="0" marR="0" rtl="0" algn="l">
              <a:lnSpc>
                <a:spcPct val="159541"/>
              </a:lnSpc>
              <a:spcBef>
                <a:spcPts val="600"/>
              </a:spcBef>
              <a:spcAft>
                <a:spcPts val="0"/>
              </a:spcAft>
              <a:buClr>
                <a:schemeClr val="dk1"/>
              </a:buClr>
              <a:buSzPts val="1912"/>
              <a:buFont typeface="Arial"/>
              <a:buChar char="•"/>
            </a:pPr>
            <a:r>
              <a:rPr lang="en-US" sz="2400">
                <a:solidFill>
                  <a:schemeClr val="dk1"/>
                </a:solidFill>
                <a:latin typeface="Calibri"/>
                <a:ea typeface="Calibri"/>
                <a:cs typeface="Calibri"/>
                <a:sym typeface="Calibri"/>
              </a:rPr>
              <a:t>Handling machine </a:t>
            </a:r>
            <a:r>
              <a:rPr b="1" lang="en-US" sz="2400">
                <a:solidFill>
                  <a:schemeClr val="dk1"/>
                </a:solidFill>
                <a:latin typeface="Calibri"/>
                <a:ea typeface="Calibri"/>
                <a:cs typeface="Calibri"/>
                <a:sym typeface="Calibri"/>
              </a:rPr>
              <a:t>failures</a:t>
            </a:r>
            <a:endParaRPr sz="24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1912"/>
              <a:buFont typeface="Arial"/>
              <a:buChar char="•"/>
            </a:pPr>
            <a:r>
              <a:rPr lang="en-US" sz="2400">
                <a:solidFill>
                  <a:schemeClr val="dk1"/>
                </a:solidFill>
                <a:latin typeface="Calibri"/>
                <a:ea typeface="Calibri"/>
                <a:cs typeface="Calibri"/>
                <a:sym typeface="Calibri"/>
              </a:rPr>
              <a:t>Managing required inter-machine </a:t>
            </a:r>
            <a:r>
              <a:rPr b="1" lang="en-US" sz="2400">
                <a:solidFill>
                  <a:schemeClr val="dk1"/>
                </a:solidFill>
                <a:latin typeface="Calibri"/>
                <a:ea typeface="Calibri"/>
                <a:cs typeface="Calibri"/>
                <a:sym typeface="Calibri"/>
              </a:rPr>
              <a:t>communication</a:t>
            </a:r>
            <a:endParaRPr sz="2400">
              <a:solidFill>
                <a:schemeClr val="dk1"/>
              </a:solidFill>
              <a:latin typeface="Calibri"/>
              <a:ea typeface="Calibri"/>
              <a:cs typeface="Calibri"/>
              <a:sym typeface="Calibri"/>
            </a:endParaRPr>
          </a:p>
        </p:txBody>
      </p:sp>
      <p:sp>
        <p:nvSpPr>
          <p:cNvPr id="1866" name="Google Shape;1866;p43"/>
          <p:cNvSpPr/>
          <p:nvPr/>
        </p:nvSpPr>
        <p:spPr>
          <a:xfrm>
            <a:off x="5562600" y="4444147"/>
            <a:ext cx="3510208" cy="24208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867" name="Google Shape;1867;p43"/>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Environment</a:t>
            </a:r>
            <a:endParaRPr b="0" sz="3600">
              <a:solidFill>
                <a:srgbClr val="A01A06"/>
              </a:solidFill>
              <a:latin typeface="Calibri"/>
              <a:ea typeface="Calibri"/>
              <a:cs typeface="Calibri"/>
              <a:sym typeface="Calibri"/>
            </a:endParaRPr>
          </a:p>
        </p:txBody>
      </p:sp>
      <p:sp>
        <p:nvSpPr>
          <p:cNvPr id="1868" name="Google Shape;1868;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44"/>
          <p:cNvSpPr txBox="1"/>
          <p:nvPr/>
        </p:nvSpPr>
        <p:spPr>
          <a:xfrm>
            <a:off x="685800" y="1524000"/>
            <a:ext cx="7772400" cy="5170646"/>
          </a:xfrm>
          <a:prstGeom prst="rect">
            <a:avLst/>
          </a:prstGeom>
          <a:noFill/>
          <a:ln>
            <a:noFill/>
          </a:ln>
        </p:spPr>
        <p:txBody>
          <a:bodyPr anchorCtr="0" anchor="t" bIns="0" lIns="0" spcFirstLastPara="1" rIns="0" wrap="square" tIns="0">
            <a:spAutoFit/>
          </a:bodyPr>
          <a:lstStyle/>
          <a:p>
            <a:pPr indent="-457200" lvl="0" marL="4572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Input and final output are stored </a:t>
            </a:r>
            <a:r>
              <a:rPr b="1" lang="en-US" sz="2800">
                <a:solidFill>
                  <a:srgbClr val="A01A06"/>
                </a:solidFill>
                <a:latin typeface="Calibri"/>
                <a:ea typeface="Calibri"/>
                <a:cs typeface="Calibri"/>
                <a:sym typeface="Calibri"/>
              </a:rPr>
              <a:t>on a distributed file system (DFS)</a:t>
            </a:r>
            <a:endParaRPr/>
          </a:p>
          <a:p>
            <a:pPr indent="-457200" lvl="2" marL="914400" marR="5080" rtl="0" algn="l">
              <a:spcBef>
                <a:spcPts val="600"/>
              </a:spcBef>
              <a:spcAft>
                <a:spcPts val="0"/>
              </a:spcAft>
              <a:buClr>
                <a:schemeClr val="dk1"/>
              </a:buClr>
              <a:buSzPts val="1912"/>
              <a:buFont typeface="Arial"/>
              <a:buChar char="•"/>
            </a:pPr>
            <a:r>
              <a:rPr b="0" i="0" lang="en-US" sz="2400" u="none" cap="none" strike="noStrike">
                <a:solidFill>
                  <a:schemeClr val="dk1"/>
                </a:solidFill>
                <a:latin typeface="Calibri"/>
                <a:ea typeface="Calibri"/>
                <a:cs typeface="Calibri"/>
                <a:sym typeface="Calibri"/>
              </a:rPr>
              <a:t>Scheduler tries to schedule map tasks “close” to physical storage location of input data</a:t>
            </a:r>
            <a:endParaRPr/>
          </a:p>
          <a:p>
            <a:pPr indent="-335757" lvl="0" marL="457200" marR="5080" rtl="0" algn="l">
              <a:lnSpc>
                <a:spcPct val="100000"/>
              </a:lnSpc>
              <a:spcBef>
                <a:spcPts val="600"/>
              </a:spcBef>
              <a:spcAft>
                <a:spcPts val="0"/>
              </a:spcAft>
              <a:buClr>
                <a:schemeClr val="dk1"/>
              </a:buClr>
              <a:buSzPts val="1912"/>
              <a:buFont typeface="Arial"/>
              <a:buNone/>
            </a:pPr>
            <a:r>
              <a:t/>
            </a:r>
            <a:endParaRPr sz="2400">
              <a:solidFill>
                <a:schemeClr val="dk1"/>
              </a:solidFill>
              <a:latin typeface="Calibri"/>
              <a:ea typeface="Calibri"/>
              <a:cs typeface="Calibri"/>
              <a:sym typeface="Calibri"/>
            </a:endParaRPr>
          </a:p>
          <a:p>
            <a:pPr indent="-457200" lvl="0" marL="457200" marR="0" rtl="0" algn="l">
              <a:lnSpc>
                <a:spcPct val="10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Intermediate results are stored </a:t>
            </a:r>
            <a:r>
              <a:rPr b="1" lang="en-US" sz="2800">
                <a:solidFill>
                  <a:srgbClr val="A01A06"/>
                </a:solidFill>
                <a:latin typeface="Calibri"/>
                <a:ea typeface="Calibri"/>
                <a:cs typeface="Calibri"/>
                <a:sym typeface="Calibri"/>
              </a:rPr>
              <a:t>on local file system of Map workers</a:t>
            </a:r>
            <a:endParaRPr/>
          </a:p>
          <a:p>
            <a:pPr indent="0" lvl="0" marL="0" marR="0" rtl="0" algn="l">
              <a:lnSpc>
                <a:spcPct val="100000"/>
              </a:lnSpc>
              <a:spcBef>
                <a:spcPts val="600"/>
              </a:spcBef>
              <a:spcAft>
                <a:spcPts val="0"/>
              </a:spcAft>
              <a:buNone/>
            </a:pPr>
            <a:r>
              <a:rPr lang="en-US" sz="2400">
                <a:solidFill>
                  <a:srgbClr val="3366FF"/>
                </a:solidFill>
                <a:latin typeface="Calibri"/>
                <a:ea typeface="Calibri"/>
                <a:cs typeface="Calibri"/>
                <a:sym typeface="Calibri"/>
              </a:rPr>
              <a:t>        e.g., output of the map step</a:t>
            </a:r>
            <a:endParaRPr/>
          </a:p>
          <a:p>
            <a:pPr indent="-279400" lvl="0" marL="457200" marR="0" rtl="0" algn="l">
              <a:lnSpc>
                <a:spcPct val="100000"/>
              </a:lnSpc>
              <a:spcBef>
                <a:spcPts val="6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lnSpc>
                <a:spcPct val="10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Output is often input to another Map-Reduce task</a:t>
            </a:r>
            <a:endParaRPr/>
          </a:p>
          <a:p>
            <a:pPr indent="141683" lvl="0" marL="0" marR="0" rtl="0" algn="l">
              <a:lnSpc>
                <a:spcPct val="100000"/>
              </a:lnSpc>
              <a:spcBef>
                <a:spcPts val="1200"/>
              </a:spcBef>
              <a:spcAft>
                <a:spcPts val="0"/>
              </a:spcAft>
              <a:buClr>
                <a:schemeClr val="dk1"/>
              </a:buClr>
              <a:buSzPts val="2231"/>
              <a:buFont typeface="Arial"/>
              <a:buNone/>
            </a:pPr>
            <a:r>
              <a:t/>
            </a:r>
            <a:endParaRPr sz="2800">
              <a:solidFill>
                <a:schemeClr val="dk1"/>
              </a:solidFill>
              <a:latin typeface="Calibri"/>
              <a:ea typeface="Calibri"/>
              <a:cs typeface="Calibri"/>
              <a:sym typeface="Calibri"/>
            </a:endParaRPr>
          </a:p>
        </p:txBody>
      </p:sp>
      <p:sp>
        <p:nvSpPr>
          <p:cNvPr id="1874" name="Google Shape;1874;p44"/>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Data Flow</a:t>
            </a:r>
            <a:endParaRPr b="0" sz="3600">
              <a:solidFill>
                <a:srgbClr val="A01A06"/>
              </a:solidFill>
              <a:latin typeface="Calibri"/>
              <a:ea typeface="Calibri"/>
              <a:cs typeface="Calibri"/>
              <a:sym typeface="Calibri"/>
            </a:endParaRPr>
          </a:p>
        </p:txBody>
      </p:sp>
      <p:sp>
        <p:nvSpPr>
          <p:cNvPr id="1875" name="Google Shape;1875;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45"/>
          <p:cNvSpPr txBox="1"/>
          <p:nvPr/>
        </p:nvSpPr>
        <p:spPr>
          <a:xfrm>
            <a:off x="381000" y="1219200"/>
            <a:ext cx="8458199" cy="3462486"/>
          </a:xfrm>
          <a:prstGeom prst="rect">
            <a:avLst/>
          </a:prstGeom>
          <a:noFill/>
          <a:ln>
            <a:noFill/>
          </a:ln>
        </p:spPr>
        <p:txBody>
          <a:bodyPr anchorCtr="0" anchor="t" bIns="0" lIns="0" spcFirstLastPara="1" rIns="0" wrap="square" tIns="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Master node takes care of coordination:</a:t>
            </a:r>
            <a:endParaRPr sz="2800">
              <a:solidFill>
                <a:schemeClr val="dk1"/>
              </a:solidFill>
              <a:latin typeface="Calibri"/>
              <a:ea typeface="Calibri"/>
              <a:cs typeface="Calibri"/>
              <a:sym typeface="Calibri"/>
            </a:endParaRPr>
          </a:p>
          <a:p>
            <a:pPr indent="-457200" lvl="2" marL="914400" marR="0" rtl="0" algn="l">
              <a:spcBef>
                <a:spcPts val="6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Task status: </a:t>
            </a:r>
            <a:r>
              <a:rPr b="0" i="0" lang="en-US" sz="2400" u="none" cap="none" strike="noStrike">
                <a:solidFill>
                  <a:schemeClr val="dk1"/>
                </a:solidFill>
                <a:latin typeface="Calibri"/>
                <a:ea typeface="Calibri"/>
                <a:cs typeface="Calibri"/>
                <a:sym typeface="Calibri"/>
              </a:rPr>
              <a:t>idle, in-progress, completed</a:t>
            </a:r>
            <a:endParaRPr b="0" i="0" sz="2400" u="none" cap="none" strike="noStrike">
              <a:solidFill>
                <a:schemeClr val="dk1"/>
              </a:solidFill>
              <a:latin typeface="Calibri"/>
              <a:ea typeface="Calibri"/>
              <a:cs typeface="Calibri"/>
              <a:sym typeface="Calibri"/>
            </a:endParaRPr>
          </a:p>
          <a:p>
            <a:pPr indent="-457200" lvl="2" marL="914400" marR="906144" rtl="0" algn="l">
              <a:spcBef>
                <a:spcPts val="6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Idle tasks </a:t>
            </a:r>
            <a:r>
              <a:rPr b="0" i="0" lang="en-US" sz="2400" u="none" cap="none" strike="noStrike">
                <a:solidFill>
                  <a:schemeClr val="dk1"/>
                </a:solidFill>
                <a:latin typeface="Calibri"/>
                <a:ea typeface="Calibri"/>
                <a:cs typeface="Calibri"/>
                <a:sym typeface="Calibri"/>
              </a:rPr>
              <a:t>get scheduled as workers become available</a:t>
            </a:r>
            <a:endParaRPr/>
          </a:p>
          <a:p>
            <a:pPr indent="-457200" lvl="2" marL="914400" marR="508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a map task completes, it sends the </a:t>
            </a:r>
            <a:r>
              <a:rPr b="1" i="0" lang="en-US" sz="2400" u="none" cap="none" strike="noStrike">
                <a:solidFill>
                  <a:schemeClr val="dk1"/>
                </a:solidFill>
                <a:latin typeface="Calibri"/>
                <a:ea typeface="Calibri"/>
                <a:cs typeface="Calibri"/>
                <a:sym typeface="Calibri"/>
              </a:rPr>
              <a:t>master</a:t>
            </a:r>
            <a:r>
              <a:rPr b="0" i="0" lang="en-US" sz="2400" u="none" cap="none" strike="noStrike">
                <a:solidFill>
                  <a:schemeClr val="dk1"/>
                </a:solidFill>
                <a:latin typeface="Calibri"/>
                <a:ea typeface="Calibri"/>
                <a:cs typeface="Calibri"/>
                <a:sym typeface="Calibri"/>
              </a:rPr>
              <a:t> the </a:t>
            </a:r>
            <a:r>
              <a:rPr b="1" i="0" lang="en-US" sz="2400" u="none" cap="none" strike="noStrike">
                <a:solidFill>
                  <a:srgbClr val="A01A06"/>
                </a:solidFill>
                <a:latin typeface="Calibri"/>
                <a:ea typeface="Calibri"/>
                <a:cs typeface="Calibri"/>
                <a:sym typeface="Calibri"/>
              </a:rPr>
              <a:t>location</a:t>
            </a:r>
            <a:r>
              <a:rPr b="0" i="0" lang="en-US" sz="2400" u="none" cap="none" strike="noStrike">
                <a:solidFill>
                  <a:schemeClr val="dk1"/>
                </a:solidFill>
                <a:latin typeface="Calibri"/>
                <a:ea typeface="Calibri"/>
                <a:cs typeface="Calibri"/>
                <a:sym typeface="Calibri"/>
              </a:rPr>
              <a:t> and </a:t>
            </a:r>
            <a:r>
              <a:rPr b="1" i="0" lang="en-US" sz="2400" u="none" cap="none" strike="noStrike">
                <a:solidFill>
                  <a:srgbClr val="A01A06"/>
                </a:solidFill>
                <a:latin typeface="Calibri"/>
                <a:ea typeface="Calibri"/>
                <a:cs typeface="Calibri"/>
                <a:sym typeface="Calibri"/>
              </a:rPr>
              <a:t>sizes</a:t>
            </a:r>
            <a:r>
              <a:rPr b="0" i="0" lang="en-US" sz="2400" u="none" cap="none" strike="noStrike">
                <a:solidFill>
                  <a:schemeClr val="dk1"/>
                </a:solidFill>
                <a:latin typeface="Calibri"/>
                <a:ea typeface="Calibri"/>
                <a:cs typeface="Calibri"/>
                <a:sym typeface="Calibri"/>
              </a:rPr>
              <a:t> of its R intermediate files, one for each reducer (R = number of reducers)</a:t>
            </a:r>
            <a:endParaRPr b="0" i="0" sz="2400" u="none" cap="none" strike="noStrike">
              <a:solidFill>
                <a:schemeClr val="dk1"/>
              </a:solidFill>
              <a:latin typeface="Calibri"/>
              <a:ea typeface="Calibri"/>
              <a:cs typeface="Calibri"/>
              <a:sym typeface="Calibri"/>
            </a:endParaRPr>
          </a:p>
          <a:p>
            <a:pPr indent="-457200" lvl="2" marL="914400" marR="0" rtl="0" algn="l">
              <a:spcBef>
                <a:spcPts val="600"/>
              </a:spcBef>
              <a:spcAft>
                <a:spcPts val="0"/>
              </a:spcAft>
              <a:buClr>
                <a:schemeClr val="dk1"/>
              </a:buClr>
              <a:buSzPts val="2400"/>
              <a:buFont typeface="Arial"/>
              <a:buChar char="•"/>
            </a:pPr>
            <a:r>
              <a:rPr b="1" i="0" lang="en-US" sz="2400" u="none" cap="none" strike="noStrike">
                <a:solidFill>
                  <a:srgbClr val="A01A06"/>
                </a:solidFill>
                <a:latin typeface="Calibri"/>
                <a:ea typeface="Calibri"/>
                <a:cs typeface="Calibri"/>
                <a:sym typeface="Calibri"/>
              </a:rPr>
              <a:t>Master pushes this info to reducers</a:t>
            </a:r>
            <a:endParaRPr/>
          </a:p>
          <a:p>
            <a:pPr indent="-457200" lvl="0" marL="457200" marR="407034" rtl="0" algn="l">
              <a:lnSpc>
                <a:spcPct val="10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Master pings workers </a:t>
            </a:r>
            <a:r>
              <a:rPr lang="en-US" sz="2800">
                <a:solidFill>
                  <a:srgbClr val="A01A06"/>
                </a:solidFill>
                <a:latin typeface="Calibri"/>
                <a:ea typeface="Calibri"/>
                <a:cs typeface="Calibri"/>
                <a:sym typeface="Calibri"/>
              </a:rPr>
              <a:t>periodically</a:t>
            </a:r>
            <a:r>
              <a:rPr lang="en-US" sz="2800">
                <a:solidFill>
                  <a:schemeClr val="dk1"/>
                </a:solidFill>
                <a:latin typeface="Calibri"/>
                <a:ea typeface="Calibri"/>
                <a:cs typeface="Calibri"/>
                <a:sym typeface="Calibri"/>
              </a:rPr>
              <a:t> to detect failures</a:t>
            </a:r>
            <a:endParaRPr/>
          </a:p>
        </p:txBody>
      </p:sp>
      <p:sp>
        <p:nvSpPr>
          <p:cNvPr id="1881" name="Google Shape;1881;p45"/>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Coordination: Master</a:t>
            </a:r>
            <a:endParaRPr/>
          </a:p>
        </p:txBody>
      </p:sp>
      <p:sp>
        <p:nvSpPr>
          <p:cNvPr id="1882" name="Google Shape;1882;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4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888" name="Google Shape;1888;p46"/>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Font typeface="Arial"/>
              <a:buNone/>
            </a:pPr>
            <a:r>
              <a:t/>
            </a:r>
            <a:endParaRPr/>
          </a:p>
        </p:txBody>
      </p:sp>
      <p:sp>
        <p:nvSpPr>
          <p:cNvPr id="1889" name="Google Shape;1889;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90" name="Google Shape;1890;p46"/>
          <p:cNvPicPr preferRelativeResize="0"/>
          <p:nvPr/>
        </p:nvPicPr>
        <p:blipFill rotWithShape="1">
          <a:blip r:embed="rId3">
            <a:alphaModFix/>
          </a:blip>
          <a:srcRect b="0" l="0" r="0" t="0"/>
          <a:stretch/>
        </p:blipFill>
        <p:spPr>
          <a:xfrm>
            <a:off x="0" y="180587"/>
            <a:ext cx="9144000" cy="6496825"/>
          </a:xfrm>
          <a:prstGeom prst="rect">
            <a:avLst/>
          </a:prstGeom>
          <a:noFill/>
          <a:ln>
            <a:noFill/>
          </a:ln>
        </p:spPr>
      </p:pic>
      <p:sp>
        <p:nvSpPr>
          <p:cNvPr id="1891" name="Google Shape;1891;p46"/>
          <p:cNvSpPr/>
          <p:nvPr/>
        </p:nvSpPr>
        <p:spPr>
          <a:xfrm>
            <a:off x="2057400" y="2895600"/>
            <a:ext cx="2895600" cy="685800"/>
          </a:xfrm>
          <a:prstGeom prst="rect">
            <a:avLst/>
          </a:prstGeom>
          <a:noFill/>
          <a:ln cap="flat" cmpd="sng" w="9525">
            <a:solidFill>
              <a:srgbClr val="FF0000"/>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892" name="Google Shape;1892;p46"/>
          <p:cNvSpPr/>
          <p:nvPr/>
        </p:nvSpPr>
        <p:spPr>
          <a:xfrm>
            <a:off x="2065638" y="3761603"/>
            <a:ext cx="2895600" cy="685800"/>
          </a:xfrm>
          <a:prstGeom prst="rect">
            <a:avLst/>
          </a:prstGeom>
          <a:noFill/>
          <a:ln cap="flat" cmpd="sng" w="9525">
            <a:solidFill>
              <a:srgbClr val="FF0000"/>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893" name="Google Shape;1893;p46"/>
          <p:cNvSpPr/>
          <p:nvPr/>
        </p:nvSpPr>
        <p:spPr>
          <a:xfrm>
            <a:off x="2069757" y="4627606"/>
            <a:ext cx="2895600" cy="685800"/>
          </a:xfrm>
          <a:prstGeom prst="rect">
            <a:avLst/>
          </a:prstGeom>
          <a:noFill/>
          <a:ln cap="flat" cmpd="sng" w="9525">
            <a:solidFill>
              <a:srgbClr val="FF0000"/>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47"/>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Dealing with Failures</a:t>
            </a:r>
            <a:endParaRPr/>
          </a:p>
        </p:txBody>
      </p:sp>
      <p:sp>
        <p:nvSpPr>
          <p:cNvPr id="1899" name="Google Shape;1899;p47"/>
          <p:cNvSpPr txBox="1"/>
          <p:nvPr/>
        </p:nvSpPr>
        <p:spPr>
          <a:xfrm>
            <a:off x="457200" y="1524000"/>
            <a:ext cx="7620000" cy="223138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Map worker failure</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Map tasks </a:t>
            </a:r>
            <a:r>
              <a:rPr b="1" i="0" lang="en-US" sz="2400" u="none" cap="none" strike="noStrike">
                <a:solidFill>
                  <a:srgbClr val="A01A06"/>
                </a:solidFill>
                <a:latin typeface="Calibri"/>
                <a:ea typeface="Calibri"/>
                <a:cs typeface="Calibri"/>
                <a:sym typeface="Calibri"/>
              </a:rPr>
              <a:t>completed or in-process </a:t>
            </a:r>
            <a:r>
              <a:rPr b="0" i="0" lang="en-US" sz="2400" u="none" cap="none" strike="noStrike">
                <a:solidFill>
                  <a:schemeClr val="dk1"/>
                </a:solidFill>
                <a:latin typeface="Calibri"/>
                <a:ea typeface="Calibri"/>
                <a:cs typeface="Calibri"/>
                <a:sym typeface="Calibri"/>
              </a:rPr>
              <a:t>at worker are reset to idle (why?)</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tasks eventually rescheduled on other worker(s)</a:t>
            </a:r>
            <a:endParaRPr/>
          </a:p>
          <a:p>
            <a:pPr indent="-190500" lvl="1" marL="800100" marR="0" rtl="0" algn="l">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00" name="Google Shape;1900;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48"/>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Dealing with Failures</a:t>
            </a:r>
            <a:endParaRPr/>
          </a:p>
        </p:txBody>
      </p:sp>
      <p:sp>
        <p:nvSpPr>
          <p:cNvPr id="1906" name="Google Shape;1906;p48"/>
          <p:cNvSpPr txBox="1"/>
          <p:nvPr/>
        </p:nvSpPr>
        <p:spPr>
          <a:xfrm>
            <a:off x="457200" y="1524000"/>
            <a:ext cx="7620000" cy="36317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Map worker failure</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Map tasks </a:t>
            </a:r>
            <a:r>
              <a:rPr b="1" i="0" lang="en-US" sz="2400" u="none" cap="none" strike="noStrike">
                <a:solidFill>
                  <a:srgbClr val="A01A06"/>
                </a:solidFill>
                <a:latin typeface="Calibri"/>
                <a:ea typeface="Calibri"/>
                <a:cs typeface="Calibri"/>
                <a:sym typeface="Calibri"/>
              </a:rPr>
              <a:t>completed or in-process </a:t>
            </a:r>
            <a:r>
              <a:rPr b="0" i="0" lang="en-US" sz="2400" u="none" cap="none" strike="noStrike">
                <a:solidFill>
                  <a:schemeClr val="dk1"/>
                </a:solidFill>
                <a:latin typeface="Calibri"/>
                <a:ea typeface="Calibri"/>
                <a:cs typeface="Calibri"/>
                <a:sym typeface="Calibri"/>
              </a:rPr>
              <a:t>at worker are reset to idle (why?)</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tasks eventually rescheduled on other worker(s)</a:t>
            </a:r>
            <a:endParaRPr/>
          </a:p>
          <a:p>
            <a:pPr indent="-190500" lvl="1" marL="800100" marR="0" rtl="0" algn="l">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Reduce worker failure</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Only </a:t>
            </a:r>
            <a:r>
              <a:rPr b="1" i="0" lang="en-US" sz="2400" u="none" cap="none" strike="noStrike">
                <a:solidFill>
                  <a:srgbClr val="A01A06"/>
                </a:solidFill>
                <a:latin typeface="Calibri"/>
                <a:ea typeface="Calibri"/>
                <a:cs typeface="Calibri"/>
                <a:sym typeface="Calibri"/>
              </a:rPr>
              <a:t>in-process tasks </a:t>
            </a:r>
            <a:r>
              <a:rPr b="0" i="0" lang="en-US" sz="2400" u="none" cap="none" strike="noStrike">
                <a:solidFill>
                  <a:schemeClr val="dk1"/>
                </a:solidFill>
                <a:latin typeface="Calibri"/>
                <a:ea typeface="Calibri"/>
                <a:cs typeface="Calibri"/>
                <a:sym typeface="Calibri"/>
              </a:rPr>
              <a:t>are reset to idle</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Reduce tasks restarted on other worker(s)</a:t>
            </a:r>
            <a:endParaRPr b="0" i="0" sz="2000" u="none" cap="none" strike="noStrike">
              <a:solidFill>
                <a:schemeClr val="dk1"/>
              </a:solidFill>
              <a:latin typeface="Calibri"/>
              <a:ea typeface="Calibri"/>
              <a:cs typeface="Calibri"/>
              <a:sym typeface="Calibri"/>
            </a:endParaRPr>
          </a:p>
        </p:txBody>
      </p:sp>
      <p:sp>
        <p:nvSpPr>
          <p:cNvPr id="1907" name="Google Shape;1907;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49"/>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Dealing with Failures</a:t>
            </a:r>
            <a:endParaRPr/>
          </a:p>
        </p:txBody>
      </p:sp>
      <p:sp>
        <p:nvSpPr>
          <p:cNvPr id="1913" name="Google Shape;1913;p49"/>
          <p:cNvSpPr txBox="1"/>
          <p:nvPr/>
        </p:nvSpPr>
        <p:spPr>
          <a:xfrm>
            <a:off x="457200" y="1524000"/>
            <a:ext cx="7620000" cy="497059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Map worker failure</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Map tasks </a:t>
            </a:r>
            <a:r>
              <a:rPr b="1" i="0" lang="en-US" sz="2400" u="none" cap="none" strike="noStrike">
                <a:solidFill>
                  <a:srgbClr val="A01A06"/>
                </a:solidFill>
                <a:latin typeface="Calibri"/>
                <a:ea typeface="Calibri"/>
                <a:cs typeface="Calibri"/>
                <a:sym typeface="Calibri"/>
              </a:rPr>
              <a:t>completed or in-process </a:t>
            </a:r>
            <a:r>
              <a:rPr b="0" i="0" lang="en-US" sz="2400" u="none" cap="none" strike="noStrike">
                <a:solidFill>
                  <a:schemeClr val="dk1"/>
                </a:solidFill>
                <a:latin typeface="Calibri"/>
                <a:ea typeface="Calibri"/>
                <a:cs typeface="Calibri"/>
                <a:sym typeface="Calibri"/>
              </a:rPr>
              <a:t>at worker are reset to idle (why?)</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tasks eventually rescheduled on other worker(s)</a:t>
            </a:r>
            <a:endParaRPr/>
          </a:p>
          <a:p>
            <a:pPr indent="-190500" lvl="1" marL="800100" marR="0" rtl="0" algn="l">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Reduce worker failure</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Only </a:t>
            </a:r>
            <a:r>
              <a:rPr b="1" i="0" lang="en-US" sz="2400" u="none" cap="none" strike="noStrike">
                <a:solidFill>
                  <a:srgbClr val="A01A06"/>
                </a:solidFill>
                <a:latin typeface="Calibri"/>
                <a:ea typeface="Calibri"/>
                <a:cs typeface="Calibri"/>
                <a:sym typeface="Calibri"/>
              </a:rPr>
              <a:t>in-process tasks </a:t>
            </a:r>
            <a:r>
              <a:rPr b="0" i="0" lang="en-US" sz="2400" u="none" cap="none" strike="noStrike">
                <a:solidFill>
                  <a:schemeClr val="dk1"/>
                </a:solidFill>
                <a:latin typeface="Calibri"/>
                <a:ea typeface="Calibri"/>
                <a:cs typeface="Calibri"/>
                <a:sym typeface="Calibri"/>
              </a:rPr>
              <a:t>are reset to idle</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Reduce tasks restarted on other worker(s)</a:t>
            </a:r>
            <a:endParaRPr/>
          </a:p>
          <a:p>
            <a:pPr indent="-215900" lvl="1" marL="800100" marR="0" rtl="0" algn="l">
              <a:spcBef>
                <a:spcPts val="6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Master failure</a:t>
            </a:r>
            <a:endParaRPr/>
          </a:p>
          <a:p>
            <a:pPr indent="-342900" lvl="1" marL="8001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Map-reduce task is aborted and client is notified</a:t>
            </a:r>
            <a:endParaRPr/>
          </a:p>
        </p:txBody>
      </p:sp>
      <p:sp>
        <p:nvSpPr>
          <p:cNvPr id="1914" name="Google Shape;1914;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144" name="Google Shape;144;p5"/>
          <p:cNvGrpSpPr/>
          <p:nvPr/>
        </p:nvGrpSpPr>
        <p:grpSpPr>
          <a:xfrm>
            <a:off x="1143000" y="3048000"/>
            <a:ext cx="1295400" cy="2514600"/>
            <a:chOff x="1295400" y="2667000"/>
            <a:chExt cx="1295400" cy="2514600"/>
          </a:xfrm>
        </p:grpSpPr>
        <p:sp>
          <p:nvSpPr>
            <p:cNvPr id="145" name="Google Shape;145;p5"/>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46" name="Google Shape;146;p5"/>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147" name="Google Shape;147;p5"/>
            <p:cNvGrpSpPr/>
            <p:nvPr/>
          </p:nvGrpSpPr>
          <p:grpSpPr>
            <a:xfrm>
              <a:off x="1295400" y="2667000"/>
              <a:ext cx="457200" cy="381000"/>
              <a:chOff x="1295400" y="2667000"/>
              <a:chExt cx="457200" cy="381000"/>
            </a:xfrm>
          </p:grpSpPr>
          <p:sp>
            <p:nvSpPr>
              <p:cNvPr id="148" name="Google Shape;148;p5"/>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49" name="Google Shape;149;p5"/>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0" name="Google Shape;150;p5"/>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151" name="Google Shape;151;p5"/>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52" name="Google Shape;152;p5"/>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153" name="Google Shape;153;p5"/>
            <p:cNvGrpSpPr/>
            <p:nvPr/>
          </p:nvGrpSpPr>
          <p:grpSpPr>
            <a:xfrm>
              <a:off x="1295400" y="3352800"/>
              <a:ext cx="457200" cy="381000"/>
              <a:chOff x="1295400" y="2667000"/>
              <a:chExt cx="457200" cy="381000"/>
            </a:xfrm>
          </p:grpSpPr>
          <p:sp>
            <p:nvSpPr>
              <p:cNvPr id="154" name="Google Shape;154;p5"/>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5" name="Google Shape;155;p5"/>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6" name="Google Shape;156;p5"/>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157" name="Google Shape;157;p5"/>
            <p:cNvGrpSpPr/>
            <p:nvPr/>
          </p:nvGrpSpPr>
          <p:grpSpPr>
            <a:xfrm>
              <a:off x="1295400" y="4800600"/>
              <a:ext cx="457200" cy="381000"/>
              <a:chOff x="1295400" y="2667000"/>
              <a:chExt cx="457200" cy="381000"/>
            </a:xfrm>
          </p:grpSpPr>
          <p:sp>
            <p:nvSpPr>
              <p:cNvPr id="158" name="Google Shape;158;p5"/>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9" name="Google Shape;159;p5"/>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0" name="Google Shape;160;p5"/>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161" name="Google Shape;161;p5"/>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Input: key-value pairs</a:t>
            </a:r>
            <a:endParaRPr/>
          </a:p>
        </p:txBody>
      </p:sp>
      <p:sp>
        <p:nvSpPr>
          <p:cNvPr id="162" name="Google Shape;162;p5"/>
          <p:cNvSpPr/>
          <p:nvPr/>
        </p:nvSpPr>
        <p:spPr>
          <a:xfrm>
            <a:off x="2570430" y="3130114"/>
            <a:ext cx="685800"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 name="Google Shape;163;p5"/>
          <p:cNvSpPr/>
          <p:nvPr/>
        </p:nvSpPr>
        <p:spPr>
          <a:xfrm>
            <a:off x="2570430" y="3130114"/>
            <a:ext cx="685800" cy="304800"/>
          </a:xfrm>
          <a:custGeom>
            <a:rect b="b" l="l" r="r" t="t"/>
            <a:pathLst>
              <a:path extrusionOk="0" h="304800" w="68580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 name="Google Shape;164;p5"/>
          <p:cNvSpPr txBox="1"/>
          <p:nvPr/>
        </p:nvSpPr>
        <p:spPr>
          <a:xfrm>
            <a:off x="2572969" y="2901694"/>
            <a:ext cx="46545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map</a:t>
            </a:r>
            <a:endParaRPr sz="1800">
              <a:solidFill>
                <a:schemeClr val="dk1"/>
              </a:solidFill>
              <a:latin typeface="Corbel"/>
              <a:ea typeface="Corbel"/>
              <a:cs typeface="Corbel"/>
              <a:sym typeface="Corbel"/>
            </a:endParaRPr>
          </a:p>
        </p:txBody>
      </p:sp>
      <p:grpSp>
        <p:nvGrpSpPr>
          <p:cNvPr id="165" name="Google Shape;165;p5"/>
          <p:cNvGrpSpPr/>
          <p:nvPr/>
        </p:nvGrpSpPr>
        <p:grpSpPr>
          <a:xfrm>
            <a:off x="2912576" y="1867136"/>
            <a:ext cx="2989554" cy="1796378"/>
            <a:chOff x="2912576" y="1867136"/>
            <a:chExt cx="2989554" cy="1796378"/>
          </a:xfrm>
        </p:grpSpPr>
        <p:sp>
          <p:nvSpPr>
            <p:cNvPr id="166" name="Google Shape;166;p5"/>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7" name="Google Shape;167;p5"/>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8" name="Google Shape;168;p5"/>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9" name="Google Shape;169;p5"/>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0" name="Google Shape;170;p5"/>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1" name="Google Shape;171;p5"/>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2" name="Google Shape;172;p5"/>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3" name="Google Shape;173;p5"/>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74" name="Google Shape;174;p5"/>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175" name="Google Shape;175;p5"/>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176" name="Google Shape;176;p5"/>
            <p:cNvSpPr txBox="1"/>
            <p:nvPr/>
          </p:nvSpPr>
          <p:spPr>
            <a:xfrm>
              <a:off x="4676566" y="329031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77" name="Google Shape;177;p5"/>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178" name="Google Shape;178;p5"/>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179" name="Google Shape;179;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50"/>
          <p:cNvSpPr txBox="1"/>
          <p:nvPr/>
        </p:nvSpPr>
        <p:spPr>
          <a:xfrm>
            <a:off x="685800" y="1447800"/>
            <a:ext cx="7610475" cy="430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231"/>
              <a:buFont typeface="Arial"/>
              <a:buChar char="•"/>
            </a:pPr>
            <a:r>
              <a:rPr b="1" i="1" lang="en-US" sz="2800">
                <a:solidFill>
                  <a:schemeClr val="dk1"/>
                </a:solidFill>
                <a:latin typeface="Calibri"/>
                <a:ea typeface="Calibri"/>
                <a:cs typeface="Calibri"/>
                <a:sym typeface="Calibri"/>
              </a:rPr>
              <a:t>M </a:t>
            </a:r>
            <a:r>
              <a:rPr b="1" lang="en-US" sz="2800">
                <a:solidFill>
                  <a:schemeClr val="dk1"/>
                </a:solidFill>
                <a:latin typeface="Calibri"/>
                <a:ea typeface="Calibri"/>
                <a:cs typeface="Calibri"/>
                <a:sym typeface="Calibri"/>
              </a:rPr>
              <a:t>map tasks, </a:t>
            </a:r>
            <a:r>
              <a:rPr b="1" i="1" lang="en-US" sz="2800">
                <a:solidFill>
                  <a:schemeClr val="dk1"/>
                </a:solidFill>
                <a:latin typeface="Calibri"/>
                <a:ea typeface="Calibri"/>
                <a:cs typeface="Calibri"/>
                <a:sym typeface="Calibri"/>
              </a:rPr>
              <a:t>R </a:t>
            </a:r>
            <a:r>
              <a:rPr b="1" lang="en-US" sz="2800">
                <a:solidFill>
                  <a:schemeClr val="dk1"/>
                </a:solidFill>
                <a:latin typeface="Calibri"/>
                <a:ea typeface="Calibri"/>
                <a:cs typeface="Calibri"/>
                <a:sym typeface="Calibri"/>
              </a:rPr>
              <a:t>reduce tasks</a:t>
            </a:r>
            <a:endParaRPr b="1" sz="2800">
              <a:solidFill>
                <a:schemeClr val="dk1"/>
              </a:solidFill>
              <a:latin typeface="Calibri"/>
              <a:ea typeface="Calibri"/>
              <a:cs typeface="Calibri"/>
              <a:sym typeface="Calibri"/>
            </a:endParaRPr>
          </a:p>
        </p:txBody>
      </p:sp>
      <p:sp>
        <p:nvSpPr>
          <p:cNvPr id="1920" name="Google Shape;1920;p50"/>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How Many Map and Reduce Jobs?</a:t>
            </a:r>
            <a:endParaRPr/>
          </a:p>
        </p:txBody>
      </p:sp>
      <p:sp>
        <p:nvSpPr>
          <p:cNvPr id="1921" name="Google Shape;1921;p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51"/>
          <p:cNvSpPr txBox="1"/>
          <p:nvPr/>
        </p:nvSpPr>
        <p:spPr>
          <a:xfrm>
            <a:off x="685801" y="1447800"/>
            <a:ext cx="7391400" cy="390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231"/>
              <a:buFont typeface="Arial"/>
              <a:buChar char="•"/>
            </a:pPr>
            <a:r>
              <a:rPr b="1" i="1" lang="en-US" sz="2800">
                <a:solidFill>
                  <a:schemeClr val="dk1"/>
                </a:solidFill>
                <a:latin typeface="Calibri"/>
                <a:ea typeface="Calibri"/>
                <a:cs typeface="Calibri"/>
                <a:sym typeface="Calibri"/>
              </a:rPr>
              <a:t>M </a:t>
            </a:r>
            <a:r>
              <a:rPr b="1" lang="en-US" sz="2800">
                <a:solidFill>
                  <a:schemeClr val="dk1"/>
                </a:solidFill>
                <a:latin typeface="Calibri"/>
                <a:ea typeface="Calibri"/>
                <a:cs typeface="Calibri"/>
                <a:sym typeface="Calibri"/>
              </a:rPr>
              <a:t>map tasks, </a:t>
            </a:r>
            <a:r>
              <a:rPr b="1" i="1" lang="en-US" sz="2800">
                <a:solidFill>
                  <a:schemeClr val="dk1"/>
                </a:solidFill>
                <a:latin typeface="Calibri"/>
                <a:ea typeface="Calibri"/>
                <a:cs typeface="Calibri"/>
                <a:sym typeface="Calibri"/>
              </a:rPr>
              <a:t>R </a:t>
            </a:r>
            <a:r>
              <a:rPr b="1" lang="en-US" sz="2800">
                <a:solidFill>
                  <a:schemeClr val="dk1"/>
                </a:solidFill>
                <a:latin typeface="Calibri"/>
                <a:ea typeface="Calibri"/>
                <a:cs typeface="Calibri"/>
                <a:sym typeface="Calibri"/>
              </a:rPr>
              <a:t>reduce tasks</a:t>
            </a:r>
            <a:endParaRPr b="1" sz="28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231"/>
              <a:buFont typeface="Arial"/>
              <a:buChar char="•"/>
            </a:pPr>
            <a:r>
              <a:rPr b="1" lang="en-US" sz="2800">
                <a:solidFill>
                  <a:srgbClr val="A01A06"/>
                </a:solidFill>
                <a:latin typeface="Calibri"/>
                <a:ea typeface="Calibri"/>
                <a:cs typeface="Calibri"/>
                <a:sym typeface="Calibri"/>
              </a:rPr>
              <a:t>Rule of a thumb:</a:t>
            </a:r>
            <a:endParaRPr sz="2800">
              <a:solidFill>
                <a:schemeClr val="dk1"/>
              </a:solidFill>
              <a:latin typeface="Calibri"/>
              <a:ea typeface="Calibri"/>
              <a:cs typeface="Calibri"/>
              <a:sym typeface="Calibri"/>
            </a:endParaRPr>
          </a:p>
          <a:p>
            <a:pPr indent="-457200" lvl="2" marL="914400" marR="108585"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Make </a:t>
            </a:r>
            <a:r>
              <a:rPr b="0" i="1" lang="en-US" sz="2400" u="none" cap="none" strike="noStrike">
                <a:solidFill>
                  <a:schemeClr val="dk1"/>
                </a:solidFill>
                <a:latin typeface="Calibri"/>
                <a:ea typeface="Calibri"/>
                <a:cs typeface="Calibri"/>
                <a:sym typeface="Calibri"/>
              </a:rPr>
              <a:t>M </a:t>
            </a:r>
            <a:r>
              <a:rPr b="1" i="0" lang="en-US" sz="2400" u="none" cap="none" strike="noStrike">
                <a:solidFill>
                  <a:srgbClr val="A01A06"/>
                </a:solidFill>
                <a:latin typeface="Calibri"/>
                <a:ea typeface="Calibri"/>
                <a:cs typeface="Calibri"/>
                <a:sym typeface="Calibri"/>
              </a:rPr>
              <a:t>much larger </a:t>
            </a:r>
            <a:r>
              <a:rPr b="0" i="0" lang="en-US" sz="2400" u="none" cap="none" strike="noStrike">
                <a:solidFill>
                  <a:schemeClr val="dk1"/>
                </a:solidFill>
                <a:latin typeface="Calibri"/>
                <a:ea typeface="Calibri"/>
                <a:cs typeface="Calibri"/>
                <a:sym typeface="Calibri"/>
              </a:rPr>
              <a:t>than the number of nodes in the cluster</a:t>
            </a:r>
            <a:endParaRPr/>
          </a:p>
          <a:p>
            <a:pPr indent="-457200" lvl="3" marL="9144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One DFS chunk per map task is common</a:t>
            </a:r>
            <a:endParaRPr/>
          </a:p>
          <a:p>
            <a:pPr indent="-457200" lvl="2" marL="914400" marR="508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Improves dynamic load balancing and speeds up recovery from worker failures</a:t>
            </a:r>
            <a:endParaRPr b="0" i="0" sz="2400" u="none" cap="none" strike="noStrike">
              <a:solidFill>
                <a:schemeClr val="dk1"/>
              </a:solidFill>
              <a:latin typeface="Calibri"/>
              <a:ea typeface="Calibri"/>
              <a:cs typeface="Calibri"/>
              <a:sym typeface="Calibri"/>
            </a:endParaRPr>
          </a:p>
          <a:p>
            <a:pPr indent="-304800" lvl="2" marL="914400" marR="5080" rtl="0" algn="l">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04800" lvl="2" marL="914400" marR="5080" rtl="0" algn="l">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27" name="Google Shape;1927;p5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How Many Map and Reduce Jobs?</a:t>
            </a:r>
            <a:endParaRPr/>
          </a:p>
        </p:txBody>
      </p:sp>
      <p:sp>
        <p:nvSpPr>
          <p:cNvPr id="1928" name="Google Shape;1928;p5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sp>
        <p:nvSpPr>
          <p:cNvPr id="1933" name="Google Shape;1933;p52"/>
          <p:cNvSpPr txBox="1"/>
          <p:nvPr/>
        </p:nvSpPr>
        <p:spPr>
          <a:xfrm>
            <a:off x="685801" y="1447800"/>
            <a:ext cx="7391400" cy="484235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231"/>
              <a:buFont typeface="Arial"/>
              <a:buChar char="•"/>
            </a:pPr>
            <a:r>
              <a:rPr b="1" i="1" lang="en-US" sz="2800">
                <a:solidFill>
                  <a:schemeClr val="dk1"/>
                </a:solidFill>
                <a:latin typeface="Calibri"/>
                <a:ea typeface="Calibri"/>
                <a:cs typeface="Calibri"/>
                <a:sym typeface="Calibri"/>
              </a:rPr>
              <a:t>M </a:t>
            </a:r>
            <a:r>
              <a:rPr b="1" lang="en-US" sz="2800">
                <a:solidFill>
                  <a:schemeClr val="dk1"/>
                </a:solidFill>
                <a:latin typeface="Calibri"/>
                <a:ea typeface="Calibri"/>
                <a:cs typeface="Calibri"/>
                <a:sym typeface="Calibri"/>
              </a:rPr>
              <a:t>map tasks, </a:t>
            </a:r>
            <a:r>
              <a:rPr b="1" i="1" lang="en-US" sz="2800">
                <a:solidFill>
                  <a:schemeClr val="dk1"/>
                </a:solidFill>
                <a:latin typeface="Calibri"/>
                <a:ea typeface="Calibri"/>
                <a:cs typeface="Calibri"/>
                <a:sym typeface="Calibri"/>
              </a:rPr>
              <a:t>R </a:t>
            </a:r>
            <a:r>
              <a:rPr b="1" lang="en-US" sz="2800">
                <a:solidFill>
                  <a:schemeClr val="dk1"/>
                </a:solidFill>
                <a:latin typeface="Calibri"/>
                <a:ea typeface="Calibri"/>
                <a:cs typeface="Calibri"/>
                <a:sym typeface="Calibri"/>
              </a:rPr>
              <a:t>reduce tasks</a:t>
            </a:r>
            <a:endParaRPr b="1" sz="28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231"/>
              <a:buFont typeface="Arial"/>
              <a:buChar char="•"/>
            </a:pPr>
            <a:r>
              <a:rPr b="1" lang="en-US" sz="2800">
                <a:solidFill>
                  <a:srgbClr val="A01A06"/>
                </a:solidFill>
                <a:latin typeface="Calibri"/>
                <a:ea typeface="Calibri"/>
                <a:cs typeface="Calibri"/>
                <a:sym typeface="Calibri"/>
              </a:rPr>
              <a:t>Rule of a thumb:</a:t>
            </a:r>
            <a:endParaRPr sz="2800">
              <a:solidFill>
                <a:schemeClr val="dk1"/>
              </a:solidFill>
              <a:latin typeface="Calibri"/>
              <a:ea typeface="Calibri"/>
              <a:cs typeface="Calibri"/>
              <a:sym typeface="Calibri"/>
            </a:endParaRPr>
          </a:p>
          <a:p>
            <a:pPr indent="-457200" lvl="2" marL="914400" marR="108585"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Make </a:t>
            </a:r>
            <a:r>
              <a:rPr b="0" i="1" lang="en-US" sz="2400" u="none" cap="none" strike="noStrike">
                <a:solidFill>
                  <a:schemeClr val="dk1"/>
                </a:solidFill>
                <a:latin typeface="Calibri"/>
                <a:ea typeface="Calibri"/>
                <a:cs typeface="Calibri"/>
                <a:sym typeface="Calibri"/>
              </a:rPr>
              <a:t>M </a:t>
            </a:r>
            <a:r>
              <a:rPr b="1" i="0" lang="en-US" sz="2400" u="none" cap="none" strike="noStrike">
                <a:solidFill>
                  <a:srgbClr val="A01A06"/>
                </a:solidFill>
                <a:latin typeface="Calibri"/>
                <a:ea typeface="Calibri"/>
                <a:cs typeface="Calibri"/>
                <a:sym typeface="Calibri"/>
              </a:rPr>
              <a:t>much larger </a:t>
            </a:r>
            <a:r>
              <a:rPr b="0" i="0" lang="en-US" sz="2400" u="none" cap="none" strike="noStrike">
                <a:solidFill>
                  <a:schemeClr val="dk1"/>
                </a:solidFill>
                <a:latin typeface="Calibri"/>
                <a:ea typeface="Calibri"/>
                <a:cs typeface="Calibri"/>
                <a:sym typeface="Calibri"/>
              </a:rPr>
              <a:t>than the number of nodes in the cluster</a:t>
            </a:r>
            <a:endParaRPr/>
          </a:p>
          <a:p>
            <a:pPr indent="-457200" lvl="3" marL="9144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One DFS chunk per map task is common</a:t>
            </a:r>
            <a:endParaRPr/>
          </a:p>
          <a:p>
            <a:pPr indent="-457200" lvl="2" marL="914400" marR="508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Improves dynamic load balancing and speeds up recovery from worker failures</a:t>
            </a:r>
            <a:endParaRPr/>
          </a:p>
          <a:p>
            <a:pPr indent="0" lvl="0" marL="0" marR="0" rtl="0" algn="l">
              <a:lnSpc>
                <a:spcPct val="136607"/>
              </a:lnSpc>
              <a:spcBef>
                <a:spcPts val="600"/>
              </a:spcBef>
              <a:spcAft>
                <a:spcPts val="0"/>
              </a:spcAft>
              <a:buClr>
                <a:schemeClr val="dk1"/>
              </a:buClr>
              <a:buSzPts val="2231"/>
              <a:buFont typeface="Arial"/>
              <a:buChar char="•"/>
            </a:pPr>
            <a:r>
              <a:rPr b="1" lang="en-US" sz="2800">
                <a:solidFill>
                  <a:schemeClr val="dk1"/>
                </a:solidFill>
                <a:latin typeface="Calibri"/>
                <a:ea typeface="Calibri"/>
                <a:cs typeface="Calibri"/>
                <a:sym typeface="Calibri"/>
              </a:rPr>
              <a:t>Usually </a:t>
            </a:r>
            <a:r>
              <a:rPr b="1" i="1" lang="en-US" sz="2800">
                <a:solidFill>
                  <a:schemeClr val="dk1"/>
                </a:solidFill>
                <a:latin typeface="Calibri"/>
                <a:ea typeface="Calibri"/>
                <a:cs typeface="Calibri"/>
                <a:sym typeface="Calibri"/>
              </a:rPr>
              <a:t>R </a:t>
            </a:r>
            <a:r>
              <a:rPr b="1" lang="en-US" sz="2800">
                <a:solidFill>
                  <a:schemeClr val="dk1"/>
                </a:solidFill>
                <a:latin typeface="Calibri"/>
                <a:ea typeface="Calibri"/>
                <a:cs typeface="Calibri"/>
                <a:sym typeface="Calibri"/>
              </a:rPr>
              <a:t>is smaller than </a:t>
            </a:r>
            <a:r>
              <a:rPr b="1" i="1" lang="en-US" sz="2800">
                <a:solidFill>
                  <a:schemeClr val="dk1"/>
                </a:solidFill>
                <a:latin typeface="Calibri"/>
                <a:ea typeface="Calibri"/>
                <a:cs typeface="Calibri"/>
                <a:sym typeface="Calibri"/>
              </a:rPr>
              <a:t>M</a:t>
            </a:r>
            <a:endParaRPr b="1" sz="2800">
              <a:solidFill>
                <a:schemeClr val="dk1"/>
              </a:solidFill>
              <a:latin typeface="Calibri"/>
              <a:ea typeface="Calibri"/>
              <a:cs typeface="Calibri"/>
              <a:sym typeface="Calibri"/>
            </a:endParaRPr>
          </a:p>
          <a:p>
            <a:pPr indent="-457200" lvl="3" marL="9144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Output is spread across </a:t>
            </a:r>
            <a:r>
              <a:rPr b="0" i="1" lang="en-US" sz="2400" u="none" cap="none" strike="noStrike">
                <a:solidFill>
                  <a:schemeClr val="dk1"/>
                </a:solidFill>
                <a:latin typeface="Calibri"/>
                <a:ea typeface="Calibri"/>
                <a:cs typeface="Calibri"/>
                <a:sym typeface="Calibri"/>
              </a:rPr>
              <a:t>R </a:t>
            </a:r>
            <a:r>
              <a:rPr b="0" i="0" lang="en-US" sz="2400" u="none" cap="none" strike="noStrike">
                <a:solidFill>
                  <a:schemeClr val="dk1"/>
                </a:solidFill>
                <a:latin typeface="Calibri"/>
                <a:ea typeface="Calibri"/>
                <a:cs typeface="Calibri"/>
                <a:sym typeface="Calibri"/>
              </a:rPr>
              <a:t>files</a:t>
            </a:r>
            <a:endParaRPr b="0" i="0" sz="2400" u="none" cap="none" strike="noStrike">
              <a:solidFill>
                <a:schemeClr val="dk1"/>
              </a:solidFill>
              <a:latin typeface="Calibri"/>
              <a:ea typeface="Calibri"/>
              <a:cs typeface="Calibri"/>
              <a:sym typeface="Calibri"/>
            </a:endParaRPr>
          </a:p>
          <a:p>
            <a:pPr indent="-457200" lvl="2" marL="9144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Google example: Often use 200,000 map tasks, 5000 reduce tasks on 2000 machines</a:t>
            </a:r>
            <a:endParaRPr b="0" i="0" sz="2400" u="none" cap="none" strike="noStrike">
              <a:solidFill>
                <a:schemeClr val="dk1"/>
              </a:solidFill>
              <a:latin typeface="Calibri"/>
              <a:ea typeface="Calibri"/>
              <a:cs typeface="Calibri"/>
              <a:sym typeface="Calibri"/>
            </a:endParaRPr>
          </a:p>
        </p:txBody>
      </p:sp>
      <p:sp>
        <p:nvSpPr>
          <p:cNvPr id="1934" name="Google Shape;1934;p5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How Many Map and Reduce Jobs?</a:t>
            </a:r>
            <a:endParaRPr/>
          </a:p>
        </p:txBody>
      </p:sp>
      <p:sp>
        <p:nvSpPr>
          <p:cNvPr id="1935" name="Google Shape;1935;p5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53"/>
          <p:cNvSpPr txBox="1"/>
          <p:nvPr/>
        </p:nvSpPr>
        <p:spPr>
          <a:xfrm>
            <a:off x="618236" y="1445005"/>
            <a:ext cx="7600950" cy="738664"/>
          </a:xfrm>
          <a:prstGeom prst="rect">
            <a:avLst/>
          </a:prstGeom>
          <a:noFill/>
          <a:ln>
            <a:noFill/>
          </a:ln>
        </p:spPr>
        <p:txBody>
          <a:bodyPr anchorCtr="0" anchor="t" bIns="0" lIns="0" spcFirstLastPara="1" rIns="0" wrap="square" tIns="0">
            <a:spAutoFit/>
          </a:bodyPr>
          <a:lstStyle/>
          <a:p>
            <a:pPr indent="-350520" lvl="0" marL="350520" marR="508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Combiner </a:t>
            </a:r>
            <a:r>
              <a:rPr lang="en-US" sz="2400">
                <a:solidFill>
                  <a:schemeClr val="dk1"/>
                </a:solidFill>
                <a:latin typeface="Calibri"/>
                <a:ea typeface="Calibri"/>
                <a:cs typeface="Calibri"/>
                <a:sym typeface="Calibri"/>
              </a:rPr>
              <a:t>combines the values of all keys of a single mapper (single node)</a:t>
            </a:r>
            <a:endParaRPr sz="2400">
              <a:solidFill>
                <a:schemeClr val="dk1"/>
              </a:solidFill>
              <a:latin typeface="Calibri"/>
              <a:ea typeface="Calibri"/>
              <a:cs typeface="Calibri"/>
              <a:sym typeface="Calibri"/>
            </a:endParaRPr>
          </a:p>
        </p:txBody>
      </p:sp>
      <p:sp>
        <p:nvSpPr>
          <p:cNvPr id="1941" name="Google Shape;1941;p53"/>
          <p:cNvSpPr txBox="1"/>
          <p:nvPr/>
        </p:nvSpPr>
        <p:spPr>
          <a:xfrm>
            <a:off x="618236" y="5515531"/>
            <a:ext cx="7827645" cy="877163"/>
          </a:xfrm>
          <a:prstGeom prst="rect">
            <a:avLst/>
          </a:prstGeom>
          <a:noFill/>
          <a:ln>
            <a:noFill/>
          </a:ln>
        </p:spPr>
        <p:txBody>
          <a:bodyPr anchorCtr="0" anchor="t" bIns="0" lIns="0" spcFirstLastPara="1" rIns="0" wrap="square" tIns="0">
            <a:spAutoFit/>
          </a:bodyPr>
          <a:lstStyle/>
          <a:p>
            <a:pPr indent="0" lvl="0" marL="12700" marR="0" rtl="0" algn="ctr">
              <a:lnSpc>
                <a:spcPct val="100000"/>
              </a:lnSpc>
              <a:spcBef>
                <a:spcPts val="0"/>
              </a:spcBef>
              <a:spcAft>
                <a:spcPts val="0"/>
              </a:spcAft>
              <a:buNone/>
            </a:pPr>
            <a:r>
              <a:rPr lang="en-US" sz="2600">
                <a:solidFill>
                  <a:schemeClr val="dk1"/>
                </a:solidFill>
                <a:latin typeface="Calibri"/>
                <a:ea typeface="Calibri"/>
                <a:cs typeface="Calibri"/>
                <a:sym typeface="Calibri"/>
              </a:rPr>
              <a:t>Much less data needs to be copied and shuffled!</a:t>
            </a:r>
            <a:endParaRPr sz="2600">
              <a:solidFill>
                <a:schemeClr val="dk1"/>
              </a:solidFill>
              <a:latin typeface="Calibri"/>
              <a:ea typeface="Calibri"/>
              <a:cs typeface="Calibri"/>
              <a:sym typeface="Calibri"/>
            </a:endParaRPr>
          </a:p>
          <a:p>
            <a:pPr indent="0" lvl="0" marL="12700" marR="0" rtl="0" algn="ctr">
              <a:lnSpc>
                <a:spcPct val="100000"/>
              </a:lnSpc>
              <a:spcBef>
                <a:spcPts val="625"/>
              </a:spcBef>
              <a:spcAft>
                <a:spcPts val="0"/>
              </a:spcAft>
              <a:buNone/>
            </a:pPr>
            <a:r>
              <a:rPr lang="en-US" sz="2600">
                <a:solidFill>
                  <a:schemeClr val="dk1"/>
                </a:solidFill>
                <a:latin typeface="Calibri"/>
                <a:ea typeface="Calibri"/>
                <a:cs typeface="Calibri"/>
                <a:sym typeface="Calibri"/>
              </a:rPr>
              <a:t>Works if reduce function is commutative and associative</a:t>
            </a:r>
            <a:endParaRPr sz="2600">
              <a:solidFill>
                <a:schemeClr val="dk1"/>
              </a:solidFill>
              <a:latin typeface="Calibri"/>
              <a:ea typeface="Calibri"/>
              <a:cs typeface="Calibri"/>
              <a:sym typeface="Calibri"/>
            </a:endParaRPr>
          </a:p>
        </p:txBody>
      </p:sp>
      <p:sp>
        <p:nvSpPr>
          <p:cNvPr id="1942" name="Google Shape;1942;p53"/>
          <p:cNvSpPr/>
          <p:nvPr/>
        </p:nvSpPr>
        <p:spPr>
          <a:xfrm>
            <a:off x="997013" y="2571571"/>
            <a:ext cx="6553197" cy="25263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43" name="Google Shape;1943;p53"/>
          <p:cNvSpPr/>
          <p:nvPr/>
        </p:nvSpPr>
        <p:spPr>
          <a:xfrm>
            <a:off x="990600" y="2565145"/>
            <a:ext cx="3581400" cy="1263650"/>
          </a:xfrm>
          <a:custGeom>
            <a:rect b="b" l="l" r="r" t="t"/>
            <a:pathLst>
              <a:path extrusionOk="0" h="1263650" w="3581400">
                <a:moveTo>
                  <a:pt x="0" y="0"/>
                </a:moveTo>
                <a:lnTo>
                  <a:pt x="3581400" y="0"/>
                </a:lnTo>
                <a:lnTo>
                  <a:pt x="3581400" y="1263192"/>
                </a:lnTo>
                <a:lnTo>
                  <a:pt x="0" y="1263192"/>
                </a:lnTo>
                <a:lnTo>
                  <a:pt x="0" y="0"/>
                </a:lnTo>
                <a:close/>
              </a:path>
            </a:pathLst>
          </a:custGeom>
          <a:noFill/>
          <a:ln cap="flat" cmpd="sng" w="38100">
            <a:solidFill>
              <a:srgbClr val="008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44" name="Google Shape;1944;p53"/>
          <p:cNvSpPr/>
          <p:nvPr/>
        </p:nvSpPr>
        <p:spPr>
          <a:xfrm>
            <a:off x="990600" y="3816565"/>
            <a:ext cx="3581400" cy="1263650"/>
          </a:xfrm>
          <a:custGeom>
            <a:rect b="b" l="l" r="r" t="t"/>
            <a:pathLst>
              <a:path extrusionOk="0" h="1263650" w="3581400">
                <a:moveTo>
                  <a:pt x="0" y="0"/>
                </a:moveTo>
                <a:lnTo>
                  <a:pt x="3581400" y="0"/>
                </a:lnTo>
                <a:lnTo>
                  <a:pt x="3581400" y="1263192"/>
                </a:lnTo>
                <a:lnTo>
                  <a:pt x="0" y="1263192"/>
                </a:lnTo>
                <a:lnTo>
                  <a:pt x="0" y="0"/>
                </a:lnTo>
                <a:close/>
              </a:path>
            </a:pathLst>
          </a:custGeom>
          <a:noFill/>
          <a:ln cap="flat" cmpd="sng" w="38100">
            <a:solidFill>
              <a:srgbClr val="008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45" name="Google Shape;1945;p53"/>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Refinement: Combiners</a:t>
            </a:r>
            <a:endParaRPr/>
          </a:p>
        </p:txBody>
      </p:sp>
      <p:sp>
        <p:nvSpPr>
          <p:cNvPr id="1946" name="Google Shape;1946;p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54"/>
          <p:cNvSpPr txBox="1"/>
          <p:nvPr/>
        </p:nvSpPr>
        <p:spPr>
          <a:xfrm>
            <a:off x="618236" y="1487384"/>
            <a:ext cx="8525764" cy="4709431"/>
          </a:xfrm>
          <a:prstGeom prst="rect">
            <a:avLst/>
          </a:prstGeom>
          <a:noFill/>
          <a:ln>
            <a:noFill/>
          </a:ln>
        </p:spPr>
        <p:txBody>
          <a:bodyPr anchorCtr="0" anchor="t" bIns="0" lIns="0" spcFirstLastPara="1" rIns="0" wrap="square" tIns="0">
            <a:spAutoFit/>
          </a:bodyPr>
          <a:lstStyle/>
          <a:p>
            <a:pPr indent="-342900" lvl="0" marL="342900" marR="626110" rtl="0" algn="l">
              <a:lnSpc>
                <a:spcPct val="107857"/>
              </a:lnSpc>
              <a:spcBef>
                <a:spcPts val="0"/>
              </a:spcBef>
              <a:spcAft>
                <a:spcPts val="0"/>
              </a:spcAft>
              <a:buClr>
                <a:schemeClr val="dk1"/>
              </a:buClr>
              <a:buSzPts val="2800"/>
              <a:buFont typeface="Arial"/>
              <a:buChar char="•"/>
            </a:pPr>
            <a:r>
              <a:rPr b="1" lang="en-US" sz="2800">
                <a:solidFill>
                  <a:srgbClr val="A01A06"/>
                </a:solidFill>
                <a:latin typeface="Calibri"/>
                <a:ea typeface="Calibri"/>
                <a:cs typeface="Calibri"/>
                <a:sym typeface="Calibri"/>
              </a:rPr>
              <a:t>Control how keys get partitioned </a:t>
            </a:r>
            <a:br>
              <a:rPr b="1" lang="en-US" sz="2800">
                <a:solidFill>
                  <a:srgbClr val="A01A06"/>
                </a:solidFill>
                <a:latin typeface="Calibri"/>
                <a:ea typeface="Calibri"/>
                <a:cs typeface="Calibri"/>
                <a:sym typeface="Calibri"/>
              </a:rPr>
            </a:br>
            <a:r>
              <a:rPr b="1" lang="en-US" sz="2800">
                <a:solidFill>
                  <a:srgbClr val="A01A06"/>
                </a:solidFill>
                <a:latin typeface="Calibri"/>
                <a:ea typeface="Calibri"/>
                <a:cs typeface="Calibri"/>
                <a:sym typeface="Calibri"/>
              </a:rPr>
              <a:t>(which key goes where?)</a:t>
            </a:r>
            <a:endParaRPr b="1" sz="2800">
              <a:solidFill>
                <a:srgbClr val="A01A06"/>
              </a:solidFill>
              <a:latin typeface="Calibri"/>
              <a:ea typeface="Calibri"/>
              <a:cs typeface="Calibri"/>
              <a:sym typeface="Calibri"/>
            </a:endParaRPr>
          </a:p>
          <a:p>
            <a:pPr indent="-342900" lvl="1" marL="800100" marR="5080" rtl="0" algn="l">
              <a:lnSpc>
                <a:spcPct val="125833"/>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Reduce needs to ensure that records with the same intermediate key end up at the same worker</a:t>
            </a:r>
            <a:endParaRPr b="0" i="0" sz="2400" u="none" cap="none" strike="noStrike">
              <a:solidFill>
                <a:schemeClr val="dk1"/>
              </a:solidFill>
              <a:latin typeface="Calibri"/>
              <a:ea typeface="Calibri"/>
              <a:cs typeface="Calibri"/>
              <a:sym typeface="Calibri"/>
            </a:endParaRPr>
          </a:p>
          <a:p>
            <a:pPr indent="-190500" lvl="1" marL="800100" marR="5080" rtl="0" algn="l">
              <a:lnSpc>
                <a:spcPct val="125833"/>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5080" rtl="0" algn="l">
              <a:lnSpc>
                <a:spcPct val="125833"/>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System uses a default partition function:</a:t>
            </a:r>
            <a:endParaRPr sz="2400">
              <a:solidFill>
                <a:schemeClr val="dk1"/>
              </a:solidFill>
              <a:latin typeface="Calibri"/>
              <a:ea typeface="Calibri"/>
              <a:cs typeface="Calibri"/>
              <a:sym typeface="Calibri"/>
            </a:endParaRPr>
          </a:p>
          <a:p>
            <a:pPr indent="-342900" lvl="2" marL="800100" marR="0" rtl="0" algn="l">
              <a:spcBef>
                <a:spcPts val="600"/>
              </a:spcBef>
              <a:spcAft>
                <a:spcPts val="0"/>
              </a:spcAft>
              <a:buClr>
                <a:schemeClr val="dk1"/>
              </a:buClr>
              <a:buSzPts val="2400"/>
              <a:buFont typeface="Arial"/>
              <a:buChar char="•"/>
            </a:pPr>
            <a:r>
              <a:rPr b="1" i="0" lang="en-US" sz="2400" u="none" cap="none" strike="noStrike">
                <a:solidFill>
                  <a:srgbClr val="A01A06"/>
                </a:solidFill>
                <a:latin typeface="Calibri"/>
                <a:ea typeface="Calibri"/>
                <a:cs typeface="Calibri"/>
                <a:sym typeface="Calibri"/>
              </a:rPr>
              <a:t>hash(key) mod </a:t>
            </a:r>
            <a:r>
              <a:rPr b="1" i="1" lang="en-US" sz="2400" u="none" cap="none" strike="noStrike">
                <a:solidFill>
                  <a:srgbClr val="A01A06"/>
                </a:solidFill>
                <a:latin typeface="Calibri"/>
                <a:ea typeface="Calibri"/>
                <a:cs typeface="Calibri"/>
                <a:sym typeface="Calibri"/>
              </a:rPr>
              <a:t>R</a:t>
            </a:r>
            <a:endParaRPr b="1" i="1" sz="2400" u="none" cap="none" strike="noStrike">
              <a:solidFill>
                <a:srgbClr val="A01A06"/>
              </a:solidFill>
              <a:latin typeface="Calibri"/>
              <a:ea typeface="Calibri"/>
              <a:cs typeface="Calibri"/>
              <a:sym typeface="Calibri"/>
            </a:endParaRPr>
          </a:p>
          <a:p>
            <a:pPr indent="-190500" lvl="2" marL="800100" marR="0" rtl="0" algn="l">
              <a:spcBef>
                <a:spcPts val="600"/>
              </a:spcBef>
              <a:spcAft>
                <a:spcPts val="0"/>
              </a:spcAft>
              <a:buClr>
                <a:schemeClr val="dk1"/>
              </a:buClr>
              <a:buSzPts val="2400"/>
              <a:buFont typeface="Arial"/>
              <a:buNone/>
            </a:pPr>
            <a:r>
              <a:t/>
            </a:r>
            <a:endParaRPr b="1" i="1" sz="2400" u="none" cap="none" strike="noStrike">
              <a:solidFill>
                <a:srgbClr val="A01A06"/>
              </a:solidFill>
              <a:latin typeface="Calibri"/>
              <a:ea typeface="Calibri"/>
              <a:cs typeface="Calibri"/>
              <a:sym typeface="Calibri"/>
            </a:endParaRPr>
          </a:p>
          <a:p>
            <a:pPr indent="-342900" lvl="1" marL="3429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Sometimes useful to override the hash function:</a:t>
            </a:r>
            <a:endParaRPr b="0" i="0" sz="2400" u="none" cap="none" strike="noStrike">
              <a:solidFill>
                <a:schemeClr val="dk1"/>
              </a:solidFill>
              <a:latin typeface="Calibri"/>
              <a:ea typeface="Calibri"/>
              <a:cs typeface="Calibri"/>
              <a:sym typeface="Calibri"/>
            </a:endParaRPr>
          </a:p>
          <a:p>
            <a:pPr indent="-342900" lvl="2" marL="800100" marR="342900" rtl="0" algn="l">
              <a:lnSpc>
                <a:spcPct val="125833"/>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a:t>
            </a:r>
            <a:r>
              <a:rPr b="1" i="0" lang="en-US" sz="2400" u="none" cap="none" strike="noStrike">
                <a:solidFill>
                  <a:schemeClr val="dk1"/>
                </a:solidFill>
                <a:latin typeface="Calibri"/>
                <a:ea typeface="Calibri"/>
                <a:cs typeface="Calibri"/>
                <a:sym typeface="Calibri"/>
              </a:rPr>
              <a:t>hash(hostname(URL)) mod </a:t>
            </a:r>
            <a:r>
              <a:rPr b="1" i="1" lang="en-US" sz="2400" u="none" cap="none" strike="noStrike">
                <a:solidFill>
                  <a:schemeClr val="dk1"/>
                </a:solidFill>
                <a:latin typeface="Calibri"/>
                <a:ea typeface="Calibri"/>
                <a:cs typeface="Calibri"/>
                <a:sym typeface="Calibri"/>
              </a:rPr>
              <a:t>R </a:t>
            </a:r>
            <a:r>
              <a:rPr b="0" i="0" lang="en-US" sz="2400" u="none" cap="none" strike="noStrike">
                <a:solidFill>
                  <a:schemeClr val="dk1"/>
                </a:solidFill>
                <a:latin typeface="Calibri"/>
                <a:ea typeface="Calibri"/>
                <a:cs typeface="Calibri"/>
                <a:sym typeface="Calibri"/>
              </a:rPr>
              <a:t>ensures URLs from the same host to end up in the same output file</a:t>
            </a:r>
            <a:endParaRPr/>
          </a:p>
        </p:txBody>
      </p:sp>
      <p:sp>
        <p:nvSpPr>
          <p:cNvPr id="1952" name="Google Shape;1952;p54"/>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Refinement: Partition Function</a:t>
            </a:r>
            <a:endParaRPr/>
          </a:p>
        </p:txBody>
      </p:sp>
      <p:sp>
        <p:nvSpPr>
          <p:cNvPr id="1953" name="Google Shape;1953;p5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55"/>
          <p:cNvSpPr txBox="1"/>
          <p:nvPr/>
        </p:nvSpPr>
        <p:spPr>
          <a:xfrm>
            <a:off x="618236" y="1911817"/>
            <a:ext cx="7916164" cy="4803879"/>
          </a:xfrm>
          <a:prstGeom prst="rect">
            <a:avLst/>
          </a:prstGeom>
          <a:noFill/>
          <a:ln>
            <a:noFill/>
          </a:ln>
        </p:spPr>
        <p:txBody>
          <a:bodyPr anchorCtr="0" anchor="t" bIns="0" lIns="0" spcFirstLastPara="1" rIns="0" wrap="square" tIns="0">
            <a:spAutoFit/>
          </a:bodyPr>
          <a:lstStyle/>
          <a:p>
            <a:pPr indent="0" lvl="0" marL="0" marR="0" rtl="0" algn="l">
              <a:lnSpc>
                <a:spcPct val="112857"/>
              </a:lnSpc>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Google’s MapReduce</a:t>
            </a:r>
            <a:endParaRPr sz="2800">
              <a:solidFill>
                <a:schemeClr val="dk1"/>
              </a:solidFill>
              <a:latin typeface="Calibri"/>
              <a:ea typeface="Calibri"/>
              <a:cs typeface="Calibri"/>
              <a:sym typeface="Calibri"/>
            </a:endParaRPr>
          </a:p>
          <a:p>
            <a:pPr indent="-457200" lvl="2" marL="914400" marR="0" rtl="0" algn="l">
              <a:lnSpc>
                <a:spcPct val="131666"/>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Not available outside Google</a:t>
            </a:r>
            <a:endParaRPr b="0" i="0" sz="2400" u="none" cap="none" strike="noStrike">
              <a:solidFill>
                <a:schemeClr val="dk1"/>
              </a:solidFill>
              <a:latin typeface="Calibri"/>
              <a:ea typeface="Calibri"/>
              <a:cs typeface="Calibri"/>
              <a:sym typeface="Calibri"/>
            </a:endParaRPr>
          </a:p>
          <a:p>
            <a:pPr indent="-304800" lvl="2" marL="914400" marR="0" rtl="0" algn="l">
              <a:lnSpc>
                <a:spcPct val="131666"/>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30000"/>
              </a:lnSpc>
              <a:spcBef>
                <a:spcPts val="600"/>
              </a:spcBef>
              <a:spcAft>
                <a:spcPts val="0"/>
              </a:spcAft>
              <a:buClr>
                <a:schemeClr val="dk1"/>
              </a:buClr>
              <a:buSzPts val="2231"/>
              <a:buFont typeface="Arial"/>
              <a:buChar char="•"/>
            </a:pPr>
            <a:r>
              <a:rPr b="1" lang="en-US" sz="2800">
                <a:solidFill>
                  <a:schemeClr val="dk1"/>
                </a:solidFill>
                <a:latin typeface="Calibri"/>
                <a:ea typeface="Calibri"/>
                <a:cs typeface="Calibri"/>
                <a:sym typeface="Calibri"/>
              </a:rPr>
              <a:t>Hadoop</a:t>
            </a:r>
            <a:endParaRPr sz="2800">
              <a:solidFill>
                <a:schemeClr val="dk1"/>
              </a:solidFill>
              <a:latin typeface="Calibri"/>
              <a:ea typeface="Calibri"/>
              <a:cs typeface="Calibri"/>
              <a:sym typeface="Calibri"/>
            </a:endParaRPr>
          </a:p>
          <a:p>
            <a:pPr indent="-457200" lvl="3" marL="9144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Open-source implementation in Java</a:t>
            </a:r>
            <a:endParaRPr/>
          </a:p>
          <a:p>
            <a:pPr indent="-457200" lvl="3" marL="914400" marR="0" rtl="0" algn="l">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Uses HDFS for stable storage</a:t>
            </a:r>
            <a:endParaRPr/>
          </a:p>
          <a:p>
            <a:pPr indent="-457200" lvl="3" marL="914400" marR="0" rtl="0" algn="l">
              <a:lnSpc>
                <a:spcPct val="132916"/>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Download: </a:t>
            </a:r>
            <a:r>
              <a:rPr b="0" i="0" lang="en-US" sz="2400" u="sng" cap="none" strike="noStrike">
                <a:solidFill>
                  <a:srgbClr val="168BBA"/>
                </a:solidFill>
                <a:latin typeface="Calibri"/>
                <a:ea typeface="Calibri"/>
                <a:cs typeface="Calibri"/>
                <a:sym typeface="Calibri"/>
                <a:hlinkClick r:id="rId3">
                  <a:extLst>
                    <a:ext uri="{A12FA001-AC4F-418D-AE19-62706E023703}">
                      <ahyp:hlinkClr val="tx"/>
                    </a:ext>
                  </a:extLst>
                </a:hlinkClick>
              </a:rPr>
              <a:t>http://hadoop.apache.org/releases.html</a:t>
            </a:r>
            <a:endParaRPr b="0" i="0" sz="2400" u="sng" cap="none" strike="noStrike">
              <a:solidFill>
                <a:srgbClr val="168BBA"/>
              </a:solidFill>
              <a:latin typeface="Calibri"/>
              <a:ea typeface="Calibri"/>
              <a:cs typeface="Calibri"/>
              <a:sym typeface="Calibri"/>
            </a:endParaRPr>
          </a:p>
          <a:p>
            <a:pPr indent="177800" lvl="0" marL="0" marR="0" rtl="0" algn="l">
              <a:lnSpc>
                <a:spcPct val="113928"/>
              </a:lnSpc>
              <a:spcBef>
                <a:spcPts val="6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113928"/>
              </a:lnSpc>
              <a:spcBef>
                <a:spcPts val="60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Spark </a:t>
            </a:r>
            <a:r>
              <a:rPr lang="en-US" sz="2800">
                <a:solidFill>
                  <a:schemeClr val="dk1"/>
                </a:solidFill>
                <a:latin typeface="Calibri"/>
                <a:ea typeface="Calibri"/>
                <a:cs typeface="Calibri"/>
                <a:sym typeface="Calibri"/>
              </a:rPr>
              <a:t>(at your hand ☺ )</a:t>
            </a:r>
            <a:endParaRPr b="1" sz="2800">
              <a:solidFill>
                <a:schemeClr val="dk1"/>
              </a:solidFill>
              <a:latin typeface="Calibri"/>
              <a:ea typeface="Calibri"/>
              <a:cs typeface="Calibri"/>
              <a:sym typeface="Calibri"/>
            </a:endParaRPr>
          </a:p>
          <a:p>
            <a:pPr indent="-96520" lvl="1" marL="624840" marR="0" rtl="0" algn="l">
              <a:lnSpc>
                <a:spcPct val="113928"/>
              </a:lnSpc>
              <a:spcBef>
                <a:spcPts val="935"/>
              </a:spcBef>
              <a:spcAft>
                <a:spcPts val="0"/>
              </a:spcAft>
              <a:buClr>
                <a:srgbClr val="60B5CC"/>
              </a:buClr>
              <a:buSzPts val="2800"/>
              <a:buFont typeface="Noto Sans Symbols"/>
              <a:buNone/>
            </a:pPr>
            <a:r>
              <a:t/>
            </a:r>
            <a:endParaRPr b="0" i="0" sz="2800" u="none" cap="none" strike="noStrike">
              <a:solidFill>
                <a:schemeClr val="dk1"/>
              </a:solidFill>
              <a:latin typeface="Calibri"/>
              <a:ea typeface="Calibri"/>
              <a:cs typeface="Calibri"/>
              <a:sym typeface="Calibri"/>
            </a:endParaRPr>
          </a:p>
        </p:txBody>
      </p:sp>
      <p:sp>
        <p:nvSpPr>
          <p:cNvPr id="1959" name="Google Shape;1959;p55"/>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Implementations</a:t>
            </a:r>
            <a:endParaRPr/>
          </a:p>
        </p:txBody>
      </p:sp>
      <p:sp>
        <p:nvSpPr>
          <p:cNvPr id="1960" name="Google Shape;1960;p5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56"/>
          <p:cNvSpPr/>
          <p:nvPr/>
        </p:nvSpPr>
        <p:spPr>
          <a:xfrm>
            <a:off x="1088974" y="4137142"/>
            <a:ext cx="4409209" cy="407894"/>
          </a:xfrm>
          <a:custGeom>
            <a:rect b="b" l="l" r="r" t="t"/>
            <a:pathLst>
              <a:path extrusionOk="0" h="462279" w="4850130">
                <a:moveTo>
                  <a:pt x="0" y="0"/>
                </a:moveTo>
                <a:lnTo>
                  <a:pt x="4849603" y="0"/>
                </a:lnTo>
                <a:lnTo>
                  <a:pt x="4849603" y="461665"/>
                </a:lnTo>
                <a:lnTo>
                  <a:pt x="0" y="461665"/>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66" name="Google Shape;1966;p56"/>
          <p:cNvSpPr txBox="1"/>
          <p:nvPr/>
        </p:nvSpPr>
        <p:spPr>
          <a:xfrm>
            <a:off x="2075977" y="4294251"/>
            <a:ext cx="4811934" cy="338554"/>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77499" marR="0" rtl="0" algn="l">
              <a:spcBef>
                <a:spcPts val="0"/>
              </a:spcBef>
              <a:spcAft>
                <a:spcPts val="0"/>
              </a:spcAft>
              <a:buNone/>
            </a:pPr>
            <a:r>
              <a:rPr lang="en-US" sz="2200">
                <a:solidFill>
                  <a:schemeClr val="dk1"/>
                </a:solidFill>
                <a:latin typeface="Arial"/>
                <a:ea typeface="Arial"/>
                <a:cs typeface="Arial"/>
                <a:sym typeface="Arial"/>
              </a:rPr>
              <a:t>Emplyee </a:t>
            </a:r>
            <a:r>
              <a:rPr lang="en-US" sz="2200">
                <a:solidFill>
                  <a:schemeClr val="dk1"/>
                </a:solidFill>
                <a:latin typeface="Noto Sans Symbols"/>
                <a:ea typeface="Noto Sans Symbols"/>
                <a:cs typeface="Noto Sans Symbols"/>
                <a:sym typeface="Noto Sans Symbols"/>
              </a:rPr>
              <a:t>⨝ </a:t>
            </a:r>
            <a:r>
              <a:rPr lang="en-US" sz="2200">
                <a:solidFill>
                  <a:schemeClr val="dk1"/>
                </a:solidFill>
                <a:latin typeface="Arial"/>
                <a:ea typeface="Arial"/>
                <a:cs typeface="Arial"/>
                <a:sym typeface="Arial"/>
              </a:rPr>
              <a:t>Assigned Departments</a:t>
            </a:r>
            <a:endParaRPr/>
          </a:p>
        </p:txBody>
      </p:sp>
      <p:graphicFrame>
        <p:nvGraphicFramePr>
          <p:cNvPr id="1967" name="Google Shape;1967;p56"/>
          <p:cNvGraphicFramePr/>
          <p:nvPr/>
        </p:nvGraphicFramePr>
        <p:xfrm>
          <a:off x="872490" y="2294493"/>
          <a:ext cx="3000000" cy="3000000"/>
        </p:xfrm>
        <a:graphic>
          <a:graphicData uri="http://schemas.openxmlformats.org/drawingml/2006/table">
            <a:tbl>
              <a:tblPr bandRow="1" firstRow="1">
                <a:noFill/>
                <a:tableStyleId>{7DE68249-21EC-4705-9D1C-AEE0EAE61219}</a:tableStyleId>
              </a:tblPr>
              <a:tblGrid>
                <a:gridCol w="1489375"/>
                <a:gridCol w="1489375"/>
              </a:tblGrid>
              <a:tr h="349625">
                <a:tc>
                  <a:txBody>
                    <a:bodyPr/>
                    <a:lstStyle/>
                    <a:p>
                      <a:pPr indent="0" lvl="0" marL="85090" marR="0" rtl="0" algn="ctr">
                        <a:lnSpc>
                          <a:spcPct val="100000"/>
                        </a:lnSpc>
                        <a:spcBef>
                          <a:spcPts val="0"/>
                        </a:spcBef>
                        <a:spcAft>
                          <a:spcPts val="0"/>
                        </a:spcAft>
                        <a:buNone/>
                      </a:pPr>
                      <a:r>
                        <a:rPr b="1" lang="en-US" sz="1800">
                          <a:latin typeface="Arial"/>
                          <a:ea typeface="Arial"/>
                          <a:cs typeface="Arial"/>
                          <a:sym typeface="Arial"/>
                        </a:rPr>
                        <a:t>Name</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b="1" lang="en-US" sz="1800">
                          <a:latin typeface="Arial"/>
                          <a:ea typeface="Arial"/>
                          <a:cs typeface="Arial"/>
                          <a:sym typeface="Arial"/>
                        </a:rPr>
                        <a:t>SSN</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Sue</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999999999</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Tony</a:t>
                      </a:r>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graphicFrame>
        <p:nvGraphicFramePr>
          <p:cNvPr id="1968" name="Google Shape;1968;p56"/>
          <p:cNvGraphicFramePr/>
          <p:nvPr/>
        </p:nvGraphicFramePr>
        <p:xfrm>
          <a:off x="4774046" y="2293843"/>
          <a:ext cx="3000000" cy="3000000"/>
        </p:xfrm>
        <a:graphic>
          <a:graphicData uri="http://schemas.openxmlformats.org/drawingml/2006/table">
            <a:tbl>
              <a:tblPr bandRow="1" firstRow="1">
                <a:noFill/>
                <a:tableStyleId>{7DE68249-21EC-4705-9D1C-AEE0EAE61219}</a:tableStyleId>
              </a:tblPr>
              <a:tblGrid>
                <a:gridCol w="1489375"/>
                <a:gridCol w="1489375"/>
              </a:tblGrid>
              <a:tr h="349625">
                <a:tc>
                  <a:txBody>
                    <a:bodyPr/>
                    <a:lstStyle/>
                    <a:p>
                      <a:pPr indent="0" lvl="0" marL="84455" marR="0" rtl="0" algn="ctr">
                        <a:lnSpc>
                          <a:spcPct val="100000"/>
                        </a:lnSpc>
                        <a:spcBef>
                          <a:spcPts val="0"/>
                        </a:spcBef>
                        <a:spcAft>
                          <a:spcPts val="0"/>
                        </a:spcAft>
                        <a:buNone/>
                      </a:pPr>
                      <a:r>
                        <a:rPr b="1" lang="en-US" sz="1800">
                          <a:latin typeface="Arial"/>
                          <a:ea typeface="Arial"/>
                          <a:cs typeface="Arial"/>
                          <a:sym typeface="Arial"/>
                        </a:rPr>
                        <a:t>EmpSSN</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b="1" lang="en-US" sz="1800">
                          <a:latin typeface="Arial"/>
                          <a:ea typeface="Arial"/>
                          <a:cs typeface="Arial"/>
                          <a:sym typeface="Arial"/>
                        </a:rPr>
                        <a:t>DepName</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999999999</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Accounts</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Sales</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Marketing</a:t>
                      </a:r>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graphicFrame>
        <p:nvGraphicFramePr>
          <p:cNvPr id="1969" name="Google Shape;1969;p56"/>
          <p:cNvGraphicFramePr/>
          <p:nvPr/>
        </p:nvGraphicFramePr>
        <p:xfrm>
          <a:off x="1676400" y="4738179"/>
          <a:ext cx="3000000" cy="3000000"/>
        </p:xfrm>
        <a:graphic>
          <a:graphicData uri="http://schemas.openxmlformats.org/drawingml/2006/table">
            <a:tbl>
              <a:tblPr bandRow="1" firstRow="1">
                <a:noFill/>
                <a:tableStyleId>{7DE68249-21EC-4705-9D1C-AEE0EAE61219}</a:tableStyleId>
              </a:tblPr>
              <a:tblGrid>
                <a:gridCol w="1402775"/>
                <a:gridCol w="1402775"/>
                <a:gridCol w="1402775"/>
                <a:gridCol w="1402775"/>
              </a:tblGrid>
              <a:tr h="349625">
                <a:tc>
                  <a:txBody>
                    <a:bodyPr/>
                    <a:lstStyle/>
                    <a:p>
                      <a:pPr indent="0" lvl="0" marL="84455" marR="0" rtl="0" algn="ctr">
                        <a:lnSpc>
                          <a:spcPct val="100000"/>
                        </a:lnSpc>
                        <a:spcBef>
                          <a:spcPts val="0"/>
                        </a:spcBef>
                        <a:spcAft>
                          <a:spcPts val="0"/>
                        </a:spcAft>
                        <a:buNone/>
                      </a:pPr>
                      <a:r>
                        <a:rPr b="1" lang="en-US" sz="1800">
                          <a:latin typeface="Arial"/>
                          <a:ea typeface="Arial"/>
                          <a:cs typeface="Arial"/>
                          <a:sym typeface="Arial"/>
                        </a:rPr>
                        <a:t>Name</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b="1" lang="en-US" sz="1800">
                          <a:latin typeface="Arial"/>
                          <a:ea typeface="Arial"/>
                          <a:cs typeface="Arial"/>
                          <a:sym typeface="Arial"/>
                        </a:rPr>
                        <a:t>SSN</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b="1" lang="en-US" sz="1800">
                          <a:latin typeface="Arial"/>
                          <a:ea typeface="Arial"/>
                          <a:cs typeface="Arial"/>
                          <a:sym typeface="Arial"/>
                        </a:rPr>
                        <a:t>EmpSSN</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b="1" lang="en-US" sz="1800">
                          <a:latin typeface="Arial"/>
                          <a:ea typeface="Arial"/>
                          <a:cs typeface="Arial"/>
                          <a:sym typeface="Arial"/>
                        </a:rPr>
                        <a:t>DepName</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Sue</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999999999</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999999999</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Accounts</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Tony</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Sales</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Tony</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lang="en-US" sz="1800">
                          <a:latin typeface="Arial"/>
                          <a:ea typeface="Arial"/>
                          <a:cs typeface="Arial"/>
                          <a:sym typeface="Arial"/>
                        </a:rPr>
                        <a:t>Marketing</a:t>
                      </a:r>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
        <p:nvSpPr>
          <p:cNvPr id="1970" name="Google Shape;1970;p56"/>
          <p:cNvSpPr txBox="1"/>
          <p:nvPr/>
        </p:nvSpPr>
        <p:spPr>
          <a:xfrm>
            <a:off x="4975412" y="1762206"/>
            <a:ext cx="25932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Assigned Departments</a:t>
            </a:r>
            <a:endParaRPr/>
          </a:p>
        </p:txBody>
      </p:sp>
      <p:sp>
        <p:nvSpPr>
          <p:cNvPr id="1971" name="Google Shape;1971;p56"/>
          <p:cNvSpPr txBox="1"/>
          <p:nvPr/>
        </p:nvSpPr>
        <p:spPr>
          <a:xfrm>
            <a:off x="1676400" y="1695753"/>
            <a:ext cx="12334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Employee</a:t>
            </a:r>
            <a:endParaRPr/>
          </a:p>
        </p:txBody>
      </p:sp>
      <p:sp>
        <p:nvSpPr>
          <p:cNvPr id="1972" name="Google Shape;1972;p56"/>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More Examples: Relational Join</a:t>
            </a:r>
            <a:endParaRPr/>
          </a:p>
        </p:txBody>
      </p:sp>
      <p:sp>
        <p:nvSpPr>
          <p:cNvPr id="1973" name="Google Shape;1973;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57"/>
          <p:cNvSpPr txBox="1"/>
          <p:nvPr/>
        </p:nvSpPr>
        <p:spPr>
          <a:xfrm>
            <a:off x="3429000" y="5181600"/>
            <a:ext cx="5649768" cy="735176"/>
          </a:xfrm>
          <a:prstGeom prst="rect">
            <a:avLst/>
          </a:prstGeom>
          <a:noFill/>
          <a:ln>
            <a:noFill/>
          </a:ln>
        </p:spPr>
        <p:txBody>
          <a:bodyPr anchorCtr="0" anchor="t" bIns="0" lIns="0" spcFirstLastPara="1" rIns="0" wrap="square" tIns="0">
            <a:spAutoFit/>
          </a:bodyPr>
          <a:lstStyle/>
          <a:p>
            <a:pPr indent="0" lvl="0" marL="11397" marR="4559" rtl="0" algn="l">
              <a:lnSpc>
                <a:spcPct val="99500"/>
              </a:lnSpc>
              <a:spcBef>
                <a:spcPts val="0"/>
              </a:spcBef>
              <a:spcAft>
                <a:spcPts val="0"/>
              </a:spcAft>
              <a:buNone/>
            </a:pP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999999999,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(Department, 999999999, Accounts) </a:t>
            </a: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777777777,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(Department, 777777777, Sales) </a:t>
            </a: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777777777,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(Department, 777777777, Marketing)</a:t>
            </a:r>
            <a:endParaRPr/>
          </a:p>
        </p:txBody>
      </p:sp>
      <p:sp>
        <p:nvSpPr>
          <p:cNvPr id="1979" name="Google Shape;1979;p57"/>
          <p:cNvSpPr txBox="1"/>
          <p:nvPr/>
        </p:nvSpPr>
        <p:spPr>
          <a:xfrm>
            <a:off x="609600" y="1448068"/>
            <a:ext cx="8153400" cy="126393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Map Task: Emit (key, value) pair</a:t>
            </a:r>
            <a:endParaRPr/>
          </a:p>
          <a:p>
            <a:pPr indent="-342900" lvl="1" marL="800100" marR="0" rtl="0" algn="l">
              <a:lnSpc>
                <a:spcPct val="120000"/>
              </a:lnSpc>
              <a:spcBef>
                <a:spcPts val="0"/>
              </a:spcBef>
              <a:spcAft>
                <a:spcPts val="0"/>
              </a:spcAft>
              <a:buClr>
                <a:schemeClr val="dk1"/>
              </a:buClr>
              <a:buSzPts val="2000"/>
              <a:buFont typeface="Arial"/>
              <a:buChar char="•"/>
            </a:pPr>
            <a:r>
              <a:rPr b="1" i="0" lang="en-US" sz="2000" u="none" cap="none" strike="noStrike">
                <a:solidFill>
                  <a:srgbClr val="A01A06"/>
                </a:solidFill>
                <a:latin typeface="Calibri"/>
                <a:ea typeface="Calibri"/>
                <a:cs typeface="Calibri"/>
                <a:sym typeface="Calibri"/>
              </a:rPr>
              <a:t>Key = “the key used for the join”</a:t>
            </a:r>
            <a:endParaRPr/>
          </a:p>
          <a:p>
            <a:pPr indent="-342900" lvl="1" marL="800100" marR="0" rtl="0" algn="l">
              <a:lnSpc>
                <a:spcPct val="120000"/>
              </a:lnSpc>
              <a:spcBef>
                <a:spcPts val="0"/>
              </a:spcBef>
              <a:spcAft>
                <a:spcPts val="0"/>
              </a:spcAft>
              <a:buClr>
                <a:schemeClr val="dk1"/>
              </a:buClr>
              <a:buSzPts val="2000"/>
              <a:buFont typeface="Arial"/>
              <a:buChar char="•"/>
            </a:pPr>
            <a:r>
              <a:rPr b="1" i="0" lang="en-US" sz="2000" u="none" cap="none" strike="noStrike">
                <a:solidFill>
                  <a:srgbClr val="A01A06"/>
                </a:solidFill>
                <a:latin typeface="Calibri"/>
                <a:ea typeface="Calibri"/>
                <a:cs typeface="Calibri"/>
                <a:sym typeface="Calibri"/>
              </a:rPr>
              <a:t>Value is a tuple </a:t>
            </a:r>
            <a:r>
              <a:rPr b="0" i="0" lang="en-US" sz="2000" u="none" cap="none" strike="noStrike">
                <a:solidFill>
                  <a:schemeClr val="dk1"/>
                </a:solidFill>
                <a:latin typeface="Calibri"/>
                <a:ea typeface="Calibri"/>
                <a:cs typeface="Calibri"/>
                <a:sym typeface="Calibri"/>
              </a:rPr>
              <a:t>with all fields from table (including the table name)</a:t>
            </a:r>
            <a:endParaRPr/>
          </a:p>
        </p:txBody>
      </p:sp>
      <p:sp>
        <p:nvSpPr>
          <p:cNvPr id="1980" name="Google Shape;1980;p57"/>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Example: Relational Join</a:t>
            </a:r>
            <a:endParaRPr/>
          </a:p>
        </p:txBody>
      </p:sp>
      <p:graphicFrame>
        <p:nvGraphicFramePr>
          <p:cNvPr id="1981" name="Google Shape;1981;p57"/>
          <p:cNvGraphicFramePr/>
          <p:nvPr/>
        </p:nvGraphicFramePr>
        <p:xfrm>
          <a:off x="489966" y="3451004"/>
          <a:ext cx="3000000" cy="3000000"/>
        </p:xfrm>
        <a:graphic>
          <a:graphicData uri="http://schemas.openxmlformats.org/drawingml/2006/table">
            <a:tbl>
              <a:tblPr bandRow="1" firstRow="1">
                <a:noFill/>
                <a:tableStyleId>{7DE68249-21EC-4705-9D1C-AEE0EAE61219}</a:tableStyleId>
              </a:tblPr>
              <a:tblGrid>
                <a:gridCol w="1302650"/>
                <a:gridCol w="1302650"/>
              </a:tblGrid>
              <a:tr h="319525">
                <a:tc>
                  <a:txBody>
                    <a:bodyPr/>
                    <a:lstStyle/>
                    <a:p>
                      <a:pPr indent="0" lvl="0" marL="85090" marR="0" rtl="0" algn="ctr">
                        <a:lnSpc>
                          <a:spcPct val="100000"/>
                        </a:lnSpc>
                        <a:spcBef>
                          <a:spcPts val="0"/>
                        </a:spcBef>
                        <a:spcAft>
                          <a:spcPts val="0"/>
                        </a:spcAft>
                        <a:buNone/>
                      </a:pPr>
                      <a:r>
                        <a:rPr b="1" lang="en-US" sz="1600">
                          <a:latin typeface="Arial"/>
                          <a:ea typeface="Arial"/>
                          <a:cs typeface="Arial"/>
                          <a:sym typeface="Arial"/>
                        </a:rPr>
                        <a:t>Name</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b="1" lang="en-US" sz="1600">
                          <a:latin typeface="Arial"/>
                          <a:ea typeface="Arial"/>
                          <a:cs typeface="Arial"/>
                          <a:sym typeface="Arial"/>
                        </a:rPr>
                        <a:t>SSN</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19525">
                <a:tc>
                  <a:txBody>
                    <a:bodyPr/>
                    <a:lstStyle/>
                    <a:p>
                      <a:pPr indent="0" lvl="0" marL="85090" marR="0" rtl="0" algn="ctr">
                        <a:lnSpc>
                          <a:spcPct val="100000"/>
                        </a:lnSpc>
                        <a:spcBef>
                          <a:spcPts val="0"/>
                        </a:spcBef>
                        <a:spcAft>
                          <a:spcPts val="0"/>
                        </a:spcAft>
                        <a:buNone/>
                      </a:pPr>
                      <a:r>
                        <a:rPr lang="en-US" sz="1600">
                          <a:latin typeface="Arial"/>
                          <a:ea typeface="Arial"/>
                          <a:cs typeface="Arial"/>
                          <a:sym typeface="Arial"/>
                        </a:rPr>
                        <a:t>Sue</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600">
                          <a:latin typeface="Arial"/>
                          <a:ea typeface="Arial"/>
                          <a:cs typeface="Arial"/>
                          <a:sym typeface="Arial"/>
                        </a:rPr>
                        <a:t>999999999</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19525">
                <a:tc>
                  <a:txBody>
                    <a:bodyPr/>
                    <a:lstStyle/>
                    <a:p>
                      <a:pPr indent="0" lvl="0" marL="85090" marR="0" rtl="0" algn="ctr">
                        <a:lnSpc>
                          <a:spcPct val="100000"/>
                        </a:lnSpc>
                        <a:spcBef>
                          <a:spcPts val="0"/>
                        </a:spcBef>
                        <a:spcAft>
                          <a:spcPts val="0"/>
                        </a:spcAft>
                        <a:buNone/>
                      </a:pPr>
                      <a:r>
                        <a:rPr lang="en-US" sz="1600">
                          <a:latin typeface="Arial"/>
                          <a:ea typeface="Arial"/>
                          <a:cs typeface="Arial"/>
                          <a:sym typeface="Arial"/>
                        </a:rPr>
                        <a:t>Tony</a:t>
                      </a:r>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None/>
                      </a:pPr>
                      <a:r>
                        <a:rPr lang="en-US" sz="1600">
                          <a:latin typeface="Arial"/>
                          <a:ea typeface="Arial"/>
                          <a:cs typeface="Arial"/>
                          <a:sym typeface="Arial"/>
                        </a:rPr>
                        <a:t>777777777</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
        <p:nvSpPr>
          <p:cNvPr id="1982" name="Google Shape;1982;p57"/>
          <p:cNvSpPr txBox="1"/>
          <p:nvPr/>
        </p:nvSpPr>
        <p:spPr>
          <a:xfrm>
            <a:off x="1282050" y="3024665"/>
            <a:ext cx="102111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Employee</a:t>
            </a:r>
            <a:endParaRPr/>
          </a:p>
        </p:txBody>
      </p:sp>
      <p:graphicFrame>
        <p:nvGraphicFramePr>
          <p:cNvPr id="1983" name="Google Shape;1983;p57"/>
          <p:cNvGraphicFramePr/>
          <p:nvPr/>
        </p:nvGraphicFramePr>
        <p:xfrm>
          <a:off x="409956" y="5029200"/>
          <a:ext cx="3000000" cy="3000000"/>
        </p:xfrm>
        <a:graphic>
          <a:graphicData uri="http://schemas.openxmlformats.org/drawingml/2006/table">
            <a:tbl>
              <a:tblPr bandRow="1" firstRow="1">
                <a:noFill/>
                <a:tableStyleId>{7DE68249-21EC-4705-9D1C-AEE0EAE61219}</a:tableStyleId>
              </a:tblPr>
              <a:tblGrid>
                <a:gridCol w="1382650"/>
                <a:gridCol w="1382650"/>
              </a:tblGrid>
              <a:tr h="329475">
                <a:tc>
                  <a:txBody>
                    <a:bodyPr/>
                    <a:lstStyle/>
                    <a:p>
                      <a:pPr indent="0" lvl="0" marL="84455" marR="0" rtl="0" algn="ctr">
                        <a:lnSpc>
                          <a:spcPct val="100000"/>
                        </a:lnSpc>
                        <a:spcBef>
                          <a:spcPts val="0"/>
                        </a:spcBef>
                        <a:spcAft>
                          <a:spcPts val="0"/>
                        </a:spcAft>
                        <a:buNone/>
                      </a:pPr>
                      <a:r>
                        <a:rPr b="1" lang="en-US" sz="1600">
                          <a:latin typeface="Arial"/>
                          <a:ea typeface="Arial"/>
                          <a:cs typeface="Arial"/>
                          <a:sym typeface="Arial"/>
                        </a:rPr>
                        <a:t>EmpSSN</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b="1" lang="en-US" sz="1600">
                          <a:latin typeface="Arial"/>
                          <a:ea typeface="Arial"/>
                          <a:cs typeface="Arial"/>
                          <a:sym typeface="Arial"/>
                        </a:rPr>
                        <a:t>DepName</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29475">
                <a:tc>
                  <a:txBody>
                    <a:bodyPr/>
                    <a:lstStyle/>
                    <a:p>
                      <a:pPr indent="0" lvl="0" marL="84455" marR="0" rtl="0" algn="ctr">
                        <a:lnSpc>
                          <a:spcPct val="100000"/>
                        </a:lnSpc>
                        <a:spcBef>
                          <a:spcPts val="0"/>
                        </a:spcBef>
                        <a:spcAft>
                          <a:spcPts val="0"/>
                        </a:spcAft>
                        <a:buNone/>
                      </a:pPr>
                      <a:r>
                        <a:rPr lang="en-US" sz="1600">
                          <a:latin typeface="Arial"/>
                          <a:ea typeface="Arial"/>
                          <a:cs typeface="Arial"/>
                          <a:sym typeface="Arial"/>
                        </a:rPr>
                        <a:t>999999999</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lang="en-US" sz="1600">
                          <a:latin typeface="Arial"/>
                          <a:ea typeface="Arial"/>
                          <a:cs typeface="Arial"/>
                          <a:sym typeface="Arial"/>
                        </a:rPr>
                        <a:t>Accounts</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29475">
                <a:tc>
                  <a:txBody>
                    <a:bodyPr/>
                    <a:lstStyle/>
                    <a:p>
                      <a:pPr indent="0" lvl="0" marL="84455" marR="0" rtl="0" algn="ctr">
                        <a:lnSpc>
                          <a:spcPct val="100000"/>
                        </a:lnSpc>
                        <a:spcBef>
                          <a:spcPts val="0"/>
                        </a:spcBef>
                        <a:spcAft>
                          <a:spcPts val="0"/>
                        </a:spcAft>
                        <a:buNone/>
                      </a:pPr>
                      <a:r>
                        <a:rPr lang="en-US" sz="1600">
                          <a:latin typeface="Arial"/>
                          <a:ea typeface="Arial"/>
                          <a:cs typeface="Arial"/>
                          <a:sym typeface="Arial"/>
                        </a:rPr>
                        <a:t>777777777</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lang="en-US" sz="1600">
                          <a:latin typeface="Arial"/>
                          <a:ea typeface="Arial"/>
                          <a:cs typeface="Arial"/>
                          <a:sym typeface="Arial"/>
                        </a:rPr>
                        <a:t>Sales</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29475">
                <a:tc>
                  <a:txBody>
                    <a:bodyPr/>
                    <a:lstStyle/>
                    <a:p>
                      <a:pPr indent="0" lvl="0" marL="84455" marR="0" rtl="0" algn="ctr">
                        <a:lnSpc>
                          <a:spcPct val="100000"/>
                        </a:lnSpc>
                        <a:spcBef>
                          <a:spcPts val="0"/>
                        </a:spcBef>
                        <a:spcAft>
                          <a:spcPts val="0"/>
                        </a:spcAft>
                        <a:buNone/>
                      </a:pPr>
                      <a:r>
                        <a:rPr lang="en-US" sz="1600">
                          <a:latin typeface="Arial"/>
                          <a:ea typeface="Arial"/>
                          <a:cs typeface="Arial"/>
                          <a:sym typeface="Arial"/>
                        </a:rPr>
                        <a:t>777777777</a:t>
                      </a:r>
                      <a:endParaRPr sz="1600">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None/>
                      </a:pPr>
                      <a:r>
                        <a:rPr lang="en-US" sz="1600">
                          <a:latin typeface="Arial"/>
                          <a:ea typeface="Arial"/>
                          <a:cs typeface="Arial"/>
                          <a:sym typeface="Arial"/>
                        </a:rPr>
                        <a:t>Marketing</a:t>
                      </a:r>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
        <p:nvSpPr>
          <p:cNvPr id="1984" name="Google Shape;1984;p57"/>
          <p:cNvSpPr txBox="1"/>
          <p:nvPr/>
        </p:nvSpPr>
        <p:spPr>
          <a:xfrm>
            <a:off x="737831" y="4590609"/>
            <a:ext cx="21095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Assigned Departments</a:t>
            </a:r>
            <a:endParaRPr/>
          </a:p>
        </p:txBody>
      </p:sp>
      <p:sp>
        <p:nvSpPr>
          <p:cNvPr id="1985" name="Google Shape;1985;p57"/>
          <p:cNvSpPr txBox="1"/>
          <p:nvPr/>
        </p:nvSpPr>
        <p:spPr>
          <a:xfrm>
            <a:off x="3580098" y="4640338"/>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86" name="Google Shape;1986;p57"/>
          <p:cNvSpPr txBox="1"/>
          <p:nvPr/>
        </p:nvSpPr>
        <p:spPr>
          <a:xfrm>
            <a:off x="3581400" y="3733800"/>
            <a:ext cx="5078983" cy="490185"/>
          </a:xfrm>
          <a:prstGeom prst="rect">
            <a:avLst/>
          </a:prstGeom>
          <a:noFill/>
          <a:ln>
            <a:noFill/>
          </a:ln>
        </p:spPr>
        <p:txBody>
          <a:bodyPr anchorCtr="0" anchor="t" bIns="0" lIns="0" spcFirstLastPara="1" rIns="0" wrap="square" tIns="0">
            <a:spAutoFit/>
          </a:bodyPr>
          <a:lstStyle/>
          <a:p>
            <a:pPr indent="0" lvl="0" marL="11397" marR="4559" rtl="0" algn="l">
              <a:lnSpc>
                <a:spcPct val="99500"/>
              </a:lnSpc>
              <a:spcBef>
                <a:spcPts val="0"/>
              </a:spcBef>
              <a:spcAft>
                <a:spcPts val="0"/>
              </a:spcAft>
              <a:buNone/>
            </a:pP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999999999,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(Employee, Sue, 999999999) </a:t>
            </a: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777777777,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(Employee, Tony, 777777777)</a:t>
            </a:r>
            <a:endParaRPr/>
          </a:p>
        </p:txBody>
      </p:sp>
      <p:sp>
        <p:nvSpPr>
          <p:cNvPr id="1987" name="Google Shape;1987;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58"/>
          <p:cNvSpPr txBox="1"/>
          <p:nvPr/>
        </p:nvSpPr>
        <p:spPr>
          <a:xfrm>
            <a:off x="988579" y="3124200"/>
            <a:ext cx="5786582" cy="490327"/>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None/>
            </a:pP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999999999, </a:t>
            </a:r>
            <a:r>
              <a:rPr lang="en-US" sz="1600">
                <a:solidFill>
                  <a:srgbClr val="0000FF"/>
                </a:solidFill>
                <a:latin typeface="Arial"/>
                <a:ea typeface="Arial"/>
                <a:cs typeface="Arial"/>
                <a:sym typeface="Arial"/>
              </a:rPr>
              <a:t>values=</a:t>
            </a:r>
            <a:r>
              <a:rPr lang="en-US" sz="1600">
                <a:solidFill>
                  <a:schemeClr val="dk1"/>
                </a:solidFill>
                <a:latin typeface="Arial"/>
                <a:ea typeface="Arial"/>
                <a:cs typeface="Arial"/>
                <a:sym typeface="Arial"/>
              </a:rPr>
              <a:t>[(Employee, Sue, 999999999),</a:t>
            </a:r>
            <a:endParaRPr sz="1600">
              <a:solidFill>
                <a:schemeClr val="dk1"/>
              </a:solidFill>
              <a:latin typeface="Arial"/>
              <a:ea typeface="Arial"/>
              <a:cs typeface="Arial"/>
              <a:sym typeface="Arial"/>
            </a:endParaRPr>
          </a:p>
          <a:p>
            <a:pPr indent="0" lvl="0" marL="2347778" marR="0" rtl="0" algn="l">
              <a:lnSpc>
                <a:spcPct val="119437"/>
              </a:lnSpc>
              <a:spcBef>
                <a:spcPts val="0"/>
              </a:spcBef>
              <a:spcAft>
                <a:spcPts val="0"/>
              </a:spcAft>
              <a:buNone/>
            </a:pPr>
            <a:r>
              <a:rPr lang="en-US" sz="1600">
                <a:solidFill>
                  <a:schemeClr val="dk1"/>
                </a:solidFill>
                <a:latin typeface="Arial"/>
                <a:ea typeface="Arial"/>
                <a:cs typeface="Arial"/>
                <a:sym typeface="Arial"/>
              </a:rPr>
              <a:t>(Department, 999999999, Accounts)]</a:t>
            </a:r>
            <a:endParaRPr sz="1600">
              <a:solidFill>
                <a:schemeClr val="dk1"/>
              </a:solidFill>
              <a:latin typeface="Arial"/>
              <a:ea typeface="Arial"/>
              <a:cs typeface="Arial"/>
              <a:sym typeface="Arial"/>
            </a:endParaRPr>
          </a:p>
        </p:txBody>
      </p:sp>
      <p:sp>
        <p:nvSpPr>
          <p:cNvPr id="1993" name="Google Shape;1993;p58"/>
          <p:cNvSpPr txBox="1"/>
          <p:nvPr/>
        </p:nvSpPr>
        <p:spPr>
          <a:xfrm>
            <a:off x="1058413" y="4821628"/>
            <a:ext cx="5855855" cy="740972"/>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None/>
            </a:pP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777777777, </a:t>
            </a:r>
            <a:r>
              <a:rPr lang="en-US" sz="1600">
                <a:solidFill>
                  <a:srgbClr val="0000FF"/>
                </a:solidFill>
                <a:latin typeface="Arial"/>
                <a:ea typeface="Arial"/>
                <a:cs typeface="Arial"/>
                <a:sym typeface="Arial"/>
              </a:rPr>
              <a:t>values=</a:t>
            </a:r>
            <a:r>
              <a:rPr lang="en-US" sz="1600">
                <a:solidFill>
                  <a:schemeClr val="dk1"/>
                </a:solidFill>
                <a:latin typeface="Arial"/>
                <a:ea typeface="Arial"/>
                <a:cs typeface="Arial"/>
                <a:sym typeface="Arial"/>
              </a:rPr>
              <a:t>[(Employee, Tony, 777777777),</a:t>
            </a:r>
            <a:endParaRPr sz="1600">
              <a:solidFill>
                <a:schemeClr val="dk1"/>
              </a:solidFill>
              <a:latin typeface="Arial"/>
              <a:ea typeface="Arial"/>
              <a:cs typeface="Arial"/>
              <a:sym typeface="Arial"/>
            </a:endParaRPr>
          </a:p>
          <a:p>
            <a:pPr indent="0" lvl="0" marL="2347778" marR="0" rtl="0" algn="l">
              <a:lnSpc>
                <a:spcPct val="119437"/>
              </a:lnSpc>
              <a:spcBef>
                <a:spcPts val="0"/>
              </a:spcBef>
              <a:spcAft>
                <a:spcPts val="0"/>
              </a:spcAft>
              <a:buNone/>
            </a:pPr>
            <a:r>
              <a:rPr lang="en-US" sz="1600">
                <a:solidFill>
                  <a:schemeClr val="dk1"/>
                </a:solidFill>
                <a:latin typeface="Arial"/>
                <a:ea typeface="Arial"/>
                <a:cs typeface="Arial"/>
                <a:sym typeface="Arial"/>
              </a:rPr>
              <a:t>(Department, 777777777, Sales),</a:t>
            </a:r>
            <a:endParaRPr sz="1600">
              <a:solidFill>
                <a:schemeClr val="dk1"/>
              </a:solidFill>
              <a:latin typeface="Arial"/>
              <a:ea typeface="Arial"/>
              <a:cs typeface="Arial"/>
              <a:sym typeface="Arial"/>
            </a:endParaRPr>
          </a:p>
          <a:p>
            <a:pPr indent="0" lvl="0" marL="2347778" marR="0" rtl="0" algn="l">
              <a:spcBef>
                <a:spcPts val="36"/>
              </a:spcBef>
              <a:spcAft>
                <a:spcPts val="0"/>
              </a:spcAft>
              <a:buNone/>
            </a:pPr>
            <a:r>
              <a:rPr lang="en-US" sz="1600">
                <a:solidFill>
                  <a:schemeClr val="dk1"/>
                </a:solidFill>
                <a:latin typeface="Arial"/>
                <a:ea typeface="Arial"/>
                <a:cs typeface="Arial"/>
                <a:sym typeface="Arial"/>
              </a:rPr>
              <a:t>(Department, 777777777, Marketing)]</a:t>
            </a:r>
            <a:endParaRPr sz="1600">
              <a:solidFill>
                <a:schemeClr val="dk1"/>
              </a:solidFill>
              <a:latin typeface="Arial"/>
              <a:ea typeface="Arial"/>
              <a:cs typeface="Arial"/>
              <a:sym typeface="Arial"/>
            </a:endParaRPr>
          </a:p>
        </p:txBody>
      </p:sp>
      <p:sp>
        <p:nvSpPr>
          <p:cNvPr id="1994" name="Google Shape;1994;p58"/>
          <p:cNvSpPr/>
          <p:nvPr/>
        </p:nvSpPr>
        <p:spPr>
          <a:xfrm>
            <a:off x="3427110" y="3675360"/>
            <a:ext cx="1061762" cy="92417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95" name="Google Shape;1995;p58"/>
          <p:cNvSpPr/>
          <p:nvPr/>
        </p:nvSpPr>
        <p:spPr>
          <a:xfrm>
            <a:off x="3472248" y="3700445"/>
            <a:ext cx="969818" cy="8349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96" name="Google Shape;1996;p58"/>
          <p:cNvSpPr/>
          <p:nvPr/>
        </p:nvSpPr>
        <p:spPr>
          <a:xfrm>
            <a:off x="3472248" y="3700445"/>
            <a:ext cx="969818" cy="835399"/>
          </a:xfrm>
          <a:custGeom>
            <a:rect b="b" l="l" r="r" t="t"/>
            <a:pathLst>
              <a:path extrusionOk="0" h="946785" w="1066800">
                <a:moveTo>
                  <a:pt x="0" y="0"/>
                </a:moveTo>
                <a:lnTo>
                  <a:pt x="0" y="413995"/>
                </a:lnTo>
                <a:lnTo>
                  <a:pt x="1372" y="447950"/>
                </a:lnTo>
                <a:lnTo>
                  <a:pt x="12031" y="513484"/>
                </a:lnTo>
                <a:lnTo>
                  <a:pt x="32533" y="575141"/>
                </a:lnTo>
                <a:lnTo>
                  <a:pt x="62026" y="632071"/>
                </a:lnTo>
                <a:lnTo>
                  <a:pt x="99656" y="683420"/>
                </a:lnTo>
                <a:lnTo>
                  <a:pt x="144571" y="728335"/>
                </a:lnTo>
                <a:lnTo>
                  <a:pt x="195920" y="765965"/>
                </a:lnTo>
                <a:lnTo>
                  <a:pt x="252850" y="795458"/>
                </a:lnTo>
                <a:lnTo>
                  <a:pt x="314507" y="815960"/>
                </a:lnTo>
                <a:lnTo>
                  <a:pt x="380041" y="826619"/>
                </a:lnTo>
                <a:lnTo>
                  <a:pt x="413996" y="827991"/>
                </a:lnTo>
                <a:lnTo>
                  <a:pt x="830230" y="827990"/>
                </a:lnTo>
                <a:lnTo>
                  <a:pt x="830230" y="946275"/>
                </a:lnTo>
                <a:lnTo>
                  <a:pt x="1066799" y="709707"/>
                </a:lnTo>
                <a:lnTo>
                  <a:pt x="830230" y="473138"/>
                </a:lnTo>
                <a:lnTo>
                  <a:pt x="830230" y="591421"/>
                </a:lnTo>
                <a:lnTo>
                  <a:pt x="413996" y="591421"/>
                </a:lnTo>
                <a:lnTo>
                  <a:pt x="370855" y="586140"/>
                </a:lnTo>
                <a:lnTo>
                  <a:pt x="331560" y="571149"/>
                </a:lnTo>
                <a:lnTo>
                  <a:pt x="297389" y="547726"/>
                </a:lnTo>
                <a:lnTo>
                  <a:pt x="269622" y="517152"/>
                </a:lnTo>
                <a:lnTo>
                  <a:pt x="249536" y="480703"/>
                </a:lnTo>
                <a:lnTo>
                  <a:pt x="238411" y="439660"/>
                </a:lnTo>
                <a:lnTo>
                  <a:pt x="236568" y="0"/>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97" name="Google Shape;1997;p58"/>
          <p:cNvSpPr txBox="1"/>
          <p:nvPr/>
        </p:nvSpPr>
        <p:spPr>
          <a:xfrm>
            <a:off x="4649884" y="4209513"/>
            <a:ext cx="3843482" cy="246221"/>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77499" marR="0" rtl="0" algn="l">
              <a:spcBef>
                <a:spcPts val="0"/>
              </a:spcBef>
              <a:spcAft>
                <a:spcPts val="0"/>
              </a:spcAft>
              <a:buNone/>
            </a:pPr>
            <a:r>
              <a:rPr lang="en-US" sz="1600">
                <a:solidFill>
                  <a:schemeClr val="dk1"/>
                </a:solidFill>
                <a:latin typeface="Arial"/>
                <a:ea typeface="Arial"/>
                <a:cs typeface="Arial"/>
                <a:sym typeface="Arial"/>
              </a:rPr>
              <a:t>Sue, 999999999, 999999999, Accounts</a:t>
            </a:r>
            <a:endParaRPr sz="1600">
              <a:solidFill>
                <a:schemeClr val="dk1"/>
              </a:solidFill>
              <a:latin typeface="Arial"/>
              <a:ea typeface="Arial"/>
              <a:cs typeface="Arial"/>
              <a:sym typeface="Arial"/>
            </a:endParaRPr>
          </a:p>
        </p:txBody>
      </p:sp>
      <p:sp>
        <p:nvSpPr>
          <p:cNvPr id="1998" name="Google Shape;1998;p58"/>
          <p:cNvSpPr txBox="1"/>
          <p:nvPr/>
        </p:nvSpPr>
        <p:spPr>
          <a:xfrm>
            <a:off x="4571998" y="6147533"/>
            <a:ext cx="4017818" cy="49032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77499" marR="0" rtl="0" algn="l">
              <a:lnSpc>
                <a:spcPct val="119437"/>
              </a:lnSpc>
              <a:spcBef>
                <a:spcPts val="0"/>
              </a:spcBef>
              <a:spcAft>
                <a:spcPts val="0"/>
              </a:spcAft>
              <a:buNone/>
            </a:pPr>
            <a:r>
              <a:rPr lang="en-US" sz="1600">
                <a:solidFill>
                  <a:schemeClr val="dk1"/>
                </a:solidFill>
                <a:latin typeface="Arial"/>
                <a:ea typeface="Arial"/>
                <a:cs typeface="Arial"/>
                <a:sym typeface="Arial"/>
              </a:rPr>
              <a:t>Tony, 777777777, 777777777, Sales</a:t>
            </a:r>
            <a:endParaRPr sz="1600">
              <a:solidFill>
                <a:schemeClr val="dk1"/>
              </a:solidFill>
              <a:latin typeface="Arial"/>
              <a:ea typeface="Arial"/>
              <a:cs typeface="Arial"/>
              <a:sym typeface="Arial"/>
            </a:endParaRPr>
          </a:p>
          <a:p>
            <a:pPr indent="0" lvl="0" marL="77499" marR="0" rtl="0" algn="l">
              <a:lnSpc>
                <a:spcPct val="119437"/>
              </a:lnSpc>
              <a:spcBef>
                <a:spcPts val="0"/>
              </a:spcBef>
              <a:spcAft>
                <a:spcPts val="0"/>
              </a:spcAft>
              <a:buNone/>
            </a:pPr>
            <a:r>
              <a:rPr lang="en-US" sz="1600">
                <a:solidFill>
                  <a:schemeClr val="dk1"/>
                </a:solidFill>
                <a:latin typeface="Arial"/>
                <a:ea typeface="Arial"/>
                <a:cs typeface="Arial"/>
                <a:sym typeface="Arial"/>
              </a:rPr>
              <a:t>Tony, 777777777, 777777777, Marketing</a:t>
            </a:r>
            <a:endParaRPr sz="1600">
              <a:solidFill>
                <a:schemeClr val="dk1"/>
              </a:solidFill>
              <a:latin typeface="Arial"/>
              <a:ea typeface="Arial"/>
              <a:cs typeface="Arial"/>
              <a:sym typeface="Arial"/>
            </a:endParaRPr>
          </a:p>
        </p:txBody>
      </p:sp>
      <p:sp>
        <p:nvSpPr>
          <p:cNvPr id="1999" name="Google Shape;1999;p58"/>
          <p:cNvSpPr/>
          <p:nvPr/>
        </p:nvSpPr>
        <p:spPr>
          <a:xfrm>
            <a:off x="3487566" y="5616388"/>
            <a:ext cx="1061762" cy="10892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00" name="Google Shape;2000;p58"/>
          <p:cNvSpPr/>
          <p:nvPr/>
        </p:nvSpPr>
        <p:spPr>
          <a:xfrm>
            <a:off x="3532909" y="5642061"/>
            <a:ext cx="969818" cy="100021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01" name="Google Shape;2001;p58"/>
          <p:cNvSpPr/>
          <p:nvPr/>
        </p:nvSpPr>
        <p:spPr>
          <a:xfrm>
            <a:off x="3532909" y="5642061"/>
            <a:ext cx="969818" cy="1000685"/>
          </a:xfrm>
          <a:custGeom>
            <a:rect b="b" l="l" r="r" t="t"/>
            <a:pathLst>
              <a:path extrusionOk="0" h="1134109" w="1066800">
                <a:moveTo>
                  <a:pt x="0" y="0"/>
                </a:moveTo>
                <a:lnTo>
                  <a:pt x="0" y="533502"/>
                </a:lnTo>
                <a:lnTo>
                  <a:pt x="1547" y="571781"/>
                </a:lnTo>
                <a:lnTo>
                  <a:pt x="13564" y="645662"/>
                </a:lnTo>
                <a:lnTo>
                  <a:pt x="36677" y="715173"/>
                </a:lnTo>
                <a:lnTo>
                  <a:pt x="69926" y="779353"/>
                </a:lnTo>
                <a:lnTo>
                  <a:pt x="112348" y="837242"/>
                </a:lnTo>
                <a:lnTo>
                  <a:pt x="162985" y="887878"/>
                </a:lnTo>
                <a:lnTo>
                  <a:pt x="220874" y="930301"/>
                </a:lnTo>
                <a:lnTo>
                  <a:pt x="285054" y="963550"/>
                </a:lnTo>
                <a:lnTo>
                  <a:pt x="354565" y="986663"/>
                </a:lnTo>
                <a:lnTo>
                  <a:pt x="428446" y="998680"/>
                </a:lnTo>
                <a:lnTo>
                  <a:pt x="466724" y="1000227"/>
                </a:lnTo>
                <a:lnTo>
                  <a:pt x="800099" y="1000227"/>
                </a:lnTo>
                <a:lnTo>
                  <a:pt x="800099" y="1133577"/>
                </a:lnTo>
                <a:lnTo>
                  <a:pt x="1066799" y="866877"/>
                </a:lnTo>
                <a:lnTo>
                  <a:pt x="800099" y="600177"/>
                </a:lnTo>
                <a:lnTo>
                  <a:pt x="800099" y="733527"/>
                </a:lnTo>
                <a:lnTo>
                  <a:pt x="466724" y="733527"/>
                </a:lnTo>
                <a:lnTo>
                  <a:pt x="418656" y="727714"/>
                </a:lnTo>
                <a:lnTo>
                  <a:pt x="374801" y="711201"/>
                </a:lnTo>
                <a:lnTo>
                  <a:pt x="336550" y="685378"/>
                </a:lnTo>
                <a:lnTo>
                  <a:pt x="305293" y="651635"/>
                </a:lnTo>
                <a:lnTo>
                  <a:pt x="282418" y="611361"/>
                </a:lnTo>
                <a:lnTo>
                  <a:pt x="269317" y="565948"/>
                </a:lnTo>
                <a:lnTo>
                  <a:pt x="266699" y="533502"/>
                </a:lnTo>
                <a:lnTo>
                  <a:pt x="266699" y="0"/>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02" name="Google Shape;2002;p58"/>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Example: Relational Join</a:t>
            </a:r>
            <a:endParaRPr/>
          </a:p>
        </p:txBody>
      </p:sp>
      <p:sp>
        <p:nvSpPr>
          <p:cNvPr id="2003" name="Google Shape;2003;p58"/>
          <p:cNvSpPr txBox="1"/>
          <p:nvPr/>
        </p:nvSpPr>
        <p:spPr>
          <a:xfrm>
            <a:off x="647700" y="1451859"/>
            <a:ext cx="8153400" cy="140961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400"/>
              <a:buFont typeface="Arial"/>
              <a:buChar char="•"/>
            </a:pPr>
            <a:r>
              <a:rPr b="1" lang="en-US" sz="2400">
                <a:solidFill>
                  <a:srgbClr val="A01A06"/>
                </a:solidFill>
                <a:latin typeface="Calibri"/>
                <a:ea typeface="Calibri"/>
                <a:cs typeface="Calibri"/>
                <a:sym typeface="Calibri"/>
              </a:rPr>
              <a:t>Group by Key: </a:t>
            </a:r>
            <a:r>
              <a:rPr lang="en-US" sz="2400">
                <a:solidFill>
                  <a:schemeClr val="dk1"/>
                </a:solidFill>
                <a:latin typeface="Calibri"/>
                <a:ea typeface="Calibri"/>
                <a:cs typeface="Calibri"/>
                <a:sym typeface="Calibri"/>
              </a:rPr>
              <a:t>groups together all values (tuples) associated with each key</a:t>
            </a:r>
            <a:endParaRPr/>
          </a:p>
          <a:p>
            <a:pPr indent="-342900" lvl="0" marL="342900" marR="0" rtl="0" algn="l">
              <a:lnSpc>
                <a:spcPct val="120000"/>
              </a:lnSpc>
              <a:spcBef>
                <a:spcPts val="0"/>
              </a:spcBef>
              <a:spcAft>
                <a:spcPts val="0"/>
              </a:spcAft>
              <a:buClr>
                <a:schemeClr val="dk1"/>
              </a:buClr>
              <a:buSzPts val="2400"/>
              <a:buFont typeface="Arial"/>
              <a:buChar char="•"/>
            </a:pPr>
            <a:r>
              <a:rPr b="1" lang="en-US" sz="2400">
                <a:solidFill>
                  <a:srgbClr val="A01A06"/>
                </a:solidFill>
                <a:latin typeface="Calibri"/>
                <a:ea typeface="Calibri"/>
                <a:cs typeface="Calibri"/>
                <a:sym typeface="Calibri"/>
              </a:rPr>
              <a:t>Reduce task: </a:t>
            </a:r>
            <a:r>
              <a:rPr lang="en-US" sz="2400">
                <a:solidFill>
                  <a:schemeClr val="dk1"/>
                </a:solidFill>
                <a:latin typeface="Calibri"/>
                <a:ea typeface="Calibri"/>
                <a:cs typeface="Calibri"/>
                <a:sym typeface="Calibri"/>
              </a:rPr>
              <a:t>emit joined values (without table names)</a:t>
            </a:r>
            <a:endParaRPr/>
          </a:p>
        </p:txBody>
      </p:sp>
      <p:sp>
        <p:nvSpPr>
          <p:cNvPr id="2004" name="Google Shape;2004;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59"/>
          <p:cNvSpPr txBox="1"/>
          <p:nvPr>
            <p:ph idx="1" type="body"/>
          </p:nvPr>
        </p:nvSpPr>
        <p:spPr>
          <a:xfrm>
            <a:off x="685800" y="1371600"/>
            <a:ext cx="76962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Calibri"/>
                <a:ea typeface="Calibri"/>
                <a:cs typeface="Calibri"/>
                <a:sym typeface="Calibri"/>
              </a:rPr>
              <a:t>Goal: Sort a very large list of (firstName, lastName) pairs by lastName followed by firstName</a:t>
            </a:r>
            <a:endParaRPr sz="2400">
              <a:latin typeface="Calibri"/>
              <a:ea typeface="Calibri"/>
              <a:cs typeface="Calibri"/>
              <a:sym typeface="Calibri"/>
            </a:endParaRPr>
          </a:p>
          <a:p>
            <a:pPr indent="0" lvl="0" marL="0" rtl="0" algn="l">
              <a:spcBef>
                <a:spcPts val="480"/>
              </a:spcBef>
              <a:spcAft>
                <a:spcPts val="0"/>
              </a:spcAft>
              <a:buClr>
                <a:schemeClr val="dk1"/>
              </a:buClr>
              <a:buSzPts val="2400"/>
              <a:buNone/>
            </a:pPr>
            <a:r>
              <a:t/>
            </a:r>
            <a:endParaRPr sz="2400">
              <a:latin typeface="Calibri"/>
              <a:ea typeface="Calibri"/>
              <a:cs typeface="Calibri"/>
              <a:sym typeface="Calibri"/>
            </a:endParaRPr>
          </a:p>
          <a:p>
            <a:pPr indent="-190500" lvl="0" marL="342900" rtl="0" algn="l">
              <a:spcBef>
                <a:spcPts val="480"/>
              </a:spcBef>
              <a:spcAft>
                <a:spcPts val="0"/>
              </a:spcAft>
              <a:buClr>
                <a:schemeClr val="dk1"/>
              </a:buClr>
              <a:buSzPts val="2400"/>
              <a:buNone/>
            </a:pPr>
            <a:r>
              <a:t/>
            </a:r>
            <a:endParaRPr sz="2400">
              <a:latin typeface="Calibri"/>
              <a:ea typeface="Calibri"/>
              <a:cs typeface="Calibri"/>
              <a:sym typeface="Calibri"/>
            </a:endParaRPr>
          </a:p>
          <a:p>
            <a:pPr indent="-342900" lvl="0" marL="342900" rtl="0" algn="l">
              <a:spcBef>
                <a:spcPts val="480"/>
              </a:spcBef>
              <a:spcAft>
                <a:spcPts val="0"/>
              </a:spcAft>
              <a:buClr>
                <a:schemeClr val="dk1"/>
              </a:buClr>
              <a:buSzPts val="2400"/>
              <a:buChar char="•"/>
            </a:pPr>
            <a:r>
              <a:rPr lang="en-US" sz="2400">
                <a:latin typeface="Calibri"/>
                <a:ea typeface="Calibri"/>
                <a:cs typeface="Calibri"/>
                <a:sym typeface="Calibri"/>
              </a:rPr>
              <a:t>Map task:</a:t>
            </a:r>
            <a:endParaRPr/>
          </a:p>
          <a:p>
            <a:pPr indent="-190500" lvl="0" marL="342900" rtl="0" algn="l">
              <a:spcBef>
                <a:spcPts val="480"/>
              </a:spcBef>
              <a:spcAft>
                <a:spcPts val="0"/>
              </a:spcAft>
              <a:buClr>
                <a:schemeClr val="dk1"/>
              </a:buClr>
              <a:buSzPts val="2400"/>
              <a:buNone/>
            </a:pPr>
            <a:r>
              <a:t/>
            </a:r>
            <a:endParaRPr sz="2400">
              <a:latin typeface="Calibri"/>
              <a:ea typeface="Calibri"/>
              <a:cs typeface="Calibri"/>
              <a:sym typeface="Calibri"/>
            </a:endParaRPr>
          </a:p>
          <a:p>
            <a:pPr indent="-342900" lvl="0" marL="342900" rtl="0" algn="l">
              <a:spcBef>
                <a:spcPts val="480"/>
              </a:spcBef>
              <a:spcAft>
                <a:spcPts val="0"/>
              </a:spcAft>
              <a:buClr>
                <a:schemeClr val="dk1"/>
              </a:buClr>
              <a:buSzPts val="2400"/>
              <a:buChar char="•"/>
            </a:pPr>
            <a:r>
              <a:rPr lang="en-US" sz="2400">
                <a:latin typeface="Calibri"/>
                <a:ea typeface="Calibri"/>
                <a:cs typeface="Calibri"/>
                <a:sym typeface="Calibri"/>
              </a:rPr>
              <a:t>Reduce task:</a:t>
            </a:r>
            <a:endParaRPr/>
          </a:p>
        </p:txBody>
      </p:sp>
      <p:sp>
        <p:nvSpPr>
          <p:cNvPr id="2010" name="Google Shape;2010;p59"/>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More Example: Distributed Sort</a:t>
            </a:r>
            <a:endParaRPr/>
          </a:p>
        </p:txBody>
      </p:sp>
      <p:sp>
        <p:nvSpPr>
          <p:cNvPr id="2011" name="Google Shape;2011;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186" name="Google Shape;186;p6"/>
          <p:cNvGrpSpPr/>
          <p:nvPr/>
        </p:nvGrpSpPr>
        <p:grpSpPr>
          <a:xfrm>
            <a:off x="1143000" y="3048000"/>
            <a:ext cx="1295400" cy="2514600"/>
            <a:chOff x="1295400" y="2667000"/>
            <a:chExt cx="1295400" cy="2514600"/>
          </a:xfrm>
        </p:grpSpPr>
        <p:sp>
          <p:nvSpPr>
            <p:cNvPr id="187" name="Google Shape;187;p6"/>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88" name="Google Shape;188;p6"/>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189" name="Google Shape;189;p6"/>
            <p:cNvGrpSpPr/>
            <p:nvPr/>
          </p:nvGrpSpPr>
          <p:grpSpPr>
            <a:xfrm>
              <a:off x="1295400" y="2667000"/>
              <a:ext cx="457200" cy="381000"/>
              <a:chOff x="1295400" y="2667000"/>
              <a:chExt cx="457200" cy="381000"/>
            </a:xfrm>
          </p:grpSpPr>
          <p:sp>
            <p:nvSpPr>
              <p:cNvPr id="190" name="Google Shape;190;p6"/>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1" name="Google Shape;191;p6"/>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2" name="Google Shape;192;p6"/>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193" name="Google Shape;193;p6"/>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94" name="Google Shape;194;p6"/>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195" name="Google Shape;195;p6"/>
            <p:cNvGrpSpPr/>
            <p:nvPr/>
          </p:nvGrpSpPr>
          <p:grpSpPr>
            <a:xfrm>
              <a:off x="1295400" y="3352800"/>
              <a:ext cx="457200" cy="381000"/>
              <a:chOff x="1295400" y="2667000"/>
              <a:chExt cx="457200" cy="381000"/>
            </a:xfrm>
          </p:grpSpPr>
          <p:sp>
            <p:nvSpPr>
              <p:cNvPr id="196" name="Google Shape;196;p6"/>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7" name="Google Shape;197;p6"/>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8" name="Google Shape;198;p6"/>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199" name="Google Shape;199;p6"/>
            <p:cNvGrpSpPr/>
            <p:nvPr/>
          </p:nvGrpSpPr>
          <p:grpSpPr>
            <a:xfrm>
              <a:off x="1295400" y="4800600"/>
              <a:ext cx="457200" cy="381000"/>
              <a:chOff x="1295400" y="2667000"/>
              <a:chExt cx="457200" cy="381000"/>
            </a:xfrm>
          </p:grpSpPr>
          <p:sp>
            <p:nvSpPr>
              <p:cNvPr id="200" name="Google Shape;200;p6"/>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1" name="Google Shape;201;p6"/>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2" name="Google Shape;202;p6"/>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203" name="Google Shape;203;p6"/>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Input: key-value pairs</a:t>
            </a:r>
            <a:endParaRPr/>
          </a:p>
        </p:txBody>
      </p:sp>
      <p:grpSp>
        <p:nvGrpSpPr>
          <p:cNvPr id="204" name="Google Shape;204;p6"/>
          <p:cNvGrpSpPr/>
          <p:nvPr/>
        </p:nvGrpSpPr>
        <p:grpSpPr>
          <a:xfrm>
            <a:off x="2912576" y="1867136"/>
            <a:ext cx="2989554" cy="2482178"/>
            <a:chOff x="2912576" y="1867136"/>
            <a:chExt cx="2989554" cy="2482178"/>
          </a:xfrm>
        </p:grpSpPr>
        <p:sp>
          <p:nvSpPr>
            <p:cNvPr id="205" name="Google Shape;205;p6"/>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6" name="Google Shape;206;p6"/>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 name="Google Shape;207;p6"/>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 name="Google Shape;208;p6"/>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 name="Google Shape;209;p6"/>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 name="Google Shape;210;p6"/>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1" name="Google Shape;211;p6"/>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 name="Google Shape;212;p6"/>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3" name="Google Shape;213;p6"/>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214" name="Google Shape;214;p6"/>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15" name="Google Shape;215;p6"/>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16" name="Google Shape;216;p6"/>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17" name="Google Shape;217;p6"/>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18" name="Google Shape;218;p6"/>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9" name="Google Shape;219;p6"/>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0" name="Google Shape;220;p6"/>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21" name="Google Shape;221;p6"/>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2" name="Google Shape;222;p6"/>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 name="Google Shape;223;p6"/>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224" name="Google Shape;224;p6"/>
          <p:cNvSpPr/>
          <p:nvPr/>
        </p:nvSpPr>
        <p:spPr>
          <a:xfrm>
            <a:off x="2570430" y="3892114"/>
            <a:ext cx="685800"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 name="Google Shape;225;p6"/>
          <p:cNvSpPr/>
          <p:nvPr/>
        </p:nvSpPr>
        <p:spPr>
          <a:xfrm>
            <a:off x="2570430" y="3892114"/>
            <a:ext cx="685800" cy="304800"/>
          </a:xfrm>
          <a:custGeom>
            <a:rect b="b" l="l" r="r" t="t"/>
            <a:pathLst>
              <a:path extrusionOk="0" h="304800" w="68580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 name="Google Shape;226;p6"/>
          <p:cNvSpPr txBox="1"/>
          <p:nvPr/>
        </p:nvSpPr>
        <p:spPr>
          <a:xfrm>
            <a:off x="2572969" y="3663694"/>
            <a:ext cx="46545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map</a:t>
            </a:r>
            <a:endParaRPr sz="1800">
              <a:solidFill>
                <a:schemeClr val="dk1"/>
              </a:solidFill>
              <a:latin typeface="Corbel"/>
              <a:ea typeface="Corbel"/>
              <a:cs typeface="Corbel"/>
              <a:sym typeface="Corbel"/>
            </a:endParaRPr>
          </a:p>
        </p:txBody>
      </p:sp>
      <p:sp>
        <p:nvSpPr>
          <p:cNvPr id="227" name="Google Shape;227;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60"/>
          <p:cNvSpPr txBox="1"/>
          <p:nvPr>
            <p:ph idx="1" type="body"/>
          </p:nvPr>
        </p:nvSpPr>
        <p:spPr>
          <a:xfrm>
            <a:off x="685800" y="1371600"/>
            <a:ext cx="76962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Calibri"/>
                <a:ea typeface="Calibri"/>
                <a:cs typeface="Calibri"/>
                <a:sym typeface="Calibri"/>
              </a:rPr>
              <a:t>Map task</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Emit (lastName, firstName)</a:t>
            </a:r>
            <a:endParaRPr/>
          </a:p>
          <a:p>
            <a:pPr indent="-158750" lvl="1" marL="742950" rtl="0" algn="l">
              <a:spcBef>
                <a:spcPts val="400"/>
              </a:spcBef>
              <a:spcAft>
                <a:spcPts val="0"/>
              </a:spcAft>
              <a:buClr>
                <a:schemeClr val="dk1"/>
              </a:buClr>
              <a:buSzPts val="2000"/>
              <a:buNone/>
            </a:pPr>
            <a:r>
              <a:t/>
            </a:r>
            <a:endParaRPr sz="2000">
              <a:latin typeface="Calibri"/>
              <a:ea typeface="Calibri"/>
              <a:cs typeface="Calibri"/>
              <a:sym typeface="Calibri"/>
            </a:endParaRPr>
          </a:p>
          <a:p>
            <a:pPr indent="-342900" lvl="0" marL="342900" rtl="0" algn="l">
              <a:spcBef>
                <a:spcPts val="480"/>
              </a:spcBef>
              <a:spcAft>
                <a:spcPts val="0"/>
              </a:spcAft>
              <a:buClr>
                <a:schemeClr val="dk1"/>
              </a:buClr>
              <a:buSzPts val="2400"/>
              <a:buChar char="•"/>
            </a:pPr>
            <a:r>
              <a:rPr lang="en-US" sz="2400">
                <a:latin typeface="Calibri"/>
                <a:ea typeface="Calibri"/>
                <a:cs typeface="Calibri"/>
                <a:sym typeface="Calibri"/>
              </a:rPr>
              <a:t>Group by keys: </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Group together entries with same last name</a:t>
            </a:r>
            <a:endParaRPr/>
          </a:p>
          <a:p>
            <a:pPr indent="-285750" lvl="1" marL="742950" rtl="0" algn="l">
              <a:spcBef>
                <a:spcPts val="400"/>
              </a:spcBef>
              <a:spcAft>
                <a:spcPts val="0"/>
              </a:spcAft>
              <a:buClr>
                <a:schemeClr val="dk1"/>
              </a:buClr>
              <a:buSzPts val="2000"/>
              <a:buChar char="•"/>
            </a:pPr>
            <a:r>
              <a:rPr b="1" lang="en-US" sz="2000">
                <a:latin typeface="Calibri"/>
                <a:ea typeface="Calibri"/>
                <a:cs typeface="Calibri"/>
                <a:sym typeface="Calibri"/>
              </a:rPr>
              <a:t>Divide into </a:t>
            </a:r>
            <a:r>
              <a:rPr b="1" lang="en-US" sz="2000">
                <a:solidFill>
                  <a:srgbClr val="FF0000"/>
                </a:solidFill>
                <a:latin typeface="Calibri"/>
                <a:ea typeface="Calibri"/>
                <a:cs typeface="Calibri"/>
                <a:sym typeface="Calibri"/>
              </a:rPr>
              <a:t>non-overlapping alphabetical ranges </a:t>
            </a:r>
            <a:r>
              <a:rPr lang="en-US" sz="2000">
                <a:solidFill>
                  <a:srgbClr val="FF0000"/>
                </a:solidFill>
                <a:latin typeface="Calibri"/>
                <a:ea typeface="Calibri"/>
                <a:cs typeface="Calibri"/>
                <a:sym typeface="Calibri"/>
              </a:rPr>
              <a:t>(sorting)</a:t>
            </a:r>
            <a:endParaRPr b="1" sz="2000">
              <a:solidFill>
                <a:srgbClr val="FF0000"/>
              </a:solidFill>
              <a:latin typeface="Calibri"/>
              <a:ea typeface="Calibri"/>
              <a:cs typeface="Calibri"/>
              <a:sym typeface="Calibri"/>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Keys are sorted in alphabetical order</a:t>
            </a:r>
            <a:endParaRPr/>
          </a:p>
          <a:p>
            <a:pPr indent="-158750" lvl="1" marL="742950" rtl="0" algn="l">
              <a:spcBef>
                <a:spcPts val="400"/>
              </a:spcBef>
              <a:spcAft>
                <a:spcPts val="0"/>
              </a:spcAft>
              <a:buClr>
                <a:schemeClr val="dk1"/>
              </a:buClr>
              <a:buSzPts val="2000"/>
              <a:buNone/>
            </a:pPr>
            <a:r>
              <a:t/>
            </a:r>
            <a:endParaRPr sz="2000">
              <a:latin typeface="Calibri"/>
              <a:ea typeface="Calibri"/>
              <a:cs typeface="Calibri"/>
              <a:sym typeface="Calibri"/>
            </a:endParaRPr>
          </a:p>
          <a:p>
            <a:pPr indent="-342900" lvl="0" marL="342900" rtl="0" algn="l">
              <a:spcBef>
                <a:spcPts val="480"/>
              </a:spcBef>
              <a:spcAft>
                <a:spcPts val="0"/>
              </a:spcAft>
              <a:buClr>
                <a:schemeClr val="dk1"/>
              </a:buClr>
              <a:buSzPts val="2400"/>
              <a:buChar char="•"/>
            </a:pPr>
            <a:r>
              <a:rPr lang="en-US" sz="2400">
                <a:latin typeface="Calibri"/>
                <a:ea typeface="Calibri"/>
                <a:cs typeface="Calibri"/>
                <a:sym typeface="Calibri"/>
              </a:rPr>
              <a:t>Reduce task</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Processes one key at a time </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For each (lastName, list(firstName)), emit (lastName, firstName) in alphabetical order </a:t>
            </a:r>
            <a:r>
              <a:rPr b="1" lang="en-US" sz="2000">
                <a:latin typeface="Calibri"/>
                <a:ea typeface="Calibri"/>
                <a:cs typeface="Calibri"/>
                <a:sym typeface="Calibri"/>
              </a:rPr>
              <a:t>(sorting)</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Merge output from all Reduce tasks (e.g., write)</a:t>
            </a:r>
            <a:endParaRPr/>
          </a:p>
          <a:p>
            <a:pPr indent="-158750" lvl="1" marL="742950" rtl="0" algn="l">
              <a:spcBef>
                <a:spcPts val="400"/>
              </a:spcBef>
              <a:spcAft>
                <a:spcPts val="0"/>
              </a:spcAft>
              <a:buClr>
                <a:schemeClr val="dk1"/>
              </a:buClr>
              <a:buSzPts val="2000"/>
              <a:buNone/>
            </a:pPr>
            <a:r>
              <a:t/>
            </a:r>
            <a:endParaRPr sz="2000">
              <a:latin typeface="Calibri"/>
              <a:ea typeface="Calibri"/>
              <a:cs typeface="Calibri"/>
              <a:sym typeface="Calibri"/>
            </a:endParaRPr>
          </a:p>
          <a:p>
            <a:pPr indent="-158750" lvl="1" marL="742950" rtl="0" algn="l">
              <a:spcBef>
                <a:spcPts val="400"/>
              </a:spcBef>
              <a:spcAft>
                <a:spcPts val="0"/>
              </a:spcAft>
              <a:buSzPts val="2000"/>
              <a:buNone/>
            </a:pPr>
            <a:r>
              <a:t/>
            </a:r>
            <a:endParaRPr sz="2000"/>
          </a:p>
        </p:txBody>
      </p:sp>
      <p:sp>
        <p:nvSpPr>
          <p:cNvPr id="2017" name="Google Shape;2017;p60"/>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Example: Distributed Sort</a:t>
            </a:r>
            <a:endParaRPr/>
          </a:p>
        </p:txBody>
      </p:sp>
      <p:sp>
        <p:nvSpPr>
          <p:cNvPr id="2018" name="Google Shape;2018;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sp>
        <p:nvSpPr>
          <p:cNvPr id="2024" name="Google Shape;2024;p6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Example: Matrix Multiplication</a:t>
            </a:r>
            <a:endParaRPr/>
          </a:p>
        </p:txBody>
      </p:sp>
      <p:sp>
        <p:nvSpPr>
          <p:cNvPr id="2025" name="Google Shape;2025;p61"/>
          <p:cNvSpPr txBox="1"/>
          <p:nvPr/>
        </p:nvSpPr>
        <p:spPr>
          <a:xfrm>
            <a:off x="994647" y="1143000"/>
            <a:ext cx="7996953" cy="3477875"/>
          </a:xfrm>
          <a:prstGeom prst="rect">
            <a:avLst/>
          </a:prstGeom>
          <a:noFill/>
          <a:ln>
            <a:noFill/>
          </a:ln>
        </p:spPr>
        <p:txBody>
          <a:bodyPr anchorCtr="0" anchor="t" bIns="45700" lIns="91425" spcFirstLastPara="1" rIns="91425" wrap="square" tIns="45700">
            <a:spAutoFit/>
          </a:bodyPr>
          <a:lstStyle/>
          <a:p>
            <a:pPr indent="-342900" lvl="0" marL="347472"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Assume two matrices A and B, and AB = C</a:t>
            </a:r>
            <a:endParaRPr/>
          </a:p>
          <a:p>
            <a:pPr indent="-342900" lvl="0" marL="347472" marR="0" rtl="0" algn="l">
              <a:spcBef>
                <a:spcPts val="12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a:t>
            </a:r>
            <a:r>
              <a:rPr baseline="-25000" i="1" lang="en-US" sz="2800">
                <a:solidFill>
                  <a:schemeClr val="dk1"/>
                </a:solidFill>
                <a:latin typeface="Calibri"/>
                <a:ea typeface="Calibri"/>
                <a:cs typeface="Calibri"/>
                <a:sym typeface="Calibri"/>
              </a:rPr>
              <a:t>ij</a:t>
            </a:r>
            <a:r>
              <a:rPr lang="en-US" sz="2800">
                <a:solidFill>
                  <a:schemeClr val="dk1"/>
                </a:solidFill>
                <a:latin typeface="Calibri"/>
                <a:ea typeface="Calibri"/>
                <a:cs typeface="Calibri"/>
                <a:sym typeface="Calibri"/>
              </a:rPr>
              <a:t> is the element in </a:t>
            </a:r>
            <a:r>
              <a:rPr b="1" lang="en-US" sz="2800">
                <a:solidFill>
                  <a:srgbClr val="A01A06"/>
                </a:solidFill>
                <a:latin typeface="Calibri"/>
                <a:ea typeface="Calibri"/>
                <a:cs typeface="Calibri"/>
                <a:sym typeface="Calibri"/>
              </a:rPr>
              <a:t>row </a:t>
            </a:r>
            <a:r>
              <a:rPr b="1" i="1" lang="en-US" sz="2800">
                <a:solidFill>
                  <a:srgbClr val="A01A06"/>
                </a:solidFill>
                <a:latin typeface="Calibri"/>
                <a:ea typeface="Calibri"/>
                <a:cs typeface="Calibri"/>
                <a:sym typeface="Calibri"/>
              </a:rPr>
              <a:t>i</a:t>
            </a:r>
            <a:r>
              <a:rPr lang="en-US" sz="2800">
                <a:solidFill>
                  <a:schemeClr val="dk1"/>
                </a:solidFill>
                <a:latin typeface="Calibri"/>
                <a:ea typeface="Calibri"/>
                <a:cs typeface="Calibri"/>
                <a:sym typeface="Calibri"/>
              </a:rPr>
              <a:t> and </a:t>
            </a:r>
            <a:r>
              <a:rPr b="1" lang="en-US" sz="2800">
                <a:solidFill>
                  <a:srgbClr val="A01A06"/>
                </a:solidFill>
                <a:latin typeface="Calibri"/>
                <a:ea typeface="Calibri"/>
                <a:cs typeface="Calibri"/>
                <a:sym typeface="Calibri"/>
              </a:rPr>
              <a:t>column </a:t>
            </a:r>
            <a:r>
              <a:rPr b="1" i="1" lang="en-US" sz="2800">
                <a:solidFill>
                  <a:srgbClr val="A01A06"/>
                </a:solidFill>
                <a:latin typeface="Calibri"/>
                <a:ea typeface="Calibri"/>
                <a:cs typeface="Calibri"/>
                <a:sym typeface="Calibri"/>
              </a:rPr>
              <a:t>j</a:t>
            </a:r>
            <a:r>
              <a:rPr lang="en-US" sz="2800">
                <a:solidFill>
                  <a:schemeClr val="dk1"/>
                </a:solidFill>
                <a:latin typeface="Calibri"/>
                <a:ea typeface="Calibri"/>
                <a:cs typeface="Calibri"/>
                <a:sym typeface="Calibri"/>
              </a:rPr>
              <a:t> of matrix A</a:t>
            </a:r>
            <a:endParaRPr/>
          </a:p>
          <a:p>
            <a:pPr indent="-342900" lvl="2" marL="804672" marR="0" rtl="0" algn="l">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Similarly for B and C</a:t>
            </a:r>
            <a:endParaRPr/>
          </a:p>
          <a:p>
            <a:pPr indent="-342900" lvl="0" marL="347472" marR="0" rtl="0" algn="l">
              <a:spcBef>
                <a:spcPts val="1200"/>
              </a:spcBef>
              <a:spcAft>
                <a:spcPts val="0"/>
              </a:spcAft>
              <a:buClr>
                <a:srgbClr val="A01A06"/>
              </a:buClr>
              <a:buSzPts val="2800"/>
              <a:buFont typeface="Arial"/>
              <a:buChar char="•"/>
            </a:pPr>
            <a:r>
              <a:rPr b="1" lang="en-US" sz="2800">
                <a:solidFill>
                  <a:srgbClr val="A01A06"/>
                </a:solidFill>
                <a:latin typeface="Calibri"/>
                <a:ea typeface="Calibri"/>
                <a:cs typeface="Calibri"/>
                <a:sym typeface="Calibri"/>
              </a:rPr>
              <a:t>C</a:t>
            </a:r>
            <a:r>
              <a:rPr b="1" baseline="-25000" lang="en-US" sz="2800">
                <a:solidFill>
                  <a:srgbClr val="A01A06"/>
                </a:solidFill>
                <a:latin typeface="Calibri"/>
                <a:ea typeface="Calibri"/>
                <a:cs typeface="Calibri"/>
                <a:sym typeface="Calibri"/>
              </a:rPr>
              <a:t>ik</a:t>
            </a:r>
            <a:r>
              <a:rPr b="1" lang="en-US" sz="2800">
                <a:solidFill>
                  <a:srgbClr val="A01A06"/>
                </a:solidFill>
                <a:latin typeface="Calibri"/>
                <a:ea typeface="Calibri"/>
                <a:cs typeface="Calibri"/>
                <a:sym typeface="Calibri"/>
              </a:rPr>
              <a:t> = ∑</a:t>
            </a:r>
            <a:r>
              <a:rPr b="1" baseline="-25000" lang="en-US" sz="2800">
                <a:solidFill>
                  <a:srgbClr val="A01A06"/>
                </a:solidFill>
                <a:latin typeface="Calibri"/>
                <a:ea typeface="Calibri"/>
                <a:cs typeface="Calibri"/>
                <a:sym typeface="Calibri"/>
              </a:rPr>
              <a:t>j</a:t>
            </a:r>
            <a:r>
              <a:rPr b="1" lang="en-US" sz="2800">
                <a:solidFill>
                  <a:srgbClr val="A01A06"/>
                </a:solidFill>
                <a:latin typeface="Calibri"/>
                <a:ea typeface="Calibri"/>
                <a:cs typeface="Calibri"/>
                <a:sym typeface="Calibri"/>
              </a:rPr>
              <a:t> A</a:t>
            </a:r>
            <a:r>
              <a:rPr b="1" baseline="-25000" lang="en-US" sz="2800">
                <a:solidFill>
                  <a:srgbClr val="A01A06"/>
                </a:solidFill>
                <a:latin typeface="Calibri"/>
                <a:ea typeface="Calibri"/>
                <a:cs typeface="Calibri"/>
                <a:sym typeface="Calibri"/>
              </a:rPr>
              <a:t>ij</a:t>
            </a:r>
            <a:r>
              <a:rPr b="1" lang="en-US" sz="2800">
                <a:solidFill>
                  <a:srgbClr val="A01A06"/>
                </a:solidFill>
                <a:latin typeface="Calibri"/>
                <a:ea typeface="Calibri"/>
                <a:cs typeface="Calibri"/>
                <a:sym typeface="Calibri"/>
              </a:rPr>
              <a:t> × B</a:t>
            </a:r>
            <a:r>
              <a:rPr b="1" baseline="-25000" lang="en-US" sz="2800">
                <a:solidFill>
                  <a:srgbClr val="A01A06"/>
                </a:solidFill>
                <a:latin typeface="Calibri"/>
                <a:ea typeface="Calibri"/>
                <a:cs typeface="Calibri"/>
                <a:sym typeface="Calibri"/>
              </a:rPr>
              <a:t>jk</a:t>
            </a:r>
            <a:endParaRPr b="1" sz="2800">
              <a:solidFill>
                <a:srgbClr val="A01A06"/>
              </a:solidFill>
              <a:latin typeface="Calibri"/>
              <a:ea typeface="Calibri"/>
              <a:cs typeface="Calibri"/>
              <a:sym typeface="Calibri"/>
            </a:endParaRPr>
          </a:p>
          <a:p>
            <a:pPr indent="-342900" lvl="1" marL="804672" marR="0" rtl="0" algn="l">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t>
            </a:r>
            <a:r>
              <a:rPr b="0" baseline="-25000" i="0" lang="en-US" sz="2400" u="none" cap="none" strike="noStrike">
                <a:solidFill>
                  <a:schemeClr val="dk1"/>
                </a:solidFill>
                <a:latin typeface="Calibri"/>
                <a:ea typeface="Calibri"/>
                <a:cs typeface="Calibri"/>
                <a:sym typeface="Calibri"/>
              </a:rPr>
              <a:t>ik </a:t>
            </a:r>
            <a:r>
              <a:rPr b="0" i="0" lang="en-US" sz="2400" u="none" cap="none" strike="noStrike">
                <a:solidFill>
                  <a:schemeClr val="dk1"/>
                </a:solidFill>
                <a:latin typeface="Calibri"/>
                <a:ea typeface="Calibri"/>
                <a:cs typeface="Calibri"/>
                <a:sym typeface="Calibri"/>
              </a:rPr>
              <a:t>depends on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the i</a:t>
            </a:r>
            <a:r>
              <a:rPr b="0" baseline="30000" i="0" lang="en-US" sz="2400" u="none" cap="none" strike="noStrike">
                <a:solidFill>
                  <a:schemeClr val="dk1"/>
                </a:solidFill>
                <a:latin typeface="Calibri"/>
                <a:ea typeface="Calibri"/>
                <a:cs typeface="Calibri"/>
                <a:sym typeface="Calibri"/>
              </a:rPr>
              <a:t>th</a:t>
            </a:r>
            <a:r>
              <a:rPr b="0" i="0" lang="en-US" sz="2400" u="none" cap="none" strike="noStrike">
                <a:solidFill>
                  <a:schemeClr val="dk1"/>
                </a:solidFill>
                <a:latin typeface="Calibri"/>
                <a:ea typeface="Calibri"/>
                <a:cs typeface="Calibri"/>
                <a:sym typeface="Calibri"/>
              </a:rPr>
              <a:t> row of A          	// that is A</a:t>
            </a:r>
            <a:r>
              <a:rPr b="0" baseline="-25000" i="0" lang="en-US" sz="2400" u="none" cap="none" strike="noStrike">
                <a:solidFill>
                  <a:schemeClr val="dk1"/>
                </a:solidFill>
                <a:latin typeface="Calibri"/>
                <a:ea typeface="Calibri"/>
                <a:cs typeface="Calibri"/>
                <a:sym typeface="Calibri"/>
              </a:rPr>
              <a:t>ij</a:t>
            </a:r>
            <a:r>
              <a:rPr b="0" i="0" lang="en-US" sz="2400" u="none" cap="none" strike="noStrike">
                <a:solidFill>
                  <a:schemeClr val="dk1"/>
                </a:solidFill>
                <a:latin typeface="Calibri"/>
                <a:ea typeface="Calibri"/>
                <a:cs typeface="Calibri"/>
                <a:sym typeface="Calibri"/>
              </a:rPr>
              <a:t> for all j</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the k</a:t>
            </a:r>
            <a:r>
              <a:rPr b="0" baseline="30000" i="0" lang="en-US" sz="2400" u="none" cap="none" strike="noStrike">
                <a:solidFill>
                  <a:schemeClr val="dk1"/>
                </a:solidFill>
                <a:latin typeface="Calibri"/>
                <a:ea typeface="Calibri"/>
                <a:cs typeface="Calibri"/>
                <a:sym typeface="Calibri"/>
              </a:rPr>
              <a:t>th</a:t>
            </a:r>
            <a:r>
              <a:rPr b="0" i="0" lang="en-US" sz="2400" u="none" cap="none" strike="noStrike">
                <a:solidFill>
                  <a:schemeClr val="dk1"/>
                </a:solidFill>
                <a:latin typeface="Calibri"/>
                <a:ea typeface="Calibri"/>
                <a:cs typeface="Calibri"/>
                <a:sym typeface="Calibri"/>
              </a:rPr>
              <a:t> column of B	// that is B</a:t>
            </a:r>
            <a:r>
              <a:rPr b="0" baseline="-25000" i="0" lang="en-US" sz="2400" u="none" cap="none" strike="noStrike">
                <a:solidFill>
                  <a:schemeClr val="dk1"/>
                </a:solidFill>
                <a:latin typeface="Calibri"/>
                <a:ea typeface="Calibri"/>
                <a:cs typeface="Calibri"/>
                <a:sym typeface="Calibri"/>
              </a:rPr>
              <a:t>jk</a:t>
            </a:r>
            <a:r>
              <a:rPr b="0" i="0" lang="en-US" sz="2400" u="none" cap="none" strike="noStrike">
                <a:solidFill>
                  <a:schemeClr val="dk1"/>
                </a:solidFill>
                <a:latin typeface="Calibri"/>
                <a:ea typeface="Calibri"/>
                <a:cs typeface="Calibri"/>
                <a:sym typeface="Calibri"/>
              </a:rPr>
              <a:t> for all j</a:t>
            </a:r>
            <a:endParaRPr/>
          </a:p>
        </p:txBody>
      </p:sp>
      <p:grpSp>
        <p:nvGrpSpPr>
          <p:cNvPr id="2026" name="Google Shape;2026;p61"/>
          <p:cNvGrpSpPr/>
          <p:nvPr/>
        </p:nvGrpSpPr>
        <p:grpSpPr>
          <a:xfrm>
            <a:off x="1219200" y="4592012"/>
            <a:ext cx="4134784" cy="1633113"/>
            <a:chOff x="1219200" y="5181600"/>
            <a:chExt cx="4134784" cy="1633113"/>
          </a:xfrm>
        </p:grpSpPr>
        <p:grpSp>
          <p:nvGrpSpPr>
            <p:cNvPr id="2027" name="Google Shape;2027;p61"/>
            <p:cNvGrpSpPr/>
            <p:nvPr/>
          </p:nvGrpSpPr>
          <p:grpSpPr>
            <a:xfrm>
              <a:off x="1219200" y="5181600"/>
              <a:ext cx="4134784" cy="1289304"/>
              <a:chOff x="685800" y="5216144"/>
              <a:chExt cx="4134784" cy="1289304"/>
            </a:xfrm>
          </p:grpSpPr>
          <p:pic>
            <p:nvPicPr>
              <p:cNvPr id="2028" name="Google Shape;2028;p61"/>
              <p:cNvPicPr preferRelativeResize="0"/>
              <p:nvPr/>
            </p:nvPicPr>
            <p:blipFill rotWithShape="1">
              <a:blip r:embed="rId3">
                <a:alphaModFix/>
              </a:blip>
              <a:srcRect b="0" l="0" r="0" t="0"/>
              <a:stretch/>
            </p:blipFill>
            <p:spPr>
              <a:xfrm>
                <a:off x="685800" y="5334000"/>
                <a:ext cx="2674620" cy="1053592"/>
              </a:xfrm>
              <a:prstGeom prst="rect">
                <a:avLst/>
              </a:prstGeom>
              <a:noFill/>
              <a:ln>
                <a:noFill/>
              </a:ln>
            </p:spPr>
          </p:pic>
          <p:grpSp>
            <p:nvGrpSpPr>
              <p:cNvPr id="2029" name="Google Shape;2029;p61"/>
              <p:cNvGrpSpPr/>
              <p:nvPr/>
            </p:nvGrpSpPr>
            <p:grpSpPr>
              <a:xfrm>
                <a:off x="3374068" y="5216144"/>
                <a:ext cx="1446516" cy="1289304"/>
                <a:chOff x="3374068" y="5216144"/>
                <a:chExt cx="1446516" cy="1289304"/>
              </a:xfrm>
            </p:grpSpPr>
            <p:pic>
              <p:nvPicPr>
                <p:cNvPr id="2030" name="Google Shape;2030;p61"/>
                <p:cNvPicPr preferRelativeResize="0"/>
                <p:nvPr/>
              </p:nvPicPr>
              <p:blipFill rotWithShape="1">
                <a:blip r:embed="rId4">
                  <a:alphaModFix/>
                </a:blip>
                <a:srcRect b="3572" l="0" r="0" t="0"/>
                <a:stretch/>
              </p:blipFill>
              <p:spPr>
                <a:xfrm>
                  <a:off x="3374068" y="5216144"/>
                  <a:ext cx="230718" cy="1289304"/>
                </a:xfrm>
                <a:prstGeom prst="rect">
                  <a:avLst/>
                </a:prstGeom>
                <a:noFill/>
                <a:ln>
                  <a:noFill/>
                </a:ln>
              </p:spPr>
            </p:pic>
            <p:pic>
              <p:nvPicPr>
                <p:cNvPr id="2031" name="Google Shape;2031;p61"/>
                <p:cNvPicPr preferRelativeResize="0"/>
                <p:nvPr/>
              </p:nvPicPr>
              <p:blipFill rotWithShape="1">
                <a:blip r:embed="rId5">
                  <a:alphaModFix/>
                </a:blip>
                <a:srcRect b="3572" l="0" r="0" t="0"/>
                <a:stretch/>
              </p:blipFill>
              <p:spPr>
                <a:xfrm rot="10800000">
                  <a:off x="4589866" y="5216144"/>
                  <a:ext cx="230718" cy="1289304"/>
                </a:xfrm>
                <a:prstGeom prst="rect">
                  <a:avLst/>
                </a:prstGeom>
                <a:noFill/>
                <a:ln>
                  <a:noFill/>
                </a:ln>
              </p:spPr>
            </p:pic>
            <p:grpSp>
              <p:nvGrpSpPr>
                <p:cNvPr id="2032" name="Google Shape;2032;p61"/>
                <p:cNvGrpSpPr/>
                <p:nvPr/>
              </p:nvGrpSpPr>
              <p:grpSpPr>
                <a:xfrm>
                  <a:off x="3618434" y="5360312"/>
                  <a:ext cx="953566" cy="964288"/>
                  <a:chOff x="3618434" y="5360312"/>
                  <a:chExt cx="953566" cy="964288"/>
                </a:xfrm>
              </p:grpSpPr>
              <p:sp>
                <p:nvSpPr>
                  <p:cNvPr id="2033" name="Google Shape;2033;p61"/>
                  <p:cNvSpPr txBox="1"/>
                  <p:nvPr/>
                </p:nvSpPr>
                <p:spPr>
                  <a:xfrm>
                    <a:off x="3618434" y="5360312"/>
                    <a:ext cx="46358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11</a:t>
                    </a:r>
                    <a:endParaRPr/>
                  </a:p>
                </p:txBody>
              </p:sp>
              <p:sp>
                <p:nvSpPr>
                  <p:cNvPr id="2034" name="Google Shape;2034;p61"/>
                  <p:cNvSpPr txBox="1"/>
                  <p:nvPr/>
                </p:nvSpPr>
                <p:spPr>
                  <a:xfrm>
                    <a:off x="4095670" y="5360312"/>
                    <a:ext cx="46358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10</a:t>
                    </a:r>
                    <a:endParaRPr/>
                  </a:p>
                </p:txBody>
              </p:sp>
              <p:sp>
                <p:nvSpPr>
                  <p:cNvPr id="2035" name="Google Shape;2035;p61"/>
                  <p:cNvSpPr txBox="1"/>
                  <p:nvPr/>
                </p:nvSpPr>
                <p:spPr>
                  <a:xfrm>
                    <a:off x="3657600" y="5924490"/>
                    <a:ext cx="3241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9</a:t>
                    </a:r>
                    <a:endParaRPr/>
                  </a:p>
                </p:txBody>
              </p:sp>
              <p:sp>
                <p:nvSpPr>
                  <p:cNvPr id="2036" name="Google Shape;2036;p61"/>
                  <p:cNvSpPr txBox="1"/>
                  <p:nvPr/>
                </p:nvSpPr>
                <p:spPr>
                  <a:xfrm>
                    <a:off x="4108412" y="5924490"/>
                    <a:ext cx="46358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14</a:t>
                    </a:r>
                    <a:endParaRPr/>
                  </a:p>
                </p:txBody>
              </p:sp>
            </p:grpSp>
          </p:grpSp>
        </p:grpSp>
        <p:sp>
          <p:nvSpPr>
            <p:cNvPr id="2037" name="Google Shape;2037;p61"/>
            <p:cNvSpPr txBox="1"/>
            <p:nvPr/>
          </p:nvSpPr>
          <p:spPr>
            <a:xfrm>
              <a:off x="1600200" y="6353048"/>
              <a:ext cx="3690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A</a:t>
              </a:r>
              <a:endParaRPr/>
            </a:p>
          </p:txBody>
        </p:sp>
        <p:sp>
          <p:nvSpPr>
            <p:cNvPr id="2038" name="Google Shape;2038;p61"/>
            <p:cNvSpPr txBox="1"/>
            <p:nvPr/>
          </p:nvSpPr>
          <p:spPr>
            <a:xfrm>
              <a:off x="2876339" y="6353047"/>
              <a:ext cx="3658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B</a:t>
              </a:r>
              <a:endParaRPr/>
            </a:p>
          </p:txBody>
        </p:sp>
        <p:sp>
          <p:nvSpPr>
            <p:cNvPr id="2039" name="Google Shape;2039;p61"/>
            <p:cNvSpPr txBox="1"/>
            <p:nvPr/>
          </p:nvSpPr>
          <p:spPr>
            <a:xfrm>
              <a:off x="4430916" y="6353047"/>
              <a:ext cx="3690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C</a:t>
              </a:r>
              <a:endParaRPr/>
            </a:p>
          </p:txBody>
        </p:sp>
      </p:grpSp>
      <p:sp>
        <p:nvSpPr>
          <p:cNvPr id="2040" name="Google Shape;2040;p61"/>
          <p:cNvSpPr txBox="1"/>
          <p:nvPr/>
        </p:nvSpPr>
        <p:spPr>
          <a:xfrm>
            <a:off x="5500207" y="4821165"/>
            <a:ext cx="364379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e.g., C</a:t>
            </a:r>
            <a:r>
              <a:rPr baseline="-25000" lang="en-US" sz="2400">
                <a:solidFill>
                  <a:schemeClr val="dk1"/>
                </a:solidFill>
                <a:latin typeface="Calibri"/>
                <a:ea typeface="Calibri"/>
                <a:cs typeface="Calibri"/>
                <a:sym typeface="Calibri"/>
              </a:rPr>
              <a:t>11</a:t>
            </a:r>
            <a:r>
              <a:rPr lang="en-US" sz="2400">
                <a:solidFill>
                  <a:schemeClr val="dk1"/>
                </a:solidFill>
                <a:latin typeface="Calibri"/>
                <a:ea typeface="Calibri"/>
                <a:cs typeface="Calibri"/>
                <a:sym typeface="Calibri"/>
              </a:rPr>
              <a:t> = 1×1 + 3×0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+ 2×5 = 11</a:t>
            </a:r>
            <a:endParaRPr/>
          </a:p>
        </p:txBody>
      </p:sp>
      <p:sp>
        <p:nvSpPr>
          <p:cNvPr id="2041" name="Google Shape;2041;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6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(One phase)</a:t>
            </a:r>
            <a:endParaRPr/>
          </a:p>
        </p:txBody>
      </p:sp>
      <p:sp>
        <p:nvSpPr>
          <p:cNvPr id="2047" name="Google Shape;2047;p62"/>
          <p:cNvSpPr/>
          <p:nvPr/>
        </p:nvSpPr>
        <p:spPr>
          <a:xfrm>
            <a:off x="685800" y="1981200"/>
            <a:ext cx="7924797" cy="45704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C = A X B</a:t>
            </a:r>
            <a:endParaRPr sz="2400">
              <a:solidFill>
                <a:schemeClr val="dk1"/>
              </a:solidFill>
              <a:latin typeface="Calibri"/>
              <a:ea typeface="Calibri"/>
              <a:cs typeface="Calibri"/>
              <a:sym typeface="Calibri"/>
            </a:endParaRPr>
          </a:p>
          <a:p>
            <a:pPr indent="0" lvl="0" marL="0" marR="3457273" rtl="0" algn="l">
              <a:lnSpc>
                <a:spcPct val="130875"/>
              </a:lnSpc>
              <a:spcBef>
                <a:spcPts val="600"/>
              </a:spcBef>
              <a:spcAft>
                <a:spcPts val="0"/>
              </a:spcAft>
              <a:buClr>
                <a:schemeClr val="dk1"/>
              </a:buClr>
              <a:buSzPts val="2400"/>
              <a:buFont typeface="Arial"/>
              <a:buNone/>
            </a:pPr>
            <a:r>
              <a:rPr lang="en-US" sz="2400">
                <a:solidFill>
                  <a:schemeClr val="dk1"/>
                </a:solidFill>
                <a:latin typeface="Calibri"/>
                <a:ea typeface="Calibri"/>
                <a:cs typeface="Calibri"/>
                <a:sym typeface="Calibri"/>
              </a:rPr>
              <a:t>A has dimensions L x M </a:t>
            </a:r>
            <a:endParaRPr/>
          </a:p>
          <a:p>
            <a:pPr indent="0" lvl="0" marL="0" marR="3457273" rtl="0" algn="l">
              <a:lnSpc>
                <a:spcPct val="130875"/>
              </a:lnSpc>
              <a:spcBef>
                <a:spcPts val="600"/>
              </a:spcBef>
              <a:spcAft>
                <a:spcPts val="0"/>
              </a:spcAft>
              <a:buClr>
                <a:schemeClr val="dk1"/>
              </a:buClr>
              <a:buSzPts val="2400"/>
              <a:buFont typeface="Arial"/>
              <a:buNone/>
            </a:pPr>
            <a:r>
              <a:rPr lang="en-US" sz="2400">
                <a:solidFill>
                  <a:schemeClr val="dk1"/>
                </a:solidFill>
                <a:latin typeface="Calibri"/>
                <a:ea typeface="Calibri"/>
                <a:cs typeface="Calibri"/>
                <a:sym typeface="Calibri"/>
              </a:rPr>
              <a:t>B has dimensions M x N</a:t>
            </a:r>
            <a:endParaRPr/>
          </a:p>
          <a:p>
            <a:pPr indent="0" lvl="0" marL="0" marR="3457273" rtl="0" algn="l">
              <a:lnSpc>
                <a:spcPct val="130875"/>
              </a:lnSpc>
              <a:spcBef>
                <a:spcPts val="600"/>
              </a:spcBef>
              <a:spcAft>
                <a:spcPts val="0"/>
              </a:spcAft>
              <a:buClr>
                <a:schemeClr val="dk1"/>
              </a:buClr>
              <a:buSzPts val="2400"/>
              <a:buFont typeface="Arial"/>
              <a:buNone/>
            </a:pPr>
            <a:r>
              <a:rPr lang="en-US" sz="2400">
                <a:solidFill>
                  <a:schemeClr val="dk1"/>
                </a:solidFill>
                <a:latin typeface="Calibri"/>
                <a:ea typeface="Calibri"/>
                <a:cs typeface="Calibri"/>
                <a:sym typeface="Calibri"/>
              </a:rPr>
              <a:t>C has dimensions L x N</a:t>
            </a:r>
            <a:endParaRPr/>
          </a:p>
          <a:p>
            <a:pPr indent="0" lvl="0" marL="0" marR="3457273" rtl="0" algn="l">
              <a:lnSpc>
                <a:spcPct val="130875"/>
              </a:lnSpc>
              <a:spcBef>
                <a:spcPts val="600"/>
              </a:spcBef>
              <a:spcAft>
                <a:spcPts val="0"/>
              </a:spcAft>
              <a:buClr>
                <a:schemeClr val="dk1"/>
              </a:buClr>
              <a:buSzPts val="2400"/>
              <a:buFont typeface="Arial"/>
              <a:buNone/>
            </a:pPr>
            <a:r>
              <a:rPr lang="en-US" sz="2400">
                <a:solidFill>
                  <a:schemeClr val="dk1"/>
                </a:solidFill>
                <a:latin typeface="Calibri"/>
                <a:ea typeface="Calibri"/>
                <a:cs typeface="Calibri"/>
                <a:sym typeface="Calibri"/>
              </a:rPr>
              <a:t>Matrix Multiplication: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C[i, k] = SUM</a:t>
            </a:r>
            <a:r>
              <a:rPr baseline="-25000" lang="en-US" sz="2400">
                <a:solidFill>
                  <a:schemeClr val="dk1"/>
                </a:solidFill>
                <a:latin typeface="Calibri"/>
                <a:ea typeface="Calibri"/>
                <a:cs typeface="Calibri"/>
                <a:sym typeface="Calibri"/>
              </a:rPr>
              <a:t>j </a:t>
            </a:r>
            <a:r>
              <a:rPr lang="en-US" sz="2400">
                <a:solidFill>
                  <a:schemeClr val="dk1"/>
                </a:solidFill>
                <a:latin typeface="Calibri"/>
                <a:ea typeface="Calibri"/>
                <a:cs typeface="Calibri"/>
                <a:sym typeface="Calibri"/>
              </a:rPr>
              <a:t>(A[i, j] x B[j, k])</a:t>
            </a:r>
            <a:endParaRPr/>
          </a:p>
          <a:p>
            <a:pPr indent="0" lvl="0" marL="0" marR="3457273" rtl="0" algn="l">
              <a:lnSpc>
                <a:spcPct val="285545"/>
              </a:lnSpc>
              <a:spcBef>
                <a:spcPts val="60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marR="0" rtl="0" algn="l">
              <a:spcBef>
                <a:spcPts val="60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Map task:</a:t>
            </a:r>
            <a:endParaRPr/>
          </a:p>
          <a:p>
            <a:pPr indent="0" lvl="0" marL="0" marR="0" rtl="0" algn="l">
              <a:spcBef>
                <a:spcPts val="600"/>
              </a:spcBef>
              <a:spcAft>
                <a:spcPts val="0"/>
              </a:spcAft>
              <a:buClr>
                <a:schemeClr val="dk1"/>
              </a:buClr>
              <a:buSzPts val="2400"/>
              <a:buFont typeface="Arial"/>
              <a:buNone/>
            </a:pPr>
            <a:r>
              <a:t/>
            </a:r>
            <a:endParaRPr b="1" sz="2400">
              <a:solidFill>
                <a:schemeClr val="dk1"/>
              </a:solidFill>
              <a:latin typeface="Calibri"/>
              <a:ea typeface="Calibri"/>
              <a:cs typeface="Calibri"/>
              <a:sym typeface="Calibri"/>
            </a:endParaRPr>
          </a:p>
          <a:p>
            <a:pPr indent="0" lvl="0" marL="0" marR="0" rtl="0" algn="l">
              <a:spcBef>
                <a:spcPts val="60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Reduce task:</a:t>
            </a:r>
            <a:endParaRPr/>
          </a:p>
        </p:txBody>
      </p:sp>
      <p:sp>
        <p:nvSpPr>
          <p:cNvPr id="2048" name="Google Shape;2048;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049" name="Google Shape;2049;p62"/>
          <p:cNvGrpSpPr/>
          <p:nvPr/>
        </p:nvGrpSpPr>
        <p:grpSpPr>
          <a:xfrm>
            <a:off x="5181600" y="1940844"/>
            <a:ext cx="3004981" cy="1716756"/>
            <a:chOff x="5410200" y="1752600"/>
            <a:chExt cx="3004981" cy="1716756"/>
          </a:xfrm>
        </p:grpSpPr>
        <p:sp>
          <p:nvSpPr>
            <p:cNvPr id="2050" name="Google Shape;2050;p62"/>
            <p:cNvSpPr/>
            <p:nvPr/>
          </p:nvSpPr>
          <p:spPr>
            <a:xfrm>
              <a:off x="6861550" y="1819231"/>
              <a:ext cx="117399" cy="12676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51" name="Google Shape;2051;p62"/>
            <p:cNvSpPr/>
            <p:nvPr/>
          </p:nvSpPr>
          <p:spPr>
            <a:xfrm>
              <a:off x="6882339" y="1834751"/>
              <a:ext cx="80712" cy="1221558"/>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52" name="Google Shape;2052;p62"/>
            <p:cNvSpPr/>
            <p:nvPr/>
          </p:nvSpPr>
          <p:spPr>
            <a:xfrm>
              <a:off x="8334469" y="2142888"/>
              <a:ext cx="80712" cy="711085"/>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53" name="Google Shape;2053;p62"/>
            <p:cNvSpPr/>
            <p:nvPr/>
          </p:nvSpPr>
          <p:spPr>
            <a:xfrm>
              <a:off x="7256305" y="1827356"/>
              <a:ext cx="117399" cy="12594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54" name="Google Shape;2054;p62"/>
            <p:cNvSpPr/>
            <p:nvPr/>
          </p:nvSpPr>
          <p:spPr>
            <a:xfrm>
              <a:off x="7272447" y="1842070"/>
              <a:ext cx="80712" cy="1214358"/>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55" name="Google Shape;2055;p62"/>
            <p:cNvSpPr txBox="1"/>
            <p:nvPr/>
          </p:nvSpPr>
          <p:spPr>
            <a:xfrm>
              <a:off x="8005428" y="3178179"/>
              <a:ext cx="152680" cy="19973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056" name="Google Shape;2056;p62"/>
            <p:cNvSpPr/>
            <p:nvPr/>
          </p:nvSpPr>
          <p:spPr>
            <a:xfrm>
              <a:off x="7848600" y="2142888"/>
              <a:ext cx="80712" cy="711085"/>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57" name="Google Shape;2057;p62"/>
            <p:cNvSpPr/>
            <p:nvPr/>
          </p:nvSpPr>
          <p:spPr>
            <a:xfrm>
              <a:off x="5410200" y="2102004"/>
              <a:ext cx="117399" cy="7573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58" name="Google Shape;2058;p62"/>
            <p:cNvSpPr/>
            <p:nvPr/>
          </p:nvSpPr>
          <p:spPr>
            <a:xfrm>
              <a:off x="5430643" y="2117275"/>
              <a:ext cx="80712" cy="711085"/>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59" name="Google Shape;2059;p62"/>
            <p:cNvSpPr/>
            <p:nvPr/>
          </p:nvSpPr>
          <p:spPr>
            <a:xfrm>
              <a:off x="6356732" y="2102004"/>
              <a:ext cx="117399" cy="7573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60" name="Google Shape;2060;p62"/>
            <p:cNvSpPr/>
            <p:nvPr/>
          </p:nvSpPr>
          <p:spPr>
            <a:xfrm>
              <a:off x="6372284" y="2117275"/>
              <a:ext cx="80712" cy="711085"/>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61" name="Google Shape;2061;p62"/>
            <p:cNvSpPr txBox="1"/>
            <p:nvPr/>
          </p:nvSpPr>
          <p:spPr>
            <a:xfrm>
              <a:off x="6524699" y="2286000"/>
              <a:ext cx="104701" cy="19775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900">
                  <a:solidFill>
                    <a:schemeClr val="dk1"/>
                  </a:solidFill>
                  <a:latin typeface="Arial"/>
                  <a:ea typeface="Arial"/>
                  <a:cs typeface="Arial"/>
                  <a:sym typeface="Arial"/>
                </a:rPr>
                <a:t>X</a:t>
              </a:r>
              <a:endParaRPr sz="2900">
                <a:solidFill>
                  <a:schemeClr val="dk1"/>
                </a:solidFill>
                <a:latin typeface="Arial"/>
                <a:ea typeface="Arial"/>
                <a:cs typeface="Arial"/>
                <a:sym typeface="Arial"/>
              </a:endParaRPr>
            </a:p>
          </p:txBody>
        </p:sp>
        <p:sp>
          <p:nvSpPr>
            <p:cNvPr id="2062" name="Google Shape;2062;p62"/>
            <p:cNvSpPr txBox="1"/>
            <p:nvPr/>
          </p:nvSpPr>
          <p:spPr>
            <a:xfrm>
              <a:off x="5898571" y="3176702"/>
              <a:ext cx="179174" cy="279700"/>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063" name="Google Shape;2063;p62"/>
            <p:cNvSpPr txBox="1"/>
            <p:nvPr/>
          </p:nvSpPr>
          <p:spPr>
            <a:xfrm>
              <a:off x="7048328" y="3189656"/>
              <a:ext cx="304831" cy="279700"/>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064" name="Google Shape;2064;p62"/>
            <p:cNvSpPr txBox="1"/>
            <p:nvPr/>
          </p:nvSpPr>
          <p:spPr>
            <a:xfrm>
              <a:off x="7488577" y="2391804"/>
              <a:ext cx="113894" cy="24549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065" name="Google Shape;2065;p62"/>
            <p:cNvSpPr/>
            <p:nvPr/>
          </p:nvSpPr>
          <p:spPr>
            <a:xfrm>
              <a:off x="7948173" y="2191386"/>
              <a:ext cx="387417" cy="1885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66" name="Google Shape;2066;p62"/>
            <p:cNvSpPr/>
            <p:nvPr/>
          </p:nvSpPr>
          <p:spPr>
            <a:xfrm>
              <a:off x="7965849" y="2202476"/>
              <a:ext cx="351876" cy="148970"/>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67" name="Google Shape;2067;p62"/>
            <p:cNvSpPr/>
            <p:nvPr/>
          </p:nvSpPr>
          <p:spPr>
            <a:xfrm>
              <a:off x="7965849" y="2202476"/>
              <a:ext cx="351994" cy="148970"/>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68" name="Google Shape;2068;p62"/>
            <p:cNvSpPr/>
            <p:nvPr/>
          </p:nvSpPr>
          <p:spPr>
            <a:xfrm>
              <a:off x="5442485" y="2150757"/>
              <a:ext cx="170229" cy="18851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69" name="Google Shape;2069;p62"/>
            <p:cNvSpPr/>
            <p:nvPr/>
          </p:nvSpPr>
          <p:spPr>
            <a:xfrm>
              <a:off x="5460672" y="2161441"/>
              <a:ext cx="134520" cy="148970"/>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0" name="Google Shape;2070;p62"/>
            <p:cNvSpPr/>
            <p:nvPr/>
          </p:nvSpPr>
          <p:spPr>
            <a:xfrm>
              <a:off x="5460672" y="2161441"/>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1" name="Google Shape;2071;p62"/>
            <p:cNvSpPr/>
            <p:nvPr/>
          </p:nvSpPr>
          <p:spPr>
            <a:xfrm>
              <a:off x="5507054" y="2300270"/>
              <a:ext cx="2640018" cy="861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2" name="Google Shape;2072;p62"/>
            <p:cNvSpPr/>
            <p:nvPr/>
          </p:nvSpPr>
          <p:spPr>
            <a:xfrm>
              <a:off x="8120409" y="2351446"/>
              <a:ext cx="41701" cy="45684"/>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3" name="Google Shape;2073;p62"/>
            <p:cNvSpPr/>
            <p:nvPr/>
          </p:nvSpPr>
          <p:spPr>
            <a:xfrm>
              <a:off x="6934924" y="1846858"/>
              <a:ext cx="170229" cy="18851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4" name="Google Shape;2074;p62"/>
            <p:cNvSpPr/>
            <p:nvPr/>
          </p:nvSpPr>
          <p:spPr>
            <a:xfrm>
              <a:off x="6952194" y="1857750"/>
              <a:ext cx="134520" cy="14897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5" name="Google Shape;2075;p62"/>
            <p:cNvSpPr/>
            <p:nvPr/>
          </p:nvSpPr>
          <p:spPr>
            <a:xfrm>
              <a:off x="6952194" y="1857750"/>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6" name="Google Shape;2076;p62"/>
            <p:cNvSpPr/>
            <p:nvPr/>
          </p:nvSpPr>
          <p:spPr>
            <a:xfrm>
              <a:off x="6999493" y="1752600"/>
              <a:ext cx="1043387" cy="51841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7" name="Google Shape;2077;p62"/>
            <p:cNvSpPr/>
            <p:nvPr/>
          </p:nvSpPr>
          <p:spPr>
            <a:xfrm>
              <a:off x="7019454" y="1768368"/>
              <a:ext cx="971684" cy="427794"/>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8" name="Google Shape;2078;p62"/>
            <p:cNvSpPr/>
            <p:nvPr/>
          </p:nvSpPr>
          <p:spPr>
            <a:xfrm>
              <a:off x="8015804" y="2160190"/>
              <a:ext cx="41701" cy="45684"/>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79" name="Google Shape;2079;p62"/>
            <p:cNvSpPr/>
            <p:nvPr/>
          </p:nvSpPr>
          <p:spPr>
            <a:xfrm>
              <a:off x="7943770" y="2194636"/>
              <a:ext cx="186371" cy="6549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0" name="Google Shape;2080;p62"/>
            <p:cNvSpPr/>
            <p:nvPr/>
          </p:nvSpPr>
          <p:spPr>
            <a:xfrm>
              <a:off x="7962190" y="2205837"/>
              <a:ext cx="150214" cy="61529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1" name="Google Shape;2081;p62"/>
            <p:cNvSpPr/>
            <p:nvPr/>
          </p:nvSpPr>
          <p:spPr>
            <a:xfrm>
              <a:off x="7962190" y="2205837"/>
              <a:ext cx="150214" cy="615496"/>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2" name="Google Shape;2082;p62"/>
            <p:cNvSpPr/>
            <p:nvPr/>
          </p:nvSpPr>
          <p:spPr>
            <a:xfrm>
              <a:off x="7111024" y="1819231"/>
              <a:ext cx="36687" cy="12497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3" name="Google Shape;2083;p62"/>
            <p:cNvSpPr/>
            <p:nvPr/>
          </p:nvSpPr>
          <p:spPr>
            <a:xfrm>
              <a:off x="7129670" y="1829524"/>
              <a:ext cx="0" cy="1214358"/>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4" name="Google Shape;2084;p62"/>
            <p:cNvSpPr/>
            <p:nvPr/>
          </p:nvSpPr>
          <p:spPr>
            <a:xfrm>
              <a:off x="5622986" y="2132881"/>
              <a:ext cx="36687" cy="72155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5" name="Google Shape;2085;p62"/>
            <p:cNvSpPr/>
            <p:nvPr/>
          </p:nvSpPr>
          <p:spPr>
            <a:xfrm>
              <a:off x="5640742"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6" name="Google Shape;2086;p62"/>
            <p:cNvSpPr/>
            <p:nvPr/>
          </p:nvSpPr>
          <p:spPr>
            <a:xfrm>
              <a:off x="5828435" y="2132881"/>
              <a:ext cx="36687" cy="72155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7" name="Google Shape;2087;p62"/>
            <p:cNvSpPr/>
            <p:nvPr/>
          </p:nvSpPr>
          <p:spPr>
            <a:xfrm>
              <a:off x="5847006"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8" name="Google Shape;2088;p62"/>
            <p:cNvSpPr/>
            <p:nvPr/>
          </p:nvSpPr>
          <p:spPr>
            <a:xfrm>
              <a:off x="6035352" y="2132881"/>
              <a:ext cx="36687" cy="72155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89" name="Google Shape;2089;p62"/>
            <p:cNvSpPr/>
            <p:nvPr/>
          </p:nvSpPr>
          <p:spPr>
            <a:xfrm>
              <a:off x="6053270"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0" name="Google Shape;2090;p62"/>
            <p:cNvSpPr/>
            <p:nvPr/>
          </p:nvSpPr>
          <p:spPr>
            <a:xfrm>
              <a:off x="6240801" y="2132881"/>
              <a:ext cx="36687" cy="721559"/>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1" name="Google Shape;2091;p62"/>
            <p:cNvSpPr/>
            <p:nvPr/>
          </p:nvSpPr>
          <p:spPr>
            <a:xfrm>
              <a:off x="6259534"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2" name="Google Shape;2092;p62"/>
            <p:cNvSpPr/>
            <p:nvPr/>
          </p:nvSpPr>
          <p:spPr>
            <a:xfrm>
              <a:off x="5414602" y="2339273"/>
              <a:ext cx="1015504" cy="40628"/>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3" name="Google Shape;2093;p62"/>
            <p:cNvSpPr/>
            <p:nvPr/>
          </p:nvSpPr>
          <p:spPr>
            <a:xfrm>
              <a:off x="5430643" y="2351446"/>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4" name="Google Shape;2094;p62"/>
            <p:cNvSpPr/>
            <p:nvPr/>
          </p:nvSpPr>
          <p:spPr>
            <a:xfrm>
              <a:off x="5435147" y="2586293"/>
              <a:ext cx="1015504" cy="40628"/>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5" name="Google Shape;2095;p62"/>
            <p:cNvSpPr/>
            <p:nvPr/>
          </p:nvSpPr>
          <p:spPr>
            <a:xfrm>
              <a:off x="5450999" y="2598685"/>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6" name="Google Shape;2096;p62"/>
            <p:cNvSpPr/>
            <p:nvPr/>
          </p:nvSpPr>
          <p:spPr>
            <a:xfrm>
              <a:off x="6908510" y="2030498"/>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7" name="Google Shape;2097;p62"/>
            <p:cNvSpPr/>
            <p:nvPr/>
          </p:nvSpPr>
          <p:spPr>
            <a:xfrm>
              <a:off x="6924818" y="2043310"/>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8" name="Google Shape;2098;p62"/>
            <p:cNvSpPr/>
            <p:nvPr/>
          </p:nvSpPr>
          <p:spPr>
            <a:xfrm>
              <a:off x="6912912" y="2269392"/>
              <a:ext cx="422638" cy="40628"/>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099" name="Google Shape;2099;p62"/>
            <p:cNvSpPr/>
            <p:nvPr/>
          </p:nvSpPr>
          <p:spPr>
            <a:xfrm>
              <a:off x="6929421" y="2281663"/>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0" name="Google Shape;2100;p62"/>
            <p:cNvSpPr/>
            <p:nvPr/>
          </p:nvSpPr>
          <p:spPr>
            <a:xfrm>
              <a:off x="6908510" y="2508287"/>
              <a:ext cx="422638" cy="40628"/>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1" name="Google Shape;2101;p62"/>
            <p:cNvSpPr/>
            <p:nvPr/>
          </p:nvSpPr>
          <p:spPr>
            <a:xfrm>
              <a:off x="6924818" y="2520015"/>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2" name="Google Shape;2102;p62"/>
            <p:cNvSpPr/>
            <p:nvPr/>
          </p:nvSpPr>
          <p:spPr>
            <a:xfrm>
              <a:off x="6908510" y="2745556"/>
              <a:ext cx="422638" cy="40628"/>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3" name="Google Shape;2103;p62"/>
            <p:cNvSpPr/>
            <p:nvPr/>
          </p:nvSpPr>
          <p:spPr>
            <a:xfrm>
              <a:off x="6924818" y="2758369"/>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4" name="Google Shape;2104;p62"/>
            <p:cNvSpPr/>
            <p:nvPr/>
          </p:nvSpPr>
          <p:spPr>
            <a:xfrm>
              <a:off x="8119869" y="2132881"/>
              <a:ext cx="39622" cy="745936"/>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5" name="Google Shape;2105;p62"/>
            <p:cNvSpPr/>
            <p:nvPr/>
          </p:nvSpPr>
          <p:spPr>
            <a:xfrm>
              <a:off x="8138129" y="2142887"/>
              <a:ext cx="3363" cy="711085"/>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6" name="Google Shape;2106;p62"/>
            <p:cNvSpPr/>
            <p:nvPr/>
          </p:nvSpPr>
          <p:spPr>
            <a:xfrm>
              <a:off x="7926160" y="2368525"/>
              <a:ext cx="403560" cy="43878"/>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7" name="Google Shape;2107;p62"/>
            <p:cNvSpPr/>
            <p:nvPr/>
          </p:nvSpPr>
          <p:spPr>
            <a:xfrm>
              <a:off x="7941836" y="2381240"/>
              <a:ext cx="372397" cy="3476"/>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8" name="Google Shape;2108;p62"/>
            <p:cNvSpPr/>
            <p:nvPr/>
          </p:nvSpPr>
          <p:spPr>
            <a:xfrm>
              <a:off x="7946705" y="2586293"/>
              <a:ext cx="383015" cy="40628"/>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09" name="Google Shape;2109;p62"/>
            <p:cNvSpPr/>
            <p:nvPr/>
          </p:nvSpPr>
          <p:spPr>
            <a:xfrm>
              <a:off x="7962191" y="2598685"/>
              <a:ext cx="351994"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10" name="Google Shape;2110;p62"/>
            <p:cNvSpPr/>
            <p:nvPr/>
          </p:nvSpPr>
          <p:spPr>
            <a:xfrm>
              <a:off x="5527933" y="2310411"/>
              <a:ext cx="2567541" cy="820579"/>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FF0000"/>
                </a:solidFill>
                <a:latin typeface="Tahoma"/>
                <a:ea typeface="Tahoma"/>
                <a:cs typeface="Tahoma"/>
                <a:sym typeface="Tahoma"/>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sp>
        <p:nvSpPr>
          <p:cNvPr id="2115" name="Google Shape;2115;p63"/>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(One phase)</a:t>
            </a:r>
            <a:endParaRPr/>
          </a:p>
        </p:txBody>
      </p:sp>
      <p:sp>
        <p:nvSpPr>
          <p:cNvPr id="2116" name="Google Shape;2116;p63"/>
          <p:cNvSpPr/>
          <p:nvPr/>
        </p:nvSpPr>
        <p:spPr>
          <a:xfrm>
            <a:off x="720576" y="1600200"/>
            <a:ext cx="10058400" cy="5135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 A X B</a:t>
            </a:r>
            <a:endParaRPr sz="1800">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has dimensions L x M </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 has dimensions M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has dimensions L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Matrix Multiplication: C[i, k] = SUM</a:t>
            </a:r>
            <a:r>
              <a:rPr baseline="-25000" lang="en-US" sz="1800">
                <a:solidFill>
                  <a:schemeClr val="dk1"/>
                </a:solidFill>
                <a:latin typeface="Calibri"/>
                <a:ea typeface="Calibri"/>
                <a:cs typeface="Calibri"/>
                <a:sym typeface="Calibri"/>
              </a:rPr>
              <a:t>j </a:t>
            </a:r>
            <a:r>
              <a:rPr lang="en-US" sz="1800">
                <a:solidFill>
                  <a:schemeClr val="dk1"/>
                </a:solidFill>
                <a:latin typeface="Calibri"/>
                <a:ea typeface="Calibri"/>
                <a:cs typeface="Calibri"/>
                <a:sym typeface="Calibri"/>
              </a:rPr>
              <a:t>(A[i, j] x B[j, k])</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Map task:</a:t>
            </a:r>
            <a:endParaRPr/>
          </a:p>
          <a:p>
            <a:pPr indent="0" lvl="1" marL="457200" marR="0" rtl="0" algn="l">
              <a:spcBef>
                <a:spcPts val="600"/>
              </a:spcBef>
              <a:spcAft>
                <a:spcPts val="0"/>
              </a:spcAft>
              <a:buNone/>
            </a:pPr>
            <a:r>
              <a:rPr b="0" i="0" lang="en-US" sz="2400" u="none" cap="none" strike="noStrike">
                <a:solidFill>
                  <a:schemeClr val="dk1"/>
                </a:solidFill>
                <a:latin typeface="Calibri"/>
                <a:ea typeface="Calibri"/>
                <a:cs typeface="Calibri"/>
                <a:sym typeface="Calibri"/>
              </a:rPr>
              <a:t>for each element (i,j) of A, emit </a:t>
            </a:r>
            <a:r>
              <a:rPr b="1" i="0" lang="en-US" sz="2400" u="none" cap="none" strike="noStrike">
                <a:solidFill>
                  <a:srgbClr val="A01A06"/>
                </a:solidFill>
                <a:latin typeface="Calibri"/>
                <a:ea typeface="Calibri"/>
                <a:cs typeface="Calibri"/>
                <a:sym typeface="Calibri"/>
              </a:rPr>
              <a:t>((i,k), A[i,j])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k in 1..N</a:t>
            </a:r>
            <a:endParaRPr/>
          </a:p>
          <a:p>
            <a:pPr indent="0" lvl="2" marL="457200" marR="0" rtl="0" algn="l">
              <a:spcBef>
                <a:spcPts val="0"/>
              </a:spcBef>
              <a:spcAft>
                <a:spcPts val="0"/>
              </a:spcAft>
              <a:buNone/>
            </a:pPr>
            <a:r>
              <a:rPr b="0" i="0" lang="en-US" sz="2400" u="none" cap="none" strike="noStrike">
                <a:solidFill>
                  <a:srgbClr val="FF0000"/>
                </a:solidFill>
                <a:latin typeface="Calibri"/>
                <a:ea typeface="Calibri"/>
                <a:cs typeface="Calibri"/>
                <a:sym typeface="Calibri"/>
              </a:rPr>
              <a:t>	</a:t>
            </a:r>
            <a:r>
              <a:rPr b="0" i="0" lang="en-US" sz="2000" u="none" cap="none" strike="noStrike">
                <a:solidFill>
                  <a:srgbClr val="FF0000"/>
                </a:solidFill>
                <a:latin typeface="Calibri"/>
                <a:ea typeface="Calibri"/>
                <a:cs typeface="Calibri"/>
                <a:sym typeface="Calibri"/>
              </a:rPr>
              <a:t>(i,k) is the “place” in C where A[i,j] will be needed</a:t>
            </a:r>
            <a:endParaRPr/>
          </a:p>
          <a:p>
            <a:pPr indent="0" lvl="2" marL="457200" marR="0" rtl="0" algn="l">
              <a:spcBef>
                <a:spcPts val="0"/>
              </a:spcBef>
              <a:spcAft>
                <a:spcPts val="0"/>
              </a:spcAft>
              <a:buNone/>
            </a:pPr>
            <a:r>
              <a:t/>
            </a:r>
            <a:endParaRPr b="0" i="0" sz="2000" u="none" cap="none" strike="noStrike">
              <a:solidFill>
                <a:srgbClr val="3366FF"/>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for each element (j,k) of B, emit </a:t>
            </a:r>
            <a:r>
              <a:rPr b="1" i="0" lang="en-US" sz="2400" u="none" cap="none" strike="noStrike">
                <a:solidFill>
                  <a:srgbClr val="A01A06"/>
                </a:solidFill>
                <a:latin typeface="Calibri"/>
                <a:ea typeface="Calibri"/>
                <a:cs typeface="Calibri"/>
                <a:sym typeface="Calibri"/>
              </a:rPr>
              <a:t>((i,k), B[j,k])</a:t>
            </a:r>
            <a:r>
              <a:rPr b="0" i="0" lang="en-US" sz="2400" u="none" cap="none" strike="noStrike">
                <a:solidFill>
                  <a:srgbClr val="A01A06"/>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i in 1..L</a:t>
            </a:r>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a:t>
            </a:r>
            <a:r>
              <a:rPr b="0" i="0" lang="en-US" sz="2000" u="none" cap="none" strike="noStrike">
                <a:solidFill>
                  <a:srgbClr val="FF0000"/>
                </a:solidFill>
                <a:latin typeface="Calibri"/>
                <a:ea typeface="Calibri"/>
                <a:cs typeface="Calibri"/>
                <a:sym typeface="Calibri"/>
              </a:rPr>
              <a:t>(i,k) is the “place” in C where B[j,k] will be needed</a:t>
            </a:r>
            <a:endParaRPr/>
          </a:p>
          <a:p>
            <a:pPr indent="0" lvl="1" marL="457200" marR="0" rtl="0" algn="l">
              <a:spcBef>
                <a:spcPts val="0"/>
              </a:spcBef>
              <a:spcAft>
                <a:spcPts val="0"/>
              </a:spcAft>
              <a:buNone/>
            </a:pPr>
            <a:r>
              <a:t/>
            </a:r>
            <a:endParaRPr b="0" i="0" sz="2000" u="none" cap="none" strike="noStrike">
              <a:solidFill>
                <a:srgbClr val="3366FF"/>
              </a:solidFill>
              <a:latin typeface="Calibri"/>
              <a:ea typeface="Calibri"/>
              <a:cs typeface="Calibri"/>
              <a:sym typeface="Calibri"/>
            </a:endParaRPr>
          </a:p>
          <a:p>
            <a:pPr indent="0" lvl="2" marL="457200" marR="0" rtl="0" algn="l">
              <a:spcBef>
                <a:spcPts val="0"/>
              </a:spcBef>
              <a:spcAft>
                <a:spcPts val="0"/>
              </a:spcAft>
              <a:buNone/>
            </a:pPr>
            <a:r>
              <a:t/>
            </a:r>
            <a:endParaRPr b="0" i="0" sz="2000" u="none" cap="none" strike="noStrike">
              <a:solidFill>
                <a:srgbClr val="3366FF"/>
              </a:solidFill>
              <a:latin typeface="Calibri"/>
              <a:ea typeface="Calibri"/>
              <a:cs typeface="Calibri"/>
              <a:sym typeface="Calibri"/>
            </a:endParaRPr>
          </a:p>
          <a:p>
            <a:pPr indent="0" lvl="2" marL="457200" marR="0" rtl="0" algn="l">
              <a:spcBef>
                <a:spcPts val="0"/>
              </a:spcBef>
              <a:spcAft>
                <a:spcPts val="0"/>
              </a:spcAft>
              <a:buNone/>
            </a:pPr>
            <a:r>
              <a:t/>
            </a:r>
            <a:endParaRPr b="0" i="0" sz="2000" u="none" cap="none" strike="noStrike">
              <a:solidFill>
                <a:srgbClr val="3366FF"/>
              </a:solidFill>
              <a:latin typeface="Calibri"/>
              <a:ea typeface="Calibri"/>
              <a:cs typeface="Calibri"/>
              <a:sym typeface="Calibri"/>
            </a:endParaRPr>
          </a:p>
        </p:txBody>
      </p:sp>
      <p:sp>
        <p:nvSpPr>
          <p:cNvPr id="2117" name="Google Shape;2117;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118" name="Google Shape;2118;p63"/>
          <p:cNvGrpSpPr/>
          <p:nvPr/>
        </p:nvGrpSpPr>
        <p:grpSpPr>
          <a:xfrm>
            <a:off x="5377019" y="1828800"/>
            <a:ext cx="3004981" cy="1716756"/>
            <a:chOff x="5410200" y="1752600"/>
            <a:chExt cx="3004981" cy="1716756"/>
          </a:xfrm>
        </p:grpSpPr>
        <p:sp>
          <p:nvSpPr>
            <p:cNvPr id="2119" name="Google Shape;2119;p63"/>
            <p:cNvSpPr/>
            <p:nvPr/>
          </p:nvSpPr>
          <p:spPr>
            <a:xfrm>
              <a:off x="6861550" y="1819231"/>
              <a:ext cx="117399" cy="12676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0" name="Google Shape;2120;p63"/>
            <p:cNvSpPr/>
            <p:nvPr/>
          </p:nvSpPr>
          <p:spPr>
            <a:xfrm>
              <a:off x="6882339" y="1834751"/>
              <a:ext cx="80712" cy="1221558"/>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1" name="Google Shape;2121;p63"/>
            <p:cNvSpPr/>
            <p:nvPr/>
          </p:nvSpPr>
          <p:spPr>
            <a:xfrm>
              <a:off x="8334469" y="2142888"/>
              <a:ext cx="80712" cy="711085"/>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2" name="Google Shape;2122;p63"/>
            <p:cNvSpPr/>
            <p:nvPr/>
          </p:nvSpPr>
          <p:spPr>
            <a:xfrm>
              <a:off x="7256305" y="1827356"/>
              <a:ext cx="117399" cy="12594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3" name="Google Shape;2123;p63"/>
            <p:cNvSpPr/>
            <p:nvPr/>
          </p:nvSpPr>
          <p:spPr>
            <a:xfrm>
              <a:off x="7272447" y="1842070"/>
              <a:ext cx="80712" cy="1214358"/>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4" name="Google Shape;2124;p63"/>
            <p:cNvSpPr txBox="1"/>
            <p:nvPr/>
          </p:nvSpPr>
          <p:spPr>
            <a:xfrm>
              <a:off x="8005428" y="3178179"/>
              <a:ext cx="152680" cy="19973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125" name="Google Shape;2125;p63"/>
            <p:cNvSpPr/>
            <p:nvPr/>
          </p:nvSpPr>
          <p:spPr>
            <a:xfrm>
              <a:off x="7848600" y="2142888"/>
              <a:ext cx="80712" cy="711085"/>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6" name="Google Shape;2126;p63"/>
            <p:cNvSpPr/>
            <p:nvPr/>
          </p:nvSpPr>
          <p:spPr>
            <a:xfrm>
              <a:off x="5410200" y="2102004"/>
              <a:ext cx="117399" cy="7573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7" name="Google Shape;2127;p63"/>
            <p:cNvSpPr/>
            <p:nvPr/>
          </p:nvSpPr>
          <p:spPr>
            <a:xfrm>
              <a:off x="5430643" y="2117275"/>
              <a:ext cx="80712" cy="711085"/>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8" name="Google Shape;2128;p63"/>
            <p:cNvSpPr/>
            <p:nvPr/>
          </p:nvSpPr>
          <p:spPr>
            <a:xfrm>
              <a:off x="6356732" y="2102004"/>
              <a:ext cx="117399" cy="7573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29" name="Google Shape;2129;p63"/>
            <p:cNvSpPr/>
            <p:nvPr/>
          </p:nvSpPr>
          <p:spPr>
            <a:xfrm>
              <a:off x="6372284" y="2117275"/>
              <a:ext cx="80712" cy="711085"/>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30" name="Google Shape;2130;p63"/>
            <p:cNvSpPr txBox="1"/>
            <p:nvPr/>
          </p:nvSpPr>
          <p:spPr>
            <a:xfrm>
              <a:off x="6524699" y="2286000"/>
              <a:ext cx="104701" cy="19775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900">
                  <a:solidFill>
                    <a:schemeClr val="dk1"/>
                  </a:solidFill>
                  <a:latin typeface="Arial"/>
                  <a:ea typeface="Arial"/>
                  <a:cs typeface="Arial"/>
                  <a:sym typeface="Arial"/>
                </a:rPr>
                <a:t>X</a:t>
              </a:r>
              <a:endParaRPr sz="2900">
                <a:solidFill>
                  <a:schemeClr val="dk1"/>
                </a:solidFill>
                <a:latin typeface="Arial"/>
                <a:ea typeface="Arial"/>
                <a:cs typeface="Arial"/>
                <a:sym typeface="Arial"/>
              </a:endParaRPr>
            </a:p>
          </p:txBody>
        </p:sp>
        <p:sp>
          <p:nvSpPr>
            <p:cNvPr id="2131" name="Google Shape;2131;p63"/>
            <p:cNvSpPr txBox="1"/>
            <p:nvPr/>
          </p:nvSpPr>
          <p:spPr>
            <a:xfrm>
              <a:off x="5898571" y="3176702"/>
              <a:ext cx="179174" cy="279700"/>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132" name="Google Shape;2132;p63"/>
            <p:cNvSpPr txBox="1"/>
            <p:nvPr/>
          </p:nvSpPr>
          <p:spPr>
            <a:xfrm>
              <a:off x="7048328" y="3189656"/>
              <a:ext cx="304831" cy="279700"/>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133" name="Google Shape;2133;p63"/>
            <p:cNvSpPr txBox="1"/>
            <p:nvPr/>
          </p:nvSpPr>
          <p:spPr>
            <a:xfrm>
              <a:off x="7488577" y="2391804"/>
              <a:ext cx="113894" cy="24549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134" name="Google Shape;2134;p63"/>
            <p:cNvSpPr/>
            <p:nvPr/>
          </p:nvSpPr>
          <p:spPr>
            <a:xfrm>
              <a:off x="7948173" y="2191386"/>
              <a:ext cx="387417" cy="1885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35" name="Google Shape;2135;p63"/>
            <p:cNvSpPr/>
            <p:nvPr/>
          </p:nvSpPr>
          <p:spPr>
            <a:xfrm>
              <a:off x="7965849" y="2202476"/>
              <a:ext cx="351876" cy="148970"/>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36" name="Google Shape;2136;p63"/>
            <p:cNvSpPr/>
            <p:nvPr/>
          </p:nvSpPr>
          <p:spPr>
            <a:xfrm>
              <a:off x="7965849" y="2202476"/>
              <a:ext cx="351994" cy="148970"/>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37" name="Google Shape;2137;p63"/>
            <p:cNvSpPr/>
            <p:nvPr/>
          </p:nvSpPr>
          <p:spPr>
            <a:xfrm>
              <a:off x="5442485" y="2150757"/>
              <a:ext cx="170229" cy="18851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38" name="Google Shape;2138;p63"/>
            <p:cNvSpPr/>
            <p:nvPr/>
          </p:nvSpPr>
          <p:spPr>
            <a:xfrm>
              <a:off x="5460672" y="2161441"/>
              <a:ext cx="134520" cy="148970"/>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39" name="Google Shape;2139;p63"/>
            <p:cNvSpPr/>
            <p:nvPr/>
          </p:nvSpPr>
          <p:spPr>
            <a:xfrm>
              <a:off x="5460672" y="2161441"/>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0" name="Google Shape;2140;p63"/>
            <p:cNvSpPr/>
            <p:nvPr/>
          </p:nvSpPr>
          <p:spPr>
            <a:xfrm>
              <a:off x="5507054" y="2300270"/>
              <a:ext cx="2640018" cy="861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1" name="Google Shape;2141;p63"/>
            <p:cNvSpPr/>
            <p:nvPr/>
          </p:nvSpPr>
          <p:spPr>
            <a:xfrm>
              <a:off x="8120409" y="2351446"/>
              <a:ext cx="41701" cy="45684"/>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2" name="Google Shape;2142;p63"/>
            <p:cNvSpPr/>
            <p:nvPr/>
          </p:nvSpPr>
          <p:spPr>
            <a:xfrm>
              <a:off x="6934924" y="1846858"/>
              <a:ext cx="170229" cy="18851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3" name="Google Shape;2143;p63"/>
            <p:cNvSpPr/>
            <p:nvPr/>
          </p:nvSpPr>
          <p:spPr>
            <a:xfrm>
              <a:off x="6952194" y="1857750"/>
              <a:ext cx="134520" cy="14897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4" name="Google Shape;2144;p63"/>
            <p:cNvSpPr/>
            <p:nvPr/>
          </p:nvSpPr>
          <p:spPr>
            <a:xfrm>
              <a:off x="6952194" y="1857750"/>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5" name="Google Shape;2145;p63"/>
            <p:cNvSpPr/>
            <p:nvPr/>
          </p:nvSpPr>
          <p:spPr>
            <a:xfrm>
              <a:off x="6999493" y="1752600"/>
              <a:ext cx="1043387" cy="51841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6" name="Google Shape;2146;p63"/>
            <p:cNvSpPr/>
            <p:nvPr/>
          </p:nvSpPr>
          <p:spPr>
            <a:xfrm>
              <a:off x="7019454" y="1768368"/>
              <a:ext cx="971684" cy="427794"/>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7" name="Google Shape;2147;p63"/>
            <p:cNvSpPr/>
            <p:nvPr/>
          </p:nvSpPr>
          <p:spPr>
            <a:xfrm>
              <a:off x="8015804" y="2160190"/>
              <a:ext cx="41701" cy="45684"/>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8" name="Google Shape;2148;p63"/>
            <p:cNvSpPr/>
            <p:nvPr/>
          </p:nvSpPr>
          <p:spPr>
            <a:xfrm>
              <a:off x="7943770" y="2194636"/>
              <a:ext cx="186371" cy="6549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49" name="Google Shape;2149;p63"/>
            <p:cNvSpPr/>
            <p:nvPr/>
          </p:nvSpPr>
          <p:spPr>
            <a:xfrm>
              <a:off x="7962190" y="2205837"/>
              <a:ext cx="150214" cy="61529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0" name="Google Shape;2150;p63"/>
            <p:cNvSpPr/>
            <p:nvPr/>
          </p:nvSpPr>
          <p:spPr>
            <a:xfrm>
              <a:off x="7962190" y="2205837"/>
              <a:ext cx="150214" cy="615496"/>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1" name="Google Shape;2151;p63"/>
            <p:cNvSpPr/>
            <p:nvPr/>
          </p:nvSpPr>
          <p:spPr>
            <a:xfrm>
              <a:off x="7111024" y="1819231"/>
              <a:ext cx="36687" cy="12497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2" name="Google Shape;2152;p63"/>
            <p:cNvSpPr/>
            <p:nvPr/>
          </p:nvSpPr>
          <p:spPr>
            <a:xfrm>
              <a:off x="7129670" y="1829524"/>
              <a:ext cx="0" cy="1214358"/>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3" name="Google Shape;2153;p63"/>
            <p:cNvSpPr/>
            <p:nvPr/>
          </p:nvSpPr>
          <p:spPr>
            <a:xfrm>
              <a:off x="5622986" y="2132881"/>
              <a:ext cx="36687" cy="72155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4" name="Google Shape;2154;p63"/>
            <p:cNvSpPr/>
            <p:nvPr/>
          </p:nvSpPr>
          <p:spPr>
            <a:xfrm>
              <a:off x="5640742"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5" name="Google Shape;2155;p63"/>
            <p:cNvSpPr/>
            <p:nvPr/>
          </p:nvSpPr>
          <p:spPr>
            <a:xfrm>
              <a:off x="5828435" y="2132881"/>
              <a:ext cx="36687" cy="72155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6" name="Google Shape;2156;p63"/>
            <p:cNvSpPr/>
            <p:nvPr/>
          </p:nvSpPr>
          <p:spPr>
            <a:xfrm>
              <a:off x="5847006"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7" name="Google Shape;2157;p63"/>
            <p:cNvSpPr/>
            <p:nvPr/>
          </p:nvSpPr>
          <p:spPr>
            <a:xfrm>
              <a:off x="6035352" y="2132881"/>
              <a:ext cx="36687" cy="72155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8" name="Google Shape;2158;p63"/>
            <p:cNvSpPr/>
            <p:nvPr/>
          </p:nvSpPr>
          <p:spPr>
            <a:xfrm>
              <a:off x="6053270"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59" name="Google Shape;2159;p63"/>
            <p:cNvSpPr/>
            <p:nvPr/>
          </p:nvSpPr>
          <p:spPr>
            <a:xfrm>
              <a:off x="6240801" y="2132881"/>
              <a:ext cx="36687" cy="721559"/>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0" name="Google Shape;2160;p63"/>
            <p:cNvSpPr/>
            <p:nvPr/>
          </p:nvSpPr>
          <p:spPr>
            <a:xfrm>
              <a:off x="6259534"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1" name="Google Shape;2161;p63"/>
            <p:cNvSpPr/>
            <p:nvPr/>
          </p:nvSpPr>
          <p:spPr>
            <a:xfrm>
              <a:off x="5414602" y="2339273"/>
              <a:ext cx="1015504" cy="40628"/>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2" name="Google Shape;2162;p63"/>
            <p:cNvSpPr/>
            <p:nvPr/>
          </p:nvSpPr>
          <p:spPr>
            <a:xfrm>
              <a:off x="5430643" y="2351446"/>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3" name="Google Shape;2163;p63"/>
            <p:cNvSpPr/>
            <p:nvPr/>
          </p:nvSpPr>
          <p:spPr>
            <a:xfrm>
              <a:off x="5435147" y="2586293"/>
              <a:ext cx="1015504" cy="40628"/>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4" name="Google Shape;2164;p63"/>
            <p:cNvSpPr/>
            <p:nvPr/>
          </p:nvSpPr>
          <p:spPr>
            <a:xfrm>
              <a:off x="5450999" y="2598685"/>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5" name="Google Shape;2165;p63"/>
            <p:cNvSpPr/>
            <p:nvPr/>
          </p:nvSpPr>
          <p:spPr>
            <a:xfrm>
              <a:off x="6908510" y="2030498"/>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6" name="Google Shape;2166;p63"/>
            <p:cNvSpPr/>
            <p:nvPr/>
          </p:nvSpPr>
          <p:spPr>
            <a:xfrm>
              <a:off x="6924818" y="2043310"/>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7" name="Google Shape;2167;p63"/>
            <p:cNvSpPr/>
            <p:nvPr/>
          </p:nvSpPr>
          <p:spPr>
            <a:xfrm>
              <a:off x="6912912" y="2269392"/>
              <a:ext cx="422638" cy="40628"/>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8" name="Google Shape;2168;p63"/>
            <p:cNvSpPr/>
            <p:nvPr/>
          </p:nvSpPr>
          <p:spPr>
            <a:xfrm>
              <a:off x="6929421" y="2281663"/>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69" name="Google Shape;2169;p63"/>
            <p:cNvSpPr/>
            <p:nvPr/>
          </p:nvSpPr>
          <p:spPr>
            <a:xfrm>
              <a:off x="6908510" y="2508287"/>
              <a:ext cx="422638" cy="40628"/>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0" name="Google Shape;2170;p63"/>
            <p:cNvSpPr/>
            <p:nvPr/>
          </p:nvSpPr>
          <p:spPr>
            <a:xfrm>
              <a:off x="6924818" y="2520015"/>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1" name="Google Shape;2171;p63"/>
            <p:cNvSpPr/>
            <p:nvPr/>
          </p:nvSpPr>
          <p:spPr>
            <a:xfrm>
              <a:off x="6908510" y="2745556"/>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2" name="Google Shape;2172;p63"/>
            <p:cNvSpPr/>
            <p:nvPr/>
          </p:nvSpPr>
          <p:spPr>
            <a:xfrm>
              <a:off x="6924818" y="2758369"/>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3" name="Google Shape;2173;p63"/>
            <p:cNvSpPr/>
            <p:nvPr/>
          </p:nvSpPr>
          <p:spPr>
            <a:xfrm>
              <a:off x="8119869" y="2132881"/>
              <a:ext cx="39622" cy="745936"/>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4" name="Google Shape;2174;p63"/>
            <p:cNvSpPr/>
            <p:nvPr/>
          </p:nvSpPr>
          <p:spPr>
            <a:xfrm>
              <a:off x="8138129" y="2142887"/>
              <a:ext cx="3363" cy="711085"/>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5" name="Google Shape;2175;p63"/>
            <p:cNvSpPr/>
            <p:nvPr/>
          </p:nvSpPr>
          <p:spPr>
            <a:xfrm>
              <a:off x="7926160" y="2368525"/>
              <a:ext cx="403560" cy="43878"/>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6" name="Google Shape;2176;p63"/>
            <p:cNvSpPr/>
            <p:nvPr/>
          </p:nvSpPr>
          <p:spPr>
            <a:xfrm>
              <a:off x="7941836" y="2381240"/>
              <a:ext cx="372397" cy="3476"/>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7" name="Google Shape;2177;p63"/>
            <p:cNvSpPr/>
            <p:nvPr/>
          </p:nvSpPr>
          <p:spPr>
            <a:xfrm>
              <a:off x="7946705" y="2586293"/>
              <a:ext cx="383015" cy="40628"/>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8" name="Google Shape;2178;p63"/>
            <p:cNvSpPr/>
            <p:nvPr/>
          </p:nvSpPr>
          <p:spPr>
            <a:xfrm>
              <a:off x="7962191" y="2598685"/>
              <a:ext cx="351994"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79" name="Google Shape;2179;p63"/>
            <p:cNvSpPr/>
            <p:nvPr/>
          </p:nvSpPr>
          <p:spPr>
            <a:xfrm>
              <a:off x="5527933" y="2310411"/>
              <a:ext cx="2567541" cy="820579"/>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FF0000"/>
                </a:solidFill>
                <a:latin typeface="Tahoma"/>
                <a:ea typeface="Tahoma"/>
                <a:cs typeface="Tahoma"/>
                <a:sym typeface="Tahoma"/>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3" name="Shape 2183"/>
        <p:cNvGrpSpPr/>
        <p:nvPr/>
      </p:nvGrpSpPr>
      <p:grpSpPr>
        <a:xfrm>
          <a:off x="0" y="0"/>
          <a:ext cx="0" cy="0"/>
          <a:chOff x="0" y="0"/>
          <a:chExt cx="0" cy="0"/>
        </a:xfrm>
      </p:grpSpPr>
      <p:sp>
        <p:nvSpPr>
          <p:cNvPr id="2184" name="Google Shape;2184;p64"/>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(One phase)</a:t>
            </a:r>
            <a:endParaRPr/>
          </a:p>
        </p:txBody>
      </p:sp>
      <p:sp>
        <p:nvSpPr>
          <p:cNvPr id="2185" name="Google Shape;2185;p64"/>
          <p:cNvSpPr/>
          <p:nvPr/>
        </p:nvSpPr>
        <p:spPr>
          <a:xfrm>
            <a:off x="228600" y="1222048"/>
            <a:ext cx="8915400" cy="5114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 A X B</a:t>
            </a:r>
            <a:endParaRPr sz="1800">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has dimensions L x M </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 has dimensions M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has dimensions L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Matrix Multiplication: C[i, k] = SUM</a:t>
            </a:r>
            <a:r>
              <a:rPr baseline="-25000" lang="en-US" sz="1800">
                <a:solidFill>
                  <a:schemeClr val="dk1"/>
                </a:solidFill>
                <a:latin typeface="Calibri"/>
                <a:ea typeface="Calibri"/>
                <a:cs typeface="Calibri"/>
                <a:sym typeface="Calibri"/>
              </a:rPr>
              <a:t>j </a:t>
            </a:r>
            <a:r>
              <a:rPr lang="en-US" sz="1800">
                <a:solidFill>
                  <a:schemeClr val="dk1"/>
                </a:solidFill>
                <a:latin typeface="Calibri"/>
                <a:ea typeface="Calibri"/>
                <a:cs typeface="Calibri"/>
                <a:sym typeface="Calibri"/>
              </a:rPr>
              <a:t>(A[i, j] x B[j, k])</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Map task:</a:t>
            </a:r>
            <a:endParaRPr/>
          </a:p>
          <a:p>
            <a:pPr indent="0" lvl="1" marL="457200" marR="0" rtl="0" algn="l">
              <a:spcBef>
                <a:spcPts val="600"/>
              </a:spcBef>
              <a:spcAft>
                <a:spcPts val="0"/>
              </a:spcAft>
              <a:buNone/>
            </a:pPr>
            <a:r>
              <a:rPr b="0" i="0" lang="en-US" sz="2400" u="none" cap="none" strike="noStrike">
                <a:solidFill>
                  <a:schemeClr val="dk1"/>
                </a:solidFill>
                <a:latin typeface="Calibri"/>
                <a:ea typeface="Calibri"/>
                <a:cs typeface="Calibri"/>
                <a:sym typeface="Calibri"/>
              </a:rPr>
              <a:t>for each element (i,j) of A, emit </a:t>
            </a:r>
            <a:r>
              <a:rPr b="1" i="0" lang="en-US" sz="2400" u="none" cap="none" strike="noStrike">
                <a:solidFill>
                  <a:srgbClr val="A01A06"/>
                </a:solidFill>
                <a:latin typeface="Calibri"/>
                <a:ea typeface="Calibri"/>
                <a:cs typeface="Calibri"/>
                <a:sym typeface="Calibri"/>
              </a:rPr>
              <a:t>((i,k), A[i,j])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k in 1..N </a:t>
            </a:r>
            <a:r>
              <a:rPr b="0" i="0" lang="en-US" sz="2400" u="none" cap="none" strike="noStrike">
                <a:solidFill>
                  <a:schemeClr val="dk1"/>
                </a:solidFill>
                <a:latin typeface="Calibri"/>
                <a:ea typeface="Calibri"/>
                <a:cs typeface="Calibri"/>
                <a:sym typeface="Calibri"/>
              </a:rPr>
              <a:t>(</a:t>
            </a:r>
            <a:r>
              <a:rPr b="0" i="1" lang="en-US" sz="2400" u="none" cap="none" strike="noStrike">
                <a:solidFill>
                  <a:schemeClr val="dk1"/>
                </a:solidFill>
                <a:latin typeface="Calibri"/>
                <a:ea typeface="Calibri"/>
                <a:cs typeface="Calibri"/>
                <a:sym typeface="Calibri"/>
              </a:rPr>
              <a:t>i</a:t>
            </a:r>
            <a:r>
              <a:rPr b="0" i="0" lang="en-US" sz="2400" u="none" cap="none" strike="noStrike">
                <a:solidFill>
                  <a:schemeClr val="dk1"/>
                </a:solidFill>
                <a:latin typeface="Calibri"/>
                <a:ea typeface="Calibri"/>
                <a:cs typeface="Calibri"/>
                <a:sym typeface="Calibri"/>
              </a:rPr>
              <a:t> row)</a:t>
            </a:r>
            <a:endParaRPr b="1" i="0" sz="2400" u="none" cap="none" strike="noStrike">
              <a:solidFill>
                <a:schemeClr val="dk1"/>
              </a:solidFill>
              <a:latin typeface="Calibri"/>
              <a:ea typeface="Calibri"/>
              <a:cs typeface="Calibri"/>
              <a:sym typeface="Calibri"/>
            </a:endParaRPr>
          </a:p>
          <a:p>
            <a:pPr indent="0" lvl="2" marL="457200" marR="0" rtl="0" algn="l">
              <a:spcBef>
                <a:spcPts val="0"/>
              </a:spcBef>
              <a:spcAft>
                <a:spcPts val="0"/>
              </a:spcAft>
              <a:buNone/>
            </a:pPr>
            <a:r>
              <a:rPr b="0" i="0" lang="en-US" sz="2000" u="none" cap="none" strike="noStrike">
                <a:solidFill>
                  <a:srgbClr val="3366FF"/>
                </a:solidFill>
                <a:latin typeface="Calibri"/>
                <a:ea typeface="Calibri"/>
                <a:cs typeface="Calibri"/>
                <a:sym typeface="Calibri"/>
              </a:rPr>
              <a:t>e.g., For A[1, 1] emit ((1, 1), 1), ((1, 2), 1) 	// A</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=1 is needed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12</a:t>
            </a:r>
            <a:endParaRPr/>
          </a:p>
          <a:p>
            <a:pPr indent="0" lvl="1" marL="457200" marR="0" rtl="0" algn="l">
              <a:spcBef>
                <a:spcPts val="0"/>
              </a:spcBef>
              <a:spcAft>
                <a:spcPts val="0"/>
              </a:spcAft>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A[1, 2] emit ((1, 1), 3), ((1, 2), 3)	 // A</a:t>
            </a:r>
            <a:r>
              <a:rPr b="0" baseline="-25000" i="0" lang="en-US" sz="2000" u="none" cap="none" strike="noStrike">
                <a:solidFill>
                  <a:srgbClr val="3366FF"/>
                </a:solidFill>
                <a:latin typeface="Calibri"/>
                <a:ea typeface="Calibri"/>
                <a:cs typeface="Calibri"/>
                <a:sym typeface="Calibri"/>
              </a:rPr>
              <a:t>12</a:t>
            </a:r>
            <a:r>
              <a:rPr b="0" i="0" lang="en-US" sz="2000" u="none" cap="none" strike="noStrike">
                <a:solidFill>
                  <a:srgbClr val="3366FF"/>
                </a:solidFill>
                <a:latin typeface="Calibri"/>
                <a:ea typeface="Calibri"/>
                <a:cs typeface="Calibri"/>
                <a:sym typeface="Calibri"/>
              </a:rPr>
              <a:t>=3 is needed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12</a:t>
            </a:r>
            <a:endParaRPr b="0" i="0" sz="2000" u="none" cap="none" strike="noStrike">
              <a:solidFill>
                <a:srgbClr val="3366FF"/>
              </a:solidFill>
              <a:latin typeface="Calibri"/>
              <a:ea typeface="Calibri"/>
              <a:cs typeface="Calibri"/>
              <a:sym typeface="Calibri"/>
            </a:endParaRPr>
          </a:p>
          <a:p>
            <a:pPr indent="0" lvl="1" marL="457200" marR="0" rtl="0" algn="l">
              <a:spcBef>
                <a:spcPts val="0"/>
              </a:spcBef>
              <a:spcAft>
                <a:spcPts val="0"/>
              </a:spcAft>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A[2, 1] emit ((2, 1), 4), ((2, 2), 4)	</a:t>
            </a:r>
            <a:r>
              <a:rPr b="0" i="0" lang="en-US" sz="2400" u="none" cap="none" strike="noStrike">
                <a:solidFill>
                  <a:srgbClr val="3366FF"/>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 A</a:t>
            </a:r>
            <a:r>
              <a:rPr b="0" baseline="-25000" i="0" lang="en-US" sz="2000" u="none" cap="none" strike="noStrike">
                <a:solidFill>
                  <a:srgbClr val="3366FF"/>
                </a:solidFill>
                <a:latin typeface="Calibri"/>
                <a:ea typeface="Calibri"/>
                <a:cs typeface="Calibri"/>
                <a:sym typeface="Calibri"/>
              </a:rPr>
              <a:t>21</a:t>
            </a:r>
            <a:r>
              <a:rPr b="0" i="0" lang="en-US" sz="2000" u="none" cap="none" strike="noStrike">
                <a:solidFill>
                  <a:srgbClr val="3366FF"/>
                </a:solidFill>
                <a:latin typeface="Calibri"/>
                <a:ea typeface="Calibri"/>
                <a:cs typeface="Calibri"/>
                <a:sym typeface="Calibri"/>
              </a:rPr>
              <a:t>=4 is needed for C</a:t>
            </a:r>
            <a:r>
              <a:rPr b="0" baseline="-25000" i="0" lang="en-US" sz="2000" u="none" cap="none" strike="noStrike">
                <a:solidFill>
                  <a:srgbClr val="3366FF"/>
                </a:solidFill>
                <a:latin typeface="Calibri"/>
                <a:ea typeface="Calibri"/>
                <a:cs typeface="Calibri"/>
                <a:sym typeface="Calibri"/>
              </a:rPr>
              <a:t>21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22</a:t>
            </a:r>
            <a:endParaRPr b="1" i="0" sz="2400" u="none" cap="none" strike="noStrike">
              <a:solidFill>
                <a:srgbClr val="008000"/>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for each element (j,k) of B, emit </a:t>
            </a:r>
            <a:r>
              <a:rPr b="1" i="0" lang="en-US" sz="2400" u="none" cap="none" strike="noStrike">
                <a:solidFill>
                  <a:srgbClr val="A01A06"/>
                </a:solidFill>
                <a:latin typeface="Calibri"/>
                <a:ea typeface="Calibri"/>
                <a:cs typeface="Calibri"/>
                <a:sym typeface="Calibri"/>
              </a:rPr>
              <a:t>((i,k), B[j,k])</a:t>
            </a:r>
            <a:r>
              <a:rPr b="0" i="0" lang="en-US" sz="2400" u="none" cap="none" strike="noStrike">
                <a:solidFill>
                  <a:srgbClr val="A01A06"/>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i in 1..L </a:t>
            </a:r>
            <a:r>
              <a:rPr b="0" i="0" lang="en-US" sz="2400" u="none" cap="none" strike="noStrike">
                <a:solidFill>
                  <a:schemeClr val="dk1"/>
                </a:solidFill>
                <a:latin typeface="Calibri"/>
                <a:ea typeface="Calibri"/>
                <a:cs typeface="Calibri"/>
                <a:sym typeface="Calibri"/>
              </a:rPr>
              <a:t>(</a:t>
            </a:r>
            <a:r>
              <a:rPr b="0"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column)</a:t>
            </a:r>
            <a:endParaRPr b="1" i="0" sz="2400" u="none" cap="none" strike="noStrike">
              <a:solidFill>
                <a:schemeClr val="dk1"/>
              </a:solidFill>
              <a:latin typeface="Calibri"/>
              <a:ea typeface="Calibri"/>
              <a:cs typeface="Calibri"/>
              <a:sym typeface="Calibri"/>
            </a:endParaRPr>
          </a:p>
          <a:p>
            <a:pPr indent="0" lvl="2" marL="457200" marR="0" rtl="0" algn="l">
              <a:spcBef>
                <a:spcPts val="0"/>
              </a:spcBef>
              <a:spcAft>
                <a:spcPts val="0"/>
              </a:spcAft>
              <a:buNone/>
            </a:pPr>
            <a:r>
              <a:rPr b="0" i="0" lang="en-US" sz="2000" u="none" cap="none" strike="noStrike">
                <a:solidFill>
                  <a:srgbClr val="3366FF"/>
                </a:solidFill>
                <a:latin typeface="Calibri"/>
                <a:ea typeface="Calibri"/>
                <a:cs typeface="Calibri"/>
                <a:sym typeface="Calibri"/>
              </a:rPr>
              <a:t>e.g., For B[1, 1] emit ((1, 1), 1), ((2, 1), 1)  	 // B</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=1 is needed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21</a:t>
            </a:r>
            <a:endParaRPr b="0" i="0" sz="2000" u="none" cap="none" strike="noStrike">
              <a:solidFill>
                <a:srgbClr val="3366FF"/>
              </a:solidFill>
              <a:latin typeface="Calibri"/>
              <a:ea typeface="Calibri"/>
              <a:cs typeface="Calibri"/>
              <a:sym typeface="Calibri"/>
            </a:endParaRPr>
          </a:p>
          <a:p>
            <a:pPr indent="0" lvl="2" marL="457200" marR="0" rtl="0" algn="l">
              <a:spcBef>
                <a:spcPts val="0"/>
              </a:spcBef>
              <a:spcAft>
                <a:spcPts val="0"/>
              </a:spcAft>
              <a:buNone/>
            </a:pPr>
            <a:r>
              <a:rPr b="0" i="0" lang="en-US" sz="2000" u="none" cap="none" strike="noStrike">
                <a:solidFill>
                  <a:srgbClr val="3366FF"/>
                </a:solidFill>
                <a:latin typeface="Calibri"/>
                <a:ea typeface="Calibri"/>
                <a:cs typeface="Calibri"/>
                <a:sym typeface="Calibri"/>
              </a:rPr>
              <a:t>         For B[2, 1] emit ((1, 1), 0), ((2, 1), 0)	 // B</a:t>
            </a:r>
            <a:r>
              <a:rPr b="0" baseline="-25000" i="0" lang="en-US" sz="2000" u="none" cap="none" strike="noStrike">
                <a:solidFill>
                  <a:srgbClr val="3366FF"/>
                </a:solidFill>
                <a:latin typeface="Calibri"/>
                <a:ea typeface="Calibri"/>
                <a:cs typeface="Calibri"/>
                <a:sym typeface="Calibri"/>
              </a:rPr>
              <a:t>21</a:t>
            </a:r>
            <a:r>
              <a:rPr b="0" i="0" lang="en-US" sz="2000" u="none" cap="none" strike="noStrike">
                <a:solidFill>
                  <a:srgbClr val="3366FF"/>
                </a:solidFill>
                <a:latin typeface="Calibri"/>
                <a:ea typeface="Calibri"/>
                <a:cs typeface="Calibri"/>
                <a:sym typeface="Calibri"/>
              </a:rPr>
              <a:t>=0 is needed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21</a:t>
            </a:r>
            <a:endParaRPr b="0" i="0" sz="2000" u="none" cap="none" strike="noStrike">
              <a:solidFill>
                <a:srgbClr val="3366FF"/>
              </a:solidFill>
              <a:latin typeface="Calibri"/>
              <a:ea typeface="Calibri"/>
              <a:cs typeface="Calibri"/>
              <a:sym typeface="Calibri"/>
            </a:endParaRPr>
          </a:p>
          <a:p>
            <a:pPr indent="0" lvl="2" marL="457200" marR="0" rtl="0" algn="l">
              <a:spcBef>
                <a:spcPts val="0"/>
              </a:spcBef>
              <a:spcAft>
                <a:spcPts val="0"/>
              </a:spcAft>
              <a:buNone/>
            </a:pPr>
            <a:r>
              <a:rPr b="1" i="0" lang="en-US" sz="20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B[1, 2] emit ((1, 2), 3), ((2, 2), 3)	 // B</a:t>
            </a:r>
            <a:r>
              <a:rPr b="0" baseline="-25000" i="0" lang="en-US" sz="2000" u="none" cap="none" strike="noStrike">
                <a:solidFill>
                  <a:srgbClr val="3366FF"/>
                </a:solidFill>
                <a:latin typeface="Calibri"/>
                <a:ea typeface="Calibri"/>
                <a:cs typeface="Calibri"/>
                <a:sym typeface="Calibri"/>
              </a:rPr>
              <a:t>12</a:t>
            </a:r>
            <a:r>
              <a:rPr b="0" i="0" lang="en-US" sz="2000" u="none" cap="none" strike="noStrike">
                <a:solidFill>
                  <a:srgbClr val="3366FF"/>
                </a:solidFill>
                <a:latin typeface="Calibri"/>
                <a:ea typeface="Calibri"/>
                <a:cs typeface="Calibri"/>
                <a:sym typeface="Calibri"/>
              </a:rPr>
              <a:t>=3 is needed for C</a:t>
            </a:r>
            <a:r>
              <a:rPr b="0" baseline="-25000" i="0" lang="en-US" sz="2000" u="none" cap="none" strike="noStrike">
                <a:solidFill>
                  <a:srgbClr val="3366FF"/>
                </a:solidFill>
                <a:latin typeface="Calibri"/>
                <a:ea typeface="Calibri"/>
                <a:cs typeface="Calibri"/>
                <a:sym typeface="Calibri"/>
              </a:rPr>
              <a:t>12</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22</a:t>
            </a:r>
            <a:endParaRPr b="0" i="0" sz="2000" u="none" cap="none" strike="noStrike">
              <a:solidFill>
                <a:srgbClr val="3366FF"/>
              </a:solidFill>
              <a:latin typeface="Calibri"/>
              <a:ea typeface="Calibri"/>
              <a:cs typeface="Calibri"/>
              <a:sym typeface="Calibri"/>
            </a:endParaRPr>
          </a:p>
        </p:txBody>
      </p:sp>
      <p:grpSp>
        <p:nvGrpSpPr>
          <p:cNvPr id="2186" name="Google Shape;2186;p64"/>
          <p:cNvGrpSpPr/>
          <p:nvPr/>
        </p:nvGrpSpPr>
        <p:grpSpPr>
          <a:xfrm>
            <a:off x="5867400" y="2286000"/>
            <a:ext cx="3048000" cy="1254627"/>
            <a:chOff x="1219200" y="5181600"/>
            <a:chExt cx="4134784" cy="1604381"/>
          </a:xfrm>
        </p:grpSpPr>
        <p:grpSp>
          <p:nvGrpSpPr>
            <p:cNvPr id="2187" name="Google Shape;2187;p64"/>
            <p:cNvGrpSpPr/>
            <p:nvPr/>
          </p:nvGrpSpPr>
          <p:grpSpPr>
            <a:xfrm>
              <a:off x="1219200" y="5181600"/>
              <a:ext cx="4134784" cy="1289304"/>
              <a:chOff x="685800" y="5216144"/>
              <a:chExt cx="4134784" cy="1289304"/>
            </a:xfrm>
          </p:grpSpPr>
          <p:pic>
            <p:nvPicPr>
              <p:cNvPr id="2188" name="Google Shape;2188;p64"/>
              <p:cNvPicPr preferRelativeResize="0"/>
              <p:nvPr/>
            </p:nvPicPr>
            <p:blipFill rotWithShape="1">
              <a:blip r:embed="rId3">
                <a:alphaModFix/>
              </a:blip>
              <a:srcRect b="0" l="0" r="0" t="0"/>
              <a:stretch/>
            </p:blipFill>
            <p:spPr>
              <a:xfrm>
                <a:off x="685800" y="5334000"/>
                <a:ext cx="2674620" cy="1053592"/>
              </a:xfrm>
              <a:prstGeom prst="rect">
                <a:avLst/>
              </a:prstGeom>
              <a:noFill/>
              <a:ln>
                <a:noFill/>
              </a:ln>
            </p:spPr>
          </p:pic>
          <p:grpSp>
            <p:nvGrpSpPr>
              <p:cNvPr id="2189" name="Google Shape;2189;p64"/>
              <p:cNvGrpSpPr/>
              <p:nvPr/>
            </p:nvGrpSpPr>
            <p:grpSpPr>
              <a:xfrm>
                <a:off x="3374068" y="5216144"/>
                <a:ext cx="1446516" cy="1289304"/>
                <a:chOff x="3374068" y="5216144"/>
                <a:chExt cx="1446516" cy="1289304"/>
              </a:xfrm>
            </p:grpSpPr>
            <p:pic>
              <p:nvPicPr>
                <p:cNvPr id="2190" name="Google Shape;2190;p64"/>
                <p:cNvPicPr preferRelativeResize="0"/>
                <p:nvPr/>
              </p:nvPicPr>
              <p:blipFill rotWithShape="1">
                <a:blip r:embed="rId4">
                  <a:alphaModFix/>
                </a:blip>
                <a:srcRect b="3572" l="0" r="0" t="0"/>
                <a:stretch/>
              </p:blipFill>
              <p:spPr>
                <a:xfrm>
                  <a:off x="3374068" y="5216144"/>
                  <a:ext cx="230718" cy="1289304"/>
                </a:xfrm>
                <a:prstGeom prst="rect">
                  <a:avLst/>
                </a:prstGeom>
                <a:noFill/>
                <a:ln>
                  <a:noFill/>
                </a:ln>
              </p:spPr>
            </p:pic>
            <p:pic>
              <p:nvPicPr>
                <p:cNvPr id="2191" name="Google Shape;2191;p64"/>
                <p:cNvPicPr preferRelativeResize="0"/>
                <p:nvPr/>
              </p:nvPicPr>
              <p:blipFill rotWithShape="1">
                <a:blip r:embed="rId4">
                  <a:alphaModFix/>
                </a:blip>
                <a:srcRect b="3572" l="0" r="0" t="0"/>
                <a:stretch/>
              </p:blipFill>
              <p:spPr>
                <a:xfrm rot="10800000">
                  <a:off x="4589866" y="5216144"/>
                  <a:ext cx="230718" cy="1289304"/>
                </a:xfrm>
                <a:prstGeom prst="rect">
                  <a:avLst/>
                </a:prstGeom>
                <a:noFill/>
                <a:ln>
                  <a:noFill/>
                </a:ln>
              </p:spPr>
            </p:pic>
            <p:grpSp>
              <p:nvGrpSpPr>
                <p:cNvPr id="2192" name="Google Shape;2192;p64"/>
                <p:cNvGrpSpPr/>
                <p:nvPr/>
              </p:nvGrpSpPr>
              <p:grpSpPr>
                <a:xfrm>
                  <a:off x="3618434" y="5360312"/>
                  <a:ext cx="1044926" cy="997111"/>
                  <a:chOff x="3618434" y="5360312"/>
                  <a:chExt cx="1044926" cy="997111"/>
                </a:xfrm>
              </p:grpSpPr>
              <p:sp>
                <p:nvSpPr>
                  <p:cNvPr id="2193" name="Google Shape;2193;p64"/>
                  <p:cNvSpPr txBox="1"/>
                  <p:nvPr/>
                </p:nvSpPr>
                <p:spPr>
                  <a:xfrm>
                    <a:off x="3618434"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11</a:t>
                    </a:r>
                    <a:endParaRPr/>
                  </a:p>
                </p:txBody>
              </p:sp>
              <p:sp>
                <p:nvSpPr>
                  <p:cNvPr id="2194" name="Google Shape;2194;p64"/>
                  <p:cNvSpPr txBox="1"/>
                  <p:nvPr/>
                </p:nvSpPr>
                <p:spPr>
                  <a:xfrm>
                    <a:off x="4095670"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10</a:t>
                    </a:r>
                    <a:endParaRPr/>
                  </a:p>
                </p:txBody>
              </p:sp>
              <p:sp>
                <p:nvSpPr>
                  <p:cNvPr id="2195" name="Google Shape;2195;p64"/>
                  <p:cNvSpPr txBox="1"/>
                  <p:nvPr/>
                </p:nvSpPr>
                <p:spPr>
                  <a:xfrm>
                    <a:off x="3657600" y="5924490"/>
                    <a:ext cx="402729"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9</a:t>
                    </a:r>
                    <a:endParaRPr/>
                  </a:p>
                </p:txBody>
              </p:sp>
              <p:sp>
                <p:nvSpPr>
                  <p:cNvPr id="2196" name="Google Shape;2196;p64"/>
                  <p:cNvSpPr txBox="1"/>
                  <p:nvPr/>
                </p:nvSpPr>
                <p:spPr>
                  <a:xfrm>
                    <a:off x="4108412" y="5924489"/>
                    <a:ext cx="554948"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14</a:t>
                    </a:r>
                    <a:endParaRPr/>
                  </a:p>
                </p:txBody>
              </p:sp>
            </p:grpSp>
          </p:grpSp>
        </p:grpSp>
        <p:sp>
          <p:nvSpPr>
            <p:cNvPr id="2197" name="Google Shape;2197;p64"/>
            <p:cNvSpPr txBox="1"/>
            <p:nvPr/>
          </p:nvSpPr>
          <p:spPr>
            <a:xfrm>
              <a:off x="1600200" y="6353048"/>
              <a:ext cx="417952"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a:t>
              </a:r>
              <a:endParaRPr/>
            </a:p>
          </p:txBody>
        </p:sp>
        <p:sp>
          <p:nvSpPr>
            <p:cNvPr id="2198" name="Google Shape;2198;p64"/>
            <p:cNvSpPr txBox="1"/>
            <p:nvPr/>
          </p:nvSpPr>
          <p:spPr>
            <a:xfrm>
              <a:off x="2876339" y="6353047"/>
              <a:ext cx="413603"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B</a:t>
              </a:r>
              <a:endParaRPr/>
            </a:p>
          </p:txBody>
        </p:sp>
        <p:sp>
          <p:nvSpPr>
            <p:cNvPr id="2199" name="Google Shape;2199;p64"/>
            <p:cNvSpPr txBox="1"/>
            <p:nvPr/>
          </p:nvSpPr>
          <p:spPr>
            <a:xfrm>
              <a:off x="4430917" y="6353047"/>
              <a:ext cx="417952"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C</a:t>
              </a:r>
              <a:endParaRPr/>
            </a:p>
          </p:txBody>
        </p:sp>
      </p:grpSp>
      <p:sp>
        <p:nvSpPr>
          <p:cNvPr id="2200" name="Google Shape;2200;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1" name="Google Shape;2201;p64"/>
          <p:cNvSpPr/>
          <p:nvPr/>
        </p:nvSpPr>
        <p:spPr>
          <a:xfrm>
            <a:off x="4823066" y="3276600"/>
            <a:ext cx="434734" cy="369332"/>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t>
            </a:r>
            <a:r>
              <a:rPr baseline="-25000" lang="en-US" sz="1800">
                <a:solidFill>
                  <a:schemeClr val="dk1"/>
                </a:solidFill>
                <a:latin typeface="Tahoma"/>
                <a:ea typeface="Tahoma"/>
                <a:cs typeface="Tahoma"/>
                <a:sym typeface="Tahoma"/>
              </a:rPr>
              <a:t>ik</a:t>
            </a:r>
            <a:endParaRPr baseline="-25000" sz="1800">
              <a:solidFill>
                <a:schemeClr val="dk1"/>
              </a:solidFill>
              <a:latin typeface="Tahoma"/>
              <a:ea typeface="Tahoma"/>
              <a:cs typeface="Tahoma"/>
              <a:sym typeface="Tahom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5" name="Shape 2205"/>
        <p:cNvGrpSpPr/>
        <p:nvPr/>
      </p:nvGrpSpPr>
      <p:grpSpPr>
        <a:xfrm>
          <a:off x="0" y="0"/>
          <a:ext cx="0" cy="0"/>
          <a:chOff x="0" y="0"/>
          <a:chExt cx="0" cy="0"/>
        </a:xfrm>
      </p:grpSpPr>
      <p:sp>
        <p:nvSpPr>
          <p:cNvPr id="2206" name="Google Shape;2206;p65"/>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(One phase)</a:t>
            </a:r>
            <a:endParaRPr/>
          </a:p>
        </p:txBody>
      </p:sp>
      <p:sp>
        <p:nvSpPr>
          <p:cNvPr id="2207" name="Google Shape;2207;p65"/>
          <p:cNvSpPr/>
          <p:nvPr/>
        </p:nvSpPr>
        <p:spPr>
          <a:xfrm>
            <a:off x="502095" y="1501138"/>
            <a:ext cx="8565705" cy="4993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 A X B</a:t>
            </a:r>
            <a:endParaRPr sz="1800">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has dimensions L x M </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 has dimensions M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has dimensions L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Matrix Multiplication: C[i, k] = SUM</a:t>
            </a:r>
            <a:r>
              <a:rPr baseline="-25000" lang="en-US" sz="1800">
                <a:solidFill>
                  <a:schemeClr val="dk1"/>
                </a:solidFill>
                <a:latin typeface="Calibri"/>
                <a:ea typeface="Calibri"/>
                <a:cs typeface="Calibri"/>
                <a:sym typeface="Calibri"/>
              </a:rPr>
              <a:t>j </a:t>
            </a:r>
            <a:r>
              <a:rPr lang="en-US" sz="1800">
                <a:solidFill>
                  <a:schemeClr val="dk1"/>
                </a:solidFill>
                <a:latin typeface="Calibri"/>
                <a:ea typeface="Calibri"/>
                <a:cs typeface="Calibri"/>
                <a:sym typeface="Calibri"/>
              </a:rPr>
              <a:t>(A[i, j] x B[j, k])</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Map task:</a:t>
            </a:r>
            <a:endParaRPr/>
          </a:p>
          <a:p>
            <a:pPr indent="0" lvl="1" marL="457200" marR="0" rtl="0" algn="l">
              <a:spcBef>
                <a:spcPts val="600"/>
              </a:spcBef>
              <a:spcAft>
                <a:spcPts val="0"/>
              </a:spcAft>
              <a:buNone/>
            </a:pPr>
            <a:r>
              <a:rPr b="0" i="0" lang="en-US" sz="2400" u="none" cap="none" strike="noStrike">
                <a:solidFill>
                  <a:schemeClr val="dk1"/>
                </a:solidFill>
                <a:latin typeface="Calibri"/>
                <a:ea typeface="Calibri"/>
                <a:cs typeface="Calibri"/>
                <a:sym typeface="Calibri"/>
              </a:rPr>
              <a:t>for each element (i,j) of A, emit </a:t>
            </a:r>
            <a:r>
              <a:rPr b="1" i="0" lang="en-US" sz="2400" u="none" cap="none" strike="noStrike">
                <a:solidFill>
                  <a:srgbClr val="A01A06"/>
                </a:solidFill>
                <a:latin typeface="Calibri"/>
                <a:ea typeface="Calibri"/>
                <a:cs typeface="Calibri"/>
                <a:sym typeface="Calibri"/>
              </a:rPr>
              <a:t>((i,k), A[i,j])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k in 1..N</a:t>
            </a:r>
            <a:endParaRPr/>
          </a:p>
          <a:p>
            <a:pPr indent="0" lvl="2" marL="457200" marR="0" rtl="0" algn="l">
              <a:spcBef>
                <a:spcPts val="600"/>
              </a:spcBef>
              <a:spcAft>
                <a:spcPts val="0"/>
              </a:spcAft>
              <a:buNone/>
            </a:pPr>
            <a:r>
              <a:rPr b="1" i="0" lang="en-US" sz="2400" u="none" cap="none" strike="noStrike">
                <a:solidFill>
                  <a:srgbClr val="008000"/>
                </a:solidFill>
                <a:latin typeface="Calibri"/>
                <a:ea typeface="Calibri"/>
                <a:cs typeface="Calibri"/>
                <a:sym typeface="Calibri"/>
              </a:rPr>
              <a:t>Better: emit ((i,k), (‘A’, i, j, A[i,j])) for k in 1..N</a:t>
            </a:r>
            <a:endParaRPr/>
          </a:p>
          <a:p>
            <a:pPr indent="0" lvl="2" marL="457200" marR="0" rtl="0" algn="l">
              <a:spcBef>
                <a:spcPts val="600"/>
              </a:spcBef>
              <a:spcAft>
                <a:spcPts val="0"/>
              </a:spcAft>
              <a:buNone/>
            </a:pPr>
            <a:r>
              <a:rPr b="1" i="0" lang="en-US" sz="2400" u="none" cap="none" strike="noStrike">
                <a:solidFill>
                  <a:srgbClr val="008000"/>
                </a:solidFill>
                <a:latin typeface="Calibri"/>
                <a:ea typeface="Calibri"/>
                <a:cs typeface="Calibri"/>
                <a:sym typeface="Calibri"/>
              </a:rPr>
              <a:t>              Or just emit ((i,k), (‘A’, j, A[i,j])) for k in 1..N</a:t>
            </a:r>
            <a:endParaRPr/>
          </a:p>
          <a:p>
            <a:pPr indent="0" lvl="1" marL="457200" marR="0" rtl="0" algn="l">
              <a:spcBef>
                <a:spcPts val="600"/>
              </a:spcBef>
              <a:spcAft>
                <a:spcPts val="0"/>
              </a:spcAft>
              <a:buNone/>
            </a:pPr>
            <a:r>
              <a:rPr b="0" i="0" lang="en-US" sz="2400" u="none" cap="none" strike="noStrike">
                <a:solidFill>
                  <a:schemeClr val="dk1"/>
                </a:solidFill>
                <a:latin typeface="Calibri"/>
                <a:ea typeface="Calibri"/>
                <a:cs typeface="Calibri"/>
                <a:sym typeface="Calibri"/>
              </a:rPr>
              <a:t>for each element (j,k) of B, emit </a:t>
            </a:r>
            <a:r>
              <a:rPr b="1" i="0" lang="en-US" sz="2400" u="none" cap="none" strike="noStrike">
                <a:solidFill>
                  <a:srgbClr val="A01A06"/>
                </a:solidFill>
                <a:latin typeface="Calibri"/>
                <a:ea typeface="Calibri"/>
                <a:cs typeface="Calibri"/>
                <a:sym typeface="Calibri"/>
              </a:rPr>
              <a:t>((i,k), B[j,k])</a:t>
            </a:r>
            <a:r>
              <a:rPr b="0" i="0" lang="en-US" sz="2400" u="none" cap="none" strike="noStrike">
                <a:solidFill>
                  <a:srgbClr val="A01A06"/>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i in 1..L</a:t>
            </a:r>
            <a:endParaRPr/>
          </a:p>
          <a:p>
            <a:pPr indent="0" lvl="2" marL="457200" marR="0" rtl="0" algn="l">
              <a:spcBef>
                <a:spcPts val="600"/>
              </a:spcBef>
              <a:spcAft>
                <a:spcPts val="0"/>
              </a:spcAft>
              <a:buNone/>
            </a:pPr>
            <a:r>
              <a:rPr b="1" i="0" lang="en-US" sz="2400" u="none" cap="none" strike="noStrike">
                <a:solidFill>
                  <a:srgbClr val="008000"/>
                </a:solidFill>
                <a:latin typeface="Calibri"/>
                <a:ea typeface="Calibri"/>
                <a:cs typeface="Calibri"/>
                <a:sym typeface="Calibri"/>
              </a:rPr>
              <a:t>Better: emit ((i,k), (‘B’, j, k, B[j,k])) for i in 1..L</a:t>
            </a:r>
            <a:endParaRPr/>
          </a:p>
          <a:p>
            <a:pPr indent="0" lvl="2" marL="457200" marR="0" rtl="0" algn="l">
              <a:spcBef>
                <a:spcPts val="600"/>
              </a:spcBef>
              <a:spcAft>
                <a:spcPts val="0"/>
              </a:spcAft>
              <a:buNone/>
            </a:pPr>
            <a:r>
              <a:rPr b="1" i="0" lang="en-US" sz="2400" u="none" cap="none" strike="noStrike">
                <a:solidFill>
                  <a:srgbClr val="008000"/>
                </a:solidFill>
                <a:latin typeface="Calibri"/>
                <a:ea typeface="Calibri"/>
                <a:cs typeface="Calibri"/>
                <a:sym typeface="Calibri"/>
              </a:rPr>
              <a:t>              Or just emit ((i,k), (‘B’, j, B[j,k])) for i in 1..L</a:t>
            </a:r>
            <a:endParaRPr/>
          </a:p>
        </p:txBody>
      </p:sp>
      <p:sp>
        <p:nvSpPr>
          <p:cNvPr id="2208" name="Google Shape;2208;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9" name="Google Shape;2209;p65"/>
          <p:cNvSpPr/>
          <p:nvPr/>
        </p:nvSpPr>
        <p:spPr>
          <a:xfrm>
            <a:off x="5029200" y="3505200"/>
            <a:ext cx="434734" cy="369332"/>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t>
            </a:r>
            <a:r>
              <a:rPr baseline="-25000" lang="en-US" sz="1800">
                <a:solidFill>
                  <a:schemeClr val="dk1"/>
                </a:solidFill>
                <a:latin typeface="Tahoma"/>
                <a:ea typeface="Tahoma"/>
                <a:cs typeface="Tahoma"/>
                <a:sym typeface="Tahoma"/>
              </a:rPr>
              <a:t>ik</a:t>
            </a:r>
            <a:endParaRPr baseline="-25000" sz="1800">
              <a:solidFill>
                <a:schemeClr val="dk1"/>
              </a:solidFill>
              <a:latin typeface="Tahoma"/>
              <a:ea typeface="Tahoma"/>
              <a:cs typeface="Tahoma"/>
              <a:sym typeface="Tahoma"/>
            </a:endParaRPr>
          </a:p>
        </p:txBody>
      </p:sp>
      <p:grpSp>
        <p:nvGrpSpPr>
          <p:cNvPr id="2210" name="Google Shape;2210;p65"/>
          <p:cNvGrpSpPr/>
          <p:nvPr/>
        </p:nvGrpSpPr>
        <p:grpSpPr>
          <a:xfrm>
            <a:off x="5681819" y="1752600"/>
            <a:ext cx="3004981" cy="1716756"/>
            <a:chOff x="5410200" y="1752600"/>
            <a:chExt cx="3004981" cy="1716756"/>
          </a:xfrm>
        </p:grpSpPr>
        <p:sp>
          <p:nvSpPr>
            <p:cNvPr id="2211" name="Google Shape;2211;p65"/>
            <p:cNvSpPr/>
            <p:nvPr/>
          </p:nvSpPr>
          <p:spPr>
            <a:xfrm>
              <a:off x="6861550" y="1819231"/>
              <a:ext cx="117399" cy="12676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12" name="Google Shape;2212;p65"/>
            <p:cNvSpPr/>
            <p:nvPr/>
          </p:nvSpPr>
          <p:spPr>
            <a:xfrm>
              <a:off x="6882339" y="1834751"/>
              <a:ext cx="80712" cy="1221558"/>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13" name="Google Shape;2213;p65"/>
            <p:cNvSpPr/>
            <p:nvPr/>
          </p:nvSpPr>
          <p:spPr>
            <a:xfrm>
              <a:off x="8334469" y="2142888"/>
              <a:ext cx="80712" cy="711085"/>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14" name="Google Shape;2214;p65"/>
            <p:cNvSpPr/>
            <p:nvPr/>
          </p:nvSpPr>
          <p:spPr>
            <a:xfrm>
              <a:off x="7256305" y="1827356"/>
              <a:ext cx="117399" cy="12594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15" name="Google Shape;2215;p65"/>
            <p:cNvSpPr/>
            <p:nvPr/>
          </p:nvSpPr>
          <p:spPr>
            <a:xfrm>
              <a:off x="7272447" y="1842070"/>
              <a:ext cx="80712" cy="1214358"/>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16" name="Google Shape;2216;p65"/>
            <p:cNvSpPr txBox="1"/>
            <p:nvPr/>
          </p:nvSpPr>
          <p:spPr>
            <a:xfrm>
              <a:off x="8005428" y="3178179"/>
              <a:ext cx="152680" cy="19973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217" name="Google Shape;2217;p65"/>
            <p:cNvSpPr/>
            <p:nvPr/>
          </p:nvSpPr>
          <p:spPr>
            <a:xfrm>
              <a:off x="7848600" y="2142888"/>
              <a:ext cx="80712" cy="711085"/>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18" name="Google Shape;2218;p65"/>
            <p:cNvSpPr/>
            <p:nvPr/>
          </p:nvSpPr>
          <p:spPr>
            <a:xfrm>
              <a:off x="5410200" y="2102004"/>
              <a:ext cx="117399" cy="7573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19" name="Google Shape;2219;p65"/>
            <p:cNvSpPr/>
            <p:nvPr/>
          </p:nvSpPr>
          <p:spPr>
            <a:xfrm>
              <a:off x="5430643" y="2117275"/>
              <a:ext cx="80712" cy="711085"/>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20" name="Google Shape;2220;p65"/>
            <p:cNvSpPr/>
            <p:nvPr/>
          </p:nvSpPr>
          <p:spPr>
            <a:xfrm>
              <a:off x="6356732" y="2102004"/>
              <a:ext cx="117399" cy="7573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21" name="Google Shape;2221;p65"/>
            <p:cNvSpPr/>
            <p:nvPr/>
          </p:nvSpPr>
          <p:spPr>
            <a:xfrm>
              <a:off x="6372284" y="2117275"/>
              <a:ext cx="80712" cy="711085"/>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22" name="Google Shape;2222;p65"/>
            <p:cNvSpPr txBox="1"/>
            <p:nvPr/>
          </p:nvSpPr>
          <p:spPr>
            <a:xfrm>
              <a:off x="6524699" y="2286000"/>
              <a:ext cx="104701" cy="19775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900">
                  <a:solidFill>
                    <a:schemeClr val="dk1"/>
                  </a:solidFill>
                  <a:latin typeface="Arial"/>
                  <a:ea typeface="Arial"/>
                  <a:cs typeface="Arial"/>
                  <a:sym typeface="Arial"/>
                </a:rPr>
                <a:t>X</a:t>
              </a:r>
              <a:endParaRPr sz="2900">
                <a:solidFill>
                  <a:schemeClr val="dk1"/>
                </a:solidFill>
                <a:latin typeface="Arial"/>
                <a:ea typeface="Arial"/>
                <a:cs typeface="Arial"/>
                <a:sym typeface="Arial"/>
              </a:endParaRPr>
            </a:p>
          </p:txBody>
        </p:sp>
        <p:sp>
          <p:nvSpPr>
            <p:cNvPr id="2223" name="Google Shape;2223;p65"/>
            <p:cNvSpPr txBox="1"/>
            <p:nvPr/>
          </p:nvSpPr>
          <p:spPr>
            <a:xfrm>
              <a:off x="5898571" y="3176702"/>
              <a:ext cx="179174" cy="279700"/>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224" name="Google Shape;2224;p65"/>
            <p:cNvSpPr txBox="1"/>
            <p:nvPr/>
          </p:nvSpPr>
          <p:spPr>
            <a:xfrm>
              <a:off x="7048328" y="3189656"/>
              <a:ext cx="304831" cy="279700"/>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225" name="Google Shape;2225;p65"/>
            <p:cNvSpPr txBox="1"/>
            <p:nvPr/>
          </p:nvSpPr>
          <p:spPr>
            <a:xfrm>
              <a:off x="7488577" y="2391804"/>
              <a:ext cx="113894" cy="24549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226" name="Google Shape;2226;p65"/>
            <p:cNvSpPr/>
            <p:nvPr/>
          </p:nvSpPr>
          <p:spPr>
            <a:xfrm>
              <a:off x="7948173" y="2191386"/>
              <a:ext cx="387417" cy="1885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27" name="Google Shape;2227;p65"/>
            <p:cNvSpPr/>
            <p:nvPr/>
          </p:nvSpPr>
          <p:spPr>
            <a:xfrm>
              <a:off x="7965849" y="2202476"/>
              <a:ext cx="351876" cy="148970"/>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28" name="Google Shape;2228;p65"/>
            <p:cNvSpPr/>
            <p:nvPr/>
          </p:nvSpPr>
          <p:spPr>
            <a:xfrm>
              <a:off x="7965849" y="2202476"/>
              <a:ext cx="351994" cy="148970"/>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29" name="Google Shape;2229;p65"/>
            <p:cNvSpPr/>
            <p:nvPr/>
          </p:nvSpPr>
          <p:spPr>
            <a:xfrm>
              <a:off x="5442485" y="2150757"/>
              <a:ext cx="170229" cy="18851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0" name="Google Shape;2230;p65"/>
            <p:cNvSpPr/>
            <p:nvPr/>
          </p:nvSpPr>
          <p:spPr>
            <a:xfrm>
              <a:off x="5460672" y="2161441"/>
              <a:ext cx="134520" cy="148970"/>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1" name="Google Shape;2231;p65"/>
            <p:cNvSpPr/>
            <p:nvPr/>
          </p:nvSpPr>
          <p:spPr>
            <a:xfrm>
              <a:off x="5460672" y="2161441"/>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2" name="Google Shape;2232;p65"/>
            <p:cNvSpPr/>
            <p:nvPr/>
          </p:nvSpPr>
          <p:spPr>
            <a:xfrm>
              <a:off x="5507054" y="2300270"/>
              <a:ext cx="2640018" cy="861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3" name="Google Shape;2233;p65"/>
            <p:cNvSpPr/>
            <p:nvPr/>
          </p:nvSpPr>
          <p:spPr>
            <a:xfrm>
              <a:off x="8120409" y="2351446"/>
              <a:ext cx="41701" cy="45684"/>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4" name="Google Shape;2234;p65"/>
            <p:cNvSpPr/>
            <p:nvPr/>
          </p:nvSpPr>
          <p:spPr>
            <a:xfrm>
              <a:off x="6934924" y="1846858"/>
              <a:ext cx="170229" cy="18851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5" name="Google Shape;2235;p65"/>
            <p:cNvSpPr/>
            <p:nvPr/>
          </p:nvSpPr>
          <p:spPr>
            <a:xfrm>
              <a:off x="6952194" y="1857750"/>
              <a:ext cx="134520" cy="14897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6" name="Google Shape;2236;p65"/>
            <p:cNvSpPr/>
            <p:nvPr/>
          </p:nvSpPr>
          <p:spPr>
            <a:xfrm>
              <a:off x="6952194" y="1857750"/>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7" name="Google Shape;2237;p65"/>
            <p:cNvSpPr/>
            <p:nvPr/>
          </p:nvSpPr>
          <p:spPr>
            <a:xfrm>
              <a:off x="6999493" y="1752600"/>
              <a:ext cx="1043387" cy="51841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8" name="Google Shape;2238;p65"/>
            <p:cNvSpPr/>
            <p:nvPr/>
          </p:nvSpPr>
          <p:spPr>
            <a:xfrm>
              <a:off x="7019454" y="1768368"/>
              <a:ext cx="971684" cy="427794"/>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39" name="Google Shape;2239;p65"/>
            <p:cNvSpPr/>
            <p:nvPr/>
          </p:nvSpPr>
          <p:spPr>
            <a:xfrm>
              <a:off x="8015804" y="2160190"/>
              <a:ext cx="41701" cy="45684"/>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0" name="Google Shape;2240;p65"/>
            <p:cNvSpPr/>
            <p:nvPr/>
          </p:nvSpPr>
          <p:spPr>
            <a:xfrm>
              <a:off x="7943770" y="2194636"/>
              <a:ext cx="186371" cy="6549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1" name="Google Shape;2241;p65"/>
            <p:cNvSpPr/>
            <p:nvPr/>
          </p:nvSpPr>
          <p:spPr>
            <a:xfrm>
              <a:off x="7962190" y="2205837"/>
              <a:ext cx="150214" cy="61529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2" name="Google Shape;2242;p65"/>
            <p:cNvSpPr/>
            <p:nvPr/>
          </p:nvSpPr>
          <p:spPr>
            <a:xfrm>
              <a:off x="7962190" y="2205837"/>
              <a:ext cx="150214" cy="615496"/>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3" name="Google Shape;2243;p65"/>
            <p:cNvSpPr/>
            <p:nvPr/>
          </p:nvSpPr>
          <p:spPr>
            <a:xfrm>
              <a:off x="7111024" y="1819231"/>
              <a:ext cx="36687" cy="12497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4" name="Google Shape;2244;p65"/>
            <p:cNvSpPr/>
            <p:nvPr/>
          </p:nvSpPr>
          <p:spPr>
            <a:xfrm>
              <a:off x="7129670" y="1829524"/>
              <a:ext cx="0" cy="1214358"/>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5" name="Google Shape;2245;p65"/>
            <p:cNvSpPr/>
            <p:nvPr/>
          </p:nvSpPr>
          <p:spPr>
            <a:xfrm>
              <a:off x="5622986" y="2132881"/>
              <a:ext cx="36687" cy="72155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6" name="Google Shape;2246;p65"/>
            <p:cNvSpPr/>
            <p:nvPr/>
          </p:nvSpPr>
          <p:spPr>
            <a:xfrm>
              <a:off x="5640742"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7" name="Google Shape;2247;p65"/>
            <p:cNvSpPr/>
            <p:nvPr/>
          </p:nvSpPr>
          <p:spPr>
            <a:xfrm>
              <a:off x="5828435" y="2132881"/>
              <a:ext cx="36687" cy="72155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8" name="Google Shape;2248;p65"/>
            <p:cNvSpPr/>
            <p:nvPr/>
          </p:nvSpPr>
          <p:spPr>
            <a:xfrm>
              <a:off x="5847006"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49" name="Google Shape;2249;p65"/>
            <p:cNvSpPr/>
            <p:nvPr/>
          </p:nvSpPr>
          <p:spPr>
            <a:xfrm>
              <a:off x="6035352" y="2132881"/>
              <a:ext cx="36687" cy="72155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0" name="Google Shape;2250;p65"/>
            <p:cNvSpPr/>
            <p:nvPr/>
          </p:nvSpPr>
          <p:spPr>
            <a:xfrm>
              <a:off x="6053270"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1" name="Google Shape;2251;p65"/>
            <p:cNvSpPr/>
            <p:nvPr/>
          </p:nvSpPr>
          <p:spPr>
            <a:xfrm>
              <a:off x="6240801" y="2132881"/>
              <a:ext cx="36687" cy="721559"/>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2" name="Google Shape;2252;p65"/>
            <p:cNvSpPr/>
            <p:nvPr/>
          </p:nvSpPr>
          <p:spPr>
            <a:xfrm>
              <a:off x="6259534"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3" name="Google Shape;2253;p65"/>
            <p:cNvSpPr/>
            <p:nvPr/>
          </p:nvSpPr>
          <p:spPr>
            <a:xfrm>
              <a:off x="5414602" y="2339273"/>
              <a:ext cx="1015504" cy="40628"/>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4" name="Google Shape;2254;p65"/>
            <p:cNvSpPr/>
            <p:nvPr/>
          </p:nvSpPr>
          <p:spPr>
            <a:xfrm>
              <a:off x="5430643" y="2351446"/>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5" name="Google Shape;2255;p65"/>
            <p:cNvSpPr/>
            <p:nvPr/>
          </p:nvSpPr>
          <p:spPr>
            <a:xfrm>
              <a:off x="5435147" y="2586293"/>
              <a:ext cx="1015504" cy="40628"/>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6" name="Google Shape;2256;p65"/>
            <p:cNvSpPr/>
            <p:nvPr/>
          </p:nvSpPr>
          <p:spPr>
            <a:xfrm>
              <a:off x="5450999" y="2598685"/>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7" name="Google Shape;2257;p65"/>
            <p:cNvSpPr/>
            <p:nvPr/>
          </p:nvSpPr>
          <p:spPr>
            <a:xfrm>
              <a:off x="6908510" y="2030498"/>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8" name="Google Shape;2258;p65"/>
            <p:cNvSpPr/>
            <p:nvPr/>
          </p:nvSpPr>
          <p:spPr>
            <a:xfrm>
              <a:off x="6924818" y="2043310"/>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59" name="Google Shape;2259;p65"/>
            <p:cNvSpPr/>
            <p:nvPr/>
          </p:nvSpPr>
          <p:spPr>
            <a:xfrm>
              <a:off x="6912912" y="2269392"/>
              <a:ext cx="422638" cy="40628"/>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0" name="Google Shape;2260;p65"/>
            <p:cNvSpPr/>
            <p:nvPr/>
          </p:nvSpPr>
          <p:spPr>
            <a:xfrm>
              <a:off x="6929421" y="2281663"/>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1" name="Google Shape;2261;p65"/>
            <p:cNvSpPr/>
            <p:nvPr/>
          </p:nvSpPr>
          <p:spPr>
            <a:xfrm>
              <a:off x="6908510" y="2508287"/>
              <a:ext cx="422638" cy="40628"/>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2" name="Google Shape;2262;p65"/>
            <p:cNvSpPr/>
            <p:nvPr/>
          </p:nvSpPr>
          <p:spPr>
            <a:xfrm>
              <a:off x="6924818" y="2520015"/>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3" name="Google Shape;2263;p65"/>
            <p:cNvSpPr/>
            <p:nvPr/>
          </p:nvSpPr>
          <p:spPr>
            <a:xfrm>
              <a:off x="6908510" y="2745556"/>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4" name="Google Shape;2264;p65"/>
            <p:cNvSpPr/>
            <p:nvPr/>
          </p:nvSpPr>
          <p:spPr>
            <a:xfrm>
              <a:off x="6924818" y="2758369"/>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5" name="Google Shape;2265;p65"/>
            <p:cNvSpPr/>
            <p:nvPr/>
          </p:nvSpPr>
          <p:spPr>
            <a:xfrm>
              <a:off x="8119869" y="2132881"/>
              <a:ext cx="39622" cy="745936"/>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6" name="Google Shape;2266;p65"/>
            <p:cNvSpPr/>
            <p:nvPr/>
          </p:nvSpPr>
          <p:spPr>
            <a:xfrm>
              <a:off x="8138129" y="2142887"/>
              <a:ext cx="3363" cy="711085"/>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7" name="Google Shape;2267;p65"/>
            <p:cNvSpPr/>
            <p:nvPr/>
          </p:nvSpPr>
          <p:spPr>
            <a:xfrm>
              <a:off x="7926160" y="2368525"/>
              <a:ext cx="403560" cy="43878"/>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8" name="Google Shape;2268;p65"/>
            <p:cNvSpPr/>
            <p:nvPr/>
          </p:nvSpPr>
          <p:spPr>
            <a:xfrm>
              <a:off x="7941836" y="2381240"/>
              <a:ext cx="372397" cy="3476"/>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69" name="Google Shape;2269;p65"/>
            <p:cNvSpPr/>
            <p:nvPr/>
          </p:nvSpPr>
          <p:spPr>
            <a:xfrm>
              <a:off x="7946705" y="2586293"/>
              <a:ext cx="383015" cy="40628"/>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70" name="Google Shape;2270;p65"/>
            <p:cNvSpPr/>
            <p:nvPr/>
          </p:nvSpPr>
          <p:spPr>
            <a:xfrm>
              <a:off x="7962191" y="2598685"/>
              <a:ext cx="351994"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271" name="Google Shape;2271;p65"/>
            <p:cNvSpPr/>
            <p:nvPr/>
          </p:nvSpPr>
          <p:spPr>
            <a:xfrm>
              <a:off x="5527933" y="2310411"/>
              <a:ext cx="2567541" cy="820579"/>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FF0000"/>
                </a:solidFill>
                <a:latin typeface="Tahoma"/>
                <a:ea typeface="Tahoma"/>
                <a:cs typeface="Tahoma"/>
                <a:sym typeface="Tahoma"/>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66"/>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(One phase)</a:t>
            </a:r>
            <a:endParaRPr/>
          </a:p>
        </p:txBody>
      </p:sp>
      <p:sp>
        <p:nvSpPr>
          <p:cNvPr id="2277" name="Google Shape;2277;p66"/>
          <p:cNvSpPr/>
          <p:nvPr/>
        </p:nvSpPr>
        <p:spPr>
          <a:xfrm>
            <a:off x="376304" y="1436003"/>
            <a:ext cx="8686800" cy="5114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 A X B</a:t>
            </a:r>
            <a:endParaRPr sz="1800">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has dimensions L x M </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 has dimensions M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has dimensions L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Matrix Multiplication: C[i, k] = SUM</a:t>
            </a:r>
            <a:r>
              <a:rPr baseline="-25000" lang="en-US" sz="1800">
                <a:solidFill>
                  <a:schemeClr val="dk1"/>
                </a:solidFill>
                <a:latin typeface="Calibri"/>
                <a:ea typeface="Calibri"/>
                <a:cs typeface="Calibri"/>
                <a:sym typeface="Calibri"/>
              </a:rPr>
              <a:t>j </a:t>
            </a:r>
            <a:r>
              <a:rPr lang="en-US" sz="1800">
                <a:solidFill>
                  <a:schemeClr val="dk1"/>
                </a:solidFill>
                <a:latin typeface="Calibri"/>
                <a:ea typeface="Calibri"/>
                <a:cs typeface="Calibri"/>
                <a:sym typeface="Calibri"/>
              </a:rPr>
              <a:t>(A[i, j] x B[j, k])</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Map task:</a:t>
            </a:r>
            <a:endParaRPr/>
          </a:p>
          <a:p>
            <a:pPr indent="0" lvl="1" marL="457200" marR="0" rtl="0" algn="l">
              <a:spcBef>
                <a:spcPts val="600"/>
              </a:spcBef>
              <a:spcAft>
                <a:spcPts val="0"/>
              </a:spcAft>
              <a:buNone/>
            </a:pPr>
            <a:r>
              <a:rPr b="0" i="0" lang="en-US" sz="2400" u="none" cap="none" strike="noStrike">
                <a:solidFill>
                  <a:schemeClr val="dk1"/>
                </a:solidFill>
                <a:latin typeface="Calibri"/>
                <a:ea typeface="Calibri"/>
                <a:cs typeface="Calibri"/>
                <a:sym typeface="Calibri"/>
              </a:rPr>
              <a:t>for each element (i,j) of A, emit </a:t>
            </a:r>
            <a:r>
              <a:rPr b="1" i="0" lang="en-US" sz="2400" u="none" cap="none" strike="noStrike">
                <a:solidFill>
                  <a:srgbClr val="008000"/>
                </a:solidFill>
                <a:latin typeface="Calibri"/>
                <a:ea typeface="Calibri"/>
                <a:cs typeface="Calibri"/>
                <a:sym typeface="Calibri"/>
              </a:rPr>
              <a:t>((i,k), (‘A’, i, j, A[i,j])) </a:t>
            </a:r>
            <a:r>
              <a:rPr b="0" i="0" lang="en-US" sz="2400" u="none" cap="none" strike="noStrike">
                <a:solidFill>
                  <a:schemeClr val="dk1"/>
                </a:solidFill>
                <a:latin typeface="Calibri"/>
                <a:ea typeface="Calibri"/>
                <a:cs typeface="Calibri"/>
                <a:sym typeface="Calibri"/>
              </a:rPr>
              <a:t>for k in 1..N</a:t>
            </a:r>
            <a:endParaRPr/>
          </a:p>
          <a:p>
            <a:pPr indent="0" lvl="2" marL="457200" marR="0" rtl="0" algn="l">
              <a:spcBef>
                <a:spcPts val="0"/>
              </a:spcBef>
              <a:spcAft>
                <a:spcPts val="0"/>
              </a:spcAft>
              <a:buNone/>
            </a:pPr>
            <a:r>
              <a:rPr b="0" i="0" lang="en-US" sz="2000" u="none" cap="none" strike="noStrike">
                <a:solidFill>
                  <a:srgbClr val="3366FF"/>
                </a:solidFill>
                <a:latin typeface="Calibri"/>
                <a:ea typeface="Calibri"/>
                <a:cs typeface="Calibri"/>
                <a:sym typeface="Calibri"/>
              </a:rPr>
              <a:t>e.g., For A[1, 1] emit ((1, 1), (‘A’, 1, 1, 1)), ((1, 2), (‘A’, 1, 1, 1))  //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12</a:t>
            </a:r>
            <a:endParaRPr b="0" i="0" sz="2000" u="none" cap="none" strike="noStrike">
              <a:solidFill>
                <a:srgbClr val="3366FF"/>
              </a:solidFill>
              <a:latin typeface="Calibri"/>
              <a:ea typeface="Calibri"/>
              <a:cs typeface="Calibri"/>
              <a:sym typeface="Calibri"/>
            </a:endParaRPr>
          </a:p>
          <a:p>
            <a:pPr indent="0" lvl="1" marL="457200" marR="0" rtl="0" algn="l">
              <a:spcBef>
                <a:spcPts val="0"/>
              </a:spcBef>
              <a:spcAft>
                <a:spcPts val="0"/>
              </a:spcAft>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A[1, 2] emit ((1, 1), (‘A’, 1, 2, 3)), ((1, 2), (‘A’, 1, 2, 3))  //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12</a:t>
            </a:r>
            <a:endParaRPr b="0" i="0" sz="2000" u="none" cap="none" strike="noStrike">
              <a:solidFill>
                <a:srgbClr val="3366FF"/>
              </a:solidFill>
              <a:latin typeface="Calibri"/>
              <a:ea typeface="Calibri"/>
              <a:cs typeface="Calibri"/>
              <a:sym typeface="Calibri"/>
            </a:endParaRPr>
          </a:p>
          <a:p>
            <a:pPr indent="0" lvl="1" marL="457200" marR="0" rtl="0" algn="l">
              <a:spcBef>
                <a:spcPts val="0"/>
              </a:spcBef>
              <a:spcAft>
                <a:spcPts val="0"/>
              </a:spcAft>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A[2, 1] emit ((2, 1), (‘A’, 2, 1, 4)), ((2, 2), (‘A’, 2, 1, 4))  // for C</a:t>
            </a:r>
            <a:r>
              <a:rPr b="0" baseline="-25000" i="0" lang="en-US" sz="2000" u="none" cap="none" strike="noStrike">
                <a:solidFill>
                  <a:srgbClr val="3366FF"/>
                </a:solidFill>
                <a:latin typeface="Calibri"/>
                <a:ea typeface="Calibri"/>
                <a:cs typeface="Calibri"/>
                <a:sym typeface="Calibri"/>
              </a:rPr>
              <a:t>21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22</a:t>
            </a:r>
            <a:endParaRPr b="1" i="0" sz="2400" u="none" cap="none" strike="noStrike">
              <a:solidFill>
                <a:srgbClr val="008000"/>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for each element (j,k) of B, emit </a:t>
            </a:r>
            <a:r>
              <a:rPr b="1" i="0" lang="en-US" sz="2400" u="none" cap="none" strike="noStrike">
                <a:solidFill>
                  <a:srgbClr val="008000"/>
                </a:solidFill>
                <a:latin typeface="Calibri"/>
                <a:ea typeface="Calibri"/>
                <a:cs typeface="Calibri"/>
                <a:sym typeface="Calibri"/>
              </a:rPr>
              <a:t>((i,k), (‘B’, j, k, B[j,k])) </a:t>
            </a:r>
            <a:r>
              <a:rPr b="0" i="0" lang="en-US" sz="2400" u="none" cap="none" strike="noStrike">
                <a:solidFill>
                  <a:schemeClr val="dk1"/>
                </a:solidFill>
                <a:latin typeface="Calibri"/>
                <a:ea typeface="Calibri"/>
                <a:cs typeface="Calibri"/>
                <a:sym typeface="Calibri"/>
              </a:rPr>
              <a:t>for i in 1..L</a:t>
            </a:r>
            <a:endParaRPr/>
          </a:p>
          <a:p>
            <a:pPr indent="0" lvl="2" marL="457200" marR="0" rtl="0" algn="l">
              <a:spcBef>
                <a:spcPts val="0"/>
              </a:spcBef>
              <a:spcAft>
                <a:spcPts val="0"/>
              </a:spcAft>
              <a:buNone/>
            </a:pPr>
            <a:r>
              <a:rPr b="0" i="0" lang="en-US" sz="2000" u="none" cap="none" strike="noStrike">
                <a:solidFill>
                  <a:srgbClr val="3366FF"/>
                </a:solidFill>
                <a:latin typeface="Calibri"/>
                <a:ea typeface="Calibri"/>
                <a:cs typeface="Calibri"/>
                <a:sym typeface="Calibri"/>
              </a:rPr>
              <a:t>e.g., For B[1, 1] emit ((1, 1), (‘B’, 1, 1, 1)), ((2, 1), (‘B’, 1, 1, 1))   //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21</a:t>
            </a:r>
            <a:endParaRPr b="0" i="0" sz="2000" u="none" cap="none" strike="noStrike">
              <a:solidFill>
                <a:srgbClr val="3366FF"/>
              </a:solidFill>
              <a:latin typeface="Calibri"/>
              <a:ea typeface="Calibri"/>
              <a:cs typeface="Calibri"/>
              <a:sym typeface="Calibri"/>
            </a:endParaRPr>
          </a:p>
          <a:p>
            <a:pPr indent="0" lvl="2" marL="457200" marR="0" rtl="0" algn="l">
              <a:spcBef>
                <a:spcPts val="0"/>
              </a:spcBef>
              <a:spcAft>
                <a:spcPts val="0"/>
              </a:spcAft>
              <a:buNone/>
            </a:pPr>
            <a:r>
              <a:rPr b="0" i="0" lang="en-US" sz="2000" u="none" cap="none" strike="noStrike">
                <a:solidFill>
                  <a:srgbClr val="3366FF"/>
                </a:solidFill>
                <a:latin typeface="Calibri"/>
                <a:ea typeface="Calibri"/>
                <a:cs typeface="Calibri"/>
                <a:sym typeface="Calibri"/>
              </a:rPr>
              <a:t>         For B[2, 1] emit ((1, 1), (‘B’, 2, 1, 0)), ((2, 1), (‘B’, 2, 1, 0))   //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12</a:t>
            </a:r>
            <a:endParaRPr b="0" i="0" sz="2000" u="none" cap="none" strike="noStrike">
              <a:solidFill>
                <a:srgbClr val="3366FF"/>
              </a:solidFill>
              <a:latin typeface="Calibri"/>
              <a:ea typeface="Calibri"/>
              <a:cs typeface="Calibri"/>
              <a:sym typeface="Calibri"/>
            </a:endParaRPr>
          </a:p>
          <a:p>
            <a:pPr indent="0" lvl="2" marL="457200" marR="0" rtl="0" algn="l">
              <a:spcBef>
                <a:spcPts val="0"/>
              </a:spcBef>
              <a:spcAft>
                <a:spcPts val="0"/>
              </a:spcAft>
              <a:buNone/>
            </a:pPr>
            <a:r>
              <a:rPr b="1" i="0" lang="en-US" sz="20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B[1, 2] emit ((1, 2), (‘B’, 1, 2, 3)), ((2, 2), (‘B’, 1, 2, 3))</a:t>
            </a:r>
            <a:endParaRPr b="1" i="0" sz="2400" u="none" cap="none" strike="noStrike">
              <a:solidFill>
                <a:srgbClr val="008000"/>
              </a:solidFill>
              <a:latin typeface="Calibri"/>
              <a:ea typeface="Calibri"/>
              <a:cs typeface="Calibri"/>
              <a:sym typeface="Calibri"/>
            </a:endParaRPr>
          </a:p>
        </p:txBody>
      </p:sp>
      <p:grpSp>
        <p:nvGrpSpPr>
          <p:cNvPr id="2278" name="Google Shape;2278;p66"/>
          <p:cNvGrpSpPr/>
          <p:nvPr/>
        </p:nvGrpSpPr>
        <p:grpSpPr>
          <a:xfrm>
            <a:off x="5867400" y="2286000"/>
            <a:ext cx="3048000" cy="1254627"/>
            <a:chOff x="1219200" y="5181600"/>
            <a:chExt cx="4134784" cy="1604381"/>
          </a:xfrm>
        </p:grpSpPr>
        <p:grpSp>
          <p:nvGrpSpPr>
            <p:cNvPr id="2279" name="Google Shape;2279;p66"/>
            <p:cNvGrpSpPr/>
            <p:nvPr/>
          </p:nvGrpSpPr>
          <p:grpSpPr>
            <a:xfrm>
              <a:off x="1219200" y="5181600"/>
              <a:ext cx="4134784" cy="1289304"/>
              <a:chOff x="685800" y="5216144"/>
              <a:chExt cx="4134784" cy="1289304"/>
            </a:xfrm>
          </p:grpSpPr>
          <p:pic>
            <p:nvPicPr>
              <p:cNvPr id="2280" name="Google Shape;2280;p66"/>
              <p:cNvPicPr preferRelativeResize="0"/>
              <p:nvPr/>
            </p:nvPicPr>
            <p:blipFill rotWithShape="1">
              <a:blip r:embed="rId3">
                <a:alphaModFix/>
              </a:blip>
              <a:srcRect b="0" l="0" r="0" t="0"/>
              <a:stretch/>
            </p:blipFill>
            <p:spPr>
              <a:xfrm>
                <a:off x="685800" y="5334000"/>
                <a:ext cx="2674620" cy="1053592"/>
              </a:xfrm>
              <a:prstGeom prst="rect">
                <a:avLst/>
              </a:prstGeom>
              <a:noFill/>
              <a:ln>
                <a:noFill/>
              </a:ln>
            </p:spPr>
          </p:pic>
          <p:grpSp>
            <p:nvGrpSpPr>
              <p:cNvPr id="2281" name="Google Shape;2281;p66"/>
              <p:cNvGrpSpPr/>
              <p:nvPr/>
            </p:nvGrpSpPr>
            <p:grpSpPr>
              <a:xfrm>
                <a:off x="3374068" y="5216144"/>
                <a:ext cx="1446516" cy="1289304"/>
                <a:chOff x="3374068" y="5216144"/>
                <a:chExt cx="1446516" cy="1289304"/>
              </a:xfrm>
            </p:grpSpPr>
            <p:pic>
              <p:nvPicPr>
                <p:cNvPr id="2282" name="Google Shape;2282;p66"/>
                <p:cNvPicPr preferRelativeResize="0"/>
                <p:nvPr/>
              </p:nvPicPr>
              <p:blipFill rotWithShape="1">
                <a:blip r:embed="rId4">
                  <a:alphaModFix/>
                </a:blip>
                <a:srcRect b="3572" l="0" r="0" t="0"/>
                <a:stretch/>
              </p:blipFill>
              <p:spPr>
                <a:xfrm>
                  <a:off x="3374068" y="5216144"/>
                  <a:ext cx="230718" cy="1289304"/>
                </a:xfrm>
                <a:prstGeom prst="rect">
                  <a:avLst/>
                </a:prstGeom>
                <a:noFill/>
                <a:ln>
                  <a:noFill/>
                </a:ln>
              </p:spPr>
            </p:pic>
            <p:pic>
              <p:nvPicPr>
                <p:cNvPr id="2283" name="Google Shape;2283;p66"/>
                <p:cNvPicPr preferRelativeResize="0"/>
                <p:nvPr/>
              </p:nvPicPr>
              <p:blipFill rotWithShape="1">
                <a:blip r:embed="rId4">
                  <a:alphaModFix/>
                </a:blip>
                <a:srcRect b="3572" l="0" r="0" t="0"/>
                <a:stretch/>
              </p:blipFill>
              <p:spPr>
                <a:xfrm rot="10800000">
                  <a:off x="4589866" y="5216144"/>
                  <a:ext cx="230718" cy="1289304"/>
                </a:xfrm>
                <a:prstGeom prst="rect">
                  <a:avLst/>
                </a:prstGeom>
                <a:noFill/>
                <a:ln>
                  <a:noFill/>
                </a:ln>
              </p:spPr>
            </p:pic>
            <p:grpSp>
              <p:nvGrpSpPr>
                <p:cNvPr id="2284" name="Google Shape;2284;p66"/>
                <p:cNvGrpSpPr/>
                <p:nvPr/>
              </p:nvGrpSpPr>
              <p:grpSpPr>
                <a:xfrm>
                  <a:off x="3618434" y="5360312"/>
                  <a:ext cx="1044926" cy="997111"/>
                  <a:chOff x="3618434" y="5360312"/>
                  <a:chExt cx="1044926" cy="997111"/>
                </a:xfrm>
              </p:grpSpPr>
              <p:sp>
                <p:nvSpPr>
                  <p:cNvPr id="2285" name="Google Shape;2285;p66"/>
                  <p:cNvSpPr txBox="1"/>
                  <p:nvPr/>
                </p:nvSpPr>
                <p:spPr>
                  <a:xfrm>
                    <a:off x="3618434"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11</a:t>
                    </a:r>
                    <a:endParaRPr/>
                  </a:p>
                </p:txBody>
              </p:sp>
              <p:sp>
                <p:nvSpPr>
                  <p:cNvPr id="2286" name="Google Shape;2286;p66"/>
                  <p:cNvSpPr txBox="1"/>
                  <p:nvPr/>
                </p:nvSpPr>
                <p:spPr>
                  <a:xfrm>
                    <a:off x="4095670"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10</a:t>
                    </a:r>
                    <a:endParaRPr/>
                  </a:p>
                </p:txBody>
              </p:sp>
              <p:sp>
                <p:nvSpPr>
                  <p:cNvPr id="2287" name="Google Shape;2287;p66"/>
                  <p:cNvSpPr txBox="1"/>
                  <p:nvPr/>
                </p:nvSpPr>
                <p:spPr>
                  <a:xfrm>
                    <a:off x="3657600" y="5924490"/>
                    <a:ext cx="402729"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9</a:t>
                    </a:r>
                    <a:endParaRPr/>
                  </a:p>
                </p:txBody>
              </p:sp>
              <p:sp>
                <p:nvSpPr>
                  <p:cNvPr id="2288" name="Google Shape;2288;p66"/>
                  <p:cNvSpPr txBox="1"/>
                  <p:nvPr/>
                </p:nvSpPr>
                <p:spPr>
                  <a:xfrm>
                    <a:off x="4108412" y="5924489"/>
                    <a:ext cx="554948"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14</a:t>
                    </a:r>
                    <a:endParaRPr/>
                  </a:p>
                </p:txBody>
              </p:sp>
            </p:grpSp>
          </p:grpSp>
        </p:grpSp>
        <p:sp>
          <p:nvSpPr>
            <p:cNvPr id="2289" name="Google Shape;2289;p66"/>
            <p:cNvSpPr txBox="1"/>
            <p:nvPr/>
          </p:nvSpPr>
          <p:spPr>
            <a:xfrm>
              <a:off x="1600200" y="6353048"/>
              <a:ext cx="417952"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a:t>
              </a:r>
              <a:endParaRPr/>
            </a:p>
          </p:txBody>
        </p:sp>
        <p:sp>
          <p:nvSpPr>
            <p:cNvPr id="2290" name="Google Shape;2290;p66"/>
            <p:cNvSpPr txBox="1"/>
            <p:nvPr/>
          </p:nvSpPr>
          <p:spPr>
            <a:xfrm>
              <a:off x="2876339" y="6353047"/>
              <a:ext cx="413603"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B</a:t>
              </a:r>
              <a:endParaRPr/>
            </a:p>
          </p:txBody>
        </p:sp>
        <p:sp>
          <p:nvSpPr>
            <p:cNvPr id="2291" name="Google Shape;2291;p66"/>
            <p:cNvSpPr txBox="1"/>
            <p:nvPr/>
          </p:nvSpPr>
          <p:spPr>
            <a:xfrm>
              <a:off x="4430917" y="6353047"/>
              <a:ext cx="417952"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C</a:t>
              </a:r>
              <a:endParaRPr/>
            </a:p>
          </p:txBody>
        </p:sp>
      </p:grpSp>
      <p:sp>
        <p:nvSpPr>
          <p:cNvPr id="2292" name="Google Shape;2292;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3" name="Google Shape;2293;p66"/>
          <p:cNvSpPr/>
          <p:nvPr/>
        </p:nvSpPr>
        <p:spPr>
          <a:xfrm>
            <a:off x="4899266" y="3429000"/>
            <a:ext cx="434734" cy="369332"/>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t>
            </a:r>
            <a:r>
              <a:rPr baseline="-25000" lang="en-US" sz="1800">
                <a:solidFill>
                  <a:schemeClr val="dk1"/>
                </a:solidFill>
                <a:latin typeface="Tahoma"/>
                <a:ea typeface="Tahoma"/>
                <a:cs typeface="Tahoma"/>
                <a:sym typeface="Tahoma"/>
              </a:rPr>
              <a:t>ik</a:t>
            </a:r>
            <a:endParaRPr baseline="-25000" sz="1800">
              <a:solidFill>
                <a:schemeClr val="dk1"/>
              </a:solidFill>
              <a:latin typeface="Tahoma"/>
              <a:ea typeface="Tahoma"/>
              <a:cs typeface="Tahoma"/>
              <a:sym typeface="Tahom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7" name="Shape 2297"/>
        <p:cNvGrpSpPr/>
        <p:nvPr/>
      </p:nvGrpSpPr>
      <p:grpSpPr>
        <a:xfrm>
          <a:off x="0" y="0"/>
          <a:ext cx="0" cy="0"/>
          <a:chOff x="0" y="0"/>
          <a:chExt cx="0" cy="0"/>
        </a:xfrm>
      </p:grpSpPr>
      <p:sp>
        <p:nvSpPr>
          <p:cNvPr id="2298" name="Google Shape;2298;p67"/>
          <p:cNvSpPr txBox="1"/>
          <p:nvPr/>
        </p:nvSpPr>
        <p:spPr>
          <a:xfrm>
            <a:off x="152400" y="1371600"/>
            <a:ext cx="8915400" cy="4844916"/>
          </a:xfrm>
          <a:prstGeom prst="rect">
            <a:avLst/>
          </a:prstGeom>
          <a:noFill/>
          <a:ln>
            <a:noFill/>
          </a:ln>
        </p:spPr>
        <p:txBody>
          <a:bodyPr anchorCtr="0" anchor="t" bIns="0" lIns="0" spcFirstLastPara="1" rIns="0" wrap="square" tIns="0">
            <a:spAutoFit/>
          </a:bodyPr>
          <a:lstStyle/>
          <a:p>
            <a:pPr indent="0" lvl="0" marL="11397" marR="3457273" rtl="0" algn="l">
              <a:lnSpc>
                <a:spcPct val="157050"/>
              </a:lnSpc>
              <a:spcBef>
                <a:spcPts val="0"/>
              </a:spcBef>
              <a:spcAft>
                <a:spcPts val="0"/>
              </a:spcAft>
              <a:buNone/>
            </a:pPr>
            <a:r>
              <a:rPr b="1" lang="en-US" sz="2000">
                <a:solidFill>
                  <a:schemeClr val="dk1"/>
                </a:solidFill>
                <a:latin typeface="Calibri"/>
                <a:ea typeface="Calibri"/>
                <a:cs typeface="Calibri"/>
                <a:sym typeface="Calibri"/>
              </a:rPr>
              <a:t>C[i,k] = Sum</a:t>
            </a:r>
            <a:r>
              <a:rPr b="1" baseline="-25000" lang="en-US" sz="2000">
                <a:solidFill>
                  <a:schemeClr val="dk1"/>
                </a:solidFill>
                <a:latin typeface="Calibri"/>
                <a:ea typeface="Calibri"/>
                <a:cs typeface="Calibri"/>
                <a:sym typeface="Calibri"/>
              </a:rPr>
              <a:t>j </a:t>
            </a:r>
            <a:r>
              <a:rPr b="1" lang="en-US" sz="2000">
                <a:solidFill>
                  <a:schemeClr val="dk1"/>
                </a:solidFill>
                <a:latin typeface="Calibri"/>
                <a:ea typeface="Calibri"/>
                <a:cs typeface="Calibri"/>
                <a:sym typeface="Calibri"/>
              </a:rPr>
              <a:t>(A[i,j] </a:t>
            </a:r>
            <a:r>
              <a:rPr lang="en-US" sz="2000">
                <a:solidFill>
                  <a:schemeClr val="dk1"/>
                </a:solidFill>
                <a:latin typeface="Calibri"/>
                <a:ea typeface="Calibri"/>
                <a:cs typeface="Calibri"/>
                <a:sym typeface="Calibri"/>
              </a:rPr>
              <a:t>x </a:t>
            </a:r>
            <a:r>
              <a:rPr b="1" lang="en-US" sz="2000">
                <a:solidFill>
                  <a:schemeClr val="dk1"/>
                </a:solidFill>
                <a:latin typeface="Calibri"/>
                <a:ea typeface="Calibri"/>
                <a:cs typeface="Calibri"/>
                <a:sym typeface="Calibri"/>
              </a:rPr>
              <a:t>B[j,k]), C is L</a:t>
            </a:r>
            <a:r>
              <a:rPr lang="en-US" sz="2000">
                <a:solidFill>
                  <a:schemeClr val="dk1"/>
                </a:solidFill>
                <a:latin typeface="Calibri"/>
                <a:ea typeface="Calibri"/>
                <a:cs typeface="Calibri"/>
                <a:sym typeface="Calibri"/>
              </a:rPr>
              <a:t> x </a:t>
            </a:r>
            <a:r>
              <a:rPr b="1" lang="en-US" sz="2000">
                <a:solidFill>
                  <a:schemeClr val="dk1"/>
                </a:solidFill>
                <a:latin typeface="Calibri"/>
                <a:ea typeface="Calibri"/>
                <a:cs typeface="Calibri"/>
                <a:sym typeface="Calibri"/>
              </a:rPr>
              <a:t>N</a:t>
            </a:r>
            <a:endParaRPr/>
          </a:p>
          <a:p>
            <a:pPr indent="0" lvl="0" marL="11397" marR="0" rtl="0" algn="l">
              <a:spcBef>
                <a:spcPts val="0"/>
              </a:spcBef>
              <a:spcAft>
                <a:spcPts val="0"/>
              </a:spcAft>
              <a:buNone/>
            </a:pPr>
            <a:r>
              <a:rPr lang="en-US" sz="2400">
                <a:solidFill>
                  <a:srgbClr val="A01A06"/>
                </a:solidFill>
                <a:latin typeface="Calibri"/>
                <a:ea typeface="Calibri"/>
                <a:cs typeface="Calibri"/>
                <a:sym typeface="Calibri"/>
              </a:rPr>
              <a:t>In the map phase</a:t>
            </a:r>
            <a:r>
              <a:rPr lang="en-US" sz="2400">
                <a:solidFill>
                  <a:schemeClr val="dk1"/>
                </a:solidFill>
                <a:latin typeface="Calibri"/>
                <a:ea typeface="Calibri"/>
                <a:cs typeface="Calibri"/>
                <a:sym typeface="Calibri"/>
              </a:rPr>
              <a:t>:</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each element (i,j) of A, emit </a:t>
            </a:r>
            <a:r>
              <a:rPr b="1" i="0" lang="en-US" sz="2400" u="none" cap="none" strike="noStrike">
                <a:solidFill>
                  <a:srgbClr val="008000"/>
                </a:solidFill>
                <a:latin typeface="Calibri"/>
                <a:ea typeface="Calibri"/>
                <a:cs typeface="Calibri"/>
                <a:sym typeface="Calibri"/>
              </a:rPr>
              <a:t>((i,k), (‘A’, i, j, A[i,j])) </a:t>
            </a:r>
            <a:r>
              <a:rPr b="0" i="0" lang="en-US" sz="2400" u="none" cap="none" strike="noStrike">
                <a:solidFill>
                  <a:schemeClr val="dk1"/>
                </a:solidFill>
                <a:latin typeface="Calibri"/>
                <a:ea typeface="Calibri"/>
                <a:cs typeface="Calibri"/>
                <a:sym typeface="Calibri"/>
              </a:rPr>
              <a:t>for k in 1..N</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each element (j,k) of B, emit </a:t>
            </a:r>
            <a:r>
              <a:rPr b="1" i="0" lang="en-US" sz="2400" u="none" cap="none" strike="noStrike">
                <a:solidFill>
                  <a:srgbClr val="008000"/>
                </a:solidFill>
                <a:latin typeface="Calibri"/>
                <a:ea typeface="Calibri"/>
                <a:cs typeface="Calibri"/>
                <a:sym typeface="Calibri"/>
              </a:rPr>
              <a:t>((i,k), (‘B’, j, k, B[j,k])) </a:t>
            </a:r>
            <a:r>
              <a:rPr b="0" i="0" lang="en-US" sz="2400" u="none" cap="none" strike="noStrike">
                <a:solidFill>
                  <a:schemeClr val="dk1"/>
                </a:solidFill>
                <a:latin typeface="Calibri"/>
                <a:ea typeface="Calibri"/>
                <a:cs typeface="Calibri"/>
                <a:sym typeface="Calibri"/>
              </a:rPr>
              <a:t>for i in 1..L </a:t>
            </a:r>
            <a:endParaRPr/>
          </a:p>
          <a:p>
            <a:pPr indent="0" lvl="1" marL="0" marR="0" rtl="0" algn="l">
              <a:spcBef>
                <a:spcPts val="0"/>
              </a:spcBef>
              <a:spcAft>
                <a:spcPts val="0"/>
              </a:spcAft>
              <a:buNone/>
            </a:pPr>
            <a:r>
              <a:rPr b="0" i="0" lang="en-US" sz="1800" u="none" cap="none" strike="noStrike">
                <a:solidFill>
                  <a:srgbClr val="3366FF"/>
                </a:solidFill>
                <a:latin typeface="Calibri"/>
                <a:ea typeface="Calibri"/>
                <a:cs typeface="Calibri"/>
                <a:sym typeface="Calibri"/>
              </a:rPr>
              <a:t>e.g.,</a:t>
            </a:r>
            <a:endParaRPr b="0" i="0" sz="1800" u="none" cap="none" strike="noStrike">
              <a:solidFill>
                <a:schemeClr val="dk1"/>
              </a:solidFill>
              <a:latin typeface="Calibri"/>
              <a:ea typeface="Calibri"/>
              <a:cs typeface="Calibri"/>
              <a:sym typeface="Calibri"/>
            </a:endParaRPr>
          </a:p>
          <a:p>
            <a:pPr indent="0" lvl="0" marL="0" marR="0" rtl="0" algn="l">
              <a:spcBef>
                <a:spcPts val="600"/>
              </a:spcBef>
              <a:spcAft>
                <a:spcPts val="0"/>
              </a:spcAft>
              <a:buNone/>
            </a:pPr>
            <a:r>
              <a:rPr lang="en-US" sz="1800">
                <a:solidFill>
                  <a:srgbClr val="3366FF"/>
                </a:solidFill>
                <a:latin typeface="Calibri"/>
                <a:ea typeface="Calibri"/>
                <a:cs typeface="Calibri"/>
                <a:sym typeface="Calibri"/>
              </a:rPr>
              <a:t>C[</a:t>
            </a:r>
            <a:r>
              <a:rPr lang="en-US" sz="1800">
                <a:solidFill>
                  <a:srgbClr val="FF0000"/>
                </a:solidFill>
                <a:latin typeface="Calibri"/>
                <a:ea typeface="Calibri"/>
                <a:cs typeface="Calibri"/>
                <a:sym typeface="Calibri"/>
              </a:rPr>
              <a:t>1</a:t>
            </a:r>
            <a:r>
              <a:rPr lang="en-US" sz="1800">
                <a:solidFill>
                  <a:srgbClr val="3366FF"/>
                </a:solidFill>
                <a:latin typeface="Calibri"/>
                <a:ea typeface="Calibri"/>
                <a:cs typeface="Calibri"/>
                <a:sym typeface="Calibri"/>
              </a:rPr>
              <a:t>,1] = A[1,1] * B[1,1] + </a:t>
            </a:r>
            <a:r>
              <a:rPr b="1" lang="en-US" sz="1800">
                <a:solidFill>
                  <a:srgbClr val="FF0000"/>
                </a:solidFill>
                <a:latin typeface="Calibri"/>
                <a:ea typeface="Calibri"/>
                <a:cs typeface="Calibri"/>
                <a:sym typeface="Calibri"/>
              </a:rPr>
              <a:t>A[1,2] </a:t>
            </a:r>
            <a:r>
              <a:rPr lang="en-US" sz="1800">
                <a:solidFill>
                  <a:srgbClr val="3366FF"/>
                </a:solidFill>
                <a:latin typeface="Calibri"/>
                <a:ea typeface="Calibri"/>
                <a:cs typeface="Calibri"/>
                <a:sym typeface="Calibri"/>
              </a:rPr>
              <a:t>* B[2,1] + A[1,3] * </a:t>
            </a:r>
            <a:r>
              <a:rPr b="1" lang="en-US" sz="1800">
                <a:solidFill>
                  <a:srgbClr val="0F243E"/>
                </a:solidFill>
                <a:latin typeface="Calibri"/>
                <a:ea typeface="Calibri"/>
                <a:cs typeface="Calibri"/>
                <a:sym typeface="Calibri"/>
              </a:rPr>
              <a:t>B[3,1] </a:t>
            </a:r>
            <a:r>
              <a:rPr lang="en-US" sz="1800">
                <a:solidFill>
                  <a:srgbClr val="3366FF"/>
                </a:solidFill>
                <a:latin typeface="Calibri"/>
                <a:ea typeface="Calibri"/>
                <a:cs typeface="Calibri"/>
                <a:sym typeface="Calibri"/>
              </a:rPr>
              <a:t>+ A[1,4] * B[4,1] + A[1,5] * B[5,1]</a:t>
            </a:r>
            <a:endParaRPr/>
          </a:p>
          <a:p>
            <a:pPr indent="0" lvl="0" marL="0" marR="0" rtl="0" algn="l">
              <a:spcBef>
                <a:spcPts val="600"/>
              </a:spcBef>
              <a:spcAft>
                <a:spcPts val="0"/>
              </a:spcAft>
              <a:buNone/>
            </a:pPr>
            <a:r>
              <a:rPr lang="en-US" sz="1800">
                <a:solidFill>
                  <a:srgbClr val="3366FF"/>
                </a:solidFill>
                <a:latin typeface="Calibri"/>
                <a:ea typeface="Calibri"/>
                <a:cs typeface="Calibri"/>
                <a:sym typeface="Calibri"/>
              </a:rPr>
              <a:t>C[</a:t>
            </a:r>
            <a:r>
              <a:rPr lang="en-US" sz="1800">
                <a:solidFill>
                  <a:srgbClr val="FF0000"/>
                </a:solidFill>
                <a:latin typeface="Calibri"/>
                <a:ea typeface="Calibri"/>
                <a:cs typeface="Calibri"/>
                <a:sym typeface="Calibri"/>
              </a:rPr>
              <a:t>1</a:t>
            </a:r>
            <a:r>
              <a:rPr lang="en-US" sz="1800">
                <a:solidFill>
                  <a:srgbClr val="3366FF"/>
                </a:solidFill>
                <a:latin typeface="Calibri"/>
                <a:ea typeface="Calibri"/>
                <a:cs typeface="Calibri"/>
                <a:sym typeface="Calibri"/>
              </a:rPr>
              <a:t>,2] = A[1,1] * B[1,2] + </a:t>
            </a:r>
            <a:r>
              <a:rPr b="1" lang="en-US" sz="1800">
                <a:solidFill>
                  <a:srgbClr val="FF0000"/>
                </a:solidFill>
                <a:latin typeface="Calibri"/>
                <a:ea typeface="Calibri"/>
                <a:cs typeface="Calibri"/>
                <a:sym typeface="Calibri"/>
              </a:rPr>
              <a:t>A[1,2] </a:t>
            </a:r>
            <a:r>
              <a:rPr lang="en-US" sz="1800">
                <a:solidFill>
                  <a:srgbClr val="3366FF"/>
                </a:solidFill>
                <a:latin typeface="Calibri"/>
                <a:ea typeface="Calibri"/>
                <a:cs typeface="Calibri"/>
                <a:sym typeface="Calibri"/>
              </a:rPr>
              <a:t>* B[2,2] + A[1,3] * B[3,2] + A[1,4] * B[4,2] + A[1,5] * B[5,2]</a:t>
            </a:r>
            <a:endParaRPr/>
          </a:p>
          <a:p>
            <a:pPr indent="0" lvl="0" marL="0" marR="0" rtl="0" algn="l">
              <a:spcBef>
                <a:spcPts val="600"/>
              </a:spcBef>
              <a:spcAft>
                <a:spcPts val="0"/>
              </a:spcAft>
              <a:buNone/>
            </a:pPr>
            <a:r>
              <a:rPr lang="en-US" sz="1800">
                <a:solidFill>
                  <a:srgbClr val="3366FF"/>
                </a:solidFill>
                <a:latin typeface="Calibri"/>
                <a:ea typeface="Calibri"/>
                <a:cs typeface="Calibri"/>
                <a:sym typeface="Calibri"/>
              </a:rPr>
              <a:t>C[2,</a:t>
            </a:r>
            <a:r>
              <a:rPr b="1" lang="en-US" sz="1800">
                <a:solidFill>
                  <a:schemeClr val="dk1"/>
                </a:solidFill>
                <a:latin typeface="Calibri"/>
                <a:ea typeface="Calibri"/>
                <a:cs typeface="Calibri"/>
                <a:sym typeface="Calibri"/>
              </a:rPr>
              <a:t>1</a:t>
            </a:r>
            <a:r>
              <a:rPr lang="en-US" sz="1800">
                <a:solidFill>
                  <a:srgbClr val="3366FF"/>
                </a:solidFill>
                <a:latin typeface="Calibri"/>
                <a:ea typeface="Calibri"/>
                <a:cs typeface="Calibri"/>
                <a:sym typeface="Calibri"/>
              </a:rPr>
              <a:t>] = A[2,1] * B[1,1] + A[2,2] * B[2,1] + A[2,3] * </a:t>
            </a:r>
            <a:r>
              <a:rPr b="1" lang="en-US" sz="1800">
                <a:solidFill>
                  <a:srgbClr val="10253F"/>
                </a:solidFill>
                <a:latin typeface="Calibri"/>
                <a:ea typeface="Calibri"/>
                <a:cs typeface="Calibri"/>
                <a:sym typeface="Calibri"/>
              </a:rPr>
              <a:t>B[3,1]</a:t>
            </a:r>
            <a:r>
              <a:rPr lang="en-US" sz="1800">
                <a:solidFill>
                  <a:srgbClr val="10253F"/>
                </a:solidFill>
                <a:latin typeface="Calibri"/>
                <a:ea typeface="Calibri"/>
                <a:cs typeface="Calibri"/>
                <a:sym typeface="Calibri"/>
              </a:rPr>
              <a:t> </a:t>
            </a:r>
            <a:r>
              <a:rPr lang="en-US" sz="1800">
                <a:solidFill>
                  <a:srgbClr val="3366FF"/>
                </a:solidFill>
                <a:latin typeface="Calibri"/>
                <a:ea typeface="Calibri"/>
                <a:cs typeface="Calibri"/>
                <a:sym typeface="Calibri"/>
              </a:rPr>
              <a:t>+ A[2,4] * B[4,1] + A[2,5] * B[5,1]</a:t>
            </a:r>
            <a:endParaRPr/>
          </a:p>
          <a:p>
            <a:pPr indent="0" lvl="0" marL="0" marR="0" rtl="0" algn="l">
              <a:spcBef>
                <a:spcPts val="600"/>
              </a:spcBef>
              <a:spcAft>
                <a:spcPts val="0"/>
              </a:spcAft>
              <a:buNone/>
            </a:pPr>
            <a:r>
              <a:rPr lang="en-US" sz="1800">
                <a:solidFill>
                  <a:srgbClr val="3366FF"/>
                </a:solidFill>
                <a:latin typeface="Calibri"/>
                <a:ea typeface="Calibri"/>
                <a:cs typeface="Calibri"/>
                <a:sym typeface="Calibri"/>
              </a:rPr>
              <a:t>C[3,</a:t>
            </a:r>
            <a:r>
              <a:rPr b="1" lang="en-US" sz="1800">
                <a:solidFill>
                  <a:schemeClr val="dk1"/>
                </a:solidFill>
                <a:latin typeface="Calibri"/>
                <a:ea typeface="Calibri"/>
                <a:cs typeface="Calibri"/>
                <a:sym typeface="Calibri"/>
              </a:rPr>
              <a:t>1</a:t>
            </a:r>
            <a:r>
              <a:rPr lang="en-US" sz="1800">
                <a:solidFill>
                  <a:srgbClr val="3366FF"/>
                </a:solidFill>
                <a:latin typeface="Calibri"/>
                <a:ea typeface="Calibri"/>
                <a:cs typeface="Calibri"/>
                <a:sym typeface="Calibri"/>
              </a:rPr>
              <a:t>] = A[3,1] * B[1,1] + A[3,2] * B[2,1] + A[3,3] * </a:t>
            </a:r>
            <a:r>
              <a:rPr b="1" lang="en-US" sz="1800">
                <a:solidFill>
                  <a:srgbClr val="10253F"/>
                </a:solidFill>
                <a:latin typeface="Calibri"/>
                <a:ea typeface="Calibri"/>
                <a:cs typeface="Calibri"/>
                <a:sym typeface="Calibri"/>
              </a:rPr>
              <a:t>B[3,1]</a:t>
            </a:r>
            <a:r>
              <a:rPr lang="en-US" sz="1800">
                <a:solidFill>
                  <a:srgbClr val="10253F"/>
                </a:solidFill>
                <a:latin typeface="Calibri"/>
                <a:ea typeface="Calibri"/>
                <a:cs typeface="Calibri"/>
                <a:sym typeface="Calibri"/>
              </a:rPr>
              <a:t> </a:t>
            </a:r>
            <a:r>
              <a:rPr lang="en-US" sz="1800">
                <a:solidFill>
                  <a:srgbClr val="3366FF"/>
                </a:solidFill>
                <a:latin typeface="Calibri"/>
                <a:ea typeface="Calibri"/>
                <a:cs typeface="Calibri"/>
                <a:sym typeface="Calibri"/>
              </a:rPr>
              <a:t>+ A[3,4] * B[4,1] + A[3,5] * B[5,1]</a:t>
            </a:r>
            <a:endParaRPr/>
          </a:p>
          <a:p>
            <a:pPr indent="0" lvl="0" marL="91440" marR="0" rtl="0" algn="l">
              <a:spcBef>
                <a:spcPts val="600"/>
              </a:spcBef>
              <a:spcAft>
                <a:spcPts val="0"/>
              </a:spcAft>
              <a:buNone/>
            </a:pPr>
            <a:r>
              <a:rPr lang="en-US" sz="1800">
                <a:solidFill>
                  <a:schemeClr val="dk1"/>
                </a:solidFill>
                <a:latin typeface="Calibri"/>
                <a:ea typeface="Calibri"/>
                <a:cs typeface="Calibri"/>
                <a:sym typeface="Calibri"/>
              </a:rPr>
              <a:t>Map phase: For </a:t>
            </a:r>
            <a:r>
              <a:rPr b="1" lang="en-US" sz="1800">
                <a:solidFill>
                  <a:srgbClr val="FF0000"/>
                </a:solidFill>
                <a:latin typeface="Calibri"/>
                <a:ea typeface="Calibri"/>
                <a:cs typeface="Calibri"/>
                <a:sym typeface="Calibri"/>
              </a:rPr>
              <a:t>A[1,2]</a:t>
            </a:r>
            <a:r>
              <a:rPr lang="en-US" sz="1800">
                <a:solidFill>
                  <a:schemeClr val="dk1"/>
                </a:solidFill>
                <a:latin typeface="Calibri"/>
                <a:ea typeface="Calibri"/>
                <a:cs typeface="Calibri"/>
                <a:sym typeface="Calibri"/>
              </a:rPr>
              <a:t>, emit ((1, k), (‘A’, 1, 2, A[1,2])) for k in 1..2</a:t>
            </a:r>
            <a:endParaRPr/>
          </a:p>
          <a:p>
            <a:pPr indent="0" lvl="0" marL="91440" marR="0" rtl="0" algn="l">
              <a:spcBef>
                <a:spcPts val="120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emit (</a:t>
            </a:r>
            <a:r>
              <a:rPr b="1" lang="en-US" sz="1800">
                <a:solidFill>
                  <a:srgbClr val="A01A06"/>
                </a:solidFill>
                <a:latin typeface="Calibri"/>
                <a:ea typeface="Calibri"/>
                <a:cs typeface="Calibri"/>
                <a:sym typeface="Calibri"/>
              </a:rPr>
              <a:t>(</a:t>
            </a:r>
            <a:r>
              <a:rPr b="1" lang="en-US" sz="1800">
                <a:solidFill>
                  <a:srgbClr val="FF0000"/>
                </a:solidFill>
                <a:latin typeface="Calibri"/>
                <a:ea typeface="Calibri"/>
                <a:cs typeface="Calibri"/>
                <a:sym typeface="Calibri"/>
              </a:rPr>
              <a:t>1</a:t>
            </a:r>
            <a:r>
              <a:rPr b="1" lang="en-US" sz="1800">
                <a:solidFill>
                  <a:srgbClr val="A01A06"/>
                </a:solidFill>
                <a:latin typeface="Calibri"/>
                <a:ea typeface="Calibri"/>
                <a:cs typeface="Calibri"/>
                <a:sym typeface="Calibri"/>
              </a:rPr>
              <a:t>,1)</a:t>
            </a:r>
            <a:r>
              <a:rPr b="1" lang="en-US" sz="1800">
                <a:solidFill>
                  <a:schemeClr val="dk1"/>
                </a:solidFill>
                <a:latin typeface="Calibri"/>
                <a:ea typeface="Calibri"/>
                <a:cs typeface="Calibri"/>
                <a:sym typeface="Calibri"/>
              </a:rPr>
              <a:t>(‘A’, 1, 2, A[1,2])) (</a:t>
            </a:r>
            <a:r>
              <a:rPr b="1" lang="en-US" sz="1800">
                <a:solidFill>
                  <a:srgbClr val="A01A06"/>
                </a:solidFill>
                <a:latin typeface="Calibri"/>
                <a:ea typeface="Calibri"/>
                <a:cs typeface="Calibri"/>
                <a:sym typeface="Calibri"/>
              </a:rPr>
              <a:t>(</a:t>
            </a:r>
            <a:r>
              <a:rPr b="1" lang="en-US" sz="1800">
                <a:solidFill>
                  <a:srgbClr val="FF0000"/>
                </a:solidFill>
                <a:latin typeface="Calibri"/>
                <a:ea typeface="Calibri"/>
                <a:cs typeface="Calibri"/>
                <a:sym typeface="Calibri"/>
              </a:rPr>
              <a:t>1</a:t>
            </a:r>
            <a:r>
              <a:rPr b="1" lang="en-US" sz="1800">
                <a:solidFill>
                  <a:srgbClr val="A01A06"/>
                </a:solidFill>
                <a:latin typeface="Calibri"/>
                <a:ea typeface="Calibri"/>
                <a:cs typeface="Calibri"/>
                <a:sym typeface="Calibri"/>
              </a:rPr>
              <a:t>,2)</a:t>
            </a:r>
            <a:r>
              <a:rPr b="1" lang="en-US" sz="1800">
                <a:solidFill>
                  <a:schemeClr val="dk1"/>
                </a:solidFill>
                <a:latin typeface="Calibri"/>
                <a:ea typeface="Calibri"/>
                <a:cs typeface="Calibri"/>
                <a:sym typeface="Calibri"/>
              </a:rPr>
              <a:t>(‘A’, 1, 2, A[1,2]))</a:t>
            </a:r>
            <a:endParaRPr/>
          </a:p>
          <a:p>
            <a:pPr indent="0" lvl="0" marL="91440" marR="0" rtl="0" algn="l">
              <a:spcBef>
                <a:spcPts val="1200"/>
              </a:spcBef>
              <a:spcAft>
                <a:spcPts val="0"/>
              </a:spcAft>
              <a:buNone/>
            </a:pPr>
            <a:r>
              <a:rPr lang="en-US" sz="1800">
                <a:solidFill>
                  <a:schemeClr val="dk1"/>
                </a:solidFill>
                <a:latin typeface="Calibri"/>
                <a:ea typeface="Calibri"/>
                <a:cs typeface="Calibri"/>
                <a:sym typeface="Calibri"/>
              </a:rPr>
              <a:t>	      For </a:t>
            </a:r>
            <a:r>
              <a:rPr b="1" lang="en-US" sz="1800">
                <a:solidFill>
                  <a:srgbClr val="10253F"/>
                </a:solidFill>
                <a:latin typeface="Calibri"/>
                <a:ea typeface="Calibri"/>
                <a:cs typeface="Calibri"/>
                <a:sym typeface="Calibri"/>
              </a:rPr>
              <a:t>B[3,1]</a:t>
            </a:r>
            <a:r>
              <a:rPr lang="en-US" sz="1800">
                <a:solidFill>
                  <a:schemeClr val="dk1"/>
                </a:solidFill>
                <a:latin typeface="Calibri"/>
                <a:ea typeface="Calibri"/>
                <a:cs typeface="Calibri"/>
                <a:sym typeface="Calibri"/>
              </a:rPr>
              <a:t>, emit ((i, 1), (‘B’, 3, 1, B[3,1])) for i in 1..3</a:t>
            </a:r>
            <a:endParaRPr/>
          </a:p>
          <a:p>
            <a:pPr indent="0" lvl="0" marL="91440" marR="0" rtl="0" algn="l">
              <a:spcBef>
                <a:spcPts val="120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emit (</a:t>
            </a:r>
            <a:r>
              <a:rPr b="1" lang="en-US" sz="1800">
                <a:solidFill>
                  <a:srgbClr val="A01A06"/>
                </a:solidFill>
                <a:latin typeface="Calibri"/>
                <a:ea typeface="Calibri"/>
                <a:cs typeface="Calibri"/>
                <a:sym typeface="Calibri"/>
              </a:rPr>
              <a:t>(1,</a:t>
            </a:r>
            <a:r>
              <a:rPr b="1" lang="en-US" sz="1800">
                <a:solidFill>
                  <a:srgbClr val="FF0000"/>
                </a:solidFill>
                <a:latin typeface="Calibri"/>
                <a:ea typeface="Calibri"/>
                <a:cs typeface="Calibri"/>
                <a:sym typeface="Calibri"/>
              </a:rPr>
              <a:t>1</a:t>
            </a:r>
            <a:r>
              <a:rPr b="1" lang="en-US" sz="1800">
                <a:solidFill>
                  <a:srgbClr val="A01A06"/>
                </a:solidFill>
                <a:latin typeface="Calibri"/>
                <a:ea typeface="Calibri"/>
                <a:cs typeface="Calibri"/>
                <a:sym typeface="Calibri"/>
              </a:rPr>
              <a:t>)</a:t>
            </a:r>
            <a:r>
              <a:rPr b="1" lang="en-US" sz="1800">
                <a:solidFill>
                  <a:schemeClr val="dk1"/>
                </a:solidFill>
                <a:latin typeface="Calibri"/>
                <a:ea typeface="Calibri"/>
                <a:cs typeface="Calibri"/>
                <a:sym typeface="Calibri"/>
              </a:rPr>
              <a:t>, (‘B’, 3, 1,B[3,1])), (</a:t>
            </a:r>
            <a:r>
              <a:rPr b="1" lang="en-US" sz="1800">
                <a:solidFill>
                  <a:srgbClr val="A01A06"/>
                </a:solidFill>
                <a:latin typeface="Calibri"/>
                <a:ea typeface="Calibri"/>
                <a:cs typeface="Calibri"/>
                <a:sym typeface="Calibri"/>
              </a:rPr>
              <a:t>(2,</a:t>
            </a:r>
            <a:r>
              <a:rPr b="1" lang="en-US" sz="1800">
                <a:solidFill>
                  <a:srgbClr val="FF0000"/>
                </a:solidFill>
                <a:latin typeface="Calibri"/>
                <a:ea typeface="Calibri"/>
                <a:cs typeface="Calibri"/>
                <a:sym typeface="Calibri"/>
              </a:rPr>
              <a:t>1</a:t>
            </a:r>
            <a:r>
              <a:rPr b="1" lang="en-US" sz="1800">
                <a:solidFill>
                  <a:srgbClr val="A01A06"/>
                </a:solidFill>
                <a:latin typeface="Calibri"/>
                <a:ea typeface="Calibri"/>
                <a:cs typeface="Calibri"/>
                <a:sym typeface="Calibri"/>
              </a:rPr>
              <a:t>)</a:t>
            </a:r>
            <a:r>
              <a:rPr b="1" lang="en-US" sz="1800">
                <a:solidFill>
                  <a:schemeClr val="dk1"/>
                </a:solidFill>
                <a:latin typeface="Calibri"/>
                <a:ea typeface="Calibri"/>
                <a:cs typeface="Calibri"/>
                <a:sym typeface="Calibri"/>
              </a:rPr>
              <a:t>(‘B’, 3, 1,B[3,1])), (</a:t>
            </a:r>
            <a:r>
              <a:rPr b="1" lang="en-US" sz="1800">
                <a:solidFill>
                  <a:srgbClr val="A01A06"/>
                </a:solidFill>
                <a:latin typeface="Calibri"/>
                <a:ea typeface="Calibri"/>
                <a:cs typeface="Calibri"/>
                <a:sym typeface="Calibri"/>
              </a:rPr>
              <a:t>(3,</a:t>
            </a:r>
            <a:r>
              <a:rPr b="1" lang="en-US" sz="1800">
                <a:solidFill>
                  <a:srgbClr val="FF0000"/>
                </a:solidFill>
                <a:latin typeface="Calibri"/>
                <a:ea typeface="Calibri"/>
                <a:cs typeface="Calibri"/>
                <a:sym typeface="Calibri"/>
              </a:rPr>
              <a:t>1</a:t>
            </a:r>
            <a:r>
              <a:rPr b="1" lang="en-US" sz="1800">
                <a:solidFill>
                  <a:srgbClr val="A01A06"/>
                </a:solidFill>
                <a:latin typeface="Calibri"/>
                <a:ea typeface="Calibri"/>
                <a:cs typeface="Calibri"/>
                <a:sym typeface="Calibri"/>
              </a:rPr>
              <a:t>)</a:t>
            </a:r>
            <a:r>
              <a:rPr b="1" lang="en-US" sz="1800">
                <a:solidFill>
                  <a:schemeClr val="dk1"/>
                </a:solidFill>
                <a:latin typeface="Calibri"/>
                <a:ea typeface="Calibri"/>
                <a:cs typeface="Calibri"/>
                <a:sym typeface="Calibri"/>
              </a:rPr>
              <a:t>(‘B’, 3, 1,B[3,1]))</a:t>
            </a:r>
            <a:endParaRPr b="1" sz="2000">
              <a:solidFill>
                <a:schemeClr val="dk1"/>
              </a:solidFill>
              <a:latin typeface="Calibri"/>
              <a:ea typeface="Calibri"/>
              <a:cs typeface="Calibri"/>
              <a:sym typeface="Calibri"/>
            </a:endParaRPr>
          </a:p>
        </p:txBody>
      </p:sp>
      <p:sp>
        <p:nvSpPr>
          <p:cNvPr id="2299" name="Google Shape;2299;p67"/>
          <p:cNvSpPr txBox="1"/>
          <p:nvPr>
            <p:ph idx="4294967295" type="sldNum"/>
          </p:nvPr>
        </p:nvSpPr>
        <p:spPr>
          <a:xfrm>
            <a:off x="7002668" y="6141871"/>
            <a:ext cx="1586923" cy="506855"/>
          </a:xfrm>
          <a:prstGeom prst="rect">
            <a:avLst/>
          </a:prstGeom>
          <a:noFill/>
          <a:ln>
            <a:noFill/>
          </a:ln>
        </p:spPr>
        <p:txBody>
          <a:bodyPr anchorCtr="0" anchor="t" bIns="0" lIns="0" spcFirstLastPara="1" rIns="0" wrap="square" tIns="136175">
            <a:spAutoFit/>
          </a:bodyPr>
          <a:lstStyle/>
          <a:p>
            <a:pPr indent="0" lvl="0" marL="1156793" rtl="0" algn="r">
              <a:spcBef>
                <a:spcPts val="0"/>
              </a:spcBef>
              <a:spcAft>
                <a:spcPts val="0"/>
              </a:spcAft>
              <a:buNone/>
            </a:pPr>
            <a:fld id="{00000000-1234-1234-1234-123412341234}" type="slidenum">
              <a:rPr lang="en-US"/>
              <a:t>‹#›</a:t>
            </a:fld>
            <a:endParaRPr/>
          </a:p>
        </p:txBody>
      </p:sp>
      <p:sp>
        <p:nvSpPr>
          <p:cNvPr id="2300" name="Google Shape;2300;p67"/>
          <p:cNvSpPr/>
          <p:nvPr/>
        </p:nvSpPr>
        <p:spPr>
          <a:xfrm>
            <a:off x="4950454" y="1834431"/>
            <a:ext cx="434734" cy="369332"/>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t>
            </a:r>
            <a:r>
              <a:rPr baseline="-25000" lang="en-US" sz="1800">
                <a:solidFill>
                  <a:schemeClr val="dk1"/>
                </a:solidFill>
                <a:latin typeface="Tahoma"/>
                <a:ea typeface="Tahoma"/>
                <a:cs typeface="Tahoma"/>
                <a:sym typeface="Tahoma"/>
              </a:rPr>
              <a:t>ik</a:t>
            </a:r>
            <a:endParaRPr baseline="-25000" sz="1800">
              <a:solidFill>
                <a:schemeClr val="dk1"/>
              </a:solidFill>
              <a:latin typeface="Tahoma"/>
              <a:ea typeface="Tahoma"/>
              <a:cs typeface="Tahoma"/>
              <a:sym typeface="Tahoma"/>
            </a:endParaRPr>
          </a:p>
        </p:txBody>
      </p:sp>
      <p:grpSp>
        <p:nvGrpSpPr>
          <p:cNvPr id="2301" name="Google Shape;2301;p67"/>
          <p:cNvGrpSpPr/>
          <p:nvPr/>
        </p:nvGrpSpPr>
        <p:grpSpPr>
          <a:xfrm>
            <a:off x="5663921" y="116668"/>
            <a:ext cx="3004981" cy="1716756"/>
            <a:chOff x="5410200" y="1752600"/>
            <a:chExt cx="3004981" cy="1716756"/>
          </a:xfrm>
        </p:grpSpPr>
        <p:sp>
          <p:nvSpPr>
            <p:cNvPr id="2302" name="Google Shape;2302;p67"/>
            <p:cNvSpPr/>
            <p:nvPr/>
          </p:nvSpPr>
          <p:spPr>
            <a:xfrm>
              <a:off x="6861550" y="1819231"/>
              <a:ext cx="117399" cy="12676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03" name="Google Shape;2303;p67"/>
            <p:cNvSpPr/>
            <p:nvPr/>
          </p:nvSpPr>
          <p:spPr>
            <a:xfrm>
              <a:off x="6882339" y="1834751"/>
              <a:ext cx="80712" cy="1221558"/>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04" name="Google Shape;2304;p67"/>
            <p:cNvSpPr/>
            <p:nvPr/>
          </p:nvSpPr>
          <p:spPr>
            <a:xfrm>
              <a:off x="8334469" y="2142888"/>
              <a:ext cx="80712" cy="711085"/>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05" name="Google Shape;2305;p67"/>
            <p:cNvSpPr/>
            <p:nvPr/>
          </p:nvSpPr>
          <p:spPr>
            <a:xfrm>
              <a:off x="7256305" y="1827356"/>
              <a:ext cx="117399" cy="12594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06" name="Google Shape;2306;p67"/>
            <p:cNvSpPr/>
            <p:nvPr/>
          </p:nvSpPr>
          <p:spPr>
            <a:xfrm>
              <a:off x="7272447" y="1842070"/>
              <a:ext cx="80712" cy="1214358"/>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07" name="Google Shape;2307;p67"/>
            <p:cNvSpPr txBox="1"/>
            <p:nvPr/>
          </p:nvSpPr>
          <p:spPr>
            <a:xfrm>
              <a:off x="8005428" y="3178179"/>
              <a:ext cx="152680" cy="19973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308" name="Google Shape;2308;p67"/>
            <p:cNvSpPr/>
            <p:nvPr/>
          </p:nvSpPr>
          <p:spPr>
            <a:xfrm>
              <a:off x="7848600" y="2142888"/>
              <a:ext cx="80712" cy="711085"/>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09" name="Google Shape;2309;p67"/>
            <p:cNvSpPr/>
            <p:nvPr/>
          </p:nvSpPr>
          <p:spPr>
            <a:xfrm>
              <a:off x="5410200" y="2102004"/>
              <a:ext cx="117399" cy="7573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10" name="Google Shape;2310;p67"/>
            <p:cNvSpPr/>
            <p:nvPr/>
          </p:nvSpPr>
          <p:spPr>
            <a:xfrm>
              <a:off x="5430643" y="2117275"/>
              <a:ext cx="80712" cy="711085"/>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11" name="Google Shape;2311;p67"/>
            <p:cNvSpPr/>
            <p:nvPr/>
          </p:nvSpPr>
          <p:spPr>
            <a:xfrm>
              <a:off x="6356732" y="2102004"/>
              <a:ext cx="117399" cy="7573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12" name="Google Shape;2312;p67"/>
            <p:cNvSpPr/>
            <p:nvPr/>
          </p:nvSpPr>
          <p:spPr>
            <a:xfrm>
              <a:off x="6372284" y="2117275"/>
              <a:ext cx="80712" cy="711085"/>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13" name="Google Shape;2313;p67"/>
            <p:cNvSpPr txBox="1"/>
            <p:nvPr/>
          </p:nvSpPr>
          <p:spPr>
            <a:xfrm>
              <a:off x="6524699" y="2286000"/>
              <a:ext cx="104701" cy="19775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900">
                  <a:solidFill>
                    <a:schemeClr val="dk1"/>
                  </a:solidFill>
                  <a:latin typeface="Arial"/>
                  <a:ea typeface="Arial"/>
                  <a:cs typeface="Arial"/>
                  <a:sym typeface="Arial"/>
                </a:rPr>
                <a:t>X</a:t>
              </a:r>
              <a:endParaRPr sz="2900">
                <a:solidFill>
                  <a:schemeClr val="dk1"/>
                </a:solidFill>
                <a:latin typeface="Arial"/>
                <a:ea typeface="Arial"/>
                <a:cs typeface="Arial"/>
                <a:sym typeface="Arial"/>
              </a:endParaRPr>
            </a:p>
          </p:txBody>
        </p:sp>
        <p:sp>
          <p:nvSpPr>
            <p:cNvPr id="2314" name="Google Shape;2314;p67"/>
            <p:cNvSpPr txBox="1"/>
            <p:nvPr/>
          </p:nvSpPr>
          <p:spPr>
            <a:xfrm>
              <a:off x="5898571" y="3176702"/>
              <a:ext cx="179174" cy="279700"/>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315" name="Google Shape;2315;p67"/>
            <p:cNvSpPr txBox="1"/>
            <p:nvPr/>
          </p:nvSpPr>
          <p:spPr>
            <a:xfrm>
              <a:off x="7048328" y="3189656"/>
              <a:ext cx="304831" cy="279700"/>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316" name="Google Shape;2316;p67"/>
            <p:cNvSpPr txBox="1"/>
            <p:nvPr/>
          </p:nvSpPr>
          <p:spPr>
            <a:xfrm>
              <a:off x="7488577" y="2391804"/>
              <a:ext cx="113894" cy="24549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317" name="Google Shape;2317;p67"/>
            <p:cNvSpPr/>
            <p:nvPr/>
          </p:nvSpPr>
          <p:spPr>
            <a:xfrm>
              <a:off x="7948173" y="2191386"/>
              <a:ext cx="387417" cy="1885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18" name="Google Shape;2318;p67"/>
            <p:cNvSpPr/>
            <p:nvPr/>
          </p:nvSpPr>
          <p:spPr>
            <a:xfrm>
              <a:off x="7965849" y="2202476"/>
              <a:ext cx="351876" cy="148970"/>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19" name="Google Shape;2319;p67"/>
            <p:cNvSpPr/>
            <p:nvPr/>
          </p:nvSpPr>
          <p:spPr>
            <a:xfrm>
              <a:off x="7965849" y="2202476"/>
              <a:ext cx="351994" cy="148970"/>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0" name="Google Shape;2320;p67"/>
            <p:cNvSpPr/>
            <p:nvPr/>
          </p:nvSpPr>
          <p:spPr>
            <a:xfrm>
              <a:off x="5442485" y="2150757"/>
              <a:ext cx="170229" cy="18851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1" name="Google Shape;2321;p67"/>
            <p:cNvSpPr/>
            <p:nvPr/>
          </p:nvSpPr>
          <p:spPr>
            <a:xfrm>
              <a:off x="5460672" y="2161441"/>
              <a:ext cx="134520" cy="148970"/>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2" name="Google Shape;2322;p67"/>
            <p:cNvSpPr/>
            <p:nvPr/>
          </p:nvSpPr>
          <p:spPr>
            <a:xfrm>
              <a:off x="5460672" y="2161441"/>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3" name="Google Shape;2323;p67"/>
            <p:cNvSpPr/>
            <p:nvPr/>
          </p:nvSpPr>
          <p:spPr>
            <a:xfrm>
              <a:off x="5507054" y="2300270"/>
              <a:ext cx="2640018" cy="861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4" name="Google Shape;2324;p67"/>
            <p:cNvSpPr/>
            <p:nvPr/>
          </p:nvSpPr>
          <p:spPr>
            <a:xfrm>
              <a:off x="8120409" y="2351446"/>
              <a:ext cx="41701" cy="45684"/>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5" name="Google Shape;2325;p67"/>
            <p:cNvSpPr/>
            <p:nvPr/>
          </p:nvSpPr>
          <p:spPr>
            <a:xfrm>
              <a:off x="6934924" y="1846858"/>
              <a:ext cx="170229" cy="18851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6" name="Google Shape;2326;p67"/>
            <p:cNvSpPr/>
            <p:nvPr/>
          </p:nvSpPr>
          <p:spPr>
            <a:xfrm>
              <a:off x="6952194" y="1857750"/>
              <a:ext cx="134520" cy="14897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7" name="Google Shape;2327;p67"/>
            <p:cNvSpPr/>
            <p:nvPr/>
          </p:nvSpPr>
          <p:spPr>
            <a:xfrm>
              <a:off x="6952194" y="1857750"/>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8" name="Google Shape;2328;p67"/>
            <p:cNvSpPr/>
            <p:nvPr/>
          </p:nvSpPr>
          <p:spPr>
            <a:xfrm>
              <a:off x="6999493" y="1752600"/>
              <a:ext cx="1043387" cy="51841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29" name="Google Shape;2329;p67"/>
            <p:cNvSpPr/>
            <p:nvPr/>
          </p:nvSpPr>
          <p:spPr>
            <a:xfrm>
              <a:off x="7019454" y="1768368"/>
              <a:ext cx="971684" cy="427794"/>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0" name="Google Shape;2330;p67"/>
            <p:cNvSpPr/>
            <p:nvPr/>
          </p:nvSpPr>
          <p:spPr>
            <a:xfrm>
              <a:off x="8015804" y="2160190"/>
              <a:ext cx="41701" cy="45684"/>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1" name="Google Shape;2331;p67"/>
            <p:cNvSpPr/>
            <p:nvPr/>
          </p:nvSpPr>
          <p:spPr>
            <a:xfrm>
              <a:off x="7943770" y="2194636"/>
              <a:ext cx="186371" cy="6549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2" name="Google Shape;2332;p67"/>
            <p:cNvSpPr/>
            <p:nvPr/>
          </p:nvSpPr>
          <p:spPr>
            <a:xfrm>
              <a:off x="7962190" y="2205837"/>
              <a:ext cx="150214" cy="61529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3" name="Google Shape;2333;p67"/>
            <p:cNvSpPr/>
            <p:nvPr/>
          </p:nvSpPr>
          <p:spPr>
            <a:xfrm>
              <a:off x="7962190" y="2205837"/>
              <a:ext cx="150214" cy="615496"/>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4" name="Google Shape;2334;p67"/>
            <p:cNvSpPr/>
            <p:nvPr/>
          </p:nvSpPr>
          <p:spPr>
            <a:xfrm>
              <a:off x="7111024" y="1819231"/>
              <a:ext cx="36687" cy="12497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5" name="Google Shape;2335;p67"/>
            <p:cNvSpPr/>
            <p:nvPr/>
          </p:nvSpPr>
          <p:spPr>
            <a:xfrm>
              <a:off x="7129670" y="1829524"/>
              <a:ext cx="0" cy="1214358"/>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6" name="Google Shape;2336;p67"/>
            <p:cNvSpPr/>
            <p:nvPr/>
          </p:nvSpPr>
          <p:spPr>
            <a:xfrm>
              <a:off x="5622986" y="2132881"/>
              <a:ext cx="36687" cy="72155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7" name="Google Shape;2337;p67"/>
            <p:cNvSpPr/>
            <p:nvPr/>
          </p:nvSpPr>
          <p:spPr>
            <a:xfrm>
              <a:off x="5640742"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8" name="Google Shape;2338;p67"/>
            <p:cNvSpPr/>
            <p:nvPr/>
          </p:nvSpPr>
          <p:spPr>
            <a:xfrm>
              <a:off x="5828435" y="2132881"/>
              <a:ext cx="36687" cy="72155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39" name="Google Shape;2339;p67"/>
            <p:cNvSpPr/>
            <p:nvPr/>
          </p:nvSpPr>
          <p:spPr>
            <a:xfrm>
              <a:off x="5847006"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0" name="Google Shape;2340;p67"/>
            <p:cNvSpPr/>
            <p:nvPr/>
          </p:nvSpPr>
          <p:spPr>
            <a:xfrm>
              <a:off x="6035352" y="2132881"/>
              <a:ext cx="36687" cy="72155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1" name="Google Shape;2341;p67"/>
            <p:cNvSpPr/>
            <p:nvPr/>
          </p:nvSpPr>
          <p:spPr>
            <a:xfrm>
              <a:off x="6053270"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2" name="Google Shape;2342;p67"/>
            <p:cNvSpPr/>
            <p:nvPr/>
          </p:nvSpPr>
          <p:spPr>
            <a:xfrm>
              <a:off x="6240801" y="2132881"/>
              <a:ext cx="36687" cy="721559"/>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3" name="Google Shape;2343;p67"/>
            <p:cNvSpPr/>
            <p:nvPr/>
          </p:nvSpPr>
          <p:spPr>
            <a:xfrm>
              <a:off x="6259534"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4" name="Google Shape;2344;p67"/>
            <p:cNvSpPr/>
            <p:nvPr/>
          </p:nvSpPr>
          <p:spPr>
            <a:xfrm>
              <a:off x="5414602" y="2339273"/>
              <a:ext cx="1015504" cy="40628"/>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5" name="Google Shape;2345;p67"/>
            <p:cNvSpPr/>
            <p:nvPr/>
          </p:nvSpPr>
          <p:spPr>
            <a:xfrm>
              <a:off x="5430643" y="2351446"/>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6" name="Google Shape;2346;p67"/>
            <p:cNvSpPr/>
            <p:nvPr/>
          </p:nvSpPr>
          <p:spPr>
            <a:xfrm>
              <a:off x="5435147" y="2586293"/>
              <a:ext cx="1015504" cy="40628"/>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7" name="Google Shape;2347;p67"/>
            <p:cNvSpPr/>
            <p:nvPr/>
          </p:nvSpPr>
          <p:spPr>
            <a:xfrm>
              <a:off x="5450999" y="2598685"/>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8" name="Google Shape;2348;p67"/>
            <p:cNvSpPr/>
            <p:nvPr/>
          </p:nvSpPr>
          <p:spPr>
            <a:xfrm>
              <a:off x="6908510" y="2030498"/>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49" name="Google Shape;2349;p67"/>
            <p:cNvSpPr/>
            <p:nvPr/>
          </p:nvSpPr>
          <p:spPr>
            <a:xfrm>
              <a:off x="6924818" y="2043310"/>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0" name="Google Shape;2350;p67"/>
            <p:cNvSpPr/>
            <p:nvPr/>
          </p:nvSpPr>
          <p:spPr>
            <a:xfrm>
              <a:off x="6912912" y="2269392"/>
              <a:ext cx="422638" cy="40628"/>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1" name="Google Shape;2351;p67"/>
            <p:cNvSpPr/>
            <p:nvPr/>
          </p:nvSpPr>
          <p:spPr>
            <a:xfrm>
              <a:off x="6929421" y="2281663"/>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2" name="Google Shape;2352;p67"/>
            <p:cNvSpPr/>
            <p:nvPr/>
          </p:nvSpPr>
          <p:spPr>
            <a:xfrm>
              <a:off x="6908510" y="2508287"/>
              <a:ext cx="422638" cy="40628"/>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3" name="Google Shape;2353;p67"/>
            <p:cNvSpPr/>
            <p:nvPr/>
          </p:nvSpPr>
          <p:spPr>
            <a:xfrm>
              <a:off x="6924818" y="2520015"/>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4" name="Google Shape;2354;p67"/>
            <p:cNvSpPr/>
            <p:nvPr/>
          </p:nvSpPr>
          <p:spPr>
            <a:xfrm>
              <a:off x="6908510" y="2745556"/>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5" name="Google Shape;2355;p67"/>
            <p:cNvSpPr/>
            <p:nvPr/>
          </p:nvSpPr>
          <p:spPr>
            <a:xfrm>
              <a:off x="6924818" y="2758369"/>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6" name="Google Shape;2356;p67"/>
            <p:cNvSpPr/>
            <p:nvPr/>
          </p:nvSpPr>
          <p:spPr>
            <a:xfrm>
              <a:off x="8119869" y="2132881"/>
              <a:ext cx="39622" cy="745936"/>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7" name="Google Shape;2357;p67"/>
            <p:cNvSpPr/>
            <p:nvPr/>
          </p:nvSpPr>
          <p:spPr>
            <a:xfrm>
              <a:off x="8138129" y="2142887"/>
              <a:ext cx="3363" cy="711085"/>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8" name="Google Shape;2358;p67"/>
            <p:cNvSpPr/>
            <p:nvPr/>
          </p:nvSpPr>
          <p:spPr>
            <a:xfrm>
              <a:off x="7926160" y="2368525"/>
              <a:ext cx="403560" cy="43878"/>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59" name="Google Shape;2359;p67"/>
            <p:cNvSpPr/>
            <p:nvPr/>
          </p:nvSpPr>
          <p:spPr>
            <a:xfrm>
              <a:off x="7941836" y="2381240"/>
              <a:ext cx="372397" cy="3476"/>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60" name="Google Shape;2360;p67"/>
            <p:cNvSpPr/>
            <p:nvPr/>
          </p:nvSpPr>
          <p:spPr>
            <a:xfrm>
              <a:off x="7946705" y="2586293"/>
              <a:ext cx="383015" cy="40628"/>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61" name="Google Shape;2361;p67"/>
            <p:cNvSpPr/>
            <p:nvPr/>
          </p:nvSpPr>
          <p:spPr>
            <a:xfrm>
              <a:off x="7962191" y="2598685"/>
              <a:ext cx="351994"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62" name="Google Shape;2362;p67"/>
            <p:cNvSpPr/>
            <p:nvPr/>
          </p:nvSpPr>
          <p:spPr>
            <a:xfrm>
              <a:off x="5527933" y="2310411"/>
              <a:ext cx="2567541" cy="820579"/>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FF0000"/>
                </a:solidFill>
                <a:latin typeface="Tahoma"/>
                <a:ea typeface="Tahoma"/>
                <a:cs typeface="Tahoma"/>
                <a:sym typeface="Tahoma"/>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sp>
        <p:nvSpPr>
          <p:cNvPr id="2367" name="Google Shape;2367;p68"/>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(One phase)</a:t>
            </a:r>
            <a:endParaRPr/>
          </a:p>
        </p:txBody>
      </p:sp>
      <p:sp>
        <p:nvSpPr>
          <p:cNvPr id="2368" name="Google Shape;2368;p68"/>
          <p:cNvSpPr/>
          <p:nvPr/>
        </p:nvSpPr>
        <p:spPr>
          <a:xfrm>
            <a:off x="381000" y="2062240"/>
            <a:ext cx="10058400" cy="4031873"/>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A simple exercise: </a:t>
            </a:r>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Suppose the data of matrixes are distributed among 5 workers:</a:t>
            </a:r>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W1 has A-row-1, W2 has A-row-2, W3 has A-row-3</a:t>
            </a:r>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W4 has B-column-1, W5 has B-column-2</a:t>
            </a:r>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Now who sends out what?</a:t>
            </a:r>
            <a:endParaRPr/>
          </a:p>
          <a:p>
            <a:pPr indent="0" lvl="2" marL="457200" marR="0" rtl="0" algn="l">
              <a:spcBef>
                <a:spcPts val="0"/>
              </a:spcBef>
              <a:spcAft>
                <a:spcPts val="0"/>
              </a:spcAft>
              <a:buNone/>
            </a:pPr>
            <a:r>
              <a:rPr b="0" i="0" lang="en-US" sz="2000" u="none" cap="none" strike="noStrike">
                <a:solidFill>
                  <a:srgbClr val="3366FF"/>
                </a:solidFill>
                <a:latin typeface="Calibri"/>
                <a:ea typeface="Calibri"/>
                <a:cs typeface="Calibri"/>
                <a:sym typeface="Calibri"/>
              </a:rPr>
              <a:t>        For A[1, 1], W? emits ((1, 1), (‘A’, 1, 1, 1)), ((1, 2), (‘A’, 1, 1, 1))			</a:t>
            </a:r>
            <a:endParaRPr/>
          </a:p>
          <a:p>
            <a:pPr indent="0" lvl="1" marL="457200" marR="0" rtl="0" algn="l">
              <a:spcBef>
                <a:spcPts val="0"/>
              </a:spcBef>
              <a:spcAft>
                <a:spcPts val="0"/>
              </a:spcAft>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A[1, 2], W? emits ((1, 1), (‘A’, 1, 2, 3)), ((1, 2), (‘A’, 1, 2, 3))</a:t>
            </a:r>
            <a:endParaRPr/>
          </a:p>
          <a:p>
            <a:pPr indent="0" lvl="1" marL="457200" marR="0" rtl="0" algn="l">
              <a:spcBef>
                <a:spcPts val="0"/>
              </a:spcBef>
              <a:spcAft>
                <a:spcPts val="0"/>
              </a:spcAft>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A[2, 1], W? emits ((2, 1), (‘A’, 2, 1, 4)), ((2, 2), (‘A’, 2, 1, 4))</a:t>
            </a:r>
            <a:endParaRPr b="1" i="0" sz="2400" u="none" cap="none" strike="noStrike">
              <a:solidFill>
                <a:srgbClr val="008000"/>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rgbClr val="3366FF"/>
                </a:solidFill>
                <a:latin typeface="Calibri"/>
                <a:ea typeface="Calibri"/>
                <a:cs typeface="Calibri"/>
                <a:sym typeface="Calibri"/>
              </a:rPr>
              <a:t>        For B[1, 1], W? emits ((1, 1), (‘B’, 1, 1, 1)), ((2, 1), (‘B’, 1, 1, 1))</a:t>
            </a:r>
            <a:endParaRPr/>
          </a:p>
          <a:p>
            <a:pPr indent="0" lvl="2" marL="457200" marR="0" rtl="0" algn="l">
              <a:spcBef>
                <a:spcPts val="0"/>
              </a:spcBef>
              <a:spcAft>
                <a:spcPts val="0"/>
              </a:spcAft>
              <a:buNone/>
            </a:pPr>
            <a:r>
              <a:rPr b="0" i="0" lang="en-US" sz="2000" u="none" cap="none" strike="noStrike">
                <a:solidFill>
                  <a:srgbClr val="3366FF"/>
                </a:solidFill>
                <a:latin typeface="Calibri"/>
                <a:ea typeface="Calibri"/>
                <a:cs typeface="Calibri"/>
                <a:sym typeface="Calibri"/>
              </a:rPr>
              <a:t>        For B[2, 1], W? emits ((1, 1), (‘B’, 2, 1, 0)), ((2, 1), (‘B’, 2, 1, 0))</a:t>
            </a:r>
            <a:endParaRPr/>
          </a:p>
          <a:p>
            <a:pPr indent="0" lvl="2" marL="457200" marR="0" rtl="0" algn="l">
              <a:spcBef>
                <a:spcPts val="0"/>
              </a:spcBef>
              <a:spcAft>
                <a:spcPts val="0"/>
              </a:spcAft>
              <a:buNone/>
            </a:pPr>
            <a:r>
              <a:rPr b="1" i="0" lang="en-US" sz="20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B[1, 2], W? emits ((1, 2), (‘B’, 1, 2, 3)), ((2, 2), (‘B’, 1, 2, 3))</a:t>
            </a:r>
            <a:endParaRPr b="1" i="0" sz="2400" u="none" cap="none" strike="noStrike">
              <a:solidFill>
                <a:srgbClr val="008000"/>
              </a:solidFill>
              <a:latin typeface="Calibri"/>
              <a:ea typeface="Calibri"/>
              <a:cs typeface="Calibri"/>
              <a:sym typeface="Calibri"/>
            </a:endParaRPr>
          </a:p>
        </p:txBody>
      </p:sp>
      <p:sp>
        <p:nvSpPr>
          <p:cNvPr id="2369" name="Google Shape;2369;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370" name="Google Shape;2370;p68"/>
          <p:cNvGrpSpPr/>
          <p:nvPr/>
        </p:nvGrpSpPr>
        <p:grpSpPr>
          <a:xfrm>
            <a:off x="6947190" y="1416147"/>
            <a:ext cx="1815810" cy="878556"/>
            <a:chOff x="816159" y="1103881"/>
            <a:chExt cx="7618371" cy="3874143"/>
          </a:xfrm>
        </p:grpSpPr>
        <p:sp>
          <p:nvSpPr>
            <p:cNvPr id="2371" name="Google Shape;2371;p68"/>
            <p:cNvSpPr/>
            <p:nvPr/>
          </p:nvSpPr>
          <p:spPr>
            <a:xfrm>
              <a:off x="4553107" y="1254244"/>
              <a:ext cx="302281" cy="28605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72" name="Google Shape;2372;p68"/>
            <p:cNvSpPr/>
            <p:nvPr/>
          </p:nvSpPr>
          <p:spPr>
            <a:xfrm>
              <a:off x="4606635" y="1289269"/>
              <a:ext cx="207818" cy="2756647"/>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73" name="Google Shape;2373;p68"/>
            <p:cNvSpPr/>
            <p:nvPr/>
          </p:nvSpPr>
          <p:spPr>
            <a:xfrm>
              <a:off x="8226713" y="1984630"/>
              <a:ext cx="207817" cy="1604681"/>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74" name="Google Shape;2374;p68"/>
            <p:cNvSpPr/>
            <p:nvPr/>
          </p:nvSpPr>
          <p:spPr>
            <a:xfrm>
              <a:off x="5569527" y="1272580"/>
              <a:ext cx="302281" cy="284221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75" name="Google Shape;2375;p68"/>
            <p:cNvSpPr/>
            <p:nvPr/>
          </p:nvSpPr>
          <p:spPr>
            <a:xfrm>
              <a:off x="5611089" y="1305784"/>
              <a:ext cx="207818" cy="2740399"/>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76" name="Google Shape;2376;p68"/>
            <p:cNvSpPr txBox="1"/>
            <p:nvPr/>
          </p:nvSpPr>
          <p:spPr>
            <a:xfrm>
              <a:off x="7498377" y="4320934"/>
              <a:ext cx="393122" cy="450727"/>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377" name="Google Shape;2377;p68"/>
            <p:cNvSpPr/>
            <p:nvPr/>
          </p:nvSpPr>
          <p:spPr>
            <a:xfrm>
              <a:off x="6975693" y="1984630"/>
              <a:ext cx="207817" cy="1604681"/>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78" name="Google Shape;2378;p68"/>
            <p:cNvSpPr/>
            <p:nvPr/>
          </p:nvSpPr>
          <p:spPr>
            <a:xfrm>
              <a:off x="816159" y="1892368"/>
              <a:ext cx="302281" cy="17089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79" name="Google Shape;2379;p68"/>
            <p:cNvSpPr/>
            <p:nvPr/>
          </p:nvSpPr>
          <p:spPr>
            <a:xfrm>
              <a:off x="868795" y="1926831"/>
              <a:ext cx="207818" cy="1604681"/>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80" name="Google Shape;2380;p68"/>
            <p:cNvSpPr/>
            <p:nvPr/>
          </p:nvSpPr>
          <p:spPr>
            <a:xfrm>
              <a:off x="3253299" y="1892368"/>
              <a:ext cx="302281" cy="17089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81" name="Google Shape;2381;p68"/>
            <p:cNvSpPr/>
            <p:nvPr/>
          </p:nvSpPr>
          <p:spPr>
            <a:xfrm>
              <a:off x="3293341" y="1926831"/>
              <a:ext cx="207818" cy="1604681"/>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82" name="Google Shape;2382;p68"/>
            <p:cNvSpPr txBox="1"/>
            <p:nvPr/>
          </p:nvSpPr>
          <p:spPr>
            <a:xfrm>
              <a:off x="3638985" y="2173808"/>
              <a:ext cx="269587" cy="1085754"/>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2383" name="Google Shape;2383;p68"/>
            <p:cNvSpPr txBox="1"/>
            <p:nvPr/>
          </p:nvSpPr>
          <p:spPr>
            <a:xfrm>
              <a:off x="2073620" y="4317602"/>
              <a:ext cx="461340" cy="63118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384" name="Google Shape;2384;p68"/>
            <p:cNvSpPr txBox="1"/>
            <p:nvPr/>
          </p:nvSpPr>
          <p:spPr>
            <a:xfrm>
              <a:off x="5034025" y="4346835"/>
              <a:ext cx="784881" cy="631189"/>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385" name="Google Shape;2385;p68"/>
            <p:cNvSpPr txBox="1"/>
            <p:nvPr/>
          </p:nvSpPr>
          <p:spPr>
            <a:xfrm>
              <a:off x="6167580" y="2238384"/>
              <a:ext cx="293254" cy="1357195"/>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20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386" name="Google Shape;2386;p68"/>
            <p:cNvSpPr/>
            <p:nvPr/>
          </p:nvSpPr>
          <p:spPr>
            <a:xfrm>
              <a:off x="7232073" y="2094074"/>
              <a:ext cx="997526" cy="42541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87" name="Google Shape;2387;p68"/>
            <p:cNvSpPr/>
            <p:nvPr/>
          </p:nvSpPr>
          <p:spPr>
            <a:xfrm>
              <a:off x="7277585" y="2119100"/>
              <a:ext cx="906013" cy="336176"/>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88" name="Google Shape;2388;p68"/>
            <p:cNvSpPr/>
            <p:nvPr/>
          </p:nvSpPr>
          <p:spPr>
            <a:xfrm>
              <a:off x="7277586" y="2119100"/>
              <a:ext cx="906318" cy="336176"/>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89" name="Google Shape;2389;p68"/>
            <p:cNvSpPr/>
            <p:nvPr/>
          </p:nvSpPr>
          <p:spPr>
            <a:xfrm>
              <a:off x="899286" y="2002389"/>
              <a:ext cx="438307" cy="42541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0" name="Google Shape;2390;p68"/>
            <p:cNvSpPr/>
            <p:nvPr/>
          </p:nvSpPr>
          <p:spPr>
            <a:xfrm>
              <a:off x="946116" y="2026498"/>
              <a:ext cx="346364" cy="336176"/>
            </a:xfrm>
            <a:prstGeom prst="rect">
              <a:avLst/>
            </a:prstGeom>
            <a:solidFill>
              <a:srgbClr val="33CC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1" name="Google Shape;2391;p68"/>
            <p:cNvSpPr/>
            <p:nvPr/>
          </p:nvSpPr>
          <p:spPr>
            <a:xfrm>
              <a:off x="946116" y="2026498"/>
              <a:ext cx="346364" cy="336176"/>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2" name="Google Shape;2392;p68"/>
            <p:cNvSpPr/>
            <p:nvPr/>
          </p:nvSpPr>
          <p:spPr>
            <a:xfrm>
              <a:off x="1065540" y="2339788"/>
              <a:ext cx="6797543" cy="19437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3" name="Google Shape;2393;p68"/>
            <p:cNvSpPr/>
            <p:nvPr/>
          </p:nvSpPr>
          <p:spPr>
            <a:xfrm>
              <a:off x="1119298" y="2362673"/>
              <a:ext cx="6610927" cy="1851771"/>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4" name="Google Shape;2394;p68"/>
            <p:cNvSpPr/>
            <p:nvPr/>
          </p:nvSpPr>
          <p:spPr>
            <a:xfrm>
              <a:off x="7675549" y="2455275"/>
              <a:ext cx="107373" cy="103093"/>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5" name="Google Shape;2395;p68"/>
            <p:cNvSpPr/>
            <p:nvPr/>
          </p:nvSpPr>
          <p:spPr>
            <a:xfrm>
              <a:off x="4742032" y="1316589"/>
              <a:ext cx="438307" cy="42541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6" name="Google Shape;2396;p68"/>
            <p:cNvSpPr/>
            <p:nvPr/>
          </p:nvSpPr>
          <p:spPr>
            <a:xfrm>
              <a:off x="4786500" y="1341169"/>
              <a:ext cx="346364" cy="336176"/>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7" name="Google Shape;2397;p68"/>
            <p:cNvSpPr/>
            <p:nvPr/>
          </p:nvSpPr>
          <p:spPr>
            <a:xfrm>
              <a:off x="4786500" y="1341170"/>
              <a:ext cx="346364" cy="336176"/>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8" name="Google Shape;2398;p68"/>
            <p:cNvSpPr/>
            <p:nvPr/>
          </p:nvSpPr>
          <p:spPr>
            <a:xfrm>
              <a:off x="4908286" y="1103881"/>
              <a:ext cx="2686522" cy="1169894"/>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9" name="Google Shape;2399;p68"/>
            <p:cNvSpPr/>
            <p:nvPr/>
          </p:nvSpPr>
          <p:spPr>
            <a:xfrm>
              <a:off x="4959682" y="1139465"/>
              <a:ext cx="2501900" cy="965387"/>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0" name="Google Shape;2400;p68"/>
            <p:cNvSpPr/>
            <p:nvPr/>
          </p:nvSpPr>
          <p:spPr>
            <a:xfrm>
              <a:off x="7406211" y="2023676"/>
              <a:ext cx="107373" cy="103093"/>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1" name="Google Shape;2401;p68"/>
            <p:cNvSpPr/>
            <p:nvPr/>
          </p:nvSpPr>
          <p:spPr>
            <a:xfrm>
              <a:off x="7220737" y="2101408"/>
              <a:ext cx="479871" cy="1477954"/>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2" name="Google Shape;2402;p68"/>
            <p:cNvSpPr/>
            <p:nvPr/>
          </p:nvSpPr>
          <p:spPr>
            <a:xfrm>
              <a:off x="7268165" y="2126684"/>
              <a:ext cx="386773" cy="1388511"/>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3" name="Google Shape;2403;p68"/>
            <p:cNvSpPr/>
            <p:nvPr/>
          </p:nvSpPr>
          <p:spPr>
            <a:xfrm>
              <a:off x="7268165" y="2126685"/>
              <a:ext cx="386773" cy="1388969"/>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4" name="Google Shape;2404;p68"/>
            <p:cNvSpPr/>
            <p:nvPr/>
          </p:nvSpPr>
          <p:spPr>
            <a:xfrm>
              <a:off x="5195455" y="1254244"/>
              <a:ext cx="94463" cy="282021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5" name="Google Shape;2405;p68"/>
            <p:cNvSpPr/>
            <p:nvPr/>
          </p:nvSpPr>
          <p:spPr>
            <a:xfrm>
              <a:off x="5243465" y="1277472"/>
              <a:ext cx="0" cy="2740399"/>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6" name="Google Shape;2406;p68"/>
            <p:cNvSpPr/>
            <p:nvPr/>
          </p:nvSpPr>
          <p:spPr>
            <a:xfrm>
              <a:off x="1364042" y="1962048"/>
              <a:ext cx="94463" cy="1628316"/>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7" name="Google Shape;2407;p68"/>
            <p:cNvSpPr/>
            <p:nvPr/>
          </p:nvSpPr>
          <p:spPr>
            <a:xfrm>
              <a:off x="1409760" y="1984629"/>
              <a:ext cx="0" cy="1546412"/>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8" name="Google Shape;2408;p68"/>
            <p:cNvSpPr/>
            <p:nvPr/>
          </p:nvSpPr>
          <p:spPr>
            <a:xfrm>
              <a:off x="1893034" y="1962048"/>
              <a:ext cx="94463" cy="1628316"/>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9" name="Google Shape;2409;p68"/>
            <p:cNvSpPr/>
            <p:nvPr/>
          </p:nvSpPr>
          <p:spPr>
            <a:xfrm>
              <a:off x="1940850" y="1984629"/>
              <a:ext cx="0" cy="1546412"/>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0" name="Google Shape;2410;p68"/>
            <p:cNvSpPr/>
            <p:nvPr/>
          </p:nvSpPr>
          <p:spPr>
            <a:xfrm>
              <a:off x="2425805" y="1962048"/>
              <a:ext cx="94463" cy="1628316"/>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1" name="Google Shape;2411;p68"/>
            <p:cNvSpPr/>
            <p:nvPr/>
          </p:nvSpPr>
          <p:spPr>
            <a:xfrm>
              <a:off x="2471941" y="1984628"/>
              <a:ext cx="0" cy="1546412"/>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2" name="Google Shape;2412;p68"/>
            <p:cNvSpPr/>
            <p:nvPr/>
          </p:nvSpPr>
          <p:spPr>
            <a:xfrm>
              <a:off x="2954797" y="1962048"/>
              <a:ext cx="94463" cy="1628316"/>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3" name="Google Shape;2413;p68"/>
            <p:cNvSpPr/>
            <p:nvPr/>
          </p:nvSpPr>
          <p:spPr>
            <a:xfrm>
              <a:off x="3003032" y="1984629"/>
              <a:ext cx="0" cy="1546412"/>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4" name="Google Shape;2414;p68"/>
            <p:cNvSpPr/>
            <p:nvPr/>
          </p:nvSpPr>
          <p:spPr>
            <a:xfrm>
              <a:off x="827494" y="2427806"/>
              <a:ext cx="2614730" cy="9168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5" name="Google Shape;2415;p68"/>
            <p:cNvSpPr/>
            <p:nvPr/>
          </p:nvSpPr>
          <p:spPr>
            <a:xfrm>
              <a:off x="868795" y="2455276"/>
              <a:ext cx="2531341"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6" name="Google Shape;2416;p68"/>
            <p:cNvSpPr/>
            <p:nvPr/>
          </p:nvSpPr>
          <p:spPr>
            <a:xfrm>
              <a:off x="880393" y="2985247"/>
              <a:ext cx="2614730" cy="91684"/>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7" name="Google Shape;2417;p68"/>
            <p:cNvSpPr/>
            <p:nvPr/>
          </p:nvSpPr>
          <p:spPr>
            <a:xfrm>
              <a:off x="921208" y="3013211"/>
              <a:ext cx="2531341"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8" name="Google Shape;2418;p68"/>
            <p:cNvSpPr/>
            <p:nvPr/>
          </p:nvSpPr>
          <p:spPr>
            <a:xfrm>
              <a:off x="4674020" y="1731003"/>
              <a:ext cx="1088211" cy="91684"/>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19" name="Google Shape;2419;p68"/>
            <p:cNvSpPr/>
            <p:nvPr/>
          </p:nvSpPr>
          <p:spPr>
            <a:xfrm>
              <a:off x="4716011" y="1759916"/>
              <a:ext cx="1004455"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0" name="Google Shape;2420;p68"/>
            <p:cNvSpPr/>
            <p:nvPr/>
          </p:nvSpPr>
          <p:spPr>
            <a:xfrm>
              <a:off x="4685355" y="2270108"/>
              <a:ext cx="1088211" cy="91684"/>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1" name="Google Shape;2421;p68"/>
            <p:cNvSpPr/>
            <p:nvPr/>
          </p:nvSpPr>
          <p:spPr>
            <a:xfrm>
              <a:off x="4727863" y="2297798"/>
              <a:ext cx="1004455"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2" name="Google Shape;2422;p68"/>
            <p:cNvSpPr/>
            <p:nvPr/>
          </p:nvSpPr>
          <p:spPr>
            <a:xfrm>
              <a:off x="4674020" y="2809213"/>
              <a:ext cx="1088211" cy="91684"/>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3" name="Google Shape;2423;p68"/>
            <p:cNvSpPr/>
            <p:nvPr/>
          </p:nvSpPr>
          <p:spPr>
            <a:xfrm>
              <a:off x="4716011" y="2835680"/>
              <a:ext cx="1004455"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4" name="Google Shape;2424;p68"/>
            <p:cNvSpPr/>
            <p:nvPr/>
          </p:nvSpPr>
          <p:spPr>
            <a:xfrm>
              <a:off x="4674020" y="3344650"/>
              <a:ext cx="1088211" cy="91684"/>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5" name="Google Shape;2425;p68"/>
            <p:cNvSpPr/>
            <p:nvPr/>
          </p:nvSpPr>
          <p:spPr>
            <a:xfrm>
              <a:off x="4716011" y="3373564"/>
              <a:ext cx="1004455"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6" name="Google Shape;2426;p68"/>
            <p:cNvSpPr/>
            <p:nvPr/>
          </p:nvSpPr>
          <p:spPr>
            <a:xfrm>
              <a:off x="7674159" y="1962048"/>
              <a:ext cx="102019" cy="1683327"/>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7" name="Google Shape;2427;p68"/>
            <p:cNvSpPr/>
            <p:nvPr/>
          </p:nvSpPr>
          <p:spPr>
            <a:xfrm>
              <a:off x="7721174" y="1984629"/>
              <a:ext cx="8659" cy="1604681"/>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8" name="Google Shape;2428;p68"/>
            <p:cNvSpPr/>
            <p:nvPr/>
          </p:nvSpPr>
          <p:spPr>
            <a:xfrm>
              <a:off x="7175395" y="2493818"/>
              <a:ext cx="1039090" cy="99019"/>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29" name="Google Shape;2429;p68"/>
            <p:cNvSpPr/>
            <p:nvPr/>
          </p:nvSpPr>
          <p:spPr>
            <a:xfrm>
              <a:off x="7215756" y="2522510"/>
              <a:ext cx="958850" cy="7844"/>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30" name="Google Shape;2430;p68"/>
            <p:cNvSpPr/>
            <p:nvPr/>
          </p:nvSpPr>
          <p:spPr>
            <a:xfrm>
              <a:off x="7228294" y="2985247"/>
              <a:ext cx="986191" cy="91684"/>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31" name="Google Shape;2431;p68"/>
            <p:cNvSpPr/>
            <p:nvPr/>
          </p:nvSpPr>
          <p:spPr>
            <a:xfrm>
              <a:off x="7268167" y="3013211"/>
              <a:ext cx="906318"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5" name="Shape 2435"/>
        <p:cNvGrpSpPr/>
        <p:nvPr/>
      </p:nvGrpSpPr>
      <p:grpSpPr>
        <a:xfrm>
          <a:off x="0" y="0"/>
          <a:ext cx="0" cy="0"/>
          <a:chOff x="0" y="0"/>
          <a:chExt cx="0" cy="0"/>
        </a:xfrm>
      </p:grpSpPr>
      <p:sp>
        <p:nvSpPr>
          <p:cNvPr id="2436" name="Google Shape;2436;p69"/>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(One phase)</a:t>
            </a:r>
            <a:endParaRPr/>
          </a:p>
        </p:txBody>
      </p:sp>
      <p:sp>
        <p:nvSpPr>
          <p:cNvPr id="2437" name="Google Shape;2437;p69"/>
          <p:cNvSpPr/>
          <p:nvPr/>
        </p:nvSpPr>
        <p:spPr>
          <a:xfrm>
            <a:off x="609600" y="1600200"/>
            <a:ext cx="10058400" cy="38472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 A X B</a:t>
            </a:r>
            <a:endParaRPr sz="1800">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has dimensions L x M </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 has dimensions M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has dimensions L x N</a:t>
            </a:r>
            <a:endParaRPr/>
          </a:p>
          <a:p>
            <a:pPr indent="0" lvl="0" marL="0" marR="3457273" rtl="0" algn="l">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Matrix Multiplication: C[i, k] = SUM</a:t>
            </a:r>
            <a:r>
              <a:rPr baseline="-25000" lang="en-US" sz="1800">
                <a:solidFill>
                  <a:schemeClr val="dk1"/>
                </a:solidFill>
                <a:latin typeface="Calibri"/>
                <a:ea typeface="Calibri"/>
                <a:cs typeface="Calibri"/>
                <a:sym typeface="Calibri"/>
              </a:rPr>
              <a:t>j </a:t>
            </a:r>
            <a:r>
              <a:rPr lang="en-US" sz="1800">
                <a:solidFill>
                  <a:schemeClr val="dk1"/>
                </a:solidFill>
                <a:latin typeface="Calibri"/>
                <a:ea typeface="Calibri"/>
                <a:cs typeface="Calibri"/>
                <a:sym typeface="Calibri"/>
              </a:rPr>
              <a:t>(A[i, j] x B[j, k])</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t/>
            </a:r>
            <a:endParaRPr b="1" sz="2400">
              <a:solidFill>
                <a:schemeClr val="dk1"/>
              </a:solidFill>
              <a:latin typeface="Calibri"/>
              <a:ea typeface="Calibri"/>
              <a:cs typeface="Calibri"/>
              <a:sym typeface="Calibri"/>
            </a:endParaRPr>
          </a:p>
          <a:p>
            <a:pPr indent="0" lvl="0" marL="0" marR="0" rtl="0" algn="l">
              <a:spcBef>
                <a:spcPts val="60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Reduce task:</a:t>
            </a:r>
            <a:endParaRPr/>
          </a:p>
          <a:p>
            <a:pPr indent="0" lvl="0" marL="0" marR="0" rtl="0" algn="l">
              <a:spcBef>
                <a:spcPts val="1578"/>
              </a:spcBef>
              <a:spcAft>
                <a:spcPts val="0"/>
              </a:spcAft>
              <a:buClr>
                <a:srgbClr val="008000"/>
              </a:buClr>
              <a:buSzPts val="2000"/>
              <a:buFont typeface="Calibri"/>
              <a:buNone/>
            </a:pPr>
            <a:r>
              <a:rPr b="1" lang="en-US" sz="2000">
                <a:solidFill>
                  <a:srgbClr val="008000"/>
                </a:solidFill>
                <a:latin typeface="Calibri"/>
                <a:ea typeface="Calibri"/>
                <a:cs typeface="Calibri"/>
                <a:sym typeface="Calibri"/>
              </a:rPr>
              <a:t>	</a:t>
            </a:r>
            <a:r>
              <a:rPr lang="en-US" sz="2400">
                <a:solidFill>
                  <a:schemeClr val="dk1"/>
                </a:solidFill>
                <a:latin typeface="Calibri"/>
                <a:ea typeface="Calibri"/>
                <a:cs typeface="Calibri"/>
                <a:sym typeface="Calibri"/>
              </a:rPr>
              <a:t>key = (i,k)</a:t>
            </a:r>
            <a:endParaRPr/>
          </a:p>
          <a:p>
            <a:pPr indent="0" lvl="0" marL="0" marR="0" rtl="0" algn="l">
              <a:spcBef>
                <a:spcPts val="978"/>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value = Sum</a:t>
            </a:r>
            <a:r>
              <a:rPr baseline="-25000" lang="en-US" sz="2400">
                <a:solidFill>
                  <a:schemeClr val="dk1"/>
                </a:solidFill>
                <a:latin typeface="Calibri"/>
                <a:ea typeface="Calibri"/>
                <a:cs typeface="Calibri"/>
                <a:sym typeface="Calibri"/>
              </a:rPr>
              <a:t>j  </a:t>
            </a:r>
            <a:r>
              <a:rPr lang="en-US" sz="2400">
                <a:solidFill>
                  <a:schemeClr val="dk1"/>
                </a:solidFill>
                <a:latin typeface="Calibri"/>
                <a:ea typeface="Calibri"/>
                <a:cs typeface="Calibri"/>
                <a:sym typeface="Calibri"/>
              </a:rPr>
              <a:t>(A[i,j] x B[j,k])      </a:t>
            </a:r>
            <a:r>
              <a:rPr lang="en-US" sz="18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this step does both Sum and Multiply</a:t>
            </a:r>
            <a:endParaRPr sz="2400">
              <a:solidFill>
                <a:schemeClr val="dk1"/>
              </a:solidFill>
              <a:latin typeface="Calibri"/>
              <a:ea typeface="Calibri"/>
              <a:cs typeface="Calibri"/>
              <a:sym typeface="Calibri"/>
            </a:endParaRPr>
          </a:p>
        </p:txBody>
      </p:sp>
      <p:grpSp>
        <p:nvGrpSpPr>
          <p:cNvPr id="2438" name="Google Shape;2438;p69"/>
          <p:cNvGrpSpPr/>
          <p:nvPr/>
        </p:nvGrpSpPr>
        <p:grpSpPr>
          <a:xfrm>
            <a:off x="5867400" y="2286000"/>
            <a:ext cx="3048000" cy="1254627"/>
            <a:chOff x="1219200" y="5181600"/>
            <a:chExt cx="4134784" cy="1604381"/>
          </a:xfrm>
        </p:grpSpPr>
        <p:grpSp>
          <p:nvGrpSpPr>
            <p:cNvPr id="2439" name="Google Shape;2439;p69"/>
            <p:cNvGrpSpPr/>
            <p:nvPr/>
          </p:nvGrpSpPr>
          <p:grpSpPr>
            <a:xfrm>
              <a:off x="1219200" y="5181600"/>
              <a:ext cx="4134784" cy="1289304"/>
              <a:chOff x="685800" y="5216144"/>
              <a:chExt cx="4134784" cy="1289304"/>
            </a:xfrm>
          </p:grpSpPr>
          <p:pic>
            <p:nvPicPr>
              <p:cNvPr id="2440" name="Google Shape;2440;p69"/>
              <p:cNvPicPr preferRelativeResize="0"/>
              <p:nvPr/>
            </p:nvPicPr>
            <p:blipFill rotWithShape="1">
              <a:blip r:embed="rId3">
                <a:alphaModFix/>
              </a:blip>
              <a:srcRect b="0" l="0" r="0" t="0"/>
              <a:stretch/>
            </p:blipFill>
            <p:spPr>
              <a:xfrm>
                <a:off x="685800" y="5334000"/>
                <a:ext cx="2674620" cy="1053592"/>
              </a:xfrm>
              <a:prstGeom prst="rect">
                <a:avLst/>
              </a:prstGeom>
              <a:noFill/>
              <a:ln>
                <a:noFill/>
              </a:ln>
            </p:spPr>
          </p:pic>
          <p:grpSp>
            <p:nvGrpSpPr>
              <p:cNvPr id="2441" name="Google Shape;2441;p69"/>
              <p:cNvGrpSpPr/>
              <p:nvPr/>
            </p:nvGrpSpPr>
            <p:grpSpPr>
              <a:xfrm>
                <a:off x="3374068" y="5216144"/>
                <a:ext cx="1446516" cy="1289304"/>
                <a:chOff x="3374068" y="5216144"/>
                <a:chExt cx="1446516" cy="1289304"/>
              </a:xfrm>
            </p:grpSpPr>
            <p:pic>
              <p:nvPicPr>
                <p:cNvPr id="2442" name="Google Shape;2442;p69"/>
                <p:cNvPicPr preferRelativeResize="0"/>
                <p:nvPr/>
              </p:nvPicPr>
              <p:blipFill rotWithShape="1">
                <a:blip r:embed="rId4">
                  <a:alphaModFix/>
                </a:blip>
                <a:srcRect b="3572" l="0" r="0" t="0"/>
                <a:stretch/>
              </p:blipFill>
              <p:spPr>
                <a:xfrm>
                  <a:off x="3374068" y="5216144"/>
                  <a:ext cx="230718" cy="1289304"/>
                </a:xfrm>
                <a:prstGeom prst="rect">
                  <a:avLst/>
                </a:prstGeom>
                <a:noFill/>
                <a:ln>
                  <a:noFill/>
                </a:ln>
              </p:spPr>
            </p:pic>
            <p:pic>
              <p:nvPicPr>
                <p:cNvPr id="2443" name="Google Shape;2443;p69"/>
                <p:cNvPicPr preferRelativeResize="0"/>
                <p:nvPr/>
              </p:nvPicPr>
              <p:blipFill rotWithShape="1">
                <a:blip r:embed="rId4">
                  <a:alphaModFix/>
                </a:blip>
                <a:srcRect b="3572" l="0" r="0" t="0"/>
                <a:stretch/>
              </p:blipFill>
              <p:spPr>
                <a:xfrm rot="10800000">
                  <a:off x="4589866" y="5216144"/>
                  <a:ext cx="230718" cy="1289304"/>
                </a:xfrm>
                <a:prstGeom prst="rect">
                  <a:avLst/>
                </a:prstGeom>
                <a:noFill/>
                <a:ln>
                  <a:noFill/>
                </a:ln>
              </p:spPr>
            </p:pic>
            <p:grpSp>
              <p:nvGrpSpPr>
                <p:cNvPr id="2444" name="Google Shape;2444;p69"/>
                <p:cNvGrpSpPr/>
                <p:nvPr/>
              </p:nvGrpSpPr>
              <p:grpSpPr>
                <a:xfrm>
                  <a:off x="3618434" y="5360312"/>
                  <a:ext cx="1044926" cy="997111"/>
                  <a:chOff x="3618434" y="5360312"/>
                  <a:chExt cx="1044926" cy="997111"/>
                </a:xfrm>
              </p:grpSpPr>
              <p:sp>
                <p:nvSpPr>
                  <p:cNvPr id="2445" name="Google Shape;2445;p69"/>
                  <p:cNvSpPr txBox="1"/>
                  <p:nvPr/>
                </p:nvSpPr>
                <p:spPr>
                  <a:xfrm>
                    <a:off x="3618434"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11</a:t>
                    </a:r>
                    <a:endParaRPr/>
                  </a:p>
                </p:txBody>
              </p:sp>
              <p:sp>
                <p:nvSpPr>
                  <p:cNvPr id="2446" name="Google Shape;2446;p69"/>
                  <p:cNvSpPr txBox="1"/>
                  <p:nvPr/>
                </p:nvSpPr>
                <p:spPr>
                  <a:xfrm>
                    <a:off x="4095670"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10</a:t>
                    </a:r>
                    <a:endParaRPr/>
                  </a:p>
                </p:txBody>
              </p:sp>
              <p:sp>
                <p:nvSpPr>
                  <p:cNvPr id="2447" name="Google Shape;2447;p69"/>
                  <p:cNvSpPr txBox="1"/>
                  <p:nvPr/>
                </p:nvSpPr>
                <p:spPr>
                  <a:xfrm>
                    <a:off x="3657600" y="5924490"/>
                    <a:ext cx="402729"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9</a:t>
                    </a:r>
                    <a:endParaRPr/>
                  </a:p>
                </p:txBody>
              </p:sp>
              <p:sp>
                <p:nvSpPr>
                  <p:cNvPr id="2448" name="Google Shape;2448;p69"/>
                  <p:cNvSpPr txBox="1"/>
                  <p:nvPr/>
                </p:nvSpPr>
                <p:spPr>
                  <a:xfrm>
                    <a:off x="4108412" y="5924489"/>
                    <a:ext cx="554948"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14</a:t>
                    </a:r>
                    <a:endParaRPr/>
                  </a:p>
                </p:txBody>
              </p:sp>
            </p:grpSp>
          </p:grpSp>
        </p:grpSp>
        <p:sp>
          <p:nvSpPr>
            <p:cNvPr id="2449" name="Google Shape;2449;p69"/>
            <p:cNvSpPr txBox="1"/>
            <p:nvPr/>
          </p:nvSpPr>
          <p:spPr>
            <a:xfrm>
              <a:off x="1600200" y="6353048"/>
              <a:ext cx="417952"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a:t>
              </a:r>
              <a:endParaRPr/>
            </a:p>
          </p:txBody>
        </p:sp>
        <p:sp>
          <p:nvSpPr>
            <p:cNvPr id="2450" name="Google Shape;2450;p69"/>
            <p:cNvSpPr txBox="1"/>
            <p:nvPr/>
          </p:nvSpPr>
          <p:spPr>
            <a:xfrm>
              <a:off x="2876339" y="6353047"/>
              <a:ext cx="413603"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B</a:t>
              </a:r>
              <a:endParaRPr/>
            </a:p>
          </p:txBody>
        </p:sp>
        <p:sp>
          <p:nvSpPr>
            <p:cNvPr id="2451" name="Google Shape;2451;p69"/>
            <p:cNvSpPr txBox="1"/>
            <p:nvPr/>
          </p:nvSpPr>
          <p:spPr>
            <a:xfrm>
              <a:off x="4430917" y="6353047"/>
              <a:ext cx="417952" cy="4329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C</a:t>
              </a:r>
              <a:endParaRPr/>
            </a:p>
          </p:txBody>
        </p:sp>
      </p:grpSp>
      <p:sp>
        <p:nvSpPr>
          <p:cNvPr id="2452" name="Google Shape;2452;p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3" name="Google Shape;2453;p69"/>
          <p:cNvSpPr txBox="1"/>
          <p:nvPr/>
        </p:nvSpPr>
        <p:spPr>
          <a:xfrm>
            <a:off x="4701003" y="5430530"/>
            <a:ext cx="408009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We may break this step into more steps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234" name="Google Shape;234;p7"/>
          <p:cNvGrpSpPr/>
          <p:nvPr/>
        </p:nvGrpSpPr>
        <p:grpSpPr>
          <a:xfrm>
            <a:off x="1143000" y="3048000"/>
            <a:ext cx="1295400" cy="2514600"/>
            <a:chOff x="1295400" y="2667000"/>
            <a:chExt cx="1295400" cy="2514600"/>
          </a:xfrm>
        </p:grpSpPr>
        <p:sp>
          <p:nvSpPr>
            <p:cNvPr id="235" name="Google Shape;235;p7"/>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36" name="Google Shape;236;p7"/>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237" name="Google Shape;237;p7"/>
            <p:cNvGrpSpPr/>
            <p:nvPr/>
          </p:nvGrpSpPr>
          <p:grpSpPr>
            <a:xfrm>
              <a:off x="1295400" y="2667000"/>
              <a:ext cx="457200" cy="381000"/>
              <a:chOff x="1295400" y="2667000"/>
              <a:chExt cx="457200" cy="381000"/>
            </a:xfrm>
          </p:grpSpPr>
          <p:sp>
            <p:nvSpPr>
              <p:cNvPr id="238" name="Google Shape;238;p7"/>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9" name="Google Shape;239;p7"/>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0" name="Google Shape;240;p7"/>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241" name="Google Shape;241;p7"/>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42" name="Google Shape;242;p7"/>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243" name="Google Shape;243;p7"/>
            <p:cNvGrpSpPr/>
            <p:nvPr/>
          </p:nvGrpSpPr>
          <p:grpSpPr>
            <a:xfrm>
              <a:off x="1295400" y="3352800"/>
              <a:ext cx="457200" cy="381000"/>
              <a:chOff x="1295400" y="2667000"/>
              <a:chExt cx="457200" cy="381000"/>
            </a:xfrm>
          </p:grpSpPr>
          <p:sp>
            <p:nvSpPr>
              <p:cNvPr id="244" name="Google Shape;244;p7"/>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5" name="Google Shape;245;p7"/>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6" name="Google Shape;246;p7"/>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247" name="Google Shape;247;p7"/>
            <p:cNvGrpSpPr/>
            <p:nvPr/>
          </p:nvGrpSpPr>
          <p:grpSpPr>
            <a:xfrm>
              <a:off x="1295400" y="4800600"/>
              <a:ext cx="457200" cy="381000"/>
              <a:chOff x="1295400" y="2667000"/>
              <a:chExt cx="457200" cy="381000"/>
            </a:xfrm>
          </p:grpSpPr>
          <p:sp>
            <p:nvSpPr>
              <p:cNvPr id="248" name="Google Shape;248;p7"/>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9" name="Google Shape;249;p7"/>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50" name="Google Shape;250;p7"/>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251" name="Google Shape;251;p7"/>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Input: key-value pairs</a:t>
            </a:r>
            <a:endParaRPr/>
          </a:p>
        </p:txBody>
      </p:sp>
      <p:grpSp>
        <p:nvGrpSpPr>
          <p:cNvPr id="252" name="Google Shape;252;p7"/>
          <p:cNvGrpSpPr/>
          <p:nvPr/>
        </p:nvGrpSpPr>
        <p:grpSpPr>
          <a:xfrm>
            <a:off x="2912576" y="1867136"/>
            <a:ext cx="2989554" cy="3678798"/>
            <a:chOff x="2912576" y="1867136"/>
            <a:chExt cx="2989554" cy="3678798"/>
          </a:xfrm>
        </p:grpSpPr>
        <p:sp>
          <p:nvSpPr>
            <p:cNvPr id="253" name="Google Shape;253;p7"/>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54" name="Google Shape;254;p7"/>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55" name="Google Shape;255;p7"/>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56" name="Google Shape;256;p7"/>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57" name="Google Shape;257;p7"/>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58" name="Google Shape;258;p7"/>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59" name="Google Shape;259;p7"/>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60" name="Google Shape;260;p7"/>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61" name="Google Shape;261;p7"/>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262" name="Google Shape;262;p7"/>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63" name="Google Shape;263;p7"/>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64" name="Google Shape;264;p7"/>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65" name="Google Shape;265;p7"/>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66" name="Google Shape;266;p7"/>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67" name="Google Shape;267;p7"/>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68" name="Google Shape;268;p7"/>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69" name="Google Shape;269;p7"/>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70" name="Google Shape;270;p7"/>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71" name="Google Shape;271;p7"/>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72" name="Google Shape;272;p7"/>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273" name="Google Shape;273;p7"/>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74" name="Google Shape;274;p7"/>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75" name="Google Shape;275;p7"/>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76" name="Google Shape;276;p7"/>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77" name="Google Shape;277;p7"/>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78" name="Google Shape;278;p7"/>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279" name="Google Shape;279;p7"/>
          <p:cNvSpPr/>
          <p:nvPr/>
        </p:nvSpPr>
        <p:spPr>
          <a:xfrm>
            <a:off x="2667000" y="5257800"/>
            <a:ext cx="685800"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80" name="Google Shape;280;p7"/>
          <p:cNvSpPr/>
          <p:nvPr/>
        </p:nvSpPr>
        <p:spPr>
          <a:xfrm>
            <a:off x="2667000" y="5257800"/>
            <a:ext cx="685800" cy="304800"/>
          </a:xfrm>
          <a:custGeom>
            <a:rect b="b" l="l" r="r" t="t"/>
            <a:pathLst>
              <a:path extrusionOk="0" h="304800" w="68580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81" name="Google Shape;281;p7"/>
          <p:cNvSpPr txBox="1"/>
          <p:nvPr/>
        </p:nvSpPr>
        <p:spPr>
          <a:xfrm>
            <a:off x="2669539" y="5029380"/>
            <a:ext cx="46545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map</a:t>
            </a:r>
            <a:endParaRPr sz="1800">
              <a:solidFill>
                <a:schemeClr val="dk1"/>
              </a:solidFill>
              <a:latin typeface="Corbel"/>
              <a:ea typeface="Corbel"/>
              <a:cs typeface="Corbel"/>
              <a:sym typeface="Corbel"/>
            </a:endParaRPr>
          </a:p>
        </p:txBody>
      </p:sp>
      <p:sp>
        <p:nvSpPr>
          <p:cNvPr id="282" name="Google Shape;282;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7" name="Shape 2457"/>
        <p:cNvGrpSpPr/>
        <p:nvPr/>
      </p:nvGrpSpPr>
      <p:grpSpPr>
        <a:xfrm>
          <a:off x="0" y="0"/>
          <a:ext cx="0" cy="0"/>
          <a:chOff x="0" y="0"/>
          <a:chExt cx="0" cy="0"/>
        </a:xfrm>
      </p:grpSpPr>
      <p:sp>
        <p:nvSpPr>
          <p:cNvPr id="2458" name="Google Shape;2458;p70"/>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(Two Phases)</a:t>
            </a:r>
            <a:endParaRPr/>
          </a:p>
        </p:txBody>
      </p:sp>
      <p:sp>
        <p:nvSpPr>
          <p:cNvPr id="2459" name="Google Shape;2459;p70"/>
          <p:cNvSpPr/>
          <p:nvPr/>
        </p:nvSpPr>
        <p:spPr>
          <a:xfrm>
            <a:off x="360288" y="1600200"/>
            <a:ext cx="8423424"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Main Ideas: </a:t>
            </a:r>
            <a:endParaRPr/>
          </a:p>
          <a:p>
            <a:pPr indent="0" lvl="0" marL="0" marR="0" rtl="0" algn="l">
              <a:spcBef>
                <a:spcPts val="0"/>
              </a:spcBef>
              <a:spcAft>
                <a:spcPts val="0"/>
              </a:spcAft>
              <a:buClr>
                <a:srgbClr val="FF6600"/>
              </a:buClr>
              <a:buSzPts val="2000"/>
              <a:buFont typeface="Arial"/>
              <a:buNone/>
            </a:pPr>
            <a:r>
              <a:rPr b="1" lang="en-US" sz="2000">
                <a:solidFill>
                  <a:srgbClr val="FF6600"/>
                </a:solidFill>
                <a:latin typeface="Arial"/>
                <a:ea typeface="Arial"/>
                <a:cs typeface="Arial"/>
                <a:sym typeface="Arial"/>
              </a:rPr>
              <a:t>   Phase 1: Multiply the appropriate values in 1</a:t>
            </a:r>
            <a:r>
              <a:rPr b="1" baseline="30000" lang="en-US" sz="2000">
                <a:solidFill>
                  <a:srgbClr val="FF6600"/>
                </a:solidFill>
                <a:latin typeface="Arial"/>
                <a:ea typeface="Arial"/>
                <a:cs typeface="Arial"/>
                <a:sym typeface="Arial"/>
              </a:rPr>
              <a:t>st</a:t>
            </a:r>
            <a:r>
              <a:rPr b="1" lang="en-US" sz="2000">
                <a:solidFill>
                  <a:srgbClr val="FF6600"/>
                </a:solidFill>
                <a:latin typeface="Arial"/>
                <a:ea typeface="Arial"/>
                <a:cs typeface="Arial"/>
                <a:sym typeface="Arial"/>
              </a:rPr>
              <a:t> MapReduce phase </a:t>
            </a:r>
            <a:endParaRPr/>
          </a:p>
          <a:p>
            <a:pPr indent="0" lvl="0" marL="0" marR="0" rtl="0" algn="l">
              <a:spcBef>
                <a:spcPts val="0"/>
              </a:spcBef>
              <a:spcAft>
                <a:spcPts val="0"/>
              </a:spcAft>
              <a:buClr>
                <a:srgbClr val="FF6600"/>
              </a:buClr>
              <a:buSzPts val="2000"/>
              <a:buFont typeface="Arial"/>
              <a:buNone/>
            </a:pPr>
            <a:r>
              <a:rPr b="1" lang="en-US" sz="2000">
                <a:solidFill>
                  <a:srgbClr val="FF6600"/>
                </a:solidFill>
                <a:latin typeface="Arial"/>
                <a:ea typeface="Arial"/>
                <a:cs typeface="Arial"/>
                <a:sym typeface="Arial"/>
              </a:rPr>
              <a:t>   Phase 2: Sum up in 2</a:t>
            </a:r>
            <a:r>
              <a:rPr b="1" baseline="30000" lang="en-US" sz="2000">
                <a:solidFill>
                  <a:srgbClr val="FF6600"/>
                </a:solidFill>
                <a:latin typeface="Arial"/>
                <a:ea typeface="Arial"/>
                <a:cs typeface="Arial"/>
                <a:sym typeface="Arial"/>
              </a:rPr>
              <a:t>nd</a:t>
            </a:r>
            <a:r>
              <a:rPr b="1" lang="en-US" sz="2000">
                <a:solidFill>
                  <a:srgbClr val="FF6600"/>
                </a:solidFill>
                <a:latin typeface="Arial"/>
                <a:ea typeface="Arial"/>
                <a:cs typeface="Arial"/>
                <a:sym typeface="Arial"/>
              </a:rPr>
              <a:t> MapReduce phase </a:t>
            </a:r>
            <a:endParaRPr/>
          </a:p>
          <a:p>
            <a:pPr indent="0" lvl="0" marL="0" marR="0" rtl="0" algn="l">
              <a:spcBef>
                <a:spcPts val="0"/>
              </a:spcBef>
              <a:spcAft>
                <a:spcPts val="0"/>
              </a:spcAft>
              <a:buClr>
                <a:schemeClr val="dk1"/>
              </a:buClr>
              <a:buSzPts val="1800"/>
              <a:buFont typeface="Arial"/>
              <a:buNone/>
            </a:pPr>
            <a:r>
              <a:t/>
            </a:r>
            <a:endParaRPr b="1" sz="1800">
              <a:solidFill>
                <a:srgbClr val="FF6600"/>
              </a:solidFill>
              <a:latin typeface="Arial"/>
              <a:ea typeface="Arial"/>
              <a:cs typeface="Arial"/>
              <a:sym typeface="Arial"/>
            </a:endParaRPr>
          </a:p>
          <a:p>
            <a:pPr indent="0" lvl="0" marL="0" marR="0" rtl="0" algn="l">
              <a:spcBef>
                <a:spcPts val="0"/>
              </a:spcBef>
              <a:spcAft>
                <a:spcPts val="0"/>
              </a:spcAft>
              <a:buNone/>
            </a:pPr>
            <a:r>
              <a:rPr lang="en-US" sz="2800">
                <a:solidFill>
                  <a:srgbClr val="3366FF"/>
                </a:solidFill>
                <a:latin typeface="Calibri"/>
                <a:ea typeface="Calibri"/>
                <a:cs typeface="Calibri"/>
                <a:sym typeface="Calibri"/>
              </a:rPr>
              <a:t>Try this at home!</a:t>
            </a:r>
            <a:endParaRPr/>
          </a:p>
        </p:txBody>
      </p:sp>
      <p:sp>
        <p:nvSpPr>
          <p:cNvPr id="2460" name="Google Shape;2460;p7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4" name="Shape 2464"/>
        <p:cNvGrpSpPr/>
        <p:nvPr/>
      </p:nvGrpSpPr>
      <p:grpSpPr>
        <a:xfrm>
          <a:off x="0" y="0"/>
          <a:ext cx="0" cy="0"/>
          <a:chOff x="0" y="0"/>
          <a:chExt cx="0" cy="0"/>
        </a:xfrm>
      </p:grpSpPr>
      <p:sp>
        <p:nvSpPr>
          <p:cNvPr id="2465" name="Google Shape;2465;p7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(Two phase)</a:t>
            </a:r>
            <a:endParaRPr/>
          </a:p>
        </p:txBody>
      </p:sp>
      <p:sp>
        <p:nvSpPr>
          <p:cNvPr id="2466" name="Google Shape;2466;p71"/>
          <p:cNvSpPr/>
          <p:nvPr/>
        </p:nvSpPr>
        <p:spPr>
          <a:xfrm>
            <a:off x="360288" y="1600200"/>
            <a:ext cx="8423424" cy="52014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6600"/>
              </a:buClr>
              <a:buSzPts val="2000"/>
              <a:buFont typeface="Arial"/>
              <a:buNone/>
            </a:pPr>
            <a:r>
              <a:rPr b="1" lang="en-US" sz="2000">
                <a:solidFill>
                  <a:srgbClr val="FF6600"/>
                </a:solidFill>
                <a:latin typeface="Arial"/>
                <a:ea typeface="Arial"/>
                <a:cs typeface="Arial"/>
                <a:sym typeface="Arial"/>
              </a:rPr>
              <a:t>Idea: 1, Multiply the appropriate values in 1</a:t>
            </a:r>
            <a:r>
              <a:rPr b="1" baseline="30000" lang="en-US" sz="2000">
                <a:solidFill>
                  <a:srgbClr val="FF6600"/>
                </a:solidFill>
                <a:latin typeface="Arial"/>
                <a:ea typeface="Arial"/>
                <a:cs typeface="Arial"/>
                <a:sym typeface="Arial"/>
              </a:rPr>
              <a:t>st</a:t>
            </a:r>
            <a:r>
              <a:rPr b="1" lang="en-US" sz="2000">
                <a:solidFill>
                  <a:srgbClr val="FF6600"/>
                </a:solidFill>
                <a:latin typeface="Arial"/>
                <a:ea typeface="Arial"/>
                <a:cs typeface="Arial"/>
                <a:sym typeface="Arial"/>
              </a:rPr>
              <a:t> MapReduce phase </a:t>
            </a:r>
            <a:endParaRPr/>
          </a:p>
          <a:p>
            <a:pPr indent="0" lvl="0" marL="0" marR="0" rtl="0" algn="l">
              <a:spcBef>
                <a:spcPts val="0"/>
              </a:spcBef>
              <a:spcAft>
                <a:spcPts val="0"/>
              </a:spcAft>
              <a:buClr>
                <a:srgbClr val="FF6600"/>
              </a:buClr>
              <a:buSzPts val="2000"/>
              <a:buFont typeface="Arial"/>
              <a:buNone/>
            </a:pPr>
            <a:r>
              <a:rPr b="1" lang="en-US" sz="2000">
                <a:solidFill>
                  <a:srgbClr val="FF6600"/>
                </a:solidFill>
                <a:latin typeface="Arial"/>
                <a:ea typeface="Arial"/>
                <a:cs typeface="Arial"/>
                <a:sym typeface="Arial"/>
              </a:rPr>
              <a:t>          2, Sum up in 2</a:t>
            </a:r>
            <a:r>
              <a:rPr b="1" baseline="30000" lang="en-US" sz="2000">
                <a:solidFill>
                  <a:srgbClr val="FF6600"/>
                </a:solidFill>
                <a:latin typeface="Arial"/>
                <a:ea typeface="Arial"/>
                <a:cs typeface="Arial"/>
                <a:sym typeface="Arial"/>
              </a:rPr>
              <a:t>nd</a:t>
            </a:r>
            <a:r>
              <a:rPr b="1" lang="en-US" sz="2000">
                <a:solidFill>
                  <a:srgbClr val="FF6600"/>
                </a:solidFill>
                <a:latin typeface="Arial"/>
                <a:ea typeface="Arial"/>
                <a:cs typeface="Arial"/>
                <a:sym typeface="Arial"/>
              </a:rPr>
              <a:t> MapReduce phase </a:t>
            </a:r>
            <a:endParaRPr/>
          </a:p>
          <a:p>
            <a:pPr indent="0" lvl="0" marL="0" marR="0" rtl="0" algn="l">
              <a:spcBef>
                <a:spcPts val="0"/>
              </a:spcBef>
              <a:spcAft>
                <a:spcPts val="0"/>
              </a:spcAft>
              <a:buClr>
                <a:schemeClr val="dk1"/>
              </a:buClr>
              <a:buSzPts val="1800"/>
              <a:buFont typeface="Arial"/>
              <a:buNone/>
            </a:pPr>
            <a:r>
              <a:t/>
            </a:r>
            <a:endParaRPr b="1" sz="1800">
              <a:solidFill>
                <a:srgbClr val="FF6600"/>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C[i,k] = Sum</a:t>
            </a:r>
            <a:r>
              <a:rPr b="1" baseline="-25000" lang="en-US" sz="2000">
                <a:solidFill>
                  <a:schemeClr val="dk1"/>
                </a:solidFill>
                <a:latin typeface="Calibri"/>
                <a:ea typeface="Calibri"/>
                <a:cs typeface="Calibri"/>
                <a:sym typeface="Calibri"/>
              </a:rPr>
              <a:t>j </a:t>
            </a:r>
            <a:r>
              <a:rPr b="1" lang="en-US" sz="2000">
                <a:solidFill>
                  <a:schemeClr val="dk1"/>
                </a:solidFill>
                <a:latin typeface="Calibri"/>
                <a:ea typeface="Calibri"/>
                <a:cs typeface="Calibri"/>
                <a:sym typeface="Calibri"/>
              </a:rPr>
              <a:t>(A[i,j] </a:t>
            </a:r>
            <a:r>
              <a:rPr lang="en-US" sz="2000">
                <a:solidFill>
                  <a:schemeClr val="dk1"/>
                </a:solidFill>
                <a:latin typeface="Calibri"/>
                <a:ea typeface="Calibri"/>
                <a:cs typeface="Calibri"/>
                <a:sym typeface="Calibri"/>
              </a:rPr>
              <a:t>x </a:t>
            </a:r>
            <a:r>
              <a:rPr b="1" lang="en-US" sz="2000">
                <a:solidFill>
                  <a:schemeClr val="dk1"/>
                </a:solidFill>
                <a:latin typeface="Calibri"/>
                <a:ea typeface="Calibri"/>
                <a:cs typeface="Calibri"/>
                <a:sym typeface="Calibri"/>
              </a:rPr>
              <a:t>B[j,k]), C is L</a:t>
            </a:r>
            <a:r>
              <a:rPr lang="en-US" sz="2000">
                <a:solidFill>
                  <a:schemeClr val="dk1"/>
                </a:solidFill>
                <a:latin typeface="Calibri"/>
                <a:ea typeface="Calibri"/>
                <a:cs typeface="Calibri"/>
                <a:sym typeface="Calibri"/>
              </a:rPr>
              <a:t> x </a:t>
            </a:r>
            <a:r>
              <a:rPr b="1" lang="en-US" sz="2000">
                <a:solidFill>
                  <a:schemeClr val="dk1"/>
                </a:solidFill>
                <a:latin typeface="Calibri"/>
                <a:ea typeface="Calibri"/>
                <a:cs typeface="Calibri"/>
                <a:sym typeface="Calibri"/>
              </a:rPr>
              <a:t>N</a:t>
            </a:r>
            <a:endParaRPr b="1" sz="1800">
              <a:solidFill>
                <a:srgbClr val="FF6600"/>
              </a:solidFill>
              <a:latin typeface="Arial"/>
              <a:ea typeface="Arial"/>
              <a:cs typeface="Arial"/>
              <a:sym typeface="Arial"/>
            </a:endParaRPr>
          </a:p>
          <a:p>
            <a:pPr indent="0" lvl="1" marL="0" marR="0" rtl="0" algn="l">
              <a:spcBef>
                <a:spcPts val="0"/>
              </a:spcBef>
              <a:spcAft>
                <a:spcPts val="0"/>
              </a:spcAft>
              <a:buNone/>
            </a:pPr>
            <a:r>
              <a:rPr b="0" i="0" lang="en-US" sz="1800" u="none" cap="none" strike="noStrike">
                <a:solidFill>
                  <a:srgbClr val="3366FF"/>
                </a:solidFill>
                <a:latin typeface="Calibri"/>
                <a:ea typeface="Calibri"/>
                <a:cs typeface="Calibri"/>
                <a:sym typeface="Calibri"/>
              </a:rPr>
              <a:t>e.g.,</a:t>
            </a:r>
            <a:endParaRPr b="0" i="0" sz="1800" u="none" cap="none" strike="noStrike">
              <a:solidFill>
                <a:schemeClr val="dk1"/>
              </a:solidFill>
              <a:latin typeface="Calibri"/>
              <a:ea typeface="Calibri"/>
              <a:cs typeface="Calibri"/>
              <a:sym typeface="Calibri"/>
            </a:endParaRPr>
          </a:p>
          <a:p>
            <a:pPr indent="0" lvl="0" marL="0" marR="0" rtl="0" algn="l">
              <a:spcBef>
                <a:spcPts val="600"/>
              </a:spcBef>
              <a:spcAft>
                <a:spcPts val="0"/>
              </a:spcAft>
              <a:buNone/>
            </a:pPr>
            <a:r>
              <a:rPr lang="en-US" sz="1800">
                <a:solidFill>
                  <a:srgbClr val="3366FF"/>
                </a:solidFill>
                <a:latin typeface="Calibri"/>
                <a:ea typeface="Calibri"/>
                <a:cs typeface="Calibri"/>
                <a:sym typeface="Calibri"/>
              </a:rPr>
              <a:t>C[1,1]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,1] * B[1,</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,2] * B[2,</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,3] * B[3,</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,4] * B[4,</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,5] * B[5,</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a:t>
            </a:r>
            <a:endParaRPr/>
          </a:p>
          <a:p>
            <a:pPr indent="0" lvl="0" marL="0" marR="0" rtl="0" algn="l">
              <a:spcBef>
                <a:spcPts val="600"/>
              </a:spcBef>
              <a:spcAft>
                <a:spcPts val="0"/>
              </a:spcAft>
              <a:buNone/>
            </a:pPr>
            <a:r>
              <a:rPr lang="en-US" sz="1800">
                <a:solidFill>
                  <a:srgbClr val="3366FF"/>
                </a:solidFill>
                <a:latin typeface="Calibri"/>
                <a:ea typeface="Calibri"/>
                <a:cs typeface="Calibri"/>
                <a:sym typeface="Calibri"/>
              </a:rPr>
              <a:t>C[1,2]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,1] * B[1,</a:t>
            </a:r>
            <a:r>
              <a:rPr b="1" lang="en-US" sz="1800">
                <a:solidFill>
                  <a:srgbClr val="A01A06"/>
                </a:solidFill>
                <a:latin typeface="Calibri"/>
                <a:ea typeface="Calibri"/>
                <a:cs typeface="Calibri"/>
                <a:sym typeface="Calibri"/>
              </a:rPr>
              <a:t>2</a:t>
            </a:r>
            <a:r>
              <a:rPr lang="en-US" sz="1800">
                <a:solidFill>
                  <a:srgbClr val="3366FF"/>
                </a:solidFill>
                <a:latin typeface="Calibri"/>
                <a:ea typeface="Calibri"/>
                <a:cs typeface="Calibri"/>
                <a:sym typeface="Calibri"/>
              </a:rPr>
              <a:t>]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,2] * B[2,</a:t>
            </a:r>
            <a:r>
              <a:rPr b="1" lang="en-US" sz="1800">
                <a:solidFill>
                  <a:srgbClr val="A01A06"/>
                </a:solidFill>
                <a:latin typeface="Calibri"/>
                <a:ea typeface="Calibri"/>
                <a:cs typeface="Calibri"/>
                <a:sym typeface="Calibri"/>
              </a:rPr>
              <a:t>2</a:t>
            </a:r>
            <a:r>
              <a:rPr lang="en-US" sz="1800">
                <a:solidFill>
                  <a:srgbClr val="3366FF"/>
                </a:solidFill>
                <a:latin typeface="Calibri"/>
                <a:ea typeface="Calibri"/>
                <a:cs typeface="Calibri"/>
                <a:sym typeface="Calibri"/>
              </a:rPr>
              <a:t>]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,3] * B[3,</a:t>
            </a:r>
            <a:r>
              <a:rPr b="1" lang="en-US" sz="1800">
                <a:solidFill>
                  <a:srgbClr val="A01A06"/>
                </a:solidFill>
                <a:latin typeface="Calibri"/>
                <a:ea typeface="Calibri"/>
                <a:cs typeface="Calibri"/>
                <a:sym typeface="Calibri"/>
              </a:rPr>
              <a:t>2</a:t>
            </a:r>
            <a:r>
              <a:rPr lang="en-US" sz="1800">
                <a:solidFill>
                  <a:srgbClr val="3366FF"/>
                </a:solidFill>
                <a:latin typeface="Calibri"/>
                <a:ea typeface="Calibri"/>
                <a:cs typeface="Calibri"/>
                <a:sym typeface="Calibri"/>
              </a:rPr>
              <a:t>]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,4] * B[4,</a:t>
            </a:r>
            <a:r>
              <a:rPr b="1" lang="en-US" sz="1800">
                <a:solidFill>
                  <a:srgbClr val="A01A06"/>
                </a:solidFill>
                <a:latin typeface="Calibri"/>
                <a:ea typeface="Calibri"/>
                <a:cs typeface="Calibri"/>
                <a:sym typeface="Calibri"/>
              </a:rPr>
              <a:t>2</a:t>
            </a:r>
            <a:r>
              <a:rPr lang="en-US" sz="1800">
                <a:solidFill>
                  <a:srgbClr val="3366FF"/>
                </a:solidFill>
                <a:latin typeface="Calibri"/>
                <a:ea typeface="Calibri"/>
                <a:cs typeface="Calibri"/>
                <a:sym typeface="Calibri"/>
              </a:rPr>
              <a:t>] + A[</a:t>
            </a:r>
            <a:r>
              <a:rPr b="1" lang="en-US" sz="1800">
                <a:solidFill>
                  <a:srgbClr val="A01A06"/>
                </a:solidFill>
                <a:latin typeface="Calibri"/>
                <a:ea typeface="Calibri"/>
                <a:cs typeface="Calibri"/>
                <a:sym typeface="Calibri"/>
              </a:rPr>
              <a:t>1</a:t>
            </a:r>
            <a:r>
              <a:rPr lang="en-US" sz="1800">
                <a:solidFill>
                  <a:srgbClr val="3366FF"/>
                </a:solidFill>
                <a:latin typeface="Calibri"/>
                <a:ea typeface="Calibri"/>
                <a:cs typeface="Calibri"/>
                <a:sym typeface="Calibri"/>
              </a:rPr>
              <a:t>,5] * B[5,</a:t>
            </a:r>
            <a:r>
              <a:rPr b="1" lang="en-US" sz="1800">
                <a:solidFill>
                  <a:srgbClr val="A01A06"/>
                </a:solidFill>
                <a:latin typeface="Calibri"/>
                <a:ea typeface="Calibri"/>
                <a:cs typeface="Calibri"/>
                <a:sym typeface="Calibri"/>
              </a:rPr>
              <a:t>2</a:t>
            </a:r>
            <a:r>
              <a:rPr lang="en-US" sz="1800">
                <a:solidFill>
                  <a:srgbClr val="3366FF"/>
                </a:solidFill>
                <a:latin typeface="Calibri"/>
                <a:ea typeface="Calibri"/>
                <a:cs typeface="Calibri"/>
                <a:sym typeface="Calibri"/>
              </a:rPr>
              <a:t>]</a:t>
            </a:r>
            <a:endParaRPr/>
          </a:p>
          <a:p>
            <a:pPr indent="0" lvl="0" marL="0" marR="0" rtl="0" algn="l">
              <a:spcBef>
                <a:spcPts val="600"/>
              </a:spcBef>
              <a:spcAft>
                <a:spcPts val="0"/>
              </a:spcAft>
              <a:buNone/>
            </a:pPr>
            <a:r>
              <a:t/>
            </a:r>
            <a:endParaRPr sz="1800">
              <a:solidFill>
                <a:srgbClr val="3366FF"/>
              </a:solidFill>
              <a:latin typeface="Calibri"/>
              <a:ea typeface="Calibri"/>
              <a:cs typeface="Calibri"/>
              <a:sym typeface="Calibri"/>
            </a:endParaRPr>
          </a:p>
          <a:p>
            <a:pPr indent="0" lvl="0" marL="0" marR="0" rtl="0" algn="l">
              <a:spcBef>
                <a:spcPts val="600"/>
              </a:spcBef>
              <a:spcAft>
                <a:spcPts val="0"/>
              </a:spcAft>
              <a:buNone/>
            </a:pPr>
            <a:r>
              <a:rPr lang="en-US" sz="2400">
                <a:solidFill>
                  <a:schemeClr val="dk1"/>
                </a:solidFill>
                <a:latin typeface="Calibri"/>
                <a:ea typeface="Calibri"/>
                <a:cs typeface="Calibri"/>
                <a:sym typeface="Calibri"/>
              </a:rPr>
              <a:t>1</a:t>
            </a:r>
            <a:r>
              <a:rPr baseline="30000" lang="en-US" sz="2400">
                <a:solidFill>
                  <a:schemeClr val="dk1"/>
                </a:solidFill>
                <a:latin typeface="Calibri"/>
                <a:ea typeface="Calibri"/>
                <a:cs typeface="Calibri"/>
                <a:sym typeface="Calibri"/>
              </a:rPr>
              <a:t>st</a:t>
            </a:r>
            <a:r>
              <a:rPr lang="en-US" sz="2400">
                <a:solidFill>
                  <a:schemeClr val="dk1"/>
                </a:solidFill>
                <a:latin typeface="Calibri"/>
                <a:ea typeface="Calibri"/>
                <a:cs typeface="Calibri"/>
                <a:sym typeface="Calibri"/>
              </a:rPr>
              <a:t> Map Task:</a:t>
            </a:r>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For each matrix element </a:t>
            </a:r>
            <a:r>
              <a:rPr b="1" i="0" lang="en-US" sz="2400" u="none" cap="none" strike="noStrike">
                <a:solidFill>
                  <a:schemeClr val="dk1"/>
                </a:solidFill>
                <a:latin typeface="Calibri"/>
                <a:ea typeface="Calibri"/>
                <a:cs typeface="Calibri"/>
                <a:sym typeface="Calibri"/>
              </a:rPr>
              <a:t>A[i,j] : </a:t>
            </a:r>
            <a:r>
              <a:rPr b="1" i="0" lang="en-US" sz="2400" u="none" cap="none" strike="noStrike">
                <a:solidFill>
                  <a:srgbClr val="A01A06"/>
                </a:solidFill>
                <a:latin typeface="Calibri"/>
                <a:ea typeface="Calibri"/>
                <a:cs typeface="Calibri"/>
                <a:sym typeface="Calibri"/>
              </a:rPr>
              <a:t>emit( j , (‘A’, i, A[i,j]))</a:t>
            </a:r>
            <a:endParaRPr b="0" i="0" sz="2400" u="none" cap="none" strike="noStrike">
              <a:solidFill>
                <a:srgbClr val="A01A06"/>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For each matrix element </a:t>
            </a:r>
            <a:r>
              <a:rPr b="1" i="0" lang="en-US" sz="2400" u="none" cap="none" strike="noStrike">
                <a:solidFill>
                  <a:schemeClr val="dk1"/>
                </a:solidFill>
                <a:latin typeface="Calibri"/>
                <a:ea typeface="Calibri"/>
                <a:cs typeface="Calibri"/>
                <a:sym typeface="Calibri"/>
              </a:rPr>
              <a:t>B[j,k] : </a:t>
            </a:r>
            <a:r>
              <a:rPr b="1" i="0" lang="en-US" sz="2400" u="none" cap="none" strike="noStrike">
                <a:solidFill>
                  <a:srgbClr val="A01A06"/>
                </a:solidFill>
                <a:latin typeface="Calibri"/>
                <a:ea typeface="Calibri"/>
                <a:cs typeface="Calibri"/>
                <a:sym typeface="Calibri"/>
              </a:rPr>
              <a:t>emit( j , (‘B’, k, B[j,k]))</a:t>
            </a:r>
            <a:endParaRPr/>
          </a:p>
          <a:p>
            <a:pPr indent="0" lvl="0" marL="0" marR="0" rtl="0" algn="l">
              <a:spcBef>
                <a:spcPts val="0"/>
              </a:spcBef>
              <a:spcAft>
                <a:spcPts val="0"/>
              </a:spcAft>
              <a:buNone/>
            </a:pPr>
            <a:r>
              <a:t/>
            </a:r>
            <a:endParaRPr sz="1800">
              <a:solidFill>
                <a:srgbClr val="3366FF"/>
              </a:solidFill>
              <a:latin typeface="Calibri"/>
              <a:ea typeface="Calibri"/>
              <a:cs typeface="Calibri"/>
              <a:sym typeface="Calibri"/>
            </a:endParaRPr>
          </a:p>
          <a:p>
            <a:pPr indent="0" lvl="0" marL="0" marR="0" rtl="0" algn="l">
              <a:spcBef>
                <a:spcPts val="0"/>
              </a:spcBef>
              <a:spcAft>
                <a:spcPts val="0"/>
              </a:spcAft>
              <a:buNone/>
            </a:pPr>
            <a:r>
              <a:rPr lang="en-US" sz="1800">
                <a:solidFill>
                  <a:srgbClr val="3366FF"/>
                </a:solidFill>
                <a:latin typeface="Calibri"/>
                <a:ea typeface="Calibri"/>
                <a:cs typeface="Calibri"/>
                <a:sym typeface="Calibri"/>
              </a:rPr>
              <a:t>e.g., (all will go to same reducer with key 2): </a:t>
            </a:r>
            <a:endParaRPr/>
          </a:p>
          <a:p>
            <a:pPr indent="0" lvl="1" marL="457200" marR="0" rtl="0" algn="l">
              <a:spcBef>
                <a:spcPts val="0"/>
              </a:spcBef>
              <a:spcAft>
                <a:spcPts val="0"/>
              </a:spcAft>
              <a:buNone/>
            </a:pPr>
            <a:r>
              <a:rPr b="0" i="0" lang="en-US" sz="1800" u="none" cap="none" strike="noStrike">
                <a:solidFill>
                  <a:srgbClr val="3366FF"/>
                </a:solidFill>
                <a:latin typeface="Calibri"/>
                <a:ea typeface="Calibri"/>
                <a:cs typeface="Calibri"/>
                <a:sym typeface="Calibri"/>
              </a:rPr>
              <a:t>For A[1,2]: emit (2, (‘A’, 1, A[1,2]))</a:t>
            </a:r>
            <a:endParaRPr/>
          </a:p>
          <a:p>
            <a:pPr indent="0" lvl="1" marL="457200" marR="0" rtl="0" algn="l">
              <a:spcBef>
                <a:spcPts val="0"/>
              </a:spcBef>
              <a:spcAft>
                <a:spcPts val="0"/>
              </a:spcAft>
              <a:buNone/>
            </a:pPr>
            <a:r>
              <a:rPr b="0" i="0" lang="en-US" sz="1800" u="none" cap="none" strike="noStrike">
                <a:solidFill>
                  <a:srgbClr val="3366FF"/>
                </a:solidFill>
                <a:latin typeface="Calibri"/>
                <a:ea typeface="Calibri"/>
                <a:cs typeface="Calibri"/>
                <a:sym typeface="Calibri"/>
              </a:rPr>
              <a:t>For B[2,1]: emit (2, (‘B’, 1, B[2,1]))</a:t>
            </a:r>
            <a:endParaRPr/>
          </a:p>
          <a:p>
            <a:pPr indent="0" lvl="1" marL="457200" marR="0" rtl="0" algn="l">
              <a:spcBef>
                <a:spcPts val="0"/>
              </a:spcBef>
              <a:spcAft>
                <a:spcPts val="0"/>
              </a:spcAft>
              <a:buNone/>
            </a:pPr>
            <a:r>
              <a:rPr b="0" i="0" lang="en-US" sz="1800" u="none" cap="none" strike="noStrike">
                <a:solidFill>
                  <a:srgbClr val="3366FF"/>
                </a:solidFill>
                <a:latin typeface="Calibri"/>
                <a:ea typeface="Calibri"/>
                <a:cs typeface="Calibri"/>
                <a:sym typeface="Calibri"/>
              </a:rPr>
              <a:t>For B[2,2]: emit (2, (‘B’, 2, B[2,2]))</a:t>
            </a:r>
            <a:endParaRPr b="0" i="0" sz="2000" u="none" cap="none" strike="noStrike">
              <a:solidFill>
                <a:srgbClr val="3366FF"/>
              </a:solidFill>
              <a:latin typeface="Calibri"/>
              <a:ea typeface="Calibri"/>
              <a:cs typeface="Calibri"/>
              <a:sym typeface="Calibri"/>
            </a:endParaRPr>
          </a:p>
        </p:txBody>
      </p:sp>
      <p:sp>
        <p:nvSpPr>
          <p:cNvPr id="2467" name="Google Shape;2467;p7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1" name="Shape 2471"/>
        <p:cNvGrpSpPr/>
        <p:nvPr/>
      </p:nvGrpSpPr>
      <p:grpSpPr>
        <a:xfrm>
          <a:off x="0" y="0"/>
          <a:ext cx="0" cy="0"/>
          <a:chOff x="0" y="0"/>
          <a:chExt cx="0" cy="0"/>
        </a:xfrm>
      </p:grpSpPr>
      <p:sp>
        <p:nvSpPr>
          <p:cNvPr id="2472" name="Google Shape;2472;p7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(Two phase)</a:t>
            </a:r>
            <a:endParaRPr/>
          </a:p>
        </p:txBody>
      </p:sp>
      <p:sp>
        <p:nvSpPr>
          <p:cNvPr id="2473" name="Google Shape;2473;p72"/>
          <p:cNvSpPr/>
          <p:nvPr/>
        </p:nvSpPr>
        <p:spPr>
          <a:xfrm>
            <a:off x="180144" y="1600200"/>
            <a:ext cx="8783712" cy="43396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1st Reduce Task:   (does the multiplication)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For each key j, produce all possible products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For each value of (i,k) which comes from A and B, </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      </a:t>
            </a:r>
            <a:r>
              <a:rPr lang="en-US" sz="2000">
                <a:solidFill>
                  <a:schemeClr val="dk1"/>
                </a:solidFill>
                <a:latin typeface="Calibri"/>
                <a:ea typeface="Calibri"/>
                <a:cs typeface="Calibri"/>
                <a:sym typeface="Calibri"/>
              </a:rPr>
              <a:t>i.e., (‘A’, i, A[i, j]) and (‘B’, k, B[j, k]): </a:t>
            </a:r>
            <a:r>
              <a:rPr b="1" lang="en-US" sz="2000">
                <a:solidFill>
                  <a:srgbClr val="A01A06"/>
                </a:solidFill>
                <a:latin typeface="Calibri"/>
                <a:ea typeface="Calibri"/>
                <a:cs typeface="Calibri"/>
                <a:sym typeface="Calibri"/>
              </a:rPr>
              <a:t>emit ((i,k), (A[i, j] * B[j, k]))</a:t>
            </a:r>
            <a:endParaRPr/>
          </a:p>
          <a:p>
            <a:pPr indent="0" lvl="0" marL="0" marR="0" rtl="0" algn="l">
              <a:spcBef>
                <a:spcPts val="0"/>
              </a:spcBef>
              <a:spcAft>
                <a:spcPts val="0"/>
              </a:spcAft>
              <a:buClr>
                <a:schemeClr val="dk1"/>
              </a:buClr>
              <a:buSzPts val="2000"/>
              <a:buFont typeface="Tahoma"/>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3366FF"/>
                </a:solidFill>
                <a:latin typeface="Calibri"/>
                <a:ea typeface="Calibri"/>
                <a:cs typeface="Calibri"/>
                <a:sym typeface="Calibri"/>
              </a:rPr>
              <a:t>e.g., (from map task)</a:t>
            </a:r>
            <a:endParaRPr/>
          </a:p>
          <a:p>
            <a:pPr indent="0" lvl="1" marL="457200" marR="0" rtl="0" algn="l">
              <a:spcBef>
                <a:spcPts val="0"/>
              </a:spcBef>
              <a:spcAft>
                <a:spcPts val="0"/>
              </a:spcAft>
              <a:buNone/>
            </a:pPr>
            <a:r>
              <a:rPr b="0" i="0" lang="en-US" sz="1800" u="none" cap="none" strike="noStrike">
                <a:solidFill>
                  <a:srgbClr val="3366FF"/>
                </a:solidFill>
                <a:latin typeface="Calibri"/>
                <a:ea typeface="Calibri"/>
                <a:cs typeface="Calibri"/>
                <a:sym typeface="Calibri"/>
              </a:rPr>
              <a:t>For A[1,2]: emit (2, (‘A’, 1, A[1,2]))</a:t>
            </a:r>
            <a:endParaRPr/>
          </a:p>
          <a:p>
            <a:pPr indent="0" lvl="1" marL="457200" marR="0" rtl="0" algn="l">
              <a:spcBef>
                <a:spcPts val="0"/>
              </a:spcBef>
              <a:spcAft>
                <a:spcPts val="0"/>
              </a:spcAft>
              <a:buNone/>
            </a:pPr>
            <a:r>
              <a:rPr b="0" i="0" lang="en-US" sz="1800" u="none" cap="none" strike="noStrike">
                <a:solidFill>
                  <a:srgbClr val="3366FF"/>
                </a:solidFill>
                <a:latin typeface="Calibri"/>
                <a:ea typeface="Calibri"/>
                <a:cs typeface="Calibri"/>
                <a:sym typeface="Calibri"/>
              </a:rPr>
              <a:t>For B[2,1]: emit (2, (‘B’, 1, B[2,1]))</a:t>
            </a:r>
            <a:endParaRPr/>
          </a:p>
          <a:p>
            <a:pPr indent="0" lvl="1" marL="457200" marR="0" rtl="0" algn="l">
              <a:spcBef>
                <a:spcPts val="0"/>
              </a:spcBef>
              <a:spcAft>
                <a:spcPts val="0"/>
              </a:spcAft>
              <a:buNone/>
            </a:pPr>
            <a:r>
              <a:rPr b="0" i="0" lang="en-US" sz="1800" u="none" cap="none" strike="noStrike">
                <a:solidFill>
                  <a:srgbClr val="3366FF"/>
                </a:solidFill>
                <a:latin typeface="Calibri"/>
                <a:ea typeface="Calibri"/>
                <a:cs typeface="Calibri"/>
                <a:sym typeface="Calibri"/>
              </a:rPr>
              <a:t>For B[2,2]: emit (2, (‘B’, 2, B[2,2])) </a:t>
            </a:r>
            <a:endParaRPr/>
          </a:p>
          <a:p>
            <a:pPr indent="0" lvl="1" marL="0" marR="0" rtl="0" algn="l">
              <a:spcBef>
                <a:spcPts val="0"/>
              </a:spcBef>
              <a:spcAft>
                <a:spcPts val="0"/>
              </a:spcAft>
              <a:buNone/>
            </a:pPr>
            <a:r>
              <a:t/>
            </a:r>
            <a:endParaRPr b="1" i="0" sz="2000" u="none" cap="none" strike="noStrike">
              <a:solidFill>
                <a:srgbClr val="3366FF"/>
              </a:solidFill>
              <a:latin typeface="Calibri"/>
              <a:ea typeface="Calibri"/>
              <a:cs typeface="Calibri"/>
              <a:sym typeface="Calibri"/>
            </a:endParaRPr>
          </a:p>
          <a:p>
            <a:pPr indent="0" lvl="1" marL="0" marR="0" rtl="0" algn="l">
              <a:spcBef>
                <a:spcPts val="0"/>
              </a:spcBef>
              <a:spcAft>
                <a:spcPts val="0"/>
              </a:spcAft>
              <a:buNone/>
            </a:pPr>
            <a:r>
              <a:rPr b="1" i="0" lang="en-US" sz="2000" u="none" cap="none" strike="noStrike">
                <a:solidFill>
                  <a:srgbClr val="3366FF"/>
                </a:solidFill>
                <a:latin typeface="Calibri"/>
                <a:ea typeface="Calibri"/>
                <a:cs typeface="Calibri"/>
                <a:sym typeface="Calibri"/>
              </a:rPr>
              <a:t>Reduce task for key j: (j=2)</a:t>
            </a:r>
            <a:endParaRPr/>
          </a:p>
          <a:p>
            <a:pPr indent="0" lvl="0" marL="0" marR="0" rtl="0" algn="l">
              <a:spcBef>
                <a:spcPts val="0"/>
              </a:spcBef>
              <a:spcAft>
                <a:spcPts val="0"/>
              </a:spcAft>
              <a:buClr>
                <a:srgbClr val="3366FF"/>
              </a:buClr>
              <a:buSzPts val="2000"/>
              <a:buFont typeface="Calibri"/>
              <a:buNone/>
            </a:pPr>
            <a:r>
              <a:rPr b="1" lang="en-US" sz="2000">
                <a:solidFill>
                  <a:srgbClr val="3366FF"/>
                </a:solidFill>
                <a:latin typeface="Calibri"/>
                <a:ea typeface="Calibri"/>
                <a:cs typeface="Calibri"/>
                <a:sym typeface="Calibri"/>
              </a:rPr>
              <a:t>        emit ((1,1), A[1,2] * B[2,1])</a:t>
            </a:r>
            <a:endParaRPr/>
          </a:p>
          <a:p>
            <a:pPr indent="0" lvl="0" marL="0" marR="0" rtl="0" algn="l">
              <a:spcBef>
                <a:spcPts val="0"/>
              </a:spcBef>
              <a:spcAft>
                <a:spcPts val="0"/>
              </a:spcAft>
              <a:buClr>
                <a:srgbClr val="3366FF"/>
              </a:buClr>
              <a:buSzPts val="2000"/>
              <a:buFont typeface="Calibri"/>
              <a:buNone/>
            </a:pPr>
            <a:r>
              <a:rPr b="1" lang="en-US" sz="2000">
                <a:solidFill>
                  <a:srgbClr val="3366FF"/>
                </a:solidFill>
                <a:latin typeface="Calibri"/>
                <a:ea typeface="Calibri"/>
                <a:cs typeface="Calibri"/>
                <a:sym typeface="Calibri"/>
              </a:rPr>
              <a:t>        emit ((1,2), A[1,2] * B[2,2])</a:t>
            </a:r>
            <a:endParaRPr/>
          </a:p>
          <a:p>
            <a:pPr indent="0" lvl="1" marL="457200" marR="0" rtl="0" algn="l">
              <a:spcBef>
                <a:spcPts val="0"/>
              </a:spcBef>
              <a:spcAft>
                <a:spcPts val="0"/>
              </a:spcAft>
              <a:buNone/>
            </a:pPr>
            <a:r>
              <a:t/>
            </a:r>
            <a:endParaRPr b="0" i="0" sz="2000" u="none" cap="none" strike="noStrike">
              <a:solidFill>
                <a:srgbClr val="3366FF"/>
              </a:solidFill>
              <a:latin typeface="Calibri"/>
              <a:ea typeface="Calibri"/>
              <a:cs typeface="Calibri"/>
              <a:sym typeface="Calibri"/>
            </a:endParaRPr>
          </a:p>
        </p:txBody>
      </p:sp>
      <p:sp>
        <p:nvSpPr>
          <p:cNvPr id="2474" name="Google Shape;2474;p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73"/>
          <p:cNvSpPr txBox="1"/>
          <p:nvPr>
            <p:ph idx="1" type="body"/>
          </p:nvPr>
        </p:nvSpPr>
        <p:spPr>
          <a:xfrm>
            <a:off x="228600" y="1752600"/>
            <a:ext cx="8839200"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a:latin typeface="Calibri"/>
                <a:ea typeface="Calibri"/>
                <a:cs typeface="Calibri"/>
                <a:sym typeface="Calibri"/>
              </a:rPr>
              <a:t>2</a:t>
            </a:r>
            <a:r>
              <a:rPr baseline="30000" lang="en-US">
                <a:latin typeface="Calibri"/>
                <a:ea typeface="Calibri"/>
                <a:cs typeface="Calibri"/>
                <a:sym typeface="Calibri"/>
              </a:rPr>
              <a:t>nd</a:t>
            </a:r>
            <a:r>
              <a:rPr lang="en-US">
                <a:latin typeface="Calibri"/>
                <a:ea typeface="Calibri"/>
                <a:cs typeface="Calibri"/>
                <a:sym typeface="Calibri"/>
              </a:rPr>
              <a:t> Map Task:</a:t>
            </a:r>
            <a:endParaRPr sz="2000">
              <a:latin typeface="Calibri"/>
              <a:ea typeface="Calibri"/>
              <a:cs typeface="Calibri"/>
              <a:sym typeface="Calibri"/>
            </a:endParaRPr>
          </a:p>
          <a:p>
            <a:pPr indent="-342900" lvl="0" marL="342900" rtl="0" algn="l">
              <a:spcBef>
                <a:spcPts val="600"/>
              </a:spcBef>
              <a:spcAft>
                <a:spcPts val="0"/>
              </a:spcAft>
              <a:buClr>
                <a:schemeClr val="dk1"/>
              </a:buClr>
              <a:buSzPts val="2000"/>
              <a:buChar char="•"/>
            </a:pPr>
            <a:r>
              <a:rPr lang="en-US" sz="2000">
                <a:latin typeface="Calibri"/>
                <a:ea typeface="Calibri"/>
                <a:cs typeface="Calibri"/>
                <a:sym typeface="Calibri"/>
              </a:rPr>
              <a:t>The input would be the (key, value) from 1</a:t>
            </a:r>
            <a:r>
              <a:rPr baseline="30000" lang="en-US" sz="2000">
                <a:latin typeface="Calibri"/>
                <a:ea typeface="Calibri"/>
                <a:cs typeface="Calibri"/>
                <a:sym typeface="Calibri"/>
              </a:rPr>
              <a:t>st</a:t>
            </a:r>
            <a:r>
              <a:rPr lang="en-US" sz="2000">
                <a:latin typeface="Calibri"/>
                <a:ea typeface="Calibri"/>
                <a:cs typeface="Calibri"/>
                <a:sym typeface="Calibri"/>
              </a:rPr>
              <a:t> Reduce task</a:t>
            </a:r>
            <a:endParaRPr/>
          </a:p>
          <a:p>
            <a:pPr indent="-342900" lvl="0" marL="342900" rtl="0" algn="l">
              <a:spcBef>
                <a:spcPts val="600"/>
              </a:spcBef>
              <a:spcAft>
                <a:spcPts val="0"/>
              </a:spcAft>
              <a:buClr>
                <a:schemeClr val="dk1"/>
              </a:buClr>
              <a:buSzPts val="2000"/>
              <a:buChar char="•"/>
            </a:pPr>
            <a:r>
              <a:rPr lang="en-US" sz="2000">
                <a:latin typeface="Calibri"/>
                <a:ea typeface="Calibri"/>
                <a:cs typeface="Calibri"/>
                <a:sym typeface="Calibri"/>
              </a:rPr>
              <a:t>Let the pair of (( (i,k), (A[i, j] * B[j, k])) pass through</a:t>
            </a:r>
            <a:br>
              <a:rPr lang="en-US" sz="2000">
                <a:latin typeface="Calibri"/>
                <a:ea typeface="Calibri"/>
                <a:cs typeface="Calibri"/>
                <a:sym typeface="Calibri"/>
              </a:rPr>
            </a:br>
            <a:endParaRPr sz="2000">
              <a:latin typeface="Calibri"/>
              <a:ea typeface="Calibri"/>
              <a:cs typeface="Calibri"/>
              <a:sym typeface="Calibri"/>
            </a:endParaRPr>
          </a:p>
          <a:p>
            <a:pPr indent="0" lvl="0" marL="0" rtl="0" algn="l">
              <a:spcBef>
                <a:spcPts val="600"/>
              </a:spcBef>
              <a:spcAft>
                <a:spcPts val="0"/>
              </a:spcAft>
              <a:buClr>
                <a:srgbClr val="000000"/>
              </a:buClr>
              <a:buSzPts val="2400"/>
              <a:buNone/>
            </a:pPr>
            <a:r>
              <a:rPr lang="en-US">
                <a:solidFill>
                  <a:srgbClr val="000000"/>
                </a:solidFill>
                <a:latin typeface="Calibri"/>
                <a:ea typeface="Calibri"/>
                <a:cs typeface="Calibri"/>
                <a:sym typeface="Calibri"/>
              </a:rPr>
              <a:t>2</a:t>
            </a:r>
            <a:r>
              <a:rPr baseline="30000" lang="en-US">
                <a:solidFill>
                  <a:srgbClr val="000000"/>
                </a:solidFill>
                <a:latin typeface="Calibri"/>
                <a:ea typeface="Calibri"/>
                <a:cs typeface="Calibri"/>
                <a:sym typeface="Calibri"/>
              </a:rPr>
              <a:t>nd</a:t>
            </a:r>
            <a:r>
              <a:rPr lang="en-US">
                <a:solidFill>
                  <a:srgbClr val="000000"/>
                </a:solidFill>
                <a:latin typeface="Calibri"/>
                <a:ea typeface="Calibri"/>
                <a:cs typeface="Calibri"/>
                <a:sym typeface="Calibri"/>
              </a:rPr>
              <a:t> Reduce Task: (does the summation) </a:t>
            </a:r>
            <a:endParaRPr sz="2000">
              <a:latin typeface="Calibri"/>
              <a:ea typeface="Calibri"/>
              <a:cs typeface="Calibri"/>
              <a:sym typeface="Calibri"/>
            </a:endParaRPr>
          </a:p>
          <a:p>
            <a:pPr indent="0" lvl="0" marL="0" rtl="0" algn="l">
              <a:spcBef>
                <a:spcPts val="600"/>
              </a:spcBef>
              <a:spcAft>
                <a:spcPts val="0"/>
              </a:spcAft>
              <a:buClr>
                <a:schemeClr val="dk1"/>
              </a:buClr>
              <a:buSzPts val="2000"/>
              <a:buChar char="•"/>
            </a:pPr>
            <a:r>
              <a:rPr lang="en-US" sz="2000">
                <a:latin typeface="Calibri"/>
                <a:ea typeface="Calibri"/>
                <a:cs typeface="Calibri"/>
                <a:sym typeface="Calibri"/>
              </a:rPr>
              <a:t>For each (i,k), add up the values, </a:t>
            </a:r>
            <a:r>
              <a:rPr b="1" lang="en-US" sz="2000">
                <a:solidFill>
                  <a:srgbClr val="A01A06"/>
                </a:solidFill>
                <a:latin typeface="Calibri"/>
                <a:ea typeface="Calibri"/>
                <a:cs typeface="Calibri"/>
                <a:sym typeface="Calibri"/>
              </a:rPr>
              <a:t>emit ((i,k), SUM(values))</a:t>
            </a:r>
            <a:endParaRPr/>
          </a:p>
          <a:p>
            <a:pPr indent="127000" lvl="0" marL="0" rtl="0" algn="l">
              <a:spcBef>
                <a:spcPts val="600"/>
              </a:spcBef>
              <a:spcAft>
                <a:spcPts val="0"/>
              </a:spcAft>
              <a:buClr>
                <a:schemeClr val="dk1"/>
              </a:buClr>
              <a:buSzPts val="2000"/>
              <a:buNone/>
            </a:pPr>
            <a:r>
              <a:t/>
            </a:r>
            <a:endParaRPr sz="2000">
              <a:latin typeface="Calibri"/>
              <a:ea typeface="Calibri"/>
              <a:cs typeface="Calibri"/>
              <a:sym typeface="Calibri"/>
            </a:endParaRPr>
          </a:p>
          <a:p>
            <a:pPr indent="0" lvl="0" marL="0" rtl="0" algn="l">
              <a:spcBef>
                <a:spcPts val="600"/>
              </a:spcBef>
              <a:spcAft>
                <a:spcPts val="0"/>
              </a:spcAft>
              <a:buClr>
                <a:schemeClr val="dk1"/>
              </a:buClr>
              <a:buSzPts val="1800"/>
              <a:buNone/>
            </a:pPr>
            <a:r>
              <a:rPr lang="en-US" sz="1800">
                <a:solidFill>
                  <a:srgbClr val="3366FF"/>
                </a:solidFill>
                <a:latin typeface="Calibri"/>
                <a:ea typeface="Calibri"/>
                <a:cs typeface="Calibri"/>
                <a:sym typeface="Calibri"/>
              </a:rPr>
              <a:t>e.g., C[1,1] = A[1,1] * B[1,1] + A[1,2] * B[2,1] + A[1,3] * B[3,1] + A[1,4] * B[4,1] + A[1,5] * B[5,1] </a:t>
            </a:r>
            <a:endParaRPr sz="2000">
              <a:solidFill>
                <a:srgbClr val="3366FF"/>
              </a:solidFill>
              <a:latin typeface="Calibri"/>
              <a:ea typeface="Calibri"/>
              <a:cs typeface="Calibri"/>
              <a:sym typeface="Calibri"/>
            </a:endParaRPr>
          </a:p>
          <a:p>
            <a:pPr indent="0" lvl="0" marL="0" rtl="0" algn="l">
              <a:spcBef>
                <a:spcPts val="600"/>
              </a:spcBef>
              <a:spcAft>
                <a:spcPts val="0"/>
              </a:spcAft>
              <a:buClr>
                <a:schemeClr val="dk1"/>
              </a:buClr>
              <a:buSzPts val="2000"/>
              <a:buNone/>
            </a:pPr>
            <a:r>
              <a:rPr lang="en-US" sz="2000">
                <a:latin typeface="Calibri"/>
                <a:ea typeface="Calibri"/>
                <a:cs typeface="Calibri"/>
                <a:sym typeface="Calibri"/>
              </a:rPr>
              <a:t>(Note: every term has key (1,1), will go to same reducer)</a:t>
            </a:r>
            <a:endParaRPr/>
          </a:p>
          <a:p>
            <a:pPr indent="127000" lvl="0" marL="0" rtl="0" algn="l">
              <a:spcBef>
                <a:spcPts val="600"/>
              </a:spcBef>
              <a:spcAft>
                <a:spcPts val="0"/>
              </a:spcAft>
              <a:buClr>
                <a:schemeClr val="dk1"/>
              </a:buClr>
              <a:buSzPts val="2000"/>
              <a:buNone/>
            </a:pPr>
            <a:r>
              <a:t/>
            </a:r>
            <a:endParaRPr sz="2000">
              <a:latin typeface="Calibri"/>
              <a:ea typeface="Calibri"/>
              <a:cs typeface="Calibri"/>
              <a:sym typeface="Calibri"/>
            </a:endParaRPr>
          </a:p>
          <a:p>
            <a:pPr indent="127000" lvl="0" marL="0" rtl="0" algn="l">
              <a:spcBef>
                <a:spcPts val="600"/>
              </a:spcBef>
              <a:spcAft>
                <a:spcPts val="0"/>
              </a:spcAft>
              <a:buClr>
                <a:schemeClr val="dk1"/>
              </a:buClr>
              <a:buSzPts val="2000"/>
              <a:buNone/>
            </a:pPr>
            <a:r>
              <a:t/>
            </a:r>
            <a:endParaRPr sz="2000"/>
          </a:p>
        </p:txBody>
      </p:sp>
      <p:sp>
        <p:nvSpPr>
          <p:cNvPr id="2480" name="Google Shape;2480;p73"/>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Matrix Multiplication</a:t>
            </a:r>
            <a:endParaRPr/>
          </a:p>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(Two phase)</a:t>
            </a:r>
            <a:endParaRPr/>
          </a:p>
        </p:txBody>
      </p:sp>
      <p:sp>
        <p:nvSpPr>
          <p:cNvPr id="2481" name="Google Shape;2481;p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5" name="Shape 2485"/>
        <p:cNvGrpSpPr/>
        <p:nvPr/>
      </p:nvGrpSpPr>
      <p:grpSpPr>
        <a:xfrm>
          <a:off x="0" y="0"/>
          <a:ext cx="0" cy="0"/>
          <a:chOff x="0" y="0"/>
          <a:chExt cx="0" cy="0"/>
        </a:xfrm>
      </p:grpSpPr>
      <p:sp>
        <p:nvSpPr>
          <p:cNvPr id="2486" name="Google Shape;2486;p74"/>
          <p:cNvSpPr txBox="1"/>
          <p:nvPr>
            <p:ph idx="1" type="body"/>
          </p:nvPr>
        </p:nvSpPr>
        <p:spPr>
          <a:xfrm>
            <a:off x="689212" y="1802642"/>
            <a:ext cx="8149988" cy="44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a:solidFill>
                  <a:srgbClr val="A01A06"/>
                </a:solidFill>
                <a:latin typeface="Calibri"/>
                <a:ea typeface="Calibri"/>
                <a:cs typeface="Calibri"/>
                <a:sym typeface="Calibri"/>
              </a:rPr>
              <a:t>Data set is truly “big” </a:t>
            </a:r>
            <a:endParaRPr/>
          </a:p>
          <a:p>
            <a:pPr indent="-342900" lvl="0" marL="342900" rtl="0" algn="l">
              <a:spcBef>
                <a:spcPts val="560"/>
              </a:spcBef>
              <a:spcAft>
                <a:spcPts val="0"/>
              </a:spcAft>
              <a:buClr>
                <a:schemeClr val="dk1"/>
              </a:buClr>
              <a:buSzPts val="2800"/>
              <a:buChar char="•"/>
            </a:pPr>
            <a:r>
              <a:rPr lang="en-US">
                <a:latin typeface="Calibri"/>
                <a:ea typeface="Calibri"/>
                <a:cs typeface="Calibri"/>
                <a:sym typeface="Calibri"/>
              </a:rPr>
              <a:t>Terabytes, not tens of gigabytes</a:t>
            </a:r>
            <a:endParaRPr/>
          </a:p>
          <a:p>
            <a:pPr indent="-342900" lvl="0" marL="342900" rtl="0" algn="l">
              <a:spcBef>
                <a:spcPts val="560"/>
              </a:spcBef>
              <a:spcAft>
                <a:spcPts val="0"/>
              </a:spcAft>
              <a:buClr>
                <a:schemeClr val="dk1"/>
              </a:buClr>
              <a:buSzPts val="2800"/>
              <a:buChar char="•"/>
            </a:pPr>
            <a:r>
              <a:rPr lang="en-US">
                <a:latin typeface="Calibri"/>
                <a:ea typeface="Calibri"/>
                <a:cs typeface="Calibri"/>
                <a:sym typeface="Calibri"/>
              </a:rPr>
              <a:t>Hadoop/MapReduce designed for terabyte/petabyte scale computation</a:t>
            </a:r>
            <a:endParaRPr/>
          </a:p>
          <a:p>
            <a:pPr indent="-342900" lvl="0" marL="342900" rtl="0" algn="l">
              <a:spcBef>
                <a:spcPts val="560"/>
              </a:spcBef>
              <a:spcAft>
                <a:spcPts val="0"/>
              </a:spcAft>
              <a:buClr>
                <a:schemeClr val="dk1"/>
              </a:buClr>
              <a:buSzPts val="2800"/>
              <a:buChar char="•"/>
            </a:pPr>
            <a:r>
              <a:rPr lang="en-US">
                <a:latin typeface="Calibri"/>
                <a:ea typeface="Calibri"/>
                <a:cs typeface="Calibri"/>
                <a:sym typeface="Calibri"/>
              </a:rPr>
              <a:t>Most real-world problems process less than 100 GB of input</a:t>
            </a:r>
            <a:endParaRPr/>
          </a:p>
          <a:p>
            <a:pPr indent="-285750" lvl="1" marL="742950" rtl="0" algn="l">
              <a:spcBef>
                <a:spcPts val="480"/>
              </a:spcBef>
              <a:spcAft>
                <a:spcPts val="0"/>
              </a:spcAft>
              <a:buClr>
                <a:schemeClr val="dk1"/>
              </a:buClr>
              <a:buSzPts val="2400"/>
              <a:buChar char="•"/>
            </a:pPr>
            <a:r>
              <a:rPr lang="en-US">
                <a:latin typeface="Calibri"/>
                <a:ea typeface="Calibri"/>
                <a:cs typeface="Calibri"/>
                <a:sym typeface="Calibri"/>
              </a:rPr>
              <a:t>Microsoft, Yahoo: median job under 14 GB</a:t>
            </a:r>
            <a:endParaRPr/>
          </a:p>
          <a:p>
            <a:pPr indent="-285750" lvl="1" marL="742950" rtl="0" algn="l">
              <a:spcBef>
                <a:spcPts val="480"/>
              </a:spcBef>
              <a:spcAft>
                <a:spcPts val="0"/>
              </a:spcAft>
              <a:buClr>
                <a:schemeClr val="dk1"/>
              </a:buClr>
              <a:buSzPts val="2400"/>
              <a:buChar char="•"/>
            </a:pPr>
            <a:r>
              <a:rPr lang="en-US">
                <a:latin typeface="Calibri"/>
                <a:ea typeface="Calibri"/>
                <a:cs typeface="Calibri"/>
                <a:sym typeface="Calibri"/>
              </a:rPr>
              <a:t>Facebook: 90% of jobs under 100 GB</a:t>
            </a:r>
            <a:endParaRPr/>
          </a:p>
        </p:txBody>
      </p:sp>
      <p:sp>
        <p:nvSpPr>
          <p:cNvPr id="2487" name="Google Shape;2487;p74"/>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488" name="Google Shape;2488;p74"/>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General Characteristic of Good Problem for Map-Reduce</a:t>
            </a:r>
            <a:endParaRPr/>
          </a:p>
        </p:txBody>
      </p:sp>
      <p:sp>
        <p:nvSpPr>
          <p:cNvPr id="2489" name="Google Shape;2489;p7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3" name="Shape 2493"/>
        <p:cNvGrpSpPr/>
        <p:nvPr/>
      </p:nvGrpSpPr>
      <p:grpSpPr>
        <a:xfrm>
          <a:off x="0" y="0"/>
          <a:ext cx="0" cy="0"/>
          <a:chOff x="0" y="0"/>
          <a:chExt cx="0" cy="0"/>
        </a:xfrm>
      </p:grpSpPr>
      <p:sp>
        <p:nvSpPr>
          <p:cNvPr id="2494" name="Google Shape;2494;p75"/>
          <p:cNvSpPr txBox="1"/>
          <p:nvPr>
            <p:ph idx="1" type="body"/>
          </p:nvPr>
        </p:nvSpPr>
        <p:spPr>
          <a:xfrm>
            <a:off x="762000" y="1802642"/>
            <a:ext cx="8077200" cy="44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a:solidFill>
                  <a:srgbClr val="A01A06"/>
                </a:solidFill>
                <a:latin typeface="Calibri"/>
                <a:ea typeface="Calibri"/>
                <a:cs typeface="Calibri"/>
                <a:sym typeface="Calibri"/>
              </a:rPr>
              <a:t>Don’t need fast response time</a:t>
            </a:r>
            <a:endParaRPr/>
          </a:p>
          <a:p>
            <a:pPr indent="-342900" lvl="0" marL="342900" rtl="0" algn="l">
              <a:spcBef>
                <a:spcPts val="560"/>
              </a:spcBef>
              <a:spcAft>
                <a:spcPts val="0"/>
              </a:spcAft>
              <a:buClr>
                <a:schemeClr val="dk1"/>
              </a:buClr>
              <a:buSzPts val="2800"/>
              <a:buChar char="•"/>
            </a:pPr>
            <a:r>
              <a:rPr lang="en-US">
                <a:latin typeface="Calibri"/>
                <a:ea typeface="Calibri"/>
                <a:cs typeface="Calibri"/>
                <a:sym typeface="Calibri"/>
              </a:rPr>
              <a:t>When submitting jobs, Hadoop latency can be </a:t>
            </a:r>
            <a:r>
              <a:rPr lang="en-US">
                <a:solidFill>
                  <a:srgbClr val="FF0000"/>
                </a:solidFill>
                <a:latin typeface="Calibri"/>
                <a:ea typeface="Calibri"/>
                <a:cs typeface="Calibri"/>
                <a:sym typeface="Calibri"/>
              </a:rPr>
              <a:t>1 min </a:t>
            </a:r>
            <a:endParaRPr/>
          </a:p>
          <a:p>
            <a:pPr indent="-342900" lvl="0" marL="342900" rtl="0" algn="l">
              <a:spcBef>
                <a:spcPts val="560"/>
              </a:spcBef>
              <a:spcAft>
                <a:spcPts val="0"/>
              </a:spcAft>
              <a:buClr>
                <a:schemeClr val="dk1"/>
              </a:buClr>
              <a:buSzPts val="2800"/>
              <a:buChar char="•"/>
            </a:pPr>
            <a:r>
              <a:rPr lang="en-US">
                <a:latin typeface="Calibri"/>
                <a:ea typeface="Calibri"/>
                <a:cs typeface="Calibri"/>
                <a:sym typeface="Calibri"/>
              </a:rPr>
              <a:t>Not well-suited for problems that require </a:t>
            </a:r>
            <a:r>
              <a:rPr lang="en-US">
                <a:solidFill>
                  <a:srgbClr val="FF0000"/>
                </a:solidFill>
                <a:latin typeface="Calibri"/>
                <a:ea typeface="Calibri"/>
                <a:cs typeface="Calibri"/>
                <a:sym typeface="Calibri"/>
              </a:rPr>
              <a:t>faster response time</a:t>
            </a:r>
            <a:endParaRPr/>
          </a:p>
          <a:p>
            <a:pPr indent="-285750" lvl="1" marL="742950" rtl="0" algn="l">
              <a:spcBef>
                <a:spcPts val="480"/>
              </a:spcBef>
              <a:spcAft>
                <a:spcPts val="0"/>
              </a:spcAft>
              <a:buClr>
                <a:schemeClr val="dk1"/>
              </a:buClr>
              <a:buSzPts val="2400"/>
              <a:buChar char="•"/>
            </a:pPr>
            <a:r>
              <a:rPr lang="en-US">
                <a:latin typeface="Calibri"/>
                <a:ea typeface="Calibri"/>
                <a:cs typeface="Calibri"/>
                <a:sym typeface="Calibri"/>
              </a:rPr>
              <a:t>online purchases, transaction processing </a:t>
            </a:r>
            <a:endParaRPr/>
          </a:p>
          <a:p>
            <a:pPr indent="-342900" lvl="0" marL="342900" rtl="0" algn="l">
              <a:spcBef>
                <a:spcPts val="560"/>
              </a:spcBef>
              <a:spcAft>
                <a:spcPts val="0"/>
              </a:spcAft>
              <a:buClr>
                <a:schemeClr val="dk1"/>
              </a:buClr>
              <a:buSzPts val="2800"/>
              <a:buChar char="•"/>
            </a:pPr>
            <a:r>
              <a:rPr lang="en-US">
                <a:latin typeface="Calibri"/>
                <a:ea typeface="Calibri"/>
                <a:cs typeface="Calibri"/>
                <a:sym typeface="Calibri"/>
              </a:rPr>
              <a:t>A good </a:t>
            </a:r>
            <a:r>
              <a:rPr lang="en-US">
                <a:solidFill>
                  <a:srgbClr val="FF0000"/>
                </a:solidFill>
                <a:latin typeface="Calibri"/>
                <a:ea typeface="Calibri"/>
                <a:cs typeface="Calibri"/>
                <a:sym typeface="Calibri"/>
              </a:rPr>
              <a:t>pre-computation engine</a:t>
            </a:r>
            <a:endParaRPr/>
          </a:p>
          <a:p>
            <a:pPr indent="-285750" lvl="1" marL="742950" rtl="0" algn="l">
              <a:spcBef>
                <a:spcPts val="480"/>
              </a:spcBef>
              <a:spcAft>
                <a:spcPts val="0"/>
              </a:spcAft>
              <a:buClr>
                <a:schemeClr val="dk1"/>
              </a:buClr>
              <a:buSzPts val="2400"/>
              <a:buChar char="•"/>
            </a:pPr>
            <a:r>
              <a:rPr lang="en-US">
                <a:latin typeface="Calibri"/>
                <a:ea typeface="Calibri"/>
                <a:cs typeface="Calibri"/>
                <a:sym typeface="Calibri"/>
              </a:rPr>
              <a:t>E.g., pre-compute related items for every item in inventory</a:t>
            </a:r>
            <a:endParaRPr/>
          </a:p>
        </p:txBody>
      </p:sp>
      <p:sp>
        <p:nvSpPr>
          <p:cNvPr id="2495" name="Google Shape;2495;p75"/>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496" name="Google Shape;2496;p75"/>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General Characteristic of Good Problem for Map-Reduce</a:t>
            </a:r>
            <a:endParaRPr/>
          </a:p>
        </p:txBody>
      </p:sp>
      <p:sp>
        <p:nvSpPr>
          <p:cNvPr id="2497" name="Google Shape;2497;p7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sp>
        <p:nvSpPr>
          <p:cNvPr id="2502" name="Google Shape;2502;p76"/>
          <p:cNvSpPr txBox="1"/>
          <p:nvPr>
            <p:ph idx="1" type="body"/>
          </p:nvPr>
        </p:nvSpPr>
        <p:spPr>
          <a:xfrm>
            <a:off x="723900" y="1802642"/>
            <a:ext cx="76962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a:latin typeface="Calibri"/>
                <a:ea typeface="Calibri"/>
                <a:cs typeface="Calibri"/>
                <a:sym typeface="Calibri"/>
              </a:rPr>
              <a:t>Good for applications that work in </a:t>
            </a:r>
            <a:r>
              <a:rPr b="1" lang="en-US">
                <a:latin typeface="Calibri"/>
                <a:ea typeface="Calibri"/>
                <a:cs typeface="Calibri"/>
                <a:sym typeface="Calibri"/>
              </a:rPr>
              <a:t>batch mode</a:t>
            </a:r>
            <a:endParaRPr/>
          </a:p>
          <a:p>
            <a:pPr indent="-342900" lvl="0" marL="342900" rtl="0" algn="l">
              <a:spcBef>
                <a:spcPts val="560"/>
              </a:spcBef>
              <a:spcAft>
                <a:spcPts val="0"/>
              </a:spcAft>
              <a:buClr>
                <a:schemeClr val="dk1"/>
              </a:buClr>
              <a:buSzPts val="2800"/>
              <a:buChar char="•"/>
            </a:pPr>
            <a:r>
              <a:rPr lang="en-US">
                <a:solidFill>
                  <a:srgbClr val="FF0000"/>
                </a:solidFill>
                <a:latin typeface="Calibri"/>
                <a:ea typeface="Calibri"/>
                <a:cs typeface="Calibri"/>
                <a:sym typeface="Calibri"/>
              </a:rPr>
              <a:t>Runs over entire data set</a:t>
            </a:r>
            <a:endParaRPr/>
          </a:p>
          <a:p>
            <a:pPr indent="-285750" lvl="1" marL="742950" rtl="0" algn="l">
              <a:spcBef>
                <a:spcPts val="480"/>
              </a:spcBef>
              <a:spcAft>
                <a:spcPts val="0"/>
              </a:spcAft>
              <a:buClr>
                <a:schemeClr val="dk1"/>
              </a:buClr>
              <a:buSzPts val="2400"/>
              <a:buChar char="•"/>
            </a:pPr>
            <a:r>
              <a:rPr lang="en-US">
                <a:latin typeface="Calibri"/>
                <a:ea typeface="Calibri"/>
                <a:cs typeface="Calibri"/>
                <a:sym typeface="Calibri"/>
              </a:rPr>
              <a:t>Takes time to initiate, run; </a:t>
            </a:r>
            <a:endParaRPr/>
          </a:p>
          <a:p>
            <a:pPr indent="-285750" lvl="1" marL="742950" rtl="0" algn="l">
              <a:spcBef>
                <a:spcPts val="480"/>
              </a:spcBef>
              <a:spcAft>
                <a:spcPts val="0"/>
              </a:spcAft>
              <a:buClr>
                <a:schemeClr val="dk1"/>
              </a:buClr>
              <a:buSzPts val="2400"/>
              <a:buChar char="•"/>
            </a:pPr>
            <a:r>
              <a:rPr lang="en-US">
                <a:latin typeface="Calibri"/>
                <a:ea typeface="Calibri"/>
                <a:cs typeface="Calibri"/>
                <a:sym typeface="Calibri"/>
              </a:rPr>
              <a:t>Shuffle step can be time-consuming;</a:t>
            </a:r>
            <a:endParaRPr/>
          </a:p>
          <a:p>
            <a:pPr indent="-342900" lvl="0" marL="342900" rtl="0" algn="l">
              <a:spcBef>
                <a:spcPts val="560"/>
              </a:spcBef>
              <a:spcAft>
                <a:spcPts val="0"/>
              </a:spcAft>
              <a:buClr>
                <a:schemeClr val="dk1"/>
              </a:buClr>
              <a:buSzPts val="2800"/>
              <a:buChar char="•"/>
            </a:pPr>
            <a:r>
              <a:rPr lang="en-US">
                <a:latin typeface="Calibri"/>
                <a:ea typeface="Calibri"/>
                <a:cs typeface="Calibri"/>
                <a:sym typeface="Calibri"/>
              </a:rPr>
              <a:t>Does not provide good support for </a:t>
            </a:r>
            <a:r>
              <a:rPr lang="en-US">
                <a:solidFill>
                  <a:srgbClr val="FF0000"/>
                </a:solidFill>
                <a:latin typeface="Calibri"/>
                <a:ea typeface="Calibri"/>
                <a:cs typeface="Calibri"/>
                <a:sym typeface="Calibri"/>
              </a:rPr>
              <a:t>random access to datasets</a:t>
            </a:r>
            <a:endParaRPr/>
          </a:p>
          <a:p>
            <a:pPr indent="-285750" lvl="1" marL="742950" rtl="0" algn="l">
              <a:spcBef>
                <a:spcPts val="480"/>
              </a:spcBef>
              <a:spcAft>
                <a:spcPts val="0"/>
              </a:spcAft>
              <a:buClr>
                <a:schemeClr val="dk1"/>
              </a:buClr>
              <a:buSzPts val="2400"/>
              <a:buChar char="•"/>
            </a:pPr>
            <a:r>
              <a:rPr lang="en-US">
                <a:latin typeface="Calibri"/>
                <a:ea typeface="Calibri"/>
                <a:cs typeface="Calibri"/>
                <a:sym typeface="Calibri"/>
              </a:rPr>
              <a:t>Extensions: Hive, Dremel, Shark, Amplab</a:t>
            </a:r>
            <a:endParaRPr>
              <a:latin typeface="Calibri"/>
              <a:ea typeface="Calibri"/>
              <a:cs typeface="Calibri"/>
              <a:sym typeface="Calibri"/>
            </a:endParaRPr>
          </a:p>
        </p:txBody>
      </p:sp>
      <p:sp>
        <p:nvSpPr>
          <p:cNvPr id="2503" name="Google Shape;2503;p76"/>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504" name="Google Shape;2504;p7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rgbClr val="A01A06"/>
                </a:solidFill>
                <a:latin typeface="Calibri"/>
                <a:ea typeface="Calibri"/>
                <a:cs typeface="Calibri"/>
                <a:sym typeface="Calibri"/>
              </a:rPr>
              <a:t>General Characteristic of Good Problem for Map-Reduce</a:t>
            </a:r>
            <a:endParaRPr/>
          </a:p>
        </p:txBody>
      </p:sp>
      <p:sp>
        <p:nvSpPr>
          <p:cNvPr id="2505" name="Google Shape;2505;p7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9" name="Shape 2509"/>
        <p:cNvGrpSpPr/>
        <p:nvPr/>
      </p:nvGrpSpPr>
      <p:grpSpPr>
        <a:xfrm>
          <a:off x="0" y="0"/>
          <a:ext cx="0" cy="0"/>
          <a:chOff x="0" y="0"/>
          <a:chExt cx="0" cy="0"/>
        </a:xfrm>
      </p:grpSpPr>
      <p:sp>
        <p:nvSpPr>
          <p:cNvPr id="2510" name="Google Shape;2510;p77"/>
          <p:cNvSpPr txBox="1"/>
          <p:nvPr>
            <p:ph idx="1" type="body"/>
          </p:nvPr>
        </p:nvSpPr>
        <p:spPr>
          <a:xfrm>
            <a:off x="689212" y="1802642"/>
            <a:ext cx="76962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a:latin typeface="Calibri"/>
                <a:ea typeface="Calibri"/>
                <a:cs typeface="Calibri"/>
                <a:sym typeface="Calibri"/>
              </a:rPr>
              <a:t>Best suited for data that can be expressed as </a:t>
            </a:r>
            <a:r>
              <a:rPr lang="en-US">
                <a:solidFill>
                  <a:srgbClr val="FF0000"/>
                </a:solidFill>
                <a:latin typeface="Calibri"/>
                <a:ea typeface="Calibri"/>
                <a:cs typeface="Calibri"/>
                <a:sym typeface="Calibri"/>
              </a:rPr>
              <a:t>key-value pairs </a:t>
            </a:r>
            <a:r>
              <a:rPr lang="en-US">
                <a:latin typeface="Calibri"/>
                <a:ea typeface="Calibri"/>
                <a:cs typeface="Calibri"/>
                <a:sym typeface="Calibri"/>
              </a:rPr>
              <a:t>without losing context, dependencies</a:t>
            </a:r>
            <a:endParaRPr/>
          </a:p>
          <a:p>
            <a:pPr indent="-285750" lvl="1" marL="742950" rtl="0" algn="l">
              <a:spcBef>
                <a:spcPts val="480"/>
              </a:spcBef>
              <a:spcAft>
                <a:spcPts val="0"/>
              </a:spcAft>
              <a:buSzPts val="2400"/>
              <a:buChar char="•"/>
            </a:pPr>
            <a:r>
              <a:rPr lang="en-US">
                <a:solidFill>
                  <a:srgbClr val="FF0000"/>
                </a:solidFill>
                <a:latin typeface="Calibri"/>
                <a:ea typeface="Calibri"/>
                <a:cs typeface="Calibri"/>
                <a:sym typeface="Calibri"/>
              </a:rPr>
              <a:t>Graph data is hard to process using Map-Reduce</a:t>
            </a:r>
            <a:endParaRPr/>
          </a:p>
          <a:p>
            <a:pPr indent="-228600" lvl="2" marL="1143000" rtl="0" algn="l">
              <a:spcBef>
                <a:spcPts val="400"/>
              </a:spcBef>
              <a:spcAft>
                <a:spcPts val="0"/>
              </a:spcAft>
              <a:buSzPts val="2000"/>
              <a:buFont typeface="Calibri"/>
              <a:buChar char="•"/>
            </a:pPr>
            <a:r>
              <a:rPr lang="en-US">
                <a:latin typeface="Calibri"/>
                <a:ea typeface="Calibri"/>
                <a:cs typeface="Calibri"/>
                <a:sym typeface="Calibri"/>
              </a:rPr>
              <a:t>Implicit relationships: edges, sub-trees, child/parent relationships, weights, etc.</a:t>
            </a:r>
            <a:endParaRPr/>
          </a:p>
          <a:p>
            <a:pPr indent="-285750" lvl="1" marL="742950" rtl="0" algn="l">
              <a:spcBef>
                <a:spcPts val="480"/>
              </a:spcBef>
              <a:spcAft>
                <a:spcPts val="0"/>
              </a:spcAft>
              <a:buSzPts val="2400"/>
              <a:buChar char="•"/>
            </a:pPr>
            <a:r>
              <a:rPr lang="en-US">
                <a:latin typeface="Calibri"/>
                <a:ea typeface="Calibri"/>
                <a:cs typeface="Calibri"/>
                <a:sym typeface="Calibri"/>
              </a:rPr>
              <a:t>Graph algorithms need information about the entire graph for each iteration</a:t>
            </a:r>
            <a:endParaRPr/>
          </a:p>
          <a:p>
            <a:pPr indent="-228600" lvl="2" marL="1143000" rtl="0" algn="l">
              <a:spcBef>
                <a:spcPts val="400"/>
              </a:spcBef>
              <a:spcAft>
                <a:spcPts val="0"/>
              </a:spcAft>
              <a:buSzPts val="2000"/>
              <a:buFont typeface="Calibri"/>
              <a:buChar char="•"/>
            </a:pPr>
            <a:r>
              <a:rPr lang="en-US">
                <a:latin typeface="Calibri"/>
                <a:ea typeface="Calibri"/>
                <a:cs typeface="Calibri"/>
                <a:sym typeface="Calibri"/>
              </a:rPr>
              <a:t>Hard to break into independent chunks for Map tasks</a:t>
            </a:r>
            <a:endParaRPr/>
          </a:p>
          <a:p>
            <a:pPr indent="-285750" lvl="1" marL="742950" rtl="0" algn="l">
              <a:spcBef>
                <a:spcPts val="480"/>
              </a:spcBef>
              <a:spcAft>
                <a:spcPts val="0"/>
              </a:spcAft>
              <a:buSzPts val="2400"/>
              <a:buChar char="•"/>
            </a:pPr>
            <a:r>
              <a:rPr lang="en-US">
                <a:latin typeface="Calibri"/>
                <a:ea typeface="Calibri"/>
                <a:cs typeface="Calibri"/>
                <a:sym typeface="Calibri"/>
              </a:rPr>
              <a:t>Alternatives: Google’s Pregel, Apache Giraph</a:t>
            </a:r>
            <a:endParaRPr>
              <a:latin typeface="Calibri"/>
              <a:ea typeface="Calibri"/>
              <a:cs typeface="Calibri"/>
              <a:sym typeface="Calibri"/>
            </a:endParaRPr>
          </a:p>
        </p:txBody>
      </p:sp>
      <p:sp>
        <p:nvSpPr>
          <p:cNvPr id="2511" name="Google Shape;2511;p77"/>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512" name="Google Shape;2512;p77"/>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General Characteristic of Good Problem for Map-Reduce</a:t>
            </a:r>
            <a:endParaRPr/>
          </a:p>
        </p:txBody>
      </p:sp>
      <p:sp>
        <p:nvSpPr>
          <p:cNvPr id="2513" name="Google Shape;2513;p7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7" name="Shape 2517"/>
        <p:cNvGrpSpPr/>
        <p:nvPr/>
      </p:nvGrpSpPr>
      <p:grpSpPr>
        <a:xfrm>
          <a:off x="0" y="0"/>
          <a:ext cx="0" cy="0"/>
          <a:chOff x="0" y="0"/>
          <a:chExt cx="0" cy="0"/>
        </a:xfrm>
      </p:grpSpPr>
      <p:sp>
        <p:nvSpPr>
          <p:cNvPr id="2518" name="Google Shape;2518;p78"/>
          <p:cNvSpPr txBox="1"/>
          <p:nvPr>
            <p:ph idx="1" type="body"/>
          </p:nvPr>
        </p:nvSpPr>
        <p:spPr>
          <a:xfrm>
            <a:off x="792480" y="2011680"/>
            <a:ext cx="7696200" cy="44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latin typeface="Calibri"/>
                <a:ea typeface="Calibri"/>
                <a:cs typeface="Calibri"/>
                <a:sym typeface="Calibri"/>
              </a:rPr>
              <a:t>Other problems/data</a:t>
            </a:r>
            <a:r>
              <a:rPr lang="en-US">
                <a:solidFill>
                  <a:srgbClr val="FF0000"/>
                </a:solidFill>
                <a:latin typeface="Calibri"/>
                <a:ea typeface="Calibri"/>
                <a:cs typeface="Calibri"/>
                <a:sym typeface="Calibri"/>
              </a:rPr>
              <a:t> NOT </a:t>
            </a:r>
            <a:r>
              <a:rPr lang="en-US">
                <a:latin typeface="Calibri"/>
                <a:ea typeface="Calibri"/>
                <a:cs typeface="Calibri"/>
                <a:sym typeface="Calibri"/>
              </a:rPr>
              <a:t>suited for MapReduce</a:t>
            </a:r>
            <a:endParaRPr/>
          </a:p>
          <a:p>
            <a:pPr indent="-342900" lvl="0" marL="342900" rtl="0" algn="l">
              <a:spcBef>
                <a:spcPts val="560"/>
              </a:spcBef>
              <a:spcAft>
                <a:spcPts val="0"/>
              </a:spcAft>
              <a:buSzPts val="2800"/>
              <a:buFont typeface="Arial"/>
              <a:buChar char="•"/>
            </a:pPr>
            <a:r>
              <a:rPr lang="en-US">
                <a:latin typeface="Calibri"/>
                <a:ea typeface="Calibri"/>
                <a:cs typeface="Calibri"/>
                <a:sym typeface="Calibri"/>
              </a:rPr>
              <a:t>Tasks that need results of </a:t>
            </a:r>
            <a:r>
              <a:rPr lang="en-US" u="sng">
                <a:latin typeface="Calibri"/>
                <a:ea typeface="Calibri"/>
                <a:cs typeface="Calibri"/>
                <a:sym typeface="Calibri"/>
              </a:rPr>
              <a:t>intermediate steps </a:t>
            </a:r>
            <a:r>
              <a:rPr lang="en-US">
                <a:latin typeface="Calibri"/>
                <a:ea typeface="Calibri"/>
                <a:cs typeface="Calibri"/>
                <a:sym typeface="Calibri"/>
              </a:rPr>
              <a:t>to compute results of current step </a:t>
            </a:r>
            <a:endParaRPr/>
          </a:p>
          <a:p>
            <a:pPr indent="-285750" lvl="1" marL="742950" rtl="0" algn="l">
              <a:spcBef>
                <a:spcPts val="480"/>
              </a:spcBef>
              <a:spcAft>
                <a:spcPts val="0"/>
              </a:spcAft>
              <a:buSzPts val="2400"/>
              <a:buChar char="•"/>
            </a:pPr>
            <a:r>
              <a:rPr lang="en-US">
                <a:solidFill>
                  <a:srgbClr val="FF0000"/>
                </a:solidFill>
                <a:latin typeface="Calibri"/>
                <a:ea typeface="Calibri"/>
                <a:cs typeface="Calibri"/>
                <a:sym typeface="Calibri"/>
              </a:rPr>
              <a:t>Interdependencies among tasks</a:t>
            </a:r>
            <a:endParaRPr/>
          </a:p>
          <a:p>
            <a:pPr indent="-285750" lvl="1" marL="742950" rtl="0" algn="l">
              <a:spcBef>
                <a:spcPts val="480"/>
              </a:spcBef>
              <a:spcAft>
                <a:spcPts val="0"/>
              </a:spcAft>
              <a:buSzPts val="2400"/>
              <a:buChar char="•"/>
            </a:pPr>
            <a:r>
              <a:rPr lang="en-US">
                <a:latin typeface="Calibri"/>
                <a:ea typeface="Calibri"/>
                <a:cs typeface="Calibri"/>
                <a:sym typeface="Calibri"/>
              </a:rPr>
              <a:t>Map tasks must be independent</a:t>
            </a:r>
            <a:endParaRPr/>
          </a:p>
          <a:p>
            <a:pPr indent="-342900" lvl="0" marL="342900" rtl="0" algn="l">
              <a:spcBef>
                <a:spcPts val="560"/>
              </a:spcBef>
              <a:spcAft>
                <a:spcPts val="0"/>
              </a:spcAft>
              <a:buSzPts val="2800"/>
              <a:buFont typeface="Arial"/>
              <a:buChar char="•"/>
            </a:pPr>
            <a:r>
              <a:rPr lang="en-US">
                <a:latin typeface="Calibri"/>
                <a:ea typeface="Calibri"/>
                <a:cs typeface="Calibri"/>
                <a:sym typeface="Calibri"/>
              </a:rPr>
              <a:t>Some machine learning algorithms </a:t>
            </a:r>
            <a:endParaRPr/>
          </a:p>
          <a:p>
            <a:pPr indent="-285750" lvl="1" marL="742950" rtl="0" algn="l">
              <a:spcBef>
                <a:spcPts val="480"/>
              </a:spcBef>
              <a:spcAft>
                <a:spcPts val="0"/>
              </a:spcAft>
              <a:buSzPts val="2400"/>
              <a:buChar char="•"/>
            </a:pPr>
            <a:r>
              <a:rPr lang="en-US">
                <a:latin typeface="Calibri"/>
                <a:ea typeface="Calibri"/>
                <a:cs typeface="Calibri"/>
                <a:sym typeface="Calibri"/>
              </a:rPr>
              <a:t>Gradient-based learning</a:t>
            </a:r>
            <a:endParaRPr/>
          </a:p>
        </p:txBody>
      </p:sp>
      <p:sp>
        <p:nvSpPr>
          <p:cNvPr id="2519" name="Google Shape;2519;p78"/>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520" name="Google Shape;2520;p78"/>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General Characteristic of Good Problem for Map-Reduce</a:t>
            </a:r>
            <a:endParaRPr/>
          </a:p>
        </p:txBody>
      </p:sp>
      <p:sp>
        <p:nvSpPr>
          <p:cNvPr id="2521" name="Google Shape;2521;p7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sp>
        <p:nvSpPr>
          <p:cNvPr id="2526" name="Google Shape;2526;p79"/>
          <p:cNvSpPr txBox="1"/>
          <p:nvPr>
            <p:ph idx="1" type="body"/>
          </p:nvPr>
        </p:nvSpPr>
        <p:spPr>
          <a:xfrm>
            <a:off x="838200" y="2362200"/>
            <a:ext cx="7696200" cy="44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b="1" lang="en-US">
                <a:latin typeface="Calibri"/>
                <a:ea typeface="Calibri"/>
                <a:cs typeface="Calibri"/>
                <a:sym typeface="Calibri"/>
              </a:rPr>
              <a:t>Summary: Good candidates for Map-Reduce:</a:t>
            </a:r>
            <a:endParaRPr/>
          </a:p>
          <a:p>
            <a:pPr indent="-342900" lvl="0" marL="342900" rtl="0" algn="l">
              <a:spcBef>
                <a:spcPts val="560"/>
              </a:spcBef>
              <a:spcAft>
                <a:spcPts val="0"/>
              </a:spcAft>
              <a:buClr>
                <a:schemeClr val="dk1"/>
              </a:buClr>
              <a:buSzPts val="2800"/>
              <a:buChar char="•"/>
            </a:pPr>
            <a:r>
              <a:rPr lang="en-US">
                <a:latin typeface="Calibri"/>
                <a:ea typeface="Calibri"/>
                <a:cs typeface="Calibri"/>
                <a:sym typeface="Calibri"/>
              </a:rPr>
              <a:t>Jobs that process </a:t>
            </a:r>
            <a:r>
              <a:rPr lang="en-US">
                <a:solidFill>
                  <a:srgbClr val="FF0000"/>
                </a:solidFill>
                <a:latin typeface="Calibri"/>
                <a:ea typeface="Calibri"/>
                <a:cs typeface="Calibri"/>
                <a:sym typeface="Calibri"/>
              </a:rPr>
              <a:t>huge quantities of data </a:t>
            </a:r>
            <a:r>
              <a:rPr lang="en-US">
                <a:latin typeface="Calibri"/>
                <a:ea typeface="Calibri"/>
                <a:cs typeface="Calibri"/>
                <a:sym typeface="Calibri"/>
              </a:rPr>
              <a:t>and either </a:t>
            </a:r>
            <a:r>
              <a:rPr lang="en-US">
                <a:solidFill>
                  <a:srgbClr val="FF0000"/>
                </a:solidFill>
                <a:latin typeface="Calibri"/>
                <a:ea typeface="Calibri"/>
                <a:cs typeface="Calibri"/>
                <a:sym typeface="Calibri"/>
              </a:rPr>
              <a:t>summarize or transform the content</a:t>
            </a:r>
            <a:endParaRPr/>
          </a:p>
          <a:p>
            <a:pPr indent="-342900" lvl="0" marL="342900" rtl="0" algn="l">
              <a:spcBef>
                <a:spcPts val="560"/>
              </a:spcBef>
              <a:spcAft>
                <a:spcPts val="0"/>
              </a:spcAft>
              <a:buClr>
                <a:schemeClr val="dk1"/>
              </a:buClr>
              <a:buSzPts val="2800"/>
              <a:buChar char="•"/>
            </a:pPr>
            <a:r>
              <a:rPr lang="en-US">
                <a:latin typeface="Calibri"/>
                <a:ea typeface="Calibri"/>
                <a:cs typeface="Calibri"/>
                <a:sym typeface="Calibri"/>
              </a:rPr>
              <a:t>Collected data has elements that can easily be captured with </a:t>
            </a:r>
            <a:r>
              <a:rPr lang="en-US">
                <a:solidFill>
                  <a:srgbClr val="FF0000"/>
                </a:solidFill>
                <a:latin typeface="Calibri"/>
                <a:ea typeface="Calibri"/>
                <a:cs typeface="Calibri"/>
                <a:sym typeface="Calibri"/>
              </a:rPr>
              <a:t>an identifier (key) </a:t>
            </a:r>
            <a:r>
              <a:rPr lang="en-US">
                <a:latin typeface="Calibri"/>
                <a:ea typeface="Calibri"/>
                <a:cs typeface="Calibri"/>
                <a:sym typeface="Calibri"/>
              </a:rPr>
              <a:t>and </a:t>
            </a:r>
            <a:r>
              <a:rPr lang="en-US">
                <a:solidFill>
                  <a:srgbClr val="FF0000"/>
                </a:solidFill>
                <a:latin typeface="Calibri"/>
                <a:ea typeface="Calibri"/>
                <a:cs typeface="Calibri"/>
                <a:sym typeface="Calibri"/>
              </a:rPr>
              <a:t>corresponding value</a:t>
            </a:r>
            <a:endParaRPr/>
          </a:p>
        </p:txBody>
      </p:sp>
      <p:sp>
        <p:nvSpPr>
          <p:cNvPr id="2527" name="Google Shape;2527;p7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8" name="Google Shape;2528;p79"/>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529" name="Google Shape;2529;p79"/>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General Characteristic of Good Problem for Map-Reduce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 </a:t>
            </a:r>
            <a:r>
              <a:rPr lang="en-US" sz="3600">
                <a:solidFill>
                  <a:srgbClr val="A01A06"/>
                </a:solidFill>
                <a:latin typeface="Calibri"/>
                <a:ea typeface="Calibri"/>
                <a:cs typeface="Calibri"/>
                <a:sym typeface="Calibri"/>
              </a:rPr>
              <a:t>Step</a:t>
            </a:r>
            <a:endParaRPr b="0" sz="3600">
              <a:solidFill>
                <a:srgbClr val="A01A06"/>
              </a:solidFill>
              <a:latin typeface="Calibri"/>
              <a:ea typeface="Calibri"/>
              <a:cs typeface="Calibri"/>
              <a:sym typeface="Calibri"/>
            </a:endParaRPr>
          </a:p>
        </p:txBody>
      </p:sp>
      <p:grpSp>
        <p:nvGrpSpPr>
          <p:cNvPr id="289" name="Google Shape;289;p8"/>
          <p:cNvGrpSpPr/>
          <p:nvPr/>
        </p:nvGrpSpPr>
        <p:grpSpPr>
          <a:xfrm>
            <a:off x="609600" y="2895600"/>
            <a:ext cx="1295400" cy="2514600"/>
            <a:chOff x="1295400" y="2667000"/>
            <a:chExt cx="1295400" cy="2514600"/>
          </a:xfrm>
        </p:grpSpPr>
        <p:sp>
          <p:nvSpPr>
            <p:cNvPr id="290" name="Google Shape;290;p8"/>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91" name="Google Shape;291;p8"/>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292" name="Google Shape;292;p8"/>
            <p:cNvGrpSpPr/>
            <p:nvPr/>
          </p:nvGrpSpPr>
          <p:grpSpPr>
            <a:xfrm>
              <a:off x="1295400" y="2667000"/>
              <a:ext cx="457200" cy="381000"/>
              <a:chOff x="1295400" y="2667000"/>
              <a:chExt cx="457200" cy="381000"/>
            </a:xfrm>
          </p:grpSpPr>
          <p:sp>
            <p:nvSpPr>
              <p:cNvPr id="293" name="Google Shape;293;p8"/>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94" name="Google Shape;294;p8"/>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95" name="Google Shape;295;p8"/>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296" name="Google Shape;296;p8"/>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97" name="Google Shape;297;p8"/>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298" name="Google Shape;298;p8"/>
            <p:cNvGrpSpPr/>
            <p:nvPr/>
          </p:nvGrpSpPr>
          <p:grpSpPr>
            <a:xfrm>
              <a:off x="1295400" y="3352800"/>
              <a:ext cx="457200" cy="381000"/>
              <a:chOff x="1295400" y="2667000"/>
              <a:chExt cx="457200" cy="381000"/>
            </a:xfrm>
          </p:grpSpPr>
          <p:sp>
            <p:nvSpPr>
              <p:cNvPr id="299" name="Google Shape;299;p8"/>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00" name="Google Shape;300;p8"/>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01" name="Google Shape;301;p8"/>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302" name="Google Shape;302;p8"/>
            <p:cNvGrpSpPr/>
            <p:nvPr/>
          </p:nvGrpSpPr>
          <p:grpSpPr>
            <a:xfrm>
              <a:off x="1295400" y="4800600"/>
              <a:ext cx="457200" cy="381000"/>
              <a:chOff x="1295400" y="2667000"/>
              <a:chExt cx="457200" cy="381000"/>
            </a:xfrm>
          </p:grpSpPr>
          <p:sp>
            <p:nvSpPr>
              <p:cNvPr id="303" name="Google Shape;303;p8"/>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04" name="Google Shape;304;p8"/>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05" name="Google Shape;305;p8"/>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306" name="Google Shape;306;p8"/>
          <p:cNvSpPr/>
          <p:nvPr/>
        </p:nvSpPr>
        <p:spPr>
          <a:xfrm>
            <a:off x="152400" y="2438400"/>
            <a:ext cx="240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Input: key-value pairs</a:t>
            </a:r>
            <a:endParaRPr/>
          </a:p>
        </p:txBody>
      </p:sp>
      <p:grpSp>
        <p:nvGrpSpPr>
          <p:cNvPr id="307" name="Google Shape;307;p8"/>
          <p:cNvGrpSpPr/>
          <p:nvPr/>
        </p:nvGrpSpPr>
        <p:grpSpPr>
          <a:xfrm>
            <a:off x="2057400" y="1972687"/>
            <a:ext cx="2989554" cy="3678798"/>
            <a:chOff x="2912576" y="1867136"/>
            <a:chExt cx="2989554" cy="3678798"/>
          </a:xfrm>
        </p:grpSpPr>
        <p:sp>
          <p:nvSpPr>
            <p:cNvPr id="308" name="Google Shape;308;p8"/>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09" name="Google Shape;309;p8"/>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10" name="Google Shape;310;p8"/>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11" name="Google Shape;311;p8"/>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12" name="Google Shape;312;p8"/>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13" name="Google Shape;313;p8"/>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14" name="Google Shape;314;p8"/>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15" name="Google Shape;315;p8"/>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16" name="Google Shape;316;p8"/>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317" name="Google Shape;317;p8"/>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18" name="Google Shape;318;p8"/>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19" name="Google Shape;319;p8"/>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20" name="Google Shape;320;p8"/>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21" name="Google Shape;321;p8"/>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22" name="Google Shape;322;p8"/>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23" name="Google Shape;323;p8"/>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24" name="Google Shape;324;p8"/>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25" name="Google Shape;325;p8"/>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26" name="Google Shape;326;p8"/>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27" name="Google Shape;327;p8"/>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328" name="Google Shape;328;p8"/>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29" name="Google Shape;329;p8"/>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30" name="Google Shape;330;p8"/>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31" name="Google Shape;331;p8"/>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32" name="Google Shape;332;p8"/>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33" name="Google Shape;333;p8"/>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grpSp>
        <p:nvGrpSpPr>
          <p:cNvPr id="334" name="Google Shape;334;p8"/>
          <p:cNvGrpSpPr/>
          <p:nvPr/>
        </p:nvGrpSpPr>
        <p:grpSpPr>
          <a:xfrm>
            <a:off x="5029200" y="2057400"/>
            <a:ext cx="2752901" cy="3628249"/>
            <a:chOff x="5393224" y="2086751"/>
            <a:chExt cx="2752901" cy="3628249"/>
          </a:xfrm>
        </p:grpSpPr>
        <p:sp>
          <p:nvSpPr>
            <p:cNvPr id="335" name="Google Shape;335;p8"/>
            <p:cNvSpPr/>
            <p:nvPr/>
          </p:nvSpPr>
          <p:spPr>
            <a:xfrm>
              <a:off x="5481286" y="5181600"/>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36" name="Google Shape;336;p8"/>
            <p:cNvSpPr/>
            <p:nvPr/>
          </p:nvSpPr>
          <p:spPr>
            <a:xfrm>
              <a:off x="5481286" y="5181600"/>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37" name="Google Shape;337;p8"/>
            <p:cNvSpPr txBox="1"/>
            <p:nvPr/>
          </p:nvSpPr>
          <p:spPr>
            <a:xfrm>
              <a:off x="5753445" y="5341801"/>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38" name="Google Shape;338;p8"/>
            <p:cNvSpPr/>
            <p:nvPr/>
          </p:nvSpPr>
          <p:spPr>
            <a:xfrm>
              <a:off x="6167086" y="5181600"/>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39" name="Google Shape;339;p8"/>
            <p:cNvSpPr/>
            <p:nvPr/>
          </p:nvSpPr>
          <p:spPr>
            <a:xfrm>
              <a:off x="6167086" y="5181600"/>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40" name="Google Shape;340;p8"/>
            <p:cNvSpPr txBox="1"/>
            <p:nvPr/>
          </p:nvSpPr>
          <p:spPr>
            <a:xfrm>
              <a:off x="6519479" y="5341801"/>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41" name="Google Shape;341;p8"/>
            <p:cNvSpPr txBox="1"/>
            <p:nvPr/>
          </p:nvSpPr>
          <p:spPr>
            <a:xfrm>
              <a:off x="6123588" y="4512466"/>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342" name="Google Shape;342;p8"/>
            <p:cNvSpPr/>
            <p:nvPr/>
          </p:nvSpPr>
          <p:spPr>
            <a:xfrm>
              <a:off x="5402925" y="2586907"/>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43" name="Google Shape;343;p8"/>
            <p:cNvSpPr/>
            <p:nvPr/>
          </p:nvSpPr>
          <p:spPr>
            <a:xfrm>
              <a:off x="5402925" y="2586907"/>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44" name="Google Shape;344;p8"/>
            <p:cNvSpPr txBox="1"/>
            <p:nvPr/>
          </p:nvSpPr>
          <p:spPr>
            <a:xfrm>
              <a:off x="5675084" y="2747108"/>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45" name="Google Shape;345;p8"/>
            <p:cNvSpPr/>
            <p:nvPr/>
          </p:nvSpPr>
          <p:spPr>
            <a:xfrm>
              <a:off x="6088725" y="2586907"/>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46" name="Google Shape;346;p8"/>
            <p:cNvSpPr/>
            <p:nvPr/>
          </p:nvSpPr>
          <p:spPr>
            <a:xfrm>
              <a:off x="6088725" y="2586907"/>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47" name="Google Shape;347;p8"/>
            <p:cNvSpPr txBox="1"/>
            <p:nvPr/>
          </p:nvSpPr>
          <p:spPr>
            <a:xfrm>
              <a:off x="6441118" y="2747108"/>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48" name="Google Shape;348;p8"/>
            <p:cNvSpPr/>
            <p:nvPr/>
          </p:nvSpPr>
          <p:spPr>
            <a:xfrm>
              <a:off x="5393224" y="3327237"/>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49" name="Google Shape;349;p8"/>
            <p:cNvSpPr/>
            <p:nvPr/>
          </p:nvSpPr>
          <p:spPr>
            <a:xfrm>
              <a:off x="5393224" y="3327237"/>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50" name="Google Shape;350;p8"/>
            <p:cNvSpPr txBox="1"/>
            <p:nvPr/>
          </p:nvSpPr>
          <p:spPr>
            <a:xfrm>
              <a:off x="5665383" y="3487438"/>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51" name="Google Shape;351;p8"/>
            <p:cNvSpPr/>
            <p:nvPr/>
          </p:nvSpPr>
          <p:spPr>
            <a:xfrm>
              <a:off x="6079024" y="3327237"/>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52" name="Google Shape;352;p8"/>
            <p:cNvSpPr/>
            <p:nvPr/>
          </p:nvSpPr>
          <p:spPr>
            <a:xfrm>
              <a:off x="6079024" y="3327237"/>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53" name="Google Shape;353;p8"/>
            <p:cNvSpPr txBox="1"/>
            <p:nvPr/>
          </p:nvSpPr>
          <p:spPr>
            <a:xfrm>
              <a:off x="6392745" y="3487438"/>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54" name="Google Shape;354;p8"/>
            <p:cNvSpPr/>
            <p:nvPr/>
          </p:nvSpPr>
          <p:spPr>
            <a:xfrm>
              <a:off x="6612424" y="3327237"/>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55" name="Google Shape;355;p8"/>
            <p:cNvSpPr/>
            <p:nvPr/>
          </p:nvSpPr>
          <p:spPr>
            <a:xfrm>
              <a:off x="6612424" y="3327237"/>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56" name="Google Shape;356;p8"/>
            <p:cNvSpPr txBox="1"/>
            <p:nvPr/>
          </p:nvSpPr>
          <p:spPr>
            <a:xfrm>
              <a:off x="6964817" y="3487438"/>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57" name="Google Shape;357;p8"/>
            <p:cNvSpPr/>
            <p:nvPr/>
          </p:nvSpPr>
          <p:spPr>
            <a:xfrm>
              <a:off x="6698325" y="2586907"/>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58" name="Google Shape;358;p8"/>
            <p:cNvSpPr/>
            <p:nvPr/>
          </p:nvSpPr>
          <p:spPr>
            <a:xfrm>
              <a:off x="6698325" y="2586907"/>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59" name="Google Shape;359;p8"/>
            <p:cNvSpPr txBox="1"/>
            <p:nvPr/>
          </p:nvSpPr>
          <p:spPr>
            <a:xfrm>
              <a:off x="7050718" y="2747108"/>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60" name="Google Shape;360;p8"/>
            <p:cNvSpPr/>
            <p:nvPr/>
          </p:nvSpPr>
          <p:spPr>
            <a:xfrm>
              <a:off x="7307925" y="2586907"/>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61" name="Google Shape;361;p8"/>
            <p:cNvSpPr/>
            <p:nvPr/>
          </p:nvSpPr>
          <p:spPr>
            <a:xfrm>
              <a:off x="7307925" y="2586907"/>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62" name="Google Shape;362;p8"/>
            <p:cNvSpPr txBox="1"/>
            <p:nvPr/>
          </p:nvSpPr>
          <p:spPr>
            <a:xfrm>
              <a:off x="7660318" y="2747108"/>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63" name="Google Shape;363;p8"/>
            <p:cNvSpPr txBox="1"/>
            <p:nvPr/>
          </p:nvSpPr>
          <p:spPr>
            <a:xfrm>
              <a:off x="5774224" y="2086751"/>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sp>
        <p:nvSpPr>
          <p:cNvPr id="364" name="Google Shape;364;p8"/>
          <p:cNvSpPr/>
          <p:nvPr/>
        </p:nvSpPr>
        <p:spPr>
          <a:xfrm>
            <a:off x="2438400" y="1371600"/>
            <a:ext cx="5486400" cy="5181600"/>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Shuffle/Group by Key Step</a:t>
            </a:r>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grpSp>
        <p:nvGrpSpPr>
          <p:cNvPr id="365" name="Google Shape;365;p8"/>
          <p:cNvGrpSpPr/>
          <p:nvPr/>
        </p:nvGrpSpPr>
        <p:grpSpPr>
          <a:xfrm>
            <a:off x="4459235" y="3962400"/>
            <a:ext cx="722365" cy="813500"/>
            <a:chOff x="2843585" y="3573109"/>
            <a:chExt cx="722365" cy="813500"/>
          </a:xfrm>
        </p:grpSpPr>
        <p:sp>
          <p:nvSpPr>
            <p:cNvPr id="366" name="Google Shape;366;p8"/>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67" name="Google Shape;367;p8"/>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Group by key</a:t>
              </a:r>
              <a:endParaRPr/>
            </a:p>
          </p:txBody>
        </p:sp>
      </p:grpSp>
      <p:sp>
        <p:nvSpPr>
          <p:cNvPr id="368" name="Google Shape;368;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9"/>
          <p:cNvSpPr/>
          <p:nvPr/>
        </p:nvSpPr>
        <p:spPr>
          <a:xfrm>
            <a:off x="254680" y="1333787"/>
            <a:ext cx="6146120" cy="5334000"/>
          </a:xfrm>
          <a:prstGeom prst="rect">
            <a:avLst/>
          </a:prstGeom>
          <a:solidFill>
            <a:srgbClr val="F2F2F2"/>
          </a:solid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Tahoma"/>
              <a:ea typeface="Tahoma"/>
              <a:cs typeface="Tahoma"/>
              <a:sym typeface="Tahoma"/>
            </a:endParaRPr>
          </a:p>
          <a:p>
            <a:pPr indent="0" lvl="0" marL="0" marR="0" rtl="0" algn="ctr">
              <a:spcBef>
                <a:spcPts val="0"/>
              </a:spcBef>
              <a:spcAft>
                <a:spcPts val="0"/>
              </a:spcAft>
              <a:buNone/>
            </a:pPr>
            <a:r>
              <a:rPr lang="en-US" sz="2000">
                <a:solidFill>
                  <a:schemeClr val="dk1"/>
                </a:solidFill>
                <a:latin typeface="Tahoma"/>
                <a:ea typeface="Tahoma"/>
                <a:cs typeface="Tahoma"/>
                <a:sym typeface="Tahoma"/>
              </a:rPr>
              <a:t>Shuffle/Group by Key Step</a:t>
            </a:r>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375" name="Google Shape;375;p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376" name="Google Shape;376;p9"/>
          <p:cNvGrpSpPr/>
          <p:nvPr/>
        </p:nvGrpSpPr>
        <p:grpSpPr>
          <a:xfrm>
            <a:off x="352555" y="2214622"/>
            <a:ext cx="2989554" cy="3678798"/>
            <a:chOff x="2912576" y="1867136"/>
            <a:chExt cx="2989554" cy="3678798"/>
          </a:xfrm>
        </p:grpSpPr>
        <p:sp>
          <p:nvSpPr>
            <p:cNvPr id="377" name="Google Shape;377;p9"/>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78" name="Google Shape;378;p9"/>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79" name="Google Shape;379;p9"/>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80" name="Google Shape;380;p9"/>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81" name="Google Shape;381;p9"/>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82" name="Google Shape;382;p9"/>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83" name="Google Shape;383;p9"/>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84" name="Google Shape;384;p9"/>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85" name="Google Shape;385;p9"/>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386" name="Google Shape;386;p9"/>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87" name="Google Shape;387;p9"/>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88" name="Google Shape;388;p9"/>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89" name="Google Shape;389;p9"/>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90" name="Google Shape;390;p9"/>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91" name="Google Shape;391;p9"/>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92" name="Google Shape;392;p9"/>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93" name="Google Shape;393;p9"/>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94" name="Google Shape;394;p9"/>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95" name="Google Shape;395;p9"/>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96" name="Google Shape;396;p9"/>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397" name="Google Shape;397;p9"/>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98" name="Google Shape;398;p9"/>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99" name="Google Shape;399;p9"/>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00" name="Google Shape;400;p9"/>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01" name="Google Shape;401;p9"/>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02" name="Google Shape;402;p9"/>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403" name="Google Shape;403;p9"/>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04" name="Google Shape;404;p9"/>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Group by key</a:t>
            </a:r>
            <a:endParaRPr/>
          </a:p>
        </p:txBody>
      </p:sp>
      <p:grpSp>
        <p:nvGrpSpPr>
          <p:cNvPr id="405" name="Google Shape;405;p9"/>
          <p:cNvGrpSpPr/>
          <p:nvPr/>
        </p:nvGrpSpPr>
        <p:grpSpPr>
          <a:xfrm>
            <a:off x="3587862" y="2214622"/>
            <a:ext cx="2752901" cy="3704449"/>
            <a:chOff x="4279282" y="2214622"/>
            <a:chExt cx="2752901" cy="3704449"/>
          </a:xfrm>
        </p:grpSpPr>
        <p:sp>
          <p:nvSpPr>
            <p:cNvPr id="406" name="Google Shape;406;p9"/>
            <p:cNvSpPr/>
            <p:nvPr/>
          </p:nvSpPr>
          <p:spPr>
            <a:xfrm>
              <a:off x="4367344" y="5385671"/>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07" name="Google Shape;407;p9"/>
            <p:cNvSpPr/>
            <p:nvPr/>
          </p:nvSpPr>
          <p:spPr>
            <a:xfrm>
              <a:off x="4367344" y="5385671"/>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08" name="Google Shape;408;p9"/>
            <p:cNvSpPr txBox="1"/>
            <p:nvPr/>
          </p:nvSpPr>
          <p:spPr>
            <a:xfrm>
              <a:off x="4639503" y="5545872"/>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09" name="Google Shape;409;p9"/>
            <p:cNvSpPr/>
            <p:nvPr/>
          </p:nvSpPr>
          <p:spPr>
            <a:xfrm>
              <a:off x="5053144" y="5385671"/>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10" name="Google Shape;410;p9"/>
            <p:cNvSpPr/>
            <p:nvPr/>
          </p:nvSpPr>
          <p:spPr>
            <a:xfrm>
              <a:off x="5053144" y="5385671"/>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11" name="Google Shape;411;p9"/>
            <p:cNvSpPr txBox="1"/>
            <p:nvPr/>
          </p:nvSpPr>
          <p:spPr>
            <a:xfrm>
              <a:off x="5405537" y="554587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12" name="Google Shape;412;p9"/>
            <p:cNvSpPr txBox="1"/>
            <p:nvPr/>
          </p:nvSpPr>
          <p:spPr>
            <a:xfrm>
              <a:off x="5009646"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413" name="Google Shape;413;p9"/>
            <p:cNvSpPr/>
            <p:nvPr/>
          </p:nvSpPr>
          <p:spPr>
            <a:xfrm>
              <a:off x="4288983" y="279097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14" name="Google Shape;414;p9"/>
            <p:cNvSpPr/>
            <p:nvPr/>
          </p:nvSpPr>
          <p:spPr>
            <a:xfrm>
              <a:off x="4288983" y="279097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15" name="Google Shape;415;p9"/>
            <p:cNvSpPr txBox="1"/>
            <p:nvPr/>
          </p:nvSpPr>
          <p:spPr>
            <a:xfrm>
              <a:off x="4561142" y="295117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16" name="Google Shape;416;p9"/>
            <p:cNvSpPr/>
            <p:nvPr/>
          </p:nvSpPr>
          <p:spPr>
            <a:xfrm>
              <a:off x="49747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17" name="Google Shape;417;p9"/>
            <p:cNvSpPr/>
            <p:nvPr/>
          </p:nvSpPr>
          <p:spPr>
            <a:xfrm>
              <a:off x="49747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18" name="Google Shape;418;p9"/>
            <p:cNvSpPr txBox="1"/>
            <p:nvPr/>
          </p:nvSpPr>
          <p:spPr>
            <a:xfrm>
              <a:off x="53271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19" name="Google Shape;419;p9"/>
            <p:cNvSpPr/>
            <p:nvPr/>
          </p:nvSpPr>
          <p:spPr>
            <a:xfrm>
              <a:off x="4279282" y="353130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20" name="Google Shape;420;p9"/>
            <p:cNvSpPr/>
            <p:nvPr/>
          </p:nvSpPr>
          <p:spPr>
            <a:xfrm>
              <a:off x="4279282" y="353130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21" name="Google Shape;421;p9"/>
            <p:cNvSpPr txBox="1"/>
            <p:nvPr/>
          </p:nvSpPr>
          <p:spPr>
            <a:xfrm>
              <a:off x="4551441" y="369150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22" name="Google Shape;422;p9"/>
            <p:cNvSpPr/>
            <p:nvPr/>
          </p:nvSpPr>
          <p:spPr>
            <a:xfrm>
              <a:off x="4965082" y="3531308"/>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23" name="Google Shape;423;p9"/>
            <p:cNvSpPr/>
            <p:nvPr/>
          </p:nvSpPr>
          <p:spPr>
            <a:xfrm>
              <a:off x="4965082" y="3531308"/>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24" name="Google Shape;424;p9"/>
            <p:cNvSpPr txBox="1"/>
            <p:nvPr/>
          </p:nvSpPr>
          <p:spPr>
            <a:xfrm>
              <a:off x="5278803" y="369150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25" name="Google Shape;425;p9"/>
            <p:cNvSpPr/>
            <p:nvPr/>
          </p:nvSpPr>
          <p:spPr>
            <a:xfrm>
              <a:off x="5498482" y="353130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26" name="Google Shape;426;p9"/>
            <p:cNvSpPr/>
            <p:nvPr/>
          </p:nvSpPr>
          <p:spPr>
            <a:xfrm>
              <a:off x="5498482" y="353130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27" name="Google Shape;427;p9"/>
            <p:cNvSpPr txBox="1"/>
            <p:nvPr/>
          </p:nvSpPr>
          <p:spPr>
            <a:xfrm>
              <a:off x="5850875" y="3691509"/>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28" name="Google Shape;428;p9"/>
            <p:cNvSpPr/>
            <p:nvPr/>
          </p:nvSpPr>
          <p:spPr>
            <a:xfrm>
              <a:off x="55843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29" name="Google Shape;429;p9"/>
            <p:cNvSpPr/>
            <p:nvPr/>
          </p:nvSpPr>
          <p:spPr>
            <a:xfrm>
              <a:off x="55843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30" name="Google Shape;430;p9"/>
            <p:cNvSpPr txBox="1"/>
            <p:nvPr/>
          </p:nvSpPr>
          <p:spPr>
            <a:xfrm>
              <a:off x="59367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31" name="Google Shape;431;p9"/>
            <p:cNvSpPr/>
            <p:nvPr/>
          </p:nvSpPr>
          <p:spPr>
            <a:xfrm>
              <a:off x="61939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32" name="Google Shape;432;p9"/>
            <p:cNvSpPr/>
            <p:nvPr/>
          </p:nvSpPr>
          <p:spPr>
            <a:xfrm>
              <a:off x="61939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33" name="Google Shape;433;p9"/>
            <p:cNvSpPr txBox="1"/>
            <p:nvPr/>
          </p:nvSpPr>
          <p:spPr>
            <a:xfrm>
              <a:off x="65463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34" name="Google Shape;434;p9"/>
            <p:cNvSpPr txBox="1"/>
            <p:nvPr/>
          </p:nvSpPr>
          <p:spPr>
            <a:xfrm>
              <a:off x="4876800" y="2214622"/>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sp>
        <p:nvSpPr>
          <p:cNvPr id="435" name="Google Shape;435;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y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2002-03-23T20:14:09Z</dcterms:created>
  <dc:creator>Jeff Ullman</dc:creator>
</cp:coreProperties>
</file>