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6858000" cy="9144000"/>
  <p:embeddedFontLst>
    <p:embeddedFont>
      <p:font typeface="Tahoma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jcP5ejFacuyd3zoIjoI08mSxab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3E6850-8F4C-4ED5-9336-2CC6231C8313}">
  <a:tblStyle styleId="{F83E6850-8F4C-4ED5-9336-2CC6231C8313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EC366A4-7456-44B2-A3D9-024F3AE9180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Tahoma-bold.fntdata"/><Relationship Id="rId10" Type="http://schemas.openxmlformats.org/officeDocument/2006/relationships/slide" Target="slides/slide4.xml"/><Relationship Id="rId54" Type="http://schemas.openxmlformats.org/officeDocument/2006/relationships/font" Target="fonts/Tahom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morning</a:t>
            </a:r>
            <a:endParaRPr/>
          </a:p>
        </p:txBody>
      </p:sp>
      <p:sp>
        <p:nvSpPr>
          <p:cNvPr id="168" name="Google Shape;168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HP: Harry Potter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TW: Twilight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SW: Star Wars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4/25 0.16 3/20 0.15</a:t>
            </a:r>
            <a:endParaRPr/>
          </a:p>
        </p:txBody>
      </p:sp>
      <p:sp>
        <p:nvSpPr>
          <p:cNvPr id="187" name="Google Shape;187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201601 03</a:t>
            </a:r>
            <a:endParaRPr/>
          </a:p>
        </p:txBody>
      </p:sp>
      <p:sp>
        <p:nvSpPr>
          <p:cNvPr id="231" name="Google Shape;231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denomiator</a:t>
            </a:r>
            <a:endParaRPr/>
          </a:p>
        </p:txBody>
      </p:sp>
      <p:sp>
        <p:nvSpPr>
          <p:cNvPr id="249" name="Google Shape;249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denomiator</a:t>
            </a:r>
            <a:endParaRPr/>
          </a:p>
        </p:txBody>
      </p:sp>
      <p:sp>
        <p:nvSpPr>
          <p:cNvPr id="262" name="Google Shape;262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denomiator</a:t>
            </a:r>
            <a:endParaRPr/>
          </a:p>
        </p:txBody>
      </p:sp>
      <p:sp>
        <p:nvSpPr>
          <p:cNvPr id="274" name="Google Shape;274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201603.2 w2.1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201802 w1.1</a:t>
            </a:r>
            <a:endParaRPr/>
          </a:p>
        </p:txBody>
      </p:sp>
      <p:sp>
        <p:nvSpPr>
          <p:cNvPr id="343" name="Google Shape;343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2016.3 w2.1</a:t>
            </a:r>
            <a:endParaRPr/>
          </a:p>
        </p:txBody>
      </p:sp>
      <p:sp>
        <p:nvSpPr>
          <p:cNvPr id="350" name="Google Shape;350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 spring 0201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2018 Spring 0201</a:t>
            </a:r>
            <a:endParaRPr/>
          </a:p>
        </p:txBody>
      </p:sp>
      <p:sp>
        <p:nvSpPr>
          <p:cNvPr id="468" name="Google Shape;468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evening</a:t>
            </a:r>
            <a:endParaRPr/>
          </a:p>
        </p:txBody>
      </p:sp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8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53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2" name="Google Shape;42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1" name="Google Shape;51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mds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28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09600" y="25021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 sz="4800"/>
              <a:t>Collaborative Filtering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1720235"/>
            <a:ext cx="59436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solidFill>
                  <a:srgbClr val="33CC33"/>
                </a:solidFill>
              </a:rPr>
              <a:t>Harnessing quality judgments </a:t>
            </a:r>
            <a:br>
              <a:rPr b="1" lang="en-US" sz="3200">
                <a:solidFill>
                  <a:srgbClr val="33CC33"/>
                </a:solidFill>
              </a:rPr>
            </a:br>
            <a:r>
              <a:rPr b="1" lang="en-US" sz="3200">
                <a:solidFill>
                  <a:srgbClr val="33CC33"/>
                </a:solidFill>
              </a:rPr>
              <a:t>of other users or items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2183846" y="3230737"/>
            <a:ext cx="46239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Wei-Min Shen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Thanks for source slides and material to: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Leskovec, A. Rajaraman, J. Ullman: Mining of Massive Datasets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http://www.mmds.org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Jaccard Similarity and Distance of Sets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The </a:t>
            </a:r>
            <a:r>
              <a:rPr b="1" i="1" lang="en-US">
                <a:solidFill>
                  <a:srgbClr val="FF0066"/>
                </a:solidFill>
              </a:rPr>
              <a:t>Jaccard similarity</a:t>
            </a:r>
            <a:r>
              <a:rPr b="1" lang="en-US">
                <a:solidFill>
                  <a:srgbClr val="FF0066"/>
                </a:solidFill>
              </a:rPr>
              <a:t>  </a:t>
            </a:r>
            <a:r>
              <a:rPr lang="en-US">
                <a:solidFill>
                  <a:srgbClr val="0000FF"/>
                </a:solidFill>
              </a:rPr>
              <a:t>of two sets is the size of their intersection divided by the size of their union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/>
          </a:p>
          <a:p>
            <a:pPr indent="0" lvl="1" marL="4572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i="1" lang="en-US" sz="3200"/>
              <a:t>Sim </a:t>
            </a:r>
            <a:r>
              <a:rPr b="1" lang="en-US" sz="3200"/>
              <a:t>(C</a:t>
            </a:r>
            <a:r>
              <a:rPr b="1" baseline="-25000" lang="en-US" sz="3200"/>
              <a:t>1</a:t>
            </a:r>
            <a:r>
              <a:rPr b="1" lang="en-US" sz="3200"/>
              <a:t>, C</a:t>
            </a:r>
            <a:r>
              <a:rPr b="1" baseline="-25000" lang="en-US" sz="3200"/>
              <a:t>2</a:t>
            </a:r>
            <a:r>
              <a:rPr b="1" lang="en-US" sz="3200"/>
              <a:t>) = |C</a:t>
            </a:r>
            <a:r>
              <a:rPr b="1" baseline="-25000" lang="en-US" sz="3200"/>
              <a:t>1</a:t>
            </a:r>
            <a:r>
              <a:rPr b="1" lang="en-US" sz="3200"/>
              <a:t>∩C</a:t>
            </a:r>
            <a:r>
              <a:rPr b="1" baseline="-25000" lang="en-US" sz="3200"/>
              <a:t>2</a:t>
            </a:r>
            <a:r>
              <a:rPr b="1" lang="en-US" sz="3200"/>
              <a:t>|/|C</a:t>
            </a:r>
            <a:r>
              <a:rPr b="1" baseline="-25000" lang="en-US" sz="3200"/>
              <a:t>1</a:t>
            </a:r>
            <a:r>
              <a:rPr b="1" lang="en-US" sz="3200"/>
              <a:t>∪C</a:t>
            </a:r>
            <a:r>
              <a:rPr b="1" baseline="-25000" lang="en-US" sz="3200"/>
              <a:t>2</a:t>
            </a:r>
            <a:r>
              <a:rPr b="1" lang="en-US" sz="3200"/>
              <a:t>|</a:t>
            </a:r>
            <a:endParaRPr/>
          </a:p>
          <a:p>
            <a:pPr indent="0" lvl="1" marL="4572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i="1" lang="en-US">
                <a:solidFill>
                  <a:srgbClr val="FF0066"/>
                </a:solidFill>
              </a:rPr>
              <a:t>Jaccard distance</a:t>
            </a:r>
            <a:r>
              <a:rPr i="1" lang="en-US">
                <a:solidFill>
                  <a:srgbClr val="FF0066"/>
                </a:solidFill>
              </a:rPr>
              <a:t> </a:t>
            </a:r>
            <a:r>
              <a:rPr b="1" lang="en-US"/>
              <a:t>= 1 – Jaccard Similarity </a:t>
            </a:r>
            <a:endParaRPr/>
          </a:p>
          <a:p>
            <a:pPr indent="0" lvl="1" marL="4572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		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432FF"/>
                </a:solidFill>
              </a:rPr>
              <a:t>Example</a:t>
            </a:r>
            <a:r>
              <a:rPr lang="en-US"/>
              <a:t>: </a:t>
            </a:r>
            <a:br>
              <a:rPr lang="en-US"/>
            </a:br>
            <a:r>
              <a:rPr lang="en-US"/>
              <a:t>Jaccard Similarity and Distance</a:t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2514600" y="2590800"/>
            <a:ext cx="1981200" cy="1905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1828800" y="2590800"/>
            <a:ext cx="1981200" cy="1905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2209800" y="3048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2209800" y="38862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2819400" y="3352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3429000" y="36576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3276600" y="3048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4038600" y="4114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3962400" y="2971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4876800" y="2243138"/>
            <a:ext cx="4114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in intersection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in union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Jaccard similarity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3/8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1219200" y="5163346"/>
            <a:ext cx="7010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Jaccard distance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 – Jaccard Similarity or 5/8 in this 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How well do these similarity metrics work?</a:t>
            </a:r>
            <a:endParaRPr/>
          </a:p>
        </p:txBody>
      </p:sp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457200" y="2971799"/>
            <a:ext cx="82296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Intuitively we want:</a:t>
            </a:r>
            <a:r>
              <a:rPr b="1" lang="en-US" sz="2400"/>
              <a:t> sim(</a:t>
            </a:r>
            <a:r>
              <a:rPr b="1" i="1" lang="en-US" sz="2400"/>
              <a:t>A</a:t>
            </a:r>
            <a:r>
              <a:rPr b="1" lang="en-US" sz="2400"/>
              <a:t>, </a:t>
            </a:r>
            <a:r>
              <a:rPr b="1" i="1" lang="en-US" sz="2400"/>
              <a:t>B</a:t>
            </a:r>
            <a:r>
              <a:rPr b="1" lang="en-US" sz="2400"/>
              <a:t>) &gt; sim(</a:t>
            </a:r>
            <a:r>
              <a:rPr b="1" i="1" lang="en-US" sz="2400"/>
              <a:t>A</a:t>
            </a:r>
            <a:r>
              <a:rPr b="1" lang="en-US" sz="2400"/>
              <a:t>, </a:t>
            </a:r>
            <a:r>
              <a:rPr b="1" i="1" lang="en-US" sz="2400"/>
              <a:t>C</a:t>
            </a:r>
            <a:r>
              <a:rPr b="1" lang="en-US" sz="2400"/>
              <a:t>) </a:t>
            </a:r>
            <a:r>
              <a:rPr b="1" lang="en-US" sz="2400">
                <a:solidFill>
                  <a:srgbClr val="FF0000"/>
                </a:solidFill>
              </a:rPr>
              <a:t>(why?)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A and B: One movie rated in common with similar ratings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A and C: Two movies rated in common but with dissimilar ratings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Jaccard similarity (Example 9.7)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Ignores values (rates) in matrix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Only look at which items are rated in matrix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Intersection / union:  sim(A,B) = 1/5, sim(A,C) = 2/4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1/5 </a:t>
            </a:r>
            <a:r>
              <a:rPr b="1" lang="en-US" sz="2400"/>
              <a:t>&lt;</a:t>
            </a:r>
            <a:r>
              <a:rPr lang="en-US" sz="2400"/>
              <a:t> 2/4 indicates sim(A,B) &lt; sim(A,C)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Not a good similarity metric for ratings data! </a:t>
            </a:r>
            <a:endParaRPr/>
          </a:p>
        </p:txBody>
      </p:sp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576" y="1142999"/>
            <a:ext cx="6277322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/>
        </p:nvSpPr>
        <p:spPr>
          <a:xfrm>
            <a:off x="512762" y="1902767"/>
            <a:ext cx="745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512762" y="1142999"/>
            <a:ext cx="879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SIMILARITY</a:t>
            </a:r>
            <a:endParaRPr/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Similarity between users: </a:t>
            </a:r>
            <a:br>
              <a:rPr lang="en-US"/>
            </a:br>
            <a:r>
              <a:rPr lang="en-US"/>
              <a:t>by what measure?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Same matrix with cosine similarity (Example 9.8)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533400" y="2895600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Treat blanks as 0 value: </a:t>
            </a:r>
            <a:r>
              <a:rPr b="1" lang="en-US" sz="2400"/>
              <a:t>questionable, since it treats no rating as more similar to disliking a movie than liking it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similarity of A and B is: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similarity of A and C is: 0.322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0.380 </a:t>
            </a:r>
            <a:r>
              <a:rPr b="1" lang="en-US" sz="2400"/>
              <a:t>&gt;</a:t>
            </a:r>
            <a:r>
              <a:rPr lang="en-US" sz="2400"/>
              <a:t> 0.322:  </a:t>
            </a:r>
            <a:r>
              <a:rPr b="1" lang="en-US" sz="2400"/>
              <a:t>Indicates A,B slightly more similar than A,C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in this case, cosine similarity better than Jacquard similarity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</p:txBody>
      </p:sp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078" y="1143000"/>
            <a:ext cx="6277322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9.8ab.tiff" id="209" name="Google Shape;2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4114800"/>
            <a:ext cx="500331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Normalizing ratings (Example 9.9)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 deal better with non-rated items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Subtract the average rating of that user from each rating</a:t>
            </a:r>
            <a:endParaRPr/>
          </a:p>
          <a:p>
            <a:pPr indent="-342900" lvl="2" marL="74295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/>
              <a:t>low ratings -&gt; negative numbers; high ratings -&gt; positive numbers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16" name="Google Shape;21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85" y="4262750"/>
            <a:ext cx="6324600" cy="171643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152400" y="5996954"/>
            <a:ext cx="8991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Cosine sim A,B vs. A,C: 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0.092 </a:t>
            </a: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-0.559  (85 degrees &gt; 124 degrees)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A, C are much further apart than A, B, but neither is close</a:t>
            </a:r>
            <a:endParaRPr/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75" y="2446743"/>
            <a:ext cx="6277322" cy="16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15"/>
          <p:cNvGraphicFramePr/>
          <p:nvPr/>
        </p:nvGraphicFramePr>
        <p:xfrm>
          <a:off x="70104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{F83E6850-8F4C-4ED5-9336-2CC6231C8313}</a:tableStyleId>
              </a:tblPr>
              <a:tblGrid>
                <a:gridCol w="1295400"/>
              </a:tblGrid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Avg. Rating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10/3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14/3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11/3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6/2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1" name="Google Shape;221;p15"/>
          <p:cNvSpPr txBox="1"/>
          <p:nvPr/>
        </p:nvSpPr>
        <p:spPr>
          <a:xfrm>
            <a:off x="7157537" y="4690717"/>
            <a:ext cx="1041182" cy="33855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(V – Avg)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</a:t>
            </a:r>
            <a:br>
              <a:rPr lang="en-US"/>
            </a:br>
            <a:endParaRPr/>
          </a:p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Similarity between users: </a:t>
            </a:r>
            <a:br>
              <a:rPr lang="en-US"/>
            </a:br>
            <a:r>
              <a:rPr lang="en-US"/>
              <a:t>by what measure?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Most commonly used measure of similarity: Pearson Correlation Coefficient</a:t>
            </a:r>
            <a:endParaRPr/>
          </a:p>
        </p:txBody>
      </p:sp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Pearson correlation measures extent to which two variables </a:t>
            </a:r>
            <a:r>
              <a:rPr b="1" lang="en-US" sz="2400">
                <a:solidFill>
                  <a:srgbClr val="FF0000"/>
                </a:solidFill>
              </a:rPr>
              <a:t>linearly relate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users u, v: Pearson correlation is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And </a:t>
            </a:r>
            <a:r>
              <a:rPr b="1" i="1" lang="en-US" sz="2000"/>
              <a:t>r</a:t>
            </a:r>
            <a:r>
              <a:rPr b="1" baseline="-25000" i="1" lang="en-US" sz="2000"/>
              <a:t>u,i </a:t>
            </a:r>
            <a:r>
              <a:rPr b="1" lang="en-US" sz="2000"/>
              <a:t>is rating of item i by user u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Note: When calculating these similarities, average only over the </a:t>
            </a:r>
            <a:r>
              <a:rPr b="1" lang="en-US" sz="2400" u="sng">
                <a:solidFill>
                  <a:srgbClr val="FF0066"/>
                </a:solidFill>
              </a:rPr>
              <a:t>co-rated items</a:t>
            </a:r>
            <a:r>
              <a:rPr b="1" lang="en-US" sz="2400">
                <a:solidFill>
                  <a:srgbClr val="FF0066"/>
                </a:solidFill>
              </a:rPr>
              <a:t>                              </a:t>
            </a:r>
            <a:r>
              <a:rPr lang="en-US" sz="2400">
                <a:solidFill>
                  <a:srgbClr val="3366FF"/>
                </a:solidFill>
              </a:rPr>
              <a:t>// so be careful</a:t>
            </a:r>
            <a:endParaRPr sz="2400" u="sng">
              <a:solidFill>
                <a:srgbClr val="3366F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Users.tiff" id="236" name="Google Shape;2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743201"/>
            <a:ext cx="521252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Explanation.tiff" id="237" name="Google Shape;2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038600"/>
            <a:ext cx="667838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238" name="Google Shape;23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667000"/>
            <a:ext cx="6234145" cy="134431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4572000" y="4648200"/>
            <a:ext cx="32766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0" name="Google Shape;240;p17"/>
          <p:cNvCxnSpPr/>
          <p:nvPr/>
        </p:nvCxnSpPr>
        <p:spPr>
          <a:xfrm>
            <a:off x="4419600" y="4648200"/>
            <a:ext cx="35052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17"/>
          <p:cNvCxnSpPr/>
          <p:nvPr/>
        </p:nvCxnSpPr>
        <p:spPr>
          <a:xfrm>
            <a:off x="1143000" y="4953000"/>
            <a:ext cx="35052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17"/>
          <p:cNvSpPr txBox="1"/>
          <p:nvPr/>
        </p:nvSpPr>
        <p:spPr>
          <a:xfrm>
            <a:off x="6324600" y="1920448"/>
            <a:ext cx="897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</a:t>
            </a:r>
            <a:endParaRPr/>
          </a:p>
        </p:txBody>
      </p:sp>
      <p:cxnSp>
        <p:nvCxnSpPr>
          <p:cNvPr id="243" name="Google Shape;243;p17"/>
          <p:cNvCxnSpPr>
            <a:stCxn id="242" idx="2"/>
          </p:cNvCxnSpPr>
          <p:nvPr/>
        </p:nvCxnSpPr>
        <p:spPr>
          <a:xfrm flipH="1">
            <a:off x="5066238" y="2259002"/>
            <a:ext cx="1707300" cy="553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17"/>
          <p:cNvSpPr txBox="1"/>
          <p:nvPr/>
        </p:nvSpPr>
        <p:spPr>
          <a:xfrm>
            <a:off x="7769106" y="1942983"/>
            <a:ext cx="897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</a:t>
            </a:r>
            <a:endParaRPr/>
          </a:p>
        </p:txBody>
      </p:sp>
      <p:cxnSp>
        <p:nvCxnSpPr>
          <p:cNvPr id="245" name="Google Shape;245;p17"/>
          <p:cNvCxnSpPr>
            <a:stCxn id="244" idx="2"/>
          </p:cNvCxnSpPr>
          <p:nvPr/>
        </p:nvCxnSpPr>
        <p:spPr>
          <a:xfrm flipH="1">
            <a:off x="6510744" y="2281537"/>
            <a:ext cx="1707300" cy="553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Example: Pearson Correlation Coefficient</a:t>
            </a:r>
            <a:endParaRPr/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228600" y="3962400"/>
            <a:ext cx="8915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Want correlation of user 1, user 5: </a:t>
            </a:r>
            <a:r>
              <a:rPr i="1" lang="en-US" sz="2000"/>
              <a:t>w</a:t>
            </a:r>
            <a:r>
              <a:rPr baseline="-25000" i="1" lang="en-US" sz="2000"/>
              <a:t>1,5	    </a:t>
            </a:r>
            <a:r>
              <a:rPr b="1" lang="en-US" sz="2000">
                <a:solidFill>
                  <a:srgbClr val="3366FF"/>
                </a:solidFill>
              </a:rPr>
              <a:t>Set</a:t>
            </a:r>
            <a:r>
              <a:rPr b="1" i="1" lang="en-US" sz="2000">
                <a:solidFill>
                  <a:srgbClr val="3366FF"/>
                </a:solidFill>
              </a:rPr>
              <a:t> I </a:t>
            </a:r>
            <a:r>
              <a:rPr b="1" lang="en-US" sz="2000">
                <a:solidFill>
                  <a:srgbClr val="3366FF"/>
                </a:solidFill>
              </a:rPr>
              <a:t>of co-rated movies = {</a:t>
            </a:r>
            <a:r>
              <a:rPr b="1" i="1" lang="en-US" sz="2000">
                <a:solidFill>
                  <a:srgbClr val="3366FF"/>
                </a:solidFill>
              </a:rPr>
              <a:t>I</a:t>
            </a:r>
            <a:r>
              <a:rPr b="1" baseline="-25000" i="1" lang="en-US" sz="2000">
                <a:solidFill>
                  <a:srgbClr val="3366FF"/>
                </a:solidFill>
              </a:rPr>
              <a:t>1</a:t>
            </a:r>
            <a:r>
              <a:rPr b="1" i="1" lang="en-US" sz="2000">
                <a:solidFill>
                  <a:srgbClr val="3366FF"/>
                </a:solidFill>
              </a:rPr>
              <a:t>, I</a:t>
            </a:r>
            <a:r>
              <a:rPr b="1" baseline="-25000" i="1" lang="en-US" sz="2000">
                <a:solidFill>
                  <a:srgbClr val="3366FF"/>
                </a:solidFill>
              </a:rPr>
              <a:t>3</a:t>
            </a:r>
            <a:r>
              <a:rPr b="1" i="1" lang="en-US" sz="2000">
                <a:solidFill>
                  <a:srgbClr val="3366FF"/>
                </a:solidFill>
              </a:rPr>
              <a:t>, I</a:t>
            </a:r>
            <a:r>
              <a:rPr b="1" baseline="-25000" i="1" lang="en-US" sz="2000">
                <a:solidFill>
                  <a:srgbClr val="3366FF"/>
                </a:solidFill>
              </a:rPr>
              <a:t>4</a:t>
            </a:r>
            <a:r>
              <a:rPr b="1" lang="en-US" sz="2000">
                <a:solidFill>
                  <a:srgbClr val="3366FF"/>
                </a:solidFill>
              </a:rPr>
              <a:t>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user 1: </a:t>
            </a:r>
            <a:r>
              <a:rPr b="1" lang="en-US" sz="2000">
                <a:solidFill>
                  <a:srgbClr val="008000"/>
                </a:solidFill>
              </a:rPr>
              <a:t>average rating on </a:t>
            </a:r>
            <a:r>
              <a:rPr b="1" lang="en-US" sz="2000">
                <a:solidFill>
                  <a:srgbClr val="FF0000"/>
                </a:solidFill>
              </a:rPr>
              <a:t>co-rated movies </a:t>
            </a:r>
            <a:r>
              <a:rPr lang="en-US" sz="2000"/>
              <a:t>is 14/3; For user 5: 10/3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Numerator: (4 - 14/3)(2 - 10/3) + (5- 14/3)(3- 10/3) + (5-14/3)(5-10/3) </a:t>
            </a:r>
            <a:br>
              <a:rPr lang="en-US" sz="2000"/>
            </a:br>
            <a:r>
              <a:rPr lang="en-US" sz="2000"/>
              <a:t>                      = 12/9 = 1.3333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Denominator:   sqrt[(4-14/3)</a:t>
            </a:r>
            <a:r>
              <a:rPr baseline="30000" lang="en-US" sz="2000"/>
              <a:t>2</a:t>
            </a:r>
            <a:r>
              <a:rPr lang="en-US" sz="2000"/>
              <a:t> + (5-14/3)</a:t>
            </a:r>
            <a:r>
              <a:rPr baseline="30000" lang="en-US" sz="2000"/>
              <a:t>2</a:t>
            </a:r>
            <a:r>
              <a:rPr lang="en-US" sz="2000"/>
              <a:t> + (5-14/3)</a:t>
            </a:r>
            <a:r>
              <a:rPr baseline="30000" lang="en-US" sz="2000"/>
              <a:t>2</a:t>
            </a:r>
            <a:r>
              <a:rPr lang="en-US" sz="2000"/>
              <a:t>]</a:t>
            </a:r>
            <a:br>
              <a:rPr lang="en-US" sz="2000"/>
            </a:br>
            <a:r>
              <a:rPr lang="en-US" sz="2000"/>
              <a:t>                          *sqrt[(2-10/3)</a:t>
            </a:r>
            <a:r>
              <a:rPr baseline="30000" lang="en-US" sz="2000"/>
              <a:t>2</a:t>
            </a:r>
            <a:r>
              <a:rPr lang="en-US" sz="2000"/>
              <a:t> + (3-10/3)</a:t>
            </a:r>
            <a:r>
              <a:rPr baseline="30000" lang="en-US" sz="2000"/>
              <a:t>2</a:t>
            </a:r>
            <a:r>
              <a:rPr lang="en-US" sz="2000"/>
              <a:t> + (5-10/3)</a:t>
            </a:r>
            <a:r>
              <a:rPr baseline="30000" lang="en-US" sz="2000"/>
              <a:t>2</a:t>
            </a:r>
            <a:r>
              <a:rPr lang="en-US" sz="2000"/>
              <a:t>] </a:t>
            </a:r>
            <a:br>
              <a:rPr lang="en-US" sz="2000"/>
            </a:br>
            <a:r>
              <a:rPr lang="en-US" sz="2000"/>
              <a:t>                      = 1.76383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Pearson correlation </a:t>
            </a:r>
            <a:r>
              <a:rPr b="1" i="1" lang="en-US" sz="2000">
                <a:solidFill>
                  <a:srgbClr val="FF0066"/>
                </a:solidFill>
              </a:rPr>
              <a:t>w</a:t>
            </a:r>
            <a:r>
              <a:rPr b="1" baseline="-25000" i="1" lang="en-US" sz="2000">
                <a:solidFill>
                  <a:srgbClr val="FF0066"/>
                </a:solidFill>
              </a:rPr>
              <a:t>1,5</a:t>
            </a:r>
            <a:r>
              <a:rPr b="1" lang="en-US" sz="2000">
                <a:solidFill>
                  <a:srgbClr val="FF0066"/>
                </a:solidFill>
              </a:rPr>
              <a:t>=  1.3333 / 1.76383 = 0.756 </a:t>
            </a:r>
            <a:r>
              <a:rPr lang="en-US" sz="2000"/>
              <a:t>	</a:t>
            </a:r>
            <a:endParaRPr/>
          </a:p>
        </p:txBody>
      </p:sp>
      <p:sp>
        <p:nvSpPr>
          <p:cNvPr id="253" name="Google Shape;253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254" name="Google Shape;2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987698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255" name="Google Shape;2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1" y="781699"/>
            <a:ext cx="5562600" cy="119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 txBox="1"/>
          <p:nvPr/>
        </p:nvSpPr>
        <p:spPr>
          <a:xfrm>
            <a:off x="8077200" y="2431468"/>
            <a:ext cx="5469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14/3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848600" y="3625921"/>
            <a:ext cx="54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10/3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8458200" y="3625921"/>
            <a:ext cx="54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trike="sng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trike="sng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400" strike="sng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 strike="sng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trike="sngStrike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Example: Pearson Correlation Coefficient</a:t>
            </a:r>
            <a:endParaRPr/>
          </a:p>
        </p:txBody>
      </p:sp>
      <p:sp>
        <p:nvSpPr>
          <p:cNvPr id="265" name="Google Shape;265;p19"/>
          <p:cNvSpPr txBox="1"/>
          <p:nvPr>
            <p:ph idx="1" type="body"/>
          </p:nvPr>
        </p:nvSpPr>
        <p:spPr>
          <a:xfrm>
            <a:off x="228600" y="4267200"/>
            <a:ext cx="8915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Want correlation of user 1, user 4: </a:t>
            </a:r>
            <a:r>
              <a:rPr i="1" lang="en-US" sz="2000"/>
              <a:t>w</a:t>
            </a:r>
            <a:r>
              <a:rPr baseline="-25000" i="1" lang="en-US" sz="2000"/>
              <a:t>1,4	    </a:t>
            </a:r>
            <a:r>
              <a:rPr b="1" lang="en-US" sz="2000">
                <a:solidFill>
                  <a:srgbClr val="3366FF"/>
                </a:solidFill>
              </a:rPr>
              <a:t>Set</a:t>
            </a:r>
            <a:r>
              <a:rPr b="1" i="1" lang="en-US" sz="2000">
                <a:solidFill>
                  <a:srgbClr val="3366FF"/>
                </a:solidFill>
              </a:rPr>
              <a:t> I </a:t>
            </a:r>
            <a:r>
              <a:rPr b="1" lang="en-US" sz="2000">
                <a:solidFill>
                  <a:srgbClr val="3366FF"/>
                </a:solidFill>
              </a:rPr>
              <a:t>of co-rated movies = {</a:t>
            </a:r>
            <a:r>
              <a:rPr b="1" i="1" lang="en-US" sz="2000">
                <a:solidFill>
                  <a:srgbClr val="3366FF"/>
                </a:solidFill>
              </a:rPr>
              <a:t>?,?</a:t>
            </a:r>
            <a:r>
              <a:rPr b="1" lang="en-US" sz="2000">
                <a:solidFill>
                  <a:srgbClr val="3366FF"/>
                </a:solidFill>
              </a:rPr>
              <a:t>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user 1: </a:t>
            </a:r>
            <a:r>
              <a:rPr b="1" lang="en-US" sz="2000">
                <a:solidFill>
                  <a:srgbClr val="008000"/>
                </a:solidFill>
              </a:rPr>
              <a:t>average rating on </a:t>
            </a:r>
            <a:r>
              <a:rPr b="1" lang="en-US" sz="2000">
                <a:solidFill>
                  <a:srgbClr val="FF0000"/>
                </a:solidFill>
              </a:rPr>
              <a:t>co-rated movies </a:t>
            </a:r>
            <a:r>
              <a:rPr lang="en-US" sz="2000"/>
              <a:t>is ?; For user 4 is ?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Numerator: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Denominator: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Pearson correlation </a:t>
            </a:r>
            <a:r>
              <a:rPr b="1" i="1" lang="en-US" sz="2000">
                <a:solidFill>
                  <a:srgbClr val="FF0066"/>
                </a:solidFill>
              </a:rPr>
              <a:t>w</a:t>
            </a:r>
            <a:r>
              <a:rPr b="1" baseline="-25000" i="1" lang="en-US" sz="2000">
                <a:solidFill>
                  <a:srgbClr val="FF0066"/>
                </a:solidFill>
              </a:rPr>
              <a:t>1,4 </a:t>
            </a:r>
            <a:r>
              <a:rPr b="1" lang="en-US" sz="2000">
                <a:solidFill>
                  <a:srgbClr val="FF0066"/>
                </a:solidFill>
              </a:rPr>
              <a:t>=  0</a:t>
            </a:r>
            <a:r>
              <a:rPr lang="en-US" sz="2000"/>
              <a:t>	</a:t>
            </a:r>
            <a:endParaRPr/>
          </a:p>
        </p:txBody>
      </p:sp>
      <p:sp>
        <p:nvSpPr>
          <p:cNvPr id="266" name="Google Shape;266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267" name="Google Shape;2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2292498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268" name="Google Shape;2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1" y="1086499"/>
            <a:ext cx="5562600" cy="119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9"/>
          <p:cNvSpPr txBox="1"/>
          <p:nvPr/>
        </p:nvSpPr>
        <p:spPr>
          <a:xfrm>
            <a:off x="8077200" y="2736268"/>
            <a:ext cx="2696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  <p:sp>
        <p:nvSpPr>
          <p:cNvPr id="270" name="Google Shape;270;p19"/>
          <p:cNvSpPr txBox="1"/>
          <p:nvPr/>
        </p:nvSpPr>
        <p:spPr>
          <a:xfrm>
            <a:off x="8085569" y="3660067"/>
            <a:ext cx="2696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381000" y="304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Three Approaches to Recommendation Systems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685800" y="13716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1) Content-based (consider single user)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</a:t>
            </a:r>
            <a:r>
              <a:rPr lang="en-US" sz="2000" u="sng"/>
              <a:t>characteristics</a:t>
            </a:r>
            <a:r>
              <a:rPr lang="en-US" sz="2000"/>
              <a:t> of an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Recommend items that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have </a:t>
            </a:r>
            <a:r>
              <a:rPr lang="en-US" sz="1800" u="sng"/>
              <a:t>similar content </a:t>
            </a:r>
            <a:r>
              <a:rPr lang="en-US" sz="1800"/>
              <a:t>to items that the user liked in the past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u="sng"/>
              <a:t>match pre-defined attributes </a:t>
            </a:r>
            <a:r>
              <a:rPr lang="en-US" sz="1800"/>
              <a:t>of the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2) Collaborative filtering  (consider other users)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Build a model from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a user's </a:t>
            </a:r>
            <a:r>
              <a:rPr lang="en-US" sz="1800" u="sng"/>
              <a:t>past behavior </a:t>
            </a:r>
            <a:r>
              <a:rPr lang="en-US" sz="1800"/>
              <a:t>(e.g., items previously purchased or rated), and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u="sng"/>
              <a:t>similar decisions </a:t>
            </a:r>
            <a:r>
              <a:rPr lang="en-US" sz="1800"/>
              <a:t>made by other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the model to predict items that the user may like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Collaborative: </a:t>
            </a:r>
            <a:r>
              <a:rPr lang="en-US" sz="2000">
                <a:solidFill>
                  <a:srgbClr val="FF0000"/>
                </a:solidFill>
              </a:rPr>
              <a:t>suggestions made to a user utilizing information across the entire user base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3) Hybrid approaches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Example: Pearson Correlation Coefficient</a:t>
            </a:r>
            <a:endParaRPr/>
          </a:p>
        </p:txBody>
      </p:sp>
      <p:sp>
        <p:nvSpPr>
          <p:cNvPr id="277" name="Google Shape;277;p20"/>
          <p:cNvSpPr txBox="1"/>
          <p:nvPr>
            <p:ph idx="1" type="body"/>
          </p:nvPr>
        </p:nvSpPr>
        <p:spPr>
          <a:xfrm>
            <a:off x="228600" y="4267200"/>
            <a:ext cx="8915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Want correlation of user 1, user 2: </a:t>
            </a:r>
            <a:r>
              <a:rPr i="1" lang="en-US" sz="2000"/>
              <a:t>w</a:t>
            </a:r>
            <a:r>
              <a:rPr baseline="-25000" i="1" lang="en-US" sz="2000"/>
              <a:t>1,2	    </a:t>
            </a:r>
            <a:r>
              <a:rPr b="1" lang="en-US" sz="2000">
                <a:solidFill>
                  <a:srgbClr val="3366FF"/>
                </a:solidFill>
              </a:rPr>
              <a:t>Set</a:t>
            </a:r>
            <a:r>
              <a:rPr b="1" i="1" lang="en-US" sz="2000">
                <a:solidFill>
                  <a:srgbClr val="3366FF"/>
                </a:solidFill>
              </a:rPr>
              <a:t> I </a:t>
            </a:r>
            <a:r>
              <a:rPr b="1" lang="en-US" sz="2000">
                <a:solidFill>
                  <a:srgbClr val="3366FF"/>
                </a:solidFill>
              </a:rPr>
              <a:t>of co-rated movies = {</a:t>
            </a:r>
            <a:r>
              <a:rPr b="1" i="1" lang="en-US" sz="2000">
                <a:solidFill>
                  <a:srgbClr val="3366FF"/>
                </a:solidFill>
              </a:rPr>
              <a:t>I</a:t>
            </a:r>
            <a:r>
              <a:rPr b="1" baseline="-25000" i="1" lang="en-US" sz="2000">
                <a:solidFill>
                  <a:srgbClr val="3366FF"/>
                </a:solidFill>
              </a:rPr>
              <a:t>1</a:t>
            </a:r>
            <a:r>
              <a:rPr b="1" i="1" lang="en-US" sz="2000">
                <a:solidFill>
                  <a:srgbClr val="3366FF"/>
                </a:solidFill>
              </a:rPr>
              <a:t>, I</a:t>
            </a:r>
            <a:r>
              <a:rPr b="1" baseline="-25000" i="1" lang="en-US" sz="2000">
                <a:solidFill>
                  <a:srgbClr val="3366FF"/>
                </a:solidFill>
              </a:rPr>
              <a:t>3</a:t>
            </a:r>
            <a:r>
              <a:rPr b="1" lang="en-US" sz="2000">
                <a:solidFill>
                  <a:srgbClr val="3366FF"/>
                </a:solidFill>
              </a:rPr>
              <a:t>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user 1: </a:t>
            </a:r>
            <a:r>
              <a:rPr b="1" lang="en-US" sz="2000">
                <a:solidFill>
                  <a:srgbClr val="008000"/>
                </a:solidFill>
              </a:rPr>
              <a:t>average rating on </a:t>
            </a:r>
            <a:r>
              <a:rPr b="1" lang="en-US" sz="2000">
                <a:solidFill>
                  <a:srgbClr val="FF0000"/>
                </a:solidFill>
              </a:rPr>
              <a:t>co-rated movies </a:t>
            </a:r>
            <a:r>
              <a:rPr lang="en-US" sz="2000"/>
              <a:t>is 9/2; For user 2: 5/2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Numerator: (4–4.5)(4–2.5) + (5-4.5)(1-2.5) = -0.5(1.5) + 0.5(-1.5) = -1.5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Denominator: sqrt((4-4.5)</a:t>
            </a:r>
            <a:r>
              <a:rPr baseline="30000" lang="en-US" sz="2000"/>
              <a:t>2</a:t>
            </a:r>
            <a:r>
              <a:rPr lang="en-US" sz="2000"/>
              <a:t> + (5-4.5)</a:t>
            </a:r>
            <a:r>
              <a:rPr baseline="30000" lang="en-US" sz="2000"/>
              <a:t>2</a:t>
            </a:r>
            <a:r>
              <a:rPr lang="en-US" sz="2000"/>
              <a:t>)*sqrt((4-2.5)</a:t>
            </a:r>
            <a:r>
              <a:rPr baseline="30000" lang="en-US" sz="2000"/>
              <a:t>2</a:t>
            </a:r>
            <a:r>
              <a:rPr lang="en-US" sz="2000"/>
              <a:t> + (1-2.5)</a:t>
            </a:r>
            <a:r>
              <a:rPr baseline="30000" lang="en-US" sz="2000"/>
              <a:t>2</a:t>
            </a:r>
            <a:r>
              <a:rPr lang="en-US" sz="2000"/>
              <a:t>) </a:t>
            </a:r>
            <a:br>
              <a:rPr lang="en-US" sz="2000"/>
            </a:br>
            <a:r>
              <a:rPr lang="en-US" sz="2000"/>
              <a:t>                       = sqrt(0.5)*sqrt(1.5</a:t>
            </a:r>
            <a:r>
              <a:rPr baseline="30000" lang="en-US" sz="2000"/>
              <a:t>2</a:t>
            </a:r>
            <a:r>
              <a:rPr lang="en-US" sz="2000"/>
              <a:t>*+1.5</a:t>
            </a:r>
            <a:r>
              <a:rPr baseline="30000" lang="en-US" sz="2000"/>
              <a:t>2</a:t>
            </a:r>
            <a:r>
              <a:rPr lang="en-US" sz="2000"/>
              <a:t>) = sqrt(0.5)sqrt(4.5) = 1.5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Pearson correlation </a:t>
            </a:r>
            <a:r>
              <a:rPr b="1" i="1" lang="en-US" sz="2000">
                <a:solidFill>
                  <a:srgbClr val="FF0066"/>
                </a:solidFill>
              </a:rPr>
              <a:t>w</a:t>
            </a:r>
            <a:r>
              <a:rPr b="1" baseline="-25000" i="1" lang="en-US" sz="2000">
                <a:solidFill>
                  <a:srgbClr val="FF0066"/>
                </a:solidFill>
              </a:rPr>
              <a:t>1,2 </a:t>
            </a:r>
            <a:r>
              <a:rPr b="1" lang="en-US" sz="2000">
                <a:solidFill>
                  <a:srgbClr val="FF0066"/>
                </a:solidFill>
              </a:rPr>
              <a:t>=  -1.5 / 1.5 = -1 </a:t>
            </a:r>
            <a:r>
              <a:rPr lang="en-US" sz="2000"/>
              <a:t>	</a:t>
            </a:r>
            <a:endParaRPr/>
          </a:p>
        </p:txBody>
      </p:sp>
      <p:sp>
        <p:nvSpPr>
          <p:cNvPr id="278" name="Google Shape;278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279" name="Google Shape;2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2292498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280" name="Google Shape;28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1" y="1086499"/>
            <a:ext cx="5562600" cy="119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 txBox="1"/>
          <p:nvPr/>
        </p:nvSpPr>
        <p:spPr>
          <a:xfrm>
            <a:off x="8077200" y="2736268"/>
            <a:ext cx="4491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9/2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8085238" y="3010172"/>
            <a:ext cx="4491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Examples</a:t>
            </a:r>
            <a:endParaRPr/>
          </a:p>
        </p:txBody>
      </p:sp>
      <p:sp>
        <p:nvSpPr>
          <p:cNvPr id="288" name="Google Shape;288;p2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0"/>
            <a:ext cx="4191000" cy="2313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3990181"/>
            <a:ext cx="5651500" cy="258003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 txBox="1"/>
          <p:nvPr/>
        </p:nvSpPr>
        <p:spPr>
          <a:xfrm>
            <a:off x="233050" y="5645396"/>
            <a:ext cx="32004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https://en.wikipedia.org/wiki/Pearson_product-moment_correlation_coefficient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304800" y="3048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Making User-based CF Predictions with Pearson: Weighted Sum of Other Users’ Ratings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5334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Weighted average of their ratings is used to generate predictions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To make a prediction for an active user a on an item i: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Note: When making predictions, calculate average of </a:t>
            </a:r>
            <a:r>
              <a:rPr b="1" lang="en-US" sz="2400">
                <a:solidFill>
                  <a:srgbClr val="FF0000"/>
                </a:solidFill>
              </a:rPr>
              <a:t>ALL</a:t>
            </a:r>
            <a:r>
              <a:rPr b="1" lang="en-US" sz="2400"/>
              <a:t> </a:t>
            </a:r>
            <a:r>
              <a:rPr b="1" lang="en-US" sz="2400">
                <a:solidFill>
                  <a:srgbClr val="FF0000"/>
                </a:solidFill>
              </a:rPr>
              <a:t>rated items </a:t>
            </a:r>
            <a:r>
              <a:rPr b="1" lang="en-US" sz="2400"/>
              <a:t>for users </a:t>
            </a:r>
            <a:r>
              <a:rPr b="1" i="1" lang="en-US" sz="2400"/>
              <a:t>a</a:t>
            </a:r>
            <a:r>
              <a:rPr b="1" lang="en-US" sz="2400"/>
              <a:t> and </a:t>
            </a:r>
            <a:r>
              <a:rPr b="1" i="1" lang="en-US" sz="2400"/>
              <a:t>u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Summation is over all users who rated item </a:t>
            </a:r>
            <a:r>
              <a:rPr b="1" i="1" lang="en-US" sz="2400">
                <a:solidFill>
                  <a:srgbClr val="FF0066"/>
                </a:solidFill>
              </a:rPr>
              <a:t>i</a:t>
            </a:r>
            <a:endParaRPr b="1" i="1" sz="2400">
              <a:solidFill>
                <a:srgbClr val="FF0066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299" name="Google Shape;299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serBasedPrediction.tiff" id="300" name="Google Shape;3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29998"/>
            <a:ext cx="6642100" cy="1432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PredictionExpl.tiff" id="301" name="Google Shape;3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886200"/>
            <a:ext cx="7696200" cy="145641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2"/>
          <p:cNvSpPr txBox="1"/>
          <p:nvPr/>
        </p:nvSpPr>
        <p:spPr>
          <a:xfrm>
            <a:off x="5410200" y="4948535"/>
            <a:ext cx="3200400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3" name="Google Shape;303;p22"/>
          <p:cNvCxnSpPr/>
          <p:nvPr/>
        </p:nvCxnSpPr>
        <p:spPr>
          <a:xfrm>
            <a:off x="2438400" y="4572000"/>
            <a:ext cx="685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22"/>
          <p:cNvSpPr txBox="1"/>
          <p:nvPr/>
        </p:nvSpPr>
        <p:spPr>
          <a:xfrm>
            <a:off x="7010400" y="1836002"/>
            <a:ext cx="1517980" cy="58477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people’s 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opinion</a:t>
            </a:r>
            <a:endParaRPr/>
          </a:p>
        </p:txBody>
      </p:sp>
      <p:cxnSp>
        <p:nvCxnSpPr>
          <p:cNvPr id="305" name="Google Shape;305;p22"/>
          <p:cNvCxnSpPr>
            <a:stCxn id="304" idx="1"/>
          </p:cNvCxnSpPr>
          <p:nvPr/>
        </p:nvCxnSpPr>
        <p:spPr>
          <a:xfrm flipH="1">
            <a:off x="5257800" y="2128390"/>
            <a:ext cx="1752600" cy="538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6" name="Google Shape;306;p22"/>
          <p:cNvSpPr txBox="1"/>
          <p:nvPr/>
        </p:nvSpPr>
        <p:spPr>
          <a:xfrm>
            <a:off x="7884966" y="2894737"/>
            <a:ext cx="1146468" cy="58477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like u</a:t>
            </a:r>
            <a:endParaRPr/>
          </a:p>
        </p:txBody>
      </p:sp>
      <p:cxnSp>
        <p:nvCxnSpPr>
          <p:cNvPr id="307" name="Google Shape;307;p22"/>
          <p:cNvCxnSpPr>
            <a:stCxn id="306" idx="1"/>
          </p:cNvCxnSpPr>
          <p:nvPr/>
        </p:nvCxnSpPr>
        <p:spPr>
          <a:xfrm rot="10800000">
            <a:off x="7404066" y="3047925"/>
            <a:ext cx="480900" cy="139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22"/>
          <p:cNvCxnSpPr>
            <a:stCxn id="306" idx="1"/>
          </p:cNvCxnSpPr>
          <p:nvPr/>
        </p:nvCxnSpPr>
        <p:spPr>
          <a:xfrm flipH="1">
            <a:off x="6553266" y="3187124"/>
            <a:ext cx="1331700" cy="394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9" name="Google Shape;309;p22"/>
          <p:cNvSpPr txBox="1"/>
          <p:nvPr/>
        </p:nvSpPr>
        <p:spPr>
          <a:xfrm>
            <a:off x="1470656" y="2209800"/>
            <a:ext cx="1097288" cy="58477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own 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opinion</a:t>
            </a:r>
            <a:endParaRPr/>
          </a:p>
        </p:txBody>
      </p:sp>
      <p:cxnSp>
        <p:nvCxnSpPr>
          <p:cNvPr id="310" name="Google Shape;310;p22"/>
          <p:cNvCxnSpPr>
            <a:stCxn id="309" idx="2"/>
          </p:cNvCxnSpPr>
          <p:nvPr/>
        </p:nvCxnSpPr>
        <p:spPr>
          <a:xfrm>
            <a:off x="2019300" y="2794575"/>
            <a:ext cx="190500" cy="225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title"/>
          </p:nvPr>
        </p:nvSpPr>
        <p:spPr>
          <a:xfrm>
            <a:off x="685800" y="1524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Continued Example: User-Based CF Prediction with Pearson Correlation Coefficient</a:t>
            </a:r>
            <a:endParaRPr/>
          </a:p>
        </p:txBody>
      </p:sp>
      <p:sp>
        <p:nvSpPr>
          <p:cNvPr id="316" name="Google Shape;316;p23"/>
          <p:cNvSpPr txBox="1"/>
          <p:nvPr>
            <p:ph idx="1" type="body"/>
          </p:nvPr>
        </p:nvSpPr>
        <p:spPr>
          <a:xfrm>
            <a:off x="228600" y="3429000"/>
            <a:ext cx="891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Want to predict rating for user U1 on item I2: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users U2, U4 and U5 rated I2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8000"/>
                </a:solidFill>
              </a:rPr>
              <a:t>Similarity of U1 to these users: </a:t>
            </a:r>
            <a:r>
              <a:rPr lang="en-US" sz="2000">
                <a:solidFill>
                  <a:srgbClr val="008000"/>
                </a:solidFill>
              </a:rPr>
              <a:t>w</a:t>
            </a:r>
            <a:r>
              <a:rPr baseline="-25000" lang="en-US" sz="2000">
                <a:solidFill>
                  <a:srgbClr val="008000"/>
                </a:solidFill>
              </a:rPr>
              <a:t>1,5</a:t>
            </a:r>
            <a:r>
              <a:rPr lang="en-US" sz="2000">
                <a:solidFill>
                  <a:srgbClr val="008000"/>
                </a:solidFill>
              </a:rPr>
              <a:t> = 0.756, w</a:t>
            </a:r>
            <a:r>
              <a:rPr baseline="-25000" lang="en-US" sz="2000">
                <a:solidFill>
                  <a:srgbClr val="008000"/>
                </a:solidFill>
              </a:rPr>
              <a:t>1,4</a:t>
            </a:r>
            <a:r>
              <a:rPr lang="en-US" sz="2000">
                <a:solidFill>
                  <a:srgbClr val="008000"/>
                </a:solidFill>
              </a:rPr>
              <a:t> = 0, w</a:t>
            </a:r>
            <a:r>
              <a:rPr baseline="-25000" lang="en-US" sz="2000">
                <a:solidFill>
                  <a:srgbClr val="008000"/>
                </a:solidFill>
              </a:rPr>
              <a:t>1,2</a:t>
            </a:r>
            <a:r>
              <a:rPr lang="en-US" sz="2000">
                <a:solidFill>
                  <a:srgbClr val="008000"/>
                </a:solidFill>
              </a:rPr>
              <a:t> = -1</a:t>
            </a:r>
            <a:endParaRPr/>
          </a:p>
        </p:txBody>
      </p:sp>
      <p:sp>
        <p:nvSpPr>
          <p:cNvPr id="317" name="Google Shape;317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318" name="Google Shape;3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95400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PredExample.tiff" id="319" name="Google Shape;31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228410"/>
            <a:ext cx="5801443" cy="259663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3"/>
          <p:cNvSpPr txBox="1"/>
          <p:nvPr/>
        </p:nvSpPr>
        <p:spPr>
          <a:xfrm>
            <a:off x="7696200" y="4093845"/>
            <a:ext cx="12743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14/3 = 4.67</a:t>
            </a:r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7757727" y="4591453"/>
            <a:ext cx="9236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5/2=2.5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7723221" y="5181927"/>
            <a:ext cx="7489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4/1=4</a:t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7697629" y="5751063"/>
            <a:ext cx="11480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10/3=3.33</a:t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2514600" y="2057400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530642" y="2693524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2514600" y="2957306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7990114" y="1978223"/>
            <a:ext cx="8146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(4+1)/2</a:t>
            </a:r>
            <a:endParaRPr/>
          </a:p>
        </p:txBody>
      </p:sp>
      <p:sp>
        <p:nvSpPr>
          <p:cNvPr id="328" name="Google Shape;328;p23"/>
          <p:cNvSpPr txBox="1"/>
          <p:nvPr/>
        </p:nvSpPr>
        <p:spPr>
          <a:xfrm>
            <a:off x="7817724" y="1662537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(4+5+5)/3</a:t>
            </a:r>
            <a:endParaRPr/>
          </a:p>
        </p:txBody>
      </p:sp>
      <p:sp>
        <p:nvSpPr>
          <p:cNvPr id="329" name="Google Shape;329;p23"/>
          <p:cNvSpPr txBox="1"/>
          <p:nvPr/>
        </p:nvSpPr>
        <p:spPr>
          <a:xfrm>
            <a:off x="7955037" y="2614347"/>
            <a:ext cx="5870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(4)/1</a:t>
            </a:r>
            <a:endParaRPr/>
          </a:p>
        </p:txBody>
      </p:sp>
      <p:sp>
        <p:nvSpPr>
          <p:cNvPr id="330" name="Google Shape;330;p23"/>
          <p:cNvSpPr txBox="1"/>
          <p:nvPr/>
        </p:nvSpPr>
        <p:spPr>
          <a:xfrm>
            <a:off x="7841223" y="2912965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(2+3+5)/3</a:t>
            </a:r>
            <a:endParaRPr/>
          </a:p>
        </p:txBody>
      </p:sp>
      <p:sp>
        <p:nvSpPr>
          <p:cNvPr id="331" name="Google Shape;331;p23"/>
          <p:cNvSpPr txBox="1"/>
          <p:nvPr/>
        </p:nvSpPr>
        <p:spPr>
          <a:xfrm>
            <a:off x="7841223" y="1208865"/>
            <a:ext cx="1239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“average other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 I2”</a:t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4388431" y="1677126"/>
            <a:ext cx="367137" cy="367137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Neighborhood-Based algorithms</a:t>
            </a:r>
            <a:endParaRPr/>
          </a:p>
        </p:txBody>
      </p:sp>
      <p:sp>
        <p:nvSpPr>
          <p:cNvPr id="338" name="Google Shape;338;p2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 neighborhood-based CF algorithms, </a:t>
            </a:r>
            <a:r>
              <a:rPr b="1" lang="en-US">
                <a:solidFill>
                  <a:srgbClr val="0000FF"/>
                </a:solidFill>
              </a:rPr>
              <a:t>a subset of nearest neighbors </a:t>
            </a:r>
            <a:r>
              <a:rPr lang="en-US"/>
              <a:t>of the active user are </a:t>
            </a:r>
            <a:r>
              <a:rPr b="1" lang="en-US">
                <a:solidFill>
                  <a:srgbClr val="0000FF"/>
                </a:solidFill>
              </a:rPr>
              <a:t>chosen based on their similarity with active user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Use these for predictions rather than all users who have rated the item</a:t>
            </a:r>
            <a:endParaRPr/>
          </a:p>
        </p:txBody>
      </p:sp>
      <p:sp>
        <p:nvSpPr>
          <p:cNvPr id="339" name="Google Shape;339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CF</a:t>
            </a:r>
            <a:endParaRPr/>
          </a:p>
        </p:txBody>
      </p:sp>
      <p:sp>
        <p:nvSpPr>
          <p:cNvPr id="346" name="Google Shape;346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Item’s Neighbors 🡪 Recommendations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Collaborative Filtering</a:t>
            </a:r>
            <a:endParaRPr/>
          </a:p>
        </p:txBody>
      </p:sp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7620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Neighborhood-based CF algorithms do not scale well when applied to millions of users &amp; items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Due to computational complexity of search for similar users (possible solutions?)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Item-to-item collaborative filtering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Rather than matching similar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3366FF"/>
                </a:solidFill>
              </a:rPr>
              <a:t>Match user’s rated items to similar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practice, often </a:t>
            </a:r>
            <a:r>
              <a:rPr lang="en-US" sz="2400">
                <a:solidFill>
                  <a:srgbClr val="FF0000"/>
                </a:solidFill>
              </a:rPr>
              <a:t>leads to faster online systems and better recommendations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Similarities between pairs of items </a:t>
            </a:r>
            <a:r>
              <a:rPr b="1" i="1" lang="en-US" sz="2400">
                <a:solidFill>
                  <a:srgbClr val="008000"/>
                </a:solidFill>
              </a:rPr>
              <a:t>i</a:t>
            </a:r>
            <a:r>
              <a:rPr b="1" lang="en-US" sz="2400">
                <a:solidFill>
                  <a:srgbClr val="008000"/>
                </a:solidFill>
              </a:rPr>
              <a:t> and </a:t>
            </a:r>
            <a:r>
              <a:rPr b="1" i="1" lang="en-US" sz="2400">
                <a:solidFill>
                  <a:srgbClr val="008000"/>
                </a:solidFill>
              </a:rPr>
              <a:t>j</a:t>
            </a:r>
            <a:r>
              <a:rPr b="1" lang="en-US" sz="2400">
                <a:solidFill>
                  <a:srgbClr val="008000"/>
                </a:solidFill>
              </a:rPr>
              <a:t> are computed off-line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FF0066"/>
                </a:solidFill>
              </a:rPr>
              <a:t>Predict rating of user “</a:t>
            </a:r>
            <a:r>
              <a:rPr b="1" i="1" lang="en-US" sz="2400">
                <a:solidFill>
                  <a:srgbClr val="FF0066"/>
                </a:solidFill>
              </a:rPr>
              <a:t>a”</a:t>
            </a:r>
            <a:r>
              <a:rPr lang="en-US" sz="2400">
                <a:solidFill>
                  <a:srgbClr val="FF0066"/>
                </a:solidFill>
              </a:rPr>
              <a:t> on item “</a:t>
            </a:r>
            <a:r>
              <a:rPr b="1" i="1" lang="en-US" sz="2400">
                <a:solidFill>
                  <a:srgbClr val="FF0066"/>
                </a:solidFill>
              </a:rPr>
              <a:t>i</a:t>
            </a:r>
            <a:r>
              <a:rPr i="1" lang="en-US" sz="2400">
                <a:solidFill>
                  <a:srgbClr val="FF0066"/>
                </a:solidFill>
              </a:rPr>
              <a:t>"</a:t>
            </a:r>
            <a:r>
              <a:rPr lang="en-US" sz="2400">
                <a:solidFill>
                  <a:srgbClr val="FF0066"/>
                </a:solidFill>
              </a:rPr>
              <a:t> with a simple weighted average</a:t>
            </a:r>
            <a:endParaRPr/>
          </a:p>
        </p:txBody>
      </p:sp>
      <p:sp>
        <p:nvSpPr>
          <p:cNvPr id="354" name="Google Shape;354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between items </a:t>
            </a:r>
            <a:r>
              <a:rPr i="1" lang="en-US"/>
              <a:t>i</a:t>
            </a:r>
            <a:r>
              <a:rPr lang="en-US"/>
              <a:t>, </a:t>
            </a:r>
            <a:r>
              <a:rPr i="1" lang="en-US"/>
              <a:t>j</a:t>
            </a:r>
            <a:endParaRPr/>
          </a:p>
        </p:txBody>
      </p:sp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685800" y="5105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Note: Sum over set of users </a:t>
            </a:r>
            <a:r>
              <a:rPr b="1" i="1" lang="en-US" sz="2400">
                <a:solidFill>
                  <a:srgbClr val="FF0066"/>
                </a:solidFill>
              </a:rPr>
              <a:t>U</a:t>
            </a:r>
            <a:r>
              <a:rPr b="1" lang="en-US" sz="2400">
                <a:solidFill>
                  <a:srgbClr val="FF0066"/>
                </a:solidFill>
              </a:rPr>
              <a:t> who rated both items</a:t>
            </a:r>
            <a:r>
              <a:rPr b="1" i="1" lang="en-US" sz="2400">
                <a:solidFill>
                  <a:srgbClr val="FF0066"/>
                </a:solidFill>
              </a:rPr>
              <a:t> i, j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u,i </a:t>
            </a:r>
            <a:r>
              <a:rPr lang="en-US" sz="2400"/>
              <a:t>is rating of user</a:t>
            </a:r>
            <a:r>
              <a:rPr i="1" lang="en-US" sz="2400"/>
              <a:t> u </a:t>
            </a:r>
            <a:r>
              <a:rPr lang="en-US" sz="2400"/>
              <a:t>on item</a:t>
            </a:r>
            <a:r>
              <a:rPr i="1" lang="en-US" sz="2400"/>
              <a:t> i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i</a:t>
            </a:r>
            <a:r>
              <a:rPr lang="en-US" sz="2400"/>
              <a:t> is average rating of </a:t>
            </a:r>
            <a:r>
              <a:rPr i="1" lang="en-US" sz="2400"/>
              <a:t>i</a:t>
            </a:r>
            <a:r>
              <a:rPr baseline="30000" i="1" lang="en-US" sz="2400"/>
              <a:t>th</a:t>
            </a:r>
            <a:r>
              <a:rPr lang="en-US" sz="2400"/>
              <a:t> item by those users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61" name="Google Shape;361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990600" y="2052935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_</a:t>
            </a:r>
            <a:endParaRPr/>
          </a:p>
        </p:txBody>
      </p:sp>
      <p:pic>
        <p:nvPicPr>
          <p:cNvPr descr="pearsonCorrItemExpl.tiff" id="363" name="Google Shape;3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19200"/>
            <a:ext cx="8678498" cy="3748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27"/>
          <p:cNvCxnSpPr/>
          <p:nvPr/>
        </p:nvCxnSpPr>
        <p:spPr>
          <a:xfrm>
            <a:off x="1066800" y="6096000"/>
            <a:ext cx="27432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between items i, j (Cont’d)</a:t>
            </a:r>
            <a:endParaRPr/>
          </a:p>
        </p:txBody>
      </p:sp>
      <p:pic>
        <p:nvPicPr>
          <p:cNvPr id="370" name="Google Shape;37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345" y="1447800"/>
            <a:ext cx="699531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28"/>
          <p:cNvSpPr txBox="1"/>
          <p:nvPr/>
        </p:nvSpPr>
        <p:spPr>
          <a:xfrm>
            <a:off x="457200" y="5989737"/>
            <a:ext cx="69274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Su, X., &amp; Khoshgoftaar, T. M. (2009). A survey of collaborative filtering techniques.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Advances in artificial intelligence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2009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4.</a:t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2514600" y="2362200"/>
            <a:ext cx="4876800" cy="5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2507857" y="4157087"/>
            <a:ext cx="4876800" cy="5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1085231" y="3257103"/>
            <a:ext cx="9348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4267200" y="1406633"/>
            <a:ext cx="9605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Recall: Pearson Correlation Coefficient</a:t>
            </a:r>
            <a:endParaRPr/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Pearson correlation measures extent to which two variables linearly relate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users u, v: Pearson correlation is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And </a:t>
            </a:r>
            <a:r>
              <a:rPr b="1" i="1" lang="en-US" sz="2000"/>
              <a:t>r</a:t>
            </a:r>
            <a:r>
              <a:rPr b="1" baseline="-25000" i="1" lang="en-US" sz="2000"/>
              <a:t>u,i </a:t>
            </a:r>
            <a:r>
              <a:rPr b="1" lang="en-US" sz="2000"/>
              <a:t>is rating of item i by user u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Note: When calculating these similarities, look only at the </a:t>
            </a:r>
            <a:r>
              <a:rPr b="1" lang="en-US" sz="2400" u="sng">
                <a:solidFill>
                  <a:srgbClr val="FF0066"/>
                </a:solidFill>
              </a:rPr>
              <a:t>co-rated items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83" name="Google Shape;383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Users.tiff" id="384" name="Google Shape;3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743201"/>
            <a:ext cx="521252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Explanation.tiff" id="385" name="Google Shape;3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038600"/>
            <a:ext cx="667838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386" name="Google Shape;38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667000"/>
            <a:ext cx="6234145" cy="134431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9"/>
          <p:cNvSpPr txBox="1"/>
          <p:nvPr/>
        </p:nvSpPr>
        <p:spPr>
          <a:xfrm>
            <a:off x="4572000" y="4648200"/>
            <a:ext cx="32766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 Example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295400"/>
            <a:ext cx="81534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User-based </a:t>
            </a:r>
            <a:r>
              <a:rPr lang="en-US"/>
              <a:t>collaborative filtering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Consider user </a:t>
            </a:r>
            <a:r>
              <a:rPr b="1" i="1" lang="en-US">
                <a:solidFill>
                  <a:srgbClr val="0000FF"/>
                </a:solidFill>
              </a:rPr>
              <a:t>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Find set </a:t>
            </a:r>
            <a:r>
              <a:rPr b="1" i="1" lang="en-US"/>
              <a:t>N</a:t>
            </a:r>
            <a:r>
              <a:rPr lang="en-US"/>
              <a:t> of </a:t>
            </a:r>
            <a:r>
              <a:rPr lang="en-US">
                <a:solidFill>
                  <a:srgbClr val="FF0000"/>
                </a:solidFill>
              </a:rPr>
              <a:t>other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users</a:t>
            </a:r>
            <a:r>
              <a:rPr lang="en-US"/>
              <a:t> whose ratings </a:t>
            </a:r>
            <a:br>
              <a:rPr lang="en-US"/>
            </a:br>
            <a:r>
              <a:rPr lang="en-US"/>
              <a:t>are “</a:t>
            </a:r>
            <a:r>
              <a:rPr b="1" lang="en-US">
                <a:solidFill>
                  <a:srgbClr val="FF0066"/>
                </a:solidFill>
              </a:rPr>
              <a:t>similar</a:t>
            </a:r>
            <a:r>
              <a:rPr lang="en-US"/>
              <a:t>” to </a:t>
            </a:r>
            <a:br>
              <a:rPr lang="en-US"/>
            </a:br>
            <a:r>
              <a:rPr b="1" i="1" lang="en-US"/>
              <a:t>x</a:t>
            </a:r>
            <a:r>
              <a:rPr lang="en-US"/>
              <a:t>’s ratings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Estimate </a:t>
            </a:r>
            <a:r>
              <a:rPr b="1" i="1" lang="en-US"/>
              <a:t>x</a:t>
            </a:r>
            <a:r>
              <a:rPr lang="en-US"/>
              <a:t>’s ratings </a:t>
            </a:r>
            <a:br>
              <a:rPr lang="en-US"/>
            </a:br>
            <a:r>
              <a:rPr lang="en-US"/>
              <a:t>based on ratings </a:t>
            </a:r>
            <a:br>
              <a:rPr lang="en-US"/>
            </a:br>
            <a:r>
              <a:rPr lang="en-US"/>
              <a:t>of users in </a:t>
            </a:r>
            <a:r>
              <a:rPr b="1" i="1" lang="en-US"/>
              <a:t>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4800600" y="6054360"/>
            <a:ext cx="1828800" cy="4033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638800" y="5715000"/>
            <a:ext cx="1828800" cy="4033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8" name="Google Shape;108;p3"/>
          <p:cNvGrpSpPr/>
          <p:nvPr/>
        </p:nvGrpSpPr>
        <p:grpSpPr>
          <a:xfrm>
            <a:off x="4251280" y="1906625"/>
            <a:ext cx="4603840" cy="4276726"/>
            <a:chOff x="4419600" y="1212580"/>
            <a:chExt cx="4603840" cy="4276726"/>
          </a:xfrm>
        </p:grpSpPr>
        <p:sp>
          <p:nvSpPr>
            <p:cNvPr id="109" name="Google Shape;109;p3"/>
            <p:cNvSpPr/>
            <p:nvPr/>
          </p:nvSpPr>
          <p:spPr>
            <a:xfrm>
              <a:off x="5257800" y="1382751"/>
              <a:ext cx="3200400" cy="4033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0" name="Google Shape;110;p3"/>
            <p:cNvGrpSpPr/>
            <p:nvPr/>
          </p:nvGrpSpPr>
          <p:grpSpPr>
            <a:xfrm>
              <a:off x="4419600" y="1212580"/>
              <a:ext cx="4603840" cy="4276726"/>
              <a:chOff x="4419600" y="1212580"/>
              <a:chExt cx="4603840" cy="4276726"/>
            </a:xfrm>
          </p:grpSpPr>
          <p:pic>
            <p:nvPicPr>
              <p:cNvPr descr="Figure" id="111" name="Google Shape;111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19600" y="1212580"/>
                <a:ext cx="4603840" cy="42767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" name="Google Shape;112;p3"/>
              <p:cNvSpPr/>
              <p:nvPr/>
            </p:nvSpPr>
            <p:spPr>
              <a:xfrm>
                <a:off x="4648200" y="2492298"/>
                <a:ext cx="762000" cy="30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400" u="none" cap="none" strike="noStrike">
                    <a:solidFill>
                      <a:srgbClr val="008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x</a:t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7391400" y="3776547"/>
                <a:ext cx="1600200" cy="40330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400" u="none" cap="none" strike="noStrike">
                    <a:solidFill>
                      <a:srgbClr val="008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N</a:t>
                </a:r>
                <a:endParaRPr b="1" i="1" sz="2400" u="none" cap="none" strike="noStrike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14" name="Google Shape;114;p3"/>
            <p:cNvSpPr/>
            <p:nvPr/>
          </p:nvSpPr>
          <p:spPr>
            <a:xfrm>
              <a:off x="4419600" y="3149292"/>
              <a:ext cx="457200" cy="4033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Item-Based Predictions Using a Simple Weighted Average</a:t>
            </a:r>
            <a:endParaRPr/>
          </a:p>
        </p:txBody>
      </p:sp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order to predict rating for user </a:t>
            </a:r>
            <a:r>
              <a:rPr i="1" lang="en-US" sz="2400"/>
              <a:t>u</a:t>
            </a:r>
            <a:r>
              <a:rPr lang="en-US" sz="2400"/>
              <a:t> on item</a:t>
            </a:r>
            <a:r>
              <a:rPr i="1" lang="en-US" sz="2400"/>
              <a:t> i, do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w</a:t>
            </a:r>
            <a:r>
              <a:rPr baseline="-25000" i="1" lang="en-US" sz="2400"/>
              <a:t>i,</a:t>
            </a:r>
            <a:r>
              <a:rPr baseline="-25000" lang="en-US" sz="2400"/>
              <a:t>n </a:t>
            </a:r>
            <a:r>
              <a:rPr lang="en-US" sz="2400"/>
              <a:t>is weight between items</a:t>
            </a:r>
            <a:r>
              <a:rPr i="1" lang="en-US" sz="2400"/>
              <a:t> i and 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u,n </a:t>
            </a:r>
            <a:r>
              <a:rPr lang="en-US" sz="2400"/>
              <a:t>is rating for user </a:t>
            </a:r>
            <a:r>
              <a:rPr i="1" lang="en-US" sz="2400"/>
              <a:t>u </a:t>
            </a:r>
            <a:r>
              <a:rPr lang="en-US" sz="2400"/>
              <a:t>on item </a:t>
            </a:r>
            <a:r>
              <a:rPr i="1" lang="en-US" sz="2400"/>
              <a:t>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Summation over </a:t>
            </a:r>
            <a:r>
              <a:rPr b="1" lang="en-US" sz="2400">
                <a:solidFill>
                  <a:srgbClr val="0000FF"/>
                </a:solidFill>
              </a:rPr>
              <a:t>neighborhood set </a:t>
            </a:r>
            <a:r>
              <a:rPr b="1" i="1" lang="en-US" sz="2400">
                <a:solidFill>
                  <a:srgbClr val="0000FF"/>
                </a:solidFill>
              </a:rPr>
              <a:t>N</a:t>
            </a:r>
            <a:r>
              <a:rPr b="1" lang="en-US" sz="2400">
                <a:solidFill>
                  <a:srgbClr val="0000FF"/>
                </a:solidFill>
              </a:rPr>
              <a:t> of </a:t>
            </a:r>
            <a:r>
              <a:rPr b="1" lang="en-US" sz="2400">
                <a:solidFill>
                  <a:srgbClr val="FF0000"/>
                </a:solidFill>
              </a:rPr>
              <a:t>items</a:t>
            </a:r>
            <a:r>
              <a:rPr b="1"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rated by </a:t>
            </a:r>
            <a:r>
              <a:rPr i="1" lang="en-US" sz="2400"/>
              <a:t>u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that are most similar to </a:t>
            </a:r>
            <a:r>
              <a:rPr i="1" lang="en-US" sz="2400">
                <a:solidFill>
                  <a:srgbClr val="FF0000"/>
                </a:solidFill>
              </a:rPr>
              <a:t>i</a:t>
            </a:r>
            <a:endParaRPr i="1" sz="2400">
              <a:solidFill>
                <a:srgbClr val="FF0000"/>
              </a:solidFill>
            </a:endParaRPr>
          </a:p>
        </p:txBody>
      </p:sp>
      <p:sp>
        <p:nvSpPr>
          <p:cNvPr id="394" name="Google Shape;394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395" name="Google Shape;3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505200"/>
            <a:ext cx="3683000" cy="1444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PredictionExpl.tiff" id="396" name="Google Shape;3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876800"/>
            <a:ext cx="7497088" cy="111389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0"/>
          <p:cNvSpPr txBox="1"/>
          <p:nvPr/>
        </p:nvSpPr>
        <p:spPr>
          <a:xfrm>
            <a:off x="6216536" y="3232962"/>
            <a:ext cx="1799788" cy="58477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User’s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opinion on 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that item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cxnSp>
        <p:nvCxnSpPr>
          <p:cNvPr id="398" name="Google Shape;398;p30"/>
          <p:cNvCxnSpPr>
            <a:stCxn id="397" idx="1"/>
          </p:cNvCxnSpPr>
          <p:nvPr/>
        </p:nvCxnSpPr>
        <p:spPr>
          <a:xfrm flipH="1">
            <a:off x="5105336" y="3525350"/>
            <a:ext cx="1111200" cy="304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9" name="Google Shape;399;p30"/>
          <p:cNvSpPr txBox="1"/>
          <p:nvPr/>
        </p:nvSpPr>
        <p:spPr>
          <a:xfrm>
            <a:off x="7679603" y="4034136"/>
            <a:ext cx="1236429" cy="58477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similar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i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0" name="Google Shape;400;p30"/>
          <p:cNvCxnSpPr>
            <a:stCxn id="399" idx="1"/>
          </p:cNvCxnSpPr>
          <p:nvPr/>
        </p:nvCxnSpPr>
        <p:spPr>
          <a:xfrm rot="10800000">
            <a:off x="6197603" y="4121324"/>
            <a:ext cx="1482000" cy="205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1" name="Google Shape;401;p30"/>
          <p:cNvCxnSpPr>
            <a:stCxn id="399" idx="1"/>
          </p:cNvCxnSpPr>
          <p:nvPr/>
        </p:nvCxnSpPr>
        <p:spPr>
          <a:xfrm flipH="1">
            <a:off x="6065303" y="4326524"/>
            <a:ext cx="1614300" cy="258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407" name="Google Shape;407;p31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{9EC366A4-7456-44B2-A3D9-024F3AE91800}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8" name="Google Shape;408;p31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 rot="-5400000">
            <a:off x="145500" y="3350529"/>
            <a:ext cx="13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grpSp>
        <p:nvGrpSpPr>
          <p:cNvPr id="410" name="Google Shape;410;p31"/>
          <p:cNvGrpSpPr/>
          <p:nvPr/>
        </p:nvGrpSpPr>
        <p:grpSpPr>
          <a:xfrm>
            <a:off x="1828800" y="5892804"/>
            <a:ext cx="5867400" cy="533400"/>
            <a:chOff x="1392" y="3744"/>
            <a:chExt cx="3696" cy="336"/>
          </a:xfrm>
        </p:grpSpPr>
        <p:sp>
          <p:nvSpPr>
            <p:cNvPr id="411" name="Google Shape;411;p31"/>
            <p:cNvSpPr/>
            <p:nvPr/>
          </p:nvSpPr>
          <p:spPr>
            <a:xfrm>
              <a:off x="1392" y="3744"/>
              <a:ext cx="336" cy="33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3" name="Google Shape;413;p31"/>
            <p:cNvSpPr txBox="1"/>
            <p:nvPr/>
          </p:nvSpPr>
          <p:spPr>
            <a:xfrm>
              <a:off x="1728" y="3792"/>
              <a:ext cx="12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unknown rating</a:t>
              </a:r>
              <a:endParaRPr/>
            </a:p>
          </p:txBody>
        </p:sp>
        <p:sp>
          <p:nvSpPr>
            <p:cNvPr id="414" name="Google Shape;414;p31"/>
            <p:cNvSpPr txBox="1"/>
            <p:nvPr/>
          </p:nvSpPr>
          <p:spPr>
            <a:xfrm>
              <a:off x="3408" y="3792"/>
              <a:ext cx="168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rating between 1 to 5</a:t>
              </a:r>
              <a:endParaRPr/>
            </a:p>
          </p:txBody>
        </p:sp>
      </p:grpSp>
      <p:sp>
        <p:nvSpPr>
          <p:cNvPr id="415" name="Google Shape;415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421" name="Google Shape;421;p32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{9EC366A4-7456-44B2-A3D9-024F3AE91800}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2" name="Google Shape;422;p32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>
            <a:off x="1997075" y="5892804"/>
            <a:ext cx="533400" cy="53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32"/>
          <p:cNvSpPr txBox="1"/>
          <p:nvPr/>
        </p:nvSpPr>
        <p:spPr>
          <a:xfrm>
            <a:off x="2530475" y="5969004"/>
            <a:ext cx="403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estimate rating of movie </a:t>
            </a: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user </a:t>
            </a: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25" name="Google Shape;425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32"/>
          <p:cNvSpPr txBox="1"/>
          <p:nvPr/>
        </p:nvSpPr>
        <p:spPr>
          <a:xfrm rot="-5400000">
            <a:off x="166050" y="3371079"/>
            <a:ext cx="12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br>
              <a:rPr lang="en-US"/>
            </a:br>
            <a:r>
              <a:rPr lang="en-US"/>
              <a:t>First: what is similarity between items?</a:t>
            </a:r>
            <a:endParaRPr/>
          </a:p>
        </p:txBody>
      </p:sp>
      <p:graphicFrame>
        <p:nvGraphicFramePr>
          <p:cNvPr id="432" name="Google Shape;432;p33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{9EC366A4-7456-44B2-A3D9-024F3AE91800}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Google Shape;433;p33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1920875" y="5638800"/>
            <a:ext cx="554672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Neighbor selection: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Identify movies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similar to movie 1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rated by user 5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Neighborhood size is 2: pick movies 3 and 6</a:t>
            </a:r>
            <a:endParaRPr/>
          </a:p>
        </p:txBody>
      </p:sp>
      <p:sp>
        <p:nvSpPr>
          <p:cNvPr id="435" name="Google Shape;435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33"/>
          <p:cNvSpPr txBox="1"/>
          <p:nvPr/>
        </p:nvSpPr>
        <p:spPr>
          <a:xfrm rot="-5400000">
            <a:off x="145500" y="3350529"/>
            <a:ext cx="13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437" name="Google Shape;437;p33"/>
          <p:cNvSpPr txBox="1"/>
          <p:nvPr/>
        </p:nvSpPr>
        <p:spPr>
          <a:xfrm>
            <a:off x="7788275" y="2286000"/>
            <a:ext cx="898525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7391400" y="1038750"/>
            <a:ext cx="1905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 (made up for example): 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18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3"/>
          <p:cNvSpPr/>
          <p:nvPr/>
        </p:nvSpPr>
        <p:spPr>
          <a:xfrm>
            <a:off x="930275" y="5779077"/>
            <a:ext cx="990600" cy="30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445" name="Google Shape;445;p34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{9EC366A4-7456-44B2-A3D9-024F3AE91800}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6" name="Google Shape;446;p34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47" name="Google Shape;447;p34"/>
          <p:cNvSpPr txBox="1"/>
          <p:nvPr/>
        </p:nvSpPr>
        <p:spPr>
          <a:xfrm>
            <a:off x="1676400" y="5791200"/>
            <a:ext cx="4267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weights: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=0.41, w</a:t>
            </a:r>
            <a:r>
              <a:rPr b="1" baseline="-25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1,6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=0.59</a:t>
            </a:r>
            <a:endParaRPr/>
          </a:p>
        </p:txBody>
      </p:sp>
      <p:sp>
        <p:nvSpPr>
          <p:cNvPr id="448" name="Google Shape;448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34"/>
          <p:cNvSpPr txBox="1"/>
          <p:nvPr/>
        </p:nvSpPr>
        <p:spPr>
          <a:xfrm rot="-5400000">
            <a:off x="147025" y="3347423"/>
            <a:ext cx="13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450" name="Google Shape;450;p34"/>
          <p:cNvSpPr txBox="1"/>
          <p:nvPr/>
        </p:nvSpPr>
        <p:spPr>
          <a:xfrm>
            <a:off x="7788275" y="2286000"/>
            <a:ext cx="8985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451" name="Google Shape;451;p34"/>
          <p:cNvSpPr/>
          <p:nvPr/>
        </p:nvSpPr>
        <p:spPr>
          <a:xfrm>
            <a:off x="7669439" y="1066800"/>
            <a:ext cx="15507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 (made up):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457" name="Google Shape;457;p35"/>
          <p:cNvGraphicFramePr/>
          <p:nvPr/>
        </p:nvGraphicFramePr>
        <p:xfrm>
          <a:off x="1143000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{9EC366A4-7456-44B2-A3D9-024F3AE91800}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33400"/>
                <a:gridCol w="4826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8" name="Google Shape;458;p35"/>
          <p:cNvSpPr txBox="1"/>
          <p:nvPr/>
        </p:nvSpPr>
        <p:spPr>
          <a:xfrm>
            <a:off x="4114800" y="1143000"/>
            <a:ext cx="11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59" name="Google Shape;459;p35"/>
          <p:cNvSpPr txBox="1"/>
          <p:nvPr/>
        </p:nvSpPr>
        <p:spPr>
          <a:xfrm>
            <a:off x="304800" y="5715000"/>
            <a:ext cx="5562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by taking weighted average: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(0.41*2 + 0.59*3) / (0.41+0.59) = 2.6</a:t>
            </a:r>
            <a:endParaRPr/>
          </a:p>
        </p:txBody>
      </p:sp>
      <p:sp>
        <p:nvSpPr>
          <p:cNvPr id="460" name="Google Shape;460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35"/>
          <p:cNvSpPr txBox="1"/>
          <p:nvPr/>
        </p:nvSpPr>
        <p:spPr>
          <a:xfrm rot="-5400000">
            <a:off x="136825" y="3337223"/>
            <a:ext cx="13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7788275" y="2286000"/>
            <a:ext cx="8985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7669439" y="1425714"/>
            <a:ext cx="15507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emBasedPrediction.tiff" id="464" name="Google Shape;4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5697336"/>
            <a:ext cx="3154418" cy="123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471" name="Google Shape;471;p36"/>
          <p:cNvSpPr txBox="1"/>
          <p:nvPr>
            <p:ph idx="1" type="body"/>
          </p:nvPr>
        </p:nvSpPr>
        <p:spPr>
          <a:xfrm>
            <a:off x="533400" y="3663584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does set U represent?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Set of users U who rated both items i, j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are the members of the set U for </a:t>
            </a:r>
            <a:r>
              <a:rPr i="1" lang="en-US" sz="2000"/>
              <a:t>w</a:t>
            </a:r>
            <a:r>
              <a:rPr baseline="-25000" i="1" lang="en-US" sz="2000"/>
              <a:t>1,2</a:t>
            </a:r>
            <a:r>
              <a:rPr i="1" lang="en-US" sz="2000"/>
              <a:t>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U1 and U4 rated items I1 and I2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When calculating average ratings for item i, which ratings do we use? All ratings or just for co-rated items?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We will show examples of </a:t>
            </a:r>
            <a:r>
              <a:rPr lang="en-US" sz="1800"/>
              <a:t>co-rated items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We can use all ratings as well: based on all ratings: </a:t>
            </a:r>
            <a:br>
              <a:rPr i="1" lang="en-US" sz="1800"/>
            </a:br>
            <a:r>
              <a:rPr i="1" lang="en-US" sz="1800"/>
              <a:t>avg(r</a:t>
            </a:r>
            <a:r>
              <a:rPr baseline="-25000" i="1" lang="en-US" sz="1800"/>
              <a:t>1</a:t>
            </a:r>
            <a:r>
              <a:rPr i="1" lang="en-US" sz="1800"/>
              <a:t>) = </a:t>
            </a:r>
            <a:r>
              <a:rPr lang="en-US" sz="1800"/>
              <a:t>(2+3+5)</a:t>
            </a:r>
            <a:r>
              <a:rPr i="1" lang="en-US" sz="1800"/>
              <a:t>/3, avg(r</a:t>
            </a:r>
            <a:r>
              <a:rPr baseline="-25000" i="1" lang="en-US" sz="1800"/>
              <a:t>2</a:t>
            </a:r>
            <a:r>
              <a:rPr i="1" lang="en-US" sz="1800"/>
              <a:t>) = </a:t>
            </a:r>
            <a:r>
              <a:rPr lang="en-US" sz="1800"/>
              <a:t>(1+4+3)</a:t>
            </a:r>
            <a:r>
              <a:rPr i="1" lang="en-US" sz="1800"/>
              <a:t>/3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72" name="Google Shape;472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473" name="Google Shape;4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743201"/>
            <a:ext cx="4648200" cy="100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359387"/>
            <a:ext cx="8305800" cy="1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6"/>
          <p:cNvSpPr/>
          <p:nvPr/>
        </p:nvSpPr>
        <p:spPr>
          <a:xfrm>
            <a:off x="2514600" y="1524000"/>
            <a:ext cx="762000" cy="12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4152900" y="1524000"/>
            <a:ext cx="762000" cy="12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482" name="Google Shape;482;p37"/>
          <p:cNvSpPr txBox="1"/>
          <p:nvPr>
            <p:ph idx="1" type="body"/>
          </p:nvPr>
        </p:nvSpPr>
        <p:spPr>
          <a:xfrm>
            <a:off x="152400" y="3886200"/>
            <a:ext cx="8991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Based on all ratings: average ratings for items I1, I2:  r</a:t>
            </a:r>
            <a:r>
              <a:rPr baseline="-25000" i="1" lang="en-US" sz="2000"/>
              <a:t>1</a:t>
            </a:r>
            <a:r>
              <a:rPr i="1" lang="en-US" sz="2000"/>
              <a:t> = 10/3, r</a:t>
            </a:r>
            <a:r>
              <a:rPr baseline="-25000" i="1" lang="en-US" sz="2000"/>
              <a:t>2</a:t>
            </a:r>
            <a:r>
              <a:rPr i="1" lang="en-US" sz="2000"/>
              <a:t> = 8/3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66"/>
                </a:solidFill>
              </a:rPr>
              <a:t>Pearson correlation for </a:t>
            </a:r>
            <a:r>
              <a:rPr i="1" lang="en-US" sz="2000">
                <a:solidFill>
                  <a:srgbClr val="FF0066"/>
                </a:solidFill>
              </a:rPr>
              <a:t>w</a:t>
            </a:r>
            <a:r>
              <a:rPr baseline="-25000" i="1" lang="en-US" sz="2000">
                <a:solidFill>
                  <a:srgbClr val="FF0066"/>
                </a:solidFill>
              </a:rPr>
              <a:t>1,2: </a:t>
            </a:r>
            <a:r>
              <a:rPr i="1" lang="en-US" sz="2000">
                <a:solidFill>
                  <a:srgbClr val="FF0000"/>
                </a:solidFill>
              </a:rPr>
              <a:t>Similarity between items 1 and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0000FF"/>
                </a:solidFill>
              </a:rPr>
              <a:t>Set U includes U1 and U4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((r</a:t>
            </a:r>
            <a:r>
              <a:rPr baseline="-25000" lang="en-US" sz="2000"/>
              <a:t>U1,I1 </a:t>
            </a:r>
            <a:r>
              <a:rPr lang="en-US" sz="2000"/>
              <a:t>– 10/3)(r</a:t>
            </a:r>
            <a:r>
              <a:rPr baseline="-25000" lang="en-US" sz="2000"/>
              <a:t>U1,I2</a:t>
            </a:r>
            <a:r>
              <a:rPr lang="en-US" sz="2000"/>
              <a:t> – 8/3) + (r</a:t>
            </a:r>
            <a:r>
              <a:rPr baseline="-25000" lang="en-US" sz="2000"/>
              <a:t>U4,I1</a:t>
            </a:r>
            <a:r>
              <a:rPr lang="en-US" sz="2000"/>
              <a:t> – 10/3)(r</a:t>
            </a:r>
            <a:r>
              <a:rPr baseline="-25000" lang="en-US" sz="2000"/>
              <a:t>U4,I2</a:t>
            </a:r>
            <a:r>
              <a:rPr lang="en-US" sz="2000"/>
              <a:t> – 8/3)) /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800"/>
              <a:t>(sqrt((r</a:t>
            </a:r>
            <a:r>
              <a:rPr baseline="-25000" lang="en-US" sz="1800"/>
              <a:t>U1,I1 </a:t>
            </a:r>
            <a:r>
              <a:rPr lang="en-US" sz="1800"/>
              <a:t>– 10/3)＾2 + (r</a:t>
            </a:r>
            <a:r>
              <a:rPr baseline="-25000" lang="en-US" sz="1800"/>
              <a:t>U4,I1</a:t>
            </a:r>
            <a:r>
              <a:rPr lang="en-US" sz="1800"/>
              <a:t> – 10/3)^2) * sqrt((r</a:t>
            </a:r>
            <a:r>
              <a:rPr baseline="-25000" lang="en-US" sz="1800"/>
              <a:t>U1,I2</a:t>
            </a:r>
            <a:r>
              <a:rPr lang="en-US" sz="1800"/>
              <a:t> – 8/3)^2) + (r</a:t>
            </a:r>
            <a:r>
              <a:rPr baseline="-25000" lang="en-US" sz="1800"/>
              <a:t>U4,I2</a:t>
            </a:r>
            <a:r>
              <a:rPr lang="en-US" sz="1800"/>
              <a:t> – 8/3)^2))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[(2-10/3)(1-8/3) + (5-10/3)(3-8/3)] /                      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[sqrt((2-10/3)^2 + (5-10/3)^2) * sqrt((1-8/3)^2 + (3-8/3)^2)]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             = 2.778/3.628 = 0.765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483" name="Google Shape;483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484" name="Google Shape;4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895600"/>
            <a:ext cx="4953000" cy="106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6" name="Google Shape;486;p37"/>
          <p:cNvCxnSpPr/>
          <p:nvPr/>
        </p:nvCxnSpPr>
        <p:spPr>
          <a:xfrm>
            <a:off x="6019800" y="39624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37"/>
          <p:cNvCxnSpPr/>
          <p:nvPr/>
        </p:nvCxnSpPr>
        <p:spPr>
          <a:xfrm>
            <a:off x="7010400" y="39624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493" name="Google Shape;493;p38"/>
          <p:cNvSpPr txBox="1"/>
          <p:nvPr>
            <p:ph idx="1" type="body"/>
          </p:nvPr>
        </p:nvSpPr>
        <p:spPr>
          <a:xfrm>
            <a:off x="152400" y="3962400"/>
            <a:ext cx="8991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Based on co-ratings: average ratings for items I1, I2:  r</a:t>
            </a:r>
            <a:r>
              <a:rPr baseline="-25000" i="1" lang="en-US" sz="2000"/>
              <a:t>1</a:t>
            </a:r>
            <a:r>
              <a:rPr i="1" lang="en-US" sz="2000"/>
              <a:t> = 7/2, r</a:t>
            </a:r>
            <a:r>
              <a:rPr baseline="-25000" i="1" lang="en-US" sz="2000"/>
              <a:t>2</a:t>
            </a:r>
            <a:r>
              <a:rPr i="1" lang="en-US" sz="2000"/>
              <a:t> = 4/2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66"/>
                </a:solidFill>
              </a:rPr>
              <a:t>Pearson correlation for </a:t>
            </a:r>
            <a:r>
              <a:rPr i="1" lang="en-US" sz="2000">
                <a:solidFill>
                  <a:srgbClr val="FF0066"/>
                </a:solidFill>
              </a:rPr>
              <a:t>w</a:t>
            </a:r>
            <a:r>
              <a:rPr baseline="-25000" i="1" lang="en-US" sz="2000">
                <a:solidFill>
                  <a:srgbClr val="FF0066"/>
                </a:solidFill>
              </a:rPr>
              <a:t>1,2: </a:t>
            </a:r>
            <a:r>
              <a:rPr i="1" lang="en-US" sz="2000">
                <a:solidFill>
                  <a:srgbClr val="FF0000"/>
                </a:solidFill>
              </a:rPr>
              <a:t>Similarity between items 1 and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0000FF"/>
                </a:solidFill>
              </a:rPr>
              <a:t>Set U includes U1 and U4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((r</a:t>
            </a:r>
            <a:r>
              <a:rPr baseline="-25000" lang="en-US" sz="2000"/>
              <a:t>U1,I1 </a:t>
            </a:r>
            <a:r>
              <a:rPr lang="en-US" sz="2000"/>
              <a:t>– 7/2)(r</a:t>
            </a:r>
            <a:r>
              <a:rPr baseline="-25000" lang="en-US" sz="2000"/>
              <a:t>U1,I2</a:t>
            </a:r>
            <a:r>
              <a:rPr lang="en-US" sz="2000"/>
              <a:t> – 4/2) + (r</a:t>
            </a:r>
            <a:r>
              <a:rPr baseline="-25000" lang="en-US" sz="2000"/>
              <a:t>U4,I1</a:t>
            </a:r>
            <a:r>
              <a:rPr lang="en-US" sz="2000"/>
              <a:t> – 7/2)(r</a:t>
            </a:r>
            <a:r>
              <a:rPr baseline="-25000" lang="en-US" sz="2000"/>
              <a:t>U4,I2</a:t>
            </a:r>
            <a:r>
              <a:rPr lang="en-US" sz="2000"/>
              <a:t> – 4/2)) /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800"/>
              <a:t>(sqrt((r</a:t>
            </a:r>
            <a:r>
              <a:rPr baseline="-25000" lang="en-US" sz="1800"/>
              <a:t>U1,I1 </a:t>
            </a:r>
            <a:r>
              <a:rPr lang="en-US" sz="1800"/>
              <a:t>– 7/2)＾2 + (r</a:t>
            </a:r>
            <a:r>
              <a:rPr baseline="-25000" lang="en-US" sz="1800"/>
              <a:t>U4,I1</a:t>
            </a:r>
            <a:r>
              <a:rPr lang="en-US" sz="1800"/>
              <a:t> – 7/2)^2) * sqrt((r</a:t>
            </a:r>
            <a:r>
              <a:rPr baseline="-25000" lang="en-US" sz="1800"/>
              <a:t>U1,I2</a:t>
            </a:r>
            <a:r>
              <a:rPr lang="en-US" sz="1800"/>
              <a:t> – 4/2)^2) + (r</a:t>
            </a:r>
            <a:r>
              <a:rPr baseline="-25000" lang="en-US" sz="1800"/>
              <a:t>U4,I2</a:t>
            </a:r>
            <a:r>
              <a:rPr lang="en-US" sz="1800"/>
              <a:t> – 4/2)^2))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[(2-7/2)(1-4/2) + (5-7/2)(3-4/2)]  /                      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[sqrt((2-7/2)^2 + (5-7/2)^2) * sqrt((1-4/2)^2 + (3-4/2)^2)]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             =3/3=1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494" name="Google Shape;494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495" name="Google Shape;4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971800"/>
            <a:ext cx="4953000" cy="106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8"/>
          <p:cNvSpPr txBox="1"/>
          <p:nvPr/>
        </p:nvSpPr>
        <p:spPr>
          <a:xfrm>
            <a:off x="7009503" y="3212432"/>
            <a:ext cx="19254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co-rated items only</a:t>
            </a:r>
            <a:endParaRPr/>
          </a:p>
        </p:txBody>
      </p:sp>
      <p:cxnSp>
        <p:nvCxnSpPr>
          <p:cNvPr id="498" name="Google Shape;498;p38"/>
          <p:cNvCxnSpPr/>
          <p:nvPr/>
        </p:nvCxnSpPr>
        <p:spPr>
          <a:xfrm flipH="1">
            <a:off x="7119257" y="3381709"/>
            <a:ext cx="419100" cy="56381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9" name="Google Shape;499;p38"/>
          <p:cNvCxnSpPr/>
          <p:nvPr/>
        </p:nvCxnSpPr>
        <p:spPr>
          <a:xfrm>
            <a:off x="6019800" y="40386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38"/>
          <p:cNvCxnSpPr/>
          <p:nvPr/>
        </p:nvCxnSpPr>
        <p:spPr>
          <a:xfrm>
            <a:off x="6934200" y="40386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Prediction</a:t>
            </a:r>
            <a:endParaRPr/>
          </a:p>
        </p:txBody>
      </p:sp>
      <p:sp>
        <p:nvSpPr>
          <p:cNvPr id="506" name="Google Shape;506;p39"/>
          <p:cNvSpPr txBox="1"/>
          <p:nvPr>
            <p:ph idx="1" type="body"/>
          </p:nvPr>
        </p:nvSpPr>
        <p:spPr>
          <a:xfrm>
            <a:off x="685800" y="403860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we have the following item similarities:  </a:t>
            </a:r>
            <a:r>
              <a:rPr i="1" lang="en-US" sz="2000"/>
              <a:t>w</a:t>
            </a:r>
            <a:r>
              <a:rPr baseline="-25000" i="1" lang="en-US" sz="2000"/>
              <a:t>2,1 </a:t>
            </a:r>
            <a:r>
              <a:rPr i="1" lang="en-US" sz="2000"/>
              <a:t>= 0.5, w</a:t>
            </a:r>
            <a:r>
              <a:rPr baseline="-25000" i="1" lang="en-US" sz="2000"/>
              <a:t>2,3 </a:t>
            </a:r>
            <a:r>
              <a:rPr i="1" lang="en-US" sz="2000"/>
              <a:t>= 0.2, w</a:t>
            </a:r>
            <a:r>
              <a:rPr baseline="-25000" i="1" lang="en-US" sz="2000"/>
              <a:t>2,4 </a:t>
            </a:r>
            <a:r>
              <a:rPr i="1" lang="en-US" sz="2000"/>
              <a:t>= 0.3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Which items are in the neighborhood N for item 2 if |N| = 2?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Items I1 and I4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Predict the rating of user U2 on I2:  </a:t>
            </a:r>
            <a:r>
              <a:rPr lang="en-US" sz="2000"/>
              <a:t>user = 2, item = 2, |N| = items 1,4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P</a:t>
            </a:r>
            <a:r>
              <a:rPr baseline="-25000" lang="en-US" sz="2000"/>
              <a:t>2,2 </a:t>
            </a:r>
            <a:r>
              <a:rPr lang="en-US" sz="2000"/>
              <a:t>= [(r</a:t>
            </a:r>
            <a:r>
              <a:rPr baseline="-25000" lang="en-US" sz="2000"/>
              <a:t>2,1 </a:t>
            </a:r>
            <a:r>
              <a:rPr lang="en-US" sz="2000"/>
              <a:t>* w</a:t>
            </a:r>
            <a:r>
              <a:rPr baseline="-25000" lang="en-US" sz="2000"/>
              <a:t>2,1</a:t>
            </a:r>
            <a:r>
              <a:rPr lang="en-US" sz="2000"/>
              <a:t>) + (r</a:t>
            </a:r>
            <a:r>
              <a:rPr baseline="-25000" lang="en-US" sz="2000"/>
              <a:t>2,4 </a:t>
            </a:r>
            <a:r>
              <a:rPr lang="en-US" sz="2000"/>
              <a:t>* w</a:t>
            </a:r>
            <a:r>
              <a:rPr baseline="-25000" lang="en-US" sz="2000"/>
              <a:t>2,4</a:t>
            </a:r>
            <a:r>
              <a:rPr lang="en-US" sz="2000"/>
              <a:t>)] / [0.5 + 0.3]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        = [3*0.5 + 2*0.3] / 0.8  = 2.625</a:t>
            </a:r>
            <a:endParaRPr/>
          </a:p>
        </p:txBody>
      </p:sp>
      <p:sp>
        <p:nvSpPr>
          <p:cNvPr id="507" name="Google Shape;507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508" name="Google Shape;50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971800"/>
            <a:ext cx="2590800" cy="101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Filtering: Overview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CF works by </a:t>
            </a:r>
            <a:r>
              <a:rPr b="1" lang="en-US" sz="2400"/>
              <a:t>collecting user feedback</a:t>
            </a:r>
            <a:r>
              <a:rPr lang="en-US" sz="2400"/>
              <a:t>: e.g., </a:t>
            </a:r>
            <a:r>
              <a:rPr b="1" lang="en-US" sz="2400">
                <a:solidFill>
                  <a:srgbClr val="FF0066"/>
                </a:solidFill>
              </a:rPr>
              <a:t>ratings for items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Exploit </a:t>
            </a:r>
            <a:r>
              <a:rPr lang="en-US" sz="2000">
                <a:solidFill>
                  <a:srgbClr val="FF0000"/>
                </a:solidFill>
              </a:rPr>
              <a:t>similarities</a:t>
            </a:r>
            <a:r>
              <a:rPr lang="en-US" sz="2000"/>
              <a:t> in </a:t>
            </a:r>
            <a:r>
              <a:rPr lang="en-US" sz="2000">
                <a:solidFill>
                  <a:srgbClr val="FF0000"/>
                </a:solidFill>
              </a:rPr>
              <a:t>rating behavior </a:t>
            </a:r>
            <a:r>
              <a:rPr lang="en-US" sz="2000"/>
              <a:t>among </a:t>
            </a:r>
            <a:r>
              <a:rPr lang="en-US" sz="2000">
                <a:solidFill>
                  <a:srgbClr val="FF0000"/>
                </a:solidFill>
              </a:rPr>
              <a:t>users</a:t>
            </a:r>
            <a:r>
              <a:rPr lang="en-US" sz="2000"/>
              <a:t> in determining </a:t>
            </a:r>
            <a:r>
              <a:rPr lang="en-US" sz="2000">
                <a:solidFill>
                  <a:srgbClr val="FF0000"/>
                </a:solidFill>
              </a:rPr>
              <a:t>recommendations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Two classes of CF algorithms: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Neighborhood-based or Memory-based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User-based CF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Item-based CF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Model-based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Estimate parameters of statistical models for user ratings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Latent factor and matrix factorization models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</a:t>
            </a:r>
            <a:endParaRPr/>
          </a:p>
        </p:txBody>
      </p:sp>
      <p:sp>
        <p:nvSpPr>
          <p:cNvPr id="515" name="Google Shape;515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16" name="Google Shape;516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/>
          <p:nvPr>
            <p:ph type="title"/>
          </p:nvPr>
        </p:nvSpPr>
        <p:spPr>
          <a:xfrm>
            <a:off x="228600" y="163286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</a:t>
            </a:r>
            <a:endParaRPr/>
          </a:p>
        </p:txBody>
      </p:sp>
      <p:sp>
        <p:nvSpPr>
          <p:cNvPr id="522" name="Google Shape;522;p41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variety of approaches/extensions have been studied to improve the performance of CF predictions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Typically involve </a:t>
            </a:r>
            <a:r>
              <a:rPr b="1" lang="en-US" sz="2400">
                <a:solidFill>
                  <a:srgbClr val="008000"/>
                </a:solidFill>
              </a:rPr>
              <a:t>modifying the similarity weights </a:t>
            </a:r>
            <a:r>
              <a:rPr lang="en-US" sz="2400"/>
              <a:t>or the </a:t>
            </a:r>
            <a:r>
              <a:rPr b="1" lang="en-US" sz="2400">
                <a:solidFill>
                  <a:srgbClr val="008000"/>
                </a:solidFill>
              </a:rPr>
              <a:t>ratings</a:t>
            </a:r>
            <a:r>
              <a:rPr lang="en-US" sz="2400"/>
              <a:t> used in predictions or </a:t>
            </a:r>
            <a:r>
              <a:rPr b="1" lang="en-US" sz="2400">
                <a:solidFill>
                  <a:srgbClr val="008000"/>
                </a:solidFill>
              </a:rPr>
              <a:t>guessing missing ratings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User-based CF: (User’s Neighbors =&gt; recommend)</a:t>
            </a:r>
            <a:endParaRPr b="1" sz="2400">
              <a:solidFill>
                <a:srgbClr val="0000FF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Item-Based CF: (Item’s Neighbors =&gt; recommend)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523" name="Google Shape;523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User.tiff" id="524" name="Google Shape;5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57600"/>
            <a:ext cx="4947208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BasedPrediction.tiff" id="525" name="Google Shape;52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686389"/>
            <a:ext cx="4106610" cy="8856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Item.tiff" id="526" name="Google Shape;52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5408227"/>
            <a:ext cx="4724400" cy="1019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BasedPrediction.tiff" id="527" name="Google Shape;52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0" y="5334000"/>
            <a:ext cx="2590800" cy="10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Default Voting</a:t>
            </a:r>
            <a:endParaRPr/>
          </a:p>
        </p:txBody>
      </p:sp>
      <p:sp>
        <p:nvSpPr>
          <p:cNvPr id="533" name="Google Shape;533;p42"/>
          <p:cNvSpPr txBox="1"/>
          <p:nvPr>
            <p:ph idx="1" type="body"/>
          </p:nvPr>
        </p:nvSpPr>
        <p:spPr>
          <a:xfrm>
            <a:off x="685800" y="1676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many collaborative filters, </a:t>
            </a:r>
            <a:r>
              <a:rPr b="1" lang="en-US" sz="2400">
                <a:solidFill>
                  <a:srgbClr val="008000"/>
                </a:solidFill>
              </a:rPr>
              <a:t>pairwise similarity is computed only from the ratings in the intersection of the items both users have rated (“co-rated items”)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Not reliable when there are too few votes </a:t>
            </a:r>
            <a:r>
              <a:rPr lang="en-US" sz="2000"/>
              <a:t>to generate similarity values (U is small)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Focusing on co-rated items (“intersection set similarity”) also </a:t>
            </a:r>
            <a:r>
              <a:rPr b="1" lang="en-US" sz="2000">
                <a:solidFill>
                  <a:srgbClr val="FF0066"/>
                </a:solidFill>
              </a:rPr>
              <a:t>neglects </a:t>
            </a:r>
            <a:r>
              <a:rPr b="1" lang="en-US" sz="2000">
                <a:solidFill>
                  <a:srgbClr val="009900"/>
                </a:solidFill>
              </a:rPr>
              <a:t>global rating </a:t>
            </a:r>
            <a:r>
              <a:rPr b="1" lang="en-US" sz="2000">
                <a:solidFill>
                  <a:srgbClr val="FF0066"/>
                </a:solidFill>
              </a:rPr>
              <a:t>behavior reflected in a user’s entire rating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Assuming some default voting values for the missing ratings: </a:t>
            </a:r>
            <a:r>
              <a:rPr b="1" lang="en-US" sz="2400">
                <a:solidFill>
                  <a:srgbClr val="0000FF"/>
                </a:solidFill>
              </a:rPr>
              <a:t>can improve CF prediction performance</a:t>
            </a:r>
            <a:endParaRPr/>
          </a:p>
        </p:txBody>
      </p:sp>
      <p:sp>
        <p:nvSpPr>
          <p:cNvPr id="534" name="Google Shape;534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Default Voting (cont.)</a:t>
            </a:r>
            <a:endParaRPr/>
          </a:p>
        </p:txBody>
      </p:sp>
      <p:sp>
        <p:nvSpPr>
          <p:cNvPr id="540" name="Google Shape;540;p43"/>
          <p:cNvSpPr txBox="1"/>
          <p:nvPr>
            <p:ph idx="1" type="body"/>
          </p:nvPr>
        </p:nvSpPr>
        <p:spPr>
          <a:xfrm>
            <a:off x="685800" y="16764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Approaches to default voting values: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Herlocker et al. accounts for small intersection sets (small number of co-rated items) by </a:t>
            </a:r>
            <a:r>
              <a:rPr b="1" lang="en-US" sz="2400">
                <a:solidFill>
                  <a:srgbClr val="008000"/>
                </a:solidFill>
              </a:rPr>
              <a:t>reducing the weight of users that have fewer than 50 items in common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8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8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Chee et al. </a:t>
            </a:r>
            <a:r>
              <a:rPr b="1" lang="en-US" sz="2400">
                <a:solidFill>
                  <a:srgbClr val="008000"/>
                </a:solidFill>
              </a:rPr>
              <a:t>use average of the clique (small group of co-rated items) as a default voting </a:t>
            </a:r>
            <a:r>
              <a:rPr lang="en-US" sz="2400"/>
              <a:t>to extend a user’s rating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Breese et al. </a:t>
            </a:r>
            <a:r>
              <a:rPr b="1" lang="en-US" sz="2400">
                <a:solidFill>
                  <a:srgbClr val="008000"/>
                </a:solidFill>
              </a:rPr>
              <a:t>use a neutral or somewhat negative preference for the unobserved ratings </a:t>
            </a:r>
            <a:r>
              <a:rPr lang="en-US" sz="2400"/>
              <a:t>and then computes similarity between users on the resulting ratings data. </a:t>
            </a:r>
            <a:endParaRPr/>
          </a:p>
        </p:txBody>
      </p:sp>
      <p:sp>
        <p:nvSpPr>
          <p:cNvPr id="541" name="Google Shape;541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542" name="Google Shape;54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3200400"/>
            <a:ext cx="2590800" cy="10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BasedPrediction.tiff" id="547" name="Google Shape;54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5486400"/>
            <a:ext cx="3276600" cy="70661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>
            <p:ph idx="1" type="body"/>
          </p:nvPr>
        </p:nvSpPr>
        <p:spPr>
          <a:xfrm>
            <a:off x="304800" y="14478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Universally liked items are not as useful in capturing similarity as less common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Inverse frequency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i="1" lang="en-US" sz="2000"/>
              <a:t>f</a:t>
            </a:r>
            <a:r>
              <a:rPr baseline="-25000" i="1" lang="en-US" sz="2000"/>
              <a:t>j</a:t>
            </a:r>
            <a:r>
              <a:rPr i="1" lang="en-US" sz="2000"/>
              <a:t> = log (n/n</a:t>
            </a:r>
            <a:r>
              <a:rPr baseline="-25000" i="1" lang="en-US" sz="2000"/>
              <a:t>j</a:t>
            </a:r>
            <a:r>
              <a:rPr i="1" lang="en-US" sz="20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i="1" lang="en-US" sz="2000"/>
              <a:t>n</a:t>
            </a:r>
            <a:r>
              <a:rPr b="1" baseline="-25000" i="1" lang="en-US" sz="2000"/>
              <a:t>j</a:t>
            </a:r>
            <a:r>
              <a:rPr b="1" lang="en-US" sz="2000"/>
              <a:t> is number of users who have rated item </a:t>
            </a:r>
            <a:r>
              <a:rPr b="1" i="1" lang="en-US" sz="2000"/>
              <a:t>j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i="1" lang="en-US" sz="2000"/>
              <a:t>n </a:t>
            </a:r>
            <a:r>
              <a:rPr b="1" lang="en-US" sz="2000"/>
              <a:t>is total number of users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If everyone has rated item </a:t>
            </a:r>
            <a:r>
              <a:rPr i="1" lang="en-US" sz="24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, then </a:t>
            </a:r>
            <a:r>
              <a:rPr i="1" lang="en-US" sz="2400">
                <a:solidFill>
                  <a:srgbClr val="0000FF"/>
                </a:solidFill>
              </a:rPr>
              <a:t>f</a:t>
            </a:r>
            <a:r>
              <a:rPr baseline="-25000" i="1" lang="en-US" sz="24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 is zero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(Note: looks a lot like Inverse Document Frequency (IDF</a:t>
            </a:r>
            <a:r>
              <a:rPr lang="en-US"/>
              <a:t>))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Approach: transform the ratings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vector similarity-based CF: </a:t>
            </a:r>
            <a:r>
              <a:rPr b="1" lang="en-US" sz="2000">
                <a:solidFill>
                  <a:srgbClr val="FF0066"/>
                </a:solidFill>
              </a:rPr>
              <a:t>new rating = original rating multiplied by </a:t>
            </a:r>
            <a:r>
              <a:rPr b="1" i="1" lang="en-US" sz="2000">
                <a:solidFill>
                  <a:srgbClr val="FF0066"/>
                </a:solidFill>
              </a:rPr>
              <a:t>f</a:t>
            </a:r>
            <a:r>
              <a:rPr b="1" baseline="-25000" i="1" lang="en-US" sz="2000">
                <a:solidFill>
                  <a:srgbClr val="FF0066"/>
                </a:solidFill>
              </a:rPr>
              <a:t>j</a:t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>
                <a:solidFill>
                  <a:srgbClr val="008000"/>
                </a:solidFill>
              </a:rPr>
              <a:t>For very popular items, ratings </a:t>
            </a:r>
            <a:r>
              <a:rPr b="1" i="1" lang="en-US" sz="1800">
                <a:solidFill>
                  <a:srgbClr val="008000"/>
                </a:solidFill>
              </a:rPr>
              <a:t>r</a:t>
            </a:r>
            <a:r>
              <a:rPr b="1" baseline="-25000" i="1" lang="en-US" sz="1800">
                <a:solidFill>
                  <a:srgbClr val="008000"/>
                </a:solidFill>
              </a:rPr>
              <a:t>u,i </a:t>
            </a:r>
            <a:r>
              <a:rPr b="1" lang="en-US" sz="1800">
                <a:solidFill>
                  <a:srgbClr val="008000"/>
                </a:solidFill>
              </a:rPr>
              <a:t>will be greatly reduced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>
                <a:solidFill>
                  <a:srgbClr val="008000"/>
                </a:solidFill>
              </a:rPr>
              <a:t>Less popular items will have greater effect on prediction</a:t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549" name="Google Shape;549;p44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Inverse User Frequency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Case Amplification</a:t>
            </a:r>
            <a:endParaRPr/>
          </a:p>
        </p:txBody>
      </p:sp>
      <p:sp>
        <p:nvSpPr>
          <p:cNvPr id="555" name="Google Shape;555;p45"/>
          <p:cNvSpPr txBox="1"/>
          <p:nvPr>
            <p:ph idx="1" type="body"/>
          </p:nvPr>
        </p:nvSpPr>
        <p:spPr>
          <a:xfrm>
            <a:off x="685800" y="1447800"/>
            <a:ext cx="807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Transform applied to weights used in CF prediction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Emphasizes high weights and punishes low weights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Transforms original weights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Reduces noise in the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Favors high weights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Small values raised to a power become negligible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Example: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w</a:t>
            </a:r>
            <a:r>
              <a:rPr baseline="-25000" lang="en-US" sz="2000"/>
              <a:t>i, j </a:t>
            </a:r>
            <a:r>
              <a:rPr lang="en-US" sz="2000"/>
              <a:t>=  0. 9, weight it remains high (0. 9</a:t>
            </a:r>
            <a:r>
              <a:rPr baseline="30000" lang="en-US" sz="2000"/>
              <a:t>2.5 </a:t>
            </a:r>
            <a:r>
              <a:rPr lang="en-US" sz="2000"/>
              <a:t>≈  0. 8)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w</a:t>
            </a:r>
            <a:r>
              <a:rPr baseline="-25000" lang="en-US" sz="2000"/>
              <a:t>i, j </a:t>
            </a:r>
            <a:r>
              <a:rPr lang="en-US" sz="2000"/>
              <a:t>=  0. 1, weight becomes negligible (0. 1</a:t>
            </a:r>
            <a:r>
              <a:rPr baseline="30000" lang="en-US" sz="2000"/>
              <a:t>2.5</a:t>
            </a:r>
            <a:r>
              <a:rPr lang="en-US" sz="2000"/>
              <a:t> ≈  0. 003)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caseAmplification.tiff" id="556" name="Google Shape;55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96" y="2362200"/>
            <a:ext cx="7254704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5"/>
          <p:cNvSpPr txBox="1"/>
          <p:nvPr/>
        </p:nvSpPr>
        <p:spPr>
          <a:xfrm>
            <a:off x="3200400" y="3657600"/>
            <a:ext cx="51816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temBasedPrediction.tiff" id="558" name="Google Shape;55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3888432"/>
            <a:ext cx="2286000" cy="89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Imputation-Boosted CF</a:t>
            </a:r>
            <a:endParaRPr/>
          </a:p>
        </p:txBody>
      </p:sp>
      <p:sp>
        <p:nvSpPr>
          <p:cNvPr id="564" name="Google Shape;564;p46"/>
          <p:cNvSpPr txBox="1"/>
          <p:nvPr>
            <p:ph idx="1" type="body"/>
          </p:nvPr>
        </p:nvSpPr>
        <p:spPr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When the rating data for CF tasks are </a:t>
            </a:r>
            <a:r>
              <a:rPr b="1" lang="en-US" sz="2400">
                <a:solidFill>
                  <a:srgbClr val="FF0000"/>
                </a:solidFill>
              </a:rPr>
              <a:t>extremely sparse</a:t>
            </a:r>
            <a:r>
              <a:rPr b="1" lang="en-US" sz="2400">
                <a:solidFill>
                  <a:srgbClr val="008000"/>
                </a:solidFill>
              </a:rPr>
              <a:t>: hard to produce accurate predictions using the  Pearson correlation-based CF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 et al. proposed imputation-boosted collaborative filtering (IBCF)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First uses an imputation technique to fill in missing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Then use traditional  Pearson correlation-based CF algorithm</a:t>
            </a:r>
            <a:r>
              <a:rPr lang="en-US" sz="2400"/>
              <a:t> on this completed data to predict a user rating for a specified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Example imputation techniques: </a:t>
            </a:r>
            <a:r>
              <a:rPr lang="en-US" sz="2000"/>
              <a:t>mean imputation, linear regression imputation, predictive mean matching imputation, Bayesian multiple imputation, and machine learning classifiers (including naıve Bayes, SVM, neural network, decision tree, lazy Bayesian rules)</a:t>
            </a:r>
            <a:endParaRPr/>
          </a:p>
        </p:txBody>
      </p:sp>
      <p:sp>
        <p:nvSpPr>
          <p:cNvPr id="565" name="Google Shape;565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Extensions to Memory-Based Algorithms: Imputation-Boosted CF (Cont’d)</a:t>
            </a:r>
            <a:endParaRPr/>
          </a:p>
        </p:txBody>
      </p:sp>
      <p:pic>
        <p:nvPicPr>
          <p:cNvPr id="571" name="Google Shape;571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97"/>
          <a:stretch/>
        </p:blipFill>
        <p:spPr>
          <a:xfrm>
            <a:off x="762000" y="1602425"/>
            <a:ext cx="7772400" cy="4365188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47"/>
          <p:cNvSpPr txBox="1"/>
          <p:nvPr/>
        </p:nvSpPr>
        <p:spPr>
          <a:xfrm>
            <a:off x="152400" y="5965388"/>
            <a:ext cx="713943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http://missingdata.lshtm.ac.uk/index.php?option=com_content&amp;view=article&amp;id=68:simple-mean-imputation&amp;catid=39:simple-ad-hoc-methods-for-coping-with-missing-data&amp;Itemid=96</a:t>
            </a:r>
            <a:endParaRPr/>
          </a:p>
        </p:txBody>
      </p:sp>
      <p:sp>
        <p:nvSpPr>
          <p:cNvPr id="574" name="Google Shape;574;p47"/>
          <p:cNvSpPr txBox="1"/>
          <p:nvPr/>
        </p:nvSpPr>
        <p:spPr>
          <a:xfrm>
            <a:off x="4191000" y="3124200"/>
            <a:ext cx="29181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Imputation 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NEIGHBORHOOD-BASED OR MEMORY-BASED COLLABORATIVE FILTERING</a:t>
            </a: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USER-BASED CF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Identify </a:t>
            </a:r>
            <a:r>
              <a:rPr lang="en-US" sz="2000"/>
              <a:t>User’s Neighbors =&gt; Recommendation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Neighborhood-based / Memory-based Collaborative Filtering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Active user: the user we want to make predictions for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User-based CF: </a:t>
            </a:r>
            <a:r>
              <a:rPr lang="en-US" sz="2400">
                <a:solidFill>
                  <a:srgbClr val="0000FF"/>
                </a:solidFill>
              </a:rPr>
              <a:t>A </a:t>
            </a:r>
            <a:r>
              <a:rPr lang="en-US" sz="2400">
                <a:solidFill>
                  <a:srgbClr val="FF0000"/>
                </a:solidFill>
              </a:rPr>
              <a:t>subset</a:t>
            </a:r>
            <a:r>
              <a:rPr lang="en-US" sz="2400">
                <a:solidFill>
                  <a:srgbClr val="0000FF"/>
                </a:solidFill>
              </a:rPr>
              <a:t> of </a:t>
            </a:r>
            <a:r>
              <a:rPr lang="en-US" sz="2400">
                <a:solidFill>
                  <a:srgbClr val="FF0000"/>
                </a:solidFill>
              </a:rPr>
              <a:t>other users (</a:t>
            </a:r>
            <a:r>
              <a:rPr b="1" lang="en-US" sz="2400">
                <a:solidFill>
                  <a:srgbClr val="FF0000"/>
                </a:solidFill>
              </a:rPr>
              <a:t>neighborhood</a:t>
            </a:r>
            <a:r>
              <a:rPr lang="en-US" sz="2400">
                <a:solidFill>
                  <a:srgbClr val="FF0000"/>
                </a:solidFill>
              </a:rPr>
              <a:t>) 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0000FF"/>
                </a:solidFill>
              </a:rPr>
              <a:t>is chosen based on their </a:t>
            </a:r>
            <a:r>
              <a:rPr lang="en-US" sz="2400">
                <a:solidFill>
                  <a:srgbClr val="FF0000"/>
                </a:solidFill>
              </a:rPr>
              <a:t>similarity</a:t>
            </a:r>
            <a:r>
              <a:rPr lang="en-US" sz="2400">
                <a:solidFill>
                  <a:srgbClr val="0000FF"/>
                </a:solidFill>
              </a:rPr>
              <a:t> to </a:t>
            </a:r>
            <a:r>
              <a:rPr lang="en-US" sz="2400">
                <a:solidFill>
                  <a:srgbClr val="FF0000"/>
                </a:solidFill>
              </a:rPr>
              <a:t>the active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</a:t>
            </a:r>
            <a:r>
              <a:rPr lang="en-US" sz="2400">
                <a:solidFill>
                  <a:srgbClr val="FF0000"/>
                </a:solidFill>
              </a:rPr>
              <a:t>weighted combination </a:t>
            </a:r>
            <a:r>
              <a:rPr lang="en-US" sz="2400"/>
              <a:t>of </a:t>
            </a:r>
            <a:r>
              <a:rPr lang="en-US" sz="2400">
                <a:solidFill>
                  <a:srgbClr val="FF0000"/>
                </a:solidFill>
              </a:rPr>
              <a:t>the ratings of neighbors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/>
              <a:t>is used to make predictions for the active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Steps: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 sz="2400"/>
              <a:t>Assign a weight to all users w.r.t. </a:t>
            </a:r>
            <a:r>
              <a:rPr b="1" lang="en-US" sz="2400">
                <a:solidFill>
                  <a:srgbClr val="FF0000"/>
                </a:solidFill>
              </a:rPr>
              <a:t>similarity</a:t>
            </a:r>
            <a:r>
              <a:rPr b="1" lang="en-US" sz="2400"/>
              <a:t> with the </a:t>
            </a:r>
            <a:r>
              <a:rPr b="1" lang="en-US" sz="2400">
                <a:solidFill>
                  <a:srgbClr val="FF0000"/>
                </a:solidFill>
              </a:rPr>
              <a:t>active user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/>
              <a:t>Select </a:t>
            </a:r>
            <a:r>
              <a:rPr b="1" lang="en-US" sz="2400">
                <a:solidFill>
                  <a:srgbClr val="FF0000"/>
                </a:solidFill>
              </a:rPr>
              <a:t>k</a:t>
            </a:r>
            <a:r>
              <a:rPr b="1" lang="en-US" sz="2400"/>
              <a:t> neighbor users that have the </a:t>
            </a:r>
            <a:r>
              <a:rPr b="1" lang="en-US" sz="2400">
                <a:solidFill>
                  <a:srgbClr val="FF0000"/>
                </a:solidFill>
              </a:rPr>
              <a:t>highest similarity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with active user (</a:t>
            </a:r>
            <a:r>
              <a:rPr lang="en-US" sz="2400" u="sng"/>
              <a:t>the neighborhood</a:t>
            </a:r>
            <a:r>
              <a:rPr lang="en-US" sz="2400"/>
              <a:t>)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/>
              <a:t>Compute a prediction from </a:t>
            </a:r>
            <a:r>
              <a:rPr b="1" lang="en-US" sz="2400">
                <a:solidFill>
                  <a:srgbClr val="FF0000"/>
                </a:solidFill>
              </a:rPr>
              <a:t>a weighted combination of the selected neighbors’ ratings</a:t>
            </a:r>
            <a:endParaRPr/>
          </a:p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inesimilarity.tiff"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75" y="5486400"/>
            <a:ext cx="5316025" cy="112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Similarity between users: </a:t>
            </a:r>
            <a:br>
              <a:rPr lang="en-US"/>
            </a:br>
            <a:r>
              <a:rPr lang="en-US"/>
              <a:t>by what measure?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Weight </a:t>
            </a:r>
            <a:r>
              <a:rPr b="1" i="1" lang="en-US" sz="2400"/>
              <a:t>w</a:t>
            </a:r>
            <a:r>
              <a:rPr b="1" baseline="-25000" i="1" lang="en-US" sz="2400"/>
              <a:t>x,y </a:t>
            </a:r>
            <a:r>
              <a:rPr b="1" lang="en-US" sz="2400"/>
              <a:t>is measure of similarity between user </a:t>
            </a:r>
            <a:r>
              <a:rPr b="1" i="1" lang="en-US" sz="2400"/>
              <a:t>x</a:t>
            </a:r>
            <a:r>
              <a:rPr b="1" lang="en-US" sz="2400"/>
              <a:t> and active user </a:t>
            </a:r>
            <a:r>
              <a:rPr b="1" i="1" lang="en-US" sz="2400"/>
              <a:t>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Let </a:t>
            </a:r>
            <a:r>
              <a:rPr b="1" i="1" lang="en-US" sz="2400"/>
              <a:t>r</a:t>
            </a:r>
            <a:r>
              <a:rPr b="1" baseline="-25000" i="1" lang="en-US" sz="2400"/>
              <a:t>x</a:t>
            </a:r>
            <a:r>
              <a:rPr lang="en-US" sz="2400"/>
              <a:t> be the vector of user </a:t>
            </a:r>
            <a:r>
              <a:rPr b="1" i="1" lang="en-US" sz="2400"/>
              <a:t>x</a:t>
            </a:r>
            <a:r>
              <a:rPr lang="en-US" sz="2400"/>
              <a:t>’s ratings</a:t>
            </a:r>
            <a:endParaRPr b="1" i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FF0066"/>
                </a:solidFill>
              </a:rPr>
              <a:t>Possible similarity metrics: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Jaccard similarity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(Intersection / union) of two 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Doesn’t use non-boolean values: e.g., ratings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Cosine similarity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Treat ratings as vectors to points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Cosine similarity between points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6248400" y="2466201"/>
            <a:ext cx="25146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as sets: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= {1, 4, 5}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= {1, 3, 4}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6236164" y="4255387"/>
            <a:ext cx="2510624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as points: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= {1, 0, 0, 1, 3}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= {1, 0, 2, 2, 0}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JACCARD SIMILARITY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Similarity between users: </a:t>
            </a:r>
            <a:br>
              <a:rPr lang="en-US"/>
            </a:br>
            <a:r>
              <a:rPr lang="en-US"/>
              <a:t>by what measure?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dataMining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