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</p:sldIdLst>
  <p:sldSz cy="6858000" cx="9144000"/>
  <p:notesSz cx="6858000" cy="9144000"/>
  <p:embeddedFontLst>
    <p:embeddedFont>
      <p:font typeface="Tahoma"/>
      <p:regular r:id="rId77"/>
      <p:bold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9" roundtripDataSignature="AMtx7miM1GCUI6Qez1D0PVGHTAtuBKdb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D7F542-36AD-4F90-B56D-4261DDDEA1BE}">
  <a:tblStyle styleId="{AAD7F542-36AD-4F90-B56D-4261DDDEA1B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Tahoma-regular.fntdata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customschemas.google.com/relationships/presentationmetadata" Target="metadata"/><Relationship Id="rId34" Type="http://schemas.openxmlformats.org/officeDocument/2006/relationships/slide" Target="slides/slide28.xml"/><Relationship Id="rId78" Type="http://schemas.openxmlformats.org/officeDocument/2006/relationships/font" Target="fonts/Tahoma-bold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6" name="Google Shape;29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 spring 0201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2018 Spring 0201</a:t>
            </a:r>
            <a:endParaRPr/>
          </a:p>
        </p:txBody>
      </p:sp>
      <p:sp>
        <p:nvSpPr>
          <p:cNvPr id="297" name="Google Shape;297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201603w1.1</a:t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5" name="Google Shape;55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Google Shape;556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2" name="Google Shape;652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Google Shape;653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7" name="Google Shape;857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8" name="Google Shape;858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201603.2 w2.1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201802 w1.1</a:t>
            </a:r>
            <a:endParaRPr/>
          </a:p>
        </p:txBody>
      </p:sp>
      <p:sp>
        <p:nvSpPr>
          <p:cNvPr id="168" name="Google Shape;168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2016.3 w2.1</a:t>
            </a:r>
            <a:endParaRPr/>
          </a:p>
        </p:txBody>
      </p:sp>
      <p:sp>
        <p:nvSpPr>
          <p:cNvPr id="175" name="Google Shape;175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7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1"/>
          <p:cNvSpPr txBox="1"/>
          <p:nvPr>
            <p:ph idx="1" type="body"/>
          </p:nvPr>
        </p:nvSpPr>
        <p:spPr>
          <a:xfrm rot="5400000">
            <a:off x="22479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8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8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7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0" name="Google Shape;30;p7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6"/>
          <p:cNvSpPr txBox="1"/>
          <p:nvPr>
            <p:ph idx="1" type="body"/>
          </p:nvPr>
        </p:nvSpPr>
        <p:spPr>
          <a:xfrm>
            <a:off x="685800" y="13716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1" name="Google Shape;41;p76"/>
          <p:cNvSpPr txBox="1"/>
          <p:nvPr>
            <p:ph idx="2" type="body"/>
          </p:nvPr>
        </p:nvSpPr>
        <p:spPr>
          <a:xfrm>
            <a:off x="4648200" y="14478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2" name="Google Shape;42;p7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8" name="Google Shape;48;p7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9" name="Google Shape;49;p7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0" name="Google Shape;50;p7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1" name="Google Shape;51;p7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⮚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7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7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8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71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7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7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7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mmds.or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en.wikipedia.org/wiki/Linear_predictor_function" TargetMode="External"/><Relationship Id="rId4" Type="http://schemas.openxmlformats.org/officeDocument/2006/relationships/hyperlink" Target="http://en.wikipedia.org/wiki/Parameters" TargetMode="External"/><Relationship Id="rId5" Type="http://schemas.openxmlformats.org/officeDocument/2006/relationships/hyperlink" Target="http://en.wikipedia.org/wiki/Estimation_theory" TargetMode="External"/><Relationship Id="rId6" Type="http://schemas.openxmlformats.org/officeDocument/2006/relationships/hyperlink" Target="http://en.wikipedia.org/wiki/Linear_mode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8.jpg"/><Relationship Id="rId4" Type="http://schemas.openxmlformats.org/officeDocument/2006/relationships/image" Target="../media/image2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2.png"/><Relationship Id="rId4" Type="http://schemas.openxmlformats.org/officeDocument/2006/relationships/image" Target="../media/image26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4.png"/></Relationships>
</file>

<file path=ppt/slides/_rels/slide5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png"/><Relationship Id="rId10" Type="http://schemas.openxmlformats.org/officeDocument/2006/relationships/image" Target="../media/image33.png"/><Relationship Id="rId13" Type="http://schemas.openxmlformats.org/officeDocument/2006/relationships/image" Target="../media/image43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34.png"/><Relationship Id="rId5" Type="http://schemas.openxmlformats.org/officeDocument/2006/relationships/image" Target="../media/image39.png"/><Relationship Id="rId6" Type="http://schemas.openxmlformats.org/officeDocument/2006/relationships/image" Target="../media/image30.png"/><Relationship Id="rId7" Type="http://schemas.openxmlformats.org/officeDocument/2006/relationships/image" Target="../media/image36.png"/><Relationship Id="rId8" Type="http://schemas.openxmlformats.org/officeDocument/2006/relationships/image" Target="../media/image2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1.png"/><Relationship Id="rId4" Type="http://schemas.openxmlformats.org/officeDocument/2006/relationships/image" Target="../media/image41.png"/><Relationship Id="rId5" Type="http://schemas.openxmlformats.org/officeDocument/2006/relationships/image" Target="../media/image44.png"/><Relationship Id="rId6" Type="http://schemas.openxmlformats.org/officeDocument/2006/relationships/image" Target="../media/image48.png"/><Relationship Id="rId7" Type="http://schemas.openxmlformats.org/officeDocument/2006/relationships/image" Target="../media/image4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6.png"/><Relationship Id="rId4" Type="http://schemas.openxmlformats.org/officeDocument/2006/relationships/image" Target="../media/image5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685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Systems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371600" y="19812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8000"/>
                </a:solidFill>
              </a:rPr>
              <a:t>Collaborative Filtering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8000"/>
                </a:solidFill>
              </a:rPr>
              <a:t>Hybrid Systems</a:t>
            </a:r>
            <a:endParaRPr sz="2000">
              <a:solidFill>
                <a:srgbClr val="008000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91" name="Google Shape;91;p1"/>
          <p:cNvSpPr txBox="1"/>
          <p:nvPr/>
        </p:nvSpPr>
        <p:spPr>
          <a:xfrm>
            <a:off x="2260046" y="3941455"/>
            <a:ext cx="4623907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Wei-Min Shen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Southern California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Thanks for source slides and material to: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J. Leskovec, A. Rajaraman, J. Ullman: Mining of Massive Datasets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http://www.mmds.org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Pearson Correlation between items i, j</a:t>
            </a:r>
            <a:endParaRPr/>
          </a:p>
        </p:txBody>
      </p:sp>
      <p:sp>
        <p:nvSpPr>
          <p:cNvPr id="185" name="Google Shape;185;p10"/>
          <p:cNvSpPr txBox="1"/>
          <p:nvPr>
            <p:ph idx="1" type="body"/>
          </p:nvPr>
        </p:nvSpPr>
        <p:spPr>
          <a:xfrm>
            <a:off x="685799" y="5105400"/>
            <a:ext cx="822544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Note: Sum over set of </a:t>
            </a:r>
            <a:r>
              <a:rPr b="1" lang="en-US" sz="2400" u="sng">
                <a:solidFill>
                  <a:srgbClr val="FF0066"/>
                </a:solidFill>
              </a:rPr>
              <a:t>co-users</a:t>
            </a:r>
            <a:r>
              <a:rPr b="1" lang="en-US" sz="2400">
                <a:solidFill>
                  <a:srgbClr val="FF0066"/>
                </a:solidFill>
              </a:rPr>
              <a:t> </a:t>
            </a:r>
            <a:r>
              <a:rPr b="1" i="1" lang="en-US" sz="2400">
                <a:solidFill>
                  <a:srgbClr val="FF0066"/>
                </a:solidFill>
              </a:rPr>
              <a:t>U</a:t>
            </a:r>
            <a:r>
              <a:rPr b="1" lang="en-US" sz="2400">
                <a:solidFill>
                  <a:srgbClr val="FF0066"/>
                </a:solidFill>
              </a:rPr>
              <a:t> who rated both items</a:t>
            </a:r>
            <a:r>
              <a:rPr b="1" i="1" lang="en-US" sz="2400">
                <a:solidFill>
                  <a:srgbClr val="FF0066"/>
                </a:solidFill>
              </a:rPr>
              <a:t> i, j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r</a:t>
            </a:r>
            <a:r>
              <a:rPr baseline="-25000" i="1" lang="en-US" sz="2400"/>
              <a:t>u,i </a:t>
            </a:r>
            <a:r>
              <a:rPr lang="en-US" sz="2400"/>
              <a:t>is rating of user</a:t>
            </a:r>
            <a:r>
              <a:rPr i="1" lang="en-US" sz="2400"/>
              <a:t> u </a:t>
            </a:r>
            <a:r>
              <a:rPr lang="en-US" sz="2400"/>
              <a:t>on item</a:t>
            </a:r>
            <a:r>
              <a:rPr i="1" lang="en-US" sz="2400"/>
              <a:t> i</a:t>
            </a:r>
            <a:endParaRPr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r</a:t>
            </a:r>
            <a:r>
              <a:rPr baseline="-25000" i="1" lang="en-US" sz="2400"/>
              <a:t>i</a:t>
            </a:r>
            <a:r>
              <a:rPr lang="en-US" sz="2400"/>
              <a:t> is average rating of </a:t>
            </a:r>
            <a:r>
              <a:rPr i="1" lang="en-US" sz="2400"/>
              <a:t>i</a:t>
            </a:r>
            <a:r>
              <a:rPr baseline="30000" i="1" lang="en-US" sz="2400"/>
              <a:t>th</a:t>
            </a:r>
            <a:r>
              <a:rPr lang="en-US" sz="2400"/>
              <a:t> item by those co-users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86" name="Google Shape;186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990600" y="2052935"/>
            <a:ext cx="381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_</a:t>
            </a:r>
            <a:endParaRPr/>
          </a:p>
        </p:txBody>
      </p:sp>
      <p:pic>
        <p:nvPicPr>
          <p:cNvPr descr="pearsonCorrItemExpl.tiff" id="188" name="Google Shape;1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51" y="1176222"/>
            <a:ext cx="8678498" cy="3748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10"/>
          <p:cNvCxnSpPr/>
          <p:nvPr/>
        </p:nvCxnSpPr>
        <p:spPr>
          <a:xfrm>
            <a:off x="1066800" y="6096000"/>
            <a:ext cx="27432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10"/>
          <p:cNvSpPr txBox="1"/>
          <p:nvPr/>
        </p:nvSpPr>
        <p:spPr>
          <a:xfrm>
            <a:off x="381000" y="2207567"/>
            <a:ext cx="85507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cosine similarity of the rate of </a:t>
            </a:r>
            <a:r>
              <a:rPr i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</a:t>
            </a:r>
            <a:r>
              <a:rPr i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u,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averaged by the co-users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Pearson Correlation between items i, j</a:t>
            </a:r>
            <a:endParaRPr/>
          </a:p>
        </p:txBody>
      </p:sp>
      <p:pic>
        <p:nvPicPr>
          <p:cNvPr id="196" name="Google Shape;19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119" y="1371600"/>
            <a:ext cx="699531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1"/>
          <p:cNvSpPr txBox="1"/>
          <p:nvPr/>
        </p:nvSpPr>
        <p:spPr>
          <a:xfrm>
            <a:off x="457200" y="5989737"/>
            <a:ext cx="69274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Source: Su, X., &amp; Khoshgoftaar, T. M. (2009). A survey of collaborative filtering techniques. 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Advances in artificial intelligence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2009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4.</a:t>
            </a:r>
            <a:endParaRPr/>
          </a:p>
        </p:txBody>
      </p:sp>
      <p:sp>
        <p:nvSpPr>
          <p:cNvPr id="199" name="Google Shape;199;p11"/>
          <p:cNvSpPr/>
          <p:nvPr/>
        </p:nvSpPr>
        <p:spPr>
          <a:xfrm>
            <a:off x="2514600" y="2362200"/>
            <a:ext cx="4870057" cy="3459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2514601" y="3356706"/>
            <a:ext cx="4673770" cy="27977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1085231" y="3257103"/>
            <a:ext cx="9348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202" name="Google Shape;202;p11"/>
          <p:cNvSpPr txBox="1"/>
          <p:nvPr/>
        </p:nvSpPr>
        <p:spPr>
          <a:xfrm>
            <a:off x="4267200" y="1406633"/>
            <a:ext cx="9605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</a:t>
            </a:r>
            <a:endParaRPr/>
          </a:p>
        </p:txBody>
      </p:sp>
      <p:sp>
        <p:nvSpPr>
          <p:cNvPr id="203" name="Google Shape;203;p11"/>
          <p:cNvSpPr txBox="1"/>
          <p:nvPr/>
        </p:nvSpPr>
        <p:spPr>
          <a:xfrm>
            <a:off x="7188370" y="3105834"/>
            <a:ext cx="18998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Who are the </a:t>
            </a:r>
            <a:b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co-users of {</a:t>
            </a:r>
            <a:r>
              <a:rPr i="1"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i="1"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}?</a:t>
            </a:r>
            <a:endParaRPr/>
          </a:p>
        </p:txBody>
      </p:sp>
      <p:sp>
        <p:nvSpPr>
          <p:cNvPr id="204" name="Google Shape;204;p11"/>
          <p:cNvSpPr/>
          <p:nvPr/>
        </p:nvSpPr>
        <p:spPr>
          <a:xfrm>
            <a:off x="2419827" y="4500238"/>
            <a:ext cx="4870057" cy="3459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Item-Based Predictions Using a Simple Weighted Average</a:t>
            </a:r>
            <a:endParaRPr/>
          </a:p>
        </p:txBody>
      </p:sp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Predict rating for user </a:t>
            </a:r>
            <a:r>
              <a:rPr i="1" lang="en-US" sz="2400"/>
              <a:t>u</a:t>
            </a:r>
            <a:r>
              <a:rPr lang="en-US" sz="2400"/>
              <a:t> on item</a:t>
            </a:r>
            <a:r>
              <a:rPr i="1" lang="en-US" sz="2400"/>
              <a:t> i</a:t>
            </a:r>
            <a:endParaRPr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w</a:t>
            </a:r>
            <a:r>
              <a:rPr baseline="-25000" i="1" lang="en-US" sz="2400"/>
              <a:t>i,</a:t>
            </a:r>
            <a:r>
              <a:rPr baseline="-25000" lang="en-US" sz="2400"/>
              <a:t>n </a:t>
            </a:r>
            <a:r>
              <a:rPr lang="en-US" sz="2400"/>
              <a:t>is weight between items</a:t>
            </a:r>
            <a:r>
              <a:rPr i="1" lang="en-US" sz="2400"/>
              <a:t> i and 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r</a:t>
            </a:r>
            <a:r>
              <a:rPr baseline="-25000" i="1" lang="en-US" sz="2400"/>
              <a:t>u,n </a:t>
            </a:r>
            <a:r>
              <a:rPr lang="en-US" sz="2400"/>
              <a:t>is rating for user </a:t>
            </a:r>
            <a:r>
              <a:rPr i="1" lang="en-US" sz="2400"/>
              <a:t>u </a:t>
            </a:r>
            <a:r>
              <a:rPr lang="en-US" sz="2400"/>
              <a:t>on item </a:t>
            </a:r>
            <a:r>
              <a:rPr i="1" lang="en-US" sz="2400"/>
              <a:t>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Summation over </a:t>
            </a:r>
            <a:r>
              <a:rPr b="1" lang="en-US" sz="2400">
                <a:solidFill>
                  <a:srgbClr val="0000FF"/>
                </a:solidFill>
              </a:rPr>
              <a:t>neighborhood set </a:t>
            </a:r>
            <a:r>
              <a:rPr b="1" i="1" lang="en-US" sz="2400">
                <a:solidFill>
                  <a:srgbClr val="0000FF"/>
                </a:solidFill>
              </a:rPr>
              <a:t>N</a:t>
            </a:r>
            <a:r>
              <a:rPr b="1" lang="en-US" sz="2400">
                <a:solidFill>
                  <a:srgbClr val="0000FF"/>
                </a:solidFill>
              </a:rPr>
              <a:t> of </a:t>
            </a:r>
            <a:r>
              <a:rPr b="1" lang="en-US" sz="2400">
                <a:solidFill>
                  <a:srgbClr val="FF0000"/>
                </a:solidFill>
              </a:rPr>
              <a:t>items</a:t>
            </a:r>
            <a:r>
              <a:rPr b="1"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rated by </a:t>
            </a:r>
            <a:r>
              <a:rPr i="1" lang="en-US" sz="2400"/>
              <a:t>u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that are most similar to </a:t>
            </a:r>
            <a:r>
              <a:rPr i="1" lang="en-US" sz="2400">
                <a:solidFill>
                  <a:srgbClr val="FF0000"/>
                </a:solidFill>
              </a:rPr>
              <a:t>i</a:t>
            </a:r>
            <a:endParaRPr i="1" sz="2400">
              <a:solidFill>
                <a:srgbClr val="FF0000"/>
              </a:solidFill>
            </a:endParaRPr>
          </a:p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BasedPrediction.tiff"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518945"/>
            <a:ext cx="3216234" cy="1261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emPredictionExpl.tiff" id="213" name="Google Shape;21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753509"/>
            <a:ext cx="7497088" cy="111389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 txBox="1"/>
          <p:nvPr/>
        </p:nvSpPr>
        <p:spPr>
          <a:xfrm>
            <a:off x="673572" y="5869963"/>
            <a:ext cx="7022628" cy="75687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1660" l="-179" r="0" t="-83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Item-Based Predictions Using a Simple Weighted Average</a:t>
            </a:r>
            <a:endParaRPr/>
          </a:p>
        </p:txBody>
      </p:sp>
      <p:sp>
        <p:nvSpPr>
          <p:cNvPr id="220" name="Google Shape;220;p1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Predict rating for user </a:t>
            </a:r>
            <a:r>
              <a:rPr i="1" lang="en-US" sz="2400"/>
              <a:t>u</a:t>
            </a:r>
            <a:r>
              <a:rPr lang="en-US" sz="2400"/>
              <a:t> on item</a:t>
            </a:r>
            <a:r>
              <a:rPr i="1" lang="en-US" sz="2400"/>
              <a:t> i</a:t>
            </a:r>
            <a:endParaRPr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w</a:t>
            </a:r>
            <a:r>
              <a:rPr baseline="-25000" i="1" lang="en-US" sz="2400"/>
              <a:t>i,</a:t>
            </a:r>
            <a:r>
              <a:rPr baseline="-25000" lang="en-US" sz="2400"/>
              <a:t>n </a:t>
            </a:r>
            <a:r>
              <a:rPr lang="en-US" sz="2400"/>
              <a:t>is weight between items</a:t>
            </a:r>
            <a:r>
              <a:rPr i="1" lang="en-US" sz="2400"/>
              <a:t> i and 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r</a:t>
            </a:r>
            <a:r>
              <a:rPr baseline="-25000" i="1" lang="en-US" sz="2400"/>
              <a:t>u,n </a:t>
            </a:r>
            <a:r>
              <a:rPr lang="en-US" sz="2400"/>
              <a:t>is rating for user </a:t>
            </a:r>
            <a:r>
              <a:rPr i="1" lang="en-US" sz="2400"/>
              <a:t>u </a:t>
            </a:r>
            <a:r>
              <a:rPr lang="en-US" sz="2400"/>
              <a:t>on item </a:t>
            </a:r>
            <a:r>
              <a:rPr i="1" lang="en-US" sz="2400"/>
              <a:t>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Summation over </a:t>
            </a:r>
            <a:r>
              <a:rPr b="1" lang="en-US" sz="2400">
                <a:solidFill>
                  <a:srgbClr val="0000FF"/>
                </a:solidFill>
              </a:rPr>
              <a:t>neighborhood set </a:t>
            </a:r>
            <a:r>
              <a:rPr b="1" i="1" lang="en-US" sz="2400">
                <a:solidFill>
                  <a:srgbClr val="0000FF"/>
                </a:solidFill>
              </a:rPr>
              <a:t>N</a:t>
            </a:r>
            <a:r>
              <a:rPr b="1" lang="en-US" sz="2400">
                <a:solidFill>
                  <a:srgbClr val="0000FF"/>
                </a:solidFill>
              </a:rPr>
              <a:t> of </a:t>
            </a:r>
            <a:r>
              <a:rPr b="1" lang="en-US" sz="2400">
                <a:solidFill>
                  <a:srgbClr val="FF0000"/>
                </a:solidFill>
              </a:rPr>
              <a:t>items</a:t>
            </a:r>
            <a:r>
              <a:rPr b="1"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rated by </a:t>
            </a:r>
            <a:r>
              <a:rPr i="1" lang="en-US" sz="2400"/>
              <a:t>u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that are most similar to </a:t>
            </a:r>
            <a:r>
              <a:rPr i="1" lang="en-US" sz="2400">
                <a:solidFill>
                  <a:srgbClr val="FF0000"/>
                </a:solidFill>
              </a:rPr>
              <a:t>i</a:t>
            </a:r>
            <a:endParaRPr i="1" sz="2400">
              <a:solidFill>
                <a:srgbClr val="FF0000"/>
              </a:solidFill>
            </a:endParaRPr>
          </a:p>
        </p:txBody>
      </p:sp>
      <p:sp>
        <p:nvSpPr>
          <p:cNvPr id="221" name="Google Shape;221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3"/>
          <p:cNvSpPr txBox="1"/>
          <p:nvPr/>
        </p:nvSpPr>
        <p:spPr>
          <a:xfrm>
            <a:off x="1060686" y="3581400"/>
            <a:ext cx="7022628" cy="7568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1660" l="-180" r="0" t="-83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2062804" y="5065426"/>
            <a:ext cx="12093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Neighbor item 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aseline="-25000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’s rate</a:t>
            </a:r>
            <a:endParaRPr/>
          </a:p>
        </p:txBody>
      </p:sp>
      <p:cxnSp>
        <p:nvCxnSpPr>
          <p:cNvPr id="224" name="Google Shape;224;p13"/>
          <p:cNvCxnSpPr>
            <a:stCxn id="223" idx="0"/>
          </p:cNvCxnSpPr>
          <p:nvPr/>
        </p:nvCxnSpPr>
        <p:spPr>
          <a:xfrm rot="10800000">
            <a:off x="2391157" y="4264126"/>
            <a:ext cx="276300" cy="80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p13"/>
          <p:cNvSpPr txBox="1"/>
          <p:nvPr/>
        </p:nvSpPr>
        <p:spPr>
          <a:xfrm>
            <a:off x="5510632" y="5065426"/>
            <a:ext cx="9973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Neighbor 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i="1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aseline="-25000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opinion</a:t>
            </a:r>
            <a:endParaRPr/>
          </a:p>
        </p:txBody>
      </p:sp>
      <p:cxnSp>
        <p:nvCxnSpPr>
          <p:cNvPr id="226" name="Google Shape;226;p13"/>
          <p:cNvCxnSpPr>
            <a:stCxn id="225" idx="0"/>
          </p:cNvCxnSpPr>
          <p:nvPr/>
        </p:nvCxnSpPr>
        <p:spPr>
          <a:xfrm rot="10800000">
            <a:off x="5839227" y="4264126"/>
            <a:ext cx="170100" cy="80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7" name="Google Shape;227;p13"/>
          <p:cNvSpPr txBox="1"/>
          <p:nvPr/>
        </p:nvSpPr>
        <p:spPr>
          <a:xfrm>
            <a:off x="3451327" y="5219664"/>
            <a:ext cx="15728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much you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trust Neighbor n</a:t>
            </a:r>
            <a:r>
              <a:rPr baseline="-25000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cxnSp>
        <p:nvCxnSpPr>
          <p:cNvPr id="228" name="Google Shape;228;p13"/>
          <p:cNvCxnSpPr>
            <a:stCxn id="227" idx="0"/>
          </p:cNvCxnSpPr>
          <p:nvPr/>
        </p:nvCxnSpPr>
        <p:spPr>
          <a:xfrm rot="10800000">
            <a:off x="3779660" y="4418364"/>
            <a:ext cx="458100" cy="80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9" name="Google Shape;229;p13"/>
          <p:cNvSpPr txBox="1"/>
          <p:nvPr/>
        </p:nvSpPr>
        <p:spPr>
          <a:xfrm>
            <a:off x="6901960" y="5148590"/>
            <a:ext cx="15953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much you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trust Neighbor n</a:t>
            </a:r>
            <a:r>
              <a:rPr baseline="-25000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baseline="-25000"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30" name="Google Shape;230;p13"/>
          <p:cNvCxnSpPr>
            <a:stCxn id="229" idx="0"/>
          </p:cNvCxnSpPr>
          <p:nvPr/>
        </p:nvCxnSpPr>
        <p:spPr>
          <a:xfrm rot="10800000">
            <a:off x="7230415" y="4347290"/>
            <a:ext cx="469200" cy="80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1" name="Google Shape;231;p13"/>
          <p:cNvSpPr txBox="1"/>
          <p:nvPr/>
        </p:nvSpPr>
        <p:spPr>
          <a:xfrm>
            <a:off x="530461" y="5992269"/>
            <a:ext cx="54832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neighbors of item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are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{n</a:t>
            </a:r>
            <a:r>
              <a:rPr baseline="-2500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n</a:t>
            </a:r>
            <a:r>
              <a:rPr baseline="-2500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endParaRPr/>
          </a:p>
        </p:txBody>
      </p:sp>
      <p:graphicFrame>
        <p:nvGraphicFramePr>
          <p:cNvPr id="237" name="Google Shape;237;p14"/>
          <p:cNvGraphicFramePr/>
          <p:nvPr/>
        </p:nvGraphicFramePr>
        <p:xfrm>
          <a:off x="1158875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{AAD7F542-36AD-4F90-B56D-4261DDDEA1BE}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p14"/>
          <p:cNvSpPr txBox="1"/>
          <p:nvPr/>
        </p:nvSpPr>
        <p:spPr>
          <a:xfrm>
            <a:off x="4130675" y="1143000"/>
            <a:ext cx="7633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239" name="Google Shape;239;p14"/>
          <p:cNvSpPr txBox="1"/>
          <p:nvPr/>
        </p:nvSpPr>
        <p:spPr>
          <a:xfrm rot="-5400000">
            <a:off x="313531" y="3521869"/>
            <a:ext cx="989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  <p:grpSp>
        <p:nvGrpSpPr>
          <p:cNvPr id="240" name="Google Shape;240;p14"/>
          <p:cNvGrpSpPr/>
          <p:nvPr/>
        </p:nvGrpSpPr>
        <p:grpSpPr>
          <a:xfrm>
            <a:off x="1828800" y="5892804"/>
            <a:ext cx="5867400" cy="533400"/>
            <a:chOff x="1392" y="3744"/>
            <a:chExt cx="3696" cy="336"/>
          </a:xfrm>
        </p:grpSpPr>
        <p:sp>
          <p:nvSpPr>
            <p:cNvPr id="241" name="Google Shape;241;p14"/>
            <p:cNvSpPr/>
            <p:nvPr/>
          </p:nvSpPr>
          <p:spPr>
            <a:xfrm>
              <a:off x="1392" y="3744"/>
              <a:ext cx="336" cy="33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3072" y="3744"/>
              <a:ext cx="336" cy="336"/>
            </a:xfrm>
            <a:prstGeom prst="rect">
              <a:avLst/>
            </a:prstGeom>
            <a:solidFill>
              <a:srgbClr val="FFF905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3" name="Google Shape;243;p14"/>
            <p:cNvSpPr txBox="1"/>
            <p:nvPr/>
          </p:nvSpPr>
          <p:spPr>
            <a:xfrm>
              <a:off x="1728" y="3792"/>
              <a:ext cx="124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unknown rating</a:t>
              </a:r>
              <a:endParaRPr/>
            </a:p>
          </p:txBody>
        </p:sp>
        <p:sp>
          <p:nvSpPr>
            <p:cNvPr id="244" name="Google Shape;244;p14"/>
            <p:cNvSpPr txBox="1"/>
            <p:nvPr/>
          </p:nvSpPr>
          <p:spPr>
            <a:xfrm>
              <a:off x="3408" y="3792"/>
              <a:ext cx="168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rating between 1 to 5</a:t>
              </a:r>
              <a:endParaRPr/>
            </a:p>
          </p:txBody>
        </p:sp>
      </p:grpSp>
      <p:sp>
        <p:nvSpPr>
          <p:cNvPr id="245" name="Google Shape;245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endParaRPr/>
          </a:p>
        </p:txBody>
      </p:sp>
      <p:graphicFrame>
        <p:nvGraphicFramePr>
          <p:cNvPr id="251" name="Google Shape;251;p15"/>
          <p:cNvGraphicFramePr/>
          <p:nvPr/>
        </p:nvGraphicFramePr>
        <p:xfrm>
          <a:off x="1158875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{AAD7F542-36AD-4F90-B56D-4261DDDEA1BE}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 </a:t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15"/>
          <p:cNvSpPr txBox="1"/>
          <p:nvPr/>
        </p:nvSpPr>
        <p:spPr>
          <a:xfrm>
            <a:off x="4130675" y="1143000"/>
            <a:ext cx="7633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253" name="Google Shape;253;p15"/>
          <p:cNvSpPr/>
          <p:nvPr/>
        </p:nvSpPr>
        <p:spPr>
          <a:xfrm>
            <a:off x="1997075" y="5892804"/>
            <a:ext cx="533400" cy="533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2530475" y="5969004"/>
            <a:ext cx="4038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estimate rating of movie </a:t>
            </a:r>
            <a:r>
              <a:rPr b="1" lang="en-US" sz="1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user </a:t>
            </a:r>
            <a:r>
              <a:rPr b="1" lang="en-US" sz="1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55" name="Google Shape;255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15"/>
          <p:cNvSpPr txBox="1"/>
          <p:nvPr/>
        </p:nvSpPr>
        <p:spPr>
          <a:xfrm rot="-5400000">
            <a:off x="313531" y="3521869"/>
            <a:ext cx="989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br>
              <a:rPr lang="en-US"/>
            </a:br>
            <a:r>
              <a:rPr lang="en-US"/>
              <a:t>First: what is similarity between items?</a:t>
            </a:r>
            <a:endParaRPr/>
          </a:p>
        </p:txBody>
      </p:sp>
      <p:graphicFrame>
        <p:nvGraphicFramePr>
          <p:cNvPr id="262" name="Google Shape;262;p16"/>
          <p:cNvGraphicFramePr/>
          <p:nvPr/>
        </p:nvGraphicFramePr>
        <p:xfrm>
          <a:off x="1158875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{AAD7F542-36AD-4F90-B56D-4261DDDEA1BE}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 </a:t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i="0" sz="2000" u="sng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3" name="Google Shape;263;p16"/>
          <p:cNvSpPr txBox="1"/>
          <p:nvPr/>
        </p:nvSpPr>
        <p:spPr>
          <a:xfrm>
            <a:off x="4130675" y="1143000"/>
            <a:ext cx="7633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264" name="Google Shape;264;p16"/>
          <p:cNvSpPr txBox="1"/>
          <p:nvPr/>
        </p:nvSpPr>
        <p:spPr>
          <a:xfrm>
            <a:off x="1528763" y="5663624"/>
            <a:ext cx="608647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Neighbor selection: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Identify movies </a:t>
            </a:r>
            <a:r>
              <a:rPr b="1"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similar to movie 1</a:t>
            </a:r>
            <a:r>
              <a:rPr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rated by user 5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Neighborhood size is 2: pick movies 3 and 6</a:t>
            </a:r>
            <a:endParaRPr/>
          </a:p>
        </p:txBody>
      </p:sp>
      <p:sp>
        <p:nvSpPr>
          <p:cNvPr id="265" name="Google Shape;265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16"/>
          <p:cNvSpPr txBox="1"/>
          <p:nvPr/>
        </p:nvSpPr>
        <p:spPr>
          <a:xfrm rot="-5400000">
            <a:off x="313531" y="3521869"/>
            <a:ext cx="989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  <p:sp>
        <p:nvSpPr>
          <p:cNvPr id="267" name="Google Shape;267;p16"/>
          <p:cNvSpPr txBox="1"/>
          <p:nvPr/>
        </p:nvSpPr>
        <p:spPr>
          <a:xfrm>
            <a:off x="7788275" y="2286000"/>
            <a:ext cx="898525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0.41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-0.31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0.59</a:t>
            </a:r>
            <a:endParaRPr/>
          </a:p>
        </p:txBody>
      </p:sp>
      <p:sp>
        <p:nvSpPr>
          <p:cNvPr id="268" name="Google Shape;268;p16"/>
          <p:cNvSpPr/>
          <p:nvPr/>
        </p:nvSpPr>
        <p:spPr>
          <a:xfrm>
            <a:off x="7467600" y="1038761"/>
            <a:ext cx="18288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Similarity (made up for example):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1,j</a:t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endParaRPr/>
          </a:p>
        </p:txBody>
      </p:sp>
      <p:graphicFrame>
        <p:nvGraphicFramePr>
          <p:cNvPr id="274" name="Google Shape;274;p17"/>
          <p:cNvGraphicFramePr/>
          <p:nvPr/>
        </p:nvGraphicFramePr>
        <p:xfrm>
          <a:off x="1158875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{AAD7F542-36AD-4F90-B56D-4261DDDEA1BE}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 </a:t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i="0" sz="2000" u="sng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5" name="Google Shape;275;p17"/>
          <p:cNvSpPr txBox="1"/>
          <p:nvPr/>
        </p:nvSpPr>
        <p:spPr>
          <a:xfrm>
            <a:off x="4130675" y="1143000"/>
            <a:ext cx="7633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276" name="Google Shape;276;p17"/>
          <p:cNvSpPr txBox="1"/>
          <p:nvPr/>
        </p:nvSpPr>
        <p:spPr>
          <a:xfrm>
            <a:off x="1676400" y="5791200"/>
            <a:ext cx="4267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weights: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1,3</a:t>
            </a: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=0.41, w</a:t>
            </a:r>
            <a:r>
              <a:rPr b="1" baseline="-25000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1,6</a:t>
            </a: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=0.59</a:t>
            </a:r>
            <a:endParaRPr/>
          </a:p>
        </p:txBody>
      </p:sp>
      <p:sp>
        <p:nvSpPr>
          <p:cNvPr id="277" name="Google Shape;277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17"/>
          <p:cNvSpPr txBox="1"/>
          <p:nvPr/>
        </p:nvSpPr>
        <p:spPr>
          <a:xfrm rot="-5400000">
            <a:off x="319763" y="3520252"/>
            <a:ext cx="9765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  <p:sp>
        <p:nvSpPr>
          <p:cNvPr id="279" name="Google Shape;279;p17"/>
          <p:cNvSpPr txBox="1"/>
          <p:nvPr/>
        </p:nvSpPr>
        <p:spPr>
          <a:xfrm>
            <a:off x="7788275" y="2286000"/>
            <a:ext cx="89852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0.41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-0.31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0.59</a:t>
            </a:r>
            <a:endParaRPr/>
          </a:p>
        </p:txBody>
      </p:sp>
      <p:sp>
        <p:nvSpPr>
          <p:cNvPr id="280" name="Google Shape;280;p17"/>
          <p:cNvSpPr/>
          <p:nvPr/>
        </p:nvSpPr>
        <p:spPr>
          <a:xfrm>
            <a:off x="7669439" y="1066800"/>
            <a:ext cx="155076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Similarity (made up):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1,j</a:t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endParaRPr/>
          </a:p>
        </p:txBody>
      </p:sp>
      <p:graphicFrame>
        <p:nvGraphicFramePr>
          <p:cNvPr id="286" name="Google Shape;286;p18"/>
          <p:cNvGraphicFramePr/>
          <p:nvPr/>
        </p:nvGraphicFramePr>
        <p:xfrm>
          <a:off x="1143000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{AAD7F542-36AD-4F90-B56D-4261DDDEA1BE}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33400"/>
                <a:gridCol w="4826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i="0" sz="2000" u="sng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7" name="Google Shape;287;p18"/>
          <p:cNvSpPr txBox="1"/>
          <p:nvPr/>
        </p:nvSpPr>
        <p:spPr>
          <a:xfrm>
            <a:off x="4114800" y="1143000"/>
            <a:ext cx="7633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288" name="Google Shape;288;p18"/>
          <p:cNvSpPr txBox="1"/>
          <p:nvPr/>
        </p:nvSpPr>
        <p:spPr>
          <a:xfrm>
            <a:off x="304800" y="5715000"/>
            <a:ext cx="5562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 by taking weighted average: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(0.41*2 + 0.59*3) / (0.41+0.59) = 2.6</a:t>
            </a:r>
            <a:endParaRPr/>
          </a:p>
        </p:txBody>
      </p:sp>
      <p:sp>
        <p:nvSpPr>
          <p:cNvPr id="289" name="Google Shape;289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18"/>
          <p:cNvSpPr txBox="1"/>
          <p:nvPr/>
        </p:nvSpPr>
        <p:spPr>
          <a:xfrm rot="-5400000">
            <a:off x="319763" y="3520252"/>
            <a:ext cx="9765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  <p:sp>
        <p:nvSpPr>
          <p:cNvPr id="291" name="Google Shape;291;p18"/>
          <p:cNvSpPr txBox="1"/>
          <p:nvPr/>
        </p:nvSpPr>
        <p:spPr>
          <a:xfrm>
            <a:off x="7788275" y="2286000"/>
            <a:ext cx="89852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0.41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-0.31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0.59</a:t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7669439" y="1425714"/>
            <a:ext cx="155076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Similarity: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1,j</a:t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temBasedPrediction.tiff" id="293" name="Google Shape;2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5697336"/>
            <a:ext cx="3154418" cy="1236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Item-to-Item Collaborative Filtering with Pearson Similarity</a:t>
            </a:r>
            <a:endParaRPr/>
          </a:p>
        </p:txBody>
      </p:sp>
      <p:sp>
        <p:nvSpPr>
          <p:cNvPr id="300" name="Google Shape;300;p19"/>
          <p:cNvSpPr txBox="1"/>
          <p:nvPr>
            <p:ph idx="1" type="body"/>
          </p:nvPr>
        </p:nvSpPr>
        <p:spPr>
          <a:xfrm>
            <a:off x="533400" y="3663584"/>
            <a:ext cx="77724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What does set U represent?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i="1" lang="en-US" sz="1800"/>
              <a:t>Set of users U who rated both items i, j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What are the members of the set U for </a:t>
            </a:r>
            <a:r>
              <a:rPr i="1" lang="en-US" sz="2000"/>
              <a:t>w</a:t>
            </a:r>
            <a:r>
              <a:rPr baseline="-25000" i="1" lang="en-US" sz="2000"/>
              <a:t>1,2</a:t>
            </a:r>
            <a:r>
              <a:rPr i="1" lang="en-US" sz="2000"/>
              <a:t>?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i="1" lang="en-US" sz="1800"/>
              <a:t>U1 and U4 rated items I1 and I2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When calculating average ratings for item i, which ratings do we use? All ratings or just for co-rated items?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i="1" lang="en-US" sz="1800"/>
              <a:t>We will show examples of </a:t>
            </a:r>
            <a:r>
              <a:rPr lang="en-US" sz="1800"/>
              <a:t>co-rated items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i="1" lang="en-US" sz="1800"/>
              <a:t>We can use all ratings as well: based on all ratings: </a:t>
            </a:r>
            <a:br>
              <a:rPr i="1" lang="en-US" sz="1800"/>
            </a:br>
            <a:r>
              <a:rPr i="1" lang="en-US" sz="1800"/>
              <a:t>avg(r</a:t>
            </a:r>
            <a:r>
              <a:rPr baseline="-25000" i="1" lang="en-US" sz="1800"/>
              <a:t>1</a:t>
            </a:r>
            <a:r>
              <a:rPr i="1" lang="en-US" sz="1800"/>
              <a:t>) = </a:t>
            </a:r>
            <a:r>
              <a:rPr lang="en-US" sz="1800"/>
              <a:t>(2+3+5)</a:t>
            </a:r>
            <a:r>
              <a:rPr i="1" lang="en-US" sz="1800"/>
              <a:t>/3, avg(r</a:t>
            </a:r>
            <a:r>
              <a:rPr baseline="-25000" i="1" lang="en-US" sz="1800"/>
              <a:t>2</a:t>
            </a:r>
            <a:r>
              <a:rPr i="1" lang="en-US" sz="1800"/>
              <a:t>) = </a:t>
            </a:r>
            <a:r>
              <a:rPr lang="en-US" sz="1800"/>
              <a:t>(1+4+3)</a:t>
            </a:r>
            <a:r>
              <a:rPr i="1" lang="en-US" sz="1800"/>
              <a:t>/3</a:t>
            </a:r>
            <a:endParaRPr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01" name="Google Shape;301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CorrItem.tiff" id="302" name="Google Shape;3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743201"/>
            <a:ext cx="4648200" cy="100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359387"/>
            <a:ext cx="8305800" cy="161241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9"/>
          <p:cNvSpPr/>
          <p:nvPr/>
        </p:nvSpPr>
        <p:spPr>
          <a:xfrm>
            <a:off x="2514600" y="1524000"/>
            <a:ext cx="762000" cy="121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4152900" y="1524000"/>
            <a:ext cx="762000" cy="121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381000" y="3048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Three Approaches to Recommendation Systems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152400" y="1295400"/>
            <a:ext cx="8839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2060"/>
                </a:solidFill>
              </a:rPr>
              <a:t>1) Content-based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 characteristics of an item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Recommend items that have similar content to items user liked in the past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Or items that match pre-defined attributes of the user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00"/>
                </a:solidFill>
              </a:rPr>
              <a:t>2) Collaborative filtering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Build a model from a user's past behavior (items previously purchased or rated) and similar decisions made by other users (“neighbors”)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 the model to predict items that the user may like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Collaborative: suggestions made to a user utilize information across the entire user base (‘neighbors”)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FF0000"/>
                </a:solidFill>
              </a:rPr>
              <a:t>User-Neighbors vs. Item-Neighbors</a:t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3) Hybrid approaches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Item-to-Item Collaborative Filtering with Pearson Similarity</a:t>
            </a:r>
            <a:endParaRPr/>
          </a:p>
        </p:txBody>
      </p:sp>
      <p:sp>
        <p:nvSpPr>
          <p:cNvPr id="311" name="Google Shape;311;p20"/>
          <p:cNvSpPr txBox="1"/>
          <p:nvPr>
            <p:ph idx="1" type="body"/>
          </p:nvPr>
        </p:nvSpPr>
        <p:spPr>
          <a:xfrm>
            <a:off x="152400" y="3886200"/>
            <a:ext cx="89916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Based on all ratings: average ratings for items I1, I2:  r</a:t>
            </a:r>
            <a:r>
              <a:rPr baseline="-25000" i="1" lang="en-US" sz="2000"/>
              <a:t>1</a:t>
            </a:r>
            <a:r>
              <a:rPr i="1" lang="en-US" sz="2000"/>
              <a:t> = 10/3, r</a:t>
            </a:r>
            <a:r>
              <a:rPr baseline="-25000" i="1" lang="en-US" sz="2000"/>
              <a:t>2</a:t>
            </a:r>
            <a:r>
              <a:rPr i="1" lang="en-US" sz="2000"/>
              <a:t> = 8/3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FF0066"/>
                </a:solidFill>
              </a:rPr>
              <a:t>Pearson correlation for </a:t>
            </a:r>
            <a:r>
              <a:rPr i="1" lang="en-US" sz="2000">
                <a:solidFill>
                  <a:srgbClr val="FF0066"/>
                </a:solidFill>
              </a:rPr>
              <a:t>w</a:t>
            </a:r>
            <a:r>
              <a:rPr baseline="-25000" i="1" lang="en-US" sz="2000">
                <a:solidFill>
                  <a:srgbClr val="FF0066"/>
                </a:solidFill>
              </a:rPr>
              <a:t>1,2: </a:t>
            </a:r>
            <a:r>
              <a:rPr i="1" lang="en-US" sz="2000">
                <a:solidFill>
                  <a:srgbClr val="FF0000"/>
                </a:solidFill>
              </a:rPr>
              <a:t>Similarity between items 1 and 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>
                <a:solidFill>
                  <a:srgbClr val="0000FF"/>
                </a:solidFill>
              </a:rPr>
              <a:t>Set U includes U1 and U4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w</a:t>
            </a:r>
            <a:r>
              <a:rPr baseline="-25000" i="1" lang="en-US" sz="2000"/>
              <a:t>1,2 </a:t>
            </a:r>
            <a:r>
              <a:rPr lang="en-US" sz="2000"/>
              <a:t>= ((r</a:t>
            </a:r>
            <a:r>
              <a:rPr baseline="-25000" lang="en-US" sz="2000"/>
              <a:t>U1,I1 </a:t>
            </a:r>
            <a:r>
              <a:rPr lang="en-US" sz="2000"/>
              <a:t>– 10/3)(r</a:t>
            </a:r>
            <a:r>
              <a:rPr baseline="-25000" lang="en-US" sz="2000"/>
              <a:t>U1,I2</a:t>
            </a:r>
            <a:r>
              <a:rPr lang="en-US" sz="2000"/>
              <a:t> – 8/3) + (r</a:t>
            </a:r>
            <a:r>
              <a:rPr baseline="-25000" lang="en-US" sz="2000"/>
              <a:t>U4,I1</a:t>
            </a:r>
            <a:r>
              <a:rPr lang="en-US" sz="2000"/>
              <a:t> – 10/3)(r</a:t>
            </a:r>
            <a:r>
              <a:rPr baseline="-25000" lang="en-US" sz="2000"/>
              <a:t>U4,I2</a:t>
            </a:r>
            <a:r>
              <a:rPr lang="en-US" sz="2000"/>
              <a:t> – 8/3)) /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</a:t>
            </a:r>
            <a:r>
              <a:rPr lang="en-US" sz="1800"/>
              <a:t>(sqrt((r</a:t>
            </a:r>
            <a:r>
              <a:rPr baseline="-25000" lang="en-US" sz="1800"/>
              <a:t>U1,I1 </a:t>
            </a:r>
            <a:r>
              <a:rPr lang="en-US" sz="1800"/>
              <a:t>– 10/3)＾2 + (r</a:t>
            </a:r>
            <a:r>
              <a:rPr baseline="-25000" lang="en-US" sz="1800"/>
              <a:t>U4,I1</a:t>
            </a:r>
            <a:r>
              <a:rPr lang="en-US" sz="1800"/>
              <a:t> – 10/3)^2) * sqrt((r</a:t>
            </a:r>
            <a:r>
              <a:rPr baseline="-25000" lang="en-US" sz="1800"/>
              <a:t>U1,I2</a:t>
            </a:r>
            <a:r>
              <a:rPr lang="en-US" sz="1800"/>
              <a:t> – 8/3)^2) + (r</a:t>
            </a:r>
            <a:r>
              <a:rPr baseline="-25000" lang="en-US" sz="1800"/>
              <a:t>U4,I2</a:t>
            </a:r>
            <a:r>
              <a:rPr lang="en-US" sz="1800"/>
              <a:t> – 8/3)^2))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w</a:t>
            </a:r>
            <a:r>
              <a:rPr baseline="-25000" i="1" lang="en-US" sz="2000"/>
              <a:t>1,2 </a:t>
            </a:r>
            <a:r>
              <a:rPr lang="en-US" sz="2000"/>
              <a:t>= [(2-10/3)(1-8/3) + (5-10/3)(3-8/3)] /                                                        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[sqrt((2-10/3)^2 + (5-10/3)^2) * sqrt((1-8/3)^2 + (3-8/3)^2)]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en-US" sz="2000"/>
              <a:t>             = 2.778/3.628 = 0.765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312" name="Google Shape;312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CorrItem.tiff" id="313" name="Google Shape;3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895600"/>
            <a:ext cx="4953000" cy="1068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587987"/>
            <a:ext cx="8305800" cy="1612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20"/>
          <p:cNvCxnSpPr/>
          <p:nvPr/>
        </p:nvCxnSpPr>
        <p:spPr>
          <a:xfrm>
            <a:off x="6019800" y="3962400"/>
            <a:ext cx="304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" name="Google Shape;316;p20"/>
          <p:cNvCxnSpPr/>
          <p:nvPr/>
        </p:nvCxnSpPr>
        <p:spPr>
          <a:xfrm>
            <a:off x="7010400" y="3962400"/>
            <a:ext cx="304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Item-to-Item Collaborative Filtering with Pearson Similarity</a:t>
            </a:r>
            <a:endParaRPr/>
          </a:p>
        </p:txBody>
      </p:sp>
      <p:sp>
        <p:nvSpPr>
          <p:cNvPr id="322" name="Google Shape;322;p21"/>
          <p:cNvSpPr txBox="1"/>
          <p:nvPr>
            <p:ph idx="1" type="body"/>
          </p:nvPr>
        </p:nvSpPr>
        <p:spPr>
          <a:xfrm>
            <a:off x="152400" y="3962400"/>
            <a:ext cx="8991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Based on co-ratings: average ratings for items I1, I2:  r</a:t>
            </a:r>
            <a:r>
              <a:rPr baseline="-25000" i="1" lang="en-US" sz="2000"/>
              <a:t>1</a:t>
            </a:r>
            <a:r>
              <a:rPr i="1" lang="en-US" sz="2000"/>
              <a:t> = 7/2, r</a:t>
            </a:r>
            <a:r>
              <a:rPr baseline="-25000" i="1" lang="en-US" sz="2000"/>
              <a:t>2</a:t>
            </a:r>
            <a:r>
              <a:rPr i="1" lang="en-US" sz="2000"/>
              <a:t> = 4/2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FF0066"/>
                </a:solidFill>
              </a:rPr>
              <a:t>Pearson correlation for </a:t>
            </a:r>
            <a:r>
              <a:rPr i="1" lang="en-US" sz="2000">
                <a:solidFill>
                  <a:srgbClr val="FF0066"/>
                </a:solidFill>
              </a:rPr>
              <a:t>w</a:t>
            </a:r>
            <a:r>
              <a:rPr baseline="-25000" i="1" lang="en-US" sz="2000">
                <a:solidFill>
                  <a:srgbClr val="FF0066"/>
                </a:solidFill>
              </a:rPr>
              <a:t>1,2: </a:t>
            </a:r>
            <a:r>
              <a:rPr i="1" lang="en-US" sz="2000">
                <a:solidFill>
                  <a:srgbClr val="FF0000"/>
                </a:solidFill>
              </a:rPr>
              <a:t>Similarity between items 1 and 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>
                <a:solidFill>
                  <a:srgbClr val="0000FF"/>
                </a:solidFill>
              </a:rPr>
              <a:t>Set U includes U1 and U4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w</a:t>
            </a:r>
            <a:r>
              <a:rPr baseline="-25000" i="1" lang="en-US" sz="2000"/>
              <a:t>1,2 </a:t>
            </a:r>
            <a:r>
              <a:rPr lang="en-US" sz="2000"/>
              <a:t>= ((r</a:t>
            </a:r>
            <a:r>
              <a:rPr baseline="-25000" lang="en-US" sz="2000"/>
              <a:t>U1,I1 </a:t>
            </a:r>
            <a:r>
              <a:rPr lang="en-US" sz="2000"/>
              <a:t>– 7/2)(r</a:t>
            </a:r>
            <a:r>
              <a:rPr baseline="-25000" lang="en-US" sz="2000"/>
              <a:t>U1,I2</a:t>
            </a:r>
            <a:r>
              <a:rPr lang="en-US" sz="2000"/>
              <a:t> – 4/2) + (r</a:t>
            </a:r>
            <a:r>
              <a:rPr baseline="-25000" lang="en-US" sz="2000"/>
              <a:t>U4,I1</a:t>
            </a:r>
            <a:r>
              <a:rPr lang="en-US" sz="2000"/>
              <a:t> – 7/2)(r</a:t>
            </a:r>
            <a:r>
              <a:rPr baseline="-25000" lang="en-US" sz="2000"/>
              <a:t>U4,I2</a:t>
            </a:r>
            <a:r>
              <a:rPr lang="en-US" sz="2000"/>
              <a:t> – 4/2)) /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</a:t>
            </a:r>
            <a:r>
              <a:rPr lang="en-US" sz="1800"/>
              <a:t>(sqrt((r</a:t>
            </a:r>
            <a:r>
              <a:rPr baseline="-25000" lang="en-US" sz="1800"/>
              <a:t>U1,I1 </a:t>
            </a:r>
            <a:r>
              <a:rPr lang="en-US" sz="1800"/>
              <a:t>– 7/2)＾2 + (r</a:t>
            </a:r>
            <a:r>
              <a:rPr baseline="-25000" lang="en-US" sz="1800"/>
              <a:t>U4,I1</a:t>
            </a:r>
            <a:r>
              <a:rPr lang="en-US" sz="1800"/>
              <a:t> – 7/2)^2) * sqrt((r</a:t>
            </a:r>
            <a:r>
              <a:rPr baseline="-25000" lang="en-US" sz="1800"/>
              <a:t>U1,I2</a:t>
            </a:r>
            <a:r>
              <a:rPr lang="en-US" sz="1800"/>
              <a:t> – 4/2)^2) + (r</a:t>
            </a:r>
            <a:r>
              <a:rPr baseline="-25000" lang="en-US" sz="1800"/>
              <a:t>U4,I2</a:t>
            </a:r>
            <a:r>
              <a:rPr lang="en-US" sz="1800"/>
              <a:t> – 4/2)^2))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w</a:t>
            </a:r>
            <a:r>
              <a:rPr baseline="-25000" i="1" lang="en-US" sz="2000"/>
              <a:t>1,2 </a:t>
            </a:r>
            <a:r>
              <a:rPr lang="en-US" sz="2000"/>
              <a:t>= [(2-7/2)(1-4/2) + (5-7/2)(3-4/2)]  /                                                        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[sqrt((2-7/2)^2 + (5-7/2)^2) * sqrt((1-4/2)^2 + (3-4/2)^2)]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en-US" sz="2000"/>
              <a:t>             =3/3=1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323" name="Google Shape;323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CorrItem.tiff" id="324" name="Google Shape;3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971800"/>
            <a:ext cx="4953000" cy="1068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587987"/>
            <a:ext cx="8305800" cy="161241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1"/>
          <p:cNvSpPr txBox="1"/>
          <p:nvPr/>
        </p:nvSpPr>
        <p:spPr>
          <a:xfrm>
            <a:off x="7009503" y="3212432"/>
            <a:ext cx="19254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co-rated items only</a:t>
            </a:r>
            <a:endParaRPr/>
          </a:p>
        </p:txBody>
      </p:sp>
      <p:cxnSp>
        <p:nvCxnSpPr>
          <p:cNvPr id="327" name="Google Shape;327;p21"/>
          <p:cNvCxnSpPr/>
          <p:nvPr/>
        </p:nvCxnSpPr>
        <p:spPr>
          <a:xfrm flipH="1">
            <a:off x="7119257" y="3381709"/>
            <a:ext cx="419100" cy="56381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8" name="Google Shape;328;p21"/>
          <p:cNvCxnSpPr/>
          <p:nvPr/>
        </p:nvCxnSpPr>
        <p:spPr>
          <a:xfrm>
            <a:off x="6019800" y="4038600"/>
            <a:ext cx="304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21"/>
          <p:cNvCxnSpPr/>
          <p:nvPr/>
        </p:nvCxnSpPr>
        <p:spPr>
          <a:xfrm>
            <a:off x="6934200" y="4038600"/>
            <a:ext cx="304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Item-Based Prediction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685800" y="4038600"/>
            <a:ext cx="800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If we have the following item similarities:  </a:t>
            </a:r>
            <a:br>
              <a:rPr lang="en-US" sz="2000"/>
            </a:br>
            <a:r>
              <a:rPr lang="en-US" sz="2000"/>
              <a:t>	</a:t>
            </a:r>
            <a:r>
              <a:rPr i="1" lang="en-US" sz="2000"/>
              <a:t>w</a:t>
            </a:r>
            <a:r>
              <a:rPr baseline="-25000" i="1" lang="en-US" sz="2000"/>
              <a:t>2,1 </a:t>
            </a:r>
            <a:r>
              <a:rPr i="1" lang="en-US" sz="2000"/>
              <a:t>= 0.5, w</a:t>
            </a:r>
            <a:r>
              <a:rPr baseline="-25000" i="1" lang="en-US" sz="2000"/>
              <a:t>2,3 </a:t>
            </a:r>
            <a:r>
              <a:rPr i="1" lang="en-US" sz="2000"/>
              <a:t>= 0.2, w</a:t>
            </a:r>
            <a:r>
              <a:rPr baseline="-25000" i="1" lang="en-US" sz="2000"/>
              <a:t>2,4 </a:t>
            </a:r>
            <a:r>
              <a:rPr i="1" lang="en-US" sz="2000"/>
              <a:t>= 0.3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Which items are in the neighborhood N for item 2 if |N| = 2?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Items I1 and I4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Predict the rating of user U2 on I2:  </a:t>
            </a:r>
            <a:r>
              <a:rPr lang="en-US" sz="2000"/>
              <a:t>user = 2, item = 2, |N| = items 1,4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P</a:t>
            </a:r>
            <a:r>
              <a:rPr baseline="-25000" lang="en-US" sz="2000"/>
              <a:t>2,2 </a:t>
            </a:r>
            <a:r>
              <a:rPr lang="en-US" sz="2000"/>
              <a:t>= [(r</a:t>
            </a:r>
            <a:r>
              <a:rPr baseline="-25000" lang="en-US" sz="2000"/>
              <a:t>2,1 </a:t>
            </a:r>
            <a:r>
              <a:rPr lang="en-US" sz="2000"/>
              <a:t>* w</a:t>
            </a:r>
            <a:r>
              <a:rPr baseline="-25000" lang="en-US" sz="2000"/>
              <a:t>2,1</a:t>
            </a:r>
            <a:r>
              <a:rPr lang="en-US" sz="2000"/>
              <a:t>) + (r</a:t>
            </a:r>
            <a:r>
              <a:rPr baseline="-25000" lang="en-US" sz="2000"/>
              <a:t>2,4 </a:t>
            </a:r>
            <a:r>
              <a:rPr lang="en-US" sz="2000"/>
              <a:t>* w</a:t>
            </a:r>
            <a:r>
              <a:rPr baseline="-25000" lang="en-US" sz="2000"/>
              <a:t>2,4</a:t>
            </a:r>
            <a:r>
              <a:rPr lang="en-US" sz="2000"/>
              <a:t>)] / [0.5 + 0.3]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                  = [3*0.5 + 2*0.3] / 0.8  = 2.625</a:t>
            </a:r>
            <a:endParaRPr/>
          </a:p>
        </p:txBody>
      </p:sp>
      <p:sp>
        <p:nvSpPr>
          <p:cNvPr id="336" name="Google Shape;336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BasedPrediction.tiff" id="337" name="Google Shape;3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2971800"/>
            <a:ext cx="2590800" cy="1015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587987"/>
            <a:ext cx="8305800" cy="161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3048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Default Voting (fill in the blanks)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Inverse User Frequency (weed out useless items)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Case Amplifications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Imputation-Boosted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00FF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00FF"/>
              </a:solidFill>
            </a:endParaRPr>
          </a:p>
        </p:txBody>
      </p:sp>
      <p:sp>
        <p:nvSpPr>
          <p:cNvPr id="345" name="Google Shape;345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Default Voting</a:t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685800" y="1676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many collaborative filters, </a:t>
            </a:r>
            <a:r>
              <a:rPr b="1" lang="en-US" sz="2400">
                <a:solidFill>
                  <a:srgbClr val="008000"/>
                </a:solidFill>
              </a:rPr>
              <a:t>pairwise similarity is computed only from the ratings in the intersection of the items both users have rated (“co-rated items”)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FF0066"/>
                </a:solidFill>
              </a:rPr>
              <a:t>Not reliable when there are too few votes </a:t>
            </a:r>
            <a:r>
              <a:rPr lang="en-US" sz="2000"/>
              <a:t>to generate similarity values (U is small)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Focusing on co-rated items (“intersection set similarity”) also </a:t>
            </a:r>
            <a:r>
              <a:rPr b="1" lang="en-US" sz="2000">
                <a:solidFill>
                  <a:srgbClr val="FF0066"/>
                </a:solidFill>
              </a:rPr>
              <a:t>neglects </a:t>
            </a:r>
            <a:r>
              <a:rPr b="1" lang="en-US" sz="2000">
                <a:solidFill>
                  <a:srgbClr val="009900"/>
                </a:solidFill>
              </a:rPr>
              <a:t>global rating </a:t>
            </a:r>
            <a:r>
              <a:rPr b="1" lang="en-US" sz="2000">
                <a:solidFill>
                  <a:srgbClr val="FF0066"/>
                </a:solidFill>
              </a:rPr>
              <a:t>behavior reflected in a user’s entire rating history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Assuming some </a:t>
            </a:r>
            <a:r>
              <a:rPr lang="en-US" sz="2400" u="sng">
                <a:solidFill>
                  <a:srgbClr val="0000FF"/>
                </a:solidFill>
              </a:rPr>
              <a:t>default voting </a:t>
            </a:r>
            <a:r>
              <a:rPr lang="en-US" sz="2400">
                <a:solidFill>
                  <a:srgbClr val="0000FF"/>
                </a:solidFill>
              </a:rPr>
              <a:t>values for the missing ratings: </a:t>
            </a:r>
            <a:r>
              <a:rPr b="1" lang="en-US" sz="2400">
                <a:solidFill>
                  <a:srgbClr val="0000FF"/>
                </a:solidFill>
              </a:rPr>
              <a:t>can improve CF prediction performance</a:t>
            </a:r>
            <a:endParaRPr/>
          </a:p>
        </p:txBody>
      </p:sp>
      <p:sp>
        <p:nvSpPr>
          <p:cNvPr id="352" name="Google Shape;352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Default Voting (cont.)</a:t>
            </a:r>
            <a:endParaRPr/>
          </a:p>
        </p:txBody>
      </p:sp>
      <p:sp>
        <p:nvSpPr>
          <p:cNvPr id="358" name="Google Shape;358;p25"/>
          <p:cNvSpPr txBox="1"/>
          <p:nvPr>
            <p:ph idx="1" type="body"/>
          </p:nvPr>
        </p:nvSpPr>
        <p:spPr>
          <a:xfrm>
            <a:off x="685800" y="1676400"/>
            <a:ext cx="7924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Approaches to default voting values: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 Herlocker et al. accounts for small intersection sets (small number of co-rated items) by </a:t>
            </a:r>
            <a:r>
              <a:rPr b="1" lang="en-US" sz="2400">
                <a:solidFill>
                  <a:srgbClr val="008000"/>
                </a:solidFill>
              </a:rPr>
              <a:t>reducing the weight of users that have fewer than 50 items in common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8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8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 Chee et al. </a:t>
            </a:r>
            <a:r>
              <a:rPr b="1" lang="en-US" sz="2400">
                <a:solidFill>
                  <a:srgbClr val="008000"/>
                </a:solidFill>
              </a:rPr>
              <a:t>use average of the clique (small group of co-rated items) as a default voting </a:t>
            </a:r>
            <a:r>
              <a:rPr lang="en-US" sz="2400"/>
              <a:t>to extend a user’s rating history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Breese et al. </a:t>
            </a:r>
            <a:r>
              <a:rPr b="1" lang="en-US" sz="2400">
                <a:solidFill>
                  <a:srgbClr val="008000"/>
                </a:solidFill>
              </a:rPr>
              <a:t>use a neutral or somewhat negative preference for the unobserved ratings </a:t>
            </a:r>
            <a:r>
              <a:rPr lang="en-US" sz="2400"/>
              <a:t>and then computes similarity between users on the resulting ratings data. </a:t>
            </a:r>
            <a:endParaRPr/>
          </a:p>
        </p:txBody>
      </p:sp>
      <p:sp>
        <p:nvSpPr>
          <p:cNvPr id="359" name="Google Shape;359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BasedPrediction.tiff" id="360" name="Google Shape;3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3200400"/>
            <a:ext cx="2590800" cy="1015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rBasedPrediction.tiff" id="365" name="Google Shape;3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5486400"/>
            <a:ext cx="3276600" cy="70661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6"/>
          <p:cNvSpPr txBox="1"/>
          <p:nvPr>
            <p:ph idx="1" type="body"/>
          </p:nvPr>
        </p:nvSpPr>
        <p:spPr>
          <a:xfrm>
            <a:off x="304800" y="14478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Universally liked items are not as useful in capturing similarity as less common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Inverse frequency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i="1" lang="en-US" sz="2000"/>
              <a:t>f</a:t>
            </a:r>
            <a:r>
              <a:rPr baseline="-25000" i="1" lang="en-US" sz="2000"/>
              <a:t>j</a:t>
            </a:r>
            <a:r>
              <a:rPr i="1" lang="en-US" sz="2000"/>
              <a:t> = log (n/n</a:t>
            </a:r>
            <a:r>
              <a:rPr baseline="-25000" i="1" lang="en-US" sz="2000"/>
              <a:t>j</a:t>
            </a:r>
            <a:r>
              <a:rPr i="1" lang="en-US" sz="2000"/>
              <a:t>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i="1" lang="en-US" sz="2000"/>
              <a:t>n</a:t>
            </a:r>
            <a:r>
              <a:rPr b="1" baseline="-25000" i="1" lang="en-US" sz="2000"/>
              <a:t>j</a:t>
            </a:r>
            <a:r>
              <a:rPr b="1" lang="en-US" sz="2000"/>
              <a:t> is number of users who have rated item </a:t>
            </a:r>
            <a:r>
              <a:rPr b="1" i="1" lang="en-US" sz="2000"/>
              <a:t>j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i="1" lang="en-US" sz="2000"/>
              <a:t>n </a:t>
            </a:r>
            <a:r>
              <a:rPr b="1" lang="en-US" sz="2000"/>
              <a:t>is total number of users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If everyone has rated item </a:t>
            </a:r>
            <a:r>
              <a:rPr i="1" lang="en-US" sz="2400">
                <a:solidFill>
                  <a:srgbClr val="0000FF"/>
                </a:solidFill>
              </a:rPr>
              <a:t>j</a:t>
            </a:r>
            <a:r>
              <a:rPr lang="en-US" sz="2400">
                <a:solidFill>
                  <a:srgbClr val="0000FF"/>
                </a:solidFill>
              </a:rPr>
              <a:t>, then </a:t>
            </a:r>
            <a:r>
              <a:rPr i="1" lang="en-US" sz="2400">
                <a:solidFill>
                  <a:srgbClr val="0000FF"/>
                </a:solidFill>
              </a:rPr>
              <a:t>f</a:t>
            </a:r>
            <a:r>
              <a:rPr baseline="-25000" i="1" lang="en-US" sz="2400">
                <a:solidFill>
                  <a:srgbClr val="0000FF"/>
                </a:solidFill>
              </a:rPr>
              <a:t>j</a:t>
            </a:r>
            <a:r>
              <a:rPr lang="en-US" sz="2400">
                <a:solidFill>
                  <a:srgbClr val="0000FF"/>
                </a:solidFill>
              </a:rPr>
              <a:t> is zero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(Note: looks a lot like Inverse Document Frequency (IDF</a:t>
            </a:r>
            <a:r>
              <a:rPr lang="en-US"/>
              <a:t>))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Approach: transform the ratings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For vector similarity-based CF: </a:t>
            </a:r>
            <a:r>
              <a:rPr b="1" lang="en-US" sz="2000">
                <a:solidFill>
                  <a:srgbClr val="FF0066"/>
                </a:solidFill>
              </a:rPr>
              <a:t>new rating = original rating multiplied by </a:t>
            </a:r>
            <a:r>
              <a:rPr b="1" i="1" lang="en-US" sz="2000">
                <a:solidFill>
                  <a:srgbClr val="FF0066"/>
                </a:solidFill>
              </a:rPr>
              <a:t>f</a:t>
            </a:r>
            <a:r>
              <a:rPr b="1" baseline="-25000" i="1" lang="en-US" sz="2000">
                <a:solidFill>
                  <a:srgbClr val="FF0066"/>
                </a:solidFill>
              </a:rPr>
              <a:t>j</a:t>
            </a:r>
            <a:endParaRPr b="1" baseline="-25000" i="1" sz="2000">
              <a:solidFill>
                <a:srgbClr val="FF0066"/>
              </a:solidFill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baseline="-25000" i="1" sz="2000">
              <a:solidFill>
                <a:srgbClr val="FF0066"/>
              </a:solidFill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baseline="-25000" i="1" sz="2000">
              <a:solidFill>
                <a:srgbClr val="FF0066"/>
              </a:solidFill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baseline="-25000" i="1" sz="2000">
              <a:solidFill>
                <a:srgbClr val="FF0066"/>
              </a:solidFill>
            </a:endParaRPr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b="1" lang="en-US" sz="1800">
                <a:solidFill>
                  <a:srgbClr val="008000"/>
                </a:solidFill>
              </a:rPr>
              <a:t>For very popular items, ratings </a:t>
            </a:r>
            <a:r>
              <a:rPr b="1" i="1" lang="en-US" sz="1800">
                <a:solidFill>
                  <a:srgbClr val="008000"/>
                </a:solidFill>
              </a:rPr>
              <a:t>r</a:t>
            </a:r>
            <a:r>
              <a:rPr b="1" baseline="-25000" i="1" lang="en-US" sz="1800">
                <a:solidFill>
                  <a:srgbClr val="008000"/>
                </a:solidFill>
              </a:rPr>
              <a:t>u,i </a:t>
            </a:r>
            <a:r>
              <a:rPr b="1" lang="en-US" sz="1800">
                <a:solidFill>
                  <a:srgbClr val="008000"/>
                </a:solidFill>
              </a:rPr>
              <a:t>will be greatly reduced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b="1" lang="en-US" sz="1800">
                <a:solidFill>
                  <a:srgbClr val="008000"/>
                </a:solidFill>
              </a:rPr>
              <a:t>Less popular items will have greater effect on prediction</a:t>
            </a:r>
            <a:endParaRPr/>
          </a:p>
          <a:p>
            <a:pPr indent="-101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367" name="Google Shape;367;p26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Inverse User Frequency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Case Amplification</a:t>
            </a:r>
            <a:endParaRPr/>
          </a:p>
        </p:txBody>
      </p:sp>
      <p:sp>
        <p:nvSpPr>
          <p:cNvPr id="373" name="Google Shape;373;p27"/>
          <p:cNvSpPr txBox="1"/>
          <p:nvPr>
            <p:ph idx="1" type="body"/>
          </p:nvPr>
        </p:nvSpPr>
        <p:spPr>
          <a:xfrm>
            <a:off x="685800" y="1447800"/>
            <a:ext cx="8077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Transform applied to weights used in CF prediction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Emphasizes high weights and punishes low weights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Transforms original weights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Reduces noise in the data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Favors high weights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Small values raised to a power become negligible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Example: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For w</a:t>
            </a:r>
            <a:r>
              <a:rPr baseline="-25000" lang="en-US" sz="2000"/>
              <a:t>i, j </a:t>
            </a:r>
            <a:r>
              <a:rPr lang="en-US" sz="2000"/>
              <a:t>=  0. 9, weight it remains high (0. 9</a:t>
            </a:r>
            <a:r>
              <a:rPr baseline="30000" lang="en-US" sz="2000"/>
              <a:t>2.5 </a:t>
            </a:r>
            <a:r>
              <a:rPr lang="en-US" sz="2000"/>
              <a:t>≈  0. 8)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For w</a:t>
            </a:r>
            <a:r>
              <a:rPr baseline="-25000" lang="en-US" sz="2000"/>
              <a:t>i, j </a:t>
            </a:r>
            <a:r>
              <a:rPr lang="en-US" sz="2000"/>
              <a:t>=  0. 1, weight becomes negligible (0. 1</a:t>
            </a:r>
            <a:r>
              <a:rPr baseline="30000" lang="en-US" sz="2000"/>
              <a:t>2.5</a:t>
            </a:r>
            <a:r>
              <a:rPr lang="en-US" sz="2000"/>
              <a:t> ≈  0. 003)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caseAmplification.tiff" id="374" name="Google Shape;3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896" y="2438400"/>
            <a:ext cx="7254704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7"/>
          <p:cNvSpPr txBox="1"/>
          <p:nvPr/>
        </p:nvSpPr>
        <p:spPr>
          <a:xfrm>
            <a:off x="3200400" y="3657600"/>
            <a:ext cx="51816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temBasedPrediction.tiff" id="376" name="Google Shape;37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3888432"/>
            <a:ext cx="2286000" cy="896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Imputation-Boosted CF</a:t>
            </a:r>
            <a:endParaRPr/>
          </a:p>
        </p:txBody>
      </p:sp>
      <p:sp>
        <p:nvSpPr>
          <p:cNvPr id="382" name="Google Shape;382;p28"/>
          <p:cNvSpPr txBox="1"/>
          <p:nvPr>
            <p:ph idx="1" type="body"/>
          </p:nvPr>
        </p:nvSpPr>
        <p:spPr>
          <a:xfrm>
            <a:off x="304800" y="182880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When the rating data for CF tasks are </a:t>
            </a:r>
            <a:r>
              <a:rPr b="1" lang="en-US" sz="2400">
                <a:solidFill>
                  <a:srgbClr val="FF0000"/>
                </a:solidFill>
              </a:rPr>
              <a:t>extremely sparse</a:t>
            </a:r>
            <a:r>
              <a:rPr b="1" lang="en-US" sz="2400">
                <a:solidFill>
                  <a:srgbClr val="008000"/>
                </a:solidFill>
              </a:rPr>
              <a:t>: hard to produce accurate predictions using the  Pearson correlation-based CF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 et al. uses imputation-boosted collaborative filtering (IBCF)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First uses an imputation technique to fill in missing data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Then use traditional Pearson correlation-based CF algorithm</a:t>
            </a:r>
            <a:r>
              <a:rPr lang="en-US" sz="2400"/>
              <a:t> on this completed data to predict a user rating for a specified item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Example imputation techniques: </a:t>
            </a:r>
            <a:r>
              <a:rPr lang="en-US" sz="2000"/>
              <a:t>mean imputation, linear regression imputation, predictive mean matching imputation, Bayesian multiple imputation, and machine learning classifiers (including naıve Bayes, SVM, neural network, decision tree, lazy Bayesian rules)</a:t>
            </a:r>
            <a:endParaRPr/>
          </a:p>
        </p:txBody>
      </p:sp>
      <p:sp>
        <p:nvSpPr>
          <p:cNvPr id="383" name="Google Shape;383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Extensions to Memory-Based Algorithms: Imputation-Boosted CF (Cont’d)</a:t>
            </a:r>
            <a:endParaRPr/>
          </a:p>
        </p:txBody>
      </p:sp>
      <p:pic>
        <p:nvPicPr>
          <p:cNvPr id="389" name="Google Shape;389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497"/>
          <a:stretch/>
        </p:blipFill>
        <p:spPr>
          <a:xfrm>
            <a:off x="762000" y="1602425"/>
            <a:ext cx="7772400" cy="4365188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29"/>
          <p:cNvSpPr txBox="1"/>
          <p:nvPr/>
        </p:nvSpPr>
        <p:spPr>
          <a:xfrm>
            <a:off x="152400" y="5965388"/>
            <a:ext cx="713943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Source: http://missingdata.lshtm.ac.uk/index.php?option=com_content&amp;view=article&amp;id=68:simple-mean-imputation&amp;catid=39:simple-ad-hoc-methods-for-coping-with-missing-data&amp;Itemid=96</a:t>
            </a:r>
            <a:endParaRPr/>
          </a:p>
        </p:txBody>
      </p:sp>
      <p:sp>
        <p:nvSpPr>
          <p:cNvPr id="392" name="Google Shape;392;p29"/>
          <p:cNvSpPr txBox="1"/>
          <p:nvPr/>
        </p:nvSpPr>
        <p:spPr>
          <a:xfrm>
            <a:off x="4191000" y="3124200"/>
            <a:ext cx="29181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Imputation Example</a:t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685800" y="1602425"/>
            <a:ext cx="2590800" cy="302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Collaborative Filtering: Overview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685800" y="1447800"/>
            <a:ext cx="800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CF works by </a:t>
            </a:r>
            <a:r>
              <a:rPr b="1" lang="en-US" sz="2400"/>
              <a:t>collecting user feedback</a:t>
            </a:r>
            <a:r>
              <a:rPr lang="en-US" sz="2400"/>
              <a:t>: e.g., </a:t>
            </a:r>
            <a:r>
              <a:rPr b="1" lang="en-US" sz="2400">
                <a:solidFill>
                  <a:srgbClr val="FF0066"/>
                </a:solidFill>
              </a:rPr>
              <a:t>ratings for items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Exploit </a:t>
            </a:r>
            <a:r>
              <a:rPr lang="en-US" sz="2000">
                <a:solidFill>
                  <a:srgbClr val="FF0000"/>
                </a:solidFill>
              </a:rPr>
              <a:t>similarities</a:t>
            </a:r>
            <a:r>
              <a:rPr lang="en-US" sz="2000"/>
              <a:t> in </a:t>
            </a:r>
            <a:r>
              <a:rPr lang="en-US" sz="2000">
                <a:solidFill>
                  <a:srgbClr val="FF0000"/>
                </a:solidFill>
              </a:rPr>
              <a:t>rating behavior </a:t>
            </a:r>
            <a:r>
              <a:rPr lang="en-US" sz="2000"/>
              <a:t>among </a:t>
            </a:r>
            <a:r>
              <a:rPr lang="en-US" sz="2000">
                <a:solidFill>
                  <a:srgbClr val="FF0000"/>
                </a:solidFill>
              </a:rPr>
              <a:t>users</a:t>
            </a:r>
            <a:r>
              <a:rPr lang="en-US" sz="2000"/>
              <a:t> in determining </a:t>
            </a:r>
            <a:r>
              <a:rPr lang="en-US" sz="2000">
                <a:solidFill>
                  <a:srgbClr val="FF0000"/>
                </a:solidFill>
              </a:rPr>
              <a:t>recommendations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Two classes of CF algorithms: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>
                <a:solidFill>
                  <a:srgbClr val="FF0066"/>
                </a:solidFill>
              </a:rPr>
              <a:t>Neighborhood-based or Memory-based approaches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User-based CF  (</a:t>
            </a:r>
            <a:r>
              <a:rPr lang="en-US" sz="2000" u="sng"/>
              <a:t>User’s</a:t>
            </a:r>
            <a:r>
              <a:rPr lang="en-US" sz="2000"/>
              <a:t> neighbors)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Item-based CF  (</a:t>
            </a:r>
            <a:r>
              <a:rPr lang="en-US" sz="2000" u="sng"/>
              <a:t>Item’s </a:t>
            </a:r>
            <a:r>
              <a:rPr lang="en-US" sz="2000"/>
              <a:t>neighbors)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>
                <a:solidFill>
                  <a:srgbClr val="FF0066"/>
                </a:solidFill>
              </a:rPr>
              <a:t>Model-based approaches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Estimate parameters of statistical models for user ratings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Latent factor and matrix factorization models</a:t>
            </a:r>
            <a:endParaRPr/>
          </a:p>
        </p:txBody>
      </p:sp>
      <p:sp>
        <p:nvSpPr>
          <p:cNvPr id="106" name="Google Shape;106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MODEL-BASED CF</a:t>
            </a:r>
            <a:endParaRPr/>
          </a:p>
        </p:txBody>
      </p:sp>
      <p:sp>
        <p:nvSpPr>
          <p:cNvPr id="399" name="Google Shape;399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Collaborative Filtering Overview</a:t>
            </a:r>
            <a:endParaRPr/>
          </a:p>
        </p:txBody>
      </p:sp>
      <p:sp>
        <p:nvSpPr>
          <p:cNvPr id="405" name="Google Shape;405;p31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CF works by </a:t>
            </a:r>
            <a:r>
              <a:rPr b="1" lang="en-US" sz="2400"/>
              <a:t>collecting user feedback</a:t>
            </a:r>
            <a:r>
              <a:rPr lang="en-US" sz="2400"/>
              <a:t>: </a:t>
            </a:r>
            <a:r>
              <a:rPr b="1" lang="en-US" sz="2400">
                <a:solidFill>
                  <a:srgbClr val="002060"/>
                </a:solidFill>
              </a:rPr>
              <a:t>ratings for items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Exploit similarities in rating behavior among users in determining recommendations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Two classes of CF algorithms: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>
                <a:solidFill>
                  <a:srgbClr val="002060"/>
                </a:solidFill>
              </a:rPr>
              <a:t>Neighborhood-based or Memory-based approaches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User-based CF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Item-based CF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>
                <a:solidFill>
                  <a:srgbClr val="FF0066"/>
                </a:solidFill>
              </a:rPr>
              <a:t>Model-based approaches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Estimate parameters for statistical models for user ratings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Latent factor and matrix factorization models</a:t>
            </a:r>
            <a:endParaRPr/>
          </a:p>
        </p:txBody>
      </p:sp>
      <p:sp>
        <p:nvSpPr>
          <p:cNvPr id="406" name="Google Shape;406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Model-based Collaborative Filtering</a:t>
            </a:r>
            <a:endParaRPr/>
          </a:p>
        </p:txBody>
      </p:sp>
      <p:sp>
        <p:nvSpPr>
          <p:cNvPr id="412" name="Google Shape;412;p32"/>
          <p:cNvSpPr txBox="1"/>
          <p:nvPr>
            <p:ph idx="1" type="body"/>
          </p:nvPr>
        </p:nvSpPr>
        <p:spPr>
          <a:xfrm>
            <a:off x="228600" y="1447800"/>
            <a:ext cx="8534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solidFill>
                  <a:srgbClr val="008000"/>
                </a:solidFill>
              </a:rPr>
              <a:t>Provide recommendations by estimating </a:t>
            </a:r>
            <a:r>
              <a:rPr lang="en-US" sz="2400">
                <a:solidFill>
                  <a:srgbClr val="FF0000"/>
                </a:solidFill>
              </a:rPr>
              <a:t>parameters</a:t>
            </a:r>
            <a:r>
              <a:rPr lang="en-US" sz="2400">
                <a:solidFill>
                  <a:srgbClr val="008000"/>
                </a:solidFill>
              </a:rPr>
              <a:t> of </a:t>
            </a:r>
            <a:r>
              <a:rPr lang="en-US" sz="2400">
                <a:solidFill>
                  <a:srgbClr val="FF0000"/>
                </a:solidFill>
              </a:rPr>
              <a:t>statistical models </a:t>
            </a:r>
            <a:r>
              <a:rPr lang="en-US" sz="2400">
                <a:solidFill>
                  <a:srgbClr val="008000"/>
                </a:solidFill>
              </a:rPr>
              <a:t>for user ratings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solidFill>
                  <a:srgbClr val="0000FF"/>
                </a:solidFill>
              </a:rPr>
              <a:t>Design and development of models can allow system to learn to recognize complex patterns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rgbClr val="0000FF"/>
                </a:solidFill>
              </a:rPr>
              <a:t>Based on training set – </a:t>
            </a:r>
            <a:r>
              <a:rPr lang="en-US" sz="2000" u="sng">
                <a:solidFill>
                  <a:srgbClr val="0000FF"/>
                </a:solidFill>
              </a:rPr>
              <a:t>supervised learning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solidFill>
                  <a:srgbClr val="FF0066"/>
                </a:solidFill>
              </a:rPr>
              <a:t>Then make intelligent predictions for CF tasks based on </a:t>
            </a:r>
            <a:br>
              <a:rPr lang="en-US" sz="2400">
                <a:solidFill>
                  <a:srgbClr val="FF0066"/>
                </a:solidFill>
              </a:rPr>
            </a:br>
            <a:r>
              <a:rPr lang="en-US" sz="2400">
                <a:solidFill>
                  <a:srgbClr val="FF0066"/>
                </a:solidFill>
              </a:rPr>
              <a:t>the </a:t>
            </a:r>
            <a:r>
              <a:rPr b="1" lang="en-US" sz="2400" u="sng">
                <a:solidFill>
                  <a:srgbClr val="FF0066"/>
                </a:solidFill>
              </a:rPr>
              <a:t>learned models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Example models: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lang="en-US" sz="1800"/>
              <a:t>Bayesian models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b="1" lang="en-US" sz="1800" u="sng"/>
              <a:t>Clustering models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lang="en-US" sz="1800"/>
              <a:t>Dependency networks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lang="en-US" sz="1800"/>
              <a:t>Classification algorithms (if users ratings are in categories)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lang="en-US" sz="1800"/>
              <a:t>Regression models and SVD (singular value decomposition ) methods for numerical ratings</a:t>
            </a:r>
            <a:endParaRPr/>
          </a:p>
        </p:txBody>
      </p:sp>
      <p:sp>
        <p:nvSpPr>
          <p:cNvPr id="413" name="Google Shape;413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CF</a:t>
            </a:r>
            <a:endParaRPr/>
          </a:p>
        </p:txBody>
      </p:sp>
      <p:sp>
        <p:nvSpPr>
          <p:cNvPr id="419" name="Google Shape;419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CF Algorithms</a:t>
            </a:r>
            <a:endParaRPr/>
          </a:p>
        </p:txBody>
      </p:sp>
      <p:sp>
        <p:nvSpPr>
          <p:cNvPr id="425" name="Google Shape;425;p34"/>
          <p:cNvSpPr txBox="1"/>
          <p:nvPr>
            <p:ph idx="1" type="body"/>
          </p:nvPr>
        </p:nvSpPr>
        <p:spPr>
          <a:xfrm>
            <a:off x="228600" y="1447800"/>
            <a:ext cx="8610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solidFill>
                  <a:srgbClr val="008000"/>
                </a:solidFill>
              </a:rPr>
              <a:t>Cluster = collection of data objects that are: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rgbClr val="0000FF"/>
                </a:solidFill>
              </a:rPr>
              <a:t>Similar to one another within the same cluster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rgbClr val="0000FF"/>
                </a:solidFill>
              </a:rPr>
              <a:t>Dissimilar to objects in other clusters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solidFill>
                  <a:srgbClr val="0000FF"/>
                </a:solidFill>
              </a:rPr>
              <a:t>Measurements of similarity between objects include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Pearson correlation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Cosine similarity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(it’s important to study your data! E.g., </a:t>
            </a:r>
            <a:r>
              <a:rPr lang="en-US" sz="1600"/>
              <a:t>http://grouplens.org/blog/similarity-functions-for-user-user-collaborative-filtering/</a:t>
            </a:r>
            <a:r>
              <a:rPr lang="en-US" sz="1800"/>
              <a:t>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Minkowski distance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Two objects X = (x</a:t>
            </a:r>
            <a:r>
              <a:rPr baseline="-25000" lang="en-US" sz="2000"/>
              <a:t>1</a:t>
            </a:r>
            <a:r>
              <a:rPr lang="en-US" sz="2000"/>
              <a:t>, x</a:t>
            </a:r>
            <a:r>
              <a:rPr baseline="-25000" lang="en-US" sz="2000"/>
              <a:t>2</a:t>
            </a:r>
            <a:r>
              <a:rPr lang="en-US" sz="2000"/>
              <a:t>, …, x</a:t>
            </a:r>
            <a:r>
              <a:rPr baseline="-25000" lang="en-US" sz="2000"/>
              <a:t>n</a:t>
            </a:r>
            <a:r>
              <a:rPr lang="en-US" sz="2000"/>
              <a:t>), Y = (y</a:t>
            </a:r>
            <a:r>
              <a:rPr baseline="-25000" lang="en-US" sz="2000"/>
              <a:t>1</a:t>
            </a:r>
            <a:r>
              <a:rPr lang="en-US" sz="2000"/>
              <a:t>, y</a:t>
            </a:r>
            <a:r>
              <a:rPr baseline="-25000" lang="en-US" sz="2000"/>
              <a:t>2</a:t>
            </a:r>
            <a:r>
              <a:rPr lang="en-US" sz="2000"/>
              <a:t>, …, y</a:t>
            </a:r>
            <a:r>
              <a:rPr baseline="-25000" lang="en-US" sz="2000"/>
              <a:t>n</a:t>
            </a:r>
            <a:r>
              <a:rPr lang="en-US" sz="2000"/>
              <a:t>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Where q is a positive integer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rgbClr val="0000FF"/>
                </a:solidFill>
              </a:rPr>
              <a:t>If q=2: Euclidean distance</a:t>
            </a:r>
            <a:endParaRPr/>
          </a:p>
        </p:txBody>
      </p:sp>
      <p:sp>
        <p:nvSpPr>
          <p:cNvPr id="426" name="Google Shape;426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ikowski.tiff" id="427" name="Google Shape;4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900" y="5232400"/>
            <a:ext cx="3678891" cy="12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Algorithms</a:t>
            </a:r>
            <a:endParaRPr/>
          </a:p>
        </p:txBody>
      </p:sp>
      <p:sp>
        <p:nvSpPr>
          <p:cNvPr id="433" name="Google Shape;433;p3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Common clustering method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K-Means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Hierarchical Clustering</a:t>
            </a:r>
            <a:endParaRPr/>
          </a:p>
        </p:txBody>
      </p:sp>
      <p:sp>
        <p:nvSpPr>
          <p:cNvPr id="434" name="Google Shape;434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Algorithms (Cont’d)</a:t>
            </a:r>
            <a:endParaRPr/>
          </a:p>
        </p:txBody>
      </p:sp>
      <p:sp>
        <p:nvSpPr>
          <p:cNvPr id="440" name="Google Shape;440;p36"/>
          <p:cNvSpPr txBox="1"/>
          <p:nvPr>
            <p:ph idx="1" type="body"/>
          </p:nvPr>
        </p:nvSpPr>
        <p:spPr>
          <a:xfrm>
            <a:off x="457200" y="1295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>
                <a:solidFill>
                  <a:srgbClr val="D60093"/>
                </a:solidFill>
              </a:rPr>
              <a:t>Key operation: </a:t>
            </a:r>
            <a:r>
              <a:rPr b="1" lang="en-US"/>
              <a:t>Repeatedly combine two nearest clusters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>
                <a:solidFill>
                  <a:srgbClr val="0000FF"/>
                </a:solidFill>
              </a:rPr>
              <a:t>(1) How to represent a cluster of many points?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>
                <a:solidFill>
                  <a:srgbClr val="008000"/>
                </a:solidFill>
              </a:rPr>
              <a:t>Key problem:</a:t>
            </a:r>
            <a:r>
              <a:rPr lang="en-US">
                <a:solidFill>
                  <a:srgbClr val="008000"/>
                </a:solidFill>
              </a:rPr>
              <a:t> </a:t>
            </a:r>
            <a:r>
              <a:rPr lang="en-US"/>
              <a:t>As you merge clusters, how do you represent the “location” of each cluster, to tell which pair of clusters is closest?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>
                <a:solidFill>
                  <a:srgbClr val="008000"/>
                </a:solidFill>
              </a:rPr>
              <a:t>Euclidean case: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each cluster has a </a:t>
            </a:r>
            <a:br>
              <a:rPr lang="en-US"/>
            </a:br>
            <a:r>
              <a:rPr b="1" i="1" lang="en-US">
                <a:solidFill>
                  <a:srgbClr val="FF0066"/>
                </a:solidFill>
              </a:rPr>
              <a:t>centroid</a:t>
            </a:r>
            <a:r>
              <a:rPr lang="en-US">
                <a:solidFill>
                  <a:srgbClr val="FF0066"/>
                </a:solidFill>
              </a:rPr>
              <a:t> </a:t>
            </a:r>
            <a:r>
              <a:rPr lang="en-US"/>
              <a:t>= average of its (data)points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>
                <a:solidFill>
                  <a:srgbClr val="0000FF"/>
                </a:solidFill>
              </a:rPr>
              <a:t>(2) How to determine “nearness” of clusters?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Measure cluster distances by distances of centroids</a:t>
            </a:r>
            <a:endParaRPr/>
          </a:p>
        </p:txBody>
      </p:sp>
      <p:sp>
        <p:nvSpPr>
          <p:cNvPr id="441" name="Google Shape;441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K</a:t>
            </a:r>
            <a:r>
              <a:rPr lang="en-US"/>
              <a:t>–Means Algorithm(s)</a:t>
            </a:r>
            <a:endParaRPr/>
          </a:p>
        </p:txBody>
      </p:sp>
      <p:sp>
        <p:nvSpPr>
          <p:cNvPr id="447" name="Google Shape;447;p3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Assumes Euclidean space/distance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Start by picking </a:t>
            </a:r>
            <a:r>
              <a:rPr b="1" i="1" lang="en-US"/>
              <a:t>k</a:t>
            </a:r>
            <a:r>
              <a:rPr lang="en-US"/>
              <a:t>, the number of clusters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Initialize clusters by picking one point per cluster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>
                <a:solidFill>
                  <a:srgbClr val="008000"/>
                </a:solidFill>
              </a:rPr>
              <a:t>Example:</a:t>
            </a:r>
            <a:r>
              <a:rPr lang="en-US"/>
              <a:t> Pick one point at random, then  </a:t>
            </a:r>
            <a:r>
              <a:rPr b="1" i="1" lang="en-US"/>
              <a:t>k</a:t>
            </a:r>
            <a:r>
              <a:rPr b="1" lang="en-US"/>
              <a:t>-1 </a:t>
            </a:r>
            <a:r>
              <a:rPr lang="en-US"/>
              <a:t>other points, each as far away as possible from </a:t>
            </a:r>
            <a:br>
              <a:rPr lang="en-US"/>
            </a:br>
            <a:r>
              <a:rPr lang="en-US"/>
              <a:t>the previous points</a:t>
            </a:r>
            <a:endParaRPr/>
          </a:p>
        </p:txBody>
      </p:sp>
      <p:sp>
        <p:nvSpPr>
          <p:cNvPr id="448" name="Google Shape;448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Populating Clusters</a:t>
            </a:r>
            <a:endParaRPr/>
          </a:p>
        </p:txBody>
      </p:sp>
      <p:sp>
        <p:nvSpPr>
          <p:cNvPr id="454" name="Google Shape;454;p38"/>
          <p:cNvSpPr txBox="1"/>
          <p:nvPr>
            <p:ph idx="1" type="body"/>
          </p:nvPr>
        </p:nvSpPr>
        <p:spPr>
          <a:xfrm>
            <a:off x="457200" y="129540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1) </a:t>
            </a:r>
            <a:r>
              <a:rPr lang="en-US" sz="2400"/>
              <a:t>For each point, place it in the cluster whose current centroid it is nearest</a:t>
            </a:r>
            <a:endParaRPr/>
          </a:p>
          <a:p>
            <a:pPr indent="0" lvl="8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2)</a:t>
            </a:r>
            <a:r>
              <a:rPr lang="en-US" sz="2400"/>
              <a:t> After all points are assigned, update the locations of centroids of the </a:t>
            </a:r>
            <a:r>
              <a:rPr b="1" i="1" lang="en-US" sz="2400"/>
              <a:t>k</a:t>
            </a:r>
            <a:r>
              <a:rPr lang="en-US" sz="2400"/>
              <a:t> clusters</a:t>
            </a:r>
            <a:endParaRPr/>
          </a:p>
          <a:p>
            <a:pPr indent="0" lvl="8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3) </a:t>
            </a:r>
            <a:r>
              <a:rPr lang="en-US" sz="2400"/>
              <a:t>Reassign all points to their closest centroid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Sometimes moves points between clusters</a:t>
            </a:r>
            <a:endParaRPr/>
          </a:p>
          <a:p>
            <a:pPr indent="-114300" lvl="8" marL="3886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Repeat 2 and 3 until convergence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Convergence:</a:t>
            </a:r>
            <a:r>
              <a:rPr lang="en-US" sz="2000"/>
              <a:t> Points don’t move between clusters and centroids stabilize</a:t>
            </a:r>
            <a:endParaRPr/>
          </a:p>
        </p:txBody>
      </p:sp>
      <p:sp>
        <p:nvSpPr>
          <p:cNvPr id="455" name="Google Shape;455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Standard K-Means</a:t>
            </a:r>
            <a:endParaRPr/>
          </a:p>
        </p:txBody>
      </p:sp>
      <p:sp>
        <p:nvSpPr>
          <p:cNvPr id="461" name="Google Shape;461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2" name="Google Shape;4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76400"/>
            <a:ext cx="9144000" cy="3552237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9"/>
          <p:cNvSpPr txBox="1"/>
          <p:nvPr/>
        </p:nvSpPr>
        <p:spPr>
          <a:xfrm>
            <a:off x="192505" y="5694947"/>
            <a:ext cx="53684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Source: https://en.wikipedia.org/wiki/K-means_clustering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228600" y="163286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Neighbor-Based Memory-Based Algorithms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685800" y="1295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Key Ideas of </a:t>
            </a:r>
            <a:r>
              <a:rPr b="1" lang="en-US" sz="2400"/>
              <a:t>Collaborative Filtering </a:t>
            </a:r>
            <a:r>
              <a:rPr lang="en-US" sz="2400"/>
              <a:t>(CF)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Find neighbors by similarity on “averaged rates” 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Listen to neighbors with weights (similarity) 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Make recommendations			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User-based CF: (“User” Neighbors)</a:t>
            </a:r>
            <a:endParaRPr b="1" sz="2400">
              <a:solidFill>
                <a:srgbClr val="0000FF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Item-Based CF: (“Item” Neighbors)</a:t>
            </a:r>
            <a:endParaRPr b="1" sz="2400">
              <a:solidFill>
                <a:srgbClr val="0000FF"/>
              </a:solidFill>
            </a:endParaRPr>
          </a:p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CorrUser.tiff"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52800"/>
            <a:ext cx="4947208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BasedPrediction.tiff" id="115" name="Google Shape;11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3381589"/>
            <a:ext cx="4106610" cy="8856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CorrItem.tiff" id="116" name="Google Shape;11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5103427"/>
            <a:ext cx="4724400" cy="1019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emBasedPrediction.tiff" id="117" name="Google Shape;11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5000" y="5029200"/>
            <a:ext cx="2590800" cy="1015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9" name="Google Shape;469;p4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Hierarchical clustering</a:t>
            </a:r>
            <a:endParaRPr/>
          </a:p>
        </p:txBody>
      </p:sp>
      <p:sp>
        <p:nvSpPr>
          <p:cNvPr id="470" name="Google Shape;470;p40"/>
          <p:cNvSpPr txBox="1"/>
          <p:nvPr/>
        </p:nvSpPr>
        <p:spPr>
          <a:xfrm>
            <a:off x="593725" y="1787525"/>
            <a:ext cx="541671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	</a:t>
            </a:r>
            <a:r>
              <a:rPr lang="en-US" sz="1800">
                <a:solidFill>
                  <a:srgbClr val="76923C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800">
                <a:solidFill>
                  <a:srgbClr val="7692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(5,3)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692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(1,2)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(2,1)	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(4,1)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o  (0,0)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(5,0)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 sz="1800">
              <a:solidFill>
                <a:srgbClr val="00B05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1" name="Google Shape;471;p40"/>
          <p:cNvSpPr/>
          <p:nvPr/>
        </p:nvSpPr>
        <p:spPr>
          <a:xfrm>
            <a:off x="1316515" y="2263966"/>
            <a:ext cx="1676400" cy="1676400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40"/>
          <p:cNvSpPr txBox="1"/>
          <p:nvPr/>
        </p:nvSpPr>
        <p:spPr>
          <a:xfrm>
            <a:off x="1944882" y="2863468"/>
            <a:ext cx="1159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(1.5,1.5)</a:t>
            </a:r>
            <a:endParaRPr/>
          </a:p>
        </p:txBody>
      </p:sp>
      <p:sp>
        <p:nvSpPr>
          <p:cNvPr id="473" name="Google Shape;473;p40"/>
          <p:cNvSpPr/>
          <p:nvPr/>
        </p:nvSpPr>
        <p:spPr>
          <a:xfrm>
            <a:off x="4114800" y="2971800"/>
            <a:ext cx="1676400" cy="1676400"/>
          </a:xfrm>
          <a:prstGeom prst="ellipse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4" name="Google Shape;474;p40"/>
          <p:cNvSpPr txBox="1"/>
          <p:nvPr/>
        </p:nvSpPr>
        <p:spPr>
          <a:xfrm>
            <a:off x="4762315" y="3471169"/>
            <a:ext cx="1159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(4.5,0.5)</a:t>
            </a:r>
            <a:endParaRPr/>
          </a:p>
        </p:txBody>
      </p:sp>
      <p:sp>
        <p:nvSpPr>
          <p:cNvPr id="475" name="Google Shape;475;p40"/>
          <p:cNvSpPr/>
          <p:nvPr/>
        </p:nvSpPr>
        <p:spPr>
          <a:xfrm>
            <a:off x="457200" y="2133600"/>
            <a:ext cx="3048000" cy="2743200"/>
          </a:xfrm>
          <a:prstGeom prst="ellipse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6" name="Google Shape;476;p40"/>
          <p:cNvSpPr txBox="1"/>
          <p:nvPr/>
        </p:nvSpPr>
        <p:spPr>
          <a:xfrm>
            <a:off x="1600200" y="3200400"/>
            <a:ext cx="8000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(1,1)</a:t>
            </a:r>
            <a:endParaRPr/>
          </a:p>
        </p:txBody>
      </p:sp>
      <p:sp>
        <p:nvSpPr>
          <p:cNvPr id="477" name="Google Shape;477;p40"/>
          <p:cNvSpPr/>
          <p:nvPr/>
        </p:nvSpPr>
        <p:spPr>
          <a:xfrm>
            <a:off x="4038600" y="1447800"/>
            <a:ext cx="2286000" cy="3581400"/>
          </a:xfrm>
          <a:prstGeom prst="ellipse">
            <a:avLst/>
          </a:prstGeom>
          <a:noFill/>
          <a:ln cap="flat" cmpd="sng" w="9525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8" name="Google Shape;478;p40"/>
          <p:cNvSpPr txBox="1"/>
          <p:nvPr/>
        </p:nvSpPr>
        <p:spPr>
          <a:xfrm>
            <a:off x="4998353" y="2917567"/>
            <a:ext cx="1159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692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rgbClr val="7692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(4.7,1.3)</a:t>
            </a:r>
            <a:endParaRPr/>
          </a:p>
        </p:txBody>
      </p:sp>
      <p:sp>
        <p:nvSpPr>
          <p:cNvPr id="479" name="Google Shape;479;p40"/>
          <p:cNvSpPr/>
          <p:nvPr/>
        </p:nvSpPr>
        <p:spPr>
          <a:xfrm>
            <a:off x="6781800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0" name="Google Shape;480;p40"/>
          <p:cNvSpPr/>
          <p:nvPr/>
        </p:nvSpPr>
        <p:spPr>
          <a:xfrm>
            <a:off x="7216966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1" name="Google Shape;481;p40"/>
          <p:cNvSpPr/>
          <p:nvPr/>
        </p:nvSpPr>
        <p:spPr>
          <a:xfrm>
            <a:off x="6400800" y="6019801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2" name="Google Shape;482;p40"/>
          <p:cNvSpPr/>
          <p:nvPr/>
        </p:nvSpPr>
        <p:spPr>
          <a:xfrm>
            <a:off x="8099234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3" name="Google Shape;483;p40"/>
          <p:cNvSpPr/>
          <p:nvPr/>
        </p:nvSpPr>
        <p:spPr>
          <a:xfrm>
            <a:off x="8534400" y="6019801"/>
            <a:ext cx="152400" cy="152400"/>
          </a:xfrm>
          <a:prstGeom prst="ellipse">
            <a:avLst/>
          </a:prstGeom>
          <a:solidFill>
            <a:srgbClr val="769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4" name="Google Shape;484;p40"/>
          <p:cNvSpPr/>
          <p:nvPr/>
        </p:nvSpPr>
        <p:spPr>
          <a:xfrm>
            <a:off x="7718234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85" name="Google Shape;485;p40"/>
          <p:cNvCxnSpPr>
            <a:stCxn id="481" idx="0"/>
          </p:cNvCxnSpPr>
          <p:nvPr/>
        </p:nvCxnSpPr>
        <p:spPr>
          <a:xfrm rot="-5400000">
            <a:off x="6324600" y="5334001"/>
            <a:ext cx="838200" cy="5334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6" name="Google Shape;486;p40"/>
          <p:cNvCxnSpPr>
            <a:stCxn id="479" idx="0"/>
          </p:cNvCxnSpPr>
          <p:nvPr/>
        </p:nvCxnSpPr>
        <p:spPr>
          <a:xfrm rot="-5400000">
            <a:off x="6705600" y="5715001"/>
            <a:ext cx="457200" cy="152400"/>
          </a:xfrm>
          <a:prstGeom prst="bentConnector3">
            <a:avLst>
              <a:gd fmla="val 42771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7" name="Google Shape;487;p40"/>
          <p:cNvCxnSpPr>
            <a:stCxn id="480" idx="0"/>
          </p:cNvCxnSpPr>
          <p:nvPr/>
        </p:nvCxnSpPr>
        <p:spPr>
          <a:xfrm flipH="1" rot="5400000">
            <a:off x="6961216" y="5687851"/>
            <a:ext cx="381000" cy="2829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8" name="Google Shape;488;p40"/>
          <p:cNvCxnSpPr>
            <a:stCxn id="484" idx="0"/>
          </p:cNvCxnSpPr>
          <p:nvPr/>
        </p:nvCxnSpPr>
        <p:spPr>
          <a:xfrm rot="-5400000">
            <a:off x="7669184" y="5764051"/>
            <a:ext cx="381000" cy="130500"/>
          </a:xfrm>
          <a:prstGeom prst="bentConnector3">
            <a:avLst>
              <a:gd fmla="val 76024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9" name="Google Shape;489;p40"/>
          <p:cNvCxnSpPr>
            <a:stCxn id="482" idx="0"/>
          </p:cNvCxnSpPr>
          <p:nvPr/>
        </p:nvCxnSpPr>
        <p:spPr>
          <a:xfrm flipH="1" rot="5400000">
            <a:off x="7745384" y="5589751"/>
            <a:ext cx="609600" cy="250500"/>
          </a:xfrm>
          <a:prstGeom prst="bentConnector3">
            <a:avLst>
              <a:gd fmla="val 48193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0" name="Google Shape;490;p40"/>
          <p:cNvCxnSpPr>
            <a:stCxn id="483" idx="0"/>
          </p:cNvCxnSpPr>
          <p:nvPr/>
        </p:nvCxnSpPr>
        <p:spPr>
          <a:xfrm flipH="1" rot="5400000">
            <a:off x="7810500" y="5219701"/>
            <a:ext cx="914400" cy="685800"/>
          </a:xfrm>
          <a:prstGeom prst="bentConnector3">
            <a:avLst>
              <a:gd fmla="val 63253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1" name="Google Shape;491;p40"/>
          <p:cNvCxnSpPr/>
          <p:nvPr/>
        </p:nvCxnSpPr>
        <p:spPr>
          <a:xfrm rot="-5400000">
            <a:off x="6858000" y="4876801"/>
            <a:ext cx="762000" cy="4572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2" name="Google Shape;492;p40"/>
          <p:cNvCxnSpPr/>
          <p:nvPr/>
        </p:nvCxnSpPr>
        <p:spPr>
          <a:xfrm flipH="1" rot="5400000">
            <a:off x="7391400" y="4800601"/>
            <a:ext cx="609600" cy="457200"/>
          </a:xfrm>
          <a:prstGeom prst="bentConnector3">
            <a:avLst>
              <a:gd fmla="val 37349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3" name="Google Shape;493;p40"/>
          <p:cNvSpPr txBox="1"/>
          <p:nvPr/>
        </p:nvSpPr>
        <p:spPr>
          <a:xfrm>
            <a:off x="2154692" y="5562600"/>
            <a:ext cx="183575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Data: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… data point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… centroid</a:t>
            </a:r>
            <a:endParaRPr/>
          </a:p>
        </p:txBody>
      </p:sp>
      <p:sp>
        <p:nvSpPr>
          <p:cNvPr id="494" name="Google Shape;494;p40"/>
          <p:cNvSpPr txBox="1"/>
          <p:nvPr/>
        </p:nvSpPr>
        <p:spPr>
          <a:xfrm>
            <a:off x="6685872" y="6303994"/>
            <a:ext cx="17107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5" name="Google Shape;495;p40"/>
          <p:cNvCxnSpPr/>
          <p:nvPr/>
        </p:nvCxnSpPr>
        <p:spPr>
          <a:xfrm>
            <a:off x="1676400" y="2819400"/>
            <a:ext cx="914400" cy="565666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96" name="Google Shape;496;p40"/>
          <p:cNvCxnSpPr/>
          <p:nvPr/>
        </p:nvCxnSpPr>
        <p:spPr>
          <a:xfrm>
            <a:off x="4434838" y="3392758"/>
            <a:ext cx="822962" cy="493442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97" name="Google Shape;497;p40"/>
          <p:cNvCxnSpPr/>
          <p:nvPr/>
        </p:nvCxnSpPr>
        <p:spPr>
          <a:xfrm>
            <a:off x="1676400" y="2863468"/>
            <a:ext cx="76200" cy="529290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98" name="Google Shape;498;p40"/>
          <p:cNvCxnSpPr/>
          <p:nvPr/>
        </p:nvCxnSpPr>
        <p:spPr>
          <a:xfrm rot="10800000">
            <a:off x="1752600" y="3392758"/>
            <a:ext cx="765516" cy="0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99" name="Google Shape;499;p40"/>
          <p:cNvCxnSpPr/>
          <p:nvPr/>
        </p:nvCxnSpPr>
        <p:spPr>
          <a:xfrm flipH="1">
            <a:off x="1143000" y="3392758"/>
            <a:ext cx="609600" cy="493442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00" name="Google Shape;500;p40"/>
          <p:cNvCxnSpPr/>
          <p:nvPr/>
        </p:nvCxnSpPr>
        <p:spPr>
          <a:xfrm flipH="1">
            <a:off x="5152398" y="2329739"/>
            <a:ext cx="150755" cy="780316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01" name="Google Shape;501;p40"/>
          <p:cNvCxnSpPr/>
          <p:nvPr/>
        </p:nvCxnSpPr>
        <p:spPr>
          <a:xfrm flipH="1" rot="10800000">
            <a:off x="4434838" y="3128113"/>
            <a:ext cx="717560" cy="224688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02" name="Google Shape;502;p40"/>
          <p:cNvCxnSpPr/>
          <p:nvPr/>
        </p:nvCxnSpPr>
        <p:spPr>
          <a:xfrm rot="10800000">
            <a:off x="5152398" y="3128113"/>
            <a:ext cx="183151" cy="712388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CF Algorithms</a:t>
            </a:r>
            <a:endParaRPr/>
          </a:p>
        </p:txBody>
      </p:sp>
      <p:sp>
        <p:nvSpPr>
          <p:cNvPr id="508" name="Google Shape;508;p41"/>
          <p:cNvSpPr txBox="1"/>
          <p:nvPr>
            <p:ph idx="1" type="body"/>
          </p:nvPr>
        </p:nvSpPr>
        <p:spPr>
          <a:xfrm>
            <a:off x="685800" y="1295400"/>
            <a:ext cx="8153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solidFill>
                  <a:srgbClr val="0000FF"/>
                </a:solidFill>
              </a:rPr>
              <a:t>Clustering is an intermediate step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Resulting clusters used for further analysis or processing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For classification and other tasks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Example: </a:t>
            </a:r>
            <a:r>
              <a:rPr b="1" lang="en-US" sz="2000">
                <a:solidFill>
                  <a:srgbClr val="008000"/>
                </a:solidFill>
              </a:rPr>
              <a:t>partition data into clusters; then use memory-based CF algorithm like Pearson correlation to make predictions </a:t>
            </a:r>
            <a:r>
              <a:rPr b="1" lang="en-US" sz="2000" u="sng">
                <a:solidFill>
                  <a:srgbClr val="008000"/>
                </a:solidFill>
              </a:rPr>
              <a:t>within each cluster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Clustering algorithms have </a:t>
            </a:r>
            <a:r>
              <a:rPr b="1" lang="en-US" sz="2400">
                <a:solidFill>
                  <a:srgbClr val="FF0000"/>
                </a:solidFill>
              </a:rPr>
              <a:t>better scalability than typical CF methods</a:t>
            </a:r>
            <a:r>
              <a:rPr lang="en-US" sz="2400"/>
              <a:t> because they </a:t>
            </a:r>
            <a:r>
              <a:rPr b="1" lang="en-US" sz="2400">
                <a:solidFill>
                  <a:srgbClr val="0000FF"/>
                </a:solidFill>
              </a:rPr>
              <a:t>make predictions on smaller clusters rather than whole customer base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/>
              <a:t>Complex and expensive clustering computation run </a:t>
            </a:r>
            <a:r>
              <a:rPr b="1" lang="en-US" sz="2400" u="sng"/>
              <a:t>offline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solidFill>
                  <a:srgbClr val="008000"/>
                </a:solidFill>
              </a:rPr>
              <a:t>Recommendation quality is generally low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Optimal clustering over large data sets is impractical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Most applications use greedy cluster generation techniques</a:t>
            </a:r>
            <a:endParaRPr/>
          </a:p>
        </p:txBody>
      </p:sp>
      <p:sp>
        <p:nvSpPr>
          <p:cNvPr id="509" name="Google Shape;509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REGRESSION-BASED CF</a:t>
            </a:r>
            <a:endParaRPr/>
          </a:p>
        </p:txBody>
      </p:sp>
      <p:sp>
        <p:nvSpPr>
          <p:cNvPr id="515" name="Google Shape;515;p4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Regression-based CF Algorithms</a:t>
            </a:r>
            <a:endParaRPr/>
          </a:p>
        </p:txBody>
      </p:sp>
      <p:sp>
        <p:nvSpPr>
          <p:cNvPr id="521" name="Google Shape;521;p4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Numerical ratings are common in real recommender systems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Regression methods: good at making predictions for numerical values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Uses an approximation of the ratings to make predictions based on a regression model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22" name="Google Shape;522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</a:t>
            </a:r>
            <a:endParaRPr/>
          </a:p>
        </p:txBody>
      </p:sp>
      <p:sp>
        <p:nvSpPr>
          <p:cNvPr id="528" name="Google Shape;528;p4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Data are modeled using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linear predictor functions</a:t>
            </a:r>
            <a:r>
              <a:rPr lang="en-US" sz="2400"/>
              <a:t>, and unknown model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parameters</a:t>
            </a:r>
            <a:r>
              <a:rPr lang="en-US" sz="2400"/>
              <a:t> are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estimated</a:t>
            </a:r>
            <a:r>
              <a:rPr lang="en-US" sz="2400"/>
              <a:t> from the data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Such models are called </a:t>
            </a:r>
            <a:r>
              <a:rPr i="1" lang="en-US" sz="2400" u="sng">
                <a:solidFill>
                  <a:schemeClr val="hlink"/>
                </a:solidFill>
                <a:hlinkClick r:id="rId6"/>
              </a:rPr>
              <a:t>linear models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If the goal is prediction, forecasting, or reduction, linear regression can be used to </a:t>
            </a:r>
            <a:r>
              <a:rPr b="1" lang="en-US" sz="2400">
                <a:solidFill>
                  <a:srgbClr val="FF0066"/>
                </a:solidFill>
              </a:rPr>
              <a:t>fit a predictive model to an observed data set of </a:t>
            </a:r>
            <a:r>
              <a:rPr b="1" i="1" lang="en-US" sz="2400">
                <a:solidFill>
                  <a:srgbClr val="FF0066"/>
                </a:solidFill>
              </a:rPr>
              <a:t>y</a:t>
            </a:r>
            <a:r>
              <a:rPr b="1" lang="en-US" sz="2400">
                <a:solidFill>
                  <a:srgbClr val="FF0066"/>
                </a:solidFill>
              </a:rPr>
              <a:t> and </a:t>
            </a:r>
            <a:r>
              <a:rPr b="1" i="1" lang="en-US" sz="2400">
                <a:solidFill>
                  <a:srgbClr val="FF0066"/>
                </a:solidFill>
              </a:rPr>
              <a:t>X</a:t>
            </a:r>
            <a:r>
              <a:rPr b="1" lang="en-US" sz="2400">
                <a:solidFill>
                  <a:srgbClr val="FF0066"/>
                </a:solidFill>
              </a:rPr>
              <a:t> values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After developing such a model, if an additional value of </a:t>
            </a:r>
            <a:r>
              <a:rPr i="1" lang="en-US" sz="2400"/>
              <a:t>X</a:t>
            </a:r>
            <a:r>
              <a:rPr lang="en-US" sz="2400"/>
              <a:t> is then given without its accompanying value of </a:t>
            </a:r>
            <a:r>
              <a:rPr i="1" lang="en-US" sz="2400"/>
              <a:t>y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the fitted model can be used to </a:t>
            </a:r>
            <a:r>
              <a:rPr b="1" lang="en-US">
                <a:solidFill>
                  <a:srgbClr val="FF0066"/>
                </a:solidFill>
              </a:rPr>
              <a:t>make a prediction of the value of </a:t>
            </a:r>
            <a:r>
              <a:rPr b="1" i="1" lang="en-US">
                <a:solidFill>
                  <a:srgbClr val="FF0066"/>
                </a:solidFill>
              </a:rPr>
              <a:t>y</a:t>
            </a:r>
            <a:endParaRPr b="1">
              <a:solidFill>
                <a:srgbClr val="FF0066"/>
              </a:solidFill>
            </a:endParaRPr>
          </a:p>
        </p:txBody>
      </p:sp>
      <p:sp>
        <p:nvSpPr>
          <p:cNvPr id="529" name="Google Shape;529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Regression method</a:t>
            </a:r>
            <a:endParaRPr/>
          </a:p>
        </p:txBody>
      </p:sp>
      <p:sp>
        <p:nvSpPr>
          <p:cNvPr id="535" name="Google Shape;535;p4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solidFill>
                  <a:srgbClr val="008000"/>
                </a:solidFill>
              </a:rPr>
              <a:t>Let X = (X1, X2, …, XN) be a random variable representing user’s preference on different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Linear regression method: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FF0066"/>
                </a:solidFill>
              </a:rPr>
              <a:t>Y = </a:t>
            </a:r>
            <a:r>
              <a:rPr b="1" lang="en-US" sz="2000">
                <a:solidFill>
                  <a:srgbClr val="002060"/>
                </a:solidFill>
              </a:rPr>
              <a:t>M</a:t>
            </a:r>
            <a:r>
              <a:rPr b="1" lang="en-US" sz="2000">
                <a:solidFill>
                  <a:srgbClr val="FF0066"/>
                </a:solidFill>
              </a:rPr>
              <a:t>X + </a:t>
            </a:r>
            <a:r>
              <a:rPr b="1" lang="en-US" sz="2000">
                <a:solidFill>
                  <a:srgbClr val="002060"/>
                </a:solidFill>
              </a:rPr>
              <a:t>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Where </a:t>
            </a:r>
            <a:r>
              <a:rPr b="1" lang="en-US" sz="2000"/>
              <a:t>M is an n x k matrix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/>
              <a:t>N = (N</a:t>
            </a:r>
            <a:r>
              <a:rPr b="1" baseline="-25000" lang="en-US" sz="2000"/>
              <a:t>1</a:t>
            </a:r>
            <a:r>
              <a:rPr b="1" lang="en-US" sz="2000"/>
              <a:t>, …., N</a:t>
            </a:r>
            <a:r>
              <a:rPr b="1" baseline="-25000" lang="en-US" sz="2000"/>
              <a:t>n</a:t>
            </a:r>
            <a:r>
              <a:rPr b="1" lang="en-US" sz="2000"/>
              <a:t>) is a random variable representing noise</a:t>
            </a:r>
            <a:r>
              <a:rPr lang="en-US" sz="2000"/>
              <a:t> in user choices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/>
              <a:t>Y is an n x m matrix where Y</a:t>
            </a:r>
            <a:r>
              <a:rPr b="1" baseline="-25000" lang="en-US" sz="2000"/>
              <a:t>ij</a:t>
            </a:r>
            <a:r>
              <a:rPr b="1" lang="en-US" sz="2000"/>
              <a:t> is rating of user i on item </a:t>
            </a:r>
            <a:r>
              <a:rPr lang="en-US" sz="2000"/>
              <a:t>j	(typically very sparse)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/>
              <a:t>X is a k x m matrix with each column as estimate of the value of the random variable X</a:t>
            </a:r>
            <a:r>
              <a:rPr lang="en-US" sz="2000"/>
              <a:t> (user’s rating in k-dimensional rating space for one user)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536" name="Google Shape;536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Linear Regression</a:t>
            </a:r>
            <a:endParaRPr/>
          </a:p>
        </p:txBody>
      </p:sp>
      <p:sp>
        <p:nvSpPr>
          <p:cNvPr id="542" name="Google Shape;542;p46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43" name="Google Shape;543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4" name="Google Shape;54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907697"/>
            <a:ext cx="5562600" cy="3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6"/>
          <p:cNvSpPr txBox="1"/>
          <p:nvPr/>
        </p:nvSpPr>
        <p:spPr>
          <a:xfrm>
            <a:off x="713268" y="5577997"/>
            <a:ext cx="58399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Source: https://en.wikipedia.org/wiki/Linear_regression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LATENT FACTOR MODELS</a:t>
            </a:r>
            <a:endParaRPr/>
          </a:p>
        </p:txBody>
      </p:sp>
      <p:sp>
        <p:nvSpPr>
          <p:cNvPr id="551" name="Google Shape;551;p4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More on</a:t>
            </a:r>
            <a:endParaRPr/>
          </a:p>
        </p:txBody>
      </p:sp>
      <p:sp>
        <p:nvSpPr>
          <p:cNvPr id="552" name="Google Shape;552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8"/>
          <p:cNvSpPr txBox="1"/>
          <p:nvPr>
            <p:ph type="ctrTitle"/>
          </p:nvPr>
        </p:nvSpPr>
        <p:spPr>
          <a:xfrm>
            <a:off x="76200" y="762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Matrix Decomposition Techniques </a:t>
            </a:r>
            <a:br>
              <a:rPr lang="en-US"/>
            </a:br>
            <a:r>
              <a:rPr lang="en-US"/>
              <a:t>             in </a:t>
            </a:r>
            <a:r>
              <a:rPr lang="en-US">
                <a:solidFill>
                  <a:srgbClr val="FF3300"/>
                </a:solidFill>
              </a:rPr>
              <a:t>Machine Learning</a:t>
            </a:r>
            <a:r>
              <a:rPr lang="en-US"/>
              <a:t> </a:t>
            </a:r>
            <a:br>
              <a:rPr lang="en-US"/>
            </a:br>
            <a:r>
              <a:rPr lang="en-US"/>
              <a:t>                    and </a:t>
            </a:r>
            <a:r>
              <a:rPr lang="en-US">
                <a:solidFill>
                  <a:srgbClr val="0033CC"/>
                </a:solidFill>
              </a:rPr>
              <a:t>Information Retrieval</a:t>
            </a:r>
            <a:endParaRPr>
              <a:solidFill>
                <a:srgbClr val="0033CC"/>
              </a:solidFill>
            </a:endParaRPr>
          </a:p>
        </p:txBody>
      </p:sp>
      <p:sp>
        <p:nvSpPr>
          <p:cNvPr id="559" name="Google Shape;559;p48"/>
          <p:cNvSpPr txBox="1"/>
          <p:nvPr>
            <p:ph idx="1" type="subTitle"/>
          </p:nvPr>
        </p:nvSpPr>
        <p:spPr>
          <a:xfrm>
            <a:off x="4114800" y="3581400"/>
            <a:ext cx="4953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/>
              <a:t>Thomas Hofmann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4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i="1" lang="en-US" sz="1800">
                <a:solidFill>
                  <a:schemeClr val="dk1"/>
                </a:solidFill>
              </a:rPr>
              <a:t>Associate Professor</a:t>
            </a:r>
            <a:endParaRPr/>
          </a:p>
          <a:p>
            <a:pPr indent="0" lvl="0" marL="0" rtl="0" algn="ctr">
              <a:lnSpc>
                <a:spcPct val="4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i="1" lang="en-US" sz="1800">
                <a:solidFill>
                  <a:schemeClr val="dk1"/>
                </a:solidFill>
              </a:rPr>
              <a:t>Department of Computer Science</a:t>
            </a:r>
            <a:endParaRPr/>
          </a:p>
          <a:p>
            <a:pPr indent="0" lvl="0" marL="0" rtl="0" algn="ctr">
              <a:lnSpc>
                <a:spcPct val="4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i="1" lang="en-US" sz="1800">
                <a:solidFill>
                  <a:schemeClr val="dk1"/>
                </a:solidFill>
              </a:rPr>
              <a:t>Brown University</a:t>
            </a:r>
            <a:endParaRPr/>
          </a:p>
          <a:p>
            <a:pPr indent="0" lvl="0" marL="0" rtl="0" algn="ctr">
              <a:lnSpc>
                <a:spcPct val="4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4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th@cs.brown.edu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4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www.cs.brown.edu/~th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60" name="Google Shape;560;p48"/>
          <p:cNvSpPr/>
          <p:nvPr/>
        </p:nvSpPr>
        <p:spPr>
          <a:xfrm>
            <a:off x="4191000" y="5029200"/>
            <a:ext cx="4953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8"/>
          <p:cNvSpPr/>
          <p:nvPr/>
        </p:nvSpPr>
        <p:spPr>
          <a:xfrm>
            <a:off x="3962400" y="5029200"/>
            <a:ext cx="4953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1"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34" id="562" name="Google Shape;562;p48"/>
          <p:cNvPicPr preferRelativeResize="0"/>
          <p:nvPr/>
        </p:nvPicPr>
        <p:blipFill rotWithShape="1">
          <a:blip r:embed="rId3">
            <a:alphaModFix/>
          </a:blip>
          <a:srcRect b="59225" l="2025" r="81400" t="-131"/>
          <a:stretch/>
        </p:blipFill>
        <p:spPr>
          <a:xfrm>
            <a:off x="677863" y="3733800"/>
            <a:ext cx="2446337" cy="1319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ole" id="563" name="Google Shape;56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5562600"/>
            <a:ext cx="2057400" cy="7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Latent Factor Models</a:t>
            </a:r>
            <a:endParaRPr/>
          </a:p>
        </p:txBody>
      </p:sp>
      <p:sp>
        <p:nvSpPr>
          <p:cNvPr id="569" name="Google Shape;569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atent2.tiff" id="570" name="Google Shape;57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143000"/>
            <a:ext cx="6705600" cy="516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304800" y="3048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Making User-based CF Predictions with Pearson: Weighted Sum of Neighbors Ratings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685800" y="1600200"/>
            <a:ext cx="800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Find neighbors </a:t>
            </a:r>
            <a:r>
              <a:rPr b="1" i="1" lang="en-US" sz="2400"/>
              <a:t>U</a:t>
            </a:r>
            <a:r>
              <a:rPr b="1" lang="en-US" sz="2400"/>
              <a:t> of an active user </a:t>
            </a:r>
            <a:r>
              <a:rPr b="1" i="1" lang="en-US" sz="2400"/>
              <a:t>a </a:t>
            </a:r>
            <a:r>
              <a:rPr b="1" lang="en-US" sz="2400"/>
              <a:t>based co-rated items </a:t>
            </a:r>
            <a:r>
              <a:rPr b="1" i="1" lang="en-US" sz="2400"/>
              <a:t>I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>
              <a:solidFill>
                <a:srgbClr val="FF0066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>
              <a:solidFill>
                <a:srgbClr val="FF0066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>
              <a:solidFill>
                <a:srgbClr val="FF0066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Making predictions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Summarize the neighbor </a:t>
            </a:r>
            <a:r>
              <a:rPr b="1" i="1" lang="en-US" sz="2000"/>
              <a:t>U’s</a:t>
            </a:r>
            <a:r>
              <a:rPr b="1" lang="en-US" sz="2000"/>
              <a:t> weighted ratings for item </a:t>
            </a:r>
            <a:r>
              <a:rPr b="1" i="1" lang="en-US" sz="2000"/>
              <a:t>i</a:t>
            </a:r>
            <a:endParaRPr b="1" i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  <p:sp>
        <p:nvSpPr>
          <p:cNvPr id="124" name="Google Shape;124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serBasedPrediction.tiff"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500" y="4358798"/>
            <a:ext cx="6642100" cy="1432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CorrUser.tiff" id="126" name="Google Shape;12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4927" y="2160889"/>
            <a:ext cx="6234145" cy="1344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0"/>
          <p:cNvSpPr txBox="1"/>
          <p:nvPr>
            <p:ph idx="12" type="sldNum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p50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Latent Structure</a:t>
            </a:r>
            <a:endParaRPr/>
          </a:p>
        </p:txBody>
      </p:sp>
      <p:sp>
        <p:nvSpPr>
          <p:cNvPr id="577" name="Google Shape;577;p50"/>
          <p:cNvSpPr txBox="1"/>
          <p:nvPr>
            <p:ph idx="1" type="body"/>
          </p:nvPr>
        </p:nvSpPr>
        <p:spPr>
          <a:xfrm>
            <a:off x="685800" y="990600"/>
            <a:ext cx="8153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Given a matrix that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/>
              <a:t>encodes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/>
              <a:t> data ...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Potential problems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too large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too complicated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missing entries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noisy entries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lack of structure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...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Is there a </a:t>
            </a:r>
            <a:r>
              <a:rPr b="1" lang="en-US">
                <a:solidFill>
                  <a:srgbClr val="FF3300"/>
                </a:solidFill>
              </a:rPr>
              <a:t>simpler</a:t>
            </a:r>
            <a:r>
              <a:rPr lang="en-US"/>
              <a:t> way to </a:t>
            </a:r>
            <a:r>
              <a:rPr b="1" lang="en-US">
                <a:solidFill>
                  <a:srgbClr val="FF3300"/>
                </a:solidFill>
              </a:rPr>
              <a:t>explain</a:t>
            </a:r>
            <a:r>
              <a:rPr lang="en-US"/>
              <a:t> entries?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There might be a </a:t>
            </a:r>
            <a:r>
              <a:rPr b="1" lang="en-US">
                <a:solidFill>
                  <a:srgbClr val="FF3300"/>
                </a:solidFill>
              </a:rPr>
              <a:t>latent</a:t>
            </a:r>
            <a:r>
              <a:rPr lang="en-US"/>
              <a:t> </a:t>
            </a:r>
            <a:r>
              <a:rPr b="1" lang="en-US">
                <a:solidFill>
                  <a:srgbClr val="FF3300"/>
                </a:solidFill>
              </a:rPr>
              <a:t>structure</a:t>
            </a:r>
            <a:r>
              <a:rPr lang="en-US"/>
              <a:t> underlying the data.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How can we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/>
              <a:t>find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/>
              <a:t> or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/>
              <a:t>reveal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/>
              <a:t> this structure?</a:t>
            </a:r>
            <a:endParaRPr/>
          </a:p>
        </p:txBody>
      </p:sp>
      <p:pic>
        <p:nvPicPr>
          <p:cNvPr descr="txp_fig" id="578" name="Google Shape;57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1874838"/>
            <a:ext cx="4572000" cy="18589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rix_imax_small" id="579" name="Google Shape;579;p50"/>
          <p:cNvPicPr preferRelativeResize="0"/>
          <p:nvPr/>
        </p:nvPicPr>
        <p:blipFill rotWithShape="1">
          <a:blip r:embed="rId4">
            <a:alphaModFix/>
          </a:blip>
          <a:srcRect b="42793" l="0" r="46667" t="37387"/>
          <a:stretch/>
        </p:blipFill>
        <p:spPr>
          <a:xfrm>
            <a:off x="7634288" y="0"/>
            <a:ext cx="15240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Latent Factor Models</a:t>
            </a:r>
            <a:endParaRPr/>
          </a:p>
        </p:txBody>
      </p:sp>
      <p:pic>
        <p:nvPicPr>
          <p:cNvPr descr="latent1.tiff" id="585" name="Google Shape;585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3006" r="3005" t="0"/>
          <a:stretch/>
        </p:blipFill>
        <p:spPr>
          <a:xfrm>
            <a:off x="228600" y="1066800"/>
            <a:ext cx="8664314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2"/>
          <p:cNvSpPr txBox="1"/>
          <p:nvPr>
            <p:ph idx="12" type="sldNum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52"/>
          <p:cNvSpPr txBox="1"/>
          <p:nvPr>
            <p:ph idx="1" type="body"/>
          </p:nvPr>
        </p:nvSpPr>
        <p:spPr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Common approach: approximately </a:t>
            </a:r>
            <a:r>
              <a:rPr b="1" lang="en-US">
                <a:solidFill>
                  <a:srgbClr val="FF3300"/>
                </a:solidFill>
              </a:rPr>
              <a:t>factorize</a:t>
            </a:r>
            <a:r>
              <a:rPr lang="en-US"/>
              <a:t> matrix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Factors are typically constrained to be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-US"/>
              <a:t>thin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593" name="Google Shape;593;p5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Decomposition</a:t>
            </a:r>
            <a:endParaRPr/>
          </a:p>
        </p:txBody>
      </p:sp>
      <p:grpSp>
        <p:nvGrpSpPr>
          <p:cNvPr id="594" name="Google Shape;594;p52"/>
          <p:cNvGrpSpPr/>
          <p:nvPr/>
        </p:nvGrpSpPr>
        <p:grpSpPr>
          <a:xfrm>
            <a:off x="2514600" y="1779588"/>
            <a:ext cx="4422775" cy="1330325"/>
            <a:chOff x="1584" y="1121"/>
            <a:chExt cx="2786" cy="838"/>
          </a:xfrm>
        </p:grpSpPr>
        <p:sp>
          <p:nvSpPr>
            <p:cNvPr id="595" name="Google Shape;595;p52"/>
            <p:cNvSpPr/>
            <p:nvPr/>
          </p:nvSpPr>
          <p:spPr>
            <a:xfrm>
              <a:off x="2016" y="1121"/>
              <a:ext cx="1440" cy="415"/>
            </a:xfrm>
            <a:prstGeom prst="rect">
              <a:avLst/>
            </a:prstGeom>
            <a:solidFill>
              <a:srgbClr val="C0C0C0">
                <a:alpha val="49803"/>
              </a:srgbClr>
            </a:solidFill>
            <a:ln cap="flat" cmpd="sng" w="9525">
              <a:solidFill>
                <a:srgbClr val="EAEAE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descr="txp_fig" id="596" name="Google Shape;596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09" y="1217"/>
              <a:ext cx="1286" cy="1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7" name="Google Shape;597;p52"/>
            <p:cNvSpPr txBox="1"/>
            <p:nvPr/>
          </p:nvSpPr>
          <p:spPr>
            <a:xfrm>
              <a:off x="1584" y="1728"/>
              <a:ext cx="10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approximation</a:t>
              </a:r>
              <a:endParaRPr/>
            </a:p>
          </p:txBody>
        </p:sp>
        <p:cxnSp>
          <p:nvCxnSpPr>
            <p:cNvPr id="598" name="Google Shape;598;p52"/>
            <p:cNvCxnSpPr>
              <a:stCxn id="597" idx="0"/>
            </p:cNvCxnSpPr>
            <p:nvPr/>
          </p:nvCxnSpPr>
          <p:spPr>
            <a:xfrm flipH="1" rot="10800000">
              <a:off x="2108" y="1428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9" name="Google Shape;599;p52"/>
            <p:cNvSpPr/>
            <p:nvPr/>
          </p:nvSpPr>
          <p:spPr>
            <a:xfrm>
              <a:off x="2688" y="1728"/>
              <a:ext cx="7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left </a:t>
              </a:r>
              <a:r>
                <a:rPr b="0"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factor</a:t>
              </a:r>
              <a:endParaRPr/>
            </a:p>
          </p:txBody>
        </p:sp>
        <p:sp>
          <p:nvSpPr>
            <p:cNvPr id="600" name="Google Shape;600;p52"/>
            <p:cNvSpPr/>
            <p:nvPr/>
          </p:nvSpPr>
          <p:spPr>
            <a:xfrm>
              <a:off x="3516" y="1728"/>
              <a:ext cx="85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0033CC"/>
                  </a:solidFill>
                  <a:latin typeface="Tahoma"/>
                  <a:ea typeface="Tahoma"/>
                  <a:cs typeface="Tahoma"/>
                  <a:sym typeface="Tahoma"/>
                </a:rPr>
                <a:t>right </a:t>
              </a:r>
              <a:r>
                <a:rPr b="0"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factor</a:t>
              </a:r>
              <a:endParaRPr/>
            </a:p>
          </p:txBody>
        </p:sp>
        <p:cxnSp>
          <p:nvCxnSpPr>
            <p:cNvPr id="601" name="Google Shape;601;p52"/>
            <p:cNvCxnSpPr>
              <a:stCxn id="599" idx="0"/>
            </p:cNvCxnSpPr>
            <p:nvPr/>
          </p:nvCxnSpPr>
          <p:spPr>
            <a:xfrm rot="10800000">
              <a:off x="3078" y="1428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2" name="Google Shape;602;p52"/>
            <p:cNvCxnSpPr>
              <a:stCxn id="600" idx="0"/>
            </p:cNvCxnSpPr>
            <p:nvPr/>
          </p:nvCxnSpPr>
          <p:spPr>
            <a:xfrm rot="10800000">
              <a:off x="3343" y="1428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03" name="Google Shape;603;p52"/>
          <p:cNvGrpSpPr/>
          <p:nvPr/>
        </p:nvGrpSpPr>
        <p:grpSpPr>
          <a:xfrm>
            <a:off x="1066800" y="4572000"/>
            <a:ext cx="7678738" cy="2000250"/>
            <a:chOff x="672" y="2880"/>
            <a:chExt cx="4837" cy="1260"/>
          </a:xfrm>
        </p:grpSpPr>
        <p:sp>
          <p:nvSpPr>
            <p:cNvPr id="604" name="Google Shape;604;p52"/>
            <p:cNvSpPr/>
            <p:nvPr/>
          </p:nvSpPr>
          <p:spPr>
            <a:xfrm>
              <a:off x="864" y="3024"/>
              <a:ext cx="1392" cy="1008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descr="txp_fig" id="605" name="Google Shape;605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73" y="3451"/>
              <a:ext cx="173" cy="1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06" name="Google Shape;606;p52"/>
            <p:cNvGrpSpPr/>
            <p:nvPr/>
          </p:nvGrpSpPr>
          <p:grpSpPr>
            <a:xfrm>
              <a:off x="672" y="3036"/>
              <a:ext cx="135" cy="996"/>
              <a:chOff x="672" y="3036"/>
              <a:chExt cx="135" cy="996"/>
            </a:xfrm>
          </p:grpSpPr>
          <p:pic>
            <p:nvPicPr>
              <p:cNvPr descr="txp_fig" id="607" name="Google Shape;607;p5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72" y="3456"/>
                <a:ext cx="135" cy="9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608" name="Google Shape;608;p52"/>
              <p:cNvCxnSpPr/>
              <p:nvPr/>
            </p:nvCxnSpPr>
            <p:spPr>
              <a:xfrm>
                <a:off x="747" y="3036"/>
                <a:ext cx="0" cy="37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9" name="Google Shape;609;p52"/>
              <p:cNvCxnSpPr/>
              <p:nvPr/>
            </p:nvCxnSpPr>
            <p:spPr>
              <a:xfrm>
                <a:off x="743" y="3627"/>
                <a:ext cx="0" cy="40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descr="txp_fig" id="610" name="Google Shape;610;p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06" y="2880"/>
              <a:ext cx="174" cy="9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1" name="Google Shape;611;p52"/>
            <p:cNvCxnSpPr/>
            <p:nvPr/>
          </p:nvCxnSpPr>
          <p:spPr>
            <a:xfrm>
              <a:off x="887" y="2928"/>
              <a:ext cx="5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52"/>
            <p:cNvCxnSpPr/>
            <p:nvPr/>
          </p:nvCxnSpPr>
          <p:spPr>
            <a:xfrm>
              <a:off x="1728" y="2928"/>
              <a:ext cx="5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3" name="Google Shape;613;p52"/>
            <p:cNvSpPr txBox="1"/>
            <p:nvPr/>
          </p:nvSpPr>
          <p:spPr>
            <a:xfrm>
              <a:off x="2383" y="3320"/>
              <a:ext cx="257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≈</a:t>
              </a:r>
              <a:endParaRPr/>
            </a:p>
          </p:txBody>
        </p:sp>
        <p:sp>
          <p:nvSpPr>
            <p:cNvPr id="614" name="Google Shape;614;p52"/>
            <p:cNvSpPr/>
            <p:nvPr/>
          </p:nvSpPr>
          <p:spPr>
            <a:xfrm>
              <a:off x="3024" y="3024"/>
              <a:ext cx="336" cy="1008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descr="txp_fig" id="615" name="Google Shape;615;p5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129" y="3451"/>
              <a:ext cx="135" cy="1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6" name="Google Shape;616;p52"/>
            <p:cNvSpPr/>
            <p:nvPr/>
          </p:nvSpPr>
          <p:spPr>
            <a:xfrm rot="5400000">
              <a:off x="4089" y="2447"/>
              <a:ext cx="240" cy="1378"/>
            </a:xfrm>
            <a:prstGeom prst="rect">
              <a:avLst/>
            </a:prstGeom>
            <a:solidFill>
              <a:srgbClr val="3399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descr="txp_fig" id="617" name="Google Shape;617;p5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22" y="3059"/>
              <a:ext cx="174" cy="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8" name="Google Shape;618;p52"/>
            <p:cNvSpPr txBox="1"/>
            <p:nvPr/>
          </p:nvSpPr>
          <p:spPr>
            <a:xfrm>
              <a:off x="3351" y="2928"/>
              <a:ext cx="180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⋅</a:t>
              </a:r>
              <a:endParaRPr/>
            </a:p>
          </p:txBody>
        </p:sp>
        <p:grpSp>
          <p:nvGrpSpPr>
            <p:cNvPr id="619" name="Google Shape;619;p52"/>
            <p:cNvGrpSpPr/>
            <p:nvPr/>
          </p:nvGrpSpPr>
          <p:grpSpPr>
            <a:xfrm>
              <a:off x="2832" y="3024"/>
              <a:ext cx="135" cy="996"/>
              <a:chOff x="672" y="3036"/>
              <a:chExt cx="135" cy="996"/>
            </a:xfrm>
          </p:grpSpPr>
          <p:pic>
            <p:nvPicPr>
              <p:cNvPr descr="txp_fig" id="620" name="Google Shape;620;p5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72" y="3456"/>
                <a:ext cx="135" cy="9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621" name="Google Shape;621;p52"/>
              <p:cNvCxnSpPr/>
              <p:nvPr/>
            </p:nvCxnSpPr>
            <p:spPr>
              <a:xfrm>
                <a:off x="747" y="3036"/>
                <a:ext cx="0" cy="37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2" name="Google Shape;622;p52"/>
              <p:cNvCxnSpPr/>
              <p:nvPr/>
            </p:nvCxnSpPr>
            <p:spPr>
              <a:xfrm>
                <a:off x="743" y="3627"/>
                <a:ext cx="0" cy="40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23" name="Google Shape;623;p52"/>
            <p:cNvGrpSpPr/>
            <p:nvPr/>
          </p:nvGrpSpPr>
          <p:grpSpPr>
            <a:xfrm>
              <a:off x="3527" y="2880"/>
              <a:ext cx="1369" cy="97"/>
              <a:chOff x="887" y="2880"/>
              <a:chExt cx="1369" cy="97"/>
            </a:xfrm>
          </p:grpSpPr>
          <p:pic>
            <p:nvPicPr>
              <p:cNvPr descr="txp_fig" id="624" name="Google Shape;624;p5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1506" y="2880"/>
                <a:ext cx="174" cy="9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625" name="Google Shape;625;p52"/>
              <p:cNvCxnSpPr/>
              <p:nvPr/>
            </p:nvCxnSpPr>
            <p:spPr>
              <a:xfrm>
                <a:off x="887" y="2928"/>
                <a:ext cx="52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6" name="Google Shape;626;p52"/>
              <p:cNvCxnSpPr/>
              <p:nvPr/>
            </p:nvCxnSpPr>
            <p:spPr>
              <a:xfrm>
                <a:off x="1728" y="2928"/>
                <a:ext cx="52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descr="txp_fig" id="627" name="Google Shape;627;p5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140" y="2880"/>
              <a:ext cx="97" cy="13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8" name="Google Shape;628;p52"/>
            <p:cNvCxnSpPr/>
            <p:nvPr/>
          </p:nvCxnSpPr>
          <p:spPr>
            <a:xfrm>
              <a:off x="3024" y="2928"/>
              <a:ext cx="9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52"/>
            <p:cNvCxnSpPr/>
            <p:nvPr/>
          </p:nvCxnSpPr>
          <p:spPr>
            <a:xfrm>
              <a:off x="3264" y="2928"/>
              <a:ext cx="9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descr="txp_fig" id="630" name="Google Shape;630;p5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937" y="3074"/>
              <a:ext cx="97" cy="13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31" name="Google Shape;631;p52"/>
            <p:cNvCxnSpPr/>
            <p:nvPr/>
          </p:nvCxnSpPr>
          <p:spPr>
            <a:xfrm>
              <a:off x="4990" y="3018"/>
              <a:ext cx="0" cy="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52"/>
            <p:cNvCxnSpPr/>
            <p:nvPr/>
          </p:nvCxnSpPr>
          <p:spPr>
            <a:xfrm>
              <a:off x="4990" y="3230"/>
              <a:ext cx="0" cy="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3" name="Google Shape;633;p52"/>
            <p:cNvSpPr txBox="1"/>
            <p:nvPr/>
          </p:nvSpPr>
          <p:spPr>
            <a:xfrm>
              <a:off x="3600" y="3426"/>
              <a:ext cx="80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reduction</a:t>
              </a:r>
              <a:endParaRPr b="0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descr="txp_fig" id="634" name="Google Shape;634;p5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648" y="3666"/>
              <a:ext cx="1721" cy="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5" name="Google Shape;635;p52"/>
            <p:cNvSpPr txBox="1"/>
            <p:nvPr/>
          </p:nvSpPr>
          <p:spPr>
            <a:xfrm>
              <a:off x="3600" y="3888"/>
              <a:ext cx="1909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factors = latent structure</a:t>
              </a:r>
              <a:endParaRPr b="0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Latent Factor Models</a:t>
            </a:r>
            <a:endParaRPr/>
          </a:p>
        </p:txBody>
      </p:sp>
      <p:sp>
        <p:nvSpPr>
          <p:cNvPr id="641" name="Google Shape;641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atent3.tiff" id="642" name="Google Shape;64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25" y="1282700"/>
            <a:ext cx="8991638" cy="5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Latent Factor Models</a:t>
            </a:r>
            <a:endParaRPr/>
          </a:p>
        </p:txBody>
      </p:sp>
      <p:sp>
        <p:nvSpPr>
          <p:cNvPr id="648" name="Google Shape;648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atent4.tiff" id="649" name="Google Shape;64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75" y="1079500"/>
            <a:ext cx="8920652" cy="54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5"/>
          <p:cNvSpPr txBox="1"/>
          <p:nvPr>
            <p:ph idx="12" type="sldNum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6" name="Google Shape;656;p55"/>
          <p:cNvSpPr txBox="1"/>
          <p:nvPr>
            <p:ph idx="1" type="body"/>
          </p:nvPr>
        </p:nvSpPr>
        <p:spPr>
          <a:xfrm>
            <a:off x="685800" y="1143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Structural modeling assumption (</a:t>
            </a:r>
            <a:r>
              <a:rPr lang="en-US">
                <a:solidFill>
                  <a:srgbClr val="FF3300"/>
                </a:solidFill>
              </a:rPr>
              <a:t>mixture</a:t>
            </a:r>
            <a:r>
              <a:rPr lang="en-US"/>
              <a:t> model)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[Hofmann, Proceedings ACM SIGIR, 1999]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57" name="Google Shape;657;p55"/>
          <p:cNvSpPr/>
          <p:nvPr/>
        </p:nvSpPr>
        <p:spPr>
          <a:xfrm>
            <a:off x="762000" y="2057400"/>
            <a:ext cx="6172200" cy="1100138"/>
          </a:xfrm>
          <a:prstGeom prst="rect">
            <a:avLst/>
          </a:prstGeom>
          <a:solidFill>
            <a:srgbClr val="C0C0C0">
              <a:alpha val="49803"/>
            </a:srgbClr>
          </a:solidFill>
          <a:ln cap="flat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8" name="Google Shape;658;p5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pLSA – Latent Variable Model</a:t>
            </a:r>
            <a:endParaRPr/>
          </a:p>
        </p:txBody>
      </p:sp>
      <p:grpSp>
        <p:nvGrpSpPr>
          <p:cNvPr id="659" name="Google Shape;659;p55"/>
          <p:cNvGrpSpPr/>
          <p:nvPr/>
        </p:nvGrpSpPr>
        <p:grpSpPr>
          <a:xfrm>
            <a:off x="3581400" y="2093913"/>
            <a:ext cx="4114800" cy="3011487"/>
            <a:chOff x="2256" y="1319"/>
            <a:chExt cx="2592" cy="1897"/>
          </a:xfrm>
        </p:grpSpPr>
        <p:sp>
          <p:nvSpPr>
            <p:cNvPr id="660" name="Google Shape;660;p55"/>
            <p:cNvSpPr/>
            <p:nvPr/>
          </p:nvSpPr>
          <p:spPr>
            <a:xfrm>
              <a:off x="2256" y="1319"/>
              <a:ext cx="2064" cy="571"/>
            </a:xfrm>
            <a:prstGeom prst="ellipse">
              <a:avLst/>
            </a:prstGeom>
            <a:noFill/>
            <a:ln cap="flat" cmpd="sng" w="571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1" name="Google Shape;661;p55"/>
            <p:cNvSpPr/>
            <p:nvPr/>
          </p:nvSpPr>
          <p:spPr>
            <a:xfrm>
              <a:off x="2920" y="1890"/>
              <a:ext cx="680" cy="1193"/>
            </a:xfrm>
            <a:custGeom>
              <a:rect b="b" l="l" r="r" t="t"/>
              <a:pathLst>
                <a:path extrusionOk="0" h="1104" w="680">
                  <a:moveTo>
                    <a:pt x="344" y="0"/>
                  </a:moveTo>
                  <a:cubicBezTo>
                    <a:pt x="172" y="340"/>
                    <a:pt x="0" y="680"/>
                    <a:pt x="56" y="864"/>
                  </a:cubicBezTo>
                  <a:cubicBezTo>
                    <a:pt x="112" y="1048"/>
                    <a:pt x="576" y="1064"/>
                    <a:pt x="680" y="1104"/>
                  </a:cubicBezTo>
                </a:path>
              </a:pathLst>
            </a:custGeom>
            <a:noFill/>
            <a:ln cap="flat" cmpd="sng" w="3810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2" name="Google Shape;662;p55"/>
            <p:cNvSpPr txBox="1"/>
            <p:nvPr/>
          </p:nvSpPr>
          <p:spPr>
            <a:xfrm>
              <a:off x="3598" y="2927"/>
              <a:ext cx="1250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Model fitting</a:t>
              </a:r>
              <a:endParaRPr/>
            </a:p>
          </p:txBody>
        </p:sp>
      </p:grpSp>
      <p:grpSp>
        <p:nvGrpSpPr>
          <p:cNvPr id="663" name="Google Shape;663;p55"/>
          <p:cNvGrpSpPr/>
          <p:nvPr/>
        </p:nvGrpSpPr>
        <p:grpSpPr>
          <a:xfrm>
            <a:off x="685800" y="2705100"/>
            <a:ext cx="1804194" cy="1066800"/>
            <a:chOff x="432" y="1704"/>
            <a:chExt cx="1137" cy="672"/>
          </a:xfrm>
        </p:grpSpPr>
        <p:sp>
          <p:nvSpPr>
            <p:cNvPr id="664" name="Google Shape;664;p55"/>
            <p:cNvSpPr txBox="1"/>
            <p:nvPr/>
          </p:nvSpPr>
          <p:spPr>
            <a:xfrm>
              <a:off x="432" y="2004"/>
              <a:ext cx="1073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Document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language model</a:t>
              </a:r>
              <a:endParaRPr b="0" i="1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65" name="Google Shape;665;p55"/>
            <p:cNvCxnSpPr>
              <a:stCxn id="664" idx="0"/>
            </p:cNvCxnSpPr>
            <p:nvPr/>
          </p:nvCxnSpPr>
          <p:spPr>
            <a:xfrm flipH="1" rot="10800000">
              <a:off x="969" y="1704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66" name="Google Shape;666;p55"/>
          <p:cNvGrpSpPr/>
          <p:nvPr/>
        </p:nvGrpSpPr>
        <p:grpSpPr>
          <a:xfrm>
            <a:off x="2286000" y="3009901"/>
            <a:ext cx="1798638" cy="1543049"/>
            <a:chOff x="1440" y="1896"/>
            <a:chExt cx="1133" cy="972"/>
          </a:xfrm>
        </p:grpSpPr>
        <p:sp>
          <p:nvSpPr>
            <p:cNvPr id="667" name="Google Shape;667;p55"/>
            <p:cNvSpPr txBox="1"/>
            <p:nvPr/>
          </p:nvSpPr>
          <p:spPr>
            <a:xfrm>
              <a:off x="1440" y="2496"/>
              <a:ext cx="1133" cy="37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Latent concepts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or topics</a:t>
              </a:r>
              <a:endParaRPr b="0" i="1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68" name="Google Shape;668;p55"/>
            <p:cNvCxnSpPr>
              <a:stCxn id="667" idx="0"/>
            </p:cNvCxnSpPr>
            <p:nvPr/>
          </p:nvCxnSpPr>
          <p:spPr>
            <a:xfrm rot="10800000">
              <a:off x="2007" y="1896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69" name="Google Shape;669;p55"/>
          <p:cNvGrpSpPr/>
          <p:nvPr/>
        </p:nvGrpSpPr>
        <p:grpSpPr>
          <a:xfrm>
            <a:off x="4697413" y="2952750"/>
            <a:ext cx="2465387" cy="1543050"/>
            <a:chOff x="2959" y="1860"/>
            <a:chExt cx="1553" cy="972"/>
          </a:xfrm>
        </p:grpSpPr>
        <p:sp>
          <p:nvSpPr>
            <p:cNvPr id="670" name="Google Shape;670;p55"/>
            <p:cNvSpPr txBox="1"/>
            <p:nvPr/>
          </p:nvSpPr>
          <p:spPr>
            <a:xfrm>
              <a:off x="3206" y="2460"/>
              <a:ext cx="1306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Concept expression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probabilities</a:t>
              </a:r>
              <a:endParaRPr i="1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71" name="Google Shape;671;p55"/>
            <p:cNvCxnSpPr>
              <a:stCxn id="670" idx="0"/>
            </p:cNvCxnSpPr>
            <p:nvPr/>
          </p:nvCxnSpPr>
          <p:spPr>
            <a:xfrm rot="10800000">
              <a:off x="2959" y="1860"/>
              <a:ext cx="9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72" name="Google Shape;672;p55"/>
          <p:cNvGrpSpPr/>
          <p:nvPr/>
        </p:nvGrpSpPr>
        <p:grpSpPr>
          <a:xfrm>
            <a:off x="6062663" y="2667000"/>
            <a:ext cx="2979737" cy="1066800"/>
            <a:chOff x="3819" y="1680"/>
            <a:chExt cx="1877" cy="672"/>
          </a:xfrm>
        </p:grpSpPr>
        <p:sp>
          <p:nvSpPr>
            <p:cNvPr id="673" name="Google Shape;673;p55"/>
            <p:cNvSpPr txBox="1"/>
            <p:nvPr/>
          </p:nvSpPr>
          <p:spPr>
            <a:xfrm>
              <a:off x="4342" y="1980"/>
              <a:ext cx="1354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Document-specific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mixture proportions</a:t>
              </a:r>
              <a:endParaRPr/>
            </a:p>
          </p:txBody>
        </p:sp>
        <p:cxnSp>
          <p:nvCxnSpPr>
            <p:cNvPr id="674" name="Google Shape;674;p55"/>
            <p:cNvCxnSpPr>
              <a:stCxn id="673" idx="0"/>
            </p:cNvCxnSpPr>
            <p:nvPr/>
          </p:nvCxnSpPr>
          <p:spPr>
            <a:xfrm rot="10800000">
              <a:off x="3819" y="1680"/>
              <a:ext cx="12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descr="txp_fig" id="675" name="Google Shape;67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775" y="2282825"/>
            <a:ext cx="5538788" cy="846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6"/>
          <p:cNvSpPr txBox="1"/>
          <p:nvPr>
            <p:ph idx="12" type="sldNum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1" name="Google Shape;681;p56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pLSA: Matrix Decomposition</a:t>
            </a:r>
            <a:endParaRPr/>
          </a:p>
        </p:txBody>
      </p:sp>
      <p:sp>
        <p:nvSpPr>
          <p:cNvPr id="682" name="Google Shape;682;p56"/>
          <p:cNvSpPr txBox="1"/>
          <p:nvPr>
            <p:ph idx="1" type="body"/>
          </p:nvPr>
        </p:nvSpPr>
        <p:spPr>
          <a:xfrm>
            <a:off x="685800" y="1066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Mixture model can be written as a </a:t>
            </a:r>
            <a:r>
              <a:rPr b="1" lang="en-US">
                <a:solidFill>
                  <a:srgbClr val="0033CC"/>
                </a:solidFill>
              </a:rPr>
              <a:t>matrix factorization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Equivalent symmetric (joint) model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Contrast to LSA/SVD: </a:t>
            </a:r>
            <a:r>
              <a:rPr b="1" lang="en-US">
                <a:solidFill>
                  <a:srgbClr val="FF3300"/>
                </a:solidFill>
              </a:rPr>
              <a:t>non-negativity</a:t>
            </a:r>
            <a:r>
              <a:rPr lang="en-US"/>
              <a:t> and </a:t>
            </a:r>
            <a:r>
              <a:rPr b="1" lang="en-US">
                <a:solidFill>
                  <a:srgbClr val="FF3300"/>
                </a:solidFill>
              </a:rPr>
              <a:t>normalization</a:t>
            </a:r>
            <a:r>
              <a:rPr lang="en-US"/>
              <a:t> </a:t>
            </a:r>
            <a:r>
              <a:rPr lang="en-US" sz="2000"/>
              <a:t>(intimate relation to non-negative matrix factorization)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83" name="Google Shape;683;p56"/>
          <p:cNvSpPr/>
          <p:nvPr/>
        </p:nvSpPr>
        <p:spPr>
          <a:xfrm>
            <a:off x="1752600" y="3276600"/>
            <a:ext cx="1270000" cy="919163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4" name="Google Shape;684;p56"/>
          <p:cNvSpPr txBox="1"/>
          <p:nvPr/>
        </p:nvSpPr>
        <p:spPr>
          <a:xfrm>
            <a:off x="3124200" y="3409950"/>
            <a:ext cx="4222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endParaRPr/>
          </a:p>
        </p:txBody>
      </p:sp>
      <p:sp>
        <p:nvSpPr>
          <p:cNvPr id="685" name="Google Shape;685;p56"/>
          <p:cNvSpPr/>
          <p:nvPr/>
        </p:nvSpPr>
        <p:spPr>
          <a:xfrm>
            <a:off x="4241800" y="4343400"/>
            <a:ext cx="406400" cy="74613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0C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6" name="Google Shape;686;p56"/>
          <p:cNvSpPr txBox="1"/>
          <p:nvPr/>
        </p:nvSpPr>
        <p:spPr>
          <a:xfrm>
            <a:off x="4191000" y="4456113"/>
            <a:ext cx="4651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687" name="Google Shape;687;p56"/>
          <p:cNvSpPr/>
          <p:nvPr/>
        </p:nvSpPr>
        <p:spPr>
          <a:xfrm>
            <a:off x="5824538" y="3276600"/>
            <a:ext cx="1276350" cy="381000"/>
          </a:xfrm>
          <a:prstGeom prst="rect">
            <a:avLst/>
          </a:prstGeom>
          <a:solidFill>
            <a:srgbClr val="3399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8" name="Google Shape;688;p56"/>
          <p:cNvSpPr/>
          <p:nvPr/>
        </p:nvSpPr>
        <p:spPr>
          <a:xfrm>
            <a:off x="4213225" y="3289300"/>
            <a:ext cx="434975" cy="919163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9" name="Google Shape;689;p56"/>
          <p:cNvSpPr/>
          <p:nvPr/>
        </p:nvSpPr>
        <p:spPr>
          <a:xfrm>
            <a:off x="5138738" y="3276600"/>
            <a:ext cx="381000" cy="38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90" name="Google Shape;690;p56"/>
          <p:cNvCxnSpPr/>
          <p:nvPr/>
        </p:nvCxnSpPr>
        <p:spPr>
          <a:xfrm>
            <a:off x="5138738" y="3276600"/>
            <a:ext cx="357187" cy="368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Google Shape;691;p56"/>
          <p:cNvSpPr/>
          <p:nvPr/>
        </p:nvSpPr>
        <p:spPr>
          <a:xfrm>
            <a:off x="4241800" y="4495800"/>
            <a:ext cx="406400" cy="74613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0C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2" name="Google Shape;692;p56"/>
          <p:cNvSpPr/>
          <p:nvPr/>
        </p:nvSpPr>
        <p:spPr>
          <a:xfrm>
            <a:off x="4241800" y="4878388"/>
            <a:ext cx="406400" cy="74612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0C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93" name="Google Shape;693;p56"/>
          <p:cNvCxnSpPr/>
          <p:nvPr/>
        </p:nvCxnSpPr>
        <p:spPr>
          <a:xfrm rot="5400000">
            <a:off x="4547394" y="4647406"/>
            <a:ext cx="457200" cy="1588"/>
          </a:xfrm>
          <a:prstGeom prst="straightConnector1">
            <a:avLst/>
          </a:prstGeom>
          <a:noFill/>
          <a:ln cap="flat" cmpd="dbl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4" name="Google Shape;694;p56"/>
          <p:cNvSpPr/>
          <p:nvPr/>
        </p:nvSpPr>
        <p:spPr>
          <a:xfrm>
            <a:off x="7196138" y="3276600"/>
            <a:ext cx="76200" cy="381000"/>
          </a:xfrm>
          <a:prstGeom prst="rect">
            <a:avLst/>
          </a:prstGeom>
          <a:solidFill>
            <a:srgbClr val="3399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5" name="Google Shape;695;p56"/>
          <p:cNvSpPr/>
          <p:nvPr/>
        </p:nvSpPr>
        <p:spPr>
          <a:xfrm>
            <a:off x="7348538" y="3276600"/>
            <a:ext cx="76200" cy="381000"/>
          </a:xfrm>
          <a:prstGeom prst="rect">
            <a:avLst/>
          </a:prstGeom>
          <a:solidFill>
            <a:srgbClr val="3399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6" name="Google Shape;696;p56"/>
          <p:cNvSpPr/>
          <p:nvPr/>
        </p:nvSpPr>
        <p:spPr>
          <a:xfrm>
            <a:off x="7805738" y="3276600"/>
            <a:ext cx="76200" cy="381000"/>
          </a:xfrm>
          <a:prstGeom prst="rect">
            <a:avLst/>
          </a:prstGeom>
          <a:solidFill>
            <a:srgbClr val="3399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7" name="Google Shape;697;p56"/>
          <p:cNvSpPr txBox="1"/>
          <p:nvPr/>
        </p:nvSpPr>
        <p:spPr>
          <a:xfrm>
            <a:off x="7350125" y="3200400"/>
            <a:ext cx="4651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698" name="Google Shape;698;p56"/>
          <p:cNvSpPr txBox="1"/>
          <p:nvPr/>
        </p:nvSpPr>
        <p:spPr>
          <a:xfrm>
            <a:off x="6286500" y="3810000"/>
            <a:ext cx="14668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33CC"/>
                </a:solidFill>
                <a:latin typeface="Tahoma"/>
                <a:ea typeface="Tahoma"/>
                <a:cs typeface="Tahoma"/>
                <a:sym typeface="Tahoma"/>
              </a:rPr>
              <a:t>pLSA term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33CC"/>
                </a:solidFill>
                <a:latin typeface="Tahoma"/>
                <a:ea typeface="Tahoma"/>
                <a:cs typeface="Tahoma"/>
                <a:sym typeface="Tahoma"/>
              </a:rPr>
              <a:t>probabilities</a:t>
            </a:r>
            <a:endParaRPr/>
          </a:p>
        </p:txBody>
      </p:sp>
      <p:cxnSp>
        <p:nvCxnSpPr>
          <p:cNvPr id="699" name="Google Shape;699;p56"/>
          <p:cNvCxnSpPr/>
          <p:nvPr/>
        </p:nvCxnSpPr>
        <p:spPr>
          <a:xfrm>
            <a:off x="7577138" y="3733800"/>
            <a:ext cx="382587" cy="1588"/>
          </a:xfrm>
          <a:prstGeom prst="straightConnector1">
            <a:avLst/>
          </a:prstGeom>
          <a:noFill/>
          <a:ln cap="flat" cmpd="dbl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xp_fig" id="700" name="Google Shape;70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5300" y="3633788"/>
            <a:ext cx="284163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01" name="Google Shape;70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3325" y="3343275"/>
            <a:ext cx="306388" cy="261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02" name="Google Shape;702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3350" y="3357563"/>
            <a:ext cx="284163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56"/>
          <p:cNvSpPr txBox="1"/>
          <p:nvPr/>
        </p:nvSpPr>
        <p:spPr>
          <a:xfrm>
            <a:off x="4808538" y="4419600"/>
            <a:ext cx="17589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pLSA document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probabilities</a:t>
            </a:r>
            <a:endParaRPr/>
          </a:p>
        </p:txBody>
      </p:sp>
      <p:sp>
        <p:nvSpPr>
          <p:cNvPr id="704" name="Google Shape;704;p56"/>
          <p:cNvSpPr txBox="1"/>
          <p:nvPr/>
        </p:nvSpPr>
        <p:spPr>
          <a:xfrm>
            <a:off x="4779963" y="3657600"/>
            <a:ext cx="122237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concept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probabilities</a:t>
            </a:r>
            <a:endParaRPr/>
          </a:p>
        </p:txBody>
      </p:sp>
      <p:pic>
        <p:nvPicPr>
          <p:cNvPr descr="txp_fig" id="705" name="Google Shape;705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90763" y="3630613"/>
            <a:ext cx="19685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06" name="Google Shape;706;p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46263" y="2489200"/>
            <a:ext cx="4784725" cy="7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7"/>
          <p:cNvSpPr txBox="1"/>
          <p:nvPr>
            <p:ph idx="12" type="sldNum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2" name="Google Shape;712;p5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Rating Matrix</a:t>
            </a:r>
            <a:endParaRPr/>
          </a:p>
        </p:txBody>
      </p:sp>
      <p:sp>
        <p:nvSpPr>
          <p:cNvPr id="713" name="Google Shape;713;p5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Rating matrix is typically a large matrix with many (mostly) </a:t>
            </a:r>
            <a:r>
              <a:rPr b="1" lang="en-US">
                <a:solidFill>
                  <a:srgbClr val="FF3300"/>
                </a:solidFill>
              </a:rPr>
              <a:t>missing values</a:t>
            </a:r>
            <a:endParaRPr/>
          </a:p>
        </p:txBody>
      </p:sp>
      <p:sp>
        <p:nvSpPr>
          <p:cNvPr id="714" name="Google Shape;714;p57"/>
          <p:cNvSpPr/>
          <p:nvPr/>
        </p:nvSpPr>
        <p:spPr>
          <a:xfrm>
            <a:off x="2798763" y="30480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5" name="Google Shape;715;p57"/>
          <p:cNvSpPr/>
          <p:nvPr/>
        </p:nvSpPr>
        <p:spPr>
          <a:xfrm>
            <a:off x="2798763" y="35052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6" name="Google Shape;716;p57"/>
          <p:cNvSpPr/>
          <p:nvPr/>
        </p:nvSpPr>
        <p:spPr>
          <a:xfrm>
            <a:off x="2798763" y="3962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7" name="Google Shape;717;p57"/>
          <p:cNvSpPr/>
          <p:nvPr/>
        </p:nvSpPr>
        <p:spPr>
          <a:xfrm>
            <a:off x="2798763" y="50292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18" name="Google Shape;718;p57"/>
          <p:cNvSpPr/>
          <p:nvPr/>
        </p:nvSpPr>
        <p:spPr>
          <a:xfrm>
            <a:off x="2798763" y="5486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9" name="Google Shape;719;p57"/>
          <p:cNvSpPr txBox="1"/>
          <p:nvPr/>
        </p:nvSpPr>
        <p:spPr>
          <a:xfrm>
            <a:off x="2776538" y="4459288"/>
            <a:ext cx="52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20" name="Google Shape;720;p57"/>
          <p:cNvSpPr/>
          <p:nvPr/>
        </p:nvSpPr>
        <p:spPr>
          <a:xfrm>
            <a:off x="3255963" y="30480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721" name="Google Shape;721;p57"/>
          <p:cNvSpPr/>
          <p:nvPr/>
        </p:nvSpPr>
        <p:spPr>
          <a:xfrm>
            <a:off x="3255963" y="35052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722" name="Google Shape;722;p57"/>
          <p:cNvSpPr/>
          <p:nvPr/>
        </p:nvSpPr>
        <p:spPr>
          <a:xfrm>
            <a:off x="3255963" y="3962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3" name="Google Shape;723;p57"/>
          <p:cNvSpPr/>
          <p:nvPr/>
        </p:nvSpPr>
        <p:spPr>
          <a:xfrm>
            <a:off x="3255963" y="50292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4" name="Google Shape;724;p57"/>
          <p:cNvSpPr/>
          <p:nvPr/>
        </p:nvSpPr>
        <p:spPr>
          <a:xfrm>
            <a:off x="3255963" y="54864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25" name="Google Shape;725;p57"/>
          <p:cNvSpPr txBox="1"/>
          <p:nvPr/>
        </p:nvSpPr>
        <p:spPr>
          <a:xfrm>
            <a:off x="3233738" y="4459288"/>
            <a:ext cx="52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26" name="Google Shape;726;p57"/>
          <p:cNvSpPr/>
          <p:nvPr/>
        </p:nvSpPr>
        <p:spPr>
          <a:xfrm>
            <a:off x="3713163" y="30480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7" name="Google Shape;727;p57"/>
          <p:cNvSpPr/>
          <p:nvPr/>
        </p:nvSpPr>
        <p:spPr>
          <a:xfrm>
            <a:off x="3713163" y="35052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8" name="Google Shape;728;p57"/>
          <p:cNvSpPr/>
          <p:nvPr/>
        </p:nvSpPr>
        <p:spPr>
          <a:xfrm>
            <a:off x="3713163" y="39624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729" name="Google Shape;729;p57"/>
          <p:cNvSpPr/>
          <p:nvPr/>
        </p:nvSpPr>
        <p:spPr>
          <a:xfrm>
            <a:off x="3713163" y="50292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0" name="Google Shape;730;p57"/>
          <p:cNvSpPr/>
          <p:nvPr/>
        </p:nvSpPr>
        <p:spPr>
          <a:xfrm>
            <a:off x="3713163" y="5486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1" name="Google Shape;731;p57"/>
          <p:cNvSpPr txBox="1"/>
          <p:nvPr/>
        </p:nvSpPr>
        <p:spPr>
          <a:xfrm>
            <a:off x="3690938" y="4459288"/>
            <a:ext cx="52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32" name="Google Shape;732;p57"/>
          <p:cNvSpPr/>
          <p:nvPr/>
        </p:nvSpPr>
        <p:spPr>
          <a:xfrm>
            <a:off x="4605338" y="30480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3" name="Google Shape;733;p57"/>
          <p:cNvSpPr/>
          <p:nvPr/>
        </p:nvSpPr>
        <p:spPr>
          <a:xfrm>
            <a:off x="4605338" y="35052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4" name="Google Shape;734;p57"/>
          <p:cNvSpPr/>
          <p:nvPr/>
        </p:nvSpPr>
        <p:spPr>
          <a:xfrm>
            <a:off x="4605338" y="39624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35" name="Google Shape;735;p57"/>
          <p:cNvSpPr/>
          <p:nvPr/>
        </p:nvSpPr>
        <p:spPr>
          <a:xfrm>
            <a:off x="4605338" y="50292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36" name="Google Shape;736;p57"/>
          <p:cNvSpPr/>
          <p:nvPr/>
        </p:nvSpPr>
        <p:spPr>
          <a:xfrm>
            <a:off x="4605338" y="5486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7" name="Google Shape;737;p57"/>
          <p:cNvSpPr txBox="1"/>
          <p:nvPr/>
        </p:nvSpPr>
        <p:spPr>
          <a:xfrm>
            <a:off x="4583113" y="4459288"/>
            <a:ext cx="52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38" name="Google Shape;738;p57"/>
          <p:cNvSpPr/>
          <p:nvPr/>
        </p:nvSpPr>
        <p:spPr>
          <a:xfrm>
            <a:off x="5062538" y="30480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9" name="Google Shape;739;p57"/>
          <p:cNvSpPr/>
          <p:nvPr/>
        </p:nvSpPr>
        <p:spPr>
          <a:xfrm>
            <a:off x="5062538" y="35052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0" name="Google Shape;740;p57"/>
          <p:cNvSpPr/>
          <p:nvPr/>
        </p:nvSpPr>
        <p:spPr>
          <a:xfrm>
            <a:off x="5062538" y="3962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1" name="Google Shape;741;p57"/>
          <p:cNvSpPr/>
          <p:nvPr/>
        </p:nvSpPr>
        <p:spPr>
          <a:xfrm>
            <a:off x="5062538" y="50292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2" name="Google Shape;742;p57"/>
          <p:cNvSpPr/>
          <p:nvPr/>
        </p:nvSpPr>
        <p:spPr>
          <a:xfrm>
            <a:off x="5062538" y="54864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743" name="Google Shape;743;p57"/>
          <p:cNvSpPr txBox="1"/>
          <p:nvPr/>
        </p:nvSpPr>
        <p:spPr>
          <a:xfrm>
            <a:off x="5040313" y="4459288"/>
            <a:ext cx="52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44" name="Google Shape;744;p57"/>
          <p:cNvSpPr/>
          <p:nvPr/>
        </p:nvSpPr>
        <p:spPr>
          <a:xfrm>
            <a:off x="5519738" y="30480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5" name="Google Shape;745;p57"/>
          <p:cNvSpPr/>
          <p:nvPr/>
        </p:nvSpPr>
        <p:spPr>
          <a:xfrm>
            <a:off x="5519738" y="35052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746" name="Google Shape;746;p57"/>
          <p:cNvSpPr/>
          <p:nvPr/>
        </p:nvSpPr>
        <p:spPr>
          <a:xfrm>
            <a:off x="5519738" y="3962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7" name="Google Shape;747;p57"/>
          <p:cNvSpPr/>
          <p:nvPr/>
        </p:nvSpPr>
        <p:spPr>
          <a:xfrm>
            <a:off x="5519738" y="50292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8" name="Google Shape;748;p57"/>
          <p:cNvSpPr/>
          <p:nvPr/>
        </p:nvSpPr>
        <p:spPr>
          <a:xfrm>
            <a:off x="5519738" y="5486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9" name="Google Shape;749;p57"/>
          <p:cNvSpPr txBox="1"/>
          <p:nvPr/>
        </p:nvSpPr>
        <p:spPr>
          <a:xfrm>
            <a:off x="5497513" y="4459288"/>
            <a:ext cx="52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50" name="Google Shape;750;p57"/>
          <p:cNvSpPr txBox="1"/>
          <p:nvPr/>
        </p:nvSpPr>
        <p:spPr>
          <a:xfrm rot="5400000">
            <a:off x="4214019" y="3080544"/>
            <a:ext cx="5222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51" name="Google Shape;751;p57"/>
          <p:cNvSpPr txBox="1"/>
          <p:nvPr/>
        </p:nvSpPr>
        <p:spPr>
          <a:xfrm rot="5400000">
            <a:off x="4214019" y="3613944"/>
            <a:ext cx="5222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52" name="Google Shape;752;p57"/>
          <p:cNvSpPr txBox="1"/>
          <p:nvPr/>
        </p:nvSpPr>
        <p:spPr>
          <a:xfrm rot="5400000">
            <a:off x="4214019" y="4071144"/>
            <a:ext cx="5222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53" name="Google Shape;753;p57"/>
          <p:cNvSpPr txBox="1"/>
          <p:nvPr/>
        </p:nvSpPr>
        <p:spPr>
          <a:xfrm rot="5400000">
            <a:off x="4214019" y="5023644"/>
            <a:ext cx="5222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54" name="Google Shape;754;p57"/>
          <p:cNvSpPr txBox="1"/>
          <p:nvPr/>
        </p:nvSpPr>
        <p:spPr>
          <a:xfrm rot="5400000">
            <a:off x="4214019" y="5530057"/>
            <a:ext cx="52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cxnSp>
        <p:nvCxnSpPr>
          <p:cNvPr id="755" name="Google Shape;755;p57"/>
          <p:cNvCxnSpPr/>
          <p:nvPr/>
        </p:nvCxnSpPr>
        <p:spPr>
          <a:xfrm>
            <a:off x="2286000" y="3048000"/>
            <a:ext cx="0" cy="29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6" name="Google Shape;756;p57"/>
          <p:cNvSpPr txBox="1"/>
          <p:nvPr/>
        </p:nvSpPr>
        <p:spPr>
          <a:xfrm>
            <a:off x="1447800" y="4267200"/>
            <a:ext cx="7604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</a:t>
            </a:r>
            <a:endParaRPr/>
          </a:p>
        </p:txBody>
      </p:sp>
      <p:cxnSp>
        <p:nvCxnSpPr>
          <p:cNvPr id="757" name="Google Shape;757;p57"/>
          <p:cNvCxnSpPr/>
          <p:nvPr/>
        </p:nvCxnSpPr>
        <p:spPr>
          <a:xfrm>
            <a:off x="2514600" y="2743200"/>
            <a:ext cx="350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8" name="Google Shape;758;p57"/>
          <p:cNvSpPr txBox="1"/>
          <p:nvPr/>
        </p:nvSpPr>
        <p:spPr>
          <a:xfrm>
            <a:off x="3862388" y="2209800"/>
            <a:ext cx="811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759" name="Google Shape;759;p57"/>
          <p:cNvSpPr/>
          <p:nvPr/>
        </p:nvSpPr>
        <p:spPr>
          <a:xfrm>
            <a:off x="7467600" y="5105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0" name="Google Shape;760;p57"/>
          <p:cNvSpPr txBox="1"/>
          <p:nvPr/>
        </p:nvSpPr>
        <p:spPr>
          <a:xfrm>
            <a:off x="6767513" y="4648200"/>
            <a:ext cx="18907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missing ratings</a:t>
            </a:r>
            <a:endParaRPr/>
          </a:p>
        </p:txBody>
      </p:sp>
      <p:sp>
        <p:nvSpPr>
          <p:cNvPr id="761" name="Google Shape;761;p57"/>
          <p:cNvSpPr/>
          <p:nvPr/>
        </p:nvSpPr>
        <p:spPr>
          <a:xfrm>
            <a:off x="2782888" y="3962400"/>
            <a:ext cx="3186112" cy="465138"/>
          </a:xfrm>
          <a:prstGeom prst="rect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2" name="Google Shape;762;p57"/>
          <p:cNvSpPr/>
          <p:nvPr/>
        </p:nvSpPr>
        <p:spPr>
          <a:xfrm>
            <a:off x="3276600" y="3048000"/>
            <a:ext cx="446088" cy="2895600"/>
          </a:xfrm>
          <a:prstGeom prst="rect">
            <a:avLst/>
          </a:prstGeom>
          <a:noFill/>
          <a:ln cap="flat" cmpd="sng" w="38100">
            <a:solidFill>
              <a:srgbClr val="0033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8"/>
          <p:cNvSpPr txBox="1"/>
          <p:nvPr>
            <p:ph idx="12" type="sldNum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8" name="Google Shape;768;p5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pLSA-like Decomposition</a:t>
            </a:r>
            <a:endParaRPr/>
          </a:p>
        </p:txBody>
      </p:sp>
      <p:sp>
        <p:nvSpPr>
          <p:cNvPr id="769" name="Google Shape;769;p58"/>
          <p:cNvSpPr txBox="1"/>
          <p:nvPr>
            <p:ph idx="1" type="body"/>
          </p:nvPr>
        </p:nvSpPr>
        <p:spPr>
          <a:xfrm>
            <a:off x="685800" y="1204912"/>
            <a:ext cx="8229600" cy="557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Generalization of pLSA (additional </a:t>
            </a:r>
            <a:r>
              <a:rPr lang="en-US" sz="2400">
                <a:solidFill>
                  <a:srgbClr val="FF3300"/>
                </a:solidFill>
              </a:rPr>
              <a:t>rating variable</a:t>
            </a:r>
            <a:r>
              <a:rPr lang="en-US" sz="2400"/>
              <a:t>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6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Explicit decomposition of user preferences (each user can have </a:t>
            </a:r>
            <a:r>
              <a:rPr b="1" lang="en-US" sz="2000">
                <a:solidFill>
                  <a:srgbClr val="0033CC"/>
                </a:solidFill>
              </a:rPr>
              <a:t>multiple interests</a:t>
            </a:r>
            <a:r>
              <a:rPr lang="en-US" sz="2000"/>
              <a:t>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Probabilistic model can be used to optimize specific </a:t>
            </a:r>
            <a:r>
              <a:rPr b="1" lang="en-US" sz="2000">
                <a:solidFill>
                  <a:srgbClr val="0033CC"/>
                </a:solidFill>
              </a:rPr>
              <a:t>objectives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Data </a:t>
            </a:r>
            <a:r>
              <a:rPr b="1" lang="en-US" sz="2000">
                <a:solidFill>
                  <a:srgbClr val="0033CC"/>
                </a:solidFill>
              </a:rPr>
              <a:t>compression</a:t>
            </a:r>
            <a:r>
              <a:rPr lang="en-US" sz="2000"/>
              <a:t> and </a:t>
            </a:r>
            <a:r>
              <a:rPr b="1" lang="en-US" sz="2000">
                <a:solidFill>
                  <a:srgbClr val="0033CC"/>
                </a:solidFill>
              </a:rPr>
              <a:t>privacy</a:t>
            </a:r>
            <a:r>
              <a:rPr lang="en-US" sz="2000"/>
              <a:t> preservation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Details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multinomial or Gaussian sampling model for rating variable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EM algorithm for (approximate) model fitting</a:t>
            </a:r>
            <a:endParaRPr/>
          </a:p>
        </p:txBody>
      </p:sp>
      <p:sp>
        <p:nvSpPr>
          <p:cNvPr id="770" name="Google Shape;770;p58"/>
          <p:cNvSpPr/>
          <p:nvPr/>
        </p:nvSpPr>
        <p:spPr>
          <a:xfrm>
            <a:off x="1057275" y="1724025"/>
            <a:ext cx="6888163" cy="790575"/>
          </a:xfrm>
          <a:prstGeom prst="rect">
            <a:avLst/>
          </a:prstGeom>
          <a:solidFill>
            <a:srgbClr val="C0C0C0">
              <a:alpha val="49803"/>
            </a:srgbClr>
          </a:solidFill>
          <a:ln cap="flat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1" name="Google Shape;771;p58"/>
          <p:cNvSpPr/>
          <p:nvPr/>
        </p:nvSpPr>
        <p:spPr>
          <a:xfrm rot="-5400000">
            <a:off x="6400800" y="1244600"/>
            <a:ext cx="228600" cy="2362200"/>
          </a:xfrm>
          <a:prstGeom prst="leftBrace">
            <a:avLst>
              <a:gd fmla="val 86111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2" name="Google Shape;772;p58"/>
          <p:cNvSpPr/>
          <p:nvPr/>
        </p:nvSpPr>
        <p:spPr>
          <a:xfrm>
            <a:off x="5521325" y="2652712"/>
            <a:ext cx="33178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standard pLSA model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explain </a:t>
            </a:r>
            <a:r>
              <a:rPr lang="en-US" sz="20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sparseness pattern</a:t>
            </a:r>
            <a:endParaRPr/>
          </a:p>
        </p:txBody>
      </p:sp>
      <p:sp>
        <p:nvSpPr>
          <p:cNvPr id="773" name="Google Shape;773;p58"/>
          <p:cNvSpPr/>
          <p:nvPr/>
        </p:nvSpPr>
        <p:spPr>
          <a:xfrm rot="-5400000">
            <a:off x="4457700" y="1739900"/>
            <a:ext cx="228600" cy="1371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4" name="Google Shape;774;p58"/>
          <p:cNvSpPr/>
          <p:nvPr/>
        </p:nvSpPr>
        <p:spPr>
          <a:xfrm>
            <a:off x="3352800" y="2652712"/>
            <a:ext cx="18827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extension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predict </a:t>
            </a:r>
            <a:r>
              <a:rPr lang="en-US" sz="20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ratings</a:t>
            </a:r>
            <a:endParaRPr/>
          </a:p>
        </p:txBody>
      </p:sp>
      <p:pic>
        <p:nvPicPr>
          <p:cNvPr descr="txp_fig" id="775" name="Google Shape;77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766887"/>
            <a:ext cx="662940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58"/>
          <p:cNvSpPr/>
          <p:nvPr/>
        </p:nvSpPr>
        <p:spPr>
          <a:xfrm>
            <a:off x="533400" y="6267450"/>
            <a:ext cx="8610600" cy="590550"/>
          </a:xfrm>
          <a:prstGeom prst="rect">
            <a:avLst/>
          </a:prstGeom>
          <a:solidFill>
            <a:srgbClr val="C0C0C0">
              <a:alpha val="69803"/>
            </a:srgbClr>
          </a:soli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T. Hofmann, </a:t>
            </a:r>
            <a:r>
              <a:rPr b="0" i="1" lang="en-US"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Latent Semantic Models for Collaborative Filtering</a:t>
            </a:r>
            <a:r>
              <a:rPr b="0" lang="en-US"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ACM Transactions on Information Systems, 2004, Vol 22(1), pp. 89-115. 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 AND CHALLENGES OF COLLABORATIVE FILTERING</a:t>
            </a:r>
            <a:endParaRPr/>
          </a:p>
        </p:txBody>
      </p:sp>
      <p:sp>
        <p:nvSpPr>
          <p:cNvPr id="782" name="Google Shape;782;p5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83" name="Google Shape;783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304800" y="3048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Making User-based CF Predictions with Pearson: Weighted Sum of Neighbors Ratings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381000" y="1524000"/>
            <a:ext cx="8458200" cy="335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952" l="-900" r="0" t="-15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133" name="Google Shape;133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2490952" y="5297214"/>
            <a:ext cx="10282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Neighbor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1’s opinion</a:t>
            </a:r>
            <a:endParaRPr/>
          </a:p>
        </p:txBody>
      </p:sp>
      <p:cxnSp>
        <p:nvCxnSpPr>
          <p:cNvPr id="135" name="Google Shape;135;p6"/>
          <p:cNvCxnSpPr>
            <a:stCxn id="134" idx="0"/>
          </p:cNvCxnSpPr>
          <p:nvPr/>
        </p:nvCxnSpPr>
        <p:spPr>
          <a:xfrm rot="10800000">
            <a:off x="2819400" y="4495914"/>
            <a:ext cx="185700" cy="80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" name="Google Shape;136;p6"/>
          <p:cNvSpPr txBox="1"/>
          <p:nvPr/>
        </p:nvSpPr>
        <p:spPr>
          <a:xfrm>
            <a:off x="6136512" y="5278821"/>
            <a:ext cx="9573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Neighbor 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i="1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opinion</a:t>
            </a:r>
            <a:endParaRPr/>
          </a:p>
        </p:txBody>
      </p:sp>
      <p:cxnSp>
        <p:nvCxnSpPr>
          <p:cNvPr id="137" name="Google Shape;137;p6"/>
          <p:cNvCxnSpPr>
            <a:stCxn id="136" idx="0"/>
          </p:cNvCxnSpPr>
          <p:nvPr/>
        </p:nvCxnSpPr>
        <p:spPr>
          <a:xfrm rot="10800000">
            <a:off x="6464869" y="4477521"/>
            <a:ext cx="150300" cy="80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p6"/>
          <p:cNvSpPr txBox="1"/>
          <p:nvPr/>
        </p:nvSpPr>
        <p:spPr>
          <a:xfrm>
            <a:off x="3985284" y="5449614"/>
            <a:ext cx="14173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much you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trust Neighbor1</a:t>
            </a:r>
            <a:endParaRPr/>
          </a:p>
        </p:txBody>
      </p:sp>
      <p:cxnSp>
        <p:nvCxnSpPr>
          <p:cNvPr id="139" name="Google Shape;139;p6"/>
          <p:cNvCxnSpPr>
            <a:stCxn id="138" idx="0"/>
          </p:cNvCxnSpPr>
          <p:nvPr/>
        </p:nvCxnSpPr>
        <p:spPr>
          <a:xfrm rot="10800000">
            <a:off x="4313872" y="4648314"/>
            <a:ext cx="380100" cy="80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" name="Google Shape;140;p6"/>
          <p:cNvSpPr txBox="1"/>
          <p:nvPr/>
        </p:nvSpPr>
        <p:spPr>
          <a:xfrm>
            <a:off x="1048085" y="5251397"/>
            <a:ext cx="10374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own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averaged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opinion</a:t>
            </a:r>
            <a:endParaRPr/>
          </a:p>
        </p:txBody>
      </p:sp>
      <p:cxnSp>
        <p:nvCxnSpPr>
          <p:cNvPr id="141" name="Google Shape;141;p6"/>
          <p:cNvCxnSpPr>
            <a:stCxn id="140" idx="0"/>
          </p:cNvCxnSpPr>
          <p:nvPr/>
        </p:nvCxnSpPr>
        <p:spPr>
          <a:xfrm flipH="1" rot="10800000">
            <a:off x="1566817" y="4424597"/>
            <a:ext cx="138900" cy="8268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p6"/>
          <p:cNvSpPr txBox="1"/>
          <p:nvPr/>
        </p:nvSpPr>
        <p:spPr>
          <a:xfrm>
            <a:off x="7485909" y="5362904"/>
            <a:ext cx="14173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much you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trust Neighbor n</a:t>
            </a:r>
            <a:endParaRPr/>
          </a:p>
        </p:txBody>
      </p:sp>
      <p:cxnSp>
        <p:nvCxnSpPr>
          <p:cNvPr id="143" name="Google Shape;143;p6"/>
          <p:cNvCxnSpPr>
            <a:stCxn id="142" idx="0"/>
          </p:cNvCxnSpPr>
          <p:nvPr/>
        </p:nvCxnSpPr>
        <p:spPr>
          <a:xfrm rot="10800000">
            <a:off x="7814497" y="4561604"/>
            <a:ext cx="380100" cy="80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of CF </a:t>
            </a:r>
            <a:endParaRPr/>
          </a:p>
        </p:txBody>
      </p:sp>
      <p:sp>
        <p:nvSpPr>
          <p:cNvPr id="789" name="Google Shape;789;p6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Data Sparsity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Cold Start Problem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Synonyms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Scalability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Gray Sheep and Black Sheep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Shilling attacks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90" name="Google Shape;790;p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 and Challenges of Collaborative Filtering</a:t>
            </a:r>
            <a:endParaRPr/>
          </a:p>
        </p:txBody>
      </p:sp>
      <p:sp>
        <p:nvSpPr>
          <p:cNvPr id="796" name="Google Shape;796;p61"/>
          <p:cNvSpPr txBox="1"/>
          <p:nvPr>
            <p:ph idx="1" type="body"/>
          </p:nvPr>
        </p:nvSpPr>
        <p:spPr>
          <a:xfrm>
            <a:off x="685800" y="14478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solidFill>
                  <a:srgbClr val="0000FF"/>
                </a:solidFill>
              </a:rPr>
              <a:t>Data Sparsity</a:t>
            </a:r>
            <a:endParaRPr b="1" sz="2400">
              <a:solidFill>
                <a:srgbClr val="0000FF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Many commercial recommender systems are used with very large product 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Most users do not rate most items: </a:t>
            </a:r>
            <a:r>
              <a:rPr lang="en-US" sz="2000">
                <a:solidFill>
                  <a:srgbClr val="008000"/>
                </a:solidFill>
              </a:rPr>
              <a:t>User-item matrix is extremely sparse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rgbClr val="FF0066"/>
                </a:solidFill>
              </a:rPr>
              <a:t>For CF: reduces probability of finding set of users with similar ratings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/>
              <a:t>Approaches: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>
                <a:solidFill>
                  <a:srgbClr val="0000FF"/>
                </a:solidFill>
              </a:rPr>
              <a:t>Dimensionality reduction techniques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/>
              <a:t>Singular Value Decomposition (SVD): </a:t>
            </a:r>
            <a:r>
              <a:rPr lang="en-US" sz="2400"/>
              <a:t>remove </a:t>
            </a:r>
            <a:r>
              <a:rPr lang="en-US" sz="2400">
                <a:solidFill>
                  <a:srgbClr val="FF0000"/>
                </a:solidFill>
              </a:rPr>
              <a:t>unrepresentative or insignificant users or items </a:t>
            </a:r>
            <a:r>
              <a:rPr lang="en-US" sz="2400"/>
              <a:t>to reduce size of user-item matrix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/>
              <a:t>Latent semantic Indexing: </a:t>
            </a:r>
            <a:r>
              <a:rPr lang="en-US" sz="2400"/>
              <a:t>similarity between users is determined by </a:t>
            </a:r>
            <a:r>
              <a:rPr lang="en-US" sz="2400">
                <a:solidFill>
                  <a:srgbClr val="009900"/>
                </a:solidFill>
              </a:rPr>
              <a:t>representation of users </a:t>
            </a:r>
            <a:r>
              <a:rPr lang="en-US" sz="2400"/>
              <a:t>in reduced space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/>
              <a:t>Principle Component Analysis</a:t>
            </a:r>
            <a:endParaRPr/>
          </a:p>
          <a:p>
            <a:pPr indent="-101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 and Challenges of Collaborative Filtering</a:t>
            </a:r>
            <a:endParaRPr/>
          </a:p>
        </p:txBody>
      </p:sp>
      <p:sp>
        <p:nvSpPr>
          <p:cNvPr id="802" name="Google Shape;802;p62"/>
          <p:cNvSpPr txBox="1"/>
          <p:nvPr>
            <p:ph idx="1" type="body"/>
          </p:nvPr>
        </p:nvSpPr>
        <p:spPr>
          <a:xfrm>
            <a:off x="685800" y="14478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/>
              <a:t>Data Sparsity (cont.)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>
                <a:solidFill>
                  <a:srgbClr val="0000FF"/>
                </a:solidFill>
              </a:rPr>
              <a:t>Dimensionality reduction techniques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>
                <a:solidFill>
                  <a:srgbClr val="008000"/>
                </a:solidFill>
              </a:rPr>
              <a:t>When users or items are discarded: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FF0066"/>
                </a:solidFill>
              </a:rPr>
              <a:t>Useful information for recommendations may be lost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FF0066"/>
                </a:solidFill>
              </a:rPr>
              <a:t>Recommendation quality may be degraded</a:t>
            </a:r>
            <a:endParaRPr/>
          </a:p>
          <a:p>
            <a:pPr indent="-101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(cont.)</a:t>
            </a:r>
            <a:endParaRPr/>
          </a:p>
        </p:txBody>
      </p:sp>
      <p:sp>
        <p:nvSpPr>
          <p:cNvPr id="808" name="Google Shape;808;p63"/>
          <p:cNvSpPr txBox="1"/>
          <p:nvPr>
            <p:ph idx="1" type="body"/>
          </p:nvPr>
        </p:nvSpPr>
        <p:spPr>
          <a:xfrm>
            <a:off x="685800" y="1219200"/>
            <a:ext cx="8077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solidFill>
                  <a:srgbClr val="0000FF"/>
                </a:solidFill>
              </a:rPr>
              <a:t>Cold start problem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FF0066"/>
                </a:solidFill>
              </a:rPr>
              <a:t>When a new user or item has just entered the system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Hard to find similarities: not enough </a:t>
            </a:r>
            <a:r>
              <a:rPr lang="en-US" sz="2000">
                <a:solidFill>
                  <a:srgbClr val="FF0000"/>
                </a:solidFill>
              </a:rPr>
              <a:t>information</a:t>
            </a:r>
            <a:r>
              <a:rPr lang="en-US" sz="2000"/>
              <a:t> to make good recommendations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FF0066"/>
                </a:solidFill>
              </a:rPr>
              <a:t>New item problem: </a:t>
            </a:r>
            <a:r>
              <a:rPr lang="en-US" sz="2000"/>
              <a:t>can’t be recommended until some users rate it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Also applies to obscure items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Also </a:t>
            </a:r>
            <a:r>
              <a:rPr b="1" lang="en-US" sz="2000">
                <a:solidFill>
                  <a:srgbClr val="0000FF"/>
                </a:solidFill>
              </a:rPr>
              <a:t>called “first-rater problem”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FF0066"/>
                </a:solidFill>
              </a:rPr>
              <a:t>New users</a:t>
            </a:r>
            <a:r>
              <a:rPr lang="en-US" sz="2000"/>
              <a:t>: not given good recommendations because </a:t>
            </a:r>
            <a:r>
              <a:rPr lang="en-US" sz="2000">
                <a:solidFill>
                  <a:srgbClr val="0000FF"/>
                </a:solidFill>
              </a:rPr>
              <a:t>of lack of rating or purchase history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/>
              <a:t>Approaches: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008000"/>
                </a:solidFill>
              </a:rPr>
              <a:t>Content-based systems </a:t>
            </a:r>
            <a:r>
              <a:rPr lang="en-US" sz="2000"/>
              <a:t>do not rely on ratings from other users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008000"/>
                </a:solidFill>
              </a:rPr>
              <a:t>Hybrid CF (content-boosted CF)</a:t>
            </a:r>
            <a:r>
              <a:rPr lang="en-US" sz="2000">
                <a:solidFill>
                  <a:srgbClr val="008000"/>
                </a:solidFill>
              </a:rPr>
              <a:t>: </a:t>
            </a:r>
            <a:r>
              <a:rPr lang="en-US" sz="2000"/>
              <a:t>external content information can be used to produce predictions for new users or new items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Research on </a:t>
            </a:r>
            <a:r>
              <a:rPr b="1" lang="en-US" sz="2000">
                <a:solidFill>
                  <a:srgbClr val="008000"/>
                </a:solidFill>
              </a:rPr>
              <a:t>effectively selecting items to be rated by a user to rapidly improve recommendation performance</a:t>
            </a:r>
            <a:endParaRPr>
              <a:solidFill>
                <a:srgbClr val="008000"/>
              </a:solidFill>
            </a:endParaRPr>
          </a:p>
        </p:txBody>
      </p:sp>
      <p:sp>
        <p:nvSpPr>
          <p:cNvPr id="809" name="Google Shape;809;p6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6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Amazon Vine</a:t>
            </a:r>
            <a:endParaRPr/>
          </a:p>
        </p:txBody>
      </p:sp>
      <p:sp>
        <p:nvSpPr>
          <p:cNvPr id="815" name="Google Shape;815;p6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16" name="Google Shape;816;p6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7" name="Google Shape;81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1627742"/>
            <a:ext cx="7467600" cy="33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1483605"/>
            <a:ext cx="4842046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(cont.)</a:t>
            </a:r>
            <a:endParaRPr/>
          </a:p>
        </p:txBody>
      </p:sp>
      <p:sp>
        <p:nvSpPr>
          <p:cNvPr id="824" name="Google Shape;824;p65"/>
          <p:cNvSpPr txBox="1"/>
          <p:nvPr>
            <p:ph idx="1" type="body"/>
          </p:nvPr>
        </p:nvSpPr>
        <p:spPr>
          <a:xfrm>
            <a:off x="685800" y="14478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solidFill>
                  <a:srgbClr val="0000FF"/>
                </a:solidFill>
              </a:rPr>
              <a:t>Synonyms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/>
              <a:t>Same or very similar items that have different names or entries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Most recommender systems are unable to discover this latent association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Treat these products differently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FF0066"/>
                </a:solidFill>
              </a:rPr>
              <a:t>Synonyms decrease recommendation performance of CF systems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Approaches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0000FF"/>
                </a:solidFill>
              </a:rPr>
              <a:t>Automatic term expansion </a:t>
            </a:r>
            <a:r>
              <a:rPr lang="en-US" sz="2000"/>
              <a:t>or construction of thesaurus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Some added terms may have different meanings than intended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0000FF"/>
                </a:solidFill>
              </a:rPr>
              <a:t>SVD techniques: Latent Semantic Indexing (LSI)</a:t>
            </a:r>
            <a:r>
              <a:rPr lang="en-US" sz="2000"/>
              <a:t>: construct a semantic space where terms and documents that are closely associated are placed close to each other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825" name="Google Shape;825;p6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6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Latent Semantic Indexing (LSI)</a:t>
            </a:r>
            <a:endParaRPr/>
          </a:p>
        </p:txBody>
      </p:sp>
      <p:pic>
        <p:nvPicPr>
          <p:cNvPr id="831" name="Google Shape;831;p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133600"/>
            <a:ext cx="7175500" cy="24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6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3" name="Google Shape;833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622800"/>
            <a:ext cx="48641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6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(cont.)</a:t>
            </a:r>
            <a:endParaRPr/>
          </a:p>
        </p:txBody>
      </p:sp>
      <p:sp>
        <p:nvSpPr>
          <p:cNvPr id="839" name="Google Shape;839;p6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Scalability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8000"/>
                </a:solidFill>
              </a:rPr>
              <a:t>Traditional CF systems suffer scalability problems at very large scale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With tens of millions of customers (M), millions of catalog items (N): and </a:t>
            </a:r>
            <a:r>
              <a:rPr b="1" i="1" lang="en-US" sz="2000">
                <a:solidFill>
                  <a:srgbClr val="0000FF"/>
                </a:solidFill>
              </a:rPr>
              <a:t>O(n) </a:t>
            </a:r>
            <a:r>
              <a:rPr b="1" lang="en-US" sz="2000">
                <a:solidFill>
                  <a:srgbClr val="0000FF"/>
                </a:solidFill>
              </a:rPr>
              <a:t>algorithm is too large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Approaches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FF0066"/>
                </a:solidFill>
              </a:rPr>
              <a:t>Dimensionality reduction (SVD) </a:t>
            </a:r>
            <a:r>
              <a:rPr lang="en-US" sz="2000"/>
              <a:t>can scale and quickly produce good recommendations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But have to do expensive matrix factorization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Memory-based CF algorithms (e.g., </a:t>
            </a:r>
            <a:r>
              <a:rPr b="1" lang="en-US" sz="2000">
                <a:solidFill>
                  <a:srgbClr val="FF0066"/>
                </a:solidFill>
              </a:rPr>
              <a:t>item-based Pearson correlation CF algorithm</a:t>
            </a:r>
            <a:r>
              <a:rPr lang="en-US" sz="2000"/>
              <a:t>) have good scalability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solidFill>
                  <a:srgbClr val="008000"/>
                </a:solidFill>
              </a:rPr>
              <a:t>Instead of calculating similarities between all pairs of items, </a:t>
            </a:r>
            <a:r>
              <a:rPr b="1" lang="en-US" sz="2000">
                <a:solidFill>
                  <a:srgbClr val="008000"/>
                </a:solidFill>
              </a:rPr>
              <a:t>calculate similarity only between pairs of co-rated items by a user</a:t>
            </a:r>
            <a:endParaRPr/>
          </a:p>
        </p:txBody>
      </p:sp>
      <p:sp>
        <p:nvSpPr>
          <p:cNvPr id="840" name="Google Shape;840;p6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(cont.)</a:t>
            </a:r>
            <a:endParaRPr/>
          </a:p>
        </p:txBody>
      </p:sp>
      <p:sp>
        <p:nvSpPr>
          <p:cNvPr id="846" name="Google Shape;846;p68"/>
          <p:cNvSpPr txBox="1"/>
          <p:nvPr>
            <p:ph idx="1" type="body"/>
          </p:nvPr>
        </p:nvSpPr>
        <p:spPr>
          <a:xfrm>
            <a:off x="685800" y="1447800"/>
            <a:ext cx="8382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Gray Sheep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Users whose opinions </a:t>
            </a:r>
            <a:r>
              <a:rPr b="1" lang="en-US" sz="2000">
                <a:solidFill>
                  <a:srgbClr val="FF0066"/>
                </a:solidFill>
              </a:rPr>
              <a:t>do not consistently agree or disagree with any group of people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Do not benefit from collaborative filtering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Approaches: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Hybrid approach combining content-based and CF recommendations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Base prediction on </a:t>
            </a:r>
            <a:r>
              <a:rPr b="1" lang="en-US" sz="2000">
                <a:solidFill>
                  <a:srgbClr val="FF0066"/>
                </a:solidFill>
              </a:rPr>
              <a:t>weighted average of content-based prediction and CF prediction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Black sheep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8000"/>
                </a:solidFill>
              </a:rPr>
              <a:t>Idiosyncratic tastes make recommendations nearly impossible: considered an acceptable failure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847" name="Google Shape;847;p6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(cont.)</a:t>
            </a:r>
            <a:endParaRPr/>
          </a:p>
        </p:txBody>
      </p:sp>
      <p:sp>
        <p:nvSpPr>
          <p:cNvPr id="853" name="Google Shape;853;p69"/>
          <p:cNvSpPr txBox="1"/>
          <p:nvPr>
            <p:ph idx="1" type="body"/>
          </p:nvPr>
        </p:nvSpPr>
        <p:spPr>
          <a:xfrm>
            <a:off x="685800" y="1219200"/>
            <a:ext cx="8458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Shilling attacks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Shill definition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Noun: </a:t>
            </a:r>
            <a:r>
              <a:rPr lang="en-US" sz="2000"/>
              <a:t>an accomplice of a hawker, gambler, or swindler who </a:t>
            </a:r>
            <a:r>
              <a:rPr lang="en-US" sz="2000">
                <a:solidFill>
                  <a:srgbClr val="008000"/>
                </a:solidFill>
              </a:rPr>
              <a:t>acts as an enthusiastic customer to entice or encourage others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Verb: </a:t>
            </a:r>
            <a:r>
              <a:rPr lang="en-US" sz="2000"/>
              <a:t>act or work as a shill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In systems where anyone can provide ratings (Yelp, Amazon):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People may give many </a:t>
            </a:r>
            <a:r>
              <a:rPr lang="en-US" sz="2000">
                <a:solidFill>
                  <a:srgbClr val="0000FF"/>
                </a:solidFill>
              </a:rPr>
              <a:t>positive ratings for their own materials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solidFill>
                  <a:srgbClr val="0000FF"/>
                </a:solidFill>
              </a:rPr>
              <a:t>Negative recommendations for competitors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CF systems want to discourage this phenomenon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Approaches (research)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Item-based less affected than user-based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Hybrid CF systems provide partial solutions</a:t>
            </a:r>
            <a:endParaRPr/>
          </a:p>
        </p:txBody>
      </p:sp>
      <p:sp>
        <p:nvSpPr>
          <p:cNvPr id="854" name="Google Shape;854;p6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685800" y="1524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Continued Example: User-Based CF Prediction with Pearson Correlation Coefficient</a:t>
            </a:r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228600" y="3429000"/>
            <a:ext cx="891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0000FF"/>
                </a:solidFill>
              </a:rPr>
              <a:t>Want to predict rating for user U1 on item I2:</a:t>
            </a:r>
            <a:r>
              <a:rPr lang="en-US" sz="2000"/>
              <a:t> </a:t>
            </a:r>
            <a:r>
              <a:rPr lang="en-US" sz="2000">
                <a:solidFill>
                  <a:srgbClr val="0000FF"/>
                </a:solidFill>
              </a:rPr>
              <a:t>users U2, U4 and U5 rated I2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008000"/>
                </a:solidFill>
              </a:rPr>
              <a:t>Similarity of U1 to these users: </a:t>
            </a:r>
            <a:r>
              <a:rPr lang="en-US" sz="2000">
                <a:solidFill>
                  <a:srgbClr val="008000"/>
                </a:solidFill>
              </a:rPr>
              <a:t>w</a:t>
            </a:r>
            <a:r>
              <a:rPr baseline="-25000" lang="en-US" sz="2000">
                <a:solidFill>
                  <a:srgbClr val="008000"/>
                </a:solidFill>
              </a:rPr>
              <a:t>1,5</a:t>
            </a:r>
            <a:r>
              <a:rPr lang="en-US" sz="2000">
                <a:solidFill>
                  <a:srgbClr val="008000"/>
                </a:solidFill>
              </a:rPr>
              <a:t> = 0.756, w</a:t>
            </a:r>
            <a:r>
              <a:rPr baseline="-25000" lang="en-US" sz="2000">
                <a:solidFill>
                  <a:srgbClr val="008000"/>
                </a:solidFill>
              </a:rPr>
              <a:t>1,4</a:t>
            </a:r>
            <a:r>
              <a:rPr lang="en-US" sz="2000">
                <a:solidFill>
                  <a:srgbClr val="008000"/>
                </a:solidFill>
              </a:rPr>
              <a:t> = 0, w</a:t>
            </a:r>
            <a:r>
              <a:rPr baseline="-25000" lang="en-US" sz="2000">
                <a:solidFill>
                  <a:srgbClr val="008000"/>
                </a:solidFill>
              </a:rPr>
              <a:t>1,2</a:t>
            </a:r>
            <a:r>
              <a:rPr lang="en-US" sz="2000">
                <a:solidFill>
                  <a:srgbClr val="008000"/>
                </a:solidFill>
              </a:rPr>
              <a:t> = -1</a:t>
            </a:r>
            <a:endParaRPr/>
          </a:p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Example.tiff"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295400"/>
            <a:ext cx="6299200" cy="2050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PredExample.tiff" id="152" name="Google Shape;1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152210"/>
            <a:ext cx="5801443" cy="259663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 txBox="1"/>
          <p:nvPr/>
        </p:nvSpPr>
        <p:spPr>
          <a:xfrm>
            <a:off x="7696200" y="4093845"/>
            <a:ext cx="12743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14/3 = 4.67</a:t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7757727" y="4591453"/>
            <a:ext cx="9236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5/2=2.5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7723221" y="5181927"/>
            <a:ext cx="7489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4/1=4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7697629" y="5751063"/>
            <a:ext cx="11480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10/3=3.33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2514600" y="1752600"/>
            <a:ext cx="5105400" cy="22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2530642" y="2693524"/>
            <a:ext cx="5105400" cy="22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2514600" y="2957306"/>
            <a:ext cx="5105400" cy="22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7990114" y="1978223"/>
            <a:ext cx="8146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(4+1)/2</a:t>
            </a:r>
            <a:endParaRPr/>
          </a:p>
        </p:txBody>
      </p:sp>
      <p:sp>
        <p:nvSpPr>
          <p:cNvPr id="161" name="Google Shape;161;p7"/>
          <p:cNvSpPr txBox="1"/>
          <p:nvPr/>
        </p:nvSpPr>
        <p:spPr>
          <a:xfrm>
            <a:off x="7817724" y="1662537"/>
            <a:ext cx="10422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(4+5+5)/3</a:t>
            </a:r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7955037" y="2614347"/>
            <a:ext cx="5870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(4)/1</a:t>
            </a:r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7841223" y="2912965"/>
            <a:ext cx="10422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(2+3+5)/3</a:t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7841223" y="1208865"/>
            <a:ext cx="1239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“average other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than I2”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7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Pros/Cons of Collaborative Filtering</a:t>
            </a:r>
            <a:endParaRPr/>
          </a:p>
        </p:txBody>
      </p:sp>
      <p:sp>
        <p:nvSpPr>
          <p:cNvPr id="861" name="Google Shape;861;p70"/>
          <p:cNvSpPr txBox="1"/>
          <p:nvPr>
            <p:ph idx="1" type="body"/>
          </p:nvPr>
        </p:nvSpPr>
        <p:spPr>
          <a:xfrm>
            <a:off x="457200" y="1295400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8000"/>
                </a:solidFill>
              </a:rPr>
              <a:t>+ Works for any kind of item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No feature selection needed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D60093"/>
                </a:solidFill>
              </a:rPr>
              <a:t>- Cold Start: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Need enough users in the system to find a match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D60093"/>
                </a:solidFill>
              </a:rPr>
              <a:t>- Sparsity: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The user/ratings matrix is sparse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Hard to find users that have rated the same items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D60093"/>
                </a:solidFill>
              </a:rPr>
              <a:t>- First rater: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Cannot recommend an item that has not been previously rated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New items, Esoteric items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D60093"/>
                </a:solidFill>
              </a:rPr>
              <a:t>- Popularity bias: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Cannot recommend items to someone with unique taste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Tends to recommend popular items</a:t>
            </a:r>
            <a:endParaRPr/>
          </a:p>
        </p:txBody>
      </p:sp>
      <p:sp>
        <p:nvSpPr>
          <p:cNvPr id="862" name="Google Shape;862;p7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ITEM-BASED CF</a:t>
            </a:r>
            <a:endParaRPr/>
          </a:p>
        </p:txBody>
      </p:sp>
      <p:sp>
        <p:nvSpPr>
          <p:cNvPr id="171" name="Google Shape;171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Item-based Collaborative Filtering</a:t>
            </a:r>
            <a:endParaRPr/>
          </a:p>
        </p:txBody>
      </p:sp>
      <p:sp>
        <p:nvSpPr>
          <p:cNvPr id="178" name="Google Shape;178;p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Neighborhood-based CF algorithms do not scale well when applied to millions of users &amp; items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Due to computational complexity of search for similar users (possible solutions?)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Item-to-item collaborative filtering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Rather than matching similar users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3366FF"/>
                </a:solidFill>
              </a:rPr>
              <a:t>Match user’s rated items to similar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practice, often </a:t>
            </a:r>
            <a:r>
              <a:rPr lang="en-US" sz="2400">
                <a:solidFill>
                  <a:srgbClr val="FF0000"/>
                </a:solidFill>
              </a:rPr>
              <a:t>leads to faster online systems and better recommendations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Similarities between pairs of items i and j are computed off-line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FF0066"/>
                </a:solidFill>
              </a:rPr>
              <a:t>Predict rating of user </a:t>
            </a:r>
            <a:r>
              <a:rPr b="1" lang="en-US" sz="2400">
                <a:solidFill>
                  <a:srgbClr val="FF0066"/>
                </a:solidFill>
              </a:rPr>
              <a:t>a</a:t>
            </a:r>
            <a:r>
              <a:rPr lang="en-US" sz="2400">
                <a:solidFill>
                  <a:srgbClr val="FF0066"/>
                </a:solidFill>
              </a:rPr>
              <a:t> on item </a:t>
            </a:r>
            <a:r>
              <a:rPr b="1" i="1" lang="en-US" sz="2400">
                <a:solidFill>
                  <a:srgbClr val="FF0066"/>
                </a:solidFill>
              </a:rPr>
              <a:t>i</a:t>
            </a:r>
            <a:r>
              <a:rPr lang="en-US" sz="2400">
                <a:solidFill>
                  <a:srgbClr val="FF0066"/>
                </a:solidFill>
              </a:rPr>
              <a:t> with a simple weighted average</a:t>
            </a:r>
            <a:endParaRPr/>
          </a:p>
        </p:txBody>
      </p:sp>
      <p:sp>
        <p:nvSpPr>
          <p:cNvPr id="179" name="Google Shape;179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ydataMining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2002-03-23T20:14:09Z</dcterms:created>
  <dc:creator>Jeff Ullman</dc:creator>
</cp:coreProperties>
</file>